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1.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embeddings/oleObject2.bin" ContentType="application/vnd.openxmlformats-officedocument.oleObject"/>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embeddings/oleObject3.bin" ContentType="application/vnd.openxmlformats-officedocument.oleObject"/>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embeddings/oleObject4.bin" ContentType="application/vnd.openxmlformats-officedocument.oleObject"/>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104.xml" ContentType="application/vnd.openxmlformats-officedocument.presentationml.notesSlide+xml"/>
  <Override PartName="/ppt/embeddings/oleObject7.bin" ContentType="application/vnd.openxmlformats-officedocument.oleObject"/>
  <Override PartName="/ppt/notesSlides/notesSlide105.xml" ContentType="application/vnd.openxmlformats-officedocument.presentationml.notesSlide+xml"/>
  <Override PartName="/ppt/embeddings/oleObject8.bin" ContentType="application/vnd.openxmlformats-officedocument.oleObject"/>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62"/>
  </p:notesMasterIdLst>
  <p:handoutMasterIdLst>
    <p:handoutMasterId r:id="rId163"/>
  </p:handoutMasterIdLst>
  <p:sldIdLst>
    <p:sldId id="256" r:id="rId2"/>
    <p:sldId id="257" r:id="rId3"/>
    <p:sldId id="258" r:id="rId4"/>
    <p:sldId id="259" r:id="rId5"/>
    <p:sldId id="432" r:id="rId6"/>
    <p:sldId id="433" r:id="rId7"/>
    <p:sldId id="260" r:id="rId8"/>
    <p:sldId id="261" r:id="rId9"/>
    <p:sldId id="262" r:id="rId10"/>
    <p:sldId id="264" r:id="rId11"/>
    <p:sldId id="265" r:id="rId12"/>
    <p:sldId id="266" r:id="rId13"/>
    <p:sldId id="267" r:id="rId14"/>
    <p:sldId id="268" r:id="rId15"/>
    <p:sldId id="269" r:id="rId16"/>
    <p:sldId id="270" r:id="rId17"/>
    <p:sldId id="430" r:id="rId18"/>
    <p:sldId id="414" r:id="rId19"/>
    <p:sldId id="415" r:id="rId20"/>
    <p:sldId id="416" r:id="rId21"/>
    <p:sldId id="417" r:id="rId22"/>
    <p:sldId id="418" r:id="rId23"/>
    <p:sldId id="419" r:id="rId24"/>
    <p:sldId id="420" r:id="rId25"/>
    <p:sldId id="421" r:id="rId26"/>
    <p:sldId id="442" r:id="rId27"/>
    <p:sldId id="443" r:id="rId28"/>
    <p:sldId id="444" r:id="rId29"/>
    <p:sldId id="422" r:id="rId30"/>
    <p:sldId id="423" r:id="rId31"/>
    <p:sldId id="424" r:id="rId32"/>
    <p:sldId id="425" r:id="rId33"/>
    <p:sldId id="426" r:id="rId34"/>
    <p:sldId id="427" r:id="rId35"/>
    <p:sldId id="445" r:id="rId36"/>
    <p:sldId id="439" r:id="rId37"/>
    <p:sldId id="440" r:id="rId38"/>
    <p:sldId id="429" r:id="rId39"/>
    <p:sldId id="438" r:id="rId40"/>
    <p:sldId id="271" r:id="rId41"/>
    <p:sldId id="272" r:id="rId42"/>
    <p:sldId id="274" r:id="rId43"/>
    <p:sldId id="275" r:id="rId44"/>
    <p:sldId id="441" r:id="rId45"/>
    <p:sldId id="276"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297" r:id="rId67"/>
    <p:sldId id="298" r:id="rId68"/>
    <p:sldId id="299" r:id="rId69"/>
    <p:sldId id="300" r:id="rId70"/>
    <p:sldId id="301" r:id="rId71"/>
    <p:sldId id="302" r:id="rId72"/>
    <p:sldId id="303" r:id="rId73"/>
    <p:sldId id="318" r:id="rId74"/>
    <p:sldId id="319" r:id="rId75"/>
    <p:sldId id="320" r:id="rId76"/>
    <p:sldId id="324" r:id="rId77"/>
    <p:sldId id="330" r:id="rId78"/>
    <p:sldId id="331" r:id="rId79"/>
    <p:sldId id="332" r:id="rId80"/>
    <p:sldId id="452" r:id="rId81"/>
    <p:sldId id="453" r:id="rId82"/>
    <p:sldId id="333" r:id="rId83"/>
    <p:sldId id="334" r:id="rId84"/>
    <p:sldId id="335" r:id="rId85"/>
    <p:sldId id="454" r:id="rId86"/>
    <p:sldId id="336" r:id="rId87"/>
    <p:sldId id="337" r:id="rId88"/>
    <p:sldId id="338" r:id="rId89"/>
    <p:sldId id="339" r:id="rId90"/>
    <p:sldId id="446" r:id="rId91"/>
    <p:sldId id="395" r:id="rId92"/>
    <p:sldId id="396" r:id="rId93"/>
    <p:sldId id="397" r:id="rId94"/>
    <p:sldId id="455" r:id="rId95"/>
    <p:sldId id="398" r:id="rId96"/>
    <p:sldId id="399" r:id="rId97"/>
    <p:sldId id="400" r:id="rId98"/>
    <p:sldId id="401" r:id="rId99"/>
    <p:sldId id="402" r:id="rId100"/>
    <p:sldId id="403" r:id="rId101"/>
    <p:sldId id="404" r:id="rId102"/>
    <p:sldId id="405" r:id="rId103"/>
    <p:sldId id="406" r:id="rId104"/>
    <p:sldId id="407" r:id="rId105"/>
    <p:sldId id="408" r:id="rId106"/>
    <p:sldId id="409" r:id="rId107"/>
    <p:sldId id="410" r:id="rId108"/>
    <p:sldId id="411" r:id="rId109"/>
    <p:sldId id="412" r:id="rId110"/>
    <p:sldId id="413" r:id="rId111"/>
    <p:sldId id="341" r:id="rId112"/>
    <p:sldId id="342" r:id="rId113"/>
    <p:sldId id="343" r:id="rId114"/>
    <p:sldId id="344" r:id="rId115"/>
    <p:sldId id="456" r:id="rId116"/>
    <p:sldId id="458" r:id="rId117"/>
    <p:sldId id="347" r:id="rId118"/>
    <p:sldId id="348" r:id="rId119"/>
    <p:sldId id="358" r:id="rId120"/>
    <p:sldId id="463" r:id="rId121"/>
    <p:sldId id="464" r:id="rId122"/>
    <p:sldId id="465" r:id="rId123"/>
    <p:sldId id="466" r:id="rId124"/>
    <p:sldId id="359" r:id="rId125"/>
    <p:sldId id="360" r:id="rId126"/>
    <p:sldId id="362" r:id="rId127"/>
    <p:sldId id="363" r:id="rId128"/>
    <p:sldId id="364" r:id="rId129"/>
    <p:sldId id="365" r:id="rId130"/>
    <p:sldId id="366" r:id="rId131"/>
    <p:sldId id="367" r:id="rId132"/>
    <p:sldId id="368" r:id="rId133"/>
    <p:sldId id="369" r:id="rId134"/>
    <p:sldId id="370" r:id="rId135"/>
    <p:sldId id="371" r:id="rId136"/>
    <p:sldId id="372" r:id="rId137"/>
    <p:sldId id="373" r:id="rId138"/>
    <p:sldId id="374" r:id="rId139"/>
    <p:sldId id="375" r:id="rId140"/>
    <p:sldId id="376" r:id="rId141"/>
    <p:sldId id="377" r:id="rId142"/>
    <p:sldId id="378" r:id="rId143"/>
    <p:sldId id="379" r:id="rId144"/>
    <p:sldId id="380" r:id="rId145"/>
    <p:sldId id="381" r:id="rId146"/>
    <p:sldId id="382" r:id="rId147"/>
    <p:sldId id="383" r:id="rId148"/>
    <p:sldId id="447" r:id="rId149"/>
    <p:sldId id="384" r:id="rId150"/>
    <p:sldId id="448" r:id="rId151"/>
    <p:sldId id="385" r:id="rId152"/>
    <p:sldId id="390" r:id="rId153"/>
    <p:sldId id="451" r:id="rId154"/>
    <p:sldId id="393" r:id="rId155"/>
    <p:sldId id="394" r:id="rId156"/>
    <p:sldId id="462" r:id="rId157"/>
    <p:sldId id="450" r:id="rId158"/>
    <p:sldId id="392" r:id="rId159"/>
    <p:sldId id="460" r:id="rId160"/>
    <p:sldId id="461" r:id="rId161"/>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0000CC"/>
    <a:srgbClr val="0000FF"/>
    <a:srgbClr val="FFFF66"/>
    <a:srgbClr val="66FF66"/>
    <a:srgbClr val="000099"/>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04" autoAdjust="0"/>
    <p:restoredTop sz="88929" autoAdjust="0"/>
  </p:normalViewPr>
  <p:slideViewPr>
    <p:cSldViewPr>
      <p:cViewPr varScale="1">
        <p:scale>
          <a:sx n="88" d="100"/>
          <a:sy n="88" d="100"/>
        </p:scale>
        <p:origin x="-648" y="-15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handoutMaster" Target="handoutMasters/handoutMaster1.xml"/><Relationship Id="rId164" Type="http://schemas.openxmlformats.org/officeDocument/2006/relationships/printerSettings" Target="printerSettings/printerSettings1.bin"/><Relationship Id="rId165" Type="http://schemas.openxmlformats.org/officeDocument/2006/relationships/presProps" Target="presProps.xml"/><Relationship Id="rId166" Type="http://schemas.openxmlformats.org/officeDocument/2006/relationships/viewProps" Target="viewProps.xml"/><Relationship Id="rId167" Type="http://schemas.openxmlformats.org/officeDocument/2006/relationships/theme" Target="theme/theme1.xml"/><Relationship Id="rId16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79437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975F-86C1-4116-A293-C394825A6893}" type="slidenum">
              <a:rPr lang="en-US" altLang="zh-CN"/>
              <a:pPr/>
              <a:t>25</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6091203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147</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6360168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149</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114386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66421-0D73-4A8C-BEE9-A8797E6C0678}" type="slidenum">
              <a:rPr lang="en-US" altLang="zh-CN"/>
              <a:pPr/>
              <a:t>151</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618218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363C-D0A0-43F3-8EC0-00D60E98E321}" type="slidenum">
              <a:rPr lang="en-US" altLang="zh-CN"/>
              <a:pPr/>
              <a:t>152</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9139537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73A74-1722-44BA-B1B2-5500129478FD}" type="slidenum">
              <a:rPr lang="en-US" altLang="zh-CN"/>
              <a:pPr/>
              <a:t>154</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8086488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155</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1258549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156</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3671798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2ADEF-7B4E-4B9D-881E-B560CE86F079}" type="slidenum">
              <a:rPr lang="en-US" altLang="zh-CN"/>
              <a:pPr/>
              <a:t>158</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1784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29</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01289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D5A29-2F5D-41A7-AF3A-75D7D8FE468F}" type="slidenum">
              <a:rPr lang="en-US" altLang="zh-CN"/>
              <a:pPr/>
              <a:t>30</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66582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92731-3ABC-4926-BA92-1BAEB626A87B}" type="slidenum">
              <a:rPr lang="en-US" altLang="zh-CN"/>
              <a:pPr/>
              <a:t>31</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25034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025CE-B141-4D8D-BF96-772BCABB2584}" type="slidenum">
              <a:rPr lang="en-US" altLang="zh-CN"/>
              <a:pPr/>
              <a:t>32</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0698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A8EAE-5D91-4B84-84CC-A90E0ADE1D9A}" type="slidenum">
              <a:rPr lang="en-US" altLang="zh-CN"/>
              <a:pPr/>
              <a:t>33</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9241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9527-F50F-48E9-864F-0C8ADC158468}" type="slidenum">
              <a:rPr lang="en-US" altLang="zh-CN"/>
              <a:pPr/>
              <a:t>34</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07616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宋体" charset="0"/>
                <a:cs typeface="宋体" charset="0"/>
              </a:defRPr>
            </a:lvl1pPr>
            <a:lvl2pPr marL="757066" indent="-291179" eaLnBrk="0" hangingPunct="0">
              <a:defRPr>
                <a:solidFill>
                  <a:schemeClr val="tx1"/>
                </a:solidFill>
                <a:latin typeface="Arial" charset="0"/>
                <a:ea typeface="宋体" charset="0"/>
              </a:defRPr>
            </a:lvl2pPr>
            <a:lvl3pPr marL="1164717" indent="-232943" eaLnBrk="0" hangingPunct="0">
              <a:defRPr>
                <a:solidFill>
                  <a:schemeClr val="tx1"/>
                </a:solidFill>
                <a:latin typeface="Arial" charset="0"/>
                <a:ea typeface="宋体" charset="0"/>
              </a:defRPr>
            </a:lvl3pPr>
            <a:lvl4pPr marL="1630604" indent="-232943" eaLnBrk="0" hangingPunct="0">
              <a:defRPr>
                <a:solidFill>
                  <a:schemeClr val="tx1"/>
                </a:solidFill>
                <a:latin typeface="Arial" charset="0"/>
                <a:ea typeface="宋体" charset="0"/>
              </a:defRPr>
            </a:lvl4pPr>
            <a:lvl5pPr marL="2096491" indent="-232943" eaLnBrk="0" hangingPunct="0">
              <a:defRPr>
                <a:solidFill>
                  <a:schemeClr val="tx1"/>
                </a:solidFill>
                <a:latin typeface="Arial" charset="0"/>
                <a:ea typeface="宋体" charset="0"/>
              </a:defRPr>
            </a:lvl5pPr>
            <a:lvl6pPr marL="2562377" indent="-232943" eaLnBrk="0" fontAlgn="base" hangingPunct="0">
              <a:spcBef>
                <a:spcPct val="0"/>
              </a:spcBef>
              <a:spcAft>
                <a:spcPct val="0"/>
              </a:spcAft>
              <a:defRPr>
                <a:solidFill>
                  <a:schemeClr val="tx1"/>
                </a:solidFill>
                <a:latin typeface="Arial" charset="0"/>
                <a:ea typeface="宋体" charset="0"/>
              </a:defRPr>
            </a:lvl6pPr>
            <a:lvl7pPr marL="3028264" indent="-232943" eaLnBrk="0" fontAlgn="base" hangingPunct="0">
              <a:spcBef>
                <a:spcPct val="0"/>
              </a:spcBef>
              <a:spcAft>
                <a:spcPct val="0"/>
              </a:spcAft>
              <a:defRPr>
                <a:solidFill>
                  <a:schemeClr val="tx1"/>
                </a:solidFill>
                <a:latin typeface="Arial" charset="0"/>
                <a:ea typeface="宋体" charset="0"/>
              </a:defRPr>
            </a:lvl7pPr>
            <a:lvl8pPr marL="3494151" indent="-232943" eaLnBrk="0" fontAlgn="base" hangingPunct="0">
              <a:spcBef>
                <a:spcPct val="0"/>
              </a:spcBef>
              <a:spcAft>
                <a:spcPct val="0"/>
              </a:spcAft>
              <a:defRPr>
                <a:solidFill>
                  <a:schemeClr val="tx1"/>
                </a:solidFill>
                <a:latin typeface="Arial" charset="0"/>
                <a:ea typeface="宋体" charset="0"/>
              </a:defRPr>
            </a:lvl8pPr>
            <a:lvl9pPr marL="3960038" indent="-232943" eaLnBrk="0" fontAlgn="base" hangingPunct="0">
              <a:spcBef>
                <a:spcPct val="0"/>
              </a:spcBef>
              <a:spcAft>
                <a:spcPct val="0"/>
              </a:spcAft>
              <a:defRPr>
                <a:solidFill>
                  <a:schemeClr val="tx1"/>
                </a:solidFill>
                <a:latin typeface="Arial" charset="0"/>
                <a:ea typeface="宋体" charset="0"/>
              </a:defRPr>
            </a:lvl9pPr>
          </a:lstStyle>
          <a:p>
            <a:pPr eaLnBrk="1" hangingPunct="1"/>
            <a:fld id="{45D11718-FB79-974B-9A53-1F89A621AAEB}" type="slidenum">
              <a:rPr lang="en-US" altLang="zh-CN"/>
              <a:pPr eaLnBrk="1" hangingPunct="1"/>
              <a:t>35</a:t>
            </a:fld>
            <a:endParaRPr lang="en-US" altLang="zh-CN"/>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endParaRPr lang="zh-CN">
              <a:latin typeface="Arial" charset="0"/>
              <a:ea typeface="宋体"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B8A24-F9C8-42C7-8A70-70CEE7EA191D}" type="slidenum">
              <a:rPr lang="en-US" altLang="zh-CN"/>
              <a:pPr/>
              <a:t>36</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11299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3F115-D9E6-4D85-B891-ACF2EDAA160E}" type="slidenum">
              <a:rPr lang="en-US" altLang="zh-CN"/>
              <a:pPr/>
              <a:t>37</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24165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14</a:t>
            </a:fld>
            <a:endParaRPr lang="en-US" altLang="zh-CN"/>
          </a:p>
        </p:txBody>
      </p:sp>
    </p:spTree>
    <p:extLst>
      <p:ext uri="{BB962C8B-B14F-4D97-AF65-F5344CB8AC3E}">
        <p14:creationId xmlns:p14="http://schemas.microsoft.com/office/powerpoint/2010/main" val="1572149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38</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62312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42</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31117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46</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30219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47</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620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48</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25415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49</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61930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2DC04-060A-4333-91EC-476ECF23B24D}" type="slidenum">
              <a:rPr lang="en-US" altLang="zh-CN"/>
              <a:pPr/>
              <a:t>50</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76918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7AC52-D1C3-48EC-A81E-8D01F3F62898}" type="slidenum">
              <a:rPr lang="en-US" altLang="zh-CN"/>
              <a:pPr/>
              <a:t>52</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27748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53</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26862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54</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630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18</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4496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AF7FD-C945-4753-AA9D-9B87B52C7BBC}" type="slidenum">
              <a:rPr lang="en-US" altLang="zh-CN"/>
              <a:pPr/>
              <a:t>55</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33119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DC91F-70ED-458E-BAB9-C671610F7BC9}" type="slidenum">
              <a:rPr lang="en-US" altLang="zh-CN"/>
              <a:pPr/>
              <a:t>56</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77355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B0F84-253F-4FCC-AE2D-F6BD9E9F1B3F}" type="slidenum">
              <a:rPr lang="en-US" altLang="zh-CN"/>
              <a:pPr/>
              <a:t>57</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23597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A80B3-C0A5-413B-893E-AEC8AE2A60F3}" type="slidenum">
              <a:rPr lang="en-US" altLang="zh-CN"/>
              <a:pPr/>
              <a:t>59</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650074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E3C24-B2DE-474F-9D4E-5031B58F49A3}" type="slidenum">
              <a:rPr lang="en-US" altLang="zh-CN"/>
              <a:pPr/>
              <a:t>60</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425877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61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679035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62</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011763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153AC-7D3C-4E63-ABF1-831CDADCC2CA}" type="slidenum">
              <a:rPr lang="en-US" altLang="zh-CN"/>
              <a:pPr/>
              <a:t>63</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326221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235-BE85-4B90-B8D9-72D2F36701A4}" type="slidenum">
              <a:rPr lang="en-US" altLang="zh-CN"/>
              <a:pPr/>
              <a:t>64</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140506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8F961-5313-4AFB-B385-855AF8B683DC}" type="slidenum">
              <a:rPr lang="en-US" altLang="zh-CN"/>
              <a:pPr/>
              <a:t>65</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57548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19</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5747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77C8D-EFA3-4FC1-901C-C373B1E4C9E5}" type="slidenum">
              <a:rPr lang="en-US" altLang="zh-CN"/>
              <a:pPr/>
              <a:t>66</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966205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6872-0AE9-4F3F-AD21-1B5FC4BDA1AA}" type="slidenum">
              <a:rPr lang="en-US" altLang="zh-CN"/>
              <a:pPr/>
              <a:t>67</a:t>
            </a:fld>
            <a:endParaRPr lang="en-US" altLang="zh-CN"/>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48059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D802A-9949-43DE-A3F8-40C41E9B677D}" type="slidenum">
              <a:rPr lang="en-US" altLang="zh-CN"/>
              <a:pPr/>
              <a:t>68</a:t>
            </a:fld>
            <a:endParaRPr lang="en-US" altLang="zh-CN"/>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273215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ADF6-5157-479A-913E-0CAFC747B65A}" type="slidenum">
              <a:rPr lang="en-US" altLang="zh-CN"/>
              <a:pPr/>
              <a:t>69</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352353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CB99F-07E3-4992-9D17-385D5D716B0D}" type="slidenum">
              <a:rPr lang="en-US" altLang="zh-CN"/>
              <a:pPr/>
              <a:t>70</a:t>
            </a:fld>
            <a:endParaRPr lang="en-US" altLang="zh-CN"/>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118123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71</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80838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72</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668399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5C10-0077-49D1-BD9A-717FCEBBB4EE}" type="slidenum">
              <a:rPr lang="en-US" altLang="zh-CN"/>
              <a:pPr/>
              <a:t>73</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596667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47C55-2FFF-454B-8B9A-6E04F90AB220}" type="slidenum">
              <a:rPr lang="en-US" altLang="zh-CN"/>
              <a:pPr/>
              <a:t>74</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575535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1E307-0AAA-4342-A048-505FBB1C239F}" type="slidenum">
              <a:rPr lang="en-US" altLang="zh-CN"/>
              <a:pPr/>
              <a:t>75</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63244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20</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663105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DA74-6949-45C3-93CC-90E5969F9DC3}" type="slidenum">
              <a:rPr lang="en-US" altLang="zh-CN"/>
              <a:pPr/>
              <a:t>76</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530965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83</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751871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84</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997537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86</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857177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87</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090192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88</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838748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89</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913063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90</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951078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93</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746066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33EC6-C4F3-487C-ABAA-F4A85115DD85}" type="slidenum">
              <a:rPr lang="en-US" altLang="zh-CN"/>
              <a:pPr/>
              <a:t>95</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48782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7FF53-B6BC-4FB0-B8C0-889A8A60AD40}" type="slidenum">
              <a:rPr lang="en-US" altLang="zh-CN"/>
              <a:pPr/>
              <a:t>21</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792277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1CA0-D570-404B-9C46-DBA3355A574A}" type="slidenum">
              <a:rPr lang="en-US" altLang="zh-CN"/>
              <a:pPr/>
              <a:t>96</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378418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1FE-31F0-4314-95CA-68F3B5AAB424}" type="slidenum">
              <a:rPr lang="en-US" altLang="zh-CN"/>
              <a:pPr/>
              <a:t>97</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823195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E0011-1584-46E1-924A-4B0214494036}" type="slidenum">
              <a:rPr lang="en-US" altLang="zh-CN"/>
              <a:pPr/>
              <a:t>99</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173112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EF9E2-FF6F-4C53-87E4-8461E5DD1E07}" type="slidenum">
              <a:rPr lang="en-US" altLang="zh-CN"/>
              <a:pPr/>
              <a:t>100</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169857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289B-38DA-4EDB-B4CE-606DE8339B31}" type="slidenum">
              <a:rPr lang="en-US" altLang="zh-CN"/>
              <a:pPr/>
              <a:t>103</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712070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ADE02-BD4D-477A-A66B-EE16B3824D0F}" type="slidenum">
              <a:rPr lang="en-US" altLang="zh-CN"/>
              <a:pPr/>
              <a:t>104</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244540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105</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59573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65C1E-4B37-4B30-B046-114BC48A7C9D}" type="slidenum">
              <a:rPr lang="en-US" altLang="zh-CN"/>
              <a:pPr/>
              <a:t>107</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711865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EF69D-A574-4486-BA0A-BB5670DBE115}" type="slidenum">
              <a:rPr lang="en-US" altLang="zh-CN"/>
              <a:pPr/>
              <a:t>108</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072139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E26A-63EC-43AC-BBC4-93A0118371AC}" type="slidenum">
              <a:rPr lang="en-US" altLang="zh-CN"/>
              <a:pPr/>
              <a:t>109</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7734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764D3-A62A-4B8A-9354-DC552765430B}" type="slidenum">
              <a:rPr lang="en-US" altLang="zh-CN"/>
              <a:pPr/>
              <a:t>22</a:t>
            </a:fld>
            <a:endParaRPr lang="en-US" altLang="zh-CN"/>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536074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41505-D7A8-4838-BF06-5F421C97A052}" type="slidenum">
              <a:rPr lang="en-US" altLang="zh-CN"/>
              <a:pPr/>
              <a:t>110</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084266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112</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5896406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113</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1075637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114</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218465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ED36-0F65-45F1-9138-DE577447BBEC}" type="slidenum">
              <a:rPr lang="en-US" altLang="zh-CN"/>
              <a:pPr/>
              <a:t>116</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943040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17C9-1228-4590-BA87-E40A7F16FB9D}" type="slidenum">
              <a:rPr lang="en-US" altLang="zh-CN"/>
              <a:pPr/>
              <a:t>117</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692443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118</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569289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119</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2591942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124</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854199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125</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99227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23</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401928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9EBC4-98E1-4732-88E6-9A292CD6315A}" type="slidenum">
              <a:rPr lang="en-US" altLang="zh-CN"/>
              <a:pPr/>
              <a:t>126</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8285638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E044-7A5C-4215-ACC7-DFFEFAFA1A26}" type="slidenum">
              <a:rPr lang="en-US" altLang="zh-CN"/>
              <a:pPr/>
              <a:t>127</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246128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15CA-0C9F-4C33-BCB1-3DA82C08D12E}" type="slidenum">
              <a:rPr lang="en-US" altLang="zh-CN"/>
              <a:pPr/>
              <a:t>128</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1954015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5870-A4CF-41A3-9179-3D668E7E0155}" type="slidenum">
              <a:rPr lang="en-US" altLang="zh-CN"/>
              <a:pPr/>
              <a:t>129</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0050626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305F7-620A-43A4-9A8F-E6EE3074E54C}" type="slidenum">
              <a:rPr lang="en-US" altLang="zh-CN"/>
              <a:pPr/>
              <a:t>130</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6909381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A96B-E657-40B4-AE3D-1C81E19DACCC}" type="slidenum">
              <a:rPr lang="en-US" altLang="zh-CN"/>
              <a:pPr/>
              <a:t>131</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93882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A4DC6-1A4D-4A11-9D75-22D803432468}" type="slidenum">
              <a:rPr lang="en-US" altLang="zh-CN"/>
              <a:pPr/>
              <a:t>132</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060297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B163-A93E-4B4D-BCA2-CFDE1658F4C0}" type="slidenum">
              <a:rPr lang="en-US" altLang="zh-CN"/>
              <a:pPr/>
              <a:t>133</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71405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F913F-A2E4-43E4-AD6D-49A1BF00F4BD}" type="slidenum">
              <a:rPr lang="en-US" altLang="zh-CN"/>
              <a:pPr/>
              <a:t>134</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4436395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8012-BA83-446B-A7DE-C84285F2F0A6}" type="slidenum">
              <a:rPr lang="en-US" altLang="zh-CN"/>
              <a:pPr/>
              <a:t>135</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61988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36F7C-A9A7-4153-AED7-75B3E6122C85}" type="slidenum">
              <a:rPr lang="en-US" altLang="zh-CN"/>
              <a:pPr/>
              <a:t>24</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0522689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C558-AB38-4AE6-B606-53EB354F965C}" type="slidenum">
              <a:rPr lang="en-US" altLang="zh-CN"/>
              <a:pPr/>
              <a:t>136</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5150061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79B73-B8E0-482B-865A-0758133B536D}" type="slidenum">
              <a:rPr lang="en-US" altLang="zh-CN"/>
              <a:pPr/>
              <a:t>137</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7752555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3EE4E-517D-45E9-A0ED-D63996FA5A5B}" type="slidenum">
              <a:rPr lang="en-US" altLang="zh-CN"/>
              <a:pPr/>
              <a:t>138</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8236394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80B2-0670-4416-9043-2E0DC51C5AEF}" type="slidenum">
              <a:rPr lang="en-US" altLang="zh-CN"/>
              <a:pPr/>
              <a:t>139</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273623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CE3AF-6B66-4E1B-8142-A7F4E39E268C}" type="slidenum">
              <a:rPr lang="en-US" altLang="zh-CN"/>
              <a:pPr/>
              <a:t>140</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0150629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3B78E-8CD2-4619-B242-A3DE5A5A2D59}" type="slidenum">
              <a:rPr lang="en-US" altLang="zh-CN"/>
              <a:pPr/>
              <a:t>141</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8659973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F78F-2F75-4602-A4C7-30880D57EEEE}" type="slidenum">
              <a:rPr lang="en-US" altLang="zh-CN"/>
              <a:pPr/>
              <a:t>142</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0432203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883E8-22F5-4B56-AD16-D6B1708CA298}" type="slidenum">
              <a:rPr lang="en-US" altLang="zh-CN"/>
              <a:pPr/>
              <a:t>143</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9197327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2C3C-FDCE-4514-B34B-EC3E049BBA4D}" type="slidenum">
              <a:rPr lang="en-US" altLang="zh-CN"/>
              <a:pPr/>
              <a:t>144</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6809877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700DA-426B-4B1B-99AA-F0433054AEAD}" type="slidenum">
              <a:rPr lang="en-US" altLang="zh-CN"/>
              <a:pPr/>
              <a:t>146</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3315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dirty="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dirty="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itchFamily="2" charset="-122"/>
              </a:defRPr>
            </a:lvl1pPr>
            <a:lvl2pPr>
              <a:lnSpc>
                <a:spcPct val="110000"/>
              </a:lnSpc>
              <a:spcBef>
                <a:spcPts val="600"/>
              </a:spcBef>
              <a:defRPr sz="2800" b="1">
                <a:solidFill>
                  <a:schemeClr val="tx1"/>
                </a:solidFill>
                <a:latin typeface="+mn-lt"/>
                <a:ea typeface="黑体" pitchFamily="2" charset="-122"/>
              </a:defRPr>
            </a:lvl2pPr>
            <a:lvl3pPr>
              <a:lnSpc>
                <a:spcPct val="110000"/>
              </a:lnSpc>
              <a:spcBef>
                <a:spcPts val="600"/>
              </a:spcBef>
              <a:defRPr sz="2400" b="1">
                <a:solidFill>
                  <a:schemeClr val="tx1"/>
                </a:solidFill>
                <a:latin typeface="+mn-lt"/>
                <a:ea typeface="黑体" pitchFamily="2" charset="-122"/>
              </a:defRPr>
            </a:lvl3pPr>
            <a:lvl4pPr>
              <a:lnSpc>
                <a:spcPct val="110000"/>
              </a:lnSpc>
              <a:spcBef>
                <a:spcPts val="600"/>
              </a:spcBef>
              <a:defRPr sz="2000" b="1">
                <a:solidFill>
                  <a:schemeClr val="tx1"/>
                </a:solidFill>
                <a:latin typeface="+mn-lt"/>
                <a:ea typeface="黑体" pitchFamily="2" charset="-122"/>
              </a:defRPr>
            </a:lvl4pPr>
            <a:lvl5pPr>
              <a:lnSpc>
                <a:spcPct val="110000"/>
              </a:lnSpc>
              <a:spcBef>
                <a:spcPts val="600"/>
              </a:spcBef>
              <a:defRPr sz="2000" b="1">
                <a:solidFill>
                  <a:schemeClr val="tx1"/>
                </a:solidFill>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68.xml"/><Relationship Id="rId4" Type="http://schemas.openxmlformats.org/officeDocument/2006/relationships/oleObject" Target="../embeddings/oleObject4.bin"/><Relationship Id="rId5" Type="http://schemas.openxmlformats.org/officeDocument/2006/relationships/image" Target="../media/image14.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2.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03.xml"/><Relationship Id="rId4" Type="http://schemas.openxmlformats.org/officeDocument/2006/relationships/oleObject" Target="../embeddings/oleObject5.bin"/><Relationship Id="rId5" Type="http://schemas.openxmlformats.org/officeDocument/2006/relationships/image" Target="../media/image15.wmf"/><Relationship Id="rId6" Type="http://schemas.openxmlformats.org/officeDocument/2006/relationships/oleObject" Target="../embeddings/oleObject6.bin"/><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04.xml"/><Relationship Id="rId4" Type="http://schemas.openxmlformats.org/officeDocument/2006/relationships/oleObject" Target="../embeddings/oleObject7.bin"/><Relationship Id="rId5" Type="http://schemas.openxmlformats.org/officeDocument/2006/relationships/image" Target="../media/image15.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05.xml"/><Relationship Id="rId4" Type="http://schemas.openxmlformats.org/officeDocument/2006/relationships/oleObject" Target="../embeddings/oleObject8.bin"/><Relationship Id="rId5" Type="http://schemas.openxmlformats.org/officeDocument/2006/relationships/image" Target="../media/image15.w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1" Type="http://schemas.openxmlformats.org/officeDocument/2006/relationships/slideLayout" Target="../slideLayouts/slideLayout7.xml"/><Relationship Id="rId2" Type="http://schemas.openxmlformats.org/officeDocument/2006/relationships/image" Target="../media/image4.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4.wmf"/><Relationship Id="rId5" Type="http://schemas.openxmlformats.org/officeDocument/2006/relationships/oleObject" Target="../embeddings/oleObject1.bin"/><Relationship Id="rId6"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wmf"/><Relationship Id="rId3" Type="http://schemas.openxmlformats.org/officeDocument/2006/relationships/image" Target="../media/image4.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8.wmf"/><Relationship Id="rId5" Type="http://schemas.openxmlformats.org/officeDocument/2006/relationships/image" Target="../media/image9.wmf"/><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1.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12.wmf"/><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4.wmf"/><Relationship Id="rId5" Type="http://schemas.openxmlformats.org/officeDocument/2006/relationships/oleObject" Target="../embeddings/oleObject2.bin"/><Relationship Id="rId6" Type="http://schemas.openxmlformats.org/officeDocument/2006/relationships/image" Target="../media/image13.wmf"/><Relationship Id="rId1" Type="http://schemas.openxmlformats.org/officeDocument/2006/relationships/vmlDrawing" Target="../drawings/vmlDrawing2.vml"/><Relationship Id="rId2"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image" Target="../media/image4.wmf"/><Relationship Id="rId5" Type="http://schemas.openxmlformats.org/officeDocument/2006/relationships/oleObject" Target="../embeddings/oleObject3.bin"/><Relationship Id="rId6" Type="http://schemas.openxmlformats.org/officeDocument/2006/relationships/image" Target="../media/image13.wmf"/><Relationship Id="rId1" Type="http://schemas.openxmlformats.org/officeDocument/2006/relationships/vmlDrawing" Target="../drawings/vmlDrawing3.vml"/><Relationship Id="rId2"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4.x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12.wmf"/><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75.x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12.wmf"/><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t>第</a:t>
            </a:r>
            <a:r>
              <a:rPr lang="zh-CN" altLang="en-US" sz="4000" dirty="0" smtClean="0"/>
              <a:t> </a:t>
            </a:r>
            <a:r>
              <a:rPr lang="en-US" altLang="zh-CN" dirty="0" smtClean="0"/>
              <a:t>1</a:t>
            </a:r>
            <a:r>
              <a:rPr lang="en-US" altLang="zh-CN" sz="4000" dirty="0" smtClean="0"/>
              <a:t> </a:t>
            </a:r>
            <a:r>
              <a:rPr lang="zh-CN" altLang="en-US" dirty="0" smtClean="0"/>
              <a:t>章   概述</a:t>
            </a:r>
            <a:endParaRPr lang="zh-CN" altLang="en-US" dirty="0">
              <a:ea typeface="宋体" pitchFamily="2" charset="-122"/>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什么是互联网？</a:t>
            </a:r>
            <a:endParaRPr lang="zh-CN" altLang="en-US" dirty="0"/>
          </a:p>
        </p:txBody>
      </p:sp>
      <p:sp>
        <p:nvSpPr>
          <p:cNvPr id="3" name="内容占位符 2"/>
          <p:cNvSpPr>
            <a:spLocks noGrp="1"/>
          </p:cNvSpPr>
          <p:nvPr>
            <p:ph idx="1"/>
          </p:nvPr>
        </p:nvSpPr>
        <p:spPr/>
        <p:txBody>
          <a:bodyPr/>
          <a:lstStyle/>
          <a:p>
            <a:r>
              <a:rPr lang="zh-CN" altLang="en-US" dirty="0" smtClean="0"/>
              <a:t>互联网是</a:t>
            </a:r>
            <a:r>
              <a:rPr lang="zh-CN" altLang="zh-CN" dirty="0" smtClean="0"/>
              <a:t>由</a:t>
            </a:r>
            <a:r>
              <a:rPr lang="zh-CN" altLang="zh-CN" dirty="0"/>
              <a:t>数量极大的各种计算机网络互连</a:t>
            </a:r>
            <a:r>
              <a:rPr lang="zh-CN" altLang="zh-CN" dirty="0" smtClean="0"/>
              <a:t>起来</a:t>
            </a:r>
            <a:r>
              <a:rPr lang="zh-CN" altLang="en-US" dirty="0" smtClean="0"/>
              <a:t>而形成的网络。</a:t>
            </a:r>
            <a:endParaRPr lang="en-US" altLang="zh-CN" dirty="0"/>
          </a:p>
          <a:p>
            <a:r>
              <a:rPr lang="zh-CN" altLang="zh-CN" dirty="0" smtClean="0"/>
              <a:t>可以</a:t>
            </a:r>
            <a:r>
              <a:rPr lang="zh-CN" altLang="zh-CN" dirty="0"/>
              <a:t>从两种不同的方面来认识</a:t>
            </a:r>
            <a:r>
              <a:rPr lang="zh-CN" altLang="zh-CN" dirty="0" smtClean="0"/>
              <a:t>互联网</a:t>
            </a:r>
            <a:r>
              <a:rPr lang="zh-CN" altLang="en-US" dirty="0" smtClean="0"/>
              <a:t>：</a:t>
            </a:r>
            <a:endParaRPr lang="en-US" altLang="zh-CN" dirty="0" smtClean="0"/>
          </a:p>
          <a:p>
            <a:pPr lvl="1"/>
            <a:r>
              <a:rPr lang="zh-CN" altLang="en-US" dirty="0" smtClean="0"/>
              <a:t>互联网</a:t>
            </a:r>
            <a:r>
              <a:rPr lang="zh-CN" altLang="zh-CN" dirty="0" smtClean="0"/>
              <a:t>应用</a:t>
            </a:r>
            <a:endParaRPr lang="en-US" altLang="zh-CN" dirty="0" smtClean="0"/>
          </a:p>
          <a:p>
            <a:pPr lvl="1"/>
            <a:r>
              <a:rPr lang="zh-CN" altLang="en-US" dirty="0" smtClean="0"/>
              <a:t>互联网</a:t>
            </a:r>
            <a:r>
              <a:rPr lang="zh-CN" altLang="zh-CN" dirty="0" smtClean="0"/>
              <a:t>工作原理</a:t>
            </a:r>
            <a:r>
              <a:rPr lang="zh-CN" altLang="en-US" dirty="0" smtClean="0"/>
              <a:t>与特点</a:t>
            </a:r>
            <a:endParaRPr lang="en-US" altLang="zh-CN" dirty="0" smtClean="0"/>
          </a:p>
        </p:txBody>
      </p:sp>
    </p:spTree>
    <p:extLst>
      <p:ext uri="{BB962C8B-B14F-4D97-AF65-F5344CB8AC3E}">
        <p14:creationId xmlns:p14="http://schemas.microsoft.com/office/powerpoint/2010/main" val="3223062227"/>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smtClean="0">
                <a:solidFill>
                  <a:srgbClr val="0000CC"/>
                </a:solidFill>
              </a:rPr>
              <a:t>(2) </a:t>
            </a:r>
            <a:r>
              <a:rPr lang="zh-CN" altLang="en-US" dirty="0" smtClean="0">
                <a:solidFill>
                  <a:srgbClr val="0000CC"/>
                </a:solidFill>
              </a:rPr>
              <a:t>传播时延</a:t>
            </a:r>
            <a:endParaRPr lang="en-US" altLang="zh-CN" dirty="0" smtClean="0">
              <a:solidFill>
                <a:srgbClr val="0000CC"/>
              </a:solidFill>
            </a:endParaRPr>
          </a:p>
          <a:p>
            <a:pPr lvl="1">
              <a:lnSpc>
                <a:spcPct val="110000"/>
              </a:lnSpc>
              <a:spcBef>
                <a:spcPts val="600"/>
              </a:spcBef>
            </a:pPr>
            <a:r>
              <a:rPr lang="zh-CN" altLang="en-US" dirty="0" smtClean="0"/>
              <a:t>电磁波</a:t>
            </a:r>
            <a:r>
              <a:rPr lang="zh-CN" altLang="en-US" dirty="0"/>
              <a:t>在信道中需要传播一定的距离而花费的时间。 </a:t>
            </a:r>
          </a:p>
          <a:p>
            <a:pPr lvl="1">
              <a:lnSpc>
                <a:spcPct val="110000"/>
              </a:lnSpc>
              <a:spcBef>
                <a:spcPts val="600"/>
              </a:spcBef>
            </a:pPr>
            <a:r>
              <a:rPr lang="zh-CN" altLang="en-US" dirty="0" smtClean="0">
                <a:solidFill>
                  <a:srgbClr val="FF0000"/>
                </a:solidFill>
              </a:rPr>
              <a:t>发送时延与传播时延</a:t>
            </a:r>
            <a:r>
              <a:rPr lang="zh-CN" altLang="zh-CN" dirty="0">
                <a:solidFill>
                  <a:srgbClr val="FF0000"/>
                </a:solidFill>
              </a:rPr>
              <a:t>有本质上的</a:t>
            </a:r>
            <a:r>
              <a:rPr lang="zh-CN" altLang="zh-CN" dirty="0" smtClean="0">
                <a:solidFill>
                  <a:srgbClr val="FF0000"/>
                </a:solidFill>
              </a:rPr>
              <a:t>不同</a:t>
            </a:r>
            <a:r>
              <a:rPr lang="zh-CN" altLang="en-US" dirty="0" smtClean="0">
                <a:solidFill>
                  <a:srgbClr val="FF0000"/>
                </a:solidFill>
              </a:rPr>
              <a:t>。</a:t>
            </a:r>
            <a:endParaRPr lang="en-US" altLang="zh-CN" dirty="0" smtClean="0">
              <a:solidFill>
                <a:srgbClr val="FF0000"/>
              </a:solidFill>
            </a:endParaRPr>
          </a:p>
          <a:p>
            <a:pPr lvl="1">
              <a:lnSpc>
                <a:spcPct val="110000"/>
              </a:lnSpc>
              <a:spcBef>
                <a:spcPts val="600"/>
              </a:spcBef>
            </a:pPr>
            <a:r>
              <a:rPr lang="zh-CN" altLang="en-US" dirty="0" smtClean="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a:grpSpLocks/>
          </p:cNvGrpSpPr>
          <p:nvPr/>
        </p:nvGrpSpPr>
        <p:grpSpPr bwMode="auto">
          <a:xfrm>
            <a:off x="992560" y="450912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传播时延 </a:t>
              </a:r>
              <a:r>
                <a:rPr lang="en-US" altLang="zh-CN" sz="2800" b="1" dirty="0">
                  <a:solidFill>
                    <a:srgbClr val="0000CC"/>
                  </a:solidFill>
                  <a:latin typeface="+mn-lt"/>
                  <a:ea typeface="黑体" pitchFamily="2" charset="-122"/>
                </a:rPr>
                <a:t>= </a:t>
              </a: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信道长度（</a:t>
              </a:r>
              <a:r>
                <a:rPr lang="zh-CN" altLang="en-US" sz="2800" b="1" dirty="0">
                  <a:solidFill>
                    <a:srgbClr val="FF0000"/>
                  </a:solidFill>
                  <a:latin typeface="+mn-lt"/>
                  <a:ea typeface="黑体" pitchFamily="2" charset="-122"/>
                </a:rPr>
                <a:t>米</a:t>
              </a:r>
              <a:r>
                <a:rPr lang="zh-CN" altLang="en-US" sz="2800" b="1" dirty="0">
                  <a:solidFill>
                    <a:srgbClr val="0000CC"/>
                  </a:solidFill>
                  <a:latin typeface="+mn-lt"/>
                  <a:ea typeface="黑体" pitchFamily="2" charset="-122"/>
                </a:rPr>
                <a:t>）</a:t>
              </a: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itchFamily="2" charset="-122"/>
                </a:rPr>
                <a:t>信号在信道上的传播速率（</a:t>
              </a:r>
              <a:r>
                <a:rPr lang="zh-CN" altLang="en-US" sz="2800" b="1" dirty="0">
                  <a:solidFill>
                    <a:srgbClr val="FF0000"/>
                  </a:solidFill>
                  <a:latin typeface="+mn-lt"/>
                  <a:ea typeface="黑体" pitchFamily="2" charset="-122"/>
                </a:rPr>
                <a:t>米</a:t>
              </a:r>
              <a:r>
                <a:rPr lang="en-US" altLang="zh-CN" sz="2800" b="1" dirty="0">
                  <a:solidFill>
                    <a:srgbClr val="FF0000"/>
                  </a:solidFill>
                  <a:latin typeface="+mn-lt"/>
                  <a:ea typeface="黑体" pitchFamily="2" charset="-122"/>
                </a:rPr>
                <a:t>/</a:t>
              </a:r>
              <a:r>
                <a:rPr lang="zh-CN" altLang="en-US" sz="2800" b="1" dirty="0">
                  <a:solidFill>
                    <a:srgbClr val="FF0000"/>
                  </a:solidFill>
                  <a:latin typeface="+mn-lt"/>
                  <a:ea typeface="黑体" pitchFamily="2" charset="-122"/>
                </a:rPr>
                <a:t>秒</a:t>
              </a:r>
              <a:r>
                <a:rPr lang="zh-CN" altLang="en-US" sz="2800" b="1" dirty="0">
                  <a:solidFill>
                    <a:srgbClr val="0000CC"/>
                  </a:solidFill>
                  <a:latin typeface="+mn-lt"/>
                  <a:ea typeface="黑体" pitchFamily="2" charset="-122"/>
                </a:rPr>
                <a:t>）</a:t>
              </a: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itchFamily="2" charset="-122"/>
              </a:endParaRPr>
            </a:p>
          </p:txBody>
        </p:sp>
      </p:grpSp>
    </p:spTree>
    <p:extLst>
      <p:ext uri="{BB962C8B-B14F-4D97-AF65-F5344CB8AC3E}">
        <p14:creationId xmlns:p14="http://schemas.microsoft.com/office/powerpoint/2010/main" val="2620139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smtClean="0">
                <a:solidFill>
                  <a:srgbClr val="0000CC"/>
                </a:solidFill>
              </a:rPr>
              <a:t>(3) </a:t>
            </a:r>
            <a:r>
              <a:rPr lang="zh-CN" altLang="en-US" dirty="0" smtClean="0">
                <a:solidFill>
                  <a:srgbClr val="0000CC"/>
                </a:solidFill>
              </a:rPr>
              <a:t>处理时延</a:t>
            </a:r>
            <a:endParaRPr lang="en-US" altLang="zh-CN" dirty="0" smtClean="0">
              <a:solidFill>
                <a:srgbClr val="0000CC"/>
              </a:solidFill>
            </a:endParaRPr>
          </a:p>
          <a:p>
            <a:pPr lvl="1">
              <a:lnSpc>
                <a:spcPct val="110000"/>
              </a:lnSpc>
              <a:spcBef>
                <a:spcPts val="600"/>
              </a:spcBef>
            </a:pPr>
            <a:r>
              <a:rPr lang="zh-CN" altLang="zh-CN" dirty="0"/>
              <a:t>主机或</a:t>
            </a:r>
            <a:r>
              <a:rPr lang="zh-CN" altLang="zh-CN" dirty="0" smtClean="0"/>
              <a:t>路由器</a:t>
            </a:r>
            <a:r>
              <a:rPr lang="zh-CN" altLang="en-US" dirty="0" smtClean="0"/>
              <a:t>在收到分组时，为处理分组（例如分析</a:t>
            </a:r>
            <a:r>
              <a:rPr lang="zh-CN" altLang="zh-CN" dirty="0" smtClean="0"/>
              <a:t>首部、提取数据、差错</a:t>
            </a:r>
            <a:r>
              <a:rPr lang="zh-CN" altLang="zh-CN" dirty="0"/>
              <a:t>检验或</a:t>
            </a:r>
            <a:r>
              <a:rPr lang="zh-CN" altLang="zh-CN" dirty="0" smtClean="0"/>
              <a:t>查找路由</a:t>
            </a:r>
            <a:r>
              <a:rPr lang="zh-CN" altLang="en-US" dirty="0" smtClean="0"/>
              <a:t>）所</a:t>
            </a:r>
            <a:r>
              <a:rPr lang="zh-CN" altLang="en-US" dirty="0"/>
              <a:t>花费的时间。 </a:t>
            </a:r>
          </a:p>
          <a:p>
            <a:pPr>
              <a:lnSpc>
                <a:spcPct val="110000"/>
              </a:lnSpc>
              <a:spcBef>
                <a:spcPts val="600"/>
              </a:spcBef>
            </a:pPr>
            <a:r>
              <a:rPr lang="en-US" altLang="zh-CN" dirty="0" smtClean="0">
                <a:solidFill>
                  <a:srgbClr val="0000CC"/>
                </a:solidFill>
              </a:rPr>
              <a:t>(4) </a:t>
            </a:r>
            <a:r>
              <a:rPr lang="zh-CN" altLang="en-US" dirty="0" smtClean="0">
                <a:solidFill>
                  <a:srgbClr val="0000CC"/>
                </a:solidFill>
              </a:rPr>
              <a:t>排队时延</a:t>
            </a:r>
            <a:endParaRPr lang="en-US" altLang="zh-CN" dirty="0" smtClean="0">
              <a:solidFill>
                <a:srgbClr val="0000CC"/>
              </a:solidFill>
            </a:endParaRPr>
          </a:p>
          <a:p>
            <a:pPr lvl="1">
              <a:lnSpc>
                <a:spcPct val="110000"/>
              </a:lnSpc>
              <a:spcBef>
                <a:spcPts val="600"/>
              </a:spcBef>
            </a:pPr>
            <a:r>
              <a:rPr lang="zh-CN" altLang="en-US" dirty="0" smtClean="0"/>
              <a:t>分组在路由器输入输出队列中</a:t>
            </a:r>
            <a:r>
              <a:rPr lang="zh-CN" altLang="en-US" dirty="0" smtClean="0">
                <a:solidFill>
                  <a:srgbClr val="FF0000"/>
                </a:solidFill>
              </a:rPr>
              <a:t>排队等待处理</a:t>
            </a:r>
            <a:r>
              <a:rPr lang="zh-CN" altLang="en-US" dirty="0" smtClean="0"/>
              <a:t>所</a:t>
            </a:r>
            <a:r>
              <a:rPr lang="zh-CN" altLang="en-US" dirty="0"/>
              <a:t>经历的时延。</a:t>
            </a:r>
          </a:p>
          <a:p>
            <a:pPr lvl="1">
              <a:lnSpc>
                <a:spcPct val="110000"/>
              </a:lnSpc>
              <a:spcBef>
                <a:spcPts val="600"/>
              </a:spcBef>
            </a:pPr>
            <a:r>
              <a:rPr lang="zh-CN" altLang="en-US" dirty="0">
                <a:solidFill>
                  <a:srgbClr val="FF0000"/>
                </a:solidFill>
              </a:rPr>
              <a:t>排队时延的长短往往取决于网络中当时的通信量。</a:t>
            </a:r>
          </a:p>
          <a:p>
            <a:pPr>
              <a:lnSpc>
                <a:spcPct val="110000"/>
              </a:lnSpc>
              <a:spcBef>
                <a:spcPts val="600"/>
              </a:spcBef>
            </a:pPr>
            <a:endParaRPr lang="zh-CN" altLang="en-US" dirty="0"/>
          </a:p>
        </p:txBody>
      </p:sp>
    </p:spTree>
    <p:extLst>
      <p:ext uri="{BB962C8B-B14F-4D97-AF65-F5344CB8AC3E}">
        <p14:creationId xmlns:p14="http://schemas.microsoft.com/office/powerpoint/2010/main" val="3518115870"/>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smtClean="0"/>
              <a:t>数据在网络中经历</a:t>
            </a:r>
            <a:r>
              <a:rPr lang="zh-CN" altLang="en-US" dirty="0"/>
              <a:t>的总时延就是发送时延、传播时延、处理时延和排队时延</a:t>
            </a:r>
            <a:r>
              <a:rPr lang="zh-CN" altLang="en-US" dirty="0">
                <a:solidFill>
                  <a:srgbClr val="FF0000"/>
                </a:solidFill>
              </a:rPr>
              <a:t>之</a:t>
            </a:r>
            <a:r>
              <a:rPr lang="zh-CN" altLang="en-US" dirty="0" smtClean="0">
                <a:solidFill>
                  <a:srgbClr val="FF0000"/>
                </a:solidFill>
              </a:rPr>
              <a:t>和。</a:t>
            </a:r>
            <a:endParaRPr lang="zh-CN" altLang="en-US" dirty="0">
              <a:solidFill>
                <a:srgbClr val="FF0000"/>
              </a:solidFill>
            </a:endParaRP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a:extLst/>
        </p:spPr>
        <p:txBody>
          <a:bodyPr wrap="square">
            <a:spAutoFit/>
          </a:bodyPr>
          <a:lstStyle/>
          <a:p>
            <a:pPr>
              <a:spcBef>
                <a:spcPts val="600"/>
              </a:spcBef>
            </a:pPr>
            <a:r>
              <a:rPr lang="zh-CN" altLang="en-US" sz="3200" b="1" dirty="0">
                <a:solidFill>
                  <a:srgbClr val="0000CC"/>
                </a:solidFill>
                <a:latin typeface="+mn-lt"/>
                <a:ea typeface="黑体" pitchFamily="2" charset="-122"/>
              </a:rPr>
              <a:t>总时延 </a:t>
            </a:r>
            <a:r>
              <a:rPr lang="zh-CN" altLang="en-US" sz="3200" b="1" dirty="0" smtClean="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a:t>
            </a:r>
            <a:r>
              <a:rPr lang="zh-CN" altLang="en-US" sz="3200" b="1" dirty="0" smtClean="0">
                <a:solidFill>
                  <a:srgbClr val="0000CC"/>
                </a:solidFill>
                <a:latin typeface="+mn-lt"/>
                <a:ea typeface="黑体" pitchFamily="2" charset="-122"/>
              </a:rPr>
              <a:t>发送时延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传播时延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处理时延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排队时延</a:t>
            </a:r>
            <a:endParaRPr lang="zh-CN" altLang="en-US" sz="3200" b="1" dirty="0">
              <a:solidFill>
                <a:srgbClr val="0000CC"/>
              </a:solidFill>
              <a:latin typeface="+mn-lt"/>
              <a:ea typeface="黑体" pitchFamily="2" charset="-122"/>
            </a:endParaRPr>
          </a:p>
        </p:txBody>
      </p:sp>
      <p:sp>
        <p:nvSpPr>
          <p:cNvPr id="5" name="矩形 4"/>
          <p:cNvSpPr/>
          <p:nvPr/>
        </p:nvSpPr>
        <p:spPr>
          <a:xfrm>
            <a:off x="1208584" y="5046275"/>
            <a:ext cx="7632848"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itchFamily="2" charset="-122"/>
              </a:rPr>
              <a:t>必须指出，在总时延中，究竟是哪一种时延占主导地位，必须具体</a:t>
            </a:r>
            <a:r>
              <a:rPr lang="zh-CN" altLang="zh-CN" sz="2800" b="1" dirty="0" smtClean="0">
                <a:solidFill>
                  <a:schemeClr val="bg1"/>
                </a:solidFill>
                <a:latin typeface="+mn-lt"/>
                <a:ea typeface="黑体" pitchFamily="2" charset="-122"/>
              </a:rPr>
              <a:t>分析</a:t>
            </a:r>
            <a:r>
              <a:rPr lang="zh-CN" altLang="en-US" sz="2800" b="1" dirty="0" smtClean="0">
                <a:solidFill>
                  <a:schemeClr val="bg1"/>
                </a:solidFill>
                <a:latin typeface="+mn-lt"/>
                <a:ea typeface="黑体" pitchFamily="2" charset="-122"/>
              </a:rPr>
              <a:t>。</a:t>
            </a:r>
            <a:endParaRPr lang="zh-CN" altLang="en-US" sz="2800" b="1" dirty="0">
              <a:solidFill>
                <a:schemeClr val="bg1"/>
              </a:solidFill>
              <a:latin typeface="+mn-lt"/>
              <a:ea typeface="黑体" pitchFamily="2" charset="-122"/>
            </a:endParaRPr>
          </a:p>
        </p:txBody>
      </p:sp>
    </p:spTree>
    <p:extLst>
      <p:ext uri="{BB962C8B-B14F-4D97-AF65-F5344CB8AC3E}">
        <p14:creationId xmlns:p14="http://schemas.microsoft.com/office/powerpoint/2010/main" val="34618849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92171" name="Group 11"/>
          <p:cNvGrpSpPr>
            <a:grpSpLocks/>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headEnd/>
            <a:tailEnd/>
          </a:ln>
          <a:effectLst/>
          <a:extLst/>
        </p:spPr>
        <p:txBody>
          <a:bodyPr wrap="none" anchor="ctr"/>
          <a:lstStyle/>
          <a:p>
            <a:endParaRPr lang="zh-CN" altLang="en-US" b="1">
              <a:latin typeface="+mn-lt"/>
              <a:ea typeface="黑体"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1 0 1 1 0 0 1</a:t>
            </a: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itchFamily="2" charset="-122"/>
              </a:rPr>
              <a:t>…</a:t>
            </a: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发送器</a:t>
            </a: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队列</a:t>
            </a:r>
          </a:p>
        </p:txBody>
      </p:sp>
      <p:grpSp>
        <p:nvGrpSpPr>
          <p:cNvPr id="92205" name="Group 45"/>
          <p:cNvGrpSpPr>
            <a:grpSpLocks/>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在链路上产生</a:t>
              </a:r>
            </a:p>
            <a:p>
              <a:pPr algn="ctr"/>
              <a:r>
                <a:rPr kumimoji="1" lang="zh-CN" altLang="en-US" sz="2400" b="1">
                  <a:solidFill>
                    <a:srgbClr val="333399"/>
                  </a:solidFill>
                  <a:latin typeface="+mn-lt"/>
                  <a:ea typeface="黑体" pitchFamily="2" charset="-122"/>
                </a:rPr>
                <a:t>传播时延</a:t>
              </a: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结点</a:t>
            </a:r>
            <a:r>
              <a:rPr kumimoji="1" lang="zh-CN" altLang="en-US" sz="1600" b="1">
                <a:solidFill>
                  <a:srgbClr val="333399"/>
                </a:solidFill>
                <a:latin typeface="+mn-lt"/>
                <a:ea typeface="黑体" pitchFamily="2" charset="-122"/>
              </a:rPr>
              <a:t> </a:t>
            </a:r>
            <a:r>
              <a:rPr kumimoji="1" lang="en-US" altLang="zh-CN" sz="2400" b="1">
                <a:solidFill>
                  <a:srgbClr val="333399"/>
                </a:solidFill>
                <a:latin typeface="+mn-lt"/>
                <a:ea typeface="黑体" pitchFamily="2" charset="-122"/>
              </a:rPr>
              <a:t>B</a:t>
            </a: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结点</a:t>
            </a:r>
            <a:r>
              <a:rPr kumimoji="1" lang="zh-CN" altLang="en-US" sz="1600" b="1">
                <a:solidFill>
                  <a:srgbClr val="333399"/>
                </a:solidFill>
                <a:latin typeface="+mn-lt"/>
                <a:ea typeface="黑体" pitchFamily="2" charset="-122"/>
              </a:rPr>
              <a:t> </a:t>
            </a:r>
            <a:r>
              <a:rPr kumimoji="1" lang="en-US" altLang="zh-CN" sz="2400" b="1">
                <a:solidFill>
                  <a:srgbClr val="333399"/>
                </a:solidFill>
                <a:latin typeface="+mn-lt"/>
                <a:ea typeface="黑体" pitchFamily="2" charset="-122"/>
              </a:rPr>
              <a:t>A</a:t>
            </a:r>
          </a:p>
        </p:txBody>
      </p:sp>
      <p:grpSp>
        <p:nvGrpSpPr>
          <p:cNvPr id="92204" name="Group 44"/>
          <p:cNvGrpSpPr>
            <a:grpSpLocks/>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在发送器产生发送时延</a:t>
              </a:r>
            </a:p>
            <a:p>
              <a:pPr algn="ctr"/>
              <a:r>
                <a:rPr kumimoji="1" lang="en-US" altLang="zh-CN" sz="2400" b="1">
                  <a:solidFill>
                    <a:srgbClr val="333399"/>
                  </a:solidFill>
                  <a:latin typeface="+mn-lt"/>
                  <a:ea typeface="黑体" pitchFamily="2" charset="-122"/>
                </a:rPr>
                <a:t>(</a:t>
              </a:r>
              <a:r>
                <a:rPr kumimoji="1" lang="zh-CN" altLang="en-US" sz="2400" b="1">
                  <a:solidFill>
                    <a:srgbClr val="333399"/>
                  </a:solidFill>
                  <a:latin typeface="+mn-lt"/>
                  <a:ea typeface="黑体" pitchFamily="2" charset="-122"/>
                </a:rPr>
                <a:t>即传输时延</a:t>
              </a:r>
              <a:r>
                <a:rPr kumimoji="1" lang="en-US" altLang="zh-CN" sz="2400" b="1">
                  <a:solidFill>
                    <a:srgbClr val="333399"/>
                  </a:solidFill>
                  <a:latin typeface="+mn-lt"/>
                  <a:ea typeface="黑体"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在结点 </a:t>
            </a:r>
            <a:r>
              <a:rPr kumimoji="1" lang="en-US" altLang="zh-CN" sz="2400" b="1">
                <a:solidFill>
                  <a:srgbClr val="333399"/>
                </a:solidFill>
                <a:latin typeface="+mn-lt"/>
                <a:ea typeface="黑体" pitchFamily="2" charset="-122"/>
              </a:rPr>
              <a:t>A </a:t>
            </a:r>
            <a:r>
              <a:rPr kumimoji="1" lang="zh-CN" altLang="en-US" sz="2400" b="1">
                <a:solidFill>
                  <a:srgbClr val="333399"/>
                </a:solidFill>
                <a:latin typeface="+mn-lt"/>
                <a:ea typeface="黑体" pitchFamily="2" charset="-122"/>
              </a:rPr>
              <a:t>中产生</a:t>
            </a:r>
          </a:p>
          <a:p>
            <a:pPr algn="ctr"/>
            <a:r>
              <a:rPr kumimoji="1" lang="zh-CN" altLang="en-US" sz="2400" b="1">
                <a:solidFill>
                  <a:srgbClr val="333399"/>
                </a:solidFill>
                <a:latin typeface="+mn-lt"/>
                <a:ea typeface="黑体" pitchFamily="2" charset="-122"/>
              </a:rPr>
              <a:t>处理时延和排队时延</a:t>
            </a: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数据</a:t>
            </a: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3200" b="1" dirty="0" smtClean="0">
                <a:solidFill>
                  <a:srgbClr val="C00000"/>
                </a:solidFill>
                <a:latin typeface="+mn-lt"/>
                <a:ea typeface="黑体" pitchFamily="2" charset="-122"/>
              </a:rPr>
              <a:t>假设从</a:t>
            </a:r>
            <a:r>
              <a:rPr kumimoji="1" lang="zh-CN" altLang="en-US" sz="3200" b="1" dirty="0">
                <a:solidFill>
                  <a:srgbClr val="C00000"/>
                </a:solidFill>
                <a:latin typeface="+mn-lt"/>
                <a:ea typeface="黑体" pitchFamily="2" charset="-122"/>
              </a:rPr>
              <a:t>结点 </a:t>
            </a:r>
            <a:r>
              <a:rPr kumimoji="1" lang="en-US" altLang="zh-CN" sz="3200" b="1" dirty="0">
                <a:solidFill>
                  <a:srgbClr val="C00000"/>
                </a:solidFill>
                <a:latin typeface="+mn-lt"/>
                <a:ea typeface="黑体" pitchFamily="2" charset="-122"/>
              </a:rPr>
              <a:t>A </a:t>
            </a:r>
            <a:r>
              <a:rPr kumimoji="1" lang="zh-CN" altLang="en-US" sz="3200" b="1" dirty="0">
                <a:solidFill>
                  <a:srgbClr val="C00000"/>
                </a:solidFill>
                <a:latin typeface="+mn-lt"/>
                <a:ea typeface="黑体" pitchFamily="2" charset="-122"/>
              </a:rPr>
              <a:t>向结点 </a:t>
            </a:r>
            <a:r>
              <a:rPr kumimoji="1" lang="en-US" altLang="zh-CN" sz="3200" b="1" dirty="0">
                <a:solidFill>
                  <a:srgbClr val="C00000"/>
                </a:solidFill>
                <a:latin typeface="+mn-lt"/>
                <a:ea typeface="黑体" pitchFamily="2" charset="-122"/>
              </a:rPr>
              <a:t>B </a:t>
            </a:r>
            <a:r>
              <a:rPr kumimoji="1" lang="zh-CN" altLang="en-US" sz="3200" b="1" dirty="0">
                <a:solidFill>
                  <a:srgbClr val="C00000"/>
                </a:solidFill>
                <a:latin typeface="+mn-lt"/>
                <a:ea typeface="黑体" pitchFamily="2" charset="-122"/>
              </a:rPr>
              <a:t>发送数据</a:t>
            </a: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链路</a:t>
            </a: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smtClean="0">
                <a:latin typeface="+mn-lt"/>
                <a:ea typeface="黑体" pitchFamily="2" charset="-122"/>
              </a:rPr>
              <a:t>几种</a:t>
            </a:r>
            <a:r>
              <a:rPr lang="zh-CN" altLang="zh-CN" sz="2800" b="1" dirty="0">
                <a:latin typeface="+mn-lt"/>
                <a:ea typeface="黑体" pitchFamily="2" charset="-122"/>
              </a:rPr>
              <a:t>时延产生的地方不一样</a:t>
            </a:r>
            <a:endParaRPr lang="zh-CN" altLang="en-US" sz="2800" b="1" dirty="0">
              <a:latin typeface="+mn-lt"/>
              <a:ea typeface="黑体" pitchFamily="2" charset="-122"/>
            </a:endParaRPr>
          </a:p>
        </p:txBody>
      </p:sp>
    </p:spTree>
    <p:extLst>
      <p:ext uri="{BB962C8B-B14F-4D97-AF65-F5344CB8AC3E}">
        <p14:creationId xmlns:p14="http://schemas.microsoft.com/office/powerpoint/2010/main" val="42490102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p>
          <a:p>
            <a:r>
              <a:rPr lang="zh-CN" altLang="en-US" dirty="0"/>
              <a:t>提高链路带宽减小了数据的发送时延。 </a:t>
            </a:r>
            <a:endParaRPr lang="en-US" altLang="zh-CN" dirty="0" smtClean="0"/>
          </a:p>
        </p:txBody>
      </p:sp>
      <p:sp>
        <p:nvSpPr>
          <p:cNvPr id="2" name="矩形 1"/>
          <p:cNvSpPr/>
          <p:nvPr/>
        </p:nvSpPr>
        <p:spPr>
          <a:xfrm>
            <a:off x="1151829" y="3493027"/>
            <a:ext cx="7776864"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itchFamily="2" charset="-122"/>
              </a:rPr>
              <a:t>以下说法是</a:t>
            </a:r>
            <a:r>
              <a:rPr lang="zh-CN" altLang="en-US" sz="3200" b="1" dirty="0">
                <a:solidFill>
                  <a:srgbClr val="FF0000"/>
                </a:solidFill>
                <a:latin typeface="+mn-lt"/>
                <a:ea typeface="黑体" pitchFamily="2" charset="-122"/>
              </a:rPr>
              <a:t>错误</a:t>
            </a:r>
            <a:r>
              <a:rPr lang="zh-CN" altLang="en-US" sz="3200" b="1" dirty="0">
                <a:latin typeface="+mn-lt"/>
                <a:ea typeface="黑体" pitchFamily="2" charset="-122"/>
              </a:rPr>
              <a:t>的</a:t>
            </a:r>
            <a:r>
              <a:rPr lang="zh-CN" altLang="en-US" sz="3200" b="1" dirty="0" smtClean="0">
                <a:latin typeface="+mn-lt"/>
                <a:ea typeface="黑体" pitchFamily="2" charset="-122"/>
              </a:rPr>
              <a:t>：</a:t>
            </a:r>
            <a:endParaRPr lang="en-US" altLang="zh-CN" sz="3200" b="1" dirty="0" smtClean="0">
              <a:latin typeface="+mn-lt"/>
              <a:ea typeface="黑体" pitchFamily="2" charset="-122"/>
            </a:endParaRPr>
          </a:p>
          <a:p>
            <a:r>
              <a:rPr lang="zh-CN" altLang="zh-CN" sz="3200" b="1" dirty="0" smtClean="0">
                <a:solidFill>
                  <a:srgbClr val="0000CC"/>
                </a:solidFill>
                <a:latin typeface="+mn-lt"/>
                <a:ea typeface="黑体" pitchFamily="2" charset="-122"/>
              </a:rPr>
              <a:t>“</a:t>
            </a:r>
            <a:r>
              <a:rPr lang="zh-CN" altLang="zh-CN" sz="3200" b="1" dirty="0">
                <a:solidFill>
                  <a:srgbClr val="0000CC"/>
                </a:solidFill>
                <a:latin typeface="+mn-lt"/>
                <a:ea typeface="黑体" pitchFamily="2" charset="-122"/>
              </a:rPr>
              <a:t>在高速链路（或高带宽链路）上，比特会传送得更快些”。</a:t>
            </a:r>
            <a:endParaRPr lang="zh-CN" altLang="en-US" sz="3200" b="1" dirty="0">
              <a:solidFill>
                <a:srgbClr val="0000CC"/>
              </a:solidFill>
              <a:latin typeface="+mn-lt"/>
              <a:ea typeface="黑体" pitchFamily="2" charset="-122"/>
            </a:endParaRPr>
          </a:p>
        </p:txBody>
      </p:sp>
    </p:spTree>
    <p:extLst>
      <p:ext uri="{BB962C8B-B14F-4D97-AF65-F5344CB8AC3E}">
        <p14:creationId xmlns:p14="http://schemas.microsoft.com/office/powerpoint/2010/main" val="3794189902"/>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smtClean="0"/>
              <a:t>时延</a:t>
            </a:r>
            <a:r>
              <a:rPr lang="zh-CN" altLang="en-US" dirty="0"/>
              <a:t>带宽积</a:t>
            </a:r>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（传播）时延</a:t>
            </a: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itchFamily="2" charset="-122"/>
              </a:rPr>
              <a:t>链路</a:t>
            </a:r>
            <a:endParaRPr lang="zh-CN" altLang="en-US" sz="2400" b="1" dirty="0">
              <a:solidFill>
                <a:srgbClr val="333399"/>
              </a:solidFill>
              <a:latin typeface="+mn-lt"/>
              <a:ea typeface="黑体"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带宽</a:t>
            </a: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7" name="Text Box 43"/>
          <p:cNvSpPr txBox="1">
            <a:spLocks noChangeArrowheads="1"/>
          </p:cNvSpPr>
          <p:nvPr/>
        </p:nvSpPr>
        <p:spPr bwMode="auto">
          <a:xfrm>
            <a:off x="2585608" y="2204864"/>
            <a:ext cx="5955476" cy="646331"/>
          </a:xfrm>
          <a:prstGeom prst="rect">
            <a:avLst/>
          </a:prstGeom>
          <a:solidFill>
            <a:srgbClr val="FFFF00"/>
          </a:solidFill>
          <a:ln w="9525">
            <a:solidFill>
              <a:srgbClr val="333399"/>
            </a:solidFill>
            <a:miter lim="800000"/>
            <a:headEnd/>
            <a:tailEnd/>
          </a:ln>
          <a:effectLst/>
          <a:extLst/>
        </p:spPr>
        <p:txBody>
          <a:bodyPr wrap="none">
            <a:spAutoFit/>
          </a:bodyPr>
          <a:lstStyle/>
          <a:p>
            <a:r>
              <a:rPr lang="zh-CN" altLang="en-US" sz="3200" b="1" dirty="0">
                <a:solidFill>
                  <a:srgbClr val="333399"/>
                </a:solidFill>
                <a:latin typeface="+mn-lt"/>
                <a:ea typeface="黑体" pitchFamily="2" charset="-122"/>
              </a:rPr>
              <a:t>时延带宽积 </a:t>
            </a:r>
            <a:r>
              <a:rPr lang="en-US" altLang="zh-CN" sz="3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传播时延 </a:t>
            </a:r>
            <a:r>
              <a:rPr lang="en-US" altLang="zh-CN" sz="3600" b="1" dirty="0">
                <a:solidFill>
                  <a:srgbClr val="333399"/>
                </a:solidFill>
                <a:latin typeface="+mn-lt"/>
                <a:ea typeface="黑体" pitchFamily="2" charset="-122"/>
                <a:sym typeface="Symbol" pitchFamily="18" charset="2"/>
              </a:rPr>
              <a:t>x</a:t>
            </a:r>
            <a:r>
              <a:rPr lang="zh-CN" altLang="en-US" sz="3600" b="1" dirty="0">
                <a:solidFill>
                  <a:srgbClr val="333399"/>
                </a:solidFill>
                <a:latin typeface="+mn-lt"/>
                <a:ea typeface="黑体" pitchFamily="2" charset="-122"/>
                <a:sym typeface="Symbol" pitchFamily="18" charset="2"/>
              </a:rPr>
              <a:t> </a:t>
            </a:r>
            <a:r>
              <a:rPr lang="zh-CN" altLang="en-US" sz="3200" b="1" dirty="0">
                <a:solidFill>
                  <a:srgbClr val="333399"/>
                </a:solidFill>
                <a:latin typeface="+mn-lt"/>
                <a:ea typeface="黑体" pitchFamily="2" charset="-122"/>
                <a:sym typeface="Symbol" pitchFamily="18" charset="2"/>
              </a:rPr>
              <a:t>带宽</a:t>
            </a:r>
          </a:p>
        </p:txBody>
      </p:sp>
      <p:sp>
        <p:nvSpPr>
          <p:cNvPr id="2" name="矩形 1"/>
          <p:cNvSpPr/>
          <p:nvPr/>
        </p:nvSpPr>
        <p:spPr>
          <a:xfrm>
            <a:off x="1424608" y="5301208"/>
            <a:ext cx="7632848" cy="1384995"/>
          </a:xfrm>
          <a:prstGeom prst="rect">
            <a:avLst/>
          </a:prstGeom>
          <a:solidFill>
            <a:srgbClr val="00FF99"/>
          </a:solidFill>
          <a:ln>
            <a:solidFill>
              <a:srgbClr val="000066"/>
            </a:solidFill>
          </a:ln>
        </p:spPr>
        <p:txBody>
          <a:bodyPr wrap="square">
            <a:spAutoFit/>
          </a:bodyPr>
          <a:lstStyle/>
          <a:p>
            <a:pPr algn="just"/>
            <a:r>
              <a:rPr lang="zh-CN" altLang="zh-CN" sz="2800" b="1" dirty="0">
                <a:solidFill>
                  <a:srgbClr val="000099"/>
                </a:solidFill>
                <a:latin typeface="+mn-lt"/>
                <a:ea typeface="黑体" pitchFamily="2" charset="-122"/>
              </a:rPr>
              <a:t>只有在代表链路的管道都充满比特时</a:t>
            </a:r>
            <a:r>
              <a:rPr lang="zh-CN" altLang="zh-CN" sz="2800" b="1" dirty="0" smtClean="0">
                <a:solidFill>
                  <a:srgbClr val="000099"/>
                </a:solidFill>
                <a:latin typeface="+mn-lt"/>
                <a:ea typeface="黑体" pitchFamily="2" charset="-122"/>
              </a:rPr>
              <a:t>，链路</a:t>
            </a:r>
            <a:r>
              <a:rPr lang="zh-CN" altLang="zh-CN" sz="2800" b="1" dirty="0">
                <a:solidFill>
                  <a:srgbClr val="000099"/>
                </a:solidFill>
                <a:latin typeface="+mn-lt"/>
                <a:ea typeface="黑体" pitchFamily="2" charset="-122"/>
              </a:rPr>
              <a:t>才</a:t>
            </a:r>
            <a:r>
              <a:rPr lang="zh-CN" altLang="zh-CN" sz="2800" b="1" dirty="0" smtClean="0">
                <a:solidFill>
                  <a:srgbClr val="000099"/>
                </a:solidFill>
                <a:latin typeface="+mn-lt"/>
                <a:ea typeface="黑体" pitchFamily="2" charset="-122"/>
              </a:rPr>
              <a:t>得到</a:t>
            </a:r>
            <a:r>
              <a:rPr lang="zh-CN" altLang="en-US" sz="2800" b="1" dirty="0" smtClean="0">
                <a:solidFill>
                  <a:srgbClr val="000099"/>
                </a:solidFill>
                <a:latin typeface="+mn-lt"/>
                <a:ea typeface="黑体" pitchFamily="2" charset="-122"/>
              </a:rPr>
              <a:t>了</a:t>
            </a:r>
            <a:r>
              <a:rPr lang="zh-CN" altLang="zh-CN" sz="2800" b="1" dirty="0" smtClean="0">
                <a:solidFill>
                  <a:srgbClr val="000099"/>
                </a:solidFill>
                <a:latin typeface="+mn-lt"/>
                <a:ea typeface="黑体" pitchFamily="2" charset="-122"/>
              </a:rPr>
              <a:t>充分利用</a:t>
            </a:r>
            <a:r>
              <a:rPr lang="zh-CN" altLang="en-US" sz="2800" b="1" dirty="0" smtClean="0">
                <a:solidFill>
                  <a:srgbClr val="000099"/>
                </a:solidFill>
                <a:latin typeface="+mn-lt"/>
                <a:ea typeface="黑体" pitchFamily="2" charset="-122"/>
              </a:rPr>
              <a:t>。</a:t>
            </a:r>
            <a:r>
              <a:rPr lang="zh-CN" altLang="en-US" sz="2800" b="1" dirty="0" smtClean="0">
                <a:solidFill>
                  <a:srgbClr val="000099"/>
                </a:solidFill>
                <a:latin typeface="+mn-lt"/>
                <a:ea typeface="黑体" pitchFamily="2" charset="-122"/>
              </a:rPr>
              <a:t>尤其在广域网中，时延带宽积的有效利用可以有效提高网络利用率。</a:t>
            </a:r>
            <a:endParaRPr lang="zh-CN" altLang="en-US" sz="2800" b="1" dirty="0">
              <a:solidFill>
                <a:srgbClr val="000099"/>
              </a:solidFill>
              <a:latin typeface="+mn-lt"/>
              <a:ea typeface="黑体" pitchFamily="2" charset="-122"/>
            </a:endParaRP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smtClean="0">
                <a:latin typeface="+mn-lt"/>
                <a:ea typeface="黑体" pitchFamily="2" charset="-122"/>
              </a:rPr>
              <a:t>链路</a:t>
            </a:r>
            <a:r>
              <a:rPr lang="zh-CN" altLang="zh-CN" sz="2400" b="1" dirty="0">
                <a:latin typeface="+mn-lt"/>
                <a:ea typeface="黑体" pitchFamily="2" charset="-122"/>
              </a:rPr>
              <a:t>像一条空心管道</a:t>
            </a:r>
            <a:endParaRPr lang="zh-CN" altLang="en-US" sz="2400" b="1" dirty="0">
              <a:latin typeface="+mn-lt"/>
              <a:ea typeface="黑体" pitchFamily="2" charset="-122"/>
            </a:endParaRPr>
          </a:p>
        </p:txBody>
      </p:sp>
    </p:spTree>
    <p:extLst>
      <p:ext uri="{BB962C8B-B14F-4D97-AF65-F5344CB8AC3E}">
        <p14:creationId xmlns:p14="http://schemas.microsoft.com/office/powerpoint/2010/main" val="1471215270"/>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zh-CN" dirty="0" smtClean="0"/>
              <a:t>往返时间</a:t>
            </a:r>
            <a:r>
              <a:rPr lang="en-US" altLang="zh-CN" dirty="0" smtClean="0"/>
              <a:t> RTT</a:t>
            </a:r>
            <a:endParaRPr lang="zh-CN" altLang="en-US" dirty="0"/>
          </a:p>
        </p:txBody>
      </p:sp>
      <p:sp>
        <p:nvSpPr>
          <p:cNvPr id="3" name="内容占位符 2"/>
          <p:cNvSpPr>
            <a:spLocks noGrp="1"/>
          </p:cNvSpPr>
          <p:nvPr>
            <p:ph idx="1"/>
          </p:nvPr>
        </p:nvSpPr>
        <p:spPr/>
        <p:txBody>
          <a:bodyPr/>
          <a:lstStyle/>
          <a:p>
            <a:r>
              <a:rPr lang="zh-CN" altLang="zh-CN" dirty="0" smtClean="0"/>
              <a:t>互联网</a:t>
            </a:r>
            <a:r>
              <a:rPr lang="zh-CN" altLang="zh-CN" dirty="0"/>
              <a:t>上的信息不仅仅单方向</a:t>
            </a:r>
            <a:r>
              <a:rPr lang="zh-CN" altLang="zh-CN" dirty="0" smtClean="0"/>
              <a:t>传输</a:t>
            </a:r>
            <a:r>
              <a:rPr lang="zh-CN" altLang="en-US" dirty="0" smtClean="0"/>
              <a:t>，</a:t>
            </a:r>
            <a:r>
              <a:rPr lang="zh-CN" altLang="zh-CN" dirty="0" smtClean="0"/>
              <a:t>而是</a:t>
            </a:r>
            <a:r>
              <a:rPr lang="zh-CN" altLang="zh-CN" dirty="0"/>
              <a:t>双向交互的</a:t>
            </a:r>
            <a:r>
              <a:rPr lang="zh-CN" altLang="zh-CN" dirty="0" smtClean="0"/>
              <a:t>。因此，有时</a:t>
            </a:r>
            <a:r>
              <a:rPr lang="zh-CN" altLang="zh-CN" dirty="0"/>
              <a:t>很需要知道双向交互一次所需的</a:t>
            </a:r>
            <a:r>
              <a:rPr lang="zh-CN" altLang="zh-CN" dirty="0" smtClean="0"/>
              <a:t>时间</a:t>
            </a:r>
            <a:r>
              <a:rPr lang="zh-CN" altLang="en-US" dirty="0" smtClean="0"/>
              <a:t>。</a:t>
            </a:r>
            <a:endParaRPr lang="en-US" altLang="zh-CN" dirty="0" smtClean="0"/>
          </a:p>
          <a:p>
            <a:r>
              <a:rPr lang="zh-CN" altLang="zh-CN" dirty="0">
                <a:solidFill>
                  <a:srgbClr val="FF0000"/>
                </a:solidFill>
              </a:rPr>
              <a:t>往返时间</a:t>
            </a:r>
            <a:r>
              <a:rPr lang="zh-CN" altLang="en-US" dirty="0" smtClean="0"/>
              <a:t>表示</a:t>
            </a:r>
            <a:r>
              <a:rPr lang="zh-CN" altLang="en-US" dirty="0"/>
              <a:t>从发送方发送数据开始，到发送方收到来自接收方的</a:t>
            </a:r>
            <a:r>
              <a:rPr lang="zh-CN" altLang="en-US" dirty="0" smtClean="0"/>
              <a:t>确认，总共</a:t>
            </a:r>
            <a:r>
              <a:rPr lang="zh-CN" altLang="en-US" dirty="0"/>
              <a:t>经历的</a:t>
            </a:r>
            <a:r>
              <a:rPr lang="zh-CN" altLang="en-US" dirty="0" smtClean="0"/>
              <a:t>时间。</a:t>
            </a:r>
            <a:endParaRPr lang="en-US" altLang="zh-CN" dirty="0" smtClean="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r>
              <a:rPr lang="zh-CN" altLang="zh-CN" dirty="0" smtClean="0"/>
              <a:t>。</a:t>
            </a:r>
            <a:endParaRPr lang="en-US" altLang="zh-CN" dirty="0" smtClean="0"/>
          </a:p>
          <a:p>
            <a:r>
              <a:rPr lang="en-US" altLang="zh-CN" dirty="0" smtClean="0">
                <a:solidFill>
                  <a:srgbClr val="000099"/>
                </a:solidFill>
              </a:rPr>
              <a:t>RTT </a:t>
            </a:r>
            <a:r>
              <a:rPr lang="zh-CN" altLang="zh-CN" dirty="0" smtClean="0">
                <a:solidFill>
                  <a:srgbClr val="000099"/>
                </a:solidFill>
              </a:rPr>
              <a:t>是</a:t>
            </a:r>
            <a:r>
              <a:rPr lang="zh-CN" altLang="en-US" dirty="0" smtClean="0">
                <a:solidFill>
                  <a:srgbClr val="000099"/>
                </a:solidFill>
              </a:rPr>
              <a:t>用来表示总体时延</a:t>
            </a:r>
            <a:r>
              <a:rPr lang="zh-CN" altLang="zh-CN" dirty="0">
                <a:solidFill>
                  <a:srgbClr val="000099"/>
                </a:solidFill>
              </a:rPr>
              <a:t>的重要性能指标。</a:t>
            </a:r>
            <a:endParaRPr lang="zh-CN" altLang="en-US" dirty="0">
              <a:solidFill>
                <a:srgbClr val="000099"/>
              </a:solidFill>
            </a:endParaRPr>
          </a:p>
        </p:txBody>
      </p:sp>
    </p:spTree>
    <p:extLst>
      <p:ext uri="{BB962C8B-B14F-4D97-AF65-F5344CB8AC3E}">
        <p14:creationId xmlns:p14="http://schemas.microsoft.com/office/powerpoint/2010/main" val="1269991082"/>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7. </a:t>
            </a:r>
            <a:r>
              <a:rPr lang="zh-CN" altLang="en-US" dirty="0"/>
              <a:t>利用率</a:t>
            </a:r>
          </a:p>
        </p:txBody>
      </p:sp>
      <p:sp>
        <p:nvSpPr>
          <p:cNvPr id="381955" name="Rectangle 3"/>
          <p:cNvSpPr>
            <a:spLocks noGrp="1" noChangeArrowheads="1"/>
          </p:cNvSpPr>
          <p:nvPr>
            <p:ph idx="1"/>
          </p:nvPr>
        </p:nvSpPr>
        <p:spPr/>
        <p:txBody>
          <a:bodyPr/>
          <a:lstStyle/>
          <a:p>
            <a:r>
              <a:rPr lang="zh-CN" altLang="en-US" dirty="0" smtClean="0"/>
              <a:t>分为</a:t>
            </a:r>
            <a:r>
              <a:rPr lang="zh-CN" altLang="en-US" dirty="0" smtClean="0">
                <a:solidFill>
                  <a:srgbClr val="FF0000"/>
                </a:solidFill>
              </a:rPr>
              <a:t>信道利用率</a:t>
            </a:r>
            <a:r>
              <a:rPr lang="zh-CN" altLang="en-US" dirty="0" smtClean="0"/>
              <a:t>和</a:t>
            </a:r>
            <a:r>
              <a:rPr lang="zh-CN" altLang="en-US" dirty="0" smtClean="0">
                <a:solidFill>
                  <a:srgbClr val="FF0000"/>
                </a:solidFill>
              </a:rPr>
              <a:t>网络利用率。</a:t>
            </a:r>
            <a:endParaRPr lang="en-US" altLang="zh-CN" dirty="0" smtClean="0">
              <a:solidFill>
                <a:srgbClr val="FF0000"/>
              </a:solidFill>
            </a:endParaRPr>
          </a:p>
          <a:p>
            <a:r>
              <a:rPr lang="zh-CN" altLang="en-US" dirty="0" smtClean="0">
                <a:solidFill>
                  <a:srgbClr val="0000CC"/>
                </a:solidFill>
              </a:rPr>
              <a:t>信道</a:t>
            </a:r>
            <a:r>
              <a:rPr lang="zh-CN" altLang="en-US" dirty="0">
                <a:solidFill>
                  <a:srgbClr val="0000CC"/>
                </a:solidFill>
              </a:rPr>
              <a:t>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dirty="0"/>
              <a:t>信道利用率并非越高越好</a:t>
            </a:r>
            <a:r>
              <a:rPr lang="zh-CN" altLang="en-US" dirty="0" smtClean="0"/>
              <a:t>。</a:t>
            </a:r>
            <a:r>
              <a:rPr lang="zh-CN" altLang="zh-CN" dirty="0">
                <a:solidFill>
                  <a:srgbClr val="FF0000"/>
                </a:solidFill>
              </a:rPr>
              <a:t>当某信道的利用率增大时，该信道引起的时延也就迅速</a:t>
            </a:r>
            <a:r>
              <a:rPr lang="zh-CN" altLang="zh-CN" dirty="0" smtClean="0">
                <a:solidFill>
                  <a:srgbClr val="FF0000"/>
                </a:solidFill>
              </a:rPr>
              <a:t>增加</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233227564"/>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79" name="Rectangle 3"/>
          <p:cNvSpPr>
            <a:spLocks noGrp="1" noChangeArrowheads="1"/>
          </p:cNvSpPr>
          <p:nvPr>
            <p:ph idx="1"/>
          </p:nvPr>
        </p:nvSpPr>
        <p:spPr/>
        <p:txBody>
          <a:bodyPr/>
          <a:lstStyle/>
          <a:p>
            <a:r>
              <a:rPr lang="zh-CN" altLang="en-US" dirty="0"/>
              <a:t>当某信道的利用率增大时，该信道引起的时延也就迅速增加。 </a:t>
            </a:r>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extLst>
              <p:ext uri="{D42A27DB-BD31-4B8C-83A1-F6EECF244321}">
                <p14:modId xmlns:p14="http://schemas.microsoft.com/office/powerpoint/2010/main" val="2553194050"/>
              </p:ext>
            </p:extLst>
          </p:nvPr>
        </p:nvGraphicFramePr>
        <p:xfrm>
          <a:off x="3946891" y="4221088"/>
          <a:ext cx="1833298" cy="1009650"/>
        </p:xfrm>
        <a:graphic>
          <a:graphicData uri="http://schemas.openxmlformats.org/presentationml/2006/ole">
            <mc:AlternateContent xmlns:mc="http://schemas.openxmlformats.org/markup-compatibility/2006">
              <mc:Choice xmlns:v="urn:schemas-microsoft-com:vml" Requires="v">
                <p:oleObj spid="_x0000_s12345" name="公式" r:id="rId4" imgW="660113" imgH="393529" progId="Equation.3">
                  <p:embed/>
                </p:oleObj>
              </mc:Choice>
              <mc:Fallback>
                <p:oleObj name="公式" r:id="rId4" imgW="660113"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891" y="4221088"/>
                        <a:ext cx="1833298" cy="1009650"/>
                      </a:xfrm>
                      <a:prstGeom prst="rect">
                        <a:avLst/>
                      </a:prstGeom>
                      <a:solidFill>
                        <a:srgbClr val="FFFF00"/>
                      </a:solidFill>
                      <a:ln w="9525">
                        <a:solidFill>
                          <a:schemeClr val="tx1"/>
                        </a:solidFill>
                        <a:miter lim="800000"/>
                        <a:headEnd/>
                        <a:tailEnd/>
                      </a:ln>
                    </p:spPr>
                  </p:pic>
                </p:oleObj>
              </mc:Fallback>
            </mc:AlternateContent>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smtClean="0">
                <a:solidFill>
                  <a:srgbClr val="000099"/>
                </a:solidFill>
                <a:ea typeface="黑体" pitchFamily="2" charset="-122"/>
              </a:rPr>
              <a:t>其中：</a:t>
            </a:r>
            <a:r>
              <a:rPr lang="en-US" altLang="zh-CN" sz="2800" b="1" i="1" dirty="0" smtClean="0">
                <a:solidFill>
                  <a:srgbClr val="000099"/>
                </a:solidFill>
                <a:ea typeface="黑体" pitchFamily="2" charset="-122"/>
              </a:rPr>
              <a:t>U </a:t>
            </a:r>
            <a:r>
              <a:rPr lang="zh-CN" altLang="en-US" sz="2800" b="1" dirty="0">
                <a:solidFill>
                  <a:srgbClr val="000099"/>
                </a:solidFill>
                <a:ea typeface="黑体" pitchFamily="2" charset="-122"/>
              </a:rPr>
              <a:t>是网络的利用率，数值在 </a:t>
            </a:r>
            <a:r>
              <a:rPr lang="en-US" altLang="zh-CN" sz="2800" b="1" dirty="0">
                <a:solidFill>
                  <a:srgbClr val="000099"/>
                </a:solidFill>
                <a:ea typeface="黑体" pitchFamily="2" charset="-122"/>
              </a:rPr>
              <a:t>0 </a:t>
            </a:r>
            <a:r>
              <a:rPr lang="zh-CN" altLang="en-US" sz="2800" b="1" dirty="0">
                <a:solidFill>
                  <a:srgbClr val="000099"/>
                </a:solidFill>
                <a:ea typeface="黑体" pitchFamily="2" charset="-122"/>
              </a:rPr>
              <a:t>到 </a:t>
            </a:r>
            <a:r>
              <a:rPr lang="en-US" altLang="zh-CN" sz="2800" b="1" dirty="0">
                <a:solidFill>
                  <a:srgbClr val="000099"/>
                </a:solidFill>
                <a:ea typeface="黑体" pitchFamily="2" charset="-122"/>
              </a:rPr>
              <a:t>1 </a:t>
            </a:r>
            <a:r>
              <a:rPr lang="zh-CN" altLang="en-US" sz="2800" b="1" dirty="0">
                <a:solidFill>
                  <a:srgbClr val="000099"/>
                </a:solidFill>
                <a:ea typeface="黑体" pitchFamily="2" charset="-122"/>
              </a:rPr>
              <a:t>之间。 </a:t>
            </a:r>
          </a:p>
        </p:txBody>
      </p:sp>
    </p:spTree>
    <p:extLst>
      <p:ext uri="{BB962C8B-B14F-4D97-AF65-F5344CB8AC3E}">
        <p14:creationId xmlns:p14="http://schemas.microsoft.com/office/powerpoint/2010/main" val="3101757541"/>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33444"/>
            <a:chOff x="527977" y="1090061"/>
            <a:chExt cx="8215441" cy="5133048"/>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a:ex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a:spLocks/>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8" y="5050873"/>
              <a:ext cx="161488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利用率</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U</a:t>
              </a: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1</a:t>
              </a:r>
              <a:endParaRPr lang="en-US" altLang="zh-CN" sz="2800" b="1" i="1" dirty="0">
                <a:solidFill>
                  <a:srgbClr val="000099"/>
                </a:solidFill>
                <a:ea typeface="黑体"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0</a:t>
              </a:r>
              <a:endParaRPr lang="en-US" altLang="zh-CN" sz="2800" b="1" i="1" dirty="0">
                <a:solidFill>
                  <a:srgbClr val="000099"/>
                </a:solidFill>
                <a:ea typeface="黑体"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itchFamily="2" charset="-122"/>
                </a:rPr>
                <a:t>D</a:t>
              </a:r>
              <a:r>
                <a:rPr lang="en-US" altLang="zh-CN" sz="2800" b="1" baseline="-25000" dirty="0">
                  <a:solidFill>
                    <a:srgbClr val="000099"/>
                  </a:solidFill>
                  <a:ea typeface="黑体" pitchFamily="2" charset="-122"/>
                </a:rPr>
                <a:t>0</a:t>
              </a:r>
              <a:endParaRPr lang="en-US" altLang="zh-CN" sz="2800" b="1" i="1" baseline="-25000" dirty="0">
                <a:solidFill>
                  <a:srgbClr val="000099"/>
                </a:solidFill>
                <a:ea typeface="黑体"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p>
            <a:p>
              <a:r>
                <a:rPr lang="zh-CN" altLang="en-US" sz="2800" b="1" dirty="0">
                  <a:solidFill>
                    <a:srgbClr val="000099"/>
                  </a:solidFill>
                  <a:ea typeface="黑体" pitchFamily="2" charset="-122"/>
                </a:rPr>
                <a:t>急剧</a:t>
              </a:r>
            </a:p>
            <a:p>
              <a:r>
                <a:rPr lang="zh-CN" altLang="en-US" sz="2800" b="1" dirty="0">
                  <a:solidFill>
                    <a:srgbClr val="000099"/>
                  </a:solidFill>
                  <a:ea typeface="黑体" pitchFamily="2" charset="-122"/>
                </a:rPr>
                <a:t>增大</a:t>
              </a:r>
              <a:endParaRPr lang="zh-CN" altLang="en-US" sz="2800" b="1" i="1" dirty="0">
                <a:solidFill>
                  <a:srgbClr val="000099"/>
                </a:solidFill>
                <a:ea typeface="黑体"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3" name="矩形 2"/>
          <p:cNvSpPr/>
          <p:nvPr/>
        </p:nvSpPr>
        <p:spPr>
          <a:xfrm>
            <a:off x="2304806" y="5229200"/>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smtClean="0">
                <a:solidFill>
                  <a:srgbClr val="000099"/>
                </a:solidFill>
                <a:latin typeface="+mn-lt"/>
                <a:ea typeface="黑体" pitchFamily="2" charset="-122"/>
              </a:rPr>
              <a:t>当信道</a:t>
            </a:r>
            <a:r>
              <a:rPr lang="zh-CN" altLang="en-US" sz="2800" b="1" dirty="0">
                <a:solidFill>
                  <a:srgbClr val="000099"/>
                </a:solidFill>
                <a:latin typeface="+mn-lt"/>
                <a:ea typeface="黑体" pitchFamily="2" charset="-122"/>
              </a:rPr>
              <a:t>的利用率增大时，该信道引起的</a:t>
            </a:r>
            <a:r>
              <a:rPr lang="zh-CN" altLang="en-US" sz="2800" b="1" dirty="0" smtClean="0">
                <a:solidFill>
                  <a:srgbClr val="000099"/>
                </a:solidFill>
                <a:latin typeface="+mn-lt"/>
                <a:ea typeface="黑体" pitchFamily="2" charset="-122"/>
              </a:rPr>
              <a:t>时延迅速增加</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8810192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互联网应用</a:t>
            </a:r>
            <a:endParaRPr lang="zh-CN" altLang="en-US" dirty="0"/>
          </a:p>
        </p:txBody>
      </p:sp>
      <p:sp>
        <p:nvSpPr>
          <p:cNvPr id="3" name="内容占位符 2"/>
          <p:cNvSpPr>
            <a:spLocks noGrp="1"/>
          </p:cNvSpPr>
          <p:nvPr>
            <p:ph type="body" idx="1"/>
          </p:nvPr>
        </p:nvSpPr>
        <p:spPr>
          <a:solidFill>
            <a:srgbClr val="00FF00"/>
          </a:solidFill>
        </p:spPr>
        <p:txBody>
          <a:bodyPr anchor="ctr"/>
          <a:lstStyle/>
          <a:p>
            <a:pPr algn="ctr"/>
            <a:r>
              <a:rPr lang="zh-CN" altLang="zh-CN" dirty="0"/>
              <a:t>绝大多数</a:t>
            </a:r>
            <a:r>
              <a:rPr lang="zh-CN" altLang="zh-CN" dirty="0" smtClean="0"/>
              <a:t>人</a:t>
            </a:r>
            <a:r>
              <a:rPr lang="zh-CN" altLang="en-US" dirty="0" smtClean="0"/>
              <a:t>通过使用互联网而</a:t>
            </a:r>
            <a:r>
              <a:rPr lang="zh-CN" altLang="zh-CN" dirty="0" smtClean="0"/>
              <a:t>认识</a:t>
            </a:r>
            <a:r>
              <a:rPr lang="zh-CN" altLang="en-US" dirty="0" smtClean="0"/>
              <a:t>了</a:t>
            </a:r>
            <a:r>
              <a:rPr lang="zh-CN" altLang="zh-CN" dirty="0" smtClean="0"/>
              <a:t>互联网</a:t>
            </a:r>
            <a:r>
              <a:rPr lang="zh-CN" altLang="en-US" dirty="0" smtClean="0"/>
              <a:t>。</a:t>
            </a:r>
            <a:endParaRPr lang="en-US" altLang="zh-CN" dirty="0" smtClean="0"/>
          </a:p>
        </p:txBody>
      </p:sp>
      <p:sp>
        <p:nvSpPr>
          <p:cNvPr id="14" name="内容占位符 13"/>
          <p:cNvSpPr>
            <a:spLocks noGrp="1"/>
          </p:cNvSpPr>
          <p:nvPr>
            <p:ph sz="half" idx="2"/>
          </p:nvPr>
        </p:nvSpPr>
        <p:spPr>
          <a:xfrm>
            <a:off x="495299" y="1944542"/>
            <a:ext cx="4455513" cy="4292770"/>
          </a:xfrm>
        </p:spPr>
        <p:txBody>
          <a:bodyPr/>
          <a:lstStyle/>
          <a:p>
            <a:r>
              <a:rPr lang="zh-CN" altLang="zh-CN" dirty="0"/>
              <a:t>上网玩游戏</a:t>
            </a:r>
            <a:endParaRPr lang="en-US" altLang="zh-CN" dirty="0"/>
          </a:p>
          <a:p>
            <a:r>
              <a:rPr lang="zh-CN" altLang="zh-CN" dirty="0"/>
              <a:t>看网上视频</a:t>
            </a:r>
            <a:endParaRPr lang="en-US" altLang="zh-CN" dirty="0"/>
          </a:p>
          <a:p>
            <a:r>
              <a:rPr lang="zh-CN" altLang="zh-CN" dirty="0"/>
              <a:t>和朋友在微信上聊天</a:t>
            </a:r>
            <a:endParaRPr lang="en-US" altLang="zh-CN" dirty="0"/>
          </a:p>
          <a:p>
            <a:r>
              <a:rPr lang="zh-CN" altLang="zh-CN" dirty="0"/>
              <a:t>在互联网上搜索和查阅各种信息</a:t>
            </a:r>
            <a:endParaRPr lang="en-US" altLang="zh-CN" dirty="0"/>
          </a:p>
          <a:p>
            <a:r>
              <a:rPr lang="zh-CN" altLang="zh-CN" dirty="0"/>
              <a:t>利用互联网的电子邮件相互通信（包括传送各种照片和视频文件）</a:t>
            </a:r>
            <a:endParaRPr lang="en-US" altLang="zh-CN" dirty="0"/>
          </a:p>
          <a:p>
            <a:endParaRPr lang="zh-CN" altLang="en-US" dirty="0"/>
          </a:p>
        </p:txBody>
      </p:sp>
      <p:sp>
        <p:nvSpPr>
          <p:cNvPr id="15" name="内容占位符 14"/>
          <p:cNvSpPr>
            <a:spLocks noGrp="1"/>
          </p:cNvSpPr>
          <p:nvPr>
            <p:ph sz="quarter" idx="4"/>
          </p:nvPr>
        </p:nvSpPr>
        <p:spPr>
          <a:xfrm>
            <a:off x="5104383" y="1944542"/>
            <a:ext cx="4457129" cy="4292770"/>
          </a:xfrm>
        </p:spPr>
        <p:txBody>
          <a:bodyPr/>
          <a:lstStyle/>
          <a:p>
            <a:r>
              <a:rPr lang="zh-CN" altLang="zh-CN" dirty="0"/>
              <a:t>互联网上购买各种物品</a:t>
            </a:r>
            <a:endParaRPr lang="en-US" altLang="zh-CN" dirty="0"/>
          </a:p>
          <a:p>
            <a:r>
              <a:rPr lang="zh-CN" altLang="zh-CN" dirty="0"/>
              <a:t>在互联网上购买机票或</a:t>
            </a:r>
            <a:r>
              <a:rPr lang="zh-CN" altLang="zh-CN" dirty="0" smtClean="0"/>
              <a:t>火车票</a:t>
            </a:r>
            <a:endParaRPr lang="en-US" altLang="zh-CN" dirty="0" smtClean="0"/>
          </a:p>
          <a:p>
            <a:r>
              <a:rPr lang="zh-CN" altLang="zh-CN" dirty="0"/>
              <a:t>在互联网</a:t>
            </a:r>
            <a:r>
              <a:rPr lang="zh-CN" altLang="zh-CN" dirty="0" smtClean="0"/>
              <a:t>上</a:t>
            </a:r>
            <a:r>
              <a:rPr lang="zh-CN" altLang="en-US" dirty="0" smtClean="0"/>
              <a:t>预订酒店</a:t>
            </a:r>
            <a:endParaRPr lang="en-US" altLang="zh-CN" dirty="0"/>
          </a:p>
          <a:p>
            <a:r>
              <a:rPr lang="zh-CN" altLang="zh-CN" dirty="0"/>
              <a:t>利用互联网进行转账或买卖股票等</a:t>
            </a:r>
            <a:r>
              <a:rPr lang="zh-CN" altLang="zh-CN" dirty="0" smtClean="0"/>
              <a:t>交易</a:t>
            </a:r>
            <a:endParaRPr lang="en-US" altLang="zh-CN" dirty="0" smtClean="0"/>
          </a:p>
          <a:p>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2767400598"/>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p>
        </p:txBody>
      </p:sp>
      <p:sp>
        <p:nvSpPr>
          <p:cNvPr id="386051" name="Rectangle 3"/>
          <p:cNvSpPr>
            <a:spLocks noGrp="1" noChangeArrowheads="1"/>
          </p:cNvSpPr>
          <p:nvPr>
            <p:ph idx="1"/>
          </p:nvPr>
        </p:nvSpPr>
        <p:spPr/>
        <p:txBody>
          <a:bodyPr/>
          <a:lstStyle/>
          <a:p>
            <a:r>
              <a:rPr lang="zh-CN" altLang="en-US" dirty="0" smtClean="0"/>
              <a:t>一些</a:t>
            </a:r>
            <a:r>
              <a:rPr lang="zh-CN" altLang="zh-CN" dirty="0" smtClean="0"/>
              <a:t>非</a:t>
            </a:r>
            <a:r>
              <a:rPr lang="zh-CN" altLang="zh-CN" dirty="0"/>
              <a:t>性能特征也很重要</a:t>
            </a:r>
            <a:r>
              <a:rPr lang="zh-CN" altLang="zh-CN" dirty="0" smtClean="0"/>
              <a:t>。</a:t>
            </a:r>
            <a:r>
              <a:rPr lang="zh-CN" altLang="en-US" dirty="0" smtClean="0"/>
              <a:t>它们</a:t>
            </a:r>
            <a:r>
              <a:rPr lang="zh-CN" altLang="zh-CN" dirty="0" smtClean="0"/>
              <a:t>与</a:t>
            </a:r>
            <a:r>
              <a:rPr lang="zh-CN" altLang="zh-CN" dirty="0"/>
              <a:t>前面介绍的性能指标有很大的</a:t>
            </a:r>
            <a:r>
              <a:rPr lang="zh-CN" altLang="zh-CN" dirty="0" smtClean="0"/>
              <a:t>关系</a:t>
            </a:r>
            <a:r>
              <a:rPr lang="zh-CN" altLang="en-US" dirty="0" smtClean="0"/>
              <a:t>。主要包括：</a:t>
            </a:r>
            <a:endParaRPr lang="en-US" altLang="zh-CN" dirty="0" smtClean="0"/>
          </a:p>
          <a:p>
            <a:pPr lvl="1"/>
            <a:r>
              <a:rPr lang="zh-CN" altLang="en-US" dirty="0" smtClean="0"/>
              <a:t>费用</a:t>
            </a:r>
            <a:endParaRPr lang="zh-CN" altLang="en-US" dirty="0"/>
          </a:p>
          <a:p>
            <a:pPr lvl="1"/>
            <a:r>
              <a:rPr lang="zh-CN" altLang="en-US" dirty="0"/>
              <a:t>质量</a:t>
            </a:r>
          </a:p>
          <a:p>
            <a:pPr lvl="1"/>
            <a:r>
              <a:rPr lang="zh-CN" altLang="en-US" dirty="0"/>
              <a:t>标准化</a:t>
            </a:r>
          </a:p>
          <a:p>
            <a:pPr lvl="1"/>
            <a:r>
              <a:rPr lang="zh-CN" altLang="en-US" dirty="0"/>
              <a:t>可靠性</a:t>
            </a:r>
          </a:p>
          <a:p>
            <a:pPr lvl="1"/>
            <a:r>
              <a:rPr lang="zh-CN" altLang="en-US" dirty="0"/>
              <a:t>可扩展性和可升级性 </a:t>
            </a:r>
          </a:p>
          <a:p>
            <a:pPr lvl="1"/>
            <a:r>
              <a:rPr lang="zh-CN" altLang="en-US" dirty="0"/>
              <a:t>易于管理和维护 </a:t>
            </a:r>
          </a:p>
        </p:txBody>
      </p:sp>
    </p:spTree>
    <p:extLst>
      <p:ext uri="{BB962C8B-B14F-4D97-AF65-F5344CB8AC3E}">
        <p14:creationId xmlns:p14="http://schemas.microsoft.com/office/powerpoint/2010/main" val="2521713156"/>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1.7.1  </a:t>
            </a:r>
            <a:r>
              <a:rPr lang="zh-CN" altLang="zh-CN" dirty="0"/>
              <a:t>计算机网络体系结构的形成</a:t>
            </a:r>
          </a:p>
          <a:p>
            <a:r>
              <a:rPr lang="en-US" altLang="zh-CN" dirty="0" smtClean="0"/>
              <a:t>1.7.2  </a:t>
            </a:r>
            <a:r>
              <a:rPr lang="zh-CN" altLang="zh-CN" dirty="0"/>
              <a:t>协议与划分层次</a:t>
            </a:r>
          </a:p>
          <a:p>
            <a:r>
              <a:rPr lang="en-US" altLang="zh-CN" dirty="0" smtClean="0"/>
              <a:t>1.7.3  </a:t>
            </a:r>
            <a:r>
              <a:rPr lang="zh-CN" altLang="zh-CN" dirty="0"/>
              <a:t>具有五层协议的体系结构</a:t>
            </a:r>
          </a:p>
          <a:p>
            <a:r>
              <a:rPr lang="en-US" altLang="zh-CN" dirty="0" smtClean="0"/>
              <a:t>1.7.4  </a:t>
            </a:r>
            <a:r>
              <a:rPr lang="zh-CN" altLang="zh-CN" dirty="0"/>
              <a:t>实体、协议、服务和服务访问点</a:t>
            </a:r>
          </a:p>
          <a:p>
            <a:r>
              <a:rPr lang="en-US" altLang="zh-CN" dirty="0" smtClean="0"/>
              <a:t>1.7.5  TCP/IP </a:t>
            </a:r>
            <a:r>
              <a:rPr lang="zh-CN" altLang="zh-CN" dirty="0" smtClean="0"/>
              <a:t>的</a:t>
            </a:r>
            <a:r>
              <a:rPr lang="zh-CN" altLang="zh-CN" dirty="0"/>
              <a:t>体系结构</a:t>
            </a:r>
          </a:p>
        </p:txBody>
      </p:sp>
    </p:spTree>
    <p:extLst>
      <p:ext uri="{BB962C8B-B14F-4D97-AF65-F5344CB8AC3E}">
        <p14:creationId xmlns:p14="http://schemas.microsoft.com/office/powerpoint/2010/main" val="3525200384"/>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zh-CN" dirty="0"/>
              <a:t>计算机网络是个非常复杂的</a:t>
            </a:r>
            <a:r>
              <a:rPr lang="zh-CN" altLang="zh-CN" dirty="0" smtClean="0"/>
              <a:t>系统</a:t>
            </a:r>
            <a:r>
              <a:rPr lang="zh-CN" altLang="en-US" dirty="0" smtClean="0"/>
              <a:t>。</a:t>
            </a:r>
            <a:endParaRPr lang="en-US" altLang="zh-CN" dirty="0" smtClean="0"/>
          </a:p>
          <a:p>
            <a:r>
              <a:rPr lang="zh-CN" altLang="en-US" dirty="0" smtClean="0"/>
              <a:t>相互</a:t>
            </a:r>
            <a:r>
              <a:rPr lang="zh-CN" altLang="en-US" dirty="0"/>
              <a:t>通信的两个计算机系统必须</a:t>
            </a:r>
            <a:r>
              <a:rPr lang="zh-CN" altLang="en-US" dirty="0">
                <a:solidFill>
                  <a:srgbClr val="FF0000"/>
                </a:solidFill>
              </a:rPr>
              <a:t>高度协调工作</a:t>
            </a:r>
            <a:r>
              <a:rPr lang="zh-CN" altLang="en-US" dirty="0"/>
              <a:t>才行，而这种“协调”是相当复杂的。 </a:t>
            </a:r>
          </a:p>
        </p:txBody>
      </p:sp>
    </p:spTree>
    <p:extLst>
      <p:ext uri="{BB962C8B-B14F-4D97-AF65-F5344CB8AC3E}">
        <p14:creationId xmlns:p14="http://schemas.microsoft.com/office/powerpoint/2010/main" val="14931732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smtClean="0"/>
              <a:t>1974</a:t>
            </a:r>
            <a:r>
              <a:rPr lang="zh-CN" altLang="zh-CN" dirty="0"/>
              <a:t>年</a:t>
            </a:r>
            <a:r>
              <a:rPr lang="zh-CN" altLang="zh-CN" dirty="0" smtClean="0"/>
              <a:t>，美国的</a:t>
            </a:r>
            <a:r>
              <a:rPr lang="en-US" altLang="zh-CN" dirty="0" smtClean="0"/>
              <a:t> IBM </a:t>
            </a:r>
            <a:r>
              <a:rPr lang="zh-CN" altLang="zh-CN" dirty="0" smtClean="0"/>
              <a:t>公司宣布了</a:t>
            </a:r>
            <a:r>
              <a:rPr lang="zh-CN" altLang="zh-CN" dirty="0" smtClean="0">
                <a:solidFill>
                  <a:srgbClr val="FF0000"/>
                </a:solidFill>
              </a:rPr>
              <a:t>系统</a:t>
            </a:r>
            <a:r>
              <a:rPr lang="zh-CN" altLang="zh-CN" dirty="0">
                <a:solidFill>
                  <a:srgbClr val="FF0000"/>
                </a:solidFill>
              </a:rPr>
              <a:t>网络体系结构</a:t>
            </a:r>
            <a:r>
              <a:rPr lang="en-US" altLang="zh-CN" dirty="0" smtClean="0">
                <a:solidFill>
                  <a:srgbClr val="FF0000"/>
                </a:solidFill>
              </a:rPr>
              <a:t>SNA</a:t>
            </a:r>
            <a:r>
              <a:rPr lang="en-US" altLang="zh-CN" dirty="0" smtClean="0">
                <a:solidFill>
                  <a:srgbClr val="0000CC"/>
                </a:solidFill>
              </a:rPr>
              <a:t> </a:t>
            </a:r>
            <a:r>
              <a:rPr lang="en-US" altLang="zh-CN" dirty="0" smtClean="0"/>
              <a:t>(</a:t>
            </a:r>
            <a:r>
              <a:rPr lang="en-US" altLang="zh-CN" dirty="0"/>
              <a:t>System Network Architecture)</a:t>
            </a:r>
            <a:r>
              <a:rPr lang="zh-CN" altLang="zh-CN" dirty="0"/>
              <a:t>。这个著名的网络标准是按照分层的方法制定</a:t>
            </a:r>
            <a:r>
              <a:rPr lang="zh-CN" altLang="zh-CN" dirty="0" smtClean="0"/>
              <a:t>的</a:t>
            </a:r>
            <a:r>
              <a:rPr lang="zh-CN" altLang="en-US" dirty="0" smtClean="0"/>
              <a:t>。</a:t>
            </a:r>
            <a:endParaRPr lang="en-US" altLang="zh-CN" dirty="0" smtClean="0"/>
          </a:p>
          <a:p>
            <a:r>
              <a:rPr lang="zh-CN" altLang="zh-CN" dirty="0"/>
              <a:t>不久后，其他一些公司也相继推出自己公司的具有不同名称的体系结构</a:t>
            </a:r>
            <a:r>
              <a:rPr lang="zh-CN" altLang="zh-CN" dirty="0" smtClean="0"/>
              <a:t>。</a:t>
            </a:r>
            <a:endParaRPr lang="en-US" altLang="zh-CN" dirty="0" smtClean="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extLst>
      <p:ext uri="{BB962C8B-B14F-4D97-AF65-F5344CB8AC3E}">
        <p14:creationId xmlns:p14="http://schemas.microsoft.com/office/powerpoint/2010/main" val="33026517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a:t>
            </a:r>
            <a:r>
              <a:rPr lang="zh-CN" altLang="zh-CN" sz="3000" dirty="0" smtClean="0"/>
              <a:t>国际标准化组织</a:t>
            </a:r>
            <a:r>
              <a:rPr lang="en-US" altLang="zh-CN" sz="3000" dirty="0" smtClean="0"/>
              <a:t> ISO </a:t>
            </a:r>
            <a:r>
              <a:rPr lang="zh-CN" altLang="zh-CN" sz="3000" dirty="0" smtClean="0"/>
              <a:t>于</a:t>
            </a:r>
            <a:r>
              <a:rPr lang="en-US" altLang="zh-CN" sz="3000" dirty="0"/>
              <a:t>1977</a:t>
            </a:r>
            <a:r>
              <a:rPr lang="zh-CN" altLang="zh-CN" sz="3000" dirty="0"/>
              <a:t>年成立了专门机构研究该问题</a:t>
            </a:r>
            <a:r>
              <a:rPr lang="zh-CN" altLang="zh-CN" sz="3000" dirty="0" smtClean="0"/>
              <a:t>。</a:t>
            </a:r>
            <a:endParaRPr lang="en-US" altLang="zh-CN" sz="3000" dirty="0" smtClean="0"/>
          </a:p>
          <a:p>
            <a:r>
              <a:rPr lang="zh-CN" altLang="zh-CN" sz="3000" dirty="0" smtClean="0"/>
              <a:t>他们</a:t>
            </a:r>
            <a:r>
              <a:rPr lang="zh-CN" altLang="zh-CN" sz="3000" dirty="0"/>
              <a:t>提出了一个试图使各种计算机在世界范围内互连成网的标准框架，即著名的</a:t>
            </a:r>
            <a:r>
              <a:rPr lang="zh-CN" altLang="zh-CN" sz="3000" dirty="0">
                <a:solidFill>
                  <a:srgbClr val="FF0000"/>
                </a:solidFill>
              </a:rPr>
              <a:t>开放系统互连基本参考</a:t>
            </a:r>
            <a:r>
              <a:rPr lang="zh-CN" altLang="zh-CN" sz="3000" dirty="0" smtClean="0">
                <a:solidFill>
                  <a:srgbClr val="FF0000"/>
                </a:solidFill>
              </a:rPr>
              <a:t>模型</a:t>
            </a:r>
            <a:r>
              <a:rPr lang="en-US" altLang="zh-CN" sz="3000" dirty="0" smtClean="0">
                <a:solidFill>
                  <a:srgbClr val="FF0000"/>
                </a:solidFill>
              </a:rPr>
              <a:t> OSI/RM</a:t>
            </a:r>
            <a:r>
              <a:rPr lang="en-US" altLang="zh-CN" sz="3000" dirty="0" smtClean="0"/>
              <a:t> </a:t>
            </a:r>
            <a:r>
              <a:rPr lang="en-US" altLang="zh-CN" sz="3000" dirty="0"/>
              <a:t>(Open Systems Interconnection Reference Model)</a:t>
            </a:r>
            <a:r>
              <a:rPr lang="zh-CN" altLang="zh-CN" sz="3000" dirty="0"/>
              <a:t>，简称</a:t>
            </a:r>
            <a:r>
              <a:rPr lang="zh-CN" altLang="zh-CN" sz="3000" dirty="0" smtClean="0"/>
              <a:t>为</a:t>
            </a:r>
            <a:r>
              <a:rPr lang="en-US" altLang="zh-CN" sz="3000" dirty="0" smtClean="0"/>
              <a:t> OSI</a:t>
            </a:r>
            <a:r>
              <a:rPr lang="zh-CN" altLang="zh-CN" sz="3000" dirty="0" smtClean="0"/>
              <a:t>。</a:t>
            </a:r>
            <a:endParaRPr lang="en-US" altLang="zh-CN" sz="3000" dirty="0" smtClean="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只要遵循 </a:t>
            </a:r>
            <a:r>
              <a:rPr lang="en-US" altLang="zh-CN" sz="2800" b="1" dirty="0">
                <a:solidFill>
                  <a:srgbClr val="000066"/>
                </a:solidFill>
                <a:latin typeface="+mn-lt"/>
                <a:ea typeface="黑体" pitchFamily="2" charset="-122"/>
              </a:rPr>
              <a:t>OSI </a:t>
            </a:r>
            <a:r>
              <a:rPr lang="zh-CN" altLang="en-US" sz="2800" b="1" dirty="0">
                <a:solidFill>
                  <a:srgbClr val="000066"/>
                </a:solidFill>
                <a:latin typeface="+mn-lt"/>
                <a:ea typeface="黑体" pitchFamily="2" charset="-122"/>
              </a:rPr>
              <a:t>标准，一个系统就可以和位于世界上任何地方的、也遵循这同一标准的其他任何系统进行通信。</a:t>
            </a:r>
          </a:p>
        </p:txBody>
      </p:sp>
    </p:spTree>
    <p:extLst>
      <p:ext uri="{BB962C8B-B14F-4D97-AF65-F5344CB8AC3E}">
        <p14:creationId xmlns:p14="http://schemas.microsoft.com/office/powerpoint/2010/main" val="19047177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开放系统互连参考模型</a:t>
            </a:r>
            <a:r>
              <a:rPr lang="en-US" altLang="zh-CN" dirty="0"/>
              <a:t>OSI/RM</a:t>
            </a:r>
            <a:endParaRPr kumimoji="1" lang="zh-CN" altLang="en-US"/>
          </a:p>
        </p:txBody>
      </p:sp>
      <p:sp>
        <p:nvSpPr>
          <p:cNvPr id="3" name="内容占位符 2"/>
          <p:cNvSpPr>
            <a:spLocks noGrp="1"/>
          </p:cNvSpPr>
          <p:nvPr>
            <p:ph idx="1"/>
          </p:nvPr>
        </p:nvSpPr>
        <p:spPr/>
        <p:txBody>
          <a:bodyPr/>
          <a:lstStyle/>
          <a:p>
            <a:r>
              <a:rPr lang="en-US" altLang="zh-CN" dirty="0"/>
              <a:t>OSI</a:t>
            </a:r>
            <a:r>
              <a:rPr lang="zh-CN" altLang="en-US" dirty="0"/>
              <a:t>参考模型也</a:t>
            </a:r>
            <a:r>
              <a:rPr lang="zh-CN" altLang="zh-CN" dirty="0"/>
              <a:t>是按照分层的方法制定</a:t>
            </a:r>
            <a:r>
              <a:rPr lang="zh-CN" altLang="zh-CN" dirty="0"/>
              <a:t>的</a:t>
            </a:r>
            <a:r>
              <a:rPr lang="zh-CN" altLang="en-US" dirty="0"/>
              <a:t>。</a:t>
            </a:r>
            <a:endParaRPr lang="en-US" altLang="zh-CN" dirty="0"/>
          </a:p>
          <a:p>
            <a:r>
              <a:rPr lang="zh-CN" altLang="en-US" dirty="0"/>
              <a:t>通信双方必须在同一层中使用相同的协议。</a:t>
            </a:r>
            <a:endParaRPr lang="en-US" altLang="zh-CN" dirty="0"/>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a:p>
          <a:p>
            <a:endParaRPr lang="en-US" altLang="zh-CN" dirty="0"/>
          </a:p>
          <a:p>
            <a:endParaRPr kumimoji="1" lang="zh-CN" altLang="en-US"/>
          </a:p>
        </p:txBody>
      </p:sp>
    </p:spTree>
    <p:extLst>
      <p:ext uri="{BB962C8B-B14F-4D97-AF65-F5344CB8AC3E}">
        <p14:creationId xmlns:p14="http://schemas.microsoft.com/office/powerpoint/2010/main" val="4917520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a:t>
            </a:r>
            <a:r>
              <a:rPr lang="zh-CN" altLang="en-US" dirty="0" smtClean="0"/>
              <a:t>好处与缺点 </a:t>
            </a:r>
            <a:endParaRPr lang="zh-CN" altLang="en-US" dirty="0"/>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smtClean="0">
                <a:solidFill>
                  <a:srgbClr val="FF0000"/>
                </a:solidFill>
              </a:rPr>
              <a:t>好处</a:t>
            </a:r>
            <a:endParaRPr lang="zh-CN" altLang="en-US" dirty="0">
              <a:solidFill>
                <a:srgbClr val="FF0000"/>
              </a:solidFill>
            </a:endParaRPr>
          </a:p>
        </p:txBody>
      </p:sp>
      <p:sp>
        <p:nvSpPr>
          <p:cNvPr id="110595" name="Rectangle 3"/>
          <p:cNvSpPr>
            <a:spLocks noGrp="1" noChangeArrowheads="1"/>
          </p:cNvSpPr>
          <p:nvPr>
            <p:ph sz="half" idx="2"/>
          </p:nvPr>
        </p:nvSpPr>
        <p:spPr>
          <a:xfrm>
            <a:off x="495299" y="1844824"/>
            <a:ext cx="4455513" cy="2808312"/>
          </a:xfrm>
          <a:ln>
            <a:solidFill>
              <a:srgbClr val="000099"/>
            </a:solidFill>
          </a:ln>
        </p:spPr>
        <p:txBody>
          <a:bodyPr/>
          <a:lstStyle/>
          <a:p>
            <a:r>
              <a:rPr lang="zh-CN" altLang="en-US" dirty="0"/>
              <a:t>各层之间是独立的。</a:t>
            </a:r>
          </a:p>
          <a:p>
            <a:r>
              <a:rPr lang="zh-CN" altLang="en-US" dirty="0"/>
              <a:t>灵活性好。</a:t>
            </a:r>
          </a:p>
          <a:p>
            <a:r>
              <a:rPr lang="zh-CN" altLang="en-US" dirty="0"/>
              <a:t>结构上可分割开。</a:t>
            </a:r>
          </a:p>
          <a:p>
            <a:r>
              <a:rPr lang="zh-CN" altLang="en-US" dirty="0"/>
              <a:t>易于实现和维护。</a:t>
            </a:r>
          </a:p>
          <a:p>
            <a:r>
              <a:rPr lang="zh-CN" altLang="en-US" dirty="0"/>
              <a:t>能促进标准化工作。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smtClean="0">
                <a:solidFill>
                  <a:srgbClr val="0000CC"/>
                </a:solidFill>
              </a:rPr>
              <a:t>缺点</a:t>
            </a:r>
            <a:endParaRPr lang="zh-CN" altLang="en-US" dirty="0">
              <a:solidFill>
                <a:srgbClr val="0000CC"/>
              </a:solidFill>
            </a:endParaRPr>
          </a:p>
        </p:txBody>
      </p:sp>
      <p:sp>
        <p:nvSpPr>
          <p:cNvPr id="4" name="内容占位符 3"/>
          <p:cNvSpPr>
            <a:spLocks noGrp="1"/>
          </p:cNvSpPr>
          <p:nvPr>
            <p:ph sz="quarter" idx="4"/>
          </p:nvPr>
        </p:nvSpPr>
        <p:spPr>
          <a:xfrm>
            <a:off x="5104383" y="1844824"/>
            <a:ext cx="4457129" cy="2808312"/>
          </a:xfrm>
          <a:ln>
            <a:solidFill>
              <a:srgbClr val="000099"/>
            </a:solidFill>
          </a:ln>
        </p:spPr>
        <p:txBody>
          <a:bodyPr/>
          <a:lstStyle/>
          <a:p>
            <a:r>
              <a:rPr lang="zh-CN" altLang="en-US" dirty="0" smtClean="0"/>
              <a:t>降低效率。</a:t>
            </a:r>
            <a:endParaRPr lang="en-US" altLang="zh-CN" dirty="0" smtClean="0"/>
          </a:p>
          <a:p>
            <a:r>
              <a:rPr lang="zh-CN" altLang="zh-CN" dirty="0" smtClean="0"/>
              <a:t>有些</a:t>
            </a:r>
            <a:r>
              <a:rPr lang="zh-CN" altLang="zh-CN" dirty="0"/>
              <a:t>功能会在不同的层次中重复出现，因而产生了</a:t>
            </a:r>
            <a:r>
              <a:rPr lang="zh-CN" altLang="zh-CN" dirty="0" smtClean="0"/>
              <a:t>额外开销</a:t>
            </a:r>
            <a:r>
              <a:rPr lang="zh-CN" altLang="en-US" dirty="0" smtClean="0"/>
              <a:t>。</a:t>
            </a:r>
            <a:endParaRPr lang="zh-CN" altLang="en-US" dirty="0"/>
          </a:p>
        </p:txBody>
      </p:sp>
      <p:sp>
        <p:nvSpPr>
          <p:cNvPr id="7" name="Rectangle 3"/>
          <p:cNvSpPr txBox="1">
            <a:spLocks noChangeArrowheads="1"/>
          </p:cNvSpPr>
          <p:nvPr/>
        </p:nvSpPr>
        <p:spPr bwMode="auto">
          <a:xfrm>
            <a:off x="488504" y="4653136"/>
            <a:ext cx="9066212"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l" rtl="0" eaLnBrk="1" fontAlgn="base" hangingPunct="1">
              <a:spcBef>
                <a:spcPct val="20000"/>
              </a:spcBef>
              <a:spcAft>
                <a:spcPct val="0"/>
              </a:spcAft>
              <a:buClr>
                <a:srgbClr val="333399"/>
              </a:buClr>
              <a:buSzPct val="75000"/>
              <a:buFont typeface="Wingdings" pitchFamily="2" charset="2"/>
              <a:buNone/>
              <a:defRPr sz="2800" b="1">
                <a:solidFill>
                  <a:schemeClr val="tx1"/>
                </a:solidFill>
                <a:latin typeface="+mn-lt"/>
                <a:ea typeface="黑体" pitchFamily="2" charset="-122"/>
                <a:cs typeface="+mn-cs"/>
              </a:defRPr>
            </a:lvl1pPr>
            <a:lvl2pPr marL="457200" indent="0" algn="l" rtl="0" eaLnBrk="1" fontAlgn="base" hangingPunct="1">
              <a:spcBef>
                <a:spcPct val="20000"/>
              </a:spcBef>
              <a:spcAft>
                <a:spcPct val="0"/>
              </a:spcAft>
              <a:buClr>
                <a:schemeClr val="accent2"/>
              </a:buClr>
              <a:buSzPct val="70000"/>
              <a:buFont typeface="Wingdings" pitchFamily="2" charset="2"/>
              <a:buNone/>
              <a:defRPr sz="2000" b="1">
                <a:solidFill>
                  <a:schemeClr val="tx1"/>
                </a:solidFill>
                <a:latin typeface="+mn-lt"/>
                <a:ea typeface="黑体" pitchFamily="2" charset="-122"/>
              </a:defRPr>
            </a:lvl2pPr>
            <a:lvl3pPr marL="914400" indent="0" algn="l" rtl="0" eaLnBrk="1" fontAlgn="base" hangingPunct="1">
              <a:spcBef>
                <a:spcPct val="20000"/>
              </a:spcBef>
              <a:spcAft>
                <a:spcPct val="0"/>
              </a:spcAft>
              <a:buClr>
                <a:srgbClr val="333399"/>
              </a:buClr>
              <a:buSzPct val="65000"/>
              <a:buFont typeface="Wingdings" pitchFamily="2" charset="2"/>
              <a:buNone/>
              <a:defRPr sz="1800" b="1">
                <a:solidFill>
                  <a:schemeClr val="tx1"/>
                </a:solidFill>
                <a:latin typeface="+mn-lt"/>
                <a:ea typeface="黑体" pitchFamily="2" charset="-122"/>
              </a:defRPr>
            </a:lvl3pPr>
            <a:lvl4pPr marL="1371600" indent="0" algn="l" rtl="0" eaLnBrk="1" fontAlgn="base" hangingPunct="1">
              <a:spcBef>
                <a:spcPct val="20000"/>
              </a:spcBef>
              <a:spcAft>
                <a:spcPct val="0"/>
              </a:spcAft>
              <a:buClr>
                <a:schemeClr val="bg2"/>
              </a:buClr>
              <a:buSzPct val="65000"/>
              <a:buFont typeface="Wingdings" pitchFamily="2" charset="2"/>
              <a:buNone/>
              <a:defRPr sz="1600" b="1">
                <a:solidFill>
                  <a:schemeClr val="tx1"/>
                </a:solidFill>
                <a:latin typeface="+mn-lt"/>
                <a:ea typeface="黑体" pitchFamily="2" charset="-122"/>
              </a:defRPr>
            </a:lvl4pPr>
            <a:lvl5pPr marL="1828800" indent="0" algn="l" rtl="0" eaLnBrk="1" fontAlgn="base" hangingPunct="1">
              <a:spcBef>
                <a:spcPct val="20000"/>
              </a:spcBef>
              <a:spcAft>
                <a:spcPct val="0"/>
              </a:spcAft>
              <a:buClr>
                <a:srgbClr val="333399"/>
              </a:buClr>
              <a:buSzPct val="60000"/>
              <a:buFont typeface="Wingdings" pitchFamily="2" charset="2"/>
              <a:buNone/>
              <a:defRPr sz="1600" b="1">
                <a:solidFill>
                  <a:schemeClr val="tx1"/>
                </a:solidFill>
                <a:latin typeface="+mn-lt"/>
                <a:ea typeface="黑体" pitchFamily="2" charset="-122"/>
              </a:defRPr>
            </a:lvl5pPr>
            <a:lvl6pPr marL="2286000" indent="0" algn="l" rtl="0" eaLnBrk="1" fontAlgn="base" hangingPunct="1">
              <a:spcBef>
                <a:spcPct val="20000"/>
              </a:spcBef>
              <a:spcAft>
                <a:spcPct val="0"/>
              </a:spcAft>
              <a:buClr>
                <a:schemeClr val="tx2"/>
              </a:buClr>
              <a:buSzPct val="80000"/>
              <a:buFont typeface="Wingdings" pitchFamily="2" charset="2"/>
              <a:buNone/>
              <a:defRPr sz="1600" b="1">
                <a:solidFill>
                  <a:schemeClr val="tx1"/>
                </a:solidFill>
                <a:latin typeface="+mn-lt"/>
              </a:defRPr>
            </a:lvl6pPr>
            <a:lvl7pPr marL="2743200" indent="0" algn="l" rtl="0" eaLnBrk="1" fontAlgn="base" hangingPunct="1">
              <a:spcBef>
                <a:spcPct val="20000"/>
              </a:spcBef>
              <a:spcAft>
                <a:spcPct val="0"/>
              </a:spcAft>
              <a:buClr>
                <a:schemeClr val="tx2"/>
              </a:buClr>
              <a:buSzPct val="80000"/>
              <a:buFont typeface="Wingdings" pitchFamily="2" charset="2"/>
              <a:buNone/>
              <a:defRPr sz="1600" b="1">
                <a:solidFill>
                  <a:schemeClr val="tx1"/>
                </a:solidFill>
                <a:latin typeface="+mn-lt"/>
              </a:defRPr>
            </a:lvl7pPr>
            <a:lvl8pPr marL="3200400" indent="0" algn="l" rtl="0" eaLnBrk="1" fontAlgn="base" hangingPunct="1">
              <a:spcBef>
                <a:spcPct val="20000"/>
              </a:spcBef>
              <a:spcAft>
                <a:spcPct val="0"/>
              </a:spcAft>
              <a:buClr>
                <a:schemeClr val="tx2"/>
              </a:buClr>
              <a:buSzPct val="80000"/>
              <a:buFont typeface="Wingdings" pitchFamily="2" charset="2"/>
              <a:buNone/>
              <a:defRPr sz="1600" b="1">
                <a:solidFill>
                  <a:schemeClr val="tx1"/>
                </a:solidFill>
                <a:latin typeface="+mn-lt"/>
              </a:defRPr>
            </a:lvl8pPr>
            <a:lvl9pPr marL="3657600" indent="0" algn="l" rtl="0" eaLnBrk="1" fontAlgn="base" hangingPunct="1">
              <a:spcBef>
                <a:spcPct val="20000"/>
              </a:spcBef>
              <a:spcAft>
                <a:spcPct val="0"/>
              </a:spcAft>
              <a:buClr>
                <a:schemeClr val="tx2"/>
              </a:buClr>
              <a:buSzPct val="80000"/>
              <a:buFont typeface="Wingdings" pitchFamily="2" charset="2"/>
              <a:buNone/>
              <a:defRPr sz="1600" b="1">
                <a:solidFill>
                  <a:schemeClr val="tx1"/>
                </a:solidFill>
                <a:latin typeface="+mn-lt"/>
              </a:defRPr>
            </a:lvl9pPr>
          </a:lstStyle>
          <a:p>
            <a:pPr marL="457200" indent="-457200">
              <a:buFont typeface="Arial"/>
              <a:buChar char="•"/>
            </a:pPr>
            <a:r>
              <a:rPr lang="zh-CN" altLang="en-US" dirty="0" smtClean="0"/>
              <a:t>层</a:t>
            </a:r>
            <a:r>
              <a:rPr lang="zh-CN" altLang="en-US" dirty="0"/>
              <a:t>数太少，就会使每一层的协议太复杂。</a:t>
            </a:r>
          </a:p>
          <a:p>
            <a:pPr marL="457200" indent="-457200">
              <a:buFont typeface="Arial"/>
              <a:buChar char="•"/>
            </a:pPr>
            <a:r>
              <a:rPr lang="zh-CN" altLang="en-US" dirty="0"/>
              <a:t>层数太</a:t>
            </a:r>
            <a:r>
              <a:rPr lang="zh-CN" altLang="en-US" dirty="0" smtClean="0"/>
              <a:t>多，又</a:t>
            </a:r>
            <a:r>
              <a:rPr lang="zh-CN" altLang="en-US" dirty="0"/>
              <a:t>会在描述和综合各层功能的系统工程任务时遇到较多的困难。 </a:t>
            </a:r>
          </a:p>
        </p:txBody>
      </p:sp>
    </p:spTree>
    <p:extLst>
      <p:ext uri="{BB962C8B-B14F-4D97-AF65-F5344CB8AC3E}">
        <p14:creationId xmlns:p14="http://schemas.microsoft.com/office/powerpoint/2010/main" val="754610525"/>
      </p:ext>
    </p:extLst>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p>
          <a:p>
            <a:r>
              <a:rPr lang="zh-CN" altLang="en-US" dirty="0" smtClean="0">
                <a:solidFill>
                  <a:srgbClr val="FF0000"/>
                </a:solidFill>
              </a:rPr>
              <a:t>网络协议 </a:t>
            </a:r>
            <a:r>
              <a:rPr lang="en-US" altLang="zh-CN" dirty="0" smtClean="0"/>
              <a:t>(</a:t>
            </a:r>
            <a:r>
              <a:rPr lang="en-US" altLang="zh-CN" dirty="0"/>
              <a:t>network protocol)</a:t>
            </a:r>
            <a:r>
              <a:rPr lang="zh-CN" altLang="en-US" dirty="0"/>
              <a:t>，简称为</a:t>
            </a:r>
            <a:r>
              <a:rPr lang="zh-CN" altLang="en-US" dirty="0" smtClean="0">
                <a:solidFill>
                  <a:srgbClr val="FF0000"/>
                </a:solidFill>
              </a:rPr>
              <a:t>协议</a:t>
            </a:r>
            <a:r>
              <a:rPr lang="zh-CN" altLang="en-US" dirty="0">
                <a:solidFill>
                  <a:srgbClr val="FF0000"/>
                </a:solidFill>
              </a:rPr>
              <a:t>，</a:t>
            </a:r>
            <a:r>
              <a:rPr lang="zh-CN" altLang="en-US" dirty="0" smtClean="0">
                <a:solidFill>
                  <a:schemeClr val="tx1"/>
                </a:solidFill>
              </a:rPr>
              <a:t>是</a:t>
            </a:r>
            <a:r>
              <a:rPr lang="zh-CN" altLang="en-US" dirty="0"/>
              <a:t>为进行网络中的数据交换而建立的规则、标准或约定。 </a:t>
            </a:r>
            <a:endParaRPr lang="en-US" altLang="zh-CN" dirty="0"/>
          </a:p>
          <a:p>
            <a:endParaRPr lang="zh-CN" altLang="en-US" dirty="0"/>
          </a:p>
        </p:txBody>
      </p:sp>
    </p:spTree>
    <p:extLst>
      <p:ext uri="{BB962C8B-B14F-4D97-AF65-F5344CB8AC3E}">
        <p14:creationId xmlns:p14="http://schemas.microsoft.com/office/powerpoint/2010/main" val="23276535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a:t>
            </a:r>
            <a:r>
              <a:rPr lang="zh-CN" altLang="en-US" dirty="0" smtClean="0"/>
              <a:t>的三个组成</a:t>
            </a:r>
            <a:r>
              <a:rPr lang="zh-CN" altLang="en-US" dirty="0"/>
              <a:t>要素 </a:t>
            </a:r>
          </a:p>
        </p:txBody>
      </p:sp>
      <p:sp>
        <p:nvSpPr>
          <p:cNvPr id="102403" name="Rectangle 3"/>
          <p:cNvSpPr>
            <a:spLocks noGrp="1" noChangeArrowheads="1"/>
          </p:cNvSpPr>
          <p:nvPr>
            <p:ph idx="1"/>
          </p:nvPr>
        </p:nvSpPr>
        <p:spPr/>
        <p:txBody>
          <a:bodyPr/>
          <a:lstStyle/>
          <a:p>
            <a:r>
              <a:rPr lang="zh-CN" altLang="en-US" dirty="0" smtClean="0">
                <a:solidFill>
                  <a:srgbClr val="FF0000"/>
                </a:solidFill>
              </a:rPr>
              <a:t>语法：</a:t>
            </a:r>
            <a:r>
              <a:rPr lang="zh-CN" altLang="en-US" dirty="0" smtClean="0"/>
              <a:t>数据</a:t>
            </a:r>
            <a:r>
              <a:rPr lang="zh-CN" altLang="en-US" dirty="0"/>
              <a:t>与控制信息的结构或格式 。 </a:t>
            </a:r>
          </a:p>
          <a:p>
            <a:r>
              <a:rPr lang="zh-CN" altLang="en-US" dirty="0" smtClean="0">
                <a:solidFill>
                  <a:srgbClr val="FF0000"/>
                </a:solidFill>
              </a:rPr>
              <a:t>语义</a:t>
            </a:r>
            <a:r>
              <a:rPr lang="zh-CN" altLang="en-US" dirty="0">
                <a:solidFill>
                  <a:srgbClr val="FF0000"/>
                </a:solidFill>
              </a:rPr>
              <a:t>：</a:t>
            </a:r>
            <a:r>
              <a:rPr lang="zh-CN" altLang="en-US" dirty="0" smtClean="0"/>
              <a:t>需要</a:t>
            </a:r>
            <a:r>
              <a:rPr lang="zh-CN" altLang="en-US" dirty="0"/>
              <a:t>发出何种控制信息，完成何种动作以及做出何种响应。 </a:t>
            </a:r>
          </a:p>
          <a:p>
            <a:r>
              <a:rPr lang="zh-CN" altLang="en-US" dirty="0" smtClean="0">
                <a:solidFill>
                  <a:srgbClr val="FF0000"/>
                </a:solidFill>
              </a:rPr>
              <a:t>同步：</a:t>
            </a:r>
            <a:r>
              <a:rPr lang="zh-CN" altLang="en-US" dirty="0" smtClean="0"/>
              <a:t>事件</a:t>
            </a:r>
            <a:r>
              <a:rPr lang="zh-CN" altLang="en-US" dirty="0"/>
              <a:t>实现顺序的详细说明。 </a:t>
            </a:r>
          </a:p>
        </p:txBody>
      </p:sp>
      <p:sp>
        <p:nvSpPr>
          <p:cNvPr id="2" name="矩形 1"/>
          <p:cNvSpPr/>
          <p:nvPr/>
        </p:nvSpPr>
        <p:spPr>
          <a:xfrm>
            <a:off x="1064568" y="4221088"/>
            <a:ext cx="7776864" cy="595035"/>
          </a:xfrm>
          <a:prstGeom prst="rect">
            <a:avLst/>
          </a:prstGeom>
          <a:solidFill>
            <a:srgbClr val="FFFF66"/>
          </a:solidFill>
          <a:ln>
            <a:solidFill>
              <a:srgbClr val="000099"/>
            </a:solidFill>
          </a:ln>
        </p:spPr>
        <p:txBody>
          <a:bodyPr wrap="square" anchor="ctr">
            <a:spAutoFit/>
          </a:bodyPr>
          <a:lstStyle/>
          <a:p>
            <a:pPr algn="ctr">
              <a:lnSpc>
                <a:spcPct val="120000"/>
              </a:lnSpc>
            </a:pPr>
            <a:r>
              <a:rPr lang="zh-CN" altLang="zh-CN" sz="2800" b="1" dirty="0">
                <a:solidFill>
                  <a:srgbClr val="000066"/>
                </a:solidFill>
                <a:latin typeface="+mn-lt"/>
                <a:ea typeface="黑体" pitchFamily="2" charset="-122"/>
              </a:rPr>
              <a:t>网络协议是计算机网络的不可缺少的组成部分。</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val="10754097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p>
        </p:txBody>
      </p:sp>
      <p:sp>
        <p:nvSpPr>
          <p:cNvPr id="112643" name="Rectangle 3"/>
          <p:cNvSpPr>
            <a:spLocks noGrp="1" noChangeArrowheads="1"/>
          </p:cNvSpPr>
          <p:nvPr>
            <p:ph idx="1"/>
          </p:nvPr>
        </p:nvSpPr>
        <p:spPr/>
        <p:txBody>
          <a:bodyPr/>
          <a:lstStyle/>
          <a:p>
            <a:r>
              <a:rPr lang="zh-CN" altLang="en-US" dirty="0">
                <a:solidFill>
                  <a:srgbClr val="FF0000"/>
                </a:solidFill>
              </a:rPr>
              <a:t>计算机网络的</a:t>
            </a:r>
            <a:r>
              <a:rPr lang="zh-CN" altLang="en-US" dirty="0" smtClean="0">
                <a:solidFill>
                  <a:srgbClr val="FF0000"/>
                </a:solidFill>
              </a:rPr>
              <a:t>体系结构 </a:t>
            </a:r>
            <a:r>
              <a:rPr lang="en-US" altLang="zh-CN" dirty="0" smtClean="0"/>
              <a:t>(</a:t>
            </a:r>
            <a:r>
              <a:rPr lang="en-US" altLang="zh-CN" dirty="0"/>
              <a:t>architecture</a:t>
            </a:r>
            <a:r>
              <a:rPr lang="en-US" altLang="zh-CN" dirty="0" smtClean="0"/>
              <a:t>) </a:t>
            </a:r>
            <a:r>
              <a:rPr lang="zh-CN" altLang="en-US" dirty="0" smtClean="0"/>
              <a:t>是</a:t>
            </a:r>
            <a:r>
              <a:rPr lang="zh-CN" altLang="en-US" dirty="0"/>
              <a:t>计算机网络的各层及其协议的集合。 </a:t>
            </a:r>
          </a:p>
          <a:p>
            <a:r>
              <a:rPr lang="zh-CN" altLang="en-US" dirty="0"/>
              <a:t>体系结构就是这个计算机网络及其部件</a:t>
            </a:r>
            <a:r>
              <a:rPr lang="zh-CN" altLang="en-US" dirty="0">
                <a:solidFill>
                  <a:srgbClr val="FF0000"/>
                </a:solidFill>
              </a:rPr>
              <a:t>所应完成的功能的精确定义。</a:t>
            </a:r>
          </a:p>
          <a:p>
            <a:r>
              <a:rPr lang="zh-CN" altLang="en-US" dirty="0" smtClean="0">
                <a:solidFill>
                  <a:srgbClr val="FF0000"/>
                </a:solidFill>
              </a:rPr>
              <a:t>实现 </a:t>
            </a:r>
            <a:r>
              <a:rPr lang="en-US" altLang="zh-CN" dirty="0" smtClean="0"/>
              <a:t>(</a:t>
            </a:r>
            <a:r>
              <a:rPr lang="en-US" altLang="zh-CN" dirty="0"/>
              <a:t>implementation</a:t>
            </a:r>
            <a:r>
              <a:rPr lang="en-US" altLang="zh-CN" dirty="0" smtClean="0"/>
              <a:t>) </a:t>
            </a:r>
            <a:r>
              <a:rPr lang="zh-CN" altLang="en-US" dirty="0" smtClean="0"/>
              <a:t>是</a:t>
            </a:r>
            <a:r>
              <a:rPr lang="zh-CN" altLang="en-US" dirty="0"/>
              <a:t>遵循这种体系结构的前提下用何种硬件或软件完成这些功能的问题。</a:t>
            </a:r>
          </a:p>
          <a:p>
            <a:r>
              <a:rPr lang="zh-CN" altLang="en-US" dirty="0">
                <a:solidFill>
                  <a:srgbClr val="0000CC"/>
                </a:solidFill>
              </a:rPr>
              <a:t>体系结构是抽象的，而实现则是具体的，是真正在运行的计算机硬件和软件。   </a:t>
            </a:r>
          </a:p>
        </p:txBody>
      </p:sp>
    </p:spTree>
    <p:extLst>
      <p:ext uri="{BB962C8B-B14F-4D97-AF65-F5344CB8AC3E}">
        <p14:creationId xmlns:p14="http://schemas.microsoft.com/office/powerpoint/2010/main" val="39125519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互联网的两个重要特点</a:t>
            </a:r>
            <a:endParaRPr lang="zh-CN" altLang="en-US" dirty="0"/>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smtClean="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3888432"/>
          </a:xfrm>
          <a:ln w="12700">
            <a:solidFill>
              <a:schemeClr val="tx1"/>
            </a:solidFill>
          </a:ln>
        </p:spPr>
        <p:txBody>
          <a:bodyPr/>
          <a:lstStyle/>
          <a:p>
            <a:pPr>
              <a:lnSpc>
                <a:spcPct val="100000"/>
              </a:lnSpc>
            </a:pPr>
            <a:r>
              <a:rPr lang="zh-CN" altLang="zh-CN" dirty="0" smtClean="0">
                <a:solidFill>
                  <a:srgbClr val="0000CC"/>
                </a:solidFill>
              </a:rPr>
              <a:t>连通性</a:t>
            </a:r>
            <a:r>
              <a:rPr lang="en-US" altLang="zh-CN" dirty="0" smtClean="0">
                <a:solidFill>
                  <a:srgbClr val="0000CC"/>
                </a:solidFill>
              </a:rPr>
              <a:t> (</a:t>
            </a:r>
            <a:r>
              <a:rPr lang="en-US" altLang="zh-CN" dirty="0">
                <a:solidFill>
                  <a:srgbClr val="0000CC"/>
                </a:solidFill>
              </a:rPr>
              <a:t>connectivity</a:t>
            </a:r>
            <a:r>
              <a:rPr lang="en-US" altLang="zh-CN" dirty="0" smtClean="0">
                <a:solidFill>
                  <a:srgbClr val="0000CC"/>
                </a:solidFill>
              </a:rPr>
              <a:t>)</a:t>
            </a:r>
          </a:p>
          <a:p>
            <a:pPr lvl="1">
              <a:lnSpc>
                <a:spcPct val="100000"/>
              </a:lnSpc>
            </a:pPr>
            <a:r>
              <a:rPr lang="zh-CN" altLang="en-US" dirty="0" smtClean="0"/>
              <a:t>使</a:t>
            </a:r>
            <a:r>
              <a:rPr lang="zh-CN" altLang="en-US" dirty="0"/>
              <a:t>上网用户之间都可以交换</a:t>
            </a:r>
            <a:r>
              <a:rPr lang="zh-CN" altLang="en-US" dirty="0" smtClean="0"/>
              <a:t>信息</a:t>
            </a:r>
            <a:r>
              <a:rPr lang="zh-CN" altLang="zh-CN" dirty="0"/>
              <a:t>（数据，以及各种音频视频） </a:t>
            </a:r>
            <a:r>
              <a:rPr lang="zh-CN" altLang="en-US" dirty="0" smtClean="0"/>
              <a:t>，</a:t>
            </a:r>
            <a:r>
              <a:rPr lang="zh-CN" altLang="en-US" dirty="0"/>
              <a:t>好像这些用户的计算机都可以彼此直接连通一样</a:t>
            </a:r>
            <a:r>
              <a:rPr lang="zh-CN" altLang="en-US" dirty="0" smtClean="0"/>
              <a:t>。</a:t>
            </a:r>
            <a:endParaRPr lang="en-US" altLang="zh-CN" dirty="0" smtClean="0"/>
          </a:p>
          <a:p>
            <a:pPr lvl="1">
              <a:lnSpc>
                <a:spcPct val="100000"/>
              </a:lnSpc>
            </a:pPr>
            <a:r>
              <a:rPr lang="zh-CN" altLang="zh-CN" dirty="0" smtClean="0">
                <a:solidFill>
                  <a:srgbClr val="FF0000"/>
                </a:solidFill>
              </a:rPr>
              <a:t>注意</a:t>
            </a:r>
            <a:r>
              <a:rPr lang="zh-CN" altLang="zh-CN" dirty="0">
                <a:solidFill>
                  <a:srgbClr val="FF0000"/>
                </a:solidFill>
              </a:rPr>
              <a:t>，</a:t>
            </a:r>
            <a:r>
              <a:rPr lang="zh-CN" altLang="zh-CN" dirty="0"/>
              <a:t>互联网具有虚拟的</a:t>
            </a:r>
            <a:r>
              <a:rPr lang="zh-CN" altLang="zh-CN" dirty="0" smtClean="0"/>
              <a:t>特点</a:t>
            </a:r>
            <a:r>
              <a:rPr lang="zh-CN" altLang="en-US" dirty="0" smtClean="0"/>
              <a:t>，</a:t>
            </a:r>
            <a:r>
              <a:rPr lang="zh-CN" altLang="zh-CN" dirty="0" smtClean="0"/>
              <a:t>无法</a:t>
            </a:r>
            <a:r>
              <a:rPr lang="zh-CN" altLang="zh-CN" dirty="0"/>
              <a:t>准确知道对方是</a:t>
            </a:r>
            <a:r>
              <a:rPr lang="zh-CN" altLang="zh-CN" dirty="0" smtClean="0"/>
              <a:t>谁，</a:t>
            </a:r>
            <a:r>
              <a:rPr lang="zh-CN" altLang="zh-CN" dirty="0"/>
              <a:t>也无法</a:t>
            </a:r>
            <a:r>
              <a:rPr lang="zh-CN" altLang="zh-CN" dirty="0" smtClean="0"/>
              <a:t>知道</a:t>
            </a:r>
            <a:r>
              <a:rPr lang="zh-CN" altLang="en-US" dirty="0" smtClean="0"/>
              <a:t>对方</a:t>
            </a:r>
            <a:r>
              <a:rPr lang="zh-CN" altLang="zh-CN" dirty="0" smtClean="0"/>
              <a:t>的</a:t>
            </a:r>
            <a:r>
              <a:rPr lang="zh-CN" altLang="en-US" dirty="0" smtClean="0"/>
              <a:t>位置。</a:t>
            </a:r>
            <a:endParaRPr lang="en-US" altLang="zh-CN" dirty="0">
              <a:solidFill>
                <a:srgbClr val="FF0000"/>
              </a:solidFill>
            </a:endParaRPr>
          </a:p>
        </p:txBody>
      </p:sp>
      <p:sp>
        <p:nvSpPr>
          <p:cNvPr id="15" name="内容占位符 14"/>
          <p:cNvSpPr>
            <a:spLocks noGrp="1"/>
          </p:cNvSpPr>
          <p:nvPr>
            <p:ph sz="quarter" idx="4"/>
          </p:nvPr>
        </p:nvSpPr>
        <p:spPr>
          <a:xfrm>
            <a:off x="5104383" y="2276872"/>
            <a:ext cx="4457129" cy="3888432"/>
          </a:xfrm>
          <a:ln w="12700">
            <a:solidFill>
              <a:schemeClr val="tx1"/>
            </a:solidFill>
          </a:ln>
        </p:spPr>
        <p:txBody>
          <a:bodyPr/>
          <a:lstStyle/>
          <a:p>
            <a:pPr>
              <a:lnSpc>
                <a:spcPct val="100000"/>
              </a:lnSpc>
            </a:pPr>
            <a:r>
              <a:rPr lang="zh-CN" altLang="zh-CN" dirty="0" smtClean="0">
                <a:solidFill>
                  <a:srgbClr val="0000CC"/>
                </a:solidFill>
              </a:rPr>
              <a:t>共享</a:t>
            </a:r>
            <a:r>
              <a:rPr lang="en-US" altLang="zh-CN" dirty="0" smtClean="0">
                <a:solidFill>
                  <a:srgbClr val="0000CC"/>
                </a:solidFill>
              </a:rPr>
              <a:t> (Sharing)</a:t>
            </a:r>
          </a:p>
          <a:p>
            <a:pPr lvl="1">
              <a:lnSpc>
                <a:spcPct val="100000"/>
              </a:lnSpc>
            </a:pPr>
            <a:r>
              <a:rPr lang="zh-CN" altLang="zh-CN" dirty="0"/>
              <a:t>指资源共享</a:t>
            </a:r>
            <a:r>
              <a:rPr lang="zh-CN" altLang="zh-CN" dirty="0" smtClean="0"/>
              <a:t>。</a:t>
            </a:r>
            <a:endParaRPr lang="en-US" altLang="zh-CN" dirty="0" smtClean="0"/>
          </a:p>
          <a:p>
            <a:pPr lvl="1">
              <a:lnSpc>
                <a:spcPct val="100000"/>
              </a:lnSpc>
            </a:pPr>
            <a:r>
              <a:rPr lang="zh-CN" altLang="zh-CN" dirty="0" smtClean="0"/>
              <a:t>资源共享</a:t>
            </a:r>
            <a:r>
              <a:rPr lang="zh-CN" altLang="zh-CN" dirty="0"/>
              <a:t>的含义是多方面的。可以是信息共享、软件共享，也可以是硬件</a:t>
            </a:r>
            <a:r>
              <a:rPr lang="zh-CN" altLang="zh-CN" dirty="0" smtClean="0"/>
              <a:t>共享</a:t>
            </a:r>
            <a:r>
              <a:rPr lang="zh-CN" altLang="en-US" dirty="0" smtClean="0"/>
              <a:t>。</a:t>
            </a:r>
            <a:endParaRPr lang="en-US" altLang="zh-CN" dirty="0" smtClean="0"/>
          </a:p>
          <a:p>
            <a:pPr lvl="1">
              <a:lnSpc>
                <a:spcPct val="100000"/>
              </a:lnSpc>
            </a:pPr>
            <a:r>
              <a:rPr lang="zh-CN" altLang="zh-CN" dirty="0"/>
              <a:t>由于网络的存在，这些资源好像就在用户身边</a:t>
            </a:r>
            <a:r>
              <a:rPr lang="zh-CN" altLang="zh-CN" dirty="0" smtClean="0"/>
              <a:t>一样</a:t>
            </a:r>
            <a:r>
              <a:rPr lang="zh-CN" altLang="en-US" dirty="0" smtClean="0"/>
              <a:t>，</a:t>
            </a:r>
            <a:r>
              <a:rPr lang="zh-CN" altLang="zh-CN" dirty="0" smtClean="0"/>
              <a:t>方便使用</a:t>
            </a:r>
            <a:r>
              <a:rPr lang="zh-CN" altLang="en-US" dirty="0" smtClean="0"/>
              <a:t>。</a:t>
            </a:r>
            <a:endParaRPr lang="zh-CN" altLang="en-US" dirty="0"/>
          </a:p>
        </p:txBody>
      </p:sp>
    </p:spTree>
    <p:extLst>
      <p:ext uri="{BB962C8B-B14F-4D97-AF65-F5344CB8AC3E}">
        <p14:creationId xmlns:p14="http://schemas.microsoft.com/office/powerpoint/2010/main" val="2707943032"/>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开放系统互连参考模型</a:t>
            </a:r>
            <a:r>
              <a:rPr lang="en-US" altLang="zh-CN" dirty="0"/>
              <a:t>OSI/RM</a:t>
            </a:r>
            <a:endParaRPr kumimoji="1" lang="zh-CN" altLang="en-US"/>
          </a:p>
        </p:txBody>
      </p:sp>
      <p:sp>
        <p:nvSpPr>
          <p:cNvPr id="4" name="Rectangle 4"/>
          <p:cNvSpPr>
            <a:spLocks noChangeArrowheads="1"/>
          </p:cNvSpPr>
          <p:nvPr/>
        </p:nvSpPr>
        <p:spPr bwMode="auto">
          <a:xfrm>
            <a:off x="1679848" y="5798840"/>
            <a:ext cx="6629400" cy="381000"/>
          </a:xfrm>
          <a:prstGeom prst="rect">
            <a:avLst/>
          </a:prstGeom>
          <a:noFill/>
          <a:ln w="12700" cap="sq">
            <a:solidFill>
              <a:srgbClr val="00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sz="2000" b="1">
                <a:latin typeface="黑体"/>
                <a:ea typeface="黑体"/>
                <a:cs typeface="黑体"/>
              </a:rPr>
              <a:t>物理传输介质</a:t>
            </a:r>
          </a:p>
        </p:txBody>
      </p:sp>
      <p:grpSp>
        <p:nvGrpSpPr>
          <p:cNvPr id="5" name="Group 5"/>
          <p:cNvGrpSpPr>
            <a:grpSpLocks/>
          </p:cNvGrpSpPr>
          <p:nvPr/>
        </p:nvGrpSpPr>
        <p:grpSpPr bwMode="auto">
          <a:xfrm>
            <a:off x="1679848" y="1836440"/>
            <a:ext cx="1905000" cy="3962400"/>
            <a:chOff x="720" y="1056"/>
            <a:chExt cx="1200" cy="2496"/>
          </a:xfrm>
        </p:grpSpPr>
        <p:sp>
          <p:nvSpPr>
            <p:cNvPr id="6" name="Rectangle 6"/>
            <p:cNvSpPr>
              <a:spLocks noChangeArrowheads="1"/>
            </p:cNvSpPr>
            <p:nvPr/>
          </p:nvSpPr>
          <p:spPr bwMode="auto">
            <a:xfrm>
              <a:off x="720" y="1056"/>
              <a:ext cx="1200" cy="192"/>
            </a:xfrm>
            <a:prstGeom prst="rect">
              <a:avLst/>
            </a:prstGeom>
            <a:noFill/>
            <a:ln w="12700" cap="sq">
              <a:solidFill>
                <a:srgbClr val="00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b="1">
                  <a:latin typeface="黑体"/>
                  <a:ea typeface="黑体"/>
                  <a:cs typeface="黑体"/>
                </a:rPr>
                <a:t>应用层 </a:t>
              </a:r>
              <a:r>
                <a:rPr kumimoji="1" lang="en-US" altLang="zh-CN" b="1">
                  <a:latin typeface="黑体"/>
                  <a:ea typeface="黑体"/>
                  <a:cs typeface="黑体"/>
                </a:rPr>
                <a:t>A</a:t>
              </a:r>
            </a:p>
          </p:txBody>
        </p:sp>
        <p:sp>
          <p:nvSpPr>
            <p:cNvPr id="7" name="Rectangle 7"/>
            <p:cNvSpPr>
              <a:spLocks noChangeArrowheads="1"/>
            </p:cNvSpPr>
            <p:nvPr/>
          </p:nvSpPr>
          <p:spPr bwMode="auto">
            <a:xfrm>
              <a:off x="720" y="1440"/>
              <a:ext cx="1200" cy="192"/>
            </a:xfrm>
            <a:prstGeom prst="rect">
              <a:avLst/>
            </a:prstGeom>
            <a:noFill/>
            <a:ln w="12700" cap="sq">
              <a:solidFill>
                <a:srgbClr val="00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b="1">
                  <a:latin typeface="黑体"/>
                  <a:ea typeface="黑体"/>
                  <a:cs typeface="黑体"/>
                </a:rPr>
                <a:t>表示层 </a:t>
              </a:r>
              <a:r>
                <a:rPr kumimoji="1" lang="en-US" altLang="zh-CN" b="1">
                  <a:latin typeface="黑体"/>
                  <a:ea typeface="黑体"/>
                  <a:cs typeface="黑体"/>
                </a:rPr>
                <a:t>P</a:t>
              </a:r>
            </a:p>
          </p:txBody>
        </p:sp>
        <p:sp>
          <p:nvSpPr>
            <p:cNvPr id="8" name="Rectangle 8"/>
            <p:cNvSpPr>
              <a:spLocks noChangeArrowheads="1"/>
            </p:cNvSpPr>
            <p:nvPr/>
          </p:nvSpPr>
          <p:spPr bwMode="auto">
            <a:xfrm>
              <a:off x="720" y="1824"/>
              <a:ext cx="1200" cy="192"/>
            </a:xfrm>
            <a:prstGeom prst="rect">
              <a:avLst/>
            </a:prstGeom>
            <a:noFill/>
            <a:ln w="12700" cap="sq">
              <a:solidFill>
                <a:srgbClr val="00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b="1">
                  <a:latin typeface="黑体"/>
                  <a:ea typeface="黑体"/>
                  <a:cs typeface="黑体"/>
                </a:rPr>
                <a:t>会话层 </a:t>
              </a:r>
              <a:r>
                <a:rPr kumimoji="1" lang="en-US" altLang="zh-CN" b="1">
                  <a:latin typeface="黑体"/>
                  <a:ea typeface="黑体"/>
                  <a:cs typeface="黑体"/>
                </a:rPr>
                <a:t>S</a:t>
              </a:r>
            </a:p>
          </p:txBody>
        </p:sp>
        <p:sp>
          <p:nvSpPr>
            <p:cNvPr id="9" name="Rectangle 9"/>
            <p:cNvSpPr>
              <a:spLocks noChangeArrowheads="1"/>
            </p:cNvSpPr>
            <p:nvPr/>
          </p:nvSpPr>
          <p:spPr bwMode="auto">
            <a:xfrm>
              <a:off x="720" y="2208"/>
              <a:ext cx="1200" cy="192"/>
            </a:xfrm>
            <a:prstGeom prst="rect">
              <a:avLst/>
            </a:prstGeom>
            <a:noFill/>
            <a:ln w="12700" cap="sq">
              <a:solidFill>
                <a:srgbClr val="00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b="1">
                  <a:latin typeface="黑体"/>
                  <a:ea typeface="黑体"/>
                  <a:cs typeface="黑体"/>
                </a:rPr>
                <a:t>传输层 </a:t>
              </a:r>
              <a:r>
                <a:rPr kumimoji="1" lang="en-US" altLang="zh-CN" b="1">
                  <a:latin typeface="黑体"/>
                  <a:ea typeface="黑体"/>
                  <a:cs typeface="黑体"/>
                </a:rPr>
                <a:t>T</a:t>
              </a:r>
            </a:p>
          </p:txBody>
        </p:sp>
        <p:sp>
          <p:nvSpPr>
            <p:cNvPr id="10" name="Rectangle 10"/>
            <p:cNvSpPr>
              <a:spLocks noChangeArrowheads="1"/>
            </p:cNvSpPr>
            <p:nvPr/>
          </p:nvSpPr>
          <p:spPr bwMode="auto">
            <a:xfrm>
              <a:off x="720" y="2592"/>
              <a:ext cx="1200" cy="192"/>
            </a:xfrm>
            <a:prstGeom prst="rect">
              <a:avLst/>
            </a:prstGeom>
            <a:noFill/>
            <a:ln w="12700" cap="sq">
              <a:solidFill>
                <a:srgbClr val="00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b="1">
                  <a:latin typeface="黑体"/>
                  <a:ea typeface="黑体"/>
                  <a:cs typeface="黑体"/>
                </a:rPr>
                <a:t>网络层 </a:t>
              </a:r>
              <a:r>
                <a:rPr kumimoji="1" lang="en-US" altLang="zh-CN" b="1">
                  <a:latin typeface="黑体"/>
                  <a:ea typeface="黑体"/>
                  <a:cs typeface="黑体"/>
                </a:rPr>
                <a:t>N</a:t>
              </a:r>
            </a:p>
          </p:txBody>
        </p:sp>
        <p:sp>
          <p:nvSpPr>
            <p:cNvPr id="11" name="Rectangle 11"/>
            <p:cNvSpPr>
              <a:spLocks noChangeArrowheads="1"/>
            </p:cNvSpPr>
            <p:nvPr/>
          </p:nvSpPr>
          <p:spPr bwMode="auto">
            <a:xfrm>
              <a:off x="720" y="2976"/>
              <a:ext cx="1200" cy="192"/>
            </a:xfrm>
            <a:prstGeom prst="rect">
              <a:avLst/>
            </a:prstGeom>
            <a:noFill/>
            <a:ln w="12700" cap="sq">
              <a:solidFill>
                <a:srgbClr val="00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b="1">
                  <a:latin typeface="黑体"/>
                  <a:ea typeface="黑体"/>
                  <a:cs typeface="黑体"/>
                </a:rPr>
                <a:t>数据链路层 </a:t>
              </a:r>
              <a:r>
                <a:rPr kumimoji="1" lang="en-US" altLang="zh-CN" b="1">
                  <a:latin typeface="黑体"/>
                  <a:ea typeface="黑体"/>
                  <a:cs typeface="黑体"/>
                </a:rPr>
                <a:t>D</a:t>
              </a:r>
            </a:p>
          </p:txBody>
        </p:sp>
        <p:sp>
          <p:nvSpPr>
            <p:cNvPr id="12" name="Rectangle 12"/>
            <p:cNvSpPr>
              <a:spLocks noChangeArrowheads="1"/>
            </p:cNvSpPr>
            <p:nvPr/>
          </p:nvSpPr>
          <p:spPr bwMode="auto">
            <a:xfrm>
              <a:off x="720" y="3360"/>
              <a:ext cx="1200" cy="192"/>
            </a:xfrm>
            <a:prstGeom prst="rect">
              <a:avLst/>
            </a:prstGeom>
            <a:noFill/>
            <a:ln w="12700" cap="sq">
              <a:solidFill>
                <a:srgbClr val="00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b="1">
                  <a:latin typeface="黑体"/>
                  <a:ea typeface="黑体"/>
                  <a:cs typeface="黑体"/>
                </a:rPr>
                <a:t>物理层 </a:t>
              </a:r>
              <a:r>
                <a:rPr kumimoji="1" lang="en-US" altLang="zh-CN" b="1">
                  <a:latin typeface="黑体"/>
                  <a:ea typeface="黑体"/>
                  <a:cs typeface="黑体"/>
                </a:rPr>
                <a:t>Ph</a:t>
              </a:r>
            </a:p>
          </p:txBody>
        </p:sp>
        <p:sp>
          <p:nvSpPr>
            <p:cNvPr id="13" name="Line 13"/>
            <p:cNvSpPr>
              <a:spLocks noChangeShapeType="1"/>
            </p:cNvSpPr>
            <p:nvPr/>
          </p:nvSpPr>
          <p:spPr bwMode="auto">
            <a:xfrm>
              <a:off x="1296" y="1248"/>
              <a:ext cx="0" cy="192"/>
            </a:xfrm>
            <a:prstGeom prst="line">
              <a:avLst/>
            </a:prstGeom>
            <a:noFill/>
            <a:ln w="19050" cap="sq">
              <a:solidFill>
                <a:srgbClr val="000066"/>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sp>
          <p:nvSpPr>
            <p:cNvPr id="14" name="Line 14"/>
            <p:cNvSpPr>
              <a:spLocks noChangeShapeType="1"/>
            </p:cNvSpPr>
            <p:nvPr/>
          </p:nvSpPr>
          <p:spPr bwMode="auto">
            <a:xfrm>
              <a:off x="1296" y="1632"/>
              <a:ext cx="0" cy="192"/>
            </a:xfrm>
            <a:prstGeom prst="line">
              <a:avLst/>
            </a:prstGeom>
            <a:noFill/>
            <a:ln w="19050" cap="sq">
              <a:solidFill>
                <a:srgbClr val="000066"/>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sp>
          <p:nvSpPr>
            <p:cNvPr id="15" name="Line 15"/>
            <p:cNvSpPr>
              <a:spLocks noChangeShapeType="1"/>
            </p:cNvSpPr>
            <p:nvPr/>
          </p:nvSpPr>
          <p:spPr bwMode="auto">
            <a:xfrm>
              <a:off x="1296" y="2016"/>
              <a:ext cx="0" cy="192"/>
            </a:xfrm>
            <a:prstGeom prst="line">
              <a:avLst/>
            </a:prstGeom>
            <a:noFill/>
            <a:ln w="19050" cap="sq">
              <a:solidFill>
                <a:srgbClr val="000066"/>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sp>
          <p:nvSpPr>
            <p:cNvPr id="16" name="Line 16"/>
            <p:cNvSpPr>
              <a:spLocks noChangeShapeType="1"/>
            </p:cNvSpPr>
            <p:nvPr/>
          </p:nvSpPr>
          <p:spPr bwMode="auto">
            <a:xfrm>
              <a:off x="1296" y="2400"/>
              <a:ext cx="0" cy="192"/>
            </a:xfrm>
            <a:prstGeom prst="line">
              <a:avLst/>
            </a:prstGeom>
            <a:noFill/>
            <a:ln w="19050" cap="sq">
              <a:solidFill>
                <a:srgbClr val="000066"/>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sp>
          <p:nvSpPr>
            <p:cNvPr id="17" name="Line 17"/>
            <p:cNvSpPr>
              <a:spLocks noChangeShapeType="1"/>
            </p:cNvSpPr>
            <p:nvPr/>
          </p:nvSpPr>
          <p:spPr bwMode="auto">
            <a:xfrm>
              <a:off x="1296" y="2784"/>
              <a:ext cx="0" cy="192"/>
            </a:xfrm>
            <a:prstGeom prst="line">
              <a:avLst/>
            </a:prstGeom>
            <a:noFill/>
            <a:ln w="19050" cap="sq">
              <a:solidFill>
                <a:srgbClr val="000066"/>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sp>
          <p:nvSpPr>
            <p:cNvPr id="18" name="Line 18"/>
            <p:cNvSpPr>
              <a:spLocks noChangeShapeType="1"/>
            </p:cNvSpPr>
            <p:nvPr/>
          </p:nvSpPr>
          <p:spPr bwMode="auto">
            <a:xfrm>
              <a:off x="1296" y="3168"/>
              <a:ext cx="0" cy="192"/>
            </a:xfrm>
            <a:prstGeom prst="line">
              <a:avLst/>
            </a:prstGeom>
            <a:noFill/>
            <a:ln w="19050" cap="sq">
              <a:solidFill>
                <a:srgbClr val="000066"/>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grpSp>
      <p:grpSp>
        <p:nvGrpSpPr>
          <p:cNvPr id="19" name="Group 19"/>
          <p:cNvGrpSpPr>
            <a:grpSpLocks/>
          </p:cNvGrpSpPr>
          <p:nvPr/>
        </p:nvGrpSpPr>
        <p:grpSpPr bwMode="auto">
          <a:xfrm>
            <a:off x="6404248" y="1836440"/>
            <a:ext cx="1905000" cy="3962400"/>
            <a:chOff x="720" y="1056"/>
            <a:chExt cx="1200" cy="2496"/>
          </a:xfrm>
        </p:grpSpPr>
        <p:sp>
          <p:nvSpPr>
            <p:cNvPr id="20" name="Rectangle 20"/>
            <p:cNvSpPr>
              <a:spLocks noChangeArrowheads="1"/>
            </p:cNvSpPr>
            <p:nvPr/>
          </p:nvSpPr>
          <p:spPr bwMode="auto">
            <a:xfrm>
              <a:off x="720" y="1056"/>
              <a:ext cx="1200" cy="192"/>
            </a:xfrm>
            <a:prstGeom prst="rect">
              <a:avLst/>
            </a:prstGeom>
            <a:noFill/>
            <a:ln w="12700" cap="sq">
              <a:solidFill>
                <a:srgbClr val="00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b="1">
                  <a:latin typeface="黑体"/>
                  <a:ea typeface="黑体"/>
                  <a:cs typeface="黑体"/>
                </a:rPr>
                <a:t>应用层 </a:t>
              </a:r>
              <a:r>
                <a:rPr kumimoji="1" lang="en-US" altLang="zh-CN" b="1">
                  <a:latin typeface="黑体"/>
                  <a:ea typeface="黑体"/>
                  <a:cs typeface="黑体"/>
                </a:rPr>
                <a:t>A</a:t>
              </a:r>
            </a:p>
          </p:txBody>
        </p:sp>
        <p:sp>
          <p:nvSpPr>
            <p:cNvPr id="21" name="Rectangle 21"/>
            <p:cNvSpPr>
              <a:spLocks noChangeArrowheads="1"/>
            </p:cNvSpPr>
            <p:nvPr/>
          </p:nvSpPr>
          <p:spPr bwMode="auto">
            <a:xfrm>
              <a:off x="720" y="1440"/>
              <a:ext cx="1200" cy="192"/>
            </a:xfrm>
            <a:prstGeom prst="rect">
              <a:avLst/>
            </a:prstGeom>
            <a:noFill/>
            <a:ln w="12700" cap="sq">
              <a:solidFill>
                <a:srgbClr val="00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b="1">
                  <a:latin typeface="黑体"/>
                  <a:ea typeface="黑体"/>
                  <a:cs typeface="黑体"/>
                </a:rPr>
                <a:t>表示层 </a:t>
              </a:r>
              <a:r>
                <a:rPr kumimoji="1" lang="en-US" altLang="zh-CN" b="1">
                  <a:latin typeface="黑体"/>
                  <a:ea typeface="黑体"/>
                  <a:cs typeface="黑体"/>
                </a:rPr>
                <a:t>P</a:t>
              </a:r>
            </a:p>
          </p:txBody>
        </p:sp>
        <p:sp>
          <p:nvSpPr>
            <p:cNvPr id="22" name="Rectangle 22"/>
            <p:cNvSpPr>
              <a:spLocks noChangeArrowheads="1"/>
            </p:cNvSpPr>
            <p:nvPr/>
          </p:nvSpPr>
          <p:spPr bwMode="auto">
            <a:xfrm>
              <a:off x="720" y="1824"/>
              <a:ext cx="1200" cy="192"/>
            </a:xfrm>
            <a:prstGeom prst="rect">
              <a:avLst/>
            </a:prstGeom>
            <a:noFill/>
            <a:ln w="12700" cap="sq">
              <a:solidFill>
                <a:srgbClr val="00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b="1">
                  <a:latin typeface="黑体"/>
                  <a:ea typeface="黑体"/>
                  <a:cs typeface="黑体"/>
                </a:rPr>
                <a:t>会话层 </a:t>
              </a:r>
              <a:r>
                <a:rPr kumimoji="1" lang="en-US" altLang="zh-CN" b="1">
                  <a:latin typeface="黑体"/>
                  <a:ea typeface="黑体"/>
                  <a:cs typeface="黑体"/>
                </a:rPr>
                <a:t>S</a:t>
              </a:r>
            </a:p>
          </p:txBody>
        </p:sp>
        <p:sp>
          <p:nvSpPr>
            <p:cNvPr id="23" name="Rectangle 23"/>
            <p:cNvSpPr>
              <a:spLocks noChangeArrowheads="1"/>
            </p:cNvSpPr>
            <p:nvPr/>
          </p:nvSpPr>
          <p:spPr bwMode="auto">
            <a:xfrm>
              <a:off x="720" y="2208"/>
              <a:ext cx="1200" cy="192"/>
            </a:xfrm>
            <a:prstGeom prst="rect">
              <a:avLst/>
            </a:prstGeom>
            <a:noFill/>
            <a:ln w="12700" cap="sq">
              <a:solidFill>
                <a:srgbClr val="00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b="1">
                  <a:latin typeface="黑体"/>
                  <a:ea typeface="黑体"/>
                  <a:cs typeface="黑体"/>
                </a:rPr>
                <a:t>传输层 </a:t>
              </a:r>
              <a:r>
                <a:rPr kumimoji="1" lang="en-US" altLang="zh-CN" b="1">
                  <a:latin typeface="黑体"/>
                  <a:ea typeface="黑体"/>
                  <a:cs typeface="黑体"/>
                </a:rPr>
                <a:t>T</a:t>
              </a:r>
            </a:p>
          </p:txBody>
        </p:sp>
        <p:sp>
          <p:nvSpPr>
            <p:cNvPr id="24" name="Rectangle 24"/>
            <p:cNvSpPr>
              <a:spLocks noChangeArrowheads="1"/>
            </p:cNvSpPr>
            <p:nvPr/>
          </p:nvSpPr>
          <p:spPr bwMode="auto">
            <a:xfrm>
              <a:off x="720" y="2592"/>
              <a:ext cx="1200" cy="192"/>
            </a:xfrm>
            <a:prstGeom prst="rect">
              <a:avLst/>
            </a:prstGeom>
            <a:noFill/>
            <a:ln w="12700" cap="sq">
              <a:solidFill>
                <a:srgbClr val="00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b="1">
                  <a:latin typeface="黑体"/>
                  <a:ea typeface="黑体"/>
                  <a:cs typeface="黑体"/>
                </a:rPr>
                <a:t>网络层 </a:t>
              </a:r>
              <a:r>
                <a:rPr kumimoji="1" lang="en-US" altLang="zh-CN" b="1">
                  <a:latin typeface="黑体"/>
                  <a:ea typeface="黑体"/>
                  <a:cs typeface="黑体"/>
                </a:rPr>
                <a:t>N</a:t>
              </a:r>
            </a:p>
          </p:txBody>
        </p:sp>
        <p:sp>
          <p:nvSpPr>
            <p:cNvPr id="25" name="Rectangle 25"/>
            <p:cNvSpPr>
              <a:spLocks noChangeArrowheads="1"/>
            </p:cNvSpPr>
            <p:nvPr/>
          </p:nvSpPr>
          <p:spPr bwMode="auto">
            <a:xfrm>
              <a:off x="720" y="2976"/>
              <a:ext cx="1200" cy="192"/>
            </a:xfrm>
            <a:prstGeom prst="rect">
              <a:avLst/>
            </a:prstGeom>
            <a:noFill/>
            <a:ln w="12700" cap="sq">
              <a:solidFill>
                <a:srgbClr val="00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b="1">
                  <a:latin typeface="黑体"/>
                  <a:ea typeface="黑体"/>
                  <a:cs typeface="黑体"/>
                </a:rPr>
                <a:t>数据链路层 </a:t>
              </a:r>
              <a:r>
                <a:rPr kumimoji="1" lang="en-US" altLang="zh-CN" b="1">
                  <a:latin typeface="黑体"/>
                  <a:ea typeface="黑体"/>
                  <a:cs typeface="黑体"/>
                </a:rPr>
                <a:t>D</a:t>
              </a:r>
            </a:p>
          </p:txBody>
        </p:sp>
        <p:sp>
          <p:nvSpPr>
            <p:cNvPr id="26" name="Rectangle 26"/>
            <p:cNvSpPr>
              <a:spLocks noChangeArrowheads="1"/>
            </p:cNvSpPr>
            <p:nvPr/>
          </p:nvSpPr>
          <p:spPr bwMode="auto">
            <a:xfrm>
              <a:off x="720" y="3360"/>
              <a:ext cx="1200" cy="192"/>
            </a:xfrm>
            <a:prstGeom prst="rect">
              <a:avLst/>
            </a:prstGeom>
            <a:noFill/>
            <a:ln w="12700" cap="sq">
              <a:solidFill>
                <a:srgbClr val="00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b="1">
                  <a:latin typeface="黑体"/>
                  <a:ea typeface="黑体"/>
                  <a:cs typeface="黑体"/>
                </a:rPr>
                <a:t>物理层 </a:t>
              </a:r>
              <a:r>
                <a:rPr kumimoji="1" lang="en-US" altLang="zh-CN" b="1">
                  <a:latin typeface="黑体"/>
                  <a:ea typeface="黑体"/>
                  <a:cs typeface="黑体"/>
                </a:rPr>
                <a:t>Ph</a:t>
              </a:r>
            </a:p>
          </p:txBody>
        </p:sp>
        <p:sp>
          <p:nvSpPr>
            <p:cNvPr id="27" name="Line 27"/>
            <p:cNvSpPr>
              <a:spLocks noChangeShapeType="1"/>
            </p:cNvSpPr>
            <p:nvPr/>
          </p:nvSpPr>
          <p:spPr bwMode="auto">
            <a:xfrm>
              <a:off x="1296" y="1248"/>
              <a:ext cx="0" cy="192"/>
            </a:xfrm>
            <a:prstGeom prst="line">
              <a:avLst/>
            </a:prstGeom>
            <a:noFill/>
            <a:ln w="19050" cap="sq">
              <a:solidFill>
                <a:srgbClr val="000066"/>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sp>
          <p:nvSpPr>
            <p:cNvPr id="28" name="Line 28"/>
            <p:cNvSpPr>
              <a:spLocks noChangeShapeType="1"/>
            </p:cNvSpPr>
            <p:nvPr/>
          </p:nvSpPr>
          <p:spPr bwMode="auto">
            <a:xfrm>
              <a:off x="1296" y="1632"/>
              <a:ext cx="0" cy="192"/>
            </a:xfrm>
            <a:prstGeom prst="line">
              <a:avLst/>
            </a:prstGeom>
            <a:noFill/>
            <a:ln w="19050" cap="sq">
              <a:solidFill>
                <a:srgbClr val="000066"/>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sp>
          <p:nvSpPr>
            <p:cNvPr id="29" name="Line 29"/>
            <p:cNvSpPr>
              <a:spLocks noChangeShapeType="1"/>
            </p:cNvSpPr>
            <p:nvPr/>
          </p:nvSpPr>
          <p:spPr bwMode="auto">
            <a:xfrm>
              <a:off x="1296" y="2016"/>
              <a:ext cx="0" cy="192"/>
            </a:xfrm>
            <a:prstGeom prst="line">
              <a:avLst/>
            </a:prstGeom>
            <a:noFill/>
            <a:ln w="19050" cap="sq">
              <a:solidFill>
                <a:srgbClr val="000066"/>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sp>
          <p:nvSpPr>
            <p:cNvPr id="30" name="Line 30"/>
            <p:cNvSpPr>
              <a:spLocks noChangeShapeType="1"/>
            </p:cNvSpPr>
            <p:nvPr/>
          </p:nvSpPr>
          <p:spPr bwMode="auto">
            <a:xfrm>
              <a:off x="1296" y="2400"/>
              <a:ext cx="0" cy="192"/>
            </a:xfrm>
            <a:prstGeom prst="line">
              <a:avLst/>
            </a:prstGeom>
            <a:noFill/>
            <a:ln w="19050" cap="sq">
              <a:solidFill>
                <a:srgbClr val="000066"/>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sp>
          <p:nvSpPr>
            <p:cNvPr id="31" name="Line 31"/>
            <p:cNvSpPr>
              <a:spLocks noChangeShapeType="1"/>
            </p:cNvSpPr>
            <p:nvPr/>
          </p:nvSpPr>
          <p:spPr bwMode="auto">
            <a:xfrm>
              <a:off x="1296" y="2784"/>
              <a:ext cx="0" cy="192"/>
            </a:xfrm>
            <a:prstGeom prst="line">
              <a:avLst/>
            </a:prstGeom>
            <a:noFill/>
            <a:ln w="19050" cap="sq">
              <a:solidFill>
                <a:srgbClr val="000066"/>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sp>
          <p:nvSpPr>
            <p:cNvPr id="32" name="Line 32"/>
            <p:cNvSpPr>
              <a:spLocks noChangeShapeType="1"/>
            </p:cNvSpPr>
            <p:nvPr/>
          </p:nvSpPr>
          <p:spPr bwMode="auto">
            <a:xfrm>
              <a:off x="1296" y="3168"/>
              <a:ext cx="0" cy="192"/>
            </a:xfrm>
            <a:prstGeom prst="line">
              <a:avLst/>
            </a:prstGeom>
            <a:noFill/>
            <a:ln w="19050" cap="sq">
              <a:solidFill>
                <a:srgbClr val="000066"/>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grpSp>
      <p:sp>
        <p:nvSpPr>
          <p:cNvPr id="33" name="Line 33"/>
          <p:cNvSpPr>
            <a:spLocks noChangeShapeType="1"/>
          </p:cNvSpPr>
          <p:nvPr/>
        </p:nvSpPr>
        <p:spPr bwMode="auto">
          <a:xfrm>
            <a:off x="3584848" y="1988840"/>
            <a:ext cx="2819400" cy="0"/>
          </a:xfrm>
          <a:prstGeom prst="line">
            <a:avLst/>
          </a:prstGeom>
          <a:noFill/>
          <a:ln w="19050">
            <a:solidFill>
              <a:srgbClr val="000066"/>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sp>
        <p:nvSpPr>
          <p:cNvPr id="34" name="Text Box 34"/>
          <p:cNvSpPr txBox="1">
            <a:spLocks noChangeArrowheads="1"/>
          </p:cNvSpPr>
          <p:nvPr/>
        </p:nvSpPr>
        <p:spPr bwMode="auto">
          <a:xfrm>
            <a:off x="4186166" y="1607840"/>
            <a:ext cx="1351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kumimoji="1" lang="zh-CN" altLang="en-US" b="1">
                <a:latin typeface="黑体"/>
                <a:ea typeface="黑体"/>
                <a:cs typeface="黑体"/>
              </a:rPr>
              <a:t>应用层协议</a:t>
            </a:r>
          </a:p>
        </p:txBody>
      </p:sp>
      <p:sp>
        <p:nvSpPr>
          <p:cNvPr id="35" name="Line 35"/>
          <p:cNvSpPr>
            <a:spLocks noChangeShapeType="1"/>
          </p:cNvSpPr>
          <p:nvPr/>
        </p:nvSpPr>
        <p:spPr bwMode="auto">
          <a:xfrm>
            <a:off x="3584848" y="2598440"/>
            <a:ext cx="2819400" cy="0"/>
          </a:xfrm>
          <a:prstGeom prst="line">
            <a:avLst/>
          </a:prstGeom>
          <a:noFill/>
          <a:ln w="19050">
            <a:solidFill>
              <a:srgbClr val="000066"/>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sp>
        <p:nvSpPr>
          <p:cNvPr id="36" name="Text Box 36"/>
          <p:cNvSpPr txBox="1">
            <a:spLocks noChangeArrowheads="1"/>
          </p:cNvSpPr>
          <p:nvPr/>
        </p:nvSpPr>
        <p:spPr bwMode="auto">
          <a:xfrm>
            <a:off x="4186166" y="2217440"/>
            <a:ext cx="1351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kumimoji="1" lang="zh-CN" altLang="en-US" b="1">
                <a:latin typeface="黑体"/>
                <a:ea typeface="黑体"/>
                <a:cs typeface="黑体"/>
              </a:rPr>
              <a:t>表示层协议</a:t>
            </a:r>
          </a:p>
        </p:txBody>
      </p:sp>
      <p:sp>
        <p:nvSpPr>
          <p:cNvPr id="37" name="Line 37"/>
          <p:cNvSpPr>
            <a:spLocks noChangeShapeType="1"/>
          </p:cNvSpPr>
          <p:nvPr/>
        </p:nvSpPr>
        <p:spPr bwMode="auto">
          <a:xfrm>
            <a:off x="3584848" y="3208040"/>
            <a:ext cx="2819400" cy="0"/>
          </a:xfrm>
          <a:prstGeom prst="line">
            <a:avLst/>
          </a:prstGeom>
          <a:noFill/>
          <a:ln w="19050">
            <a:solidFill>
              <a:srgbClr val="000066"/>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sp>
        <p:nvSpPr>
          <p:cNvPr id="38" name="Text Box 38"/>
          <p:cNvSpPr txBox="1">
            <a:spLocks noChangeArrowheads="1"/>
          </p:cNvSpPr>
          <p:nvPr/>
        </p:nvSpPr>
        <p:spPr bwMode="auto">
          <a:xfrm>
            <a:off x="4186166" y="2827040"/>
            <a:ext cx="1351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kumimoji="1" lang="zh-CN" altLang="en-US" b="1">
                <a:latin typeface="黑体"/>
                <a:ea typeface="黑体"/>
                <a:cs typeface="黑体"/>
              </a:rPr>
              <a:t>会话层协议</a:t>
            </a:r>
          </a:p>
        </p:txBody>
      </p:sp>
      <p:sp>
        <p:nvSpPr>
          <p:cNvPr id="39" name="Line 39"/>
          <p:cNvSpPr>
            <a:spLocks noChangeShapeType="1"/>
          </p:cNvSpPr>
          <p:nvPr/>
        </p:nvSpPr>
        <p:spPr bwMode="auto">
          <a:xfrm>
            <a:off x="3584848" y="3817640"/>
            <a:ext cx="2819400" cy="0"/>
          </a:xfrm>
          <a:prstGeom prst="line">
            <a:avLst/>
          </a:prstGeom>
          <a:noFill/>
          <a:ln w="19050">
            <a:solidFill>
              <a:srgbClr val="000066"/>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sp>
        <p:nvSpPr>
          <p:cNvPr id="40" name="Text Box 40"/>
          <p:cNvSpPr txBox="1">
            <a:spLocks noChangeArrowheads="1"/>
          </p:cNvSpPr>
          <p:nvPr/>
        </p:nvSpPr>
        <p:spPr bwMode="auto">
          <a:xfrm>
            <a:off x="4186166" y="3436640"/>
            <a:ext cx="1351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kumimoji="1" lang="zh-CN" altLang="en-US" b="1">
                <a:latin typeface="黑体"/>
                <a:ea typeface="黑体"/>
                <a:cs typeface="黑体"/>
              </a:rPr>
              <a:t>传输层协议</a:t>
            </a:r>
          </a:p>
        </p:txBody>
      </p:sp>
      <p:sp>
        <p:nvSpPr>
          <p:cNvPr id="41" name="Line 41"/>
          <p:cNvSpPr>
            <a:spLocks noChangeShapeType="1"/>
          </p:cNvSpPr>
          <p:nvPr/>
        </p:nvSpPr>
        <p:spPr bwMode="auto">
          <a:xfrm>
            <a:off x="3584848" y="4427240"/>
            <a:ext cx="2819400" cy="0"/>
          </a:xfrm>
          <a:prstGeom prst="line">
            <a:avLst/>
          </a:prstGeom>
          <a:noFill/>
          <a:ln w="19050">
            <a:solidFill>
              <a:srgbClr val="000066"/>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sp>
        <p:nvSpPr>
          <p:cNvPr id="42" name="Text Box 42"/>
          <p:cNvSpPr txBox="1">
            <a:spLocks noChangeArrowheads="1"/>
          </p:cNvSpPr>
          <p:nvPr/>
        </p:nvSpPr>
        <p:spPr bwMode="auto">
          <a:xfrm>
            <a:off x="4186166" y="4046240"/>
            <a:ext cx="1351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kumimoji="1" lang="zh-CN" altLang="en-US" b="1">
                <a:latin typeface="黑体"/>
                <a:ea typeface="黑体"/>
                <a:cs typeface="黑体"/>
              </a:rPr>
              <a:t>网络层协议</a:t>
            </a:r>
          </a:p>
        </p:txBody>
      </p:sp>
      <p:sp>
        <p:nvSpPr>
          <p:cNvPr id="43" name="Line 43"/>
          <p:cNvSpPr>
            <a:spLocks noChangeShapeType="1"/>
          </p:cNvSpPr>
          <p:nvPr/>
        </p:nvSpPr>
        <p:spPr bwMode="auto">
          <a:xfrm>
            <a:off x="3584848" y="5036840"/>
            <a:ext cx="2819400" cy="0"/>
          </a:xfrm>
          <a:prstGeom prst="line">
            <a:avLst/>
          </a:prstGeom>
          <a:noFill/>
          <a:ln w="19050">
            <a:solidFill>
              <a:srgbClr val="000066"/>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sp>
        <p:nvSpPr>
          <p:cNvPr id="44" name="Text Box 44"/>
          <p:cNvSpPr txBox="1">
            <a:spLocks noChangeArrowheads="1"/>
          </p:cNvSpPr>
          <p:nvPr/>
        </p:nvSpPr>
        <p:spPr bwMode="auto">
          <a:xfrm>
            <a:off x="3955334" y="4655840"/>
            <a:ext cx="18133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kumimoji="1" lang="zh-CN" altLang="en-US" b="1">
                <a:latin typeface="黑体"/>
                <a:ea typeface="黑体"/>
                <a:cs typeface="黑体"/>
              </a:rPr>
              <a:t>数据链路层协议</a:t>
            </a:r>
          </a:p>
        </p:txBody>
      </p:sp>
      <p:sp>
        <p:nvSpPr>
          <p:cNvPr id="45" name="Line 45"/>
          <p:cNvSpPr>
            <a:spLocks noChangeShapeType="1"/>
          </p:cNvSpPr>
          <p:nvPr/>
        </p:nvSpPr>
        <p:spPr bwMode="auto">
          <a:xfrm>
            <a:off x="3584848" y="5646440"/>
            <a:ext cx="2819400" cy="0"/>
          </a:xfrm>
          <a:prstGeom prst="line">
            <a:avLst/>
          </a:prstGeom>
          <a:noFill/>
          <a:ln w="19050">
            <a:solidFill>
              <a:srgbClr val="000066"/>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latin typeface="黑体"/>
              <a:ea typeface="黑体"/>
              <a:cs typeface="黑体"/>
            </a:endParaRPr>
          </a:p>
        </p:txBody>
      </p:sp>
      <p:sp>
        <p:nvSpPr>
          <p:cNvPr id="46" name="Text Box 46"/>
          <p:cNvSpPr txBox="1">
            <a:spLocks noChangeArrowheads="1"/>
          </p:cNvSpPr>
          <p:nvPr/>
        </p:nvSpPr>
        <p:spPr bwMode="auto">
          <a:xfrm>
            <a:off x="4186166" y="5265440"/>
            <a:ext cx="1351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kumimoji="1" lang="zh-CN" altLang="en-US" b="1">
                <a:latin typeface="黑体"/>
                <a:ea typeface="黑体"/>
                <a:cs typeface="黑体"/>
              </a:rPr>
              <a:t>物理层协议</a:t>
            </a:r>
          </a:p>
        </p:txBody>
      </p:sp>
      <p:sp>
        <p:nvSpPr>
          <p:cNvPr id="53" name="Text Box 53"/>
          <p:cNvSpPr txBox="1">
            <a:spLocks noChangeArrowheads="1"/>
          </p:cNvSpPr>
          <p:nvPr/>
        </p:nvSpPr>
        <p:spPr bwMode="auto">
          <a:xfrm>
            <a:off x="1146448" y="176024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en-US" altLang="zh-CN" sz="2400">
                <a:latin typeface="黑体"/>
                <a:ea typeface="黑体"/>
                <a:cs typeface="黑体"/>
              </a:rPr>
              <a:t>7</a:t>
            </a:r>
          </a:p>
        </p:txBody>
      </p:sp>
      <p:sp>
        <p:nvSpPr>
          <p:cNvPr id="54" name="Text Box 54"/>
          <p:cNvSpPr txBox="1">
            <a:spLocks noChangeArrowheads="1"/>
          </p:cNvSpPr>
          <p:nvPr/>
        </p:nvSpPr>
        <p:spPr bwMode="auto">
          <a:xfrm>
            <a:off x="1146448" y="236984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en-US" altLang="zh-CN" sz="2400">
                <a:latin typeface="黑体"/>
                <a:ea typeface="黑体"/>
                <a:cs typeface="黑体"/>
              </a:rPr>
              <a:t>6</a:t>
            </a:r>
          </a:p>
        </p:txBody>
      </p:sp>
      <p:sp>
        <p:nvSpPr>
          <p:cNvPr id="55" name="Text Box 55"/>
          <p:cNvSpPr txBox="1">
            <a:spLocks noChangeArrowheads="1"/>
          </p:cNvSpPr>
          <p:nvPr/>
        </p:nvSpPr>
        <p:spPr bwMode="auto">
          <a:xfrm>
            <a:off x="1146448" y="297944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en-US" altLang="zh-CN" sz="2400">
                <a:latin typeface="黑体"/>
                <a:ea typeface="黑体"/>
                <a:cs typeface="黑体"/>
              </a:rPr>
              <a:t>5</a:t>
            </a:r>
          </a:p>
        </p:txBody>
      </p:sp>
      <p:sp>
        <p:nvSpPr>
          <p:cNvPr id="56" name="Text Box 56"/>
          <p:cNvSpPr txBox="1">
            <a:spLocks noChangeArrowheads="1"/>
          </p:cNvSpPr>
          <p:nvPr/>
        </p:nvSpPr>
        <p:spPr bwMode="auto">
          <a:xfrm>
            <a:off x="1146448" y="358904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en-US" altLang="zh-CN" sz="2400">
                <a:latin typeface="黑体"/>
                <a:ea typeface="黑体"/>
                <a:cs typeface="黑体"/>
              </a:rPr>
              <a:t>4</a:t>
            </a:r>
          </a:p>
        </p:txBody>
      </p:sp>
      <p:sp>
        <p:nvSpPr>
          <p:cNvPr id="57" name="Text Box 57"/>
          <p:cNvSpPr txBox="1">
            <a:spLocks noChangeArrowheads="1"/>
          </p:cNvSpPr>
          <p:nvPr/>
        </p:nvSpPr>
        <p:spPr bwMode="auto">
          <a:xfrm>
            <a:off x="1146448" y="419864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en-US" altLang="zh-CN" sz="2400">
                <a:latin typeface="黑体"/>
                <a:ea typeface="黑体"/>
                <a:cs typeface="黑体"/>
              </a:rPr>
              <a:t>3</a:t>
            </a:r>
          </a:p>
        </p:txBody>
      </p:sp>
      <p:sp>
        <p:nvSpPr>
          <p:cNvPr id="58" name="Text Box 58"/>
          <p:cNvSpPr txBox="1">
            <a:spLocks noChangeArrowheads="1"/>
          </p:cNvSpPr>
          <p:nvPr/>
        </p:nvSpPr>
        <p:spPr bwMode="auto">
          <a:xfrm>
            <a:off x="1146448" y="480824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en-US" altLang="zh-CN" sz="2400">
                <a:latin typeface="黑体"/>
                <a:ea typeface="黑体"/>
                <a:cs typeface="黑体"/>
              </a:rPr>
              <a:t>2</a:t>
            </a:r>
          </a:p>
        </p:txBody>
      </p:sp>
      <p:sp>
        <p:nvSpPr>
          <p:cNvPr id="59" name="Text Box 59"/>
          <p:cNvSpPr txBox="1">
            <a:spLocks noChangeArrowheads="1"/>
          </p:cNvSpPr>
          <p:nvPr/>
        </p:nvSpPr>
        <p:spPr bwMode="auto">
          <a:xfrm>
            <a:off x="1146448" y="541784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en-US" altLang="zh-CN" sz="2400">
                <a:latin typeface="黑体"/>
                <a:ea typeface="黑体"/>
                <a:cs typeface="黑体"/>
              </a:rPr>
              <a:t>1</a:t>
            </a:r>
          </a:p>
        </p:txBody>
      </p:sp>
      <p:sp>
        <p:nvSpPr>
          <p:cNvPr id="60" name="Text Box 60"/>
          <p:cNvSpPr txBox="1">
            <a:spLocks noChangeArrowheads="1"/>
          </p:cNvSpPr>
          <p:nvPr/>
        </p:nvSpPr>
        <p:spPr bwMode="auto">
          <a:xfrm>
            <a:off x="8488636" y="176024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en-US" altLang="zh-CN" sz="2400">
                <a:latin typeface="黑体"/>
                <a:ea typeface="黑体"/>
                <a:cs typeface="黑体"/>
              </a:rPr>
              <a:t>7</a:t>
            </a:r>
          </a:p>
        </p:txBody>
      </p:sp>
      <p:sp>
        <p:nvSpPr>
          <p:cNvPr id="61" name="Text Box 61"/>
          <p:cNvSpPr txBox="1">
            <a:spLocks noChangeArrowheads="1"/>
          </p:cNvSpPr>
          <p:nvPr/>
        </p:nvSpPr>
        <p:spPr bwMode="auto">
          <a:xfrm>
            <a:off x="8488636" y="236984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en-US" altLang="zh-CN" sz="2400">
                <a:latin typeface="黑体"/>
                <a:ea typeface="黑体"/>
                <a:cs typeface="黑体"/>
              </a:rPr>
              <a:t>6</a:t>
            </a:r>
          </a:p>
        </p:txBody>
      </p:sp>
      <p:sp>
        <p:nvSpPr>
          <p:cNvPr id="62" name="Text Box 62"/>
          <p:cNvSpPr txBox="1">
            <a:spLocks noChangeArrowheads="1"/>
          </p:cNvSpPr>
          <p:nvPr/>
        </p:nvSpPr>
        <p:spPr bwMode="auto">
          <a:xfrm>
            <a:off x="8488636" y="297944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en-US" altLang="zh-CN" sz="2400">
                <a:latin typeface="黑体"/>
                <a:ea typeface="黑体"/>
                <a:cs typeface="黑体"/>
              </a:rPr>
              <a:t>5</a:t>
            </a:r>
          </a:p>
        </p:txBody>
      </p:sp>
      <p:sp>
        <p:nvSpPr>
          <p:cNvPr id="63" name="Text Box 63"/>
          <p:cNvSpPr txBox="1">
            <a:spLocks noChangeArrowheads="1"/>
          </p:cNvSpPr>
          <p:nvPr/>
        </p:nvSpPr>
        <p:spPr bwMode="auto">
          <a:xfrm>
            <a:off x="8488636" y="358904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en-US" altLang="zh-CN" sz="2400">
                <a:latin typeface="黑体"/>
                <a:ea typeface="黑体"/>
                <a:cs typeface="黑体"/>
              </a:rPr>
              <a:t>4</a:t>
            </a:r>
          </a:p>
        </p:txBody>
      </p:sp>
      <p:sp>
        <p:nvSpPr>
          <p:cNvPr id="64" name="Text Box 64"/>
          <p:cNvSpPr txBox="1">
            <a:spLocks noChangeArrowheads="1"/>
          </p:cNvSpPr>
          <p:nvPr/>
        </p:nvSpPr>
        <p:spPr bwMode="auto">
          <a:xfrm>
            <a:off x="8488636" y="419864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en-US" altLang="zh-CN" sz="2400">
                <a:latin typeface="黑体"/>
                <a:ea typeface="黑体"/>
                <a:cs typeface="黑体"/>
              </a:rPr>
              <a:t>3</a:t>
            </a:r>
          </a:p>
        </p:txBody>
      </p:sp>
      <p:sp>
        <p:nvSpPr>
          <p:cNvPr id="65" name="Text Box 65"/>
          <p:cNvSpPr txBox="1">
            <a:spLocks noChangeArrowheads="1"/>
          </p:cNvSpPr>
          <p:nvPr/>
        </p:nvSpPr>
        <p:spPr bwMode="auto">
          <a:xfrm>
            <a:off x="8488636" y="480824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en-US" altLang="zh-CN" sz="2400">
                <a:latin typeface="黑体"/>
                <a:ea typeface="黑体"/>
                <a:cs typeface="黑体"/>
              </a:rPr>
              <a:t>2</a:t>
            </a:r>
          </a:p>
        </p:txBody>
      </p:sp>
      <p:sp>
        <p:nvSpPr>
          <p:cNvPr id="66" name="Text Box 66"/>
          <p:cNvSpPr txBox="1">
            <a:spLocks noChangeArrowheads="1"/>
          </p:cNvSpPr>
          <p:nvPr/>
        </p:nvSpPr>
        <p:spPr bwMode="auto">
          <a:xfrm>
            <a:off x="8488636" y="541784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en-US" altLang="zh-CN" sz="2400">
                <a:latin typeface="黑体"/>
                <a:ea typeface="黑体"/>
                <a:cs typeface="黑体"/>
              </a:rPr>
              <a:t>1</a:t>
            </a:r>
          </a:p>
        </p:txBody>
      </p:sp>
      <p:sp>
        <p:nvSpPr>
          <p:cNvPr id="67" name="Text Box 67"/>
          <p:cNvSpPr txBox="1">
            <a:spLocks noChangeArrowheads="1"/>
          </p:cNvSpPr>
          <p:nvPr/>
        </p:nvSpPr>
        <p:spPr bwMode="auto">
          <a:xfrm>
            <a:off x="2044973" y="1379240"/>
            <a:ext cx="9669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zh-CN" altLang="en-US" sz="2400" b="1">
                <a:latin typeface="黑体"/>
                <a:ea typeface="黑体"/>
                <a:cs typeface="黑体"/>
              </a:rPr>
              <a:t>主机</a:t>
            </a:r>
            <a:r>
              <a:rPr lang="en-US" altLang="zh-CN" sz="2400" b="1">
                <a:latin typeface="黑体"/>
                <a:ea typeface="黑体"/>
                <a:cs typeface="黑体"/>
              </a:rPr>
              <a:t>A</a:t>
            </a:r>
          </a:p>
        </p:txBody>
      </p:sp>
      <p:sp>
        <p:nvSpPr>
          <p:cNvPr id="68" name="Text Box 68"/>
          <p:cNvSpPr txBox="1">
            <a:spLocks noChangeArrowheads="1"/>
          </p:cNvSpPr>
          <p:nvPr/>
        </p:nvSpPr>
        <p:spPr bwMode="auto">
          <a:xfrm>
            <a:off x="6861448" y="1379240"/>
            <a:ext cx="9541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zh-CN" altLang="en-US" sz="2400" b="1">
                <a:latin typeface="黑体"/>
                <a:ea typeface="黑体"/>
                <a:cs typeface="黑体"/>
              </a:rPr>
              <a:t>主机</a:t>
            </a:r>
            <a:r>
              <a:rPr lang="en-US" altLang="zh-CN" sz="2400" b="1">
                <a:latin typeface="黑体"/>
                <a:ea typeface="黑体"/>
                <a:cs typeface="黑体"/>
              </a:rPr>
              <a:t>B</a:t>
            </a:r>
          </a:p>
        </p:txBody>
      </p:sp>
    </p:spTree>
    <p:extLst>
      <p:ext uri="{BB962C8B-B14F-4D97-AF65-F5344CB8AC3E}">
        <p14:creationId xmlns:p14="http://schemas.microsoft.com/office/powerpoint/2010/main" val="23210210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开放系统互连参考模型</a:t>
            </a:r>
            <a:r>
              <a:rPr lang="en-US" altLang="zh-CN" dirty="0"/>
              <a:t>OSI/RM</a:t>
            </a:r>
            <a:endParaRPr kumimoji="1" lang="zh-CN" altLang="en-US"/>
          </a:p>
        </p:txBody>
      </p:sp>
      <p:sp>
        <p:nvSpPr>
          <p:cNvPr id="3" name="内容占位符 2"/>
          <p:cNvSpPr>
            <a:spLocks noGrp="1"/>
          </p:cNvSpPr>
          <p:nvPr>
            <p:ph idx="1"/>
          </p:nvPr>
        </p:nvSpPr>
        <p:spPr/>
        <p:txBody>
          <a:bodyPr/>
          <a:lstStyle/>
          <a:p>
            <a:r>
              <a:rPr lang="zh-CN" altLang="en-US">
                <a:latin typeface="黑体"/>
                <a:ea typeface="黑体"/>
                <a:cs typeface="黑体"/>
              </a:rPr>
              <a:t>物理层（</a:t>
            </a:r>
            <a:r>
              <a:rPr lang="en-US" altLang="zh-CN">
                <a:latin typeface="黑体"/>
                <a:ea typeface="黑体"/>
                <a:cs typeface="黑体"/>
              </a:rPr>
              <a:t>Physical Layer</a:t>
            </a:r>
            <a:r>
              <a:rPr lang="zh-CN" altLang="en-US">
                <a:latin typeface="黑体"/>
                <a:ea typeface="黑体"/>
                <a:cs typeface="黑体"/>
              </a:rPr>
              <a:t>）</a:t>
            </a:r>
          </a:p>
          <a:p>
            <a:pPr lvl="1"/>
            <a:r>
              <a:rPr lang="zh-CN" altLang="en-US">
                <a:latin typeface="黑体"/>
                <a:ea typeface="黑体"/>
                <a:cs typeface="黑体"/>
              </a:rPr>
              <a:t>提供为建立、维护和拆除物理链路所需要的机械的、电气的、功能的和规程的特性</a:t>
            </a:r>
          </a:p>
          <a:p>
            <a:r>
              <a:rPr lang="zh-CN" altLang="en-US">
                <a:latin typeface="黑体"/>
                <a:ea typeface="黑体"/>
                <a:cs typeface="黑体"/>
              </a:rPr>
              <a:t>数据链路层（</a:t>
            </a:r>
            <a:r>
              <a:rPr lang="en-US" altLang="zh-CN">
                <a:latin typeface="黑体"/>
                <a:ea typeface="黑体"/>
                <a:cs typeface="黑体"/>
              </a:rPr>
              <a:t>Data Link Layer</a:t>
            </a:r>
            <a:r>
              <a:rPr lang="zh-CN" altLang="en-US">
                <a:latin typeface="黑体"/>
                <a:ea typeface="黑体"/>
                <a:cs typeface="黑体"/>
              </a:rPr>
              <a:t>）</a:t>
            </a:r>
          </a:p>
          <a:p>
            <a:pPr lvl="1"/>
            <a:r>
              <a:rPr lang="zh-CN" altLang="en-US">
                <a:latin typeface="黑体"/>
                <a:ea typeface="黑体"/>
                <a:cs typeface="黑体"/>
              </a:rPr>
              <a:t>为网络层实体提供数据发送和接收的功能和过程</a:t>
            </a:r>
          </a:p>
          <a:p>
            <a:pPr lvl="1"/>
            <a:r>
              <a:rPr lang="zh-CN" altLang="en-US">
                <a:latin typeface="黑体"/>
                <a:ea typeface="黑体"/>
                <a:cs typeface="黑体"/>
              </a:rPr>
              <a:t>提供数据链路的流控、差错控制</a:t>
            </a:r>
            <a:endParaRPr kumimoji="1" lang="zh-CN" altLang="en-US">
              <a:latin typeface="黑体"/>
              <a:ea typeface="黑体"/>
              <a:cs typeface="黑体"/>
            </a:endParaRPr>
          </a:p>
        </p:txBody>
      </p:sp>
    </p:spTree>
    <p:extLst>
      <p:ext uri="{BB962C8B-B14F-4D97-AF65-F5344CB8AC3E}">
        <p14:creationId xmlns:p14="http://schemas.microsoft.com/office/powerpoint/2010/main" val="318823599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开放系统互连参考模型</a:t>
            </a:r>
            <a:r>
              <a:rPr lang="en-US" altLang="zh-CN" dirty="0"/>
              <a:t>OSI/RM</a:t>
            </a:r>
            <a:endParaRPr kumimoji="1" lang="zh-CN" altLang="en-US"/>
          </a:p>
        </p:txBody>
      </p:sp>
      <p:sp>
        <p:nvSpPr>
          <p:cNvPr id="3" name="内容占位符 2"/>
          <p:cNvSpPr>
            <a:spLocks noGrp="1"/>
          </p:cNvSpPr>
          <p:nvPr>
            <p:ph idx="1"/>
          </p:nvPr>
        </p:nvSpPr>
        <p:spPr/>
        <p:txBody>
          <a:bodyPr/>
          <a:lstStyle/>
          <a:p>
            <a:r>
              <a:rPr lang="zh-CN" altLang="en-US">
                <a:latin typeface="黑体"/>
                <a:ea typeface="黑体"/>
                <a:cs typeface="黑体"/>
              </a:rPr>
              <a:t>网络层（</a:t>
            </a:r>
            <a:r>
              <a:rPr lang="en-US" altLang="zh-CN">
                <a:latin typeface="黑体"/>
                <a:ea typeface="黑体"/>
                <a:cs typeface="黑体"/>
              </a:rPr>
              <a:t>Network Layer</a:t>
            </a:r>
            <a:r>
              <a:rPr lang="zh-CN" altLang="en-US">
                <a:latin typeface="黑体"/>
                <a:ea typeface="黑体"/>
                <a:cs typeface="黑体"/>
              </a:rPr>
              <a:t>）</a:t>
            </a:r>
          </a:p>
          <a:p>
            <a:pPr lvl="1"/>
            <a:r>
              <a:rPr lang="zh-CN" altLang="en-US">
                <a:latin typeface="黑体"/>
                <a:ea typeface="黑体"/>
                <a:cs typeface="黑体"/>
              </a:rPr>
              <a:t>控制分组传送系统的操作、路由选择、拥塞控制、网络互联等功能</a:t>
            </a:r>
          </a:p>
          <a:p>
            <a:r>
              <a:rPr lang="zh-CN" altLang="en-US">
                <a:latin typeface="黑体"/>
                <a:ea typeface="黑体"/>
                <a:cs typeface="黑体"/>
              </a:rPr>
              <a:t>传输层（</a:t>
            </a:r>
            <a:r>
              <a:rPr lang="en-US" altLang="zh-CN">
                <a:latin typeface="黑体"/>
                <a:ea typeface="黑体"/>
                <a:cs typeface="黑体"/>
              </a:rPr>
              <a:t>Transport Layer</a:t>
            </a:r>
            <a:r>
              <a:rPr lang="zh-CN" altLang="en-US">
                <a:latin typeface="黑体"/>
                <a:ea typeface="黑体"/>
                <a:cs typeface="黑体"/>
              </a:rPr>
              <a:t>）</a:t>
            </a:r>
          </a:p>
          <a:p>
            <a:pPr lvl="1"/>
            <a:r>
              <a:rPr lang="zh-CN" altLang="en-US">
                <a:latin typeface="黑体"/>
                <a:ea typeface="黑体"/>
                <a:cs typeface="黑体"/>
              </a:rPr>
              <a:t>提供建立、维护和拆除传送连接的功能</a:t>
            </a:r>
          </a:p>
          <a:p>
            <a:pPr lvl="1"/>
            <a:r>
              <a:rPr lang="zh-CN" altLang="en-US">
                <a:latin typeface="黑体"/>
                <a:ea typeface="黑体"/>
                <a:cs typeface="黑体"/>
              </a:rPr>
              <a:t>在系统之间提供可靠的、透明的数据传送、提供端到端的错误恢复和流量控制</a:t>
            </a:r>
            <a:endParaRPr kumimoji="1" lang="zh-CN" altLang="en-US">
              <a:latin typeface="黑体"/>
              <a:ea typeface="黑体"/>
              <a:cs typeface="黑体"/>
            </a:endParaRPr>
          </a:p>
        </p:txBody>
      </p:sp>
    </p:spTree>
    <p:extLst>
      <p:ext uri="{BB962C8B-B14F-4D97-AF65-F5344CB8AC3E}">
        <p14:creationId xmlns:p14="http://schemas.microsoft.com/office/powerpoint/2010/main" val="42550766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开放系统互连参考模型</a:t>
            </a:r>
            <a:r>
              <a:rPr lang="en-US" altLang="zh-CN" dirty="0"/>
              <a:t>OSI/RM</a:t>
            </a:r>
            <a:endParaRPr kumimoji="1" lang="zh-CN" altLang="en-US"/>
          </a:p>
        </p:txBody>
      </p:sp>
      <p:sp>
        <p:nvSpPr>
          <p:cNvPr id="3" name="内容占位符 2"/>
          <p:cNvSpPr>
            <a:spLocks noGrp="1"/>
          </p:cNvSpPr>
          <p:nvPr>
            <p:ph idx="1"/>
          </p:nvPr>
        </p:nvSpPr>
        <p:spPr/>
        <p:txBody>
          <a:bodyPr/>
          <a:lstStyle/>
          <a:p>
            <a:r>
              <a:rPr lang="zh-CN" altLang="en-US">
                <a:latin typeface="黑体"/>
                <a:ea typeface="黑体"/>
                <a:cs typeface="黑体"/>
              </a:rPr>
              <a:t>会话层（</a:t>
            </a:r>
            <a:r>
              <a:rPr lang="en-US" altLang="zh-CN">
                <a:latin typeface="黑体"/>
                <a:ea typeface="黑体"/>
                <a:cs typeface="黑体"/>
              </a:rPr>
              <a:t>Session Layer</a:t>
            </a:r>
            <a:r>
              <a:rPr lang="zh-CN" altLang="en-US">
                <a:latin typeface="黑体"/>
                <a:ea typeface="黑体"/>
                <a:cs typeface="黑体"/>
              </a:rPr>
              <a:t>）</a:t>
            </a:r>
          </a:p>
          <a:p>
            <a:pPr lvl="1"/>
            <a:r>
              <a:rPr lang="zh-CN" altLang="en-US">
                <a:latin typeface="黑体"/>
                <a:ea typeface="黑体"/>
                <a:cs typeface="黑体"/>
              </a:rPr>
              <a:t>提供两进程之间建立、维护和结束会话连接的功能</a:t>
            </a:r>
            <a:endParaRPr lang="en-US" altLang="zh-CN">
              <a:latin typeface="黑体"/>
              <a:ea typeface="黑体"/>
              <a:cs typeface="黑体"/>
            </a:endParaRPr>
          </a:p>
          <a:p>
            <a:r>
              <a:rPr lang="zh-CN" altLang="en-US">
                <a:latin typeface="黑体"/>
                <a:ea typeface="黑体"/>
                <a:cs typeface="黑体"/>
              </a:rPr>
              <a:t>表示层（</a:t>
            </a:r>
            <a:r>
              <a:rPr lang="en-US" altLang="zh-CN">
                <a:latin typeface="黑体"/>
                <a:ea typeface="黑体"/>
                <a:cs typeface="黑体"/>
              </a:rPr>
              <a:t>Presentation Layer</a:t>
            </a:r>
            <a:r>
              <a:rPr lang="zh-CN" altLang="en-US">
                <a:latin typeface="黑体"/>
                <a:ea typeface="黑体"/>
                <a:cs typeface="黑体"/>
              </a:rPr>
              <a:t>）</a:t>
            </a:r>
          </a:p>
          <a:p>
            <a:pPr lvl="1"/>
            <a:r>
              <a:rPr lang="zh-CN" altLang="en-US">
                <a:latin typeface="黑体"/>
                <a:ea typeface="黑体"/>
                <a:cs typeface="黑体"/>
              </a:rPr>
              <a:t>代表应用进程协商数据表示</a:t>
            </a:r>
          </a:p>
          <a:p>
            <a:pPr lvl="1"/>
            <a:r>
              <a:rPr lang="zh-CN" altLang="en-US">
                <a:latin typeface="黑体"/>
                <a:ea typeface="黑体"/>
                <a:cs typeface="黑体"/>
              </a:rPr>
              <a:t>完成数据转换、格式化和压缩等</a:t>
            </a:r>
            <a:endParaRPr lang="en-US" altLang="zh-CN">
              <a:latin typeface="黑体"/>
              <a:ea typeface="黑体"/>
              <a:cs typeface="黑体"/>
            </a:endParaRPr>
          </a:p>
          <a:p>
            <a:r>
              <a:rPr lang="zh-CN" altLang="en-US">
                <a:latin typeface="黑体"/>
                <a:ea typeface="黑体"/>
                <a:cs typeface="黑体"/>
              </a:rPr>
              <a:t>应用层（</a:t>
            </a:r>
            <a:r>
              <a:rPr lang="en-US" altLang="zh-CN">
                <a:latin typeface="黑体"/>
                <a:ea typeface="黑体"/>
                <a:cs typeface="黑体"/>
              </a:rPr>
              <a:t>Application Layer</a:t>
            </a:r>
            <a:r>
              <a:rPr lang="zh-CN" altLang="en-US">
                <a:latin typeface="黑体"/>
                <a:ea typeface="黑体"/>
                <a:cs typeface="黑体"/>
              </a:rPr>
              <a:t>）</a:t>
            </a:r>
          </a:p>
          <a:p>
            <a:pPr lvl="1"/>
            <a:r>
              <a:rPr lang="zh-CN" altLang="en-US">
                <a:latin typeface="黑体"/>
                <a:ea typeface="黑体"/>
                <a:cs typeface="黑体"/>
              </a:rPr>
              <a:t>处理应用进程之间所发送和接收的数据中包含的信息内容</a:t>
            </a:r>
          </a:p>
          <a:p>
            <a:pPr lvl="1"/>
            <a:endParaRPr lang="zh-CN" altLang="en-US">
              <a:latin typeface="黑体"/>
              <a:ea typeface="黑体"/>
              <a:cs typeface="黑体"/>
            </a:endParaRPr>
          </a:p>
        </p:txBody>
      </p:sp>
    </p:spTree>
    <p:extLst>
      <p:ext uri="{BB962C8B-B14F-4D97-AF65-F5344CB8AC3E}">
        <p14:creationId xmlns:p14="http://schemas.microsoft.com/office/powerpoint/2010/main" val="234093752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smtClean="0"/>
              <a:t>OSI </a:t>
            </a:r>
            <a:r>
              <a:rPr lang="zh-CN" altLang="zh-CN" dirty="0" smtClean="0"/>
              <a:t>的</a:t>
            </a:r>
            <a:r>
              <a:rPr lang="zh-CN" altLang="zh-CN" dirty="0"/>
              <a:t>七层协议</a:t>
            </a:r>
            <a:r>
              <a:rPr lang="zh-CN" altLang="zh-CN" dirty="0" smtClean="0"/>
              <a:t>体系结构的</a:t>
            </a:r>
            <a:r>
              <a:rPr lang="zh-CN" altLang="zh-CN" dirty="0"/>
              <a:t>概念清楚，理论也较完整，但它既复杂又不</a:t>
            </a:r>
            <a:r>
              <a:rPr lang="zh-CN" altLang="zh-CN" dirty="0" smtClean="0"/>
              <a:t>实用</a:t>
            </a:r>
            <a:r>
              <a:rPr lang="zh-CN" altLang="en-US" dirty="0" smtClean="0"/>
              <a:t>。</a:t>
            </a:r>
            <a:endParaRPr lang="en-US" altLang="zh-CN" dirty="0" smtClean="0"/>
          </a:p>
          <a:p>
            <a:r>
              <a:rPr lang="en-US" altLang="zh-CN" dirty="0" smtClean="0"/>
              <a:t>TCP/IP </a:t>
            </a:r>
            <a:r>
              <a:rPr lang="zh-CN" altLang="en-US" dirty="0"/>
              <a:t>是四</a:t>
            </a:r>
            <a:r>
              <a:rPr lang="zh-CN" altLang="en-US" dirty="0" smtClean="0"/>
              <a:t>层体系结构</a:t>
            </a:r>
            <a:r>
              <a:rPr lang="zh-CN" altLang="en-US" dirty="0"/>
              <a:t>：应用层、运输层、网际层和网络接口层。</a:t>
            </a:r>
          </a:p>
          <a:p>
            <a:r>
              <a:rPr lang="zh-CN" altLang="en-US" dirty="0"/>
              <a:t>但最下面的网络接口层并没有具体内容。</a:t>
            </a:r>
          </a:p>
          <a:p>
            <a:r>
              <a:rPr lang="zh-CN" altLang="en-US" dirty="0">
                <a:solidFill>
                  <a:srgbClr val="FF0000"/>
                </a:solidFill>
              </a:rPr>
              <a:t>因此往往采取折中的办法，即综合</a:t>
            </a:r>
            <a:r>
              <a:rPr lang="zh-CN" altLang="en-US" sz="2000" dirty="0">
                <a:solidFill>
                  <a:srgbClr val="FF0000"/>
                </a:solidFill>
              </a:rPr>
              <a:t>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p>
        </p:txBody>
      </p:sp>
    </p:spTree>
    <p:extLst>
      <p:ext uri="{BB962C8B-B14F-4D97-AF65-F5344CB8AC3E}">
        <p14:creationId xmlns:p14="http://schemas.microsoft.com/office/powerpoint/2010/main" val="1238768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7" name="Freeform 50"/>
          <p:cNvSpPr>
            <a:spLocks/>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8" name="Freeform 59"/>
          <p:cNvSpPr>
            <a:spLocks/>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9" name="Freeform 60"/>
          <p:cNvSpPr>
            <a:spLocks/>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0" name="Freeform 61"/>
          <p:cNvSpPr>
            <a:spLocks/>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1" name="Freeform 62"/>
          <p:cNvSpPr>
            <a:spLocks/>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2" name="Freeform 63"/>
          <p:cNvSpPr>
            <a:spLocks/>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600" b="1" dirty="0">
                <a:solidFill>
                  <a:srgbClr val="000099"/>
                </a:solidFill>
                <a:latin typeface="+mn-lt"/>
                <a:ea typeface="黑体" pitchFamily="2" charset="-122"/>
              </a:rPr>
              <a:t>7</a:t>
            </a:r>
          </a:p>
          <a:p>
            <a:pPr eaLnBrk="1" hangingPunct="1">
              <a:lnSpc>
                <a:spcPct val="190000"/>
              </a:lnSpc>
            </a:pPr>
            <a:r>
              <a:rPr lang="en-US" altLang="zh-CN" sz="1600" b="1" dirty="0">
                <a:solidFill>
                  <a:srgbClr val="000099"/>
                </a:solidFill>
                <a:latin typeface="+mn-lt"/>
                <a:ea typeface="黑体" pitchFamily="2" charset="-122"/>
              </a:rPr>
              <a:t>6</a:t>
            </a: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C00000"/>
                </a:solidFill>
                <a:latin typeface="+mn-lt"/>
                <a:ea typeface="黑体" pitchFamily="2" charset="-122"/>
              </a:rPr>
              <a:t>OSI </a:t>
            </a:r>
            <a:r>
              <a:rPr lang="zh-CN" altLang="en-US" b="1" dirty="0">
                <a:solidFill>
                  <a:srgbClr val="C00000"/>
                </a:solidFill>
                <a:latin typeface="+mn-lt"/>
                <a:ea typeface="黑体" pitchFamily="2" charset="-122"/>
              </a:rPr>
              <a:t>的体系结构</a:t>
            </a: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23" name="Freeform 69"/>
          <p:cNvSpPr>
            <a:spLocks/>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4" name="Freeform 70"/>
          <p:cNvSpPr>
            <a:spLocks/>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5" name="Freeform 71"/>
          <p:cNvSpPr>
            <a:spLocks/>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网际层 </a:t>
            </a:r>
            <a:r>
              <a:rPr lang="en-US" altLang="zh-CN" sz="1800" b="1">
                <a:solidFill>
                  <a:srgbClr val="000099"/>
                </a:solidFill>
                <a:latin typeface="+mn-lt"/>
                <a:ea typeface="黑体" pitchFamily="2" charset="-122"/>
              </a:rPr>
              <a:t>IP</a:t>
            </a: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rgbClr val="000099"/>
                </a:solidFill>
                <a:latin typeface="+mn-lt"/>
                <a:ea typeface="黑体" pitchFamily="2" charset="-122"/>
              </a:rPr>
              <a:t>(</a:t>
            </a:r>
            <a:r>
              <a:rPr lang="zh-CN" altLang="en-US" sz="1600" b="1" dirty="0">
                <a:solidFill>
                  <a:srgbClr val="000099"/>
                </a:solidFill>
                <a:latin typeface="+mn-lt"/>
                <a:ea typeface="黑体" pitchFamily="2" charset="-122"/>
              </a:rPr>
              <a:t>各种应用层</a:t>
            </a:r>
            <a:r>
              <a:rPr lang="zh-CN" altLang="en-US" sz="1600" b="1" dirty="0" smtClean="0">
                <a:solidFill>
                  <a:srgbClr val="000099"/>
                </a:solidFill>
                <a:latin typeface="+mn-lt"/>
                <a:ea typeface="黑体" pitchFamily="2" charset="-122"/>
              </a:rPr>
              <a:t>协议，如</a:t>
            </a:r>
            <a:endParaRPr lang="zh-CN" altLang="en-US" sz="1600" b="1" dirty="0">
              <a:solidFill>
                <a:srgbClr val="000099"/>
              </a:solidFill>
              <a:latin typeface="+mn-lt"/>
              <a:ea typeface="黑体" pitchFamily="2" charset="-122"/>
            </a:endParaRPr>
          </a:p>
          <a:p>
            <a:pPr algn="ctr" eaLnBrk="1" hangingPunct="1"/>
            <a:r>
              <a:rPr lang="en-US" altLang="zh-CN" sz="1600" b="1" dirty="0">
                <a:solidFill>
                  <a:srgbClr val="000099"/>
                </a:solidFill>
                <a:latin typeface="+mn-lt"/>
                <a:ea typeface="黑体" pitchFamily="2" charset="-122"/>
              </a:rPr>
              <a:t>DNS, HTTP, SMTP </a:t>
            </a:r>
            <a:r>
              <a:rPr lang="zh-CN" altLang="zh-CN" sz="1600" b="1" dirty="0">
                <a:solidFill>
                  <a:srgbClr val="000099"/>
                </a:solidFill>
                <a:latin typeface="+mn-lt"/>
                <a:ea typeface="黑体" pitchFamily="2" charset="-122"/>
              </a:rPr>
              <a:t>等</a:t>
            </a:r>
            <a:r>
              <a:rPr lang="en-US" altLang="zh-CN" sz="1600"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800" b="1">
                <a:solidFill>
                  <a:srgbClr val="000099"/>
                </a:solidFill>
                <a:latin typeface="+mn-lt"/>
                <a:ea typeface="黑体" pitchFamily="2" charset="-122"/>
              </a:rPr>
              <a:t>运输层 </a:t>
            </a:r>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或 </a:t>
            </a:r>
            <a:r>
              <a:rPr lang="en-US" altLang="zh-CN" sz="1800" b="1">
                <a:solidFill>
                  <a:srgbClr val="000099"/>
                </a:solidFill>
                <a:latin typeface="+mn-lt"/>
                <a:ea typeface="黑体" pitchFamily="2" charset="-122"/>
              </a:rPr>
              <a:t>UDP)</a:t>
            </a: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C00000"/>
                </a:solidFill>
                <a:latin typeface="+mn-lt"/>
                <a:ea typeface="黑体" pitchFamily="2" charset="-122"/>
              </a:rPr>
              <a:t>TCP/IP </a:t>
            </a:r>
            <a:r>
              <a:rPr lang="zh-CN" altLang="en-US" b="1">
                <a:solidFill>
                  <a:srgbClr val="C00000"/>
                </a:solidFill>
                <a:latin typeface="+mn-lt"/>
                <a:ea typeface="黑体" pitchFamily="2" charset="-122"/>
              </a:rPr>
              <a:t>的体系结构</a:t>
            </a: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(a)</a:t>
            </a: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(b)</a:t>
            </a: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(c)</a:t>
            </a: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36" name="Freeform 101"/>
          <p:cNvSpPr>
            <a:spLocks/>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7" name="Freeform 102"/>
          <p:cNvSpPr>
            <a:spLocks/>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8" name="Freeform 103"/>
          <p:cNvSpPr>
            <a:spLocks/>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9" name="Freeform 104"/>
          <p:cNvSpPr>
            <a:spLocks/>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C00000"/>
                </a:solidFill>
                <a:latin typeface="+mn-lt"/>
                <a:ea typeface="黑体" pitchFamily="2" charset="-122"/>
              </a:rPr>
              <a:t>五层协议的体系结构</a:t>
            </a: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0099"/>
                </a:solidFill>
                <a:latin typeface="+mn-lt"/>
                <a:ea typeface="黑体" pitchFamily="2" charset="-122"/>
              </a:rPr>
              <a:t>（这一层并没有具体内容）</a:t>
            </a: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smtClean="0">
                <a:latin typeface="+mn-lt"/>
                <a:ea typeface="黑体" pitchFamily="2" charset="-122"/>
              </a:rPr>
              <a:t>计算机网络</a:t>
            </a:r>
            <a:r>
              <a:rPr lang="zh-CN" altLang="zh-CN" sz="2400" b="1" dirty="0">
                <a:latin typeface="+mn-lt"/>
                <a:ea typeface="黑体" pitchFamily="2" charset="-122"/>
              </a:rPr>
              <a:t>体系结构</a:t>
            </a:r>
            <a:r>
              <a:rPr lang="zh-CN" altLang="zh-CN" sz="2400" b="1" dirty="0" smtClean="0">
                <a:latin typeface="+mn-lt"/>
                <a:ea typeface="黑体" pitchFamily="2" charset="-122"/>
              </a:rPr>
              <a:t>：</a:t>
            </a:r>
            <a:endParaRPr lang="en-US" altLang="zh-CN" sz="2400" b="1" dirty="0" smtClean="0">
              <a:latin typeface="+mn-lt"/>
              <a:ea typeface="黑体" pitchFamily="2" charset="-122"/>
            </a:endParaRPr>
          </a:p>
          <a:p>
            <a:pPr algn="ctr"/>
            <a:r>
              <a:rPr lang="en-US" altLang="zh-CN" sz="2400" b="1" dirty="0" smtClean="0">
                <a:latin typeface="+mn-lt"/>
                <a:ea typeface="黑体" pitchFamily="2" charset="-122"/>
              </a:rPr>
              <a:t>(</a:t>
            </a:r>
            <a:r>
              <a:rPr lang="en-US" altLang="zh-CN" sz="2400" b="1" dirty="0">
                <a:latin typeface="+mn-lt"/>
                <a:ea typeface="黑体" pitchFamily="2" charset="-122"/>
              </a:rPr>
              <a:t>a) </a:t>
            </a:r>
            <a:r>
              <a:rPr lang="en-US" altLang="zh-CN" sz="2400" b="1" dirty="0" smtClean="0">
                <a:latin typeface="+mn-lt"/>
                <a:ea typeface="黑体" pitchFamily="2" charset="-122"/>
              </a:rPr>
              <a:t>OSI </a:t>
            </a:r>
            <a:r>
              <a:rPr lang="zh-CN" altLang="zh-CN" sz="2400" b="1" dirty="0" smtClean="0">
                <a:latin typeface="+mn-lt"/>
                <a:ea typeface="黑体" pitchFamily="2" charset="-122"/>
              </a:rPr>
              <a:t>的</a:t>
            </a:r>
            <a:r>
              <a:rPr lang="zh-CN" altLang="zh-CN" sz="2400" b="1" dirty="0">
                <a:latin typeface="+mn-lt"/>
                <a:ea typeface="黑体" pitchFamily="2" charset="-122"/>
              </a:rPr>
              <a:t>七层协议；</a:t>
            </a:r>
            <a:r>
              <a:rPr lang="en-US" altLang="zh-CN" sz="2400" b="1" dirty="0">
                <a:latin typeface="+mn-lt"/>
                <a:ea typeface="黑体" pitchFamily="2" charset="-122"/>
              </a:rPr>
              <a:t>(b) </a:t>
            </a:r>
            <a:r>
              <a:rPr lang="en-US" altLang="zh-CN" sz="2400" b="1" dirty="0" smtClean="0">
                <a:latin typeface="+mn-lt"/>
                <a:ea typeface="黑体" pitchFamily="2" charset="-122"/>
              </a:rPr>
              <a:t>TCP/IP </a:t>
            </a:r>
            <a:r>
              <a:rPr lang="zh-CN" altLang="zh-CN" sz="2400" b="1" dirty="0" smtClean="0">
                <a:latin typeface="+mn-lt"/>
                <a:ea typeface="黑体" pitchFamily="2" charset="-122"/>
              </a:rPr>
              <a:t>的</a:t>
            </a:r>
            <a:r>
              <a:rPr lang="zh-CN" altLang="zh-CN" sz="2400" b="1" dirty="0">
                <a:latin typeface="+mn-lt"/>
                <a:ea typeface="黑体" pitchFamily="2" charset="-122"/>
              </a:rPr>
              <a:t>四层协议；</a:t>
            </a:r>
            <a:r>
              <a:rPr lang="en-US" altLang="zh-CN" sz="2400" b="1" dirty="0">
                <a:latin typeface="+mn-lt"/>
                <a:ea typeface="黑体" pitchFamily="2" charset="-122"/>
              </a:rPr>
              <a:t>(c) </a:t>
            </a:r>
            <a:r>
              <a:rPr lang="zh-CN" altLang="zh-CN" sz="2400" b="1" dirty="0">
                <a:latin typeface="+mn-lt"/>
                <a:ea typeface="黑体" pitchFamily="2" charset="-122"/>
              </a:rPr>
              <a:t>五层协议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val="563199943"/>
      </p:ext>
    </p:extLst>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22"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32"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1754188" y="2631381"/>
            <a:ext cx="54168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加上应用层首部，成为应用层</a:t>
            </a:r>
            <a:r>
              <a:rPr kumimoji="1" lang="zh-CN" altLang="en-US" sz="2400" b="1" dirty="0">
                <a:solidFill>
                  <a:srgbClr val="333399"/>
                </a:solidFill>
                <a:ea typeface="黑体" pitchFamily="2" charset="-122"/>
              </a:rPr>
              <a:t>数据单元</a:t>
            </a:r>
            <a:endParaRPr kumimoji="1" lang="en-US" altLang="zh-CN" sz="2400" b="1" dirty="0">
              <a:solidFill>
                <a:srgbClr val="333399"/>
              </a:solidFill>
              <a:ea typeface="黑体" pitchFamily="2" charset="-122"/>
            </a:endParaRPr>
          </a:p>
        </p:txBody>
      </p:sp>
    </p:spTree>
    <p:extLst>
      <p:ext uri="{BB962C8B-B14F-4D97-AF65-F5344CB8AC3E}">
        <p14:creationId xmlns:p14="http://schemas.microsoft.com/office/powerpoint/2010/main" val="34115893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46"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56"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6767" name="Text Box 31"/>
          <p:cNvSpPr txBox="1">
            <a:spLocks noChangeArrowheads="1"/>
          </p:cNvSpPr>
          <p:nvPr/>
        </p:nvSpPr>
        <p:spPr bwMode="auto">
          <a:xfrm>
            <a:off x="1754188" y="2780606"/>
            <a:ext cx="4493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应用层</a:t>
            </a:r>
            <a:r>
              <a:rPr kumimoji="1" lang="zh-CN" altLang="en-US" sz="2400" b="1" dirty="0">
                <a:solidFill>
                  <a:srgbClr val="333399"/>
                </a:solidFill>
                <a:ea typeface="黑体" pitchFamily="2" charset="-122"/>
              </a:rPr>
              <a:t>数据单元</a:t>
            </a:r>
            <a:r>
              <a:rPr kumimoji="1" lang="zh-CN" altLang="en-US" sz="2400" b="1" dirty="0">
                <a:solidFill>
                  <a:srgbClr val="333399"/>
                </a:solidFill>
                <a:ea typeface="黑体" pitchFamily="2" charset="-122"/>
              </a:rPr>
              <a:t>再传送到运输层</a:t>
            </a: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加上运输层首部，成为运输层报文</a:t>
            </a:r>
            <a:endParaRPr kumimoji="1" lang="zh-CN" altLang="en-US" sz="3600" b="1">
              <a:solidFill>
                <a:srgbClr val="333399"/>
              </a:solidFill>
              <a:ea typeface="黑体" pitchFamily="2" charset="-122"/>
            </a:endParaRPr>
          </a:p>
        </p:txBody>
      </p:sp>
    </p:spTree>
    <p:extLst>
      <p:ext uri="{BB962C8B-B14F-4D97-AF65-F5344CB8AC3E}">
        <p14:creationId xmlns:p14="http://schemas.microsoft.com/office/powerpoint/2010/main" val="451506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333399"/>
                </a:solidFill>
              </a:rPr>
              <a:t>5</a:t>
            </a: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70"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80"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加上网络层首部，成为 </a:t>
            </a:r>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数据报（或分组）</a:t>
            </a:r>
          </a:p>
        </p:txBody>
      </p:sp>
    </p:spTree>
    <p:extLst>
      <p:ext uri="{BB962C8B-B14F-4D97-AF65-F5344CB8AC3E}">
        <p14:creationId xmlns:p14="http://schemas.microsoft.com/office/powerpoint/2010/main" val="2985077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79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80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加上链路层首部和尾部，成为数据链路层帧</a:t>
            </a:r>
          </a:p>
        </p:txBody>
      </p:sp>
    </p:spTree>
    <p:extLst>
      <p:ext uri="{BB962C8B-B14F-4D97-AF65-F5344CB8AC3E}">
        <p14:creationId xmlns:p14="http://schemas.microsoft.com/office/powerpoint/2010/main" val="23472380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互联网在生活中的地位</a:t>
            </a:r>
            <a:endParaRPr lang="zh-CN" altLang="en-US" dirty="0"/>
          </a:p>
        </p:txBody>
      </p:sp>
      <p:sp>
        <p:nvSpPr>
          <p:cNvPr id="3" name="内容占位符 2"/>
          <p:cNvSpPr>
            <a:spLocks noGrp="1"/>
          </p:cNvSpPr>
          <p:nvPr>
            <p:ph idx="1"/>
          </p:nvPr>
        </p:nvSpPr>
        <p:spPr/>
        <p:txBody>
          <a:bodyPr/>
          <a:lstStyle/>
          <a:p>
            <a:r>
              <a:rPr lang="zh-CN" altLang="zh-CN" dirty="0"/>
              <a:t>现在人们的生活、工作、学习和交往都已离不开</a:t>
            </a:r>
            <a:r>
              <a:rPr lang="zh-CN" altLang="zh-CN" dirty="0" smtClean="0"/>
              <a:t>互联网</a:t>
            </a:r>
            <a:r>
              <a:rPr lang="zh-CN" altLang="en-US" dirty="0" smtClean="0"/>
              <a:t>。</a:t>
            </a:r>
            <a:endParaRPr lang="en-US" altLang="zh-CN" dirty="0" smtClean="0"/>
          </a:p>
          <a:p>
            <a:r>
              <a:rPr lang="zh-CN" altLang="zh-CN" dirty="0" smtClean="0"/>
              <a:t>互联网</a:t>
            </a:r>
            <a:r>
              <a:rPr lang="zh-CN" altLang="zh-CN" dirty="0"/>
              <a:t>已经</a:t>
            </a:r>
            <a:r>
              <a:rPr lang="zh-CN" altLang="zh-CN" dirty="0" smtClean="0"/>
              <a:t>成为</a:t>
            </a:r>
            <a:r>
              <a:rPr lang="zh-CN" altLang="en-US" dirty="0" smtClean="0"/>
              <a:t>现代</a:t>
            </a:r>
            <a:r>
              <a:rPr lang="zh-CN" altLang="zh-CN" dirty="0" smtClean="0"/>
              <a:t>社会</a:t>
            </a:r>
            <a:r>
              <a:rPr lang="zh-CN" altLang="zh-CN" dirty="0"/>
              <a:t>最为重要的基础设施。</a:t>
            </a:r>
            <a:endParaRPr lang="en-US" altLang="zh-CN" dirty="0" smtClean="0"/>
          </a:p>
          <a:p>
            <a:r>
              <a:rPr lang="zh-CN" altLang="en-US" dirty="0" smtClean="0"/>
              <a:t>同时，互联网也</a:t>
            </a:r>
            <a:r>
              <a:rPr lang="zh-CN" altLang="zh-CN" dirty="0" smtClean="0"/>
              <a:t>使</a:t>
            </a:r>
            <a:r>
              <a:rPr lang="zh-CN" altLang="zh-CN" dirty="0"/>
              <a:t>人们</a:t>
            </a:r>
            <a:r>
              <a:rPr lang="zh-CN" altLang="zh-CN" dirty="0" smtClean="0"/>
              <a:t>的</a:t>
            </a:r>
            <a:r>
              <a:rPr lang="zh-CN" altLang="en-US" dirty="0" smtClean="0"/>
              <a:t>生活</a:t>
            </a:r>
            <a:r>
              <a:rPr lang="zh-CN" altLang="zh-CN" dirty="0" smtClean="0"/>
              <a:t>方式</a:t>
            </a:r>
            <a:r>
              <a:rPr lang="zh-CN" altLang="zh-CN" dirty="0"/>
              <a:t>发生了重大的</a:t>
            </a:r>
            <a:r>
              <a:rPr lang="zh-CN" altLang="zh-CN" dirty="0" smtClean="0"/>
              <a:t>变化</a:t>
            </a:r>
            <a:r>
              <a:rPr lang="zh-CN" altLang="en-US" dirty="0" smtClean="0"/>
              <a:t>。</a:t>
            </a:r>
            <a:endParaRPr lang="en-US" altLang="zh-CN" dirty="0" smtClean="0"/>
          </a:p>
          <a:p>
            <a:endParaRPr lang="en-US" altLang="zh-CN" dirty="0" smtClean="0"/>
          </a:p>
        </p:txBody>
      </p:sp>
    </p:spTree>
    <p:extLst>
      <p:ext uri="{BB962C8B-B14F-4D97-AF65-F5344CB8AC3E}">
        <p14:creationId xmlns:p14="http://schemas.microsoft.com/office/powerpoint/2010/main" val="3046095117"/>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1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2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最下面的物理层把比特流传送到物理媒体</a:t>
            </a:r>
          </a:p>
        </p:txBody>
      </p:sp>
    </p:spTree>
    <p:extLst>
      <p:ext uri="{BB962C8B-B14F-4D97-AF65-F5344CB8AC3E}">
        <p14:creationId xmlns:p14="http://schemas.microsoft.com/office/powerpoint/2010/main" val="39136608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43" name="Freeform 11"/>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53" name="Freeform 21"/>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dirty="0">
                <a:solidFill>
                  <a:srgbClr val="0000CC"/>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a:grpSpLocks/>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a:grpSpLocks/>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imes New Roman" pitchFamily="18" charset="0"/>
                <a:ea typeface="黑体" pitchFamily="2" charset="-122"/>
              </a:rPr>
              <a:t>电信号（或光信号）在物理媒体中传播</a:t>
            </a:r>
          </a:p>
          <a:p>
            <a:pPr algn="ctr" eaLnBrk="0" hangingPunct="0"/>
            <a:r>
              <a:rPr kumimoji="1" lang="zh-CN" altLang="en-US" sz="2400" b="1">
                <a:solidFill>
                  <a:srgbClr val="333399"/>
                </a:solidFill>
                <a:latin typeface="Times New Roman" pitchFamily="18" charset="0"/>
                <a:ea typeface="黑体" pitchFamily="2" charset="-122"/>
              </a:rPr>
              <a:t>从发送端物理层传送到接收端物理层</a:t>
            </a: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Tree>
    <p:extLst>
      <p:ext uri="{BB962C8B-B14F-4D97-AF65-F5344CB8AC3E}">
        <p14:creationId xmlns:p14="http://schemas.microsoft.com/office/powerpoint/2010/main" val="31147135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6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7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19430445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890"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900"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a:t>
            </a:r>
          </a:p>
          <a:p>
            <a:pPr algn="ctr" eaLnBrk="0" hangingPunct="0"/>
            <a:r>
              <a:rPr kumimoji="1" lang="zh-CN" altLang="en-US" sz="2400" b="1">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8258289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1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2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网络层剥去首部，取出数据部分</a:t>
            </a:r>
          </a:p>
          <a:p>
            <a:pPr algn="ctr" eaLnBrk="0" hangingPunct="0"/>
            <a:r>
              <a:rPr kumimoji="1" lang="zh-CN" altLang="en-US" sz="2400" b="1">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2964098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3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4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运输层剥去首部，取出数据部分</a:t>
            </a:r>
          </a:p>
          <a:p>
            <a:pPr algn="ctr" eaLnBrk="0" hangingPunct="0"/>
            <a:r>
              <a:rPr kumimoji="1" lang="zh-CN" altLang="en-US" sz="2400" b="1">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687346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62"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72"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应用层剥去首部，取出应用程序数据</a:t>
            </a:r>
          </a:p>
          <a:p>
            <a:pPr algn="ctr" eaLnBrk="0" hangingPunct="0"/>
            <a:r>
              <a:rPr kumimoji="1" lang="zh-CN" altLang="en-US" sz="2400" b="1">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4958472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8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9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ahoma" pitchFamily="34" charset="0"/>
                <a:ea typeface="黑体" pitchFamily="2" charset="-122"/>
              </a:rPr>
              <a:t>我收到了</a:t>
            </a:r>
            <a:r>
              <a:rPr kumimoji="1" lang="zh-CN" altLang="en-US" sz="1400" b="1">
                <a:solidFill>
                  <a:srgbClr val="333399"/>
                </a:solidFill>
                <a:ea typeface="黑体" pitchFamily="2" charset="-122"/>
              </a:rPr>
              <a:t> </a:t>
            </a:r>
            <a:r>
              <a:rPr kumimoji="1" lang="en-US" altLang="zh-CN" sz="2400" b="1">
                <a:solidFill>
                  <a:srgbClr val="333399"/>
                </a:solidFill>
                <a:ea typeface="黑体" pitchFamily="2" charset="-122"/>
              </a:rPr>
              <a:t>AP</a:t>
            </a:r>
            <a:r>
              <a:rPr kumimoji="1" lang="en-US" altLang="zh-CN" sz="2400" b="1" baseline="-25000">
                <a:solidFill>
                  <a:srgbClr val="333399"/>
                </a:solidFill>
                <a:ea typeface="黑体" pitchFamily="2" charset="-122"/>
              </a:rPr>
              <a:t>1</a:t>
            </a:r>
            <a:r>
              <a:rPr kumimoji="1" lang="en-US" altLang="zh-CN" sz="1600" b="1">
                <a:solidFill>
                  <a:srgbClr val="333399"/>
                </a:solidFill>
                <a:ea typeface="黑体" pitchFamily="2" charset="-122"/>
              </a:rPr>
              <a:t> </a:t>
            </a:r>
            <a:r>
              <a:rPr kumimoji="1" lang="zh-CN" altLang="en-US" sz="2400" b="1">
                <a:solidFill>
                  <a:srgbClr val="333399"/>
                </a:solidFill>
                <a:latin typeface="Tahoma" pitchFamily="34" charset="0"/>
                <a:ea typeface="黑体" pitchFamily="2" charset="-122"/>
              </a:rPr>
              <a:t>发来的</a:t>
            </a:r>
          </a:p>
          <a:p>
            <a:pPr algn="ctr" eaLnBrk="0" hangingPunct="0"/>
            <a:r>
              <a:rPr kumimoji="1" lang="zh-CN" altLang="en-US" sz="2400" b="1">
                <a:solidFill>
                  <a:srgbClr val="333399"/>
                </a:solidFill>
                <a:ea typeface="黑体" pitchFamily="2" charset="-122"/>
              </a:rPr>
              <a:t>应用程序数据！</a:t>
            </a:r>
          </a:p>
        </p:txBody>
      </p:sp>
    </p:spTree>
    <p:extLst>
      <p:ext uri="{BB962C8B-B14F-4D97-AF65-F5344CB8AC3E}">
        <p14:creationId xmlns:p14="http://schemas.microsoft.com/office/powerpoint/2010/main" val="435307557"/>
      </p:ext>
    </p:extLst>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10" name="Freeform 10"/>
          <p:cNvSpPr>
            <a:spLocks/>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a:spLocks/>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a:spLocks/>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a:spLocks/>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20" name="Freeform 20"/>
          <p:cNvSpPr>
            <a:spLocks/>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a:spLocks/>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a:spLocks/>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a:spLocks/>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1" name="Group 31"/>
          <p:cNvGrpSpPr>
            <a:grpSpLocks/>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应用层首部</a:t>
              </a:r>
              <a:endParaRPr kumimoji="1" lang="zh-CN" altLang="en-US" sz="2000" b="1">
                <a:solidFill>
                  <a:srgbClr val="333399"/>
                </a:solidFill>
                <a:latin typeface="Times New Roman" pitchFamily="18" charset="0"/>
                <a:ea typeface="黑体"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800" b="1" dirty="0">
                <a:solidFill>
                  <a:srgbClr val="3333FF"/>
                </a:solidFill>
                <a:ea typeface="黑体" pitchFamily="2" charset="-122"/>
              </a:rPr>
              <a:t>注意观察加入或剥去首部（尾部）的层次</a:t>
            </a: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8" name="Group 38"/>
          <p:cNvGrpSpPr>
            <a:grpSpLocks/>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1" name="Group 41"/>
          <p:cNvGrpSpPr>
            <a:grpSpLocks/>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5" name="Group 45"/>
          <p:cNvGrpSpPr>
            <a:grpSpLocks/>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50" name="Group 50"/>
          <p:cNvGrpSpPr>
            <a:grpSpLocks/>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a:grpSpLocks/>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a:grpSpLocks/>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a:grpSpLocks/>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a:grpSpLocks/>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a:grpSpLocks/>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运输层首部</a:t>
              </a:r>
              <a:endParaRPr kumimoji="1" lang="zh-CN" altLang="en-US" sz="2000" b="1">
                <a:solidFill>
                  <a:srgbClr val="333399"/>
                </a:solidFill>
                <a:latin typeface="Times New Roman" pitchFamily="18" charset="0"/>
                <a:ea typeface="黑体"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a:grpSpLocks/>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网络层首部</a:t>
              </a:r>
              <a:endParaRPr kumimoji="1" lang="zh-CN" altLang="en-US" sz="2000" b="1">
                <a:solidFill>
                  <a:srgbClr val="333399"/>
                </a:solidFill>
                <a:latin typeface="Times New Roman" pitchFamily="18" charset="0"/>
                <a:ea typeface="黑体"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a:grpSpLocks/>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首部</a:t>
              </a:r>
              <a:endParaRPr kumimoji="1" lang="zh-CN" altLang="en-US" sz="2000" b="1">
                <a:solidFill>
                  <a:srgbClr val="333399"/>
                </a:solidFill>
                <a:latin typeface="Times New Roman" pitchFamily="18" charset="0"/>
                <a:ea typeface="黑体"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a:grpSpLocks/>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尾部</a:t>
              </a:r>
              <a:endParaRPr kumimoji="1" lang="zh-CN" altLang="en-US" sz="2000" b="1">
                <a:solidFill>
                  <a:srgbClr val="333399"/>
                </a:solidFill>
                <a:latin typeface="Times New Roman" pitchFamily="18" charset="0"/>
                <a:ea typeface="黑体" pitchFamily="2" charset="-122"/>
              </a:endParaRPr>
            </a:p>
          </p:txBody>
        </p:sp>
      </p:grpSp>
    </p:spTree>
    <p:extLst>
      <p:ext uri="{BB962C8B-B14F-4D97-AF65-F5344CB8AC3E}">
        <p14:creationId xmlns:p14="http://schemas.microsoft.com/office/powerpoint/2010/main" val="9534036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3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4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smtClean="0">
                <a:solidFill>
                  <a:srgbClr val="333399"/>
                </a:solidFill>
                <a:ea typeface="黑体" pitchFamily="2" charset="-122"/>
              </a:rPr>
              <a:t>主机 </a:t>
            </a:r>
            <a:r>
              <a:rPr kumimoji="1" lang="en-US" altLang="zh-CN" sz="2400" b="1" dirty="0">
                <a:solidFill>
                  <a:srgbClr val="333399"/>
                </a:solidFill>
                <a:ea typeface="黑体" pitchFamily="2" charset="-122"/>
              </a:rPr>
              <a:t>2 </a:t>
            </a:r>
            <a:r>
              <a:rPr kumimoji="1" lang="zh-CN" altLang="en-US" sz="2400" b="1" dirty="0">
                <a:solidFill>
                  <a:srgbClr val="333399"/>
                </a:solidFill>
                <a:ea typeface="黑体" pitchFamily="2" charset="-122"/>
              </a:rPr>
              <a:t>的物理层收到比特流后</a:t>
            </a:r>
          </a:p>
          <a:p>
            <a:pPr algn="ctr" eaLnBrk="0" hangingPunct="0"/>
            <a:r>
              <a:rPr kumimoji="1" lang="zh-CN" altLang="en-US" sz="2400" b="1" dirty="0">
                <a:solidFill>
                  <a:srgbClr val="333399"/>
                </a:solidFill>
                <a:ea typeface="黑体" pitchFamily="2" charset="-122"/>
              </a:rPr>
              <a:t>交给数据链路层</a:t>
            </a:r>
          </a:p>
        </p:txBody>
      </p:sp>
      <p:grpSp>
        <p:nvGrpSpPr>
          <p:cNvPr id="129056" name="Group 32"/>
          <p:cNvGrpSpPr>
            <a:grpSpLocks/>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a:grpSpLocks/>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grpSp>
        <p:nvGrpSpPr>
          <p:cNvPr id="129064" name="Group 40"/>
          <p:cNvGrpSpPr>
            <a:grpSpLocks/>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15540538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指</a:t>
            </a:r>
            <a:r>
              <a:rPr lang="zh-CN" altLang="zh-CN" dirty="0"/>
              <a:t>“</a:t>
            </a:r>
            <a:r>
              <a:rPr lang="zh-CN" altLang="zh-CN" dirty="0" smtClean="0"/>
              <a:t>互联网</a:t>
            </a:r>
            <a:r>
              <a:rPr lang="en-US" altLang="zh-CN" dirty="0" smtClean="0"/>
              <a:t> + </a:t>
            </a:r>
            <a:r>
              <a:rPr lang="zh-CN" altLang="zh-CN" dirty="0" smtClean="0"/>
              <a:t>各个</a:t>
            </a:r>
            <a:r>
              <a:rPr lang="zh-CN" altLang="zh-CN" dirty="0"/>
              <a:t>传统行业</a:t>
            </a:r>
            <a:r>
              <a:rPr lang="zh-CN" altLang="zh-CN" dirty="0" smtClean="0"/>
              <a:t>”</a:t>
            </a:r>
            <a:r>
              <a:rPr lang="zh-CN" altLang="en-US" dirty="0" smtClean="0"/>
              <a:t>。</a:t>
            </a:r>
            <a:endParaRPr lang="en-US" altLang="zh-CN" dirty="0" smtClean="0"/>
          </a:p>
          <a:p>
            <a:r>
              <a:rPr lang="zh-CN" altLang="en-US" dirty="0" smtClean="0"/>
              <a:t>利用</a:t>
            </a:r>
            <a:r>
              <a:rPr lang="zh-CN" altLang="en-US" dirty="0"/>
              <a:t>信息通信技术以及互联网平台，让互联网与传统行业进行深度融合，创造新的发展生态</a:t>
            </a:r>
            <a:r>
              <a:rPr lang="zh-CN" altLang="en-US" dirty="0" smtClean="0"/>
              <a:t>。</a:t>
            </a:r>
            <a:endParaRPr lang="en-US" altLang="zh-CN" dirty="0" smtClean="0"/>
          </a:p>
          <a:p>
            <a:r>
              <a:rPr lang="zh-CN" altLang="zh-CN" dirty="0">
                <a:solidFill>
                  <a:srgbClr val="FF0000"/>
                </a:solidFill>
              </a:rPr>
              <a:t>特点</a:t>
            </a:r>
            <a:r>
              <a:rPr lang="zh-CN" altLang="en-US" dirty="0">
                <a:solidFill>
                  <a:srgbClr val="FF0000"/>
                </a:solidFill>
              </a:rPr>
              <a:t>：</a:t>
            </a:r>
            <a:r>
              <a:rPr lang="zh-CN" altLang="zh-CN" dirty="0"/>
              <a:t>把互联网的创新成果</a:t>
            </a:r>
            <a:r>
              <a:rPr lang="zh-CN" altLang="zh-CN" dirty="0">
                <a:solidFill>
                  <a:srgbClr val="FF0000"/>
                </a:solidFill>
              </a:rPr>
              <a:t>深度融合</a:t>
            </a:r>
            <a:r>
              <a:rPr lang="zh-CN" altLang="zh-CN" dirty="0"/>
              <a:t>于经济社会各领域之中，</a:t>
            </a:r>
            <a:r>
              <a:rPr lang="zh-CN" altLang="en-US" dirty="0"/>
              <a:t>从而</a:t>
            </a:r>
            <a:r>
              <a:rPr lang="zh-CN" altLang="zh-CN" dirty="0"/>
              <a:t>大大地提升了实体经济的创新力和生产力</a:t>
            </a:r>
            <a:r>
              <a:rPr lang="zh-CN" altLang="zh-CN" dirty="0" smtClean="0"/>
              <a:t>。</a:t>
            </a:r>
            <a:endParaRPr lang="en-US" altLang="zh-CN" dirty="0"/>
          </a:p>
          <a:p>
            <a:endParaRPr lang="en-US" altLang="zh-CN" dirty="0" smtClean="0"/>
          </a:p>
        </p:txBody>
      </p:sp>
      <p:pic>
        <p:nvPicPr>
          <p:cNvPr id="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984" y="4077072"/>
            <a:ext cx="420321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272036"/>
      </p:ext>
    </p:extLst>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63" name="Freeform 15"/>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73" name="Freeform 25"/>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数据链路层剥去帧首部和帧尾部后</a:t>
            </a:r>
          </a:p>
          <a:p>
            <a:pPr algn="ctr" eaLnBrk="0" hangingPunct="0"/>
            <a:r>
              <a:rPr kumimoji="1" lang="zh-CN" altLang="en-US" sz="2400" b="1">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a:grpSpLocks/>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30091" name="Group 43"/>
          <p:cNvGrpSpPr>
            <a:grpSpLocks/>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0335587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a:grpSpLocks/>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091" name="Freeform 19"/>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101" name="Freeform 29"/>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网络层剥去分组首部后</a:t>
            </a:r>
          </a:p>
          <a:p>
            <a:pPr algn="ctr" eaLnBrk="0" hangingPunct="0"/>
            <a:r>
              <a:rPr kumimoji="1" lang="zh-CN" altLang="en-US" sz="2400" b="1">
                <a:solidFill>
                  <a:srgbClr val="333399"/>
                </a:solidFill>
                <a:ea typeface="黑体" pitchFamily="2" charset="-122"/>
              </a:rPr>
              <a:t>把分组的数据部分交给运输层</a:t>
            </a:r>
          </a:p>
        </p:txBody>
      </p:sp>
      <p:grpSp>
        <p:nvGrpSpPr>
          <p:cNvPr id="131112" name="Group 40"/>
          <p:cNvGrpSpPr>
            <a:grpSpLocks/>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4135138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a:grpSpLocks/>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13" name="Freeform 17"/>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23" name="Freeform 27"/>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运输层剥去报文首部后</a:t>
            </a:r>
          </a:p>
          <a:p>
            <a:pPr algn="ctr" eaLnBrk="0" hangingPunct="0"/>
            <a:r>
              <a:rPr kumimoji="1" lang="zh-CN" altLang="en-US" sz="2400" b="1">
                <a:solidFill>
                  <a:srgbClr val="333399"/>
                </a:solidFill>
                <a:ea typeface="黑体" pitchFamily="2" charset="-122"/>
              </a:rPr>
              <a:t>把报文的数据部分交给应用层</a:t>
            </a:r>
          </a:p>
        </p:txBody>
      </p:sp>
      <p:grpSp>
        <p:nvGrpSpPr>
          <p:cNvPr id="132134" name="Group 38"/>
          <p:cNvGrpSpPr>
            <a:grpSpLocks/>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3909634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33" name="Freeform 13"/>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43" name="Freeform 23"/>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应用层剥去应用层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首部后</a:t>
            </a:r>
          </a:p>
          <a:p>
            <a:pPr algn="ctr" eaLnBrk="0" hangingPunct="0"/>
            <a:r>
              <a:rPr kumimoji="1" lang="zh-CN" altLang="en-US" sz="2400" b="1" dirty="0">
                <a:solidFill>
                  <a:srgbClr val="333399"/>
                </a:solidFill>
                <a:ea typeface="黑体" pitchFamily="2" charset="-122"/>
              </a:rPr>
              <a:t>把应用程序数据交给应用进程</a:t>
            </a:r>
          </a:p>
        </p:txBody>
      </p:sp>
      <p:grpSp>
        <p:nvGrpSpPr>
          <p:cNvPr id="133154" name="Group 34"/>
          <p:cNvGrpSpPr>
            <a:grpSpLocks/>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6164524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5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6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latin typeface="Tahoma" pitchFamily="34" charset="0"/>
                <a:ea typeface="黑体" pitchFamily="2" charset="-122"/>
              </a:rPr>
              <a:t>我收到了</a:t>
            </a:r>
            <a:r>
              <a:rPr kumimoji="1" lang="zh-CN" altLang="en-US" sz="1400" b="1" dirty="0">
                <a:solidFill>
                  <a:srgbClr val="333399"/>
                </a:solidFill>
                <a:ea typeface="黑体" pitchFamily="2" charset="-122"/>
              </a:rPr>
              <a:t> </a:t>
            </a:r>
            <a:r>
              <a:rPr kumimoji="1" lang="en-US" altLang="zh-CN" sz="2400" b="1" dirty="0">
                <a:solidFill>
                  <a:srgbClr val="333399"/>
                </a:solidFill>
                <a:ea typeface="黑体" pitchFamily="2" charset="-122"/>
              </a:rPr>
              <a:t>AP</a:t>
            </a:r>
            <a:r>
              <a:rPr kumimoji="1" lang="en-US" altLang="zh-CN" sz="2400" b="1" baseline="-25000" dirty="0">
                <a:solidFill>
                  <a:srgbClr val="333399"/>
                </a:solidFill>
                <a:ea typeface="黑体" pitchFamily="2" charset="-122"/>
              </a:rPr>
              <a:t>1</a:t>
            </a:r>
            <a:r>
              <a:rPr kumimoji="1" lang="en-US" altLang="zh-CN" sz="1600" b="1" dirty="0">
                <a:solidFill>
                  <a:srgbClr val="333399"/>
                </a:solidFill>
                <a:ea typeface="黑体" pitchFamily="2" charset="-122"/>
              </a:rPr>
              <a:t> </a:t>
            </a:r>
            <a:r>
              <a:rPr kumimoji="1" lang="zh-CN" altLang="en-US" sz="2400" b="1" dirty="0">
                <a:solidFill>
                  <a:srgbClr val="333399"/>
                </a:solidFill>
                <a:latin typeface="Tahoma" pitchFamily="34" charset="0"/>
                <a:ea typeface="黑体" pitchFamily="2" charset="-122"/>
              </a:rPr>
              <a:t>发来的</a:t>
            </a:r>
          </a:p>
          <a:p>
            <a:pPr algn="ctr" eaLnBrk="0" hangingPunct="0"/>
            <a:r>
              <a:rPr kumimoji="1" lang="zh-CN" altLang="en-US" sz="2400" b="1" dirty="0">
                <a:solidFill>
                  <a:srgbClr val="333399"/>
                </a:solidFill>
                <a:ea typeface="黑体" pitchFamily="2" charset="-122"/>
              </a:rPr>
              <a:t>应用程序数据！</a:t>
            </a:r>
          </a:p>
        </p:txBody>
      </p:sp>
    </p:spTree>
    <p:extLst>
      <p:ext uri="{BB962C8B-B14F-4D97-AF65-F5344CB8AC3E}">
        <p14:creationId xmlns:p14="http://schemas.microsoft.com/office/powerpoint/2010/main" val="607465912"/>
      </p:ext>
    </p:extLst>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3" name="内容占位符 2"/>
          <p:cNvSpPr>
            <a:spLocks noGrp="1"/>
          </p:cNvSpPr>
          <p:nvPr>
            <p:ph idx="1"/>
          </p:nvPr>
        </p:nvSpPr>
        <p:spPr/>
        <p:txBody>
          <a:bodyPr/>
          <a:lstStyle/>
          <a:p>
            <a:r>
              <a:rPr lang="en-US" altLang="zh-CN" dirty="0" smtClean="0"/>
              <a:t>OSI </a:t>
            </a:r>
            <a:r>
              <a:rPr lang="zh-CN" altLang="zh-CN" dirty="0" smtClean="0"/>
              <a:t>参考</a:t>
            </a:r>
            <a:r>
              <a:rPr lang="zh-CN" altLang="zh-CN" dirty="0"/>
              <a:t>模型把对等层次之间传送的数据单位称为该层的</a:t>
            </a:r>
            <a:r>
              <a:rPr lang="zh-CN" altLang="zh-CN" dirty="0" smtClean="0">
                <a:solidFill>
                  <a:srgbClr val="FF0000"/>
                </a:solidFill>
              </a:rPr>
              <a:t>协议数据单元</a:t>
            </a:r>
            <a:r>
              <a:rPr lang="en-US" altLang="zh-CN" dirty="0" smtClean="0">
                <a:solidFill>
                  <a:srgbClr val="FF0000"/>
                </a:solidFill>
              </a:rPr>
              <a:t> PDU </a:t>
            </a:r>
            <a:r>
              <a:rPr lang="en-US" altLang="zh-CN" dirty="0"/>
              <a:t>(Protocol Data Unit)</a:t>
            </a:r>
            <a:r>
              <a:rPr lang="zh-CN" altLang="zh-CN" dirty="0"/>
              <a:t>。这个名词现已被许多</a:t>
            </a:r>
            <a:r>
              <a:rPr lang="zh-CN" altLang="zh-CN" dirty="0" smtClean="0"/>
              <a:t>非</a:t>
            </a:r>
            <a:r>
              <a:rPr lang="en-US" altLang="zh-CN" dirty="0" smtClean="0"/>
              <a:t> OSI </a:t>
            </a:r>
            <a:r>
              <a:rPr lang="zh-CN" altLang="zh-CN" dirty="0" smtClean="0"/>
              <a:t>标准</a:t>
            </a:r>
            <a:r>
              <a:rPr lang="zh-CN" altLang="zh-CN" dirty="0"/>
              <a:t>采用。</a:t>
            </a:r>
          </a:p>
          <a:p>
            <a:r>
              <a:rPr lang="zh-CN" altLang="zh-CN" dirty="0"/>
              <a:t>任何两个同样的</a:t>
            </a:r>
            <a:r>
              <a:rPr lang="zh-CN" altLang="zh-CN" dirty="0" smtClean="0"/>
              <a:t>层次把</a:t>
            </a:r>
            <a:r>
              <a:rPr lang="zh-CN" altLang="zh-CN" dirty="0"/>
              <a:t>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r>
              <a:rPr lang="zh-CN" altLang="zh-CN" dirty="0" smtClean="0"/>
              <a:t>。</a:t>
            </a:r>
            <a:endParaRPr lang="en-US" altLang="zh-CN" dirty="0" smtClean="0"/>
          </a:p>
          <a:p>
            <a:r>
              <a:rPr lang="zh-CN" altLang="zh-CN" dirty="0" smtClean="0">
                <a:solidFill>
                  <a:srgbClr val="FF0000"/>
                </a:solidFill>
              </a:rPr>
              <a:t>各</a:t>
            </a:r>
            <a:r>
              <a:rPr lang="zh-CN" altLang="zh-CN" dirty="0">
                <a:solidFill>
                  <a:srgbClr val="FF0000"/>
                </a:solidFill>
              </a:rPr>
              <a:t>层</a:t>
            </a:r>
            <a:r>
              <a:rPr lang="zh-CN" altLang="zh-CN" dirty="0" smtClean="0">
                <a:solidFill>
                  <a:srgbClr val="FF0000"/>
                </a:solidFill>
              </a:rPr>
              <a:t>协议</a:t>
            </a:r>
            <a:r>
              <a:rPr lang="zh-CN" altLang="zh-CN" dirty="0" smtClean="0"/>
              <a:t>实际上</a:t>
            </a:r>
            <a:r>
              <a:rPr lang="zh-CN" altLang="zh-CN" dirty="0"/>
              <a:t>就是在各个对等层之间传递数据时的各项规定。</a:t>
            </a:r>
            <a:endParaRPr lang="zh-CN" altLang="en-US" dirty="0"/>
          </a:p>
        </p:txBody>
      </p:sp>
    </p:spTree>
    <p:extLst>
      <p:ext uri="{BB962C8B-B14F-4D97-AF65-F5344CB8AC3E}">
        <p14:creationId xmlns:p14="http://schemas.microsoft.com/office/powerpoint/2010/main" val="1150397750"/>
      </p:ext>
    </p:extLst>
  </p:cSld>
  <p:clrMapOvr>
    <a:masterClrMapping/>
  </p:clrMapOvr>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smtClean="0">
                <a:solidFill>
                  <a:srgbClr val="FF0000"/>
                </a:solidFill>
              </a:rPr>
              <a:t>实体 </a:t>
            </a:r>
            <a:r>
              <a:rPr lang="en-US" altLang="zh-CN" dirty="0" smtClean="0"/>
              <a:t>(</a:t>
            </a:r>
            <a:r>
              <a:rPr lang="en-US" altLang="zh-CN" dirty="0"/>
              <a:t>entity) </a:t>
            </a:r>
            <a:r>
              <a:rPr lang="zh-CN" altLang="en-US" dirty="0"/>
              <a:t>表示任何可发送或接收信息的硬件或软件进程。 </a:t>
            </a:r>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p>
          <a:p>
            <a:r>
              <a:rPr lang="zh-CN" altLang="en-US" dirty="0"/>
              <a:t>在协议的控制下，两个对等实体间的通信使得本层能够</a:t>
            </a:r>
            <a:r>
              <a:rPr lang="zh-CN" altLang="en-US" dirty="0">
                <a:solidFill>
                  <a:srgbClr val="FF0000"/>
                </a:solidFill>
              </a:rPr>
              <a:t>向上一层提供服务。</a:t>
            </a:r>
          </a:p>
          <a:p>
            <a:r>
              <a:rPr lang="zh-CN" altLang="en-US" dirty="0"/>
              <a:t>要实现本层协议，还需要</a:t>
            </a:r>
            <a:r>
              <a:rPr lang="zh-CN" altLang="en-US" dirty="0">
                <a:solidFill>
                  <a:srgbClr val="FF0000"/>
                </a:solidFill>
              </a:rPr>
              <a:t>使用下层所提供的服务。</a:t>
            </a:r>
            <a:r>
              <a:rPr lang="zh-CN" altLang="en-US" dirty="0"/>
              <a:t> </a:t>
            </a:r>
          </a:p>
        </p:txBody>
      </p:sp>
    </p:spTree>
    <p:extLst>
      <p:ext uri="{BB962C8B-B14F-4D97-AF65-F5344CB8AC3E}">
        <p14:creationId xmlns:p14="http://schemas.microsoft.com/office/powerpoint/2010/main" val="31468224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smtClean="0"/>
              <a:t>协议</a:t>
            </a:r>
            <a:r>
              <a:rPr lang="zh-CN" altLang="en-US" sz="4000" dirty="0" smtClean="0"/>
              <a:t>和</a:t>
            </a:r>
            <a:r>
              <a:rPr lang="zh-CN" altLang="zh-CN" sz="4000" dirty="0" smtClean="0"/>
              <a:t>服务在</a:t>
            </a:r>
            <a:r>
              <a:rPr lang="zh-CN" altLang="zh-CN" sz="4000" dirty="0"/>
              <a:t>概念上</a:t>
            </a:r>
            <a:r>
              <a:rPr lang="zh-CN" altLang="zh-CN" sz="4000" dirty="0" smtClean="0"/>
              <a:t>是不一样</a:t>
            </a:r>
            <a:r>
              <a:rPr lang="zh-CN" altLang="zh-CN" sz="4000" dirty="0"/>
              <a:t>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a:t>
            </a:r>
            <a:r>
              <a:rPr lang="zh-CN" altLang="zh-CN" dirty="0" smtClean="0"/>
              <a:t>服务</a:t>
            </a:r>
            <a:r>
              <a:rPr lang="zh-CN" altLang="en-US" dirty="0"/>
              <a:t>。</a:t>
            </a:r>
            <a:endParaRPr lang="en-US" altLang="zh-CN" dirty="0" smtClean="0"/>
          </a:p>
          <a:p>
            <a:r>
              <a:rPr lang="zh-CN" altLang="en-US" dirty="0" smtClean="0"/>
              <a:t>本</a:t>
            </a:r>
            <a:r>
              <a:rPr lang="zh-CN" altLang="en-US" dirty="0"/>
              <a:t>层的服务用户</a:t>
            </a:r>
            <a:r>
              <a:rPr lang="zh-CN" altLang="en-US" dirty="0">
                <a:solidFill>
                  <a:srgbClr val="FF0000"/>
                </a:solidFill>
              </a:rPr>
              <a:t>只能看见服务</a:t>
            </a:r>
            <a:r>
              <a:rPr lang="zh-CN" altLang="en-US" dirty="0"/>
              <a:t>而无法看见下面的协议</a:t>
            </a:r>
            <a:r>
              <a:rPr lang="zh-CN" altLang="en-US" dirty="0" smtClean="0"/>
              <a:t>。即下面</a:t>
            </a:r>
            <a:r>
              <a:rPr lang="zh-CN" altLang="en-US" dirty="0"/>
              <a:t>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r>
              <a:rPr lang="zh-CN" altLang="en-US" dirty="0" smtClean="0"/>
              <a:t>。</a:t>
            </a:r>
            <a:endParaRPr lang="en-US" altLang="zh-CN" dirty="0" smtClean="0"/>
          </a:p>
          <a:p>
            <a:r>
              <a:rPr lang="zh-CN" altLang="zh-CN" dirty="0"/>
              <a:t>上层</a:t>
            </a:r>
            <a:r>
              <a:rPr lang="zh-CN" altLang="zh-CN" dirty="0" smtClean="0"/>
              <a:t>使用</a:t>
            </a:r>
            <a:r>
              <a:rPr lang="zh-CN" altLang="en-US" dirty="0" smtClean="0">
                <a:solidFill>
                  <a:srgbClr val="FF0000"/>
                </a:solidFill>
              </a:rPr>
              <a:t>服务原语</a:t>
            </a:r>
            <a:r>
              <a:rPr lang="zh-CN" altLang="en-US" dirty="0" smtClean="0"/>
              <a:t>获得</a:t>
            </a:r>
            <a:r>
              <a:rPr lang="zh-CN" altLang="zh-CN" dirty="0" smtClean="0"/>
              <a:t>下层</a:t>
            </a:r>
            <a:r>
              <a:rPr lang="zh-CN" altLang="zh-CN" dirty="0"/>
              <a:t>所提供的</a:t>
            </a:r>
            <a:r>
              <a:rPr lang="zh-CN" altLang="zh-CN" dirty="0" smtClean="0"/>
              <a:t>服务</a:t>
            </a:r>
            <a:r>
              <a:rPr lang="zh-CN" altLang="en-US" dirty="0" smtClean="0"/>
              <a:t>。</a:t>
            </a:r>
            <a:endParaRPr lang="zh-CN" altLang="en-US" dirty="0"/>
          </a:p>
        </p:txBody>
      </p:sp>
    </p:spTree>
    <p:extLst>
      <p:ext uri="{BB962C8B-B14F-4D97-AF65-F5344CB8AC3E}">
        <p14:creationId xmlns:p14="http://schemas.microsoft.com/office/powerpoint/2010/main" val="24513088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ctr" eaLnBrk="1" hangingPunct="1"/>
            <a:r>
              <a:rPr lang="zh-CN" altLang="en-US">
                <a:latin typeface="黑体"/>
                <a:ea typeface="黑体"/>
                <a:cs typeface="黑体"/>
              </a:rPr>
              <a:t>数据服务单元与</a:t>
            </a:r>
            <a:r>
              <a:rPr lang="zh-CN" altLang="en-US">
                <a:latin typeface="黑体"/>
                <a:ea typeface="黑体"/>
                <a:cs typeface="黑体"/>
              </a:rPr>
              <a:t>协议数据单元</a:t>
            </a:r>
          </a:p>
        </p:txBody>
      </p:sp>
      <p:sp>
        <p:nvSpPr>
          <p:cNvPr id="60419" name="Rectangle 3"/>
          <p:cNvSpPr>
            <a:spLocks noGrp="1" noChangeArrowheads="1"/>
          </p:cNvSpPr>
          <p:nvPr>
            <p:ph type="body" idx="1"/>
          </p:nvPr>
        </p:nvSpPr>
        <p:spPr/>
        <p:txBody>
          <a:bodyPr/>
          <a:lstStyle/>
          <a:p>
            <a:r>
              <a:rPr lang="en-US" altLang="zh-CN" sz="2800" dirty="0"/>
              <a:t>OSI</a:t>
            </a:r>
            <a:r>
              <a:rPr lang="zh-CN" altLang="zh-CN" sz="2800" dirty="0"/>
              <a:t>把层与层之间交换的数据的单位称为</a:t>
            </a:r>
            <a:r>
              <a:rPr lang="zh-CN" altLang="zh-CN" sz="2800" dirty="0">
                <a:solidFill>
                  <a:srgbClr val="FF0000"/>
                </a:solidFill>
              </a:rPr>
              <a:t>服务数据单元</a:t>
            </a:r>
            <a:r>
              <a:rPr lang="en-US" altLang="zh-CN" sz="2800" dirty="0">
                <a:solidFill>
                  <a:srgbClr val="FF0000"/>
                </a:solidFill>
              </a:rPr>
              <a:t> SDU</a:t>
            </a:r>
            <a:r>
              <a:rPr lang="en-US" altLang="zh-CN" sz="2800" dirty="0"/>
              <a:t> (Service Data Unit)</a:t>
            </a:r>
            <a:r>
              <a:rPr lang="zh-CN" altLang="en-US" sz="2800" dirty="0"/>
              <a:t>。</a:t>
            </a:r>
            <a:endParaRPr lang="en-US" altLang="zh-CN" sz="2800" dirty="0"/>
          </a:p>
          <a:p>
            <a:pPr eaLnBrk="1" hangingPunct="1"/>
            <a:r>
              <a:rPr lang="zh-CN" altLang="en-US" sz="2800" b="1">
                <a:latin typeface="黑体"/>
                <a:ea typeface="黑体"/>
                <a:cs typeface="黑体"/>
              </a:rPr>
              <a:t>协议数据单元</a:t>
            </a:r>
            <a:r>
              <a:rPr lang="en-US" altLang="zh-CN" sz="2800" b="1">
                <a:solidFill>
                  <a:srgbClr val="FF0000"/>
                </a:solidFill>
                <a:latin typeface="黑体"/>
                <a:ea typeface="黑体"/>
                <a:cs typeface="黑体"/>
              </a:rPr>
              <a:t>PDU</a:t>
            </a:r>
            <a:r>
              <a:rPr lang="zh-CN" altLang="en-US" sz="2800" b="1">
                <a:latin typeface="黑体"/>
                <a:ea typeface="黑体"/>
                <a:cs typeface="黑体"/>
              </a:rPr>
              <a:t>（</a:t>
            </a:r>
            <a:r>
              <a:rPr lang="en-US" altLang="zh-CN" sz="2800" b="1">
                <a:latin typeface="黑体"/>
                <a:ea typeface="黑体"/>
                <a:cs typeface="黑体"/>
              </a:rPr>
              <a:t>Protocol Data Unit</a:t>
            </a:r>
            <a:r>
              <a:rPr lang="zh-CN" altLang="en-US" sz="2800" b="1">
                <a:latin typeface="黑体"/>
                <a:ea typeface="黑体"/>
                <a:cs typeface="黑体"/>
              </a:rPr>
              <a:t>）</a:t>
            </a:r>
          </a:p>
          <a:p>
            <a:pPr lvl="1" eaLnBrk="1" hangingPunct="1"/>
            <a:r>
              <a:rPr lang="zh-CN" altLang="en-US" b="1">
                <a:latin typeface="黑体"/>
                <a:ea typeface="黑体"/>
                <a:cs typeface="黑体"/>
              </a:rPr>
              <a:t>第</a:t>
            </a:r>
            <a:r>
              <a:rPr lang="en-US" altLang="zh-CN" b="1">
                <a:latin typeface="黑体"/>
                <a:ea typeface="黑体"/>
                <a:cs typeface="黑体"/>
              </a:rPr>
              <a:t>N</a:t>
            </a:r>
            <a:r>
              <a:rPr lang="zh-CN" altLang="en-US" b="1">
                <a:latin typeface="黑体"/>
                <a:ea typeface="黑体"/>
                <a:cs typeface="黑体"/>
              </a:rPr>
              <a:t>层实体通过网络传送给它的对等实体的信息单元</a:t>
            </a:r>
            <a:r>
              <a:rPr lang="zh-CN" b="1">
                <a:latin typeface="黑体"/>
                <a:ea typeface="黑体"/>
                <a:cs typeface="黑体"/>
              </a:rPr>
              <a:t>；</a:t>
            </a:r>
            <a:endParaRPr lang="zh-CN" altLang="en-US" b="1">
              <a:latin typeface="黑体"/>
              <a:ea typeface="黑体"/>
              <a:cs typeface="黑体"/>
            </a:endParaRPr>
          </a:p>
          <a:p>
            <a:pPr lvl="1" eaLnBrk="1" hangingPunct="1"/>
            <a:r>
              <a:rPr lang="en-US" altLang="zh-CN" b="1">
                <a:latin typeface="黑体"/>
                <a:ea typeface="黑体"/>
                <a:cs typeface="黑体"/>
              </a:rPr>
              <a:t>PDU</a:t>
            </a:r>
            <a:r>
              <a:rPr lang="zh-CN" b="1">
                <a:latin typeface="黑体"/>
                <a:ea typeface="黑体"/>
                <a:cs typeface="黑体"/>
              </a:rPr>
              <a:t>由上层的服务数据单元</a:t>
            </a:r>
            <a:r>
              <a:rPr lang="en-US" altLang="zh-CN" b="1">
                <a:latin typeface="黑体"/>
                <a:ea typeface="黑体"/>
                <a:cs typeface="黑体"/>
              </a:rPr>
              <a:t>SDU</a:t>
            </a:r>
            <a:r>
              <a:rPr lang="zh-CN" b="1">
                <a:latin typeface="黑体"/>
                <a:ea typeface="黑体"/>
                <a:cs typeface="黑体"/>
              </a:rPr>
              <a:t>或其分段</a:t>
            </a:r>
            <a:r>
              <a:rPr lang="zh-CN" altLang="en-US" b="1">
                <a:latin typeface="黑体"/>
                <a:ea typeface="黑体"/>
                <a:cs typeface="黑体"/>
              </a:rPr>
              <a:t>和协议控制信息</a:t>
            </a:r>
            <a:r>
              <a:rPr lang="en-US" altLang="zh-CN" b="1">
                <a:solidFill>
                  <a:srgbClr val="FF0000"/>
                </a:solidFill>
                <a:latin typeface="黑体"/>
                <a:ea typeface="黑体"/>
                <a:cs typeface="黑体"/>
              </a:rPr>
              <a:t>PCI</a:t>
            </a:r>
            <a:r>
              <a:rPr lang="zh-CN" altLang="en-US" b="1">
                <a:latin typeface="黑体"/>
                <a:ea typeface="黑体"/>
                <a:cs typeface="黑体"/>
              </a:rPr>
              <a:t>（</a:t>
            </a:r>
            <a:r>
              <a:rPr lang="en-US" altLang="zh-CN" b="1">
                <a:latin typeface="黑体"/>
                <a:ea typeface="黑体"/>
                <a:cs typeface="黑体"/>
              </a:rPr>
              <a:t>Protocol Control Information)</a:t>
            </a:r>
            <a:r>
              <a:rPr lang="zh-CN" altLang="en-US" b="1">
                <a:latin typeface="黑体"/>
                <a:ea typeface="黑体"/>
                <a:cs typeface="黑体"/>
              </a:rPr>
              <a:t>组成</a:t>
            </a:r>
          </a:p>
          <a:p>
            <a:r>
              <a:rPr lang="en-US" altLang="zh-CN" sz="2800" dirty="0"/>
              <a:t>SDU </a:t>
            </a:r>
            <a:r>
              <a:rPr lang="zh-CN" altLang="zh-CN" sz="2800" dirty="0"/>
              <a:t>可以与</a:t>
            </a:r>
            <a:r>
              <a:rPr lang="en-US" altLang="zh-CN" sz="2800" dirty="0"/>
              <a:t> PDU </a:t>
            </a:r>
            <a:r>
              <a:rPr lang="zh-CN" altLang="zh-CN" sz="2800" dirty="0"/>
              <a:t>不一样</a:t>
            </a:r>
            <a:r>
              <a:rPr lang="zh-CN" altLang="en-US" sz="2800" dirty="0"/>
              <a:t>，</a:t>
            </a:r>
            <a:r>
              <a:rPr lang="zh-CN" altLang="zh-CN" sz="2800" dirty="0"/>
              <a:t>例如，可以是多个</a:t>
            </a:r>
            <a:r>
              <a:rPr lang="en-US" altLang="zh-CN" sz="2800" dirty="0"/>
              <a:t> SDU </a:t>
            </a:r>
            <a:r>
              <a:rPr lang="zh-CN" altLang="zh-CN" sz="2800" dirty="0"/>
              <a:t>合成为一个</a:t>
            </a:r>
            <a:r>
              <a:rPr lang="en-US" altLang="zh-CN" sz="2800" dirty="0"/>
              <a:t> PDU</a:t>
            </a:r>
            <a:r>
              <a:rPr lang="zh-CN" altLang="zh-CN" sz="2800" dirty="0"/>
              <a:t>，也可以是一个</a:t>
            </a:r>
            <a:r>
              <a:rPr lang="en-US" altLang="zh-CN" sz="2800" dirty="0"/>
              <a:t> SDU </a:t>
            </a:r>
            <a:r>
              <a:rPr lang="zh-CN" altLang="zh-CN" sz="2800" dirty="0"/>
              <a:t>划分为几个</a:t>
            </a:r>
            <a:r>
              <a:rPr lang="en-US" altLang="zh-CN" sz="2800" dirty="0"/>
              <a:t> PDU</a:t>
            </a:r>
            <a:r>
              <a:rPr lang="zh-CN" altLang="zh-CN" sz="2800" dirty="0"/>
              <a:t>。</a:t>
            </a:r>
            <a:endParaRPr lang="en-US" altLang="zh-CN" sz="2600" b="1">
              <a:latin typeface="Arial" charset="0"/>
              <a:ea typeface="宋体" charset="0"/>
            </a:endParaRPr>
          </a:p>
        </p:txBody>
      </p:sp>
    </p:spTree>
    <p:extLst>
      <p:ext uri="{BB962C8B-B14F-4D97-AF65-F5344CB8AC3E}">
        <p14:creationId xmlns:p14="http://schemas.microsoft.com/office/powerpoint/2010/main" val="4264763840"/>
      </p:ext>
    </p:extLst>
  </p:cSld>
  <p:clrMapOvr>
    <a:masterClrMapping/>
  </p:clrMapOvr>
  <p:timing>
    <p:tnLst>
      <p:par>
        <p:cTn xmlns:p14="http://schemas.microsoft.com/office/powerpoint/2010/mai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smtClean="0"/>
              <a:t>服务</a:t>
            </a:r>
            <a:r>
              <a:rPr lang="zh-CN" altLang="en-US" dirty="0" smtClean="0"/>
              <a:t>访问点</a:t>
            </a:r>
            <a:endParaRPr lang="zh-CN" altLang="en-US" dirty="0"/>
          </a:p>
        </p:txBody>
      </p:sp>
      <p:sp>
        <p:nvSpPr>
          <p:cNvPr id="139267" name="Rectangle 3"/>
          <p:cNvSpPr>
            <a:spLocks noGrp="1" noChangeArrowheads="1"/>
          </p:cNvSpPr>
          <p:nvPr>
            <p:ph idx="1"/>
          </p:nvPr>
        </p:nvSpPr>
        <p:spPr/>
        <p:txBody>
          <a:bodyPr/>
          <a:lstStyle/>
          <a:p>
            <a:r>
              <a:rPr lang="zh-CN" altLang="en-US" dirty="0" smtClean="0"/>
              <a:t>同</a:t>
            </a:r>
            <a:r>
              <a:rPr lang="zh-CN" altLang="en-US" dirty="0"/>
              <a:t>一系统相邻两层的实体进行交互的地方，称为</a:t>
            </a:r>
            <a:r>
              <a:rPr lang="zh-CN" altLang="en-US" dirty="0" smtClean="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smtClean="0"/>
          </a:p>
          <a:p>
            <a:pPr lvl="1"/>
            <a:r>
              <a:rPr lang="zh-CN" altLang="zh-CN" dirty="0"/>
              <a:t>服务访问点</a:t>
            </a:r>
            <a:r>
              <a:rPr lang="en-US" altLang="zh-CN" dirty="0"/>
              <a:t>SAP</a:t>
            </a:r>
            <a:r>
              <a:rPr lang="zh-CN" altLang="zh-CN" dirty="0"/>
              <a:t>是一个抽象的概念，它实际上就是一个逻辑</a:t>
            </a:r>
            <a:r>
              <a:rPr lang="zh-CN" altLang="zh-CN" dirty="0" smtClean="0"/>
              <a:t>接口</a:t>
            </a:r>
            <a:r>
              <a:rPr lang="zh-CN" altLang="en-US" dirty="0" smtClean="0"/>
              <a:t>。</a:t>
            </a:r>
            <a:endParaRPr lang="en-US" altLang="zh-CN" dirty="0" smtClean="0"/>
          </a:p>
          <a:p>
            <a:pPr lvl="1"/>
            <a:r>
              <a:rPr lang="zh-CN" altLang="zh-CN">
                <a:latin typeface="黑体" charset="0"/>
                <a:ea typeface="黑体" charset="0"/>
                <a:cs typeface="黑体" charset="0"/>
              </a:rPr>
              <a:t>任何层间服务是在接口的</a:t>
            </a:r>
            <a:r>
              <a:rPr lang="en-US" altLang="zh-CN">
                <a:latin typeface="黑体" charset="0"/>
                <a:ea typeface="黑体" charset="0"/>
                <a:cs typeface="黑体" charset="0"/>
              </a:rPr>
              <a:t>SAP</a:t>
            </a:r>
            <a:r>
              <a:rPr lang="zh-CN" altLang="zh-CN">
                <a:latin typeface="黑体" charset="0"/>
                <a:ea typeface="黑体" charset="0"/>
                <a:cs typeface="黑体" charset="0"/>
              </a:rPr>
              <a:t>上进行的</a:t>
            </a:r>
            <a:endParaRPr lang="zh-CN" altLang="en-US">
              <a:latin typeface="黑体" charset="0"/>
              <a:ea typeface="黑体" charset="0"/>
              <a:cs typeface="黑体" charset="0"/>
            </a:endParaRPr>
          </a:p>
          <a:p>
            <a:pPr lvl="1"/>
            <a:r>
              <a:rPr lang="zh-CN" altLang="zh-CN">
                <a:latin typeface="黑体" charset="0"/>
                <a:ea typeface="黑体" charset="0"/>
                <a:cs typeface="黑体" charset="0"/>
              </a:rPr>
              <a:t>每个</a:t>
            </a:r>
            <a:r>
              <a:rPr lang="en-US" altLang="zh-CN">
                <a:latin typeface="黑体" charset="0"/>
                <a:ea typeface="黑体" charset="0"/>
                <a:cs typeface="黑体" charset="0"/>
              </a:rPr>
              <a:t>SAP</a:t>
            </a:r>
            <a:r>
              <a:rPr lang="zh-CN" altLang="zh-CN">
                <a:latin typeface="黑体" charset="0"/>
                <a:ea typeface="黑体" charset="0"/>
                <a:cs typeface="黑体" charset="0"/>
              </a:rPr>
              <a:t>有唯一的识别地址</a:t>
            </a:r>
            <a:endParaRPr lang="zh-CN" altLang="en-US">
              <a:latin typeface="黑体" charset="0"/>
              <a:ea typeface="黑体" charset="0"/>
              <a:cs typeface="黑体" charset="0"/>
            </a:endParaRPr>
          </a:p>
          <a:p>
            <a:pPr lvl="1"/>
            <a:r>
              <a:rPr lang="zh-CN" altLang="zh-CN">
                <a:latin typeface="黑体" charset="0"/>
                <a:ea typeface="黑体" charset="0"/>
                <a:cs typeface="黑体" charset="0"/>
              </a:rPr>
              <a:t>每个层间接口可以有多个</a:t>
            </a:r>
            <a:r>
              <a:rPr lang="en-US" altLang="zh-CN">
                <a:latin typeface="黑体" charset="0"/>
                <a:ea typeface="黑体" charset="0"/>
                <a:cs typeface="黑体" charset="0"/>
              </a:rPr>
              <a:t>SAP</a:t>
            </a:r>
            <a:endParaRPr lang="en-US" altLang="zh-CN" dirty="0" smtClean="0"/>
          </a:p>
          <a:p>
            <a:endParaRPr lang="zh-CN" altLang="en-US" dirty="0"/>
          </a:p>
        </p:txBody>
      </p:sp>
    </p:spTree>
    <p:extLst>
      <p:ext uri="{BB962C8B-B14F-4D97-AF65-F5344CB8AC3E}">
        <p14:creationId xmlns:p14="http://schemas.microsoft.com/office/powerpoint/2010/main" val="1262874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2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92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92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互联网负面影响</a:t>
            </a:r>
            <a:endParaRPr lang="zh-CN" altLang="en-US" dirty="0"/>
          </a:p>
        </p:txBody>
      </p:sp>
      <p:sp>
        <p:nvSpPr>
          <p:cNvPr id="3" name="内容占位符 2"/>
          <p:cNvSpPr>
            <a:spLocks noGrp="1"/>
          </p:cNvSpPr>
          <p:nvPr>
            <p:ph idx="1"/>
          </p:nvPr>
        </p:nvSpPr>
        <p:spPr/>
        <p:txBody>
          <a:bodyPr/>
          <a:lstStyle/>
          <a:p>
            <a:r>
              <a:rPr lang="zh-CN" altLang="zh-CN" dirty="0"/>
              <a:t>互联网也给人们带来了一些负面</a:t>
            </a:r>
            <a:r>
              <a:rPr lang="zh-CN" altLang="zh-CN" dirty="0" smtClean="0"/>
              <a:t>影响</a:t>
            </a:r>
            <a:r>
              <a:rPr lang="zh-CN" altLang="en-US" dirty="0" smtClean="0"/>
              <a:t>，例如：</a:t>
            </a:r>
            <a:endParaRPr lang="en-US" altLang="zh-CN" dirty="0" smtClean="0"/>
          </a:p>
          <a:p>
            <a:pPr lvl="1"/>
            <a:r>
              <a:rPr lang="zh-CN" altLang="zh-CN" dirty="0"/>
              <a:t>利用互联网传播</a:t>
            </a:r>
            <a:r>
              <a:rPr lang="zh-CN" altLang="zh-CN" dirty="0" smtClean="0"/>
              <a:t>计算机病毒</a:t>
            </a:r>
            <a:endParaRPr lang="en-US" altLang="zh-CN" dirty="0" smtClean="0"/>
          </a:p>
          <a:p>
            <a:pPr lvl="1"/>
            <a:r>
              <a:rPr lang="zh-CN" altLang="zh-CN" dirty="0"/>
              <a:t>利用互联网窃取国家机密和盗窃银行或储户的</a:t>
            </a:r>
            <a:r>
              <a:rPr lang="zh-CN" altLang="zh-CN" dirty="0" smtClean="0"/>
              <a:t>钱财</a:t>
            </a:r>
            <a:endParaRPr lang="en-US" altLang="zh-CN" dirty="0" smtClean="0"/>
          </a:p>
          <a:p>
            <a:pPr lvl="1"/>
            <a:r>
              <a:rPr lang="zh-CN" altLang="zh-CN" dirty="0"/>
              <a:t>网上</a:t>
            </a:r>
            <a:r>
              <a:rPr lang="zh-CN" altLang="zh-CN" dirty="0" smtClean="0"/>
              <a:t>欺诈</a:t>
            </a:r>
            <a:endParaRPr lang="en-US" altLang="zh-CN" dirty="0" smtClean="0"/>
          </a:p>
          <a:p>
            <a:pPr lvl="1"/>
            <a:r>
              <a:rPr lang="zh-CN" altLang="zh-CN" dirty="0" smtClean="0"/>
              <a:t>在</a:t>
            </a:r>
            <a:r>
              <a:rPr lang="zh-CN" altLang="zh-CN" dirty="0"/>
              <a:t>网上肆意散布谣言、不良信息和播放不健康的视频</a:t>
            </a:r>
            <a:r>
              <a:rPr lang="zh-CN" altLang="zh-CN" dirty="0" smtClean="0"/>
              <a:t>节目</a:t>
            </a:r>
            <a:endParaRPr lang="en-US" altLang="zh-CN" dirty="0" smtClean="0"/>
          </a:p>
          <a:p>
            <a:pPr lvl="1"/>
            <a:r>
              <a:rPr lang="zh-CN" altLang="zh-CN" dirty="0"/>
              <a:t>青少年弃学</a:t>
            </a:r>
            <a:r>
              <a:rPr lang="zh-CN" altLang="zh-CN" dirty="0" smtClean="0"/>
              <a:t>而沉溺于网络游戏</a:t>
            </a:r>
            <a:r>
              <a:rPr lang="en-US" altLang="zh-CN" dirty="0" smtClean="0"/>
              <a:t> </a:t>
            </a:r>
            <a:r>
              <a:rPr lang="zh-CN" altLang="en-US" dirty="0" smtClean="0"/>
              <a:t>等</a:t>
            </a:r>
            <a:endParaRPr lang="en-US" altLang="zh-CN" dirty="0" smtClean="0"/>
          </a:p>
        </p:txBody>
      </p:sp>
      <p:sp>
        <p:nvSpPr>
          <p:cNvPr id="4" name="矩形 3"/>
          <p:cNvSpPr/>
          <p:nvPr/>
        </p:nvSpPr>
        <p:spPr>
          <a:xfrm>
            <a:off x="704528" y="5157192"/>
            <a:ext cx="8712968" cy="646331"/>
          </a:xfrm>
          <a:prstGeom prst="rect">
            <a:avLst/>
          </a:prstGeom>
          <a:solidFill>
            <a:schemeClr val="bg2"/>
          </a:solidFill>
        </p:spPr>
        <p:txBody>
          <a:bodyPr wrap="square">
            <a:spAutoFit/>
          </a:bodyPr>
          <a:lstStyle/>
          <a:p>
            <a:pPr algn="ctr"/>
            <a:r>
              <a:rPr lang="zh-CN" altLang="en-US" sz="3600" b="1" dirty="0" smtClean="0">
                <a:solidFill>
                  <a:srgbClr val="0000FF"/>
                </a:solidFill>
                <a:latin typeface="+mn-lt"/>
                <a:ea typeface="黑体" pitchFamily="2" charset="-122"/>
              </a:rPr>
              <a:t>因此，必须加强</a:t>
            </a:r>
            <a:r>
              <a:rPr lang="zh-CN" altLang="zh-CN" sz="3600" b="1" dirty="0" smtClean="0">
                <a:solidFill>
                  <a:srgbClr val="0000FF"/>
                </a:solidFill>
                <a:latin typeface="+mn-lt"/>
                <a:ea typeface="黑体" pitchFamily="2" charset="-122"/>
              </a:rPr>
              <a:t>对</a:t>
            </a:r>
            <a:r>
              <a:rPr lang="zh-CN" altLang="zh-CN" sz="3600" b="1" dirty="0">
                <a:solidFill>
                  <a:srgbClr val="0000FF"/>
                </a:solidFill>
                <a:latin typeface="+mn-lt"/>
                <a:ea typeface="黑体" pitchFamily="2" charset="-122"/>
              </a:rPr>
              <a:t>互联网的</a:t>
            </a:r>
            <a:r>
              <a:rPr lang="zh-CN" altLang="zh-CN" sz="3600" b="1" dirty="0" smtClean="0">
                <a:solidFill>
                  <a:srgbClr val="0000FF"/>
                </a:solidFill>
                <a:latin typeface="+mn-lt"/>
                <a:ea typeface="黑体" pitchFamily="2" charset="-122"/>
              </a:rPr>
              <a:t>管理</a:t>
            </a:r>
            <a:r>
              <a:rPr lang="zh-CN" altLang="en-US" sz="3600" b="1" dirty="0" smtClean="0">
                <a:solidFill>
                  <a:srgbClr val="0000FF"/>
                </a:solidFill>
                <a:latin typeface="+mn-lt"/>
                <a:ea typeface="黑体" pitchFamily="2" charset="-122"/>
              </a:rPr>
              <a:t>。</a:t>
            </a:r>
            <a:endParaRPr lang="zh-CN" altLang="en-US" sz="3600" b="1" dirty="0">
              <a:solidFill>
                <a:srgbClr val="0000FF"/>
              </a:solidFill>
              <a:latin typeface="+mn-lt"/>
              <a:ea typeface="黑体" pitchFamily="2" charset="-122"/>
            </a:endParaRPr>
          </a:p>
        </p:txBody>
      </p:sp>
    </p:spTree>
    <p:extLst>
      <p:ext uri="{BB962C8B-B14F-4D97-AF65-F5344CB8AC3E}">
        <p14:creationId xmlns:p14="http://schemas.microsoft.com/office/powerpoint/2010/main" val="216522035"/>
      </p:ext>
    </p:extLst>
  </p:cSld>
  <p:clrMapOvr>
    <a:masterClrMapping/>
  </p:clrMapOvr>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eaLnBrk="1" hangingPunct="1"/>
            <a:r>
              <a:rPr lang="zh-CN" altLang="en-US">
                <a:latin typeface="黑体"/>
                <a:ea typeface="黑体"/>
                <a:cs typeface="黑体"/>
              </a:rPr>
              <a:t>协议数据单元</a:t>
            </a:r>
          </a:p>
        </p:txBody>
      </p:sp>
      <p:sp>
        <p:nvSpPr>
          <p:cNvPr id="61443" name="Rectangle 3"/>
          <p:cNvSpPr>
            <a:spLocks noGrp="1" noChangeArrowheads="1"/>
          </p:cNvSpPr>
          <p:nvPr>
            <p:ph type="body" idx="1"/>
          </p:nvPr>
        </p:nvSpPr>
        <p:spPr/>
        <p:txBody>
          <a:bodyPr/>
          <a:lstStyle/>
          <a:p>
            <a:pPr eaLnBrk="1" hangingPunct="1"/>
            <a:endParaRPr lang="zh-CN">
              <a:solidFill>
                <a:srgbClr val="000000"/>
              </a:solidFill>
              <a:latin typeface="Arial" charset="0"/>
              <a:ea typeface="宋体" charset="0"/>
            </a:endParaRPr>
          </a:p>
        </p:txBody>
      </p:sp>
      <p:sp>
        <p:nvSpPr>
          <p:cNvPr id="61444" name="Rectangle 4"/>
          <p:cNvSpPr>
            <a:spLocks noChangeArrowheads="1"/>
          </p:cNvSpPr>
          <p:nvPr/>
        </p:nvSpPr>
        <p:spPr bwMode="auto">
          <a:xfrm>
            <a:off x="2000672" y="3108330"/>
            <a:ext cx="3240360" cy="536694"/>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endParaRPr lang="zh-CN">
              <a:solidFill>
                <a:srgbClr val="000000"/>
              </a:solidFill>
            </a:endParaRPr>
          </a:p>
        </p:txBody>
      </p:sp>
      <p:sp>
        <p:nvSpPr>
          <p:cNvPr id="61445" name="Rectangle 5"/>
          <p:cNvSpPr>
            <a:spLocks noChangeArrowheads="1"/>
          </p:cNvSpPr>
          <p:nvPr/>
        </p:nvSpPr>
        <p:spPr bwMode="auto">
          <a:xfrm>
            <a:off x="2040880" y="4708530"/>
            <a:ext cx="3200152" cy="52067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endParaRPr lang="zh-CN">
              <a:solidFill>
                <a:srgbClr val="000000"/>
              </a:solidFill>
            </a:endParaRPr>
          </a:p>
        </p:txBody>
      </p:sp>
      <p:sp>
        <p:nvSpPr>
          <p:cNvPr id="61446" name="Text Box 6"/>
          <p:cNvSpPr txBox="1">
            <a:spLocks noChangeArrowheads="1"/>
          </p:cNvSpPr>
          <p:nvPr/>
        </p:nvSpPr>
        <p:spPr bwMode="auto">
          <a:xfrm>
            <a:off x="472430" y="3113610"/>
            <a:ext cx="14179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en-US" altLang="zh-CN" sz="2000" b="1">
                <a:solidFill>
                  <a:srgbClr val="000000"/>
                </a:solidFill>
              </a:rPr>
              <a:t>Layer N+1</a:t>
            </a:r>
          </a:p>
        </p:txBody>
      </p:sp>
      <p:sp>
        <p:nvSpPr>
          <p:cNvPr id="61447" name="Text Box 7"/>
          <p:cNvSpPr txBox="1">
            <a:spLocks noChangeArrowheads="1"/>
          </p:cNvSpPr>
          <p:nvPr/>
        </p:nvSpPr>
        <p:spPr bwMode="auto">
          <a:xfrm>
            <a:off x="584217" y="4763022"/>
            <a:ext cx="11255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en-US" altLang="zh-CN" sz="2000" b="1">
                <a:solidFill>
                  <a:srgbClr val="000000"/>
                </a:solidFill>
              </a:rPr>
              <a:t>Layer N</a:t>
            </a:r>
          </a:p>
        </p:txBody>
      </p:sp>
      <p:sp>
        <p:nvSpPr>
          <p:cNvPr id="61448" name="Text Box 8"/>
          <p:cNvSpPr txBox="1">
            <a:spLocks noChangeArrowheads="1"/>
          </p:cNvSpPr>
          <p:nvPr/>
        </p:nvSpPr>
        <p:spPr bwMode="auto">
          <a:xfrm>
            <a:off x="530904" y="3940696"/>
            <a:ext cx="12537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en-US" altLang="zh-CN" sz="2000" b="1">
                <a:solidFill>
                  <a:srgbClr val="000000"/>
                </a:solidFill>
              </a:rPr>
              <a:t>Interface</a:t>
            </a:r>
          </a:p>
        </p:txBody>
      </p:sp>
      <p:grpSp>
        <p:nvGrpSpPr>
          <p:cNvPr id="61449" name="Group 9"/>
          <p:cNvGrpSpPr>
            <a:grpSpLocks/>
          </p:cNvGrpSpPr>
          <p:nvPr/>
        </p:nvGrpSpPr>
        <p:grpSpPr bwMode="auto">
          <a:xfrm>
            <a:off x="2453630" y="3178696"/>
            <a:ext cx="1733550" cy="381000"/>
            <a:chOff x="3648" y="2400"/>
            <a:chExt cx="1008" cy="240"/>
          </a:xfrm>
        </p:grpSpPr>
        <p:sp>
          <p:nvSpPr>
            <p:cNvPr id="61463" name="Rectangle 10"/>
            <p:cNvSpPr>
              <a:spLocks noChangeArrowheads="1"/>
            </p:cNvSpPr>
            <p:nvPr/>
          </p:nvSpPr>
          <p:spPr bwMode="auto">
            <a:xfrm>
              <a:off x="3648" y="2400"/>
              <a:ext cx="432" cy="24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en-US" altLang="zh-CN" sz="2000">
                  <a:solidFill>
                    <a:srgbClr val="000000"/>
                  </a:solidFill>
                </a:rPr>
                <a:t>PCI</a:t>
              </a:r>
            </a:p>
          </p:txBody>
        </p:sp>
        <p:sp>
          <p:nvSpPr>
            <p:cNvPr id="61464" name="Rectangle 11"/>
            <p:cNvSpPr>
              <a:spLocks noChangeArrowheads="1"/>
            </p:cNvSpPr>
            <p:nvPr/>
          </p:nvSpPr>
          <p:spPr bwMode="auto">
            <a:xfrm>
              <a:off x="4080" y="2400"/>
              <a:ext cx="576" cy="24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342900" indent="-342900" algn="ctr">
                <a:spcBef>
                  <a:spcPct val="20000"/>
                </a:spcBef>
              </a:pPr>
              <a:r>
                <a:rPr lang="en-US" altLang="zh-CN" sz="2000">
                  <a:solidFill>
                    <a:srgbClr val="000000"/>
                  </a:solidFill>
                </a:rPr>
                <a:t>SDU</a:t>
              </a:r>
            </a:p>
          </p:txBody>
        </p:sp>
      </p:grpSp>
      <p:sp>
        <p:nvSpPr>
          <p:cNvPr id="61450" name="AutoShape 12"/>
          <p:cNvSpPr>
            <a:spLocks/>
          </p:cNvSpPr>
          <p:nvPr/>
        </p:nvSpPr>
        <p:spPr bwMode="auto">
          <a:xfrm rot="-5400000">
            <a:off x="3206105" y="2121421"/>
            <a:ext cx="228600" cy="1733550"/>
          </a:xfrm>
          <a:prstGeom prst="rightBrace">
            <a:avLst>
              <a:gd name="adj1" fmla="val 58333"/>
              <a:gd name="adj2" fmla="val 500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a:endParaRPr lang="zh-CN">
              <a:solidFill>
                <a:srgbClr val="000000"/>
              </a:solidFill>
            </a:endParaRPr>
          </a:p>
        </p:txBody>
      </p:sp>
      <p:sp>
        <p:nvSpPr>
          <p:cNvPr id="61451" name="Text Box 13"/>
          <p:cNvSpPr txBox="1">
            <a:spLocks noChangeArrowheads="1"/>
          </p:cNvSpPr>
          <p:nvPr/>
        </p:nvSpPr>
        <p:spPr bwMode="auto">
          <a:xfrm>
            <a:off x="2977093" y="2492896"/>
            <a:ext cx="726180" cy="40011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spcBef>
                <a:spcPct val="20000"/>
              </a:spcBef>
            </a:pPr>
            <a:r>
              <a:rPr lang="en-US" altLang="zh-CN" sz="2000">
                <a:solidFill>
                  <a:srgbClr val="000000"/>
                </a:solidFill>
              </a:rPr>
              <a:t>PDU</a:t>
            </a:r>
          </a:p>
        </p:txBody>
      </p:sp>
      <p:sp>
        <p:nvSpPr>
          <p:cNvPr id="61452" name="Line 14"/>
          <p:cNvSpPr>
            <a:spLocks noChangeShapeType="1"/>
          </p:cNvSpPr>
          <p:nvPr/>
        </p:nvSpPr>
        <p:spPr bwMode="auto">
          <a:xfrm>
            <a:off x="3279130" y="3559696"/>
            <a:ext cx="0" cy="53340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solidFill>
                <a:srgbClr val="000000"/>
              </a:solidFill>
            </a:endParaRPr>
          </a:p>
        </p:txBody>
      </p:sp>
      <p:sp>
        <p:nvSpPr>
          <p:cNvPr id="61453" name="Oval 15"/>
          <p:cNvSpPr>
            <a:spLocks noChangeArrowheads="1"/>
          </p:cNvSpPr>
          <p:nvPr/>
        </p:nvSpPr>
        <p:spPr bwMode="auto">
          <a:xfrm>
            <a:off x="4682480" y="4093096"/>
            <a:ext cx="165100" cy="152400"/>
          </a:xfrm>
          <a:prstGeom prst="ellipse">
            <a:avLst/>
          </a:prstGeom>
          <a:solidFill>
            <a:srgbClr val="FF0000"/>
          </a:solidFill>
          <a:ln w="9525">
            <a:solidFill>
              <a:srgbClr val="00006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solidFill>
                <a:srgbClr val="000000"/>
              </a:solidFill>
            </a:endParaRPr>
          </a:p>
        </p:txBody>
      </p:sp>
      <p:sp>
        <p:nvSpPr>
          <p:cNvPr id="61454" name="Rectangle 16"/>
          <p:cNvSpPr>
            <a:spLocks noChangeArrowheads="1"/>
          </p:cNvSpPr>
          <p:nvPr/>
        </p:nvSpPr>
        <p:spPr bwMode="auto">
          <a:xfrm>
            <a:off x="2288530" y="4778896"/>
            <a:ext cx="742950" cy="38100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en-US" altLang="zh-CN" sz="2000">
                <a:solidFill>
                  <a:srgbClr val="000000"/>
                </a:solidFill>
              </a:rPr>
              <a:t>PCI</a:t>
            </a:r>
          </a:p>
        </p:txBody>
      </p:sp>
      <p:sp>
        <p:nvSpPr>
          <p:cNvPr id="61455" name="Rectangle 17"/>
          <p:cNvSpPr>
            <a:spLocks noChangeArrowheads="1"/>
          </p:cNvSpPr>
          <p:nvPr/>
        </p:nvSpPr>
        <p:spPr bwMode="auto">
          <a:xfrm>
            <a:off x="3444230" y="4778896"/>
            <a:ext cx="990600" cy="38100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342900" indent="-342900" algn="ctr">
              <a:spcBef>
                <a:spcPct val="20000"/>
              </a:spcBef>
            </a:pPr>
            <a:r>
              <a:rPr lang="en-US" altLang="zh-CN" sz="2000">
                <a:solidFill>
                  <a:srgbClr val="000000"/>
                </a:solidFill>
              </a:rPr>
              <a:t>SDU</a:t>
            </a:r>
          </a:p>
        </p:txBody>
      </p:sp>
      <p:sp>
        <p:nvSpPr>
          <p:cNvPr id="61456" name="Line 18"/>
          <p:cNvSpPr>
            <a:spLocks noChangeShapeType="1"/>
          </p:cNvSpPr>
          <p:nvPr/>
        </p:nvSpPr>
        <p:spPr bwMode="auto">
          <a:xfrm flipH="1">
            <a:off x="2618730" y="4169296"/>
            <a:ext cx="660400" cy="60960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solidFill>
                <a:srgbClr val="000000"/>
              </a:solidFill>
            </a:endParaRPr>
          </a:p>
        </p:txBody>
      </p:sp>
      <p:sp>
        <p:nvSpPr>
          <p:cNvPr id="61457" name="Line 19"/>
          <p:cNvSpPr>
            <a:spLocks noChangeShapeType="1"/>
          </p:cNvSpPr>
          <p:nvPr/>
        </p:nvSpPr>
        <p:spPr bwMode="auto">
          <a:xfrm>
            <a:off x="3279130" y="4169296"/>
            <a:ext cx="660400" cy="60960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solidFill>
                <a:srgbClr val="000000"/>
              </a:solidFill>
            </a:endParaRPr>
          </a:p>
        </p:txBody>
      </p:sp>
      <p:sp>
        <p:nvSpPr>
          <p:cNvPr id="61458" name="Oval 20"/>
          <p:cNvSpPr>
            <a:spLocks noChangeArrowheads="1"/>
          </p:cNvSpPr>
          <p:nvPr/>
        </p:nvSpPr>
        <p:spPr bwMode="auto">
          <a:xfrm>
            <a:off x="3196580" y="4093096"/>
            <a:ext cx="165100" cy="152400"/>
          </a:xfrm>
          <a:prstGeom prst="ellipse">
            <a:avLst/>
          </a:prstGeom>
          <a:solidFill>
            <a:srgbClr val="FF0000"/>
          </a:solidFill>
          <a:ln w="9525">
            <a:solidFill>
              <a:srgbClr val="00006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solidFill>
                <a:srgbClr val="000000"/>
              </a:solidFill>
            </a:endParaRPr>
          </a:p>
        </p:txBody>
      </p:sp>
      <p:sp>
        <p:nvSpPr>
          <p:cNvPr id="61459" name="Arc 21"/>
          <p:cNvSpPr>
            <a:spLocks/>
          </p:cNvSpPr>
          <p:nvPr/>
        </p:nvSpPr>
        <p:spPr bwMode="auto">
          <a:xfrm>
            <a:off x="4352280" y="3940696"/>
            <a:ext cx="412750" cy="152400"/>
          </a:xfrm>
          <a:custGeom>
            <a:avLst/>
            <a:gdLst>
              <a:gd name="T0" fmla="*/ 0 w 21600"/>
              <a:gd name="T1" fmla="*/ 0 h 21600"/>
              <a:gd name="T2" fmla="*/ 118540689 w 21600"/>
              <a:gd name="T3" fmla="*/ 7586606 h 21600"/>
              <a:gd name="T4" fmla="*/ 0 w 21600"/>
              <a:gd name="T5" fmla="*/ 758660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66"/>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61460" name="Arc 22"/>
          <p:cNvSpPr>
            <a:spLocks/>
          </p:cNvSpPr>
          <p:nvPr/>
        </p:nvSpPr>
        <p:spPr bwMode="auto">
          <a:xfrm flipH="1">
            <a:off x="3361680" y="3940696"/>
            <a:ext cx="412750" cy="152400"/>
          </a:xfrm>
          <a:custGeom>
            <a:avLst/>
            <a:gdLst>
              <a:gd name="T0" fmla="*/ 0 w 21600"/>
              <a:gd name="T1" fmla="*/ 0 h 21600"/>
              <a:gd name="T2" fmla="*/ 118540689 w 21600"/>
              <a:gd name="T3" fmla="*/ 7586606 h 21600"/>
              <a:gd name="T4" fmla="*/ 0 w 21600"/>
              <a:gd name="T5" fmla="*/ 758660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66"/>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61461" name="Text Box 23"/>
          <p:cNvSpPr txBox="1">
            <a:spLocks noChangeArrowheads="1"/>
          </p:cNvSpPr>
          <p:nvPr/>
        </p:nvSpPr>
        <p:spPr bwMode="auto">
          <a:xfrm>
            <a:off x="3721032" y="3723209"/>
            <a:ext cx="693244" cy="40011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spcBef>
                <a:spcPct val="20000"/>
              </a:spcBef>
            </a:pPr>
            <a:r>
              <a:rPr lang="en-US" altLang="zh-CN" sz="2000">
                <a:solidFill>
                  <a:srgbClr val="000000"/>
                </a:solidFill>
              </a:rPr>
              <a:t>SAP</a:t>
            </a:r>
          </a:p>
        </p:txBody>
      </p:sp>
      <p:sp>
        <p:nvSpPr>
          <p:cNvPr id="61462" name="Text Box 24"/>
          <p:cNvSpPr txBox="1">
            <a:spLocks noChangeArrowheads="1"/>
          </p:cNvSpPr>
          <p:nvPr/>
        </p:nvSpPr>
        <p:spPr bwMode="auto">
          <a:xfrm>
            <a:off x="5673080" y="3501008"/>
            <a:ext cx="397787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50000"/>
              </a:spcBef>
            </a:pPr>
            <a:r>
              <a:rPr lang="en-US" altLang="zh-CN" sz="2400" b="1">
                <a:solidFill>
                  <a:srgbClr val="000000"/>
                </a:solidFill>
                <a:latin typeface="黑体" charset="0"/>
                <a:ea typeface="黑体" charset="0"/>
                <a:cs typeface="黑体" charset="0"/>
              </a:rPr>
              <a:t>N</a:t>
            </a:r>
            <a:r>
              <a:rPr lang="zh-CN" altLang="en-US" sz="2400" b="1">
                <a:solidFill>
                  <a:srgbClr val="000000"/>
                </a:solidFill>
                <a:latin typeface="黑体" charset="0"/>
                <a:ea typeface="黑体" charset="0"/>
                <a:cs typeface="黑体" charset="0"/>
              </a:rPr>
              <a:t>层的</a:t>
            </a:r>
            <a:r>
              <a:rPr lang="en-US" altLang="zh-CN" sz="2400" b="1">
                <a:solidFill>
                  <a:srgbClr val="000000"/>
                </a:solidFill>
                <a:latin typeface="黑体" charset="0"/>
                <a:ea typeface="黑体" charset="0"/>
                <a:cs typeface="黑体" charset="0"/>
              </a:rPr>
              <a:t>PDU=N</a:t>
            </a:r>
            <a:r>
              <a:rPr lang="zh-CN" altLang="en-US" sz="2400" b="1">
                <a:solidFill>
                  <a:srgbClr val="000000"/>
                </a:solidFill>
                <a:latin typeface="黑体" charset="0"/>
                <a:ea typeface="黑体" charset="0"/>
                <a:cs typeface="黑体" charset="0"/>
              </a:rPr>
              <a:t>层</a:t>
            </a:r>
            <a:r>
              <a:rPr lang="en-US" altLang="zh-CN" sz="2400" b="1">
                <a:solidFill>
                  <a:srgbClr val="000000"/>
                </a:solidFill>
                <a:latin typeface="黑体" charset="0"/>
                <a:ea typeface="黑体" charset="0"/>
                <a:cs typeface="黑体" charset="0"/>
              </a:rPr>
              <a:t>PCI+N</a:t>
            </a:r>
            <a:r>
              <a:rPr lang="zh-CN" altLang="en-US" sz="2400" b="1">
                <a:solidFill>
                  <a:srgbClr val="000000"/>
                </a:solidFill>
                <a:latin typeface="黑体" charset="0"/>
                <a:ea typeface="黑体" charset="0"/>
                <a:cs typeface="黑体" charset="0"/>
              </a:rPr>
              <a:t>层</a:t>
            </a:r>
            <a:r>
              <a:rPr lang="en-US" altLang="zh-CN" sz="2400" b="1">
                <a:solidFill>
                  <a:srgbClr val="000000"/>
                </a:solidFill>
                <a:latin typeface="黑体" charset="0"/>
                <a:ea typeface="黑体" charset="0"/>
                <a:cs typeface="黑体" charset="0"/>
              </a:rPr>
              <a:t>SDU</a:t>
            </a:r>
          </a:p>
          <a:p>
            <a:pPr eaLnBrk="1" hangingPunct="1">
              <a:spcBef>
                <a:spcPct val="50000"/>
              </a:spcBef>
            </a:pPr>
            <a:r>
              <a:rPr lang="en-US" altLang="zh-CN" sz="2400" b="1">
                <a:solidFill>
                  <a:srgbClr val="000000"/>
                </a:solidFill>
                <a:latin typeface="黑体" charset="0"/>
                <a:ea typeface="黑体" charset="0"/>
                <a:cs typeface="黑体" charset="0"/>
              </a:rPr>
              <a:t>N</a:t>
            </a:r>
            <a:r>
              <a:rPr lang="zh-CN" altLang="en-US" sz="2400" b="1">
                <a:solidFill>
                  <a:srgbClr val="000000"/>
                </a:solidFill>
                <a:latin typeface="黑体" charset="0"/>
                <a:ea typeface="黑体" charset="0"/>
                <a:cs typeface="黑体" charset="0"/>
              </a:rPr>
              <a:t>层的</a:t>
            </a:r>
            <a:r>
              <a:rPr lang="en-US" altLang="zh-CN" sz="2400" b="1">
                <a:solidFill>
                  <a:srgbClr val="000000"/>
                </a:solidFill>
                <a:latin typeface="黑体" charset="0"/>
                <a:ea typeface="黑体" charset="0"/>
                <a:cs typeface="黑体" charset="0"/>
              </a:rPr>
              <a:t>SDU=N+1</a:t>
            </a:r>
            <a:r>
              <a:rPr lang="zh-CN" altLang="en-US" sz="2400" b="1">
                <a:solidFill>
                  <a:srgbClr val="000000"/>
                </a:solidFill>
                <a:latin typeface="黑体" charset="0"/>
                <a:ea typeface="黑体" charset="0"/>
                <a:cs typeface="黑体" charset="0"/>
              </a:rPr>
              <a:t>层的</a:t>
            </a:r>
            <a:r>
              <a:rPr lang="en-US" altLang="zh-CN" sz="2400" b="1">
                <a:solidFill>
                  <a:srgbClr val="000000"/>
                </a:solidFill>
                <a:latin typeface="黑体" charset="0"/>
                <a:ea typeface="黑体" charset="0"/>
                <a:cs typeface="黑体" charset="0"/>
              </a:rPr>
              <a:t>PDU</a:t>
            </a:r>
          </a:p>
        </p:txBody>
      </p:sp>
    </p:spTree>
    <p:extLst>
      <p:ext uri="{BB962C8B-B14F-4D97-AF65-F5344CB8AC3E}">
        <p14:creationId xmlns:p14="http://schemas.microsoft.com/office/powerpoint/2010/main" val="1270978318"/>
      </p:ext>
    </p:extLst>
  </p:cSld>
  <p:clrMapOvr>
    <a:masterClrMapping/>
  </p:clrMapOvr>
  <p:timing>
    <p:tnLst>
      <p:par>
        <p:cTn xmlns:p14="http://schemas.microsoft.com/office/powerpoint/2010/mai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a:extLst/>
          </p:spPr>
          <p:txBody>
            <a:bodyPr wrap="none" anchor="ctr"/>
            <a:lstStyle/>
            <a:p>
              <a:endParaRPr lang="zh-CN" altLang="en-US" b="1">
                <a:solidFill>
                  <a:srgbClr val="333399"/>
                </a:solidFill>
                <a:latin typeface="+mn-lt"/>
                <a:ea typeface="黑体"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smtClean="0">
                  <a:solidFill>
                    <a:srgbClr val="333399"/>
                  </a:solidFill>
                  <a:latin typeface="+mn-lt"/>
                  <a:ea typeface="黑体" pitchFamily="2" charset="-122"/>
                </a:rPr>
                <a:t>协议 </a:t>
              </a:r>
              <a:r>
                <a:rPr kumimoji="1" lang="en-US" altLang="zh-CN" sz="2400" b="1" dirty="0" smtClean="0">
                  <a:solidFill>
                    <a:srgbClr val="333399"/>
                  </a:solidFill>
                  <a:latin typeface="+mn-lt"/>
                  <a:ea typeface="黑体" pitchFamily="2" charset="-122"/>
                </a:rPr>
                <a:t>(</a:t>
              </a:r>
              <a:r>
                <a:rPr kumimoji="1" lang="en-US" altLang="zh-CN" sz="2400" b="1" dirty="0">
                  <a:solidFill>
                    <a:srgbClr val="333399"/>
                  </a:solidFill>
                  <a:latin typeface="+mn-lt"/>
                  <a:ea typeface="黑体" pitchFamily="2" charset="-122"/>
                </a:rPr>
                <a:t>n + 1)</a:t>
              </a: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a:t>
              </a:r>
              <a:r>
                <a:rPr kumimoji="1" lang="zh-CN" altLang="en-US" sz="2400" b="1" dirty="0">
                  <a:solidFill>
                    <a:srgbClr val="333399"/>
                  </a:solidFill>
                  <a:latin typeface="+mn-lt"/>
                  <a:ea typeface="黑体" pitchFamily="2" charset="-122"/>
                </a:rPr>
                <a:t>层</a:t>
              </a: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+ 1 </a:t>
              </a:r>
              <a:r>
                <a:rPr kumimoji="1" lang="zh-CN" altLang="en-US" sz="2400" b="1" dirty="0">
                  <a:solidFill>
                    <a:srgbClr val="333399"/>
                  </a:solidFill>
                  <a:latin typeface="+mn-lt"/>
                  <a:ea typeface="黑体"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协议</a:t>
              </a:r>
              <a:r>
                <a:rPr kumimoji="1" lang="en-US" altLang="zh-CN" sz="2400" b="1">
                  <a:solidFill>
                    <a:srgbClr val="333399"/>
                  </a:solidFill>
                  <a:latin typeface="+mn-lt"/>
                  <a:ea typeface="黑体" pitchFamily="2" charset="-122"/>
                </a:rPr>
                <a:t>(n)</a:t>
              </a: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smtClean="0">
                <a:latin typeface="+mn-lt"/>
                <a:ea typeface="黑体" pitchFamily="2" charset="-122"/>
              </a:rPr>
              <a:t>相邻两</a:t>
            </a:r>
            <a:r>
              <a:rPr lang="zh-CN" altLang="zh-CN" sz="2400" b="1" dirty="0">
                <a:latin typeface="+mn-lt"/>
                <a:ea typeface="黑体" pitchFamily="2" charset="-122"/>
              </a:rPr>
              <a:t>层之间的关系</a:t>
            </a:r>
            <a:endParaRPr lang="zh-CN" altLang="en-US" sz="2400" b="1" dirty="0">
              <a:latin typeface="+mn-lt"/>
              <a:ea typeface="黑体" pitchFamily="2" charset="-122"/>
            </a:endParaRPr>
          </a:p>
        </p:txBody>
      </p:sp>
    </p:spTree>
    <p:extLst>
      <p:ext uri="{BB962C8B-B14F-4D97-AF65-F5344CB8AC3E}">
        <p14:creationId xmlns:p14="http://schemas.microsoft.com/office/powerpoint/2010/main" val="3788056440"/>
      </p:ext>
    </p:extLst>
  </p:cSld>
  <p:clrMapOvr>
    <a:masterClrMapping/>
  </p:clrMapOvr>
  <p:timing>
    <p:tnLst>
      <p:par>
        <p:cTn xmlns:p14="http://schemas.microsoft.com/office/powerpoint/2010/mai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a:t>
            </a:r>
            <a:r>
              <a:rPr lang="en-US" altLang="zh-CN" dirty="0" smtClean="0"/>
              <a:t>TCP/IP </a:t>
            </a:r>
            <a:r>
              <a:rPr lang="zh-CN" altLang="zh-CN" dirty="0" smtClean="0"/>
              <a:t>的</a:t>
            </a:r>
            <a:r>
              <a:rPr lang="zh-CN" altLang="zh-CN" dirty="0"/>
              <a:t>体系结构</a:t>
            </a:r>
            <a:endParaRPr lang="zh-CN" altLang="en-US" dirty="0"/>
          </a:p>
        </p:txBody>
      </p:sp>
      <p:graphicFrame>
        <p:nvGraphicFramePr>
          <p:cNvPr id="136194" name="Object 2"/>
          <p:cNvGraphicFramePr>
            <a:graphicFrameLocks noGrp="1" noChangeAspect="1"/>
          </p:cNvGraphicFramePr>
          <p:nvPr>
            <p:ph idx="4294967295"/>
            <p:extLst>
              <p:ext uri="{D42A27DB-BD31-4B8C-83A1-F6EECF244321}">
                <p14:modId xmlns:p14="http://schemas.microsoft.com/office/powerpoint/2010/main" val="1400336881"/>
              </p:ext>
            </p:extLst>
          </p:nvPr>
        </p:nvGraphicFramePr>
        <p:xfrm>
          <a:off x="2449345" y="4341088"/>
          <a:ext cx="2106613" cy="1111250"/>
        </p:xfrm>
        <a:graphic>
          <a:graphicData uri="http://schemas.openxmlformats.org/presentationml/2006/ole">
            <mc:AlternateContent xmlns:mc="http://schemas.openxmlformats.org/markup-compatibility/2006">
              <mc:Choice xmlns:v="urn:schemas-microsoft-com:vml" Requires="v">
                <p:oleObj spid="_x0000_s14440" name="VISIO" r:id="rId4" imgW="1687068" imgH="964692" progId="">
                  <p:embed/>
                </p:oleObj>
              </mc:Choice>
              <mc:Fallback>
                <p:oleObj name="VISIO" r:id="rId4" imgW="1687068" imgH="964692"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9345" y="4341088"/>
                        <a:ext cx="2106613"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6195" name="Object 3"/>
          <p:cNvGraphicFramePr>
            <a:graphicFrameLocks noChangeAspect="1"/>
          </p:cNvGraphicFramePr>
          <p:nvPr>
            <p:extLst>
              <p:ext uri="{D42A27DB-BD31-4B8C-83A1-F6EECF244321}">
                <p14:modId xmlns:p14="http://schemas.microsoft.com/office/powerpoint/2010/main" val="3745574121"/>
              </p:ext>
            </p:extLst>
          </p:nvPr>
        </p:nvGraphicFramePr>
        <p:xfrm>
          <a:off x="5654675" y="4373587"/>
          <a:ext cx="2106745" cy="1111250"/>
        </p:xfrm>
        <a:graphic>
          <a:graphicData uri="http://schemas.openxmlformats.org/presentationml/2006/ole">
            <mc:AlternateContent xmlns:mc="http://schemas.openxmlformats.org/markup-compatibility/2006">
              <mc:Choice xmlns:v="urn:schemas-microsoft-com:vml" Requires="v">
                <p:oleObj spid="_x0000_s14441" name="VISIO" r:id="rId6" imgW="1687068" imgH="964692" progId="">
                  <p:embed/>
                </p:oleObj>
              </mc:Choice>
              <mc:Fallback>
                <p:oleObj name="VISIO" r:id="rId6" imgW="1687068" imgH="96469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4675" y="4373587"/>
                        <a:ext cx="2106745"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198" name="Freeform 6"/>
          <p:cNvSpPr>
            <a:spLocks/>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00" name="Freeform 8"/>
          <p:cNvSpPr>
            <a:spLocks/>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a:spLocks/>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3" name="Freeform 11"/>
          <p:cNvSpPr>
            <a:spLocks/>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a:spLocks/>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a:spLocks/>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7" name="Freeform 15"/>
          <p:cNvSpPr>
            <a:spLocks/>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itchFamily="2" charset="-122"/>
              </a:rPr>
              <a:t>主机</a:t>
            </a:r>
            <a:r>
              <a:rPr kumimoji="1" lang="en-US" altLang="zh-CN" sz="2400" b="1" dirty="0">
                <a:solidFill>
                  <a:srgbClr val="000099"/>
                </a:solidFill>
                <a:ea typeface="黑体" pitchFamily="2" charset="-122"/>
              </a:rPr>
              <a:t>A</a:t>
            </a: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itchFamily="2" charset="-122"/>
              </a:rPr>
              <a:t>主机</a:t>
            </a:r>
            <a:r>
              <a:rPr kumimoji="1" lang="en-US" altLang="zh-CN" sz="2400" b="1">
                <a:solidFill>
                  <a:srgbClr val="000099"/>
                </a:solidFill>
                <a:ea typeface="黑体" pitchFamily="2" charset="-122"/>
              </a:rPr>
              <a:t>B</a:t>
            </a: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itchFamily="2" charset="-122"/>
                <a:ea typeface="黑体" pitchFamily="2" charset="-122"/>
              </a:rPr>
              <a:t>路由器</a:t>
            </a: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6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2</a:t>
            </a: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5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1</a:t>
            </a: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itchFamily="2" charset="-122"/>
                <a:ea typeface="黑体" pitchFamily="2" charset="-122"/>
              </a:rPr>
              <a:t>网际层</a:t>
            </a:r>
          </a:p>
          <a:p>
            <a:pPr algn="ctr">
              <a:lnSpc>
                <a:spcPct val="130000"/>
              </a:lnSpc>
            </a:pPr>
            <a:r>
              <a:rPr kumimoji="1" lang="zh-CN" altLang="en-US" sz="2000" b="1">
                <a:solidFill>
                  <a:srgbClr val="000099"/>
                </a:solidFill>
                <a:latin typeface="黑体" pitchFamily="2" charset="-122"/>
                <a:ea typeface="黑体" pitchFamily="2" charset="-122"/>
              </a:rPr>
              <a:t>网络</a:t>
            </a:r>
          </a:p>
          <a:p>
            <a:pPr algn="ctr">
              <a:lnSpc>
                <a:spcPct val="90000"/>
              </a:lnSpc>
            </a:pPr>
            <a:r>
              <a:rPr kumimoji="1" lang="zh-CN" altLang="en-US" sz="2000" b="1">
                <a:solidFill>
                  <a:srgbClr val="000099"/>
                </a:solidFill>
                <a:latin typeface="黑体" pitchFamily="2" charset="-122"/>
                <a:ea typeface="黑体" pitchFamily="2" charset="-122"/>
              </a:rPr>
              <a:t>接口层</a:t>
            </a: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itchFamily="2" charset="-122"/>
              </a:rPr>
              <a:t>4</a:t>
            </a:r>
          </a:p>
          <a:p>
            <a:pPr algn="ctr">
              <a:lnSpc>
                <a:spcPct val="130000"/>
              </a:lnSpc>
            </a:pPr>
            <a:r>
              <a:rPr kumimoji="1" lang="en-US" altLang="zh-CN" sz="2000" b="1">
                <a:solidFill>
                  <a:srgbClr val="000099"/>
                </a:solidFill>
                <a:ea typeface="黑体" pitchFamily="2" charset="-122"/>
              </a:rPr>
              <a:t>3</a:t>
            </a:r>
          </a:p>
          <a:p>
            <a:pPr algn="ctr">
              <a:lnSpc>
                <a:spcPct val="130000"/>
              </a:lnSpc>
            </a:pPr>
            <a:r>
              <a:rPr kumimoji="1" lang="en-US" altLang="zh-CN" sz="2000" b="1">
                <a:solidFill>
                  <a:srgbClr val="000099"/>
                </a:solidFill>
                <a:ea typeface="黑体" pitchFamily="2" charset="-122"/>
              </a:rPr>
              <a:t>2</a:t>
            </a:r>
          </a:p>
          <a:p>
            <a:pPr algn="ctr">
              <a:lnSpc>
                <a:spcPct val="155000"/>
              </a:lnSpc>
            </a:pPr>
            <a:r>
              <a:rPr kumimoji="1" lang="en-US" altLang="zh-CN" sz="2000" b="1">
                <a:solidFill>
                  <a:srgbClr val="000099"/>
                </a:solidFill>
                <a:ea typeface="黑体" pitchFamily="2" charset="-122"/>
              </a:rPr>
              <a:t>1</a:t>
            </a: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a:extLst/>
        </p:spPr>
        <p:txBody>
          <a:bodyPr wrap="none">
            <a:spAutoFit/>
          </a:bodyPr>
          <a:lstStyle/>
          <a:p>
            <a:pPr algn="ctr"/>
            <a:r>
              <a:rPr lang="zh-CN" altLang="en-US" sz="2400" b="1" dirty="0">
                <a:solidFill>
                  <a:srgbClr val="000099"/>
                </a:solidFill>
                <a:latin typeface="黑体" pitchFamily="2" charset="-122"/>
                <a:ea typeface="黑体" pitchFamily="2" charset="-122"/>
              </a:rPr>
              <a:t>路由器在转发分组时最高只用</a:t>
            </a:r>
            <a:r>
              <a:rPr lang="zh-CN" altLang="en-US" sz="2400" b="1" dirty="0" smtClean="0">
                <a:solidFill>
                  <a:srgbClr val="000099"/>
                </a:solidFill>
                <a:latin typeface="黑体" pitchFamily="2" charset="-122"/>
                <a:ea typeface="黑体" pitchFamily="2" charset="-122"/>
              </a:rPr>
              <a:t>到网际层</a:t>
            </a:r>
            <a:endParaRPr lang="zh-CN" altLang="en-US" sz="2400" b="1" dirty="0">
              <a:solidFill>
                <a:srgbClr val="000099"/>
              </a:solidFill>
              <a:latin typeface="黑体" pitchFamily="2" charset="-122"/>
              <a:ea typeface="黑体" pitchFamily="2" charset="-122"/>
            </a:endParaRPr>
          </a:p>
          <a:p>
            <a:pPr algn="ctr"/>
            <a:r>
              <a:rPr lang="zh-CN" altLang="en-US" sz="2400" b="1" dirty="0">
                <a:solidFill>
                  <a:srgbClr val="000099"/>
                </a:solidFill>
                <a:latin typeface="黑体" pitchFamily="2" charset="-122"/>
                <a:ea typeface="黑体" pitchFamily="2" charset="-122"/>
              </a:rPr>
              <a:t>而没有使用运输层和应用层。 </a:t>
            </a: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itchFamily="2" charset="-122"/>
              </a:rPr>
              <a:t>TCP/IP </a:t>
            </a:r>
            <a:r>
              <a:rPr lang="zh-CN" altLang="en-US" sz="2800" b="1" dirty="0">
                <a:solidFill>
                  <a:srgbClr val="000099"/>
                </a:solidFill>
                <a:latin typeface="+mn-lt"/>
                <a:ea typeface="黑体" pitchFamily="2" charset="-122"/>
              </a:rPr>
              <a:t>是四层体系结构</a:t>
            </a:r>
          </a:p>
        </p:txBody>
      </p:sp>
    </p:spTree>
    <p:extLst>
      <p:ext uri="{BB962C8B-B14F-4D97-AF65-F5344CB8AC3E}">
        <p14:creationId xmlns:p14="http://schemas.microsoft.com/office/powerpoint/2010/main" val="2685845401"/>
      </p:ext>
    </p:extLst>
  </p:cSld>
  <p:clrMapOvr>
    <a:masterClrMapping/>
  </p:clrMapOvr>
  <p:timing>
    <p:tnLst>
      <p:par>
        <p:cTn xmlns:p14="http://schemas.microsoft.com/office/powerpoint/2010/mai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AutoShape 2"/>
          <p:cNvSpPr>
            <a:spLocks noChangeArrowheads="1"/>
          </p:cNvSpPr>
          <p:nvPr/>
        </p:nvSpPr>
        <p:spPr bwMode="auto">
          <a:xfrm>
            <a:off x="3797300" y="3849688"/>
            <a:ext cx="2311400" cy="2209800"/>
          </a:xfrm>
          <a:prstGeom prst="roundRect">
            <a:avLst>
              <a:gd name="adj" fmla="val 16667"/>
            </a:avLst>
          </a:prstGeom>
          <a:solidFill>
            <a:srgbClr val="CCECFF"/>
          </a:solidFill>
          <a:ln w="28575">
            <a:solidFill>
              <a:schemeClr val="tx2"/>
            </a:solidFill>
            <a:prstDash val="dash"/>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342900" indent="-342900" algn="ctr">
              <a:spcBef>
                <a:spcPct val="20000"/>
              </a:spcBef>
            </a:pPr>
            <a:endParaRPr lang="zh-CN" sz="2000">
              <a:solidFill>
                <a:schemeClr val="tx2"/>
              </a:solidFill>
              <a:latin typeface="黑体" charset="0"/>
              <a:ea typeface="黑体" charset="0"/>
              <a:cs typeface="黑体" charset="0"/>
            </a:endParaRPr>
          </a:p>
        </p:txBody>
      </p:sp>
      <p:sp>
        <p:nvSpPr>
          <p:cNvPr id="107523" name="AutoShape 3"/>
          <p:cNvSpPr>
            <a:spLocks noChangeArrowheads="1"/>
          </p:cNvSpPr>
          <p:nvPr/>
        </p:nvSpPr>
        <p:spPr bwMode="auto">
          <a:xfrm>
            <a:off x="3962400" y="4916488"/>
            <a:ext cx="1981200" cy="1066800"/>
          </a:xfrm>
          <a:prstGeom prst="roundRect">
            <a:avLst>
              <a:gd name="adj" fmla="val 16667"/>
            </a:avLst>
          </a:prstGeom>
          <a:solidFill>
            <a:srgbClr val="99CCFF"/>
          </a:solidFill>
          <a:ln w="28575">
            <a:solidFill>
              <a:schemeClr val="tx2"/>
            </a:solidFill>
            <a:prstDash val="dash"/>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342900" indent="-342900" algn="ctr">
              <a:spcBef>
                <a:spcPct val="20000"/>
              </a:spcBef>
            </a:pPr>
            <a:endParaRPr lang="zh-CN" sz="2000">
              <a:solidFill>
                <a:srgbClr val="FF0000"/>
              </a:solidFill>
              <a:latin typeface="黑体" charset="0"/>
              <a:ea typeface="黑体" charset="0"/>
              <a:cs typeface="黑体" charset="0"/>
            </a:endParaRPr>
          </a:p>
        </p:txBody>
      </p:sp>
      <p:sp>
        <p:nvSpPr>
          <p:cNvPr id="107524" name="Rectangle 4"/>
          <p:cNvSpPr>
            <a:spLocks noGrp="1" noChangeArrowheads="1"/>
          </p:cNvSpPr>
          <p:nvPr>
            <p:ph type="title"/>
          </p:nvPr>
        </p:nvSpPr>
        <p:spPr>
          <a:xfrm>
            <a:off x="495300" y="122238"/>
            <a:ext cx="8172450" cy="786482"/>
          </a:xfrm>
          <a:noFill/>
        </p:spPr>
        <p:txBody>
          <a:bodyPr/>
          <a:lstStyle/>
          <a:p>
            <a:pPr algn="ctr" eaLnBrk="1" hangingPunct="1"/>
            <a:r>
              <a:rPr lang="zh-CN" altLang="en-US" sz="3200">
                <a:latin typeface="黑体"/>
                <a:ea typeface="黑体"/>
                <a:cs typeface="黑体"/>
              </a:rPr>
              <a:t>通过网络节点的</a:t>
            </a:r>
            <a:r>
              <a:rPr lang="en-US" altLang="zh-CN" sz="3200">
                <a:latin typeface="黑体"/>
                <a:ea typeface="黑体"/>
                <a:cs typeface="黑体"/>
              </a:rPr>
              <a:t>TCP/IP</a:t>
            </a:r>
            <a:r>
              <a:rPr lang="zh-CN" altLang="en-US" sz="3200">
                <a:latin typeface="黑体"/>
                <a:ea typeface="黑体"/>
                <a:cs typeface="黑体"/>
              </a:rPr>
              <a:t>模型层次</a:t>
            </a:r>
          </a:p>
        </p:txBody>
      </p:sp>
      <p:sp>
        <p:nvSpPr>
          <p:cNvPr id="107525" name="Rectangle 5"/>
          <p:cNvSpPr>
            <a:spLocks noChangeArrowheads="1"/>
          </p:cNvSpPr>
          <p:nvPr/>
        </p:nvSpPr>
        <p:spPr bwMode="auto">
          <a:xfrm>
            <a:off x="660400" y="2325688"/>
            <a:ext cx="1651000" cy="457200"/>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sz="2000" b="1">
                <a:solidFill>
                  <a:schemeClr val="tx2"/>
                </a:solidFill>
                <a:latin typeface="黑体" charset="0"/>
                <a:ea typeface="黑体" charset="0"/>
                <a:cs typeface="黑体" charset="0"/>
              </a:rPr>
              <a:t>应用层</a:t>
            </a:r>
          </a:p>
        </p:txBody>
      </p:sp>
      <p:sp>
        <p:nvSpPr>
          <p:cNvPr id="107526" name="Rectangle 6"/>
          <p:cNvSpPr>
            <a:spLocks noChangeArrowheads="1"/>
          </p:cNvSpPr>
          <p:nvPr/>
        </p:nvSpPr>
        <p:spPr bwMode="auto">
          <a:xfrm>
            <a:off x="660400" y="3316288"/>
            <a:ext cx="1651000" cy="457200"/>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sz="2000" b="1">
                <a:solidFill>
                  <a:schemeClr val="tx2"/>
                </a:solidFill>
                <a:latin typeface="黑体" charset="0"/>
                <a:ea typeface="黑体" charset="0"/>
                <a:cs typeface="黑体" charset="0"/>
              </a:rPr>
              <a:t>传输层</a:t>
            </a:r>
          </a:p>
        </p:txBody>
      </p:sp>
      <p:sp>
        <p:nvSpPr>
          <p:cNvPr id="107527" name="Rectangle 7"/>
          <p:cNvSpPr>
            <a:spLocks noChangeArrowheads="1"/>
          </p:cNvSpPr>
          <p:nvPr/>
        </p:nvSpPr>
        <p:spPr bwMode="auto">
          <a:xfrm>
            <a:off x="660400" y="4306888"/>
            <a:ext cx="1651000" cy="457200"/>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sz="2000" b="1">
                <a:solidFill>
                  <a:schemeClr val="tx2"/>
                </a:solidFill>
                <a:latin typeface="黑体" charset="0"/>
                <a:ea typeface="黑体" charset="0"/>
                <a:cs typeface="黑体" charset="0"/>
              </a:rPr>
              <a:t>网络层</a:t>
            </a:r>
          </a:p>
        </p:txBody>
      </p:sp>
      <p:sp>
        <p:nvSpPr>
          <p:cNvPr id="107528" name="Rectangle 8"/>
          <p:cNvSpPr>
            <a:spLocks noChangeArrowheads="1"/>
          </p:cNvSpPr>
          <p:nvPr/>
        </p:nvSpPr>
        <p:spPr bwMode="auto">
          <a:xfrm>
            <a:off x="660400" y="5297488"/>
            <a:ext cx="1651000" cy="457200"/>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sz="2000" b="1">
                <a:solidFill>
                  <a:schemeClr val="tx2"/>
                </a:solidFill>
                <a:latin typeface="黑体" charset="0"/>
                <a:ea typeface="黑体" charset="0"/>
                <a:cs typeface="黑体" charset="0"/>
              </a:rPr>
              <a:t>网络接口层</a:t>
            </a:r>
          </a:p>
        </p:txBody>
      </p:sp>
      <p:sp>
        <p:nvSpPr>
          <p:cNvPr id="107529" name="Line 9"/>
          <p:cNvSpPr>
            <a:spLocks noChangeShapeType="1"/>
          </p:cNvSpPr>
          <p:nvPr/>
        </p:nvSpPr>
        <p:spPr bwMode="auto">
          <a:xfrm>
            <a:off x="2311400" y="2554288"/>
            <a:ext cx="5283200" cy="0"/>
          </a:xfrm>
          <a:prstGeom prst="line">
            <a:avLst/>
          </a:prstGeom>
          <a:noFill/>
          <a:ln w="12700">
            <a:solidFill>
              <a:schemeClr val="tx2"/>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7530" name="Text Box 10"/>
          <p:cNvSpPr txBox="1">
            <a:spLocks noChangeArrowheads="1"/>
          </p:cNvSpPr>
          <p:nvPr/>
        </p:nvSpPr>
        <p:spPr bwMode="auto">
          <a:xfrm>
            <a:off x="4164041" y="2173289"/>
            <a:ext cx="1479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kumimoji="1" lang="zh-CN" altLang="en-US" sz="2000" b="1">
                <a:solidFill>
                  <a:schemeClr val="tx2"/>
                </a:solidFill>
                <a:latin typeface="黑体" charset="0"/>
                <a:ea typeface="黑体" charset="0"/>
                <a:cs typeface="黑体" charset="0"/>
              </a:rPr>
              <a:t>应用层协议</a:t>
            </a:r>
          </a:p>
        </p:txBody>
      </p:sp>
      <p:sp>
        <p:nvSpPr>
          <p:cNvPr id="107531" name="Line 11"/>
          <p:cNvSpPr>
            <a:spLocks noChangeShapeType="1"/>
          </p:cNvSpPr>
          <p:nvPr/>
        </p:nvSpPr>
        <p:spPr bwMode="auto">
          <a:xfrm>
            <a:off x="2311400" y="3544888"/>
            <a:ext cx="5283200" cy="0"/>
          </a:xfrm>
          <a:prstGeom prst="line">
            <a:avLst/>
          </a:prstGeom>
          <a:noFill/>
          <a:ln w="12700">
            <a:solidFill>
              <a:schemeClr val="tx2"/>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7532" name="Text Box 12"/>
          <p:cNvSpPr txBox="1">
            <a:spLocks noChangeArrowheads="1"/>
          </p:cNvSpPr>
          <p:nvPr/>
        </p:nvSpPr>
        <p:spPr bwMode="auto">
          <a:xfrm>
            <a:off x="4179518" y="3163889"/>
            <a:ext cx="1479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kumimoji="1" lang="zh-CN" altLang="en-US" sz="2000" b="1">
                <a:solidFill>
                  <a:schemeClr val="tx2"/>
                </a:solidFill>
                <a:latin typeface="黑体" charset="0"/>
                <a:ea typeface="黑体" charset="0"/>
                <a:cs typeface="黑体" charset="0"/>
              </a:rPr>
              <a:t>传输层协议</a:t>
            </a:r>
          </a:p>
        </p:txBody>
      </p:sp>
      <p:sp>
        <p:nvSpPr>
          <p:cNvPr id="107533" name="Line 13"/>
          <p:cNvSpPr>
            <a:spLocks noChangeShapeType="1"/>
          </p:cNvSpPr>
          <p:nvPr/>
        </p:nvSpPr>
        <p:spPr bwMode="auto">
          <a:xfrm>
            <a:off x="5778500" y="5526088"/>
            <a:ext cx="1816100" cy="0"/>
          </a:xfrm>
          <a:prstGeom prst="line">
            <a:avLst/>
          </a:prstGeom>
          <a:noFill/>
          <a:ln w="12700">
            <a:solidFill>
              <a:schemeClr val="tx2"/>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7534" name="Text Box 14"/>
          <p:cNvSpPr txBox="1">
            <a:spLocks noChangeArrowheads="1"/>
          </p:cNvSpPr>
          <p:nvPr/>
        </p:nvSpPr>
        <p:spPr bwMode="auto">
          <a:xfrm>
            <a:off x="6191250" y="5145089"/>
            <a:ext cx="132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kumimoji="1" lang="zh-CN" altLang="en-US" sz="2000" b="1">
                <a:solidFill>
                  <a:schemeClr val="tx2"/>
                </a:solidFill>
                <a:latin typeface="黑体" charset="0"/>
                <a:ea typeface="黑体" charset="0"/>
                <a:cs typeface="黑体" charset="0"/>
              </a:rPr>
              <a:t>网络接口层协议</a:t>
            </a:r>
          </a:p>
        </p:txBody>
      </p:sp>
      <p:sp>
        <p:nvSpPr>
          <p:cNvPr id="107535" name="Text Box 15"/>
          <p:cNvSpPr txBox="1">
            <a:spLocks noChangeArrowheads="1"/>
          </p:cNvSpPr>
          <p:nvPr/>
        </p:nvSpPr>
        <p:spPr bwMode="auto">
          <a:xfrm>
            <a:off x="990600" y="1773238"/>
            <a:ext cx="9669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zh-CN" altLang="en-US" sz="2400" b="1">
                <a:solidFill>
                  <a:schemeClr val="tx2"/>
                </a:solidFill>
                <a:latin typeface="黑体" charset="0"/>
                <a:ea typeface="黑体" charset="0"/>
                <a:cs typeface="黑体" charset="0"/>
              </a:rPr>
              <a:t>主机</a:t>
            </a:r>
            <a:r>
              <a:rPr lang="en-US" altLang="zh-CN" sz="2400" b="1">
                <a:solidFill>
                  <a:schemeClr val="tx2"/>
                </a:solidFill>
                <a:latin typeface="黑体" charset="0"/>
                <a:ea typeface="黑体" charset="0"/>
                <a:cs typeface="黑体" charset="0"/>
              </a:rPr>
              <a:t>A</a:t>
            </a:r>
          </a:p>
        </p:txBody>
      </p:sp>
      <p:sp>
        <p:nvSpPr>
          <p:cNvPr id="107536" name="Text Box 16"/>
          <p:cNvSpPr txBox="1">
            <a:spLocks noChangeArrowheads="1"/>
          </p:cNvSpPr>
          <p:nvPr/>
        </p:nvSpPr>
        <p:spPr bwMode="auto">
          <a:xfrm>
            <a:off x="7842250" y="1773238"/>
            <a:ext cx="9541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pPr>
            <a:r>
              <a:rPr lang="zh-CN" altLang="en-US" sz="2400" b="1">
                <a:solidFill>
                  <a:schemeClr val="tx2"/>
                </a:solidFill>
                <a:latin typeface="黑体" charset="0"/>
                <a:ea typeface="黑体" charset="0"/>
                <a:cs typeface="黑体" charset="0"/>
              </a:rPr>
              <a:t>主机</a:t>
            </a:r>
            <a:r>
              <a:rPr lang="en-US" altLang="zh-CN" sz="2400" b="1">
                <a:solidFill>
                  <a:schemeClr val="tx2"/>
                </a:solidFill>
                <a:latin typeface="黑体" charset="0"/>
                <a:ea typeface="黑体" charset="0"/>
                <a:cs typeface="黑体" charset="0"/>
              </a:rPr>
              <a:t>B</a:t>
            </a:r>
          </a:p>
        </p:txBody>
      </p:sp>
      <p:sp>
        <p:nvSpPr>
          <p:cNvPr id="107537" name="Rectangle 17"/>
          <p:cNvSpPr>
            <a:spLocks noChangeArrowheads="1"/>
          </p:cNvSpPr>
          <p:nvPr/>
        </p:nvSpPr>
        <p:spPr bwMode="auto">
          <a:xfrm>
            <a:off x="4127500" y="4306888"/>
            <a:ext cx="1651000" cy="457200"/>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sz="2000" b="1">
                <a:solidFill>
                  <a:schemeClr val="tx2"/>
                </a:solidFill>
                <a:latin typeface="黑体" charset="0"/>
                <a:ea typeface="黑体" charset="0"/>
                <a:cs typeface="黑体" charset="0"/>
              </a:rPr>
              <a:t>网络层</a:t>
            </a:r>
          </a:p>
        </p:txBody>
      </p:sp>
      <p:sp>
        <p:nvSpPr>
          <p:cNvPr id="107538" name="Rectangle 18"/>
          <p:cNvSpPr>
            <a:spLocks noChangeArrowheads="1"/>
          </p:cNvSpPr>
          <p:nvPr/>
        </p:nvSpPr>
        <p:spPr bwMode="auto">
          <a:xfrm>
            <a:off x="4127500" y="5297488"/>
            <a:ext cx="1651000" cy="457200"/>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sz="2000" b="1">
                <a:solidFill>
                  <a:schemeClr val="tx2"/>
                </a:solidFill>
                <a:latin typeface="黑体" charset="0"/>
                <a:ea typeface="黑体" charset="0"/>
                <a:cs typeface="黑体" charset="0"/>
              </a:rPr>
              <a:t>网络接口层</a:t>
            </a:r>
          </a:p>
        </p:txBody>
      </p:sp>
      <p:sp>
        <p:nvSpPr>
          <p:cNvPr id="107539" name="Line 19"/>
          <p:cNvSpPr>
            <a:spLocks noChangeShapeType="1"/>
          </p:cNvSpPr>
          <p:nvPr/>
        </p:nvSpPr>
        <p:spPr bwMode="auto">
          <a:xfrm>
            <a:off x="2311400" y="5526088"/>
            <a:ext cx="1816100" cy="0"/>
          </a:xfrm>
          <a:prstGeom prst="line">
            <a:avLst/>
          </a:prstGeom>
          <a:noFill/>
          <a:ln w="12700">
            <a:solidFill>
              <a:schemeClr val="tx2"/>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7540" name="Text Box 20"/>
          <p:cNvSpPr txBox="1">
            <a:spLocks noChangeArrowheads="1"/>
          </p:cNvSpPr>
          <p:nvPr/>
        </p:nvSpPr>
        <p:spPr bwMode="auto">
          <a:xfrm>
            <a:off x="2393950" y="5145089"/>
            <a:ext cx="132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kumimoji="1" lang="zh-CN" altLang="en-US" sz="2000" b="1">
                <a:solidFill>
                  <a:schemeClr val="tx2"/>
                </a:solidFill>
                <a:latin typeface="黑体" charset="0"/>
                <a:ea typeface="黑体" charset="0"/>
                <a:cs typeface="黑体" charset="0"/>
              </a:rPr>
              <a:t>网络接口层协议</a:t>
            </a:r>
          </a:p>
        </p:txBody>
      </p:sp>
      <p:sp>
        <p:nvSpPr>
          <p:cNvPr id="107541" name="Line 21"/>
          <p:cNvSpPr>
            <a:spLocks noChangeShapeType="1"/>
          </p:cNvSpPr>
          <p:nvPr/>
        </p:nvSpPr>
        <p:spPr bwMode="auto">
          <a:xfrm>
            <a:off x="2311400" y="4535488"/>
            <a:ext cx="1816100" cy="0"/>
          </a:xfrm>
          <a:prstGeom prst="line">
            <a:avLst/>
          </a:prstGeom>
          <a:noFill/>
          <a:ln w="12700">
            <a:solidFill>
              <a:schemeClr val="tx2"/>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7542" name="Text Box 22"/>
          <p:cNvSpPr txBox="1">
            <a:spLocks noChangeArrowheads="1"/>
          </p:cNvSpPr>
          <p:nvPr/>
        </p:nvSpPr>
        <p:spPr bwMode="auto">
          <a:xfrm>
            <a:off x="2559050" y="4138614"/>
            <a:ext cx="1073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kumimoji="1" lang="zh-CN" altLang="en-US" sz="2000" b="1">
                <a:solidFill>
                  <a:schemeClr val="tx2"/>
                </a:solidFill>
                <a:latin typeface="黑体" charset="0"/>
                <a:ea typeface="黑体" charset="0"/>
                <a:cs typeface="黑体" charset="0"/>
              </a:rPr>
              <a:t>网络层协议</a:t>
            </a:r>
          </a:p>
        </p:txBody>
      </p:sp>
      <p:sp>
        <p:nvSpPr>
          <p:cNvPr id="107543" name="Line 23"/>
          <p:cNvSpPr>
            <a:spLocks noChangeShapeType="1"/>
          </p:cNvSpPr>
          <p:nvPr/>
        </p:nvSpPr>
        <p:spPr bwMode="auto">
          <a:xfrm>
            <a:off x="5778500" y="4535488"/>
            <a:ext cx="1816100" cy="0"/>
          </a:xfrm>
          <a:prstGeom prst="line">
            <a:avLst/>
          </a:prstGeom>
          <a:noFill/>
          <a:ln w="12700">
            <a:solidFill>
              <a:schemeClr val="tx2"/>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7544" name="Text Box 24"/>
          <p:cNvSpPr txBox="1">
            <a:spLocks noChangeArrowheads="1"/>
          </p:cNvSpPr>
          <p:nvPr/>
        </p:nvSpPr>
        <p:spPr bwMode="auto">
          <a:xfrm>
            <a:off x="6273800" y="4138614"/>
            <a:ext cx="1073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kumimoji="1" lang="zh-CN" altLang="en-US" sz="2000" b="1">
                <a:solidFill>
                  <a:schemeClr val="tx2"/>
                </a:solidFill>
                <a:latin typeface="黑体" charset="0"/>
                <a:ea typeface="黑体" charset="0"/>
                <a:cs typeface="黑体" charset="0"/>
              </a:rPr>
              <a:t>网络层协议</a:t>
            </a:r>
          </a:p>
        </p:txBody>
      </p:sp>
      <p:sp>
        <p:nvSpPr>
          <p:cNvPr id="107545" name="Line 25"/>
          <p:cNvSpPr>
            <a:spLocks noChangeShapeType="1"/>
          </p:cNvSpPr>
          <p:nvPr/>
        </p:nvSpPr>
        <p:spPr bwMode="auto">
          <a:xfrm>
            <a:off x="1485900" y="2782888"/>
            <a:ext cx="0" cy="533400"/>
          </a:xfrm>
          <a:prstGeom prst="line">
            <a:avLst/>
          </a:prstGeom>
          <a:noFill/>
          <a:ln w="952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p>
        </p:txBody>
      </p:sp>
      <p:sp>
        <p:nvSpPr>
          <p:cNvPr id="107546" name="Line 26"/>
          <p:cNvSpPr>
            <a:spLocks noChangeShapeType="1"/>
          </p:cNvSpPr>
          <p:nvPr/>
        </p:nvSpPr>
        <p:spPr bwMode="auto">
          <a:xfrm>
            <a:off x="1485900" y="3773488"/>
            <a:ext cx="0" cy="533400"/>
          </a:xfrm>
          <a:prstGeom prst="line">
            <a:avLst/>
          </a:prstGeom>
          <a:noFill/>
          <a:ln w="952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p>
        </p:txBody>
      </p:sp>
      <p:sp>
        <p:nvSpPr>
          <p:cNvPr id="107547" name="Line 27"/>
          <p:cNvSpPr>
            <a:spLocks noChangeShapeType="1"/>
          </p:cNvSpPr>
          <p:nvPr/>
        </p:nvSpPr>
        <p:spPr bwMode="auto">
          <a:xfrm>
            <a:off x="1485900" y="4764088"/>
            <a:ext cx="0" cy="533400"/>
          </a:xfrm>
          <a:prstGeom prst="line">
            <a:avLst/>
          </a:prstGeom>
          <a:noFill/>
          <a:ln w="952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p>
        </p:txBody>
      </p:sp>
      <p:sp>
        <p:nvSpPr>
          <p:cNvPr id="107548" name="Rectangle 28"/>
          <p:cNvSpPr>
            <a:spLocks noChangeArrowheads="1"/>
          </p:cNvSpPr>
          <p:nvPr/>
        </p:nvSpPr>
        <p:spPr bwMode="auto">
          <a:xfrm>
            <a:off x="7594600" y="2325688"/>
            <a:ext cx="1651000" cy="457200"/>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sz="2000" b="1">
                <a:solidFill>
                  <a:schemeClr val="tx2"/>
                </a:solidFill>
                <a:latin typeface="黑体" charset="0"/>
                <a:ea typeface="黑体" charset="0"/>
                <a:cs typeface="黑体" charset="0"/>
              </a:rPr>
              <a:t>应用层</a:t>
            </a:r>
          </a:p>
        </p:txBody>
      </p:sp>
      <p:sp>
        <p:nvSpPr>
          <p:cNvPr id="107549" name="Rectangle 29"/>
          <p:cNvSpPr>
            <a:spLocks noChangeArrowheads="1"/>
          </p:cNvSpPr>
          <p:nvPr/>
        </p:nvSpPr>
        <p:spPr bwMode="auto">
          <a:xfrm>
            <a:off x="7594600" y="3316288"/>
            <a:ext cx="1651000" cy="457200"/>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sz="2000" b="1">
                <a:solidFill>
                  <a:schemeClr val="tx2"/>
                </a:solidFill>
                <a:latin typeface="黑体" charset="0"/>
                <a:ea typeface="黑体" charset="0"/>
                <a:cs typeface="黑体" charset="0"/>
              </a:rPr>
              <a:t>传输层</a:t>
            </a:r>
          </a:p>
        </p:txBody>
      </p:sp>
      <p:sp>
        <p:nvSpPr>
          <p:cNvPr id="107550" name="Rectangle 30"/>
          <p:cNvSpPr>
            <a:spLocks noChangeArrowheads="1"/>
          </p:cNvSpPr>
          <p:nvPr/>
        </p:nvSpPr>
        <p:spPr bwMode="auto">
          <a:xfrm>
            <a:off x="7594600" y="4306888"/>
            <a:ext cx="1651000" cy="457200"/>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sz="2000" b="1">
                <a:solidFill>
                  <a:schemeClr val="tx2"/>
                </a:solidFill>
                <a:latin typeface="黑体" charset="0"/>
                <a:ea typeface="黑体" charset="0"/>
                <a:cs typeface="黑体" charset="0"/>
              </a:rPr>
              <a:t>网络层</a:t>
            </a:r>
          </a:p>
        </p:txBody>
      </p:sp>
      <p:sp>
        <p:nvSpPr>
          <p:cNvPr id="107551" name="Rectangle 31"/>
          <p:cNvSpPr>
            <a:spLocks noChangeArrowheads="1"/>
          </p:cNvSpPr>
          <p:nvPr/>
        </p:nvSpPr>
        <p:spPr bwMode="auto">
          <a:xfrm>
            <a:off x="7594600" y="5297488"/>
            <a:ext cx="1651000" cy="457200"/>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zh-CN" altLang="en-US" sz="2000" b="1">
                <a:solidFill>
                  <a:schemeClr val="tx2"/>
                </a:solidFill>
                <a:latin typeface="黑体" charset="0"/>
                <a:ea typeface="黑体" charset="0"/>
                <a:cs typeface="黑体" charset="0"/>
              </a:rPr>
              <a:t>网络接口层</a:t>
            </a:r>
          </a:p>
        </p:txBody>
      </p:sp>
      <p:sp>
        <p:nvSpPr>
          <p:cNvPr id="107552" name="Line 32"/>
          <p:cNvSpPr>
            <a:spLocks noChangeShapeType="1"/>
          </p:cNvSpPr>
          <p:nvPr/>
        </p:nvSpPr>
        <p:spPr bwMode="auto">
          <a:xfrm>
            <a:off x="8420100" y="2782888"/>
            <a:ext cx="0" cy="533400"/>
          </a:xfrm>
          <a:prstGeom prst="line">
            <a:avLst/>
          </a:prstGeom>
          <a:noFill/>
          <a:ln w="952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p>
        </p:txBody>
      </p:sp>
      <p:sp>
        <p:nvSpPr>
          <p:cNvPr id="107553" name="Line 33"/>
          <p:cNvSpPr>
            <a:spLocks noChangeShapeType="1"/>
          </p:cNvSpPr>
          <p:nvPr/>
        </p:nvSpPr>
        <p:spPr bwMode="auto">
          <a:xfrm>
            <a:off x="8420100" y="3773488"/>
            <a:ext cx="0" cy="533400"/>
          </a:xfrm>
          <a:prstGeom prst="line">
            <a:avLst/>
          </a:prstGeom>
          <a:noFill/>
          <a:ln w="952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p>
        </p:txBody>
      </p:sp>
      <p:sp>
        <p:nvSpPr>
          <p:cNvPr id="107554" name="Line 34"/>
          <p:cNvSpPr>
            <a:spLocks noChangeShapeType="1"/>
          </p:cNvSpPr>
          <p:nvPr/>
        </p:nvSpPr>
        <p:spPr bwMode="auto">
          <a:xfrm>
            <a:off x="8420100" y="4764088"/>
            <a:ext cx="0" cy="533400"/>
          </a:xfrm>
          <a:prstGeom prst="line">
            <a:avLst/>
          </a:prstGeom>
          <a:noFill/>
          <a:ln w="952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p>
        </p:txBody>
      </p:sp>
      <p:sp>
        <p:nvSpPr>
          <p:cNvPr id="107555" name="AutoShape 35"/>
          <p:cNvSpPr>
            <a:spLocks noChangeArrowheads="1"/>
          </p:cNvSpPr>
          <p:nvPr/>
        </p:nvSpPr>
        <p:spPr bwMode="auto">
          <a:xfrm>
            <a:off x="1898650" y="6211888"/>
            <a:ext cx="2146300" cy="457200"/>
          </a:xfrm>
          <a:prstGeom prst="cloudCallout">
            <a:avLst>
              <a:gd name="adj1" fmla="val -33495"/>
              <a:gd name="adj2" fmla="val 7986"/>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2000">
                <a:solidFill>
                  <a:schemeClr val="tx2"/>
                </a:solidFill>
                <a:latin typeface="黑体" charset="0"/>
                <a:ea typeface="黑体" charset="0"/>
                <a:cs typeface="黑体" charset="0"/>
              </a:rPr>
              <a:t>物理网络</a:t>
            </a:r>
          </a:p>
        </p:txBody>
      </p:sp>
      <p:sp>
        <p:nvSpPr>
          <p:cNvPr id="107556" name="Line 36"/>
          <p:cNvSpPr>
            <a:spLocks noChangeShapeType="1"/>
          </p:cNvSpPr>
          <p:nvPr/>
        </p:nvSpPr>
        <p:spPr bwMode="auto">
          <a:xfrm>
            <a:off x="1485900" y="5754688"/>
            <a:ext cx="0" cy="6858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p>
        </p:txBody>
      </p:sp>
      <p:sp>
        <p:nvSpPr>
          <p:cNvPr id="107557" name="Line 37"/>
          <p:cNvSpPr>
            <a:spLocks noChangeShapeType="1"/>
          </p:cNvSpPr>
          <p:nvPr/>
        </p:nvSpPr>
        <p:spPr bwMode="auto">
          <a:xfrm>
            <a:off x="1485900" y="6440488"/>
            <a:ext cx="41275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p>
        </p:txBody>
      </p:sp>
      <p:sp>
        <p:nvSpPr>
          <p:cNvPr id="107558" name="Line 38"/>
          <p:cNvSpPr>
            <a:spLocks noChangeShapeType="1"/>
          </p:cNvSpPr>
          <p:nvPr/>
        </p:nvSpPr>
        <p:spPr bwMode="auto">
          <a:xfrm>
            <a:off x="4044950" y="6440488"/>
            <a:ext cx="41275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p>
        </p:txBody>
      </p:sp>
      <p:sp>
        <p:nvSpPr>
          <p:cNvPr id="107559" name="Line 39"/>
          <p:cNvSpPr>
            <a:spLocks noChangeShapeType="1"/>
          </p:cNvSpPr>
          <p:nvPr/>
        </p:nvSpPr>
        <p:spPr bwMode="auto">
          <a:xfrm flipV="1">
            <a:off x="4457700" y="5754688"/>
            <a:ext cx="0" cy="6858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p>
        </p:txBody>
      </p:sp>
      <p:sp>
        <p:nvSpPr>
          <p:cNvPr id="107560" name="Line 40"/>
          <p:cNvSpPr>
            <a:spLocks noChangeShapeType="1"/>
          </p:cNvSpPr>
          <p:nvPr/>
        </p:nvSpPr>
        <p:spPr bwMode="auto">
          <a:xfrm flipV="1">
            <a:off x="4457700" y="4764088"/>
            <a:ext cx="0" cy="5334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p>
        </p:txBody>
      </p:sp>
      <p:sp>
        <p:nvSpPr>
          <p:cNvPr id="107561" name="Line 41"/>
          <p:cNvSpPr>
            <a:spLocks noChangeShapeType="1"/>
          </p:cNvSpPr>
          <p:nvPr/>
        </p:nvSpPr>
        <p:spPr bwMode="auto">
          <a:xfrm>
            <a:off x="5448300" y="4764088"/>
            <a:ext cx="0" cy="5334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p>
        </p:txBody>
      </p:sp>
      <p:sp>
        <p:nvSpPr>
          <p:cNvPr id="107562" name="Line 42"/>
          <p:cNvSpPr>
            <a:spLocks noChangeShapeType="1"/>
          </p:cNvSpPr>
          <p:nvPr/>
        </p:nvSpPr>
        <p:spPr bwMode="auto">
          <a:xfrm>
            <a:off x="5448300" y="5754688"/>
            <a:ext cx="0" cy="6858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p>
        </p:txBody>
      </p:sp>
      <p:sp>
        <p:nvSpPr>
          <p:cNvPr id="107563" name="AutoShape 43"/>
          <p:cNvSpPr>
            <a:spLocks noChangeArrowheads="1"/>
          </p:cNvSpPr>
          <p:nvPr/>
        </p:nvSpPr>
        <p:spPr bwMode="auto">
          <a:xfrm>
            <a:off x="5861050" y="6211888"/>
            <a:ext cx="2146300" cy="457200"/>
          </a:xfrm>
          <a:prstGeom prst="cloudCallout">
            <a:avLst>
              <a:gd name="adj1" fmla="val -33495"/>
              <a:gd name="adj2" fmla="val 7986"/>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2000">
                <a:solidFill>
                  <a:schemeClr val="tx2"/>
                </a:solidFill>
                <a:latin typeface="黑体" charset="0"/>
                <a:ea typeface="黑体" charset="0"/>
                <a:cs typeface="黑体" charset="0"/>
              </a:rPr>
              <a:t>物理网络</a:t>
            </a:r>
          </a:p>
        </p:txBody>
      </p:sp>
      <p:sp>
        <p:nvSpPr>
          <p:cNvPr id="107564" name="Line 44"/>
          <p:cNvSpPr>
            <a:spLocks noChangeShapeType="1"/>
          </p:cNvSpPr>
          <p:nvPr/>
        </p:nvSpPr>
        <p:spPr bwMode="auto">
          <a:xfrm>
            <a:off x="5448300" y="6440488"/>
            <a:ext cx="41275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p>
        </p:txBody>
      </p:sp>
      <p:sp>
        <p:nvSpPr>
          <p:cNvPr id="107565" name="Line 45"/>
          <p:cNvSpPr>
            <a:spLocks noChangeShapeType="1"/>
          </p:cNvSpPr>
          <p:nvPr/>
        </p:nvSpPr>
        <p:spPr bwMode="auto">
          <a:xfrm>
            <a:off x="8420100" y="5754688"/>
            <a:ext cx="0" cy="68580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p>
        </p:txBody>
      </p:sp>
      <p:sp>
        <p:nvSpPr>
          <p:cNvPr id="107566" name="Line 46"/>
          <p:cNvSpPr>
            <a:spLocks noChangeShapeType="1"/>
          </p:cNvSpPr>
          <p:nvPr/>
        </p:nvSpPr>
        <p:spPr bwMode="auto">
          <a:xfrm>
            <a:off x="8007350" y="6440488"/>
            <a:ext cx="41275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p>
        </p:txBody>
      </p:sp>
      <p:sp>
        <p:nvSpPr>
          <p:cNvPr id="107567" name="Text Box 47"/>
          <p:cNvSpPr txBox="1">
            <a:spLocks noChangeArrowheads="1"/>
          </p:cNvSpPr>
          <p:nvPr/>
        </p:nvSpPr>
        <p:spPr bwMode="auto">
          <a:xfrm>
            <a:off x="4493146" y="381952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spcBef>
                <a:spcPct val="20000"/>
              </a:spcBef>
            </a:pPr>
            <a:r>
              <a:rPr lang="en-US" altLang="zh-CN" sz="2000" b="1">
                <a:solidFill>
                  <a:srgbClr val="FF0000"/>
                </a:solidFill>
                <a:latin typeface="黑体" charset="0"/>
                <a:ea typeface="黑体" charset="0"/>
                <a:cs typeface="黑体" charset="0"/>
              </a:rPr>
              <a:t>Router</a:t>
            </a:r>
          </a:p>
        </p:txBody>
      </p:sp>
      <p:sp>
        <p:nvSpPr>
          <p:cNvPr id="107568" name="Text Box 48"/>
          <p:cNvSpPr txBox="1">
            <a:spLocks noChangeArrowheads="1"/>
          </p:cNvSpPr>
          <p:nvPr/>
        </p:nvSpPr>
        <p:spPr bwMode="auto">
          <a:xfrm>
            <a:off x="4486266" y="488632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spcBef>
                <a:spcPct val="20000"/>
              </a:spcBef>
            </a:pPr>
            <a:r>
              <a:rPr lang="en-US" altLang="zh-CN" sz="2000" b="1">
                <a:solidFill>
                  <a:srgbClr val="FF0000"/>
                </a:solidFill>
                <a:latin typeface="黑体" charset="0"/>
                <a:ea typeface="黑体" charset="0"/>
                <a:cs typeface="黑体" charset="0"/>
              </a:rPr>
              <a:t>Switch</a:t>
            </a:r>
          </a:p>
        </p:txBody>
      </p:sp>
    </p:spTree>
    <p:extLst>
      <p:ext uri="{BB962C8B-B14F-4D97-AF65-F5344CB8AC3E}">
        <p14:creationId xmlns:p14="http://schemas.microsoft.com/office/powerpoint/2010/main" val="3264908289"/>
      </p:ext>
    </p:extLst>
  </p:cSld>
  <p:clrMapOvr>
    <a:masterClrMapping/>
  </p:clrMapOvr>
  <p:timing>
    <p:tnLst>
      <p:par>
        <p:cTn xmlns:p14="http://schemas.microsoft.com/office/powerpoint/2010/mai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altLang="zh-CN" sz="3200" dirty="0"/>
              <a:t>【</a:t>
            </a:r>
            <a:r>
              <a:rPr lang="zh-CN" altLang="en-US" sz="3200" dirty="0"/>
              <a:t>例</a:t>
            </a:r>
            <a:r>
              <a:rPr lang="en-US" altLang="zh-CN" sz="3200" b="1" dirty="0"/>
              <a:t>1-2】</a:t>
            </a:r>
            <a:r>
              <a:rPr lang="zh-CN" altLang="en-US" sz="3200" dirty="0"/>
              <a:t>客户进程和服务器</a:t>
            </a:r>
            <a:r>
              <a:rPr lang="zh-CN" altLang="en-US" sz="3200" dirty="0" smtClean="0"/>
              <a:t>进程</a:t>
            </a:r>
            <a:r>
              <a:rPr lang="en-US" altLang="zh-CN" sz="3200" dirty="0" smtClean="0"/>
              <a:t/>
            </a:r>
            <a:br>
              <a:rPr lang="en-US" altLang="zh-CN" sz="3200" dirty="0" smtClean="0"/>
            </a:br>
            <a:r>
              <a:rPr lang="zh-CN" altLang="en-US" sz="3200" dirty="0" smtClean="0"/>
              <a:t>使用 </a:t>
            </a:r>
            <a:r>
              <a:rPr lang="en-US" altLang="zh-CN" sz="3200" dirty="0"/>
              <a:t>TCP/IP </a:t>
            </a:r>
            <a:r>
              <a:rPr lang="zh-CN" altLang="en-US" sz="3200" dirty="0" smtClean="0"/>
              <a:t>协议栈进行</a:t>
            </a:r>
            <a:r>
              <a:rPr lang="zh-CN" altLang="en-US" sz="3200" dirty="0"/>
              <a:t>通信</a:t>
            </a:r>
          </a:p>
        </p:txBody>
      </p:sp>
      <p:sp>
        <p:nvSpPr>
          <p:cNvPr id="148483" name="Freeform 3"/>
          <p:cNvSpPr>
            <a:spLocks/>
          </p:cNvSpPr>
          <p:nvPr/>
        </p:nvSpPr>
        <p:spPr bwMode="auto">
          <a:xfrm>
            <a:off x="2134263" y="4545607"/>
            <a:ext cx="5720027" cy="44291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aphicFrame>
        <p:nvGraphicFramePr>
          <p:cNvPr id="148484" name="Object 4"/>
          <p:cNvGraphicFramePr>
            <a:graphicFrameLocks noGrp="1" noChangeAspect="1"/>
          </p:cNvGraphicFramePr>
          <p:nvPr>
            <p:ph idx="1"/>
            <p:extLst>
              <p:ext uri="{D42A27DB-BD31-4B8C-83A1-F6EECF244321}">
                <p14:modId xmlns:p14="http://schemas.microsoft.com/office/powerpoint/2010/main" val="3316392580"/>
              </p:ext>
            </p:extLst>
          </p:nvPr>
        </p:nvGraphicFramePr>
        <p:xfrm>
          <a:off x="3926286" y="4394795"/>
          <a:ext cx="2211652" cy="1122363"/>
        </p:xfrm>
        <a:graphic>
          <a:graphicData uri="http://schemas.openxmlformats.org/presentationml/2006/ole">
            <mc:AlternateContent xmlns:mc="http://schemas.openxmlformats.org/markup-compatibility/2006">
              <mc:Choice xmlns:v="urn:schemas-microsoft-com:vml" Requires="v">
                <p:oleObj spid="_x0000_s15416" name="VISIO" r:id="rId4" imgW="1687068" imgH="964692" progId="">
                  <p:embed/>
                </p:oleObj>
              </mc:Choice>
              <mc:Fallback>
                <p:oleObj name="VISIO" r:id="rId4" imgW="1687068" imgH="964692"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286" y="4394795"/>
                        <a:ext cx="2211652" cy="11223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8485" name="Rectangle 5"/>
          <p:cNvSpPr>
            <a:spLocks noChangeArrowheads="1"/>
          </p:cNvSpPr>
          <p:nvPr/>
        </p:nvSpPr>
        <p:spPr bwMode="auto">
          <a:xfrm>
            <a:off x="6973756"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702362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87" name="Line 7"/>
          <p:cNvSpPr>
            <a:spLocks noChangeShapeType="1"/>
          </p:cNvSpPr>
          <p:nvPr/>
        </p:nvSpPr>
        <p:spPr bwMode="auto">
          <a:xfrm>
            <a:off x="6973756"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6973756"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6973756"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6973756"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7288477"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492" name="Text Box 12"/>
          <p:cNvSpPr txBox="1">
            <a:spLocks noChangeArrowheads="1"/>
          </p:cNvSpPr>
          <p:nvPr/>
        </p:nvSpPr>
        <p:spPr bwMode="auto">
          <a:xfrm>
            <a:off x="7288477"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493" name="Text Box 13"/>
          <p:cNvSpPr txBox="1">
            <a:spLocks noChangeArrowheads="1"/>
          </p:cNvSpPr>
          <p:nvPr/>
        </p:nvSpPr>
        <p:spPr bwMode="auto">
          <a:xfrm>
            <a:off x="7288477"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494" name="Rectangle 14"/>
          <p:cNvSpPr>
            <a:spLocks noChangeArrowheads="1"/>
          </p:cNvSpPr>
          <p:nvPr/>
        </p:nvSpPr>
        <p:spPr bwMode="auto">
          <a:xfrm>
            <a:off x="1286405"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33627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96" name="Line 16"/>
          <p:cNvSpPr>
            <a:spLocks noChangeShapeType="1"/>
          </p:cNvSpPr>
          <p:nvPr/>
        </p:nvSpPr>
        <p:spPr bwMode="auto">
          <a:xfrm>
            <a:off x="1286405"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286405"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286405"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286405"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602846"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501" name="Text Box 21"/>
          <p:cNvSpPr txBox="1">
            <a:spLocks noChangeArrowheads="1"/>
          </p:cNvSpPr>
          <p:nvPr/>
        </p:nvSpPr>
        <p:spPr bwMode="auto">
          <a:xfrm>
            <a:off x="1602846"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502" name="Text Box 22"/>
          <p:cNvSpPr txBox="1">
            <a:spLocks noChangeArrowheads="1"/>
          </p:cNvSpPr>
          <p:nvPr/>
        </p:nvSpPr>
        <p:spPr bwMode="auto">
          <a:xfrm>
            <a:off x="1602846"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503" name="Line 23"/>
          <p:cNvSpPr>
            <a:spLocks noChangeShapeType="1"/>
          </p:cNvSpPr>
          <p:nvPr/>
        </p:nvSpPr>
        <p:spPr bwMode="auto">
          <a:xfrm>
            <a:off x="2117064" y="2640607"/>
            <a:ext cx="344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7852569" y="2640607"/>
            <a:ext cx="172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a:grpSpLocks/>
          </p:cNvGrpSpPr>
          <p:nvPr/>
        </p:nvGrpSpPr>
        <p:grpSpPr bwMode="auto">
          <a:xfrm>
            <a:off x="2782623" y="1867495"/>
            <a:ext cx="4354513" cy="481013"/>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①</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客户发起连接建立请求</a:t>
              </a:r>
            </a:p>
          </p:txBody>
        </p:sp>
      </p:grpSp>
      <p:grpSp>
        <p:nvGrpSpPr>
          <p:cNvPr id="148508" name="Group 28"/>
          <p:cNvGrpSpPr>
            <a:grpSpLocks/>
          </p:cNvGrpSpPr>
          <p:nvPr/>
        </p:nvGrpSpPr>
        <p:grpSpPr bwMode="auto">
          <a:xfrm>
            <a:off x="2768865" y="2492969"/>
            <a:ext cx="4326996" cy="434975"/>
            <a:chOff x="1655" y="1752"/>
            <a:chExt cx="2516" cy="274"/>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②</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服务器接受连接建立请求</a:t>
              </a:r>
            </a:p>
          </p:txBody>
        </p:sp>
      </p:grpSp>
      <p:sp>
        <p:nvSpPr>
          <p:cNvPr id="148511" name="Text Box 31"/>
          <p:cNvSpPr txBox="1">
            <a:spLocks noChangeArrowheads="1"/>
          </p:cNvSpPr>
          <p:nvPr/>
        </p:nvSpPr>
        <p:spPr bwMode="auto">
          <a:xfrm>
            <a:off x="1602846" y="17150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2" name="Text Box 32"/>
          <p:cNvSpPr txBox="1">
            <a:spLocks noChangeArrowheads="1"/>
          </p:cNvSpPr>
          <p:nvPr/>
        </p:nvSpPr>
        <p:spPr bwMode="auto">
          <a:xfrm>
            <a:off x="7288477" y="17008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3" name="Text Box 33"/>
          <p:cNvSpPr txBox="1">
            <a:spLocks noChangeArrowheads="1"/>
          </p:cNvSpPr>
          <p:nvPr/>
        </p:nvSpPr>
        <p:spPr bwMode="auto">
          <a:xfrm>
            <a:off x="4485217" y="472499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Bookman Old Style" pitchFamily="18" charset="0"/>
                <a:ea typeface="黑体" pitchFamily="2" charset="-122"/>
              </a:rPr>
              <a:t>互联网</a:t>
            </a:r>
            <a:endParaRPr kumimoji="1" lang="zh-CN" altLang="en-US" sz="2400" b="1" dirty="0">
              <a:solidFill>
                <a:srgbClr val="000099"/>
              </a:solidFill>
              <a:latin typeface="Bookman Old Style" pitchFamily="18" charset="0"/>
              <a:ea typeface="黑体" pitchFamily="2" charset="-122"/>
            </a:endParaRPr>
          </a:p>
        </p:txBody>
      </p:sp>
      <p:grpSp>
        <p:nvGrpSpPr>
          <p:cNvPr id="148514" name="Group 34"/>
          <p:cNvGrpSpPr>
            <a:grpSpLocks/>
          </p:cNvGrpSpPr>
          <p:nvPr/>
        </p:nvGrpSpPr>
        <p:grpSpPr bwMode="auto">
          <a:xfrm>
            <a:off x="1436027" y="2123082"/>
            <a:ext cx="1396471" cy="531812"/>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6" name="Text Box 36"/>
            <p:cNvSpPr txBox="1">
              <a:spLocks noChangeArrowheads="1"/>
            </p:cNvSpPr>
            <p:nvPr/>
          </p:nvSpPr>
          <p:spPr bwMode="auto">
            <a:xfrm>
              <a:off x="1020" y="1547"/>
              <a:ext cx="406" cy="25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mn-lt"/>
                  <a:ea typeface="黑体" pitchFamily="2" charset="-122"/>
                </a:rPr>
                <a:t>客户</a:t>
              </a:r>
            </a:p>
          </p:txBody>
        </p:sp>
      </p:grpSp>
      <p:grpSp>
        <p:nvGrpSpPr>
          <p:cNvPr id="148517" name="Group 37"/>
          <p:cNvGrpSpPr>
            <a:grpSpLocks/>
          </p:cNvGrpSpPr>
          <p:nvPr/>
        </p:nvGrpSpPr>
        <p:grpSpPr bwMode="auto">
          <a:xfrm>
            <a:off x="7123377" y="2123082"/>
            <a:ext cx="1396471" cy="531812"/>
            <a:chOff x="4142" y="1519"/>
            <a:chExt cx="812" cy="335"/>
          </a:xfrm>
        </p:grpSpPr>
        <p:sp>
          <p:nvSpPr>
            <p:cNvPr id="148518" name="Oval 38"/>
            <p:cNvSpPr>
              <a:spLocks noChangeArrowheads="1"/>
            </p:cNvSpPr>
            <p:nvPr/>
          </p:nvSpPr>
          <p:spPr bwMode="auto">
            <a:xfrm>
              <a:off x="4142" y="1519"/>
              <a:ext cx="812" cy="335"/>
            </a:xfrm>
            <a:prstGeom prst="ellipse">
              <a:avLst/>
            </a:prstGeom>
            <a:solidFill>
              <a:schemeClr val="hlink"/>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9" name="Text Box 39"/>
            <p:cNvSpPr txBox="1">
              <a:spLocks noChangeArrowheads="1"/>
            </p:cNvSpPr>
            <p:nvPr/>
          </p:nvSpPr>
          <p:spPr bwMode="auto">
            <a:xfrm>
              <a:off x="4256" y="1543"/>
              <a:ext cx="555" cy="2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dirty="0">
                  <a:solidFill>
                    <a:srgbClr val="000099"/>
                  </a:solidFill>
                  <a:latin typeface="黑体" pitchFamily="2" charset="-122"/>
                  <a:ea typeface="黑体" pitchFamily="2" charset="-122"/>
                </a:rPr>
                <a:t>服务器</a:t>
              </a:r>
            </a:p>
          </p:txBody>
        </p:sp>
      </p:grpSp>
      <p:sp>
        <p:nvSpPr>
          <p:cNvPr id="148520" name="Text Box 40"/>
          <p:cNvSpPr txBox="1">
            <a:spLocks noChangeArrowheads="1"/>
          </p:cNvSpPr>
          <p:nvPr/>
        </p:nvSpPr>
        <p:spPr bwMode="auto">
          <a:xfrm>
            <a:off x="3641153" y="3069233"/>
            <a:ext cx="2711758" cy="1015663"/>
          </a:xfrm>
          <a:prstGeom prst="rect">
            <a:avLst/>
          </a:prstGeom>
          <a:solidFill>
            <a:srgbClr val="CCFFFF"/>
          </a:solidFill>
          <a:ln w="76200" cmpd="tri">
            <a:solidFill>
              <a:srgbClr val="333399"/>
            </a:solidFill>
            <a:miter lim="800000"/>
            <a:headEnd/>
            <a:tailEnd/>
          </a:ln>
          <a:effectLst/>
          <a:extLst/>
        </p:spPr>
        <p:txBody>
          <a:bodyPr wrap="square">
            <a:spAutoFit/>
          </a:bodyPr>
          <a:lstStyle/>
          <a:p>
            <a:pPr algn="ctr"/>
            <a:r>
              <a:rPr lang="zh-CN" altLang="en-US" sz="2000" b="1" dirty="0">
                <a:solidFill>
                  <a:srgbClr val="000099"/>
                </a:solidFill>
                <a:latin typeface="Tahoma" pitchFamily="34" charset="0"/>
                <a:ea typeface="黑体" pitchFamily="2" charset="-122"/>
              </a:rPr>
              <a:t>以后就逐级使用下层</a:t>
            </a:r>
          </a:p>
          <a:p>
            <a:pPr algn="ctr"/>
            <a:r>
              <a:rPr lang="zh-CN" altLang="en-US" sz="2000" b="1" dirty="0">
                <a:solidFill>
                  <a:srgbClr val="000099"/>
                </a:solidFill>
                <a:latin typeface="Tahoma" pitchFamily="34" charset="0"/>
                <a:ea typeface="黑体" pitchFamily="2" charset="-122"/>
              </a:rPr>
              <a:t>提供的服务</a:t>
            </a:r>
          </a:p>
          <a:p>
            <a:pPr algn="ctr"/>
            <a:r>
              <a:rPr lang="en-US" altLang="zh-CN" sz="2000" b="1" dirty="0">
                <a:solidFill>
                  <a:srgbClr val="000099"/>
                </a:solidFill>
                <a:latin typeface="Tahoma" pitchFamily="34" charset="0"/>
                <a:ea typeface="黑体" pitchFamily="2" charset="-122"/>
              </a:rPr>
              <a:t>(</a:t>
            </a:r>
            <a:r>
              <a:rPr lang="zh-CN" altLang="en-US" sz="2000" b="1" dirty="0">
                <a:solidFill>
                  <a:srgbClr val="000099"/>
                </a:solidFill>
                <a:latin typeface="Tahoma" pitchFamily="34" charset="0"/>
                <a:ea typeface="黑体" pitchFamily="2" charset="-122"/>
              </a:rPr>
              <a:t>使用 </a:t>
            </a:r>
            <a:r>
              <a:rPr lang="en-US" altLang="zh-CN" sz="2000" b="1" dirty="0">
                <a:solidFill>
                  <a:srgbClr val="000099"/>
                </a:solidFill>
                <a:latin typeface="Tahoma" pitchFamily="34" charset="0"/>
                <a:ea typeface="黑体" pitchFamily="2" charset="-122"/>
              </a:rPr>
              <a:t>TCP </a:t>
            </a:r>
            <a:r>
              <a:rPr lang="zh-CN" altLang="en-US" sz="2000" b="1" dirty="0">
                <a:solidFill>
                  <a:srgbClr val="000099"/>
                </a:solidFill>
                <a:latin typeface="Tahoma" pitchFamily="34" charset="0"/>
                <a:ea typeface="黑体" pitchFamily="2" charset="-122"/>
              </a:rPr>
              <a:t>和 </a:t>
            </a:r>
            <a:r>
              <a:rPr lang="en-US" altLang="zh-CN" sz="2000" b="1" dirty="0">
                <a:solidFill>
                  <a:srgbClr val="000099"/>
                </a:solidFill>
                <a:latin typeface="Tahoma" pitchFamily="34" charset="0"/>
                <a:ea typeface="黑体" pitchFamily="2" charset="-122"/>
              </a:rPr>
              <a:t>IP</a:t>
            </a:r>
            <a:r>
              <a:rPr lang="zh-CN" altLang="en-US" sz="2000" b="1" dirty="0">
                <a:solidFill>
                  <a:srgbClr val="000099"/>
                </a:solidFill>
                <a:latin typeface="Tahoma" pitchFamily="34" charset="0"/>
                <a:ea typeface="黑体" pitchFamily="2" charset="-122"/>
              </a:rPr>
              <a:t>）</a:t>
            </a:r>
          </a:p>
        </p:txBody>
      </p:sp>
      <p:sp>
        <p:nvSpPr>
          <p:cNvPr id="3" name="矩形 2"/>
          <p:cNvSpPr/>
          <p:nvPr/>
        </p:nvSpPr>
        <p:spPr>
          <a:xfrm>
            <a:off x="1286405" y="5661248"/>
            <a:ext cx="738306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应用层的客户进程和服务器进程的交互</a:t>
            </a:r>
            <a:endParaRPr lang="zh-CN" altLang="en-US" sz="2400" b="1" dirty="0">
              <a:latin typeface="+mn-lt"/>
              <a:ea typeface="黑体" pitchFamily="2" charset="-122"/>
            </a:endParaRPr>
          </a:p>
        </p:txBody>
      </p:sp>
    </p:spTree>
    <p:extLst>
      <p:ext uri="{BB962C8B-B14F-4D97-AF65-F5344CB8AC3E}">
        <p14:creationId xmlns:p14="http://schemas.microsoft.com/office/powerpoint/2010/main" val="40186907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sz="3200" dirty="0"/>
              <a:t>功能较强的计算机</a:t>
            </a:r>
            <a:br>
              <a:rPr lang="zh-CN" altLang="en-US" sz="3200" dirty="0"/>
            </a:br>
            <a:r>
              <a:rPr lang="zh-CN" altLang="en-US" sz="3200" dirty="0"/>
              <a:t>可同时运行多个服务器进程 </a:t>
            </a:r>
          </a:p>
        </p:txBody>
      </p:sp>
      <p:sp>
        <p:nvSpPr>
          <p:cNvPr id="149507" name="Line 3"/>
          <p:cNvSpPr>
            <a:spLocks noChangeShapeType="1"/>
          </p:cNvSpPr>
          <p:nvPr/>
        </p:nvSpPr>
        <p:spPr bwMode="auto">
          <a:xfrm>
            <a:off x="4942682" y="4388199"/>
            <a:ext cx="5160" cy="3254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08" name="Rectangle 4"/>
          <p:cNvSpPr>
            <a:spLocks noChangeArrowheads="1"/>
          </p:cNvSpPr>
          <p:nvPr/>
        </p:nvSpPr>
        <p:spPr bwMode="auto">
          <a:xfrm>
            <a:off x="3422386" y="1694210"/>
            <a:ext cx="3140340" cy="2693988"/>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09" name="Text Box 5"/>
          <p:cNvSpPr txBox="1">
            <a:spLocks noChangeArrowheads="1"/>
          </p:cNvSpPr>
          <p:nvPr/>
        </p:nvSpPr>
        <p:spPr bwMode="auto">
          <a:xfrm>
            <a:off x="4206611" y="354682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数据链路层</a:t>
            </a:r>
          </a:p>
        </p:txBody>
      </p:sp>
      <p:sp>
        <p:nvSpPr>
          <p:cNvPr id="149510" name="Line 6"/>
          <p:cNvSpPr>
            <a:spLocks noChangeShapeType="1"/>
          </p:cNvSpPr>
          <p:nvPr/>
        </p:nvSpPr>
        <p:spPr bwMode="auto">
          <a:xfrm>
            <a:off x="3422386" y="398021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1" name="Line 7"/>
          <p:cNvSpPr>
            <a:spLocks noChangeShapeType="1"/>
          </p:cNvSpPr>
          <p:nvPr/>
        </p:nvSpPr>
        <p:spPr bwMode="auto">
          <a:xfrm>
            <a:off x="3422386" y="3570635"/>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2" name="Line 8"/>
          <p:cNvSpPr>
            <a:spLocks noChangeShapeType="1"/>
          </p:cNvSpPr>
          <p:nvPr/>
        </p:nvSpPr>
        <p:spPr bwMode="auto">
          <a:xfrm>
            <a:off x="3422386" y="3162648"/>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3" name="Line 9"/>
          <p:cNvSpPr>
            <a:spLocks noChangeShapeType="1"/>
          </p:cNvSpPr>
          <p:nvPr/>
        </p:nvSpPr>
        <p:spPr bwMode="auto">
          <a:xfrm>
            <a:off x="3422386" y="275466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4" name="Text Box 10"/>
          <p:cNvSpPr txBox="1">
            <a:spLocks noChangeArrowheads="1"/>
          </p:cNvSpPr>
          <p:nvPr/>
        </p:nvSpPr>
        <p:spPr bwMode="auto">
          <a:xfrm>
            <a:off x="4461140" y="395481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15" name="Text Box 11"/>
          <p:cNvSpPr txBox="1">
            <a:spLocks noChangeArrowheads="1"/>
          </p:cNvSpPr>
          <p:nvPr/>
        </p:nvSpPr>
        <p:spPr bwMode="auto">
          <a:xfrm>
            <a:off x="4461140" y="274354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16" name="Text Box 12"/>
          <p:cNvSpPr txBox="1">
            <a:spLocks noChangeArrowheads="1"/>
          </p:cNvSpPr>
          <p:nvPr/>
        </p:nvSpPr>
        <p:spPr bwMode="auto">
          <a:xfrm>
            <a:off x="4461140" y="315153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17" name="Text Box 13"/>
          <p:cNvSpPr txBox="1">
            <a:spLocks noChangeArrowheads="1"/>
          </p:cNvSpPr>
          <p:nvPr/>
        </p:nvSpPr>
        <p:spPr bwMode="auto">
          <a:xfrm>
            <a:off x="4428464" y="165452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18" name="Text Box 14"/>
          <p:cNvSpPr txBox="1">
            <a:spLocks noChangeArrowheads="1"/>
          </p:cNvSpPr>
          <p:nvPr/>
        </p:nvSpPr>
        <p:spPr bwMode="auto">
          <a:xfrm>
            <a:off x="4342475" y="1268761"/>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3</a:t>
            </a:r>
          </a:p>
        </p:txBody>
      </p:sp>
      <p:grpSp>
        <p:nvGrpSpPr>
          <p:cNvPr id="149519" name="Group 15"/>
          <p:cNvGrpSpPr>
            <a:grpSpLocks/>
          </p:cNvGrpSpPr>
          <p:nvPr/>
        </p:nvGrpSpPr>
        <p:grpSpPr bwMode="auto">
          <a:xfrm>
            <a:off x="3611563" y="2019649"/>
            <a:ext cx="1245129" cy="746125"/>
            <a:chOff x="2100" y="1727"/>
            <a:chExt cx="724"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1" name="Oval 17"/>
            <p:cNvSpPr>
              <a:spLocks noChangeArrowheads="1"/>
            </p:cNvSpPr>
            <p:nvPr/>
          </p:nvSpPr>
          <p:spPr bwMode="auto">
            <a:xfrm>
              <a:off x="2100" y="1727"/>
              <a:ext cx="720" cy="412"/>
            </a:xfrm>
            <a:prstGeom prst="ellipse">
              <a:avLst/>
            </a:prstGeom>
            <a:solidFill>
              <a:schemeClr val="hlink"/>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2" name="Text Box 18"/>
            <p:cNvSpPr txBox="1">
              <a:spLocks noChangeArrowheads="1"/>
            </p:cNvSpPr>
            <p:nvPr/>
          </p:nvSpPr>
          <p:spPr bwMode="auto">
            <a:xfrm>
              <a:off x="2120" y="1756"/>
              <a:ext cx="704" cy="41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dirty="0">
                  <a:solidFill>
                    <a:srgbClr val="000099"/>
                  </a:solidFill>
                  <a:latin typeface="+mn-lt"/>
                  <a:ea typeface="黑体" pitchFamily="2" charset="-122"/>
                </a:rPr>
                <a:t>服务进程</a:t>
              </a:r>
            </a:p>
            <a:p>
              <a:pPr algn="ctr">
                <a:lnSpc>
                  <a:spcPct val="90000"/>
                </a:lnSpc>
              </a:pPr>
              <a:r>
                <a:rPr kumimoji="1" lang="en-US" altLang="zh-CN" sz="2000" dirty="0">
                  <a:solidFill>
                    <a:srgbClr val="000099"/>
                  </a:solidFill>
                  <a:latin typeface="+mn-lt"/>
                  <a:ea typeface="黑体" pitchFamily="2" charset="-122"/>
                </a:rPr>
                <a:t>1</a:t>
              </a:r>
              <a:endParaRPr kumimoji="1" lang="en-US" altLang="zh-CN" sz="3200" dirty="0">
                <a:solidFill>
                  <a:srgbClr val="000099"/>
                </a:solidFill>
                <a:latin typeface="+mn-lt"/>
                <a:ea typeface="黑体" pitchFamily="2" charset="-122"/>
              </a:endParaRPr>
            </a:p>
          </p:txBody>
        </p:sp>
      </p:grpSp>
      <p:grpSp>
        <p:nvGrpSpPr>
          <p:cNvPr id="149523" name="Group 19"/>
          <p:cNvGrpSpPr>
            <a:grpSpLocks/>
          </p:cNvGrpSpPr>
          <p:nvPr/>
        </p:nvGrpSpPr>
        <p:grpSpPr bwMode="auto">
          <a:xfrm>
            <a:off x="5135297" y="2045916"/>
            <a:ext cx="1243410" cy="735012"/>
            <a:chOff x="2986" y="1727"/>
            <a:chExt cx="723"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5" name="Oval 21"/>
            <p:cNvSpPr>
              <a:spLocks noChangeArrowheads="1"/>
            </p:cNvSpPr>
            <p:nvPr/>
          </p:nvSpPr>
          <p:spPr bwMode="auto">
            <a:xfrm>
              <a:off x="2986" y="1727"/>
              <a:ext cx="719" cy="412"/>
            </a:xfrm>
            <a:prstGeom prst="ellipse">
              <a:avLst/>
            </a:prstGeom>
            <a:solidFill>
              <a:schemeClr val="hlink"/>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6" name="Text Box 22"/>
            <p:cNvSpPr txBox="1">
              <a:spLocks noChangeArrowheads="1"/>
            </p:cNvSpPr>
            <p:nvPr/>
          </p:nvSpPr>
          <p:spPr bwMode="auto">
            <a:xfrm>
              <a:off x="3005" y="1752"/>
              <a:ext cx="704" cy="41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dirty="0">
                  <a:solidFill>
                    <a:srgbClr val="000099"/>
                  </a:solidFill>
                  <a:latin typeface="+mn-lt"/>
                  <a:ea typeface="黑体" pitchFamily="2" charset="-122"/>
                </a:rPr>
                <a:t>服务进程</a:t>
              </a:r>
            </a:p>
            <a:p>
              <a:pPr algn="ctr">
                <a:lnSpc>
                  <a:spcPct val="90000"/>
                </a:lnSpc>
              </a:pPr>
              <a:r>
                <a:rPr kumimoji="1" lang="en-US" altLang="zh-CN" sz="2000" dirty="0">
                  <a:solidFill>
                    <a:srgbClr val="000099"/>
                  </a:solidFill>
                  <a:latin typeface="+mn-lt"/>
                  <a:ea typeface="黑体" pitchFamily="2" charset="-122"/>
                </a:rPr>
                <a:t>2</a:t>
              </a:r>
              <a:endParaRPr kumimoji="1" lang="en-US" altLang="zh-CN" sz="3200" dirty="0">
                <a:solidFill>
                  <a:srgbClr val="000099"/>
                </a:solidFill>
                <a:latin typeface="+mn-lt"/>
                <a:ea typeface="黑体" pitchFamily="2" charset="-122"/>
              </a:endParaRPr>
            </a:p>
          </p:txBody>
        </p:sp>
      </p:grpSp>
      <p:grpSp>
        <p:nvGrpSpPr>
          <p:cNvPr id="149527" name="Group 23"/>
          <p:cNvGrpSpPr>
            <a:grpSpLocks/>
          </p:cNvGrpSpPr>
          <p:nvPr/>
        </p:nvGrpSpPr>
        <p:grpSpPr bwMode="auto">
          <a:xfrm>
            <a:off x="662121" y="1268760"/>
            <a:ext cx="8564562" cy="3771900"/>
            <a:chOff x="385" y="1254"/>
            <a:chExt cx="4980" cy="2376"/>
          </a:xfrm>
        </p:grpSpPr>
        <p:sp>
          <p:nvSpPr>
            <p:cNvPr id="149528" name="Freeform 24"/>
            <p:cNvSpPr>
              <a:spLocks/>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49529" name="Group 25"/>
            <p:cNvGrpSpPr>
              <a:grpSpLocks/>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31" name="Text Box 27"/>
              <p:cNvSpPr txBox="1">
                <a:spLocks noChangeArrowheads="1"/>
              </p:cNvSpPr>
              <p:nvPr/>
            </p:nvSpPr>
            <p:spPr bwMode="auto">
              <a:xfrm>
                <a:off x="413"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32" name="Line 28"/>
              <p:cNvSpPr>
                <a:spLocks noChangeShapeType="1"/>
              </p:cNvSpPr>
              <p:nvPr/>
            </p:nvSpPr>
            <p:spPr bwMode="auto">
              <a:xfrm>
                <a:off x="385"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6" name="Text Box 32"/>
              <p:cNvSpPr txBox="1">
                <a:spLocks noChangeArrowheads="1"/>
              </p:cNvSpPr>
              <p:nvPr/>
            </p:nvSpPr>
            <p:spPr bwMode="auto">
              <a:xfrm>
                <a:off x="56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37" name="Text Box 33"/>
              <p:cNvSpPr txBox="1">
                <a:spLocks noChangeArrowheads="1"/>
              </p:cNvSpPr>
              <p:nvPr/>
            </p:nvSpPr>
            <p:spPr bwMode="auto">
              <a:xfrm>
                <a:off x="56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38" name="Text Box 34"/>
              <p:cNvSpPr txBox="1">
                <a:spLocks noChangeArrowheads="1"/>
              </p:cNvSpPr>
              <p:nvPr/>
            </p:nvSpPr>
            <p:spPr bwMode="auto">
              <a:xfrm>
                <a:off x="56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41" name="Text Box 37"/>
              <p:cNvSpPr txBox="1">
                <a:spLocks noChangeArrowheads="1"/>
              </p:cNvSpPr>
              <p:nvPr/>
            </p:nvSpPr>
            <p:spPr bwMode="auto">
              <a:xfrm>
                <a:off x="565" y="150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42" name="Text Box 38"/>
              <p:cNvSpPr txBox="1">
                <a:spLocks noChangeArrowheads="1"/>
              </p:cNvSpPr>
              <p:nvPr/>
            </p:nvSpPr>
            <p:spPr bwMode="auto">
              <a:xfrm>
                <a:off x="523"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1</a:t>
                </a:r>
              </a:p>
            </p:txBody>
          </p:sp>
          <p:sp>
            <p:nvSpPr>
              <p:cNvPr id="149543" name="Text Box 39"/>
              <p:cNvSpPr txBox="1">
                <a:spLocks noChangeArrowheads="1"/>
              </p:cNvSpPr>
              <p:nvPr/>
            </p:nvSpPr>
            <p:spPr bwMode="auto">
              <a:xfrm>
                <a:off x="567"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客户 </a:t>
                </a: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44" name="Group 40"/>
            <p:cNvGrpSpPr>
              <a:grpSpLocks/>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46" name="Text Box 42"/>
              <p:cNvSpPr txBox="1">
                <a:spLocks noChangeArrowheads="1"/>
              </p:cNvSpPr>
              <p:nvPr/>
            </p:nvSpPr>
            <p:spPr bwMode="auto">
              <a:xfrm>
                <a:off x="4452"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1" name="Text Box 47"/>
              <p:cNvSpPr txBox="1">
                <a:spLocks noChangeArrowheads="1"/>
              </p:cNvSpPr>
              <p:nvPr/>
            </p:nvSpPr>
            <p:spPr bwMode="auto">
              <a:xfrm>
                <a:off x="460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52" name="Text Box 48"/>
              <p:cNvSpPr txBox="1">
                <a:spLocks noChangeArrowheads="1"/>
              </p:cNvSpPr>
              <p:nvPr/>
            </p:nvSpPr>
            <p:spPr bwMode="auto">
              <a:xfrm>
                <a:off x="460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53" name="Text Box 49"/>
              <p:cNvSpPr txBox="1">
                <a:spLocks noChangeArrowheads="1"/>
              </p:cNvSpPr>
              <p:nvPr/>
            </p:nvSpPr>
            <p:spPr bwMode="auto">
              <a:xfrm>
                <a:off x="460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56" name="Text Box 52"/>
              <p:cNvSpPr txBox="1">
                <a:spLocks noChangeArrowheads="1"/>
              </p:cNvSpPr>
              <p:nvPr/>
            </p:nvSpPr>
            <p:spPr bwMode="auto">
              <a:xfrm>
                <a:off x="4595" y="151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57" name="Text Box 53"/>
              <p:cNvSpPr txBox="1">
                <a:spLocks noChangeArrowheads="1"/>
              </p:cNvSpPr>
              <p:nvPr/>
            </p:nvSpPr>
            <p:spPr bwMode="auto">
              <a:xfrm>
                <a:off x="4567"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2</a:t>
                </a:r>
              </a:p>
            </p:txBody>
          </p:sp>
          <p:sp>
            <p:nvSpPr>
              <p:cNvPr id="149558" name="Text Box 54"/>
              <p:cNvSpPr txBox="1">
                <a:spLocks noChangeArrowheads="1"/>
              </p:cNvSpPr>
              <p:nvPr/>
            </p:nvSpPr>
            <p:spPr bwMode="auto">
              <a:xfrm>
                <a:off x="4625"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客户 </a:t>
                </a:r>
                <a:r>
                  <a:rPr kumimoji="1" lang="en-US" altLang="zh-CN" sz="2000" b="1">
                    <a:solidFill>
                      <a:srgbClr val="000099"/>
                    </a:solidFill>
                    <a:latin typeface="+mn-lt"/>
                    <a:ea typeface="黑体" pitchFamily="2" charset="-122"/>
                  </a:rPr>
                  <a:t>2</a:t>
                </a:r>
                <a:endParaRPr kumimoji="1" lang="en-US" altLang="zh-CN" sz="3200" b="1">
                  <a:solidFill>
                    <a:srgbClr val="000099"/>
                  </a:solidFill>
                  <a:latin typeface="+mn-lt"/>
                  <a:ea typeface="黑体" pitchFamily="2" charset="-122"/>
                </a:endParaRPr>
              </a:p>
            </p:txBody>
          </p:sp>
        </p:grpSp>
      </p:grpSp>
      <p:grpSp>
        <p:nvGrpSpPr>
          <p:cNvPr id="149559" name="Group 55"/>
          <p:cNvGrpSpPr>
            <a:grpSpLocks/>
          </p:cNvGrpSpPr>
          <p:nvPr/>
        </p:nvGrpSpPr>
        <p:grpSpPr bwMode="auto">
          <a:xfrm>
            <a:off x="3860933" y="4537423"/>
            <a:ext cx="2211652" cy="1122362"/>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16440" name="VISIO" r:id="rId4" imgW="1687068" imgH="964692" progId="">
                    <p:embed/>
                  </p:oleObj>
                </mc:Choice>
                <mc:Fallback>
                  <p:oleObj name="VISIO" r:id="rId4" imgW="1687068" imgH="96469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9561" name="Text Box 57"/>
            <p:cNvSpPr txBox="1">
              <a:spLocks noChangeArrowheads="1"/>
            </p:cNvSpPr>
            <p:nvPr/>
          </p:nvSpPr>
          <p:spPr bwMode="auto">
            <a:xfrm>
              <a:off x="2562" y="3521"/>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互联网</a:t>
              </a:r>
              <a:endParaRPr kumimoji="1" lang="zh-CN" altLang="en-US" sz="2400" b="1" dirty="0">
                <a:solidFill>
                  <a:srgbClr val="000099"/>
                </a:solidFill>
                <a:latin typeface="+mn-lt"/>
                <a:ea typeface="黑体" pitchFamily="2" charset="-122"/>
              </a:endParaRPr>
            </a:p>
          </p:txBody>
        </p:sp>
      </p:grpSp>
      <p:grpSp>
        <p:nvGrpSpPr>
          <p:cNvPr id="149562" name="Group 58"/>
          <p:cNvGrpSpPr>
            <a:grpSpLocks/>
          </p:cNvGrpSpPr>
          <p:nvPr/>
        </p:nvGrpSpPr>
        <p:grpSpPr bwMode="auto">
          <a:xfrm>
            <a:off x="2184136" y="2346673"/>
            <a:ext cx="5615120"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 name="矩形 1"/>
          <p:cNvSpPr/>
          <p:nvPr/>
        </p:nvSpPr>
        <p:spPr>
          <a:xfrm>
            <a:off x="488504" y="5733256"/>
            <a:ext cx="9243880" cy="461665"/>
          </a:xfrm>
          <a:prstGeom prst="rect">
            <a:avLst/>
          </a:prstGeom>
        </p:spPr>
        <p:txBody>
          <a:bodyPr wrap="square">
            <a:spAutoFit/>
          </a:bodyPr>
          <a:lstStyle/>
          <a:p>
            <a:pPr algn="ctr"/>
            <a:r>
              <a:rPr lang="zh-CN" altLang="en-US" sz="2400" b="1" dirty="0" smtClean="0">
                <a:latin typeface="+mn-lt"/>
                <a:ea typeface="黑体" pitchFamily="2" charset="-122"/>
              </a:rPr>
              <a:t>计算</a:t>
            </a:r>
            <a:r>
              <a:rPr lang="zh-CN" altLang="zh-CN" sz="2400" b="1" dirty="0" smtClean="0">
                <a:latin typeface="+mn-lt"/>
                <a:ea typeface="黑体" pitchFamily="2" charset="-122"/>
              </a:rPr>
              <a:t>机</a:t>
            </a:r>
            <a:r>
              <a:rPr lang="en-US" altLang="zh-CN" sz="2400" b="1" dirty="0" smtClean="0">
                <a:latin typeface="+mn-lt"/>
                <a:ea typeface="黑体" pitchFamily="2" charset="-122"/>
              </a:rPr>
              <a:t> 3 </a:t>
            </a:r>
            <a:r>
              <a:rPr lang="zh-CN" altLang="zh-CN" sz="2400" b="1" dirty="0" smtClean="0">
                <a:latin typeface="+mn-lt"/>
                <a:ea typeface="黑体" pitchFamily="2" charset="-122"/>
              </a:rPr>
              <a:t>的</a:t>
            </a:r>
            <a:r>
              <a:rPr lang="zh-CN" altLang="zh-CN" sz="2400" b="1" dirty="0">
                <a:latin typeface="+mn-lt"/>
                <a:ea typeface="黑体" pitchFamily="2" charset="-122"/>
              </a:rPr>
              <a:t>两个服务器进程分别</a:t>
            </a:r>
            <a:r>
              <a:rPr lang="zh-CN" altLang="zh-CN" sz="2400" b="1" dirty="0" smtClean="0">
                <a:latin typeface="+mn-lt"/>
                <a:ea typeface="黑体" pitchFamily="2" charset="-122"/>
              </a:rPr>
              <a:t>向</a:t>
            </a:r>
            <a:r>
              <a:rPr lang="en-US" altLang="zh-CN" sz="2400" b="1" dirty="0" smtClean="0">
                <a:latin typeface="+mn-lt"/>
                <a:ea typeface="黑体" pitchFamily="2" charset="-122"/>
              </a:rPr>
              <a:t> 1 </a:t>
            </a:r>
            <a:r>
              <a:rPr lang="zh-CN" altLang="zh-CN" sz="2400" b="1" dirty="0" smtClean="0">
                <a:latin typeface="+mn-lt"/>
                <a:ea typeface="黑体" pitchFamily="2" charset="-122"/>
              </a:rPr>
              <a:t>和</a:t>
            </a:r>
            <a:r>
              <a:rPr lang="en-US" altLang="zh-CN" sz="2400" b="1" dirty="0" smtClean="0">
                <a:latin typeface="+mn-lt"/>
                <a:ea typeface="黑体" pitchFamily="2" charset="-122"/>
              </a:rPr>
              <a:t> 2 </a:t>
            </a:r>
            <a:r>
              <a:rPr lang="zh-CN" altLang="zh-CN" sz="2400" b="1" dirty="0" smtClean="0">
                <a:latin typeface="+mn-lt"/>
                <a:ea typeface="黑体" pitchFamily="2" charset="-122"/>
              </a:rPr>
              <a:t>的</a:t>
            </a:r>
            <a:r>
              <a:rPr lang="zh-CN" altLang="zh-CN" sz="2400" b="1" dirty="0">
                <a:latin typeface="+mn-lt"/>
                <a:ea typeface="黑体" pitchFamily="2" charset="-122"/>
              </a:rPr>
              <a:t>客户进程提供服务</a:t>
            </a:r>
            <a:endParaRPr lang="zh-CN" altLang="en-US" sz="2400" b="1" dirty="0">
              <a:latin typeface="+mn-lt"/>
              <a:ea typeface="黑体" pitchFamily="2" charset="-122"/>
            </a:endParaRPr>
          </a:p>
        </p:txBody>
      </p:sp>
    </p:spTree>
    <p:extLst>
      <p:ext uri="{BB962C8B-B14F-4D97-AF65-F5344CB8AC3E}">
        <p14:creationId xmlns:p14="http://schemas.microsoft.com/office/powerpoint/2010/main" val="16303631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nodeType="afterGroup">
                            <p:stCondLst>
                              <p:cond delay="2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nodeType="afterGroup">
                            <p:stCondLst>
                              <p:cond delay="3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nodeType="afterGroup">
                            <p:stCondLst>
                              <p:cond delay="4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en-US" altLang="zh-CN" dirty="0" smtClean="0"/>
              <a:t>OSI </a:t>
            </a:r>
            <a:r>
              <a:rPr lang="zh-CN" altLang="zh-CN" dirty="0" smtClean="0"/>
              <a:t>只</a:t>
            </a:r>
            <a:r>
              <a:rPr lang="zh-CN" altLang="zh-CN" dirty="0"/>
              <a:t>获得了一些理论研究的</a:t>
            </a:r>
            <a:r>
              <a:rPr lang="zh-CN" altLang="zh-CN" dirty="0" smtClean="0"/>
              <a:t>成果</a:t>
            </a:r>
            <a:r>
              <a:rPr lang="zh-CN" altLang="en-US" dirty="0" smtClean="0"/>
              <a:t>，在</a:t>
            </a:r>
            <a:r>
              <a:rPr lang="zh-CN" altLang="en-US" dirty="0"/>
              <a:t>市场化</a:t>
            </a:r>
            <a:r>
              <a:rPr lang="zh-CN" altLang="en-US" dirty="0" smtClean="0"/>
              <a:t>方面却</a:t>
            </a:r>
            <a:r>
              <a:rPr lang="zh-CN" altLang="en-US" dirty="0"/>
              <a:t>失败了</a:t>
            </a:r>
            <a:r>
              <a:rPr lang="zh-CN" altLang="en-US" dirty="0" smtClean="0"/>
              <a:t>。原因包括：</a:t>
            </a:r>
            <a:endParaRPr lang="zh-CN" altLang="en-US" dirty="0"/>
          </a:p>
          <a:p>
            <a:pPr lvl="1"/>
            <a:r>
              <a:rPr lang="en-US" altLang="zh-CN" dirty="0">
                <a:solidFill>
                  <a:srgbClr val="0000CC"/>
                </a:solidFill>
                <a:latin typeface="Arial" charset="0"/>
              </a:rPr>
              <a:t>OSI </a:t>
            </a:r>
            <a:r>
              <a:rPr lang="zh-CN" altLang="en-US" dirty="0">
                <a:solidFill>
                  <a:srgbClr val="0000CC"/>
                </a:solidFill>
                <a:latin typeface="Arial" charset="0"/>
              </a:rPr>
              <a:t>的专家们在完成 </a:t>
            </a:r>
            <a:r>
              <a:rPr lang="en-US" altLang="zh-CN" dirty="0">
                <a:solidFill>
                  <a:srgbClr val="0000CC"/>
                </a:solidFill>
                <a:latin typeface="Arial" charset="0"/>
              </a:rPr>
              <a:t>OSI </a:t>
            </a:r>
            <a:r>
              <a:rPr lang="zh-CN" altLang="en-US" dirty="0">
                <a:solidFill>
                  <a:srgbClr val="0000CC"/>
                </a:solidFill>
                <a:latin typeface="Arial" charset="0"/>
              </a:rPr>
              <a:t>标准时没有商业驱动力；</a:t>
            </a:r>
          </a:p>
          <a:p>
            <a:pPr lvl="1"/>
            <a:r>
              <a:rPr lang="en-US" altLang="zh-CN" dirty="0">
                <a:solidFill>
                  <a:srgbClr val="0000CC"/>
                </a:solidFill>
                <a:latin typeface="Arial" charset="0"/>
              </a:rPr>
              <a:t>OSI </a:t>
            </a:r>
            <a:r>
              <a:rPr lang="zh-CN" altLang="en-US" dirty="0">
                <a:solidFill>
                  <a:srgbClr val="0000CC"/>
                </a:solidFill>
                <a:latin typeface="Arial" charset="0"/>
              </a:rPr>
              <a:t>的协议实现起来过分复杂，且运行效率很低；</a:t>
            </a:r>
          </a:p>
          <a:p>
            <a:pPr lvl="1"/>
            <a:r>
              <a:rPr lang="en-US" altLang="zh-CN" dirty="0">
                <a:solidFill>
                  <a:srgbClr val="0000CC"/>
                </a:solidFill>
                <a:latin typeface="Arial" charset="0"/>
              </a:rPr>
              <a:t>OSI </a:t>
            </a:r>
            <a:r>
              <a:rPr lang="zh-CN" altLang="en-US" dirty="0">
                <a:solidFill>
                  <a:srgbClr val="0000CC"/>
                </a:solidFill>
                <a:latin typeface="Arial" charset="0"/>
              </a:rPr>
              <a:t>标准的制定周期太长，因而使得按 </a:t>
            </a:r>
            <a:r>
              <a:rPr lang="en-US" altLang="zh-CN" dirty="0">
                <a:solidFill>
                  <a:srgbClr val="0000CC"/>
                </a:solidFill>
                <a:latin typeface="Arial" charset="0"/>
              </a:rPr>
              <a:t>OSI </a:t>
            </a:r>
            <a:r>
              <a:rPr lang="zh-CN" altLang="en-US" dirty="0">
                <a:solidFill>
                  <a:srgbClr val="0000CC"/>
                </a:solidFill>
                <a:latin typeface="Arial" charset="0"/>
              </a:rPr>
              <a:t>标准生产的设备无法及时进入市场；</a:t>
            </a:r>
          </a:p>
          <a:p>
            <a:pPr lvl="1"/>
            <a:r>
              <a:rPr lang="en-US" altLang="zh-CN" dirty="0">
                <a:solidFill>
                  <a:srgbClr val="0000CC"/>
                </a:solidFill>
                <a:latin typeface="Arial" charset="0"/>
              </a:rPr>
              <a:t>OSI </a:t>
            </a:r>
            <a:r>
              <a:rPr lang="zh-CN" altLang="en-US" dirty="0">
                <a:solidFill>
                  <a:srgbClr val="0000CC"/>
                </a:solidFill>
                <a:latin typeface="Arial" charset="0"/>
              </a:rPr>
              <a:t>的层次</a:t>
            </a:r>
            <a:r>
              <a:rPr lang="zh-CN" altLang="en-US" dirty="0" smtClean="0">
                <a:solidFill>
                  <a:srgbClr val="0000CC"/>
                </a:solidFill>
                <a:latin typeface="Arial" charset="0"/>
              </a:rPr>
              <a:t>划分也</a:t>
            </a:r>
            <a:r>
              <a:rPr lang="zh-CN" altLang="en-US" dirty="0">
                <a:solidFill>
                  <a:srgbClr val="0000CC"/>
                </a:solidFill>
                <a:latin typeface="Arial" charset="0"/>
              </a:rPr>
              <a:t>不太合理，有些功能在多个层次中重复出现。</a:t>
            </a:r>
            <a:r>
              <a:rPr lang="zh-CN" altLang="en-US" dirty="0">
                <a:solidFill>
                  <a:srgbClr val="0000CC"/>
                </a:solidFill>
              </a:rPr>
              <a:t>  </a:t>
            </a:r>
          </a:p>
        </p:txBody>
      </p:sp>
    </p:spTree>
    <p:extLst>
      <p:ext uri="{BB962C8B-B14F-4D97-AF65-F5344CB8AC3E}">
        <p14:creationId xmlns:p14="http://schemas.microsoft.com/office/powerpoint/2010/main" val="21899889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noFill/>
        </p:spPr>
        <p:txBody>
          <a:bodyPr/>
          <a:lstStyle/>
          <a:p>
            <a:pPr eaLnBrk="1" hangingPunct="1"/>
            <a:r>
              <a:rPr lang="en-US" altLang="zh-CN" sz="3500">
                <a:latin typeface="Arial" charset="0"/>
                <a:ea typeface="宋体" charset="0"/>
              </a:rPr>
              <a:t>OSI vs. TCP/IP</a:t>
            </a:r>
          </a:p>
        </p:txBody>
      </p:sp>
      <p:sp>
        <p:nvSpPr>
          <p:cNvPr id="112643" name="Rectangle 3"/>
          <p:cNvSpPr>
            <a:spLocks noGrp="1" noChangeArrowheads="1"/>
          </p:cNvSpPr>
          <p:nvPr>
            <p:ph type="body" idx="1"/>
          </p:nvPr>
        </p:nvSpPr>
        <p:spPr>
          <a:noFill/>
        </p:spPr>
        <p:txBody>
          <a:bodyPr/>
          <a:lstStyle/>
          <a:p>
            <a:pPr eaLnBrk="1" hangingPunct="1"/>
            <a:r>
              <a:rPr lang="zh-CN" altLang="en-US" sz="2600" b="1">
                <a:latin typeface="黑体"/>
                <a:ea typeface="黑体"/>
                <a:cs typeface="黑体"/>
              </a:rPr>
              <a:t>作为国际标准的 </a:t>
            </a:r>
            <a:r>
              <a:rPr lang="en-US" altLang="zh-CN" sz="2600" b="1">
                <a:latin typeface="黑体"/>
                <a:ea typeface="黑体"/>
                <a:cs typeface="黑体"/>
              </a:rPr>
              <a:t>OSI </a:t>
            </a:r>
            <a:r>
              <a:rPr lang="zh-CN" altLang="en-US" sz="2600" b="1">
                <a:latin typeface="黑体"/>
                <a:ea typeface="黑体"/>
                <a:cs typeface="黑体"/>
              </a:rPr>
              <a:t>并没有得到厂商和市场的认可。</a:t>
            </a:r>
          </a:p>
          <a:p>
            <a:pPr eaLnBrk="1" hangingPunct="1"/>
            <a:r>
              <a:rPr lang="zh-CN" altLang="en-US" sz="2600" b="1">
                <a:latin typeface="黑体"/>
                <a:ea typeface="黑体"/>
                <a:cs typeface="黑体"/>
              </a:rPr>
              <a:t>而非国际标准 的</a:t>
            </a:r>
            <a:r>
              <a:rPr lang="en-US" altLang="zh-CN" sz="2600" b="1">
                <a:latin typeface="黑体"/>
                <a:ea typeface="黑体"/>
                <a:cs typeface="黑体"/>
              </a:rPr>
              <a:t>TCP/IP </a:t>
            </a:r>
            <a:r>
              <a:rPr lang="zh-CN" altLang="en-US" sz="2600" b="1">
                <a:latin typeface="黑体"/>
                <a:ea typeface="黑体"/>
                <a:cs typeface="黑体"/>
              </a:rPr>
              <a:t>却获得了最广泛的应用与支持。</a:t>
            </a:r>
          </a:p>
          <a:p>
            <a:pPr lvl="1" eaLnBrk="1" hangingPunct="1"/>
            <a:r>
              <a:rPr lang="en-US" altLang="zh-CN" sz="2200" b="1">
                <a:latin typeface="黑体"/>
                <a:ea typeface="黑体"/>
                <a:cs typeface="黑体"/>
              </a:rPr>
              <a:t>TCP/IP </a:t>
            </a:r>
            <a:r>
              <a:rPr lang="zh-CN" altLang="en-US" sz="2200" b="1">
                <a:latin typeface="黑体"/>
                <a:ea typeface="黑体"/>
                <a:cs typeface="黑体"/>
              </a:rPr>
              <a:t>常被称为事实上的国际标准。</a:t>
            </a:r>
          </a:p>
          <a:p>
            <a:pPr eaLnBrk="1" hangingPunct="1"/>
            <a:r>
              <a:rPr lang="zh-CN" altLang="en-US" sz="2600" b="1">
                <a:latin typeface="黑体"/>
                <a:ea typeface="黑体"/>
                <a:cs typeface="黑体"/>
              </a:rPr>
              <a:t>相同点：</a:t>
            </a:r>
          </a:p>
          <a:p>
            <a:pPr lvl="1" eaLnBrk="1" hangingPunct="1"/>
            <a:r>
              <a:rPr lang="zh-CN" altLang="en-US" sz="2200" b="1">
                <a:latin typeface="黑体"/>
                <a:ea typeface="黑体"/>
                <a:cs typeface="黑体"/>
              </a:rPr>
              <a:t>都是基于独立的协议栈概念</a:t>
            </a:r>
          </a:p>
          <a:p>
            <a:pPr lvl="1" eaLnBrk="1" hangingPunct="1"/>
            <a:r>
              <a:rPr lang="zh-CN" altLang="en-US" sz="2200" b="1">
                <a:latin typeface="黑体"/>
                <a:ea typeface="黑体"/>
                <a:cs typeface="黑体"/>
              </a:rPr>
              <a:t>两者都有功能相似的应用层、传输层、网络层</a:t>
            </a:r>
          </a:p>
        </p:txBody>
      </p:sp>
    </p:spTree>
    <p:extLst>
      <p:ext uri="{BB962C8B-B14F-4D97-AF65-F5344CB8AC3E}">
        <p14:creationId xmlns:p14="http://schemas.microsoft.com/office/powerpoint/2010/main" val="22403812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a:t>
            </a:r>
            <a:r>
              <a:rPr lang="zh-CN" altLang="en-US" sz="4000" dirty="0" smtClean="0"/>
              <a:t>的</a:t>
            </a:r>
            <a:r>
              <a:rPr lang="en-US" altLang="zh-CN" sz="4000" dirty="0" smtClean="0"/>
              <a:t>TCP/IP</a:t>
            </a:r>
            <a:r>
              <a:rPr lang="zh-CN" altLang="en-US" sz="4000" dirty="0"/>
              <a:t>协议族 </a:t>
            </a:r>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HTTP</a:t>
            </a: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SMTP</a:t>
            </a: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DNS</a:t>
            </a: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RTP</a:t>
            </a: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TCP</a:t>
            </a: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UDP</a:t>
            </a: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IP</a:t>
            </a: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4" name="Text Box 18"/>
          <p:cNvSpPr txBox="1">
            <a:spLocks noChangeArrowheads="1"/>
          </p:cNvSpPr>
          <p:nvPr/>
        </p:nvSpPr>
        <p:spPr bwMode="auto">
          <a:xfrm>
            <a:off x="763671" y="37523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网际层</a:t>
            </a: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网络接口层</a:t>
            </a:r>
          </a:p>
        </p:txBody>
      </p:sp>
      <p:sp>
        <p:nvSpPr>
          <p:cNvPr id="137236" name="Text Box 20"/>
          <p:cNvSpPr txBox="1">
            <a:spLocks noChangeArrowheads="1"/>
          </p:cNvSpPr>
          <p:nvPr/>
        </p:nvSpPr>
        <p:spPr bwMode="auto">
          <a:xfrm>
            <a:off x="765390" y="274424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37237" name="Text Box 21"/>
          <p:cNvSpPr txBox="1">
            <a:spLocks noChangeArrowheads="1"/>
          </p:cNvSpPr>
          <p:nvPr/>
        </p:nvSpPr>
        <p:spPr bwMode="auto">
          <a:xfrm>
            <a:off x="822144" y="173617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itchFamily="2" charset="-122"/>
              </a:rPr>
              <a:t>…</a:t>
            </a: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2</a:t>
            </a: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3</a:t>
            </a: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Everything over IP </a:t>
            </a:r>
          </a:p>
          <a:p>
            <a:pPr algn="ctr">
              <a:lnSpc>
                <a:spcPct val="120000"/>
              </a:lnSpc>
            </a:pPr>
            <a:r>
              <a:rPr lang="en-US" altLang="zh-CN" sz="3200" b="1" dirty="0">
                <a:solidFill>
                  <a:srgbClr val="333399"/>
                </a:solidFill>
                <a:latin typeface="+mn-lt"/>
                <a:ea typeface="黑体" pitchFamily="2" charset="-122"/>
              </a:rPr>
              <a:t>IP</a:t>
            </a:r>
            <a:r>
              <a:rPr lang="en-US" altLang="zh-CN" sz="16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可为各式各样的应用程序提供服务</a:t>
            </a: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IP over Everything </a:t>
            </a:r>
          </a:p>
          <a:p>
            <a:pPr algn="ctr">
              <a:lnSpc>
                <a:spcPct val="120000"/>
              </a:lnSpc>
            </a:pPr>
            <a:r>
              <a:rPr lang="en-US" altLang="zh-CN" sz="3200" b="1" dirty="0">
                <a:solidFill>
                  <a:srgbClr val="333399"/>
                </a:solidFill>
                <a:latin typeface="+mn-lt"/>
                <a:ea typeface="黑体" pitchFamily="2" charset="-122"/>
              </a:rPr>
              <a:t>IP</a:t>
            </a:r>
            <a:r>
              <a:rPr lang="en-US" altLang="zh-CN" sz="1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可应用到各式各样的网络上</a:t>
            </a: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smtClean="0">
                <a:latin typeface="+mn-lt"/>
                <a:ea typeface="黑体" pitchFamily="2" charset="-122"/>
              </a:rPr>
              <a:t>沙漏</a:t>
            </a:r>
            <a:r>
              <a:rPr lang="zh-CN" altLang="zh-CN" sz="2400" b="1" dirty="0">
                <a:latin typeface="+mn-lt"/>
                <a:ea typeface="黑体" pitchFamily="2" charset="-122"/>
              </a:rPr>
              <a:t>计时器形状</a:t>
            </a:r>
            <a:r>
              <a:rPr lang="zh-CN" altLang="zh-CN" sz="2400" b="1" dirty="0" smtClean="0">
                <a:latin typeface="+mn-lt"/>
                <a:ea typeface="黑体" pitchFamily="2" charset="-122"/>
              </a:rPr>
              <a:t>的</a:t>
            </a:r>
            <a:r>
              <a:rPr lang="en-US" altLang="zh-CN" sz="2400" b="1" dirty="0" smtClean="0">
                <a:latin typeface="+mn-lt"/>
                <a:ea typeface="黑体" pitchFamily="2" charset="-122"/>
              </a:rPr>
              <a:t> TCP/IP </a:t>
            </a:r>
            <a:r>
              <a:rPr lang="zh-CN" altLang="zh-CN" sz="2400" b="1" dirty="0" smtClean="0">
                <a:latin typeface="+mn-lt"/>
                <a:ea typeface="黑体" pitchFamily="2" charset="-122"/>
              </a:rPr>
              <a:t>协议</a:t>
            </a:r>
            <a:r>
              <a:rPr lang="zh-CN" altLang="zh-CN" sz="2400" b="1" dirty="0">
                <a:latin typeface="+mn-lt"/>
                <a:ea typeface="黑体" pitchFamily="2" charset="-122"/>
              </a:rPr>
              <a:t>族</a:t>
            </a:r>
            <a:endParaRPr lang="zh-CN" altLang="en-US" sz="2400" b="1" dirty="0">
              <a:latin typeface="+mn-lt"/>
              <a:ea typeface="黑体" pitchFamily="2" charset="-122"/>
            </a:endParaRPr>
          </a:p>
        </p:txBody>
      </p:sp>
    </p:spTree>
    <p:extLst>
      <p:ext uri="{BB962C8B-B14F-4D97-AF65-F5344CB8AC3E}">
        <p14:creationId xmlns:p14="http://schemas.microsoft.com/office/powerpoint/2010/main" val="37402831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nodeType="afterGroup">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制播</a:t>
            </a:r>
            <a:r>
              <a:rPr kumimoji="1" lang="en-US" altLang="zh-CN"/>
              <a:t>IP</a:t>
            </a:r>
            <a:r>
              <a:rPr kumimoji="1" lang="zh-CN" altLang="en-US"/>
              <a:t>化（演播室信号演进）</a:t>
            </a:r>
            <a:endParaRPr kumimoji="1" lang="zh-CN" altLang="en-US"/>
          </a:p>
        </p:txBody>
      </p:sp>
      <p:sp>
        <p:nvSpPr>
          <p:cNvPr id="9" name="圆角矩形 8"/>
          <p:cNvSpPr/>
          <p:nvPr/>
        </p:nvSpPr>
        <p:spPr bwMode="auto">
          <a:xfrm>
            <a:off x="776536" y="1700808"/>
            <a:ext cx="8496944" cy="576064"/>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en-US" altLang="zh-CN" smtClean="0"/>
              <a:t>SDI </a:t>
            </a:r>
            <a:r>
              <a:rPr lang="zh-CN" altLang="en-US"/>
              <a:t>视频信号</a:t>
            </a:r>
            <a:endParaRPr lang="zh-CN" altLang="en-US"/>
          </a:p>
        </p:txBody>
      </p:sp>
      <p:grpSp>
        <p:nvGrpSpPr>
          <p:cNvPr id="19" name="组 18"/>
          <p:cNvGrpSpPr/>
          <p:nvPr/>
        </p:nvGrpSpPr>
        <p:grpSpPr>
          <a:xfrm>
            <a:off x="6249144" y="2636912"/>
            <a:ext cx="3024336" cy="3240360"/>
            <a:chOff x="5097016" y="2924944"/>
            <a:chExt cx="3024336" cy="3240360"/>
          </a:xfrm>
        </p:grpSpPr>
        <p:sp>
          <p:nvSpPr>
            <p:cNvPr id="12" name="矩形 11"/>
            <p:cNvSpPr/>
            <p:nvPr/>
          </p:nvSpPr>
          <p:spPr bwMode="auto">
            <a:xfrm>
              <a:off x="5097016" y="5517232"/>
              <a:ext cx="3024336" cy="64807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rPr>
                <a:t>网线、光纤</a:t>
              </a:r>
              <a:endParaRPr kumimoji="0" lang="zh-CN" altLang="en-US" sz="1800" b="0" i="0" u="none" strike="noStrike" cap="none" normalizeH="0" baseline="0" smtClean="0">
                <a:ln>
                  <a:noFill/>
                </a:ln>
                <a:solidFill>
                  <a:schemeClr val="tx1"/>
                </a:solidFill>
                <a:effectLst/>
                <a:latin typeface="Arial" charset="0"/>
              </a:endParaRPr>
            </a:p>
          </p:txBody>
        </p:sp>
        <p:sp>
          <p:nvSpPr>
            <p:cNvPr id="14" name="矩形 13"/>
            <p:cNvSpPr/>
            <p:nvPr/>
          </p:nvSpPr>
          <p:spPr bwMode="auto">
            <a:xfrm>
              <a:off x="5097016" y="4869160"/>
              <a:ext cx="3024336" cy="64807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rPr>
                <a:t>千兆以太网、</a:t>
              </a:r>
              <a:r>
                <a:rPr kumimoji="0" lang="en-US" altLang="zh-CN" sz="1800" b="0" i="0" u="none" strike="noStrike" cap="none" normalizeH="0" baseline="0" smtClean="0">
                  <a:ln>
                    <a:noFill/>
                  </a:ln>
                  <a:solidFill>
                    <a:schemeClr val="tx1"/>
                  </a:solidFill>
                  <a:effectLst/>
                  <a:latin typeface="Arial" charset="0"/>
                </a:rPr>
                <a:t>10G</a:t>
              </a:r>
              <a:r>
                <a:rPr kumimoji="0" lang="zh-CN" altLang="en-US" sz="1800" b="0" i="0" u="none" strike="noStrike" cap="none" normalizeH="0" baseline="0" smtClean="0">
                  <a:ln>
                    <a:noFill/>
                  </a:ln>
                  <a:solidFill>
                    <a:schemeClr val="tx1"/>
                  </a:solidFill>
                  <a:effectLst/>
                  <a:latin typeface="Arial" charset="0"/>
                </a:rPr>
                <a:t>以太网、</a:t>
              </a:r>
              <a:r>
                <a:rPr kumimoji="0" lang="en-US" altLang="zh-CN" sz="1800" b="0" i="0" u="none" strike="noStrike" cap="none" normalizeH="0" baseline="0" smtClean="0">
                  <a:ln>
                    <a:noFill/>
                  </a:ln>
                  <a:solidFill>
                    <a:schemeClr val="tx1"/>
                  </a:solidFill>
                  <a:effectLst/>
                  <a:latin typeface="Arial" charset="0"/>
                </a:rPr>
                <a:t>40G</a:t>
              </a:r>
              <a:r>
                <a:rPr kumimoji="0" lang="zh-CN" altLang="en-US" sz="1800" b="0" i="0" u="none" strike="noStrike" cap="none" normalizeH="0" baseline="0" smtClean="0">
                  <a:ln>
                    <a:noFill/>
                  </a:ln>
                  <a:solidFill>
                    <a:schemeClr val="tx1"/>
                  </a:solidFill>
                  <a:effectLst/>
                  <a:latin typeface="Arial" charset="0"/>
                </a:rPr>
                <a:t>以太网</a:t>
              </a:r>
              <a:endParaRPr kumimoji="0" lang="zh-CN" altLang="en-US" sz="1800" b="0" i="0" u="none" strike="noStrike" cap="none" normalizeH="0" baseline="0" smtClean="0">
                <a:ln>
                  <a:noFill/>
                </a:ln>
                <a:solidFill>
                  <a:schemeClr val="tx1"/>
                </a:solidFill>
                <a:effectLst/>
                <a:latin typeface="Arial" charset="0"/>
              </a:endParaRPr>
            </a:p>
          </p:txBody>
        </p:sp>
        <p:sp>
          <p:nvSpPr>
            <p:cNvPr id="16" name="矩形 15"/>
            <p:cNvSpPr/>
            <p:nvPr/>
          </p:nvSpPr>
          <p:spPr bwMode="auto">
            <a:xfrm>
              <a:off x="5097016" y="4221088"/>
              <a:ext cx="3024336" cy="64807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rPr>
                <a:t>IP</a:t>
              </a:r>
              <a:endParaRPr kumimoji="0" lang="zh-CN" altLang="en-US" sz="1800" b="0" i="0" u="none" strike="noStrike" cap="none" normalizeH="0" baseline="0" smtClean="0">
                <a:ln>
                  <a:noFill/>
                </a:ln>
                <a:solidFill>
                  <a:schemeClr val="tx1"/>
                </a:solidFill>
                <a:effectLst/>
                <a:latin typeface="Arial" charset="0"/>
              </a:endParaRPr>
            </a:p>
          </p:txBody>
        </p:sp>
        <p:sp>
          <p:nvSpPr>
            <p:cNvPr id="17" name="矩形 16"/>
            <p:cNvSpPr/>
            <p:nvPr/>
          </p:nvSpPr>
          <p:spPr bwMode="auto">
            <a:xfrm>
              <a:off x="5097016" y="3573016"/>
              <a:ext cx="3024336" cy="64807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a:t>TCP/UDP</a:t>
              </a:r>
              <a:endParaRPr kumimoji="0" lang="zh-CN" altLang="en-US" sz="1800" b="0" i="0" u="none" strike="noStrike" cap="none" normalizeH="0" baseline="0" smtClean="0">
                <a:ln>
                  <a:noFill/>
                </a:ln>
                <a:solidFill>
                  <a:schemeClr val="tx1"/>
                </a:solidFill>
                <a:effectLst/>
                <a:latin typeface="Arial" charset="0"/>
              </a:endParaRPr>
            </a:p>
          </p:txBody>
        </p:sp>
        <p:sp>
          <p:nvSpPr>
            <p:cNvPr id="18" name="矩形 17"/>
            <p:cNvSpPr/>
            <p:nvPr/>
          </p:nvSpPr>
          <p:spPr bwMode="auto">
            <a:xfrm>
              <a:off x="5097016" y="2924944"/>
              <a:ext cx="3024336" cy="64807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rPr>
                <a:t>RTP</a:t>
              </a:r>
              <a:endParaRPr kumimoji="0" lang="zh-CN" altLang="en-US" sz="1800" b="0" i="0" u="none" strike="noStrike" cap="none" normalizeH="0" baseline="0" smtClean="0">
                <a:ln>
                  <a:noFill/>
                </a:ln>
                <a:solidFill>
                  <a:schemeClr val="tx1"/>
                </a:solidFill>
                <a:effectLst/>
                <a:latin typeface="Arial" charset="0"/>
              </a:endParaRPr>
            </a:p>
          </p:txBody>
        </p:sp>
      </p:grpSp>
      <p:cxnSp>
        <p:nvCxnSpPr>
          <p:cNvPr id="22" name="直线连接符 21"/>
          <p:cNvCxnSpPr/>
          <p:nvPr/>
        </p:nvCxnSpPr>
        <p:spPr bwMode="auto">
          <a:xfrm>
            <a:off x="4520952" y="5229200"/>
            <a:ext cx="1512168"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线连接符 22"/>
          <p:cNvCxnSpPr/>
          <p:nvPr/>
        </p:nvCxnSpPr>
        <p:spPr bwMode="auto">
          <a:xfrm>
            <a:off x="4520952" y="4581128"/>
            <a:ext cx="1512168"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文本框 23"/>
          <p:cNvSpPr txBox="1"/>
          <p:nvPr/>
        </p:nvSpPr>
        <p:spPr>
          <a:xfrm>
            <a:off x="4808984" y="4725144"/>
            <a:ext cx="877163" cy="369332"/>
          </a:xfrm>
          <a:prstGeom prst="rect">
            <a:avLst/>
          </a:prstGeom>
          <a:noFill/>
        </p:spPr>
        <p:txBody>
          <a:bodyPr wrap="none" rtlCol="0">
            <a:spAutoFit/>
          </a:bodyPr>
          <a:lstStyle/>
          <a:p>
            <a:r>
              <a:rPr kumimoji="1" lang="zh-CN" altLang="en-US"/>
              <a:t>交换机</a:t>
            </a:r>
            <a:endParaRPr kumimoji="1" lang="zh-CN" altLang="en-US"/>
          </a:p>
        </p:txBody>
      </p:sp>
      <p:cxnSp>
        <p:nvCxnSpPr>
          <p:cNvPr id="25" name="直线连接符 24"/>
          <p:cNvCxnSpPr/>
          <p:nvPr/>
        </p:nvCxnSpPr>
        <p:spPr bwMode="auto">
          <a:xfrm>
            <a:off x="4520952" y="3933056"/>
            <a:ext cx="1512168"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文本框 25"/>
          <p:cNvSpPr txBox="1"/>
          <p:nvPr/>
        </p:nvSpPr>
        <p:spPr>
          <a:xfrm>
            <a:off x="4808984" y="4077072"/>
            <a:ext cx="877163" cy="369332"/>
          </a:xfrm>
          <a:prstGeom prst="rect">
            <a:avLst/>
          </a:prstGeom>
          <a:noFill/>
        </p:spPr>
        <p:txBody>
          <a:bodyPr wrap="none" rtlCol="0">
            <a:spAutoFit/>
          </a:bodyPr>
          <a:lstStyle/>
          <a:p>
            <a:r>
              <a:rPr kumimoji="1" lang="zh-CN" altLang="en-US"/>
              <a:t>路由器</a:t>
            </a:r>
            <a:endParaRPr kumimoji="1" lang="zh-CN" altLang="en-US"/>
          </a:p>
        </p:txBody>
      </p:sp>
      <p:sp>
        <p:nvSpPr>
          <p:cNvPr id="27" name="文本框 26"/>
          <p:cNvSpPr txBox="1"/>
          <p:nvPr/>
        </p:nvSpPr>
        <p:spPr>
          <a:xfrm>
            <a:off x="4736976" y="2996952"/>
            <a:ext cx="1107996" cy="646331"/>
          </a:xfrm>
          <a:prstGeom prst="rect">
            <a:avLst/>
          </a:prstGeom>
          <a:noFill/>
        </p:spPr>
        <p:txBody>
          <a:bodyPr wrap="none" rtlCol="0">
            <a:spAutoFit/>
          </a:bodyPr>
          <a:lstStyle/>
          <a:p>
            <a:r>
              <a:rPr kumimoji="1" lang="zh-CN" altLang="en-US"/>
              <a:t>工作站或</a:t>
            </a:r>
            <a:endParaRPr kumimoji="1" lang="en-US" altLang="zh-CN"/>
          </a:p>
          <a:p>
            <a:r>
              <a:rPr kumimoji="1" lang="zh-CN" altLang="en-US"/>
              <a:t>视频网关</a:t>
            </a:r>
            <a:endParaRPr kumimoji="1" lang="zh-CN" altLang="en-US"/>
          </a:p>
        </p:txBody>
      </p:sp>
      <p:cxnSp>
        <p:nvCxnSpPr>
          <p:cNvPr id="28" name="直线连接符 27"/>
          <p:cNvCxnSpPr/>
          <p:nvPr/>
        </p:nvCxnSpPr>
        <p:spPr bwMode="auto">
          <a:xfrm>
            <a:off x="4520952" y="2636912"/>
            <a:ext cx="1512168"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矩形 28"/>
          <p:cNvSpPr/>
          <p:nvPr/>
        </p:nvSpPr>
        <p:spPr bwMode="auto">
          <a:xfrm>
            <a:off x="776536" y="5229200"/>
            <a:ext cx="2232248" cy="64807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rPr>
              <a:t>同轴电缆</a:t>
            </a:r>
            <a:endParaRPr kumimoji="0" lang="zh-CN" altLang="en-US" sz="1800" b="0" i="0" u="none" strike="noStrike" cap="none" normalizeH="0" baseline="0" smtClean="0">
              <a:ln>
                <a:noFill/>
              </a:ln>
              <a:solidFill>
                <a:schemeClr val="tx1"/>
              </a:solidFill>
              <a:effectLst/>
              <a:latin typeface="Arial" charset="0"/>
            </a:endParaRPr>
          </a:p>
        </p:txBody>
      </p:sp>
      <p:sp>
        <p:nvSpPr>
          <p:cNvPr id="30" name="矩形 29"/>
          <p:cNvSpPr/>
          <p:nvPr/>
        </p:nvSpPr>
        <p:spPr bwMode="auto">
          <a:xfrm>
            <a:off x="776536" y="2636912"/>
            <a:ext cx="2232248" cy="2592288"/>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rPr>
              <a:t>视频矩阵</a:t>
            </a:r>
            <a:endParaRPr kumimoji="0" lang="zh-CN" altLang="en-US" sz="1800" b="0" i="0" u="none" strike="noStrike" cap="none" normalizeH="0" baseline="0" smtClean="0">
              <a:ln>
                <a:noFill/>
              </a:ln>
              <a:solidFill>
                <a:schemeClr val="tx1"/>
              </a:solidFill>
              <a:effectLst/>
              <a:latin typeface="Arial" charset="0"/>
            </a:endParaRPr>
          </a:p>
        </p:txBody>
      </p:sp>
      <p:sp>
        <p:nvSpPr>
          <p:cNvPr id="32" name="右箭头 31"/>
          <p:cNvSpPr/>
          <p:nvPr/>
        </p:nvSpPr>
        <p:spPr bwMode="auto">
          <a:xfrm>
            <a:off x="3368824" y="3861048"/>
            <a:ext cx="936104" cy="79208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34" name="文本框 33"/>
          <p:cNvSpPr txBox="1"/>
          <p:nvPr/>
        </p:nvSpPr>
        <p:spPr>
          <a:xfrm>
            <a:off x="3224808" y="6165304"/>
            <a:ext cx="4320480" cy="461665"/>
          </a:xfrm>
          <a:prstGeom prst="rect">
            <a:avLst/>
          </a:prstGeom>
          <a:noFill/>
        </p:spPr>
        <p:txBody>
          <a:bodyPr wrap="square" rtlCol="0">
            <a:spAutoFit/>
          </a:bodyPr>
          <a:lstStyle/>
          <a:p>
            <a:r>
              <a:rPr kumimoji="1" lang="zh-CN" altLang="en-US" sz="2400">
                <a:solidFill>
                  <a:srgbClr val="3366FF"/>
                </a:solidFill>
              </a:rPr>
              <a:t>注意：这不是协议栈的对应</a:t>
            </a:r>
            <a:endParaRPr kumimoji="1" lang="zh-CN" altLang="en-US" sz="2400">
              <a:solidFill>
                <a:srgbClr val="3366FF"/>
              </a:solidFill>
            </a:endParaRPr>
          </a:p>
        </p:txBody>
      </p:sp>
    </p:spTree>
    <p:extLst>
      <p:ext uri="{BB962C8B-B14F-4D97-AF65-F5344CB8AC3E}">
        <p14:creationId xmlns:p14="http://schemas.microsoft.com/office/powerpoint/2010/main" val="1800597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  </a:t>
            </a:r>
            <a:r>
              <a:rPr lang="zh-CN" altLang="zh-CN" sz="4000" dirty="0" smtClean="0"/>
              <a:t>互联网</a:t>
            </a:r>
            <a:r>
              <a:rPr lang="zh-CN" altLang="zh-CN" sz="4000" dirty="0"/>
              <a:t>概述</a:t>
            </a:r>
            <a:endParaRPr lang="zh-CN" altLang="en-US" sz="4000" dirty="0"/>
          </a:p>
        </p:txBody>
      </p:sp>
      <p:sp>
        <p:nvSpPr>
          <p:cNvPr id="3" name="内容占位符 2"/>
          <p:cNvSpPr>
            <a:spLocks noGrp="1"/>
          </p:cNvSpPr>
          <p:nvPr>
            <p:ph idx="1"/>
          </p:nvPr>
        </p:nvSpPr>
        <p:spPr/>
        <p:txBody>
          <a:bodyPr/>
          <a:lstStyle/>
          <a:p>
            <a:r>
              <a:rPr lang="en-US" altLang="zh-CN" dirty="0" smtClean="0"/>
              <a:t>1.2.0  </a:t>
            </a:r>
            <a:r>
              <a:rPr lang="zh-CN" altLang="en-US" dirty="0" smtClean="0"/>
              <a:t>数据交换技术</a:t>
            </a:r>
            <a:endParaRPr lang="en-US" altLang="zh-CN" dirty="0" smtClean="0"/>
          </a:p>
          <a:p>
            <a:r>
              <a:rPr lang="en-US" altLang="zh-CN" dirty="0" smtClean="0"/>
              <a:t>1.2.1  </a:t>
            </a:r>
            <a:r>
              <a:rPr lang="zh-CN" altLang="zh-CN" dirty="0" smtClean="0"/>
              <a:t>网络</a:t>
            </a:r>
            <a:r>
              <a:rPr lang="zh-CN" altLang="zh-CN" dirty="0"/>
              <a:t>的</a:t>
            </a:r>
            <a:r>
              <a:rPr lang="zh-CN" altLang="zh-CN" dirty="0" smtClean="0"/>
              <a:t>网络</a:t>
            </a:r>
            <a:endParaRPr lang="en-US" altLang="zh-CN" dirty="0" smtClean="0"/>
          </a:p>
          <a:p>
            <a:r>
              <a:rPr lang="en-US" altLang="zh-CN" dirty="0"/>
              <a:t>1.2.2  </a:t>
            </a:r>
            <a:r>
              <a:rPr lang="zh-CN" altLang="zh-CN" dirty="0"/>
              <a:t>互联网基础结构发展的三个阶段</a:t>
            </a:r>
          </a:p>
          <a:p>
            <a:r>
              <a:rPr lang="en-US" altLang="zh-CN" dirty="0" smtClean="0"/>
              <a:t>1.2.3  </a:t>
            </a:r>
            <a:r>
              <a:rPr lang="zh-CN" altLang="zh-CN" dirty="0"/>
              <a:t>互联网的标准化工作</a:t>
            </a:r>
            <a:endParaRPr lang="zh-CN" altLang="en-US" dirty="0"/>
          </a:p>
        </p:txBody>
      </p:sp>
    </p:spTree>
    <p:extLst>
      <p:ext uri="{BB962C8B-B14F-4D97-AF65-F5344CB8AC3E}">
        <p14:creationId xmlns:p14="http://schemas.microsoft.com/office/powerpoint/2010/main" val="1330482831"/>
      </p:ext>
    </p:extLst>
  </p:cSld>
  <p:clrMapOvr>
    <a:masterClrMapping/>
  </p:clrMapOvr>
  <p:timing>
    <p:tnLst>
      <p:par>
        <p:cTn xmlns:p14="http://schemas.microsoft.com/office/powerpoint/2010/mai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传输</a:t>
            </a:r>
            <a:r>
              <a:rPr kumimoji="1" lang="en-US" altLang="zh-CN"/>
              <a:t>IP</a:t>
            </a:r>
            <a:r>
              <a:rPr kumimoji="1" lang="zh-CN" altLang="en-US"/>
              <a:t>化（有线电视节目传送演进）</a:t>
            </a:r>
            <a:endParaRPr kumimoji="1" lang="zh-CN" altLang="en-US"/>
          </a:p>
        </p:txBody>
      </p:sp>
      <p:sp>
        <p:nvSpPr>
          <p:cNvPr id="6" name="圆角矩形 5"/>
          <p:cNvSpPr/>
          <p:nvPr/>
        </p:nvSpPr>
        <p:spPr bwMode="auto">
          <a:xfrm>
            <a:off x="776536" y="1700808"/>
            <a:ext cx="8496944" cy="576064"/>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a:t>电视节目</a:t>
            </a:r>
            <a:endParaRPr lang="zh-CN" altLang="en-US"/>
          </a:p>
        </p:txBody>
      </p:sp>
      <p:grpSp>
        <p:nvGrpSpPr>
          <p:cNvPr id="7" name="组 6"/>
          <p:cNvGrpSpPr/>
          <p:nvPr/>
        </p:nvGrpSpPr>
        <p:grpSpPr>
          <a:xfrm>
            <a:off x="6249144" y="2636912"/>
            <a:ext cx="3024336" cy="3240360"/>
            <a:chOff x="5097016" y="2924944"/>
            <a:chExt cx="3024336" cy="3240360"/>
          </a:xfrm>
        </p:grpSpPr>
        <p:sp>
          <p:nvSpPr>
            <p:cNvPr id="8" name="矩形 7"/>
            <p:cNvSpPr/>
            <p:nvPr/>
          </p:nvSpPr>
          <p:spPr bwMode="auto">
            <a:xfrm>
              <a:off x="5097016" y="5517232"/>
              <a:ext cx="3024336" cy="64807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rPr>
                <a:t>网线、光纤</a:t>
              </a:r>
              <a:r>
                <a:rPr lang="zh-CN" altLang="zh-CN"/>
                <a:t>、</a:t>
              </a:r>
              <a:r>
                <a:rPr lang="zh-CN" altLang="en-US"/>
                <a:t>无线</a:t>
              </a:r>
              <a:endParaRPr kumimoji="0" lang="zh-CN" altLang="en-US" sz="1800" b="0" i="0" u="none" strike="noStrike" cap="none" normalizeH="0" baseline="0" smtClean="0">
                <a:ln>
                  <a:noFill/>
                </a:ln>
                <a:solidFill>
                  <a:schemeClr val="tx1"/>
                </a:solidFill>
                <a:effectLst/>
                <a:latin typeface="Arial" charset="0"/>
              </a:endParaRPr>
            </a:p>
          </p:txBody>
        </p:sp>
        <p:sp>
          <p:nvSpPr>
            <p:cNvPr id="9" name="矩形 8"/>
            <p:cNvSpPr/>
            <p:nvPr/>
          </p:nvSpPr>
          <p:spPr bwMode="auto">
            <a:xfrm>
              <a:off x="5097016" y="4869160"/>
              <a:ext cx="3024336" cy="64807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rPr>
                <a:t>快速以太网、千兆以太网</a:t>
              </a:r>
              <a:endParaRPr kumimoji="0" lang="en-US" altLang="zh-CN" sz="1800" b="0" i="0" u="none" strike="noStrike" cap="none" normalizeH="0" baseline="0" smtClean="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zh-CN"/>
                <a:t>WiFi</a:t>
              </a:r>
              <a:endParaRPr kumimoji="0" lang="zh-CN" altLang="en-US" sz="1800" b="0" i="0" u="none" strike="noStrike" cap="none" normalizeH="0" baseline="0" smtClean="0">
                <a:ln>
                  <a:noFill/>
                </a:ln>
                <a:solidFill>
                  <a:schemeClr val="tx1"/>
                </a:solidFill>
                <a:effectLst/>
                <a:latin typeface="Arial" charset="0"/>
              </a:endParaRPr>
            </a:p>
          </p:txBody>
        </p:sp>
        <p:sp>
          <p:nvSpPr>
            <p:cNvPr id="10" name="矩形 9"/>
            <p:cNvSpPr/>
            <p:nvPr/>
          </p:nvSpPr>
          <p:spPr bwMode="auto">
            <a:xfrm>
              <a:off x="5097016" y="4221088"/>
              <a:ext cx="3024336" cy="64807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rPr>
                <a:t>IP</a:t>
              </a:r>
              <a:endParaRPr kumimoji="0" lang="zh-CN" altLang="en-US" sz="1800" b="0" i="0" u="none" strike="noStrike" cap="none" normalizeH="0" baseline="0" smtClean="0">
                <a:ln>
                  <a:noFill/>
                </a:ln>
                <a:solidFill>
                  <a:schemeClr val="tx1"/>
                </a:solidFill>
                <a:effectLst/>
                <a:latin typeface="Arial" charset="0"/>
              </a:endParaRPr>
            </a:p>
          </p:txBody>
        </p:sp>
        <p:sp>
          <p:nvSpPr>
            <p:cNvPr id="11" name="矩形 10"/>
            <p:cNvSpPr/>
            <p:nvPr/>
          </p:nvSpPr>
          <p:spPr bwMode="auto">
            <a:xfrm>
              <a:off x="5097016" y="3573016"/>
              <a:ext cx="3024336" cy="64807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a:t>TCP/UDP</a:t>
              </a:r>
              <a:endParaRPr kumimoji="0" lang="zh-CN" altLang="en-US" sz="1800" b="0" i="0" u="none" strike="noStrike" cap="none" normalizeH="0" baseline="0" smtClean="0">
                <a:ln>
                  <a:noFill/>
                </a:ln>
                <a:solidFill>
                  <a:schemeClr val="tx1"/>
                </a:solidFill>
                <a:effectLst/>
                <a:latin typeface="Arial" charset="0"/>
              </a:endParaRPr>
            </a:p>
          </p:txBody>
        </p:sp>
        <p:sp>
          <p:nvSpPr>
            <p:cNvPr id="12" name="矩形 11"/>
            <p:cNvSpPr/>
            <p:nvPr/>
          </p:nvSpPr>
          <p:spPr bwMode="auto">
            <a:xfrm>
              <a:off x="5097016" y="2924944"/>
              <a:ext cx="3024336" cy="64807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rPr>
                <a:t>RTCP/RTSP</a:t>
              </a:r>
              <a:r>
                <a:rPr lang="zh-CN" altLang="en-US"/>
                <a:t>、</a:t>
              </a:r>
              <a:r>
                <a:rPr kumimoji="0" lang="en-US" altLang="zh-CN" sz="1800" b="0" i="0" u="none" strike="noStrike" cap="none" normalizeH="0" baseline="0" smtClean="0">
                  <a:ln>
                    <a:noFill/>
                  </a:ln>
                  <a:solidFill>
                    <a:schemeClr val="tx1"/>
                  </a:solidFill>
                  <a:effectLst/>
                  <a:latin typeface="Arial" charset="0"/>
                </a:rPr>
                <a:t>RTP</a:t>
              </a:r>
            </a:p>
            <a:p>
              <a:pPr marL="0" marR="0" indent="0" algn="ctr" defTabSz="914400" rtl="0" eaLnBrk="0" fontAlgn="base" latinLnBrk="0" hangingPunct="0">
                <a:lnSpc>
                  <a:spcPct val="100000"/>
                </a:lnSpc>
                <a:spcBef>
                  <a:spcPct val="0"/>
                </a:spcBef>
                <a:spcAft>
                  <a:spcPct val="0"/>
                </a:spcAft>
                <a:buClrTx/>
                <a:buSzTx/>
                <a:buFontTx/>
                <a:buNone/>
                <a:tabLst/>
              </a:pPr>
              <a:r>
                <a:rPr lang="en-US" altLang="zh-CN"/>
                <a:t>HTTP</a:t>
              </a:r>
              <a:r>
                <a:rPr lang="zh-CN" altLang="en-US"/>
                <a:t>、</a:t>
              </a:r>
              <a:r>
                <a:rPr lang="en-US" altLang="zh-CN"/>
                <a:t>RTMP</a:t>
              </a:r>
              <a:endParaRPr kumimoji="0" lang="zh-CN" altLang="en-US" sz="1800" b="0" i="0" u="none" strike="noStrike" cap="none" normalizeH="0" baseline="0" smtClean="0">
                <a:ln>
                  <a:noFill/>
                </a:ln>
                <a:solidFill>
                  <a:schemeClr val="tx1"/>
                </a:solidFill>
                <a:effectLst/>
                <a:latin typeface="Arial" charset="0"/>
              </a:endParaRPr>
            </a:p>
          </p:txBody>
        </p:sp>
      </p:grpSp>
      <p:cxnSp>
        <p:nvCxnSpPr>
          <p:cNvPr id="13" name="直线连接符 12"/>
          <p:cNvCxnSpPr/>
          <p:nvPr/>
        </p:nvCxnSpPr>
        <p:spPr bwMode="auto">
          <a:xfrm>
            <a:off x="4520952" y="5229200"/>
            <a:ext cx="1512168"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线连接符 13"/>
          <p:cNvCxnSpPr/>
          <p:nvPr/>
        </p:nvCxnSpPr>
        <p:spPr bwMode="auto">
          <a:xfrm>
            <a:off x="4520952" y="4581128"/>
            <a:ext cx="1512168"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4448944" y="4725144"/>
            <a:ext cx="1710888" cy="369332"/>
          </a:xfrm>
          <a:prstGeom prst="rect">
            <a:avLst/>
          </a:prstGeom>
          <a:noFill/>
        </p:spPr>
        <p:txBody>
          <a:bodyPr wrap="none" rtlCol="0">
            <a:spAutoFit/>
          </a:bodyPr>
          <a:lstStyle/>
          <a:p>
            <a:r>
              <a:rPr kumimoji="1" lang="zh-CN" altLang="en-US"/>
              <a:t>交换机</a:t>
            </a:r>
            <a:r>
              <a:rPr kumimoji="1" lang="en-US" altLang="zh-CN"/>
              <a:t>/</a:t>
            </a:r>
            <a:r>
              <a:rPr kumimoji="1" lang="zh-CN" altLang="en-US"/>
              <a:t>无线</a:t>
            </a:r>
            <a:r>
              <a:rPr kumimoji="1" lang="en-US" altLang="zh-CN"/>
              <a:t>AP</a:t>
            </a:r>
            <a:endParaRPr kumimoji="1" lang="zh-CN" altLang="en-US"/>
          </a:p>
        </p:txBody>
      </p:sp>
      <p:cxnSp>
        <p:nvCxnSpPr>
          <p:cNvPr id="16" name="直线连接符 15"/>
          <p:cNvCxnSpPr/>
          <p:nvPr/>
        </p:nvCxnSpPr>
        <p:spPr bwMode="auto">
          <a:xfrm>
            <a:off x="4520952" y="3933056"/>
            <a:ext cx="1512168"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文本框 16"/>
          <p:cNvSpPr txBox="1"/>
          <p:nvPr/>
        </p:nvSpPr>
        <p:spPr>
          <a:xfrm>
            <a:off x="4808984" y="4077072"/>
            <a:ext cx="877163" cy="369332"/>
          </a:xfrm>
          <a:prstGeom prst="rect">
            <a:avLst/>
          </a:prstGeom>
          <a:noFill/>
        </p:spPr>
        <p:txBody>
          <a:bodyPr wrap="none" rtlCol="0">
            <a:spAutoFit/>
          </a:bodyPr>
          <a:lstStyle/>
          <a:p>
            <a:r>
              <a:rPr kumimoji="1" lang="zh-CN" altLang="en-US"/>
              <a:t>路由器</a:t>
            </a:r>
            <a:endParaRPr kumimoji="1" lang="zh-CN" altLang="en-US"/>
          </a:p>
        </p:txBody>
      </p:sp>
      <p:sp>
        <p:nvSpPr>
          <p:cNvPr id="18" name="文本框 17"/>
          <p:cNvSpPr txBox="1"/>
          <p:nvPr/>
        </p:nvSpPr>
        <p:spPr>
          <a:xfrm>
            <a:off x="4592960" y="2852936"/>
            <a:ext cx="1377300" cy="923330"/>
          </a:xfrm>
          <a:prstGeom prst="rect">
            <a:avLst/>
          </a:prstGeom>
          <a:noFill/>
        </p:spPr>
        <p:txBody>
          <a:bodyPr wrap="none" rtlCol="0">
            <a:spAutoFit/>
          </a:bodyPr>
          <a:lstStyle/>
          <a:p>
            <a:pPr algn="ctr"/>
            <a:r>
              <a:rPr kumimoji="1" lang="zh-CN" altLang="en-US"/>
              <a:t>计算机</a:t>
            </a:r>
            <a:endParaRPr kumimoji="1" lang="en-US" altLang="zh-CN"/>
          </a:p>
          <a:p>
            <a:pPr algn="ctr"/>
            <a:r>
              <a:rPr kumimoji="1" lang="zh-CN" altLang="en-US"/>
              <a:t>智能终端</a:t>
            </a:r>
            <a:endParaRPr kumimoji="1" lang="en-US" altLang="zh-CN"/>
          </a:p>
          <a:p>
            <a:pPr algn="ctr"/>
            <a:r>
              <a:rPr kumimoji="1" lang="en-US" altLang="zh-CN"/>
              <a:t>IPTV</a:t>
            </a:r>
            <a:r>
              <a:rPr kumimoji="1" lang="zh-CN" altLang="en-US"/>
              <a:t>机顶盒</a:t>
            </a:r>
            <a:endParaRPr kumimoji="1" lang="zh-CN" altLang="en-US"/>
          </a:p>
        </p:txBody>
      </p:sp>
      <p:cxnSp>
        <p:nvCxnSpPr>
          <p:cNvPr id="19" name="直线连接符 18"/>
          <p:cNvCxnSpPr/>
          <p:nvPr/>
        </p:nvCxnSpPr>
        <p:spPr bwMode="auto">
          <a:xfrm>
            <a:off x="4520952" y="2636912"/>
            <a:ext cx="1512168"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bwMode="auto">
          <a:xfrm>
            <a:off x="776536" y="5229200"/>
            <a:ext cx="2232248" cy="64807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rPr>
              <a:t>同轴电缆、光纤</a:t>
            </a:r>
            <a:endParaRPr kumimoji="0" lang="zh-CN" altLang="en-US" sz="1800" b="0" i="0" u="none" strike="noStrike" cap="none" normalizeH="0" baseline="0" smtClean="0">
              <a:ln>
                <a:noFill/>
              </a:ln>
              <a:solidFill>
                <a:schemeClr val="tx1"/>
              </a:solidFill>
              <a:effectLst/>
              <a:latin typeface="Arial" charset="0"/>
            </a:endParaRPr>
          </a:p>
        </p:txBody>
      </p:sp>
      <p:sp>
        <p:nvSpPr>
          <p:cNvPr id="21" name="矩形 20"/>
          <p:cNvSpPr/>
          <p:nvPr/>
        </p:nvSpPr>
        <p:spPr bwMode="auto">
          <a:xfrm>
            <a:off x="776536" y="3933056"/>
            <a:ext cx="2232248" cy="129614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rPr>
              <a:t>光电转换、放大器、分支</a:t>
            </a:r>
            <a:r>
              <a:rPr kumimoji="0" lang="en-US" altLang="zh-CN" sz="1800" b="0" i="0" u="none" strike="noStrike" cap="none" normalizeH="0" baseline="0" smtClean="0">
                <a:ln>
                  <a:noFill/>
                </a:ln>
                <a:solidFill>
                  <a:schemeClr val="tx1"/>
                </a:solidFill>
                <a:effectLst/>
                <a:latin typeface="Arial" charset="0"/>
              </a:rPr>
              <a:t>/</a:t>
            </a:r>
            <a:r>
              <a:rPr kumimoji="0" lang="zh-CN" altLang="en-US" sz="1800" b="0" i="0" u="none" strike="noStrike" cap="none" normalizeH="0" baseline="0" smtClean="0">
                <a:ln>
                  <a:noFill/>
                </a:ln>
                <a:solidFill>
                  <a:schemeClr val="tx1"/>
                </a:solidFill>
                <a:effectLst/>
                <a:latin typeface="Arial" charset="0"/>
              </a:rPr>
              <a:t>分配器</a:t>
            </a:r>
            <a:endParaRPr kumimoji="0" lang="zh-CN" altLang="en-US" sz="1800" b="0" i="0" u="none" strike="noStrike" cap="none" normalizeH="0" baseline="0" smtClean="0">
              <a:ln>
                <a:noFill/>
              </a:ln>
              <a:solidFill>
                <a:schemeClr val="tx1"/>
              </a:solidFill>
              <a:effectLst/>
              <a:latin typeface="Arial" charset="0"/>
            </a:endParaRPr>
          </a:p>
        </p:txBody>
      </p:sp>
      <p:sp>
        <p:nvSpPr>
          <p:cNvPr id="22" name="右箭头 21"/>
          <p:cNvSpPr/>
          <p:nvPr/>
        </p:nvSpPr>
        <p:spPr bwMode="auto">
          <a:xfrm>
            <a:off x="3368824" y="3861048"/>
            <a:ext cx="936104" cy="79208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3" name="矩形 22"/>
          <p:cNvSpPr/>
          <p:nvPr/>
        </p:nvSpPr>
        <p:spPr bwMode="auto">
          <a:xfrm>
            <a:off x="776536" y="2636912"/>
            <a:ext cx="2232248" cy="129614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a:t>复用</a:t>
            </a:r>
            <a:r>
              <a:rPr lang="en-US" altLang="zh-CN"/>
              <a:t>/</a:t>
            </a:r>
            <a:r>
              <a:rPr lang="zh-CN" altLang="en-US"/>
              <a:t>解复用</a:t>
            </a:r>
            <a:endParaRPr kumimoji="0" lang="en-US" altLang="zh-CN" sz="1800" b="0" i="0" u="none" strike="noStrike" cap="none" normalizeH="0" baseline="0" smtClean="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rPr>
              <a:t>调制</a:t>
            </a:r>
            <a:r>
              <a:rPr kumimoji="0" lang="en-US" altLang="zh-CN" sz="1800" b="0" i="0" u="none" strike="noStrike" cap="none" normalizeH="0" baseline="0" smtClean="0">
                <a:ln>
                  <a:noFill/>
                </a:ln>
                <a:solidFill>
                  <a:schemeClr val="tx1"/>
                </a:solidFill>
                <a:effectLst/>
                <a:latin typeface="Arial" charset="0"/>
              </a:rPr>
              <a:t>/</a:t>
            </a:r>
            <a:r>
              <a:rPr kumimoji="0" lang="zh-CN" altLang="en-US" sz="1800" b="0" i="0" u="none" strike="noStrike" cap="none" normalizeH="0" baseline="0" smtClean="0">
                <a:ln>
                  <a:noFill/>
                </a:ln>
                <a:solidFill>
                  <a:schemeClr val="tx1"/>
                </a:solidFill>
                <a:effectLst/>
                <a:latin typeface="Arial" charset="0"/>
              </a:rPr>
              <a:t>解调</a:t>
            </a:r>
            <a:endParaRPr kumimoji="0" lang="en-US" altLang="zh-CN" sz="1800" b="0" i="0" u="none" strike="noStrike" cap="none" normalizeH="0" baseline="0" smtClean="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CN" altLang="en-US"/>
              <a:t>数字电视机顶盒</a:t>
            </a:r>
            <a:endParaRPr kumimoji="0" lang="zh-CN" altLang="en-US" sz="1800" b="0" i="0" u="none" strike="noStrike" cap="none" normalizeH="0" baseline="0" smtClean="0">
              <a:ln>
                <a:noFill/>
              </a:ln>
              <a:solidFill>
                <a:schemeClr val="tx1"/>
              </a:solidFill>
              <a:effectLst/>
              <a:latin typeface="Arial" charset="0"/>
            </a:endParaRPr>
          </a:p>
        </p:txBody>
      </p:sp>
      <p:sp>
        <p:nvSpPr>
          <p:cNvPr id="25" name="文本框 24"/>
          <p:cNvSpPr txBox="1"/>
          <p:nvPr/>
        </p:nvSpPr>
        <p:spPr>
          <a:xfrm>
            <a:off x="3224808" y="6165304"/>
            <a:ext cx="4320480" cy="461665"/>
          </a:xfrm>
          <a:prstGeom prst="rect">
            <a:avLst/>
          </a:prstGeom>
          <a:noFill/>
        </p:spPr>
        <p:txBody>
          <a:bodyPr wrap="square" rtlCol="0">
            <a:spAutoFit/>
          </a:bodyPr>
          <a:lstStyle/>
          <a:p>
            <a:r>
              <a:rPr kumimoji="1" lang="zh-CN" altLang="en-US" sz="2400">
                <a:solidFill>
                  <a:srgbClr val="3366FF"/>
                </a:solidFill>
              </a:rPr>
              <a:t>注意：这不是协议栈的对应</a:t>
            </a:r>
            <a:endParaRPr kumimoji="1" lang="zh-CN" altLang="en-US" sz="2400">
              <a:solidFill>
                <a:srgbClr val="3366FF"/>
              </a:solidFill>
            </a:endParaRPr>
          </a:p>
        </p:txBody>
      </p:sp>
    </p:spTree>
    <p:extLst>
      <p:ext uri="{BB962C8B-B14F-4D97-AF65-F5344CB8AC3E}">
        <p14:creationId xmlns:p14="http://schemas.microsoft.com/office/powerpoint/2010/main" val="63948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z="4000">
                <a:latin typeface="黑体"/>
                <a:ea typeface="黑体"/>
                <a:cs typeface="黑体"/>
              </a:rPr>
              <a:t>数据交换</a:t>
            </a:r>
          </a:p>
        </p:txBody>
      </p:sp>
      <p:sp>
        <p:nvSpPr>
          <p:cNvPr id="5123" name="Rectangle 3"/>
          <p:cNvSpPr>
            <a:spLocks noGrp="1" noChangeArrowheads="1"/>
          </p:cNvSpPr>
          <p:nvPr>
            <p:ph type="body" idx="1"/>
          </p:nvPr>
        </p:nvSpPr>
        <p:spPr/>
        <p:txBody>
          <a:bodyPr/>
          <a:lstStyle/>
          <a:p>
            <a:pPr>
              <a:lnSpc>
                <a:spcPct val="90000"/>
              </a:lnSpc>
            </a:pPr>
            <a:r>
              <a:rPr lang="zh-CN" altLang="en-US" sz="2800" b="1">
                <a:latin typeface="黑体"/>
                <a:ea typeface="黑体"/>
                <a:cs typeface="黑体"/>
              </a:rPr>
              <a:t>在多结点通信网络中，为有效利用通信设备和线路，一般希望动态地设定通信双方间的线路。动态地接通或断开通信线路，称为“交换”</a:t>
            </a:r>
          </a:p>
          <a:p>
            <a:pPr>
              <a:lnSpc>
                <a:spcPct val="90000"/>
              </a:lnSpc>
            </a:pPr>
            <a:r>
              <a:rPr lang="zh-CN" altLang="en-US" sz="2800" b="1">
                <a:latin typeface="黑体"/>
                <a:ea typeface="黑体"/>
                <a:cs typeface="黑体"/>
              </a:rPr>
              <a:t>交换系统是数据通信网络传输系统当中的信息交换控制枢纽</a:t>
            </a:r>
          </a:p>
          <a:p>
            <a:pPr lvl="1">
              <a:lnSpc>
                <a:spcPct val="90000"/>
              </a:lnSpc>
            </a:pPr>
            <a:r>
              <a:rPr lang="zh-CN" altLang="en-US" sz="2400" b="1">
                <a:latin typeface="黑体"/>
                <a:ea typeface="黑体"/>
                <a:cs typeface="黑体"/>
              </a:rPr>
              <a:t>电路交换</a:t>
            </a:r>
          </a:p>
          <a:p>
            <a:pPr lvl="1">
              <a:lnSpc>
                <a:spcPct val="90000"/>
              </a:lnSpc>
            </a:pPr>
            <a:r>
              <a:rPr lang="zh-CN" altLang="en-US" sz="2400" b="1">
                <a:latin typeface="黑体"/>
                <a:ea typeface="黑体"/>
                <a:cs typeface="黑体"/>
              </a:rPr>
              <a:t>报文交换</a:t>
            </a:r>
          </a:p>
          <a:p>
            <a:pPr lvl="1">
              <a:lnSpc>
                <a:spcPct val="90000"/>
              </a:lnSpc>
            </a:pPr>
            <a:r>
              <a:rPr lang="zh-CN" altLang="en-US" sz="2400" b="1">
                <a:latin typeface="黑体"/>
                <a:ea typeface="黑体"/>
                <a:cs typeface="黑体"/>
              </a:rPr>
              <a:t>分组交换</a:t>
            </a:r>
          </a:p>
          <a:p>
            <a:pPr>
              <a:lnSpc>
                <a:spcPct val="90000"/>
              </a:lnSpc>
            </a:pPr>
            <a:endParaRPr lang="en-US" altLang="zh-CN" sz="2800" b="1">
              <a:latin typeface="黑体"/>
              <a:ea typeface="黑体"/>
              <a:cs typeface="黑体"/>
            </a:endParaRPr>
          </a:p>
        </p:txBody>
      </p:sp>
    </p:spTree>
    <p:extLst>
      <p:ext uri="{BB962C8B-B14F-4D97-AF65-F5344CB8AC3E}">
        <p14:creationId xmlns:p14="http://schemas.microsoft.com/office/powerpoint/2010/main" val="36500286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dirty="0"/>
              <a:t>电路交换的主要特点</a:t>
            </a:r>
          </a:p>
        </p:txBody>
      </p:sp>
      <p:sp>
        <p:nvSpPr>
          <p:cNvPr id="33796" name="Text Box 4"/>
          <p:cNvSpPr txBox="1">
            <a:spLocks noChangeArrowheads="1"/>
          </p:cNvSpPr>
          <p:nvPr/>
        </p:nvSpPr>
        <p:spPr bwMode="auto">
          <a:xfrm>
            <a:off x="6046539"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7" name="Text Box 5"/>
          <p:cNvSpPr txBox="1">
            <a:spLocks noChangeArrowheads="1"/>
          </p:cNvSpPr>
          <p:nvPr/>
        </p:nvSpPr>
        <p:spPr bwMode="auto">
          <a:xfrm>
            <a:off x="3368824"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8" name="Line 6"/>
          <p:cNvSpPr>
            <a:spLocks noChangeShapeType="1"/>
          </p:cNvSpPr>
          <p:nvPr/>
        </p:nvSpPr>
        <p:spPr bwMode="auto">
          <a:xfrm flipV="1">
            <a:off x="3699024" y="3850232"/>
            <a:ext cx="2658798"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smtClean="0">
                <a:latin typeface="+mn-lt"/>
                <a:ea typeface="黑体" pitchFamily="2" charset="-122"/>
              </a:rPr>
              <a:t>2 </a:t>
            </a:r>
            <a:r>
              <a:rPr lang="zh-CN" altLang="en-US" sz="3200" b="1" dirty="0" smtClean="0">
                <a:latin typeface="+mn-lt"/>
                <a:ea typeface="黑体" pitchFamily="2" charset="-122"/>
              </a:rPr>
              <a:t>部</a:t>
            </a:r>
            <a:r>
              <a:rPr lang="zh-CN" altLang="en-US" sz="3200" b="1" dirty="0">
                <a:latin typeface="+mn-lt"/>
                <a:ea typeface="黑体" pitchFamily="2" charset="-122"/>
              </a:rPr>
              <a:t>电话机只需要</a:t>
            </a:r>
            <a:r>
              <a:rPr lang="zh-CN" altLang="en-US" sz="3200" b="1" dirty="0" smtClean="0">
                <a:latin typeface="+mn-lt"/>
                <a:ea typeface="黑体" pitchFamily="2" charset="-122"/>
              </a:rPr>
              <a:t>用 </a:t>
            </a:r>
            <a:r>
              <a:rPr lang="en-US" altLang="zh-CN" sz="3200" b="1" dirty="0" smtClean="0">
                <a:latin typeface="+mn-lt"/>
                <a:ea typeface="黑体" pitchFamily="2" charset="-122"/>
              </a:rPr>
              <a:t>1 </a:t>
            </a:r>
            <a:r>
              <a:rPr lang="zh-CN" altLang="en-US" sz="3200" b="1" dirty="0" smtClean="0">
                <a:latin typeface="+mn-lt"/>
                <a:ea typeface="黑体" pitchFamily="2" charset="-122"/>
              </a:rPr>
              <a:t>对电线直接连接就</a:t>
            </a:r>
            <a:r>
              <a:rPr lang="zh-CN" altLang="en-US" sz="3200" b="1" dirty="0">
                <a:latin typeface="+mn-lt"/>
                <a:ea typeface="黑体" pitchFamily="2" charset="-122"/>
              </a:rPr>
              <a:t>能够</a:t>
            </a:r>
            <a:r>
              <a:rPr lang="zh-CN" altLang="en-US" sz="3200" b="1" dirty="0" smtClean="0">
                <a:latin typeface="+mn-lt"/>
                <a:ea typeface="黑体" pitchFamily="2" charset="-122"/>
              </a:rPr>
              <a:t>互相通话</a:t>
            </a:r>
            <a:r>
              <a:rPr lang="zh-CN" altLang="en-US" sz="3200" b="1" dirty="0">
                <a:latin typeface="+mn-lt"/>
                <a:ea typeface="黑体" pitchFamily="2" charset="-122"/>
              </a:rPr>
              <a:t>。 </a:t>
            </a:r>
          </a:p>
        </p:txBody>
      </p:sp>
      <p:sp>
        <p:nvSpPr>
          <p:cNvPr id="3" name="矩形 2"/>
          <p:cNvSpPr/>
          <p:nvPr/>
        </p:nvSpPr>
        <p:spPr>
          <a:xfrm>
            <a:off x="2144688" y="5271591"/>
            <a:ext cx="5976663"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440832" y="4685074"/>
            <a:ext cx="3185487" cy="400110"/>
          </a:xfrm>
          <a:prstGeom prst="rect">
            <a:avLst/>
          </a:prstGeom>
        </p:spPr>
        <p:txBody>
          <a:bodyPr wrap="square">
            <a:spAutoFit/>
          </a:bodyPr>
          <a:lstStyle/>
          <a:p>
            <a:pPr algn="ctr"/>
            <a:r>
              <a:rPr lang="en-US" altLang="zh-CN" sz="2000" b="1" dirty="0">
                <a:latin typeface="+mn-lt"/>
                <a:ea typeface="黑体" pitchFamily="2" charset="-122"/>
              </a:rPr>
              <a:t> (a) </a:t>
            </a:r>
            <a:r>
              <a:rPr lang="zh-CN" altLang="zh-CN" sz="2000" b="1" dirty="0">
                <a:latin typeface="+mn-lt"/>
                <a:ea typeface="黑体" pitchFamily="2" charset="-122"/>
              </a:rPr>
              <a:t>两部电话直接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Tree>
    <p:extLst>
      <p:ext uri="{BB962C8B-B14F-4D97-AF65-F5344CB8AC3E}">
        <p14:creationId xmlns:p14="http://schemas.microsoft.com/office/powerpoint/2010/main" val="302462903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dirty="0"/>
              <a:t>电路交换的主要特点</a:t>
            </a:r>
          </a:p>
        </p:txBody>
      </p:sp>
      <p:sp>
        <p:nvSpPr>
          <p:cNvPr id="2" name="矩形 1"/>
          <p:cNvSpPr/>
          <p:nvPr/>
        </p:nvSpPr>
        <p:spPr>
          <a:xfrm>
            <a:off x="704528" y="1268760"/>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itchFamily="2" charset="-122"/>
              </a:rPr>
              <a:t>5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dirty="0">
                <a:latin typeface="+mn-lt"/>
                <a:ea typeface="黑体" pitchFamily="2" charset="-122"/>
              </a:rPr>
              <a:t>10 </a:t>
            </a:r>
            <a:r>
              <a:rPr lang="zh-CN" altLang="en-US" sz="3200" b="1" dirty="0">
                <a:latin typeface="+mn-lt"/>
                <a:ea typeface="黑体" pitchFamily="2" charset="-122"/>
              </a:rPr>
              <a:t>对电线。</a:t>
            </a:r>
          </a:p>
        </p:txBody>
      </p:sp>
      <p:sp>
        <p:nvSpPr>
          <p:cNvPr id="3" name="矩形 2"/>
          <p:cNvSpPr/>
          <p:nvPr/>
        </p:nvSpPr>
        <p:spPr>
          <a:xfrm>
            <a:off x="2144688" y="5271591"/>
            <a:ext cx="5832647"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238488" y="4685074"/>
            <a:ext cx="3571900"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(b) 5 </a:t>
            </a:r>
            <a:r>
              <a:rPr lang="zh-CN" altLang="zh-CN" sz="2000" b="1" dirty="0" smtClean="0">
                <a:latin typeface="+mn-lt"/>
                <a:ea typeface="黑体" pitchFamily="2" charset="-122"/>
              </a:rPr>
              <a:t>部电话</a:t>
            </a:r>
            <a:r>
              <a:rPr lang="zh-CN" altLang="en-US" sz="2000" b="1" dirty="0" smtClean="0">
                <a:latin typeface="+mn-lt"/>
                <a:ea typeface="黑体" pitchFamily="2" charset="-122"/>
              </a:rPr>
              <a:t>机两两直接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
        <p:nvSpPr>
          <p:cNvPr id="16" name="Line 9"/>
          <p:cNvSpPr>
            <a:spLocks noChangeShapeType="1"/>
          </p:cNvSpPr>
          <p:nvPr/>
        </p:nvSpPr>
        <p:spPr bwMode="auto">
          <a:xfrm flipV="1">
            <a:off x="3463620" y="2610568"/>
            <a:ext cx="1499658" cy="733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112900" y="2648668"/>
            <a:ext cx="1664758" cy="7731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310558" y="3393205"/>
            <a:ext cx="928688" cy="954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363071" y="4417142"/>
            <a:ext cx="13586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811135" y="3388442"/>
            <a:ext cx="969963" cy="939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020031" y="2647080"/>
            <a:ext cx="679318" cy="17700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345873" y="2664542"/>
            <a:ext cx="527977" cy="1741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492856" y="3385267"/>
            <a:ext cx="323148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312278" y="3388442"/>
            <a:ext cx="2387071" cy="10096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397467" y="3436067"/>
            <a:ext cx="2302802" cy="9667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a:grpSpLocks/>
          </p:cNvGrpSpPr>
          <p:nvPr/>
        </p:nvGrpSpPr>
        <p:grpSpPr bwMode="auto">
          <a:xfrm>
            <a:off x="2945962" y="2207343"/>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grpSp>
    </p:spTree>
    <p:extLst>
      <p:ext uri="{BB962C8B-B14F-4D97-AF65-F5344CB8AC3E}">
        <p14:creationId xmlns:p14="http://schemas.microsoft.com/office/powerpoint/2010/main" val="8013782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a:t>
            </a:r>
            <a:r>
              <a:rPr lang="zh-CN" altLang="zh-CN" dirty="0" smtClean="0"/>
              <a:t>作用</a:t>
            </a:r>
            <a:endParaRPr lang="en-US" altLang="zh-CN" dirty="0" smtClean="0"/>
          </a:p>
          <a:p>
            <a:r>
              <a:rPr lang="en-US" altLang="zh-CN" dirty="0"/>
              <a:t>1.2  </a:t>
            </a:r>
            <a:r>
              <a:rPr lang="zh-CN" altLang="zh-CN" dirty="0"/>
              <a:t>互联网</a:t>
            </a:r>
            <a:r>
              <a:rPr lang="zh-CN" altLang="zh-CN" dirty="0" smtClean="0"/>
              <a:t>概述</a:t>
            </a:r>
            <a:endParaRPr lang="en-US" altLang="zh-CN" dirty="0" smtClean="0"/>
          </a:p>
          <a:p>
            <a:r>
              <a:rPr lang="en-US" altLang="zh-CN" dirty="0"/>
              <a:t>1.3  </a:t>
            </a:r>
            <a:r>
              <a:rPr lang="zh-CN" altLang="zh-CN" dirty="0"/>
              <a:t>互联网的</a:t>
            </a:r>
            <a:r>
              <a:rPr lang="zh-CN" altLang="zh-CN" dirty="0" smtClean="0"/>
              <a:t>组成</a:t>
            </a:r>
            <a:endParaRPr lang="en-US" altLang="zh-CN" dirty="0" smtClean="0"/>
          </a:p>
          <a:p>
            <a:r>
              <a:rPr lang="en-US" altLang="zh-CN" dirty="0"/>
              <a:t>1.4  </a:t>
            </a:r>
            <a:r>
              <a:rPr lang="zh-CN" altLang="zh-CN" dirty="0"/>
              <a:t>计算机网络在我国的发展</a:t>
            </a:r>
          </a:p>
          <a:p>
            <a:r>
              <a:rPr lang="en-US" altLang="zh-CN" dirty="0"/>
              <a:t>1.5  </a:t>
            </a:r>
            <a:r>
              <a:rPr lang="zh-CN" altLang="zh-CN" dirty="0"/>
              <a:t>计算机网络的</a:t>
            </a:r>
            <a:r>
              <a:rPr lang="zh-CN" altLang="zh-CN" dirty="0" smtClean="0"/>
              <a:t>类别</a:t>
            </a:r>
            <a:endParaRPr lang="en-US" altLang="zh-CN" dirty="0" smtClean="0"/>
          </a:p>
          <a:p>
            <a:r>
              <a:rPr lang="en-US" altLang="zh-CN" dirty="0"/>
              <a:t>1.6  </a:t>
            </a:r>
            <a:r>
              <a:rPr lang="zh-CN" altLang="zh-CN" dirty="0"/>
              <a:t>计算机网络的</a:t>
            </a:r>
            <a:r>
              <a:rPr lang="zh-CN" altLang="zh-CN" dirty="0" smtClean="0"/>
              <a:t>性能</a:t>
            </a:r>
            <a:endParaRPr lang="en-US" altLang="zh-CN" dirty="0" smtClean="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33230194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dirty="0"/>
              <a:t>电路交换的主要特点</a:t>
            </a:r>
          </a:p>
        </p:txBody>
      </p:sp>
      <p:sp>
        <p:nvSpPr>
          <p:cNvPr id="2" name="矩形 1"/>
          <p:cNvSpPr/>
          <p:nvPr/>
        </p:nvSpPr>
        <p:spPr>
          <a:xfrm>
            <a:off x="704528" y="1268760"/>
            <a:ext cx="8640960" cy="1569660"/>
          </a:xfrm>
          <a:prstGeom prst="rect">
            <a:avLst/>
          </a:prstGeom>
          <a:solidFill>
            <a:srgbClr val="66FF66"/>
          </a:solidFill>
          <a:ln>
            <a:solidFill>
              <a:schemeClr val="tx1"/>
            </a:solidFill>
          </a:ln>
        </p:spPr>
        <p:txBody>
          <a:bodyPr wrap="square">
            <a:spAutoFit/>
          </a:bodyPr>
          <a:lstStyle/>
          <a:p>
            <a:r>
              <a:rPr lang="en-US" altLang="zh-CN" sz="3200" b="1" dirty="0" smtClean="0">
                <a:latin typeface="+mn-lt"/>
                <a:ea typeface="黑体" pitchFamily="2" charset="-122"/>
              </a:rPr>
              <a:t>N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dirty="0">
                <a:solidFill>
                  <a:srgbClr val="FF0000"/>
                </a:solidFill>
                <a:latin typeface="+mn-lt"/>
                <a:ea typeface="黑体" pitchFamily="2" charset="-122"/>
              </a:rPr>
              <a:t>N(N – 1)/2 </a:t>
            </a:r>
            <a:r>
              <a:rPr lang="zh-CN" altLang="en-US" sz="3200" b="1" dirty="0">
                <a:latin typeface="+mn-lt"/>
                <a:ea typeface="黑体" pitchFamily="2" charset="-122"/>
              </a:rPr>
              <a:t>对电线</a:t>
            </a:r>
            <a:r>
              <a:rPr lang="zh-CN" altLang="en-US" sz="3200" b="1" dirty="0" smtClean="0">
                <a:latin typeface="+mn-lt"/>
                <a:ea typeface="黑体" pitchFamily="2" charset="-122"/>
              </a:rPr>
              <a:t>。</a:t>
            </a:r>
            <a:r>
              <a:rPr lang="zh-CN" altLang="en-US" sz="3200" b="1" dirty="0" smtClean="0">
                <a:ea typeface="黑体" pitchFamily="2" charset="-122"/>
              </a:rPr>
              <a:t>这种直接连接</a:t>
            </a:r>
            <a:r>
              <a:rPr lang="zh-CN" altLang="en-US" sz="3200" b="1" dirty="0">
                <a:ea typeface="黑体" pitchFamily="2" charset="-122"/>
              </a:rPr>
              <a:t>方法</a:t>
            </a:r>
            <a:r>
              <a:rPr lang="zh-CN" altLang="en-US" sz="3200" b="1" dirty="0" smtClean="0">
                <a:latin typeface="+mn-lt"/>
                <a:ea typeface="黑体" pitchFamily="2" charset="-122"/>
              </a:rPr>
              <a:t>所需要的电线对的数量与电话机数量的平方</a:t>
            </a:r>
            <a:r>
              <a:rPr lang="zh-CN" altLang="en-US" sz="3200" b="1" dirty="0" smtClean="0">
                <a:solidFill>
                  <a:srgbClr val="FF0000"/>
                </a:solidFill>
                <a:latin typeface="+mn-lt"/>
                <a:ea typeface="黑体" pitchFamily="2" charset="-122"/>
              </a:rPr>
              <a:t>（ </a:t>
            </a:r>
            <a:r>
              <a:rPr lang="en-US" altLang="zh-CN" sz="3200" b="1" dirty="0" smtClean="0">
                <a:solidFill>
                  <a:srgbClr val="FF0000"/>
                </a:solidFill>
                <a:latin typeface="+mn-lt"/>
                <a:ea typeface="黑体" pitchFamily="2" charset="-122"/>
              </a:rPr>
              <a:t>N</a:t>
            </a:r>
            <a:r>
              <a:rPr lang="en-US" altLang="zh-CN" sz="3200" b="1" baseline="30000" dirty="0" smtClean="0">
                <a:solidFill>
                  <a:srgbClr val="FF0000"/>
                </a:solidFill>
                <a:latin typeface="+mn-lt"/>
                <a:ea typeface="黑体" pitchFamily="2" charset="-122"/>
              </a:rPr>
              <a:t>2</a:t>
            </a:r>
            <a:r>
              <a:rPr lang="en-US" altLang="zh-CN" sz="3200" b="1" dirty="0" smtClean="0">
                <a:solidFill>
                  <a:srgbClr val="FF0000"/>
                </a:solidFill>
                <a:latin typeface="+mn-lt"/>
                <a:ea typeface="黑体" pitchFamily="2" charset="-122"/>
              </a:rPr>
              <a:t> </a:t>
            </a:r>
            <a:r>
              <a:rPr lang="zh-CN" altLang="en-US" sz="3200" b="1" dirty="0" smtClean="0">
                <a:solidFill>
                  <a:srgbClr val="FF0000"/>
                </a:solidFill>
                <a:latin typeface="+mn-lt"/>
                <a:ea typeface="黑体" pitchFamily="2" charset="-122"/>
              </a:rPr>
              <a:t>）</a:t>
            </a:r>
            <a:r>
              <a:rPr lang="zh-CN" altLang="en-US" sz="3200" b="1" dirty="0" smtClean="0">
                <a:latin typeface="+mn-lt"/>
                <a:ea typeface="黑体" pitchFamily="2" charset="-122"/>
              </a:rPr>
              <a:t>成正比。</a:t>
            </a:r>
            <a:endParaRPr lang="en-US" altLang="zh-CN" sz="3200" b="1" dirty="0" smtClean="0">
              <a:latin typeface="+mn-lt"/>
              <a:ea typeface="黑体"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53340" t="21760" b="5148"/>
          <a:stretch/>
        </p:blipFill>
        <p:spPr>
          <a:xfrm>
            <a:off x="3602816" y="2996952"/>
            <a:ext cx="2844384" cy="3132946"/>
          </a:xfrm>
          <a:prstGeom prst="rect">
            <a:avLst/>
          </a:prstGeom>
        </p:spPr>
      </p:pic>
    </p:spTree>
    <p:extLst>
      <p:ext uri="{BB962C8B-B14F-4D97-AF65-F5344CB8AC3E}">
        <p14:creationId xmlns:p14="http://schemas.microsoft.com/office/powerpoint/2010/main" val="302553467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r>
              <a:rPr lang="zh-CN" altLang="en-US" dirty="0" smtClean="0"/>
              <a:t>。</a:t>
            </a:r>
            <a:endParaRPr lang="en-US" altLang="zh-CN" dirty="0" smtClean="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itchFamily="18" charset="0"/>
              </a:rPr>
              <a:t>…</a:t>
            </a: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itchFamily="18" charset="0"/>
                <a:ea typeface="黑体" pitchFamily="2" charset="-122"/>
              </a:rPr>
              <a:t>交换机</a:t>
            </a:r>
          </a:p>
        </p:txBody>
      </p:sp>
      <p:sp>
        <p:nvSpPr>
          <p:cNvPr id="2" name="矩形 1"/>
          <p:cNvSpPr/>
          <p:nvPr/>
        </p:nvSpPr>
        <p:spPr>
          <a:xfrm>
            <a:off x="5601072" y="2776860"/>
            <a:ext cx="4144526" cy="2308324"/>
          </a:xfrm>
          <a:prstGeom prst="rect">
            <a:avLst/>
          </a:prstGeom>
          <a:solidFill>
            <a:srgbClr val="FFFF66"/>
          </a:solidFill>
        </p:spPr>
        <p:txBody>
          <a:bodyPr wrap="square">
            <a:spAutoFit/>
          </a:bodyPr>
          <a:lstStyle/>
          <a:p>
            <a:r>
              <a:rPr lang="zh-CN" altLang="zh-CN" sz="2400" b="1" dirty="0">
                <a:latin typeface="+mn-lt"/>
                <a:ea typeface="黑体" pitchFamily="2" charset="-122"/>
              </a:rPr>
              <a:t>每一部电话</a:t>
            </a:r>
            <a:r>
              <a:rPr lang="zh-CN" altLang="zh-CN" sz="2400" b="1" dirty="0" smtClean="0">
                <a:latin typeface="+mn-lt"/>
                <a:ea typeface="黑体" pitchFamily="2" charset="-122"/>
              </a:rPr>
              <a:t>都</a:t>
            </a:r>
            <a:r>
              <a:rPr lang="zh-CN" altLang="en-US" sz="2400" b="1" dirty="0" smtClean="0">
                <a:latin typeface="+mn-lt"/>
                <a:ea typeface="黑体" pitchFamily="2" charset="-122"/>
              </a:rPr>
              <a:t>直接</a:t>
            </a:r>
            <a:r>
              <a:rPr lang="zh-CN" altLang="zh-CN" sz="2400" b="1" dirty="0" smtClean="0">
                <a:latin typeface="+mn-lt"/>
                <a:ea typeface="黑体" pitchFamily="2" charset="-122"/>
              </a:rPr>
              <a:t>连接</a:t>
            </a:r>
            <a:r>
              <a:rPr lang="zh-CN" altLang="zh-CN" sz="2400" b="1" dirty="0">
                <a:latin typeface="+mn-lt"/>
                <a:ea typeface="黑体" pitchFamily="2" charset="-122"/>
              </a:rPr>
              <a:t>到交换机上，而交换机使用交换的方法，让电话用户彼此之间可以很方便地通信。</a:t>
            </a:r>
            <a:r>
              <a:rPr lang="zh-CN" altLang="en-US" sz="2400" b="1" dirty="0">
                <a:latin typeface="+mn-lt"/>
                <a:ea typeface="黑体" pitchFamily="2" charset="-122"/>
              </a:rPr>
              <a:t> </a:t>
            </a:r>
            <a:endParaRPr lang="en-US" altLang="zh-CN" sz="2400" b="1" dirty="0" smtClean="0">
              <a:latin typeface="+mn-lt"/>
              <a:ea typeface="黑体" pitchFamily="2" charset="-122"/>
            </a:endParaRPr>
          </a:p>
          <a:p>
            <a:r>
              <a:rPr lang="zh-CN" altLang="en-US" sz="2400" b="1" dirty="0" smtClean="0">
                <a:latin typeface="+mn-lt"/>
                <a:ea typeface="黑体" pitchFamily="2" charset="-122"/>
              </a:rPr>
              <a:t>所采用的</a:t>
            </a:r>
            <a:r>
              <a:rPr lang="zh-CN" altLang="zh-CN" sz="2400" b="1" dirty="0" smtClean="0">
                <a:latin typeface="+mn-lt"/>
                <a:ea typeface="黑体" pitchFamily="2" charset="-122"/>
              </a:rPr>
              <a:t>交换方式</a:t>
            </a:r>
            <a:r>
              <a:rPr lang="zh-CN" altLang="en-US" sz="2400" b="1" dirty="0" smtClean="0">
                <a:latin typeface="+mn-lt"/>
                <a:ea typeface="黑体" pitchFamily="2" charset="-122"/>
              </a:rPr>
              <a:t>就</a:t>
            </a:r>
            <a:r>
              <a:rPr lang="zh-CN" altLang="zh-CN" sz="2400" b="1" dirty="0" smtClean="0">
                <a:latin typeface="+mn-lt"/>
                <a:ea typeface="黑体" pitchFamily="2" charset="-122"/>
              </a:rPr>
              <a:t>是</a:t>
            </a:r>
            <a:r>
              <a:rPr lang="zh-CN" altLang="zh-CN" sz="2400" b="1" dirty="0" smtClean="0">
                <a:solidFill>
                  <a:srgbClr val="FF0000"/>
                </a:solidFill>
                <a:latin typeface="+mn-lt"/>
                <a:ea typeface="黑体" pitchFamily="2" charset="-122"/>
              </a:rPr>
              <a:t>电路交换</a:t>
            </a:r>
            <a:r>
              <a:rPr lang="en-US" altLang="zh-CN" sz="2400" b="1" dirty="0" smtClean="0">
                <a:solidFill>
                  <a:srgbClr val="FF0000"/>
                </a:solidFill>
                <a:latin typeface="+mn-lt"/>
                <a:ea typeface="黑体" pitchFamily="2" charset="-122"/>
              </a:rPr>
              <a:t> (</a:t>
            </a:r>
            <a:r>
              <a:rPr lang="en-US" altLang="zh-CN" sz="2400" b="1" dirty="0">
                <a:solidFill>
                  <a:srgbClr val="FF0000"/>
                </a:solidFill>
                <a:latin typeface="+mn-lt"/>
                <a:ea typeface="黑体" pitchFamily="2" charset="-122"/>
              </a:rPr>
              <a:t>circuit switching)</a:t>
            </a:r>
            <a:r>
              <a:rPr lang="zh-CN" altLang="en-US" sz="2400" b="1" dirty="0">
                <a:solidFill>
                  <a:srgbClr val="FF0000"/>
                </a:solidFill>
                <a:latin typeface="+mn-lt"/>
                <a:ea typeface="黑体" pitchFamily="2" charset="-122"/>
              </a:rPr>
              <a:t>。</a:t>
            </a:r>
          </a:p>
        </p:txBody>
      </p:sp>
      <p:sp>
        <p:nvSpPr>
          <p:cNvPr id="27" name="矩形 26"/>
          <p:cNvSpPr/>
          <p:nvPr/>
        </p:nvSpPr>
        <p:spPr>
          <a:xfrm>
            <a:off x="478708" y="5845334"/>
            <a:ext cx="5554412"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(c) </a:t>
            </a:r>
            <a:r>
              <a:rPr lang="zh-CN" altLang="en-US" sz="2000" b="1" dirty="0" smtClean="0">
                <a:latin typeface="+mn-lt"/>
                <a:ea typeface="黑体" pitchFamily="2" charset="-122"/>
              </a:rPr>
              <a:t>用交换机连接许多</a:t>
            </a:r>
            <a:r>
              <a:rPr lang="zh-CN" altLang="zh-CN" sz="2000" b="1" dirty="0" smtClean="0">
                <a:latin typeface="+mn-lt"/>
                <a:ea typeface="黑体" pitchFamily="2" charset="-122"/>
              </a:rPr>
              <a:t>部电话</a:t>
            </a:r>
            <a:endParaRPr lang="zh-CN" altLang="en-US" sz="2000" b="1" dirty="0">
              <a:latin typeface="+mn-lt"/>
              <a:ea typeface="黑体" pitchFamily="2" charset="-122"/>
            </a:endParaRPr>
          </a:p>
        </p:txBody>
      </p:sp>
    </p:spTree>
    <p:extLst>
      <p:ext uri="{BB962C8B-B14F-4D97-AF65-F5344CB8AC3E}">
        <p14:creationId xmlns:p14="http://schemas.microsoft.com/office/powerpoint/2010/main" val="2274649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zh-CN"/>
              <a:t>“</a:t>
            </a:r>
            <a:r>
              <a:rPr lang="zh-CN" altLang="en-US"/>
              <a:t>交换”的含义</a:t>
            </a:r>
          </a:p>
        </p:txBody>
      </p:sp>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smtClean="0">
                <a:solidFill>
                  <a:srgbClr val="FF0000"/>
                </a:solidFill>
              </a:rPr>
              <a:t>转接 </a:t>
            </a:r>
            <a:r>
              <a:rPr lang="en-US" altLang="zh-CN" dirty="0" smtClean="0"/>
              <a:t>—— </a:t>
            </a:r>
            <a:r>
              <a:rPr lang="zh-CN" altLang="en-US" dirty="0" smtClean="0"/>
              <a:t>把</a:t>
            </a:r>
            <a:r>
              <a:rPr lang="zh-CN" altLang="en-US" dirty="0"/>
              <a:t>一条电话线转接到另一条电话线，使它们连通起来。</a:t>
            </a:r>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 </a:t>
            </a:r>
          </a:p>
        </p:txBody>
      </p:sp>
    </p:spTree>
    <p:extLst>
      <p:ext uri="{BB962C8B-B14F-4D97-AF65-F5344CB8AC3E}">
        <p14:creationId xmlns:p14="http://schemas.microsoft.com/office/powerpoint/2010/main" val="17436561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smtClean="0"/>
              <a:t>电路交换特点</a:t>
            </a:r>
            <a:endParaRPr lang="zh-CN" altLang="en-US" dirty="0"/>
          </a:p>
        </p:txBody>
      </p:sp>
      <p:sp>
        <p:nvSpPr>
          <p:cNvPr id="41987" name="Rectangle 3"/>
          <p:cNvSpPr>
            <a:spLocks noGrp="1" noChangeArrowheads="1"/>
          </p:cNvSpPr>
          <p:nvPr>
            <p:ph idx="1"/>
          </p:nvPr>
        </p:nvSpPr>
        <p:spPr/>
        <p:txBody>
          <a:bodyPr/>
          <a:lstStyle/>
          <a:p>
            <a:r>
              <a:rPr lang="zh-CN" altLang="en-US" dirty="0"/>
              <a:t>电路交换必定是</a:t>
            </a:r>
            <a:r>
              <a:rPr lang="zh-CN" altLang="en-US" dirty="0">
                <a:solidFill>
                  <a:srgbClr val="FF0000"/>
                </a:solidFill>
              </a:rPr>
              <a:t>面向连接</a:t>
            </a:r>
            <a:r>
              <a:rPr lang="zh-CN" altLang="en-US" dirty="0"/>
              <a:t>的。 </a:t>
            </a:r>
          </a:p>
          <a:p>
            <a:r>
              <a:rPr lang="zh-CN" altLang="en-US" dirty="0" smtClean="0"/>
              <a:t>电路交换分为三</a:t>
            </a:r>
            <a:r>
              <a:rPr lang="zh-CN" altLang="en-US" dirty="0"/>
              <a:t>个阶段：</a:t>
            </a:r>
          </a:p>
          <a:p>
            <a:pPr lvl="1"/>
            <a:r>
              <a:rPr lang="zh-CN" altLang="en-US" dirty="0">
                <a:solidFill>
                  <a:srgbClr val="FF0000"/>
                </a:solidFill>
                <a:ea typeface="黑体" pitchFamily="2" charset="-122"/>
              </a:rPr>
              <a:t>建立</a:t>
            </a:r>
            <a:r>
              <a:rPr lang="zh-CN" altLang="en-US" dirty="0" smtClean="0">
                <a:solidFill>
                  <a:srgbClr val="FF0000"/>
                </a:solidFill>
                <a:ea typeface="黑体" pitchFamily="2" charset="-122"/>
              </a:rPr>
              <a:t>连接：</a:t>
            </a:r>
            <a:r>
              <a:rPr lang="zh-CN" altLang="en-US" dirty="0" smtClean="0">
                <a:ea typeface="黑体" pitchFamily="2" charset="-122"/>
              </a:rPr>
              <a:t>建立</a:t>
            </a:r>
            <a:r>
              <a:rPr lang="zh-CN" altLang="zh-CN" dirty="0" smtClean="0"/>
              <a:t>一</a:t>
            </a:r>
            <a:r>
              <a:rPr lang="zh-CN" altLang="zh-CN" dirty="0"/>
              <a:t>条专用的物理</a:t>
            </a:r>
            <a:r>
              <a:rPr lang="zh-CN" altLang="zh-CN" dirty="0" smtClean="0"/>
              <a:t>通路</a:t>
            </a:r>
            <a:r>
              <a:rPr lang="zh-CN" altLang="en-US" dirty="0" smtClean="0"/>
              <a:t>，以</a:t>
            </a:r>
            <a:r>
              <a:rPr lang="zh-CN" altLang="zh-CN" dirty="0" smtClean="0"/>
              <a:t>保证双方</a:t>
            </a:r>
            <a:r>
              <a:rPr lang="zh-CN" altLang="zh-CN" dirty="0"/>
              <a:t>通话时所需的通信</a:t>
            </a:r>
            <a:r>
              <a:rPr lang="zh-CN" altLang="zh-CN" dirty="0" smtClean="0"/>
              <a:t>资源在通信</a:t>
            </a:r>
            <a:r>
              <a:rPr lang="zh-CN" altLang="zh-CN" dirty="0"/>
              <a:t>时不会被其他用户</a:t>
            </a:r>
            <a:r>
              <a:rPr lang="zh-CN" altLang="zh-CN" dirty="0" smtClean="0"/>
              <a:t>占用</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通信：</a:t>
            </a:r>
            <a:r>
              <a:rPr lang="zh-CN" altLang="zh-CN" dirty="0"/>
              <a:t>主叫和被叫双方就能互相</a:t>
            </a:r>
            <a:r>
              <a:rPr lang="zh-CN" altLang="zh-CN" dirty="0" smtClean="0"/>
              <a:t>通电话</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释放连接：</a:t>
            </a:r>
            <a:r>
              <a:rPr lang="zh-CN" altLang="zh-CN" dirty="0"/>
              <a:t>释放刚才使用的这条专用的物理通路</a:t>
            </a:r>
            <a:r>
              <a:rPr lang="zh-CN" altLang="zh-CN" dirty="0" smtClean="0"/>
              <a:t>（</a:t>
            </a:r>
            <a:r>
              <a:rPr lang="zh-CN" altLang="en-US" dirty="0" smtClean="0"/>
              <a:t>释放</a:t>
            </a:r>
            <a:r>
              <a:rPr lang="zh-CN" altLang="zh-CN" dirty="0" smtClean="0"/>
              <a:t>刚才</a:t>
            </a:r>
            <a:r>
              <a:rPr lang="zh-CN" altLang="zh-CN" dirty="0"/>
              <a:t>占用的所有通信</a:t>
            </a:r>
            <a:r>
              <a:rPr lang="zh-CN" altLang="zh-CN" dirty="0" smtClean="0"/>
              <a:t>资源</a:t>
            </a:r>
            <a:r>
              <a:rPr lang="zh-CN" altLang="en-US" dirty="0" smtClean="0"/>
              <a:t>）。</a:t>
            </a:r>
            <a:endParaRPr lang="zh-CN" altLang="en-US" dirty="0">
              <a:solidFill>
                <a:srgbClr val="0000CC"/>
              </a:solidFill>
              <a:ea typeface="黑体" pitchFamily="2" charset="-122"/>
            </a:endParaRPr>
          </a:p>
        </p:txBody>
      </p:sp>
    </p:spTree>
    <p:extLst>
      <p:ext uri="{BB962C8B-B14F-4D97-AF65-F5344CB8AC3E}">
        <p14:creationId xmlns:p14="http://schemas.microsoft.com/office/powerpoint/2010/main" val="19844241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zh-CN" altLang="en-US"/>
              <a:t>电路交换举例</a:t>
            </a:r>
          </a:p>
        </p:txBody>
      </p:sp>
      <p:sp>
        <p:nvSpPr>
          <p:cNvPr id="43011" name="Rectangle 3"/>
          <p:cNvSpPr>
            <a:spLocks noGrp="1" noChangeArrowheads="1"/>
          </p:cNvSpPr>
          <p:nvPr>
            <p:ph idx="1"/>
          </p:nvPr>
        </p:nvSpPr>
        <p:spPr/>
        <p:txBody>
          <a:bodyPr/>
          <a:lstStyle/>
          <a:p>
            <a:r>
              <a:rPr lang="en-US" altLang="zh-CN"/>
              <a:t>A </a:t>
            </a:r>
            <a:r>
              <a:rPr lang="zh-CN" altLang="en-US"/>
              <a:t>和 </a:t>
            </a:r>
            <a:r>
              <a:rPr lang="en-US" altLang="zh-CN"/>
              <a:t>B </a:t>
            </a:r>
            <a:r>
              <a:rPr lang="zh-CN" altLang="en-US"/>
              <a:t>通话经过四个交换机</a:t>
            </a:r>
          </a:p>
          <a:p>
            <a:r>
              <a:rPr lang="zh-CN" altLang="en-US"/>
              <a:t>通话在 </a:t>
            </a:r>
            <a:r>
              <a:rPr lang="en-US" altLang="zh-CN"/>
              <a:t>A </a:t>
            </a:r>
            <a:r>
              <a:rPr lang="zh-CN" altLang="en-US"/>
              <a:t>到 </a:t>
            </a:r>
            <a:r>
              <a:rPr lang="en-US" altLang="zh-CN"/>
              <a:t>B </a:t>
            </a:r>
            <a:r>
              <a:rPr lang="zh-CN" altLang="en-US"/>
              <a:t>的连接上进行</a:t>
            </a:r>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064270" y="2564557"/>
            <a:ext cx="8137202" cy="2376611"/>
            <a:chOff x="1064270" y="2564557"/>
            <a:chExt cx="7777162" cy="2160587"/>
          </a:xfrm>
        </p:grpSpPr>
        <p:grpSp>
          <p:nvGrpSpPr>
            <p:cNvPr id="8" name="Group 6"/>
            <p:cNvGrpSpPr>
              <a:grpSpLocks/>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itchFamily="18" charset="0"/>
                  <a:sym typeface="Wingdings" pitchFamily="2" charset="2"/>
                </a:rPr>
                <a:t></a:t>
              </a:r>
              <a:r>
                <a:rPr kumimoji="1" lang="en-US" altLang="zh-CN" sz="3600" b="1" dirty="0">
                  <a:solidFill>
                    <a:srgbClr val="000000"/>
                  </a:solidFill>
                  <a:latin typeface="Times New Roman" pitchFamily="18" charset="0"/>
                </a:rPr>
                <a:t> </a:t>
              </a:r>
              <a:endParaRPr kumimoji="1" lang="en-US" altLang="zh-CN" sz="3200" b="1" dirty="0">
                <a:latin typeface="Times New Roman"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itchFamily="18" charset="0"/>
                  <a:sym typeface="Wingdings" pitchFamily="2" charset="2"/>
                </a:rPr>
                <a:t></a:t>
              </a:r>
              <a:r>
                <a:rPr kumimoji="1" lang="en-US" altLang="zh-CN" sz="3600" b="1">
                  <a:solidFill>
                    <a:srgbClr val="000000"/>
                  </a:solidFill>
                  <a:latin typeface="Times New Roman" pitchFamily="18" charset="0"/>
                </a:rPr>
                <a:t> </a:t>
              </a:r>
              <a:endParaRPr kumimoji="1" lang="en-US" altLang="zh-CN" sz="3200" b="1">
                <a:latin typeface="Times New Roman"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A</a:t>
              </a: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B</a:t>
              </a: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C</a:t>
              </a: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D</a:t>
              </a: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E</a:t>
              </a: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F</a:t>
              </a: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电信网</a:t>
              </a: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中继线</a:t>
              </a: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grpSp>
          <p:nvGrpSpPr>
            <p:cNvPr id="42" name="Group 56"/>
            <p:cNvGrpSpPr>
              <a:grpSpLocks/>
            </p:cNvGrpSpPr>
            <p:nvPr/>
          </p:nvGrpSpPr>
          <p:grpSpPr bwMode="auto">
            <a:xfrm flipH="1">
              <a:off x="7185670" y="3528169"/>
              <a:ext cx="1008062" cy="146050"/>
              <a:chOff x="1519" y="2160"/>
              <a:chExt cx="953" cy="227"/>
            </a:xfrm>
          </p:grpSpPr>
          <p:sp>
            <p:nvSpPr>
              <p:cNvPr id="43"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a:grpSpLocks/>
            </p:cNvGrpSpPr>
            <p:nvPr/>
          </p:nvGrpSpPr>
          <p:grpSpPr bwMode="auto">
            <a:xfrm>
              <a:off x="1713557" y="3501182"/>
              <a:ext cx="1008063" cy="146050"/>
              <a:chOff x="1519" y="2160"/>
              <a:chExt cx="953" cy="227"/>
            </a:xfrm>
          </p:grpSpPr>
          <p:sp>
            <p:nvSpPr>
              <p:cNvPr id="49"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1"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2"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4"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5"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6"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矩形 2"/>
          <p:cNvSpPr/>
          <p:nvPr/>
        </p:nvSpPr>
        <p:spPr>
          <a:xfrm>
            <a:off x="1246980" y="5301208"/>
            <a:ext cx="7738914" cy="461665"/>
          </a:xfrm>
          <a:prstGeom prst="rect">
            <a:avLst/>
          </a:prstGeom>
        </p:spPr>
        <p:txBody>
          <a:bodyPr wrap="square">
            <a:spAutoFit/>
          </a:bodyPr>
          <a:lstStyle/>
          <a:p>
            <a:pPr algn="ctr"/>
            <a:r>
              <a:rPr lang="zh-CN" altLang="zh-CN" sz="2400" b="1" dirty="0" smtClean="0">
                <a:latin typeface="+mn-lt"/>
                <a:ea typeface="黑体" pitchFamily="2" charset="-122"/>
              </a:rPr>
              <a:t>电路交换</a:t>
            </a:r>
            <a:r>
              <a:rPr lang="zh-CN" altLang="zh-CN" sz="2400" b="1" dirty="0">
                <a:latin typeface="+mn-lt"/>
                <a:ea typeface="黑体" pitchFamily="2" charset="-122"/>
              </a:rPr>
              <a:t>的用户始终占用端到端的通信资源</a:t>
            </a:r>
            <a:endParaRPr lang="zh-CN" altLang="en-US" sz="2400" b="1" dirty="0">
              <a:latin typeface="+mn-lt"/>
              <a:ea typeface="黑体" pitchFamily="2" charset="-122"/>
            </a:endParaRPr>
          </a:p>
        </p:txBody>
      </p:sp>
    </p:spTree>
    <p:extLst>
      <p:ext uri="{BB962C8B-B14F-4D97-AF65-F5344CB8AC3E}">
        <p14:creationId xmlns:p14="http://schemas.microsoft.com/office/powerpoint/2010/main" val="19550458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dirty="0" smtClean="0"/>
              <a:t>电路交换</a:t>
            </a:r>
            <a:r>
              <a:rPr lang="zh-CN" altLang="en-US" dirty="0"/>
              <a:t>传输计算机数据的优</a:t>
            </a:r>
            <a:r>
              <a:rPr lang="zh-CN" altLang="en-US" dirty="0" smtClean="0"/>
              <a:t>缺点</a:t>
            </a:r>
            <a:endParaRPr lang="zh-CN" altLang="en-US" dirty="0"/>
          </a:p>
        </p:txBody>
      </p:sp>
      <p:sp>
        <p:nvSpPr>
          <p:cNvPr id="47107" name="Rectangle 3"/>
          <p:cNvSpPr>
            <a:spLocks noGrp="1" noChangeArrowheads="1"/>
          </p:cNvSpPr>
          <p:nvPr>
            <p:ph idx="1"/>
          </p:nvPr>
        </p:nvSpPr>
        <p:spPr/>
        <p:txBody>
          <a:bodyPr/>
          <a:lstStyle/>
          <a:p>
            <a:r>
              <a:rPr lang="zh-CN" altLang="en-US" dirty="0"/>
              <a:t>计算机数据具有突发性。</a:t>
            </a:r>
          </a:p>
          <a:p>
            <a:r>
              <a:rPr lang="zh-CN" altLang="en-US" dirty="0"/>
              <a:t>这</a:t>
            </a:r>
            <a:r>
              <a:rPr lang="zh-CN" altLang="en-US" dirty="0" smtClean="0"/>
              <a:t>导致</a:t>
            </a:r>
            <a:r>
              <a:rPr lang="zh-CN" altLang="en-US" dirty="0"/>
              <a:t>在</a:t>
            </a:r>
            <a:r>
              <a:rPr lang="zh-CN" altLang="en-US" dirty="0" smtClean="0"/>
              <a:t>传送计算机数据时，通信</a:t>
            </a:r>
            <a:r>
              <a:rPr lang="zh-CN" altLang="en-US" dirty="0"/>
              <a:t>线路的利用率很</a:t>
            </a:r>
            <a:r>
              <a:rPr lang="zh-CN" altLang="en-US" dirty="0" smtClean="0"/>
              <a:t>低（</a:t>
            </a:r>
            <a:r>
              <a:rPr lang="zh-CN" altLang="zh-CN" dirty="0"/>
              <a:t>用来传送数据的时间往往不到</a:t>
            </a:r>
            <a:r>
              <a:rPr lang="en-US" altLang="zh-CN" dirty="0"/>
              <a:t>10%</a:t>
            </a:r>
            <a:r>
              <a:rPr lang="zh-CN" altLang="zh-CN" dirty="0"/>
              <a:t>甚至</a:t>
            </a:r>
            <a:r>
              <a:rPr lang="en-US" altLang="zh-CN" dirty="0"/>
              <a:t>1% </a:t>
            </a:r>
            <a:r>
              <a:rPr lang="zh-CN" altLang="en-US" dirty="0" smtClean="0"/>
              <a:t>）。</a:t>
            </a:r>
            <a:endParaRPr lang="en-US" altLang="zh-CN" dirty="0" smtClean="0"/>
          </a:p>
          <a:p>
            <a:pPr marL="342900" lvl="1" indent="-342900">
              <a:buClr>
                <a:srgbClr val="333399"/>
              </a:buClr>
              <a:buSzPct val="75000"/>
            </a:pPr>
            <a:r>
              <a:rPr lang="zh-CN" altLang="en-US" sz="3200">
                <a:solidFill>
                  <a:srgbClr val="000000"/>
                </a:solidFill>
                <a:latin typeface="黑体"/>
                <a:ea typeface="黑体"/>
                <a:cs typeface="黑体"/>
              </a:rPr>
              <a:t>优点：传输可靠，迅速，不会丢失数据，也不会乱序，传输时延小。</a:t>
            </a:r>
          </a:p>
          <a:p>
            <a:endParaRPr lang="zh-CN" altLang="en-US" dirty="0">
              <a:solidFill>
                <a:srgbClr val="000000"/>
              </a:solidFill>
              <a:latin typeface="黑体"/>
              <a:ea typeface="黑体"/>
              <a:cs typeface="黑体"/>
            </a:endParaRPr>
          </a:p>
        </p:txBody>
      </p:sp>
    </p:spTree>
    <p:extLst>
      <p:ext uri="{BB962C8B-B14F-4D97-AF65-F5344CB8AC3E}">
        <p14:creationId xmlns:p14="http://schemas.microsoft.com/office/powerpoint/2010/main" val="46683196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a:r>
              <a:rPr lang="zh-CN" altLang="en-US">
                <a:latin typeface="黑体"/>
                <a:ea typeface="黑体"/>
                <a:cs typeface="黑体"/>
              </a:rPr>
              <a:t>报文交换</a:t>
            </a:r>
          </a:p>
        </p:txBody>
      </p:sp>
      <p:sp>
        <p:nvSpPr>
          <p:cNvPr id="14339" name="Rectangle 3"/>
          <p:cNvSpPr>
            <a:spLocks noGrp="1" noChangeArrowheads="1"/>
          </p:cNvSpPr>
          <p:nvPr>
            <p:ph type="body" idx="1"/>
          </p:nvPr>
        </p:nvSpPr>
        <p:spPr/>
        <p:txBody>
          <a:bodyPr/>
          <a:lstStyle/>
          <a:p>
            <a:r>
              <a:rPr lang="zh-CN" altLang="en-US">
                <a:solidFill>
                  <a:srgbClr val="000000"/>
                </a:solidFill>
                <a:latin typeface="黑体"/>
                <a:ea typeface="黑体"/>
                <a:cs typeface="黑体"/>
              </a:rPr>
              <a:t>数据传输以报文的整体为单位，即端点系统一次性发送数据块，长度不限且可变，由交换设备全部存储后转发。</a:t>
            </a:r>
          </a:p>
        </p:txBody>
      </p:sp>
    </p:spTree>
    <p:extLst>
      <p:ext uri="{BB962C8B-B14F-4D97-AF65-F5344CB8AC3E}">
        <p14:creationId xmlns:p14="http://schemas.microsoft.com/office/powerpoint/2010/main" val="307135707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algn="ctr"/>
            <a:r>
              <a:rPr lang="zh-CN" altLang="en-US" sz="4000">
                <a:latin typeface="黑体"/>
                <a:ea typeface="黑体"/>
                <a:cs typeface="黑体"/>
              </a:rPr>
              <a:t>报文交换</a:t>
            </a:r>
          </a:p>
        </p:txBody>
      </p:sp>
      <p:sp>
        <p:nvSpPr>
          <p:cNvPr id="15363" name="Rectangle 3"/>
          <p:cNvSpPr>
            <a:spLocks noGrp="1" noChangeArrowheads="1"/>
          </p:cNvSpPr>
          <p:nvPr>
            <p:ph type="body" idx="1"/>
          </p:nvPr>
        </p:nvSpPr>
        <p:spPr/>
        <p:txBody>
          <a:bodyPr/>
          <a:lstStyle/>
          <a:p>
            <a:endParaRPr lang="zh-CN">
              <a:latin typeface="Arial" charset="0"/>
              <a:ea typeface="宋体" charset="0"/>
            </a:endParaRPr>
          </a:p>
        </p:txBody>
      </p:sp>
      <p:sp>
        <p:nvSpPr>
          <p:cNvPr id="15364" name="Rectangle 4"/>
          <p:cNvSpPr>
            <a:spLocks noChangeArrowheads="1"/>
          </p:cNvSpPr>
          <p:nvPr/>
        </p:nvSpPr>
        <p:spPr bwMode="auto">
          <a:xfrm>
            <a:off x="1129903" y="2276476"/>
            <a:ext cx="7255801" cy="3527425"/>
          </a:xfrm>
          <a:prstGeom prst="rect">
            <a:avLst/>
          </a:prstGeom>
          <a:solidFill>
            <a:schemeClr val="bg1"/>
          </a:solidFill>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15365" name="Group 5"/>
          <p:cNvGrpSpPr>
            <a:grpSpLocks/>
          </p:cNvGrpSpPr>
          <p:nvPr/>
        </p:nvGrpSpPr>
        <p:grpSpPr bwMode="auto">
          <a:xfrm>
            <a:off x="5799138" y="4929188"/>
            <a:ext cx="1896931" cy="304800"/>
            <a:chOff x="1056" y="1872"/>
            <a:chExt cx="1104" cy="192"/>
          </a:xfrm>
        </p:grpSpPr>
        <p:sp>
          <p:nvSpPr>
            <p:cNvPr id="415750" name="Oval 6"/>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defRPr/>
              </a:pPr>
              <a:endParaRPr lang="zh-CN" altLang="en-US">
                <a:ea typeface="宋体" pitchFamily="2" charset="-122"/>
                <a:cs typeface="+mn-cs"/>
              </a:endParaRPr>
            </a:p>
          </p:txBody>
        </p:sp>
        <p:sp>
          <p:nvSpPr>
            <p:cNvPr id="15407" name="Rectangle 7"/>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408" name="Oval 8"/>
            <p:cNvSpPr>
              <a:spLocks noChangeArrowheads="1"/>
            </p:cNvSpPr>
            <p:nvPr/>
          </p:nvSpPr>
          <p:spPr bwMode="auto">
            <a:xfrm>
              <a:off x="1056" y="1872"/>
              <a:ext cx="96" cy="192"/>
            </a:xfrm>
            <a:prstGeom prst="ellipse">
              <a:avLst/>
            </a:prstGeom>
            <a:solidFill>
              <a:srgbClr val="C0C0C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grpSp>
      <p:grpSp>
        <p:nvGrpSpPr>
          <p:cNvPr id="15366" name="Group 9"/>
          <p:cNvGrpSpPr>
            <a:grpSpLocks/>
          </p:cNvGrpSpPr>
          <p:nvPr/>
        </p:nvGrpSpPr>
        <p:grpSpPr bwMode="auto">
          <a:xfrm>
            <a:off x="5799138" y="4016375"/>
            <a:ext cx="1896931" cy="304800"/>
            <a:chOff x="1056" y="1872"/>
            <a:chExt cx="1104" cy="192"/>
          </a:xfrm>
        </p:grpSpPr>
        <p:sp>
          <p:nvSpPr>
            <p:cNvPr id="415754" name="Oval 10"/>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defRPr/>
              </a:pPr>
              <a:endParaRPr lang="zh-CN" altLang="en-US">
                <a:ea typeface="宋体" pitchFamily="2" charset="-122"/>
                <a:cs typeface="+mn-cs"/>
              </a:endParaRPr>
            </a:p>
          </p:txBody>
        </p:sp>
        <p:sp>
          <p:nvSpPr>
            <p:cNvPr id="15404" name="Rectangle 11"/>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405" name="Oval 12"/>
            <p:cNvSpPr>
              <a:spLocks noChangeArrowheads="1"/>
            </p:cNvSpPr>
            <p:nvPr/>
          </p:nvSpPr>
          <p:spPr bwMode="auto">
            <a:xfrm>
              <a:off x="1056" y="1872"/>
              <a:ext cx="96" cy="192"/>
            </a:xfrm>
            <a:prstGeom prst="ellipse">
              <a:avLst/>
            </a:prstGeom>
            <a:solidFill>
              <a:srgbClr val="C0C0C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grpSp>
      <p:grpSp>
        <p:nvGrpSpPr>
          <p:cNvPr id="15367" name="Group 13"/>
          <p:cNvGrpSpPr>
            <a:grpSpLocks/>
          </p:cNvGrpSpPr>
          <p:nvPr/>
        </p:nvGrpSpPr>
        <p:grpSpPr bwMode="auto">
          <a:xfrm>
            <a:off x="5799138" y="3028951"/>
            <a:ext cx="1896931" cy="303213"/>
            <a:chOff x="1056" y="1872"/>
            <a:chExt cx="1104" cy="192"/>
          </a:xfrm>
        </p:grpSpPr>
        <p:sp>
          <p:nvSpPr>
            <p:cNvPr id="415758" name="Oval 14"/>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defRPr/>
              </a:pPr>
              <a:endParaRPr lang="zh-CN" altLang="en-US">
                <a:ea typeface="宋体" pitchFamily="2" charset="-122"/>
                <a:cs typeface="+mn-cs"/>
              </a:endParaRPr>
            </a:p>
          </p:txBody>
        </p:sp>
        <p:sp>
          <p:nvSpPr>
            <p:cNvPr id="15401" name="Rectangle 15"/>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402" name="Oval 16"/>
            <p:cNvSpPr>
              <a:spLocks noChangeArrowheads="1"/>
            </p:cNvSpPr>
            <p:nvPr/>
          </p:nvSpPr>
          <p:spPr bwMode="auto">
            <a:xfrm>
              <a:off x="1056" y="1872"/>
              <a:ext cx="96" cy="192"/>
            </a:xfrm>
            <a:prstGeom prst="ellipse">
              <a:avLst/>
            </a:prstGeom>
            <a:solidFill>
              <a:srgbClr val="C0C0C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grpSp>
      <p:sp>
        <p:nvSpPr>
          <p:cNvPr id="15368" name="Rectangle 17"/>
          <p:cNvSpPr>
            <a:spLocks noChangeArrowheads="1"/>
          </p:cNvSpPr>
          <p:nvPr/>
        </p:nvSpPr>
        <p:spPr bwMode="auto">
          <a:xfrm>
            <a:off x="3642519" y="2987676"/>
            <a:ext cx="2304521" cy="2663825"/>
          </a:xfrm>
          <a:prstGeom prst="rect">
            <a:avLst/>
          </a:prstGeom>
          <a:solidFill>
            <a:schemeClr val="bg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0343" tIns="44379" rIns="90343" bIns="44379" anchor="ctr">
            <a:flatTx/>
          </a:bodyPr>
          <a:lstStyle/>
          <a:p>
            <a:pPr algn="ctr" defTabSz="912813" eaLnBrk="0" hangingPunct="0"/>
            <a:endParaRPr kumimoji="1" lang="zh-CN" sz="1600"/>
          </a:p>
        </p:txBody>
      </p:sp>
      <p:grpSp>
        <p:nvGrpSpPr>
          <p:cNvPr id="15369" name="Group 18"/>
          <p:cNvGrpSpPr>
            <a:grpSpLocks/>
          </p:cNvGrpSpPr>
          <p:nvPr/>
        </p:nvGrpSpPr>
        <p:grpSpPr bwMode="auto">
          <a:xfrm>
            <a:off x="1759347" y="3028951"/>
            <a:ext cx="1896930" cy="303213"/>
            <a:chOff x="1056" y="1872"/>
            <a:chExt cx="1104" cy="192"/>
          </a:xfrm>
        </p:grpSpPr>
        <p:sp>
          <p:nvSpPr>
            <p:cNvPr id="415763" name="Oval 19"/>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defRPr/>
              </a:pPr>
              <a:endParaRPr lang="zh-CN" altLang="en-US">
                <a:ea typeface="宋体" pitchFamily="2" charset="-122"/>
                <a:cs typeface="+mn-cs"/>
              </a:endParaRPr>
            </a:p>
          </p:txBody>
        </p:sp>
        <p:sp>
          <p:nvSpPr>
            <p:cNvPr id="15398" name="Rectangle 20"/>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399" name="Oval 21"/>
            <p:cNvSpPr>
              <a:spLocks noChangeArrowheads="1"/>
            </p:cNvSpPr>
            <p:nvPr/>
          </p:nvSpPr>
          <p:spPr bwMode="auto">
            <a:xfrm>
              <a:off x="1056" y="1872"/>
              <a:ext cx="96" cy="192"/>
            </a:xfrm>
            <a:prstGeom prst="ellipse">
              <a:avLst/>
            </a:prstGeom>
            <a:solidFill>
              <a:srgbClr val="C0C0C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grpSp>
      <p:grpSp>
        <p:nvGrpSpPr>
          <p:cNvPr id="15370" name="Group 22"/>
          <p:cNvGrpSpPr>
            <a:grpSpLocks/>
          </p:cNvGrpSpPr>
          <p:nvPr/>
        </p:nvGrpSpPr>
        <p:grpSpPr bwMode="auto">
          <a:xfrm>
            <a:off x="1759347" y="4016375"/>
            <a:ext cx="1896930" cy="304800"/>
            <a:chOff x="1056" y="1872"/>
            <a:chExt cx="1104" cy="192"/>
          </a:xfrm>
        </p:grpSpPr>
        <p:sp>
          <p:nvSpPr>
            <p:cNvPr id="415767" name="Oval 23"/>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defRPr/>
              </a:pPr>
              <a:endParaRPr lang="zh-CN" altLang="en-US">
                <a:ea typeface="宋体" pitchFamily="2" charset="-122"/>
                <a:cs typeface="+mn-cs"/>
              </a:endParaRPr>
            </a:p>
          </p:txBody>
        </p:sp>
        <p:sp>
          <p:nvSpPr>
            <p:cNvPr id="15395" name="Rectangle 24"/>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396" name="Oval 25"/>
            <p:cNvSpPr>
              <a:spLocks noChangeArrowheads="1"/>
            </p:cNvSpPr>
            <p:nvPr/>
          </p:nvSpPr>
          <p:spPr bwMode="auto">
            <a:xfrm>
              <a:off x="1056" y="1872"/>
              <a:ext cx="96" cy="192"/>
            </a:xfrm>
            <a:prstGeom prst="ellipse">
              <a:avLst/>
            </a:prstGeom>
            <a:solidFill>
              <a:srgbClr val="C0C0C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grpSp>
      <p:grpSp>
        <p:nvGrpSpPr>
          <p:cNvPr id="15371" name="Group 26"/>
          <p:cNvGrpSpPr>
            <a:grpSpLocks/>
          </p:cNvGrpSpPr>
          <p:nvPr/>
        </p:nvGrpSpPr>
        <p:grpSpPr bwMode="auto">
          <a:xfrm>
            <a:off x="1759347" y="4929188"/>
            <a:ext cx="1896930" cy="304800"/>
            <a:chOff x="1056" y="1872"/>
            <a:chExt cx="1104" cy="192"/>
          </a:xfrm>
        </p:grpSpPr>
        <p:sp>
          <p:nvSpPr>
            <p:cNvPr id="415771" name="Oval 27"/>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defRPr/>
              </a:pPr>
              <a:endParaRPr lang="zh-CN" altLang="en-US">
                <a:ea typeface="宋体" pitchFamily="2" charset="-122"/>
                <a:cs typeface="+mn-cs"/>
              </a:endParaRPr>
            </a:p>
          </p:txBody>
        </p:sp>
        <p:sp>
          <p:nvSpPr>
            <p:cNvPr id="15392" name="Rectangle 28"/>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393" name="Oval 29"/>
            <p:cNvSpPr>
              <a:spLocks noChangeArrowheads="1"/>
            </p:cNvSpPr>
            <p:nvPr/>
          </p:nvSpPr>
          <p:spPr bwMode="auto">
            <a:xfrm>
              <a:off x="1056" y="1872"/>
              <a:ext cx="96" cy="192"/>
            </a:xfrm>
            <a:prstGeom prst="ellipse">
              <a:avLst/>
            </a:prstGeom>
            <a:solidFill>
              <a:srgbClr val="C0C0C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grpSp>
      <p:sp>
        <p:nvSpPr>
          <p:cNvPr id="15372" name="Rectangle 30"/>
          <p:cNvSpPr>
            <a:spLocks noChangeArrowheads="1"/>
          </p:cNvSpPr>
          <p:nvPr/>
        </p:nvSpPr>
        <p:spPr bwMode="auto">
          <a:xfrm>
            <a:off x="2151166" y="2449514"/>
            <a:ext cx="9361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2813" eaLnBrk="0" hangingPunct="0"/>
            <a:r>
              <a:rPr kumimoji="1" lang="zh-CN" altLang="en-US" b="1">
                <a:solidFill>
                  <a:srgbClr val="000000"/>
                </a:solidFill>
              </a:rPr>
              <a:t>输入链路</a:t>
            </a:r>
            <a:endParaRPr kumimoji="1" lang="zh-CN" altLang="en-US" b="1"/>
          </a:p>
        </p:txBody>
      </p:sp>
      <p:sp>
        <p:nvSpPr>
          <p:cNvPr id="15373" name="Rectangle 31"/>
          <p:cNvSpPr>
            <a:spLocks noChangeArrowheads="1"/>
          </p:cNvSpPr>
          <p:nvPr/>
        </p:nvSpPr>
        <p:spPr bwMode="auto">
          <a:xfrm>
            <a:off x="6204714" y="2449514"/>
            <a:ext cx="9361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2813" eaLnBrk="0" hangingPunct="0"/>
            <a:r>
              <a:rPr kumimoji="1" lang="zh-CN" altLang="en-US" b="1">
                <a:solidFill>
                  <a:srgbClr val="000000"/>
                </a:solidFill>
              </a:rPr>
              <a:t>输出链路</a:t>
            </a:r>
            <a:endParaRPr kumimoji="1" lang="zh-CN" altLang="en-US" b="1"/>
          </a:p>
        </p:txBody>
      </p:sp>
      <p:sp>
        <p:nvSpPr>
          <p:cNvPr id="15374" name="Rectangle 32"/>
          <p:cNvSpPr>
            <a:spLocks noChangeArrowheads="1"/>
          </p:cNvSpPr>
          <p:nvPr/>
        </p:nvSpPr>
        <p:spPr bwMode="auto">
          <a:xfrm>
            <a:off x="4060135" y="2419350"/>
            <a:ext cx="9361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2813" eaLnBrk="0" hangingPunct="0"/>
            <a:r>
              <a:rPr kumimoji="1" lang="zh-CN" altLang="en-US" b="1">
                <a:solidFill>
                  <a:srgbClr val="000000"/>
                </a:solidFill>
              </a:rPr>
              <a:t>交换设备</a:t>
            </a:r>
            <a:endParaRPr kumimoji="1" lang="zh-CN" altLang="en-US" b="1"/>
          </a:p>
        </p:txBody>
      </p:sp>
      <p:sp>
        <p:nvSpPr>
          <p:cNvPr id="15375" name="Rectangle 33"/>
          <p:cNvSpPr>
            <a:spLocks noChangeArrowheads="1"/>
          </p:cNvSpPr>
          <p:nvPr/>
        </p:nvSpPr>
        <p:spPr bwMode="auto">
          <a:xfrm>
            <a:off x="2006997" y="3103564"/>
            <a:ext cx="1229651" cy="180975"/>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415778" name="Rectangle 34"/>
          <p:cNvSpPr>
            <a:spLocks noChangeArrowheads="1"/>
          </p:cNvSpPr>
          <p:nvPr/>
        </p:nvSpPr>
        <p:spPr bwMode="auto">
          <a:xfrm>
            <a:off x="4172215" y="3255964"/>
            <a:ext cx="1236531" cy="2054225"/>
          </a:xfrm>
          <a:prstGeom prst="rect">
            <a:avLst/>
          </a:prstGeom>
          <a:solidFill>
            <a:schemeClr val="bg1"/>
          </a:solidFill>
          <a:ln>
            <a:noFill/>
          </a:ln>
          <a:effectLst>
            <a:prstShdw prst="shdw18" dist="17961" dir="13500000">
              <a:schemeClr val="bg1">
                <a:gamma/>
                <a:shade val="60000"/>
                <a:invGamma/>
              </a:schemeClr>
            </a:prstShdw>
          </a:effectLst>
          <a:extLst>
            <a:ext uri="{91240B29-F687-4f45-9708-019B960494DF}">
              <a14:hiddenLine xmlns:a14="http://schemas.microsoft.com/office/drawing/2010/main" w="12700">
                <a:solidFill>
                  <a:schemeClr val="tx1"/>
                </a:solidFill>
                <a:miter lim="800000"/>
                <a:headEnd/>
                <a:tailEnd/>
              </a14:hiddenLine>
            </a:ext>
          </a:extLst>
        </p:spPr>
        <p:txBody>
          <a:bodyPr wrap="none" lIns="90343" tIns="44379" rIns="90343" bIns="44379" anchor="ctr"/>
          <a:lstStyle/>
          <a:p>
            <a:pPr algn="ctr" defTabSz="912813" eaLnBrk="0" hangingPunct="0">
              <a:defRPr/>
            </a:pPr>
            <a:endParaRPr kumimoji="1" lang="zh-CN" altLang="zh-CN" sz="1600">
              <a:ea typeface="宋体" pitchFamily="2" charset="-122"/>
              <a:cs typeface="+mn-cs"/>
            </a:endParaRPr>
          </a:p>
        </p:txBody>
      </p:sp>
      <p:sp>
        <p:nvSpPr>
          <p:cNvPr id="15377" name="Rectangle 35"/>
          <p:cNvSpPr>
            <a:spLocks noChangeArrowheads="1"/>
          </p:cNvSpPr>
          <p:nvPr/>
        </p:nvSpPr>
        <p:spPr bwMode="auto">
          <a:xfrm>
            <a:off x="4641718" y="3332163"/>
            <a:ext cx="330200" cy="1104900"/>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378" name="Rectangle 36"/>
          <p:cNvSpPr>
            <a:spLocks noChangeArrowheads="1"/>
          </p:cNvSpPr>
          <p:nvPr/>
        </p:nvSpPr>
        <p:spPr bwMode="auto">
          <a:xfrm>
            <a:off x="6026150" y="4076701"/>
            <a:ext cx="1423988" cy="200025"/>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379" name="Rectangle 37"/>
          <p:cNvSpPr>
            <a:spLocks noChangeArrowheads="1"/>
          </p:cNvSpPr>
          <p:nvPr/>
        </p:nvSpPr>
        <p:spPr bwMode="auto">
          <a:xfrm>
            <a:off x="2419747" y="4092575"/>
            <a:ext cx="330200" cy="1524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380" name="Rectangle 38"/>
          <p:cNvSpPr>
            <a:spLocks noChangeArrowheads="1"/>
          </p:cNvSpPr>
          <p:nvPr/>
        </p:nvSpPr>
        <p:spPr bwMode="auto">
          <a:xfrm>
            <a:off x="4641718" y="4724400"/>
            <a:ext cx="330200" cy="1524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381" name="Rectangle 39"/>
          <p:cNvSpPr>
            <a:spLocks noChangeArrowheads="1"/>
          </p:cNvSpPr>
          <p:nvPr/>
        </p:nvSpPr>
        <p:spPr bwMode="auto">
          <a:xfrm>
            <a:off x="7200768" y="5003800"/>
            <a:ext cx="330200" cy="1524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382" name="Rectangle 40"/>
          <p:cNvSpPr>
            <a:spLocks noChangeArrowheads="1"/>
          </p:cNvSpPr>
          <p:nvPr/>
        </p:nvSpPr>
        <p:spPr bwMode="auto">
          <a:xfrm>
            <a:off x="2846256" y="5005388"/>
            <a:ext cx="624284" cy="152400"/>
          </a:xfrm>
          <a:prstGeom prst="rect">
            <a:avLst/>
          </a:prstGeom>
          <a:solidFill>
            <a:srgbClr val="00FF00"/>
          </a:solidFill>
          <a:ln w="12700">
            <a:solidFill>
              <a:srgbClr val="00FF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383" name="Rectangle 41"/>
          <p:cNvSpPr>
            <a:spLocks noChangeArrowheads="1"/>
          </p:cNvSpPr>
          <p:nvPr/>
        </p:nvSpPr>
        <p:spPr bwMode="auto">
          <a:xfrm>
            <a:off x="4641718" y="5084763"/>
            <a:ext cx="330200" cy="152400"/>
          </a:xfrm>
          <a:prstGeom prst="rect">
            <a:avLst/>
          </a:prstGeom>
          <a:solidFill>
            <a:srgbClr val="00FF00"/>
          </a:solidFill>
          <a:ln w="12700">
            <a:solidFill>
              <a:srgbClr val="00FF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384" name="Rectangle 42"/>
          <p:cNvSpPr>
            <a:spLocks noChangeArrowheads="1"/>
          </p:cNvSpPr>
          <p:nvPr/>
        </p:nvSpPr>
        <p:spPr bwMode="auto">
          <a:xfrm>
            <a:off x="6339152" y="3068638"/>
            <a:ext cx="330200" cy="152400"/>
          </a:xfrm>
          <a:prstGeom prst="rect">
            <a:avLst/>
          </a:prstGeom>
          <a:solidFill>
            <a:srgbClr val="00FF00"/>
          </a:solidFill>
          <a:ln w="12700">
            <a:solidFill>
              <a:srgbClr val="00FF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385" name="Rectangle 43"/>
          <p:cNvSpPr>
            <a:spLocks noChangeArrowheads="1"/>
          </p:cNvSpPr>
          <p:nvPr/>
        </p:nvSpPr>
        <p:spPr bwMode="auto">
          <a:xfrm>
            <a:off x="6669352" y="3068638"/>
            <a:ext cx="330200" cy="152400"/>
          </a:xfrm>
          <a:prstGeom prst="rect">
            <a:avLst/>
          </a:prstGeom>
          <a:solidFill>
            <a:srgbClr val="00FF00"/>
          </a:solidFill>
          <a:ln w="12700">
            <a:solidFill>
              <a:srgbClr val="00FF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386" name="Rectangle 44"/>
          <p:cNvSpPr>
            <a:spLocks noChangeArrowheads="1"/>
          </p:cNvSpPr>
          <p:nvPr/>
        </p:nvSpPr>
        <p:spPr bwMode="auto">
          <a:xfrm>
            <a:off x="2221971" y="5013325"/>
            <a:ext cx="330200" cy="152400"/>
          </a:xfrm>
          <a:prstGeom prst="rect">
            <a:avLst/>
          </a:prstGeom>
          <a:solidFill>
            <a:srgbClr val="FF3300"/>
          </a:solidFill>
          <a:ln w="12700">
            <a:solidFill>
              <a:schemeClr val="accent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387" name="Rectangle 45"/>
          <p:cNvSpPr>
            <a:spLocks noChangeArrowheads="1"/>
          </p:cNvSpPr>
          <p:nvPr/>
        </p:nvSpPr>
        <p:spPr bwMode="auto">
          <a:xfrm>
            <a:off x="4641718" y="4508500"/>
            <a:ext cx="330200" cy="152400"/>
          </a:xfrm>
          <a:prstGeom prst="rect">
            <a:avLst/>
          </a:prstGeom>
          <a:solidFill>
            <a:srgbClr val="FF3300"/>
          </a:solidFill>
          <a:ln w="12700">
            <a:solidFill>
              <a:schemeClr val="accent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388" name="Rectangle 46"/>
          <p:cNvSpPr>
            <a:spLocks noChangeArrowheads="1"/>
          </p:cNvSpPr>
          <p:nvPr/>
        </p:nvSpPr>
        <p:spPr bwMode="auto">
          <a:xfrm>
            <a:off x="6622918" y="5011738"/>
            <a:ext cx="330200" cy="152400"/>
          </a:xfrm>
          <a:prstGeom prst="rect">
            <a:avLst/>
          </a:prstGeom>
          <a:solidFill>
            <a:srgbClr val="FF3300"/>
          </a:solidFill>
          <a:ln w="12700">
            <a:solidFill>
              <a:schemeClr val="accent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
        <p:nvSpPr>
          <p:cNvPr id="15389" name="Text Box 47"/>
          <p:cNvSpPr txBox="1">
            <a:spLocks noChangeArrowheads="1"/>
          </p:cNvSpPr>
          <p:nvPr/>
        </p:nvSpPr>
        <p:spPr bwMode="auto">
          <a:xfrm>
            <a:off x="4486799" y="2941639"/>
            <a:ext cx="605643" cy="33584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343" tIns="44379" rIns="90343" bIns="44379">
            <a:spAutoFit/>
          </a:bodyPr>
          <a:lstStyle>
            <a:lvl1pPr defTabSz="912813" eaLnBrk="0" hangingPunct="0">
              <a:defRPr>
                <a:solidFill>
                  <a:schemeClr val="tx1"/>
                </a:solidFill>
                <a:latin typeface="Arial" charset="0"/>
                <a:ea typeface="宋体" charset="0"/>
                <a:cs typeface="宋体" charset="0"/>
              </a:defRPr>
            </a:lvl1pPr>
            <a:lvl2pPr marL="742950" indent="-285750" defTabSz="912813" eaLnBrk="0" hangingPunct="0">
              <a:defRPr>
                <a:solidFill>
                  <a:schemeClr val="tx1"/>
                </a:solidFill>
                <a:latin typeface="Arial" charset="0"/>
                <a:ea typeface="宋体" charset="0"/>
              </a:defRPr>
            </a:lvl2pPr>
            <a:lvl3pPr marL="1143000" indent="-228600" defTabSz="912813" eaLnBrk="0" hangingPunct="0">
              <a:defRPr>
                <a:solidFill>
                  <a:schemeClr val="tx1"/>
                </a:solidFill>
                <a:latin typeface="Arial" charset="0"/>
                <a:ea typeface="宋体" charset="0"/>
              </a:defRPr>
            </a:lvl3pPr>
            <a:lvl4pPr marL="1600200" indent="-228600" defTabSz="912813" eaLnBrk="0" hangingPunct="0">
              <a:defRPr>
                <a:solidFill>
                  <a:schemeClr val="tx1"/>
                </a:solidFill>
                <a:latin typeface="Arial" charset="0"/>
                <a:ea typeface="宋体" charset="0"/>
              </a:defRPr>
            </a:lvl4pPr>
            <a:lvl5pPr marL="2057400" indent="-228600" defTabSz="912813" eaLnBrk="0" hangingPunct="0">
              <a:defRPr>
                <a:solidFill>
                  <a:schemeClr val="tx1"/>
                </a:solidFill>
                <a:latin typeface="Arial" charset="0"/>
                <a:ea typeface="宋体" charset="0"/>
              </a:defRPr>
            </a:lvl5pPr>
            <a:lvl6pPr marL="2514600" indent="-228600" defTabSz="912813" eaLnBrk="0" fontAlgn="base" hangingPunct="0">
              <a:spcBef>
                <a:spcPct val="0"/>
              </a:spcBef>
              <a:spcAft>
                <a:spcPct val="0"/>
              </a:spcAft>
              <a:defRPr>
                <a:solidFill>
                  <a:schemeClr val="tx1"/>
                </a:solidFill>
                <a:latin typeface="Arial" charset="0"/>
                <a:ea typeface="宋体" charset="0"/>
              </a:defRPr>
            </a:lvl6pPr>
            <a:lvl7pPr marL="2971800" indent="-228600" defTabSz="912813" eaLnBrk="0" fontAlgn="base" hangingPunct="0">
              <a:spcBef>
                <a:spcPct val="0"/>
              </a:spcBef>
              <a:spcAft>
                <a:spcPct val="0"/>
              </a:spcAft>
              <a:defRPr>
                <a:solidFill>
                  <a:schemeClr val="tx1"/>
                </a:solidFill>
                <a:latin typeface="Arial" charset="0"/>
                <a:ea typeface="宋体" charset="0"/>
              </a:defRPr>
            </a:lvl7pPr>
            <a:lvl8pPr marL="3429000" indent="-228600" defTabSz="912813" eaLnBrk="0" fontAlgn="base" hangingPunct="0">
              <a:spcBef>
                <a:spcPct val="0"/>
              </a:spcBef>
              <a:spcAft>
                <a:spcPct val="0"/>
              </a:spcAft>
              <a:defRPr>
                <a:solidFill>
                  <a:schemeClr val="tx1"/>
                </a:solidFill>
                <a:latin typeface="Arial" charset="0"/>
                <a:ea typeface="宋体" charset="0"/>
              </a:defRPr>
            </a:lvl8pPr>
            <a:lvl9pPr marL="3886200" indent="-228600" defTabSz="912813" eaLnBrk="0" fontAlgn="base" hangingPunct="0">
              <a:spcBef>
                <a:spcPct val="0"/>
              </a:spcBef>
              <a:spcAft>
                <a:spcPct val="0"/>
              </a:spcAft>
              <a:defRPr>
                <a:solidFill>
                  <a:schemeClr val="tx1"/>
                </a:solidFill>
                <a:latin typeface="Arial" charset="0"/>
                <a:ea typeface="宋体" charset="0"/>
              </a:defRPr>
            </a:lvl9pPr>
          </a:lstStyle>
          <a:p>
            <a:pPr algn="ctr"/>
            <a:r>
              <a:rPr kumimoji="1" lang="zh-CN" altLang="en-US" sz="1600" b="1"/>
              <a:t>缓存</a:t>
            </a:r>
          </a:p>
        </p:txBody>
      </p:sp>
      <p:sp>
        <p:nvSpPr>
          <p:cNvPr id="15390" name="Rectangle 48"/>
          <p:cNvSpPr>
            <a:spLocks noChangeArrowheads="1"/>
          </p:cNvSpPr>
          <p:nvPr/>
        </p:nvSpPr>
        <p:spPr bwMode="auto">
          <a:xfrm>
            <a:off x="4641718" y="4941888"/>
            <a:ext cx="330200" cy="152400"/>
          </a:xfrm>
          <a:prstGeom prst="rect">
            <a:avLst/>
          </a:prstGeom>
          <a:solidFill>
            <a:srgbClr val="00FF00"/>
          </a:solidFill>
          <a:ln w="12700">
            <a:solidFill>
              <a:srgbClr val="00FF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zh-CN" altLang="en-US"/>
          </a:p>
        </p:txBody>
      </p:sp>
    </p:spTree>
    <p:extLst>
      <p:ext uri="{BB962C8B-B14F-4D97-AF65-F5344CB8AC3E}">
        <p14:creationId xmlns:p14="http://schemas.microsoft.com/office/powerpoint/2010/main" val="257066028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algn="ctr"/>
            <a:r>
              <a:rPr lang="zh-CN" altLang="en-US" sz="4000">
                <a:latin typeface="黑体"/>
                <a:ea typeface="黑体"/>
                <a:cs typeface="黑体"/>
              </a:rPr>
              <a:t>报文交换</a:t>
            </a:r>
          </a:p>
        </p:txBody>
      </p:sp>
      <p:sp>
        <p:nvSpPr>
          <p:cNvPr id="16387" name="Rectangle 3"/>
          <p:cNvSpPr>
            <a:spLocks noGrp="1" noChangeArrowheads="1"/>
          </p:cNvSpPr>
          <p:nvPr>
            <p:ph type="body" idx="1"/>
          </p:nvPr>
        </p:nvSpPr>
        <p:spPr>
          <a:noFill/>
        </p:spPr>
        <p:txBody>
          <a:bodyPr/>
          <a:lstStyle/>
          <a:p>
            <a:r>
              <a:rPr lang="zh-CN" altLang="en-US" b="1">
                <a:solidFill>
                  <a:srgbClr val="000000"/>
                </a:solidFill>
                <a:latin typeface="黑体"/>
                <a:ea typeface="黑体"/>
                <a:cs typeface="黑体"/>
              </a:rPr>
              <a:t>优点：线路利用率高；</a:t>
            </a:r>
          </a:p>
          <a:p>
            <a:r>
              <a:rPr lang="zh-CN" altLang="en-US" b="1">
                <a:solidFill>
                  <a:srgbClr val="000000"/>
                </a:solidFill>
                <a:latin typeface="黑体"/>
                <a:ea typeface="黑体"/>
                <a:cs typeface="黑体"/>
              </a:rPr>
              <a:t>缺点：要求中间结点（网络通信设备）缓冲大；延迟时间长。</a:t>
            </a:r>
          </a:p>
        </p:txBody>
      </p:sp>
    </p:spTree>
    <p:extLst>
      <p:ext uri="{BB962C8B-B14F-4D97-AF65-F5344CB8AC3E}">
        <p14:creationId xmlns:p14="http://schemas.microsoft.com/office/powerpoint/2010/main" val="154747583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a:t>分组交换的主要特点 </a:t>
            </a:r>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smtClean="0"/>
              <a:t>技术</a:t>
            </a:r>
            <a:r>
              <a:rPr lang="zh-CN" altLang="en-US" dirty="0" smtClean="0"/>
              <a:t>。</a:t>
            </a:r>
            <a:endParaRPr lang="en-US" altLang="zh-CN" dirty="0" smtClean="0"/>
          </a:p>
          <a:p>
            <a:r>
              <a:rPr lang="zh-CN" altLang="en-US" dirty="0" smtClean="0"/>
              <a:t>在</a:t>
            </a:r>
            <a:r>
              <a:rPr lang="zh-CN" altLang="en-US" dirty="0"/>
              <a:t>发送端，先把较长的报文</a:t>
            </a:r>
            <a:r>
              <a:rPr lang="zh-CN" altLang="en-US" dirty="0">
                <a:solidFill>
                  <a:srgbClr val="FF0000"/>
                </a:solidFill>
              </a:rPr>
              <a:t>划分成较短的、固定长度的数据段。 </a:t>
            </a:r>
          </a:p>
        </p:txBody>
      </p:sp>
      <p:sp>
        <p:nvSpPr>
          <p:cNvPr id="49160" name="Line 8"/>
          <p:cNvSpPr>
            <a:spLocks noChangeShapeType="1"/>
          </p:cNvSpPr>
          <p:nvPr/>
        </p:nvSpPr>
        <p:spPr bwMode="auto">
          <a:xfrm>
            <a:off x="2144581" y="3286125"/>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8" y="304641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itchFamily="18" charset="0"/>
                <a:ea typeface="黑体" pitchFamily="2" charset="-122"/>
              </a:rPr>
              <a:t>报文</a:t>
            </a:r>
          </a:p>
        </p:txBody>
      </p:sp>
      <p:grpSp>
        <p:nvGrpSpPr>
          <p:cNvPr id="49229" name="Group 77"/>
          <p:cNvGrpSpPr>
            <a:grpSpLocks/>
          </p:cNvGrpSpPr>
          <p:nvPr/>
        </p:nvGrpSpPr>
        <p:grpSpPr bwMode="auto">
          <a:xfrm>
            <a:off x="2067190" y="3502025"/>
            <a:ext cx="5806016" cy="431800"/>
            <a:chOff x="1202" y="2206"/>
            <a:chExt cx="3376" cy="272"/>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nvGrpSpPr>
          <p:cNvPr id="49233" name="Group 81"/>
          <p:cNvGrpSpPr>
            <a:grpSpLocks/>
          </p:cNvGrpSpPr>
          <p:nvPr/>
        </p:nvGrpSpPr>
        <p:grpSpPr bwMode="auto">
          <a:xfrm>
            <a:off x="3389709" y="3933826"/>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itchFamily="34" charset="0"/>
                  <a:ea typeface="黑体" pitchFamily="2" charset="-122"/>
                </a:rPr>
                <a:t>假定这个报文较长</a:t>
              </a:r>
            </a:p>
            <a:p>
              <a:pPr algn="ctr"/>
              <a:r>
                <a:rPr lang="zh-CN" altLang="en-US" sz="2800" b="1" dirty="0">
                  <a:solidFill>
                    <a:srgbClr val="000099"/>
                  </a:solidFill>
                  <a:latin typeface="Tahoma" pitchFamily="34" charset="0"/>
                  <a:ea typeface="黑体" pitchFamily="2" charset="-122"/>
                </a:rPr>
                <a:t>不便于传输</a:t>
              </a: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1"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746322"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2811704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en-US" altLang="zh-CN" dirty="0"/>
              <a:t>21 </a:t>
            </a:r>
            <a:r>
              <a:rPr lang="zh-CN" altLang="en-US" dirty="0"/>
              <a:t>世纪的一些重要</a:t>
            </a:r>
            <a:r>
              <a:rPr lang="zh-CN" altLang="en-US" dirty="0" smtClean="0"/>
              <a:t>特征是</a:t>
            </a:r>
            <a:r>
              <a:rPr lang="zh-CN" altLang="en-US" dirty="0" smtClean="0">
                <a:solidFill>
                  <a:srgbClr val="0000CC"/>
                </a:solidFill>
              </a:rPr>
              <a:t>数字化</a:t>
            </a:r>
            <a:r>
              <a:rPr lang="zh-CN" altLang="en-US" dirty="0"/>
              <a:t>、</a:t>
            </a:r>
            <a:r>
              <a:rPr lang="zh-CN" altLang="en-US" dirty="0">
                <a:solidFill>
                  <a:srgbClr val="0000CC"/>
                </a:solidFill>
              </a:rPr>
              <a:t>网络化</a:t>
            </a:r>
            <a:r>
              <a:rPr lang="zh-CN" altLang="en-US" dirty="0"/>
              <a:t>和</a:t>
            </a:r>
            <a:r>
              <a:rPr lang="zh-CN" altLang="en-US" dirty="0">
                <a:solidFill>
                  <a:srgbClr val="0000CC"/>
                </a:solidFill>
              </a:rPr>
              <a:t>信息化</a:t>
            </a:r>
            <a:r>
              <a:rPr lang="zh-CN" altLang="en-US" dirty="0"/>
              <a:t>，它是一个以</a:t>
            </a:r>
            <a:r>
              <a:rPr lang="zh-CN" altLang="en-US" dirty="0">
                <a:solidFill>
                  <a:srgbClr val="FF0000"/>
                </a:solidFill>
              </a:rPr>
              <a:t>网络为核心</a:t>
            </a:r>
            <a:r>
              <a:rPr lang="zh-CN" altLang="en-US" dirty="0"/>
              <a:t>的信息</a:t>
            </a:r>
            <a:r>
              <a:rPr lang="zh-CN" altLang="en-US" dirty="0" smtClean="0"/>
              <a:t>时代。</a:t>
            </a:r>
            <a:endParaRPr lang="en-US" altLang="zh-CN" dirty="0" smtClean="0"/>
          </a:p>
          <a:p>
            <a:r>
              <a:rPr lang="zh-CN" altLang="zh-CN" dirty="0"/>
              <a:t>网络现在已经成为信息社会的命脉和发展知识经济的</a:t>
            </a:r>
            <a:r>
              <a:rPr lang="zh-CN" altLang="zh-CN" dirty="0">
                <a:solidFill>
                  <a:srgbClr val="FF0000"/>
                </a:solidFill>
              </a:rPr>
              <a:t>重要</a:t>
            </a:r>
            <a:r>
              <a:rPr lang="zh-CN" altLang="zh-CN" dirty="0" smtClean="0">
                <a:solidFill>
                  <a:srgbClr val="FF0000"/>
                </a:solidFill>
              </a:rPr>
              <a:t>基础</a:t>
            </a:r>
            <a:r>
              <a:rPr lang="zh-CN" altLang="en-US" dirty="0" smtClean="0"/>
              <a:t>。</a:t>
            </a:r>
            <a:endParaRPr lang="en-US" altLang="zh-CN" dirty="0" smtClean="0"/>
          </a:p>
          <a:p>
            <a:r>
              <a:rPr lang="zh-CN" altLang="en-US" dirty="0" smtClean="0"/>
              <a:t>大众熟悉的三大类网络有：</a:t>
            </a:r>
            <a:endParaRPr lang="en-US" altLang="zh-CN" dirty="0" smtClean="0"/>
          </a:p>
          <a:p>
            <a:pPr lvl="1"/>
            <a:r>
              <a:rPr lang="zh-CN" altLang="en-US" dirty="0" smtClean="0">
                <a:solidFill>
                  <a:srgbClr val="0000CC"/>
                </a:solidFill>
              </a:rPr>
              <a:t>电信网络：</a:t>
            </a:r>
            <a:r>
              <a:rPr lang="zh-CN" altLang="zh-CN" dirty="0"/>
              <a:t>提供电话、电报及传真等</a:t>
            </a:r>
            <a:r>
              <a:rPr lang="zh-CN" altLang="zh-CN" dirty="0" smtClean="0"/>
              <a:t>服务</a:t>
            </a:r>
            <a:r>
              <a:rPr lang="zh-CN" altLang="en-US" dirty="0" smtClean="0"/>
              <a:t>；</a:t>
            </a:r>
            <a:endParaRPr lang="en-US" altLang="zh-CN" dirty="0" smtClean="0"/>
          </a:p>
          <a:p>
            <a:pPr lvl="1"/>
            <a:r>
              <a:rPr lang="zh-CN" altLang="en-US" dirty="0" smtClean="0">
                <a:solidFill>
                  <a:srgbClr val="0000CC"/>
                </a:solidFill>
              </a:rPr>
              <a:t>有线电视网络：</a:t>
            </a:r>
            <a:r>
              <a:rPr lang="zh-CN" altLang="zh-CN" dirty="0"/>
              <a:t>向用户传送各种</a:t>
            </a:r>
            <a:r>
              <a:rPr lang="zh-CN" altLang="zh-CN" dirty="0" smtClean="0"/>
              <a:t>电视节目</a:t>
            </a:r>
            <a:r>
              <a:rPr lang="zh-CN" altLang="en-US" dirty="0" smtClean="0"/>
              <a:t>；</a:t>
            </a:r>
            <a:endParaRPr lang="en-US" altLang="zh-CN" dirty="0" smtClean="0"/>
          </a:p>
          <a:p>
            <a:pPr lvl="1"/>
            <a:r>
              <a:rPr lang="zh-CN" altLang="en-US" dirty="0" smtClean="0">
                <a:solidFill>
                  <a:srgbClr val="0000CC"/>
                </a:solidFill>
              </a:rPr>
              <a:t>计算机网络：</a:t>
            </a:r>
            <a:r>
              <a:rPr lang="zh-CN" altLang="zh-CN" dirty="0"/>
              <a:t>使</a:t>
            </a:r>
            <a:r>
              <a:rPr lang="zh-CN" altLang="zh-CN" dirty="0" smtClean="0"/>
              <a:t>用户</a:t>
            </a:r>
            <a:r>
              <a:rPr lang="zh-CN" altLang="en-US" dirty="0" smtClean="0"/>
              <a:t>能</a:t>
            </a:r>
            <a:r>
              <a:rPr lang="zh-CN" altLang="zh-CN" dirty="0" smtClean="0"/>
              <a:t>在</a:t>
            </a:r>
            <a:r>
              <a:rPr lang="zh-CN" altLang="zh-CN" dirty="0"/>
              <a:t>计算机之间传送数据</a:t>
            </a:r>
            <a:r>
              <a:rPr lang="zh-CN" altLang="zh-CN" dirty="0" smtClean="0"/>
              <a:t>文件</a:t>
            </a:r>
            <a:r>
              <a:rPr lang="zh-CN" altLang="en-US" dirty="0" smtClean="0"/>
              <a:t>；</a:t>
            </a:r>
            <a:endParaRPr lang="zh-CN" altLang="en-US" dirty="0"/>
          </a:p>
          <a:p>
            <a:endParaRPr lang="zh-CN" altLang="en-US" dirty="0"/>
          </a:p>
        </p:txBody>
      </p:sp>
      <p:sp>
        <p:nvSpPr>
          <p:cNvPr id="4" name="矩形 3"/>
          <p:cNvSpPr/>
          <p:nvPr/>
        </p:nvSpPr>
        <p:spPr>
          <a:xfrm>
            <a:off x="632520" y="5773789"/>
            <a:ext cx="9001000" cy="535531"/>
          </a:xfrm>
          <a:prstGeom prst="rect">
            <a:avLst/>
          </a:prstGeom>
          <a:solidFill>
            <a:srgbClr val="FFC000"/>
          </a:solidFill>
        </p:spPr>
        <p:txBody>
          <a:bodyPr wrap="square">
            <a:spAutoFit/>
          </a:bodyPr>
          <a:lstStyle/>
          <a:p>
            <a:pPr algn="ctr">
              <a:lnSpc>
                <a:spcPct val="90000"/>
              </a:lnSpc>
            </a:pPr>
            <a:r>
              <a:rPr lang="zh-CN" altLang="en-US" sz="3200" b="1" dirty="0">
                <a:latin typeface="+mn-lt"/>
                <a:ea typeface="黑体" pitchFamily="2" charset="-122"/>
              </a:rPr>
              <a:t>发展最快的并起到核心作用的是计算机网络。</a:t>
            </a:r>
            <a:endParaRPr lang="en-US" altLang="zh-CN" sz="3200" b="1" dirty="0">
              <a:latin typeface="+mn-lt"/>
              <a:ea typeface="黑体" pitchFamily="2" charset="-122"/>
            </a:endParaRPr>
          </a:p>
        </p:txBody>
      </p:sp>
    </p:spTree>
    <p:extLst>
      <p:ext uri="{BB962C8B-B14F-4D97-AF65-F5344CB8AC3E}">
        <p14:creationId xmlns:p14="http://schemas.microsoft.com/office/powerpoint/2010/main" val="382646661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smtClean="0">
                <a:solidFill>
                  <a:srgbClr val="FF0000"/>
                </a:solidFill>
              </a:rPr>
              <a:t>分组</a:t>
            </a:r>
            <a:r>
              <a:rPr lang="en-US" altLang="zh-CN" dirty="0" smtClean="0"/>
              <a:t>(packet)</a:t>
            </a:r>
            <a:r>
              <a:rPr lang="zh-CN" altLang="en-US" dirty="0" smtClean="0"/>
              <a:t>。</a:t>
            </a:r>
            <a:endParaRPr lang="zh-CN" altLang="en-US" dirty="0"/>
          </a:p>
        </p:txBody>
      </p:sp>
      <p:sp>
        <p:nvSpPr>
          <p:cNvPr id="53260" name="Rectangle 12"/>
          <p:cNvSpPr>
            <a:spLocks noChangeArrowheads="1"/>
          </p:cNvSpPr>
          <p:nvPr/>
        </p:nvSpPr>
        <p:spPr bwMode="auto">
          <a:xfrm>
            <a:off x="2144581"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1" name="Rectangle 13"/>
          <p:cNvSpPr>
            <a:spLocks noChangeArrowheads="1"/>
          </p:cNvSpPr>
          <p:nvPr/>
        </p:nvSpPr>
        <p:spPr bwMode="auto">
          <a:xfrm>
            <a:off x="4017434"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2" name="Rectangle 14"/>
          <p:cNvSpPr>
            <a:spLocks noChangeArrowheads="1"/>
          </p:cNvSpPr>
          <p:nvPr/>
        </p:nvSpPr>
        <p:spPr bwMode="auto">
          <a:xfrm>
            <a:off x="5890287"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53263" name="Group 15"/>
          <p:cNvGrpSpPr>
            <a:grpSpLocks/>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sp>
        <p:nvSpPr>
          <p:cNvPr id="53264" name="Rectangle 16"/>
          <p:cNvSpPr>
            <a:spLocks noChangeArrowheads="1"/>
          </p:cNvSpPr>
          <p:nvPr/>
        </p:nvSpPr>
        <p:spPr bwMode="auto">
          <a:xfrm>
            <a:off x="1520296" y="2891118"/>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7" name="Rectangle 19"/>
          <p:cNvSpPr>
            <a:spLocks noChangeArrowheads="1"/>
          </p:cNvSpPr>
          <p:nvPr/>
        </p:nvSpPr>
        <p:spPr bwMode="auto">
          <a:xfrm>
            <a:off x="3393149" y="37413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8" name="Rectangle 20"/>
          <p:cNvSpPr>
            <a:spLocks noChangeArrowheads="1"/>
          </p:cNvSpPr>
          <p:nvPr/>
        </p:nvSpPr>
        <p:spPr bwMode="auto">
          <a:xfrm>
            <a:off x="5264283" y="4605618"/>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3273" name="Group 25"/>
          <p:cNvGrpSpPr>
            <a:grpSpLocks/>
          </p:cNvGrpSpPr>
          <p:nvPr/>
        </p:nvGrpSpPr>
        <p:grpSpPr bwMode="auto">
          <a:xfrm>
            <a:off x="1522016" y="2314153"/>
            <a:ext cx="2495417" cy="488950"/>
            <a:chOff x="1973" y="2532"/>
            <a:chExt cx="1451" cy="308"/>
          </a:xfrm>
        </p:grpSpPr>
        <p:sp>
          <p:nvSpPr>
            <p:cNvPr id="53269" name="AutoShape 21"/>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grpSp>
        <p:nvGrpSpPr>
          <p:cNvPr id="53274" name="Group 26"/>
          <p:cNvGrpSpPr>
            <a:grpSpLocks/>
          </p:cNvGrpSpPr>
          <p:nvPr/>
        </p:nvGrpSpPr>
        <p:grpSpPr bwMode="auto">
          <a:xfrm>
            <a:off x="3393150" y="3179340"/>
            <a:ext cx="2495417" cy="488950"/>
            <a:chOff x="1973" y="2532"/>
            <a:chExt cx="1451" cy="308"/>
          </a:xfrm>
        </p:grpSpPr>
        <p:sp>
          <p:nvSpPr>
            <p:cNvPr id="53275" name="AutoShape 27"/>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nvGrpSpPr>
          <p:cNvPr id="53277" name="Group 29"/>
          <p:cNvGrpSpPr>
            <a:grpSpLocks/>
          </p:cNvGrpSpPr>
          <p:nvPr/>
        </p:nvGrpSpPr>
        <p:grpSpPr bwMode="auto">
          <a:xfrm>
            <a:off x="5264283" y="4042940"/>
            <a:ext cx="2495417" cy="488950"/>
            <a:chOff x="1973" y="2532"/>
            <a:chExt cx="1451" cy="308"/>
          </a:xfrm>
        </p:grpSpPr>
        <p:sp>
          <p:nvSpPr>
            <p:cNvPr id="53278" name="AutoShape 30"/>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itchFamily="34" charset="0"/>
                <a:ea typeface="黑体" pitchFamily="2" charset="-122"/>
              </a:rPr>
              <a:t>请注意：现在左边是</a:t>
            </a:r>
            <a:r>
              <a:rPr lang="zh-CN" altLang="en-US" sz="2800" b="1" dirty="0">
                <a:solidFill>
                  <a:srgbClr val="C00000"/>
                </a:solidFill>
                <a:latin typeface="Arial"/>
                <a:ea typeface="黑体" pitchFamily="2" charset="-122"/>
              </a:rPr>
              <a:t>“</a:t>
            </a:r>
            <a:r>
              <a:rPr lang="zh-CN" altLang="en-US" sz="2800" b="1" dirty="0">
                <a:solidFill>
                  <a:srgbClr val="C00000"/>
                </a:solidFill>
                <a:latin typeface="Tahoma" pitchFamily="34" charset="0"/>
                <a:ea typeface="黑体" pitchFamily="2" charset="-122"/>
              </a:rPr>
              <a:t>前面</a:t>
            </a:r>
            <a:r>
              <a:rPr lang="zh-CN" altLang="en-US" sz="2800" b="1" dirty="0">
                <a:solidFill>
                  <a:srgbClr val="C00000"/>
                </a:solidFill>
                <a:latin typeface="Arial"/>
                <a:ea typeface="黑体" pitchFamily="2" charset="-122"/>
              </a:rPr>
              <a:t>”</a:t>
            </a:r>
            <a:endParaRPr lang="zh-CN" altLang="en-US" sz="2800" b="1" dirty="0">
              <a:solidFill>
                <a:srgbClr val="C00000"/>
              </a:solidFill>
              <a:latin typeface="Tahoma" pitchFamily="34" charset="0"/>
              <a:ea typeface="黑体"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050529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nodeType="afterGroup">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把各分组发送到接收端（假定接收端在左边）。</a:t>
            </a:r>
          </a:p>
        </p:txBody>
      </p:sp>
      <p:grpSp>
        <p:nvGrpSpPr>
          <p:cNvPr id="57366" name="Group 22"/>
          <p:cNvGrpSpPr>
            <a:grpSpLocks/>
          </p:cNvGrpSpPr>
          <p:nvPr/>
        </p:nvGrpSpPr>
        <p:grpSpPr bwMode="auto">
          <a:xfrm>
            <a:off x="1803061" y="2924944"/>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57" name="Group 13"/>
            <p:cNvGrpSpPr>
              <a:grpSpLocks/>
            </p:cNvGrpSpPr>
            <p:nvPr/>
          </p:nvGrpSpPr>
          <p:grpSpPr bwMode="auto">
            <a:xfrm>
              <a:off x="885" y="2078"/>
              <a:ext cx="1451" cy="308"/>
              <a:chOff x="1973" y="2532"/>
              <a:chExt cx="1451" cy="308"/>
            </a:xfrm>
          </p:grpSpPr>
          <p:sp>
            <p:nvSpPr>
              <p:cNvPr id="5735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400" b="1">
                    <a:solidFill>
                      <a:srgbClr val="000099"/>
                    </a:solidFill>
                    <a:latin typeface="Tahoma" pitchFamily="34" charset="0"/>
                    <a:ea typeface="黑体" pitchFamily="2" charset="-122"/>
                  </a:rPr>
                  <a:t> </a:t>
                </a:r>
                <a:r>
                  <a:rPr lang="en-US" altLang="zh-CN" sz="2000" b="1">
                    <a:solidFill>
                      <a:srgbClr val="000099"/>
                    </a:solidFill>
                    <a:ea typeface="黑体" pitchFamily="2" charset="-122"/>
                  </a:rPr>
                  <a:t>1</a:t>
                </a:r>
              </a:p>
            </p:txBody>
          </p:sp>
        </p:grpSp>
      </p:grpSp>
      <p:grpSp>
        <p:nvGrpSpPr>
          <p:cNvPr id="57367" name="Group 23"/>
          <p:cNvGrpSpPr>
            <a:grpSpLocks/>
          </p:cNvGrpSpPr>
          <p:nvPr/>
        </p:nvGrpSpPr>
        <p:grpSpPr bwMode="auto">
          <a:xfrm>
            <a:off x="3675915" y="3790131"/>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60" name="Group 16"/>
            <p:cNvGrpSpPr>
              <a:grpSpLocks/>
            </p:cNvGrpSpPr>
            <p:nvPr/>
          </p:nvGrpSpPr>
          <p:grpSpPr bwMode="auto">
            <a:xfrm>
              <a:off x="1973" y="2623"/>
              <a:ext cx="1451" cy="308"/>
              <a:chOff x="1973" y="2532"/>
              <a:chExt cx="1451" cy="308"/>
            </a:xfrm>
          </p:grpSpPr>
          <p:sp>
            <p:nvSpPr>
              <p:cNvPr id="57361"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grpSp>
        <p:nvGrpSpPr>
          <p:cNvPr id="57368" name="Group 24"/>
          <p:cNvGrpSpPr>
            <a:grpSpLocks/>
          </p:cNvGrpSpPr>
          <p:nvPr/>
        </p:nvGrpSpPr>
        <p:grpSpPr bwMode="auto">
          <a:xfrm>
            <a:off x="5547048" y="4653731"/>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首部</a:t>
              </a:r>
            </a:p>
          </p:txBody>
        </p:sp>
        <p:grpSp>
          <p:nvGrpSpPr>
            <p:cNvPr id="57363" name="Group 19"/>
            <p:cNvGrpSpPr>
              <a:grpSpLocks/>
            </p:cNvGrpSpPr>
            <p:nvPr/>
          </p:nvGrpSpPr>
          <p:grpSpPr bwMode="auto">
            <a:xfrm>
              <a:off x="3061" y="3167"/>
              <a:ext cx="1451" cy="308"/>
              <a:chOff x="1973" y="2532"/>
              <a:chExt cx="1451" cy="308"/>
            </a:xfrm>
          </p:grpSpPr>
          <p:sp>
            <p:nvSpPr>
              <p:cNvPr id="57364"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200" b="1">
                    <a:solidFill>
                      <a:srgbClr val="000099"/>
                    </a:solidFill>
                    <a:ea typeface="黑体" pitchFamily="2" charset="-122"/>
                  </a:rPr>
                  <a:t> </a:t>
                </a:r>
                <a:r>
                  <a:rPr lang="en-US" altLang="zh-CN" sz="2000" b="1">
                    <a:solidFill>
                      <a:srgbClr val="000099"/>
                    </a:solidFill>
                    <a:ea typeface="黑体" pitchFamily="2" charset="-122"/>
                  </a:rPr>
                  <a:t>3</a:t>
                </a: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smtClean="0">
                <a:latin typeface="+mn-lt"/>
                <a:ea typeface="黑体" pitchFamily="2" charset="-122"/>
              </a:rPr>
              <a:t>以</a:t>
            </a:r>
            <a:r>
              <a:rPr lang="zh-CN" altLang="zh-CN" sz="2400" b="1" dirty="0">
                <a:latin typeface="+mn-lt"/>
                <a:ea typeface="黑体" pitchFamily="2" charset="-122"/>
              </a:rPr>
              <a:t>分组为基本单位在网络中传送</a:t>
            </a:r>
            <a:endParaRPr lang="zh-CN" altLang="en-US" sz="2400" b="1" dirty="0">
              <a:latin typeface="+mn-lt"/>
              <a:ea typeface="黑体" pitchFamily="2" charset="-122"/>
            </a:endParaRPr>
          </a:p>
        </p:txBody>
      </p:sp>
    </p:spTree>
    <p:extLst>
      <p:ext uri="{BB962C8B-B14F-4D97-AF65-F5344CB8AC3E}">
        <p14:creationId xmlns:p14="http://schemas.microsoft.com/office/powerpoint/2010/main" val="18291782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smtClean="0">
                <a:solidFill>
                  <a:srgbClr val="FF0000"/>
                </a:solidFill>
              </a:rPr>
              <a:t>地址</a:t>
            </a:r>
            <a:r>
              <a:rPr lang="zh-CN" altLang="en-US" dirty="0" smtClean="0"/>
              <a:t>（</a:t>
            </a:r>
            <a:r>
              <a:rPr lang="zh-CN" altLang="zh-CN" dirty="0"/>
              <a:t>诸如目的地址和</a:t>
            </a:r>
            <a:r>
              <a:rPr lang="zh-CN" altLang="zh-CN" dirty="0" smtClean="0"/>
              <a:t>源地址</a:t>
            </a:r>
            <a:r>
              <a:rPr lang="zh-CN" altLang="en-US" dirty="0"/>
              <a:t>）</a:t>
            </a:r>
            <a:r>
              <a:rPr lang="zh-CN" altLang="en-US" dirty="0" smtClean="0"/>
              <a:t>等</a:t>
            </a:r>
            <a:r>
              <a:rPr lang="zh-CN" altLang="en-US" dirty="0"/>
              <a:t>控制信息。</a:t>
            </a:r>
          </a:p>
          <a:p>
            <a:r>
              <a:rPr lang="zh-CN" altLang="en-US" dirty="0"/>
              <a:t>分组交换网中的结点交换机根据收到的</a:t>
            </a:r>
            <a:r>
              <a:rPr lang="zh-CN" altLang="en-US" dirty="0" smtClean="0"/>
              <a:t>分组首部</a:t>
            </a:r>
            <a:r>
              <a:rPr lang="zh-CN" altLang="en-US" dirty="0"/>
              <a:t>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r>
              <a:rPr lang="zh-CN" altLang="en-US" dirty="0" smtClean="0"/>
              <a:t>。</a:t>
            </a:r>
            <a:endParaRPr lang="en-US" altLang="zh-CN" dirty="0" smtClean="0"/>
          </a:p>
          <a:p>
            <a:r>
              <a:rPr lang="zh-CN" altLang="zh-CN" dirty="0" smtClean="0"/>
              <a:t>每个分组在</a:t>
            </a:r>
            <a:r>
              <a:rPr lang="zh-CN" altLang="zh-CN" dirty="0"/>
              <a:t>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smtClean="0"/>
              <a:t>用</a:t>
            </a:r>
            <a:r>
              <a:rPr lang="zh-CN" altLang="en-US" dirty="0"/>
              <a:t>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p>
        </p:txBody>
      </p:sp>
    </p:spTree>
    <p:extLst>
      <p:ext uri="{BB962C8B-B14F-4D97-AF65-F5344CB8AC3E}">
        <p14:creationId xmlns:p14="http://schemas.microsoft.com/office/powerpoint/2010/main" val="146914708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399" name="Group 7"/>
          <p:cNvGrpSpPr>
            <a:grpSpLocks/>
          </p:cNvGrpSpPr>
          <p:nvPr/>
        </p:nvGrpSpPr>
        <p:grpSpPr bwMode="auto">
          <a:xfrm>
            <a:off x="2297642" y="1988840"/>
            <a:ext cx="2495418" cy="488950"/>
            <a:chOff x="1973" y="2532"/>
            <a:chExt cx="1451" cy="308"/>
          </a:xfrm>
        </p:grpSpPr>
        <p:sp>
          <p:nvSpPr>
            <p:cNvPr id="59400"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05" name="Group 13"/>
          <p:cNvGrpSpPr>
            <a:grpSpLocks/>
          </p:cNvGrpSpPr>
          <p:nvPr/>
        </p:nvGrpSpPr>
        <p:grpSpPr bwMode="auto">
          <a:xfrm>
            <a:off x="4168776" y="2854027"/>
            <a:ext cx="2495418" cy="488950"/>
            <a:chOff x="1973" y="2532"/>
            <a:chExt cx="1451" cy="308"/>
          </a:xfrm>
        </p:grpSpPr>
        <p:sp>
          <p:nvSpPr>
            <p:cNvPr id="59406"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数     据</a:t>
            </a: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23" name="Group 31"/>
          <p:cNvGrpSpPr>
            <a:grpSpLocks/>
          </p:cNvGrpSpPr>
          <p:nvPr/>
        </p:nvGrpSpPr>
        <p:grpSpPr bwMode="auto">
          <a:xfrm>
            <a:off x="6039909" y="3717627"/>
            <a:ext cx="2495418" cy="488950"/>
            <a:chOff x="3061" y="2668"/>
            <a:chExt cx="1451" cy="308"/>
          </a:xfrm>
        </p:grpSpPr>
        <p:sp>
          <p:nvSpPr>
            <p:cNvPr id="59412"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itchFamily="34" charset="0"/>
                <a:ea typeface="黑体" pitchFamily="2" charset="-122"/>
              </a:rPr>
              <a:t>收到的数据</a:t>
            </a:r>
          </a:p>
        </p:txBody>
      </p:sp>
    </p:spTree>
    <p:extLst>
      <p:ext uri="{BB962C8B-B14F-4D97-AF65-F5344CB8AC3E}">
        <p14:creationId xmlns:p14="http://schemas.microsoft.com/office/powerpoint/2010/main" val="1743020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nodeType="afterGroup">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nodeType="afterGroup">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nodeType="afterGroup">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nodeType="afterGroup">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nodeType="afterGroup">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nodeType="afterGroup">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nodeType="afterGroup">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nodeType="afterGroup">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nodeType="afterGroup">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p>
          <a:p>
            <a:endParaRPr lang="zh-CN" altLang="en-US" dirty="0"/>
          </a:p>
          <a:p>
            <a:endParaRPr lang="zh-CN" altLang="en-US" dirty="0"/>
          </a:p>
          <a:p>
            <a:r>
              <a:rPr lang="zh-CN" altLang="en-US" dirty="0"/>
              <a:t>这里我们假定分组在传输过程中没有出现差错，在转发时也没有被丢弃。</a:t>
            </a:r>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60446" name="Group 30"/>
          <p:cNvGrpSpPr>
            <a:grpSpLocks/>
          </p:cNvGrpSpPr>
          <p:nvPr/>
        </p:nvGrpSpPr>
        <p:grpSpPr bwMode="auto">
          <a:xfrm>
            <a:off x="2067190" y="2325564"/>
            <a:ext cx="5806016" cy="887412"/>
            <a:chOff x="1202" y="1919"/>
            <a:chExt cx="3376" cy="559"/>
          </a:xfrm>
        </p:grpSpPr>
        <p:grpSp>
          <p:nvGrpSpPr>
            <p:cNvPr id="60421" name="Group 5"/>
            <p:cNvGrpSpPr>
              <a:grpSpLocks/>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grpSp>
          <p:nvGrpSpPr>
            <p:cNvPr id="60439" name="Group 23"/>
            <p:cNvGrpSpPr>
              <a:grpSpLocks/>
            </p:cNvGrpSpPr>
            <p:nvPr/>
          </p:nvGrpSpPr>
          <p:grpSpPr bwMode="auto">
            <a:xfrm>
              <a:off x="1202" y="2206"/>
              <a:ext cx="3376" cy="272"/>
              <a:chOff x="1202" y="2206"/>
              <a:chExt cx="3376" cy="272"/>
            </a:xfrm>
          </p:grpSpPr>
          <p:grpSp>
            <p:nvGrpSpPr>
              <p:cNvPr id="60440" name="Group 24"/>
              <p:cNvGrpSpPr>
                <a:grpSpLocks/>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574610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a:r>
              <a:rPr lang="zh-CN" altLang="en-US">
                <a:latin typeface="黑体"/>
                <a:ea typeface="黑体"/>
                <a:cs typeface="黑体"/>
              </a:rPr>
              <a:t>分组交换网的示意图</a:t>
            </a:r>
          </a:p>
        </p:txBody>
      </p:sp>
      <p:grpSp>
        <p:nvGrpSpPr>
          <p:cNvPr id="23555" name="Group 4"/>
          <p:cNvGrpSpPr>
            <a:grpSpLocks/>
          </p:cNvGrpSpPr>
          <p:nvPr/>
        </p:nvGrpSpPr>
        <p:grpSpPr bwMode="auto">
          <a:xfrm>
            <a:off x="1656160" y="2536826"/>
            <a:ext cx="4431903" cy="3667125"/>
            <a:chOff x="2256" y="2386"/>
            <a:chExt cx="2147" cy="1919"/>
          </a:xfrm>
        </p:grpSpPr>
        <p:sp>
          <p:nvSpPr>
            <p:cNvPr id="23600"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601"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602"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603" name="Oval 8"/>
            <p:cNvSpPr>
              <a:spLocks noChangeArrowheads="1"/>
            </p:cNvSpPr>
            <p:nvPr/>
          </p:nvSpPr>
          <p:spPr bwMode="auto">
            <a:xfrm rot="-3234972">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604"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605"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606"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607" name="Oval 12"/>
            <p:cNvSpPr>
              <a:spLocks noChangeArrowheads="1"/>
            </p:cNvSpPr>
            <p:nvPr/>
          </p:nvSpPr>
          <p:spPr bwMode="auto">
            <a:xfrm rot="-3534972">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608" name="Freeform 13"/>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556" name="Line 14"/>
          <p:cNvSpPr>
            <a:spLocks noChangeShapeType="1"/>
          </p:cNvSpPr>
          <p:nvPr/>
        </p:nvSpPr>
        <p:spPr bwMode="auto">
          <a:xfrm flipV="1">
            <a:off x="2882372" y="2771776"/>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557" name="Line 15"/>
          <p:cNvSpPr>
            <a:spLocks noChangeShapeType="1"/>
          </p:cNvSpPr>
          <p:nvPr/>
        </p:nvSpPr>
        <p:spPr bwMode="auto">
          <a:xfrm>
            <a:off x="4440502" y="2846389"/>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558" name="Line 16"/>
          <p:cNvSpPr>
            <a:spLocks noChangeShapeType="1"/>
          </p:cNvSpPr>
          <p:nvPr/>
        </p:nvSpPr>
        <p:spPr bwMode="auto">
          <a:xfrm flipH="1">
            <a:off x="2063751" y="3419476"/>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559" name="Line 17"/>
          <p:cNvSpPr>
            <a:spLocks noChangeShapeType="1"/>
          </p:cNvSpPr>
          <p:nvPr/>
        </p:nvSpPr>
        <p:spPr bwMode="auto">
          <a:xfrm>
            <a:off x="2108465" y="4852988"/>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560" name="Line 18"/>
          <p:cNvSpPr>
            <a:spLocks noChangeShapeType="1"/>
          </p:cNvSpPr>
          <p:nvPr/>
        </p:nvSpPr>
        <p:spPr bwMode="auto">
          <a:xfrm flipV="1">
            <a:off x="3824817" y="4521201"/>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561" name="Line 19"/>
          <p:cNvSpPr>
            <a:spLocks noChangeShapeType="1"/>
          </p:cNvSpPr>
          <p:nvPr/>
        </p:nvSpPr>
        <p:spPr bwMode="auto">
          <a:xfrm>
            <a:off x="2939124" y="3425825"/>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562" name="Line 20"/>
          <p:cNvSpPr>
            <a:spLocks noChangeShapeType="1"/>
          </p:cNvSpPr>
          <p:nvPr/>
        </p:nvSpPr>
        <p:spPr bwMode="auto">
          <a:xfrm>
            <a:off x="2829058" y="3262314"/>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563" name="Line 21"/>
          <p:cNvSpPr>
            <a:spLocks noChangeShapeType="1"/>
          </p:cNvSpPr>
          <p:nvPr/>
        </p:nvSpPr>
        <p:spPr bwMode="auto">
          <a:xfrm flipV="1">
            <a:off x="3179895" y="5805489"/>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564" name="Line 22"/>
          <p:cNvSpPr>
            <a:spLocks noChangeShapeType="1"/>
          </p:cNvSpPr>
          <p:nvPr/>
        </p:nvSpPr>
        <p:spPr bwMode="auto">
          <a:xfrm rot="-5400000">
            <a:off x="4194837" y="2455863"/>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565" name="Line 23"/>
          <p:cNvSpPr>
            <a:spLocks noChangeShapeType="1"/>
          </p:cNvSpPr>
          <p:nvPr/>
        </p:nvSpPr>
        <p:spPr bwMode="auto">
          <a:xfrm>
            <a:off x="5360591" y="4521201"/>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566" name="Line 24"/>
          <p:cNvSpPr>
            <a:spLocks noChangeShapeType="1"/>
          </p:cNvSpPr>
          <p:nvPr/>
        </p:nvSpPr>
        <p:spPr bwMode="auto">
          <a:xfrm flipV="1">
            <a:off x="1112707" y="4778375"/>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567" name="Line 25"/>
          <p:cNvSpPr>
            <a:spLocks noChangeShapeType="1"/>
          </p:cNvSpPr>
          <p:nvPr/>
        </p:nvSpPr>
        <p:spPr bwMode="auto">
          <a:xfrm rot="5400000" flipH="1">
            <a:off x="2398647" y="2887598"/>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568" name="Text Box 26"/>
          <p:cNvSpPr txBox="1">
            <a:spLocks noChangeArrowheads="1"/>
          </p:cNvSpPr>
          <p:nvPr/>
        </p:nvSpPr>
        <p:spPr bwMode="auto">
          <a:xfrm>
            <a:off x="739511" y="4143376"/>
            <a:ext cx="4649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kumimoji="1" lang="en-US" altLang="zh-CN" sz="2000">
                <a:solidFill>
                  <a:srgbClr val="333399"/>
                </a:solidFill>
              </a:rPr>
              <a:t>H</a:t>
            </a:r>
            <a:r>
              <a:rPr kumimoji="1" lang="en-US" altLang="zh-CN" sz="2000" baseline="-25000">
                <a:solidFill>
                  <a:srgbClr val="333399"/>
                </a:solidFill>
              </a:rPr>
              <a:t>1</a:t>
            </a:r>
            <a:endParaRPr kumimoji="1" lang="en-US" altLang="zh-CN" sz="2000">
              <a:solidFill>
                <a:srgbClr val="333399"/>
              </a:solidFill>
            </a:endParaRPr>
          </a:p>
        </p:txBody>
      </p:sp>
      <p:sp>
        <p:nvSpPr>
          <p:cNvPr id="23569" name="Oval 31"/>
          <p:cNvSpPr>
            <a:spLocks noChangeArrowheads="1"/>
          </p:cNvSpPr>
          <p:nvPr/>
        </p:nvSpPr>
        <p:spPr bwMode="auto">
          <a:xfrm>
            <a:off x="1793743" y="4521200"/>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2000"/>
              <a:t>A</a:t>
            </a:r>
          </a:p>
        </p:txBody>
      </p:sp>
      <p:sp>
        <p:nvSpPr>
          <p:cNvPr id="23570" name="Line 39"/>
          <p:cNvSpPr>
            <a:spLocks noChangeShapeType="1"/>
          </p:cNvSpPr>
          <p:nvPr/>
        </p:nvSpPr>
        <p:spPr bwMode="auto">
          <a:xfrm flipV="1">
            <a:off x="5360591" y="3924300"/>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pic>
        <p:nvPicPr>
          <p:cNvPr id="23571" name="Picture 7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2594" y="1844676"/>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3572" name="Picture 7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0421" y="3559176"/>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3573" name="Picture 7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344" y="6264276"/>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chemeClr val="tx1">
                      <a:alpha val="74998"/>
                    </a:schemeClr>
                  </a:outerShdw>
                </a:effectLst>
              </a14:hiddenEffects>
            </a:ext>
          </a:extLst>
        </p:spPr>
      </p:pic>
      <p:pic>
        <p:nvPicPr>
          <p:cNvPr id="23574" name="Picture 7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891" y="5346701"/>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3575" name="Picture 7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819" y="2043113"/>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3576" name="Oval 80"/>
          <p:cNvSpPr>
            <a:spLocks noChangeArrowheads="1"/>
          </p:cNvSpPr>
          <p:nvPr/>
        </p:nvSpPr>
        <p:spPr bwMode="auto">
          <a:xfrm>
            <a:off x="2577968" y="3154364"/>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2000"/>
              <a:t>B</a:t>
            </a:r>
          </a:p>
        </p:txBody>
      </p:sp>
      <p:sp>
        <p:nvSpPr>
          <p:cNvPr id="23577" name="Oval 81"/>
          <p:cNvSpPr>
            <a:spLocks noChangeArrowheads="1"/>
          </p:cNvSpPr>
          <p:nvPr/>
        </p:nvSpPr>
        <p:spPr bwMode="auto">
          <a:xfrm>
            <a:off x="4117181" y="2543175"/>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2000"/>
              <a:t>D</a:t>
            </a:r>
          </a:p>
        </p:txBody>
      </p:sp>
      <p:sp>
        <p:nvSpPr>
          <p:cNvPr id="23578" name="Oval 82"/>
          <p:cNvSpPr>
            <a:spLocks noChangeArrowheads="1"/>
          </p:cNvSpPr>
          <p:nvPr/>
        </p:nvSpPr>
        <p:spPr bwMode="auto">
          <a:xfrm>
            <a:off x="5042429" y="4171950"/>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2000"/>
              <a:t>E</a:t>
            </a:r>
          </a:p>
        </p:txBody>
      </p:sp>
      <p:sp>
        <p:nvSpPr>
          <p:cNvPr id="23579" name="Oval 83"/>
          <p:cNvSpPr>
            <a:spLocks noChangeArrowheads="1"/>
          </p:cNvSpPr>
          <p:nvPr/>
        </p:nvSpPr>
        <p:spPr bwMode="auto">
          <a:xfrm>
            <a:off x="3625321" y="5491164"/>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2000"/>
              <a:t>C</a:t>
            </a:r>
          </a:p>
        </p:txBody>
      </p:sp>
      <p:sp>
        <p:nvSpPr>
          <p:cNvPr id="23580" name="Text Box 84"/>
          <p:cNvSpPr txBox="1">
            <a:spLocks noChangeArrowheads="1"/>
          </p:cNvSpPr>
          <p:nvPr/>
        </p:nvSpPr>
        <p:spPr bwMode="auto">
          <a:xfrm>
            <a:off x="5499894" y="5300664"/>
            <a:ext cx="4649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kumimoji="1" lang="en-US" altLang="zh-CN" sz="2000">
                <a:solidFill>
                  <a:srgbClr val="333399"/>
                </a:solidFill>
              </a:rPr>
              <a:t>H</a:t>
            </a:r>
            <a:r>
              <a:rPr kumimoji="1" lang="en-US" altLang="zh-CN" sz="2000" baseline="-25000">
                <a:solidFill>
                  <a:srgbClr val="333399"/>
                </a:solidFill>
              </a:rPr>
              <a:t>5</a:t>
            </a:r>
            <a:endParaRPr kumimoji="1" lang="en-US" altLang="zh-CN" sz="2000">
              <a:solidFill>
                <a:srgbClr val="333399"/>
              </a:solidFill>
            </a:endParaRPr>
          </a:p>
        </p:txBody>
      </p:sp>
      <p:sp>
        <p:nvSpPr>
          <p:cNvPr id="23581" name="Text Box 85"/>
          <p:cNvSpPr txBox="1">
            <a:spLocks noChangeArrowheads="1"/>
          </p:cNvSpPr>
          <p:nvPr/>
        </p:nvSpPr>
        <p:spPr bwMode="auto">
          <a:xfrm>
            <a:off x="6591962" y="3500439"/>
            <a:ext cx="4649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kumimoji="1" lang="en-US" altLang="zh-CN" sz="2000">
                <a:solidFill>
                  <a:srgbClr val="333399"/>
                </a:solidFill>
              </a:rPr>
              <a:t>H</a:t>
            </a:r>
            <a:r>
              <a:rPr kumimoji="1" lang="en-US" altLang="zh-CN" sz="2000" baseline="-25000">
                <a:solidFill>
                  <a:srgbClr val="333399"/>
                </a:solidFill>
              </a:rPr>
              <a:t>6</a:t>
            </a:r>
            <a:endParaRPr kumimoji="1" lang="en-US" altLang="zh-CN" sz="2000">
              <a:solidFill>
                <a:srgbClr val="333399"/>
              </a:solidFill>
            </a:endParaRPr>
          </a:p>
        </p:txBody>
      </p:sp>
      <p:sp>
        <p:nvSpPr>
          <p:cNvPr id="23582" name="Text Box 86"/>
          <p:cNvSpPr txBox="1">
            <a:spLocks noChangeArrowheads="1"/>
          </p:cNvSpPr>
          <p:nvPr/>
        </p:nvSpPr>
        <p:spPr bwMode="auto">
          <a:xfrm>
            <a:off x="3627042" y="1844676"/>
            <a:ext cx="4649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kumimoji="1" lang="en-US" altLang="zh-CN" sz="2000">
                <a:solidFill>
                  <a:srgbClr val="333399"/>
                </a:solidFill>
              </a:rPr>
              <a:t>H</a:t>
            </a:r>
            <a:r>
              <a:rPr kumimoji="1" lang="en-US" altLang="zh-CN" sz="2000" baseline="-25000">
                <a:solidFill>
                  <a:srgbClr val="333399"/>
                </a:solidFill>
              </a:rPr>
              <a:t>4</a:t>
            </a:r>
            <a:endParaRPr kumimoji="1" lang="en-US" altLang="zh-CN" sz="2000">
              <a:solidFill>
                <a:srgbClr val="333399"/>
              </a:solidFill>
            </a:endParaRPr>
          </a:p>
        </p:txBody>
      </p:sp>
      <p:sp>
        <p:nvSpPr>
          <p:cNvPr id="23583" name="Text Box 87"/>
          <p:cNvSpPr txBox="1">
            <a:spLocks noChangeArrowheads="1"/>
          </p:cNvSpPr>
          <p:nvPr/>
        </p:nvSpPr>
        <p:spPr bwMode="auto">
          <a:xfrm>
            <a:off x="2144581" y="1989139"/>
            <a:ext cx="4649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kumimoji="1" lang="en-US" altLang="zh-CN" sz="2000">
                <a:solidFill>
                  <a:srgbClr val="333399"/>
                </a:solidFill>
              </a:rPr>
              <a:t>H</a:t>
            </a:r>
            <a:r>
              <a:rPr kumimoji="1" lang="en-US" altLang="zh-CN" sz="2000" baseline="-25000">
                <a:solidFill>
                  <a:srgbClr val="333399"/>
                </a:solidFill>
              </a:rPr>
              <a:t>2</a:t>
            </a:r>
            <a:endParaRPr kumimoji="1" lang="en-US" altLang="zh-CN" sz="2000">
              <a:solidFill>
                <a:srgbClr val="333399"/>
              </a:solidFill>
            </a:endParaRPr>
          </a:p>
        </p:txBody>
      </p:sp>
      <p:sp>
        <p:nvSpPr>
          <p:cNvPr id="23584" name="Text Box 88"/>
          <p:cNvSpPr txBox="1">
            <a:spLocks noChangeArrowheads="1"/>
          </p:cNvSpPr>
          <p:nvPr/>
        </p:nvSpPr>
        <p:spPr bwMode="auto">
          <a:xfrm>
            <a:off x="2378473" y="6237289"/>
            <a:ext cx="4649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kumimoji="1" lang="en-US" altLang="zh-CN" sz="2000">
                <a:solidFill>
                  <a:srgbClr val="333399"/>
                </a:solidFill>
              </a:rPr>
              <a:t>H</a:t>
            </a:r>
            <a:r>
              <a:rPr kumimoji="1" lang="en-US" altLang="zh-CN" sz="2000" baseline="-25000">
                <a:solidFill>
                  <a:srgbClr val="333399"/>
                </a:solidFill>
              </a:rPr>
              <a:t>3</a:t>
            </a:r>
            <a:endParaRPr kumimoji="1" lang="en-US" altLang="zh-CN" sz="2000">
              <a:solidFill>
                <a:srgbClr val="333399"/>
              </a:solidFill>
            </a:endParaRPr>
          </a:p>
        </p:txBody>
      </p:sp>
      <p:sp>
        <p:nvSpPr>
          <p:cNvPr id="61535" name="Rectangle 95"/>
          <p:cNvSpPr>
            <a:spLocks noChangeArrowheads="1"/>
          </p:cNvSpPr>
          <p:nvPr/>
        </p:nvSpPr>
        <p:spPr bwMode="auto">
          <a:xfrm>
            <a:off x="2691475" y="2205039"/>
            <a:ext cx="235611" cy="217487"/>
          </a:xfrm>
          <a:prstGeom prst="rect">
            <a:avLst/>
          </a:prstGeom>
          <a:solidFill>
            <a:srgbClr val="333399"/>
          </a:solidFill>
          <a:ln w="9525">
            <a:solidFill>
              <a:srgbClr val="333399"/>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pic>
        <p:nvPicPr>
          <p:cNvPr id="23586" name="Picture 7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121" y="4521201"/>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1532" name="Rectangle 92"/>
          <p:cNvSpPr>
            <a:spLocks noChangeArrowheads="1"/>
          </p:cNvSpPr>
          <p:nvPr/>
        </p:nvSpPr>
        <p:spPr bwMode="auto">
          <a:xfrm>
            <a:off x="896013" y="4652964"/>
            <a:ext cx="235611" cy="21748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1534" name="Rectangle 94"/>
          <p:cNvSpPr>
            <a:spLocks noChangeArrowheads="1"/>
          </p:cNvSpPr>
          <p:nvPr/>
        </p:nvSpPr>
        <p:spPr bwMode="auto">
          <a:xfrm>
            <a:off x="896013" y="4652964"/>
            <a:ext cx="235611" cy="21748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589" name="Text Box 98"/>
          <p:cNvSpPr txBox="1">
            <a:spLocks noChangeArrowheads="1"/>
          </p:cNvSpPr>
          <p:nvPr/>
        </p:nvSpPr>
        <p:spPr bwMode="auto">
          <a:xfrm>
            <a:off x="6746743" y="5157789"/>
            <a:ext cx="2692714"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kumimoji="1" lang="en-US" altLang="zh-CN" sz="2400">
                <a:solidFill>
                  <a:schemeClr val="hlink"/>
                </a:solidFill>
              </a:rPr>
              <a:t>H</a:t>
            </a:r>
            <a:r>
              <a:rPr kumimoji="1" lang="en-US" altLang="zh-CN" sz="2400" baseline="-25000">
                <a:solidFill>
                  <a:schemeClr val="hlink"/>
                </a:solidFill>
              </a:rPr>
              <a:t>1 </a:t>
            </a:r>
            <a:r>
              <a:rPr kumimoji="1" lang="zh-CN" altLang="en-US" sz="2400">
                <a:solidFill>
                  <a:schemeClr val="hlink"/>
                </a:solidFill>
                <a:ea typeface="黑体" charset="0"/>
                <a:cs typeface="黑体" charset="0"/>
              </a:rPr>
              <a:t>向 </a:t>
            </a:r>
            <a:r>
              <a:rPr kumimoji="1" lang="en-US" altLang="zh-CN" sz="2400">
                <a:solidFill>
                  <a:schemeClr val="hlink"/>
                </a:solidFill>
                <a:ea typeface="黑体" charset="0"/>
                <a:cs typeface="黑体" charset="0"/>
              </a:rPr>
              <a:t>H</a:t>
            </a:r>
            <a:r>
              <a:rPr kumimoji="1" lang="en-US" altLang="zh-CN" sz="2400" baseline="-25000">
                <a:solidFill>
                  <a:schemeClr val="hlink"/>
                </a:solidFill>
                <a:ea typeface="黑体" charset="0"/>
                <a:cs typeface="黑体" charset="0"/>
              </a:rPr>
              <a:t>5</a:t>
            </a:r>
            <a:r>
              <a:rPr kumimoji="1" lang="en-US" altLang="zh-CN" sz="2400">
                <a:solidFill>
                  <a:schemeClr val="hlink"/>
                </a:solidFill>
                <a:ea typeface="黑体" charset="0"/>
                <a:cs typeface="黑体" charset="0"/>
              </a:rPr>
              <a:t> </a:t>
            </a:r>
            <a:r>
              <a:rPr kumimoji="1" lang="zh-CN" altLang="en-US" sz="2400">
                <a:solidFill>
                  <a:schemeClr val="hlink"/>
                </a:solidFill>
                <a:ea typeface="黑体" charset="0"/>
                <a:cs typeface="黑体" charset="0"/>
              </a:rPr>
              <a:t>发送分组</a:t>
            </a:r>
          </a:p>
        </p:txBody>
      </p:sp>
      <p:sp>
        <p:nvSpPr>
          <p:cNvPr id="61539" name="Text Box 99"/>
          <p:cNvSpPr txBox="1">
            <a:spLocks noChangeArrowheads="1"/>
          </p:cNvSpPr>
          <p:nvPr/>
        </p:nvSpPr>
        <p:spPr bwMode="auto">
          <a:xfrm>
            <a:off x="6746743" y="4292601"/>
            <a:ext cx="2692714" cy="46166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kumimoji="1" lang="en-US" altLang="zh-CN" sz="2400">
                <a:solidFill>
                  <a:srgbClr val="333399"/>
                </a:solidFill>
              </a:rPr>
              <a:t>H</a:t>
            </a:r>
            <a:r>
              <a:rPr kumimoji="1" lang="en-US" altLang="zh-CN" sz="2400" baseline="-25000">
                <a:solidFill>
                  <a:srgbClr val="333399"/>
                </a:solidFill>
              </a:rPr>
              <a:t>2 </a:t>
            </a:r>
            <a:r>
              <a:rPr kumimoji="1" lang="zh-CN" altLang="en-US" sz="2400">
                <a:solidFill>
                  <a:srgbClr val="333399"/>
                </a:solidFill>
                <a:ea typeface="黑体" charset="0"/>
                <a:cs typeface="黑体" charset="0"/>
              </a:rPr>
              <a:t>向 </a:t>
            </a:r>
            <a:r>
              <a:rPr kumimoji="1" lang="en-US" altLang="zh-CN" sz="2400">
                <a:solidFill>
                  <a:srgbClr val="333399"/>
                </a:solidFill>
                <a:ea typeface="黑体" charset="0"/>
                <a:cs typeface="黑体" charset="0"/>
              </a:rPr>
              <a:t>H</a:t>
            </a:r>
            <a:r>
              <a:rPr kumimoji="1" lang="en-US" altLang="zh-CN" sz="2400" baseline="-25000">
                <a:solidFill>
                  <a:srgbClr val="333399"/>
                </a:solidFill>
                <a:ea typeface="黑体" charset="0"/>
                <a:cs typeface="黑体" charset="0"/>
              </a:rPr>
              <a:t>6</a:t>
            </a:r>
            <a:r>
              <a:rPr kumimoji="1" lang="en-US" altLang="zh-CN" sz="2400">
                <a:solidFill>
                  <a:srgbClr val="333399"/>
                </a:solidFill>
                <a:ea typeface="黑体" charset="0"/>
                <a:cs typeface="黑体" charset="0"/>
              </a:rPr>
              <a:t> </a:t>
            </a:r>
            <a:r>
              <a:rPr kumimoji="1" lang="zh-CN" altLang="en-US" sz="2400">
                <a:solidFill>
                  <a:srgbClr val="333399"/>
                </a:solidFill>
                <a:ea typeface="黑体" charset="0"/>
                <a:cs typeface="黑体" charset="0"/>
              </a:rPr>
              <a:t>发送分组</a:t>
            </a:r>
          </a:p>
        </p:txBody>
      </p:sp>
      <p:sp>
        <p:nvSpPr>
          <p:cNvPr id="61540" name="Rectangle 100"/>
          <p:cNvSpPr>
            <a:spLocks noChangeArrowheads="1"/>
          </p:cNvSpPr>
          <p:nvPr/>
        </p:nvSpPr>
        <p:spPr bwMode="auto">
          <a:xfrm>
            <a:off x="896013" y="4652964"/>
            <a:ext cx="235611" cy="21748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1541" name="Rectangle 101"/>
          <p:cNvSpPr>
            <a:spLocks noChangeArrowheads="1"/>
          </p:cNvSpPr>
          <p:nvPr/>
        </p:nvSpPr>
        <p:spPr bwMode="auto">
          <a:xfrm>
            <a:off x="2691475" y="2205039"/>
            <a:ext cx="235611" cy="217487"/>
          </a:xfrm>
          <a:prstGeom prst="rect">
            <a:avLst/>
          </a:prstGeom>
          <a:solidFill>
            <a:srgbClr val="333399"/>
          </a:solidFill>
          <a:ln w="9525">
            <a:solidFill>
              <a:srgbClr val="333399"/>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1537" name="Rectangle 97"/>
          <p:cNvSpPr>
            <a:spLocks noChangeArrowheads="1"/>
          </p:cNvSpPr>
          <p:nvPr/>
        </p:nvSpPr>
        <p:spPr bwMode="auto">
          <a:xfrm>
            <a:off x="896013" y="4652964"/>
            <a:ext cx="235611" cy="217487"/>
          </a:xfrm>
          <a:prstGeom prst="rect">
            <a:avLst/>
          </a:prstGeom>
          <a:solidFill>
            <a:schemeClr val="hlink"/>
          </a:solidFill>
          <a:ln w="9525">
            <a:solidFill>
              <a:srgbClr val="333399"/>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1536" name="Rectangle 96"/>
          <p:cNvSpPr>
            <a:spLocks noChangeArrowheads="1"/>
          </p:cNvSpPr>
          <p:nvPr/>
        </p:nvSpPr>
        <p:spPr bwMode="auto">
          <a:xfrm>
            <a:off x="2691475" y="2205039"/>
            <a:ext cx="235611" cy="217487"/>
          </a:xfrm>
          <a:prstGeom prst="rect">
            <a:avLst/>
          </a:prstGeom>
          <a:solidFill>
            <a:srgbClr val="333399"/>
          </a:solidFill>
          <a:ln w="9525">
            <a:solidFill>
              <a:srgbClr val="333399"/>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1542" name="Text Box 102"/>
          <p:cNvSpPr txBox="1">
            <a:spLocks noChangeArrowheads="1"/>
          </p:cNvSpPr>
          <p:nvPr/>
        </p:nvSpPr>
        <p:spPr bwMode="auto">
          <a:xfrm>
            <a:off x="5499894" y="2257426"/>
            <a:ext cx="3775393" cy="523220"/>
          </a:xfrm>
          <a:prstGeom prst="rect">
            <a:avLst/>
          </a:prstGeom>
          <a:solidFill>
            <a:srgbClr val="FFFFCC"/>
          </a:solidFill>
          <a:ln w="76200" cmpd="tri">
            <a:solidFill>
              <a:srgbClr val="333399"/>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kumimoji="1" lang="zh-CN" altLang="en-US" sz="2800">
                <a:solidFill>
                  <a:srgbClr val="333399"/>
                </a:solidFill>
                <a:latin typeface="黑体" charset="0"/>
                <a:ea typeface="黑体" charset="0"/>
                <a:cs typeface="黑体" charset="0"/>
              </a:rPr>
              <a:t>注意分组路径的变化！</a:t>
            </a:r>
          </a:p>
        </p:txBody>
      </p:sp>
      <p:sp>
        <p:nvSpPr>
          <p:cNvPr id="23596" name="Text Box 103"/>
          <p:cNvSpPr txBox="1">
            <a:spLocks noChangeArrowheads="1"/>
          </p:cNvSpPr>
          <p:nvPr/>
        </p:nvSpPr>
        <p:spPr bwMode="auto">
          <a:xfrm>
            <a:off x="808302" y="278130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kumimoji="1" lang="zh-CN" altLang="en-US" sz="2000">
                <a:solidFill>
                  <a:srgbClr val="333399"/>
                </a:solidFill>
                <a:latin typeface="Times New Roman" charset="0"/>
                <a:ea typeface="黑体" charset="0"/>
                <a:cs typeface="黑体" charset="0"/>
              </a:rPr>
              <a:t>路由器</a:t>
            </a:r>
          </a:p>
        </p:txBody>
      </p:sp>
      <p:sp>
        <p:nvSpPr>
          <p:cNvPr id="23597" name="Text Box 105"/>
          <p:cNvSpPr txBox="1">
            <a:spLocks noChangeArrowheads="1"/>
          </p:cNvSpPr>
          <p:nvPr/>
        </p:nvSpPr>
        <p:spPr bwMode="auto">
          <a:xfrm>
            <a:off x="0" y="3644901"/>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kumimoji="1" lang="zh-CN" altLang="en-US" sz="2000">
                <a:solidFill>
                  <a:srgbClr val="333399"/>
                </a:solidFill>
                <a:latin typeface="Times New Roman" charset="0"/>
                <a:ea typeface="黑体" charset="0"/>
                <a:cs typeface="黑体" charset="0"/>
              </a:rPr>
              <a:t>主机</a:t>
            </a:r>
          </a:p>
        </p:txBody>
      </p:sp>
      <p:sp>
        <p:nvSpPr>
          <p:cNvPr id="23598" name="Line 106"/>
          <p:cNvSpPr>
            <a:spLocks noChangeShapeType="1"/>
          </p:cNvSpPr>
          <p:nvPr/>
        </p:nvSpPr>
        <p:spPr bwMode="auto">
          <a:xfrm>
            <a:off x="1754188" y="3068638"/>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3599" name="Line 107"/>
          <p:cNvSpPr>
            <a:spLocks noChangeShapeType="1"/>
          </p:cNvSpPr>
          <p:nvPr/>
        </p:nvSpPr>
        <p:spPr bwMode="auto">
          <a:xfrm>
            <a:off x="428229" y="4005263"/>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Tree>
    <p:extLst>
      <p:ext uri="{BB962C8B-B14F-4D97-AF65-F5344CB8AC3E}">
        <p14:creationId xmlns:p14="http://schemas.microsoft.com/office/powerpoint/2010/main" val="3571758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nodeType="afterGroup">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nodeType="afterGroup">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nodeType="afterGroup">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nodeType="afterGroup">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nodeType="afterGroup">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nodeType="afterGroup">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7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nodeType="afterGroup">
                            <p:stCondLst>
                              <p:cond delay="7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nodeType="afterGroup">
                            <p:stCondLst>
                              <p:cond delay="9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nodeType="afterGroup">
                            <p:stCondLst>
                              <p:cond delay="9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nodeType="afterGroup">
                            <p:stCondLst>
                              <p:cond delay="9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nodeType="afterGroup">
                            <p:stCondLst>
                              <p:cond delay="11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nodeType="afterGroup">
                            <p:stCondLst>
                              <p:cond delay="11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nodeType="afterGroup">
                            <p:stCondLst>
                              <p:cond delay="13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nodeType="afterGroup">
                            <p:stCondLst>
                              <p:cond delay="13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nodeType="afterGroup">
                            <p:stCondLst>
                              <p:cond delay="13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nodeType="afterGroup">
                            <p:stCondLst>
                              <p:cond delay="15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nodeType="afterGroup">
                            <p:stCondLst>
                              <p:cond delay="15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nodeType="afterGroup">
                            <p:stCondLst>
                              <p:cond delay="15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nodeType="afterGroup">
                            <p:stCondLst>
                              <p:cond delay="17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nodeType="afterGroup">
                            <p:stCondLst>
                              <p:cond delay="17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nodeType="afterGroup">
                            <p:stCondLst>
                              <p:cond delay="17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nodeType="afterGroup">
                            <p:stCondLst>
                              <p:cond delay="19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778601789"/>
              </p:ext>
            </p:extLst>
          </p:nvPr>
        </p:nvGraphicFramePr>
        <p:xfrm>
          <a:off x="684000" y="1268760"/>
          <a:ext cx="8712968" cy="4626917"/>
        </p:xfrm>
        <a:graphic>
          <a:graphicData uri="http://schemas.openxmlformats.org/drawingml/2006/table">
            <a:tbl>
              <a:tblPr firstRow="1" firstCol="1" bandRow="1" bandCol="1">
                <a:tableStyleId>{073A0DAA-6AF3-43AB-8588-CEC1D06C72B9}</a:tableStyleId>
              </a:tblPr>
              <a:tblGrid>
                <a:gridCol w="1100648"/>
                <a:gridCol w="7612320"/>
              </a:tblGrid>
              <a:tr h="892899">
                <a:tc>
                  <a:txBody>
                    <a:bodyPr/>
                    <a:lstStyle/>
                    <a:p>
                      <a:pPr algn="ctr">
                        <a:lnSpc>
                          <a:spcPct val="100000"/>
                        </a:lnSpc>
                        <a:spcAft>
                          <a:spcPts val="0"/>
                        </a:spcAft>
                      </a:pPr>
                      <a:r>
                        <a:rPr lang="zh-CN" sz="2800" b="1" kern="100" cap="none" spc="0" dirty="0">
                          <a:ln>
                            <a:noFill/>
                          </a:ln>
                          <a:effectLst/>
                          <a:latin typeface="+mn-lt"/>
                          <a:ea typeface="黑体" pitchFamily="2" charset="-122"/>
                        </a:rPr>
                        <a:t>优点</a:t>
                      </a:r>
                      <a:endParaRPr lang="zh-CN" sz="2800" b="1" kern="100" cap="none" spc="0" dirty="0">
                        <a:ln>
                          <a:noFill/>
                        </a:ln>
                        <a:solidFill>
                          <a:schemeClr val="tx1"/>
                        </a:solidFill>
                        <a:effectLst/>
                        <a:latin typeface="+mn-lt"/>
                        <a:ea typeface="黑体"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itchFamily="2" charset="-122"/>
                        </a:rPr>
                        <a:t>所采用的手段</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高效</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在分组传输的过程中</a:t>
                      </a:r>
                      <a:r>
                        <a:rPr lang="zh-CN" sz="2800" b="1" kern="100" cap="none" spc="0" dirty="0">
                          <a:ln>
                            <a:noFill/>
                          </a:ln>
                          <a:solidFill>
                            <a:srgbClr val="FF0000"/>
                          </a:solidFill>
                          <a:effectLst/>
                          <a:latin typeface="+mn-lt"/>
                          <a:ea typeface="黑体" pitchFamily="2" charset="-122"/>
                        </a:rPr>
                        <a:t>动态分配</a:t>
                      </a:r>
                      <a:r>
                        <a:rPr lang="zh-CN" sz="2800" b="1" kern="100" cap="none" spc="0" dirty="0">
                          <a:ln>
                            <a:noFill/>
                          </a:ln>
                          <a:effectLst/>
                          <a:latin typeface="+mn-lt"/>
                          <a:ea typeface="黑体" pitchFamily="2" charset="-122"/>
                        </a:rPr>
                        <a:t>传输带宽，对通信链路是逐段</a:t>
                      </a:r>
                      <a:r>
                        <a:rPr lang="zh-CN" sz="2800" b="1" kern="100" cap="none" spc="0" dirty="0" smtClean="0">
                          <a:ln>
                            <a:noFill/>
                          </a:ln>
                          <a:effectLst/>
                          <a:latin typeface="+mn-lt"/>
                          <a:ea typeface="黑体" pitchFamily="2" charset="-122"/>
                        </a:rPr>
                        <a:t>占用</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灵活</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为每一个分组</a:t>
                      </a:r>
                      <a:r>
                        <a:rPr lang="zh-CN" sz="2800" b="1" kern="100" cap="none" spc="0" dirty="0">
                          <a:ln>
                            <a:noFill/>
                          </a:ln>
                          <a:solidFill>
                            <a:srgbClr val="FF0000"/>
                          </a:solidFill>
                          <a:effectLst/>
                          <a:latin typeface="+mn-lt"/>
                          <a:ea typeface="黑体" pitchFamily="2" charset="-122"/>
                        </a:rPr>
                        <a:t>独立</a:t>
                      </a:r>
                      <a:r>
                        <a:rPr lang="zh-CN" sz="2800" b="1" kern="100" cap="none" spc="0" dirty="0">
                          <a:ln>
                            <a:noFill/>
                          </a:ln>
                          <a:effectLst/>
                          <a:latin typeface="+mn-lt"/>
                          <a:ea typeface="黑体" pitchFamily="2" charset="-122"/>
                        </a:rPr>
                        <a:t>地选择最合适的转发</a:t>
                      </a:r>
                      <a:r>
                        <a:rPr lang="zh-CN" sz="2800" b="1" kern="100" cap="none" spc="0" dirty="0" smtClean="0">
                          <a:ln>
                            <a:noFill/>
                          </a:ln>
                          <a:effectLst/>
                          <a:latin typeface="+mn-lt"/>
                          <a:ea typeface="黑体" pitchFamily="2" charset="-122"/>
                        </a:rPr>
                        <a:t>路由</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迅速</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以分组作为传送单位，可以</a:t>
                      </a:r>
                      <a:r>
                        <a:rPr lang="zh-CN" sz="2800" b="1" kern="100" cap="none" spc="0" dirty="0">
                          <a:ln>
                            <a:noFill/>
                          </a:ln>
                          <a:solidFill>
                            <a:srgbClr val="FF0000"/>
                          </a:solidFill>
                          <a:effectLst/>
                          <a:latin typeface="+mn-lt"/>
                          <a:ea typeface="黑体" pitchFamily="2" charset="-122"/>
                        </a:rPr>
                        <a:t>不先建立连接</a:t>
                      </a:r>
                      <a:r>
                        <a:rPr lang="zh-CN" sz="2800" b="1" kern="100" cap="none" spc="0" dirty="0">
                          <a:ln>
                            <a:noFill/>
                          </a:ln>
                          <a:effectLst/>
                          <a:latin typeface="+mn-lt"/>
                          <a:ea typeface="黑体" pitchFamily="2" charset="-122"/>
                        </a:rPr>
                        <a:t>就能向其他主机发送</a:t>
                      </a:r>
                      <a:r>
                        <a:rPr lang="zh-CN" sz="2800" b="1" kern="100" cap="none" spc="0" dirty="0" smtClean="0">
                          <a:ln>
                            <a:noFill/>
                          </a:ln>
                          <a:effectLst/>
                          <a:latin typeface="+mn-lt"/>
                          <a:ea typeface="黑体" pitchFamily="2" charset="-122"/>
                        </a:rPr>
                        <a:t>分组</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可靠</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保证可靠性的网络协议；分布式多路由的分组交换网，使网络有很好的</a:t>
                      </a:r>
                      <a:r>
                        <a:rPr lang="zh-CN" sz="2800" b="1" kern="100" cap="none" spc="0" dirty="0" smtClean="0">
                          <a:ln>
                            <a:noFill/>
                          </a:ln>
                          <a:effectLst/>
                          <a:latin typeface="+mn-lt"/>
                          <a:ea typeface="黑体" pitchFamily="2" charset="-122"/>
                        </a:rPr>
                        <a:t>生存性</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bl>
          </a:graphicData>
        </a:graphic>
      </p:graphicFrame>
    </p:spTree>
    <p:extLst>
      <p:ext uri="{BB962C8B-B14F-4D97-AF65-F5344CB8AC3E}">
        <p14:creationId xmlns:p14="http://schemas.microsoft.com/office/powerpoint/2010/main" val="239417713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zh-CN" altLang="en-US" dirty="0"/>
              <a:t>分组交换带来的问题</a:t>
            </a:r>
          </a:p>
        </p:txBody>
      </p:sp>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p>
          <a:p>
            <a:r>
              <a:rPr lang="zh-CN" altLang="en-US" dirty="0"/>
              <a:t>分组必须携带的首部（里面有必不可少的控制信息）也造成了一定的</a:t>
            </a:r>
            <a:r>
              <a:rPr lang="zh-CN" altLang="en-US" dirty="0">
                <a:solidFill>
                  <a:srgbClr val="FF0000"/>
                </a:solidFill>
              </a:rPr>
              <a:t>开销。</a:t>
            </a:r>
            <a:r>
              <a:rPr lang="zh-CN" altLang="en-US" dirty="0"/>
              <a:t> </a:t>
            </a:r>
          </a:p>
        </p:txBody>
      </p:sp>
    </p:spTree>
    <p:extLst>
      <p:ext uri="{BB962C8B-B14F-4D97-AF65-F5344CB8AC3E}">
        <p14:creationId xmlns:p14="http://schemas.microsoft.com/office/powerpoint/2010/main" val="162579335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p>
        </p:txBody>
      </p:sp>
      <p:grpSp>
        <p:nvGrpSpPr>
          <p:cNvPr id="154758" name="Group 134"/>
          <p:cNvGrpSpPr>
            <a:grpSpLocks/>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a:grpSpLocks/>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a:grpSpLocks/>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a:grpSpLocks/>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a:grpSpLocks/>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a:grpSpLocks/>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a:grpSpLocks/>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a:grpSpLocks/>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a:grpSpLocks/>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a:grpSpLocks/>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a:grpSpLocks/>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a:grpSpLocks/>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a:grpSpLocks/>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 </a:t>
            </a: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报文交换</a:t>
            </a: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itchFamily="2" charset="-122"/>
              </a:rPr>
              <a:t>电路交换</a:t>
            </a: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分组交换</a:t>
            </a: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t</a:t>
            </a:r>
          </a:p>
        </p:txBody>
      </p:sp>
      <p:grpSp>
        <p:nvGrpSpPr>
          <p:cNvPr id="154746" name="Group 122"/>
          <p:cNvGrpSpPr>
            <a:grpSpLocks/>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a:grpSpLocks/>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a:spLocks/>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a:spLocks/>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a:grpSpLocks/>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a:grpSpLocks/>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a:grpSpLocks/>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itchFamily="2" charset="-122"/>
                </a:rPr>
                <a:t>P</a:t>
              </a:r>
              <a:r>
                <a:rPr kumimoji="1" lang="en-US" altLang="zh-CN" baseline="-25000" dirty="0">
                  <a:solidFill>
                    <a:srgbClr val="333399"/>
                  </a:solidFill>
                  <a:ea typeface="黑体" pitchFamily="2" charset="-122"/>
                </a:rPr>
                <a:t>1</a:t>
              </a:r>
              <a:endParaRPr kumimoji="1" lang="en-US" altLang="zh-CN" dirty="0">
                <a:solidFill>
                  <a:srgbClr val="333399"/>
                </a:solidFill>
                <a:ea typeface="黑体"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a:grpSpLocks/>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连接释放</a:t>
              </a:r>
            </a:p>
          </p:txBody>
        </p:sp>
      </p:grpSp>
      <p:sp>
        <p:nvSpPr>
          <p:cNvPr id="154731" name="Freeform 107"/>
          <p:cNvSpPr>
            <a:spLocks/>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a:grpSpLocks/>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a:grpSpLocks/>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a:grpSpLocks/>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smtClean="0">
                <a:solidFill>
                  <a:srgbClr val="FF0000"/>
                </a:solidFill>
                <a:latin typeface="Times New Roman" pitchFamily="18" charset="0"/>
              </a:rPr>
              <a:t>数据</a:t>
            </a:r>
            <a:endParaRPr kumimoji="1" lang="en-US" altLang="zh-CN" b="1" dirty="0" smtClean="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传送</a:t>
            </a:r>
            <a:endParaRPr kumimoji="1" lang="zh-CN" altLang="en-US" b="1" dirty="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特点</a:t>
            </a:r>
            <a:endParaRPr kumimoji="1" lang="zh-CN" altLang="en-US" b="1" dirty="0">
              <a:solidFill>
                <a:srgbClr val="FF0000"/>
              </a:solidFill>
              <a:latin typeface="Times New Roman" pitchFamily="18" charset="0"/>
            </a:endParaRP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比特流直达终点</a:t>
            </a: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itchFamily="18" charset="0"/>
              </a:rPr>
              <a:t>报文</a:t>
            </a: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itchFamily="18" charset="0"/>
              </a:rPr>
              <a:t>存储</a:t>
            </a:r>
          </a:p>
          <a:p>
            <a:pPr>
              <a:lnSpc>
                <a:spcPct val="90000"/>
              </a:lnSpc>
            </a:pPr>
            <a:r>
              <a:rPr kumimoji="1" lang="zh-CN" altLang="en-US" sz="1600" b="1" dirty="0">
                <a:latin typeface="Times New Roman" pitchFamily="18" charset="0"/>
              </a:rPr>
              <a:t>转发</a:t>
            </a: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Tree>
    <p:extLst>
      <p:ext uri="{BB962C8B-B14F-4D97-AF65-F5344CB8AC3E}">
        <p14:creationId xmlns:p14="http://schemas.microsoft.com/office/powerpoint/2010/main" val="35587119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r>
              <a:rPr lang="zh-CN" altLang="zh-CN" dirty="0" smtClean="0"/>
              <a:t>。</a:t>
            </a:r>
            <a:endParaRPr lang="en-US" altLang="zh-CN" dirty="0" smtClean="0"/>
          </a:p>
          <a:p>
            <a:r>
              <a:rPr lang="zh-CN" altLang="zh-CN" dirty="0" smtClean="0"/>
              <a:t>报文交换</a:t>
            </a:r>
            <a:r>
              <a:rPr lang="zh-CN" altLang="zh-CN" dirty="0"/>
              <a:t>和分组交换不需要预先分配传输带宽，在传送突发数据时可提高整个网络的</a:t>
            </a:r>
            <a:r>
              <a:rPr lang="zh-CN" altLang="zh-CN" dirty="0" smtClean="0"/>
              <a:t>信道利用率。</a:t>
            </a:r>
            <a:endParaRPr lang="en-US" altLang="zh-CN" dirty="0" smtClean="0"/>
          </a:p>
          <a:p>
            <a:r>
              <a:rPr lang="zh-CN" altLang="zh-CN" dirty="0" smtClean="0"/>
              <a:t>由于</a:t>
            </a:r>
            <a:r>
              <a:rPr lang="zh-CN" altLang="zh-CN" dirty="0"/>
              <a:t>一个分组的长度往往远小于整个报文的长度，因此分组交换比报文交换的时延小，同时也具有更好的</a:t>
            </a:r>
            <a:r>
              <a:rPr lang="zh-CN" altLang="zh-CN" dirty="0" smtClean="0"/>
              <a:t>灵活性</a:t>
            </a:r>
            <a:r>
              <a:rPr lang="zh-CN" altLang="en-US" dirty="0" smtClean="0"/>
              <a:t>。</a:t>
            </a:r>
            <a:endParaRPr lang="zh-CN" altLang="en-US" dirty="0"/>
          </a:p>
        </p:txBody>
      </p:sp>
    </p:spTree>
    <p:extLst>
      <p:ext uri="{BB962C8B-B14F-4D97-AF65-F5344CB8AC3E}">
        <p14:creationId xmlns:p14="http://schemas.microsoft.com/office/powerpoint/2010/main" val="20983738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zh-CN" altLang="zh-CN" sz="2800" dirty="0"/>
              <a:t>随着技术的</a:t>
            </a:r>
            <a:r>
              <a:rPr lang="zh-CN" altLang="zh-CN" sz="2800" dirty="0" smtClean="0"/>
              <a:t>发展</a:t>
            </a:r>
            <a:r>
              <a:rPr lang="zh-CN" altLang="en-US" sz="2800" dirty="0" smtClean="0"/>
              <a:t>，网络技术</a:t>
            </a:r>
            <a:r>
              <a:rPr lang="zh-CN" altLang="en-US" sz="2800" dirty="0" smtClean="0">
                <a:solidFill>
                  <a:srgbClr val="FF0000"/>
                </a:solidFill>
              </a:rPr>
              <a:t>相互融合：</a:t>
            </a:r>
            <a:endParaRPr lang="en-US" altLang="zh-CN" sz="2800" dirty="0" smtClean="0">
              <a:solidFill>
                <a:srgbClr val="FF0000"/>
              </a:solidFill>
            </a:endParaRPr>
          </a:p>
          <a:p>
            <a:pPr lvl="1"/>
            <a:r>
              <a:rPr lang="zh-CN" altLang="zh-CN" sz="2400" dirty="0" smtClean="0"/>
              <a:t>电信</a:t>
            </a:r>
            <a:r>
              <a:rPr lang="zh-CN" altLang="zh-CN" sz="2400" dirty="0"/>
              <a:t>网络和有线电视网络都逐渐融入了现代</a:t>
            </a:r>
            <a:r>
              <a:rPr lang="zh-CN" altLang="zh-CN" sz="2400" dirty="0" smtClean="0"/>
              <a:t>计算机网络</a:t>
            </a:r>
            <a:r>
              <a:rPr lang="zh-CN" altLang="en-US" sz="2400" dirty="0" smtClean="0"/>
              <a:t>技术</a:t>
            </a:r>
            <a:r>
              <a:rPr lang="zh-CN" altLang="zh-CN" sz="2400" dirty="0" smtClean="0"/>
              <a:t>，</a:t>
            </a:r>
            <a:r>
              <a:rPr lang="zh-CN" altLang="zh-CN" sz="2400" dirty="0"/>
              <a:t>扩大了原有的服务</a:t>
            </a:r>
            <a:r>
              <a:rPr lang="zh-CN" altLang="zh-CN" sz="2400" dirty="0" smtClean="0"/>
              <a:t>范围</a:t>
            </a:r>
            <a:r>
              <a:rPr lang="zh-CN" altLang="en-US" sz="2400" dirty="0" smtClean="0"/>
              <a:t>；</a:t>
            </a:r>
            <a:endParaRPr lang="en-US" altLang="zh-CN" sz="2400" dirty="0" smtClean="0"/>
          </a:p>
          <a:p>
            <a:pPr lvl="1"/>
            <a:r>
              <a:rPr lang="zh-CN" altLang="zh-CN" sz="2400" dirty="0" smtClean="0"/>
              <a:t>计算机网络</a:t>
            </a:r>
            <a:r>
              <a:rPr lang="zh-CN" altLang="zh-CN" sz="2400" dirty="0"/>
              <a:t>也能够向用户提供电话通信、视频通信以及传送视频节目的服务</a:t>
            </a:r>
            <a:r>
              <a:rPr lang="zh-CN" altLang="zh-CN" sz="2400" dirty="0" smtClean="0"/>
              <a:t>。</a:t>
            </a:r>
            <a:endParaRPr lang="en-US" altLang="zh-CN" sz="2400" dirty="0" smtClean="0"/>
          </a:p>
          <a:p>
            <a:r>
              <a:rPr lang="zh-CN" altLang="zh-CN" sz="2800" dirty="0" smtClean="0"/>
              <a:t>从</a:t>
            </a:r>
            <a:r>
              <a:rPr lang="zh-CN" altLang="zh-CN" sz="2800" dirty="0"/>
              <a:t>理论上讲，可以把上述三种网络融合成一种网络就能够提供所有的上述服务，这就是很早以前就提出来的</a:t>
            </a:r>
            <a:r>
              <a:rPr lang="zh-CN" altLang="zh-CN" sz="2800" dirty="0">
                <a:solidFill>
                  <a:srgbClr val="FF0000"/>
                </a:solidFill>
              </a:rPr>
              <a:t>“三网融合”</a:t>
            </a:r>
            <a:r>
              <a:rPr lang="zh-CN" altLang="zh-CN" sz="2800" dirty="0" smtClean="0"/>
              <a:t>。</a:t>
            </a:r>
            <a:endParaRPr lang="en-US" altLang="zh-CN" sz="2800" dirty="0" smtClean="0"/>
          </a:p>
          <a:p>
            <a:r>
              <a:rPr lang="zh-CN" altLang="en-US" sz="2800" dirty="0" smtClean="0"/>
              <a:t>但实现融合并不</a:t>
            </a:r>
            <a:r>
              <a:rPr lang="zh-CN" altLang="zh-CN" sz="2800" dirty="0" smtClean="0"/>
              <a:t>简单</a:t>
            </a:r>
            <a:r>
              <a:rPr lang="zh-CN" altLang="zh-CN" sz="2800" dirty="0"/>
              <a:t>，因为这涉及到各方面的经济利益和行政管辖权的问题。</a:t>
            </a:r>
            <a:endParaRPr lang="en-US" altLang="zh-CN" sz="2800" dirty="0" smtClean="0"/>
          </a:p>
        </p:txBody>
      </p:sp>
    </p:spTree>
    <p:extLst>
      <p:ext uri="{BB962C8B-B14F-4D97-AF65-F5344CB8AC3E}">
        <p14:creationId xmlns:p14="http://schemas.microsoft.com/office/powerpoint/2010/main" val="225830537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sp>
        <p:nvSpPr>
          <p:cNvPr id="3" name="内容占位符 2"/>
          <p:cNvSpPr>
            <a:spLocks noGrp="1"/>
          </p:cNvSpPr>
          <p:nvPr>
            <p:ph idx="1"/>
          </p:nvPr>
        </p:nvSpPr>
        <p:spPr/>
        <p:txBody>
          <a:bodyPr/>
          <a:lstStyle/>
          <a:p>
            <a:r>
              <a:rPr lang="zh-CN" altLang="zh-CN" dirty="0" smtClean="0">
                <a:solidFill>
                  <a:srgbClr val="0000CC"/>
                </a:solidFill>
              </a:rPr>
              <a:t>互联网</a:t>
            </a:r>
            <a:r>
              <a:rPr lang="en-US" altLang="zh-CN" dirty="0" smtClean="0">
                <a:solidFill>
                  <a:srgbClr val="0000CC"/>
                </a:solidFill>
              </a:rPr>
              <a:t> (Internet)</a:t>
            </a:r>
            <a:endParaRPr lang="en-US" altLang="zh-CN" dirty="0">
              <a:solidFill>
                <a:srgbClr val="0000CC"/>
              </a:solidFill>
            </a:endParaRPr>
          </a:p>
          <a:p>
            <a:pPr lvl="1"/>
            <a:r>
              <a:rPr lang="zh-CN" altLang="en-US" dirty="0" smtClean="0"/>
              <a:t>特指</a:t>
            </a:r>
            <a:r>
              <a:rPr lang="en-US" altLang="zh-CN" dirty="0" smtClean="0"/>
              <a:t>Internet</a:t>
            </a:r>
            <a:r>
              <a:rPr lang="zh-CN" altLang="en-US" dirty="0" smtClean="0"/>
              <a:t>，</a:t>
            </a:r>
            <a:r>
              <a:rPr lang="zh-CN" altLang="zh-CN" dirty="0" smtClean="0"/>
              <a:t>起源于美国</a:t>
            </a:r>
            <a:r>
              <a:rPr lang="zh-CN" altLang="en-US" dirty="0" smtClean="0"/>
              <a:t>，</a:t>
            </a:r>
            <a:r>
              <a:rPr lang="zh-CN" altLang="zh-CN" dirty="0" smtClean="0"/>
              <a:t>现</a:t>
            </a:r>
            <a:r>
              <a:rPr lang="zh-CN" altLang="zh-CN" dirty="0"/>
              <a:t>已发展成为世界上最大</a:t>
            </a:r>
            <a:r>
              <a:rPr lang="zh-CN" altLang="zh-CN" dirty="0" smtClean="0"/>
              <a:t>的</a:t>
            </a:r>
            <a:r>
              <a:rPr lang="zh-CN" altLang="en-US" dirty="0" smtClean="0"/>
              <a:t>、</a:t>
            </a:r>
            <a:r>
              <a:rPr lang="zh-CN" altLang="zh-CN" dirty="0" smtClean="0"/>
              <a:t>覆盖</a:t>
            </a:r>
            <a:r>
              <a:rPr lang="zh-CN" altLang="zh-CN" dirty="0"/>
              <a:t>全球的</a:t>
            </a:r>
            <a:r>
              <a:rPr lang="zh-CN" altLang="zh-CN" dirty="0" smtClean="0"/>
              <a:t>计算机网络</a:t>
            </a:r>
            <a:r>
              <a:rPr lang="zh-CN" altLang="en-US" dirty="0" smtClean="0"/>
              <a:t>。</a:t>
            </a:r>
            <a:endParaRPr lang="en-US" altLang="zh-CN" dirty="0" smtClean="0"/>
          </a:p>
          <a:p>
            <a:r>
              <a:rPr lang="zh-CN" altLang="zh-CN" dirty="0" smtClean="0">
                <a:solidFill>
                  <a:srgbClr val="0000CC"/>
                </a:solidFill>
              </a:rPr>
              <a:t>计算机网络</a:t>
            </a:r>
            <a:r>
              <a:rPr lang="en-US" altLang="zh-CN" dirty="0" smtClean="0">
                <a:solidFill>
                  <a:srgbClr val="0000CC"/>
                </a:solidFill>
              </a:rPr>
              <a:t> (</a:t>
            </a:r>
            <a:r>
              <a:rPr lang="zh-CN" altLang="zh-CN" dirty="0" smtClean="0">
                <a:solidFill>
                  <a:srgbClr val="0000CC"/>
                </a:solidFill>
              </a:rPr>
              <a:t>简称</a:t>
            </a:r>
            <a:r>
              <a:rPr lang="zh-CN" altLang="zh-CN" dirty="0">
                <a:solidFill>
                  <a:srgbClr val="0000CC"/>
                </a:solidFill>
              </a:rPr>
              <a:t>为</a:t>
            </a:r>
            <a:r>
              <a:rPr lang="zh-CN" altLang="zh-CN" dirty="0" smtClean="0">
                <a:solidFill>
                  <a:srgbClr val="0000CC"/>
                </a:solidFill>
              </a:rPr>
              <a:t>网络</a:t>
            </a:r>
            <a:r>
              <a:rPr lang="en-US" altLang="zh-CN" dirty="0" smtClean="0">
                <a:solidFill>
                  <a:srgbClr val="0000CC"/>
                </a:solidFill>
              </a:rPr>
              <a:t>)</a:t>
            </a:r>
          </a:p>
          <a:p>
            <a:pPr lvl="1"/>
            <a:r>
              <a:rPr lang="zh-CN" altLang="zh-CN" dirty="0"/>
              <a:t>由若干结点</a:t>
            </a:r>
            <a:r>
              <a:rPr lang="en-US" altLang="zh-CN" dirty="0"/>
              <a:t>(node</a:t>
            </a:r>
            <a:r>
              <a:rPr lang="en-US" altLang="zh-CN" dirty="0" smtClean="0"/>
              <a:t>)</a:t>
            </a:r>
            <a:r>
              <a:rPr lang="zh-CN" altLang="zh-CN" dirty="0" smtClean="0"/>
              <a:t>和</a:t>
            </a:r>
            <a:r>
              <a:rPr lang="zh-CN" altLang="zh-CN" dirty="0"/>
              <a:t>连接这些结点的链路</a:t>
            </a:r>
            <a:r>
              <a:rPr lang="en-US" altLang="zh-CN" dirty="0"/>
              <a:t>(link)</a:t>
            </a:r>
            <a:r>
              <a:rPr lang="zh-CN" altLang="zh-CN" dirty="0" smtClean="0"/>
              <a:t>组成</a:t>
            </a:r>
            <a:r>
              <a:rPr lang="zh-CN" altLang="en-US" dirty="0" smtClean="0"/>
              <a:t>。</a:t>
            </a:r>
            <a:endParaRPr lang="en-US" altLang="zh-CN" dirty="0" smtClean="0"/>
          </a:p>
          <a:p>
            <a:r>
              <a:rPr lang="zh-CN" altLang="zh-CN" dirty="0" smtClean="0">
                <a:solidFill>
                  <a:srgbClr val="0000CC"/>
                </a:solidFill>
              </a:rPr>
              <a:t>互连网</a:t>
            </a:r>
            <a:r>
              <a:rPr lang="en-US" altLang="zh-CN" dirty="0" smtClean="0">
                <a:solidFill>
                  <a:srgbClr val="0000CC"/>
                </a:solidFill>
              </a:rPr>
              <a:t> (internetwork </a:t>
            </a:r>
            <a:r>
              <a:rPr lang="zh-CN" altLang="zh-CN" dirty="0" smtClean="0">
                <a:solidFill>
                  <a:srgbClr val="0000CC"/>
                </a:solidFill>
              </a:rPr>
              <a:t>或</a:t>
            </a:r>
            <a:r>
              <a:rPr lang="en-US" altLang="zh-CN" dirty="0" smtClean="0">
                <a:solidFill>
                  <a:srgbClr val="0000CC"/>
                </a:solidFill>
              </a:rPr>
              <a:t> internet</a:t>
            </a:r>
            <a:r>
              <a:rPr lang="en-US" altLang="zh-CN" dirty="0">
                <a:solidFill>
                  <a:srgbClr val="0000CC"/>
                </a:solidFill>
              </a:rPr>
              <a:t>)</a:t>
            </a:r>
            <a:endParaRPr lang="en-US" altLang="zh-CN" dirty="0" smtClean="0">
              <a:solidFill>
                <a:srgbClr val="0000CC"/>
              </a:solidFill>
            </a:endParaRPr>
          </a:p>
          <a:p>
            <a:pPr lvl="1"/>
            <a:r>
              <a:rPr lang="zh-CN" altLang="en-US" dirty="0"/>
              <a:t>可以</a:t>
            </a:r>
            <a:r>
              <a:rPr lang="zh-CN" altLang="zh-CN" dirty="0"/>
              <a:t>通过路由器</a:t>
            </a:r>
            <a:r>
              <a:rPr lang="zh-CN" altLang="en-US" dirty="0"/>
              <a:t>把</a:t>
            </a:r>
            <a:r>
              <a:rPr lang="zh-CN" altLang="zh-CN" dirty="0"/>
              <a:t>网络互连起来，这就构成了一个覆盖范围更大的</a:t>
            </a:r>
            <a:r>
              <a:rPr lang="zh-CN" altLang="zh-CN" dirty="0" smtClean="0"/>
              <a:t>计算机网络</a:t>
            </a:r>
            <a:r>
              <a:rPr lang="zh-CN" altLang="en-US" dirty="0" smtClean="0"/>
              <a:t>，称之为</a:t>
            </a:r>
            <a:r>
              <a:rPr lang="zh-CN" altLang="zh-CN" dirty="0" smtClean="0"/>
              <a:t>互连</a:t>
            </a:r>
            <a:r>
              <a:rPr lang="zh-CN" altLang="zh-CN" dirty="0"/>
              <a:t>网。</a:t>
            </a:r>
            <a:endParaRPr lang="zh-CN" altLang="en-US" dirty="0"/>
          </a:p>
          <a:p>
            <a:pPr lvl="1"/>
            <a:r>
              <a:rPr lang="zh-CN" altLang="zh-CN" dirty="0" smtClean="0"/>
              <a:t>“网络的网络”</a:t>
            </a:r>
            <a:r>
              <a:rPr lang="en-US" altLang="zh-CN" dirty="0"/>
              <a:t>(network of networks</a:t>
            </a:r>
            <a:r>
              <a:rPr lang="en-US" altLang="zh-CN" dirty="0" smtClean="0"/>
              <a:t>)</a:t>
            </a:r>
            <a:r>
              <a:rPr lang="zh-CN" altLang="en-US" dirty="0" smtClean="0"/>
              <a:t>。</a:t>
            </a:r>
            <a:endParaRPr lang="en-US" altLang="zh-CN" dirty="0" smtClean="0"/>
          </a:p>
        </p:txBody>
      </p:sp>
    </p:spTree>
    <p:extLst>
      <p:ext uri="{BB962C8B-B14F-4D97-AF65-F5344CB8AC3E}">
        <p14:creationId xmlns:p14="http://schemas.microsoft.com/office/powerpoint/2010/main" val="221548063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grpSp>
        <p:nvGrpSpPr>
          <p:cNvPr id="207" name="组合 206"/>
          <p:cNvGrpSpPr/>
          <p:nvPr/>
        </p:nvGrpSpPr>
        <p:grpSpPr>
          <a:xfrm>
            <a:off x="552659" y="1196752"/>
            <a:ext cx="9152869" cy="4330933"/>
            <a:chOff x="552659" y="1196752"/>
            <a:chExt cx="9152869" cy="4330933"/>
          </a:xfrm>
        </p:grpSpPr>
        <p:grpSp>
          <p:nvGrpSpPr>
            <p:cNvPr id="177" name="组合 176"/>
            <p:cNvGrpSpPr/>
            <p:nvPr/>
          </p:nvGrpSpPr>
          <p:grpSpPr>
            <a:xfrm>
              <a:off x="2293827" y="1196752"/>
              <a:ext cx="3324001" cy="3565503"/>
              <a:chOff x="2504629" y="1635667"/>
              <a:chExt cx="2915723" cy="2907445"/>
            </a:xfrm>
          </p:grpSpPr>
          <p:sp>
            <p:nvSpPr>
              <p:cNvPr id="19"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charset="0"/>
                    <a:ea typeface="宋体" charset="-122"/>
                  </a:rPr>
                  <a:t>(a)</a:t>
                </a:r>
              </a:p>
            </p:txBody>
          </p:sp>
          <p:grpSp>
            <p:nvGrpSpPr>
              <p:cNvPr id="21" name="Group 1282"/>
              <p:cNvGrpSpPr>
                <a:grpSpLocks/>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计算机网络（网络）</a:t>
                </a: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121" name="Picture 12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5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5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14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5"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结点</a:t>
                </a:r>
              </a:p>
            </p:txBody>
          </p:sp>
          <p:sp>
            <p:nvSpPr>
              <p:cNvPr id="166"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链路</a:t>
                </a: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78" name="组合 177"/>
            <p:cNvGrpSpPr/>
            <p:nvPr/>
          </p:nvGrpSpPr>
          <p:grpSpPr>
            <a:xfrm>
              <a:off x="5655531" y="1196753"/>
              <a:ext cx="4049997" cy="3600399"/>
              <a:chOff x="5457379" y="1564229"/>
              <a:chExt cx="3552547" cy="2935901"/>
            </a:xfrm>
          </p:grpSpPr>
          <p:grpSp>
            <p:nvGrpSpPr>
              <p:cNvPr id="5" name="Group 1504"/>
              <p:cNvGrpSpPr>
                <a:grpSpLocks/>
              </p:cNvGrpSpPr>
              <p:nvPr/>
            </p:nvGrpSpPr>
            <p:grpSpPr bwMode="auto">
              <a:xfrm>
                <a:off x="5457379" y="1966938"/>
                <a:ext cx="3527425" cy="2160587"/>
                <a:chOff x="109" y="1226"/>
                <a:chExt cx="2516" cy="1675"/>
              </a:xfrm>
            </p:grpSpPr>
            <p:grpSp>
              <p:nvGrpSpPr>
                <p:cNvPr id="6" name="Group 1505"/>
                <p:cNvGrpSpPr>
                  <a:grpSpLocks/>
                </p:cNvGrpSpPr>
                <p:nvPr/>
              </p:nvGrpSpPr>
              <p:grpSpPr bwMode="auto">
                <a:xfrm>
                  <a:off x="109" y="1226"/>
                  <a:ext cx="2516" cy="1675"/>
                  <a:chOff x="109" y="1226"/>
                  <a:chExt cx="2516" cy="1675"/>
                </a:xfrm>
              </p:grpSpPr>
              <p:grpSp>
                <p:nvGrpSpPr>
                  <p:cNvPr id="8" name="Group 1506"/>
                  <p:cNvGrpSpPr>
                    <a:grpSpLocks/>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7"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Times New Roman" charset="0"/>
                    <a:ea typeface="宋体" charset="-122"/>
                  </a:rPr>
                  <a:t>(b)</a:t>
                </a: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5"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46" name="Group 1320"/>
              <p:cNvGrpSpPr>
                <a:grpSpLocks/>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7"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58" name="Group 1344"/>
              <p:cNvGrpSpPr>
                <a:grpSpLocks/>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8"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70" name="Group 1356"/>
              <p:cNvGrpSpPr>
                <a:grpSpLocks/>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9"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82" name="Group 1428"/>
              <p:cNvGrpSpPr>
                <a:grpSpLocks/>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95" name="Group 1404"/>
              <p:cNvGrpSpPr>
                <a:grpSpLocks/>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07" name="Group 1416"/>
              <p:cNvGrpSpPr>
                <a:grpSpLocks/>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pic>
            <p:nvPicPr>
              <p:cNvPr id="123" name="Picture 146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14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14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6" name="Picture 14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4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8" name="Picture 14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 name="Group 1468"/>
              <p:cNvGrpSpPr>
                <a:grpSpLocks/>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8"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9"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0"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0"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1"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2"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3"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4"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6"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grpSp>
        <p:sp>
          <p:nvSpPr>
            <p:cNvPr id="179" name="矩形 178"/>
            <p:cNvSpPr/>
            <p:nvPr/>
          </p:nvSpPr>
          <p:spPr>
            <a:xfrm>
              <a:off x="552659" y="5066020"/>
              <a:ext cx="9143458" cy="461665"/>
            </a:xfrm>
            <a:prstGeom prst="rect">
              <a:avLst/>
            </a:prstGeom>
          </p:spPr>
          <p:txBody>
            <a:bodyPr wrap="squar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简单的</a:t>
              </a:r>
              <a:r>
                <a:rPr lang="zh-CN" altLang="zh-CN" sz="2400" b="1" dirty="0" smtClean="0">
                  <a:latin typeface="+mn-lt"/>
                  <a:ea typeface="黑体" pitchFamily="2" charset="-122"/>
                </a:rPr>
                <a:t>网络</a:t>
              </a:r>
              <a:r>
                <a:rPr lang="en-US" altLang="zh-CN" sz="2400" b="1" dirty="0">
                  <a:latin typeface="+mn-lt"/>
                  <a:ea typeface="黑体" pitchFamily="2" charset="-122"/>
                </a:rPr>
                <a:t>(</a:t>
              </a:r>
              <a:r>
                <a:rPr lang="en-US" altLang="zh-CN" sz="2400" b="1" dirty="0" smtClean="0">
                  <a:latin typeface="+mn-lt"/>
                  <a:ea typeface="黑体" pitchFamily="2" charset="-122"/>
                </a:rPr>
                <a:t>a)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由</a:t>
              </a:r>
              <a:r>
                <a:rPr lang="zh-CN" altLang="zh-CN" sz="2400" b="1" dirty="0">
                  <a:latin typeface="+mn-lt"/>
                  <a:ea typeface="黑体" pitchFamily="2" charset="-122"/>
                </a:rPr>
                <a:t>网络构成的互连网</a:t>
              </a:r>
              <a:r>
                <a:rPr lang="en-US" altLang="zh-CN" sz="2400" b="1" dirty="0">
                  <a:latin typeface="+mn-lt"/>
                  <a:ea typeface="黑体" pitchFamily="2" charset="-122"/>
                </a:rPr>
                <a:t>(b)</a:t>
              </a:r>
              <a:endParaRPr lang="zh-CN" altLang="en-US" sz="2400" b="1" dirty="0">
                <a:latin typeface="+mn-lt"/>
                <a:ea typeface="黑体" pitchFamily="2" charset="-122"/>
              </a:endParaRPr>
            </a:p>
          </p:txBody>
        </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网络</a:t>
                </a:r>
              </a:p>
            </p:txBody>
          </p:sp>
          <p:sp>
            <p:nvSpPr>
              <p:cNvPr id="184"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dirty="0"/>
                  <a:t>图例</a:t>
                </a:r>
              </a:p>
            </p:txBody>
          </p:sp>
          <p:pic>
            <p:nvPicPr>
              <p:cNvPr id="185" name="Picture 14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dirty="0"/>
                  <a:t>计算机</a:t>
                </a:r>
              </a:p>
            </p:txBody>
          </p:sp>
          <p:pic>
            <p:nvPicPr>
              <p:cNvPr id="187" name="Picture 14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集线器</a:t>
                </a:r>
              </a:p>
            </p:txBody>
          </p:sp>
          <p:pic>
            <p:nvPicPr>
              <p:cNvPr id="189" name="Picture 14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路由器</a:t>
                </a:r>
              </a:p>
            </p:txBody>
          </p:sp>
          <p:grpSp>
            <p:nvGrpSpPr>
              <p:cNvPr id="191" name="Group 1489"/>
              <p:cNvGrpSpPr>
                <a:grpSpLocks/>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00" name="Freeform 14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itchFamily="2" charset="-122"/>
                  <a:ea typeface="黑体" pitchFamily="2" charset="-122"/>
                </a:endParaRPr>
              </a:p>
            </p:txBody>
          </p:sp>
        </p:grpSp>
      </p:grpSp>
    </p:spTree>
    <p:extLst>
      <p:ext uri="{BB962C8B-B14F-4D97-AF65-F5344CB8AC3E}">
        <p14:creationId xmlns:p14="http://schemas.microsoft.com/office/powerpoint/2010/main" val="305333189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smtClean="0"/>
              <a:t>关于“云”</a:t>
            </a:r>
            <a:endParaRPr lang="zh-CN" altLang="en-US" dirty="0"/>
          </a:p>
        </p:txBody>
      </p:sp>
      <p:sp>
        <p:nvSpPr>
          <p:cNvPr id="32771" name="Rectangle 3"/>
          <p:cNvSpPr>
            <a:spLocks noGrp="1" noChangeArrowheads="1"/>
          </p:cNvSpPr>
          <p:nvPr>
            <p:ph type="body" sz="half" idx="1"/>
          </p:nvPr>
        </p:nvSpPr>
        <p:spPr>
          <a:xfrm>
            <a:off x="495300" y="1196752"/>
            <a:ext cx="4745732"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zh-CN" sz="2800" dirty="0" smtClean="0"/>
              <a:t>当使用</a:t>
            </a:r>
            <a:r>
              <a:rPr lang="zh-CN" altLang="zh-CN" sz="2800" dirty="0"/>
              <a:t>一</a:t>
            </a:r>
            <a:r>
              <a:rPr lang="zh-CN" altLang="zh-CN" sz="2800" dirty="0" smtClean="0"/>
              <a:t>朵</a:t>
            </a:r>
            <a:r>
              <a:rPr lang="zh-CN" altLang="en-US" sz="2800" dirty="0" smtClean="0"/>
              <a:t>“</a:t>
            </a:r>
            <a:r>
              <a:rPr lang="zh-CN" altLang="zh-CN" sz="2800" dirty="0" smtClean="0"/>
              <a:t>云</a:t>
            </a:r>
            <a:r>
              <a:rPr lang="zh-CN" altLang="en-US" sz="2800" dirty="0" smtClean="0"/>
              <a:t>”</a:t>
            </a:r>
            <a:r>
              <a:rPr lang="zh-CN" altLang="zh-CN" sz="2800" dirty="0" smtClean="0"/>
              <a:t>来</a:t>
            </a:r>
            <a:r>
              <a:rPr lang="zh-CN" altLang="zh-CN" sz="2800" dirty="0"/>
              <a:t>表示网络时，可能会有两种不同的</a:t>
            </a:r>
            <a:r>
              <a:rPr lang="zh-CN" altLang="zh-CN" sz="2800" dirty="0" smtClean="0"/>
              <a:t>情况</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smtClean="0"/>
              <a:t>云</a:t>
            </a:r>
            <a:r>
              <a:rPr lang="zh-CN" altLang="zh-CN" sz="2800" dirty="0"/>
              <a:t>表示的网络已经包含了和网络相连的</a:t>
            </a:r>
            <a:r>
              <a:rPr lang="zh-CN" altLang="zh-CN" sz="2800" dirty="0" smtClean="0"/>
              <a:t>计算机</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a:t>云表示</a:t>
            </a:r>
            <a:r>
              <a:rPr lang="zh-CN" altLang="zh-CN" sz="2800" dirty="0" smtClean="0"/>
              <a:t>的</a:t>
            </a:r>
            <a:r>
              <a:rPr lang="zh-CN" altLang="en-US" sz="2800" dirty="0" smtClean="0"/>
              <a:t>网络</a:t>
            </a:r>
            <a:r>
              <a:rPr lang="zh-CN" altLang="zh-CN" sz="2800" dirty="0" smtClean="0"/>
              <a:t>里面</a:t>
            </a:r>
            <a:r>
              <a:rPr lang="zh-CN" altLang="zh-CN" sz="2800" dirty="0"/>
              <a:t>就只剩下许多路由器和连接这些路由器的</a:t>
            </a:r>
            <a:r>
              <a:rPr lang="zh-CN" altLang="zh-CN" sz="2800" dirty="0" smtClean="0"/>
              <a:t>链路</a:t>
            </a:r>
            <a:r>
              <a:rPr lang="zh-CN" altLang="en-US" sz="2800" dirty="0" smtClean="0"/>
              <a:t>，</a:t>
            </a:r>
            <a:r>
              <a:rPr lang="zh-CN" altLang="zh-CN" sz="2800" dirty="0"/>
              <a:t>把有关的计算机画在云的</a:t>
            </a:r>
            <a:r>
              <a:rPr lang="zh-CN" altLang="zh-CN" sz="2800" dirty="0" smtClean="0"/>
              <a:t>外面</a:t>
            </a:r>
            <a:r>
              <a:rPr lang="zh-CN" altLang="en-US" sz="2800" dirty="0" smtClean="0"/>
              <a:t>。</a:t>
            </a:r>
            <a:r>
              <a:rPr lang="zh-CN" altLang="zh-CN" sz="2800" dirty="0" smtClean="0">
                <a:solidFill>
                  <a:srgbClr val="0000CC"/>
                </a:solidFill>
              </a:rPr>
              <a:t>习惯</a:t>
            </a:r>
            <a:r>
              <a:rPr lang="zh-CN" altLang="zh-CN" sz="2800" dirty="0">
                <a:solidFill>
                  <a:srgbClr val="0000CC"/>
                </a:solidFill>
              </a:rPr>
              <a:t>上，与网络相连的计算机常称为</a:t>
            </a:r>
            <a:r>
              <a:rPr lang="zh-CN" altLang="zh-CN" sz="2800" dirty="0" smtClean="0">
                <a:solidFill>
                  <a:srgbClr val="FF0000"/>
                </a:solidFill>
              </a:rPr>
              <a:t>主机</a:t>
            </a:r>
            <a:r>
              <a:rPr lang="en-US" altLang="zh-CN" sz="2800" dirty="0" smtClean="0">
                <a:solidFill>
                  <a:srgbClr val="FF0000"/>
                </a:solidFill>
              </a:rPr>
              <a:t> </a:t>
            </a:r>
            <a:r>
              <a:rPr lang="en-US" altLang="zh-CN" sz="2800" dirty="0" smtClean="0">
                <a:solidFill>
                  <a:srgbClr val="0000CC"/>
                </a:solidFill>
              </a:rPr>
              <a:t>(</a:t>
            </a:r>
            <a:r>
              <a:rPr lang="en-US" altLang="zh-CN" sz="2800" dirty="0">
                <a:solidFill>
                  <a:srgbClr val="0000CC"/>
                </a:solidFill>
              </a:rPr>
              <a:t>host</a:t>
            </a:r>
            <a:r>
              <a:rPr lang="en-US" altLang="zh-CN" sz="2800" dirty="0" smtClean="0">
                <a:solidFill>
                  <a:srgbClr val="0000CC"/>
                </a:solidFill>
              </a:rPr>
              <a:t>)</a:t>
            </a:r>
            <a:r>
              <a:rPr lang="zh-CN" altLang="en-US" sz="2800" dirty="0" smtClean="0">
                <a:solidFill>
                  <a:srgbClr val="0000CC"/>
                </a:solidFill>
              </a:rPr>
              <a:t>。</a:t>
            </a:r>
            <a:endParaRPr lang="zh-CN" altLang="en-US" sz="2800" dirty="0">
              <a:solidFill>
                <a:srgbClr val="0000CC"/>
              </a:solidFill>
            </a:endParaRPr>
          </a:p>
        </p:txBody>
      </p:sp>
      <p:grpSp>
        <p:nvGrpSpPr>
          <p:cNvPr id="23" name="组合 22"/>
          <p:cNvGrpSpPr/>
          <p:nvPr/>
        </p:nvGrpSpPr>
        <p:grpSpPr>
          <a:xfrm>
            <a:off x="5385048" y="1887215"/>
            <a:ext cx="4305002" cy="3774033"/>
            <a:chOff x="5385048" y="1844824"/>
            <a:chExt cx="4305002" cy="3774033"/>
          </a:xfrm>
        </p:grpSpPr>
        <p:grpSp>
          <p:nvGrpSpPr>
            <p:cNvPr id="4" name="组合 3"/>
            <p:cNvGrpSpPr/>
            <p:nvPr/>
          </p:nvGrpSpPr>
          <p:grpSpPr>
            <a:xfrm>
              <a:off x="5385048" y="1844824"/>
              <a:ext cx="4305002" cy="2946676"/>
              <a:chOff x="5600998" y="2477535"/>
              <a:chExt cx="3892550" cy="2601997"/>
            </a:xfrm>
          </p:grpSpPr>
          <p:sp>
            <p:nvSpPr>
              <p:cNvPr id="6" name="Line 1280"/>
              <p:cNvSpPr>
                <a:spLocks noChangeShapeType="1"/>
              </p:cNvSpPr>
              <p:nvPr/>
            </p:nvSpPr>
            <p:spPr bwMode="auto">
              <a:xfrm flipH="1" flipV="1">
                <a:off x="5685135" y="3412657"/>
                <a:ext cx="1068388" cy="2079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7" name="Line 1269"/>
              <p:cNvSpPr>
                <a:spLocks noChangeShapeType="1"/>
              </p:cNvSpPr>
              <p:nvPr/>
            </p:nvSpPr>
            <p:spPr bwMode="auto">
              <a:xfrm flipH="1">
                <a:off x="8553748" y="3692057"/>
                <a:ext cx="685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8" name="Line 1206"/>
              <p:cNvSpPr>
                <a:spLocks noChangeShapeType="1"/>
              </p:cNvSpPr>
              <p:nvPr/>
            </p:nvSpPr>
            <p:spPr bwMode="auto">
              <a:xfrm flipH="1">
                <a:off x="8048923" y="2899895"/>
                <a:ext cx="360362" cy="431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9" name="Line 1205"/>
              <p:cNvSpPr>
                <a:spLocks noChangeShapeType="1"/>
              </p:cNvSpPr>
              <p:nvPr/>
            </p:nvSpPr>
            <p:spPr bwMode="auto">
              <a:xfrm flipH="1" flipV="1">
                <a:off x="7977485" y="4268320"/>
                <a:ext cx="38100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0" name="Line 1209"/>
              <p:cNvSpPr>
                <a:spLocks noChangeShapeType="1"/>
              </p:cNvSpPr>
              <p:nvPr/>
            </p:nvSpPr>
            <p:spPr bwMode="auto">
              <a:xfrm>
                <a:off x="6753523" y="2899895"/>
                <a:ext cx="287337" cy="504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1" name="Line 1204"/>
              <p:cNvSpPr>
                <a:spLocks noChangeShapeType="1"/>
              </p:cNvSpPr>
              <p:nvPr/>
            </p:nvSpPr>
            <p:spPr bwMode="auto">
              <a:xfrm flipV="1">
                <a:off x="6896398" y="4196882"/>
                <a:ext cx="144462" cy="5286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2" name="Line 1237"/>
              <p:cNvSpPr>
                <a:spLocks noChangeShapeType="1"/>
              </p:cNvSpPr>
              <p:nvPr/>
            </p:nvSpPr>
            <p:spPr bwMode="auto">
              <a:xfrm flipV="1">
                <a:off x="6142335" y="4022257"/>
                <a:ext cx="533400" cy="304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pic>
            <p:nvPicPr>
              <p:cNvPr id="13" name="Picture 12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271"/>
              <p:cNvSpPr txBox="1">
                <a:spLocks noChangeArrowheads="1"/>
              </p:cNvSpPr>
              <p:nvPr/>
            </p:nvSpPr>
            <p:spPr bwMode="auto">
              <a:xfrm>
                <a:off x="6958038" y="2477535"/>
                <a:ext cx="726451" cy="4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mn-lt"/>
                    <a:ea typeface="黑体" pitchFamily="2" charset="-122"/>
                  </a:rPr>
                  <a:t>主机</a:t>
                </a:r>
              </a:p>
            </p:txBody>
          </p:sp>
          <p:pic>
            <p:nvPicPr>
              <p:cNvPr id="20" name="Picture 127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Object 1461"/>
              <p:cNvGraphicFramePr>
                <a:graphicFrameLocks noChangeAspect="1"/>
              </p:cNvGraphicFramePr>
              <p:nvPr>
                <p:extLst>
                  <p:ext uri="{D42A27DB-BD31-4B8C-83A1-F6EECF244321}">
                    <p14:modId xmlns:p14="http://schemas.microsoft.com/office/powerpoint/2010/main" val="1016199795"/>
                  </p:ext>
                </p:extLst>
              </p:nvPr>
            </p:nvGraphicFramePr>
            <p:xfrm>
              <a:off x="6393118" y="3045136"/>
              <a:ext cx="2447367" cy="1727026"/>
            </p:xfrm>
            <a:graphic>
              <a:graphicData uri="http://schemas.openxmlformats.org/presentationml/2006/ole">
                <mc:AlternateContent xmlns:mc="http://schemas.openxmlformats.org/markup-compatibility/2006">
                  <mc:Choice xmlns:v="urn:schemas-microsoft-com:vml" Requires="v">
                    <p:oleObj spid="_x0000_s9273" name="Visio" r:id="rId5" imgW="1689885" imgH="964337" progId="">
                      <p:embed/>
                    </p:oleObj>
                  </mc:Choice>
                  <mc:Fallback>
                    <p:oleObj name="Visio" r:id="rId5" imgW="1689885" imgH="964337"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3118" y="3045136"/>
                            <a:ext cx="2447367" cy="1727026"/>
                          </a:xfrm>
                          <a:prstGeom prst="rect">
                            <a:avLst/>
                          </a:prstGeom>
                          <a:noFill/>
                          <a:effectLst>
                            <a:outerShdw dist="25400" dir="54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185"/>
              <p:cNvSpPr txBox="1">
                <a:spLocks noChangeArrowheads="1"/>
              </p:cNvSpPr>
              <p:nvPr/>
            </p:nvSpPr>
            <p:spPr bwMode="auto">
              <a:xfrm>
                <a:off x="7060027" y="3631297"/>
                <a:ext cx="1145334" cy="46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mn-lt"/>
                    <a:ea typeface="黑体" pitchFamily="2" charset="-122"/>
                  </a:rPr>
                  <a:t>互连网</a:t>
                </a:r>
              </a:p>
            </p:txBody>
          </p:sp>
        </p:grpSp>
        <p:sp>
          <p:nvSpPr>
            <p:cNvPr id="5" name="矩形 4"/>
            <p:cNvSpPr/>
            <p:nvPr/>
          </p:nvSpPr>
          <p:spPr>
            <a:xfrm>
              <a:off x="5915514" y="5157192"/>
              <a:ext cx="3448380" cy="461665"/>
            </a:xfrm>
            <a:prstGeom prst="rect">
              <a:avLst/>
            </a:prstGeom>
          </p:spPr>
          <p:txBody>
            <a:bodyPr wrap="non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互连网与所连接的主机</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78561985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基本概念要清楚</a:t>
            </a:r>
          </a:p>
        </p:txBody>
      </p:sp>
      <p:sp>
        <p:nvSpPr>
          <p:cNvPr id="6" name="内容占位符 5"/>
          <p:cNvSpPr>
            <a:spLocks noGrp="1"/>
          </p:cNvSpPr>
          <p:nvPr>
            <p:ph idx="1"/>
          </p:nvPr>
        </p:nvSpPr>
        <p:spPr/>
        <p:txBody>
          <a:bodyPr/>
          <a:lstStyle/>
          <a:p>
            <a:r>
              <a:rPr lang="zh-CN" altLang="zh-CN" dirty="0">
                <a:solidFill>
                  <a:srgbClr val="FF0000"/>
                </a:solidFill>
              </a:rPr>
              <a:t>网络</a:t>
            </a:r>
            <a:r>
              <a:rPr lang="zh-CN" altLang="zh-CN" dirty="0"/>
              <a:t>把许多计算机连接在</a:t>
            </a:r>
            <a:r>
              <a:rPr lang="zh-CN" altLang="zh-CN" dirty="0" smtClean="0"/>
              <a:t>一起</a:t>
            </a:r>
            <a:r>
              <a:rPr lang="zh-CN" altLang="en-US" dirty="0" smtClean="0"/>
              <a:t>。</a:t>
            </a:r>
            <a:endParaRPr lang="en-US" altLang="zh-CN" dirty="0" smtClean="0"/>
          </a:p>
          <a:p>
            <a:r>
              <a:rPr lang="zh-CN" altLang="zh-CN" dirty="0" smtClean="0">
                <a:solidFill>
                  <a:srgbClr val="FF0000"/>
                </a:solidFill>
              </a:rPr>
              <a:t>互连</a:t>
            </a:r>
            <a:r>
              <a:rPr lang="zh-CN" altLang="zh-CN" dirty="0">
                <a:solidFill>
                  <a:srgbClr val="FF0000"/>
                </a:solidFill>
              </a:rPr>
              <a:t>网</a:t>
            </a:r>
            <a:r>
              <a:rPr lang="zh-CN" altLang="zh-CN" dirty="0"/>
              <a:t>则把许多网络通过路由器连接在</a:t>
            </a:r>
            <a:r>
              <a:rPr lang="zh-CN" altLang="zh-CN" dirty="0" smtClean="0"/>
              <a:t>一起</a:t>
            </a:r>
            <a:r>
              <a:rPr lang="zh-CN" altLang="en-US" dirty="0"/>
              <a:t>。</a:t>
            </a:r>
            <a:endParaRPr lang="en-US" altLang="zh-CN" dirty="0" smtClean="0"/>
          </a:p>
          <a:p>
            <a:r>
              <a:rPr lang="zh-CN" altLang="zh-CN" dirty="0" smtClean="0"/>
              <a:t>与</a:t>
            </a:r>
            <a:r>
              <a:rPr lang="zh-CN" altLang="zh-CN" dirty="0"/>
              <a:t>网络相连的计算机常称为</a:t>
            </a:r>
            <a:r>
              <a:rPr lang="zh-CN" altLang="zh-CN" dirty="0" smtClean="0">
                <a:solidFill>
                  <a:srgbClr val="0000CC"/>
                </a:solidFill>
              </a:rPr>
              <a:t>主机</a:t>
            </a:r>
            <a:r>
              <a:rPr lang="zh-CN" altLang="en-US" dirty="0" smtClean="0"/>
              <a:t>。</a:t>
            </a:r>
            <a:endParaRPr lang="zh-CN" altLang="en-US" dirty="0"/>
          </a:p>
        </p:txBody>
      </p:sp>
      <p:grpSp>
        <p:nvGrpSpPr>
          <p:cNvPr id="178" name="组合 177"/>
          <p:cNvGrpSpPr/>
          <p:nvPr/>
        </p:nvGrpSpPr>
        <p:grpSpPr>
          <a:xfrm>
            <a:off x="1496616" y="3068960"/>
            <a:ext cx="7848871" cy="3143460"/>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a:grpSpLocks/>
              </p:cNvGrpSpPr>
              <p:nvPr/>
            </p:nvGrpSpPr>
            <p:grpSpPr bwMode="auto">
              <a:xfrm>
                <a:off x="2775211" y="3490809"/>
                <a:ext cx="4021357" cy="2649604"/>
                <a:chOff x="109" y="1226"/>
                <a:chExt cx="2516" cy="1675"/>
              </a:xfrm>
            </p:grpSpPr>
            <p:grpSp>
              <p:nvGrpSpPr>
                <p:cNvPr id="123" name="Group 1505"/>
                <p:cNvGrpSpPr>
                  <a:grpSpLocks/>
                </p:cNvGrpSpPr>
                <p:nvPr/>
              </p:nvGrpSpPr>
              <p:grpSpPr bwMode="auto">
                <a:xfrm>
                  <a:off x="109" y="1226"/>
                  <a:ext cx="2516" cy="1675"/>
                  <a:chOff x="109" y="1226"/>
                  <a:chExt cx="2516" cy="1675"/>
                </a:xfrm>
              </p:grpSpPr>
              <p:grpSp>
                <p:nvGrpSpPr>
                  <p:cNvPr id="125" name="Group 1506"/>
                  <p:cNvGrpSpPr>
                    <a:grpSpLocks/>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4"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Text Box 1318"/>
              <p:cNvSpPr txBox="1">
                <a:spLocks noChangeArrowheads="1"/>
              </p:cNvSpPr>
              <p:nvPr/>
            </p:nvSpPr>
            <p:spPr bwMode="auto">
              <a:xfrm>
                <a:off x="3224808" y="2996953"/>
                <a:ext cx="3278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32" name="Picture 14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14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14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14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2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12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1320"/>
              <p:cNvGrpSpPr>
                <a:grpSpLocks/>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9"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1"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2"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6" name="Group 1344"/>
              <p:cNvGrpSpPr>
                <a:grpSpLocks/>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8"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7" name="Group 1356"/>
              <p:cNvGrpSpPr>
                <a:grpSpLocks/>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8" name="Group 1428"/>
              <p:cNvGrpSpPr>
                <a:grpSpLocks/>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2"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3"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0" name="Group 1404"/>
              <p:cNvGrpSpPr>
                <a:grpSpLocks/>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1"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1" name="Group 1416"/>
              <p:cNvGrpSpPr>
                <a:grpSpLocks/>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8" name="Group 1468"/>
              <p:cNvGrpSpPr>
                <a:grpSpLocks/>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9"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0"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1"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2"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3"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44"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5"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矩形 174"/>
              <p:cNvSpPr/>
              <p:nvPr/>
            </p:nvSpPr>
            <p:spPr>
              <a:xfrm>
                <a:off x="6702960" y="3356992"/>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kern="0" dirty="0">
                    <a:solidFill>
                      <a:srgbClr val="000000"/>
                    </a:solidFill>
                    <a:ea typeface="黑体" pitchFamily="2" charset="-122"/>
                  </a:rPr>
                  <a:t>主机</a:t>
                </a:r>
              </a:p>
            </p:txBody>
          </p:sp>
        </p:grpSp>
        <p:sp>
          <p:nvSpPr>
            <p:cNvPr id="177" name="矩形 176"/>
            <p:cNvSpPr/>
            <p:nvPr/>
          </p:nvSpPr>
          <p:spPr>
            <a:xfrm>
              <a:off x="7290080" y="3704975"/>
              <a:ext cx="2055407" cy="1569660"/>
            </a:xfrm>
            <a:prstGeom prst="rect">
              <a:avLst/>
            </a:prstGeom>
            <a:solidFill>
              <a:srgbClr val="FFFF00"/>
            </a:solidFill>
            <a:ln>
              <a:solidFill>
                <a:srgbClr val="000099"/>
              </a:solidFill>
            </a:ln>
          </p:spPr>
          <p:txBody>
            <a:bodyPr wrap="square">
              <a:spAutoFit/>
            </a:bodyPr>
            <a:lstStyle/>
            <a:p>
              <a:r>
                <a:rPr lang="zh-CN" altLang="zh-CN" sz="2400" b="1" dirty="0" smtClean="0">
                  <a:latin typeface="+mn-lt"/>
                  <a:ea typeface="黑体" pitchFamily="2" charset="-122"/>
                </a:rPr>
                <a:t>主机</a:t>
              </a:r>
              <a:r>
                <a:rPr lang="zh-CN" altLang="en-US" sz="2400" b="1" dirty="0" smtClean="0">
                  <a:latin typeface="+mn-lt"/>
                  <a:ea typeface="黑体" pitchFamily="2" charset="-122"/>
                </a:rPr>
                <a:t>可以是计算机，也可以是</a:t>
              </a:r>
              <a:r>
                <a:rPr lang="zh-CN" altLang="zh-CN" sz="2400" b="1" dirty="0" smtClean="0">
                  <a:latin typeface="+mn-lt"/>
                  <a:ea typeface="黑体" pitchFamily="2" charset="-122"/>
                </a:rPr>
                <a:t>智能手机</a:t>
              </a:r>
              <a:r>
                <a:rPr lang="zh-CN" altLang="en-US" sz="2400" b="1" dirty="0" smtClean="0">
                  <a:latin typeface="+mn-lt"/>
                  <a:ea typeface="黑体" pitchFamily="2" charset="-122"/>
                </a:rPr>
                <a:t>等</a:t>
              </a:r>
              <a:r>
                <a:rPr lang="zh-CN" altLang="zh-CN" sz="2400" b="1" dirty="0" smtClean="0">
                  <a:latin typeface="+mn-lt"/>
                  <a:ea typeface="黑体" pitchFamily="2" charset="-122"/>
                </a:rPr>
                <a:t>智能机器</a:t>
              </a:r>
              <a:r>
                <a:rPr lang="zh-CN" altLang="zh-CN" sz="2400" b="1" dirty="0">
                  <a:latin typeface="+mn-lt"/>
                  <a:ea typeface="黑体" pitchFamily="2" charset="-122"/>
                </a:rPr>
                <a:t>。</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13400257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3600" dirty="0"/>
              <a:t>1.2.2  </a:t>
            </a:r>
            <a:r>
              <a:rPr lang="zh-CN" altLang="zh-CN" sz="3600" dirty="0"/>
              <a:t>互联网基础结构发展的三个阶段</a:t>
            </a:r>
            <a:endParaRPr lang="zh-CN" altLang="en-US" sz="3600">
              <a:latin typeface="Arial" charset="0"/>
              <a:ea typeface="宋体" charset="0"/>
            </a:endParaRPr>
          </a:p>
        </p:txBody>
      </p:sp>
      <p:sp>
        <p:nvSpPr>
          <p:cNvPr id="4099" name="Rectangle 3"/>
          <p:cNvSpPr>
            <a:spLocks noGrp="1" noChangeArrowheads="1"/>
          </p:cNvSpPr>
          <p:nvPr>
            <p:ph type="body" idx="1"/>
          </p:nvPr>
        </p:nvSpPr>
        <p:spPr/>
        <p:txBody>
          <a:bodyPr/>
          <a:lstStyle/>
          <a:p>
            <a:pPr lvl="1" eaLnBrk="1" hangingPunct="1"/>
            <a:r>
              <a:rPr kumimoji="1" lang="zh-CN" altLang="en-US" b="1">
                <a:latin typeface="Arial" charset="0"/>
                <a:ea typeface="宋体" charset="0"/>
              </a:rPr>
              <a:t>美国国防部的高级研究计划局（</a:t>
            </a:r>
            <a:r>
              <a:rPr kumimoji="1" lang="en-US" altLang="zh-CN" b="1">
                <a:latin typeface="Arial" charset="0"/>
                <a:ea typeface="宋体" charset="0"/>
              </a:rPr>
              <a:t>ARPA</a:t>
            </a:r>
            <a:r>
              <a:rPr kumimoji="1" lang="zh-CN" altLang="en-US" b="1">
                <a:latin typeface="Arial" charset="0"/>
                <a:ea typeface="宋体" charset="0"/>
              </a:rPr>
              <a:t>）于</a:t>
            </a:r>
            <a:r>
              <a:rPr kumimoji="1" lang="en-US" altLang="zh-CN" b="1">
                <a:latin typeface="Arial" charset="0"/>
                <a:ea typeface="宋体" charset="0"/>
              </a:rPr>
              <a:t>1968</a:t>
            </a:r>
            <a:r>
              <a:rPr kumimoji="1" lang="zh-CN" altLang="en-US" b="1">
                <a:latin typeface="Arial" charset="0"/>
                <a:ea typeface="宋体" charset="0"/>
              </a:rPr>
              <a:t>年提出了研制</a:t>
            </a:r>
            <a:r>
              <a:rPr kumimoji="1" lang="en-US" altLang="zh-CN" b="1">
                <a:latin typeface="Arial" charset="0"/>
                <a:ea typeface="宋体" charset="0"/>
              </a:rPr>
              <a:t>ARPANET</a:t>
            </a:r>
            <a:r>
              <a:rPr kumimoji="1" lang="zh-CN" altLang="en-US" b="1">
                <a:latin typeface="Arial" charset="0"/>
                <a:ea typeface="宋体" charset="0"/>
              </a:rPr>
              <a:t>网络的计划。</a:t>
            </a:r>
          </a:p>
          <a:p>
            <a:pPr lvl="1" eaLnBrk="1" hangingPunct="1"/>
            <a:r>
              <a:rPr kumimoji="1" lang="en-US" altLang="zh-CN" b="1">
                <a:latin typeface="Arial" charset="0"/>
                <a:ea typeface="宋体" charset="0"/>
              </a:rPr>
              <a:t>1969</a:t>
            </a:r>
            <a:r>
              <a:rPr kumimoji="1" lang="zh-CN" altLang="en-US" b="1">
                <a:latin typeface="Arial" charset="0"/>
                <a:ea typeface="宋体" charset="0"/>
              </a:rPr>
              <a:t>年建成了具有</a:t>
            </a:r>
            <a:r>
              <a:rPr kumimoji="1" lang="en-US" altLang="zh-CN" b="1">
                <a:latin typeface="Arial" charset="0"/>
                <a:ea typeface="宋体" charset="0"/>
              </a:rPr>
              <a:t>4</a:t>
            </a:r>
            <a:r>
              <a:rPr kumimoji="1" lang="zh-CN" altLang="en-US" b="1">
                <a:latin typeface="Arial" charset="0"/>
                <a:ea typeface="宋体" charset="0"/>
              </a:rPr>
              <a:t>个站点（加州大学洛杉矶分校、圣巴巴拉分校、尤他大学、斯坦福研究所）的试验网络。</a:t>
            </a:r>
          </a:p>
          <a:p>
            <a:pPr lvl="1" eaLnBrk="1" hangingPunct="1"/>
            <a:r>
              <a:rPr kumimoji="1" lang="en-US" altLang="zh-CN" b="1">
                <a:latin typeface="Arial" charset="0"/>
                <a:ea typeface="宋体" charset="0"/>
              </a:rPr>
              <a:t>1971</a:t>
            </a:r>
            <a:r>
              <a:rPr kumimoji="1" lang="zh-CN" altLang="en-US" b="1">
                <a:latin typeface="Arial" charset="0"/>
                <a:ea typeface="宋体" charset="0"/>
              </a:rPr>
              <a:t>年</a:t>
            </a:r>
            <a:r>
              <a:rPr kumimoji="1" lang="en-US" altLang="zh-CN" b="1">
                <a:latin typeface="Arial" charset="0"/>
                <a:ea typeface="宋体" charset="0"/>
              </a:rPr>
              <a:t>2</a:t>
            </a:r>
            <a:r>
              <a:rPr kumimoji="1" lang="zh-CN" altLang="en-US" b="1">
                <a:latin typeface="Arial" charset="0"/>
                <a:ea typeface="宋体" charset="0"/>
              </a:rPr>
              <a:t>月规模扩展到</a:t>
            </a:r>
            <a:r>
              <a:rPr kumimoji="1" lang="en-US" altLang="zh-CN" b="1">
                <a:latin typeface="Arial" charset="0"/>
                <a:ea typeface="宋体" charset="0"/>
              </a:rPr>
              <a:t>15</a:t>
            </a:r>
            <a:r>
              <a:rPr kumimoji="1" lang="zh-CN" altLang="en-US" b="1">
                <a:latin typeface="Arial" charset="0"/>
                <a:ea typeface="宋体" charset="0"/>
              </a:rPr>
              <a:t>个节点，并投入使用。</a:t>
            </a:r>
          </a:p>
          <a:p>
            <a:pPr lvl="1" eaLnBrk="1" hangingPunct="1"/>
            <a:r>
              <a:rPr kumimoji="1" lang="en-US" altLang="zh-CN" b="1">
                <a:latin typeface="Arial" charset="0"/>
                <a:ea typeface="宋体" charset="0"/>
              </a:rPr>
              <a:t>1975</a:t>
            </a:r>
            <a:r>
              <a:rPr kumimoji="1" lang="zh-CN" altLang="en-US" b="1">
                <a:latin typeface="Arial" charset="0"/>
                <a:ea typeface="宋体" charset="0"/>
              </a:rPr>
              <a:t>年连入了</a:t>
            </a:r>
            <a:r>
              <a:rPr kumimoji="1" lang="en-US" altLang="zh-CN" b="1">
                <a:latin typeface="Arial" charset="0"/>
                <a:ea typeface="宋体" charset="0"/>
              </a:rPr>
              <a:t>100</a:t>
            </a:r>
            <a:r>
              <a:rPr kumimoji="1" lang="zh-CN" altLang="en-US" b="1">
                <a:latin typeface="Arial" charset="0"/>
                <a:ea typeface="宋体" charset="0"/>
              </a:rPr>
              <a:t>多台主机，移交美国国防部。</a:t>
            </a:r>
          </a:p>
          <a:p>
            <a:pPr eaLnBrk="1" hangingPunct="1"/>
            <a:endParaRPr lang="en-US" altLang="zh-CN" b="1">
              <a:latin typeface="Arial" charset="0"/>
              <a:ea typeface="宋体" charset="0"/>
            </a:endParaRPr>
          </a:p>
        </p:txBody>
      </p:sp>
    </p:spTree>
    <p:extLst>
      <p:ext uri="{BB962C8B-B14F-4D97-AF65-F5344CB8AC3E}">
        <p14:creationId xmlns:p14="http://schemas.microsoft.com/office/powerpoint/2010/main" val="170135995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1.2.2  </a:t>
            </a:r>
            <a:r>
              <a:rPr lang="zh-CN" altLang="zh-CN" sz="3600" dirty="0" smtClean="0"/>
              <a:t>互联网</a:t>
            </a:r>
            <a:r>
              <a:rPr lang="zh-CN" altLang="zh-CN" sz="3600" dirty="0"/>
              <a:t>基础结构发展的三个阶段</a:t>
            </a:r>
            <a:endParaRPr lang="zh-CN" altLang="en-US" sz="3600" dirty="0"/>
          </a:p>
        </p:txBody>
      </p:sp>
      <p:sp>
        <p:nvSpPr>
          <p:cNvPr id="3" name="内容占位符 2"/>
          <p:cNvSpPr>
            <a:spLocks noGrp="1"/>
          </p:cNvSpPr>
          <p:nvPr>
            <p:ph idx="1"/>
          </p:nvPr>
        </p:nvSpPr>
        <p:spPr/>
        <p:txBody>
          <a:bodyPr/>
          <a:lstStyle/>
          <a:p>
            <a:r>
              <a:rPr lang="zh-CN" altLang="en-US" dirty="0">
                <a:solidFill>
                  <a:srgbClr val="FF0000"/>
                </a:solidFill>
              </a:rPr>
              <a:t>第一</a:t>
            </a:r>
            <a:r>
              <a:rPr lang="zh-CN" altLang="en-US" dirty="0" smtClean="0">
                <a:solidFill>
                  <a:srgbClr val="FF0000"/>
                </a:solidFill>
              </a:rPr>
              <a:t>阶段：</a:t>
            </a:r>
            <a:r>
              <a:rPr lang="zh-CN" altLang="en-US" dirty="0" smtClean="0"/>
              <a:t>从</a:t>
            </a:r>
            <a:r>
              <a:rPr lang="zh-CN" altLang="en-US" dirty="0"/>
              <a:t>单个网络 </a:t>
            </a:r>
            <a:r>
              <a:rPr lang="en-US" altLang="zh-CN" dirty="0"/>
              <a:t>ARPANET </a:t>
            </a:r>
            <a:r>
              <a:rPr lang="zh-CN" altLang="en-US" dirty="0"/>
              <a:t>向互联网发展的过程。 </a:t>
            </a:r>
          </a:p>
          <a:p>
            <a:r>
              <a:rPr lang="en-US" altLang="zh-CN" dirty="0"/>
              <a:t>1983 </a:t>
            </a:r>
            <a:r>
              <a:rPr lang="zh-CN" altLang="en-US" dirty="0" smtClean="0"/>
              <a:t>年， </a:t>
            </a:r>
            <a:r>
              <a:rPr lang="en-US" altLang="zh-CN" dirty="0"/>
              <a:t>TCP/IP </a:t>
            </a:r>
            <a:r>
              <a:rPr lang="zh-CN" altLang="en-US" dirty="0"/>
              <a:t>协议成为 </a:t>
            </a:r>
            <a:r>
              <a:rPr lang="en-US" altLang="zh-CN" dirty="0"/>
              <a:t>ARPANET </a:t>
            </a:r>
            <a:r>
              <a:rPr lang="zh-CN" altLang="en-US" dirty="0"/>
              <a:t>上的标准</a:t>
            </a:r>
            <a:r>
              <a:rPr lang="zh-CN" altLang="en-US" dirty="0" smtClean="0"/>
              <a:t>协议，</a:t>
            </a:r>
            <a:r>
              <a:rPr lang="zh-CN" altLang="zh-CN" dirty="0"/>
              <a:t>使得所有</a:t>
            </a:r>
            <a:r>
              <a:rPr lang="zh-CN" altLang="zh-CN" dirty="0" smtClean="0"/>
              <a:t>使用</a:t>
            </a:r>
            <a:r>
              <a:rPr lang="en-US" altLang="zh-CN" dirty="0" smtClean="0"/>
              <a:t> TCP/IP </a:t>
            </a:r>
            <a:r>
              <a:rPr lang="zh-CN" altLang="zh-CN" dirty="0" smtClean="0"/>
              <a:t>协议</a:t>
            </a:r>
            <a:r>
              <a:rPr lang="zh-CN" altLang="zh-CN" dirty="0"/>
              <a:t>的计算机都能利用互连网相互</a:t>
            </a:r>
            <a:r>
              <a:rPr lang="zh-CN" altLang="zh-CN" dirty="0" smtClean="0"/>
              <a:t>通信</a:t>
            </a:r>
            <a:r>
              <a:rPr lang="zh-CN" altLang="en-US" dirty="0" smtClean="0"/>
              <a:t>。</a:t>
            </a:r>
            <a:endParaRPr lang="zh-CN" altLang="en-US" dirty="0"/>
          </a:p>
          <a:p>
            <a:r>
              <a:rPr lang="zh-CN" altLang="en-US" dirty="0"/>
              <a:t>人们把 </a:t>
            </a:r>
            <a:r>
              <a:rPr lang="en-US" altLang="zh-CN" dirty="0"/>
              <a:t>1983 </a:t>
            </a:r>
            <a:r>
              <a:rPr lang="zh-CN" altLang="en-US" dirty="0"/>
              <a:t>年作为因特网的诞生时间</a:t>
            </a:r>
            <a:r>
              <a:rPr lang="zh-CN" altLang="en-US" dirty="0" smtClean="0"/>
              <a:t>。</a:t>
            </a:r>
            <a:endParaRPr lang="en-US" altLang="zh-CN" dirty="0" smtClean="0"/>
          </a:p>
          <a:p>
            <a:r>
              <a:rPr lang="en-US" altLang="zh-CN" dirty="0"/>
              <a:t>1990</a:t>
            </a:r>
            <a:r>
              <a:rPr lang="zh-CN" altLang="zh-CN" dirty="0" smtClean="0"/>
              <a:t>年</a:t>
            </a:r>
            <a:r>
              <a:rPr lang="zh-CN" altLang="en-US" dirty="0" smtClean="0"/>
              <a:t>，</a:t>
            </a:r>
            <a:r>
              <a:rPr lang="en-US" altLang="zh-CN" dirty="0" smtClean="0"/>
              <a:t>ARPANET </a:t>
            </a:r>
            <a:r>
              <a:rPr lang="zh-CN" altLang="zh-CN" dirty="0" smtClean="0"/>
              <a:t>正式</a:t>
            </a:r>
            <a:r>
              <a:rPr lang="zh-CN" altLang="zh-CN" dirty="0"/>
              <a:t>宣布</a:t>
            </a:r>
            <a:r>
              <a:rPr lang="zh-CN" altLang="zh-CN" dirty="0" smtClean="0"/>
              <a:t>关闭</a:t>
            </a:r>
            <a:r>
              <a:rPr lang="zh-CN" altLang="en-US" dirty="0" smtClean="0"/>
              <a:t>。</a:t>
            </a:r>
            <a:endParaRPr lang="zh-CN" altLang="en-US" dirty="0"/>
          </a:p>
          <a:p>
            <a:endParaRPr lang="en-US" altLang="zh-CN" dirty="0" smtClean="0"/>
          </a:p>
        </p:txBody>
      </p:sp>
    </p:spTree>
    <p:extLst>
      <p:ext uri="{BB962C8B-B14F-4D97-AF65-F5344CB8AC3E}">
        <p14:creationId xmlns:p14="http://schemas.microsoft.com/office/powerpoint/2010/main" val="337514094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3010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以</a:t>
            </a:r>
            <a:r>
              <a:rPr lang="zh-CN" altLang="en-US" dirty="0">
                <a:solidFill>
                  <a:srgbClr val="FF0000"/>
                </a:solidFill>
              </a:rPr>
              <a:t>小写字母 </a:t>
            </a:r>
            <a:r>
              <a:rPr lang="en-US" altLang="zh-CN" dirty="0" smtClean="0">
                <a:solidFill>
                  <a:srgbClr val="FF0000"/>
                </a:solidFill>
              </a:rPr>
              <a:t>“</a:t>
            </a:r>
            <a:r>
              <a:rPr lang="en-US" altLang="zh-CN" dirty="0" err="1" smtClean="0">
                <a:solidFill>
                  <a:srgbClr val="FF0000"/>
                </a:solidFill>
              </a:rPr>
              <a:t>i</a:t>
            </a:r>
            <a:r>
              <a:rPr lang="en-US" altLang="zh-CN" dirty="0" smtClean="0">
                <a:solidFill>
                  <a:srgbClr val="FF0000"/>
                </a:solidFill>
              </a:rPr>
              <a:t>” </a:t>
            </a:r>
            <a:r>
              <a:rPr lang="zh-CN" altLang="en-US" dirty="0"/>
              <a:t>开始的 </a:t>
            </a:r>
            <a:r>
              <a:rPr lang="en-US" altLang="zh-CN" dirty="0"/>
              <a:t>internet</a:t>
            </a:r>
            <a:r>
              <a:rPr lang="zh-CN" altLang="en-US" dirty="0" smtClean="0"/>
              <a:t>（互连</a:t>
            </a:r>
            <a:r>
              <a:rPr lang="zh-CN" altLang="en-US" dirty="0"/>
              <a:t>网）是一个通用名词，它泛指由多个计算机网络互连而成的网络。 </a:t>
            </a:r>
          </a:p>
          <a:p>
            <a:r>
              <a:rPr lang="zh-CN" altLang="en-US" dirty="0"/>
              <a:t>以</a:t>
            </a:r>
            <a:r>
              <a:rPr lang="zh-CN" altLang="en-US" dirty="0" smtClean="0">
                <a:solidFill>
                  <a:srgbClr val="FF0000"/>
                </a:solidFill>
              </a:rPr>
              <a:t>大写字母 </a:t>
            </a:r>
            <a:r>
              <a:rPr lang="en-US" altLang="zh-CN" dirty="0" smtClean="0">
                <a:solidFill>
                  <a:srgbClr val="FF0000"/>
                </a:solidFill>
              </a:rPr>
              <a:t>“I” </a:t>
            </a:r>
            <a:r>
              <a:rPr lang="zh-CN" altLang="en-US" dirty="0" smtClean="0"/>
              <a:t>开始</a:t>
            </a:r>
            <a:r>
              <a:rPr lang="zh-CN" altLang="en-US" dirty="0"/>
              <a:t>的的 </a:t>
            </a:r>
            <a:r>
              <a:rPr lang="en-US" altLang="zh-CN" dirty="0"/>
              <a:t>Internet</a:t>
            </a:r>
            <a:r>
              <a:rPr lang="zh-CN" altLang="en-US" dirty="0" smtClean="0"/>
              <a:t>（互联网</a:t>
            </a:r>
            <a:r>
              <a:rPr lang="zh-CN" altLang="zh-CN" dirty="0"/>
              <a:t>或因特网</a:t>
            </a:r>
            <a:r>
              <a:rPr lang="zh-CN" altLang="en-US" dirty="0" smtClean="0"/>
              <a:t>）</a:t>
            </a:r>
            <a:r>
              <a:rPr lang="zh-CN" altLang="en-US" dirty="0"/>
              <a:t>则是一个专用名词，它指当前全球最大的、开放的、由众多网络相互连接而成的特定</a:t>
            </a:r>
            <a:r>
              <a:rPr lang="zh-CN" altLang="en-US" dirty="0" smtClean="0"/>
              <a:t>计算机网络，</a:t>
            </a:r>
            <a:r>
              <a:rPr lang="zh-CN" altLang="en-US" dirty="0"/>
              <a:t>它采用 </a:t>
            </a:r>
            <a:r>
              <a:rPr lang="en-US" altLang="zh-CN" dirty="0"/>
              <a:t>TCP/IP </a:t>
            </a:r>
            <a:r>
              <a:rPr lang="zh-CN" altLang="en-US" dirty="0"/>
              <a:t>协议族作为通信的规则，且其前身是美国的 </a:t>
            </a:r>
            <a:r>
              <a:rPr lang="en-US" altLang="zh-CN" dirty="0"/>
              <a:t>ARPANET</a:t>
            </a:r>
            <a:r>
              <a:rPr lang="zh-CN" altLang="en-US" dirty="0"/>
              <a:t>。</a:t>
            </a:r>
          </a:p>
        </p:txBody>
      </p:sp>
    </p:spTree>
    <p:extLst>
      <p:ext uri="{BB962C8B-B14F-4D97-AF65-F5344CB8AC3E}">
        <p14:creationId xmlns:p14="http://schemas.microsoft.com/office/powerpoint/2010/main" val="184752964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4" name="圆角矩形 3"/>
          <p:cNvSpPr/>
          <p:nvPr/>
        </p:nvSpPr>
        <p:spPr bwMode="auto">
          <a:xfrm>
            <a:off x="848544" y="1484784"/>
            <a:ext cx="8352928" cy="2448272"/>
          </a:xfrm>
          <a:prstGeom prst="roundRect">
            <a:avLst>
              <a:gd name="adj" fmla="val 870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zh-CN" sz="3200" b="1" dirty="0">
                <a:solidFill>
                  <a:srgbClr val="000099"/>
                </a:solidFill>
                <a:ea typeface="黑体" pitchFamily="2" charset="-122"/>
              </a:rPr>
              <a:t>任意把几个计算机网络互连起来（不管采用什么协议），并能够相互通信，这样构成的是一个互连</a:t>
            </a:r>
            <a:r>
              <a:rPr lang="zh-CN" altLang="zh-CN" sz="3200" b="1" dirty="0" smtClean="0">
                <a:solidFill>
                  <a:srgbClr val="000099"/>
                </a:solidFill>
                <a:ea typeface="黑体" pitchFamily="2" charset="-122"/>
              </a:rPr>
              <a:t>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a:solidFill>
                  <a:srgbClr val="000099"/>
                </a:solidFill>
                <a:ea typeface="黑体" pitchFamily="2" charset="-122"/>
              </a:rPr>
              <a:t>，而不是</a:t>
            </a:r>
            <a:r>
              <a:rPr lang="zh-CN" altLang="zh-CN" sz="3200" b="1" dirty="0" smtClean="0">
                <a:solidFill>
                  <a:srgbClr val="000099"/>
                </a:solidFill>
                <a:ea typeface="黑体" pitchFamily="2" charset="-122"/>
              </a:rPr>
              <a:t>互联网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smtClean="0">
                <a:solidFill>
                  <a:srgbClr val="000099"/>
                </a:solidFill>
                <a:ea typeface="黑体" pitchFamily="2" charset="-122"/>
              </a:rPr>
              <a:t>。</a:t>
            </a:r>
            <a:endParaRPr lang="zh-CN" altLang="zh-CN" sz="3200" b="1" dirty="0">
              <a:solidFill>
                <a:srgbClr val="000099"/>
              </a:solidFill>
              <a:ea typeface="黑体" pitchFamily="2" charset="-122"/>
            </a:endParaRPr>
          </a:p>
        </p:txBody>
      </p:sp>
    </p:spTree>
    <p:extLst>
      <p:ext uri="{BB962C8B-B14F-4D97-AF65-F5344CB8AC3E}">
        <p14:creationId xmlns:p14="http://schemas.microsoft.com/office/powerpoint/2010/main" val="274719900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dirty="0">
                <a:solidFill>
                  <a:srgbClr val="FF0000"/>
                </a:solidFill>
              </a:rPr>
              <a:t>第二</a:t>
            </a:r>
            <a:r>
              <a:rPr lang="zh-CN" altLang="en-US" dirty="0" smtClean="0">
                <a:solidFill>
                  <a:srgbClr val="FF0000"/>
                </a:solidFill>
              </a:rPr>
              <a:t>阶段：</a:t>
            </a:r>
            <a:r>
              <a:rPr lang="zh-CN" altLang="en-US" dirty="0" smtClean="0"/>
              <a:t>建成</a:t>
            </a:r>
            <a:r>
              <a:rPr lang="zh-CN" altLang="en-US" dirty="0"/>
              <a:t>了三级结构</a:t>
            </a:r>
            <a:r>
              <a:rPr lang="zh-CN" altLang="en-US" dirty="0" smtClean="0"/>
              <a:t>的互联网。 </a:t>
            </a:r>
            <a:endParaRPr lang="zh-CN" altLang="en-US" dirty="0"/>
          </a:p>
          <a:p>
            <a:r>
              <a:rPr lang="zh-CN" altLang="en-US" dirty="0" smtClean="0"/>
              <a:t>它是一个三</a:t>
            </a:r>
            <a:r>
              <a:rPr lang="zh-CN" altLang="en-US" dirty="0"/>
              <a:t>级计算机网络，分为主干网、地区网和校园网（或企业网）</a:t>
            </a:r>
            <a:r>
              <a:rPr lang="zh-CN" altLang="en-US" dirty="0" smtClean="0"/>
              <a:t>。</a:t>
            </a:r>
            <a:endParaRPr lang="en-US" altLang="zh-CN" dirty="0" smtClean="0"/>
          </a:p>
        </p:txBody>
      </p:sp>
      <p:grpSp>
        <p:nvGrpSpPr>
          <p:cNvPr id="5" name="组合 4"/>
          <p:cNvGrpSpPr/>
          <p:nvPr/>
        </p:nvGrpSpPr>
        <p:grpSpPr>
          <a:xfrm>
            <a:off x="747784" y="299695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lt"/>
                  <a:ea typeface="黑体" pitchFamily="2" charset="-122"/>
                </a:rPr>
                <a:t>主干网</a:t>
              </a: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a:grpSpLocks/>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a:grpSpLocks/>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a:grpSpLocks/>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5"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a:grpSpLocks/>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2"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a:grpSpLocks/>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3"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spTree>
    <p:extLst>
      <p:ext uri="{BB962C8B-B14F-4D97-AF65-F5344CB8AC3E}">
        <p14:creationId xmlns:p14="http://schemas.microsoft.com/office/powerpoint/2010/main" val="194242351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pPr>
              <a:lnSpc>
                <a:spcPct val="100000"/>
              </a:lnSpc>
            </a:pPr>
            <a:r>
              <a:rPr lang="zh-CN" altLang="en-US" sz="2800" dirty="0" smtClean="0">
                <a:solidFill>
                  <a:srgbClr val="FF0000"/>
                </a:solidFill>
              </a:rPr>
              <a:t>第</a:t>
            </a:r>
            <a:r>
              <a:rPr lang="zh-CN" altLang="en-US" sz="2800" dirty="0">
                <a:solidFill>
                  <a:srgbClr val="FF0000"/>
                </a:solidFill>
              </a:rPr>
              <a:t>三</a:t>
            </a:r>
            <a:r>
              <a:rPr lang="zh-CN" altLang="en-US" sz="2800" dirty="0" smtClean="0">
                <a:solidFill>
                  <a:srgbClr val="FF0000"/>
                </a:solidFill>
              </a:rPr>
              <a:t>阶段：</a:t>
            </a:r>
            <a:r>
              <a:rPr lang="zh-CN" altLang="en-US" sz="2800" dirty="0"/>
              <a:t>逐渐形成了多层次 </a:t>
            </a:r>
            <a:r>
              <a:rPr lang="en-US" altLang="zh-CN" sz="2800" dirty="0"/>
              <a:t>ISP </a:t>
            </a:r>
            <a:r>
              <a:rPr lang="zh-CN" altLang="en-US" sz="2800" dirty="0"/>
              <a:t>结构</a:t>
            </a:r>
            <a:r>
              <a:rPr lang="zh-CN" altLang="en-US" sz="2800" dirty="0" smtClean="0"/>
              <a:t>的互联网。 </a:t>
            </a:r>
            <a:endParaRPr lang="en-US" altLang="zh-CN" sz="2800" dirty="0" smtClean="0"/>
          </a:p>
          <a:p>
            <a:pPr>
              <a:lnSpc>
                <a:spcPct val="100000"/>
              </a:lnSpc>
            </a:pPr>
            <a:r>
              <a:rPr lang="zh-CN" altLang="en-US" sz="2800" dirty="0"/>
              <a:t>出现</a:t>
            </a:r>
            <a:r>
              <a:rPr lang="zh-CN" altLang="en-US" sz="2800" dirty="0" smtClean="0"/>
              <a:t>了</a:t>
            </a:r>
            <a:r>
              <a:rPr lang="zh-CN" altLang="en-US" sz="2800" dirty="0">
                <a:solidFill>
                  <a:srgbClr val="0000CC"/>
                </a:solidFill>
              </a:rPr>
              <a:t>互联网服务提供者 </a:t>
            </a:r>
            <a:r>
              <a:rPr lang="en-US" altLang="zh-CN" sz="2800" dirty="0">
                <a:solidFill>
                  <a:srgbClr val="0000CC"/>
                </a:solidFill>
              </a:rPr>
              <a:t>ISP</a:t>
            </a:r>
            <a:r>
              <a:rPr lang="en-US" altLang="zh-CN" sz="2800" dirty="0"/>
              <a:t> (Internet Service Provider)</a:t>
            </a:r>
            <a:r>
              <a:rPr lang="zh-CN" altLang="en-US" sz="2800" dirty="0" smtClean="0"/>
              <a:t>。</a:t>
            </a:r>
            <a:endParaRPr lang="en-US" altLang="zh-CN" sz="2800" dirty="0" smtClean="0"/>
          </a:p>
          <a:p>
            <a:pPr>
              <a:lnSpc>
                <a:spcPct val="100000"/>
              </a:lnSpc>
            </a:pPr>
            <a:r>
              <a:rPr lang="zh-CN" altLang="zh-CN" sz="2800" dirty="0"/>
              <a:t>任何机构和个人只要向</a:t>
            </a:r>
            <a:r>
              <a:rPr lang="zh-CN" altLang="zh-CN" sz="2800" dirty="0" smtClean="0"/>
              <a:t>某个</a:t>
            </a:r>
            <a:r>
              <a:rPr lang="en-US" altLang="zh-CN" sz="2800" dirty="0" smtClean="0"/>
              <a:t> ISP </a:t>
            </a:r>
            <a:r>
              <a:rPr lang="zh-CN" altLang="zh-CN" sz="2800" dirty="0" smtClean="0"/>
              <a:t>交纳</a:t>
            </a:r>
            <a:r>
              <a:rPr lang="zh-CN" altLang="zh-CN" sz="2800" dirty="0"/>
              <a:t>规定的费用，就</a:t>
            </a:r>
            <a:r>
              <a:rPr lang="zh-CN" altLang="zh-CN" sz="2800" dirty="0" smtClean="0"/>
              <a:t>可</a:t>
            </a:r>
            <a:r>
              <a:rPr lang="zh-CN" altLang="en-US" sz="2800" dirty="0" smtClean="0"/>
              <a:t>从</a:t>
            </a:r>
            <a:r>
              <a:rPr lang="zh-CN" altLang="zh-CN" sz="2800" dirty="0" smtClean="0"/>
              <a:t>该</a:t>
            </a:r>
            <a:r>
              <a:rPr lang="en-US" altLang="zh-CN" sz="2800" dirty="0" smtClean="0"/>
              <a:t> ISP </a:t>
            </a:r>
            <a:r>
              <a:rPr lang="zh-CN" altLang="zh-CN" sz="2800" dirty="0" smtClean="0"/>
              <a:t>获取</a:t>
            </a:r>
            <a:r>
              <a:rPr lang="zh-CN" altLang="zh-CN" sz="2800" dirty="0"/>
              <a:t>所</a:t>
            </a:r>
            <a:r>
              <a:rPr lang="zh-CN" altLang="zh-CN" sz="2800" dirty="0" smtClean="0"/>
              <a:t>需</a:t>
            </a:r>
            <a:r>
              <a:rPr lang="en-US" altLang="zh-CN" sz="2800" dirty="0" smtClean="0"/>
              <a:t> IP </a:t>
            </a:r>
            <a:r>
              <a:rPr lang="zh-CN" altLang="zh-CN" sz="2800" dirty="0" smtClean="0"/>
              <a:t>地址</a:t>
            </a:r>
            <a:r>
              <a:rPr lang="zh-CN" altLang="zh-CN" sz="2800" dirty="0"/>
              <a:t>的使用权，并可通过</a:t>
            </a:r>
            <a:r>
              <a:rPr lang="zh-CN" altLang="zh-CN" sz="2800" dirty="0" smtClean="0"/>
              <a:t>该</a:t>
            </a:r>
            <a:r>
              <a:rPr lang="en-US" altLang="zh-CN" sz="2800" dirty="0" smtClean="0"/>
              <a:t> ISP </a:t>
            </a:r>
            <a:r>
              <a:rPr lang="zh-CN" altLang="zh-CN" sz="2800" dirty="0" smtClean="0"/>
              <a:t>接入</a:t>
            </a:r>
            <a:r>
              <a:rPr lang="zh-CN" altLang="zh-CN" sz="2800" dirty="0"/>
              <a:t>到</a:t>
            </a:r>
            <a:r>
              <a:rPr lang="zh-CN" altLang="zh-CN" sz="2800" dirty="0" smtClean="0"/>
              <a:t>互联网</a:t>
            </a:r>
            <a:r>
              <a:rPr lang="zh-CN" altLang="en-US" sz="2800" dirty="0" smtClean="0"/>
              <a:t>。</a:t>
            </a:r>
            <a:endParaRPr lang="en-US" altLang="zh-CN" sz="2800" dirty="0" smtClean="0"/>
          </a:p>
          <a:p>
            <a:pPr>
              <a:lnSpc>
                <a:spcPct val="100000"/>
              </a:lnSpc>
            </a:pPr>
            <a:r>
              <a:rPr lang="zh-CN" altLang="zh-CN" sz="2800" dirty="0"/>
              <a:t>根据提供服务的覆盖面积大小以及所拥有</a:t>
            </a:r>
            <a:r>
              <a:rPr lang="zh-CN" altLang="zh-CN" sz="2800" dirty="0" smtClean="0"/>
              <a:t>的</a:t>
            </a:r>
            <a:r>
              <a:rPr lang="en-US" altLang="zh-CN" sz="2800" dirty="0" smtClean="0"/>
              <a:t> IP </a:t>
            </a:r>
            <a:r>
              <a:rPr lang="zh-CN" altLang="zh-CN" sz="2800" dirty="0" smtClean="0"/>
              <a:t>地址</a:t>
            </a:r>
            <a:r>
              <a:rPr lang="zh-CN" altLang="zh-CN" sz="2800" dirty="0"/>
              <a:t>数目的不同，</a:t>
            </a:r>
            <a:r>
              <a:rPr lang="en-US" altLang="zh-CN" sz="2800" dirty="0" smtClean="0"/>
              <a:t>ISP </a:t>
            </a:r>
            <a:r>
              <a:rPr lang="zh-CN" altLang="zh-CN" sz="2800" dirty="0" smtClean="0"/>
              <a:t>也</a:t>
            </a:r>
            <a:r>
              <a:rPr lang="zh-CN" altLang="zh-CN" sz="2800" dirty="0"/>
              <a:t>分成为</a:t>
            </a:r>
            <a:r>
              <a:rPr lang="zh-CN" altLang="zh-CN" sz="2800" dirty="0">
                <a:solidFill>
                  <a:srgbClr val="0000CC"/>
                </a:solidFill>
              </a:rPr>
              <a:t>不同层次</a:t>
            </a:r>
            <a:r>
              <a:rPr lang="zh-CN" altLang="zh-CN" sz="2800" dirty="0" smtClean="0">
                <a:solidFill>
                  <a:srgbClr val="0000CC"/>
                </a:solidFill>
              </a:rPr>
              <a:t>的</a:t>
            </a:r>
            <a:r>
              <a:rPr lang="en-US" altLang="zh-CN" sz="2800" dirty="0" smtClean="0">
                <a:solidFill>
                  <a:srgbClr val="0000CC"/>
                </a:solidFill>
              </a:rPr>
              <a:t> ISP</a:t>
            </a:r>
            <a:r>
              <a:rPr lang="zh-CN" altLang="zh-CN" sz="2800" dirty="0"/>
              <a:t>：</a:t>
            </a:r>
            <a:r>
              <a:rPr lang="zh-CN" altLang="zh-CN" sz="2800" dirty="0" smtClean="0">
                <a:solidFill>
                  <a:srgbClr val="FF0000"/>
                </a:solidFill>
              </a:rPr>
              <a:t>主干</a:t>
            </a:r>
            <a:r>
              <a:rPr lang="en-US" altLang="zh-CN" sz="2800" dirty="0" smtClean="0">
                <a:solidFill>
                  <a:srgbClr val="FF0000"/>
                </a:solidFill>
              </a:rPr>
              <a:t> ISP</a:t>
            </a:r>
            <a:r>
              <a:rPr lang="zh-CN" altLang="zh-CN" sz="2800" dirty="0">
                <a:solidFill>
                  <a:srgbClr val="FF0000"/>
                </a:solidFill>
              </a:rPr>
              <a:t>、</a:t>
            </a:r>
            <a:r>
              <a:rPr lang="zh-CN" altLang="zh-CN" sz="2800" dirty="0" smtClean="0">
                <a:solidFill>
                  <a:srgbClr val="FF0000"/>
                </a:solidFill>
              </a:rPr>
              <a:t>地区</a:t>
            </a:r>
            <a:r>
              <a:rPr lang="en-US" altLang="zh-CN" sz="2800" dirty="0" smtClean="0">
                <a:solidFill>
                  <a:srgbClr val="FF0000"/>
                </a:solidFill>
              </a:rPr>
              <a:t> ISP </a:t>
            </a:r>
            <a:r>
              <a:rPr lang="zh-CN" altLang="zh-CN" sz="2800" dirty="0" smtClean="0"/>
              <a:t>和</a:t>
            </a:r>
            <a:r>
              <a:rPr lang="en-US" altLang="zh-CN" sz="2800" dirty="0" smtClean="0"/>
              <a:t> </a:t>
            </a:r>
            <a:r>
              <a:rPr lang="zh-CN" altLang="zh-CN" sz="2800" dirty="0" smtClean="0">
                <a:solidFill>
                  <a:srgbClr val="FF0000"/>
                </a:solidFill>
              </a:rPr>
              <a:t>本地</a:t>
            </a:r>
            <a:r>
              <a:rPr lang="en-US" altLang="zh-CN" sz="2800" dirty="0" smtClean="0">
                <a:solidFill>
                  <a:srgbClr val="FF0000"/>
                </a:solidFill>
              </a:rPr>
              <a:t> ISP</a:t>
            </a:r>
            <a:r>
              <a:rPr lang="zh-CN" altLang="zh-CN" sz="2800" dirty="0">
                <a:solidFill>
                  <a:srgbClr val="FF0000"/>
                </a:solidFill>
              </a:rPr>
              <a:t>。</a:t>
            </a:r>
            <a:endParaRPr lang="en-US" altLang="zh-CN" sz="2800" dirty="0">
              <a:solidFill>
                <a:srgbClr val="FF0000"/>
              </a:solidFill>
            </a:endParaRPr>
          </a:p>
          <a:p>
            <a:pPr>
              <a:lnSpc>
                <a:spcPct val="100000"/>
              </a:lnSpc>
            </a:pPr>
            <a:r>
              <a:rPr lang="zh-CN" altLang="en-US" sz="2800" dirty="0"/>
              <a:t>原则上讲地区</a:t>
            </a:r>
            <a:r>
              <a:rPr lang="en-US" altLang="zh-CN" sz="2800" dirty="0"/>
              <a:t>ISP</a:t>
            </a:r>
            <a:r>
              <a:rPr lang="zh-CN" altLang="en-US" sz="2800" dirty="0"/>
              <a:t>都需要通过上级</a:t>
            </a:r>
            <a:r>
              <a:rPr lang="en-US" altLang="zh-CN" sz="2800" dirty="0"/>
              <a:t>ISP</a:t>
            </a:r>
            <a:r>
              <a:rPr lang="zh-CN" altLang="en-US" sz="2800" dirty="0"/>
              <a:t>转发数据，但是为了提高效率可以使用</a:t>
            </a:r>
            <a:r>
              <a:rPr lang="en-US" altLang="zh-CN" sz="2800" dirty="0"/>
              <a:t>IXP(Internet eXchange Point)</a:t>
            </a:r>
            <a:r>
              <a:rPr lang="zh-CN" altLang="en-US" sz="2800" dirty="0"/>
              <a:t>直接进行地区</a:t>
            </a:r>
            <a:r>
              <a:rPr lang="en-US" altLang="zh-CN" sz="2800" dirty="0"/>
              <a:t>ISP</a:t>
            </a:r>
            <a:r>
              <a:rPr lang="zh-CN" altLang="en-US" sz="2800" dirty="0"/>
              <a:t>之间的数据交换。</a:t>
            </a:r>
          </a:p>
          <a:p>
            <a:pPr>
              <a:lnSpc>
                <a:spcPct val="100000"/>
              </a:lnSpc>
            </a:pPr>
            <a:endParaRPr lang="zh-CN" altLang="en-US" sz="2800" dirty="0"/>
          </a:p>
        </p:txBody>
      </p:sp>
    </p:spTree>
    <p:extLst>
      <p:ext uri="{BB962C8B-B14F-4D97-AF65-F5344CB8AC3E}">
        <p14:creationId xmlns:p14="http://schemas.microsoft.com/office/powerpoint/2010/main" val="28008525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a:latin typeface="Arial" charset="0"/>
                <a:ea typeface="宋体" charset="0"/>
              </a:rPr>
              <a:t>1.1</a:t>
            </a:r>
            <a:r>
              <a:rPr lang="zh-CN" altLang="en-US">
                <a:latin typeface="Arial" charset="0"/>
                <a:ea typeface="宋体" charset="0"/>
              </a:rPr>
              <a:t>计算机网络发展</a:t>
            </a:r>
          </a:p>
        </p:txBody>
      </p:sp>
      <p:sp>
        <p:nvSpPr>
          <p:cNvPr id="5123" name="Rectangle 3"/>
          <p:cNvSpPr>
            <a:spLocks noGrp="1" noChangeArrowheads="1"/>
          </p:cNvSpPr>
          <p:nvPr>
            <p:ph type="body" idx="1"/>
          </p:nvPr>
        </p:nvSpPr>
        <p:spPr/>
        <p:txBody>
          <a:bodyPr/>
          <a:lstStyle/>
          <a:p>
            <a:pPr>
              <a:lnSpc>
                <a:spcPct val="90000"/>
              </a:lnSpc>
            </a:pPr>
            <a:r>
              <a:rPr lang="en-US" altLang="zh-CN" b="1">
                <a:latin typeface="黑体"/>
                <a:ea typeface="黑体"/>
                <a:cs typeface="黑体"/>
              </a:rPr>
              <a:t>1946 </a:t>
            </a:r>
            <a:r>
              <a:rPr lang="zh-CN" altLang="en-US" b="1">
                <a:latin typeface="黑体"/>
                <a:ea typeface="黑体"/>
                <a:cs typeface="黑体"/>
              </a:rPr>
              <a:t>第一台计算机诞生</a:t>
            </a:r>
          </a:p>
          <a:p>
            <a:pPr>
              <a:lnSpc>
                <a:spcPct val="90000"/>
              </a:lnSpc>
            </a:pPr>
            <a:r>
              <a:rPr lang="en-US" altLang="zh-CN" b="1">
                <a:latin typeface="黑体"/>
                <a:ea typeface="黑体"/>
                <a:cs typeface="黑体"/>
              </a:rPr>
              <a:t>1969 </a:t>
            </a:r>
            <a:r>
              <a:rPr lang="zh-CN" altLang="en-US" b="1">
                <a:latin typeface="黑体"/>
                <a:ea typeface="黑体"/>
                <a:cs typeface="黑体"/>
              </a:rPr>
              <a:t>美国国防部建立了第一个分组交换网络</a:t>
            </a:r>
            <a:r>
              <a:rPr lang="en-US" altLang="zh-CN" b="1">
                <a:latin typeface="黑体"/>
                <a:ea typeface="黑体"/>
                <a:cs typeface="黑体"/>
              </a:rPr>
              <a:t>ARPNET</a:t>
            </a:r>
            <a:r>
              <a:rPr lang="zh-CN" altLang="en-US" b="1">
                <a:latin typeface="黑体"/>
                <a:ea typeface="黑体"/>
                <a:cs typeface="黑体"/>
              </a:rPr>
              <a:t>（</a:t>
            </a:r>
            <a:r>
              <a:rPr lang="en-US" altLang="zh-CN" b="1">
                <a:latin typeface="黑体"/>
                <a:ea typeface="黑体"/>
                <a:cs typeface="黑体"/>
              </a:rPr>
              <a:t>4</a:t>
            </a:r>
            <a:r>
              <a:rPr lang="zh-CN" altLang="en-US" b="1">
                <a:latin typeface="黑体"/>
                <a:ea typeface="黑体"/>
                <a:cs typeface="黑体"/>
              </a:rPr>
              <a:t>个节点，存储转发）</a:t>
            </a:r>
          </a:p>
          <a:p>
            <a:pPr>
              <a:lnSpc>
                <a:spcPct val="90000"/>
              </a:lnSpc>
            </a:pPr>
            <a:r>
              <a:rPr lang="en-US" altLang="zh-CN" b="1">
                <a:latin typeface="黑体"/>
                <a:ea typeface="黑体"/>
                <a:cs typeface="黑体"/>
              </a:rPr>
              <a:t>1972 </a:t>
            </a:r>
            <a:r>
              <a:rPr lang="zh-CN" altLang="en-US" b="1">
                <a:latin typeface="黑体"/>
                <a:ea typeface="黑体"/>
                <a:cs typeface="黑体"/>
              </a:rPr>
              <a:t>国际电报电话咨询委员会（</a:t>
            </a:r>
            <a:r>
              <a:rPr lang="en-US" altLang="zh-CN" b="1">
                <a:latin typeface="黑体"/>
                <a:ea typeface="黑体"/>
                <a:cs typeface="黑体"/>
              </a:rPr>
              <a:t>CCITT</a:t>
            </a:r>
            <a:r>
              <a:rPr lang="zh-CN" altLang="en-US" b="1">
                <a:latin typeface="黑体"/>
                <a:ea typeface="黑体"/>
                <a:cs typeface="黑体"/>
              </a:rPr>
              <a:t>）制定了用于分组交换网络的协议标准</a:t>
            </a:r>
            <a:r>
              <a:rPr lang="en-US" altLang="zh-CN" b="1">
                <a:latin typeface="黑体"/>
                <a:ea typeface="黑体"/>
                <a:cs typeface="黑体"/>
              </a:rPr>
              <a:t>X.25</a:t>
            </a:r>
          </a:p>
          <a:p>
            <a:pPr>
              <a:lnSpc>
                <a:spcPct val="90000"/>
              </a:lnSpc>
            </a:pPr>
            <a:r>
              <a:rPr lang="en-US" altLang="zh-CN" b="1">
                <a:latin typeface="黑体"/>
                <a:ea typeface="黑体"/>
                <a:cs typeface="黑体"/>
              </a:rPr>
              <a:t>1974 </a:t>
            </a:r>
            <a:r>
              <a:rPr lang="zh-CN" altLang="en-US" b="1">
                <a:latin typeface="黑体"/>
                <a:ea typeface="黑体"/>
                <a:cs typeface="黑体"/>
              </a:rPr>
              <a:t>美国</a:t>
            </a:r>
            <a:r>
              <a:rPr lang="en-US" altLang="zh-CN" b="1">
                <a:latin typeface="黑体"/>
                <a:ea typeface="黑体"/>
                <a:cs typeface="黑体"/>
              </a:rPr>
              <a:t>IBM</a:t>
            </a:r>
            <a:r>
              <a:rPr lang="zh-CN" altLang="en-US" b="1">
                <a:latin typeface="黑体"/>
                <a:ea typeface="黑体"/>
                <a:cs typeface="黑体"/>
              </a:rPr>
              <a:t>开发</a:t>
            </a:r>
            <a:r>
              <a:rPr lang="en-US" altLang="zh-CN" b="1">
                <a:latin typeface="黑体"/>
                <a:ea typeface="黑体"/>
                <a:cs typeface="黑体"/>
              </a:rPr>
              <a:t>SNA</a:t>
            </a:r>
            <a:r>
              <a:rPr lang="zh-CN" altLang="en-US" b="1">
                <a:latin typeface="黑体"/>
                <a:ea typeface="黑体"/>
                <a:cs typeface="黑体"/>
              </a:rPr>
              <a:t>，用于</a:t>
            </a:r>
            <a:r>
              <a:rPr lang="en-US" altLang="zh-CN" b="1">
                <a:latin typeface="黑体"/>
                <a:ea typeface="黑体"/>
                <a:cs typeface="黑体"/>
              </a:rPr>
              <a:t>IBM</a:t>
            </a:r>
            <a:r>
              <a:rPr lang="zh-CN" altLang="en-US" b="1">
                <a:latin typeface="黑体"/>
                <a:ea typeface="黑体"/>
                <a:cs typeface="黑体"/>
              </a:rPr>
              <a:t>大型主机联网</a:t>
            </a:r>
          </a:p>
          <a:p>
            <a:pPr>
              <a:lnSpc>
                <a:spcPct val="90000"/>
              </a:lnSpc>
            </a:pPr>
            <a:r>
              <a:rPr lang="en-US" altLang="zh-CN" b="1">
                <a:latin typeface="黑体"/>
                <a:ea typeface="黑体"/>
                <a:cs typeface="黑体"/>
              </a:rPr>
              <a:t>1976 </a:t>
            </a:r>
            <a:r>
              <a:rPr lang="zh-CN" altLang="en-US" b="1">
                <a:latin typeface="黑体"/>
                <a:ea typeface="黑体"/>
                <a:cs typeface="黑体"/>
              </a:rPr>
              <a:t>美国</a:t>
            </a:r>
            <a:r>
              <a:rPr lang="en-US" altLang="zh-CN" b="1">
                <a:latin typeface="黑体"/>
                <a:ea typeface="黑体"/>
                <a:cs typeface="黑体"/>
              </a:rPr>
              <a:t>Xeror</a:t>
            </a:r>
            <a:r>
              <a:rPr lang="zh-CN" altLang="en-US" b="1">
                <a:latin typeface="黑体"/>
                <a:ea typeface="黑体"/>
                <a:cs typeface="黑体"/>
              </a:rPr>
              <a:t>公司开发了载波监听多路访问</a:t>
            </a:r>
            <a:r>
              <a:rPr lang="en-US" altLang="zh-CN" b="1">
                <a:latin typeface="黑体"/>
                <a:ea typeface="黑体"/>
                <a:cs typeface="黑体"/>
              </a:rPr>
              <a:t>/</a:t>
            </a:r>
            <a:r>
              <a:rPr lang="zh-CN" altLang="en-US" b="1">
                <a:latin typeface="黑体"/>
                <a:ea typeface="黑体"/>
                <a:cs typeface="黑体"/>
              </a:rPr>
              <a:t>冲突检测协议，实现了局域网</a:t>
            </a:r>
          </a:p>
        </p:txBody>
      </p:sp>
    </p:spTree>
    <p:extLst>
      <p:ext uri="{BB962C8B-B14F-4D97-AF65-F5344CB8AC3E}">
        <p14:creationId xmlns:p14="http://schemas.microsoft.com/office/powerpoint/2010/main" val="347896288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20065" y="4796383"/>
            <a:ext cx="8466778" cy="504825"/>
            <a:chOff x="920065" y="4724375"/>
            <a:chExt cx="8466778" cy="504825"/>
          </a:xfrm>
        </p:grpSpPr>
        <p:sp>
          <p:nvSpPr>
            <p:cNvPr id="396459" name="Text Box 171"/>
            <p:cNvSpPr txBox="1">
              <a:spLocks noChangeArrowheads="1"/>
            </p:cNvSpPr>
            <p:nvPr/>
          </p:nvSpPr>
          <p:spPr bwMode="auto">
            <a:xfrm>
              <a:off x="1141542" y="4799397"/>
              <a:ext cx="8077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A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主干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B</a:t>
              </a: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Arial" pitchFamily="34" charset="0"/>
                <a:ea typeface="黑体" pitchFamily="2" charset="-122"/>
                <a:cs typeface="Arial" pitchFamily="34" charset="0"/>
              </a:endParaRPr>
            </a:p>
          </p:txBody>
        </p:sp>
      </p:grpSp>
      <p:grpSp>
        <p:nvGrpSpPr>
          <p:cNvPr id="4" name="组合 3"/>
          <p:cNvGrpSpPr/>
          <p:nvPr/>
        </p:nvGrpSpPr>
        <p:grpSpPr>
          <a:xfrm>
            <a:off x="439997" y="527684"/>
            <a:ext cx="9254121" cy="4032448"/>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2" name="Text Box 144"/>
            <p:cNvSpPr txBox="1">
              <a:spLocks noChangeArrowheads="1"/>
            </p:cNvSpPr>
            <p:nvPr/>
          </p:nvSpPr>
          <p:spPr bwMode="auto">
            <a:xfrm>
              <a:off x="8008550" y="4509989"/>
              <a:ext cx="627772" cy="562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mr-IN" altLang="zh-CN" sz="3200" b="1">
                  <a:latin typeface="Arial" pitchFamily="34" charset="0"/>
                  <a:ea typeface="黑体" pitchFamily="2" charset="-122"/>
                  <a:cs typeface="Arial" pitchFamily="34" charset="0"/>
                  <a:sym typeface="Symbol" pitchFamily="18" charset="2"/>
                </a:rPr>
                <a:t>…</a:t>
              </a:r>
              <a:endParaRPr kumimoji="1" lang="en-US" altLang="zh-CN" sz="3200" b="1">
                <a:latin typeface="Arial" pitchFamily="34" charset="0"/>
                <a:ea typeface="黑体" pitchFamily="2" charset="-122"/>
                <a:cs typeface="Arial" pitchFamily="34" charset="0"/>
                <a:sym typeface="Symbol" pitchFamily="18" charset="2"/>
              </a:endParaRP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大公司</a:t>
              </a: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公司</a:t>
              </a: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pic>
          <p:nvPicPr>
            <p:cNvPr id="396455"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A</a:t>
              </a:r>
            </a:p>
          </p:txBody>
        </p:sp>
        <p:pic>
          <p:nvPicPr>
            <p:cNvPr id="396457" name="Picture 1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B</a:t>
              </a: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主干 </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地区 </a:t>
              </a:r>
              <a:r>
                <a:rPr kumimoji="1" lang="zh-CN" altLang="en-US" sz="6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5" name="Text Box 187"/>
            <p:cNvSpPr txBox="1">
              <a:spLocks noChangeArrowheads="1"/>
            </p:cNvSpPr>
            <p:nvPr/>
          </p:nvSpPr>
          <p:spPr bwMode="auto">
            <a:xfrm>
              <a:off x="1714112" y="2655789"/>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mr-IN" altLang="zh-CN" sz="5400" b="1">
                  <a:latin typeface="Arial" pitchFamily="34" charset="0"/>
                  <a:ea typeface="黑体" pitchFamily="2" charset="-122"/>
                  <a:cs typeface="Arial" pitchFamily="34" charset="0"/>
                  <a:sym typeface="Symbol" pitchFamily="18" charset="2"/>
                </a:rPr>
                <a:t>…</a:t>
              </a:r>
              <a:endParaRPr kumimoji="1" lang="en-US" altLang="zh-CN" sz="5400" b="1">
                <a:latin typeface="Arial" pitchFamily="34" charset="0"/>
                <a:ea typeface="黑体" pitchFamily="2" charset="-122"/>
                <a:cs typeface="Arial" pitchFamily="34" charset="0"/>
                <a:sym typeface="Symbol" pitchFamily="18" charset="2"/>
              </a:endParaRPr>
            </a:p>
          </p:txBody>
        </p:sp>
        <p:sp>
          <p:nvSpPr>
            <p:cNvPr id="396476" name="Text Box 188"/>
            <p:cNvSpPr txBox="1">
              <a:spLocks noChangeArrowheads="1"/>
            </p:cNvSpPr>
            <p:nvPr/>
          </p:nvSpPr>
          <p:spPr bwMode="auto">
            <a:xfrm>
              <a:off x="4419345" y="2638326"/>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mr-IN" altLang="zh-CN" sz="5400" b="1">
                  <a:latin typeface="Arial" pitchFamily="34" charset="0"/>
                  <a:ea typeface="黑体" pitchFamily="2" charset="-122"/>
                  <a:cs typeface="Arial" pitchFamily="34" charset="0"/>
                  <a:sym typeface="Symbol" pitchFamily="18" charset="2"/>
                </a:rPr>
                <a:t>…</a:t>
              </a:r>
              <a:endParaRPr kumimoji="1" lang="en-US" altLang="zh-CN" sz="5400" b="1">
                <a:latin typeface="Arial" pitchFamily="34" charset="0"/>
                <a:ea typeface="黑体" pitchFamily="2" charset="-122"/>
                <a:cs typeface="Arial" pitchFamily="34" charset="0"/>
                <a:sym typeface="Symbol" pitchFamily="18" charset="2"/>
              </a:endParaRP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79" name="Group 191"/>
            <p:cNvGrpSpPr>
              <a:grpSpLocks/>
            </p:cNvGrpSpPr>
            <p:nvPr/>
          </p:nvGrpSpPr>
          <p:grpSpPr bwMode="auto">
            <a:xfrm>
              <a:off x="7305156" y="3084414"/>
              <a:ext cx="586449" cy="355600"/>
              <a:chOff x="3334" y="255"/>
              <a:chExt cx="341" cy="224"/>
            </a:xfrm>
          </p:grpSpPr>
          <p:pic>
            <p:nvPicPr>
              <p:cNvPr id="396480" name="Picture 19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3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IXP</a:t>
                </a:r>
              </a:p>
            </p:txBody>
          </p:sp>
        </p:grpSp>
        <p:sp>
          <p:nvSpPr>
            <p:cNvPr id="396482" name="Text Box 194"/>
            <p:cNvSpPr txBox="1">
              <a:spLocks noChangeArrowheads="1"/>
            </p:cNvSpPr>
            <p:nvPr/>
          </p:nvSpPr>
          <p:spPr bwMode="auto">
            <a:xfrm>
              <a:off x="1751948" y="3786088"/>
              <a:ext cx="681890" cy="6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mr-IN" altLang="zh-CN" sz="3600" b="1">
                  <a:latin typeface="Arial" pitchFamily="34" charset="0"/>
                  <a:ea typeface="黑体" pitchFamily="2" charset="-122"/>
                  <a:cs typeface="Arial" pitchFamily="34" charset="0"/>
                  <a:sym typeface="Symbol" pitchFamily="18" charset="2"/>
                </a:rPr>
                <a:t>…</a:t>
              </a:r>
              <a:endParaRPr kumimoji="1" lang="en-US" altLang="zh-CN" sz="3600" b="1">
                <a:latin typeface="Arial" pitchFamily="34" charset="0"/>
                <a:ea typeface="黑体" pitchFamily="2" charset="-122"/>
                <a:cs typeface="Arial" pitchFamily="34" charset="0"/>
                <a:sym typeface="Symbol" pitchFamily="18" charset="2"/>
              </a:endParaRP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84" name="Group 196"/>
            <p:cNvGrpSpPr>
              <a:grpSpLocks/>
            </p:cNvGrpSpPr>
            <p:nvPr/>
          </p:nvGrpSpPr>
          <p:grpSpPr bwMode="auto">
            <a:xfrm>
              <a:off x="1724431" y="4725889"/>
              <a:ext cx="964803" cy="563563"/>
              <a:chOff x="295" y="2432"/>
              <a:chExt cx="561" cy="355"/>
            </a:xfrm>
          </p:grpSpPr>
          <p:pic>
            <p:nvPicPr>
              <p:cNvPr id="396485" name="Picture 19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pitchFamily="34" charset="0"/>
                    <a:ea typeface="黑体" pitchFamily="2" charset="-122"/>
                    <a:cs typeface="Arial" pitchFamily="34" charset="0"/>
                  </a:rPr>
                  <a:t>校园网</a:t>
                </a:r>
              </a:p>
            </p:txBody>
          </p:sp>
        </p:grpSp>
        <p:grpSp>
          <p:nvGrpSpPr>
            <p:cNvPr id="396487" name="Group 199"/>
            <p:cNvGrpSpPr>
              <a:grpSpLocks/>
            </p:cNvGrpSpPr>
            <p:nvPr/>
          </p:nvGrpSpPr>
          <p:grpSpPr bwMode="auto">
            <a:xfrm>
              <a:off x="2739108" y="4725889"/>
              <a:ext cx="964803" cy="563563"/>
              <a:chOff x="295" y="2432"/>
              <a:chExt cx="561" cy="355"/>
            </a:xfrm>
          </p:grpSpPr>
          <p:pic>
            <p:nvPicPr>
              <p:cNvPr id="396488" name="Picture 20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Arial" pitchFamily="34" charset="0"/>
                    <a:ea typeface="黑体" pitchFamily="2" charset="-122"/>
                    <a:cs typeface="Arial" pitchFamily="34" charset="0"/>
                  </a:rPr>
                  <a:t>校园网</a:t>
                </a:r>
              </a:p>
            </p:txBody>
          </p:sp>
        </p:grpSp>
        <p:sp>
          <p:nvSpPr>
            <p:cNvPr id="396490" name="Text Box 202"/>
            <p:cNvSpPr txBox="1">
              <a:spLocks noChangeArrowheads="1"/>
            </p:cNvSpPr>
            <p:nvPr/>
          </p:nvSpPr>
          <p:spPr bwMode="auto">
            <a:xfrm>
              <a:off x="5628358" y="4654451"/>
              <a:ext cx="627772" cy="562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mr-IN" altLang="zh-CN" sz="3200" b="1">
                  <a:latin typeface="Arial" pitchFamily="34" charset="0"/>
                  <a:ea typeface="黑体" pitchFamily="2" charset="-122"/>
                  <a:cs typeface="Arial" pitchFamily="34" charset="0"/>
                  <a:sym typeface="Symbol" pitchFamily="18" charset="2"/>
                </a:rPr>
                <a:t>…</a:t>
              </a:r>
              <a:endParaRPr kumimoji="1" lang="en-US" altLang="zh-CN" sz="3200" b="1">
                <a:latin typeface="Arial" pitchFamily="34" charset="0"/>
                <a:ea typeface="黑体" pitchFamily="2" charset="-122"/>
                <a:cs typeface="Arial" pitchFamily="34" charset="0"/>
                <a:sym typeface="Symbol" pitchFamily="18" charset="2"/>
              </a:endParaRPr>
            </a:p>
          </p:txBody>
        </p:sp>
        <p:sp>
          <p:nvSpPr>
            <p:cNvPr id="396491" name="Text Box 203"/>
            <p:cNvSpPr txBox="1">
              <a:spLocks noChangeArrowheads="1"/>
            </p:cNvSpPr>
            <p:nvPr/>
          </p:nvSpPr>
          <p:spPr bwMode="auto">
            <a:xfrm>
              <a:off x="6682591" y="4509989"/>
              <a:ext cx="627772" cy="562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mr-IN" altLang="zh-CN" sz="3200" b="1">
                  <a:latin typeface="Arial" pitchFamily="34" charset="0"/>
                  <a:ea typeface="黑体" pitchFamily="2" charset="-122"/>
                  <a:cs typeface="Arial" pitchFamily="34" charset="0"/>
                  <a:sym typeface="Symbol" pitchFamily="18" charset="2"/>
                </a:rPr>
                <a:t>…</a:t>
              </a:r>
              <a:endParaRPr kumimoji="1" lang="en-US" altLang="zh-CN" sz="3200" b="1">
                <a:latin typeface="Arial" pitchFamily="34" charset="0"/>
                <a:ea typeface="黑体" pitchFamily="2" charset="-122"/>
                <a:cs typeface="Arial" pitchFamily="34" charset="0"/>
                <a:sym typeface="Symbol" pitchFamily="18" charset="2"/>
              </a:endParaRPr>
            </a:p>
          </p:txBody>
        </p:sp>
        <p:sp>
          <p:nvSpPr>
            <p:cNvPr id="396492" name="Freeform 204"/>
            <p:cNvSpPr>
              <a:spLocks/>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grpSp>
      <p:sp>
        <p:nvSpPr>
          <p:cNvPr id="8" name="矩形 7"/>
          <p:cNvSpPr/>
          <p:nvPr/>
        </p:nvSpPr>
        <p:spPr>
          <a:xfrm>
            <a:off x="885914" y="5589240"/>
            <a:ext cx="8586510"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基于</a:t>
            </a:r>
            <a:r>
              <a:rPr lang="en-US" altLang="zh-CN" sz="2400" b="1" dirty="0" smtClean="0">
                <a:latin typeface="Arial" pitchFamily="34" charset="0"/>
                <a:ea typeface="黑体" pitchFamily="2" charset="-122"/>
                <a:cs typeface="Arial" pitchFamily="34" charset="0"/>
              </a:rPr>
              <a:t> ISP </a:t>
            </a:r>
            <a:r>
              <a:rPr lang="zh-CN" altLang="zh-CN" sz="2400" b="1" dirty="0" smtClean="0">
                <a:latin typeface="Arial" pitchFamily="34" charset="0"/>
                <a:ea typeface="黑体" pitchFamily="2" charset="-122"/>
                <a:cs typeface="Arial" pitchFamily="34" charset="0"/>
              </a:rPr>
              <a:t>的</a:t>
            </a:r>
            <a:r>
              <a:rPr lang="zh-CN" altLang="zh-CN" sz="2400" b="1" dirty="0">
                <a:latin typeface="Arial" pitchFamily="34" charset="0"/>
                <a:ea typeface="黑体" pitchFamily="2" charset="-122"/>
                <a:cs typeface="Arial" pitchFamily="34" charset="0"/>
              </a:rPr>
              <a:t>多层结构的互联网的概念示意图</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99999783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16496" y="188640"/>
            <a:ext cx="85689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smtClean="0">
                <a:solidFill>
                  <a:srgbClr val="000099"/>
                </a:solidFill>
                <a:latin typeface="Arial" pitchFamily="34" charset="0"/>
                <a:ea typeface="黑体" pitchFamily="2" charset="-122"/>
                <a:cs typeface="Arial" pitchFamily="34" charset="0"/>
              </a:rPr>
              <a:t>到</a:t>
            </a:r>
            <a:r>
              <a:rPr lang="en-US" altLang="zh-CN" sz="3200" b="1" dirty="0" smtClean="0">
                <a:solidFill>
                  <a:srgbClr val="000099"/>
                </a:solidFill>
                <a:latin typeface="Arial" pitchFamily="34" charset="0"/>
                <a:ea typeface="黑体" pitchFamily="2" charset="-122"/>
                <a:cs typeface="Arial" pitchFamily="34" charset="0"/>
              </a:rPr>
              <a:t>2016</a:t>
            </a:r>
            <a:r>
              <a:rPr lang="zh-CN" altLang="zh-CN" sz="3200" b="1" dirty="0">
                <a:solidFill>
                  <a:srgbClr val="000099"/>
                </a:solidFill>
                <a:latin typeface="Arial" pitchFamily="34" charset="0"/>
                <a:ea typeface="黑体" pitchFamily="2" charset="-122"/>
                <a:cs typeface="Arial" pitchFamily="34" charset="0"/>
              </a:rPr>
              <a:t>年</a:t>
            </a:r>
            <a:r>
              <a:rPr lang="en-US" altLang="zh-CN" sz="3200" b="1" dirty="0">
                <a:solidFill>
                  <a:srgbClr val="000099"/>
                </a:solidFill>
                <a:latin typeface="Arial" pitchFamily="34" charset="0"/>
                <a:ea typeface="黑体" pitchFamily="2" charset="-122"/>
                <a:cs typeface="Arial" pitchFamily="34" charset="0"/>
              </a:rPr>
              <a:t>3</a:t>
            </a:r>
            <a:r>
              <a:rPr lang="zh-CN" altLang="zh-CN" sz="3200" b="1" dirty="0">
                <a:solidFill>
                  <a:srgbClr val="000099"/>
                </a:solidFill>
                <a:latin typeface="Arial" pitchFamily="34" charset="0"/>
                <a:ea typeface="黑体" pitchFamily="2" charset="-122"/>
                <a:cs typeface="Arial" pitchFamily="34" charset="0"/>
              </a:rPr>
              <a:t>月，全球已经</a:t>
            </a:r>
            <a:r>
              <a:rPr lang="zh-CN" altLang="zh-CN" sz="3200" b="1" dirty="0" smtClean="0">
                <a:solidFill>
                  <a:srgbClr val="000099"/>
                </a:solidFill>
                <a:latin typeface="Arial" pitchFamily="34" charset="0"/>
                <a:ea typeface="黑体" pitchFamily="2" charset="-122"/>
                <a:cs typeface="Arial" pitchFamily="34" charset="0"/>
              </a:rPr>
              <a:t>有</a:t>
            </a:r>
            <a:r>
              <a:rPr lang="en-US" altLang="zh-CN" sz="3200" b="1" dirty="0" smtClean="0">
                <a:solidFill>
                  <a:srgbClr val="000099"/>
                </a:solidFill>
                <a:latin typeface="Arial" pitchFamily="34" charset="0"/>
                <a:ea typeface="黑体" pitchFamily="2" charset="-122"/>
                <a:cs typeface="Arial" pitchFamily="34" charset="0"/>
              </a:rPr>
              <a:t> 226 </a:t>
            </a:r>
            <a:r>
              <a:rPr lang="zh-CN" altLang="zh-CN" sz="3200" b="1" dirty="0" smtClean="0">
                <a:solidFill>
                  <a:srgbClr val="000099"/>
                </a:solidFill>
                <a:latin typeface="Arial" pitchFamily="34" charset="0"/>
                <a:ea typeface="黑体" pitchFamily="2" charset="-122"/>
                <a:cs typeface="Arial" pitchFamily="34" charset="0"/>
              </a:rPr>
              <a:t>个</a:t>
            </a:r>
            <a:r>
              <a:rPr lang="en-US" altLang="zh-CN" sz="3200" b="1" dirty="0" smtClean="0">
                <a:solidFill>
                  <a:srgbClr val="000099"/>
                </a:solidFill>
                <a:latin typeface="Arial" pitchFamily="34" charset="0"/>
                <a:ea typeface="黑体" pitchFamily="2" charset="-122"/>
                <a:cs typeface="Arial" pitchFamily="34" charset="0"/>
              </a:rPr>
              <a:t> IXP</a:t>
            </a:r>
            <a:r>
              <a:rPr lang="zh-CN" altLang="zh-CN" sz="3200" b="1" dirty="0">
                <a:solidFill>
                  <a:srgbClr val="000099"/>
                </a:solidFill>
                <a:latin typeface="Arial" pitchFamily="34" charset="0"/>
                <a:ea typeface="黑体" pitchFamily="2" charset="-122"/>
                <a:cs typeface="Arial" pitchFamily="34" charset="0"/>
              </a:rPr>
              <a:t>，分布</a:t>
            </a:r>
            <a:r>
              <a:rPr lang="zh-CN" altLang="zh-CN" sz="3200" b="1" dirty="0" smtClean="0">
                <a:solidFill>
                  <a:srgbClr val="000099"/>
                </a:solidFill>
                <a:latin typeface="Arial" pitchFamily="34" charset="0"/>
                <a:ea typeface="黑体" pitchFamily="2" charset="-122"/>
                <a:cs typeface="Arial" pitchFamily="34" charset="0"/>
              </a:rPr>
              <a:t>在</a:t>
            </a:r>
            <a:r>
              <a:rPr lang="en-US" altLang="zh-CN" sz="3200" b="1" dirty="0" smtClean="0">
                <a:solidFill>
                  <a:srgbClr val="000099"/>
                </a:solidFill>
                <a:latin typeface="Arial" pitchFamily="34" charset="0"/>
                <a:ea typeface="黑体" pitchFamily="2" charset="-122"/>
                <a:cs typeface="Arial" pitchFamily="34" charset="0"/>
              </a:rPr>
              <a:t> 172 </a:t>
            </a:r>
            <a:r>
              <a:rPr lang="zh-CN" altLang="zh-CN" sz="3200" b="1" dirty="0" smtClean="0">
                <a:solidFill>
                  <a:srgbClr val="000099"/>
                </a:solidFill>
                <a:latin typeface="Arial" pitchFamily="34" charset="0"/>
                <a:ea typeface="黑体" pitchFamily="2" charset="-122"/>
                <a:cs typeface="Arial" pitchFamily="34" charset="0"/>
              </a:rPr>
              <a:t>个</a:t>
            </a:r>
            <a:r>
              <a:rPr lang="zh-CN" altLang="zh-CN" sz="3200" b="1" dirty="0">
                <a:solidFill>
                  <a:srgbClr val="000099"/>
                </a:solidFill>
                <a:latin typeface="Arial" pitchFamily="34" charset="0"/>
                <a:ea typeface="黑体" pitchFamily="2" charset="-122"/>
                <a:cs typeface="Arial" pitchFamily="34" charset="0"/>
              </a:rPr>
              <a:t>国家和</a:t>
            </a:r>
            <a:r>
              <a:rPr lang="zh-CN" altLang="zh-CN" sz="3200" b="1" dirty="0" smtClean="0">
                <a:solidFill>
                  <a:srgbClr val="000099"/>
                </a:solidFill>
                <a:latin typeface="Arial" pitchFamily="34" charset="0"/>
                <a:ea typeface="黑体" pitchFamily="2" charset="-122"/>
                <a:cs typeface="Arial" pitchFamily="34" charset="0"/>
              </a:rPr>
              <a:t>地区</a:t>
            </a:r>
            <a:r>
              <a:rPr lang="zh-CN" altLang="en-US" sz="3200" b="1" dirty="0" smtClean="0">
                <a:solidFill>
                  <a:srgbClr val="000099"/>
                </a:solidFill>
                <a:latin typeface="Arial" pitchFamily="34" charset="0"/>
                <a:ea typeface="黑体" pitchFamily="2" charset="-122"/>
                <a:cs typeface="Arial" pitchFamily="34" charset="0"/>
              </a:rPr>
              <a:t>。</a:t>
            </a:r>
            <a:r>
              <a:rPr lang="zh-CN" altLang="en-US" sz="3200" b="1" dirty="0">
                <a:solidFill>
                  <a:srgbClr val="000099"/>
                </a:solidFill>
                <a:latin typeface="Arial" pitchFamily="34" charset="0"/>
                <a:ea typeface="黑体" pitchFamily="2" charset="-122"/>
                <a:cs typeface="Arial" pitchFamily="34" charset="0"/>
              </a:rPr>
              <a:t>但</a:t>
            </a:r>
            <a:r>
              <a:rPr lang="zh-CN" altLang="zh-CN" sz="3200" b="1" dirty="0" smtClean="0">
                <a:solidFill>
                  <a:srgbClr val="000099"/>
                </a:solidFill>
                <a:latin typeface="Arial" pitchFamily="34" charset="0"/>
                <a:ea typeface="黑体" pitchFamily="2" charset="-122"/>
                <a:cs typeface="Arial" pitchFamily="34" charset="0"/>
              </a:rPr>
              <a:t>互联网</a:t>
            </a:r>
            <a:r>
              <a:rPr lang="zh-CN" altLang="zh-CN" sz="3200" b="1" dirty="0">
                <a:solidFill>
                  <a:srgbClr val="000099"/>
                </a:solidFill>
                <a:latin typeface="Arial" pitchFamily="34" charset="0"/>
                <a:ea typeface="黑体" pitchFamily="2" charset="-122"/>
                <a:cs typeface="Arial" pitchFamily="34" charset="0"/>
              </a:rPr>
              <a:t>的发展在全世界</a:t>
            </a:r>
            <a:r>
              <a:rPr lang="zh-CN" altLang="zh-CN" sz="3200" b="1" dirty="0" smtClean="0">
                <a:solidFill>
                  <a:srgbClr val="000099"/>
                </a:solidFill>
                <a:latin typeface="Arial" pitchFamily="34" charset="0"/>
                <a:ea typeface="黑体" pitchFamily="2" charset="-122"/>
                <a:cs typeface="Arial" pitchFamily="34" charset="0"/>
              </a:rPr>
              <a:t>还很不平衡</a:t>
            </a:r>
            <a:r>
              <a:rPr lang="zh-CN" altLang="en-US" sz="3200" b="1" dirty="0" smtClean="0">
                <a:solidFill>
                  <a:srgbClr val="000099"/>
                </a:solidFill>
                <a:latin typeface="Arial" pitchFamily="34" charset="0"/>
                <a:ea typeface="黑体" pitchFamily="2" charset="-122"/>
                <a:cs typeface="Arial" pitchFamily="34" charset="0"/>
              </a:rPr>
              <a:t>。</a:t>
            </a:r>
            <a:endParaRPr lang="zh-CN" altLang="en-US" sz="3200" b="1" dirty="0">
              <a:solidFill>
                <a:srgbClr val="000099"/>
              </a:solidFill>
              <a:latin typeface="Arial" pitchFamily="34" charset="0"/>
              <a:ea typeface="黑体" pitchFamily="2" charset="-122"/>
              <a:cs typeface="Arial" pitchFamily="34" charset="0"/>
            </a:endParaRPr>
          </a:p>
        </p:txBody>
      </p:sp>
      <p:pic>
        <p:nvPicPr>
          <p:cNvPr id="7" name="图片 6"/>
          <p:cNvPicPr/>
          <p:nvPr/>
        </p:nvPicPr>
        <p:blipFill>
          <a:blip r:embed="rId2" cstate="print"/>
          <a:srcRect l="23654" t="16245" r="32539" b="43791"/>
          <a:stretch>
            <a:fillRect/>
          </a:stretch>
        </p:blipFill>
        <p:spPr bwMode="auto">
          <a:xfrm>
            <a:off x="2000672" y="1772816"/>
            <a:ext cx="6264696" cy="3830940"/>
          </a:xfrm>
          <a:prstGeom prst="rect">
            <a:avLst/>
          </a:prstGeom>
          <a:noFill/>
          <a:ln w="9525">
            <a:noFill/>
            <a:miter lim="800000"/>
            <a:headEnd/>
            <a:tailEnd/>
          </a:ln>
        </p:spPr>
      </p:pic>
      <p:sp>
        <p:nvSpPr>
          <p:cNvPr id="2" name="矩形 1"/>
          <p:cNvSpPr/>
          <p:nvPr/>
        </p:nvSpPr>
        <p:spPr>
          <a:xfrm>
            <a:off x="1136576" y="5675764"/>
            <a:ext cx="7992888"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互联网</a:t>
            </a:r>
            <a:r>
              <a:rPr lang="zh-CN" altLang="zh-CN" sz="2400" b="1" dirty="0">
                <a:latin typeface="Arial" pitchFamily="34" charset="0"/>
                <a:ea typeface="黑体" pitchFamily="2" charset="-122"/>
                <a:cs typeface="Arial" pitchFamily="34" charset="0"/>
              </a:rPr>
              <a:t>交换</a:t>
            </a:r>
            <a:r>
              <a:rPr lang="zh-CN" altLang="zh-CN" sz="2400" b="1" dirty="0" smtClean="0">
                <a:latin typeface="Arial" pitchFamily="34" charset="0"/>
                <a:ea typeface="黑体" pitchFamily="2" charset="-122"/>
                <a:cs typeface="Arial" pitchFamily="34" charset="0"/>
              </a:rPr>
              <a:t>点</a:t>
            </a:r>
            <a:r>
              <a:rPr lang="en-US" altLang="zh-CN" sz="2400" b="1" dirty="0" smtClean="0">
                <a:latin typeface="Arial" pitchFamily="34" charset="0"/>
                <a:ea typeface="黑体" pitchFamily="2" charset="-122"/>
                <a:cs typeface="Arial" pitchFamily="34" charset="0"/>
              </a:rPr>
              <a:t> IXP </a:t>
            </a:r>
            <a:r>
              <a:rPr lang="zh-CN" altLang="zh-CN" sz="2400" b="1" dirty="0" smtClean="0">
                <a:latin typeface="Arial" pitchFamily="34" charset="0"/>
                <a:ea typeface="黑体" pitchFamily="2" charset="-122"/>
                <a:cs typeface="Arial" pitchFamily="34" charset="0"/>
              </a:rPr>
              <a:t>在</a:t>
            </a:r>
            <a:r>
              <a:rPr lang="zh-CN" altLang="zh-CN" sz="2400" b="1" dirty="0">
                <a:latin typeface="Arial" pitchFamily="34" charset="0"/>
                <a:ea typeface="黑体" pitchFamily="2" charset="-122"/>
                <a:cs typeface="Arial" pitchFamily="34" charset="0"/>
              </a:rPr>
              <a:t>全球的分布图（</a:t>
            </a:r>
            <a:r>
              <a:rPr lang="en-US" altLang="zh-CN" sz="2400" b="1" dirty="0">
                <a:latin typeface="Arial" pitchFamily="34" charset="0"/>
                <a:ea typeface="黑体" pitchFamily="2" charset="-122"/>
                <a:cs typeface="Arial" pitchFamily="34" charset="0"/>
              </a:rPr>
              <a:t>2016</a:t>
            </a:r>
            <a:r>
              <a:rPr lang="zh-CN" altLang="zh-CN" sz="2400" b="1" dirty="0">
                <a:latin typeface="Arial" pitchFamily="34" charset="0"/>
                <a:ea typeface="黑体" pitchFamily="2" charset="-122"/>
                <a:cs typeface="Arial" pitchFamily="34" charset="0"/>
              </a:rPr>
              <a:t>年）</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416122057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ctr"/>
            <a:r>
              <a:rPr lang="zh-CN" altLang="en-US" dirty="0"/>
              <a:t>万维网 </a:t>
            </a:r>
            <a:r>
              <a:rPr lang="en-US" altLang="zh-CN" b="1" dirty="0"/>
              <a:t>WWW </a:t>
            </a:r>
            <a:r>
              <a:rPr lang="zh-CN" altLang="en-US" b="1" dirty="0"/>
              <a:t>的问世</a:t>
            </a:r>
          </a:p>
        </p:txBody>
      </p:sp>
      <p:sp>
        <p:nvSpPr>
          <p:cNvPr id="316419" name="Rectangle 3"/>
          <p:cNvSpPr>
            <a:spLocks noGrp="1" noChangeArrowheads="1"/>
          </p:cNvSpPr>
          <p:nvPr>
            <p:ph idx="1"/>
          </p:nvPr>
        </p:nvSpPr>
        <p:spPr/>
        <p:txBody>
          <a:bodyPr/>
          <a:lstStyle/>
          <a:p>
            <a:r>
              <a:rPr lang="zh-CN" altLang="en-US" dirty="0" smtClean="0"/>
              <a:t>互联网</a:t>
            </a:r>
            <a:r>
              <a:rPr lang="zh-CN" altLang="en-US" dirty="0"/>
              <a:t>已经成为世界上规模最大和增长速率最快的计算机网络，没有人能够准确</a:t>
            </a:r>
            <a:r>
              <a:rPr lang="zh-CN" altLang="en-US" dirty="0" smtClean="0"/>
              <a:t>说出互联网究竟</a:t>
            </a:r>
            <a:r>
              <a:rPr lang="zh-CN" altLang="en-US" dirty="0"/>
              <a:t>有多大。</a:t>
            </a:r>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a:t>
            </a:r>
            <a:r>
              <a:rPr lang="en-US" altLang="zh-CN" dirty="0" smtClean="0"/>
              <a:t> (</a:t>
            </a:r>
            <a:r>
              <a:rPr lang="en-US" altLang="zh-CN" dirty="0"/>
              <a:t>World Wide Web</a:t>
            </a:r>
            <a:r>
              <a:rPr lang="en-US" altLang="zh-CN" dirty="0" smtClean="0"/>
              <a:t>) </a:t>
            </a:r>
            <a:r>
              <a:rPr lang="zh-CN" altLang="en-US" dirty="0" smtClean="0"/>
              <a:t>被</a:t>
            </a:r>
            <a:r>
              <a:rPr lang="zh-CN" altLang="en-US" dirty="0"/>
              <a:t>广泛使用</a:t>
            </a:r>
            <a:r>
              <a:rPr lang="zh-CN" altLang="en-US" dirty="0" smtClean="0"/>
              <a:t>在互联网上</a:t>
            </a:r>
            <a:r>
              <a:rPr lang="zh-CN" altLang="en-US" dirty="0"/>
              <a:t>，大大方便了广大非网络专业人员对网络的使用，</a:t>
            </a:r>
            <a:r>
              <a:rPr lang="zh-CN" altLang="en-US" dirty="0" smtClean="0"/>
              <a:t>成为互联网的</a:t>
            </a:r>
            <a:r>
              <a:rPr lang="zh-CN" altLang="en-US" dirty="0"/>
              <a:t>这种指数级增长的主要驱动力。 </a:t>
            </a:r>
          </a:p>
        </p:txBody>
      </p:sp>
    </p:spTree>
    <p:extLst>
      <p:ext uri="{BB962C8B-B14F-4D97-AF65-F5344CB8AC3E}">
        <p14:creationId xmlns:p14="http://schemas.microsoft.com/office/powerpoint/2010/main" val="252306223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sp>
        <p:nvSpPr>
          <p:cNvPr id="8" name="内容占位符 7"/>
          <p:cNvSpPr>
            <a:spLocks noGrp="1"/>
          </p:cNvSpPr>
          <p:nvPr>
            <p:ph sz="half" idx="1"/>
          </p:nvPr>
        </p:nvSpPr>
        <p:spPr>
          <a:xfrm>
            <a:off x="416496" y="1196752"/>
            <a:ext cx="3975722" cy="4934173"/>
          </a:xfrm>
        </p:spPr>
        <p:txBody>
          <a:bodyPr/>
          <a:lstStyle/>
          <a:p>
            <a:pPr>
              <a:lnSpc>
                <a:spcPct val="110000"/>
              </a:lnSpc>
              <a:spcBef>
                <a:spcPts val="600"/>
              </a:spcBef>
            </a:pPr>
            <a:r>
              <a:rPr lang="zh-CN" altLang="zh-CN" dirty="0" smtClean="0"/>
              <a:t>从</a:t>
            </a:r>
            <a:r>
              <a:rPr lang="en-US" altLang="zh-CN" dirty="0" smtClean="0"/>
              <a:t> 1993 </a:t>
            </a:r>
            <a:r>
              <a:rPr lang="zh-CN" altLang="zh-CN" dirty="0" smtClean="0"/>
              <a:t>年至</a:t>
            </a:r>
            <a:r>
              <a:rPr lang="en-US" altLang="zh-CN" dirty="0" smtClean="0"/>
              <a:t> 2016 </a:t>
            </a:r>
            <a:r>
              <a:rPr lang="zh-CN" altLang="zh-CN" dirty="0" smtClean="0"/>
              <a:t>年</a:t>
            </a:r>
            <a:r>
              <a:rPr lang="zh-CN" altLang="zh-CN" dirty="0"/>
              <a:t>互联网用户数的增长</a:t>
            </a:r>
            <a:r>
              <a:rPr lang="zh-CN" altLang="zh-CN" dirty="0" smtClean="0"/>
              <a:t>情况</a:t>
            </a:r>
            <a:r>
              <a:rPr lang="zh-CN" altLang="en-US" dirty="0" smtClean="0"/>
              <a:t>如图所示</a:t>
            </a:r>
            <a:r>
              <a:rPr lang="zh-CN" altLang="zh-CN" dirty="0" smtClean="0"/>
              <a:t>。</a:t>
            </a:r>
            <a:r>
              <a:rPr lang="zh-CN" altLang="zh-CN" dirty="0">
                <a:solidFill>
                  <a:srgbClr val="0000CC"/>
                </a:solidFill>
              </a:rPr>
              <a:t>这里的用户是指在家中上网的</a:t>
            </a:r>
            <a:r>
              <a:rPr lang="zh-CN" altLang="zh-CN" dirty="0" smtClean="0">
                <a:solidFill>
                  <a:srgbClr val="0000CC"/>
                </a:solidFill>
              </a:rPr>
              <a:t>人</a:t>
            </a:r>
            <a:r>
              <a:rPr lang="zh-CN" altLang="en-US" dirty="0" smtClean="0"/>
              <a:t>。</a:t>
            </a:r>
            <a:endParaRPr lang="en-US" altLang="zh-CN" dirty="0" smtClean="0"/>
          </a:p>
          <a:p>
            <a:pPr>
              <a:lnSpc>
                <a:spcPct val="110000"/>
              </a:lnSpc>
              <a:spcBef>
                <a:spcPts val="600"/>
              </a:spcBef>
            </a:pPr>
            <a:r>
              <a:rPr lang="zh-CN" altLang="zh-CN" dirty="0" smtClean="0"/>
              <a:t>可以</a:t>
            </a:r>
            <a:r>
              <a:rPr lang="zh-CN" altLang="zh-CN" dirty="0"/>
              <a:t>看出，</a:t>
            </a:r>
            <a:r>
              <a:rPr lang="zh-CN" altLang="zh-CN" dirty="0" smtClean="0"/>
              <a:t>在</a:t>
            </a:r>
            <a:r>
              <a:rPr lang="en-US" altLang="zh-CN" dirty="0" smtClean="0"/>
              <a:t> 2005 </a:t>
            </a:r>
            <a:r>
              <a:rPr lang="zh-CN" altLang="zh-CN" dirty="0" smtClean="0"/>
              <a:t>年</a:t>
            </a:r>
            <a:r>
              <a:rPr lang="zh-CN" altLang="zh-CN" dirty="0"/>
              <a:t>互联网的用户数超过</a:t>
            </a:r>
            <a:r>
              <a:rPr lang="zh-CN" altLang="zh-CN" dirty="0" smtClean="0"/>
              <a:t>了</a:t>
            </a:r>
            <a:r>
              <a:rPr lang="en-US" altLang="zh-CN" dirty="0" smtClean="0"/>
              <a:t> 10 </a:t>
            </a:r>
            <a:r>
              <a:rPr lang="zh-CN" altLang="zh-CN" dirty="0" smtClean="0"/>
              <a:t>亿</a:t>
            </a:r>
            <a:r>
              <a:rPr lang="zh-CN" altLang="zh-CN" dirty="0"/>
              <a:t>，</a:t>
            </a:r>
            <a:r>
              <a:rPr lang="zh-CN" altLang="zh-CN" dirty="0" smtClean="0"/>
              <a:t>在</a:t>
            </a:r>
            <a:r>
              <a:rPr lang="en-US" altLang="zh-CN" dirty="0" smtClean="0"/>
              <a:t> 2010 </a:t>
            </a:r>
            <a:r>
              <a:rPr lang="zh-CN" altLang="zh-CN" dirty="0" smtClean="0"/>
              <a:t>年</a:t>
            </a:r>
            <a:r>
              <a:rPr lang="zh-CN" altLang="zh-CN" dirty="0"/>
              <a:t>超过</a:t>
            </a:r>
            <a:r>
              <a:rPr lang="zh-CN" altLang="zh-CN" dirty="0" smtClean="0"/>
              <a:t>了</a:t>
            </a:r>
            <a:r>
              <a:rPr lang="en-US" altLang="zh-CN" dirty="0" smtClean="0"/>
              <a:t> 20 </a:t>
            </a:r>
            <a:r>
              <a:rPr lang="zh-CN" altLang="zh-CN" dirty="0" smtClean="0"/>
              <a:t>亿</a:t>
            </a:r>
            <a:r>
              <a:rPr lang="zh-CN" altLang="zh-CN" dirty="0"/>
              <a:t>，而在</a:t>
            </a:r>
            <a:r>
              <a:rPr lang="en-US" altLang="zh-CN" dirty="0"/>
              <a:t>2014</a:t>
            </a:r>
            <a:r>
              <a:rPr lang="zh-CN" altLang="zh-CN" dirty="0" smtClean="0"/>
              <a:t>年</a:t>
            </a:r>
            <a:r>
              <a:rPr lang="en-US" altLang="zh-CN" dirty="0" smtClean="0"/>
              <a:t> </a:t>
            </a:r>
            <a:r>
              <a:rPr lang="zh-CN" altLang="zh-CN" dirty="0" smtClean="0"/>
              <a:t>已</a:t>
            </a:r>
            <a:r>
              <a:rPr lang="zh-CN" altLang="zh-CN" dirty="0"/>
              <a:t>接近</a:t>
            </a:r>
            <a:r>
              <a:rPr lang="zh-CN" altLang="zh-CN" dirty="0" smtClean="0"/>
              <a:t>了</a:t>
            </a:r>
            <a:r>
              <a:rPr lang="en-US" altLang="zh-CN" dirty="0" smtClean="0"/>
              <a:t> 30</a:t>
            </a:r>
            <a:r>
              <a:rPr lang="zh-CN" altLang="zh-CN" dirty="0"/>
              <a:t>亿。</a:t>
            </a:r>
            <a:endParaRPr lang="zh-CN" altLang="en-US" dirty="0"/>
          </a:p>
        </p:txBody>
      </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Internet.jpg"/>
          <p:cNvPicPr>
            <a:picLocks noChangeAspect="1"/>
          </p:cNvPicPr>
          <p:nvPr/>
        </p:nvPicPr>
        <p:blipFill>
          <a:blip r:embed="rId3" cstate="print"/>
          <a:srcRect t="3774" r="14465" b="7547"/>
          <a:stretch>
            <a:fillRect/>
          </a:stretch>
        </p:blipFill>
        <p:spPr>
          <a:xfrm>
            <a:off x="4592960" y="1484784"/>
            <a:ext cx="5015866" cy="3888432"/>
          </a:xfrm>
          <a:prstGeom prst="rect">
            <a:avLst/>
          </a:prstGeom>
        </p:spPr>
      </p:pic>
      <p:sp>
        <p:nvSpPr>
          <p:cNvPr id="11" name="矩形 10"/>
          <p:cNvSpPr/>
          <p:nvPr/>
        </p:nvSpPr>
        <p:spPr>
          <a:xfrm>
            <a:off x="4749943" y="5661248"/>
            <a:ext cx="4892686" cy="400110"/>
          </a:xfrm>
          <a:prstGeom prst="rect">
            <a:avLst/>
          </a:prstGeom>
        </p:spPr>
        <p:txBody>
          <a:bodyPr wrap="none">
            <a:spAutoFit/>
          </a:bodyPr>
          <a:lstStyle/>
          <a:p>
            <a:pPr algn="ctr"/>
            <a:r>
              <a:rPr lang="en-US" altLang="zh-CN" sz="2000" b="1" dirty="0" smtClean="0">
                <a:latin typeface="+mn-lt"/>
                <a:ea typeface="黑体" pitchFamily="2" charset="-122"/>
              </a:rPr>
              <a:t>1993 </a:t>
            </a:r>
            <a:r>
              <a:rPr lang="zh-CN" altLang="zh-CN" sz="2000" b="1" dirty="0" smtClean="0">
                <a:latin typeface="+mn-lt"/>
                <a:ea typeface="黑体" pitchFamily="2" charset="-122"/>
              </a:rPr>
              <a:t>年至</a:t>
            </a:r>
            <a:r>
              <a:rPr lang="en-US" altLang="zh-CN" sz="2000" b="1" dirty="0" smtClean="0">
                <a:latin typeface="+mn-lt"/>
                <a:ea typeface="黑体" pitchFamily="2" charset="-122"/>
              </a:rPr>
              <a:t> 2016 </a:t>
            </a:r>
            <a:r>
              <a:rPr lang="zh-CN" altLang="zh-CN" sz="2000" b="1" dirty="0" smtClean="0">
                <a:latin typeface="+mn-lt"/>
                <a:ea typeface="黑体" pitchFamily="2" charset="-122"/>
              </a:rPr>
              <a:t>年</a:t>
            </a:r>
            <a:r>
              <a:rPr lang="zh-CN" altLang="zh-CN" sz="2000" b="1" dirty="0">
                <a:latin typeface="+mn-lt"/>
                <a:ea typeface="黑体" pitchFamily="2" charset="-122"/>
              </a:rPr>
              <a:t>互联网用户的增长情况</a:t>
            </a:r>
            <a:endParaRPr lang="zh-CN" altLang="en-US" sz="2000" b="1" dirty="0">
              <a:latin typeface="+mn-lt"/>
              <a:ea typeface="黑体" pitchFamily="2" charset="-122"/>
            </a:endParaRPr>
          </a:p>
        </p:txBody>
      </p:sp>
    </p:spTree>
    <p:extLst>
      <p:ext uri="{BB962C8B-B14F-4D97-AF65-F5344CB8AC3E}">
        <p14:creationId xmlns:p14="http://schemas.microsoft.com/office/powerpoint/2010/main" val="193064051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3038174"/>
              </p:ext>
            </p:extLst>
          </p:nvPr>
        </p:nvGraphicFramePr>
        <p:xfrm>
          <a:off x="776536" y="2148448"/>
          <a:ext cx="8496945" cy="2792719"/>
        </p:xfrm>
        <a:graphic>
          <a:graphicData uri="http://schemas.openxmlformats.org/drawingml/2006/table">
            <a:tbl>
              <a:tblPr firstRow="1" bandRow="1">
                <a:tableStyleId>{073A0DAA-6AF3-43AB-8588-CEC1D06C72B9}</a:tableStyleId>
              </a:tblPr>
              <a:tblGrid>
                <a:gridCol w="1296144"/>
                <a:gridCol w="1512168"/>
                <a:gridCol w="1512169"/>
                <a:gridCol w="1584176"/>
                <a:gridCol w="2592288"/>
              </a:tblGrid>
              <a:tr h="720080">
                <a:tc>
                  <a:txBody>
                    <a:bodyPr/>
                    <a:lstStyle/>
                    <a:p>
                      <a:pPr algn="ctr"/>
                      <a:r>
                        <a:rPr lang="zh-CN" altLang="en-US" sz="2800" b="1" dirty="0" smtClean="0">
                          <a:latin typeface="+mn-lt"/>
                          <a:ea typeface="黑体" pitchFamily="2" charset="-122"/>
                        </a:rPr>
                        <a:t>年份</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网络数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主机数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用户数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管理机构数</a:t>
                      </a:r>
                      <a:endParaRPr lang="zh-CN" altLang="en-US" sz="2800" b="1"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1980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0</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1990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1</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2000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7</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2005</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9</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r>
            </a:tbl>
          </a:graphicData>
        </a:graphic>
      </p:graphicFrame>
      <p:sp>
        <p:nvSpPr>
          <p:cNvPr id="8" name="矩形 7"/>
          <p:cNvSpPr/>
          <p:nvPr/>
        </p:nvSpPr>
        <p:spPr>
          <a:xfrm>
            <a:off x="1590547" y="1628800"/>
            <a:ext cx="6674821" cy="523220"/>
          </a:xfrm>
          <a:prstGeom prst="rect">
            <a:avLst/>
          </a:prstGeom>
        </p:spPr>
        <p:txBody>
          <a:bodyPr wrap="square">
            <a:spAutoFit/>
          </a:bodyPr>
          <a:lstStyle/>
          <a:p>
            <a:pPr algn="ctr"/>
            <a:r>
              <a:rPr lang="zh-CN" altLang="zh-CN" sz="2800" b="1" dirty="0" smtClean="0">
                <a:latin typeface="+mn-lt"/>
                <a:ea typeface="黑体" pitchFamily="2" charset="-122"/>
              </a:rPr>
              <a:t>互联网</a:t>
            </a:r>
            <a:r>
              <a:rPr lang="zh-CN" altLang="zh-CN" sz="2800" b="1" dirty="0">
                <a:latin typeface="+mn-lt"/>
                <a:ea typeface="黑体" pitchFamily="2" charset="-122"/>
              </a:rPr>
              <a:t>的发展</a:t>
            </a:r>
            <a:r>
              <a:rPr lang="zh-CN" altLang="zh-CN" sz="2800" b="1" dirty="0" smtClean="0">
                <a:latin typeface="+mn-lt"/>
                <a:ea typeface="黑体" pitchFamily="2" charset="-122"/>
              </a:rPr>
              <a:t>概况</a:t>
            </a:r>
            <a:r>
              <a:rPr lang="zh-CN" altLang="en-US" sz="2800" b="1" dirty="0">
                <a:latin typeface="+mn-lt"/>
                <a:ea typeface="黑体" pitchFamily="2" charset="-122"/>
              </a:rPr>
              <a:t>（统计到 </a:t>
            </a:r>
            <a:r>
              <a:rPr lang="en-US" altLang="zh-CN" sz="2800" b="1" dirty="0">
                <a:latin typeface="+mn-lt"/>
                <a:ea typeface="黑体" pitchFamily="2" charset="-122"/>
              </a:rPr>
              <a:t>2005 </a:t>
            </a:r>
            <a:r>
              <a:rPr lang="zh-CN" altLang="en-US" sz="2800" b="1" dirty="0">
                <a:latin typeface="+mn-lt"/>
                <a:ea typeface="黑体" pitchFamily="2" charset="-122"/>
              </a:rPr>
              <a:t>年）</a:t>
            </a:r>
          </a:p>
        </p:txBody>
      </p:sp>
    </p:spTree>
    <p:extLst>
      <p:ext uri="{BB962C8B-B14F-4D97-AF65-F5344CB8AC3E}">
        <p14:creationId xmlns:p14="http://schemas.microsoft.com/office/powerpoint/2010/main" val="255676729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smtClean="0"/>
              <a:t>1.2.3  </a:t>
            </a:r>
            <a:r>
              <a:rPr lang="zh-CN" altLang="zh-CN" dirty="0" smtClean="0"/>
              <a:t>互联网</a:t>
            </a:r>
            <a:r>
              <a:rPr lang="zh-CN" altLang="zh-CN" dirty="0"/>
              <a:t>的标准化工作</a:t>
            </a:r>
            <a:endParaRPr lang="zh-CN" altLang="en-US" dirty="0"/>
          </a:p>
        </p:txBody>
      </p:sp>
      <p:grpSp>
        <p:nvGrpSpPr>
          <p:cNvPr id="3" name="组合 2"/>
          <p:cNvGrpSpPr/>
          <p:nvPr/>
        </p:nvGrpSpPr>
        <p:grpSpPr>
          <a:xfrm>
            <a:off x="416496" y="2262188"/>
            <a:ext cx="9283437" cy="361473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a:spLocks/>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互联网协会 </a:t>
              </a:r>
              <a:r>
                <a:rPr kumimoji="1" lang="en-US" altLang="zh-CN" sz="2000" b="1" dirty="0">
                  <a:solidFill>
                    <a:srgbClr val="000099"/>
                  </a:solidFill>
                  <a:ea typeface="黑体" pitchFamily="2" charset="-122"/>
                </a:rPr>
                <a:t>ISOC</a:t>
              </a: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IRSG </a:t>
              </a: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IRTF </a:t>
              </a: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IETF </a:t>
              </a: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IESG </a:t>
              </a: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互联网体系结构</a:t>
              </a:r>
              <a:endParaRPr kumimoji="1" lang="zh-CN" altLang="en-US" sz="2000" b="1" dirty="0">
                <a:solidFill>
                  <a:srgbClr val="000099"/>
                </a:solidFill>
                <a:ea typeface="黑体" pitchFamily="2" charset="-122"/>
              </a:endParaRPr>
            </a:p>
            <a:p>
              <a:pPr algn="ctr"/>
              <a:r>
                <a:rPr kumimoji="1" lang="zh-CN" altLang="en-US" sz="2000" b="1" dirty="0">
                  <a:solidFill>
                    <a:srgbClr val="000099"/>
                  </a:solidFill>
                  <a:ea typeface="黑体" pitchFamily="2" charset="-122"/>
                </a:rPr>
                <a:t>研究委员会 </a:t>
              </a:r>
              <a:r>
                <a:rPr kumimoji="1" lang="en-US" altLang="zh-CN" sz="2000" b="1" dirty="0">
                  <a:solidFill>
                    <a:srgbClr val="000099"/>
                  </a:solidFill>
                  <a:ea typeface="黑体" pitchFamily="2" charset="-122"/>
                </a:rPr>
                <a:t>IAB </a:t>
              </a: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grpSp>
      <p:sp>
        <p:nvSpPr>
          <p:cNvPr id="2" name="矩形 1"/>
          <p:cNvSpPr/>
          <p:nvPr/>
        </p:nvSpPr>
        <p:spPr>
          <a:xfrm>
            <a:off x="584729" y="1184970"/>
            <a:ext cx="8832768" cy="1129348"/>
          </a:xfrm>
          <a:prstGeom prst="rect">
            <a:avLst/>
          </a:prstGeom>
        </p:spPr>
        <p:txBody>
          <a:bodyPr wrap="square">
            <a:spAutoFit/>
          </a:bodyPr>
          <a:lstStyle/>
          <a:p>
            <a:pPr>
              <a:lnSpc>
                <a:spcPct val="110000"/>
              </a:lnSpc>
            </a:pPr>
            <a:r>
              <a:rPr lang="zh-CN" altLang="zh-CN" sz="3200" b="1" dirty="0">
                <a:latin typeface="+mn-lt"/>
                <a:ea typeface="黑体" pitchFamily="2" charset="-122"/>
              </a:rPr>
              <a:t>互联网的标准化工作对互联网的发展起到了非常重要的</a:t>
            </a:r>
            <a:r>
              <a:rPr lang="zh-CN" altLang="zh-CN" sz="3200" b="1" dirty="0" smtClean="0">
                <a:latin typeface="+mn-lt"/>
                <a:ea typeface="黑体" pitchFamily="2" charset="-122"/>
              </a:rPr>
              <a:t>作用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80921896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smtClean="0"/>
              <a:t>成为</a:t>
            </a:r>
            <a:r>
              <a:rPr lang="zh-CN" altLang="zh-CN" sz="3600" dirty="0" smtClean="0"/>
              <a:t>互联网正式</a:t>
            </a:r>
            <a:r>
              <a:rPr lang="zh-CN" altLang="zh-CN" sz="3600" dirty="0"/>
              <a:t>标准要</a:t>
            </a:r>
            <a:r>
              <a:rPr lang="zh-CN" altLang="zh-CN" sz="3600" dirty="0" smtClean="0"/>
              <a:t>经过三</a:t>
            </a:r>
            <a:r>
              <a:rPr lang="zh-CN" altLang="zh-CN" sz="3600" dirty="0"/>
              <a:t>个</a:t>
            </a:r>
            <a:r>
              <a:rPr lang="zh-CN" altLang="zh-CN" sz="3600" dirty="0" smtClean="0"/>
              <a:t>阶段</a:t>
            </a:r>
            <a:endParaRPr lang="zh-CN" altLang="en-US" sz="3600" dirty="0"/>
          </a:p>
        </p:txBody>
      </p:sp>
      <p:sp>
        <p:nvSpPr>
          <p:cNvPr id="322563" name="Rectangle 3"/>
          <p:cNvSpPr>
            <a:spLocks noGrp="1" noChangeArrowheads="1"/>
          </p:cNvSpPr>
          <p:nvPr>
            <p:ph idx="1"/>
          </p:nvPr>
        </p:nvSpPr>
        <p:spPr>
          <a:xfrm>
            <a:off x="495300" y="1988840"/>
            <a:ext cx="9066212" cy="41420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smtClean="0">
                <a:solidFill>
                  <a:srgbClr val="0000CC"/>
                </a:solidFill>
              </a:rPr>
              <a:t>互联网草案 </a:t>
            </a:r>
            <a:r>
              <a:rPr lang="en-US" altLang="zh-CN" dirty="0" smtClean="0"/>
              <a:t>(</a:t>
            </a:r>
            <a:r>
              <a:rPr lang="en-US" altLang="zh-CN" dirty="0"/>
              <a:t>Internet Draft)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p>
          <a:p>
            <a:r>
              <a:rPr lang="zh-CN" altLang="en-US" dirty="0">
                <a:solidFill>
                  <a:srgbClr val="0000CC"/>
                </a:solidFill>
              </a:rPr>
              <a:t>建议</a:t>
            </a:r>
            <a:r>
              <a:rPr lang="zh-CN" altLang="en-US" dirty="0" smtClean="0">
                <a:solidFill>
                  <a:srgbClr val="0000CC"/>
                </a:solidFill>
              </a:rPr>
              <a:t>标准 </a:t>
            </a:r>
            <a:r>
              <a:rPr lang="en-US" altLang="zh-CN" dirty="0" smtClean="0"/>
              <a:t>(</a:t>
            </a:r>
            <a:r>
              <a:rPr lang="en-US" altLang="zh-CN" dirty="0"/>
              <a:t>Proposed Standard) ——</a:t>
            </a:r>
            <a:r>
              <a:rPr lang="zh-CN" altLang="en-US" dirty="0"/>
              <a:t>从这个阶段开始就成为 </a:t>
            </a:r>
            <a:r>
              <a:rPr lang="en-US" altLang="zh-CN" dirty="0"/>
              <a:t>RFC </a:t>
            </a:r>
            <a:r>
              <a:rPr lang="zh-CN" altLang="en-US" dirty="0"/>
              <a:t>文档。</a:t>
            </a:r>
          </a:p>
          <a:p>
            <a:r>
              <a:rPr lang="zh-CN" altLang="en-US" dirty="0" smtClean="0">
                <a:solidFill>
                  <a:srgbClr val="0000CC"/>
                </a:solidFill>
              </a:rPr>
              <a:t>互联网标准 </a:t>
            </a:r>
            <a:r>
              <a:rPr lang="en-US" altLang="zh-CN" dirty="0" smtClean="0"/>
              <a:t>(</a:t>
            </a:r>
            <a:r>
              <a:rPr lang="en-US" altLang="zh-CN" dirty="0"/>
              <a:t>Internet Standard) </a:t>
            </a:r>
            <a:r>
              <a:rPr lang="en-US" altLang="zh-CN" dirty="0" smtClean="0"/>
              <a:t>——</a:t>
            </a:r>
            <a:r>
              <a:rPr lang="zh-CN" altLang="zh-CN" dirty="0"/>
              <a:t>达到正式标准后，每个标准就分配到一个</a:t>
            </a:r>
            <a:r>
              <a:rPr lang="zh-CN" altLang="zh-CN" dirty="0" smtClean="0"/>
              <a:t>编号</a:t>
            </a:r>
            <a:r>
              <a:rPr lang="en-US" altLang="zh-CN" dirty="0" smtClean="0"/>
              <a:t> STD </a:t>
            </a:r>
            <a:r>
              <a:rPr lang="en-US" altLang="zh-CN" dirty="0"/>
              <a:t>xx</a:t>
            </a:r>
            <a:r>
              <a:rPr lang="zh-CN" altLang="zh-CN" dirty="0" smtClean="0"/>
              <a:t>。</a:t>
            </a:r>
            <a:r>
              <a:rPr lang="en-US" altLang="zh-CN" dirty="0" smtClean="0"/>
              <a:t> </a:t>
            </a:r>
            <a:r>
              <a:rPr lang="zh-CN" altLang="zh-CN" dirty="0" smtClean="0"/>
              <a:t>一</a:t>
            </a:r>
            <a:r>
              <a:rPr lang="zh-CN" altLang="zh-CN" dirty="0"/>
              <a:t>个标准可以和多</a:t>
            </a:r>
            <a:r>
              <a:rPr lang="zh-CN" altLang="zh-CN" dirty="0" smtClean="0"/>
              <a:t>个</a:t>
            </a:r>
            <a:r>
              <a:rPr lang="en-US" altLang="zh-CN" dirty="0" smtClean="0"/>
              <a:t> RFC </a:t>
            </a:r>
            <a:r>
              <a:rPr lang="zh-CN" altLang="zh-CN" dirty="0" smtClean="0"/>
              <a:t>文档</a:t>
            </a:r>
            <a:r>
              <a:rPr lang="zh-CN" altLang="zh-CN" dirty="0"/>
              <a:t>关联。</a:t>
            </a:r>
            <a:endParaRPr lang="en-US" altLang="zh-CN" dirty="0"/>
          </a:p>
        </p:txBody>
      </p:sp>
      <p:sp>
        <p:nvSpPr>
          <p:cNvPr id="2" name="矩形 1"/>
          <p:cNvSpPr/>
          <p:nvPr/>
        </p:nvSpPr>
        <p:spPr>
          <a:xfrm>
            <a:off x="344488" y="1260049"/>
            <a:ext cx="9489504" cy="584775"/>
          </a:xfrm>
          <a:prstGeom prst="rect">
            <a:avLst/>
          </a:prstGeom>
          <a:solidFill>
            <a:srgbClr val="00B0F0"/>
          </a:solidFill>
        </p:spPr>
        <p:txBody>
          <a:bodyPr wrap="square">
            <a:spAutoFit/>
          </a:bodyPr>
          <a:lstStyle/>
          <a:p>
            <a:pPr algn="ctr"/>
            <a:r>
              <a:rPr lang="zh-CN" altLang="zh-CN" sz="3200" b="1" dirty="0" smtClean="0">
                <a:latin typeface="+mn-lt"/>
                <a:ea typeface="黑体" pitchFamily="2" charset="-122"/>
              </a:rPr>
              <a:t>所有互联网</a:t>
            </a:r>
            <a:r>
              <a:rPr lang="zh-CN" altLang="zh-CN" sz="3200" b="1" dirty="0">
                <a:latin typeface="+mn-lt"/>
                <a:ea typeface="黑体" pitchFamily="2" charset="-122"/>
              </a:rPr>
              <a:t>标准</a:t>
            </a:r>
            <a:r>
              <a:rPr lang="zh-CN" altLang="zh-CN" sz="3200" b="1" dirty="0" smtClean="0">
                <a:latin typeface="+mn-lt"/>
                <a:ea typeface="黑体" pitchFamily="2" charset="-122"/>
              </a:rPr>
              <a:t>都以</a:t>
            </a:r>
            <a:r>
              <a:rPr lang="en-US" altLang="zh-CN" sz="3200" b="1" dirty="0" smtClean="0">
                <a:latin typeface="+mn-lt"/>
                <a:ea typeface="黑体" pitchFamily="2" charset="-122"/>
              </a:rPr>
              <a:t> RFC </a:t>
            </a:r>
            <a:r>
              <a:rPr lang="zh-CN" altLang="zh-CN" sz="3200" b="1" dirty="0" smtClean="0">
                <a:latin typeface="+mn-lt"/>
                <a:ea typeface="黑体" pitchFamily="2" charset="-122"/>
              </a:rPr>
              <a:t>的</a:t>
            </a:r>
            <a:r>
              <a:rPr lang="zh-CN" altLang="zh-CN" sz="3200" b="1" dirty="0">
                <a:latin typeface="+mn-lt"/>
                <a:ea typeface="黑体" pitchFamily="2" charset="-122"/>
              </a:rPr>
              <a:t>形式在互联网上</a:t>
            </a:r>
            <a:r>
              <a:rPr lang="zh-CN" altLang="zh-CN" sz="3200" b="1" dirty="0" smtClean="0">
                <a:latin typeface="+mn-lt"/>
                <a:ea typeface="黑体" pitchFamily="2" charset="-122"/>
              </a:rPr>
              <a:t>发表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384666487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smtClean="0"/>
              <a:t>各种 </a:t>
            </a:r>
            <a:r>
              <a:rPr lang="en-US" altLang="zh-CN" dirty="0" smtClean="0"/>
              <a:t>RFC </a:t>
            </a:r>
            <a:r>
              <a:rPr lang="zh-CN" altLang="en-US" dirty="0" smtClean="0"/>
              <a:t>之间</a:t>
            </a:r>
            <a:r>
              <a:rPr lang="zh-CN" altLang="en-US" dirty="0"/>
              <a:t>的关系 </a:t>
            </a:r>
          </a:p>
        </p:txBody>
      </p:sp>
      <p:grpSp>
        <p:nvGrpSpPr>
          <p:cNvPr id="3" name="组合 2"/>
          <p:cNvGrpSpPr/>
          <p:nvPr/>
        </p:nvGrpSpPr>
        <p:grpSpPr>
          <a:xfrm>
            <a:off x="704528" y="2420169"/>
            <a:ext cx="8518449" cy="3673127"/>
            <a:chOff x="428229" y="1916114"/>
            <a:chExt cx="8518449" cy="3673127"/>
          </a:xfrm>
        </p:grpSpPr>
        <p:sp>
          <p:nvSpPr>
            <p:cNvPr id="324610" name="Rectangle 2"/>
            <p:cNvSpPr>
              <a:spLocks noChangeArrowheads="1"/>
            </p:cNvSpPr>
            <p:nvPr/>
          </p:nvSpPr>
          <p:spPr bwMode="auto">
            <a:xfrm>
              <a:off x="428229" y="2727327"/>
              <a:ext cx="8485212" cy="28619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3" name="Freeform 15"/>
            <p:cNvSpPr>
              <a:spLocks/>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4" name="Freeform 16"/>
            <p:cNvSpPr>
              <a:spLocks/>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5" name="Freeform 17"/>
            <p:cNvSpPr>
              <a:spLocks/>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6" name="Freeform 18"/>
            <p:cNvSpPr>
              <a:spLocks/>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7" name="Line 19"/>
            <p:cNvSpPr>
              <a:spLocks noChangeShapeType="1"/>
            </p:cNvSpPr>
            <p:nvPr/>
          </p:nvSpPr>
          <p:spPr bwMode="auto">
            <a:xfrm rot="-5400000">
              <a:off x="3117123" y="2616532"/>
              <a:ext cx="0" cy="1126463"/>
            </a:xfrm>
            <a:prstGeom prst="line">
              <a:avLst/>
            </a:prstGeom>
            <a:noFill/>
            <a:ln w="19050">
              <a:solidFill>
                <a:srgbClr val="3333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8" name="Freeform 20"/>
            <p:cNvSpPr>
              <a:spLocks/>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8267 h 10000"/>
                <a:gd name="connsiteX5" fmla="*/ 8958 w 10000"/>
                <a:gd name="connsiteY5" fmla="*/ 10000 h 10000"/>
                <a:gd name="connsiteX0" fmla="*/ 10000 w 10287"/>
                <a:gd name="connsiteY0" fmla="*/ 0 h 10000"/>
                <a:gd name="connsiteX1" fmla="*/ 10287 w 10287"/>
                <a:gd name="connsiteY1" fmla="*/ 1777 h 10000"/>
                <a:gd name="connsiteX2" fmla="*/ 0 w 10287"/>
                <a:gd name="connsiteY2" fmla="*/ 1040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9862 w 10149"/>
                <a:gd name="connsiteY0" fmla="*/ 0 h 10000"/>
                <a:gd name="connsiteX1" fmla="*/ 10149 w 10149"/>
                <a:gd name="connsiteY1" fmla="*/ 1777 h 10000"/>
                <a:gd name="connsiteX2" fmla="*/ 5 w 10149"/>
                <a:gd name="connsiteY2" fmla="*/ 1777 h 10000"/>
                <a:gd name="connsiteX3" fmla="*/ 292 w 10149"/>
                <a:gd name="connsiteY3" fmla="*/ 8381 h 10000"/>
                <a:gd name="connsiteX4" fmla="*/ 8801 w 10149"/>
                <a:gd name="connsiteY4" fmla="*/ 8267 h 10000"/>
                <a:gd name="connsiteX5" fmla="*/ 8820 w 10149"/>
                <a:gd name="connsiteY5" fmla="*/ 10000 h 10000"/>
                <a:gd name="connsiteX0" fmla="*/ 9870 w 10157"/>
                <a:gd name="connsiteY0" fmla="*/ 0 h 10000"/>
                <a:gd name="connsiteX1" fmla="*/ 10157 w 10157"/>
                <a:gd name="connsiteY1" fmla="*/ 1777 h 10000"/>
                <a:gd name="connsiteX2" fmla="*/ 13 w 10157"/>
                <a:gd name="connsiteY2" fmla="*/ 1777 h 10000"/>
                <a:gd name="connsiteX3" fmla="*/ 13 w 10157"/>
                <a:gd name="connsiteY3" fmla="*/ 8381 h 10000"/>
                <a:gd name="connsiteX4" fmla="*/ 8809 w 10157"/>
                <a:gd name="connsiteY4" fmla="*/ 8267 h 10000"/>
                <a:gd name="connsiteX5" fmla="*/ 8828 w 10157"/>
                <a:gd name="connsiteY5" fmla="*/ 10000 h 10000"/>
                <a:gd name="connsiteX0" fmla="*/ 9870 w 9874"/>
                <a:gd name="connsiteY0" fmla="*/ 0 h 10000"/>
                <a:gd name="connsiteX1" fmla="*/ 8723 w 9874"/>
                <a:gd name="connsiteY1" fmla="*/ 1777 h 10000"/>
                <a:gd name="connsiteX2" fmla="*/ 13 w 9874"/>
                <a:gd name="connsiteY2" fmla="*/ 1777 h 10000"/>
                <a:gd name="connsiteX3" fmla="*/ 13 w 9874"/>
                <a:gd name="connsiteY3" fmla="*/ 8381 h 10000"/>
                <a:gd name="connsiteX4" fmla="*/ 8809 w 9874"/>
                <a:gd name="connsiteY4" fmla="*/ 8267 h 10000"/>
                <a:gd name="connsiteX5" fmla="*/ 8828 w 9874"/>
                <a:gd name="connsiteY5" fmla="*/ 10000 h 10000"/>
                <a:gd name="connsiteX0" fmla="*/ 9125 w 9137"/>
                <a:gd name="connsiteY0" fmla="*/ 0 h 10105"/>
                <a:gd name="connsiteX1" fmla="*/ 8834 w 9137"/>
                <a:gd name="connsiteY1" fmla="*/ 1882 h 10105"/>
                <a:gd name="connsiteX2" fmla="*/ 13 w 9137"/>
                <a:gd name="connsiteY2" fmla="*/ 1882 h 10105"/>
                <a:gd name="connsiteX3" fmla="*/ 13 w 9137"/>
                <a:gd name="connsiteY3" fmla="*/ 8486 h 10105"/>
                <a:gd name="connsiteX4" fmla="*/ 8921 w 9137"/>
                <a:gd name="connsiteY4" fmla="*/ 8372 h 10105"/>
                <a:gd name="connsiteX5" fmla="*/ 8941 w 9137"/>
                <a:gd name="connsiteY5" fmla="*/ 10105 h 10105"/>
                <a:gd name="connsiteX0" fmla="*/ 9510 w 9785"/>
                <a:gd name="connsiteY0" fmla="*/ 0 h 10000"/>
                <a:gd name="connsiteX1" fmla="*/ 9668 w 9785"/>
                <a:gd name="connsiteY1" fmla="*/ 1862 h 10000"/>
                <a:gd name="connsiteX2" fmla="*/ 14 w 9785"/>
                <a:gd name="connsiteY2" fmla="*/ 1862 h 10000"/>
                <a:gd name="connsiteX3" fmla="*/ 14 w 9785"/>
                <a:gd name="connsiteY3" fmla="*/ 8398 h 10000"/>
                <a:gd name="connsiteX4" fmla="*/ 9764 w 9785"/>
                <a:gd name="connsiteY4" fmla="*/ 8285 h 10000"/>
                <a:gd name="connsiteX5" fmla="*/ 9785 w 9785"/>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0" name="Text Box 22"/>
            <p:cNvSpPr txBox="1">
              <a:spLocks noChangeArrowheads="1"/>
            </p:cNvSpPr>
            <p:nvPr/>
          </p:nvSpPr>
          <p:spPr bwMode="auto">
            <a:xfrm>
              <a:off x="3768063" y="1992314"/>
              <a:ext cx="1718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rgbClr val="333399"/>
                  </a:solidFill>
                  <a:ea typeface="黑体" pitchFamily="2" charset="-122"/>
                </a:rPr>
                <a:t>互联网草案</a:t>
              </a:r>
              <a:endParaRPr kumimoji="1" lang="zh-CN" altLang="en-US" sz="2000" b="1" dirty="0">
                <a:solidFill>
                  <a:srgbClr val="333399"/>
                </a:solidFill>
                <a:ea typeface="黑体" pitchFamily="2" charset="-122"/>
              </a:endParaRPr>
            </a:p>
          </p:txBody>
        </p:sp>
        <p:sp>
          <p:nvSpPr>
            <p:cNvPr id="324631" name="Text Box 23"/>
            <p:cNvSpPr txBox="1">
              <a:spLocks noChangeArrowheads="1"/>
            </p:cNvSpPr>
            <p:nvPr/>
          </p:nvSpPr>
          <p:spPr bwMode="auto">
            <a:xfrm>
              <a:off x="3883289" y="2981326"/>
              <a:ext cx="13971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建议标准</a:t>
              </a:r>
            </a:p>
          </p:txBody>
        </p:sp>
        <p:sp>
          <p:nvSpPr>
            <p:cNvPr id="324633" name="Text Box 25"/>
            <p:cNvSpPr txBox="1">
              <a:spLocks noChangeArrowheads="1"/>
            </p:cNvSpPr>
            <p:nvPr/>
          </p:nvSpPr>
          <p:spPr bwMode="auto">
            <a:xfrm>
              <a:off x="3761184" y="3956596"/>
              <a:ext cx="1724951" cy="40011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chemeClr val="accent2"/>
                  </a:solidFill>
                  <a:ea typeface="黑体" pitchFamily="2" charset="-122"/>
                </a:rPr>
                <a:t>互联网标准</a:t>
              </a:r>
              <a:endParaRPr kumimoji="1" lang="zh-CN" altLang="en-US" sz="2000" b="1" dirty="0">
                <a:solidFill>
                  <a:schemeClr val="accent2"/>
                </a:solidFill>
                <a:ea typeface="黑体" pitchFamily="2" charset="-122"/>
              </a:endParaRPr>
            </a:p>
          </p:txBody>
        </p:sp>
        <p:sp>
          <p:nvSpPr>
            <p:cNvPr id="324634" name="Text Box 26"/>
            <p:cNvSpPr txBox="1">
              <a:spLocks noChangeArrowheads="1"/>
            </p:cNvSpPr>
            <p:nvPr/>
          </p:nvSpPr>
          <p:spPr bwMode="auto">
            <a:xfrm>
              <a:off x="3726788" y="4893221"/>
              <a:ext cx="17593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历史的 </a:t>
              </a:r>
              <a:r>
                <a:rPr kumimoji="1" lang="en-US" altLang="zh-CN" sz="2000" b="1" dirty="0">
                  <a:solidFill>
                    <a:srgbClr val="333399"/>
                  </a:solidFill>
                  <a:ea typeface="黑体" pitchFamily="2" charset="-122"/>
                </a:rPr>
                <a:t>RFC</a:t>
              </a:r>
            </a:p>
          </p:txBody>
        </p:sp>
        <p:sp>
          <p:nvSpPr>
            <p:cNvPr id="324635" name="Text Box 27"/>
            <p:cNvSpPr txBox="1">
              <a:spLocks noChangeArrowheads="1"/>
            </p:cNvSpPr>
            <p:nvPr/>
          </p:nvSpPr>
          <p:spPr bwMode="auto">
            <a:xfrm>
              <a:off x="732630" y="2986089"/>
              <a:ext cx="17817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实验的 </a:t>
              </a:r>
              <a:r>
                <a:rPr kumimoji="1" lang="en-US" altLang="zh-CN" sz="2000" b="1" dirty="0">
                  <a:solidFill>
                    <a:srgbClr val="333399"/>
                  </a:solidFill>
                  <a:ea typeface="黑体" pitchFamily="2" charset="-122"/>
                </a:rPr>
                <a:t>RFC</a:t>
              </a:r>
            </a:p>
          </p:txBody>
        </p:sp>
        <p:sp>
          <p:nvSpPr>
            <p:cNvPr id="324636" name="Text Box 28"/>
            <p:cNvSpPr txBox="1">
              <a:spLocks noChangeArrowheads="1"/>
            </p:cNvSpPr>
            <p:nvPr/>
          </p:nvSpPr>
          <p:spPr bwMode="auto">
            <a:xfrm>
              <a:off x="6407944" y="3001964"/>
              <a:ext cx="22185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提供信息的 </a:t>
              </a:r>
              <a:r>
                <a:rPr kumimoji="1" lang="en-US" altLang="zh-CN" sz="2000" b="1" dirty="0">
                  <a:solidFill>
                    <a:srgbClr val="333399"/>
                  </a:solidFill>
                  <a:ea typeface="黑体" pitchFamily="2" charset="-122"/>
                </a:rPr>
                <a:t>RFC</a:t>
              </a: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 name="矩形 1"/>
          <p:cNvSpPr/>
          <p:nvPr/>
        </p:nvSpPr>
        <p:spPr>
          <a:xfrm>
            <a:off x="344488" y="1178749"/>
            <a:ext cx="9477771" cy="1040285"/>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latin typeface="+mn-lt"/>
                <a:ea typeface="黑体" pitchFamily="2" charset="-122"/>
              </a:rPr>
              <a:t>除了建议标准和互联网标准这</a:t>
            </a:r>
            <a:r>
              <a:rPr lang="zh-CN" altLang="zh-CN" sz="2800" b="1" dirty="0" smtClean="0">
                <a:latin typeface="+mn-lt"/>
                <a:ea typeface="黑体" pitchFamily="2" charset="-122"/>
              </a:rPr>
              <a:t>两种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外，还有三</a:t>
            </a:r>
            <a:r>
              <a:rPr lang="zh-CN" altLang="zh-CN" sz="2800" b="1" dirty="0" smtClean="0">
                <a:latin typeface="+mn-lt"/>
                <a:ea typeface="黑体" pitchFamily="2" charset="-122"/>
              </a:rPr>
              <a:t>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，即历史的、实验的和提供信息</a:t>
            </a:r>
            <a:r>
              <a:rPr lang="zh-CN" altLang="zh-CN" sz="2800" b="1" dirty="0" smtClean="0">
                <a:latin typeface="+mn-lt"/>
                <a:ea typeface="黑体" pitchFamily="2" charset="-122"/>
              </a:rPr>
              <a:t>的</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en-US" sz="2800" b="1" dirty="0" smtClean="0">
                <a:latin typeface="+mn-lt"/>
                <a:ea typeface="黑体" pitchFamily="2" charset="-122"/>
              </a:rPr>
              <a:t>。</a:t>
            </a:r>
            <a:endParaRPr lang="zh-CN" altLang="en-US" sz="2800" b="1" dirty="0">
              <a:latin typeface="+mn-lt"/>
              <a:ea typeface="黑体" pitchFamily="2" charset="-122"/>
            </a:endParaRPr>
          </a:p>
        </p:txBody>
      </p:sp>
    </p:spTree>
    <p:extLst>
      <p:ext uri="{BB962C8B-B14F-4D97-AF65-F5344CB8AC3E}">
        <p14:creationId xmlns:p14="http://schemas.microsoft.com/office/powerpoint/2010/main" val="2510065862"/>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zh-CN" dirty="0" smtClean="0"/>
              <a:t>互联网</a:t>
            </a:r>
            <a:r>
              <a:rPr lang="zh-CN" altLang="en-US" dirty="0"/>
              <a:t>的</a:t>
            </a:r>
            <a:r>
              <a:rPr lang="zh-CN" altLang="en-US" dirty="0" smtClean="0"/>
              <a:t>组成</a:t>
            </a:r>
            <a:endParaRPr lang="zh-CN" altLang="en-US" dirty="0"/>
          </a:p>
        </p:txBody>
      </p:sp>
      <p:sp>
        <p:nvSpPr>
          <p:cNvPr id="3" name="内容占位符 2"/>
          <p:cNvSpPr>
            <a:spLocks noGrp="1"/>
          </p:cNvSpPr>
          <p:nvPr>
            <p:ph idx="1"/>
          </p:nvPr>
        </p:nvSpPr>
        <p:spPr/>
        <p:txBody>
          <a:bodyPr/>
          <a:lstStyle/>
          <a:p>
            <a:r>
              <a:rPr lang="en-US" altLang="zh-CN" dirty="0" smtClean="0"/>
              <a:t>1.3.1  </a:t>
            </a:r>
            <a:r>
              <a:rPr lang="zh-CN" altLang="zh-CN" dirty="0"/>
              <a:t>互联网的边缘部分</a:t>
            </a:r>
          </a:p>
          <a:p>
            <a:r>
              <a:rPr lang="en-US" altLang="zh-CN" dirty="0" smtClean="0"/>
              <a:t>1.3.2  </a:t>
            </a:r>
            <a:r>
              <a:rPr lang="zh-CN" altLang="zh-CN" dirty="0"/>
              <a:t>互联网的核心部分</a:t>
            </a:r>
          </a:p>
          <a:p>
            <a:endParaRPr lang="zh-CN" altLang="en-US" dirty="0"/>
          </a:p>
        </p:txBody>
      </p:sp>
    </p:spTree>
    <p:extLst>
      <p:ext uri="{BB962C8B-B14F-4D97-AF65-F5344CB8AC3E}">
        <p14:creationId xmlns:p14="http://schemas.microsoft.com/office/powerpoint/2010/main" val="293148395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
        <p:nvSpPr>
          <p:cNvPr id="326659" name="Rectangle 3"/>
          <p:cNvSpPr>
            <a:spLocks noGrp="1" noChangeArrowheads="1"/>
          </p:cNvSpPr>
          <p:nvPr>
            <p:ph idx="1"/>
          </p:nvPr>
        </p:nvSpPr>
        <p:spPr/>
        <p:txBody>
          <a:bodyPr/>
          <a:lstStyle/>
          <a:p>
            <a:pPr>
              <a:buFont typeface="Wingdings" pitchFamily="2" charset="2"/>
              <a:buNone/>
            </a:pPr>
            <a:r>
              <a:rPr lang="zh-CN" altLang="en-US" dirty="0" smtClean="0"/>
              <a:t>从互联网的</a:t>
            </a:r>
            <a:r>
              <a:rPr lang="zh-CN" altLang="en-US" dirty="0"/>
              <a:t>工作方式上看，可以划分</a:t>
            </a:r>
            <a:r>
              <a:rPr lang="zh-CN" altLang="en-US" dirty="0" smtClean="0"/>
              <a:t>为两</a:t>
            </a:r>
            <a:r>
              <a:rPr lang="zh-CN" altLang="en-US" dirty="0"/>
              <a:t>大块：</a:t>
            </a:r>
          </a:p>
          <a:p>
            <a:pPr>
              <a:buNone/>
            </a:pPr>
            <a:r>
              <a:rPr lang="en-US" altLang="zh-CN" dirty="0"/>
              <a:t>(1) </a:t>
            </a:r>
            <a:r>
              <a:rPr lang="zh-CN" altLang="en-US" dirty="0">
                <a:solidFill>
                  <a:srgbClr val="FF0000"/>
                </a:solidFill>
              </a:rPr>
              <a:t>边缘</a:t>
            </a:r>
            <a:r>
              <a:rPr lang="zh-CN" altLang="en-US" dirty="0" smtClean="0">
                <a:solidFill>
                  <a:srgbClr val="FF0000"/>
                </a:solidFill>
              </a:rPr>
              <a:t>部分：</a:t>
            </a:r>
            <a:r>
              <a:rPr lang="zh-CN" altLang="en-US" dirty="0" smtClean="0"/>
              <a:t> </a:t>
            </a:r>
            <a:r>
              <a:rPr lang="zh-CN" altLang="en-US" dirty="0"/>
              <a:t>由所有连接在互联网上的主机组成。这部分是用户直接使用的，用来进行通信（传送数据、音频或视频）和资源共享。</a:t>
            </a:r>
          </a:p>
          <a:p>
            <a:pPr>
              <a:buFont typeface="Wingdings" pitchFamily="2" charset="2"/>
              <a:buNone/>
            </a:pPr>
            <a:r>
              <a:rPr lang="en-US" altLang="zh-CN" dirty="0"/>
              <a:t>(2) </a:t>
            </a:r>
            <a:r>
              <a:rPr lang="zh-CN" altLang="en-US" dirty="0">
                <a:solidFill>
                  <a:srgbClr val="FF0000"/>
                </a:solidFill>
              </a:rPr>
              <a:t>核心</a:t>
            </a:r>
            <a:r>
              <a:rPr lang="zh-CN" altLang="en-US" dirty="0" smtClean="0">
                <a:solidFill>
                  <a:srgbClr val="FF0000"/>
                </a:solidFill>
              </a:rPr>
              <a:t>部分：</a:t>
            </a:r>
            <a:r>
              <a:rPr lang="zh-CN" altLang="en-US" dirty="0" smtClean="0"/>
              <a:t>由</a:t>
            </a:r>
            <a:r>
              <a:rPr lang="zh-CN" altLang="en-US" dirty="0"/>
              <a:t>大量网络和连接这些网络的路由器组成。这部分是为边缘部分提供服务的（提供连通性和交换）。</a:t>
            </a:r>
          </a:p>
        </p:txBody>
      </p:sp>
    </p:spTree>
    <p:extLst>
      <p:ext uri="{BB962C8B-B14F-4D97-AF65-F5344CB8AC3E}">
        <p14:creationId xmlns:p14="http://schemas.microsoft.com/office/powerpoint/2010/main" val="146511474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a:latin typeface="Arial" charset="0"/>
                <a:ea typeface="宋体" charset="0"/>
              </a:rPr>
              <a:t>1.1</a:t>
            </a:r>
            <a:r>
              <a:rPr lang="zh-CN" altLang="en-US">
                <a:latin typeface="Arial" charset="0"/>
                <a:ea typeface="宋体" charset="0"/>
              </a:rPr>
              <a:t>计算机网络发展</a:t>
            </a:r>
          </a:p>
        </p:txBody>
      </p:sp>
      <p:sp>
        <p:nvSpPr>
          <p:cNvPr id="6147" name="Rectangle 3"/>
          <p:cNvSpPr>
            <a:spLocks noGrp="1" noChangeArrowheads="1"/>
          </p:cNvSpPr>
          <p:nvPr>
            <p:ph type="body" idx="1"/>
          </p:nvPr>
        </p:nvSpPr>
        <p:spPr/>
        <p:txBody>
          <a:bodyPr/>
          <a:lstStyle/>
          <a:p>
            <a:r>
              <a:rPr lang="en-US" altLang="zh-CN" b="1">
                <a:latin typeface="黑体"/>
                <a:ea typeface="黑体"/>
                <a:cs typeface="黑体"/>
              </a:rPr>
              <a:t>1978 </a:t>
            </a:r>
            <a:r>
              <a:rPr lang="zh-CN" altLang="en-US" b="1">
                <a:latin typeface="黑体"/>
                <a:ea typeface="黑体"/>
                <a:cs typeface="黑体"/>
              </a:rPr>
              <a:t>国际标准化组织（</a:t>
            </a:r>
            <a:r>
              <a:rPr lang="en-US" altLang="zh-CN" b="1">
                <a:latin typeface="黑体"/>
                <a:ea typeface="黑体"/>
                <a:cs typeface="黑体"/>
              </a:rPr>
              <a:t>ISO</a:t>
            </a:r>
            <a:r>
              <a:rPr lang="zh-CN" altLang="en-US" b="1">
                <a:latin typeface="黑体"/>
                <a:ea typeface="黑体"/>
                <a:cs typeface="黑体"/>
              </a:rPr>
              <a:t>）提出了开放系统互连参考模型（</a:t>
            </a:r>
            <a:r>
              <a:rPr lang="en-US" altLang="zh-CN" b="1">
                <a:latin typeface="黑体"/>
                <a:ea typeface="黑体"/>
                <a:cs typeface="黑体"/>
              </a:rPr>
              <a:t>OSI/RM</a:t>
            </a:r>
            <a:r>
              <a:rPr lang="zh-CN" altLang="en-US" b="1">
                <a:latin typeface="黑体"/>
                <a:ea typeface="黑体"/>
                <a:cs typeface="黑体"/>
              </a:rPr>
              <a:t>），以解决不同厂商的网络互连问题</a:t>
            </a:r>
          </a:p>
          <a:p>
            <a:r>
              <a:rPr lang="en-US" altLang="zh-CN" b="1">
                <a:latin typeface="黑体"/>
                <a:ea typeface="黑体"/>
                <a:cs typeface="黑体"/>
              </a:rPr>
              <a:t>1983</a:t>
            </a:r>
            <a:r>
              <a:rPr lang="zh-CN" altLang="en-US" b="1">
                <a:latin typeface="黑体"/>
                <a:ea typeface="黑体"/>
                <a:cs typeface="黑体"/>
              </a:rPr>
              <a:t>美国国防部实现</a:t>
            </a:r>
            <a:r>
              <a:rPr lang="en-US" altLang="zh-CN" b="1">
                <a:latin typeface="黑体"/>
                <a:ea typeface="黑体"/>
                <a:cs typeface="黑体"/>
              </a:rPr>
              <a:t>ARPNET</a:t>
            </a:r>
            <a:r>
              <a:rPr lang="zh-CN" altLang="en-US" b="1">
                <a:latin typeface="黑体"/>
                <a:ea typeface="黑体"/>
                <a:cs typeface="黑体"/>
              </a:rPr>
              <a:t>第三代，即</a:t>
            </a:r>
            <a:r>
              <a:rPr lang="en-US" altLang="zh-CN" b="1">
                <a:latin typeface="黑体"/>
                <a:ea typeface="黑体"/>
                <a:cs typeface="黑体"/>
              </a:rPr>
              <a:t>TCP/IP</a:t>
            </a:r>
            <a:r>
              <a:rPr lang="zh-CN" altLang="en-US" b="1">
                <a:latin typeface="黑体"/>
                <a:ea typeface="黑体"/>
                <a:cs typeface="黑体"/>
              </a:rPr>
              <a:t>网络（</a:t>
            </a:r>
            <a:r>
              <a:rPr lang="en-US" altLang="zh-CN" b="1">
                <a:latin typeface="黑体"/>
                <a:ea typeface="黑体"/>
                <a:cs typeface="黑体"/>
              </a:rPr>
              <a:t>Internet</a:t>
            </a:r>
            <a:r>
              <a:rPr lang="zh-CN" altLang="en-US" b="1">
                <a:latin typeface="黑体"/>
                <a:ea typeface="黑体"/>
                <a:cs typeface="黑体"/>
              </a:rPr>
              <a:t>）</a:t>
            </a:r>
            <a:endParaRPr lang="en-US" altLang="zh-CN" b="1">
              <a:latin typeface="黑体"/>
              <a:ea typeface="黑体"/>
              <a:cs typeface="黑体"/>
            </a:endParaRPr>
          </a:p>
          <a:p>
            <a:r>
              <a:rPr lang="zh-CN" altLang="en-US">
                <a:latin typeface="黑体"/>
                <a:ea typeface="黑体"/>
                <a:cs typeface="黑体"/>
              </a:rPr>
              <a:t>目前世界最大的计算机网络是</a:t>
            </a:r>
            <a:r>
              <a:rPr lang="en-US" altLang="zh-CN">
                <a:latin typeface="黑体"/>
                <a:ea typeface="黑体"/>
                <a:cs typeface="黑体"/>
              </a:rPr>
              <a:t>Internet</a:t>
            </a:r>
            <a:endParaRPr lang="zh-CN" altLang="en-US">
              <a:latin typeface="黑体"/>
              <a:ea typeface="黑体"/>
              <a:cs typeface="黑体"/>
            </a:endParaRPr>
          </a:p>
          <a:p>
            <a:endParaRPr lang="zh-CN" altLang="en-US" b="1">
              <a:latin typeface="黑体"/>
              <a:ea typeface="黑体"/>
              <a:cs typeface="黑体"/>
            </a:endParaRPr>
          </a:p>
        </p:txBody>
      </p:sp>
    </p:spTree>
    <p:extLst>
      <p:ext uri="{BB962C8B-B14F-4D97-AF65-F5344CB8AC3E}">
        <p14:creationId xmlns:p14="http://schemas.microsoft.com/office/powerpoint/2010/main" val="308499615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519" y="1268760"/>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a:grpSpLocks/>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a:grpSpLocks/>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4"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5"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a:grpSpLocks/>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6"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7"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a:grpSpLocks/>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8"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9"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a:grpSpLocks/>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0"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1"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headEnd/>
              <a:tailEnd/>
            </a:ln>
            <a:effectLst/>
            <a:extLst/>
          </p:spPr>
          <p:txBody>
            <a:bodyPr wrap="none">
              <a:spAutoFit/>
            </a:bodyPr>
            <a:lstStyle>
              <a:defPPr>
                <a:defRPr lang="en-US"/>
              </a:defPPr>
              <a:lvl1pPr>
                <a:defRPr sz="2400">
                  <a:solidFill>
                    <a:srgbClr val="333399"/>
                  </a:solidFill>
                  <a:ea typeface="黑体" pitchFamily="2" charset="-122"/>
                </a:defRPr>
              </a:lvl1pPr>
            </a:lstStyle>
            <a:p>
              <a:r>
                <a:rPr lang="zh-CN" altLang="en-US" dirty="0"/>
                <a:t>互联网的核心部分</a:t>
              </a:r>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headEnd/>
              <a:tailEnd/>
            </a:ln>
            <a:effectLst/>
            <a:extLst/>
          </p:spPr>
          <p:txBody>
            <a:bodyPr wrap="none">
              <a:spAutoFit/>
            </a:bodyPr>
            <a:lstStyle/>
            <a:p>
              <a:r>
                <a:rPr lang="zh-CN" altLang="en-US" sz="2400" dirty="0" smtClean="0">
                  <a:solidFill>
                    <a:srgbClr val="333399"/>
                  </a:solidFill>
                  <a:ea typeface="黑体" pitchFamily="2" charset="-122"/>
                </a:rPr>
                <a:t>互联网的</a:t>
              </a:r>
              <a:r>
                <a:rPr lang="zh-CN" altLang="en-US" sz="2400" dirty="0">
                  <a:solidFill>
                    <a:srgbClr val="333399"/>
                  </a:solidFill>
                  <a:ea typeface="黑体" pitchFamily="2" charset="-122"/>
                </a:rPr>
                <a:t>边缘部分</a:t>
              </a: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主机</a:t>
              </a: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网络</a:t>
              </a: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路由器</a:t>
              </a:r>
            </a:p>
          </p:txBody>
        </p:sp>
      </p:grpSp>
      <p:sp>
        <p:nvSpPr>
          <p:cNvPr id="3" name="标题 2"/>
          <p:cNvSpPr>
            <a:spLocks noGrp="1"/>
          </p:cNvSpPr>
          <p:nvPr>
            <p:ph type="title"/>
          </p:nvPr>
        </p:nvSpPr>
        <p:spPr/>
        <p:txBody>
          <a:bodyPr/>
          <a:lstStyle/>
          <a:p>
            <a:pPr algn="ctr"/>
            <a:r>
              <a:rPr lang="zh-CN" altLang="en-US" dirty="0"/>
              <a:t>互联网的边缘部分与核心</a:t>
            </a:r>
            <a:r>
              <a:rPr lang="zh-CN" altLang="en-US" dirty="0" smtClean="0"/>
              <a:t>部分</a:t>
            </a:r>
            <a:endParaRPr lang="zh-CN" altLang="en-US" dirty="0"/>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smtClean="0">
                <a:latin typeface="+mn-lt"/>
                <a:ea typeface="黑体" pitchFamily="2" charset="-122"/>
              </a:rPr>
              <a:t>互联网</a:t>
            </a:r>
            <a:r>
              <a:rPr lang="zh-CN" altLang="zh-CN" sz="2400" b="1" dirty="0">
                <a:latin typeface="+mn-lt"/>
                <a:ea typeface="黑体" pitchFamily="2" charset="-122"/>
              </a:rPr>
              <a:t>的边缘部分与核心部分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12776646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smtClean="0"/>
              <a:t>1.3.1  </a:t>
            </a:r>
            <a:r>
              <a:rPr lang="zh-CN" altLang="en-US" dirty="0" smtClean="0"/>
              <a:t>互联网</a:t>
            </a:r>
            <a:r>
              <a:rPr lang="zh-CN" altLang="en-US" dirty="0"/>
              <a:t>的边缘部分</a:t>
            </a:r>
          </a:p>
        </p:txBody>
      </p:sp>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smtClean="0">
                <a:solidFill>
                  <a:srgbClr val="FF0000"/>
                </a:solidFill>
              </a:rPr>
              <a:t>端系统 </a:t>
            </a:r>
            <a:r>
              <a:rPr lang="en-US" altLang="zh-CN" dirty="0" smtClean="0"/>
              <a:t>(</a:t>
            </a:r>
            <a:r>
              <a:rPr lang="en-US" altLang="zh-CN" dirty="0"/>
              <a:t>end system)</a:t>
            </a:r>
            <a:r>
              <a:rPr lang="zh-CN" altLang="en-US" dirty="0"/>
              <a:t>。</a:t>
            </a:r>
          </a:p>
          <a:p>
            <a:r>
              <a:rPr lang="zh-CN" altLang="zh-CN" dirty="0">
                <a:solidFill>
                  <a:srgbClr val="FF0000"/>
                </a:solidFill>
              </a:rPr>
              <a:t>端系统在功能上可能有很大的</a:t>
            </a:r>
            <a:r>
              <a:rPr lang="zh-CN" altLang="zh-CN" dirty="0" smtClean="0">
                <a:solidFill>
                  <a:srgbClr val="FF0000"/>
                </a:solidFill>
              </a:rPr>
              <a:t>差别</a:t>
            </a:r>
            <a:endParaRPr lang="en-US" altLang="zh-CN" dirty="0" smtClean="0">
              <a:solidFill>
                <a:srgbClr val="FF0000"/>
              </a:solidFill>
            </a:endParaRPr>
          </a:p>
          <a:p>
            <a:pPr lvl="1"/>
            <a:r>
              <a:rPr lang="zh-CN" altLang="zh-CN" dirty="0" smtClean="0"/>
              <a:t>小</a:t>
            </a:r>
            <a:r>
              <a:rPr lang="zh-CN" altLang="zh-CN" dirty="0"/>
              <a:t>的端系统可以是一台普通</a:t>
            </a:r>
            <a:r>
              <a:rPr lang="zh-CN" altLang="zh-CN" dirty="0" smtClean="0"/>
              <a:t>个人电脑</a:t>
            </a:r>
            <a:r>
              <a:rPr lang="zh-CN" altLang="en-US" dirty="0" smtClean="0"/>
              <a:t>，</a:t>
            </a:r>
            <a:r>
              <a:rPr lang="zh-CN" altLang="zh-CN" dirty="0" smtClean="0"/>
              <a:t>具有</a:t>
            </a:r>
            <a:r>
              <a:rPr lang="zh-CN" altLang="zh-CN" dirty="0"/>
              <a:t>上网功能的智能手机，甚至是一个很小的网络</a:t>
            </a:r>
            <a:r>
              <a:rPr lang="zh-CN" altLang="zh-CN" dirty="0" smtClean="0"/>
              <a:t>摄像头</a:t>
            </a:r>
            <a:r>
              <a:rPr lang="zh-CN" altLang="en-US" dirty="0" smtClean="0"/>
              <a:t>。</a:t>
            </a:r>
            <a:endParaRPr lang="en-US" altLang="zh-CN" dirty="0" smtClean="0"/>
          </a:p>
          <a:p>
            <a:pPr lvl="1"/>
            <a:r>
              <a:rPr lang="zh-CN" altLang="zh-CN" dirty="0" smtClean="0"/>
              <a:t>大</a:t>
            </a:r>
            <a:r>
              <a:rPr lang="zh-CN" altLang="zh-CN" dirty="0"/>
              <a:t>的端系统则可以是一台非常昂贵的大型计算机</a:t>
            </a:r>
            <a:r>
              <a:rPr lang="zh-CN" altLang="zh-CN" dirty="0" smtClean="0"/>
              <a:t>。</a:t>
            </a:r>
            <a:endParaRPr lang="en-US" altLang="zh-CN" dirty="0" smtClean="0"/>
          </a:p>
          <a:p>
            <a:pPr lvl="1"/>
            <a:r>
              <a:rPr lang="zh-CN" altLang="zh-CN" dirty="0" smtClean="0"/>
              <a:t>端系统</a:t>
            </a:r>
            <a:r>
              <a:rPr lang="zh-CN" altLang="zh-CN" dirty="0"/>
              <a:t>的拥有者可以是个人，也可以是单位（如学校、企业、政府机关等），当然也可以是</a:t>
            </a:r>
            <a:r>
              <a:rPr lang="zh-CN" altLang="zh-CN" dirty="0" smtClean="0"/>
              <a:t>某个</a:t>
            </a:r>
            <a:r>
              <a:rPr lang="en-US" altLang="zh-CN" dirty="0" smtClean="0"/>
              <a:t> ISP</a:t>
            </a:r>
            <a:r>
              <a:rPr lang="zh-CN" altLang="en-US" dirty="0" smtClean="0"/>
              <a:t>。</a:t>
            </a:r>
            <a:endParaRPr lang="zh-CN" altLang="en-US" dirty="0"/>
          </a:p>
        </p:txBody>
      </p:sp>
    </p:spTree>
    <p:extLst>
      <p:ext uri="{BB962C8B-B14F-4D97-AF65-F5344CB8AC3E}">
        <p14:creationId xmlns:p14="http://schemas.microsoft.com/office/powerpoint/2010/main" val="238899022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smtClean="0"/>
              <a:t>端系统之间通信的含义</a:t>
            </a:r>
            <a:endParaRPr lang="zh-CN" altLang="en-US" dirty="0"/>
          </a:p>
        </p:txBody>
      </p:sp>
      <p:sp>
        <p:nvSpPr>
          <p:cNvPr id="330755" name="Rectangle 3"/>
          <p:cNvSpPr>
            <a:spLocks noGrp="1" noChangeArrowheads="1"/>
          </p:cNvSpPr>
          <p:nvPr>
            <p:ph idx="1"/>
          </p:nvPr>
        </p:nvSpPr>
        <p:spPr/>
        <p:txBody>
          <a:bodyPr/>
          <a:lstStyle/>
          <a:p>
            <a:r>
              <a:rPr lang="zh-CN" altLang="en-US" dirty="0" smtClean="0"/>
              <a:t> </a:t>
            </a:r>
            <a:r>
              <a:rPr lang="zh-CN" altLang="en-US" dirty="0"/>
              <a:t>“主机 </a:t>
            </a:r>
            <a:r>
              <a:rPr lang="en-US" altLang="zh-CN" dirty="0"/>
              <a:t>A </a:t>
            </a:r>
            <a:r>
              <a:rPr lang="zh-CN" altLang="en-US" dirty="0"/>
              <a:t>和主机 </a:t>
            </a:r>
            <a:r>
              <a:rPr lang="en-US" altLang="zh-CN" dirty="0"/>
              <a:t>B </a:t>
            </a:r>
            <a:r>
              <a:rPr lang="zh-CN" altLang="en-US" dirty="0"/>
              <a:t>进行通信</a:t>
            </a:r>
            <a:r>
              <a:rPr lang="zh-CN" altLang="en-US" dirty="0" smtClean="0"/>
              <a:t>”实际上</a:t>
            </a:r>
            <a:r>
              <a:rPr lang="zh-CN" altLang="en-US" dirty="0"/>
              <a:t>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smtClean="0"/>
              <a:t>。</a:t>
            </a:r>
            <a:endParaRPr lang="zh-CN" altLang="en-US" dirty="0"/>
          </a:p>
        </p:txBody>
      </p:sp>
      <p:sp>
        <p:nvSpPr>
          <p:cNvPr id="2" name="矩形 1"/>
          <p:cNvSpPr/>
          <p:nvPr/>
        </p:nvSpPr>
        <p:spPr>
          <a:xfrm>
            <a:off x="992560" y="2924944"/>
            <a:ext cx="8208912" cy="1569660"/>
          </a:xfrm>
          <a:prstGeom prst="rect">
            <a:avLst/>
          </a:prstGeom>
          <a:solidFill>
            <a:srgbClr val="000099"/>
          </a:solidFill>
        </p:spPr>
        <p:txBody>
          <a:bodyPr wrap="square">
            <a:spAutoFit/>
          </a:bodyPr>
          <a:lstStyle/>
          <a:p>
            <a:r>
              <a:rPr lang="zh-CN" altLang="en-US" sz="3200" b="1" dirty="0">
                <a:solidFill>
                  <a:schemeClr val="bg1"/>
                </a:solidFill>
                <a:latin typeface="+mn-lt"/>
                <a:ea typeface="黑体" pitchFamily="2" charset="-122"/>
              </a:rPr>
              <a:t>即“主机 </a:t>
            </a:r>
            <a:r>
              <a:rPr lang="en-US" altLang="zh-CN" sz="3200" b="1" dirty="0">
                <a:solidFill>
                  <a:schemeClr val="bg1"/>
                </a:solidFill>
                <a:latin typeface="+mn-lt"/>
                <a:ea typeface="黑体" pitchFamily="2" charset="-122"/>
              </a:rPr>
              <a:t>A </a:t>
            </a:r>
            <a:r>
              <a:rPr lang="zh-CN" altLang="en-US" sz="3200" b="1" dirty="0">
                <a:solidFill>
                  <a:schemeClr val="bg1"/>
                </a:solidFill>
                <a:latin typeface="+mn-lt"/>
                <a:ea typeface="黑体" pitchFamily="2" charset="-122"/>
              </a:rPr>
              <a:t>的某个进程和主机 </a:t>
            </a:r>
            <a:r>
              <a:rPr lang="en-US" altLang="zh-CN" sz="3200" b="1" dirty="0">
                <a:solidFill>
                  <a:schemeClr val="bg1"/>
                </a:solidFill>
                <a:latin typeface="+mn-lt"/>
                <a:ea typeface="黑体" pitchFamily="2" charset="-122"/>
              </a:rPr>
              <a:t>B </a:t>
            </a:r>
            <a:r>
              <a:rPr lang="zh-CN" altLang="en-US" sz="3200" b="1" dirty="0">
                <a:solidFill>
                  <a:schemeClr val="bg1"/>
                </a:solidFill>
                <a:latin typeface="+mn-lt"/>
                <a:ea typeface="黑体" pitchFamily="2" charset="-122"/>
              </a:rPr>
              <a:t>上的另一个进程进行通信”</a:t>
            </a:r>
            <a:r>
              <a:rPr lang="zh-CN" altLang="en-US" sz="3200" b="1" dirty="0" smtClean="0">
                <a:solidFill>
                  <a:schemeClr val="bg1"/>
                </a:solidFill>
                <a:latin typeface="+mn-lt"/>
                <a:ea typeface="黑体" pitchFamily="2" charset="-122"/>
              </a:rPr>
              <a:t>。</a:t>
            </a:r>
            <a:endParaRPr lang="en-US" altLang="zh-CN" sz="3200" b="1" dirty="0" smtClean="0">
              <a:solidFill>
                <a:schemeClr val="bg1"/>
              </a:solidFill>
              <a:latin typeface="+mn-lt"/>
              <a:ea typeface="黑体" pitchFamily="2" charset="-122"/>
            </a:endParaRPr>
          </a:p>
          <a:p>
            <a:r>
              <a:rPr lang="zh-CN" altLang="en-US" sz="3200" b="1" dirty="0" smtClean="0">
                <a:solidFill>
                  <a:schemeClr val="bg1"/>
                </a:solidFill>
                <a:latin typeface="+mn-lt"/>
                <a:ea typeface="黑体" pitchFamily="2" charset="-122"/>
              </a:rPr>
              <a:t>简称</a:t>
            </a:r>
            <a:r>
              <a:rPr lang="zh-CN" altLang="en-US" sz="3200" b="1" dirty="0">
                <a:solidFill>
                  <a:schemeClr val="bg1"/>
                </a:solidFill>
                <a:latin typeface="+mn-lt"/>
                <a:ea typeface="黑体" pitchFamily="2" charset="-122"/>
              </a:rPr>
              <a:t>为</a:t>
            </a:r>
            <a:r>
              <a:rPr lang="zh-CN" altLang="en-US" sz="3200" b="1" dirty="0" smtClean="0">
                <a:solidFill>
                  <a:schemeClr val="bg1"/>
                </a:solidFill>
                <a:latin typeface="+mn-lt"/>
                <a:ea typeface="黑体" pitchFamily="2" charset="-122"/>
              </a:rPr>
              <a:t>“计算机之间通信”。 </a:t>
            </a:r>
            <a:endParaRPr lang="zh-CN" altLang="en-US" sz="3200" b="1" dirty="0">
              <a:solidFill>
                <a:schemeClr val="bg1"/>
              </a:solidFill>
              <a:latin typeface="+mn-lt"/>
              <a:ea typeface="黑体" pitchFamily="2" charset="-122"/>
            </a:endParaRPr>
          </a:p>
        </p:txBody>
      </p:sp>
    </p:spTree>
    <p:extLst>
      <p:ext uri="{BB962C8B-B14F-4D97-AF65-F5344CB8AC3E}">
        <p14:creationId xmlns:p14="http://schemas.microsoft.com/office/powerpoint/2010/main" val="1714087598"/>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smtClean="0"/>
              <a:t>端系统之间的两种</a:t>
            </a:r>
            <a:r>
              <a:rPr lang="zh-CN" altLang="en-US" dirty="0"/>
              <a:t>通信方式</a:t>
            </a:r>
          </a:p>
        </p:txBody>
      </p:sp>
      <p:sp>
        <p:nvSpPr>
          <p:cNvPr id="332803" name="Rectangle 3"/>
          <p:cNvSpPr>
            <a:spLocks noGrp="1" noChangeArrowheads="1"/>
          </p:cNvSpPr>
          <p:nvPr>
            <p:ph idx="1"/>
          </p:nvPr>
        </p:nvSpPr>
        <p:spPr/>
        <p:txBody>
          <a:bodyPr/>
          <a:lstStyle/>
          <a:p>
            <a:pPr>
              <a:buNone/>
            </a:pPr>
            <a:r>
              <a:rPr lang="en-US" altLang="zh-CN" dirty="0" smtClean="0"/>
              <a:t>	</a:t>
            </a:r>
            <a:r>
              <a:rPr lang="zh-CN" altLang="zh-CN" dirty="0"/>
              <a:t>端系统之间的通信</a:t>
            </a:r>
            <a:r>
              <a:rPr lang="zh-CN" altLang="zh-CN" dirty="0" smtClean="0"/>
              <a:t>方式</a:t>
            </a:r>
            <a:r>
              <a:rPr lang="zh-CN" altLang="en-US" dirty="0" smtClean="0"/>
              <a:t>通常</a:t>
            </a:r>
            <a:r>
              <a:rPr lang="zh-CN" altLang="en-US" dirty="0"/>
              <a:t>可划分为两大类：</a:t>
            </a:r>
          </a:p>
          <a:p>
            <a:r>
              <a:rPr lang="zh-CN" altLang="en-US" dirty="0">
                <a:solidFill>
                  <a:srgbClr val="FF0000"/>
                </a:solidFill>
              </a:rPr>
              <a:t>客户</a:t>
            </a:r>
            <a:r>
              <a:rPr lang="zh-CN" altLang="en-US" dirty="0">
                <a:solidFill>
                  <a:srgbClr val="FF0000"/>
                </a:solidFill>
                <a:sym typeface="Symbol"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p>
          <a:p>
            <a:pPr>
              <a:buNone/>
            </a:pPr>
            <a:r>
              <a:rPr lang="en-US" altLang="zh-CN" dirty="0" smtClean="0"/>
              <a:t>	</a:t>
            </a:r>
            <a:r>
              <a:rPr lang="zh-CN" altLang="en-US" dirty="0" smtClean="0"/>
              <a:t>即</a:t>
            </a:r>
            <a:r>
              <a:rPr lang="en-US" altLang="zh-CN" dirty="0"/>
              <a:t>Client/Server</a:t>
            </a:r>
            <a:r>
              <a:rPr lang="zh-CN" altLang="en-US" dirty="0"/>
              <a:t>方式，简称</a:t>
            </a:r>
            <a:r>
              <a:rPr lang="zh-CN" altLang="en-US" dirty="0" smtClean="0"/>
              <a:t>为 </a:t>
            </a:r>
            <a:r>
              <a:rPr lang="en-US" altLang="zh-CN" dirty="0" smtClean="0"/>
              <a:t>C/S </a:t>
            </a:r>
            <a:r>
              <a:rPr lang="zh-CN" altLang="en-US" dirty="0" smtClean="0"/>
              <a:t>方式。 </a:t>
            </a:r>
            <a:endParaRPr lang="zh-CN" altLang="en-US" dirty="0"/>
          </a:p>
          <a:p>
            <a:r>
              <a:rPr lang="zh-CN" altLang="en-US" dirty="0">
                <a:solidFill>
                  <a:srgbClr val="FF0000"/>
                </a:solidFill>
              </a:rPr>
              <a:t>对等方式</a:t>
            </a:r>
            <a:r>
              <a:rPr lang="zh-CN" altLang="en-US" dirty="0"/>
              <a:t>（</a:t>
            </a:r>
            <a:r>
              <a:rPr lang="en-US" altLang="zh-CN" dirty="0"/>
              <a:t>P2P </a:t>
            </a:r>
            <a:r>
              <a:rPr lang="zh-CN" altLang="en-US" dirty="0"/>
              <a:t>方式）</a:t>
            </a:r>
          </a:p>
          <a:p>
            <a:pPr>
              <a:buNone/>
            </a:pPr>
            <a:r>
              <a:rPr lang="zh-CN" altLang="en-US" dirty="0"/>
              <a:t>   即 </a:t>
            </a:r>
            <a:r>
              <a:rPr lang="en-US" altLang="zh-CN" dirty="0"/>
              <a:t>Peer-to-Peer</a:t>
            </a:r>
            <a:r>
              <a:rPr lang="zh-CN" altLang="en-US" dirty="0"/>
              <a:t>方式 ，简称</a:t>
            </a:r>
            <a:r>
              <a:rPr lang="zh-CN" altLang="en-US" dirty="0" smtClean="0"/>
              <a:t>为 </a:t>
            </a:r>
            <a:r>
              <a:rPr lang="en-US" altLang="zh-CN" dirty="0" smtClean="0"/>
              <a:t>P2P </a:t>
            </a:r>
            <a:r>
              <a:rPr lang="zh-CN" altLang="en-US" dirty="0" smtClean="0"/>
              <a:t>方式。</a:t>
            </a:r>
            <a:endParaRPr lang="zh-CN" altLang="en-US" dirty="0"/>
          </a:p>
        </p:txBody>
      </p:sp>
    </p:spTree>
    <p:extLst>
      <p:ext uri="{BB962C8B-B14F-4D97-AF65-F5344CB8AC3E}">
        <p14:creationId xmlns:p14="http://schemas.microsoft.com/office/powerpoint/2010/main" val="20830816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客户服务器方式</a:t>
            </a:r>
          </a:p>
        </p:txBody>
      </p:sp>
      <p:sp>
        <p:nvSpPr>
          <p:cNvPr id="343043" name="Rectangle 3"/>
          <p:cNvSpPr>
            <a:spLocks noGrp="1" noChangeArrowheads="1"/>
          </p:cNvSpPr>
          <p:nvPr>
            <p:ph idx="1"/>
          </p:nvPr>
        </p:nvSpPr>
        <p:spPr/>
        <p:txBody>
          <a:bodyPr/>
          <a:lstStyle/>
          <a:p>
            <a:r>
              <a:rPr lang="zh-CN" altLang="en-US" dirty="0" smtClean="0">
                <a:solidFill>
                  <a:srgbClr val="FF0000"/>
                </a:solidFill>
              </a:rPr>
              <a:t>客户 </a:t>
            </a:r>
            <a:r>
              <a:rPr lang="en-US" altLang="zh-CN" dirty="0" smtClean="0"/>
              <a:t>(</a:t>
            </a:r>
            <a:r>
              <a:rPr lang="en-US" altLang="zh-CN" dirty="0"/>
              <a:t>client</a:t>
            </a:r>
            <a:r>
              <a:rPr lang="en-US" altLang="zh-CN" dirty="0" smtClean="0"/>
              <a:t>) </a:t>
            </a:r>
            <a:r>
              <a:rPr lang="zh-CN" altLang="en-US" dirty="0" smtClean="0"/>
              <a:t>和</a:t>
            </a:r>
            <a:r>
              <a:rPr lang="zh-CN" altLang="en-US" dirty="0" smtClean="0">
                <a:solidFill>
                  <a:srgbClr val="FF0000"/>
                </a:solidFill>
              </a:rPr>
              <a:t>服务器 </a:t>
            </a:r>
            <a:r>
              <a:rPr lang="en-US" altLang="zh-CN" dirty="0" smtClean="0"/>
              <a:t>(</a:t>
            </a:r>
            <a:r>
              <a:rPr lang="en-US" altLang="zh-CN" dirty="0"/>
              <a:t>server</a:t>
            </a:r>
            <a:r>
              <a:rPr lang="en-US" altLang="zh-CN" dirty="0" smtClean="0"/>
              <a:t>) </a:t>
            </a:r>
            <a:r>
              <a:rPr lang="zh-CN" altLang="en-US" dirty="0" smtClean="0"/>
              <a:t>都是</a:t>
            </a:r>
            <a:r>
              <a:rPr lang="zh-CN" altLang="en-US" dirty="0"/>
              <a:t>指通信中所涉及的两个应用进程。</a:t>
            </a:r>
          </a:p>
          <a:p>
            <a:r>
              <a:rPr lang="zh-CN" altLang="en-US" dirty="0" smtClean="0"/>
              <a:t>客户</a:t>
            </a:r>
            <a:r>
              <a:rPr lang="en-US" altLang="zh-CN" dirty="0" smtClean="0"/>
              <a:t>—</a:t>
            </a:r>
            <a:r>
              <a:rPr lang="zh-CN" altLang="en-US" dirty="0" smtClean="0"/>
              <a:t>服务器</a:t>
            </a:r>
            <a:r>
              <a:rPr lang="zh-CN" altLang="en-US" dirty="0"/>
              <a:t>方式所描述的是进程之间服务和被服务的关系。</a:t>
            </a:r>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smtClean="0"/>
              <a:t>。</a:t>
            </a:r>
            <a:endParaRPr lang="en-US" altLang="zh-CN" dirty="0" smtClean="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服务请求方和服务提供方都要使用网络核心部分所提供的服务。</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209411106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407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运行</a:t>
            </a:r>
          </a:p>
          <a:p>
            <a:r>
              <a:rPr kumimoji="1" lang="zh-CN" altLang="en-US" sz="2800" b="1" dirty="0">
                <a:latin typeface="+mn-lt"/>
                <a:ea typeface="黑体" pitchFamily="2" charset="-122"/>
              </a:rPr>
              <a:t>客户</a:t>
            </a:r>
          </a:p>
          <a:p>
            <a:r>
              <a:rPr kumimoji="1" lang="zh-CN" altLang="en-US" sz="2800" b="1" dirty="0">
                <a:latin typeface="+mn-lt"/>
                <a:ea typeface="黑体" pitchFamily="2" charset="-122"/>
              </a:rPr>
              <a:t>程序</a:t>
            </a:r>
          </a:p>
        </p:txBody>
      </p:sp>
      <p:pic>
        <p:nvPicPr>
          <p:cNvPr id="344081"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a:grpSpLocks/>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网络核心</a:t>
            </a:r>
          </a:p>
        </p:txBody>
      </p:sp>
      <p:graphicFrame>
        <p:nvGraphicFramePr>
          <p:cNvPr id="344094" name="Object 30">
            <a:hlinkClick r:id="" action="ppaction://ole?verb=0"/>
          </p:cNvPr>
          <p:cNvGraphicFramePr>
            <a:graphicFrameLocks/>
          </p:cNvGraphicFramePr>
          <p:nvPr>
            <p:extLst>
              <p:ext uri="{D42A27DB-BD31-4B8C-83A1-F6EECF244321}">
                <p14:modId xmlns:p14="http://schemas.microsoft.com/office/powerpoint/2010/main" val="792501297"/>
              </p:ext>
            </p:extLst>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spid="_x0000_s10296" name="Microsoft ClipArt Gallery" r:id="rId5" imgW="2735263" imgH="3825875" progId="">
                  <p:embed/>
                </p:oleObj>
              </mc:Choice>
              <mc:Fallback>
                <p:oleObj name="Microsoft ClipArt Gallery" r:id="rId5" imgW="2735263" imgH="3825875"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486" y="3226296"/>
                        <a:ext cx="811742"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itchFamily="2" charset="-122"/>
              </a:rPr>
              <a:t>运行</a:t>
            </a:r>
          </a:p>
          <a:p>
            <a:pPr algn="ctr"/>
            <a:r>
              <a:rPr kumimoji="1" lang="zh-CN" altLang="en-US" sz="2800" b="1" dirty="0">
                <a:latin typeface="+mn-lt"/>
                <a:ea typeface="黑体" pitchFamily="2" charset="-122"/>
              </a:rPr>
              <a:t>服务器</a:t>
            </a:r>
          </a:p>
          <a:p>
            <a:pPr algn="ctr"/>
            <a:r>
              <a:rPr kumimoji="1" lang="zh-CN" altLang="en-US" sz="2800" b="1" dirty="0">
                <a:latin typeface="+mn-lt"/>
                <a:ea typeface="黑体" pitchFamily="2" charset="-122"/>
              </a:rPr>
              <a:t>程序</a:t>
            </a: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A</a:t>
            </a: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B</a:t>
            </a:r>
          </a:p>
        </p:txBody>
      </p:sp>
      <p:pic>
        <p:nvPicPr>
          <p:cNvPr id="34410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a:grpSpLocks/>
          </p:cNvGrpSpPr>
          <p:nvPr/>
        </p:nvGrpSpPr>
        <p:grpSpPr bwMode="auto">
          <a:xfrm>
            <a:off x="2311260" y="2481759"/>
            <a:ext cx="5068226" cy="854075"/>
            <a:chOff x="1157" y="1197"/>
            <a:chExt cx="2947" cy="538"/>
          </a:xfrm>
        </p:grpSpPr>
        <p:sp>
          <p:nvSpPr>
            <p:cNvPr id="344096" name="Freeform 32"/>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① </a:t>
              </a:r>
              <a:r>
                <a:rPr kumimoji="1" lang="zh-CN" altLang="en-US" sz="2800" b="1">
                  <a:latin typeface="+mn-lt"/>
                  <a:ea typeface="黑体" pitchFamily="2" charset="-122"/>
                </a:rPr>
                <a:t>请求服务</a:t>
              </a:r>
            </a:p>
          </p:txBody>
        </p:sp>
      </p:grpSp>
      <p:grpSp>
        <p:nvGrpSpPr>
          <p:cNvPr id="344109" name="Group 45"/>
          <p:cNvGrpSpPr>
            <a:grpSpLocks/>
          </p:cNvGrpSpPr>
          <p:nvPr/>
        </p:nvGrpSpPr>
        <p:grpSpPr bwMode="auto">
          <a:xfrm>
            <a:off x="2197754" y="2894510"/>
            <a:ext cx="5068226" cy="831850"/>
            <a:chOff x="1091" y="1457"/>
            <a:chExt cx="2947" cy="524"/>
          </a:xfrm>
        </p:grpSpPr>
        <p:sp>
          <p:nvSpPr>
            <p:cNvPr id="344102" name="Freeform 38"/>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② </a:t>
              </a:r>
              <a:r>
                <a:rPr kumimoji="1" lang="zh-CN" altLang="en-US" sz="2800" b="1" dirty="0">
                  <a:latin typeface="+mn-lt"/>
                  <a:ea typeface="黑体" pitchFamily="2" charset="-122"/>
                </a:rPr>
                <a:t>得到服务</a:t>
              </a: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客户</a:t>
            </a: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服务器</a:t>
            </a: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itchFamily="2" charset="-122"/>
              </a:rPr>
              <a:t>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发出请求服务</a:t>
            </a:r>
            <a:r>
              <a:rPr lang="zh-CN" altLang="en-US" sz="2400" b="1" dirty="0" smtClean="0">
                <a:solidFill>
                  <a:srgbClr val="000099"/>
                </a:solidFill>
                <a:latin typeface="+mn-lt"/>
                <a:ea typeface="黑体" pitchFamily="2" charset="-122"/>
              </a:rPr>
              <a:t>，服务器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向客户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提供</a:t>
            </a:r>
            <a:r>
              <a:rPr lang="zh-CN" altLang="en-US" sz="2400" b="1" dirty="0" smtClean="0">
                <a:solidFill>
                  <a:srgbClr val="000099"/>
                </a:solidFill>
                <a:latin typeface="+mn-lt"/>
                <a:ea typeface="黑体" pitchFamily="2" charset="-122"/>
              </a:rPr>
              <a:t>服务</a:t>
            </a:r>
            <a:endParaRPr lang="zh-CN" altLang="en-US" sz="2400" b="1" dirty="0">
              <a:solidFill>
                <a:srgbClr val="000099"/>
              </a:solidFill>
              <a:latin typeface="+mn-lt"/>
              <a:ea typeface="黑体" pitchFamily="2" charset="-122"/>
            </a:endParaRP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smtClean="0">
                <a:latin typeface="+mn-lt"/>
                <a:ea typeface="黑体" pitchFamily="2" charset="-122"/>
              </a:rPr>
              <a:t>客户</a:t>
            </a:r>
            <a:r>
              <a:rPr lang="en-US" altLang="zh-CN" sz="3200" b="1" dirty="0">
                <a:latin typeface="+mn-lt"/>
                <a:ea typeface="黑体" pitchFamily="2" charset="-122"/>
              </a:rPr>
              <a:t>-</a:t>
            </a:r>
            <a:r>
              <a:rPr lang="zh-CN" altLang="zh-CN" sz="3200" b="1" dirty="0">
                <a:latin typeface="+mn-lt"/>
                <a:ea typeface="黑体" pitchFamily="2" charset="-122"/>
              </a:rPr>
              <a:t>服务器工作方式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33740376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p>
          <a:p>
            <a:r>
              <a:rPr lang="zh-CN" altLang="en-US" dirty="0"/>
              <a:t>不需要特殊的硬件和很复杂的操作系统。 </a:t>
            </a:r>
          </a:p>
        </p:txBody>
      </p:sp>
    </p:spTree>
    <p:extLst>
      <p:ext uri="{BB962C8B-B14F-4D97-AF65-F5344CB8AC3E}">
        <p14:creationId xmlns:p14="http://schemas.microsoft.com/office/powerpoint/2010/main" val="4151364406"/>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p>
          <a:p>
            <a:r>
              <a:rPr lang="zh-CN" altLang="en-US" dirty="0"/>
              <a:t>一般需要强大的硬件和高级的操作系统支持。</a:t>
            </a:r>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客户与服务器的通信关系建立后，</a:t>
            </a:r>
            <a:r>
              <a:rPr lang="zh-CN" altLang="zh-CN" sz="3200" b="1" dirty="0">
                <a:solidFill>
                  <a:srgbClr val="FF0000"/>
                </a:solidFill>
                <a:latin typeface="+mn-lt"/>
                <a:ea typeface="黑体" pitchFamily="2" charset="-122"/>
              </a:rPr>
              <a:t>通信可以是双向的，</a:t>
            </a:r>
            <a:r>
              <a:rPr lang="zh-CN" altLang="zh-CN" sz="3200" b="1" dirty="0">
                <a:solidFill>
                  <a:srgbClr val="000099"/>
                </a:solidFill>
                <a:latin typeface="+mn-lt"/>
                <a:ea typeface="黑体" pitchFamily="2" charset="-122"/>
              </a:rPr>
              <a:t>客户和服务器都可发送和接收数据。</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890221515"/>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对等</a:t>
            </a:r>
            <a:r>
              <a:rPr lang="zh-CN" altLang="en-US" dirty="0" smtClean="0">
                <a:solidFill>
                  <a:srgbClr val="FF0000"/>
                </a:solidFill>
              </a:rPr>
              <a:t>连接 </a:t>
            </a:r>
            <a:r>
              <a:rPr lang="en-US" altLang="zh-CN" dirty="0" smtClean="0"/>
              <a:t>(</a:t>
            </a:r>
            <a:r>
              <a:rPr lang="en-US" altLang="zh-CN" dirty="0"/>
              <a:t>peer-to-peer</a:t>
            </a:r>
            <a:r>
              <a:rPr lang="zh-CN" altLang="en-US" dirty="0"/>
              <a:t>，简写为 </a:t>
            </a:r>
            <a:r>
              <a:rPr lang="en-US" altLang="zh-CN" dirty="0">
                <a:solidFill>
                  <a:srgbClr val="FF0000"/>
                </a:solidFill>
              </a:rPr>
              <a:t>P2P</a:t>
            </a:r>
            <a:r>
              <a:rPr lang="en-US" altLang="zh-CN" dirty="0" smtClean="0"/>
              <a:t>) </a:t>
            </a:r>
            <a:r>
              <a:rPr lang="zh-CN" altLang="en-US" dirty="0" smtClean="0"/>
              <a:t>是</a:t>
            </a:r>
            <a:r>
              <a:rPr lang="zh-CN" altLang="en-US" dirty="0"/>
              <a:t>指两个主机在通信时并不区分哪一个是服务请求方还是服务提供方。</a:t>
            </a:r>
          </a:p>
          <a:p>
            <a:r>
              <a:rPr lang="zh-CN" altLang="en-US" dirty="0"/>
              <a:t>只要两个主机都运行了对等连接</a:t>
            </a:r>
            <a:r>
              <a:rPr lang="zh-CN" altLang="en-US" dirty="0" smtClean="0"/>
              <a:t>软件 </a:t>
            </a:r>
            <a:r>
              <a:rPr lang="en-US" altLang="zh-CN" dirty="0" smtClean="0"/>
              <a:t>(P2P </a:t>
            </a:r>
            <a:r>
              <a:rPr lang="zh-CN" altLang="en-US" dirty="0" smtClean="0"/>
              <a:t>软件</a:t>
            </a:r>
            <a:r>
              <a:rPr lang="en-US" altLang="zh-CN" dirty="0" smtClean="0"/>
              <a:t>) </a:t>
            </a:r>
            <a:r>
              <a:rPr lang="zh-CN" altLang="en-US" dirty="0" smtClean="0"/>
              <a:t>，</a:t>
            </a:r>
            <a:r>
              <a:rPr lang="zh-CN" altLang="en-US" dirty="0"/>
              <a:t>它们就可以进行</a:t>
            </a:r>
            <a:r>
              <a:rPr lang="zh-CN" altLang="en-US" dirty="0">
                <a:solidFill>
                  <a:srgbClr val="FF0000"/>
                </a:solidFill>
              </a:rPr>
              <a:t>平等的、对等连接通信。</a:t>
            </a:r>
          </a:p>
          <a:p>
            <a:r>
              <a:rPr lang="zh-CN" altLang="en-US" dirty="0"/>
              <a:t>双方都可以下载对方已经存储在硬盘中的共享文档。 </a:t>
            </a:r>
          </a:p>
        </p:txBody>
      </p:sp>
    </p:spTree>
    <p:extLst>
      <p:ext uri="{BB962C8B-B14F-4D97-AF65-F5344CB8AC3E}">
        <p14:creationId xmlns:p14="http://schemas.microsoft.com/office/powerpoint/2010/main" val="2469349393"/>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a:t>
            </a:r>
            <a:r>
              <a:rPr lang="zh-CN" altLang="en-US" dirty="0" smtClean="0">
                <a:solidFill>
                  <a:srgbClr val="FF0000"/>
                </a:solidFill>
              </a:rPr>
              <a:t>又是</a:t>
            </a:r>
            <a:r>
              <a:rPr lang="zh-CN" altLang="en-US" dirty="0">
                <a:solidFill>
                  <a:srgbClr val="FF0000"/>
                </a:solidFill>
              </a:rPr>
              <a:t>服务器</a:t>
            </a:r>
            <a:r>
              <a:rPr lang="zh-CN" altLang="en-US" dirty="0"/>
              <a:t>。</a:t>
            </a: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对等连接工作方式可支持大量对等用户（如上百万个）同时工作。</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32548714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发展</a:t>
            </a:r>
            <a:endParaRPr lang="zh-CN" altLang="en-US" dirty="0"/>
          </a:p>
        </p:txBody>
      </p:sp>
      <p:sp>
        <p:nvSpPr>
          <p:cNvPr id="3" name="内容占位符 2"/>
          <p:cNvSpPr>
            <a:spLocks noGrp="1"/>
          </p:cNvSpPr>
          <p:nvPr>
            <p:ph idx="1"/>
          </p:nvPr>
        </p:nvSpPr>
        <p:spPr/>
        <p:txBody>
          <a:bodyPr/>
          <a:lstStyle/>
          <a:p>
            <a:r>
              <a:rPr lang="zh-CN" altLang="zh-CN" dirty="0" smtClean="0"/>
              <a:t>自从</a:t>
            </a:r>
            <a:r>
              <a:rPr lang="en-US" altLang="zh-CN" dirty="0" smtClean="0"/>
              <a:t> 20 </a:t>
            </a:r>
            <a:r>
              <a:rPr lang="zh-CN" altLang="zh-CN" dirty="0" smtClean="0"/>
              <a:t>世纪</a:t>
            </a:r>
            <a:r>
              <a:rPr lang="en-US" altLang="zh-CN" dirty="0" smtClean="0"/>
              <a:t> 90 </a:t>
            </a:r>
            <a:r>
              <a:rPr lang="zh-CN" altLang="zh-CN" dirty="0" smtClean="0"/>
              <a:t>年代</a:t>
            </a:r>
            <a:r>
              <a:rPr lang="zh-CN" altLang="zh-CN" dirty="0"/>
              <a:t>以后，</a:t>
            </a:r>
            <a:r>
              <a:rPr lang="zh-CN" altLang="zh-CN" dirty="0" smtClean="0"/>
              <a:t>以</a:t>
            </a:r>
            <a:r>
              <a:rPr lang="en-US" altLang="zh-CN" dirty="0" smtClean="0"/>
              <a:t> Internet </a:t>
            </a:r>
            <a:r>
              <a:rPr lang="zh-CN" altLang="zh-CN" dirty="0" smtClean="0"/>
              <a:t>为</a:t>
            </a:r>
            <a:r>
              <a:rPr lang="zh-CN" altLang="zh-CN" dirty="0"/>
              <a:t>代表的计算机网络得到了飞速的</a:t>
            </a:r>
            <a:r>
              <a:rPr lang="zh-CN" altLang="zh-CN" dirty="0" smtClean="0"/>
              <a:t>发展</a:t>
            </a:r>
            <a:r>
              <a:rPr lang="zh-CN" altLang="en-US" dirty="0" smtClean="0"/>
              <a:t>。</a:t>
            </a:r>
            <a:endParaRPr lang="en-US" altLang="zh-CN" dirty="0" smtClean="0"/>
          </a:p>
          <a:p>
            <a:r>
              <a:rPr lang="zh-CN" altLang="en-US" dirty="0"/>
              <a:t>已从最初的教育科研</a:t>
            </a:r>
            <a:r>
              <a:rPr lang="zh-CN" altLang="en-US" dirty="0" smtClean="0"/>
              <a:t>网络（免费）逐步</a:t>
            </a:r>
            <a:r>
              <a:rPr lang="zh-CN" altLang="en-US" dirty="0"/>
              <a:t>发展成为商业</a:t>
            </a:r>
            <a:r>
              <a:rPr lang="zh-CN" altLang="en-US" dirty="0" smtClean="0"/>
              <a:t>网络（有偿使用）。</a:t>
            </a:r>
            <a:endParaRPr lang="en-US" altLang="zh-CN" dirty="0" smtClean="0"/>
          </a:p>
          <a:p>
            <a:r>
              <a:rPr lang="zh-CN" altLang="en-US" dirty="0" smtClean="0"/>
              <a:t>已</a:t>
            </a:r>
            <a:r>
              <a:rPr lang="zh-CN" altLang="zh-CN" dirty="0" smtClean="0"/>
              <a:t>成为</a:t>
            </a:r>
            <a:r>
              <a:rPr lang="zh-CN" altLang="zh-CN" dirty="0"/>
              <a:t>全球最大的和最重要的</a:t>
            </a:r>
            <a:r>
              <a:rPr lang="zh-CN" altLang="zh-CN" dirty="0" smtClean="0"/>
              <a:t>计算机网络</a:t>
            </a:r>
            <a:r>
              <a:rPr lang="zh-CN" altLang="en-US" dirty="0" smtClean="0"/>
              <a:t>。</a:t>
            </a:r>
            <a:endParaRPr lang="en-US" altLang="zh-CN" dirty="0" smtClean="0"/>
          </a:p>
          <a:p>
            <a:r>
              <a:rPr lang="zh-CN" altLang="zh-CN" dirty="0"/>
              <a:t>是人类自印刷术发明以来人类</a:t>
            </a:r>
            <a:r>
              <a:rPr lang="zh-CN" altLang="zh-CN" dirty="0" smtClean="0"/>
              <a:t>在存储</a:t>
            </a:r>
            <a:r>
              <a:rPr lang="zh-CN" altLang="zh-CN" dirty="0"/>
              <a:t>和交换</a:t>
            </a:r>
            <a:r>
              <a:rPr lang="zh-CN" altLang="zh-CN" dirty="0" smtClean="0"/>
              <a:t>信息领域</a:t>
            </a:r>
            <a:r>
              <a:rPr lang="zh-CN" altLang="zh-CN" dirty="0"/>
              <a:t>中的最大</a:t>
            </a:r>
            <a:r>
              <a:rPr lang="zh-CN" altLang="zh-CN" dirty="0" smtClean="0"/>
              <a:t>变革</a:t>
            </a:r>
            <a:r>
              <a:rPr lang="zh-CN" altLang="en-US" dirty="0" smtClean="0"/>
              <a:t>。</a:t>
            </a:r>
            <a:endParaRPr lang="zh-CN" altLang="en-US" dirty="0"/>
          </a:p>
        </p:txBody>
      </p:sp>
    </p:spTree>
    <p:extLst>
      <p:ext uri="{BB962C8B-B14F-4D97-AF65-F5344CB8AC3E}">
        <p14:creationId xmlns:p14="http://schemas.microsoft.com/office/powerpoint/2010/main" val="226555647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817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a:grpSpLocks/>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网络核心</a:t>
            </a:r>
          </a:p>
        </p:txBody>
      </p:sp>
      <p:graphicFrame>
        <p:nvGraphicFramePr>
          <p:cNvPr id="348189" name="Object 29">
            <a:hlinkClick r:id="" action="ppaction://ole?verb=0"/>
          </p:cNvPr>
          <p:cNvGraphicFramePr>
            <a:graphicFrameLocks/>
          </p:cNvGraphicFramePr>
          <p:nvPr>
            <p:extLst>
              <p:ext uri="{D42A27DB-BD31-4B8C-83A1-F6EECF244321}">
                <p14:modId xmlns:p14="http://schemas.microsoft.com/office/powerpoint/2010/main" val="801166315"/>
              </p:ext>
            </p:extLst>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spid="_x0000_s11320" name="Microsoft ClipArt Gallery" r:id="rId5" imgW="2735263" imgH="3825875" progId="">
                  <p:embed/>
                </p:oleObj>
              </mc:Choice>
              <mc:Fallback>
                <p:oleObj name="Microsoft ClipArt Gallery" r:id="rId5" imgW="2735263" imgH="3825875"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6549" y="3348385"/>
                        <a:ext cx="708554"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D</a:t>
            </a: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C</a:t>
            </a:r>
          </a:p>
        </p:txBody>
      </p:sp>
      <p:pic>
        <p:nvPicPr>
          <p:cNvPr id="34819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E</a:t>
            </a: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F</a:t>
            </a: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对等连接工作方式（</a:t>
            </a:r>
            <a:r>
              <a:rPr lang="en-US" altLang="zh-CN" sz="3200" b="1" dirty="0">
                <a:latin typeface="+mn-lt"/>
                <a:ea typeface="黑体" pitchFamily="2" charset="-122"/>
              </a:rPr>
              <a:t>P2P</a:t>
            </a:r>
            <a:r>
              <a:rPr lang="zh-CN" altLang="zh-CN" sz="3200" b="1" dirty="0">
                <a:latin typeface="+mn-lt"/>
                <a:ea typeface="黑体" pitchFamily="2" charset="-122"/>
              </a:rPr>
              <a:t>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15577301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a:t>网络核心部分</a:t>
            </a:r>
            <a:r>
              <a:rPr lang="zh-CN" altLang="en-US" dirty="0" smtClean="0"/>
              <a:t>是互联网中</a:t>
            </a:r>
            <a:r>
              <a:rPr lang="zh-CN" altLang="en-US" dirty="0"/>
              <a:t>最复杂的部分。</a:t>
            </a:r>
          </a:p>
          <a:p>
            <a:r>
              <a:rPr lang="zh-CN" altLang="en-US" dirty="0"/>
              <a:t>网络中的核心部分要向网络边缘中的大量主机提供连通性，使边缘部分中的任何一个主机都能够向其他主机通信（即传送或接收各种形式的数据）。</a:t>
            </a:r>
          </a:p>
          <a:p>
            <a:r>
              <a:rPr lang="zh-CN" altLang="en-US" dirty="0"/>
              <a:t>在网络核心部分起特殊作用的是</a:t>
            </a:r>
            <a:r>
              <a:rPr lang="zh-CN" altLang="en-US" dirty="0" smtClean="0">
                <a:solidFill>
                  <a:srgbClr val="FF0000"/>
                </a:solidFill>
              </a:rPr>
              <a:t>路由器 </a:t>
            </a:r>
            <a:r>
              <a:rPr lang="en-US" altLang="zh-CN" dirty="0" smtClean="0"/>
              <a:t>(</a:t>
            </a:r>
            <a:r>
              <a:rPr lang="en-US" altLang="zh-CN" dirty="0"/>
              <a:t>router)</a:t>
            </a:r>
            <a:r>
              <a:rPr lang="zh-CN" altLang="en-US" dirty="0" smtClean="0"/>
              <a:t>。 </a:t>
            </a:r>
            <a:endParaRPr lang="zh-CN" altLang="en-US" dirty="0"/>
          </a:p>
        </p:txBody>
      </p:sp>
    </p:spTree>
    <p:extLst>
      <p:ext uri="{BB962C8B-B14F-4D97-AF65-F5344CB8AC3E}">
        <p14:creationId xmlns:p14="http://schemas.microsoft.com/office/powerpoint/2010/main" val="1797108049"/>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smtClean="0"/>
              <a:t>路由器是实现</a:t>
            </a:r>
            <a:r>
              <a:rPr lang="zh-CN" altLang="en-US" dirty="0" smtClean="0">
                <a:solidFill>
                  <a:srgbClr val="FF0000"/>
                </a:solidFill>
              </a:rPr>
              <a:t>分组交换 </a:t>
            </a:r>
            <a:r>
              <a:rPr lang="en-US" altLang="zh-CN" dirty="0" smtClean="0"/>
              <a:t>(packet switching) </a:t>
            </a:r>
            <a:r>
              <a:rPr lang="zh-CN" altLang="en-US" dirty="0" smtClean="0"/>
              <a:t>的关键构件，其任务是</a:t>
            </a:r>
            <a:r>
              <a:rPr lang="zh-CN" altLang="en-US" dirty="0" smtClean="0">
                <a:solidFill>
                  <a:srgbClr val="FF0000"/>
                </a:solidFill>
              </a:rPr>
              <a:t>转发</a:t>
            </a:r>
            <a:r>
              <a:rPr lang="zh-CN" altLang="en-US" dirty="0" smtClean="0"/>
              <a:t>收到的分组，这是网络核心部分最重要的功能。</a:t>
            </a:r>
            <a:endParaRPr lang="en-US" altLang="zh-CN" dirty="0" smtClean="0"/>
          </a:p>
        </p:txBody>
      </p:sp>
    </p:spTree>
    <p:extLst>
      <p:ext uri="{BB962C8B-B14F-4D97-AF65-F5344CB8AC3E}">
        <p14:creationId xmlns:p14="http://schemas.microsoft.com/office/powerpoint/2010/main" val="733406241"/>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61475" name="Rectangle 3"/>
          <p:cNvSpPr>
            <a:spLocks noGrp="1" noChangeArrowheads="1"/>
          </p:cNvSpPr>
          <p:nvPr>
            <p:ph idx="1"/>
          </p:nvPr>
        </p:nvSpPr>
        <p:spPr/>
        <p:txBody>
          <a:bodyPr/>
          <a:lstStyle/>
          <a:p>
            <a:r>
              <a:rPr lang="zh-CN" altLang="en-US" dirty="0"/>
              <a:t>互联网</a:t>
            </a:r>
            <a:r>
              <a:rPr lang="zh-CN" altLang="en-US" dirty="0" smtClean="0"/>
              <a:t>的</a:t>
            </a:r>
            <a:r>
              <a:rPr lang="zh-CN" altLang="en-US" dirty="0"/>
              <a:t>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a:t>
            </a:r>
            <a:r>
              <a:rPr lang="zh-CN" altLang="en-US" dirty="0" smtClean="0">
                <a:solidFill>
                  <a:srgbClr val="FF0000"/>
                </a:solidFill>
              </a:rPr>
              <a:t>处在互联网的</a:t>
            </a:r>
            <a:r>
              <a:rPr lang="zh-CN" altLang="en-US" dirty="0">
                <a:solidFill>
                  <a:srgbClr val="FF0000"/>
                </a:solidFill>
              </a:rPr>
              <a:t>边缘部分。</a:t>
            </a:r>
          </a:p>
          <a:p>
            <a:r>
              <a:rPr lang="zh-CN" altLang="en-US" dirty="0"/>
              <a:t>互联网核心</a:t>
            </a:r>
            <a:r>
              <a:rPr lang="zh-CN" altLang="en-US" dirty="0" smtClean="0"/>
              <a:t>部分中的</a:t>
            </a:r>
            <a:r>
              <a:rPr lang="zh-CN" altLang="en-US" dirty="0"/>
              <a:t>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p>
          <a:p>
            <a:r>
              <a:rPr lang="zh-CN" altLang="en-US" dirty="0">
                <a:solidFill>
                  <a:srgbClr val="FF0000"/>
                </a:solidFill>
              </a:rPr>
              <a:t>主机</a:t>
            </a:r>
            <a:r>
              <a:rPr lang="zh-CN" altLang="en-US" dirty="0"/>
              <a:t>的用途是为用户进行信息处理的，并且可以和其他主机通过网络交换信息</a:t>
            </a:r>
            <a:r>
              <a:rPr lang="zh-CN" altLang="en-US" dirty="0" smtClean="0"/>
              <a:t>。</a:t>
            </a:r>
            <a:r>
              <a:rPr lang="zh-CN" altLang="en-US" dirty="0" smtClean="0">
                <a:solidFill>
                  <a:srgbClr val="FF0000"/>
                </a:solidFill>
              </a:rPr>
              <a:t>路由器</a:t>
            </a:r>
            <a:r>
              <a:rPr lang="zh-CN" altLang="en-US" dirty="0"/>
              <a:t>的用途则是用来转发分组的，即进行分组交换的。 </a:t>
            </a:r>
          </a:p>
        </p:txBody>
      </p:sp>
    </p:spTree>
    <p:extLst>
      <p:ext uri="{BB962C8B-B14F-4D97-AF65-F5344CB8AC3E}">
        <p14:creationId xmlns:p14="http://schemas.microsoft.com/office/powerpoint/2010/main" val="390613661"/>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2</a:t>
              </a:r>
              <a:endParaRPr kumimoji="1" lang="en-US" altLang="zh-CN" sz="2800" b="1">
                <a:solidFill>
                  <a:srgbClr val="000099"/>
                </a:solidFill>
                <a:ea typeface="黑体"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2528" name="Picture 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a:grpSpLocks/>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a:grpSpLocks/>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a:grpSpLocks/>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a:grpSpLocks/>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a:grpSpLocks/>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a:grpSpLocks/>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a:grpSpLocks/>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a:grpSpLocks/>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a:grpSpLocks/>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a:grpSpLocks/>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a:grpSpLocks/>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a:grpSpLocks/>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a:grpSpLocks/>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itchFamily="2" charset="-122"/>
              </a:rPr>
              <a:t>(a) </a:t>
            </a:r>
            <a:r>
              <a:rPr lang="zh-CN" altLang="zh-CN" sz="2000" b="1" dirty="0">
                <a:latin typeface="+mn-lt"/>
                <a:ea typeface="黑体" pitchFamily="2" charset="-122"/>
              </a:rPr>
              <a:t>核心部分的路由器把网络互连起来</a:t>
            </a:r>
            <a:endParaRPr lang="zh-CN" altLang="en-US" sz="2000" b="1" dirty="0">
              <a:latin typeface="+mn-lt"/>
              <a:ea typeface="黑体" pitchFamily="2" charset="-122"/>
            </a:endParaRPr>
          </a:p>
        </p:txBody>
      </p:sp>
    </p:spTree>
    <p:extLst>
      <p:ext uri="{BB962C8B-B14F-4D97-AF65-F5344CB8AC3E}">
        <p14:creationId xmlns:p14="http://schemas.microsoft.com/office/powerpoint/2010/main" val="836298717"/>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a:spLocks/>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2</a:t>
              </a:r>
              <a:endParaRPr kumimoji="1" lang="en-US" altLang="zh-CN" sz="2800" b="1" dirty="0">
                <a:solidFill>
                  <a:srgbClr val="000099"/>
                </a:solidFill>
                <a:ea typeface="黑体"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5600" name="Picture 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itchFamily="2" charset="-122"/>
                </a:rPr>
                <a:t>发送的</a:t>
              </a:r>
            </a:p>
            <a:p>
              <a:pPr algn="ctr"/>
              <a:r>
                <a:rPr kumimoji="1" lang="zh-CN" altLang="en-US" sz="2800" b="1">
                  <a:solidFill>
                    <a:srgbClr val="000099"/>
                  </a:solidFill>
                  <a:ea typeface="黑体" pitchFamily="2" charset="-122"/>
                </a:rPr>
                <a:t>分组</a:t>
              </a:r>
            </a:p>
          </p:txBody>
        </p:sp>
        <p:pic>
          <p:nvPicPr>
            <p:cNvPr id="365607" name="Picture 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A</a:t>
              </a: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E</a:t>
              </a: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D</a:t>
              </a: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B</a:t>
              </a: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C</a:t>
              </a: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en-US" sz="2400" b="1" dirty="0" smtClean="0">
                <a:latin typeface="+mn-lt"/>
                <a:ea typeface="黑体" pitchFamily="2" charset="-122"/>
              </a:rPr>
              <a:t>互联网使用</a:t>
            </a:r>
            <a:r>
              <a:rPr lang="zh-CN" altLang="zh-CN" sz="2400" b="1" dirty="0" smtClean="0">
                <a:latin typeface="+mn-lt"/>
                <a:ea typeface="黑体" pitchFamily="2" charset="-122"/>
              </a:rPr>
              <a:t>分组交换</a:t>
            </a:r>
            <a:endParaRPr lang="zh-CN" altLang="en-US" sz="2400" b="1" dirty="0">
              <a:latin typeface="+mn-lt"/>
              <a:ea typeface="黑体"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smtClean="0">
                <a:latin typeface="+mn-lt"/>
                <a:ea typeface="黑体" pitchFamily="2" charset="-122"/>
              </a:rPr>
              <a:t>(b) </a:t>
            </a:r>
            <a:r>
              <a:rPr lang="zh-CN" altLang="zh-CN" sz="2000" b="1" dirty="0">
                <a:latin typeface="+mn-lt"/>
                <a:ea typeface="黑体" pitchFamily="2" charset="-122"/>
              </a:rPr>
              <a:t>核心</a:t>
            </a:r>
            <a:r>
              <a:rPr lang="zh-CN" altLang="zh-CN" sz="2000" b="1" dirty="0" smtClean="0">
                <a:latin typeface="+mn-lt"/>
                <a:ea typeface="黑体" pitchFamily="2" charset="-122"/>
              </a:rPr>
              <a:t>部分</a:t>
            </a:r>
            <a:r>
              <a:rPr lang="zh-CN" altLang="en-US" sz="2000" b="1" dirty="0" smtClean="0">
                <a:latin typeface="+mn-lt"/>
                <a:ea typeface="黑体" pitchFamily="2" charset="-122"/>
              </a:rPr>
              <a:t>中</a:t>
            </a:r>
            <a:r>
              <a:rPr lang="zh-CN" altLang="zh-CN" sz="2000" b="1" dirty="0" smtClean="0">
                <a:latin typeface="+mn-lt"/>
                <a:ea typeface="黑体" pitchFamily="2" charset="-122"/>
              </a:rPr>
              <a:t>的</a:t>
            </a:r>
            <a:r>
              <a:rPr lang="zh-CN" altLang="en-US" sz="2000" b="1" dirty="0" smtClean="0">
                <a:latin typeface="+mn-lt"/>
                <a:ea typeface="黑体" pitchFamily="2" charset="-122"/>
              </a:rPr>
              <a:t>网络</a:t>
            </a:r>
            <a:r>
              <a:rPr lang="zh-CN" altLang="zh-CN" sz="2000" b="1" dirty="0" smtClean="0">
                <a:latin typeface="+mn-lt"/>
                <a:ea typeface="黑体" pitchFamily="2" charset="-122"/>
              </a:rPr>
              <a:t>可用</a:t>
            </a:r>
            <a:r>
              <a:rPr lang="zh-CN" altLang="zh-CN" sz="2000" b="1" dirty="0">
                <a:latin typeface="+mn-lt"/>
                <a:ea typeface="黑体" pitchFamily="2" charset="-122"/>
              </a:rPr>
              <a:t>一条链路表示</a:t>
            </a:r>
            <a:endParaRPr lang="zh-CN" altLang="en-US" sz="2000" b="1" dirty="0">
              <a:latin typeface="+mn-lt"/>
              <a:ea typeface="黑体" pitchFamily="2" charset="-122"/>
            </a:endParaRPr>
          </a:p>
        </p:txBody>
      </p:sp>
    </p:spTree>
    <p:extLst>
      <p:ext uri="{BB962C8B-B14F-4D97-AF65-F5344CB8AC3E}">
        <p14:creationId xmlns:p14="http://schemas.microsoft.com/office/powerpoint/2010/main" val="4076377113"/>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p>
          <a:p>
            <a:r>
              <a:rPr lang="zh-CN" altLang="en-US" dirty="0"/>
              <a:t>路由器对分组进行</a:t>
            </a:r>
            <a:r>
              <a:rPr lang="zh-CN" altLang="en-US" dirty="0">
                <a:solidFill>
                  <a:srgbClr val="FF0000"/>
                </a:solidFill>
              </a:rPr>
              <a:t>存储转发，</a:t>
            </a:r>
            <a:r>
              <a:rPr lang="zh-CN" altLang="en-US" dirty="0"/>
              <a:t>最后把分组交付目的主机。</a:t>
            </a:r>
          </a:p>
        </p:txBody>
      </p:sp>
    </p:spTree>
    <p:extLst>
      <p:ext uri="{BB962C8B-B14F-4D97-AF65-F5344CB8AC3E}">
        <p14:creationId xmlns:p14="http://schemas.microsoft.com/office/powerpoint/2010/main" val="2922683025"/>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en-US" altLang="zh-CN" sz="2800" dirty="0"/>
              <a:t>1980 </a:t>
            </a:r>
            <a:r>
              <a:rPr lang="zh-CN" altLang="en-US" sz="2800" dirty="0" smtClean="0"/>
              <a:t>年，铁道部开始</a:t>
            </a:r>
            <a:r>
              <a:rPr lang="zh-CN" altLang="en-US" sz="2800" dirty="0"/>
              <a:t>进行计算机联网实验</a:t>
            </a:r>
            <a:r>
              <a:rPr lang="zh-CN" altLang="en-US" sz="2800" dirty="0" smtClean="0"/>
              <a:t>。</a:t>
            </a:r>
            <a:endParaRPr lang="en-US" altLang="zh-CN" sz="2800" dirty="0" smtClean="0"/>
          </a:p>
          <a:p>
            <a:r>
              <a:rPr lang="en-US" altLang="zh-CN" sz="2800" dirty="0" smtClean="0"/>
              <a:t>1989 </a:t>
            </a:r>
            <a:r>
              <a:rPr lang="zh-CN" altLang="en-US" sz="2800" dirty="0"/>
              <a:t>年</a:t>
            </a:r>
            <a:r>
              <a:rPr lang="en-US" altLang="zh-CN" sz="2800" dirty="0"/>
              <a:t>11 </a:t>
            </a:r>
            <a:r>
              <a:rPr lang="zh-CN" altLang="en-US" sz="2800" dirty="0" smtClean="0"/>
              <a:t>月，我国</a:t>
            </a:r>
            <a:r>
              <a:rPr lang="zh-CN" altLang="en-US" sz="2800" dirty="0"/>
              <a:t>第一个公用分组交换网 </a:t>
            </a:r>
            <a:r>
              <a:rPr lang="en-US" altLang="zh-CN" sz="2800" dirty="0"/>
              <a:t>CNPAC </a:t>
            </a:r>
            <a:r>
              <a:rPr lang="zh-CN" altLang="en-US" sz="2800" dirty="0"/>
              <a:t>建成运行。 </a:t>
            </a:r>
            <a:endParaRPr lang="en-US" altLang="zh-CN" sz="2800" dirty="0" smtClean="0"/>
          </a:p>
          <a:p>
            <a:r>
              <a:rPr lang="en-US" altLang="zh-CN" sz="2800" dirty="0" smtClean="0"/>
              <a:t>1994</a:t>
            </a:r>
            <a:r>
              <a:rPr lang="zh-CN" altLang="en-US" sz="2800" dirty="0"/>
              <a:t>年</a:t>
            </a:r>
            <a:r>
              <a:rPr lang="en-US" altLang="zh-CN" sz="2800" dirty="0"/>
              <a:t>4</a:t>
            </a:r>
            <a:r>
              <a:rPr lang="zh-CN" altLang="en-US" sz="2800" dirty="0"/>
              <a:t>月</a:t>
            </a:r>
            <a:r>
              <a:rPr lang="en-US" altLang="zh-CN" sz="2800" dirty="0"/>
              <a:t>20</a:t>
            </a:r>
            <a:r>
              <a:rPr lang="zh-CN" altLang="en-US" sz="2800" dirty="0" smtClean="0"/>
              <a:t>日，我国用 </a:t>
            </a:r>
            <a:r>
              <a:rPr lang="en-US" altLang="zh-CN" sz="2800" dirty="0" smtClean="0"/>
              <a:t>64kbit/s </a:t>
            </a:r>
            <a:r>
              <a:rPr lang="zh-CN" altLang="en-US" sz="2800" dirty="0" smtClean="0"/>
              <a:t>专线</a:t>
            </a:r>
            <a:r>
              <a:rPr lang="zh-CN" altLang="en-US" sz="2800" dirty="0"/>
              <a:t>正式连</a:t>
            </a:r>
            <a:r>
              <a:rPr lang="zh-CN" altLang="en-US" sz="2800" dirty="0" smtClean="0"/>
              <a:t>入互联网，</a:t>
            </a:r>
            <a:r>
              <a:rPr lang="zh-CN" altLang="zh-CN" sz="2800" dirty="0" smtClean="0"/>
              <a:t>我国</a:t>
            </a:r>
            <a:r>
              <a:rPr lang="zh-CN" altLang="zh-CN" sz="2800" dirty="0"/>
              <a:t>被国际上正式承认为接入互联网的</a:t>
            </a:r>
            <a:r>
              <a:rPr lang="zh-CN" altLang="zh-CN" sz="2800" dirty="0" smtClean="0"/>
              <a:t>国家</a:t>
            </a:r>
            <a:r>
              <a:rPr lang="zh-CN" altLang="en-US" sz="2800" dirty="0" smtClean="0"/>
              <a:t>。</a:t>
            </a:r>
            <a:endParaRPr lang="en-US" altLang="zh-CN" sz="2800" dirty="0" smtClean="0"/>
          </a:p>
          <a:p>
            <a:r>
              <a:rPr lang="en-US" altLang="zh-CN" sz="2800" dirty="0"/>
              <a:t>1994</a:t>
            </a:r>
            <a:r>
              <a:rPr lang="zh-CN" altLang="en-US" sz="2800" dirty="0" smtClean="0"/>
              <a:t>年</a:t>
            </a:r>
            <a:r>
              <a:rPr lang="en-US" altLang="zh-CN" sz="2800" dirty="0" smtClean="0"/>
              <a:t>5</a:t>
            </a:r>
            <a:r>
              <a:rPr lang="zh-CN" altLang="zh-CN" sz="2800" dirty="0" smtClean="0"/>
              <a:t>月</a:t>
            </a:r>
            <a:r>
              <a:rPr lang="zh-CN" altLang="en-US" sz="2800" dirty="0" smtClean="0"/>
              <a:t>，</a:t>
            </a:r>
            <a:r>
              <a:rPr lang="zh-CN" altLang="zh-CN" sz="2800" dirty="0" smtClean="0"/>
              <a:t>中国科学院高能物理研究所</a:t>
            </a:r>
            <a:r>
              <a:rPr lang="zh-CN" altLang="zh-CN" sz="2800" dirty="0"/>
              <a:t>设立了我国的第一个万维网服务器</a:t>
            </a:r>
            <a:r>
              <a:rPr lang="zh-CN" altLang="zh-CN" sz="2800" dirty="0" smtClean="0"/>
              <a:t>。</a:t>
            </a:r>
            <a:endParaRPr lang="en-US" altLang="zh-CN" sz="2800" dirty="0" smtClean="0"/>
          </a:p>
          <a:p>
            <a:r>
              <a:rPr lang="en-US" altLang="zh-CN" sz="2800" dirty="0"/>
              <a:t>1994</a:t>
            </a:r>
            <a:r>
              <a:rPr lang="zh-CN" altLang="en-US" sz="2800" dirty="0" smtClean="0"/>
              <a:t>年</a:t>
            </a:r>
            <a:r>
              <a:rPr lang="en-US" altLang="zh-CN" sz="2800" dirty="0" smtClean="0"/>
              <a:t>9</a:t>
            </a:r>
            <a:r>
              <a:rPr lang="zh-CN" altLang="zh-CN" sz="2800" dirty="0"/>
              <a:t>月中国公用计算机</a:t>
            </a:r>
            <a:r>
              <a:rPr lang="zh-CN" altLang="zh-CN" sz="2800" dirty="0" smtClean="0"/>
              <a:t>互联网</a:t>
            </a:r>
            <a:r>
              <a:rPr lang="en-US" altLang="zh-CN" sz="2800" dirty="0" smtClean="0"/>
              <a:t> CHINANET </a:t>
            </a:r>
            <a:r>
              <a:rPr lang="zh-CN" altLang="zh-CN" sz="2800" dirty="0" smtClean="0"/>
              <a:t>正式启动</a:t>
            </a:r>
            <a:r>
              <a:rPr lang="zh-CN" altLang="en-US" sz="2800" dirty="0" smtClean="0"/>
              <a:t>。</a:t>
            </a:r>
            <a:endParaRPr lang="en-US" altLang="zh-CN" sz="2800" dirty="0" smtClean="0"/>
          </a:p>
        </p:txBody>
      </p:sp>
    </p:spTree>
    <p:extLst>
      <p:ext uri="{BB962C8B-B14F-4D97-AF65-F5344CB8AC3E}">
        <p14:creationId xmlns:p14="http://schemas.microsoft.com/office/powerpoint/2010/main" val="882122150"/>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zh-CN" sz="2800" dirty="0"/>
              <a:t>到目前为止，我国陆续建造了基于互联网技术的并能够和互联网互连的多个全国范围的公用计算机网络，其中规模最大</a:t>
            </a:r>
            <a:r>
              <a:rPr lang="zh-CN" altLang="zh-CN" sz="2800" dirty="0" smtClean="0"/>
              <a:t>的就是</a:t>
            </a:r>
            <a:r>
              <a:rPr lang="zh-CN" altLang="zh-CN" sz="2800" dirty="0"/>
              <a:t>下面这五个：</a:t>
            </a:r>
          </a:p>
          <a:p>
            <a:pPr lvl="1"/>
            <a:r>
              <a:rPr lang="en-US" altLang="zh-CN" sz="2400" dirty="0"/>
              <a:t>(1) </a:t>
            </a:r>
            <a:r>
              <a:rPr lang="zh-CN" altLang="zh-CN" sz="2400" dirty="0"/>
              <a:t>中国电信</a:t>
            </a:r>
            <a:r>
              <a:rPr lang="zh-CN" altLang="zh-CN" sz="2400" dirty="0" smtClean="0"/>
              <a:t>互联网</a:t>
            </a:r>
            <a:r>
              <a:rPr lang="en-US" altLang="zh-CN" sz="2400" dirty="0" smtClean="0"/>
              <a:t> CHINANET</a:t>
            </a:r>
            <a:r>
              <a:rPr lang="zh-CN" altLang="zh-CN" sz="2400" dirty="0"/>
              <a:t>（也就是原来的中国公用计算机互联网）</a:t>
            </a:r>
          </a:p>
          <a:p>
            <a:pPr lvl="1"/>
            <a:r>
              <a:rPr lang="en-US" altLang="zh-CN" sz="2400" dirty="0"/>
              <a:t>(2) </a:t>
            </a:r>
            <a:r>
              <a:rPr lang="zh-CN" altLang="zh-CN" sz="2400" dirty="0"/>
              <a:t>中国联通</a:t>
            </a:r>
            <a:r>
              <a:rPr lang="zh-CN" altLang="zh-CN" sz="2400" dirty="0" smtClean="0"/>
              <a:t>互联网</a:t>
            </a:r>
            <a:r>
              <a:rPr lang="en-US" altLang="zh-CN" sz="2400" dirty="0" smtClean="0"/>
              <a:t> UNINET</a:t>
            </a:r>
            <a:endParaRPr lang="zh-CN" altLang="zh-CN" sz="2400" dirty="0"/>
          </a:p>
          <a:p>
            <a:pPr lvl="1"/>
            <a:r>
              <a:rPr lang="en-US" altLang="zh-CN" sz="2400" dirty="0"/>
              <a:t>(3) </a:t>
            </a:r>
            <a:r>
              <a:rPr lang="zh-CN" altLang="zh-CN" sz="2400" dirty="0"/>
              <a:t>中国移动</a:t>
            </a:r>
            <a:r>
              <a:rPr lang="zh-CN" altLang="zh-CN" sz="2400" dirty="0" smtClean="0"/>
              <a:t>互联网</a:t>
            </a:r>
            <a:r>
              <a:rPr lang="en-US" altLang="zh-CN" sz="2400" dirty="0" smtClean="0"/>
              <a:t> CMNET</a:t>
            </a:r>
            <a:endParaRPr lang="zh-CN" altLang="zh-CN" sz="2400" dirty="0"/>
          </a:p>
          <a:p>
            <a:pPr lvl="1"/>
            <a:r>
              <a:rPr lang="en-US" altLang="zh-CN" sz="2400" dirty="0"/>
              <a:t>(4) </a:t>
            </a:r>
            <a:r>
              <a:rPr lang="zh-CN" altLang="zh-CN" sz="2400" dirty="0"/>
              <a:t>中国教育和科研</a:t>
            </a:r>
            <a:r>
              <a:rPr lang="zh-CN" altLang="zh-CN" sz="2400" dirty="0" smtClean="0"/>
              <a:t>计算机网</a:t>
            </a:r>
            <a:r>
              <a:rPr lang="en-US" altLang="zh-CN" sz="2400" dirty="0" smtClean="0"/>
              <a:t> CERNET</a:t>
            </a:r>
            <a:endParaRPr lang="zh-CN" altLang="zh-CN" sz="2400" dirty="0"/>
          </a:p>
          <a:p>
            <a:pPr lvl="1"/>
            <a:r>
              <a:rPr lang="en-US" altLang="zh-CN" sz="2400" dirty="0"/>
              <a:t>(5) </a:t>
            </a:r>
            <a:r>
              <a:rPr lang="zh-CN" altLang="zh-CN" sz="2400" dirty="0"/>
              <a:t>中国科学技术</a:t>
            </a:r>
            <a:r>
              <a:rPr lang="zh-CN" altLang="zh-CN" sz="2400" dirty="0" smtClean="0"/>
              <a:t>网</a:t>
            </a:r>
            <a:r>
              <a:rPr lang="en-US" altLang="zh-CN" sz="2400" dirty="0" smtClean="0"/>
              <a:t> CSTNET</a:t>
            </a:r>
            <a:endParaRPr lang="zh-CN" altLang="zh-CN" sz="2400" dirty="0"/>
          </a:p>
          <a:p>
            <a:endParaRPr lang="en-US" altLang="zh-CN" sz="2800" dirty="0" smtClean="0"/>
          </a:p>
        </p:txBody>
      </p:sp>
    </p:spTree>
    <p:extLst>
      <p:ext uri="{BB962C8B-B14F-4D97-AF65-F5344CB8AC3E}">
        <p14:creationId xmlns:p14="http://schemas.microsoft.com/office/powerpoint/2010/main" val="3707998131"/>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en-US" sz="2800" dirty="0" smtClean="0"/>
              <a:t>中国</a:t>
            </a:r>
            <a:r>
              <a:rPr lang="zh-CN" altLang="en-US" sz="2800" dirty="0"/>
              <a:t>教育和科研</a:t>
            </a:r>
            <a:r>
              <a:rPr lang="zh-CN" altLang="en-US" sz="2800" dirty="0" smtClean="0"/>
              <a:t>计算机网 </a:t>
            </a:r>
            <a:r>
              <a:rPr lang="en-US" altLang="zh-CN" sz="2800" dirty="0" smtClean="0"/>
              <a:t>CERNET </a:t>
            </a:r>
            <a:r>
              <a:rPr lang="en-US" altLang="zh-CN" sz="2800" dirty="0"/>
              <a:t>(China Education and Research </a:t>
            </a:r>
            <a:r>
              <a:rPr lang="en-US" altLang="zh-CN" sz="2800" dirty="0" err="1"/>
              <a:t>NETwork</a:t>
            </a:r>
            <a:r>
              <a:rPr lang="en-US" altLang="zh-CN" sz="2800" dirty="0" smtClean="0"/>
              <a:t>) </a:t>
            </a:r>
            <a:r>
              <a:rPr lang="zh-CN" altLang="en-US" sz="2800" dirty="0" smtClean="0"/>
              <a:t>始建于</a:t>
            </a:r>
            <a:r>
              <a:rPr lang="en-US" altLang="zh-CN" sz="2800" dirty="0"/>
              <a:t>1994</a:t>
            </a:r>
            <a:r>
              <a:rPr lang="zh-CN" altLang="en-US" sz="2800" dirty="0"/>
              <a:t>年</a:t>
            </a:r>
            <a:r>
              <a:rPr lang="zh-CN" altLang="en-US" sz="2800" dirty="0" smtClean="0"/>
              <a:t>，是我国</a:t>
            </a:r>
            <a:r>
              <a:rPr lang="zh-CN" altLang="en-US" sz="2800" dirty="0"/>
              <a:t>第一</a:t>
            </a:r>
            <a:r>
              <a:rPr lang="zh-CN" altLang="en-US" sz="2800" dirty="0" smtClean="0"/>
              <a:t>个</a:t>
            </a:r>
            <a:r>
              <a:rPr lang="en-US" altLang="zh-CN" sz="2800" dirty="0" smtClean="0"/>
              <a:t>IPv4</a:t>
            </a:r>
            <a:r>
              <a:rPr lang="zh-CN" altLang="en-US" sz="2800" dirty="0" smtClean="0"/>
              <a:t>互联网</a:t>
            </a:r>
            <a:r>
              <a:rPr lang="zh-CN" altLang="en-US" sz="2800" dirty="0"/>
              <a:t>主干</a:t>
            </a:r>
            <a:r>
              <a:rPr lang="zh-CN" altLang="en-US" sz="2800" dirty="0" smtClean="0"/>
              <a:t>网。</a:t>
            </a:r>
            <a:endParaRPr lang="zh-CN" altLang="en-US" sz="2800" dirty="0"/>
          </a:p>
          <a:p>
            <a:r>
              <a:rPr lang="en-US" altLang="zh-CN" sz="2800" dirty="0" smtClean="0"/>
              <a:t>2004</a:t>
            </a:r>
            <a:r>
              <a:rPr lang="zh-CN" altLang="zh-CN" sz="2800" dirty="0"/>
              <a:t>年</a:t>
            </a:r>
            <a:r>
              <a:rPr lang="en-US" altLang="zh-CN" sz="2800" dirty="0"/>
              <a:t>2</a:t>
            </a:r>
            <a:r>
              <a:rPr lang="zh-CN" altLang="zh-CN" sz="2800" dirty="0"/>
              <a:t>月，我国的第一个下一代</a:t>
            </a:r>
            <a:r>
              <a:rPr lang="zh-CN" altLang="zh-CN" sz="2800" dirty="0" smtClean="0"/>
              <a:t>互联网</a:t>
            </a:r>
            <a:r>
              <a:rPr lang="en-US" altLang="zh-CN" sz="2800" dirty="0" smtClean="0"/>
              <a:t> CNGI </a:t>
            </a:r>
            <a:r>
              <a:rPr lang="zh-CN" altLang="zh-CN" sz="2800" dirty="0" smtClean="0"/>
              <a:t>的</a:t>
            </a:r>
            <a:r>
              <a:rPr lang="zh-CN" altLang="zh-CN" sz="2800" dirty="0"/>
              <a:t>主干</a:t>
            </a:r>
            <a:r>
              <a:rPr lang="zh-CN" altLang="zh-CN" sz="2800" dirty="0" smtClean="0"/>
              <a:t>网</a:t>
            </a:r>
            <a:r>
              <a:rPr lang="en-US" altLang="zh-CN" sz="2800" dirty="0" smtClean="0"/>
              <a:t> CERNET2 </a:t>
            </a:r>
            <a:r>
              <a:rPr lang="zh-CN" altLang="zh-CN" sz="2800" dirty="0" smtClean="0"/>
              <a:t>试验</a:t>
            </a:r>
            <a:r>
              <a:rPr lang="zh-CN" altLang="zh-CN" sz="2800" dirty="0"/>
              <a:t>网正式开通，并提供服务</a:t>
            </a:r>
            <a:r>
              <a:rPr lang="zh-CN" altLang="zh-CN" sz="2800" dirty="0" smtClean="0"/>
              <a:t>。</a:t>
            </a:r>
            <a:endParaRPr lang="en-US" altLang="zh-CN" sz="2800" dirty="0" smtClean="0"/>
          </a:p>
          <a:p>
            <a:r>
              <a:rPr lang="zh-CN" altLang="en-US" sz="2800" dirty="0" smtClean="0"/>
              <a:t>中国</a:t>
            </a:r>
            <a:r>
              <a:rPr lang="zh-CN" altLang="en-US" sz="2800" dirty="0"/>
              <a:t>互联网络信息中心 </a:t>
            </a:r>
            <a:r>
              <a:rPr lang="en-US" altLang="zh-CN" sz="2800" dirty="0"/>
              <a:t>CNNIC (Network Information Center of China</a:t>
            </a:r>
            <a:r>
              <a:rPr lang="en-US" altLang="zh-CN" sz="2800" dirty="0" smtClean="0"/>
              <a:t>) </a:t>
            </a:r>
            <a:r>
              <a:rPr lang="zh-CN" altLang="en-US" sz="2800" dirty="0" smtClean="0"/>
              <a:t>每年</a:t>
            </a:r>
            <a:r>
              <a:rPr lang="zh-CN" altLang="en-US" sz="2800" dirty="0"/>
              <a:t>两次</a:t>
            </a:r>
            <a:r>
              <a:rPr lang="zh-CN" altLang="en-US" sz="2800" dirty="0" smtClean="0"/>
              <a:t>公布我国互联网的</a:t>
            </a:r>
            <a:r>
              <a:rPr lang="zh-CN" altLang="en-US" sz="2800" dirty="0"/>
              <a:t>发展</a:t>
            </a:r>
            <a:r>
              <a:rPr lang="zh-CN" altLang="en-US" sz="2800"/>
              <a:t>情况</a:t>
            </a:r>
            <a:r>
              <a:rPr lang="zh-CN" altLang="en-US" sz="2800" smtClean="0"/>
              <a:t>。</a:t>
            </a:r>
            <a:endParaRPr lang="zh-CN" altLang="en-US" sz="2800" dirty="0"/>
          </a:p>
        </p:txBody>
      </p:sp>
    </p:spTree>
    <p:extLst>
      <p:ext uri="{BB962C8B-B14F-4D97-AF65-F5344CB8AC3E}">
        <p14:creationId xmlns:p14="http://schemas.microsoft.com/office/powerpoint/2010/main" val="35744819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中文译名</a:t>
            </a:r>
            <a:endParaRPr lang="zh-CN" altLang="en-US" dirty="0"/>
          </a:p>
        </p:txBody>
      </p:sp>
      <p:sp>
        <p:nvSpPr>
          <p:cNvPr id="3" name="内容占位符 2"/>
          <p:cNvSpPr>
            <a:spLocks noGrp="1"/>
          </p:cNvSpPr>
          <p:nvPr>
            <p:ph idx="1"/>
          </p:nvPr>
        </p:nvSpPr>
        <p:spPr/>
        <p:txBody>
          <a:bodyPr/>
          <a:lstStyle/>
          <a:p>
            <a:r>
              <a:rPr lang="en-US" altLang="zh-CN" dirty="0" smtClean="0"/>
              <a:t>Internet </a:t>
            </a:r>
            <a:r>
              <a:rPr lang="zh-CN" altLang="zh-CN" dirty="0" smtClean="0"/>
              <a:t>的</a:t>
            </a:r>
            <a:r>
              <a:rPr lang="zh-CN" altLang="zh-CN" dirty="0"/>
              <a:t>中文译名并不统一。现有</a:t>
            </a:r>
            <a:r>
              <a:rPr lang="zh-CN" altLang="zh-CN" dirty="0" smtClean="0"/>
              <a:t>的</a:t>
            </a:r>
            <a:r>
              <a:rPr lang="en-US" altLang="zh-CN" dirty="0" smtClean="0"/>
              <a:t> Internet </a:t>
            </a:r>
            <a:r>
              <a:rPr lang="zh-CN" altLang="zh-CN" dirty="0" smtClean="0"/>
              <a:t>译名</a:t>
            </a:r>
            <a:r>
              <a:rPr lang="zh-CN" altLang="zh-CN" dirty="0"/>
              <a:t>有两种</a:t>
            </a:r>
            <a:r>
              <a:rPr lang="zh-CN" altLang="zh-CN" dirty="0" smtClean="0"/>
              <a:t>：</a:t>
            </a:r>
            <a:endParaRPr lang="en-US" altLang="zh-CN" dirty="0" smtClean="0"/>
          </a:p>
          <a:p>
            <a:pPr lvl="1"/>
            <a:r>
              <a:rPr lang="zh-CN" altLang="en-US" dirty="0">
                <a:solidFill>
                  <a:srgbClr val="FF0000"/>
                </a:solidFill>
              </a:rPr>
              <a:t>因特</a:t>
            </a:r>
            <a:r>
              <a:rPr lang="zh-CN" altLang="en-US" dirty="0" smtClean="0">
                <a:solidFill>
                  <a:srgbClr val="FF0000"/>
                </a:solidFill>
              </a:rPr>
              <a:t>网</a:t>
            </a:r>
            <a:r>
              <a:rPr lang="zh-CN" altLang="zh-CN" dirty="0" smtClean="0">
                <a:solidFill>
                  <a:srgbClr val="FF0000"/>
                </a:solidFill>
              </a:rPr>
              <a:t>，</a:t>
            </a:r>
            <a:r>
              <a:rPr lang="zh-CN" altLang="zh-CN" dirty="0"/>
              <a:t>这个译名是全国科学技术名词审定委员会推荐</a:t>
            </a:r>
            <a:r>
              <a:rPr lang="zh-CN" altLang="zh-CN" dirty="0" smtClean="0"/>
              <a:t>的</a:t>
            </a:r>
            <a:r>
              <a:rPr lang="zh-CN" altLang="en-US" dirty="0" smtClean="0"/>
              <a:t>，</a:t>
            </a:r>
            <a:r>
              <a:rPr lang="zh-CN" altLang="zh-CN" dirty="0">
                <a:solidFill>
                  <a:srgbClr val="0000CC"/>
                </a:solidFill>
              </a:rPr>
              <a:t>但却长期未得到</a:t>
            </a:r>
            <a:r>
              <a:rPr lang="zh-CN" altLang="zh-CN" dirty="0" smtClean="0">
                <a:solidFill>
                  <a:srgbClr val="0000CC"/>
                </a:solidFill>
              </a:rPr>
              <a:t>推广</a:t>
            </a:r>
            <a:r>
              <a:rPr lang="zh-CN" altLang="en-US" dirty="0" smtClean="0">
                <a:solidFill>
                  <a:srgbClr val="0000CC"/>
                </a:solidFill>
              </a:rPr>
              <a:t>；</a:t>
            </a:r>
            <a:endParaRPr lang="en-US" altLang="zh-CN" dirty="0" smtClean="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r>
              <a:rPr lang="zh-CN" altLang="zh-CN" dirty="0" smtClean="0"/>
              <a:t>。</a:t>
            </a:r>
            <a:endParaRPr lang="zh-CN" altLang="en-US" dirty="0"/>
          </a:p>
        </p:txBody>
      </p:sp>
      <p:sp>
        <p:nvSpPr>
          <p:cNvPr id="4" name="矩形 3"/>
          <p:cNvSpPr/>
          <p:nvPr/>
        </p:nvSpPr>
        <p:spPr>
          <a:xfrm>
            <a:off x="1352600" y="4851157"/>
            <a:ext cx="7920880" cy="954107"/>
          </a:xfrm>
          <a:prstGeom prst="rect">
            <a:avLst/>
          </a:prstGeom>
          <a:solidFill>
            <a:srgbClr val="0000CC"/>
          </a:solidFill>
        </p:spPr>
        <p:txBody>
          <a:bodyPr wrap="square">
            <a:spAutoFit/>
          </a:bodyPr>
          <a:lstStyle/>
          <a:p>
            <a:r>
              <a:rPr lang="zh-CN" altLang="en-US" sz="2800" b="1" dirty="0">
                <a:solidFill>
                  <a:schemeClr val="bg1"/>
                </a:solidFill>
                <a:latin typeface="+mn-lt"/>
                <a:ea typeface="黑体" pitchFamily="2" charset="-122"/>
              </a:rPr>
              <a:t>该</a:t>
            </a:r>
            <a:r>
              <a:rPr lang="zh-CN" altLang="zh-CN" sz="2800" b="1" dirty="0">
                <a:solidFill>
                  <a:schemeClr val="bg1"/>
                </a:solidFill>
                <a:latin typeface="+mn-lt"/>
                <a:ea typeface="黑体" pitchFamily="2" charset="-122"/>
              </a:rPr>
              <a:t>译名能够体现</a:t>
            </a:r>
            <a:r>
              <a:rPr lang="zh-CN" altLang="zh-CN" sz="2800" b="1" dirty="0" smtClean="0">
                <a:solidFill>
                  <a:schemeClr val="bg1"/>
                </a:solidFill>
                <a:latin typeface="+mn-lt"/>
                <a:ea typeface="黑体" pitchFamily="2" charset="-122"/>
              </a:rPr>
              <a:t>出</a:t>
            </a:r>
            <a:r>
              <a:rPr lang="en-US" altLang="zh-CN" sz="2800" b="1" dirty="0" smtClean="0">
                <a:solidFill>
                  <a:schemeClr val="bg1"/>
                </a:solidFill>
                <a:latin typeface="+mn-lt"/>
                <a:ea typeface="黑体" pitchFamily="2" charset="-122"/>
              </a:rPr>
              <a:t> </a:t>
            </a:r>
            <a:r>
              <a:rPr lang="en-US" altLang="zh-CN" sz="2800" b="1" dirty="0" smtClean="0">
                <a:solidFill>
                  <a:srgbClr val="FFC000"/>
                </a:solidFill>
                <a:latin typeface="+mn-lt"/>
                <a:ea typeface="黑体" pitchFamily="2" charset="-122"/>
              </a:rPr>
              <a:t>Internet </a:t>
            </a:r>
            <a:r>
              <a:rPr lang="zh-CN" altLang="zh-CN" sz="2800" b="1" dirty="0" smtClean="0">
                <a:solidFill>
                  <a:srgbClr val="FFC000"/>
                </a:solidFill>
                <a:latin typeface="+mn-lt"/>
                <a:ea typeface="黑体" pitchFamily="2" charset="-122"/>
              </a:rPr>
              <a:t>最主要</a:t>
            </a:r>
            <a:r>
              <a:rPr lang="zh-CN" altLang="zh-CN" sz="2800" b="1" dirty="0">
                <a:solidFill>
                  <a:srgbClr val="FFC000"/>
                </a:solidFill>
                <a:latin typeface="+mn-lt"/>
                <a:ea typeface="黑体" pitchFamily="2" charset="-122"/>
              </a:rPr>
              <a:t>的特征</a:t>
            </a:r>
            <a:r>
              <a:rPr lang="zh-CN" altLang="en-US" sz="2800" b="1" dirty="0">
                <a:solidFill>
                  <a:srgbClr val="FFC000"/>
                </a:solidFill>
                <a:latin typeface="+mn-lt"/>
                <a:ea typeface="黑体" pitchFamily="2" charset="-122"/>
              </a:rPr>
              <a:t>：</a:t>
            </a:r>
            <a:r>
              <a:rPr lang="zh-CN" altLang="zh-CN" sz="2800" b="1" dirty="0">
                <a:solidFill>
                  <a:schemeClr val="bg1"/>
                </a:solidFill>
                <a:latin typeface="+mn-lt"/>
                <a:ea typeface="黑体" pitchFamily="2" charset="-122"/>
              </a:rPr>
              <a:t>由数量极大的各种计算机网络互连起来的</a:t>
            </a:r>
            <a:r>
              <a:rPr lang="zh-CN" altLang="en-US" sz="2800" b="1" dirty="0">
                <a:solidFill>
                  <a:schemeClr val="bg1"/>
                </a:solidFill>
                <a:latin typeface="+mn-lt"/>
                <a:ea typeface="黑体" pitchFamily="2" charset="-122"/>
              </a:rPr>
              <a:t>。</a:t>
            </a:r>
          </a:p>
        </p:txBody>
      </p:sp>
    </p:spTree>
    <p:extLst>
      <p:ext uri="{BB962C8B-B14F-4D97-AF65-F5344CB8AC3E}">
        <p14:creationId xmlns:p14="http://schemas.microsoft.com/office/powerpoint/2010/main" val="2558618992"/>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计算机网络在我校的发展</a:t>
            </a:r>
          </a:p>
        </p:txBody>
      </p:sp>
      <p:sp>
        <p:nvSpPr>
          <p:cNvPr id="3" name="内容占位符 2"/>
          <p:cNvSpPr>
            <a:spLocks noGrp="1"/>
          </p:cNvSpPr>
          <p:nvPr>
            <p:ph idx="1"/>
          </p:nvPr>
        </p:nvSpPr>
        <p:spPr/>
        <p:txBody>
          <a:bodyPr/>
          <a:lstStyle/>
          <a:p>
            <a:r>
              <a:rPr kumimoji="1" lang="en-US" altLang="zh-CN"/>
              <a:t>1992</a:t>
            </a:r>
            <a:r>
              <a:rPr kumimoji="1" lang="zh-CN" altLang="en-US"/>
              <a:t>年，我校首先建成了</a:t>
            </a:r>
            <a:r>
              <a:rPr kumimoji="1" lang="en-US" altLang="zh-CN"/>
              <a:t>Novell</a:t>
            </a:r>
            <a:r>
              <a:rPr kumimoji="1" lang="zh-CN" altLang="en-US"/>
              <a:t>局域网</a:t>
            </a:r>
            <a:endParaRPr kumimoji="1" lang="en-US" altLang="zh-CN"/>
          </a:p>
          <a:p>
            <a:r>
              <a:rPr kumimoji="1" lang="zh-CN" altLang="zh-CN"/>
              <a:t>1</a:t>
            </a:r>
            <a:r>
              <a:rPr kumimoji="1" lang="en-US" altLang="zh-CN"/>
              <a:t>997</a:t>
            </a:r>
            <a:r>
              <a:rPr kumimoji="1" lang="zh-CN" altLang="en-US"/>
              <a:t>年，我校在主楼建成了基于快速以太网的局域网，用于实验。同年通过</a:t>
            </a:r>
            <a:r>
              <a:rPr kumimoji="1" lang="en-US" altLang="zh-CN"/>
              <a:t>64kbps DDN</a:t>
            </a:r>
            <a:r>
              <a:rPr kumimoji="1" lang="zh-CN" altLang="en-US"/>
              <a:t>专线连接到中国教育科研网</a:t>
            </a:r>
            <a:r>
              <a:rPr kumimoji="1" lang="en-US" altLang="zh-CN"/>
              <a:t>(Cernet)</a:t>
            </a:r>
            <a:r>
              <a:rPr kumimoji="1" lang="zh-CN" altLang="en-US"/>
              <a:t>清华大学结点。申请域名</a:t>
            </a:r>
            <a:r>
              <a:rPr kumimoji="1" lang="en-US" altLang="zh-CN"/>
              <a:t>bbi.edu.cn</a:t>
            </a:r>
          </a:p>
          <a:p>
            <a:r>
              <a:rPr kumimoji="1" lang="zh-CN" altLang="zh-CN"/>
              <a:t>1</a:t>
            </a:r>
            <a:r>
              <a:rPr kumimoji="1" lang="en-US" altLang="zh-CN"/>
              <a:t>998</a:t>
            </a:r>
            <a:r>
              <a:rPr kumimoji="1" lang="zh-CN" altLang="en-US"/>
              <a:t>年，我校建成了覆盖全校</a:t>
            </a:r>
            <a:r>
              <a:rPr kumimoji="1" lang="en-US" altLang="zh-CN"/>
              <a:t>13</a:t>
            </a:r>
            <a:r>
              <a:rPr kumimoji="1" lang="zh-CN" altLang="en-US"/>
              <a:t>栋楼宇的校园网，核心交换采用</a:t>
            </a:r>
            <a:r>
              <a:rPr kumimoji="1" lang="en-US" altLang="zh-CN"/>
              <a:t>155Mbps</a:t>
            </a:r>
            <a:r>
              <a:rPr kumimoji="1" lang="zh-CN" altLang="en-US"/>
              <a:t>的</a:t>
            </a:r>
            <a:r>
              <a:rPr kumimoji="1" lang="en-US" altLang="zh-CN"/>
              <a:t>ATM</a:t>
            </a:r>
            <a:r>
              <a:rPr kumimoji="1" lang="zh-CN" altLang="en-US"/>
              <a:t>。</a:t>
            </a:r>
            <a:endParaRPr kumimoji="1" lang="en-US" altLang="zh-CN"/>
          </a:p>
          <a:p>
            <a:r>
              <a:rPr kumimoji="1" lang="zh-CN" altLang="zh-CN"/>
              <a:t>2</a:t>
            </a:r>
            <a:r>
              <a:rPr kumimoji="1" lang="en-US" altLang="zh-CN"/>
              <a:t>000</a:t>
            </a:r>
            <a:r>
              <a:rPr kumimoji="1" lang="zh-CN" altLang="en-US"/>
              <a:t>年，升级成了</a:t>
            </a:r>
            <a:r>
              <a:rPr kumimoji="1" lang="en-US" altLang="zh-CN"/>
              <a:t>1Gbps</a:t>
            </a:r>
            <a:r>
              <a:rPr kumimoji="1" lang="zh-CN" altLang="en-US"/>
              <a:t>的千兆以太网，到</a:t>
            </a:r>
            <a:r>
              <a:rPr kumimoji="1" lang="en-US" altLang="zh-CN"/>
              <a:t>Cernet</a:t>
            </a:r>
            <a:r>
              <a:rPr kumimoji="1" lang="zh-CN" altLang="en-US"/>
              <a:t>的带宽扩展到</a:t>
            </a:r>
            <a:r>
              <a:rPr kumimoji="1" lang="en-US" altLang="zh-CN"/>
              <a:t>512Kbps</a:t>
            </a:r>
            <a:r>
              <a:rPr kumimoji="1" lang="zh-CN" altLang="en-US"/>
              <a:t>。</a:t>
            </a:r>
          </a:p>
        </p:txBody>
      </p:sp>
    </p:spTree>
    <p:extLst>
      <p:ext uri="{BB962C8B-B14F-4D97-AF65-F5344CB8AC3E}">
        <p14:creationId xmlns:p14="http://schemas.microsoft.com/office/powerpoint/2010/main" val="2839821345"/>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计算机网络在我校的发展</a:t>
            </a:r>
          </a:p>
        </p:txBody>
      </p:sp>
      <p:sp>
        <p:nvSpPr>
          <p:cNvPr id="3" name="内容占位符 2"/>
          <p:cNvSpPr>
            <a:spLocks noGrp="1"/>
          </p:cNvSpPr>
          <p:nvPr>
            <p:ph idx="1"/>
          </p:nvPr>
        </p:nvSpPr>
        <p:spPr/>
        <p:txBody>
          <a:bodyPr/>
          <a:lstStyle/>
          <a:p>
            <a:r>
              <a:rPr kumimoji="1" lang="en-US" altLang="zh-CN"/>
              <a:t>2001-2002</a:t>
            </a:r>
            <a:r>
              <a:rPr kumimoji="1" lang="zh-CN" altLang="en-US"/>
              <a:t>年，我校建成基于国家有线电视干线网的远程教育网络，覆盖全国</a:t>
            </a:r>
            <a:r>
              <a:rPr kumimoji="1" lang="zh-CN" altLang="zh-CN"/>
              <a:t>2</a:t>
            </a:r>
            <a:r>
              <a:rPr kumimoji="1" lang="en-US" altLang="zh-CN"/>
              <a:t>8</a:t>
            </a:r>
            <a:r>
              <a:rPr kumimoji="1" lang="zh-CN" altLang="en-US"/>
              <a:t>个省会城市。</a:t>
            </a:r>
            <a:endParaRPr kumimoji="1" lang="en-US" altLang="zh-CN"/>
          </a:p>
          <a:p>
            <a:r>
              <a:rPr kumimoji="1" lang="zh-CN" altLang="zh-CN"/>
              <a:t>2</a:t>
            </a:r>
            <a:r>
              <a:rPr kumimoji="1" lang="en-US" altLang="zh-CN"/>
              <a:t>003</a:t>
            </a:r>
            <a:r>
              <a:rPr kumimoji="1" lang="zh-CN" altLang="en-US"/>
              <a:t>年，我校到</a:t>
            </a:r>
            <a:r>
              <a:rPr kumimoji="1" lang="en-US" altLang="zh-CN"/>
              <a:t>Cernet</a:t>
            </a:r>
            <a:r>
              <a:rPr kumimoji="1" lang="zh-CN" altLang="en-US"/>
              <a:t>的带宽升级到</a:t>
            </a:r>
            <a:r>
              <a:rPr kumimoji="1" lang="en-US" altLang="zh-CN"/>
              <a:t>10Mbps</a:t>
            </a:r>
            <a:r>
              <a:rPr kumimoji="1" lang="zh-CN" altLang="en-US"/>
              <a:t>光纤链路，同年学校改名，申请</a:t>
            </a:r>
            <a:r>
              <a:rPr kumimoji="1" lang="en-US" altLang="zh-CN"/>
              <a:t>cuc.edu.cn</a:t>
            </a:r>
          </a:p>
          <a:p>
            <a:r>
              <a:rPr kumimoji="1" lang="en-US" altLang="zh-CN"/>
              <a:t>2008</a:t>
            </a:r>
            <a:r>
              <a:rPr kumimoji="1" lang="zh-CN" altLang="en-US"/>
              <a:t>年，我校加入</a:t>
            </a:r>
            <a:r>
              <a:rPr kumimoji="1" lang="en-US" altLang="zh-CN"/>
              <a:t>CNGI</a:t>
            </a:r>
            <a:r>
              <a:rPr kumimoji="1" lang="zh-CN" altLang="en-US"/>
              <a:t>项目，实现校园网</a:t>
            </a:r>
            <a:r>
              <a:rPr kumimoji="1" lang="en-US" altLang="zh-CN"/>
              <a:t>IPv4/IPv6</a:t>
            </a:r>
            <a:r>
              <a:rPr kumimoji="1" lang="zh-CN" altLang="en-US"/>
              <a:t>双栈协议。</a:t>
            </a:r>
            <a:endParaRPr kumimoji="1" lang="en-US" altLang="zh-CN"/>
          </a:p>
          <a:p>
            <a:r>
              <a:rPr kumimoji="1" lang="zh-CN" altLang="en-US"/>
              <a:t>目前，我校校园网核心为</a:t>
            </a:r>
            <a:r>
              <a:rPr kumimoji="1" lang="en-US" altLang="zh-CN"/>
              <a:t>10Gbps</a:t>
            </a:r>
            <a:r>
              <a:rPr kumimoji="1" lang="zh-CN" altLang="en-US"/>
              <a:t>，互联网带宽达到了</a:t>
            </a:r>
            <a:r>
              <a:rPr kumimoji="1" lang="en-US" altLang="zh-CN"/>
              <a:t>4.8Gbps</a:t>
            </a:r>
            <a:r>
              <a:rPr kumimoji="1" lang="zh-CN" altLang="en-US"/>
              <a:t>。</a:t>
            </a:r>
          </a:p>
        </p:txBody>
      </p:sp>
    </p:spTree>
    <p:extLst>
      <p:ext uri="{BB962C8B-B14F-4D97-AF65-F5344CB8AC3E}">
        <p14:creationId xmlns:p14="http://schemas.microsoft.com/office/powerpoint/2010/main" val="3524673637"/>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zh-CN" dirty="0" smtClean="0"/>
              <a:t>计算机网络</a:t>
            </a:r>
            <a:r>
              <a:rPr lang="zh-CN" altLang="zh-CN" dirty="0"/>
              <a:t>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p>
          <a:p>
            <a:r>
              <a:rPr lang="en-US" altLang="zh-CN" dirty="0" smtClean="0"/>
              <a:t>1.5.2  </a:t>
            </a:r>
            <a:r>
              <a:rPr lang="zh-CN" altLang="zh-CN" dirty="0"/>
              <a:t>几种不同类别的网络</a:t>
            </a:r>
          </a:p>
          <a:p>
            <a:endParaRPr lang="en-US" altLang="zh-CN" dirty="0" smtClean="0"/>
          </a:p>
        </p:txBody>
      </p:sp>
    </p:spTree>
    <p:extLst>
      <p:ext uri="{BB962C8B-B14F-4D97-AF65-F5344CB8AC3E}">
        <p14:creationId xmlns:p14="http://schemas.microsoft.com/office/powerpoint/2010/main" val="3495019377"/>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计算机网络的精确定义并未统一</a:t>
            </a:r>
            <a:r>
              <a:rPr lang="zh-CN" altLang="zh-CN" dirty="0" smtClean="0"/>
              <a:t>。</a:t>
            </a:r>
            <a:endParaRPr lang="en-US" altLang="zh-CN" dirty="0" smtClean="0">
              <a:solidFill>
                <a:srgbClr val="333399"/>
              </a:solidFill>
              <a:latin typeface="Arial" charset="0"/>
              <a:ea typeface="黑体" pitchFamily="2" charset="-122"/>
            </a:endParaRPr>
          </a:p>
          <a:p>
            <a:r>
              <a:rPr lang="zh-CN" altLang="zh-CN" dirty="0"/>
              <a:t>较好的</a:t>
            </a:r>
            <a:r>
              <a:rPr lang="zh-CN" altLang="zh-CN" dirty="0" smtClean="0"/>
              <a:t>定义</a:t>
            </a:r>
            <a:r>
              <a:rPr lang="zh-CN" altLang="en-US" dirty="0" smtClean="0"/>
              <a:t>：</a:t>
            </a:r>
            <a:endParaRPr lang="en-US" altLang="zh-CN" dirty="0" smtClean="0"/>
          </a:p>
          <a:p>
            <a:pPr marL="457200" lvl="1" indent="0">
              <a:buNone/>
            </a:pPr>
            <a:r>
              <a:rPr lang="zh-CN" altLang="zh-CN" sz="3200" dirty="0" smtClean="0">
                <a:solidFill>
                  <a:srgbClr val="0000CC"/>
                </a:solidFill>
              </a:rPr>
              <a:t>计算机网络</a:t>
            </a:r>
            <a:r>
              <a:rPr lang="zh-CN" altLang="zh-CN" sz="3200" dirty="0">
                <a:solidFill>
                  <a:srgbClr val="0000CC"/>
                </a:solidFill>
              </a:rPr>
              <a:t>主要是由一些通用的、可编程的硬件互连而成的，而这些硬件并非专门用来实现某一特定目的（例如，传送数据或视频信号）。这些可编程的硬件能够用来传送多种不同类型的数据，并能支持广泛的和日益增长的应用</a:t>
            </a:r>
            <a:r>
              <a:rPr lang="zh-CN" altLang="zh-CN" sz="3200" dirty="0" smtClean="0">
                <a:solidFill>
                  <a:srgbClr val="0000CC"/>
                </a:solidFill>
              </a:rPr>
              <a:t>。</a:t>
            </a:r>
            <a:endParaRPr lang="en-US" altLang="zh-CN" sz="3200" dirty="0">
              <a:solidFill>
                <a:srgbClr val="0000CC"/>
              </a:solidFill>
            </a:endParaRPr>
          </a:p>
        </p:txBody>
      </p:sp>
    </p:spTree>
    <p:extLst>
      <p:ext uri="{BB962C8B-B14F-4D97-AF65-F5344CB8AC3E}">
        <p14:creationId xmlns:p14="http://schemas.microsoft.com/office/powerpoint/2010/main" val="1317545615"/>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smtClean="0"/>
              <a:t>根据</a:t>
            </a:r>
            <a:r>
              <a:rPr lang="zh-CN" altLang="zh-CN" dirty="0"/>
              <a:t>这个定义</a:t>
            </a:r>
            <a:r>
              <a:rPr lang="zh-CN" altLang="zh-CN" dirty="0" smtClean="0"/>
              <a:t>：</a:t>
            </a:r>
            <a:endParaRPr lang="en-US" altLang="zh-CN" dirty="0" smtClean="0"/>
          </a:p>
          <a:p>
            <a:pPr lvl="1"/>
            <a:r>
              <a:rPr lang="en-US" altLang="zh-CN" dirty="0" smtClean="0"/>
              <a:t>(</a:t>
            </a:r>
            <a:r>
              <a:rPr lang="en-US" altLang="zh-CN" dirty="0"/>
              <a:t>1) </a:t>
            </a:r>
            <a:r>
              <a:rPr lang="zh-CN" altLang="zh-CN" dirty="0"/>
              <a:t>计算机网络所连接的硬件，并不限于一般的计算机，而是包括了智能手机</a:t>
            </a:r>
            <a:r>
              <a:rPr lang="zh-CN" altLang="zh-CN" dirty="0" smtClean="0"/>
              <a:t>。</a:t>
            </a:r>
            <a:endParaRPr lang="en-US" altLang="zh-CN" dirty="0" smtClean="0"/>
          </a:p>
          <a:p>
            <a:pPr lvl="1"/>
            <a:r>
              <a:rPr lang="en-US" altLang="zh-CN" dirty="0" smtClean="0"/>
              <a:t>(</a:t>
            </a:r>
            <a:r>
              <a:rPr lang="en-US" altLang="zh-CN" dirty="0"/>
              <a:t>2) </a:t>
            </a:r>
            <a:r>
              <a:rPr lang="zh-CN" altLang="zh-CN" dirty="0"/>
              <a:t>计算机网络并非专门用来传送数据，而是能够支持很多种的应用（包括今后可能出现的各种应用）</a:t>
            </a:r>
            <a:r>
              <a:rPr lang="zh-CN" altLang="zh-CN" dirty="0" smtClean="0"/>
              <a:t>。</a:t>
            </a:r>
            <a:endParaRPr lang="zh-CN" altLang="zh-CN" dirty="0"/>
          </a:p>
        </p:txBody>
      </p:sp>
      <p:sp>
        <p:nvSpPr>
          <p:cNvPr id="2" name="矩形 1"/>
          <p:cNvSpPr/>
          <p:nvPr/>
        </p:nvSpPr>
        <p:spPr>
          <a:xfrm>
            <a:off x="1712640" y="4184969"/>
            <a:ext cx="6696744"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latin typeface="+mn-lt"/>
                <a:ea typeface="黑体" pitchFamily="2" charset="-122"/>
              </a:rPr>
              <a:t>请注意，上述的“可编程的硬件”表明这种硬件一定包含有</a:t>
            </a:r>
            <a:r>
              <a:rPr lang="zh-CN" altLang="zh-CN" sz="2800" b="1" dirty="0" smtClean="0">
                <a:latin typeface="+mn-lt"/>
                <a:ea typeface="黑体" pitchFamily="2" charset="-122"/>
              </a:rPr>
              <a:t>中央处理机</a:t>
            </a:r>
            <a:r>
              <a:rPr lang="en-US" altLang="zh-CN" sz="2800" b="1" dirty="0" smtClean="0">
                <a:latin typeface="+mn-lt"/>
                <a:ea typeface="黑体" pitchFamily="2" charset="-122"/>
              </a:rPr>
              <a:t> (CPU)</a:t>
            </a:r>
            <a:r>
              <a:rPr lang="zh-CN" altLang="zh-CN" sz="2800" b="1" dirty="0" smtClean="0">
                <a:latin typeface="+mn-lt"/>
                <a:ea typeface="黑体" pitchFamily="2" charset="-122"/>
              </a:rPr>
              <a:t>。</a:t>
            </a:r>
            <a:endParaRPr lang="en-US" altLang="zh-CN" sz="2800" b="1" dirty="0">
              <a:solidFill>
                <a:srgbClr val="333399"/>
              </a:solidFill>
              <a:latin typeface="+mn-lt"/>
              <a:ea typeface="黑体" pitchFamily="2" charset="-122"/>
            </a:endParaRPr>
          </a:p>
        </p:txBody>
      </p:sp>
    </p:spTree>
    <p:extLst>
      <p:ext uri="{BB962C8B-B14F-4D97-AF65-F5344CB8AC3E}">
        <p14:creationId xmlns:p14="http://schemas.microsoft.com/office/powerpoint/2010/main" val="3559927665"/>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1.5.1  </a:t>
            </a:r>
            <a:r>
              <a:rPr lang="zh-CN" altLang="zh-CN" dirty="0"/>
              <a:t>计算机网络的定义</a:t>
            </a:r>
            <a:endParaRPr kumimoji="1" lang="zh-CN" altLang="en-US"/>
          </a:p>
        </p:txBody>
      </p:sp>
      <p:sp>
        <p:nvSpPr>
          <p:cNvPr id="3" name="内容占位符 2"/>
          <p:cNvSpPr>
            <a:spLocks noGrp="1"/>
          </p:cNvSpPr>
          <p:nvPr>
            <p:ph idx="1"/>
          </p:nvPr>
        </p:nvSpPr>
        <p:spPr>
          <a:xfrm>
            <a:off x="495300" y="1196752"/>
            <a:ext cx="8922196" cy="4934173"/>
          </a:xfrm>
        </p:spPr>
        <p:txBody>
          <a:bodyPr/>
          <a:lstStyle/>
          <a:p>
            <a:r>
              <a:rPr lang="zh-CN" altLang="en-US">
                <a:latin typeface="黑体"/>
                <a:ea typeface="黑体"/>
                <a:cs typeface="黑体"/>
              </a:rPr>
              <a:t>计算机网络是指多个自主计算机的互联集合。   自主计算机是指具备独立运行控制的计算机（或相关）系统</a:t>
            </a:r>
            <a:r>
              <a:rPr lang="zh-CN" altLang="en-US">
                <a:latin typeface="黑体"/>
                <a:ea typeface="黑体"/>
                <a:cs typeface="黑体"/>
              </a:rPr>
              <a:t>。</a:t>
            </a:r>
            <a:endParaRPr lang="en-US" altLang="zh-CN">
              <a:latin typeface="黑体"/>
              <a:ea typeface="黑体"/>
              <a:cs typeface="黑体"/>
            </a:endParaRPr>
          </a:p>
          <a:p>
            <a:pPr lvl="1"/>
            <a:r>
              <a:rPr kumimoji="1" lang="zh-CN" altLang="en-US">
                <a:latin typeface="黑体"/>
                <a:ea typeface="黑体"/>
                <a:cs typeface="黑体"/>
              </a:rPr>
              <a:t>计算机</a:t>
            </a:r>
            <a:endParaRPr kumimoji="1" lang="en-US" altLang="zh-CN">
              <a:latin typeface="黑体"/>
              <a:ea typeface="黑体"/>
              <a:cs typeface="黑体"/>
            </a:endParaRPr>
          </a:p>
          <a:p>
            <a:pPr lvl="1"/>
            <a:r>
              <a:rPr kumimoji="1" lang="zh-CN" altLang="en-US">
                <a:latin typeface="黑体"/>
                <a:ea typeface="黑体"/>
                <a:cs typeface="黑体"/>
              </a:rPr>
              <a:t>智能手机</a:t>
            </a:r>
            <a:endParaRPr kumimoji="1" lang="en-US" altLang="zh-CN">
              <a:latin typeface="黑体"/>
              <a:ea typeface="黑体"/>
              <a:cs typeface="黑体"/>
            </a:endParaRPr>
          </a:p>
          <a:p>
            <a:pPr lvl="1"/>
            <a:r>
              <a:rPr kumimoji="1" lang="en-US" altLang="zh-CN">
                <a:latin typeface="黑体"/>
                <a:ea typeface="黑体"/>
                <a:cs typeface="黑体"/>
              </a:rPr>
              <a:t>MCU</a:t>
            </a:r>
            <a:r>
              <a:rPr kumimoji="1" lang="zh-CN" altLang="en-US">
                <a:latin typeface="黑体"/>
                <a:ea typeface="黑体"/>
                <a:cs typeface="黑体"/>
              </a:rPr>
              <a:t>单片机</a:t>
            </a:r>
            <a:endParaRPr kumimoji="1" lang="en-US" altLang="zh-CN">
              <a:latin typeface="黑体"/>
              <a:ea typeface="黑体"/>
              <a:cs typeface="黑体"/>
            </a:endParaRPr>
          </a:p>
          <a:p>
            <a:pPr lvl="1"/>
            <a:r>
              <a:rPr kumimoji="1" lang="mr-IN" altLang="zh-CN">
                <a:latin typeface="黑体"/>
                <a:ea typeface="黑体"/>
                <a:cs typeface="黑体"/>
              </a:rPr>
              <a:t>…</a:t>
            </a:r>
            <a:endParaRPr kumimoji="1" lang="zh-CN" altLang="en-US">
              <a:latin typeface="黑体"/>
              <a:ea typeface="黑体"/>
              <a:cs typeface="黑体"/>
            </a:endParaRPr>
          </a:p>
        </p:txBody>
      </p:sp>
    </p:spTree>
    <p:extLst>
      <p:ext uri="{BB962C8B-B14F-4D97-AF65-F5344CB8AC3E}">
        <p14:creationId xmlns:p14="http://schemas.microsoft.com/office/powerpoint/2010/main" val="6439660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p>
        </p:txBody>
      </p:sp>
      <p:sp>
        <p:nvSpPr>
          <p:cNvPr id="81923" name="Rectangle 3"/>
          <p:cNvSpPr>
            <a:spLocks noGrp="1" noChangeArrowheads="1"/>
          </p:cNvSpPr>
          <p:nvPr>
            <p:ph idx="1"/>
          </p:nvPr>
        </p:nvSpPr>
        <p:spPr/>
        <p:txBody>
          <a:bodyPr/>
          <a:lstStyle/>
          <a:p>
            <a:r>
              <a:rPr lang="zh-CN" altLang="zh-CN" dirty="0"/>
              <a:t>计算机网络有多种</a:t>
            </a:r>
            <a:r>
              <a:rPr lang="zh-CN" altLang="zh-CN" dirty="0" smtClean="0"/>
              <a:t>类别</a:t>
            </a:r>
            <a:r>
              <a:rPr lang="zh-CN" altLang="en-US" dirty="0" smtClean="0"/>
              <a:t>。典型包括：</a:t>
            </a:r>
            <a:endParaRPr lang="en-US" altLang="zh-CN" dirty="0" smtClean="0"/>
          </a:p>
          <a:p>
            <a:pPr lvl="1"/>
            <a:r>
              <a:rPr lang="en-US" altLang="zh-CN" dirty="0" smtClean="0"/>
              <a:t>1</a:t>
            </a:r>
            <a:r>
              <a:rPr lang="en-US" altLang="zh-CN" dirty="0"/>
              <a:t>. </a:t>
            </a:r>
            <a:r>
              <a:rPr lang="zh-CN" altLang="en-US" dirty="0"/>
              <a:t>从网络的作用范围进行</a:t>
            </a:r>
            <a:r>
              <a:rPr lang="zh-CN" altLang="en-US" dirty="0" smtClean="0"/>
              <a:t>分类</a:t>
            </a:r>
            <a:endParaRPr lang="en-US" altLang="zh-CN" dirty="0" smtClean="0"/>
          </a:p>
          <a:p>
            <a:pPr lvl="1"/>
            <a:r>
              <a:rPr lang="en-US" altLang="zh-CN" dirty="0"/>
              <a:t>2. </a:t>
            </a:r>
            <a:r>
              <a:rPr lang="zh-CN" altLang="zh-CN" dirty="0" smtClean="0"/>
              <a:t>从</a:t>
            </a:r>
            <a:r>
              <a:rPr lang="zh-CN" altLang="zh-CN" dirty="0"/>
              <a:t>网络的使用者进行分类</a:t>
            </a:r>
          </a:p>
          <a:p>
            <a:pPr lvl="1"/>
            <a:r>
              <a:rPr lang="en-US" altLang="zh-CN" dirty="0"/>
              <a:t>3. </a:t>
            </a:r>
            <a:r>
              <a:rPr lang="zh-CN" altLang="zh-CN" dirty="0" smtClean="0"/>
              <a:t>用来</a:t>
            </a:r>
            <a:r>
              <a:rPr lang="zh-CN" altLang="zh-CN" dirty="0"/>
              <a:t>把用户接入到互联网的</a:t>
            </a:r>
            <a:r>
              <a:rPr lang="zh-CN" altLang="zh-CN" dirty="0" smtClean="0"/>
              <a:t>网络</a:t>
            </a:r>
            <a:endParaRPr lang="en-US" altLang="zh-CN" dirty="0" smtClean="0"/>
          </a:p>
          <a:p>
            <a:pPr lvl="1"/>
            <a:r>
              <a:rPr lang="en-US" altLang="zh-CN" dirty="0"/>
              <a:t>4. </a:t>
            </a:r>
            <a:r>
              <a:rPr lang="zh-CN" altLang="en-US" dirty="0"/>
              <a:t>按照组织形式进行分类</a:t>
            </a:r>
            <a:endParaRPr lang="zh-CN" altLang="zh-CN" dirty="0"/>
          </a:p>
        </p:txBody>
      </p:sp>
    </p:spTree>
    <p:extLst>
      <p:ext uri="{BB962C8B-B14F-4D97-AF65-F5344CB8AC3E}">
        <p14:creationId xmlns:p14="http://schemas.microsoft.com/office/powerpoint/2010/main" val="656208151"/>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从网络的作用范围进行分类</a:t>
            </a:r>
          </a:p>
        </p:txBody>
      </p:sp>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spcBef>
                <a:spcPts val="1200"/>
              </a:spcBef>
            </a:pPr>
            <a:r>
              <a:rPr lang="zh-CN" altLang="en-US" sz="2800" dirty="0" smtClean="0">
                <a:solidFill>
                  <a:srgbClr val="FF0000"/>
                </a:solidFill>
              </a:rPr>
              <a:t>广域网 </a:t>
            </a:r>
            <a:r>
              <a:rPr lang="en-US" altLang="zh-CN" sz="2800" dirty="0">
                <a:solidFill>
                  <a:srgbClr val="FF0000"/>
                </a:solidFill>
              </a:rPr>
              <a:t>WAN </a:t>
            </a:r>
            <a:r>
              <a:rPr lang="en-US" altLang="zh-CN" sz="2800" dirty="0"/>
              <a:t>(Wide Area Network</a:t>
            </a:r>
            <a:r>
              <a:rPr lang="en-US" altLang="zh-CN" sz="2800" dirty="0" smtClean="0"/>
              <a:t>)</a:t>
            </a:r>
            <a:r>
              <a:rPr lang="zh-CN" altLang="en-US" sz="2800" dirty="0" smtClean="0"/>
              <a:t>：</a:t>
            </a:r>
            <a:r>
              <a:rPr lang="zh-CN" altLang="zh-CN" sz="2800" dirty="0"/>
              <a:t>作用范围通常为几十到几千</a:t>
            </a:r>
            <a:r>
              <a:rPr lang="zh-CN" altLang="zh-CN" sz="2800" dirty="0" smtClean="0"/>
              <a:t>公里</a:t>
            </a:r>
            <a:r>
              <a:rPr lang="zh-CN" altLang="en-US" sz="2800" dirty="0" smtClean="0"/>
              <a:t>。</a:t>
            </a:r>
            <a:endParaRPr lang="en-US" altLang="zh-CN" sz="2800" dirty="0" smtClean="0"/>
          </a:p>
          <a:p>
            <a:pPr>
              <a:lnSpc>
                <a:spcPct val="100000"/>
              </a:lnSpc>
              <a:spcBef>
                <a:spcPts val="1200"/>
              </a:spcBef>
            </a:pPr>
            <a:r>
              <a:rPr lang="zh-CN" altLang="en-US" sz="2800" dirty="0">
                <a:solidFill>
                  <a:srgbClr val="FF0000"/>
                </a:solidFill>
              </a:rPr>
              <a:t>局域网 </a:t>
            </a:r>
            <a:r>
              <a:rPr lang="en-US" altLang="zh-CN" sz="2800" dirty="0">
                <a:solidFill>
                  <a:srgbClr val="FF0000"/>
                </a:solidFill>
              </a:rPr>
              <a:t>LAN </a:t>
            </a:r>
            <a:r>
              <a:rPr lang="en-US" altLang="zh-CN" sz="2800" dirty="0"/>
              <a:t>(Local Area Network) </a:t>
            </a:r>
            <a:r>
              <a:rPr lang="zh-CN" altLang="en-US" sz="2800" dirty="0" smtClean="0"/>
              <a:t>：</a:t>
            </a:r>
            <a:r>
              <a:rPr lang="zh-CN" altLang="zh-CN" sz="2800" dirty="0"/>
              <a:t>作用距离约为</a:t>
            </a:r>
            <a:r>
              <a:rPr lang="en-US" altLang="zh-CN" sz="2800" dirty="0"/>
              <a:t>5 ~ 50 </a:t>
            </a:r>
            <a:r>
              <a:rPr lang="zh-CN" altLang="en-US" sz="2800" dirty="0"/>
              <a:t>公里</a:t>
            </a:r>
            <a:r>
              <a:rPr lang="zh-CN" altLang="en-US" sz="2800" dirty="0" smtClean="0"/>
              <a:t>。</a:t>
            </a:r>
            <a:endParaRPr lang="en-US" altLang="zh-CN" sz="2800" dirty="0"/>
          </a:p>
          <a:p>
            <a:pPr>
              <a:lnSpc>
                <a:spcPct val="100000"/>
              </a:lnSpc>
              <a:spcBef>
                <a:spcPts val="1200"/>
              </a:spcBef>
            </a:pPr>
            <a:r>
              <a:rPr lang="zh-CN" altLang="en-US" sz="2800" dirty="0">
                <a:solidFill>
                  <a:srgbClr val="FF0000"/>
                </a:solidFill>
              </a:rPr>
              <a:t>城域网 </a:t>
            </a:r>
            <a:r>
              <a:rPr lang="en-US" altLang="zh-CN" sz="2800" dirty="0">
                <a:solidFill>
                  <a:srgbClr val="FF0000"/>
                </a:solidFill>
              </a:rPr>
              <a:t>MAN </a:t>
            </a:r>
            <a:r>
              <a:rPr lang="en-US" altLang="zh-CN" sz="2800" dirty="0"/>
              <a:t>(Metropolitan Area Network</a:t>
            </a:r>
            <a:r>
              <a:rPr lang="en-US" altLang="zh-CN" sz="2800" dirty="0" smtClean="0"/>
              <a:t>)</a:t>
            </a:r>
            <a:r>
              <a:rPr lang="zh-CN" altLang="en-US" sz="2800" dirty="0" smtClean="0"/>
              <a:t>：</a:t>
            </a:r>
            <a:r>
              <a:rPr lang="zh-CN" altLang="zh-CN" sz="2800" dirty="0"/>
              <a:t>局限在较小的范围（</a:t>
            </a:r>
            <a:r>
              <a:rPr lang="zh-CN" altLang="zh-CN" sz="2800" dirty="0" smtClean="0"/>
              <a:t>如</a:t>
            </a:r>
            <a:r>
              <a:rPr lang="en-US" altLang="zh-CN" sz="2800" dirty="0" smtClean="0"/>
              <a:t> 1 </a:t>
            </a:r>
            <a:r>
              <a:rPr lang="zh-CN" altLang="en-US" sz="2800" dirty="0" smtClean="0"/>
              <a:t>公里</a:t>
            </a:r>
            <a:r>
              <a:rPr lang="zh-CN" altLang="zh-CN" sz="2800" dirty="0" smtClean="0"/>
              <a:t>左右）</a:t>
            </a:r>
            <a:r>
              <a:rPr lang="zh-CN" altLang="en-US" sz="2800" dirty="0" smtClean="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smtClean="0"/>
              <a:t>：</a:t>
            </a:r>
            <a:r>
              <a:rPr lang="zh-CN" altLang="zh-CN" sz="2800" dirty="0"/>
              <a:t>范围很小，大约在</a:t>
            </a:r>
            <a:r>
              <a:rPr lang="en-US" altLang="zh-CN" sz="2800" dirty="0"/>
              <a:t>10 </a:t>
            </a:r>
            <a:r>
              <a:rPr lang="zh-CN" altLang="en-US" sz="2800" dirty="0" smtClean="0"/>
              <a:t>米</a:t>
            </a:r>
            <a:r>
              <a:rPr lang="zh-CN" altLang="zh-CN" sz="2800" dirty="0" smtClean="0"/>
              <a:t>左右</a:t>
            </a:r>
            <a:endParaRPr lang="en-US" altLang="zh-CN" sz="2800" dirty="0"/>
          </a:p>
        </p:txBody>
      </p:sp>
    </p:spTree>
    <p:extLst>
      <p:ext uri="{BB962C8B-B14F-4D97-AF65-F5344CB8AC3E}">
        <p14:creationId xmlns:p14="http://schemas.microsoft.com/office/powerpoint/2010/main" val="4175822770"/>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smtClean="0"/>
              <a:t>2. </a:t>
            </a:r>
            <a:r>
              <a:rPr lang="zh-CN" altLang="en-US" dirty="0" smtClean="0"/>
              <a:t>从</a:t>
            </a:r>
            <a:r>
              <a:rPr lang="zh-CN" altLang="zh-CN" dirty="0" smtClean="0"/>
              <a:t>网络</a:t>
            </a:r>
            <a:r>
              <a:rPr lang="zh-CN" altLang="zh-CN" dirty="0"/>
              <a:t>的使用者进行</a:t>
            </a:r>
            <a:r>
              <a:rPr lang="zh-CN" altLang="zh-CN" dirty="0" smtClean="0"/>
              <a:t>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公用网</a:t>
            </a:r>
            <a:r>
              <a:rPr lang="zh-CN" altLang="en-US" dirty="0"/>
              <a:t> </a:t>
            </a:r>
            <a:r>
              <a:rPr lang="en-US" altLang="zh-CN" dirty="0"/>
              <a:t>(public network) </a:t>
            </a:r>
            <a:endParaRPr lang="en-US" altLang="zh-CN" dirty="0" smtClean="0"/>
          </a:p>
          <a:p>
            <a:pPr lvl="1"/>
            <a:r>
              <a:rPr lang="zh-CN" altLang="en-US" dirty="0" smtClean="0"/>
              <a:t>按</a:t>
            </a:r>
            <a:r>
              <a:rPr lang="zh-CN" altLang="zh-CN" dirty="0" smtClean="0"/>
              <a:t>规定</a:t>
            </a:r>
            <a:r>
              <a:rPr lang="zh-CN" altLang="zh-CN" dirty="0"/>
              <a:t>交纳费用的人都</a:t>
            </a:r>
            <a:r>
              <a:rPr lang="zh-CN" altLang="zh-CN" dirty="0" smtClean="0"/>
              <a:t>可以</a:t>
            </a:r>
            <a:r>
              <a:rPr lang="zh-CN" altLang="en-US" dirty="0" smtClean="0"/>
              <a:t>使用的</a:t>
            </a:r>
            <a:r>
              <a:rPr lang="zh-CN" altLang="zh-CN" dirty="0" smtClean="0"/>
              <a:t>网络</a:t>
            </a:r>
            <a:r>
              <a:rPr lang="zh-CN" altLang="zh-CN" dirty="0"/>
              <a:t>。</a:t>
            </a:r>
            <a:r>
              <a:rPr lang="zh-CN" altLang="zh-CN" dirty="0" smtClean="0"/>
              <a:t>因此也</a:t>
            </a:r>
            <a:r>
              <a:rPr lang="zh-CN" altLang="zh-CN" dirty="0"/>
              <a:t>可称为公众网。</a:t>
            </a:r>
            <a:endParaRPr lang="en-US" altLang="zh-CN" dirty="0"/>
          </a:p>
          <a:p>
            <a:r>
              <a:rPr lang="zh-CN" altLang="en-US" dirty="0">
                <a:solidFill>
                  <a:srgbClr val="FF0000"/>
                </a:solidFill>
              </a:rPr>
              <a:t>专用网 </a:t>
            </a:r>
            <a:r>
              <a:rPr lang="en-US" altLang="zh-CN" dirty="0"/>
              <a:t>(private network) </a:t>
            </a:r>
            <a:endParaRPr lang="en-US" altLang="zh-CN" dirty="0" smtClean="0"/>
          </a:p>
          <a:p>
            <a:pPr lvl="1"/>
            <a:r>
              <a:rPr lang="zh-CN" altLang="zh-CN" dirty="0" smtClean="0"/>
              <a:t>为特殊</a:t>
            </a:r>
            <a:r>
              <a:rPr lang="zh-CN" altLang="zh-CN" dirty="0"/>
              <a:t>业务工作</a:t>
            </a:r>
            <a:r>
              <a:rPr lang="zh-CN" altLang="en-US" dirty="0"/>
              <a:t>或特定人群</a:t>
            </a:r>
            <a:r>
              <a:rPr lang="zh-CN" altLang="zh-CN" dirty="0"/>
              <a:t>的需要而建造的</a:t>
            </a:r>
            <a:r>
              <a:rPr lang="zh-CN" altLang="zh-CN" dirty="0" smtClean="0"/>
              <a:t>网络</a:t>
            </a:r>
            <a:r>
              <a:rPr lang="zh-CN" altLang="en-US" dirty="0" smtClean="0"/>
              <a:t>。</a:t>
            </a:r>
            <a:endParaRPr lang="en-US" altLang="zh-CN" dirty="0"/>
          </a:p>
        </p:txBody>
      </p:sp>
    </p:spTree>
    <p:extLst>
      <p:ext uri="{BB962C8B-B14F-4D97-AF65-F5344CB8AC3E}">
        <p14:creationId xmlns:p14="http://schemas.microsoft.com/office/powerpoint/2010/main" val="1749273623"/>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p>
          <a:p>
            <a:r>
              <a:rPr lang="zh-CN" altLang="en-US" sz="2800" dirty="0" smtClean="0"/>
              <a:t>用于</a:t>
            </a:r>
            <a:r>
              <a:rPr lang="zh-CN" altLang="en-US" sz="2800" dirty="0"/>
              <a:t>将用户接入互联网</a:t>
            </a:r>
            <a:r>
              <a:rPr lang="zh-CN" altLang="en-US" sz="2800" dirty="0" smtClean="0"/>
              <a:t>。</a:t>
            </a:r>
            <a:endParaRPr lang="en-US" altLang="zh-CN" sz="2800" dirty="0" smtClean="0"/>
          </a:p>
          <a:p>
            <a:r>
              <a:rPr lang="zh-CN" altLang="zh-CN" sz="2800" dirty="0"/>
              <a:t>从</a:t>
            </a:r>
            <a:r>
              <a:rPr lang="zh-CN" altLang="zh-CN" sz="2800" dirty="0"/>
              <a:t>覆盖的范围看，接入网</a:t>
            </a:r>
            <a:r>
              <a:rPr lang="zh-CN" altLang="en-US" sz="2800" dirty="0"/>
              <a:t>可以是</a:t>
            </a:r>
            <a:r>
              <a:rPr lang="zh-CN" altLang="zh-CN" sz="2800" dirty="0"/>
              <a:t>局域网</a:t>
            </a:r>
            <a:r>
              <a:rPr lang="zh-CN" altLang="en-US" sz="2800" dirty="0"/>
              <a:t>，也可以是城域网</a:t>
            </a:r>
            <a:r>
              <a:rPr lang="zh-CN" altLang="zh-CN" sz="2800" dirty="0"/>
              <a:t>。</a:t>
            </a:r>
            <a:endParaRPr lang="en-US" altLang="zh-CN" sz="2800" dirty="0"/>
          </a:p>
          <a:p>
            <a:r>
              <a:rPr lang="zh-CN" altLang="zh-CN" sz="2800" dirty="0"/>
              <a:t>从</a:t>
            </a:r>
            <a:r>
              <a:rPr lang="zh-CN" altLang="zh-CN" sz="2800" dirty="0"/>
              <a:t>作用上看，接入网是起到让用户能够与互联网连接的“桥梁”作用</a:t>
            </a:r>
            <a:r>
              <a:rPr lang="zh-CN" altLang="zh-CN" sz="2800" dirty="0"/>
              <a:t>。</a:t>
            </a:r>
            <a:endParaRPr lang="zh-CN" altLang="en-US" sz="2800" dirty="0"/>
          </a:p>
          <a:p>
            <a:endParaRPr lang="en-US" altLang="zh-CN" sz="2800" dirty="0" smtClean="0"/>
          </a:p>
        </p:txBody>
      </p:sp>
    </p:spTree>
    <p:extLst>
      <p:ext uri="{BB962C8B-B14F-4D97-AF65-F5344CB8AC3E}">
        <p14:creationId xmlns:p14="http://schemas.microsoft.com/office/powerpoint/2010/main" val="99940977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互连网</a:t>
            </a:r>
            <a:r>
              <a:rPr lang="zh-CN" altLang="en-US" dirty="0"/>
              <a:t>与</a:t>
            </a:r>
            <a:r>
              <a:rPr lang="zh-CN" altLang="en-US" dirty="0" smtClean="0"/>
              <a:t>互联网</a:t>
            </a:r>
            <a:endParaRPr lang="zh-CN" altLang="en-US" dirty="0"/>
          </a:p>
        </p:txBody>
      </p:sp>
      <p:sp>
        <p:nvSpPr>
          <p:cNvPr id="3" name="内容占位符 2"/>
          <p:cNvSpPr>
            <a:spLocks noGrp="1"/>
          </p:cNvSpPr>
          <p:nvPr>
            <p:ph idx="1"/>
          </p:nvPr>
        </p:nvSpPr>
        <p:spPr/>
        <p:txBody>
          <a:bodyPr/>
          <a:lstStyle/>
          <a:p>
            <a:r>
              <a:rPr lang="zh-CN" altLang="en-US" dirty="0" smtClean="0"/>
              <a:t>不同的网络。</a:t>
            </a:r>
            <a:endParaRPr lang="en-US" altLang="zh-CN" dirty="0" smtClean="0"/>
          </a:p>
          <a:p>
            <a:r>
              <a:rPr lang="zh-CN" altLang="en-US" dirty="0">
                <a:solidFill>
                  <a:srgbClr val="FF0000"/>
                </a:solidFill>
              </a:rPr>
              <a:t>互连</a:t>
            </a:r>
            <a:r>
              <a:rPr lang="zh-CN" altLang="en-US" dirty="0" smtClean="0">
                <a:solidFill>
                  <a:srgbClr val="FF0000"/>
                </a:solidFill>
              </a:rPr>
              <a:t>网：</a:t>
            </a:r>
            <a:r>
              <a:rPr lang="zh-CN" altLang="en-US" dirty="0" smtClean="0"/>
              <a:t>指</a:t>
            </a:r>
            <a:r>
              <a:rPr lang="zh-CN" altLang="zh-CN" dirty="0" smtClean="0"/>
              <a:t>在</a:t>
            </a:r>
            <a:r>
              <a:rPr lang="zh-CN" altLang="zh-CN" dirty="0"/>
              <a:t>局部范围互连起来的</a:t>
            </a:r>
            <a:r>
              <a:rPr lang="zh-CN" altLang="zh-CN" dirty="0" smtClean="0"/>
              <a:t>计算机网络</a:t>
            </a:r>
            <a:r>
              <a:rPr lang="zh-CN" altLang="en-US" dirty="0" smtClean="0"/>
              <a:t>。</a:t>
            </a:r>
            <a:endParaRPr lang="en-US" altLang="zh-CN" dirty="0" smtClean="0"/>
          </a:p>
          <a:p>
            <a:r>
              <a:rPr lang="zh-CN" altLang="en-US" dirty="0">
                <a:solidFill>
                  <a:srgbClr val="FF0000"/>
                </a:solidFill>
              </a:rPr>
              <a:t>互联网：</a:t>
            </a:r>
            <a:r>
              <a:rPr lang="zh-CN" altLang="zh-CN" dirty="0"/>
              <a:t>指当今世界上最大的</a:t>
            </a:r>
            <a:r>
              <a:rPr lang="zh-CN" altLang="zh-CN" dirty="0" smtClean="0"/>
              <a:t>计算机网络</a:t>
            </a:r>
            <a:r>
              <a:rPr lang="en-US" altLang="zh-CN" dirty="0" smtClean="0"/>
              <a:t> Internet</a:t>
            </a:r>
            <a:r>
              <a:rPr lang="zh-CN" altLang="en-US" dirty="0" smtClean="0"/>
              <a:t>。</a:t>
            </a:r>
            <a:endParaRPr lang="en-US" altLang="zh-CN" dirty="0" smtClean="0"/>
          </a:p>
        </p:txBody>
      </p:sp>
    </p:spTree>
    <p:extLst>
      <p:ext uri="{BB962C8B-B14F-4D97-AF65-F5344CB8AC3E}">
        <p14:creationId xmlns:p14="http://schemas.microsoft.com/office/powerpoint/2010/main" val="2944033929"/>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zh-CN" altLang="zh-CN" sz="4000" dirty="0"/>
              <a:t>4</a:t>
            </a:r>
            <a:r>
              <a:rPr lang="en-US" altLang="zh-CN" sz="4000" dirty="0"/>
              <a:t>. </a:t>
            </a:r>
            <a:r>
              <a:rPr lang="zh-CN" altLang="en-US" sz="4000" dirty="0"/>
              <a:t>按照组织形式进行分类</a:t>
            </a:r>
          </a:p>
        </p:txBody>
      </p:sp>
      <p:sp>
        <p:nvSpPr>
          <p:cNvPr id="375811" name="Rectangle 3"/>
          <p:cNvSpPr>
            <a:spLocks noGrp="1" noChangeArrowheads="1"/>
          </p:cNvSpPr>
          <p:nvPr>
            <p:ph idx="1"/>
          </p:nvPr>
        </p:nvSpPr>
        <p:spPr/>
        <p:txBody>
          <a:bodyPr/>
          <a:lstStyle/>
          <a:p>
            <a:pPr>
              <a:lnSpc>
                <a:spcPct val="100000"/>
              </a:lnSpc>
            </a:pPr>
            <a:r>
              <a:rPr lang="en-US" altLang="zh-CN" sz="2800">
                <a:latin typeface="黑体"/>
                <a:ea typeface="黑体"/>
                <a:cs typeface="黑体"/>
              </a:rPr>
              <a:t>Intranet</a:t>
            </a:r>
          </a:p>
          <a:p>
            <a:pPr lvl="1">
              <a:lnSpc>
                <a:spcPct val="100000"/>
              </a:lnSpc>
            </a:pPr>
            <a:r>
              <a:rPr lang="zh-CN" altLang="en-US">
                <a:latin typeface="黑体"/>
                <a:ea typeface="黑体"/>
                <a:cs typeface="黑体"/>
              </a:rPr>
              <a:t>内部网或内联网，为企业、事业等单位服务的内部计算机网络。</a:t>
            </a:r>
          </a:p>
          <a:p>
            <a:pPr>
              <a:lnSpc>
                <a:spcPct val="100000"/>
              </a:lnSpc>
            </a:pPr>
            <a:r>
              <a:rPr lang="en-US" altLang="zh-CN" sz="2800">
                <a:latin typeface="黑体"/>
                <a:ea typeface="黑体"/>
                <a:cs typeface="黑体"/>
              </a:rPr>
              <a:t>Internet</a:t>
            </a:r>
          </a:p>
          <a:p>
            <a:pPr lvl="1">
              <a:lnSpc>
                <a:spcPct val="100000"/>
              </a:lnSpc>
            </a:pPr>
            <a:r>
              <a:rPr lang="zh-CN" altLang="en-US">
                <a:latin typeface="黑体"/>
                <a:ea typeface="黑体"/>
                <a:cs typeface="黑体"/>
              </a:rPr>
              <a:t>因特网或国际互联网，由全世界众多的计算机网络通过</a:t>
            </a:r>
            <a:r>
              <a:rPr lang="en-US" altLang="zh-CN">
                <a:latin typeface="黑体"/>
                <a:ea typeface="黑体"/>
                <a:cs typeface="黑体"/>
              </a:rPr>
              <a:t>TCP/IP</a:t>
            </a:r>
            <a:r>
              <a:rPr lang="zh-CN" altLang="en-US">
                <a:latin typeface="黑体"/>
                <a:ea typeface="黑体"/>
                <a:cs typeface="黑体"/>
              </a:rPr>
              <a:t>互联而成。</a:t>
            </a:r>
          </a:p>
          <a:p>
            <a:pPr>
              <a:lnSpc>
                <a:spcPct val="100000"/>
              </a:lnSpc>
            </a:pPr>
            <a:r>
              <a:rPr lang="en-US" altLang="zh-CN" sz="2800">
                <a:latin typeface="黑体"/>
                <a:ea typeface="黑体"/>
                <a:cs typeface="黑体"/>
              </a:rPr>
              <a:t>Extranet</a:t>
            </a:r>
          </a:p>
          <a:p>
            <a:pPr lvl="1">
              <a:lnSpc>
                <a:spcPct val="100000"/>
              </a:lnSpc>
            </a:pPr>
            <a:r>
              <a:rPr lang="zh-CN" altLang="en-US">
                <a:latin typeface="黑体"/>
                <a:ea typeface="黑体"/>
                <a:cs typeface="黑体"/>
              </a:rPr>
              <a:t>外联网，是两个或更多的</a:t>
            </a:r>
            <a:r>
              <a:rPr lang="en-US" altLang="zh-CN">
                <a:latin typeface="黑体"/>
                <a:ea typeface="黑体"/>
                <a:cs typeface="黑体"/>
              </a:rPr>
              <a:t>Intranet</a:t>
            </a:r>
            <a:r>
              <a:rPr lang="zh-CN" altLang="en-US">
                <a:latin typeface="黑体"/>
                <a:ea typeface="黑体"/>
                <a:cs typeface="黑体"/>
              </a:rPr>
              <a:t>通过共享的（甚至公共的）物理网络（</a:t>
            </a:r>
            <a:r>
              <a:rPr lang="en-US" altLang="zh-CN">
                <a:latin typeface="黑体"/>
                <a:ea typeface="黑体"/>
                <a:cs typeface="黑体"/>
              </a:rPr>
              <a:t>MAN/WAN/Internet</a:t>
            </a:r>
            <a:r>
              <a:rPr lang="zh-CN" altLang="en-US">
                <a:latin typeface="黑体"/>
                <a:ea typeface="黑体"/>
                <a:cs typeface="黑体"/>
              </a:rPr>
              <a:t>）互联成一个虚拟的单一</a:t>
            </a:r>
            <a:r>
              <a:rPr lang="en-US" altLang="zh-CN">
                <a:latin typeface="黑体"/>
                <a:ea typeface="黑体"/>
                <a:cs typeface="黑体"/>
              </a:rPr>
              <a:t>Intranet</a:t>
            </a:r>
            <a:r>
              <a:rPr lang="zh-CN" altLang="en-US">
                <a:latin typeface="黑体"/>
                <a:ea typeface="黑体"/>
                <a:cs typeface="黑体"/>
              </a:rPr>
              <a:t>，以共享资源和应用程序的逻辑网络。 </a:t>
            </a:r>
          </a:p>
        </p:txBody>
      </p:sp>
    </p:spTree>
    <p:extLst>
      <p:ext uri="{BB962C8B-B14F-4D97-AF65-F5344CB8AC3E}">
        <p14:creationId xmlns:p14="http://schemas.microsoft.com/office/powerpoint/2010/main" val="1014994062"/>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a:t>
            </a:r>
            <a:r>
              <a:rPr lang="zh-CN" altLang="zh-CN" dirty="0" smtClean="0"/>
              <a:t>计算机网络</a:t>
            </a:r>
            <a:r>
              <a:rPr lang="zh-CN" altLang="zh-CN" dirty="0"/>
              <a:t>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t>1.6.1  </a:t>
            </a:r>
            <a:r>
              <a:rPr lang="zh-CN" altLang="zh-CN" dirty="0"/>
              <a:t>计算机网络的性能指标</a:t>
            </a:r>
          </a:p>
          <a:p>
            <a:pPr>
              <a:lnSpc>
                <a:spcPct val="110000"/>
              </a:lnSpc>
              <a:spcBef>
                <a:spcPts val="600"/>
              </a:spcBef>
            </a:pPr>
            <a:r>
              <a:rPr lang="en-US" altLang="zh-CN" dirty="0"/>
              <a:t>1.6.2  </a:t>
            </a:r>
            <a:r>
              <a:rPr lang="zh-CN" altLang="zh-CN" dirty="0"/>
              <a:t>计算机网络的非性能特征</a:t>
            </a:r>
          </a:p>
        </p:txBody>
      </p:sp>
    </p:spTree>
    <p:extLst>
      <p:ext uri="{BB962C8B-B14F-4D97-AF65-F5344CB8AC3E}">
        <p14:creationId xmlns:p14="http://schemas.microsoft.com/office/powerpoint/2010/main" val="4193682908"/>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zh-CN" dirty="0"/>
              <a:t>计算机网络的性能一般是指它的几个重要的性能指标</a:t>
            </a:r>
            <a:r>
              <a:rPr lang="zh-CN" altLang="en-US" dirty="0" smtClean="0"/>
              <a:t>，主要包括</a:t>
            </a:r>
            <a:r>
              <a:rPr lang="zh-CN" altLang="en-US" dirty="0"/>
              <a:t>：</a:t>
            </a:r>
            <a:endParaRPr lang="en-US" altLang="zh-CN" dirty="0"/>
          </a:p>
          <a:p>
            <a:pPr lvl="1"/>
            <a:r>
              <a:rPr lang="zh-CN" altLang="zh-CN" dirty="0" smtClean="0"/>
              <a:t>速率</a:t>
            </a:r>
            <a:endParaRPr lang="en-US" altLang="zh-CN" dirty="0" smtClean="0"/>
          </a:p>
          <a:p>
            <a:pPr lvl="1"/>
            <a:r>
              <a:rPr lang="zh-CN" altLang="en-US" dirty="0" smtClean="0"/>
              <a:t>带宽</a:t>
            </a:r>
            <a:endParaRPr lang="en-US" altLang="zh-CN" dirty="0" smtClean="0"/>
          </a:p>
          <a:p>
            <a:pPr lvl="1"/>
            <a:r>
              <a:rPr lang="zh-CN" altLang="en-US" dirty="0" smtClean="0"/>
              <a:t>吞吐率</a:t>
            </a:r>
            <a:endParaRPr lang="en-US" altLang="zh-CN" dirty="0" smtClean="0"/>
          </a:p>
          <a:p>
            <a:pPr lvl="1"/>
            <a:r>
              <a:rPr lang="zh-CN" altLang="en-US" dirty="0" smtClean="0"/>
              <a:t>时延</a:t>
            </a:r>
            <a:endParaRPr lang="en-US" altLang="zh-CN" dirty="0" smtClean="0"/>
          </a:p>
          <a:p>
            <a:pPr lvl="1"/>
            <a:r>
              <a:rPr lang="zh-CN" altLang="en-US" dirty="0"/>
              <a:t>时延</a:t>
            </a:r>
            <a:r>
              <a:rPr lang="zh-CN" altLang="en-US" dirty="0" smtClean="0"/>
              <a:t>带宽积</a:t>
            </a:r>
            <a:endParaRPr lang="en-US" altLang="zh-CN" dirty="0" smtClean="0"/>
          </a:p>
          <a:p>
            <a:pPr lvl="1"/>
            <a:r>
              <a:rPr lang="zh-CN" altLang="en-US" dirty="0" smtClean="0"/>
              <a:t>往返时间 </a:t>
            </a:r>
            <a:r>
              <a:rPr lang="en-US" altLang="zh-CN" dirty="0" smtClean="0"/>
              <a:t>RTT</a:t>
            </a:r>
          </a:p>
          <a:p>
            <a:pPr lvl="1"/>
            <a:r>
              <a:rPr lang="zh-CN" altLang="en-US" dirty="0"/>
              <a:t>利用率</a:t>
            </a:r>
          </a:p>
        </p:txBody>
      </p:sp>
    </p:spTree>
    <p:extLst>
      <p:ext uri="{BB962C8B-B14F-4D97-AF65-F5344CB8AC3E}">
        <p14:creationId xmlns:p14="http://schemas.microsoft.com/office/powerpoint/2010/main" val="4055389513"/>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smtClean="0"/>
              <a:t>1. </a:t>
            </a:r>
            <a:r>
              <a:rPr lang="zh-CN" altLang="en-US" dirty="0" smtClean="0"/>
              <a:t>速率</a:t>
            </a:r>
            <a:endParaRPr lang="zh-CN" altLang="en-US" dirty="0"/>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600"/>
              </a:spcBef>
            </a:pPr>
            <a:r>
              <a:rPr lang="zh-CN" altLang="en-US" sz="2600" dirty="0" smtClean="0"/>
              <a:t>比特</a:t>
            </a:r>
            <a:r>
              <a:rPr lang="zh-CN" altLang="en-US" sz="2600" dirty="0"/>
              <a:t>（</a:t>
            </a:r>
            <a:r>
              <a:rPr lang="en-US" altLang="zh-CN" sz="2600" dirty="0"/>
              <a:t>bit</a:t>
            </a:r>
            <a:r>
              <a:rPr lang="zh-CN" altLang="en-US" sz="2600" dirty="0"/>
              <a:t>）是计算机中数据量的单位，也是信息论中使用的信息量的单位。</a:t>
            </a:r>
          </a:p>
          <a:p>
            <a:pPr>
              <a:spcBef>
                <a:spcPts val="600"/>
              </a:spcBef>
            </a:pPr>
            <a:r>
              <a:rPr lang="zh-CN" altLang="en-US" sz="2600" dirty="0"/>
              <a:t>比特（</a:t>
            </a:r>
            <a:r>
              <a:rPr lang="en-US" altLang="zh-CN" sz="2600" dirty="0"/>
              <a:t>bit</a:t>
            </a:r>
            <a:r>
              <a:rPr lang="zh-CN" altLang="en-US" sz="2600" dirty="0"/>
              <a:t>）</a:t>
            </a:r>
            <a:r>
              <a:rPr lang="zh-CN" altLang="en-US" sz="2600" dirty="0" smtClean="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smtClean="0"/>
              <a:t>。</a:t>
            </a:r>
            <a:endParaRPr lang="en-US" altLang="zh-CN" sz="2600" dirty="0" smtClean="0"/>
          </a:p>
          <a:p>
            <a:pPr>
              <a:spcBef>
                <a:spcPts val="600"/>
              </a:spcBef>
            </a:pPr>
            <a:r>
              <a:rPr lang="zh-CN" altLang="zh-CN" sz="2600" dirty="0" smtClean="0"/>
              <a:t>速率</a:t>
            </a:r>
            <a:r>
              <a:rPr lang="zh-CN" altLang="zh-CN" sz="2600" dirty="0"/>
              <a:t>是计算机网络中最重要的一个</a:t>
            </a:r>
            <a:r>
              <a:rPr lang="zh-CN" altLang="zh-CN" sz="2600" dirty="0" smtClean="0"/>
              <a:t>性能指标</a:t>
            </a:r>
            <a:r>
              <a:rPr lang="zh-CN" altLang="en-US" sz="2600" dirty="0" smtClean="0"/>
              <a:t>，</a:t>
            </a:r>
            <a:r>
              <a:rPr lang="zh-CN" altLang="zh-CN" sz="2600" dirty="0" smtClean="0"/>
              <a:t>指</a:t>
            </a:r>
            <a:r>
              <a:rPr lang="zh-CN" altLang="zh-CN" sz="2600" dirty="0"/>
              <a:t>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a:t>
            </a:r>
            <a:r>
              <a:rPr lang="zh-CN" altLang="zh-CN" sz="2600" dirty="0" smtClean="0">
                <a:solidFill>
                  <a:srgbClr val="FF0000"/>
                </a:solidFill>
              </a:rPr>
              <a:t>率</a:t>
            </a:r>
            <a:r>
              <a:rPr lang="en-US" altLang="zh-CN" sz="2600" dirty="0" smtClean="0">
                <a:solidFill>
                  <a:srgbClr val="FF0000"/>
                </a:solidFill>
              </a:rPr>
              <a:t> </a:t>
            </a:r>
            <a:r>
              <a:rPr lang="en-US" altLang="zh-CN" sz="2600" dirty="0" smtClean="0"/>
              <a:t>(</a:t>
            </a:r>
            <a:r>
              <a:rPr lang="en-US" altLang="zh-CN" sz="2600" dirty="0"/>
              <a:t>data rate)</a:t>
            </a:r>
            <a:r>
              <a:rPr lang="zh-CN" altLang="zh-CN" sz="2600" dirty="0"/>
              <a:t>或</a:t>
            </a:r>
            <a:r>
              <a:rPr lang="zh-CN" altLang="zh-CN" sz="2600" dirty="0" smtClean="0">
                <a:solidFill>
                  <a:srgbClr val="FF0000"/>
                </a:solidFill>
              </a:rPr>
              <a:t>比特率</a:t>
            </a:r>
            <a:r>
              <a:rPr lang="en-US" altLang="zh-CN" sz="2600" dirty="0" smtClean="0">
                <a:solidFill>
                  <a:srgbClr val="FF0000"/>
                </a:solidFill>
              </a:rPr>
              <a:t> </a:t>
            </a:r>
            <a:r>
              <a:rPr lang="en-US" altLang="zh-CN" sz="2600" dirty="0" smtClean="0"/>
              <a:t>(</a:t>
            </a:r>
            <a:r>
              <a:rPr lang="en-US" altLang="zh-CN" sz="2600" dirty="0"/>
              <a:t>bit rate)</a:t>
            </a:r>
            <a:r>
              <a:rPr lang="zh-CN" altLang="zh-CN" sz="2600" dirty="0" smtClean="0"/>
              <a:t>。</a:t>
            </a:r>
            <a:endParaRPr lang="en-US" altLang="zh-CN" sz="2600" dirty="0" smtClean="0"/>
          </a:p>
          <a:p>
            <a:pPr>
              <a:spcBef>
                <a:spcPts val="600"/>
              </a:spcBef>
            </a:pPr>
            <a:r>
              <a:rPr lang="zh-CN" altLang="en-US" sz="2600" dirty="0" smtClean="0"/>
              <a:t>速率</a:t>
            </a:r>
            <a:r>
              <a:rPr lang="zh-CN" altLang="en-US" sz="2600" dirty="0"/>
              <a:t>的</a:t>
            </a:r>
            <a:r>
              <a:rPr lang="zh-CN" altLang="en-US" sz="2600" dirty="0">
                <a:solidFill>
                  <a:srgbClr val="FF0000"/>
                </a:solidFill>
              </a:rPr>
              <a:t>单位</a:t>
            </a:r>
            <a:r>
              <a:rPr lang="zh-CN" altLang="en-US" sz="2600" dirty="0"/>
              <a:t>是 </a:t>
            </a:r>
            <a:r>
              <a:rPr lang="en-US" altLang="zh-CN" sz="2600" dirty="0" smtClean="0"/>
              <a:t>bit/s</a:t>
            </a:r>
            <a:r>
              <a:rPr lang="zh-CN" altLang="en-US" sz="2600" dirty="0"/>
              <a:t>，</a:t>
            </a:r>
            <a:r>
              <a:rPr lang="zh-CN" altLang="en-US" sz="2600" dirty="0" smtClean="0"/>
              <a:t>或 </a:t>
            </a:r>
            <a:r>
              <a:rPr lang="en-US" altLang="zh-CN" sz="2600" dirty="0" err="1" smtClean="0"/>
              <a:t>kbit</a:t>
            </a:r>
            <a:r>
              <a:rPr lang="en-US" altLang="zh-CN" sz="2600" dirty="0" smtClean="0"/>
              <a:t>/s</a:t>
            </a:r>
            <a:r>
              <a:rPr lang="zh-CN" altLang="en-US" sz="2600" dirty="0" smtClean="0"/>
              <a:t>、</a:t>
            </a:r>
            <a:r>
              <a:rPr lang="en-US" altLang="zh-CN" sz="2600" dirty="0" smtClean="0"/>
              <a:t>Mbit/s</a:t>
            </a:r>
            <a:r>
              <a:rPr lang="zh-CN" altLang="en-US" sz="2600" dirty="0" smtClean="0"/>
              <a:t>、</a:t>
            </a:r>
            <a:r>
              <a:rPr lang="en-US" altLang="zh-CN" sz="2600" dirty="0" smtClean="0"/>
              <a:t> </a:t>
            </a:r>
            <a:r>
              <a:rPr lang="en-US" altLang="zh-CN" sz="2600" dirty="0" err="1" smtClean="0"/>
              <a:t>Gbit</a:t>
            </a:r>
            <a:r>
              <a:rPr lang="en-US" altLang="zh-CN" sz="2600" dirty="0" smtClean="0"/>
              <a:t>/s </a:t>
            </a:r>
            <a:r>
              <a:rPr lang="zh-CN" altLang="en-US" sz="2600" dirty="0" smtClean="0"/>
              <a:t>等。例如 </a:t>
            </a:r>
            <a:r>
              <a:rPr lang="en-US" altLang="zh-CN" sz="2600" dirty="0" smtClean="0"/>
              <a:t>4 </a:t>
            </a:r>
            <a:r>
              <a:rPr lang="en-US" altLang="zh-CN" sz="2600" dirty="0">
                <a:sym typeface="Symbol"/>
              </a:rPr>
              <a:t>x</a:t>
            </a:r>
            <a:r>
              <a:rPr lang="en-US" altLang="zh-CN" sz="2600" dirty="0"/>
              <a:t> 10</a:t>
            </a:r>
            <a:r>
              <a:rPr lang="en-US" altLang="zh-CN" sz="2600" baseline="30000" dirty="0"/>
              <a:t>10</a:t>
            </a:r>
            <a:r>
              <a:rPr lang="en-US" altLang="zh-CN" sz="2600" dirty="0"/>
              <a:t> </a:t>
            </a:r>
            <a:r>
              <a:rPr lang="en-US" altLang="zh-CN" sz="2600" dirty="0" smtClean="0"/>
              <a:t>bit/s </a:t>
            </a:r>
            <a:r>
              <a:rPr lang="zh-CN" altLang="zh-CN" sz="2600" dirty="0" smtClean="0"/>
              <a:t>的</a:t>
            </a:r>
            <a:r>
              <a:rPr lang="zh-CN" altLang="zh-CN" sz="2600" dirty="0"/>
              <a:t>数据率就记为 </a:t>
            </a:r>
            <a:r>
              <a:rPr lang="en-US" altLang="zh-CN" sz="2600" dirty="0" smtClean="0"/>
              <a:t>40 </a:t>
            </a:r>
            <a:r>
              <a:rPr lang="en-US" altLang="zh-CN" sz="2600" dirty="0" err="1" smtClean="0"/>
              <a:t>Gbit</a:t>
            </a:r>
            <a:r>
              <a:rPr lang="en-US" altLang="zh-CN" sz="2600" dirty="0" smtClean="0"/>
              <a:t>/s</a:t>
            </a:r>
            <a:r>
              <a:rPr lang="zh-CN" altLang="en-US" sz="2600" dirty="0" smtClean="0"/>
              <a:t>。</a:t>
            </a:r>
            <a:endParaRPr lang="zh-CN" altLang="en-US" sz="2600" dirty="0"/>
          </a:p>
          <a:p>
            <a:pPr>
              <a:spcBef>
                <a:spcPts val="600"/>
              </a:spcBef>
            </a:pPr>
            <a:r>
              <a:rPr lang="zh-CN" altLang="en-US" sz="2600" dirty="0">
                <a:solidFill>
                  <a:srgbClr val="C00000"/>
                </a:solidFill>
              </a:rPr>
              <a:t>速率往往是指额定速率或标称</a:t>
            </a:r>
            <a:r>
              <a:rPr lang="zh-CN" altLang="en-US" sz="2600" dirty="0" smtClean="0">
                <a:solidFill>
                  <a:srgbClr val="C00000"/>
                </a:solidFill>
              </a:rPr>
              <a:t>速率，非</a:t>
            </a:r>
            <a:r>
              <a:rPr lang="zh-CN" altLang="zh-CN" sz="2600" dirty="0" smtClean="0">
                <a:solidFill>
                  <a:srgbClr val="C00000"/>
                </a:solidFill>
              </a:rPr>
              <a:t>实际运行速率</a:t>
            </a:r>
            <a:r>
              <a:rPr lang="zh-CN" altLang="en-US" sz="2600" dirty="0" smtClean="0">
                <a:solidFill>
                  <a:srgbClr val="C00000"/>
                </a:solidFill>
              </a:rPr>
              <a:t>。  </a:t>
            </a:r>
            <a:endParaRPr lang="zh-CN" altLang="en-US" sz="2600" dirty="0">
              <a:solidFill>
                <a:srgbClr val="C00000"/>
              </a:solidFill>
            </a:endParaRPr>
          </a:p>
        </p:txBody>
      </p:sp>
    </p:spTree>
    <p:extLst>
      <p:ext uri="{BB962C8B-B14F-4D97-AF65-F5344CB8AC3E}">
        <p14:creationId xmlns:p14="http://schemas.microsoft.com/office/powerpoint/2010/main" val="40465359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速率单位与存储单位的区别</a:t>
            </a:r>
            <a:endParaRPr kumimoji="1" lang="zh-CN" altLang="en-US"/>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3600"/>
              <a:t>请注意，对于计算机系统：</a:t>
            </a:r>
            <a:endParaRPr lang="en-US" altLang="zh-CN" sz="3600"/>
          </a:p>
          <a:p>
            <a:pPr lvl="1"/>
            <a:r>
              <a:rPr lang="en-US" altLang="zh-CN" sz="3600"/>
              <a:t>K = 2</a:t>
            </a:r>
            <a:r>
              <a:rPr lang="en-US" altLang="zh-CN" sz="3600" baseline="30000"/>
              <a:t>10</a:t>
            </a:r>
            <a:r>
              <a:rPr lang="en-US" altLang="zh-CN" sz="3600"/>
              <a:t> = 1024</a:t>
            </a:r>
          </a:p>
          <a:p>
            <a:pPr lvl="1"/>
            <a:r>
              <a:rPr lang="en-US" altLang="zh-CN" sz="3600"/>
              <a:t>M = 2</a:t>
            </a:r>
            <a:r>
              <a:rPr lang="en-US" altLang="zh-CN" sz="3600" baseline="30000"/>
              <a:t>20</a:t>
            </a:r>
          </a:p>
          <a:p>
            <a:pPr lvl="1"/>
            <a:r>
              <a:rPr lang="en-US" altLang="zh-CN" sz="3600"/>
              <a:t>G = 2</a:t>
            </a:r>
            <a:r>
              <a:rPr lang="en-US" altLang="zh-CN" sz="3600" baseline="30000"/>
              <a:t>30</a:t>
            </a:r>
          </a:p>
          <a:p>
            <a:pPr lvl="1"/>
            <a:r>
              <a:rPr lang="en-US" altLang="zh-CN" sz="3600"/>
              <a:t>T = 2</a:t>
            </a:r>
            <a:r>
              <a:rPr lang="en-US" altLang="zh-CN" sz="3600" baseline="30000"/>
              <a:t>40</a:t>
            </a:r>
          </a:p>
          <a:p>
            <a:r>
              <a:rPr lang="zh-CN" altLang="en-US" sz="4000"/>
              <a:t>在计算机系统中存储的基本单位是字节（</a:t>
            </a:r>
            <a:r>
              <a:rPr lang="en-US" altLang="zh-CN" sz="4000"/>
              <a:t>Byte</a:t>
            </a:r>
            <a:r>
              <a:rPr lang="zh-CN" altLang="en-US" sz="4000"/>
              <a:t>）</a:t>
            </a:r>
            <a:endParaRPr lang="en-US" altLang="zh-CN" sz="4000"/>
          </a:p>
          <a:p>
            <a:endParaRPr lang="zh-CN" altLang="en-US" sz="3600"/>
          </a:p>
        </p:txBody>
      </p:sp>
    </p:spTree>
    <p:extLst>
      <p:ext uri="{BB962C8B-B14F-4D97-AF65-F5344CB8AC3E}">
        <p14:creationId xmlns:p14="http://schemas.microsoft.com/office/powerpoint/2010/main" val="19239339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smtClean="0"/>
              <a:t>带宽 </a:t>
            </a:r>
            <a:endParaRPr lang="zh-CN" altLang="en-US" dirty="0"/>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a:t>
            </a:r>
            <a:r>
              <a:rPr lang="en-US" altLang="zh-CN" sz="2800" dirty="0" smtClean="0"/>
              <a:t>) </a:t>
            </a:r>
            <a:r>
              <a:rPr lang="zh-CN" altLang="en-US" sz="2800" dirty="0" smtClean="0"/>
              <a:t>本来</a:t>
            </a:r>
            <a:r>
              <a:rPr lang="zh-CN" altLang="en-US" sz="2800" dirty="0"/>
              <a:t>是指信号具有的</a:t>
            </a:r>
            <a:r>
              <a:rPr lang="zh-CN" altLang="en-US" sz="2800" dirty="0">
                <a:solidFill>
                  <a:srgbClr val="FF0000"/>
                </a:solidFill>
              </a:rPr>
              <a:t>频带宽度，</a:t>
            </a:r>
            <a:r>
              <a:rPr lang="zh-CN" altLang="en-US" sz="2800" dirty="0"/>
              <a:t>其单位是赫（或千赫、兆赫、吉赫等）。</a:t>
            </a:r>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a:t>
            </a:r>
            <a:r>
              <a:rPr lang="zh-CN" altLang="en-US" sz="2800" dirty="0" smtClean="0"/>
              <a:t>是 </a:t>
            </a:r>
            <a:r>
              <a:rPr lang="en-US" altLang="zh-CN" sz="2800" dirty="0" smtClean="0"/>
              <a:t>bit/s </a:t>
            </a:r>
            <a:r>
              <a:rPr lang="zh-CN" altLang="en-US" sz="2800" dirty="0" smtClean="0"/>
              <a:t>，即</a:t>
            </a:r>
            <a:r>
              <a:rPr lang="en-US" altLang="zh-CN" sz="2800" dirty="0" smtClean="0"/>
              <a:t> </a:t>
            </a:r>
            <a:r>
              <a:rPr lang="zh-CN" altLang="en-US" sz="2800" dirty="0" smtClean="0"/>
              <a:t>“比特每秒”。    </a:t>
            </a:r>
            <a:endParaRPr lang="zh-CN" altLang="en-US" sz="2800" dirty="0"/>
          </a:p>
          <a:p>
            <a:pPr>
              <a:lnSpc>
                <a:spcPct val="110000"/>
              </a:lnSpc>
              <a:spcBef>
                <a:spcPts val="600"/>
              </a:spcBef>
            </a:pPr>
            <a:endParaRPr lang="en-US" altLang="zh-CN" sz="2800" dirty="0"/>
          </a:p>
        </p:txBody>
      </p:sp>
      <p:sp>
        <p:nvSpPr>
          <p:cNvPr id="2" name="矩形 1"/>
          <p:cNvSpPr/>
          <p:nvPr/>
        </p:nvSpPr>
        <p:spPr>
          <a:xfrm>
            <a:off x="632520" y="4509120"/>
            <a:ext cx="8856984" cy="1200329"/>
          </a:xfrm>
          <a:prstGeom prst="rect">
            <a:avLst/>
          </a:prstGeom>
          <a:solidFill>
            <a:srgbClr val="FFFF66"/>
          </a:solidFill>
          <a:ln>
            <a:solidFill>
              <a:schemeClr val="tx1"/>
            </a:solidFill>
          </a:ln>
        </p:spPr>
        <p:txBody>
          <a:bodyPr wrap="square">
            <a:spAutoFit/>
          </a:bodyPr>
          <a:lstStyle/>
          <a:p>
            <a:r>
              <a:rPr lang="zh-CN" altLang="zh-CN" sz="2400" b="1" dirty="0">
                <a:solidFill>
                  <a:srgbClr val="000099"/>
                </a:solidFill>
                <a:latin typeface="+mn-lt"/>
                <a:ea typeface="黑体" pitchFamily="2" charset="-122"/>
              </a:rPr>
              <a:t>在“带宽”的上述两种表述中，前者为</a:t>
            </a:r>
            <a:r>
              <a:rPr lang="zh-CN" altLang="zh-CN" sz="2400" b="1" dirty="0">
                <a:solidFill>
                  <a:srgbClr val="C00000"/>
                </a:solidFill>
                <a:latin typeface="+mn-lt"/>
                <a:ea typeface="黑体" pitchFamily="2" charset="-122"/>
              </a:rPr>
              <a:t>频域</a:t>
            </a:r>
            <a:r>
              <a:rPr lang="zh-CN" altLang="zh-CN" sz="2400" b="1" dirty="0">
                <a:solidFill>
                  <a:srgbClr val="000099"/>
                </a:solidFill>
                <a:latin typeface="+mn-lt"/>
                <a:ea typeface="黑体" pitchFamily="2" charset="-122"/>
              </a:rPr>
              <a:t>称谓，而后者为</a:t>
            </a:r>
            <a:r>
              <a:rPr lang="zh-CN" altLang="zh-CN" sz="2400" b="1" dirty="0">
                <a:solidFill>
                  <a:srgbClr val="C00000"/>
                </a:solidFill>
                <a:latin typeface="+mn-lt"/>
                <a:ea typeface="黑体" pitchFamily="2" charset="-122"/>
              </a:rPr>
              <a:t>时域</a:t>
            </a:r>
            <a:r>
              <a:rPr lang="zh-CN" altLang="zh-CN" sz="2400" b="1" dirty="0">
                <a:solidFill>
                  <a:srgbClr val="000099"/>
                </a:solidFill>
                <a:latin typeface="+mn-lt"/>
                <a:ea typeface="黑体" pitchFamily="2" charset="-122"/>
              </a:rPr>
              <a:t>称谓。</a:t>
            </a:r>
            <a:r>
              <a:rPr lang="zh-CN" altLang="en-US" sz="2400" b="1" dirty="0">
                <a:solidFill>
                  <a:srgbClr val="000099"/>
                </a:solidFill>
                <a:latin typeface="+mn-lt"/>
                <a:ea typeface="黑体" pitchFamily="2" charset="-122"/>
              </a:rPr>
              <a:t>二者有一定的关系</a:t>
            </a:r>
            <a:r>
              <a:rPr lang="zh-CN" altLang="zh-CN" sz="2400" b="1" dirty="0">
                <a:solidFill>
                  <a:srgbClr val="000099"/>
                </a:solidFill>
                <a:latin typeface="+mn-lt"/>
                <a:ea typeface="黑体" pitchFamily="2" charset="-122"/>
              </a:rPr>
              <a:t>，</a:t>
            </a:r>
            <a:r>
              <a:rPr lang="zh-CN" altLang="en-US" sz="2400" b="1" dirty="0">
                <a:solidFill>
                  <a:srgbClr val="000099"/>
                </a:solidFill>
                <a:latin typeface="+mn-lt"/>
                <a:ea typeface="黑体" pitchFamily="2" charset="-122"/>
              </a:rPr>
              <a:t>一般情况下</a:t>
            </a:r>
            <a:r>
              <a:rPr lang="zh-CN" altLang="zh-CN" sz="2400" b="1" dirty="0">
                <a:solidFill>
                  <a:srgbClr val="000099"/>
                </a:solidFill>
                <a:latin typeface="+mn-lt"/>
                <a:ea typeface="黑体" pitchFamily="2" charset="-122"/>
              </a:rPr>
              <a:t>一条通信链路的“</a:t>
            </a:r>
            <a:r>
              <a:rPr lang="zh-CN" altLang="en-US" sz="2400" b="1" dirty="0">
                <a:solidFill>
                  <a:srgbClr val="000099"/>
                </a:solidFill>
                <a:latin typeface="+mn-lt"/>
                <a:ea typeface="黑体" pitchFamily="2" charset="-122"/>
              </a:rPr>
              <a:t>频</a:t>
            </a:r>
            <a:r>
              <a:rPr lang="zh-CN" altLang="zh-CN" sz="2400" b="1" dirty="0">
                <a:solidFill>
                  <a:srgbClr val="000099"/>
                </a:solidFill>
                <a:latin typeface="+mn-lt"/>
                <a:ea typeface="黑体" pitchFamily="2" charset="-122"/>
              </a:rPr>
              <a:t>带</a:t>
            </a:r>
            <a:r>
              <a:rPr lang="zh-CN" altLang="en-US" sz="2400" b="1" dirty="0">
                <a:solidFill>
                  <a:srgbClr val="000099"/>
                </a:solidFill>
                <a:latin typeface="+mn-lt"/>
                <a:ea typeface="黑体" pitchFamily="2" charset="-122"/>
              </a:rPr>
              <a:t>宽度</a:t>
            </a:r>
            <a:r>
              <a:rPr lang="zh-CN" altLang="zh-CN" sz="2400" b="1" dirty="0">
                <a:solidFill>
                  <a:srgbClr val="000099"/>
                </a:solidFill>
                <a:latin typeface="+mn-lt"/>
                <a:ea typeface="黑体" pitchFamily="2" charset="-122"/>
              </a:rPr>
              <a:t>”越宽，其所能传输的“最高数据率”也越高。</a:t>
            </a:r>
          </a:p>
        </p:txBody>
      </p:sp>
    </p:spTree>
    <p:extLst>
      <p:ext uri="{BB962C8B-B14F-4D97-AF65-F5344CB8AC3E}">
        <p14:creationId xmlns:p14="http://schemas.microsoft.com/office/powerpoint/2010/main" val="3922661628"/>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p>
        </p:txBody>
      </p:sp>
      <p:grpSp>
        <p:nvGrpSpPr>
          <p:cNvPr id="87073" name="Group 33"/>
          <p:cNvGrpSpPr>
            <a:grpSpLocks/>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每</a:t>
              </a:r>
              <a:r>
                <a:rPr kumimoji="1" lang="zh-CN" altLang="en-US" sz="2000" b="1">
                  <a:solidFill>
                    <a:srgbClr val="333399"/>
                  </a:solidFill>
                  <a:ea typeface="黑体" pitchFamily="2" charset="-122"/>
                  <a:sym typeface="Symbol" pitchFamily="18" charset="2"/>
                </a:rPr>
                <a:t>秒</a:t>
              </a:r>
              <a:r>
                <a:rPr kumimoji="1" lang="zh-CN" altLang="en-US" sz="12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10</a:t>
              </a:r>
              <a:r>
                <a:rPr kumimoji="1" lang="en-US" altLang="zh-CN" sz="2000" b="1" baseline="30000">
                  <a:solidFill>
                    <a:srgbClr val="333399"/>
                  </a:solidFill>
                  <a:ea typeface="黑体" pitchFamily="2" charset="-122"/>
                  <a:sym typeface="Symbol" pitchFamily="18" charset="2"/>
                </a:rPr>
                <a:t>6</a:t>
              </a:r>
              <a:r>
                <a:rPr kumimoji="1" lang="en-US" altLang="zh-CN" sz="1400" b="1" baseline="30000">
                  <a:solidFill>
                    <a:srgbClr val="333399"/>
                  </a:solidFill>
                  <a:ea typeface="黑体" pitchFamily="2" charset="-122"/>
                  <a:sym typeface="Symbol" pitchFamily="18" charset="2"/>
                </a:rPr>
                <a:t> </a:t>
              </a:r>
              <a:r>
                <a:rPr kumimoji="1" lang="zh-CN" altLang="en-US" sz="2000" b="1">
                  <a:solidFill>
                    <a:srgbClr val="333399"/>
                  </a:solidFill>
                  <a:ea typeface="黑体" pitchFamily="2" charset="-122"/>
                  <a:sym typeface="Symbol" pitchFamily="18" charset="2"/>
                </a:rPr>
                <a:t>个比特</a:t>
              </a:r>
              <a:endParaRPr kumimoji="1" lang="zh-CN" altLang="en-US" sz="2000" b="1">
                <a:solidFill>
                  <a:srgbClr val="333399"/>
                </a:solidFill>
                <a:ea typeface="黑体"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1200" b="1">
                  <a:solidFill>
                    <a:srgbClr val="333399"/>
                  </a:solidFill>
                  <a:ea typeface="黑体" pitchFamily="2" charset="-122"/>
                </a:rPr>
                <a:t>  </a:t>
              </a:r>
              <a:r>
                <a:rPr kumimoji="1" lang="en-US" altLang="zh-CN" sz="2000" b="1">
                  <a:solidFill>
                    <a:srgbClr val="333399"/>
                  </a:solidFill>
                  <a:ea typeface="黑体" pitchFamily="2" charset="-122"/>
                </a:rPr>
                <a:t>      0        1    </a:t>
              </a:r>
              <a:r>
                <a:rPr kumimoji="1" lang="en-US" altLang="zh-CN" sz="1400" b="1">
                  <a:solidFill>
                    <a:srgbClr val="333399"/>
                  </a:solidFill>
                  <a:ea typeface="黑体" pitchFamily="2" charset="-122"/>
                </a:rPr>
                <a:t>  </a:t>
              </a:r>
              <a:r>
                <a:rPr kumimoji="1" lang="en-US" altLang="zh-CN" sz="2000" b="1">
                  <a:solidFill>
                    <a:srgbClr val="333399"/>
                  </a:solidFill>
                  <a:ea typeface="黑体" pitchFamily="2" charset="-122"/>
                </a:rPr>
                <a:t>   0  </a:t>
              </a:r>
              <a:r>
                <a:rPr kumimoji="1" lang="en-US" altLang="zh-CN" b="1">
                  <a:solidFill>
                    <a:srgbClr val="333399"/>
                  </a:solidFill>
                  <a:ea typeface="黑体" pitchFamily="2" charset="-122"/>
                </a:rPr>
                <a:t>  </a:t>
              </a:r>
              <a:r>
                <a:rPr kumimoji="1" lang="en-US" altLang="zh-CN" sz="2000" b="1">
                  <a:solidFill>
                    <a:srgbClr val="333399"/>
                  </a:solidFill>
                  <a:ea typeface="黑体" pitchFamily="2" charset="-122"/>
                </a:rPr>
                <a:t>    1                                 1</a:t>
              </a:r>
            </a:p>
          </p:txBody>
        </p:sp>
        <p:sp>
          <p:nvSpPr>
            <p:cNvPr id="87052" name="Text Box 12"/>
            <p:cNvSpPr txBox="1">
              <a:spLocks noChangeArrowheads="1"/>
            </p:cNvSpPr>
            <p:nvPr/>
          </p:nvSpPr>
          <p:spPr bwMode="auto">
            <a:xfrm>
              <a:off x="2211" y="1799"/>
              <a:ext cx="44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333399"/>
                  </a:solidFill>
                  <a:ea typeface="黑体" pitchFamily="2" charset="-122"/>
                </a:rPr>
                <a:t>1 μ</a:t>
              </a:r>
              <a:r>
                <a:rPr kumimoji="1" lang="en-US" altLang="zh-CN" sz="2000" b="1" i="1">
                  <a:solidFill>
                    <a:srgbClr val="333399"/>
                  </a:solidFill>
                  <a:ea typeface="黑体" pitchFamily="2" charset="-122"/>
                  <a:sym typeface="Symbol" pitchFamily="18" charset="2"/>
                </a:rPr>
                <a:t>s</a:t>
              </a:r>
              <a:endParaRPr kumimoji="1" lang="en-US" altLang="zh-CN" sz="2000" b="1" i="1">
                <a:solidFill>
                  <a:srgbClr val="333399"/>
                </a:solidFill>
                <a:ea typeface="黑体" pitchFamily="2" charset="-122"/>
              </a:endParaRPr>
            </a:p>
          </p:txBody>
        </p:sp>
        <p:sp>
          <p:nvSpPr>
            <p:cNvPr id="87071" name="Text Box 31"/>
            <p:cNvSpPr txBox="1">
              <a:spLocks noChangeArrowheads="1"/>
            </p:cNvSpPr>
            <p:nvPr/>
          </p:nvSpPr>
          <p:spPr bwMode="auto">
            <a:xfrm>
              <a:off x="204" y="2115"/>
              <a:ext cx="713"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333399"/>
                  </a:solidFill>
                  <a:ea typeface="黑体" pitchFamily="2" charset="-122"/>
                </a:rPr>
                <a:t>带宽为</a:t>
              </a:r>
            </a:p>
            <a:p>
              <a:r>
                <a:rPr lang="en-US" altLang="zh-CN" sz="2400" b="1" dirty="0">
                  <a:solidFill>
                    <a:srgbClr val="333399"/>
                  </a:solidFill>
                  <a:ea typeface="黑体" pitchFamily="2" charset="-122"/>
                </a:rPr>
                <a:t>1 Mb/s </a:t>
              </a:r>
            </a:p>
          </p:txBody>
        </p:sp>
      </p:grpSp>
      <p:grpSp>
        <p:nvGrpSpPr>
          <p:cNvPr id="87074" name="Group 34"/>
          <p:cNvGrpSpPr>
            <a:grpSpLocks/>
          </p:cNvGrpSpPr>
          <p:nvPr/>
        </p:nvGrpSpPr>
        <p:grpSpPr bwMode="auto">
          <a:xfrm>
            <a:off x="427252" y="3656378"/>
            <a:ext cx="9231841" cy="1697037"/>
            <a:chOff x="204" y="2953"/>
            <a:chExt cx="5368" cy="1069"/>
          </a:xfrm>
        </p:grpSpPr>
        <p:sp>
          <p:nvSpPr>
            <p:cNvPr id="87047"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60"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每</a:t>
              </a:r>
              <a:r>
                <a:rPr kumimoji="1" lang="zh-CN" altLang="en-US" sz="2000" b="1">
                  <a:solidFill>
                    <a:srgbClr val="333399"/>
                  </a:solidFill>
                  <a:ea typeface="黑体" pitchFamily="2" charset="-122"/>
                  <a:sym typeface="Symbol" pitchFamily="18" charset="2"/>
                </a:rPr>
                <a:t>秒</a:t>
              </a:r>
              <a:r>
                <a:rPr kumimoji="1" lang="zh-CN" altLang="en-US" sz="16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4</a:t>
              </a:r>
              <a:r>
                <a:rPr kumimoji="1" lang="en-US" altLang="zh-CN" sz="10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x</a:t>
              </a:r>
              <a:r>
                <a:rPr kumimoji="1" lang="en-US" altLang="zh-CN" sz="9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10</a:t>
              </a:r>
              <a:r>
                <a:rPr kumimoji="1" lang="en-US" altLang="zh-CN" sz="2000" b="1" baseline="30000">
                  <a:solidFill>
                    <a:srgbClr val="333399"/>
                  </a:solidFill>
                  <a:ea typeface="黑体" pitchFamily="2" charset="-122"/>
                  <a:sym typeface="Symbol" pitchFamily="18" charset="2"/>
                </a:rPr>
                <a:t>6</a:t>
              </a:r>
              <a:r>
                <a:rPr kumimoji="1" lang="en-US" altLang="zh-CN" sz="1400" b="1" baseline="30000">
                  <a:solidFill>
                    <a:srgbClr val="333399"/>
                  </a:solidFill>
                  <a:ea typeface="黑体" pitchFamily="2" charset="-122"/>
                  <a:sym typeface="Symbol" pitchFamily="18" charset="2"/>
                </a:rPr>
                <a:t> </a:t>
              </a:r>
              <a:r>
                <a:rPr kumimoji="1" lang="zh-CN" altLang="en-US" sz="2000" b="1">
                  <a:solidFill>
                    <a:srgbClr val="333399"/>
                  </a:solidFill>
                  <a:ea typeface="黑体" pitchFamily="2" charset="-122"/>
                  <a:sym typeface="Symbol" pitchFamily="18" charset="2"/>
                </a:rPr>
                <a:t>个比特</a:t>
              </a:r>
              <a:endParaRPr kumimoji="1" lang="zh-CN" altLang="en-US" sz="2000" b="1">
                <a:solidFill>
                  <a:srgbClr val="333399"/>
                </a:solidFill>
                <a:ea typeface="黑体"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0.25 </a:t>
              </a:r>
              <a:r>
                <a:rPr kumimoji="1" lang="en-US" altLang="zh-CN" sz="2000" b="1" i="1">
                  <a:solidFill>
                    <a:srgbClr val="333399"/>
                  </a:solidFill>
                  <a:ea typeface="黑体" pitchFamily="2" charset="-122"/>
                </a:rPr>
                <a:t>μ</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2" name="Text Box 32"/>
            <p:cNvSpPr txBox="1">
              <a:spLocks noChangeArrowheads="1"/>
            </p:cNvSpPr>
            <p:nvPr/>
          </p:nvSpPr>
          <p:spPr bwMode="auto">
            <a:xfrm>
              <a:off x="204" y="3269"/>
              <a:ext cx="713"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ea typeface="黑体" pitchFamily="2" charset="-122"/>
                </a:rPr>
                <a:t>带宽为</a:t>
              </a:r>
            </a:p>
            <a:p>
              <a:r>
                <a:rPr lang="en-US" altLang="zh-CN" sz="2400" b="1">
                  <a:solidFill>
                    <a:srgbClr val="333399"/>
                  </a:solidFill>
                  <a:ea typeface="黑体" pitchFamily="2" charset="-122"/>
                </a:rPr>
                <a:t>4 Mb/s </a:t>
              </a:r>
            </a:p>
          </p:txBody>
        </p:sp>
      </p:grpSp>
    </p:spTree>
    <p:extLst>
      <p:ext uri="{BB962C8B-B14F-4D97-AF65-F5344CB8AC3E}">
        <p14:creationId xmlns:p14="http://schemas.microsoft.com/office/powerpoint/2010/main" val="28491565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smtClean="0"/>
              <a:t>吞吐量 </a:t>
            </a:r>
            <a:r>
              <a:rPr lang="en-US" altLang="zh-CN" dirty="0" smtClean="0"/>
              <a:t>(</a:t>
            </a:r>
            <a:r>
              <a:rPr lang="en-US" altLang="zh-CN" dirty="0"/>
              <a:t>throughput</a:t>
            </a:r>
            <a:r>
              <a:rPr lang="en-US" altLang="zh-CN" dirty="0" smtClean="0"/>
              <a:t>) </a:t>
            </a:r>
            <a:r>
              <a:rPr lang="zh-CN" altLang="en-US" dirty="0" smtClean="0"/>
              <a:t>表示</a:t>
            </a:r>
            <a:r>
              <a:rPr lang="zh-CN" altLang="en-US" dirty="0"/>
              <a:t>在单位时间内通过某个网络（或信道、接口）的数据量。</a:t>
            </a:r>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p>
          <a:p>
            <a:pPr>
              <a:lnSpc>
                <a:spcPct val="110000"/>
              </a:lnSpc>
              <a:spcBef>
                <a:spcPts val="600"/>
              </a:spcBef>
            </a:pPr>
            <a:r>
              <a:rPr lang="zh-CN" altLang="en-US" dirty="0">
                <a:solidFill>
                  <a:srgbClr val="0000CC"/>
                </a:solidFill>
              </a:rPr>
              <a:t>吞吐量受网络的带宽或网络的额定速率的限制。</a:t>
            </a:r>
            <a:endParaRPr lang="en-US" altLang="zh-CN" dirty="0">
              <a:solidFill>
                <a:srgbClr val="0000CC"/>
              </a:solidFill>
            </a:endParaRPr>
          </a:p>
          <a:p>
            <a:r>
              <a:rPr lang="zh-CN" altLang="en-US" dirty="0">
                <a:solidFill>
                  <a:srgbClr val="0000CC"/>
                </a:solidFill>
              </a:rPr>
              <a:t>吞吐量</a:t>
            </a:r>
            <a:r>
              <a:rPr lang="zh-CN" altLang="en-US" dirty="0">
                <a:solidFill>
                  <a:srgbClr val="0000CC"/>
                </a:solidFill>
              </a:rPr>
              <a:t>还受到结点处理能力的限制。</a:t>
            </a:r>
            <a:endParaRPr lang="zh-CN" altLang="en-US" dirty="0">
              <a:solidFill>
                <a:srgbClr val="0000CC"/>
              </a:solidFill>
            </a:endParaRPr>
          </a:p>
        </p:txBody>
      </p:sp>
    </p:spTree>
    <p:extLst>
      <p:ext uri="{BB962C8B-B14F-4D97-AF65-F5344CB8AC3E}">
        <p14:creationId xmlns:p14="http://schemas.microsoft.com/office/powerpoint/2010/main" val="2143520990"/>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smtClean="0"/>
              <a:t>时延</a:t>
            </a:r>
            <a:r>
              <a:rPr lang="en-US" altLang="zh-CN" dirty="0" smtClean="0"/>
              <a:t> (delay </a:t>
            </a:r>
            <a:r>
              <a:rPr lang="zh-CN" altLang="zh-CN" dirty="0" smtClean="0"/>
              <a:t>或</a:t>
            </a:r>
            <a:r>
              <a:rPr lang="en-US" altLang="zh-CN" dirty="0" smtClean="0"/>
              <a:t> latency) </a:t>
            </a:r>
            <a:r>
              <a:rPr lang="zh-CN" altLang="zh-CN" dirty="0" smtClean="0"/>
              <a:t>是</a:t>
            </a:r>
            <a:r>
              <a:rPr lang="zh-CN" altLang="zh-CN" dirty="0"/>
              <a:t>指数据（一个报文或分组，甚至比特）从网络（或链路）的一端传送到另一端所需的</a:t>
            </a:r>
            <a:r>
              <a:rPr lang="zh-CN" altLang="zh-CN" dirty="0" smtClean="0"/>
              <a:t>时间</a:t>
            </a:r>
            <a:r>
              <a:rPr lang="zh-CN" altLang="en-US" dirty="0" smtClean="0"/>
              <a:t>。</a:t>
            </a:r>
            <a:endParaRPr lang="en-US" altLang="zh-CN" dirty="0" smtClean="0"/>
          </a:p>
          <a:p>
            <a:r>
              <a:rPr lang="zh-CN" altLang="zh-CN" dirty="0"/>
              <a:t>有时也称为</a:t>
            </a:r>
            <a:r>
              <a:rPr lang="zh-CN" altLang="zh-CN" dirty="0">
                <a:solidFill>
                  <a:srgbClr val="FF0000"/>
                </a:solidFill>
              </a:rPr>
              <a:t>延迟</a:t>
            </a:r>
            <a:r>
              <a:rPr lang="zh-CN" altLang="zh-CN" dirty="0"/>
              <a:t>或</a:t>
            </a:r>
            <a:r>
              <a:rPr lang="zh-CN" altLang="zh-CN" dirty="0" smtClean="0">
                <a:solidFill>
                  <a:srgbClr val="FF0000"/>
                </a:solidFill>
              </a:rPr>
              <a:t>迟延</a:t>
            </a:r>
            <a:r>
              <a:rPr lang="zh-CN" altLang="en-US" dirty="0" smtClean="0">
                <a:solidFill>
                  <a:srgbClr val="FF0000"/>
                </a:solidFill>
              </a:rPr>
              <a:t>。</a:t>
            </a:r>
            <a:endParaRPr lang="en-US" altLang="zh-CN" dirty="0" smtClean="0">
              <a:solidFill>
                <a:srgbClr val="FF0000"/>
              </a:solidFill>
            </a:endParaRPr>
          </a:p>
          <a:p>
            <a:r>
              <a:rPr lang="zh-CN" altLang="zh-CN" dirty="0"/>
              <a:t>网络中的</a:t>
            </a:r>
            <a:r>
              <a:rPr lang="zh-CN" altLang="zh-CN" dirty="0" smtClean="0"/>
              <a:t>时延由</a:t>
            </a:r>
            <a:r>
              <a:rPr lang="zh-CN" altLang="zh-CN" dirty="0"/>
              <a:t>以下几个不同的部分</a:t>
            </a:r>
            <a:r>
              <a:rPr lang="zh-CN" altLang="zh-CN" dirty="0" smtClean="0"/>
              <a:t>组成</a:t>
            </a:r>
            <a:r>
              <a:rPr lang="zh-CN" altLang="en-US" dirty="0" smtClean="0"/>
              <a:t>：</a:t>
            </a:r>
            <a:endParaRPr lang="en-US" altLang="zh-CN" dirty="0" smtClean="0"/>
          </a:p>
          <a:p>
            <a:pPr lvl="1"/>
            <a:r>
              <a:rPr lang="en-US" altLang="zh-CN" dirty="0"/>
              <a:t>(</a:t>
            </a:r>
            <a:r>
              <a:rPr lang="en-US" altLang="zh-CN" dirty="0" smtClean="0"/>
              <a:t>1) </a:t>
            </a:r>
            <a:r>
              <a:rPr lang="zh-CN" altLang="en-US" dirty="0" smtClean="0"/>
              <a:t>发送时延</a:t>
            </a:r>
            <a:endParaRPr lang="en-US" altLang="zh-CN" dirty="0" smtClean="0"/>
          </a:p>
          <a:p>
            <a:pPr lvl="1"/>
            <a:r>
              <a:rPr lang="en-US" altLang="zh-CN" dirty="0"/>
              <a:t>(</a:t>
            </a:r>
            <a:r>
              <a:rPr lang="en-US" altLang="zh-CN" dirty="0" smtClean="0"/>
              <a:t>2) </a:t>
            </a:r>
            <a:r>
              <a:rPr lang="zh-CN" altLang="en-US" dirty="0" smtClean="0"/>
              <a:t>传播时延</a:t>
            </a:r>
            <a:endParaRPr lang="en-US" altLang="zh-CN" dirty="0" smtClean="0"/>
          </a:p>
          <a:p>
            <a:pPr lvl="1"/>
            <a:r>
              <a:rPr lang="en-US" altLang="zh-CN" dirty="0"/>
              <a:t>(</a:t>
            </a:r>
            <a:r>
              <a:rPr lang="en-US" altLang="zh-CN" dirty="0" smtClean="0"/>
              <a:t>3) </a:t>
            </a:r>
            <a:r>
              <a:rPr lang="zh-CN" altLang="en-US" dirty="0" smtClean="0"/>
              <a:t>处理时延</a:t>
            </a:r>
            <a:endParaRPr lang="en-US" altLang="zh-CN" dirty="0" smtClean="0"/>
          </a:p>
          <a:p>
            <a:pPr lvl="1"/>
            <a:r>
              <a:rPr lang="en-US" altLang="zh-CN" dirty="0"/>
              <a:t>(</a:t>
            </a:r>
            <a:r>
              <a:rPr lang="en-US" altLang="zh-CN" dirty="0" smtClean="0"/>
              <a:t>4) </a:t>
            </a:r>
            <a:r>
              <a:rPr lang="zh-CN" altLang="en-US" dirty="0" smtClean="0"/>
              <a:t>排队时延</a:t>
            </a:r>
            <a:endParaRPr lang="zh-CN" altLang="en-US" dirty="0"/>
          </a:p>
        </p:txBody>
      </p:sp>
    </p:spTree>
    <p:extLst>
      <p:ext uri="{BB962C8B-B14F-4D97-AF65-F5344CB8AC3E}">
        <p14:creationId xmlns:p14="http://schemas.microsoft.com/office/powerpoint/2010/main" val="2248925124"/>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0000CC"/>
                </a:solidFill>
              </a:rPr>
              <a:t>(</a:t>
            </a:r>
            <a:r>
              <a:rPr lang="en-US" altLang="zh-CN" dirty="0" smtClean="0">
                <a:solidFill>
                  <a:srgbClr val="0000CC"/>
                </a:solidFill>
              </a:rPr>
              <a:t>1) </a:t>
            </a:r>
            <a:r>
              <a:rPr lang="zh-CN" altLang="en-US" dirty="0" smtClean="0">
                <a:solidFill>
                  <a:srgbClr val="0000CC"/>
                </a:solidFill>
              </a:rPr>
              <a:t>发送时延</a:t>
            </a:r>
            <a:r>
              <a:rPr lang="zh-CN" altLang="en-US" dirty="0" smtClean="0">
                <a:solidFill>
                  <a:srgbClr val="0000CC"/>
                </a:solidFill>
              </a:rPr>
              <a:t>（</a:t>
            </a:r>
            <a:r>
              <a:rPr lang="zh-CN" altLang="en-US" dirty="0">
                <a:solidFill>
                  <a:srgbClr val="FF0000"/>
                </a:solidFill>
              </a:rPr>
              <a:t>传输时延</a:t>
            </a:r>
            <a:r>
              <a:rPr lang="zh-CN" altLang="en-US" dirty="0" smtClean="0">
                <a:solidFill>
                  <a:srgbClr val="0000CC"/>
                </a:solidFill>
              </a:rPr>
              <a:t>）</a:t>
            </a:r>
            <a:endParaRPr lang="en-US" altLang="zh-CN" dirty="0" smtClean="0">
              <a:solidFill>
                <a:srgbClr val="0000CC"/>
              </a:solidFill>
            </a:endParaRPr>
          </a:p>
          <a:p>
            <a:pPr lvl="1">
              <a:lnSpc>
                <a:spcPct val="110000"/>
              </a:lnSpc>
              <a:spcBef>
                <a:spcPts val="600"/>
              </a:spcBef>
            </a:pPr>
            <a:r>
              <a:rPr lang="zh-CN" altLang="en-US" dirty="0" smtClean="0"/>
              <a:t>发送</a:t>
            </a:r>
            <a:r>
              <a:rPr lang="zh-CN" altLang="en-US" dirty="0"/>
              <a:t>数据时，数据从结点进入到传输媒体所需要的时间。</a:t>
            </a:r>
          </a:p>
          <a:p>
            <a:pPr lvl="1">
              <a:lnSpc>
                <a:spcPct val="110000"/>
              </a:lnSpc>
              <a:spcBef>
                <a:spcPts val="600"/>
              </a:spcBef>
            </a:pPr>
            <a:r>
              <a:rPr lang="zh-CN" altLang="en-US" dirty="0"/>
              <a:t>也就是从发送数据的第一个比特算起，到最后一个比特发送完毕所需的时间。 </a:t>
            </a:r>
            <a:endParaRPr lang="en-US" altLang="zh-CN" dirty="0"/>
          </a:p>
          <a:p>
            <a:pPr lvl="1">
              <a:lnSpc>
                <a:spcPct val="110000"/>
              </a:lnSpc>
              <a:spcBef>
                <a:spcPts val="600"/>
              </a:spcBef>
            </a:pPr>
            <a:endParaRPr lang="en-US" altLang="zh-CN" dirty="0"/>
          </a:p>
          <a:p>
            <a:pPr lvl="1">
              <a:lnSpc>
                <a:spcPct val="110000"/>
              </a:lnSpc>
              <a:spcBef>
                <a:spcPts val="600"/>
              </a:spcBef>
            </a:pPr>
            <a:endParaRPr lang="en-US" altLang="zh-CN" dirty="0"/>
          </a:p>
          <a:p>
            <a:pPr lvl="1">
              <a:lnSpc>
                <a:spcPct val="110000"/>
              </a:lnSpc>
              <a:spcBef>
                <a:spcPts val="600"/>
              </a:spcBef>
            </a:pPr>
            <a:endParaRPr lang="en-US" altLang="zh-CN" dirty="0"/>
          </a:p>
          <a:p>
            <a:pPr lvl="1">
              <a:lnSpc>
                <a:spcPct val="110000"/>
              </a:lnSpc>
              <a:spcBef>
                <a:spcPts val="600"/>
              </a:spcBef>
            </a:pPr>
            <a:r>
              <a:rPr lang="zh-CN" altLang="en-US" dirty="0">
                <a:solidFill>
                  <a:srgbClr val="FF0000"/>
                </a:solidFill>
              </a:rPr>
              <a:t>发送速率是由带宽决定的。</a:t>
            </a:r>
            <a:endParaRPr lang="zh-CN" altLang="en-US" dirty="0">
              <a:solidFill>
                <a:srgbClr val="FF0000"/>
              </a:solidFill>
            </a:endParaRPr>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a:grpSpLocks/>
          </p:cNvGrpSpPr>
          <p:nvPr/>
        </p:nvGrpSpPr>
        <p:grpSpPr bwMode="auto">
          <a:xfrm>
            <a:off x="2144688" y="407707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itchFamily="2" charset="-122"/>
                </a:rPr>
                <a:t>发送时延 </a:t>
              </a:r>
              <a:r>
                <a:rPr lang="en-US" altLang="zh-CN" sz="2800" b="1">
                  <a:solidFill>
                    <a:srgbClr val="0000CC"/>
                  </a:solidFill>
                  <a:latin typeface="+mn-lt"/>
                  <a:ea typeface="黑体" pitchFamily="2" charset="-122"/>
                </a:rPr>
                <a:t>= </a:t>
              </a:r>
            </a:p>
          </p:txBody>
        </p:sp>
        <p:sp>
          <p:nvSpPr>
            <p:cNvPr id="88074" name="Text Box 10"/>
            <p:cNvSpPr txBox="1">
              <a:spLocks noChangeArrowheads="1"/>
            </p:cNvSpPr>
            <p:nvPr/>
          </p:nvSpPr>
          <p:spPr bwMode="auto">
            <a:xfrm>
              <a:off x="2789" y="3150"/>
              <a:ext cx="156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数据长度（</a:t>
              </a:r>
              <a:r>
                <a:rPr lang="en-US" altLang="zh-CN" sz="2800" b="1" dirty="0" smtClean="0">
                  <a:solidFill>
                    <a:srgbClr val="FF0000"/>
                  </a:solidFill>
                  <a:latin typeface="+mn-lt"/>
                  <a:ea typeface="黑体" pitchFamily="2" charset="-122"/>
                </a:rPr>
                <a:t>bit</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发送速率（</a:t>
              </a:r>
              <a:r>
                <a:rPr lang="en-US" altLang="zh-CN" sz="2800" b="1" dirty="0" smtClean="0">
                  <a:solidFill>
                    <a:srgbClr val="FF0000"/>
                  </a:solidFill>
                  <a:latin typeface="+mn-lt"/>
                  <a:ea typeface="黑体" pitchFamily="2" charset="-122"/>
                </a:rPr>
                <a:t>bit/s</a:t>
              </a:r>
              <a:r>
                <a:rPr lang="zh-CN" altLang="en-US" sz="2800" b="1" dirty="0">
                  <a:solidFill>
                    <a:srgbClr val="0000CC"/>
                  </a:solidFill>
                  <a:latin typeface="+mn-lt"/>
                  <a:ea typeface="黑体" pitchFamily="2" charset="-122"/>
                </a:rPr>
                <a:t>）</a:t>
              </a: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Tree>
    <p:extLst>
      <p:ext uri="{BB962C8B-B14F-4D97-AF65-F5344CB8AC3E}">
        <p14:creationId xmlns:p14="http://schemas.microsoft.com/office/powerpoint/2010/main" val="9538100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6248</TotalTime>
  <Words>6501</Words>
  <Application>Microsoft Macintosh PowerPoint</Application>
  <PresentationFormat>A4 纸张(210x297 毫米)</PresentationFormat>
  <Paragraphs>1710</Paragraphs>
  <Slides>160</Slides>
  <Notes>107</Notes>
  <HiddenSlides>0</HiddenSlides>
  <MMClips>0</MMClips>
  <ScaleCrop>false</ScaleCrop>
  <HeadingPairs>
    <vt:vector size="6" baseType="variant">
      <vt:variant>
        <vt:lpstr>主题</vt:lpstr>
      </vt:variant>
      <vt:variant>
        <vt:i4>1</vt:i4>
      </vt:variant>
      <vt:variant>
        <vt:lpstr>嵌入的 OLE 服务器</vt:lpstr>
      </vt:variant>
      <vt:variant>
        <vt:i4>4</vt:i4>
      </vt:variant>
      <vt:variant>
        <vt:lpstr>幻灯片标题</vt:lpstr>
      </vt:variant>
      <vt:variant>
        <vt:i4>160</vt:i4>
      </vt:variant>
    </vt:vector>
  </HeadingPairs>
  <TitlesOfParts>
    <vt:vector size="165" baseType="lpstr">
      <vt:lpstr>Presentation</vt:lpstr>
      <vt:lpstr>Visio</vt:lpstr>
      <vt:lpstr>Microsoft ClipArt Gallery</vt:lpstr>
      <vt:lpstr>公式</vt:lpstr>
      <vt:lpstr>VISIO</vt:lpstr>
      <vt:lpstr>第 1 章   概述</vt:lpstr>
      <vt:lpstr>第 1 章   概述</vt:lpstr>
      <vt:lpstr>1.1  计算机网络在信息时代中的作用</vt:lpstr>
      <vt:lpstr>1.1  计算机网络在信息时代中的作用</vt:lpstr>
      <vt:lpstr>1.1计算机网络发展</vt:lpstr>
      <vt:lpstr>1.1计算机网络发展</vt:lpstr>
      <vt:lpstr>Internet 发展</vt:lpstr>
      <vt:lpstr>Internet 中文译名</vt:lpstr>
      <vt:lpstr>互连网与互联网</vt:lpstr>
      <vt:lpstr>什么是互联网？</vt:lpstr>
      <vt:lpstr>互联网应用</vt:lpstr>
      <vt:lpstr>互联网的两个重要特点</vt:lpstr>
      <vt:lpstr>互联网在生活中的地位</vt:lpstr>
      <vt:lpstr>互联网+</vt:lpstr>
      <vt:lpstr>互联网负面影响</vt:lpstr>
      <vt:lpstr>1.2  互联网概述</vt:lpstr>
      <vt:lpstr>数据交换</vt:lpstr>
      <vt:lpstr>电路交换的主要特点</vt:lpstr>
      <vt:lpstr>电路交换的主要特点</vt:lpstr>
      <vt:lpstr>电路交换的主要特点</vt:lpstr>
      <vt:lpstr>使用交换机</vt:lpstr>
      <vt:lpstr>“交换”的含义</vt:lpstr>
      <vt:lpstr>电路交换特点</vt:lpstr>
      <vt:lpstr>电路交换举例</vt:lpstr>
      <vt:lpstr>电路交换传输计算机数据的优缺点</vt:lpstr>
      <vt:lpstr>报文交换</vt:lpstr>
      <vt:lpstr>报文交换</vt:lpstr>
      <vt:lpstr>报文交换</vt:lpstr>
      <vt:lpstr>分组交换的主要特点 </vt:lpstr>
      <vt:lpstr>添加首部构成分组</vt:lpstr>
      <vt:lpstr>分组交换的传输单元</vt:lpstr>
      <vt:lpstr>分组首部的重要性</vt:lpstr>
      <vt:lpstr>收到分组后剥去首部</vt:lpstr>
      <vt:lpstr>最后还原成原来的报文</vt:lpstr>
      <vt:lpstr>分组交换网的示意图</vt:lpstr>
      <vt:lpstr>分组交换的优点</vt:lpstr>
      <vt:lpstr>分组交换带来的问题</vt:lpstr>
      <vt:lpstr>三种交换的比较 </vt:lpstr>
      <vt:lpstr>三种交换的比较</vt:lpstr>
      <vt:lpstr>1.2.1  网络的网络</vt:lpstr>
      <vt:lpstr>1.2.1  网络的网络</vt:lpstr>
      <vt:lpstr>关于“云”</vt:lpstr>
      <vt:lpstr>基本概念要清楚</vt:lpstr>
      <vt:lpstr>1.2.2  互联网基础结构发展的三个阶段</vt:lpstr>
      <vt:lpstr>1.2.2  互联网基础结构发展的三个阶段</vt:lpstr>
      <vt:lpstr>internet 和 Internet 的区别</vt:lpstr>
      <vt:lpstr>internet 和 Internet 的区别</vt:lpstr>
      <vt:lpstr>1.2.2  互联网基础结构发展的三个阶段</vt:lpstr>
      <vt:lpstr>1.2.2  互联网基础结构发展的三个阶段</vt:lpstr>
      <vt:lpstr>PowerPoint 演示文稿</vt:lpstr>
      <vt:lpstr>PowerPoint 演示文稿</vt:lpstr>
      <vt:lpstr>万维网 WWW 的问世</vt:lpstr>
      <vt:lpstr>互联网的发展情况概况</vt:lpstr>
      <vt:lpstr>互联网的发展情况概况</vt:lpstr>
      <vt:lpstr>1.2.3  互联网的标准化工作</vt:lpstr>
      <vt:lpstr>成为互联网正式标准要经过三个阶段</vt:lpstr>
      <vt:lpstr>各种 RFC 之间的关系 </vt:lpstr>
      <vt:lpstr>1.3  互联网的组成</vt:lpstr>
      <vt:lpstr>1.3  互联网的组成</vt:lpstr>
      <vt:lpstr>互联网的边缘部分与核心部分</vt:lpstr>
      <vt:lpstr>1.3.1  互联网的边缘部分</vt:lpstr>
      <vt:lpstr>端系统之间通信的含义</vt:lpstr>
      <vt:lpstr>端系统之间的两种通信方式</vt:lpstr>
      <vt:lpstr>1.  客户服务器方式</vt:lpstr>
      <vt:lpstr>PowerPoint 演示文稿</vt:lpstr>
      <vt:lpstr>客户软件的特点 </vt:lpstr>
      <vt:lpstr>服务器软件的特点 </vt:lpstr>
      <vt:lpstr>2. 对等连接方式 </vt:lpstr>
      <vt:lpstr>对等连接方式的特点</vt:lpstr>
      <vt:lpstr>PowerPoint 演示文稿</vt:lpstr>
      <vt:lpstr>1.3.2  互联网的核心部分</vt:lpstr>
      <vt:lpstr>1.3.2  互联网的核心部分</vt:lpstr>
      <vt:lpstr>1.3.2  互联网的核心部分</vt:lpstr>
      <vt:lpstr>PowerPoint 演示文稿</vt:lpstr>
      <vt:lpstr>PowerPoint 演示文稿</vt:lpstr>
      <vt:lpstr>主机和路由器的作用不同</vt:lpstr>
      <vt:lpstr>1.4  计算机网络在我国的发展</vt:lpstr>
      <vt:lpstr>1.4  计算机网络在我国的发展</vt:lpstr>
      <vt:lpstr>1.4  计算机网络在我国的发展</vt:lpstr>
      <vt:lpstr>计算机网络在我校的发展</vt:lpstr>
      <vt:lpstr>计算机网络在我校的发展</vt:lpstr>
      <vt:lpstr>1.5  计算机网络的类别</vt:lpstr>
      <vt:lpstr>1.5.1  计算机网络的定义</vt:lpstr>
      <vt:lpstr>1.5.1  计算机网络的定义</vt:lpstr>
      <vt:lpstr>1.5.1  计算机网络的定义</vt:lpstr>
      <vt:lpstr>1.5.2  几种不同类别的网络</vt:lpstr>
      <vt:lpstr>1. 从网络的作用范围进行分类</vt:lpstr>
      <vt:lpstr>2. 从网络的使用者进行分类</vt:lpstr>
      <vt:lpstr>3. 用来把用户接入到互联网的网络</vt:lpstr>
      <vt:lpstr>4. 按照组织形式进行分类</vt:lpstr>
      <vt:lpstr>1.6  计算机网络的性能</vt:lpstr>
      <vt:lpstr>1.6.1  计算机网络的性能指标</vt:lpstr>
      <vt:lpstr>1. 速率</vt:lpstr>
      <vt:lpstr>速率单位与存储单位的区别</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7. 利用率</vt:lpstr>
      <vt:lpstr>时延与网络利用率的关系</vt:lpstr>
      <vt:lpstr>时延与网络利用率的关系</vt:lpstr>
      <vt:lpstr>1.6.2  计算机网络的非性能特征 </vt:lpstr>
      <vt:lpstr>1.7  计算机网络的体系结构</vt:lpstr>
      <vt:lpstr>1.7.1  计算机网络体系结构的形成</vt:lpstr>
      <vt:lpstr>1.7.1  计算机网络体系结构的形成</vt:lpstr>
      <vt:lpstr>开放系统互连参考模型OSI/RM</vt:lpstr>
      <vt:lpstr>开放系统互连参考模型OSI/RM</vt:lpstr>
      <vt:lpstr>分层的好处与缺点 </vt:lpstr>
      <vt:lpstr>1.7.2  协议</vt:lpstr>
      <vt:lpstr>网络协议的三个组成要素 </vt:lpstr>
      <vt:lpstr>计算机网络的体系结构 </vt:lpstr>
      <vt:lpstr>开放系统互连参考模型OSI/RM</vt:lpstr>
      <vt:lpstr>开放系统互连参考模型OSI/RM</vt:lpstr>
      <vt:lpstr>开放系统互连参考模型OSI/RM</vt:lpstr>
      <vt:lpstr>开放系统互连参考模型OSI/RM</vt:lpstr>
      <vt:lpstr>1.7.3  具有五层协议的体系结构</vt:lpstr>
      <vt:lpstr>1.7.3  具有五层协议的体系结构</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数据服务单元与协议数据单元</vt:lpstr>
      <vt:lpstr>服务访问点</vt:lpstr>
      <vt:lpstr>协议数据单元</vt:lpstr>
      <vt:lpstr>1.7.4  实体、协议、服务和服务访问点</vt:lpstr>
      <vt:lpstr>1.7.5  TCP/IP 的体系结构</vt:lpstr>
      <vt:lpstr>通过网络节点的TCP/IP模型层次</vt:lpstr>
      <vt:lpstr>【例1-2】客户进程和服务器进程 使用 TCP/IP 协议栈进行通信</vt:lpstr>
      <vt:lpstr>功能较强的计算机 可同时运行多个服务器进程 </vt:lpstr>
      <vt:lpstr>开放系统互连参考模型OSI/RM</vt:lpstr>
      <vt:lpstr>OSI vs. TCP/IP</vt:lpstr>
      <vt:lpstr>沙漏计时器形状的TCP/IP协议族 </vt:lpstr>
      <vt:lpstr>制播IP化（演播室信号演进）</vt:lpstr>
      <vt:lpstr>传输IP化（有线电视节目传送演进）</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晓   郭</cp:lastModifiedBy>
  <cp:revision>76</cp:revision>
  <dcterms:created xsi:type="dcterms:W3CDTF">2016-10-01T05:27:09Z</dcterms:created>
  <dcterms:modified xsi:type="dcterms:W3CDTF">2020-03-13T01:25:02Z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