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embeddings/oleObject1.bin" ContentType="application/vnd.openxmlformats-officedocument.oleObject"/>
  <Override PartName="/ppt/notesSlides/notesSlide72.xml" ContentType="application/vnd.openxmlformats-officedocument.presentationml.notesSlide+xml"/>
  <Override PartName="/ppt/embeddings/oleObject2.bin" ContentType="application/vnd.openxmlformats-officedocument.oleObject"/>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7"/>
  </p:notesMasterIdLst>
  <p:handoutMasterIdLst>
    <p:handoutMasterId r:id="rId168"/>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411" r:id="rId26"/>
    <p:sldId id="281" r:id="rId27"/>
    <p:sldId id="282" r:id="rId28"/>
    <p:sldId id="41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413" r:id="rId102"/>
    <p:sldId id="356" r:id="rId103"/>
    <p:sldId id="355" r:id="rId104"/>
    <p:sldId id="357" r:id="rId105"/>
    <p:sldId id="414" r:id="rId106"/>
    <p:sldId id="415" r:id="rId107"/>
    <p:sldId id="416" r:id="rId108"/>
    <p:sldId id="417" r:id="rId109"/>
    <p:sldId id="418" r:id="rId110"/>
    <p:sldId id="419" r:id="rId111"/>
    <p:sldId id="420" r:id="rId112"/>
    <p:sldId id="421" r:id="rId113"/>
    <p:sldId id="422" r:id="rId114"/>
    <p:sldId id="423" r:id="rId115"/>
    <p:sldId id="424" r:id="rId116"/>
    <p:sldId id="425" r:id="rId117"/>
    <p:sldId id="426" r:id="rId118"/>
    <p:sldId id="427" r:id="rId119"/>
    <p:sldId id="428" r:id="rId120"/>
    <p:sldId id="429" r:id="rId121"/>
    <p:sldId id="358" r:id="rId122"/>
    <p:sldId id="359" r:id="rId123"/>
    <p:sldId id="360" r:id="rId124"/>
    <p:sldId id="361" r:id="rId125"/>
    <p:sldId id="362" r:id="rId126"/>
    <p:sldId id="363" r:id="rId127"/>
    <p:sldId id="364" r:id="rId128"/>
    <p:sldId id="365" r:id="rId129"/>
    <p:sldId id="367" r:id="rId130"/>
    <p:sldId id="368" r:id="rId131"/>
    <p:sldId id="369" r:id="rId132"/>
    <p:sldId id="370" r:id="rId133"/>
    <p:sldId id="371" r:id="rId134"/>
    <p:sldId id="372" r:id="rId135"/>
    <p:sldId id="410" r:id="rId136"/>
    <p:sldId id="432" r:id="rId137"/>
    <p:sldId id="431" r:id="rId138"/>
    <p:sldId id="373" r:id="rId139"/>
    <p:sldId id="374" r:id="rId140"/>
    <p:sldId id="375" r:id="rId141"/>
    <p:sldId id="433" r:id="rId142"/>
    <p:sldId id="377" r:id="rId143"/>
    <p:sldId id="378" r:id="rId144"/>
    <p:sldId id="379" r:id="rId145"/>
    <p:sldId id="380" r:id="rId146"/>
    <p:sldId id="381" r:id="rId147"/>
    <p:sldId id="382" r:id="rId148"/>
    <p:sldId id="383" r:id="rId149"/>
    <p:sldId id="430" r:id="rId150"/>
    <p:sldId id="401" r:id="rId151"/>
    <p:sldId id="402" r:id="rId152"/>
    <p:sldId id="403" r:id="rId153"/>
    <p:sldId id="404" r:id="rId154"/>
    <p:sldId id="405" r:id="rId155"/>
    <p:sldId id="406" r:id="rId156"/>
    <p:sldId id="407" r:id="rId157"/>
    <p:sldId id="408" r:id="rId158"/>
    <p:sldId id="442" r:id="rId159"/>
    <p:sldId id="443" r:id="rId160"/>
    <p:sldId id="434" r:id="rId161"/>
    <p:sldId id="444" r:id="rId162"/>
    <p:sldId id="447" r:id="rId163"/>
    <p:sldId id="446" r:id="rId164"/>
    <p:sldId id="448" r:id="rId165"/>
    <p:sldId id="450" r:id="rId166"/>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66"/>
    <a:srgbClr val="FFFF66"/>
    <a:srgbClr val="0000FF"/>
    <a:srgbClr val="66FF66"/>
    <a:srgbClr val="00FF00"/>
    <a:srgbClr val="0000CC"/>
    <a:srgbClr val="FF66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1341" autoAdjust="0"/>
  </p:normalViewPr>
  <p:slideViewPr>
    <p:cSldViewPr>
      <p:cViewPr varScale="1">
        <p:scale>
          <a:sx n="88" d="100"/>
          <a:sy n="88" d="100"/>
        </p:scale>
        <p:origin x="-1160" y="-10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notesMaster" Target="notesMasters/notesMaster1.xml"/><Relationship Id="rId168" Type="http://schemas.openxmlformats.org/officeDocument/2006/relationships/handoutMaster" Target="handoutMasters/handoutMaster1.xml"/><Relationship Id="rId16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presProps" Target="presProps.xml"/><Relationship Id="rId171" Type="http://schemas.openxmlformats.org/officeDocument/2006/relationships/viewProps" Target="viewProps.xml"/><Relationship Id="rId172" Type="http://schemas.openxmlformats.org/officeDocument/2006/relationships/theme" Target="theme/theme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12</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124</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125</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126</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另外，很重要的一点是，交换机或网桥在扩展以太网的同时，限制了冲突域的大小。或者说我们可以使用交换机来分隔冲突域。</a:t>
            </a:r>
          </a:p>
        </p:txBody>
      </p:sp>
      <p:sp>
        <p:nvSpPr>
          <p:cNvPr id="4" name="幻灯片编号占位符 3"/>
          <p:cNvSpPr>
            <a:spLocks noGrp="1"/>
          </p:cNvSpPr>
          <p:nvPr>
            <p:ph type="sldNum" sz="quarter" idx="10"/>
          </p:nvPr>
        </p:nvSpPr>
        <p:spPr/>
        <p:txBody>
          <a:bodyPr/>
          <a:lstStyle/>
          <a:p>
            <a:fld id="{8DA2099C-E03D-4BEA-80BD-EC59252D8E32}" type="slidenum">
              <a:rPr lang="zh-CN" altLang="en-US"/>
              <a:pPr/>
              <a:t>135</a:t>
            </a:fld>
            <a:endParaRPr lang="en-US" altLang="zh-CN"/>
          </a:p>
        </p:txBody>
      </p:sp>
    </p:spTree>
    <p:extLst>
      <p:ext uri="{BB962C8B-B14F-4D97-AF65-F5344CB8AC3E}">
        <p14:creationId xmlns:p14="http://schemas.microsoft.com/office/powerpoint/2010/main" val="165725986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137</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138</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139</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140</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143</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144</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13</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145</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146</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r>
              <a:rPr lang="zh-CN" altLang="en-US"/>
              <a:t>交换机限制了冲突域，虚拟局域网限制了广播域。</a:t>
            </a:r>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148</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r>
              <a:rPr lang="zh-CN" altLang="en-US" dirty="0"/>
              <a:t>在实际使用当中，</a:t>
            </a:r>
            <a:r>
              <a:rPr lang="en-US" altLang="zh-CN" dirty="0"/>
              <a:t>VLAN</a:t>
            </a:r>
            <a:r>
              <a:rPr lang="zh-CN" altLang="en-US" dirty="0"/>
              <a:t>只作用在交换机的各个端口之间。也就是说，交换机内部以太网帧并不插入</a:t>
            </a:r>
            <a:r>
              <a:rPr lang="en-US" altLang="zh-CN" dirty="0"/>
              <a:t>VLAN</a:t>
            </a:r>
            <a:r>
              <a:rPr lang="zh-CN" altLang="en-US" dirty="0"/>
              <a:t>标记。同时作为单一</a:t>
            </a:r>
            <a:r>
              <a:rPr lang="en-US" altLang="zh-CN" dirty="0"/>
              <a:t>VLAN</a:t>
            </a:r>
            <a:r>
              <a:rPr lang="zh-CN" altLang="en-US" dirty="0"/>
              <a:t>的端口，在传输以太网帧时也不插入</a:t>
            </a:r>
            <a:r>
              <a:rPr lang="en-US" altLang="zh-CN" dirty="0"/>
              <a:t>VLAN</a:t>
            </a:r>
            <a:r>
              <a:rPr lang="zh-CN" altLang="en-US" dirty="0"/>
              <a:t>标记。只有当多个</a:t>
            </a:r>
            <a:r>
              <a:rPr lang="en-US" altLang="zh-CN" dirty="0"/>
              <a:t>VLAN</a:t>
            </a:r>
            <a:r>
              <a:rPr lang="zh-CN" altLang="en-US" dirty="0"/>
              <a:t>端口</a:t>
            </a:r>
            <a:r>
              <a:rPr lang="en-US" altLang="zh-CN" dirty="0"/>
              <a:t>(Trunk</a:t>
            </a:r>
            <a:r>
              <a:rPr lang="zh-CN" altLang="en-US" dirty="0"/>
              <a:t>端口</a:t>
            </a:r>
            <a:r>
              <a:rPr lang="en-US" altLang="zh-CN" dirty="0"/>
              <a:t>)</a:t>
            </a:r>
            <a:r>
              <a:rPr lang="zh-CN" altLang="en-US" dirty="0"/>
              <a:t>传输以太网帧时，需要给每个</a:t>
            </a:r>
            <a:r>
              <a:rPr lang="en-US" altLang="zh-CN" dirty="0"/>
              <a:t>VLAN</a:t>
            </a:r>
            <a:r>
              <a:rPr lang="zh-CN" altLang="en-US" dirty="0"/>
              <a:t>的以太网帧插入</a:t>
            </a:r>
            <a:r>
              <a:rPr lang="en-US" altLang="zh-CN" dirty="0"/>
              <a:t>VLAN</a:t>
            </a:r>
            <a:r>
              <a:rPr lang="zh-CN" altLang="en-US" dirty="0"/>
              <a:t>标记，同时在接收到</a:t>
            </a:r>
            <a:r>
              <a:rPr lang="en-US" altLang="zh-CN" dirty="0"/>
              <a:t>VLAN</a:t>
            </a:r>
            <a:r>
              <a:rPr lang="zh-CN" altLang="en-US" dirty="0"/>
              <a:t>标记的帧时，将</a:t>
            </a:r>
            <a:r>
              <a:rPr lang="en-US" altLang="zh-CN" dirty="0"/>
              <a:t>VLAN</a:t>
            </a:r>
            <a:r>
              <a:rPr lang="zh-CN" altLang="en-US" dirty="0"/>
              <a:t>标记去除后，转交给对应</a:t>
            </a:r>
            <a:r>
              <a:rPr lang="en-US" altLang="zh-CN" dirty="0"/>
              <a:t>VLAN</a:t>
            </a:r>
            <a:r>
              <a:rPr lang="zh-CN" altLang="en-US" dirty="0"/>
              <a:t>的端口。</a:t>
            </a:r>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14</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15</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16</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17</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18</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19</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20</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21</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3</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22</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23</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24</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25</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27</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29</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31</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32</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33</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4</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34</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35</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36</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37</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38</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40</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41</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42</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44</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还有网状结构（对称或非对称）</a:t>
            </a:r>
          </a:p>
        </p:txBody>
      </p:sp>
      <p:sp>
        <p:nvSpPr>
          <p:cNvPr id="4" name="幻灯片编号占位符 3"/>
          <p:cNvSpPr>
            <a:spLocks noGrp="1"/>
          </p:cNvSpPr>
          <p:nvPr>
            <p:ph type="sldNum" sz="quarter" idx="10"/>
          </p:nvPr>
        </p:nvSpPr>
        <p:spPr/>
        <p:txBody>
          <a:bodyPr/>
          <a:lstStyle/>
          <a:p>
            <a:fld id="{8DA2099C-E03D-4BEA-80BD-EC59252D8E32}" type="slidenum">
              <a:rPr lang="zh-CN" altLang="en-US"/>
              <a:pPr/>
              <a:t>45</a:t>
            </a:fld>
            <a:endParaRPr lang="en-US" altLang="zh-CN"/>
          </a:p>
        </p:txBody>
      </p:sp>
    </p:spTree>
    <p:extLst>
      <p:ext uri="{BB962C8B-B14F-4D97-AF65-F5344CB8AC3E}">
        <p14:creationId xmlns:p14="http://schemas.microsoft.com/office/powerpoint/2010/main" val="26540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6</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46</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47</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48</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49</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50</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51</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52</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53</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54</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55</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56</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57</a:t>
            </a:fld>
            <a:endParaRPr lang="en-US" altLang="zh-CN"/>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58</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59</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60</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61</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62</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63</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64</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65</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8</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66</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67</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68</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69</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70</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74</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75</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76</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77</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78</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9</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79</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80</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84</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86</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91</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92</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93</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94</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95</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96</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10</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97</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98</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99</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100</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102</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103</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104</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106</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107</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108</a:t>
            </a:fld>
            <a:endParaRPr lang="en-US"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11</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109</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110</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111</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112</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113</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114</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115</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116</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120</a:t>
            </a:fld>
            <a:endParaRPr lang="en-US" altLang="zh-CN"/>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123</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95300" y="122238"/>
            <a:ext cx="8172450" cy="1295400"/>
          </a:xfrm>
        </p:spPr>
        <p:txBody>
          <a:bodyPr/>
          <a:lstStyle/>
          <a:p>
            <a:r>
              <a:rPr lang="zh-CN" altLang="en-US"/>
              <a:t>单击此处编辑母版标题样式</a:t>
            </a:r>
          </a:p>
        </p:txBody>
      </p:sp>
      <p:sp>
        <p:nvSpPr>
          <p:cNvPr id="3" name="表格占位符 2"/>
          <p:cNvSpPr>
            <a:spLocks noGrp="1"/>
          </p:cNvSpPr>
          <p:nvPr>
            <p:ph type="tbl" idx="1"/>
          </p:nvPr>
        </p:nvSpPr>
        <p:spPr>
          <a:xfrm>
            <a:off x="495300" y="1719263"/>
            <a:ext cx="8915400" cy="4411662"/>
          </a:xfrm>
        </p:spPr>
        <p:txBody>
          <a:bodyPr/>
          <a:lstStyle/>
          <a:p>
            <a:endParaRPr lang="zh-CN" altLang="en-US"/>
          </a:p>
        </p:txBody>
      </p:sp>
      <p:sp>
        <p:nvSpPr>
          <p:cNvPr id="4" name="日期占位符 3"/>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6" name="幻灯片编号占位符 5"/>
          <p:cNvSpPr>
            <a:spLocks noGrp="1"/>
          </p:cNvSpPr>
          <p:nvPr>
            <p:ph type="sldNum" sz="quarter" idx="12"/>
          </p:nvPr>
        </p:nvSpPr>
        <p:spPr>
          <a:xfrm>
            <a:off x="7099300" y="6248400"/>
            <a:ext cx="2311400" cy="457200"/>
          </a:xfrm>
        </p:spPr>
        <p:txBody>
          <a:bodyPr/>
          <a:lstStyle>
            <a:lvl1pPr>
              <a:defRPr/>
            </a:lvl1pPr>
          </a:lstStyle>
          <a:p>
            <a:fld id="{1F756D2B-C336-DD41-B891-70370155B9F6}" type="slidenum">
              <a:rPr lang="en-US" altLang="zh-CN"/>
              <a:pPr/>
              <a:t>‹#›</a:t>
            </a:fld>
            <a:endParaRPr lang="en-US" altLang="zh-CN"/>
          </a:p>
        </p:txBody>
      </p:sp>
    </p:spTree>
    <p:extLst>
      <p:ext uri="{BB962C8B-B14F-4D97-AF65-F5344CB8AC3E}">
        <p14:creationId xmlns:p14="http://schemas.microsoft.com/office/powerpoint/2010/main" val="274228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115.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10.wmf"/><Relationship Id="rId1" Type="http://schemas.openxmlformats.org/officeDocument/2006/relationships/slideLayout" Target="../slideLayouts/slideLayout6.xml"/><Relationship Id="rId2" Type="http://schemas.openxmlformats.org/officeDocument/2006/relationships/notesSlide" Target="../notesSlides/notesSlide9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11.wmf"/><Relationship Id="rId1" Type="http://schemas.openxmlformats.org/officeDocument/2006/relationships/slideLayout" Target="../slideLayouts/slideLayout2.xml"/><Relationship Id="rId2" Type="http://schemas.openxmlformats.org/officeDocument/2006/relationships/image" Target="../media/image7.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24.x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7.wmf"/><Relationship Id="rId1" Type="http://schemas.openxmlformats.org/officeDocument/2006/relationships/slideLayout" Target="../slideLayouts/slideLayout7.xml"/><Relationship Id="rId2" Type="http://schemas.openxmlformats.org/officeDocument/2006/relationships/notesSlide" Target="../notesSlides/notesSlide10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7.wmf"/><Relationship Id="rId1" Type="http://schemas.openxmlformats.org/officeDocument/2006/relationships/slideLayout" Target="../slideLayouts/slideLayout7.xml"/><Relationship Id="rId2" Type="http://schemas.openxmlformats.org/officeDocument/2006/relationships/notesSlide" Target="../notesSlides/notesSlide10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3.wmf"/></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8.xml"/><Relationship Id="rId3" Type="http://schemas.openxmlformats.org/officeDocument/2006/relationships/image" Target="../media/image3.w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9.xml"/><Relationship Id="rId3" Type="http://schemas.openxmlformats.org/officeDocument/2006/relationships/image" Target="../media/image3.wmf"/></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0.xml"/><Relationship Id="rId3" Type="http://schemas.openxmlformats.org/officeDocument/2006/relationships/image" Target="../media/image3.wmf"/></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1.xml"/><Relationship Id="rId3" Type="http://schemas.openxmlformats.org/officeDocument/2006/relationships/image" Target="../media/image3.wmf"/></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slideLayout" Target="../slideLayouts/slideLayout6.xml"/><Relationship Id="rId2" Type="http://schemas.openxmlformats.org/officeDocument/2006/relationships/image" Target="../media/image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wmf"/></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wmf"/><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wmf"/><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wmf"/><Relationship Id="rId3" Type="http://schemas.openxmlformats.org/officeDocument/2006/relationships/image" Target="../media/image3.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2.xml"/><Relationship Id="rId4" Type="http://schemas.openxmlformats.org/officeDocument/2006/relationships/oleObject" Target="../embeddings/oleObject2.bin"/><Relationship Id="rId5" Type="http://schemas.openxmlformats.org/officeDocument/2006/relationships/image" Target="../media/image9.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a:buFont typeface="Wingdings" pitchFamily="2" charset="2"/>
              <a:buNone/>
            </a:pPr>
            <a:r>
              <a:rPr lang="en-US" altLang="zh-CN" dirty="0" smtClean="0"/>
              <a:t>(</a:t>
            </a:r>
            <a:r>
              <a:rPr lang="en-US" altLang="zh-CN" dirty="0"/>
              <a:t>1) </a:t>
            </a:r>
            <a:r>
              <a:rPr lang="zh-CN" altLang="en-US" dirty="0"/>
              <a:t>封装成帧</a:t>
            </a:r>
          </a:p>
          <a:p>
            <a:pPr>
              <a:buFont typeface="Wingdings" pitchFamily="2" charset="2"/>
              <a:buNone/>
            </a:pPr>
            <a:r>
              <a:rPr lang="en-US" altLang="zh-CN" dirty="0"/>
              <a:t>(2) </a:t>
            </a:r>
            <a:r>
              <a:rPr lang="zh-CN" altLang="en-US" dirty="0"/>
              <a:t>透明传输</a:t>
            </a:r>
          </a:p>
          <a:p>
            <a:pPr>
              <a:buFont typeface="Wingdings" pitchFamily="2" charset="2"/>
              <a:buNone/>
            </a:pPr>
            <a:r>
              <a:rPr lang="en-US" altLang="zh-CN" dirty="0"/>
              <a:t>(3) </a:t>
            </a:r>
            <a:r>
              <a:rPr lang="zh-CN" altLang="en-US" dirty="0"/>
              <a:t>差错控制 </a:t>
            </a:r>
          </a:p>
          <a:p>
            <a:pPr>
              <a:buFont typeface="Wingdings" pitchFamily="2" charset="2"/>
              <a:buNone/>
            </a:pPr>
            <a:endParaRPr lang="en-US" altLang="zh-CN" dirty="0"/>
          </a:p>
        </p:txBody>
      </p:sp>
    </p:spTree>
    <p:extLst>
      <p:ext uri="{BB962C8B-B14F-4D97-AF65-F5344CB8AC3E}">
        <p14:creationId xmlns:p14="http://schemas.microsoft.com/office/powerpoint/2010/main" val="1445692630"/>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488504" y="1211268"/>
            <a:ext cx="9160945"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a:t>
              </a:r>
              <a:r>
                <a:rPr kumimoji="1" lang="en-US" altLang="zh-CN" b="1" dirty="0" smtClean="0">
                  <a:solidFill>
                    <a:srgbClr val="000099"/>
                  </a:solidFill>
                  <a:latin typeface="+mn-lt"/>
                  <a:ea typeface="黑体" pitchFamily="2" charset="-122"/>
                </a:rPr>
                <a:t>101010101010 10101011</a:t>
              </a:r>
              <a:endParaRPr kumimoji="1" lang="en-US" altLang="zh-CN" b="1" dirty="0">
                <a:solidFill>
                  <a:srgbClr val="000099"/>
                </a:solidFill>
                <a:latin typeface="+mn-lt"/>
                <a:ea typeface="黑体"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val="653210393"/>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以太网 </a:t>
            </a:r>
            <a:r>
              <a:rPr lang="en-US" altLang="zh-CN"/>
              <a:t>V2 </a:t>
            </a:r>
            <a:r>
              <a:rPr lang="zh-CN" altLang="en-US"/>
              <a:t>的 </a:t>
            </a:r>
            <a:r>
              <a:rPr lang="en-US" altLang="zh-CN"/>
              <a:t>MAC </a:t>
            </a:r>
            <a:r>
              <a:rPr lang="zh-CN" altLang="en-US"/>
              <a:t>帧格式</a:t>
            </a:r>
            <a:endParaRPr kumimoji="1" lang="zh-CN" altLang="en-US"/>
          </a:p>
        </p:txBody>
      </p:sp>
      <p:sp>
        <p:nvSpPr>
          <p:cNvPr id="3" name="文本框 2"/>
          <p:cNvSpPr txBox="1"/>
          <p:nvPr/>
        </p:nvSpPr>
        <p:spPr>
          <a:xfrm>
            <a:off x="560512" y="1340768"/>
            <a:ext cx="9001000" cy="4770537"/>
          </a:xfrm>
          <a:prstGeom prst="rect">
            <a:avLst/>
          </a:prstGeom>
          <a:solidFill>
            <a:schemeClr val="tx1">
              <a:lumMod val="75000"/>
              <a:lumOff val="25000"/>
            </a:schemeClr>
          </a:solidFill>
        </p:spPr>
        <p:txBody>
          <a:bodyPr wrap="square" rtlCol="0">
            <a:spAutoFit/>
          </a:bodyPr>
          <a:lstStyle/>
          <a:p>
            <a:r>
              <a:rPr kumimoji="1" lang="en-US" altLang="zh-CN" sz="1600" b="1">
                <a:solidFill>
                  <a:schemeClr val="bg1"/>
                </a:solidFill>
                <a:latin typeface="Courier New"/>
                <a:cs typeface="Courier New"/>
              </a:rPr>
              <a:t>/*  if_ether.h */</a:t>
            </a:r>
          </a:p>
          <a:p>
            <a:r>
              <a:rPr kumimoji="1" lang="en-US" altLang="zh-CN" sz="1600" b="1">
                <a:solidFill>
                  <a:schemeClr val="bg1"/>
                </a:solidFill>
                <a:latin typeface="Courier New"/>
                <a:cs typeface="Courier New"/>
              </a:rPr>
              <a:t>#define ETH_ALEN	6	/* Octets in one ethernet addr	 */</a:t>
            </a:r>
          </a:p>
          <a:p>
            <a:r>
              <a:rPr kumimoji="1" lang="en-US" altLang="zh-CN" sz="1600" b="1">
                <a:solidFill>
                  <a:schemeClr val="bg1"/>
                </a:solidFill>
                <a:latin typeface="Courier New"/>
                <a:cs typeface="Courier New"/>
              </a:rPr>
              <a:t>#define ETH_TLEN	2	/* Octets in ethernet type field */</a:t>
            </a:r>
          </a:p>
          <a:p>
            <a:r>
              <a:rPr kumimoji="1" lang="en-US" altLang="zh-CN" sz="1600" b="1">
                <a:solidFill>
                  <a:schemeClr val="bg1"/>
                </a:solidFill>
                <a:latin typeface="Courier New"/>
                <a:cs typeface="Courier New"/>
              </a:rPr>
              <a:t>#define ETH_HLEN	14	/* Total octets in header.	 */</a:t>
            </a:r>
          </a:p>
          <a:p>
            <a:r>
              <a:rPr kumimoji="1" lang="en-US" altLang="zh-CN" sz="1600" b="1">
                <a:solidFill>
                  <a:schemeClr val="bg1"/>
                </a:solidFill>
                <a:latin typeface="Courier New"/>
                <a:cs typeface="Courier New"/>
              </a:rPr>
              <a:t>#define ETH_DATA_LEN	1500	/* Max. octets in payload	 */</a:t>
            </a:r>
          </a:p>
          <a:p>
            <a:r>
              <a:rPr kumimoji="1" lang="en-US" altLang="zh-CN" sz="1600" b="1">
                <a:solidFill>
                  <a:schemeClr val="bg1"/>
                </a:solidFill>
                <a:latin typeface="Courier New"/>
                <a:cs typeface="Courier New"/>
              </a:rPr>
              <a:t>#define ETH_FRAME_LEN	1514	/* Max. octets in frame sans FCS */</a:t>
            </a:r>
          </a:p>
          <a:p>
            <a:r>
              <a:rPr kumimoji="1" lang="en-US" altLang="zh-CN" sz="1600" b="1">
                <a:solidFill>
                  <a:schemeClr val="bg1"/>
                </a:solidFill>
                <a:latin typeface="Courier New"/>
                <a:cs typeface="Courier New"/>
              </a:rPr>
              <a:t>#define ETH_FCS_LEN	4	/* Octets in the FCS		 */</a:t>
            </a:r>
          </a:p>
          <a:p>
            <a:endParaRPr kumimoji="1" lang="en-US" altLang="zh-CN" sz="1600" b="1">
              <a:solidFill>
                <a:schemeClr val="bg1"/>
              </a:solidFill>
              <a:latin typeface="Courier New"/>
              <a:cs typeface="Courier New"/>
            </a:endParaRPr>
          </a:p>
          <a:p>
            <a:endParaRPr kumimoji="1" lang="en-US" altLang="zh-CN" sz="1600" b="1">
              <a:solidFill>
                <a:schemeClr val="bg1"/>
              </a:solidFill>
              <a:latin typeface="Courier New"/>
              <a:cs typeface="Courier New"/>
            </a:endParaRPr>
          </a:p>
          <a:p>
            <a:r>
              <a:rPr kumimoji="1" lang="en-US" altLang="zh-CN" sz="1600" b="1">
                <a:solidFill>
                  <a:schemeClr val="bg1"/>
                </a:solidFill>
                <a:latin typeface="Courier New"/>
                <a:cs typeface="Courier New"/>
              </a:rPr>
              <a:t>/*  ethernet.h */</a:t>
            </a:r>
          </a:p>
          <a:p>
            <a:r>
              <a:rPr kumimoji="1" lang="en-US" altLang="zh-CN" sz="1600" b="1">
                <a:solidFill>
                  <a:schemeClr val="bg1"/>
                </a:solidFill>
                <a:latin typeface="Courier New"/>
                <a:cs typeface="Courier New"/>
              </a:rPr>
              <a:t>typedef unsigned char uint8_t;</a:t>
            </a:r>
          </a:p>
          <a:p>
            <a:r>
              <a:rPr kumimoji="1" lang="en-US" altLang="zh-CN" sz="1600" b="1">
                <a:solidFill>
                  <a:schemeClr val="bg1"/>
                </a:solidFill>
                <a:latin typeface="Courier New"/>
                <a:cs typeface="Courier New"/>
              </a:rPr>
              <a:t>typedef unsigned short uint16_t;</a:t>
            </a:r>
          </a:p>
          <a:p>
            <a:r>
              <a:rPr kumimoji="1" lang="en-US" altLang="zh-CN" sz="1600" b="1">
                <a:solidFill>
                  <a:schemeClr val="bg1"/>
                </a:solidFill>
                <a:latin typeface="Courier New"/>
                <a:cs typeface="Courier New"/>
              </a:rPr>
              <a:t>struct ether_header</a:t>
            </a:r>
          </a:p>
          <a:p>
            <a:r>
              <a:rPr kumimoji="1" lang="en-US" altLang="zh-CN" sz="1600" b="1">
                <a:solidFill>
                  <a:schemeClr val="bg1"/>
                </a:solidFill>
                <a:latin typeface="Courier New"/>
                <a:cs typeface="Courier New"/>
              </a:rPr>
              <a:t>{</a:t>
            </a:r>
          </a:p>
          <a:p>
            <a:r>
              <a:rPr kumimoji="1" lang="en-US" altLang="zh-CN" sz="1600" b="1">
                <a:solidFill>
                  <a:schemeClr val="bg1"/>
                </a:solidFill>
                <a:latin typeface="Courier New"/>
                <a:cs typeface="Courier New"/>
              </a:rPr>
              <a:t>  uint8_t  ether_dhost[ETH_ALEN];	/* destination eth addr	*/</a:t>
            </a:r>
          </a:p>
          <a:p>
            <a:r>
              <a:rPr kumimoji="1" lang="en-US" altLang="zh-CN" sz="1600" b="1">
                <a:solidFill>
                  <a:schemeClr val="bg1"/>
                </a:solidFill>
                <a:latin typeface="Courier New"/>
                <a:cs typeface="Courier New"/>
              </a:rPr>
              <a:t>  uint8_t  ether_shost[ETH_ALEN];	/* source ether addr	*/</a:t>
            </a:r>
          </a:p>
          <a:p>
            <a:r>
              <a:rPr kumimoji="1" lang="en-US" altLang="zh-CN" sz="1600" b="1">
                <a:solidFill>
                  <a:schemeClr val="bg1"/>
                </a:solidFill>
                <a:latin typeface="Courier New"/>
                <a:cs typeface="Courier New"/>
              </a:rPr>
              <a:t>  uint16_t ether_type;		       	/* packet type ID field	*/</a:t>
            </a:r>
          </a:p>
          <a:p>
            <a:r>
              <a:rPr kumimoji="1" lang="en-US" altLang="zh-CN" sz="1600" b="1">
                <a:solidFill>
                  <a:schemeClr val="bg1"/>
                </a:solidFill>
                <a:latin typeface="Courier New"/>
                <a:cs typeface="Courier New"/>
              </a:rPr>
              <a:t>} __attribute__ ((__packed__));</a:t>
            </a:r>
          </a:p>
          <a:p>
            <a:endParaRPr kumimoji="1" lang="zh-CN" altLang="en-US" sz="1600" b="1">
              <a:solidFill>
                <a:schemeClr val="bg1"/>
              </a:solidFill>
              <a:latin typeface="Courier New"/>
              <a:cs typeface="Courier New"/>
            </a:endParaRPr>
          </a:p>
        </p:txBody>
      </p:sp>
    </p:spTree>
    <p:extLst>
      <p:ext uri="{BB962C8B-B14F-4D97-AF65-F5344CB8AC3E}">
        <p14:creationId xmlns:p14="http://schemas.microsoft.com/office/powerpoint/2010/main" val="1986548712"/>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(1)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t>当</a:t>
            </a:r>
            <a:r>
              <a:rPr lang="zh-CN" altLang="zh-CN" sz="2400" dirty="0"/>
              <a:t>这个字段值</a:t>
            </a:r>
            <a:r>
              <a:rPr lang="zh-CN" altLang="zh-CN" sz="2400" dirty="0" smtClean="0"/>
              <a:t>大于</a:t>
            </a:r>
            <a:r>
              <a:rPr lang="en-US" altLang="zh-CN" sz="2400" dirty="0" smtClean="0"/>
              <a:t> 0x0600 </a:t>
            </a:r>
            <a:r>
              <a:rPr lang="zh-CN" altLang="zh-CN" sz="2400" dirty="0" smtClean="0"/>
              <a:t>时</a:t>
            </a:r>
            <a:r>
              <a:rPr lang="zh-CN" altLang="zh-CN" sz="2400" dirty="0"/>
              <a:t>（相当于十进制的</a:t>
            </a:r>
            <a:r>
              <a:rPr lang="en-US" altLang="zh-CN" sz="2400" dirty="0"/>
              <a:t>1536</a:t>
            </a:r>
            <a:r>
              <a:rPr lang="zh-CN" altLang="zh-CN" sz="2400" dirty="0"/>
              <a:t>），就表示“类型”。这样的帧和以太网</a:t>
            </a:r>
            <a:r>
              <a:rPr lang="en-US" altLang="zh-CN" sz="2400" dirty="0"/>
              <a:t>V2 </a:t>
            </a:r>
            <a:r>
              <a:rPr lang="en-US" altLang="zh-CN" sz="2400" dirty="0" smtClean="0"/>
              <a:t>MAC </a:t>
            </a:r>
            <a:r>
              <a:rPr lang="zh-CN" altLang="zh-CN" sz="2400" dirty="0" smtClean="0"/>
              <a:t>帧</a:t>
            </a:r>
            <a:r>
              <a:rPr lang="zh-CN" altLang="zh-CN" sz="2400" dirty="0"/>
              <a:t>完全一样</a:t>
            </a:r>
            <a:r>
              <a:rPr lang="zh-CN" altLang="zh-CN" sz="2400" dirty="0" smtClean="0"/>
              <a:t>。</a:t>
            </a:r>
            <a:endParaRPr lang="en-US" altLang="zh-CN" sz="2400" dirty="0" smtClean="0"/>
          </a:p>
          <a:p>
            <a:pPr lvl="1"/>
            <a:r>
              <a:rPr lang="zh-CN" altLang="zh-CN" sz="2400" dirty="0" smtClean="0"/>
              <a:t>当</a:t>
            </a:r>
            <a:r>
              <a:rPr lang="zh-CN" altLang="zh-CN" sz="2400" dirty="0"/>
              <a:t>这个字段值</a:t>
            </a:r>
            <a:r>
              <a:rPr lang="zh-CN" altLang="zh-CN" sz="2400" dirty="0" smtClean="0"/>
              <a:t>小于</a:t>
            </a:r>
            <a:r>
              <a:rPr lang="en-US" altLang="zh-CN" sz="2400" dirty="0" smtClean="0"/>
              <a:t> 0x0600 </a:t>
            </a:r>
            <a:r>
              <a:rPr lang="zh-CN" altLang="zh-CN" sz="2400" dirty="0" smtClean="0"/>
              <a:t>时</a:t>
            </a:r>
            <a:r>
              <a:rPr lang="zh-CN" altLang="zh-CN" sz="2400" dirty="0"/>
              <a:t>才表示</a:t>
            </a:r>
            <a:r>
              <a:rPr lang="zh-CN" altLang="zh-CN" sz="2400" dirty="0" smtClean="0"/>
              <a:t>“长度”</a:t>
            </a:r>
            <a:r>
              <a:rPr lang="zh-CN" altLang="en-US" sz="2400" dirty="0" smtClean="0"/>
              <a:t>。</a:t>
            </a:r>
            <a:endParaRPr lang="en-US" altLang="zh-CN" sz="2400" dirty="0" smtClean="0"/>
          </a:p>
          <a:p>
            <a:r>
              <a:rPr lang="en-US" altLang="zh-CN" sz="2800" dirty="0" smtClean="0"/>
              <a:t>(2) </a:t>
            </a:r>
            <a:r>
              <a:rPr lang="zh-CN" altLang="zh-CN" sz="2800" dirty="0" smtClean="0"/>
              <a:t>当</a:t>
            </a:r>
            <a:r>
              <a:rPr lang="zh-CN" altLang="zh-CN" sz="2800" dirty="0"/>
              <a:t>“长度</a:t>
            </a:r>
            <a:r>
              <a:rPr lang="en-US" altLang="zh-CN" sz="2800" dirty="0"/>
              <a:t>/</a:t>
            </a:r>
            <a:r>
              <a:rPr lang="zh-CN" altLang="zh-CN" sz="2800" dirty="0"/>
              <a:t>类型”字段值</a:t>
            </a:r>
            <a:r>
              <a:rPr lang="zh-CN" altLang="zh-CN" sz="2800" dirty="0" smtClean="0"/>
              <a:t>小于</a:t>
            </a:r>
            <a:r>
              <a:rPr lang="en-US" altLang="zh-CN" sz="2800" dirty="0" smtClean="0"/>
              <a:t> 0x0600 </a:t>
            </a:r>
            <a:r>
              <a:rPr lang="zh-CN" altLang="zh-CN" sz="2800" dirty="0" smtClean="0"/>
              <a:t>时</a:t>
            </a:r>
            <a:r>
              <a:rPr lang="zh-CN" altLang="zh-CN" sz="2800" dirty="0"/>
              <a:t>，数据字段必须装入上面的逻辑</a:t>
            </a:r>
            <a:r>
              <a:rPr lang="zh-CN" altLang="zh-CN" sz="2800" dirty="0" smtClean="0"/>
              <a:t>链路控制</a:t>
            </a:r>
            <a:r>
              <a:rPr lang="en-US" altLang="zh-CN" sz="2800" dirty="0" smtClean="0"/>
              <a:t> LLC </a:t>
            </a:r>
            <a:r>
              <a:rPr lang="zh-CN" altLang="zh-CN" sz="2800" dirty="0" smtClean="0"/>
              <a:t>子层的</a:t>
            </a:r>
            <a:r>
              <a:rPr lang="en-US" altLang="zh-CN" sz="2800" dirty="0" smtClean="0"/>
              <a:t> LLC </a:t>
            </a:r>
            <a:r>
              <a:rPr lang="zh-CN" altLang="zh-CN" sz="2800" dirty="0" smtClean="0"/>
              <a:t>帧</a:t>
            </a:r>
            <a:r>
              <a:rPr lang="zh-CN" altLang="zh-CN" sz="2800" dirty="0"/>
              <a:t>。</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smtClean="0">
                <a:solidFill>
                  <a:srgbClr val="000066"/>
                </a:solidFill>
                <a:latin typeface="+mn-lt"/>
                <a:ea typeface="黑体" pitchFamily="2" charset="-122"/>
              </a:rPr>
              <a:t>V2 </a:t>
            </a:r>
            <a:r>
              <a:rPr lang="zh-CN" altLang="zh-CN" sz="2800" b="1" dirty="0" smtClean="0">
                <a:solidFill>
                  <a:srgbClr val="000066"/>
                </a:solidFill>
                <a:latin typeface="+mn-lt"/>
                <a:ea typeface="黑体" pitchFamily="2" charset="-122"/>
              </a:rPr>
              <a:t>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zh-CN" sz="2800" b="1" dirty="0">
                <a:solidFill>
                  <a:srgbClr val="000066"/>
                </a:solidFill>
                <a:latin typeface="+mn-lt"/>
                <a:ea typeface="黑体" pitchFamily="2" charset="-122"/>
              </a:rPr>
              <a:t>，但大家也常常把它</a:t>
            </a:r>
            <a:r>
              <a:rPr lang="zh-CN" altLang="zh-CN" sz="2800" b="1" dirty="0" smtClean="0">
                <a:solidFill>
                  <a:srgbClr val="000066"/>
                </a:solidFill>
                <a:latin typeface="+mn-lt"/>
                <a:ea typeface="黑体" pitchFamily="2" charset="-122"/>
              </a:rPr>
              <a:t>称为</a:t>
            </a:r>
            <a:r>
              <a:rPr lang="en-US" altLang="zh-CN" sz="2800" b="1" dirty="0" smtClean="0">
                <a:solidFill>
                  <a:srgbClr val="000066"/>
                </a:solidFill>
                <a:latin typeface="+mn-lt"/>
                <a:ea typeface="黑体" pitchFamily="2" charset="-122"/>
              </a:rPr>
              <a:t> IEEE 802.3 </a:t>
            </a:r>
            <a:r>
              <a:rPr lang="zh-CN" altLang="zh-CN" sz="2800" b="1" dirty="0" smtClean="0">
                <a:solidFill>
                  <a:srgbClr val="000066"/>
                </a:solidFill>
                <a:latin typeface="+mn-lt"/>
                <a:ea typeface="黑体" pitchFamily="2" charset="-122"/>
              </a:rPr>
              <a:t>标准的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p14="http://schemas.microsoft.com/office/powerpoint/2010/main" val="417969198"/>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val="940147661"/>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μs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μs </a:t>
            </a:r>
            <a:r>
              <a:rPr lang="zh-CN" altLang="en-US" dirty="0"/>
              <a:t>才能再次发送数据。</a:t>
            </a:r>
          </a:p>
          <a:p>
            <a:r>
              <a:rPr lang="zh-CN" altLang="en-US" dirty="0"/>
              <a:t>这样做是为了使刚刚收到数据帧的站的接收缓存来得及清理，做好接收下一帧的准备。 </a:t>
            </a:r>
          </a:p>
        </p:txBody>
      </p:sp>
    </p:spTree>
    <p:extLst>
      <p:ext uri="{BB962C8B-B14F-4D97-AF65-F5344CB8AC3E}">
        <p14:creationId xmlns:p14="http://schemas.microsoft.com/office/powerpoint/2010/main" val="2987222235"/>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zh-CN" dirty="0" smtClean="0"/>
              <a:t>高速以太网</a:t>
            </a:r>
            <a:endParaRPr lang="zh-CN" altLang="zh-CN" dirty="0"/>
          </a:p>
        </p:txBody>
      </p:sp>
      <p:sp>
        <p:nvSpPr>
          <p:cNvPr id="3" name="内容占位符 2"/>
          <p:cNvSpPr>
            <a:spLocks noGrp="1"/>
          </p:cNvSpPr>
          <p:nvPr>
            <p:ph idx="1"/>
          </p:nvPr>
        </p:nvSpPr>
        <p:spPr/>
        <p:txBody>
          <a:bodyPr/>
          <a:lstStyle/>
          <a:p>
            <a:r>
              <a:rPr lang="en-US" altLang="zh-CN" dirty="0"/>
              <a:t>3.4.1  </a:t>
            </a:r>
            <a:r>
              <a:rPr lang="en-US" altLang="zh-CN" dirty="0" smtClean="0"/>
              <a:t>100BASE-T </a:t>
            </a:r>
            <a:r>
              <a:rPr lang="zh-CN" altLang="zh-CN" dirty="0" smtClean="0"/>
              <a:t>以太网</a:t>
            </a:r>
            <a:endParaRPr lang="zh-CN" altLang="zh-CN" dirty="0"/>
          </a:p>
          <a:p>
            <a:r>
              <a:rPr lang="en-US" altLang="zh-CN" dirty="0"/>
              <a:t>3.4.2  </a:t>
            </a:r>
            <a:r>
              <a:rPr lang="zh-CN" altLang="zh-CN" dirty="0"/>
              <a:t>吉比特以太网</a:t>
            </a:r>
          </a:p>
          <a:p>
            <a:r>
              <a:rPr lang="en-US" altLang="zh-CN" dirty="0"/>
              <a:t>3.4.3  10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p>
          <a:p>
            <a:endParaRPr lang="zh-CN" altLang="zh-CN" dirty="0"/>
          </a:p>
        </p:txBody>
      </p:sp>
    </p:spTree>
    <p:extLst>
      <p:ext uri="{BB962C8B-B14F-4D97-AF65-F5344CB8AC3E}">
        <p14:creationId xmlns:p14="http://schemas.microsoft.com/office/powerpoint/2010/main" val="3025455863"/>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3.4.1  </a:t>
            </a:r>
            <a:r>
              <a:rPr lang="en-US" altLang="zh-CN" dirty="0" smtClean="0"/>
              <a:t>100BASE-T </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smtClean="0"/>
              <a:t>100BASE-T </a:t>
            </a:r>
            <a:r>
              <a:rPr lang="zh-CN" altLang="en-US" dirty="0" smtClean="0"/>
              <a:t>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100BASE-T </a:t>
            </a:r>
            <a:r>
              <a:rPr lang="zh-CN" altLang="en-US" dirty="0"/>
              <a:t>以太网又称为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100BASE-T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p>
        </p:txBody>
      </p:sp>
    </p:spTree>
    <p:extLst>
      <p:ext uri="{BB962C8B-B14F-4D97-AF65-F5344CB8AC3E}">
        <p14:creationId xmlns:p14="http://schemas.microsoft.com/office/powerpoint/2010/main" val="3685086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μs </a:t>
            </a:r>
            <a:r>
              <a:rPr lang="zh-CN" altLang="en-US" dirty="0"/>
              <a:t>改为现在的 </a:t>
            </a:r>
            <a:r>
              <a:rPr lang="en-US" altLang="zh-CN" dirty="0"/>
              <a:t>0.96 μs</a:t>
            </a:r>
            <a:r>
              <a:rPr lang="zh-CN" altLang="en-US" dirty="0"/>
              <a:t>。    </a:t>
            </a:r>
          </a:p>
        </p:txBody>
      </p:sp>
    </p:spTree>
    <p:extLst>
      <p:ext uri="{BB962C8B-B14F-4D97-AF65-F5344CB8AC3E}">
        <p14:creationId xmlns:p14="http://schemas.microsoft.com/office/powerpoint/2010/main" val="21125595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smtClean="0"/>
              <a:t>Mbit</a:t>
            </a:r>
            <a:r>
              <a:rPr lang="en-US" altLang="zh-CN" sz="3200" dirty="0" smtClean="0"/>
              <a:t>/s </a:t>
            </a:r>
            <a:r>
              <a:rPr lang="zh-CN" altLang="en-US" sz="3200" dirty="0"/>
              <a:t>以太网</a:t>
            </a:r>
            <a:r>
              <a:rPr lang="zh-CN" altLang="en-US" sz="3200" dirty="0" smtClean="0"/>
              <a:t>的三</a:t>
            </a:r>
            <a:r>
              <a:rPr lang="zh-CN" altLang="en-US" sz="3200" dirty="0"/>
              <a:t>种不同的物理层标准 </a:t>
            </a:r>
          </a:p>
        </p:txBody>
      </p:sp>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a:t>
            </a:r>
            <a:r>
              <a:rPr lang="zh-CN" altLang="en-US" dirty="0" smtClean="0">
                <a:solidFill>
                  <a:srgbClr val="0000FF"/>
                </a:solidFill>
                <a:latin typeface="Arial" charset="0"/>
                <a:ea typeface="黑体" pitchFamily="2" charset="-122"/>
              </a:rPr>
              <a:t>线 或 屏蔽</a:t>
            </a:r>
            <a:r>
              <a:rPr lang="zh-CN" altLang="en-US" dirty="0">
                <a:solidFill>
                  <a:srgbClr val="0000FF"/>
                </a:solidFill>
                <a:latin typeface="Arial" charset="0"/>
                <a:ea typeface="黑体" pitchFamily="2" charset="-122"/>
              </a:rPr>
              <a:t>双绞线 </a:t>
            </a:r>
            <a:r>
              <a:rPr lang="en-US" altLang="zh-CN" dirty="0">
                <a:solidFill>
                  <a:srgbClr val="0000FF"/>
                </a:solidFill>
                <a:latin typeface="Arial" charset="0"/>
                <a:ea typeface="黑体" pitchFamily="2" charset="-122"/>
              </a:rPr>
              <a:t>STP</a:t>
            </a:r>
            <a:r>
              <a:rPr lang="zh-CN" altLang="en-US" dirty="0" smtClean="0">
                <a:solidFill>
                  <a:srgbClr val="0000FF"/>
                </a:solidFill>
                <a:latin typeface="Arial" charset="0"/>
                <a:ea typeface="黑体" pitchFamily="2" charset="-122"/>
              </a:rPr>
              <a:t>。</a:t>
            </a:r>
            <a:endParaRPr lang="en-US" altLang="zh-CN" dirty="0" smtClean="0">
              <a:solidFill>
                <a:srgbClr val="0000FF"/>
              </a:solidFill>
              <a:latin typeface="Arial" charset="0"/>
              <a:ea typeface="黑体" pitchFamily="2" charset="-122"/>
            </a:endParaRPr>
          </a:p>
          <a:p>
            <a:pPr lvl="1"/>
            <a:r>
              <a:rPr lang="zh-CN" altLang="en-US" dirty="0">
                <a:solidFill>
                  <a:srgbClr val="0000FF"/>
                </a:solidFill>
                <a:latin typeface="Arial" charset="0"/>
              </a:rPr>
              <a:t>网</a:t>
            </a:r>
            <a:r>
              <a:rPr lang="zh-CN" altLang="en-US" dirty="0" smtClean="0">
                <a:solidFill>
                  <a:srgbClr val="0000FF"/>
                </a:solidFill>
                <a:latin typeface="Arial" charset="0"/>
              </a:rPr>
              <a:t>段最大程度：</a:t>
            </a:r>
            <a:r>
              <a:rPr lang="en-US" altLang="zh-CN" dirty="0" smtClean="0">
                <a:solidFill>
                  <a:srgbClr val="0000FF"/>
                </a:solidFill>
              </a:rPr>
              <a:t>100</a:t>
            </a:r>
            <a:r>
              <a:rPr lang="zh-CN" altLang="en-US" dirty="0" smtClean="0">
                <a:solidFill>
                  <a:srgbClr val="0000FF"/>
                </a:solidFill>
              </a:rPr>
              <a:t>米。</a:t>
            </a:r>
            <a:endParaRPr lang="en-US" altLang="zh-CN" dirty="0" smtClean="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a:t>
            </a:r>
            <a:r>
              <a:rPr lang="zh-CN" altLang="en-US" dirty="0" smtClean="0">
                <a:solidFill>
                  <a:srgbClr val="0000FF"/>
                </a:solidFill>
                <a:latin typeface="Arial" charset="0"/>
              </a:rPr>
              <a:t>线 或 </a:t>
            </a:r>
            <a:r>
              <a:rPr lang="en-US" altLang="zh-CN" dirty="0" smtClean="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100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endParaRP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对光纤。 </a:t>
            </a:r>
            <a:endParaRPr lang="en-US" altLang="zh-CN" dirty="0" smtClean="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2000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latin typeface="Arial" charset="0"/>
            </a:endParaRPr>
          </a:p>
        </p:txBody>
      </p:sp>
    </p:spTree>
    <p:extLst>
      <p:ext uri="{BB962C8B-B14F-4D97-AF65-F5344CB8AC3E}">
        <p14:creationId xmlns:p14="http://schemas.microsoft.com/office/powerpoint/2010/main" val="3886526114"/>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3.4.2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smtClean="0"/>
              <a:t>Gbit</a:t>
            </a:r>
            <a:r>
              <a:rPr lang="en-US" altLang="zh-CN" dirty="0" smtClean="0"/>
              <a:t>/s </a:t>
            </a:r>
            <a:r>
              <a:rPr lang="zh-CN" altLang="en-US" dirty="0"/>
              <a:t>下全双工和半双工两种方式工作。</a:t>
            </a:r>
          </a:p>
          <a:p>
            <a:r>
              <a:rPr lang="zh-CN" altLang="en-US" dirty="0"/>
              <a:t>使用 </a:t>
            </a:r>
            <a:r>
              <a:rPr lang="en-US" altLang="zh-CN" dirty="0" smtClean="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2" name="矩形 1"/>
          <p:cNvSpPr/>
          <p:nvPr/>
        </p:nvSpPr>
        <p:spPr>
          <a:xfrm>
            <a:off x="992560" y="5013176"/>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吉比特以太网可用作现有网络的主干网，也可在高带宽（高速率）的应用场合</a:t>
            </a:r>
            <a:r>
              <a:rPr lang="zh-CN" altLang="zh-CN" sz="2800" b="1" dirty="0" smtClean="0">
                <a:solidFill>
                  <a:srgbClr val="000099"/>
                </a:solidFill>
                <a:latin typeface="+mn-lt"/>
                <a:ea typeface="黑体" pitchFamily="2" charset="-122"/>
              </a:rPr>
              <a:t>中</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0418239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在一段数据的前后分别添加首部和尾部，然后就构成了一个帧。确定帧的界限。</a:t>
            </a:r>
          </a:p>
          <a:p>
            <a:r>
              <a:rPr lang="zh-CN" altLang="en-US" sz="2800" dirty="0"/>
              <a:t>首部和尾部的一个重要作用就是进行</a:t>
            </a:r>
            <a:r>
              <a:rPr lang="zh-CN" altLang="en-US" sz="2800" dirty="0">
                <a:solidFill>
                  <a:srgbClr val="FF0000"/>
                </a:solidFill>
              </a:rPr>
              <a:t>帧定界</a:t>
            </a:r>
            <a:r>
              <a:rPr lang="zh-CN" altLang="en-US" sz="2800" dirty="0"/>
              <a:t>。</a:t>
            </a:r>
            <a:r>
              <a:rPr lang="zh-CN" altLang="en-US" dirty="0"/>
              <a:t>  </a:t>
            </a:r>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itchFamily="2" charset="-122"/>
              </a:rPr>
              <a:t>课件制作人：谢希仁</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IP </a:t>
            </a:r>
            <a:r>
              <a:rPr kumimoji="1" lang="zh-CN" altLang="en-US" sz="2400" b="1">
                <a:solidFill>
                  <a:srgbClr val="000099"/>
                </a:solidFill>
                <a:latin typeface="+mn-lt"/>
                <a:ea typeface="黑体"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1" name="Text Box 15"/>
          <p:cNvSpPr txBox="1">
            <a:spLocks noChangeArrowheads="1"/>
          </p:cNvSpPr>
          <p:nvPr/>
        </p:nvSpPr>
        <p:spPr bwMode="auto">
          <a:xfrm>
            <a:off x="4840234" y="4761751"/>
            <a:ext cx="110574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sym typeface="Symbol" pitchFamily="18" charset="2"/>
              </a:rPr>
              <a:t>≤ </a:t>
            </a:r>
            <a:r>
              <a:rPr kumimoji="1" lang="en-US" altLang="zh-CN" sz="2400" b="1">
                <a:solidFill>
                  <a:srgbClr val="000099"/>
                </a:solidFill>
                <a:latin typeface="+mn-lt"/>
                <a:ea typeface="黑体"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itchFamily="2" charset="-122"/>
              </a:rPr>
              <a:t>从这里开始发送</a:t>
            </a:r>
            <a:endParaRPr kumimoji="1" lang="zh-CN" altLang="en-US" sz="2400" b="1" dirty="0">
              <a:solidFill>
                <a:srgbClr val="000099"/>
              </a:solidFill>
              <a:latin typeface="+mn-lt"/>
              <a:ea typeface="黑体"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itchFamily="2" charset="-122"/>
              </a:rPr>
              <a:t>发送</a:t>
            </a:r>
            <a:endParaRPr kumimoji="1" lang="zh-CN" altLang="en-US" sz="2400" b="1" dirty="0">
              <a:solidFill>
                <a:srgbClr val="000099"/>
              </a:solidFill>
              <a:latin typeface="+mn-lt"/>
              <a:ea typeface="黑体" pitchFamily="2" charset="-122"/>
            </a:endParaRP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帧首部和帧尾部封装成帧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647727565"/>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t>使用两种成熟的技术</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extLst>
              <p:ext uri="{D42A27DB-BD31-4B8C-83A1-F6EECF244321}">
                <p14:modId xmlns:p14="http://schemas.microsoft.com/office/powerpoint/2010/main" val="2445019096"/>
              </p:ext>
            </p:extLst>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a:lnSpc>
                          <a:spcPct val="100000"/>
                        </a:lnSpc>
                        <a:spcAft>
                          <a:spcPts val="0"/>
                        </a:spcAft>
                        <a:tabLst>
                          <a:tab pos="1752600" algn="l"/>
                        </a:tabLst>
                      </a:pPr>
                      <a:r>
                        <a:rPr lang="zh-CN" sz="2000" b="1" dirty="0">
                          <a:effectLst/>
                          <a:latin typeface="+mn-lt"/>
                          <a:ea typeface="黑体" pitchFamily="2" charset="-122"/>
                        </a:rPr>
                        <a:t>名称</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媒体</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网段最大长度</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特点</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1000BASE-SX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550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多模光纤（</a:t>
                      </a:r>
                      <a:r>
                        <a:rPr lang="en-US" sz="2000" b="1" dirty="0">
                          <a:effectLst/>
                          <a:latin typeface="+mn-lt"/>
                          <a:ea typeface="黑体" pitchFamily="2" charset="-122"/>
                        </a:rPr>
                        <a:t>500nm</a:t>
                      </a:r>
                      <a:r>
                        <a:rPr lang="zh-CN" sz="2000" b="1" dirty="0">
                          <a:effectLst/>
                          <a:latin typeface="+mn-lt"/>
                          <a:ea typeface="黑体" pitchFamily="2" charset="-122"/>
                        </a:rPr>
                        <a:t>和</a:t>
                      </a:r>
                      <a:r>
                        <a:rPr lang="en-US" sz="2000" b="1" dirty="0">
                          <a:effectLst/>
                          <a:latin typeface="+mn-lt"/>
                          <a:ea typeface="黑体" pitchFamily="2" charset="-122"/>
                        </a:rPr>
                        <a:t>625nm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a:lnSpc>
                          <a:spcPct val="100000"/>
                        </a:lnSpc>
                        <a:spcAft>
                          <a:spcPts val="0"/>
                        </a:spcAft>
                        <a:tabLst>
                          <a:tab pos="1752600" algn="l"/>
                        </a:tabLst>
                      </a:pPr>
                      <a:r>
                        <a:rPr lang="en-US" sz="2000" b="1">
                          <a:effectLst/>
                          <a:latin typeface="+mn-lt"/>
                          <a:ea typeface="黑体" pitchFamily="2" charset="-122"/>
                        </a:rPr>
                        <a:t>1000BASE-LX</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5000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1310nm</a:t>
                      </a:r>
                      <a:r>
                        <a:rPr lang="zh-CN" sz="2000" b="1" dirty="0">
                          <a:effectLst/>
                          <a:latin typeface="+mn-lt"/>
                          <a:ea typeface="黑体" pitchFamily="2" charset="-122"/>
                        </a:rPr>
                        <a:t>）多模光纤（</a:t>
                      </a:r>
                      <a:r>
                        <a:rPr lang="en-US" sz="2000" b="1" dirty="0">
                          <a:effectLst/>
                          <a:latin typeface="+mn-lt"/>
                          <a:ea typeface="黑体" pitchFamily="2" charset="-122"/>
                        </a:rPr>
                        <a:t>500nm</a:t>
                      </a:r>
                      <a:r>
                        <a:rPr lang="zh-CN" sz="2000" b="1" dirty="0">
                          <a:effectLst/>
                          <a:latin typeface="+mn-lt"/>
                          <a:ea typeface="黑体" pitchFamily="2" charset="-122"/>
                        </a:rPr>
                        <a:t>和</a:t>
                      </a:r>
                      <a:r>
                        <a:rPr lang="en-US" sz="2000" b="1" dirty="0">
                          <a:effectLst/>
                          <a:latin typeface="+mn-lt"/>
                          <a:ea typeface="黑体" pitchFamily="2" charset="-122"/>
                        </a:rPr>
                        <a:t>625 nm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1000BASE-CX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25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sz="2000" b="1" dirty="0">
                          <a:effectLst/>
                          <a:latin typeface="+mn-lt"/>
                          <a:ea typeface="黑体" pitchFamily="2" charset="-122"/>
                        </a:rPr>
                        <a:t>2</a:t>
                      </a:r>
                      <a:r>
                        <a:rPr lang="zh-CN" sz="2000" b="1" dirty="0">
                          <a:effectLst/>
                          <a:latin typeface="+mn-lt"/>
                          <a:ea typeface="黑体" pitchFamily="2" charset="-122"/>
                        </a:rPr>
                        <a:t>对屏蔽双绞线电缆</a:t>
                      </a:r>
                      <a:r>
                        <a:rPr lang="en-US" sz="2000" b="1" dirty="0">
                          <a:effectLst/>
                          <a:latin typeface="+mn-lt"/>
                          <a:ea typeface="黑体" pitchFamily="2" charset="-122"/>
                        </a:rPr>
                        <a:t>STP</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sz="2000" b="1" dirty="0">
                          <a:effectLst/>
                          <a:latin typeface="+mn-lt"/>
                          <a:ea typeface="黑体" pitchFamily="2" charset="-122"/>
                        </a:rPr>
                        <a:t>4</a:t>
                      </a:r>
                      <a:r>
                        <a:rPr lang="zh-CN" sz="2000" b="1" dirty="0">
                          <a:effectLst/>
                          <a:latin typeface="+mn-lt"/>
                          <a:ea typeface="黑体" pitchFamily="2" charset="-122"/>
                        </a:rPr>
                        <a:t>对</a:t>
                      </a:r>
                      <a:r>
                        <a:rPr lang="en-US" sz="2000" b="1" dirty="0">
                          <a:effectLst/>
                          <a:latin typeface="+mn-lt"/>
                          <a:ea typeface="黑体" pitchFamily="2" charset="-122"/>
                        </a:rPr>
                        <a:t>UTP 5</a:t>
                      </a:r>
                      <a:r>
                        <a:rPr lang="zh-CN" sz="2000" b="1" dirty="0">
                          <a:effectLst/>
                          <a:latin typeface="+mn-lt"/>
                          <a:ea typeface="黑体" pitchFamily="2" charset="-122"/>
                        </a:rPr>
                        <a:t>类线</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itchFamily="2" charset="-122"/>
                <a:cs typeface="Times New Roman"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3348156752"/>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a:t>
            </a:r>
            <a:r>
              <a:rPr lang="zh-CN" altLang="zh-CN" dirty="0" smtClean="0"/>
              <a:t>检测</a:t>
            </a:r>
            <a:r>
              <a:rPr lang="zh-CN" altLang="en-US" dirty="0" smtClean="0"/>
              <a:t>。</a:t>
            </a:r>
            <a:endParaRPr lang="en-US" altLang="zh-CN" dirty="0" smtClean="0"/>
          </a:p>
          <a:p>
            <a:r>
              <a:rPr lang="zh-CN" altLang="en-US" dirty="0"/>
              <a:t>帧间隔为：</a:t>
            </a:r>
            <a:r>
              <a:rPr lang="en-US" altLang="zh-CN" dirty="0"/>
              <a:t>0.096</a:t>
            </a:r>
            <a:r>
              <a:rPr lang="en-US" altLang="zh-CN" dirty="0"/>
              <a:t>μs</a:t>
            </a:r>
            <a:endParaRPr lang="en-US" altLang="zh-CN"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rPr>
              <a:t>载波延伸</a:t>
            </a:r>
            <a:r>
              <a:rPr lang="en-US" altLang="zh-CN" dirty="0" smtClean="0">
                <a:solidFill>
                  <a:srgbClr val="0000FF"/>
                </a:solidFill>
              </a:rPr>
              <a:t> </a:t>
            </a:r>
            <a:r>
              <a:rPr lang="en-US" altLang="zh-CN" dirty="0" smtClean="0"/>
              <a:t>(</a:t>
            </a:r>
            <a:r>
              <a:rPr lang="en-US" altLang="zh-CN" dirty="0"/>
              <a:t>carrier extension</a:t>
            </a:r>
            <a:r>
              <a:rPr lang="en-US" altLang="zh-CN" dirty="0" smtClean="0"/>
              <a:t>)</a:t>
            </a:r>
          </a:p>
          <a:p>
            <a:pPr lvl="1"/>
            <a:r>
              <a:rPr lang="zh-CN" altLang="zh-CN" dirty="0" smtClean="0">
                <a:solidFill>
                  <a:srgbClr val="FF0000"/>
                </a:solidFill>
              </a:rPr>
              <a:t>分组突发</a:t>
            </a:r>
            <a:r>
              <a:rPr lang="en-US" altLang="zh-CN" dirty="0" smtClean="0">
                <a:solidFill>
                  <a:srgbClr val="FF0000"/>
                </a:solidFill>
              </a:rPr>
              <a:t> </a:t>
            </a:r>
            <a:r>
              <a:rPr lang="en-US" altLang="zh-CN" dirty="0" smtClean="0"/>
              <a:t>(</a:t>
            </a:r>
            <a:r>
              <a:rPr lang="en-US" altLang="zh-CN" dirty="0"/>
              <a:t>packet bursting)</a:t>
            </a:r>
            <a:endParaRPr lang="zh-CN" altLang="en-US" dirty="0"/>
          </a:p>
        </p:txBody>
      </p:sp>
    </p:spTree>
    <p:extLst>
      <p:ext uri="{BB962C8B-B14F-4D97-AF65-F5344CB8AC3E}">
        <p14:creationId xmlns:p14="http://schemas.microsoft.com/office/powerpoint/2010/main" val="1778364841"/>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a:t>
            </a:r>
            <a:r>
              <a:rPr lang="zh-CN" altLang="en-US" sz="2800" dirty="0" smtClean="0"/>
              <a:t>字节。接收</a:t>
            </a:r>
            <a:r>
              <a:rPr lang="zh-CN" altLang="en-US" sz="2800" dirty="0"/>
              <a:t>端在收到以太网的 </a:t>
            </a:r>
            <a:r>
              <a:rPr lang="en-US" altLang="zh-CN" sz="2800" dirty="0"/>
              <a:t>MAC </a:t>
            </a:r>
            <a:r>
              <a:rPr lang="zh-CN" altLang="en-US" sz="2800" dirty="0"/>
              <a:t>帧后，要将所填充的特殊字符删除后才向高层</a:t>
            </a:r>
            <a:r>
              <a:rPr lang="zh-CN" altLang="en-US" sz="2800" dirty="0" smtClean="0"/>
              <a:t>交付。</a:t>
            </a:r>
            <a:endParaRPr lang="zh-CN" altLang="en-US" sz="2800" dirty="0"/>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216696" y="5420072"/>
              <a:ext cx="6234080"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a:t>
              </a:r>
              <a:r>
                <a:rPr lang="zh-CN" altLang="en-US" sz="2000" b="1" dirty="0" smtClean="0">
                  <a:solidFill>
                    <a:srgbClr val="000099"/>
                  </a:solidFill>
                  <a:latin typeface="+mn-lt"/>
                  <a:ea typeface="黑体" pitchFamily="2" charset="-122"/>
                </a:rPr>
                <a:t>长度</a:t>
              </a:r>
              <a:r>
                <a:rPr lang="en-US" altLang="zh-CN" sz="2000" b="1" dirty="0" smtClean="0">
                  <a:solidFill>
                    <a:srgbClr val="000099"/>
                  </a:solidFill>
                  <a:latin typeface="+mn-lt"/>
                  <a:ea typeface="黑体" pitchFamily="2" charset="-122"/>
                </a:rPr>
                <a:t>=</a:t>
              </a:r>
              <a:r>
                <a:rPr lang="zh-CN" altLang="en-US" sz="2000" b="1" dirty="0" smtClean="0">
                  <a:solidFill>
                    <a:srgbClr val="000099"/>
                  </a:solidFill>
                  <a:latin typeface="+mn-lt"/>
                  <a:ea typeface="黑体" pitchFamily="2" charset="-122"/>
                </a:rPr>
                <a:t>512 </a:t>
              </a:r>
              <a:r>
                <a:rPr lang="zh-CN" altLang="en-US" sz="2000" b="1" dirty="0">
                  <a:solidFill>
                    <a:srgbClr val="000099"/>
                  </a:solidFill>
                  <a:latin typeface="+mn-lt"/>
                  <a:ea typeface="黑体" pitchFamily="2" charset="-122"/>
                </a:rPr>
                <a:t>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载波</a:t>
            </a:r>
            <a:r>
              <a:rPr lang="zh-CN" altLang="zh-CN" sz="2400" b="1" dirty="0">
                <a:latin typeface="+mn-lt"/>
                <a:ea typeface="黑体" pitchFamily="2" charset="-122"/>
                <a:cs typeface="Times New Roman" pitchFamily="18" charset="0"/>
              </a:rPr>
              <a:t>延伸</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3771477765"/>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a:t>
            </a:r>
            <a:r>
              <a:rPr lang="zh-CN" altLang="en-US" sz="2800" dirty="0" smtClean="0"/>
              <a:t>采用载波延伸方法</a:t>
            </a:r>
            <a:r>
              <a:rPr lang="zh-CN" altLang="en-US" sz="2800" dirty="0"/>
              <a:t>进行</a:t>
            </a:r>
            <a:r>
              <a:rPr lang="zh-CN" altLang="en-US" sz="2800" dirty="0" smtClean="0"/>
              <a:t>填充，随后</a:t>
            </a:r>
            <a:r>
              <a:rPr lang="zh-CN" altLang="en-US" sz="2800" dirty="0"/>
              <a:t>的一些短帧则可一个接一个地发送，只需留有必要的帧间最小间隔即可。这样就形成可一串分组的突发，直到达到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itchFamily="2" charset="-122"/>
                </a:rPr>
                <a:t> 帧#</a:t>
              </a:r>
              <a:r>
                <a:rPr lang="zh-CN" altLang="en-US" b="1" dirty="0">
                  <a:solidFill>
                    <a:srgbClr val="000099"/>
                  </a:solidFill>
                  <a:latin typeface="+mn-lt"/>
                  <a:ea typeface="黑体" pitchFamily="2" charset="-122"/>
                </a:rPr>
                <a:t>1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RRRRRRRR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#2    </a:t>
              </a:r>
              <a:r>
                <a:rPr lang="en-US" altLang="zh-CN" b="1" i="1" dirty="0" smtClean="0">
                  <a:solidFill>
                    <a:srgbClr val="000099"/>
                  </a:solidFill>
                  <a:latin typeface="+mn-lt"/>
                  <a:ea typeface="黑体" pitchFamily="2" charset="-122"/>
                </a:rPr>
                <a:t>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3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分组</a:t>
            </a:r>
            <a:r>
              <a:rPr lang="zh-CN" altLang="zh-CN" sz="2400" b="1" dirty="0">
                <a:latin typeface="+mn-lt"/>
                <a:ea typeface="黑体" pitchFamily="2" charset="-122"/>
                <a:cs typeface="Times New Roman" pitchFamily="18" charset="0"/>
              </a:rPr>
              <a:t>突发</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312376021"/>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a:t>
            </a:r>
            <a:r>
              <a:rPr lang="zh-CN" altLang="en-US" sz="4000" dirty="0" smtClean="0"/>
              <a:t>方式</a:t>
            </a:r>
            <a:r>
              <a:rPr lang="zh-CN" altLang="en-US" sz="4000" dirty="0"/>
              <a:t>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Tree>
    <p:extLst>
      <p:ext uri="{BB962C8B-B14F-4D97-AF65-F5344CB8AC3E}">
        <p14:creationId xmlns:p14="http://schemas.microsoft.com/office/powerpoint/2010/main" val="4069366696"/>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smtClean="0">
                  <a:solidFill>
                    <a:srgbClr val="0000CC"/>
                  </a:solidFill>
                  <a:latin typeface="+mn-lt"/>
                  <a:ea typeface="黑体" pitchFamily="2" charset="-122"/>
                </a:rPr>
                <a:t>Gbit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吉比特</a:t>
              </a:r>
            </a:p>
            <a:p>
              <a:pPr algn="ctr"/>
              <a:r>
                <a:rPr kumimoji="1" lang="zh-CN" altLang="en-US" sz="2000" b="1">
                  <a:solidFill>
                    <a:srgbClr val="0000CC"/>
                  </a:solidFill>
                  <a:latin typeface="+mn-lt"/>
                  <a:ea typeface="黑体" pitchFamily="2" charset="-122"/>
                </a:rPr>
                <a:t>交换</a:t>
              </a:r>
            </a:p>
            <a:p>
              <a:pPr algn="ctr"/>
              <a:r>
                <a:rPr kumimoji="1" lang="zh-CN" altLang="en-US" sz="2000" b="1">
                  <a:solidFill>
                    <a:srgbClr val="0000CC"/>
                  </a:solidFill>
                  <a:latin typeface="+mn-lt"/>
                  <a:ea typeface="黑体"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smtClean="0">
                  <a:solidFill>
                    <a:srgbClr val="0000CC"/>
                  </a:solidFill>
                  <a:latin typeface="+mn-lt"/>
                  <a:ea typeface="黑体" pitchFamily="2" charset="-122"/>
                </a:rPr>
                <a:t>Mbit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p14="http://schemas.microsoft.com/office/powerpoint/2010/main" val="2796081797"/>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3.4.3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把吉比特以太网的速率简单地提高到</a:t>
            </a:r>
            <a:r>
              <a:rPr lang="en-US" altLang="zh-CN" dirty="0"/>
              <a:t>10</a:t>
            </a:r>
            <a:r>
              <a:rPr lang="zh-CN" altLang="zh-CN" dirty="0" smtClean="0"/>
              <a:t>倍</a:t>
            </a:r>
            <a:r>
              <a:rPr lang="zh-CN" altLang="en-US" dirty="0" smtClean="0"/>
              <a:t>，其主要特点有：</a:t>
            </a:r>
            <a:endParaRPr lang="en-US" altLang="zh-CN" dirty="0" smtClean="0"/>
          </a:p>
          <a:p>
            <a:pPr lvl="1"/>
            <a:r>
              <a:rPr lang="zh-CN" altLang="en-US" dirty="0" smtClean="0"/>
              <a:t>与 </a:t>
            </a:r>
            <a:r>
              <a:rPr lang="en-US" altLang="zh-CN" dirty="0"/>
              <a:t>10 </a:t>
            </a:r>
            <a:r>
              <a:rPr lang="en-US" altLang="zh-CN" dirty="0" err="1" smtClean="0"/>
              <a:t>Mbit</a:t>
            </a:r>
            <a:r>
              <a:rPr lang="en-US" altLang="zh-CN" dirty="0" smtClean="0"/>
              <a:t>/s</a:t>
            </a:r>
            <a:r>
              <a:rPr lang="zh-CN" altLang="en-US" dirty="0" smtClean="0"/>
              <a:t>、</a:t>
            </a:r>
            <a:r>
              <a:rPr lang="en-US" altLang="zh-CN" dirty="0" smtClean="0"/>
              <a:t>100 </a:t>
            </a:r>
            <a:r>
              <a:rPr lang="en-US" altLang="zh-CN" dirty="0" err="1" smtClean="0"/>
              <a:t>Mbit</a:t>
            </a:r>
            <a:r>
              <a:rPr lang="en-US" altLang="zh-CN" dirty="0" smtClean="0"/>
              <a:t>/s </a:t>
            </a:r>
            <a:r>
              <a:rPr lang="zh-CN" altLang="en-US" dirty="0"/>
              <a:t>和 </a:t>
            </a:r>
            <a:r>
              <a:rPr lang="en-US" altLang="zh-CN" dirty="0"/>
              <a:t>1 </a:t>
            </a:r>
            <a:r>
              <a:rPr lang="en-US" altLang="zh-CN" dirty="0" err="1" smtClean="0"/>
              <a:t>Gbit</a:t>
            </a:r>
            <a:r>
              <a:rPr lang="en-US" altLang="zh-CN" dirty="0" smtClean="0"/>
              <a:t>/s </a:t>
            </a:r>
            <a:r>
              <a:rPr lang="zh-CN" altLang="en-US" dirty="0"/>
              <a:t>以太网的帧格式完全相同。</a:t>
            </a:r>
          </a:p>
          <a:p>
            <a:pPr lvl="1"/>
            <a:r>
              <a:rPr lang="zh-CN" altLang="en-US" dirty="0" smtClean="0"/>
              <a:t>保留</a:t>
            </a:r>
            <a:r>
              <a:rPr lang="zh-CN" altLang="en-US" dirty="0"/>
              <a:t>了 </a:t>
            </a:r>
            <a:r>
              <a:rPr lang="en-US" altLang="zh-CN" dirty="0"/>
              <a:t>802.3 </a:t>
            </a:r>
            <a:r>
              <a:rPr lang="zh-CN" altLang="en-US" dirty="0"/>
              <a:t>标准规定的以太网最小和最大帧长，便于升级。</a:t>
            </a:r>
          </a:p>
          <a:p>
            <a:pPr lvl="1"/>
            <a:r>
              <a:rPr lang="zh-CN" altLang="en-US" dirty="0" smtClean="0"/>
              <a:t>不再</a:t>
            </a:r>
            <a:r>
              <a:rPr lang="zh-CN" altLang="en-US" dirty="0"/>
              <a:t>使用铜线而只使用光纤作为传输媒体。</a:t>
            </a:r>
          </a:p>
          <a:p>
            <a:pPr lvl="1"/>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    </a:t>
            </a:r>
          </a:p>
        </p:txBody>
      </p:sp>
    </p:spTree>
    <p:extLst>
      <p:ext uri="{BB962C8B-B14F-4D97-AF65-F5344CB8AC3E}">
        <p14:creationId xmlns:p14="http://schemas.microsoft.com/office/powerpoint/2010/main" val="828322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37437964"/>
              </p:ext>
            </p:extLst>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a:lnSpc>
                          <a:spcPct val="100000"/>
                        </a:lnSpc>
                        <a:spcAft>
                          <a:spcPts val="0"/>
                        </a:spcAft>
                        <a:tabLst>
                          <a:tab pos="1752600" algn="l"/>
                        </a:tabLst>
                      </a:pPr>
                      <a:r>
                        <a:rPr lang="zh-CN" sz="2400" b="1" dirty="0">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10GBASE-SR</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300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smtClean="0">
                          <a:effectLst/>
                          <a:latin typeface="+mn-lt"/>
                          <a:ea typeface="黑体" pitchFamily="2" charset="-122"/>
                        </a:rPr>
                        <a:t>多模光纤（</a:t>
                      </a:r>
                      <a:r>
                        <a:rPr lang="en-US" sz="2000" b="1" smtClean="0">
                          <a:effectLst/>
                          <a:latin typeface="+mn-lt"/>
                          <a:ea typeface="黑体" pitchFamily="2" charset="-122"/>
                        </a:rPr>
                        <a:t>850nm</a:t>
                      </a:r>
                      <a:r>
                        <a:rPr lang="zh-CN" sz="2000" b="1" smtClean="0">
                          <a:effectLst/>
                          <a:latin typeface="+mn-lt"/>
                          <a:ea typeface="黑体" pitchFamily="2" charset="-122"/>
                        </a:rPr>
                        <a:t>）</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10GBASE-LR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itchFamily="2" charset="-122"/>
                        </a:rPr>
                        <a:t>单模光纤（</a:t>
                      </a:r>
                      <a:r>
                        <a:rPr lang="en-US" sz="2000" b="1">
                          <a:effectLst/>
                          <a:latin typeface="+mn-lt"/>
                          <a:ea typeface="黑体" pitchFamily="2" charset="-122"/>
                        </a:rPr>
                        <a:t>13</a:t>
                      </a:r>
                      <a:r>
                        <a:rPr lang="en-US" altLang="zh-CN" sz="2000" b="1">
                          <a:effectLst/>
                          <a:latin typeface="+mn-lt"/>
                          <a:ea typeface="黑体" pitchFamily="2" charset="-122"/>
                        </a:rPr>
                        <a:t>10n</a:t>
                      </a:r>
                      <a:r>
                        <a:rPr lang="en-US" sz="2000" b="1">
                          <a:effectLst/>
                          <a:latin typeface="+mn-lt"/>
                          <a:ea typeface="黑体" pitchFamily="2" charset="-122"/>
                        </a:rPr>
                        <a:t>m</a:t>
                      </a:r>
                      <a:r>
                        <a:rPr lang="zh-CN" sz="2000" b="1">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10GBASE-ER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1550nm</a:t>
                      </a:r>
                      <a:r>
                        <a:rPr lang="zh-CN" sz="2000" b="1" dirty="0">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pt-BR" sz="2000" b="1">
                          <a:effectLst/>
                          <a:latin typeface="+mn-lt"/>
                          <a:ea typeface="黑体" pitchFamily="2" charset="-122"/>
                        </a:rPr>
                        <a:t>10GBASE-CX4</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15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使用</a:t>
                      </a:r>
                      <a:r>
                        <a:rPr lang="pt-BR" sz="2000" b="1" dirty="0">
                          <a:effectLst/>
                          <a:latin typeface="+mn-lt"/>
                          <a:ea typeface="黑体" pitchFamily="2" charset="-122"/>
                        </a:rPr>
                        <a:t>4</a:t>
                      </a:r>
                      <a:r>
                        <a:rPr lang="zh-CN" sz="2000" b="1" dirty="0">
                          <a:effectLst/>
                          <a:latin typeface="+mn-lt"/>
                          <a:ea typeface="黑体" pitchFamily="2" charset="-122"/>
                        </a:rPr>
                        <a:t>对双芯同轴电缆</a:t>
                      </a:r>
                      <a:r>
                        <a:rPr lang="pt-BR" sz="2000" b="1" dirty="0">
                          <a:effectLst/>
                          <a:latin typeface="+mn-lt"/>
                          <a:ea typeface="黑体" pitchFamily="2" charset="-122"/>
                        </a:rPr>
                        <a:t>(twinax)</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10GBASE-T</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pt-BR" sz="2000" b="1" dirty="0" smtClean="0">
                          <a:effectLst/>
                          <a:latin typeface="+mn-lt"/>
                          <a:ea typeface="黑体" pitchFamily="2" charset="-122"/>
                        </a:rPr>
                        <a:t>4</a:t>
                      </a:r>
                      <a:r>
                        <a:rPr lang="zh-CN" sz="2000" b="1" dirty="0" smtClean="0">
                          <a:effectLst/>
                          <a:latin typeface="+mn-lt"/>
                          <a:ea typeface="黑体" pitchFamily="2" charset="-122"/>
                        </a:rPr>
                        <a:t>对</a:t>
                      </a:r>
                      <a:r>
                        <a:rPr lang="pt-BR" sz="2000" b="1" dirty="0" smtClean="0">
                          <a:effectLst/>
                          <a:latin typeface="+mn-lt"/>
                          <a:ea typeface="黑体" pitchFamily="2" charset="-122"/>
                        </a:rPr>
                        <a:t>6A</a:t>
                      </a:r>
                      <a:r>
                        <a:rPr lang="zh-CN" sz="2000" b="1" dirty="0" smtClean="0">
                          <a:effectLst/>
                          <a:latin typeface="+mn-lt"/>
                          <a:ea typeface="黑体" pitchFamily="2" charset="-122"/>
                        </a:rPr>
                        <a:t>类</a:t>
                      </a:r>
                      <a:r>
                        <a:rPr lang="pt-BR" sz="2000" b="1" dirty="0" smtClean="0">
                          <a:effectLst/>
                          <a:latin typeface="+mn-lt"/>
                          <a:ea typeface="黑体" pitchFamily="2" charset="-122"/>
                        </a:rPr>
                        <a:t>UTP</a:t>
                      </a:r>
                      <a:r>
                        <a:rPr lang="zh-CN" sz="2000" b="1" dirty="0" smtClean="0">
                          <a:effectLst/>
                          <a:latin typeface="+mn-lt"/>
                          <a:ea typeface="黑体" pitchFamily="2" charset="-122"/>
                        </a:rPr>
                        <a:t>双绞线</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10GE</a:t>
            </a:r>
            <a:r>
              <a:rPr lang="zh-CN" altLang="en-US" sz="2400" b="1" dirty="0" smtClean="0">
                <a:latin typeface="+mn-lt"/>
                <a:ea typeface="黑体" pitchFamily="2" charset="-122"/>
                <a:cs typeface="Times New Roman" pitchFamily="18" charset="0"/>
              </a:rPr>
              <a:t>的物理层标准</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1977231467"/>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10GE </a:t>
            </a:r>
            <a:r>
              <a:rPr lang="zh-CN" altLang="zh-CN" sz="2600" dirty="0" smtClean="0"/>
              <a:t>之后</a:t>
            </a:r>
            <a:r>
              <a:rPr lang="zh-CN" altLang="zh-CN" sz="2600" dirty="0"/>
              <a:t>又制订</a:t>
            </a:r>
            <a:r>
              <a:rPr lang="zh-CN" altLang="zh-CN" sz="2600" dirty="0" smtClean="0"/>
              <a:t>了</a:t>
            </a:r>
            <a:r>
              <a:rPr lang="en-US" altLang="zh-CN" sz="2600" dirty="0" smtClean="0"/>
              <a:t> 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t>只</a:t>
            </a:r>
            <a:r>
              <a:rPr lang="zh-CN" altLang="zh-CN" sz="2600" dirty="0"/>
              <a:t>工作在全双工的传输方式（因而不</a:t>
            </a:r>
            <a:r>
              <a:rPr lang="zh-CN" altLang="zh-CN" sz="2600" dirty="0" smtClean="0"/>
              <a:t>使用</a:t>
            </a:r>
            <a:r>
              <a:rPr lang="en-US" altLang="zh-CN" sz="2600" dirty="0" smtClean="0"/>
              <a:t> CSMA/CD</a:t>
            </a:r>
            <a:r>
              <a:rPr lang="zh-CN" altLang="zh-CN" sz="2600" dirty="0"/>
              <a:t>协议），</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a:t>
            </a:r>
            <a:r>
              <a:rPr lang="en-US" altLang="zh-CN" sz="2600" dirty="0"/>
              <a:t>km</a:t>
            </a:r>
            <a:r>
              <a:rPr lang="zh-CN" altLang="zh-CN" sz="2600" dirty="0"/>
              <a:t>的传输距离，但这是需要波分复用（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Gbits</a:t>
            </a:r>
            <a:r>
              <a:rPr lang="en-US" altLang="zh-CN" sz="2600" dirty="0" smtClean="0"/>
              <a:t>/s</a:t>
            </a:r>
            <a:r>
              <a:rPr lang="zh-CN" altLang="zh-CN" sz="2600" dirty="0"/>
              <a:t>）</a:t>
            </a:r>
            <a:endParaRPr lang="en-US" altLang="zh-CN" sz="2600" dirty="0" smtClean="0"/>
          </a:p>
          <a:p>
            <a:endParaRPr lang="zh-CN" altLang="en-US" sz="2600" dirty="0"/>
          </a:p>
        </p:txBody>
      </p:sp>
    </p:spTree>
    <p:extLst>
      <p:ext uri="{BB962C8B-B14F-4D97-AF65-F5344CB8AC3E}">
        <p14:creationId xmlns:p14="http://schemas.microsoft.com/office/powerpoint/2010/main" val="130715711"/>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40GE/100GE </a:t>
            </a:r>
            <a:r>
              <a:rPr lang="zh-CN" altLang="en-US" dirty="0" smtClean="0"/>
              <a:t>的物理层</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89922467"/>
              </p:ext>
            </p:extLst>
          </p:nvPr>
        </p:nvGraphicFramePr>
        <p:xfrm>
          <a:off x="776536" y="1946448"/>
          <a:ext cx="8496944" cy="3236137"/>
        </p:xfrm>
        <a:graphic>
          <a:graphicData uri="http://schemas.openxmlformats.org/drawingml/2006/table">
            <a:tbl>
              <a:tblPr firstRow="1" firstCol="1" lastRow="1" lastCol="1" bandRow="1" bandCol="1"/>
              <a:tblGrid>
                <a:gridCol w="3456384"/>
                <a:gridCol w="2448272"/>
                <a:gridCol w="2592288"/>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itchFamily="2" charset="-122"/>
                        </a:rPr>
                        <a:t>物理层</a:t>
                      </a:r>
                      <a:endParaRPr lang="zh-CN" sz="24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40GE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100GE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a:t>
                      </a:r>
                      <a:r>
                        <a:rPr lang="zh-CN" sz="2000" b="1" kern="1200" dirty="0">
                          <a:solidFill>
                            <a:schemeClr val="tx1"/>
                          </a:solidFill>
                          <a:effectLst/>
                          <a:latin typeface="+mn-lt"/>
                          <a:ea typeface="黑体" pitchFamily="2" charset="-122"/>
                          <a:cs typeface="+mn-cs"/>
                        </a:rPr>
                        <a:t>背板上</a:t>
                      </a:r>
                      <a:r>
                        <a:rPr lang="zh-CN" sz="2000" b="1" kern="1200" dirty="0">
                          <a:effectLst/>
                          <a:latin typeface="+mn-lt"/>
                          <a:ea typeface="黑体" pitchFamily="2" charset="-122"/>
                        </a:rPr>
                        <a:t>传输至少超过</a:t>
                      </a:r>
                      <a:r>
                        <a:rPr lang="en-US" sz="2000" b="1" kern="1200" dirty="0">
                          <a:effectLst/>
                          <a:latin typeface="+mn-lt"/>
                          <a:ea typeface="黑体" pitchFamily="2" charset="-122"/>
                        </a:rPr>
                        <a:t>1 m </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40GBASE-KR4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 </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a:effectLst/>
                          <a:latin typeface="+mn-lt"/>
                          <a:ea typeface="黑体" pitchFamily="2" charset="-122"/>
                        </a:rPr>
                        <a:t>在铜缆上传输至少超过</a:t>
                      </a:r>
                      <a:r>
                        <a:rPr lang="en-US" sz="2000" b="1" kern="1200">
                          <a:effectLst/>
                          <a:latin typeface="+mn-lt"/>
                          <a:ea typeface="黑体" pitchFamily="2" charset="-122"/>
                        </a:rPr>
                        <a:t>7 m</a:t>
                      </a:r>
                      <a:endParaRPr lang="zh-CN" sz="2000" b="1" kern="120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40GBASE-CR4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100GBASE-CR10</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a:effectLst/>
                          <a:latin typeface="+mn-lt"/>
                          <a:ea typeface="黑体" pitchFamily="2" charset="-122"/>
                        </a:rPr>
                        <a:t>在多模光纤上传输至少</a:t>
                      </a:r>
                      <a:r>
                        <a:rPr lang="en-US" sz="2000" b="1" kern="1200">
                          <a:effectLst/>
                          <a:latin typeface="+mn-lt"/>
                          <a:ea typeface="黑体" pitchFamily="2" charset="-122"/>
                        </a:rPr>
                        <a:t>100 m</a:t>
                      </a:r>
                      <a:endParaRPr lang="zh-CN" sz="2000" b="1" kern="120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smtClean="0">
                          <a:effectLst/>
                          <a:latin typeface="+mn-lt"/>
                          <a:ea typeface="黑体" pitchFamily="2" charset="-122"/>
                        </a:rPr>
                        <a:t>100GBASE-SR10</a:t>
                      </a:r>
                    </a:p>
                    <a:p>
                      <a:pPr algn="just">
                        <a:lnSpc>
                          <a:spcPct val="100000"/>
                        </a:lnSpc>
                        <a:spcAft>
                          <a:spcPts val="0"/>
                        </a:spcAft>
                        <a:tabLst>
                          <a:tab pos="1752600" algn="l"/>
                        </a:tabLst>
                      </a:pPr>
                      <a:r>
                        <a:rPr lang="en-US" altLang="zh-CN" sz="2000" b="1" dirty="0" smtClean="0">
                          <a:effectLst/>
                          <a:latin typeface="+mn-lt"/>
                          <a:ea typeface="黑体" pitchFamily="2" charset="-122"/>
                        </a:rPr>
                        <a:t>100GBASE-SR4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在单模光纤上传输至少</a:t>
                      </a:r>
                      <a:r>
                        <a:rPr lang="en-US" sz="2000" b="1" kern="1200" dirty="0">
                          <a:effectLst/>
                          <a:latin typeface="+mn-lt"/>
                          <a:ea typeface="黑体" pitchFamily="2" charset="-122"/>
                        </a:rPr>
                        <a:t>10 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100GBASE-LR4</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在单模光纤上传输至少</a:t>
                      </a:r>
                      <a:r>
                        <a:rPr lang="en-US" sz="2000" b="1" kern="1200" dirty="0">
                          <a:effectLst/>
                          <a:latin typeface="+mn-lt"/>
                          <a:ea typeface="黑体" pitchFamily="2" charset="-122"/>
                        </a:rPr>
                        <a:t>40 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smtClean="0">
                          <a:effectLst/>
                          <a:latin typeface="+mn-lt"/>
                          <a:ea typeface="黑体" pitchFamily="2" charset="-122"/>
                        </a:rPr>
                        <a:t>40GBASE-ER</a:t>
                      </a:r>
                      <a:r>
                        <a:rPr lang="en-US" sz="2000" b="1" dirty="0">
                          <a:effectLst/>
                          <a:latin typeface="+mn-lt"/>
                          <a:ea typeface="黑体" pitchFamily="2" charset="-122"/>
                        </a:rPr>
                        <a:t> </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100GBASE-ER4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40GE/10 GE </a:t>
            </a:r>
            <a:r>
              <a:rPr lang="zh-CN" altLang="en-US" sz="2400" b="1" dirty="0" smtClean="0">
                <a:latin typeface="+mn-lt"/>
                <a:ea typeface="黑体" pitchFamily="2" charset="-122"/>
                <a:cs typeface="Times New Roman" pitchFamily="18" charset="0"/>
              </a:rPr>
              <a:t>的</a:t>
            </a:r>
            <a:r>
              <a:rPr lang="zh-CN" altLang="en-US" sz="2400" b="1" dirty="0">
                <a:latin typeface="+mn-lt"/>
                <a:ea typeface="黑体" pitchFamily="2" charset="-122"/>
                <a:cs typeface="Times New Roman" pitchFamily="18" charset="0"/>
              </a:rPr>
              <a:t>物理层标准</a:t>
            </a:r>
          </a:p>
        </p:txBody>
      </p:sp>
    </p:spTree>
    <p:extLst>
      <p:ext uri="{BB962C8B-B14F-4D97-AF65-F5344CB8AC3E}">
        <p14:creationId xmlns:p14="http://schemas.microsoft.com/office/powerpoint/2010/main" val="204437303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t>当数据是由可打印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成的文本文件时，帧定界可以使用特殊的</a:t>
            </a:r>
            <a:r>
              <a:rPr lang="zh-CN" altLang="zh-CN" sz="2800" dirty="0">
                <a:solidFill>
                  <a:srgbClr val="FF0000"/>
                </a:solidFill>
              </a:rPr>
              <a:t>帧定界符。</a:t>
            </a:r>
            <a:endParaRPr lang="en-US" altLang="zh-CN" sz="2800" dirty="0">
              <a:solidFill>
                <a:srgbClr val="FF0000"/>
              </a:solidFill>
            </a:endParaRPr>
          </a:p>
          <a:p>
            <a:r>
              <a:rPr lang="zh-CN" altLang="zh-CN" sz="2800" dirty="0" smtClean="0"/>
              <a:t>控制字符</a:t>
            </a:r>
            <a:r>
              <a:rPr lang="en-US" altLang="zh-CN" sz="2800" dirty="0" smtClean="0"/>
              <a:t> SOH </a:t>
            </a:r>
            <a:r>
              <a:rPr lang="en-US" altLang="zh-CN" sz="2800" dirty="0"/>
              <a:t>(Start Of Header</a:t>
            </a:r>
            <a:r>
              <a:rPr lang="en-US" altLang="zh-CN" sz="2800" dirty="0" smtClean="0"/>
              <a:t>) </a:t>
            </a:r>
            <a:r>
              <a:rPr lang="zh-CN" altLang="zh-CN" sz="2800" dirty="0" smtClean="0"/>
              <a:t>放</a:t>
            </a:r>
            <a:r>
              <a:rPr lang="zh-CN" altLang="zh-CN" sz="2800" dirty="0"/>
              <a:t>在一帧的最前面，表示帧的首部开始。另一个</a:t>
            </a:r>
            <a:r>
              <a:rPr lang="zh-CN" altLang="zh-CN" sz="2800" dirty="0" smtClean="0"/>
              <a:t>控制字符</a:t>
            </a:r>
            <a:r>
              <a:rPr lang="en-US" altLang="zh-CN" sz="2800" dirty="0" smtClean="0"/>
              <a:t> EOT </a:t>
            </a:r>
            <a:r>
              <a:rPr lang="en-US" altLang="zh-CN" sz="2800" dirty="0"/>
              <a:t>(End Of Transmission</a:t>
            </a:r>
            <a:r>
              <a:rPr lang="en-US" altLang="zh-CN" sz="2800" dirty="0" smtClean="0"/>
              <a:t>) </a:t>
            </a:r>
            <a:r>
              <a:rPr lang="zh-CN" altLang="zh-CN" sz="2800" dirty="0" smtClean="0"/>
              <a:t>表示</a:t>
            </a:r>
            <a:r>
              <a:rPr lang="zh-CN" altLang="zh-CN" sz="2800" dirty="0"/>
              <a:t>帧的结束。</a:t>
            </a:r>
            <a:endParaRPr lang="zh-CN" altLang="en-US" sz="2800" dirty="0"/>
          </a:p>
          <a:p>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itchFamily="2" charset="-122"/>
              </a:rPr>
              <a:t>SOH</a:t>
            </a: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装在帧中的数据部分</a:t>
            </a: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a:t>
            </a: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帧开始符</a:t>
            </a: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帧结束符</a:t>
            </a: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发送在前</a:t>
            </a: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控制字符进行帧定界的方法举例</a:t>
            </a:r>
            <a:endParaRPr lang="zh-CN" altLang="en-US" sz="2400" b="1" dirty="0">
              <a:latin typeface="+mn-lt"/>
              <a:ea typeface="黑体" pitchFamily="2" charset="-122"/>
            </a:endParaRPr>
          </a:p>
        </p:txBody>
      </p:sp>
    </p:spTree>
    <p:extLst>
      <p:ext uri="{BB962C8B-B14F-4D97-AF65-F5344CB8AC3E}">
        <p14:creationId xmlns:p14="http://schemas.microsoft.com/office/powerpoint/2010/main" val="4250672784"/>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smtClean="0">
                <a:solidFill>
                  <a:srgbClr val="0000FF"/>
                </a:solidFill>
              </a:rPr>
              <a:t>Gbit</a:t>
            </a:r>
            <a:r>
              <a:rPr lang="en-US" altLang="zh-CN" dirty="0" smtClean="0">
                <a:solidFill>
                  <a:srgbClr val="0000FF"/>
                </a:solidFill>
              </a:rPr>
              <a:t>/s</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易于</a:t>
            </a:r>
            <a:r>
              <a:rPr lang="zh-CN" altLang="en-US" dirty="0" smtClean="0">
                <a:solidFill>
                  <a:srgbClr val="0000FF"/>
                </a:solidFill>
              </a:rPr>
              <a:t>安装；</a:t>
            </a:r>
            <a:endParaRPr lang="zh-CN" altLang="en-US" dirty="0">
              <a:solidFill>
                <a:srgbClr val="0000FF"/>
              </a:solidFill>
            </a:endParaRPr>
          </a:p>
          <a:p>
            <a:pPr lvl="1"/>
            <a:r>
              <a:rPr lang="zh-CN" altLang="en-US" dirty="0">
                <a:solidFill>
                  <a:srgbClr val="0000FF"/>
                </a:solidFill>
              </a:rPr>
              <a:t>稳健性好。</a:t>
            </a:r>
            <a:r>
              <a:rPr lang="zh-CN" altLang="en-US" dirty="0"/>
              <a:t> </a:t>
            </a:r>
          </a:p>
        </p:txBody>
      </p:sp>
    </p:spTree>
    <p:extLst>
      <p:ext uri="{BB962C8B-B14F-4D97-AF65-F5344CB8AC3E}">
        <p14:creationId xmlns:p14="http://schemas.microsoft.com/office/powerpoint/2010/main" val="1566299534"/>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3.5.1  </a:t>
            </a:r>
            <a:r>
              <a:rPr lang="zh-CN" altLang="zh-CN" dirty="0"/>
              <a:t>在物理层扩展以太网</a:t>
            </a:r>
          </a:p>
          <a:p>
            <a:r>
              <a:rPr lang="en-US" altLang="zh-CN" dirty="0"/>
              <a:t>3.5.2  </a:t>
            </a:r>
            <a:r>
              <a:rPr lang="zh-CN" altLang="zh-CN" dirty="0"/>
              <a:t>在数据链路层扩展以太网</a:t>
            </a:r>
          </a:p>
          <a:p>
            <a:r>
              <a:rPr lang="en-US" altLang="zh-CN" dirty="0" smtClean="0"/>
              <a:t>3.5.3  </a:t>
            </a:r>
            <a:r>
              <a:rPr lang="zh-CN" altLang="zh-CN" dirty="0"/>
              <a:t>虚拟局域网</a:t>
            </a:r>
          </a:p>
        </p:txBody>
      </p:sp>
    </p:spTree>
    <p:extLst>
      <p:ext uri="{BB962C8B-B14F-4D97-AF65-F5344CB8AC3E}">
        <p14:creationId xmlns:p14="http://schemas.microsoft.com/office/powerpoint/2010/main" val="4135241003"/>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3.5.1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a:ln/>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charset="0"/>
              <a:ea typeface="黑体"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itchFamily="2" charset="-122"/>
              </a:rPr>
              <a:t>主机</a:t>
            </a:r>
            <a:r>
              <a:rPr lang="zh-CN" altLang="zh-CN" sz="2400" b="1" dirty="0">
                <a:latin typeface="+mn-lt"/>
                <a:ea typeface="黑体" pitchFamily="2" charset="-122"/>
              </a:rPr>
              <a:t>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itchFamily="2" charset="-122"/>
                </a:rPr>
                <a:t>主机</a:t>
              </a:r>
              <a:endParaRPr lang="zh-CN" altLang="en-US" sz="24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2646080559"/>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3.5.1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Tree>
    <p:extLst>
      <p:ext uri="{BB962C8B-B14F-4D97-AF65-F5344CB8AC3E}">
        <p14:creationId xmlns:p14="http://schemas.microsoft.com/office/powerpoint/2010/main" val="1102404788"/>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一系 </a:t>
                </a:r>
                <a:endParaRPr kumimoji="1" lang="zh-CN" altLang="en-US" sz="2000" b="1" dirty="0">
                  <a:solidFill>
                    <a:srgbClr val="0000CC"/>
                  </a:solidFill>
                  <a:latin typeface="+mn-lt"/>
                  <a:ea typeface="黑体" pitchFamily="2" charset="-122"/>
                </a:endParaRP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二系 </a:t>
                </a:r>
                <a:endParaRPr kumimoji="1" lang="zh-CN" altLang="en-US" sz="2000" b="1" dirty="0">
                  <a:solidFill>
                    <a:srgbClr val="0000CC"/>
                  </a:solidFill>
                  <a:latin typeface="+mn-lt"/>
                  <a:ea typeface="黑体" pitchFamily="2" charset="-122"/>
                </a:endParaRP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三系 </a:t>
                </a:r>
                <a:endParaRPr kumimoji="1" lang="zh-CN" altLang="en-US" sz="2000" b="1" dirty="0">
                  <a:solidFill>
                    <a:srgbClr val="0000CC"/>
                  </a:solidFill>
                  <a:latin typeface="+mn-lt"/>
                  <a:ea typeface="黑体" pitchFamily="2" charset="-122"/>
                </a:endParaRP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个独立的以太网</a:t>
            </a:r>
            <a:endParaRPr lang="en-US" altLang="zh-CN" sz="2400" b="1" dirty="0">
              <a:latin typeface="+mn-lt"/>
              <a:ea typeface="黑体"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itchFamily="2" charset="-122"/>
              </a:rPr>
              <a:t>一</a:t>
            </a:r>
            <a:r>
              <a:rPr lang="zh-CN" altLang="zh-CN" sz="2400" b="1" dirty="0">
                <a:latin typeface="+mn-lt"/>
                <a:ea typeface="黑体" pitchFamily="2" charset="-122"/>
              </a:rPr>
              <a:t>个扩展的以太网</a:t>
            </a:r>
            <a:endParaRPr lang="zh-CN" altLang="en-US" sz="2400" b="1" dirty="0">
              <a:latin typeface="+mn-lt"/>
              <a:ea typeface="黑体" pitchFamily="2" charset="-122"/>
            </a:endParaRPr>
          </a:p>
        </p:txBody>
      </p:sp>
    </p:spTree>
    <p:extLst>
      <p:ext uri="{BB962C8B-B14F-4D97-AF65-F5344CB8AC3E}">
        <p14:creationId xmlns:p14="http://schemas.microsoft.com/office/powerpoint/2010/main" val="1293355587"/>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a:t>
            </a:r>
            <a:r>
              <a:rPr lang="zh-CN" altLang="en-US" dirty="0" smtClean="0">
                <a:ea typeface="黑体" pitchFamily="2" charset="-122"/>
              </a:rPr>
              <a:t>的</a:t>
            </a:r>
            <a:r>
              <a:rPr lang="zh-CN" altLang="en-US" dirty="0"/>
              <a:t>以太网</a:t>
            </a:r>
            <a:r>
              <a:rPr lang="zh-CN" altLang="en-US" dirty="0" smtClean="0">
                <a:ea typeface="黑体" pitchFamily="2" charset="-122"/>
              </a:rPr>
              <a:t>上</a:t>
            </a:r>
            <a:r>
              <a:rPr lang="zh-CN" altLang="en-US" dirty="0">
                <a:ea typeface="黑体" pitchFamily="2" charset="-122"/>
              </a:rPr>
              <a:t>的计算机能够进行跨碰撞域的通信。</a:t>
            </a:r>
          </a:p>
          <a:p>
            <a:pPr lvl="1">
              <a:lnSpc>
                <a:spcPct val="110000"/>
              </a:lnSpc>
            </a:pPr>
            <a:r>
              <a:rPr lang="zh-CN" altLang="en-US" dirty="0">
                <a:ea typeface="黑体" pitchFamily="2" charset="-122"/>
              </a:rPr>
              <a:t>扩大</a:t>
            </a:r>
            <a:r>
              <a:rPr lang="zh-CN" altLang="en-US" dirty="0" smtClean="0">
                <a:ea typeface="黑体" pitchFamily="2" charset="-122"/>
              </a:rPr>
              <a:t>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Tree>
    <p:extLst>
      <p:ext uri="{BB962C8B-B14F-4D97-AF65-F5344CB8AC3E}">
        <p14:creationId xmlns:p14="http://schemas.microsoft.com/office/powerpoint/2010/main" val="21770081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3.5.2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a:t>
            </a:r>
            <a:r>
              <a:rPr lang="zh-CN" altLang="en-US" sz="2400" b="1" dirty="0" smtClean="0">
                <a:solidFill>
                  <a:srgbClr val="000099"/>
                </a:solidFill>
                <a:latin typeface="+mn-lt"/>
                <a:ea typeface="黑体" pitchFamily="2" charset="-122"/>
              </a:rPr>
              <a:t>数据链路层。</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它</a:t>
            </a:r>
            <a:r>
              <a:rPr lang="zh-CN" altLang="en-US" sz="2400" b="1" dirty="0">
                <a:solidFill>
                  <a:srgbClr val="C00000"/>
                </a:solidFill>
                <a:latin typeface="+mn-lt"/>
                <a:ea typeface="黑体" pitchFamily="2" charset="-122"/>
              </a:rPr>
              <a:t>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a:t>
            </a:r>
            <a:r>
              <a:rPr lang="zh-CN" altLang="en-US" sz="2400" b="1" dirty="0" smtClean="0">
                <a:solidFill>
                  <a:srgbClr val="000099"/>
                </a:solidFill>
                <a:latin typeface="+mn-lt"/>
                <a:ea typeface="黑体" pitchFamily="2" charset="-122"/>
              </a:rPr>
              <a:t>或</a:t>
            </a:r>
            <a:r>
              <a:rPr lang="zh-CN" altLang="zh-CN" sz="2400" b="1" dirty="0">
                <a:solidFill>
                  <a:srgbClr val="000099"/>
                </a:solidFill>
                <a:latin typeface="+mn-lt"/>
                <a:ea typeface="黑体" pitchFamily="2" charset="-122"/>
              </a:rPr>
              <a:t>把它</a:t>
            </a:r>
            <a:r>
              <a:rPr lang="zh-CN" altLang="en-US" sz="2400" b="1" dirty="0" smtClean="0">
                <a:solidFill>
                  <a:srgbClr val="000099"/>
                </a:solidFill>
                <a:latin typeface="+mn-lt"/>
                <a:ea typeface="黑体" pitchFamily="2" charset="-122"/>
              </a:rPr>
              <a:t>丢弃</a:t>
            </a:r>
            <a:r>
              <a:rPr lang="zh-CN" altLang="en-US" sz="2400" b="1" dirty="0">
                <a:solidFill>
                  <a:srgbClr val="000099"/>
                </a:solidFill>
                <a:latin typeface="+mn-lt"/>
                <a:ea typeface="黑体" pitchFamily="2" charset="-122"/>
              </a:rPr>
              <a:t>。 </a:t>
            </a: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smtClean="0">
                <a:solidFill>
                  <a:srgbClr val="000099"/>
                </a:solidFill>
                <a:latin typeface="+mn-lt"/>
                <a:ea typeface="黑体" pitchFamily="2" charset="-122"/>
              </a:rPr>
              <a:t>1990 </a:t>
            </a:r>
            <a:r>
              <a:rPr lang="zh-CN" altLang="en-US" sz="2400" b="1" dirty="0" smtClean="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a:t>
            </a:r>
            <a:r>
              <a:rPr lang="zh-CN" altLang="en-US" sz="2400" b="1" dirty="0" smtClean="0">
                <a:solidFill>
                  <a:srgbClr val="C00000"/>
                </a:solidFill>
                <a:latin typeface="+mn-lt"/>
                <a:ea typeface="黑体" pitchFamily="2" charset="-122"/>
              </a:rPr>
              <a:t>集线器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switching hub</a:t>
            </a:r>
            <a:r>
              <a:rPr lang="en-US" altLang="zh-CN" sz="2400" b="1" dirty="0" smtClean="0">
                <a:solidFill>
                  <a:srgbClr val="000099"/>
                </a:solidFill>
                <a:latin typeface="+mn-lt"/>
                <a:ea typeface="黑体" pitchFamily="2" charset="-122"/>
              </a:rPr>
              <a:t>) </a:t>
            </a:r>
            <a:r>
              <a:rPr lang="zh-CN" altLang="en-US" sz="2400" b="1" dirty="0" smtClean="0">
                <a:solidFill>
                  <a:srgbClr val="000099"/>
                </a:solidFill>
                <a:latin typeface="+mn-lt"/>
                <a:ea typeface="黑体" pitchFamily="2" charset="-122"/>
              </a:rPr>
              <a:t>可</a:t>
            </a:r>
            <a:r>
              <a:rPr lang="zh-CN" altLang="en-US" sz="2400" b="1" dirty="0">
                <a:solidFill>
                  <a:srgbClr val="000099"/>
                </a:solidFill>
                <a:latin typeface="+mn-lt"/>
                <a:ea typeface="黑体" pitchFamily="2" charset="-122"/>
              </a:rPr>
              <a:t>明显地</a:t>
            </a:r>
            <a:r>
              <a:rPr lang="zh-CN" altLang="en-US" sz="2400" b="1" dirty="0" smtClean="0">
                <a:solidFill>
                  <a:srgbClr val="000099"/>
                </a:solidFill>
                <a:latin typeface="+mn-lt"/>
                <a:ea typeface="黑体" pitchFamily="2" charset="-122"/>
              </a:rPr>
              <a:t>提高</a:t>
            </a:r>
            <a:r>
              <a:rPr lang="zh-CN" altLang="en-US" sz="2400" b="1" dirty="0">
                <a:solidFill>
                  <a:srgbClr val="000099"/>
                </a:solidFill>
                <a:latin typeface="+mn-lt"/>
                <a:ea typeface="黑体" pitchFamily="2" charset="-122"/>
              </a:rPr>
              <a:t>以太网的性能</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smtClean="0">
                <a:solidFill>
                  <a:srgbClr val="C00000"/>
                </a:solidFill>
                <a:latin typeface="+mn-lt"/>
                <a:ea typeface="黑体" pitchFamily="2" charset="-122"/>
              </a:rPr>
              <a:t>交换式</a:t>
            </a:r>
            <a:r>
              <a:rPr lang="zh-CN" altLang="zh-CN" sz="2400" b="1" dirty="0">
                <a:solidFill>
                  <a:srgbClr val="C00000"/>
                </a:solidFill>
                <a:latin typeface="+mn-lt"/>
                <a:ea typeface="黑体" pitchFamily="2" charset="-122"/>
              </a:rPr>
              <a:t>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a:t>
            </a:r>
            <a:r>
              <a:rPr lang="en-US" altLang="zh-CN" sz="2400" b="1" dirty="0" smtClean="0">
                <a:solidFill>
                  <a:srgbClr val="000099"/>
                </a:solidFill>
                <a:latin typeface="+mn-lt"/>
                <a:ea typeface="黑体" pitchFamily="2" charset="-122"/>
              </a:rPr>
              <a:t>) </a:t>
            </a:r>
            <a:r>
              <a:rPr lang="zh-CN" altLang="zh-CN" sz="2400" b="1" dirty="0" smtClean="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a:t>
            </a:r>
            <a:r>
              <a:rPr lang="zh-CN" altLang="zh-CN" sz="2400" b="1" dirty="0" smtClean="0">
                <a:solidFill>
                  <a:srgbClr val="000099"/>
                </a:solidFill>
                <a:latin typeface="+mn-lt"/>
                <a:ea typeface="黑体" pitchFamily="2" charset="-122"/>
              </a:rPr>
              <a:t>数据链路层</a:t>
            </a:r>
            <a:r>
              <a:rPr lang="zh-CN" altLang="en-US" sz="2400" b="1" dirty="0" smtClean="0">
                <a:solidFill>
                  <a:srgbClr val="000099"/>
                </a:solidFill>
                <a:latin typeface="+mn-lt"/>
                <a:ea typeface="黑体" pitchFamily="2" charset="-122"/>
              </a:rPr>
              <a:t>。</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3426628251"/>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zh-CN" dirty="0" smtClean="0"/>
              <a:t>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lvl="1"/>
            <a:r>
              <a:rPr lang="zh-CN" altLang="zh-CN" dirty="0" smtClean="0"/>
              <a:t>通常</a:t>
            </a:r>
            <a:r>
              <a:rPr lang="zh-CN" altLang="zh-CN" dirty="0"/>
              <a:t>都有十几个或更多的</a:t>
            </a:r>
            <a:r>
              <a:rPr lang="zh-CN" altLang="zh-CN" dirty="0" smtClean="0"/>
              <a:t>接口</a:t>
            </a:r>
            <a:r>
              <a:rPr lang="zh-CN" altLang="en-US" dirty="0" smtClean="0"/>
              <a:t>。</a:t>
            </a:r>
            <a:endParaRPr lang="en-US" altLang="zh-CN" dirty="0" smtClean="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smtClean="0"/>
              <a:t>以太网</a:t>
            </a:r>
            <a:r>
              <a:rPr lang="zh-CN" altLang="zh-CN" dirty="0"/>
              <a:t>交换</a:t>
            </a:r>
            <a:r>
              <a:rPr lang="zh-CN" altLang="zh-CN" dirty="0" smtClean="0">
                <a:solidFill>
                  <a:srgbClr val="FF0000"/>
                </a:solidFill>
              </a:rPr>
              <a:t>机具</a:t>
            </a:r>
            <a:r>
              <a:rPr lang="zh-CN" altLang="zh-CN" dirty="0">
                <a:solidFill>
                  <a:srgbClr val="FF0000"/>
                </a:solidFill>
              </a:rPr>
              <a:t>有</a:t>
            </a:r>
            <a:r>
              <a:rPr lang="zh-CN" altLang="zh-CN" dirty="0" smtClean="0">
                <a:solidFill>
                  <a:srgbClr val="FF0000"/>
                </a:solidFill>
              </a:rPr>
              <a:t>并行性</a:t>
            </a:r>
            <a:r>
              <a:rPr lang="zh-CN" altLang="en-US" dirty="0" smtClean="0">
                <a:solidFill>
                  <a:srgbClr val="FF0000"/>
                </a:solidFill>
              </a:rPr>
              <a:t>。</a:t>
            </a:r>
            <a:endParaRPr lang="en-US" altLang="zh-CN" dirty="0" smtClean="0">
              <a:solidFill>
                <a:srgbClr val="FF0000"/>
              </a:solidFill>
            </a:endParaRPr>
          </a:p>
          <a:p>
            <a:pPr lvl="1"/>
            <a:r>
              <a:rPr lang="zh-CN" altLang="zh-CN" dirty="0" smtClean="0"/>
              <a:t>能</a:t>
            </a:r>
            <a:r>
              <a:rPr lang="zh-CN" altLang="zh-CN" dirty="0"/>
              <a:t>同时连通多对接口，使多对主机能同时</a:t>
            </a:r>
            <a:r>
              <a:rPr lang="zh-CN" altLang="zh-CN" dirty="0" smtClean="0"/>
              <a:t>通信</a:t>
            </a:r>
            <a:r>
              <a:rPr lang="zh-CN" altLang="en-US" dirty="0" smtClean="0"/>
              <a:t>。</a:t>
            </a:r>
            <a:endParaRPr lang="en-US" altLang="zh-CN" dirty="0" smtClean="0"/>
          </a:p>
          <a:p>
            <a:r>
              <a:rPr lang="zh-CN" altLang="zh-CN" dirty="0" smtClean="0">
                <a:solidFill>
                  <a:srgbClr val="0000FF"/>
                </a:solidFill>
              </a:rPr>
              <a:t>相互</a:t>
            </a:r>
            <a:r>
              <a:rPr lang="zh-CN" altLang="zh-CN" dirty="0">
                <a:solidFill>
                  <a:srgbClr val="0000FF"/>
                </a:solidFill>
              </a:rPr>
              <a:t>通信的主机都是独占传输媒体，无碰撞地传输数据</a:t>
            </a:r>
            <a:r>
              <a:rPr lang="zh-CN" altLang="zh-CN" dirty="0" smtClean="0">
                <a:solidFill>
                  <a:srgbClr val="0000FF"/>
                </a:solidFill>
              </a:rPr>
              <a:t>。</a:t>
            </a:r>
            <a:endParaRPr lang="en-US" altLang="zh-CN" dirty="0" smtClean="0">
              <a:solidFill>
                <a:srgbClr val="0000FF"/>
              </a:solidFill>
            </a:endParaRPr>
          </a:p>
          <a:p>
            <a:endParaRPr lang="zh-CN" altLang="en-US" dirty="0"/>
          </a:p>
        </p:txBody>
      </p:sp>
    </p:spTree>
    <p:extLst>
      <p:ext uri="{BB962C8B-B14F-4D97-AF65-F5344CB8AC3E}">
        <p14:creationId xmlns:p14="http://schemas.microsoft.com/office/powerpoint/2010/main" val="1829247338"/>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smtClean="0"/>
              <a:t>。</a:t>
            </a:r>
            <a:endParaRPr lang="en-US" altLang="zh-CN" dirty="0" smtClean="0"/>
          </a:p>
          <a:p>
            <a:r>
              <a:rPr lang="zh-CN" altLang="zh-CN" dirty="0" smtClean="0"/>
              <a:t>以太网</a:t>
            </a:r>
            <a:r>
              <a:rPr lang="zh-CN" altLang="zh-CN" dirty="0"/>
              <a:t>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r>
              <a:rPr lang="zh-CN" altLang="zh-CN" dirty="0" smtClean="0"/>
              <a:t>。</a:t>
            </a:r>
            <a:endParaRPr lang="en-US" altLang="zh-CN" dirty="0" smtClean="0"/>
          </a:p>
          <a:p>
            <a:r>
              <a:rPr lang="zh-CN" altLang="zh-CN" dirty="0" smtClean="0"/>
              <a:t>以太网交换机使用</a:t>
            </a:r>
            <a:r>
              <a:rPr lang="zh-CN" altLang="zh-CN" dirty="0"/>
              <a:t>了</a:t>
            </a:r>
            <a:r>
              <a:rPr lang="zh-CN" altLang="zh-CN" dirty="0">
                <a:solidFill>
                  <a:srgbClr val="FF0000"/>
                </a:solidFill>
              </a:rPr>
              <a:t>专用的交换结构芯片，</a:t>
            </a:r>
            <a:r>
              <a:rPr lang="zh-CN" altLang="zh-CN" dirty="0"/>
              <a:t>用硬件转发，其转发速率要比使用软件转发的网桥快很多</a:t>
            </a:r>
            <a:r>
              <a:rPr lang="zh-CN" altLang="zh-CN" dirty="0" smtClean="0"/>
              <a:t>。</a:t>
            </a:r>
            <a:endParaRPr lang="en-US" altLang="zh-CN" dirty="0" smtClean="0"/>
          </a:p>
        </p:txBody>
      </p:sp>
    </p:spTree>
    <p:extLst>
      <p:ext uri="{BB962C8B-B14F-4D97-AF65-F5344CB8AC3E}">
        <p14:creationId xmlns:p14="http://schemas.microsoft.com/office/powerpoint/2010/main" val="425562539"/>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smtClean="0"/>
              <a:t>交换机</a:t>
            </a:r>
            <a:r>
              <a:rPr lang="zh-CN" altLang="en-US" dirty="0" smtClean="0"/>
              <a:t>的交换方式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r>
              <a:rPr lang="zh-CN" altLang="zh-CN" dirty="0"/>
              <a:t>把整个数据帧先缓存后再进行</a:t>
            </a:r>
            <a:r>
              <a:rPr lang="zh-CN" altLang="zh-CN" dirty="0" smtClean="0"/>
              <a:t>处理</a:t>
            </a:r>
            <a:r>
              <a:rPr lang="zh-CN" altLang="en-US" dirty="0" smtClean="0"/>
              <a:t>。</a:t>
            </a:r>
            <a:endParaRPr lang="en-US" altLang="zh-CN" dirty="0"/>
          </a:p>
          <a:p>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r>
              <a:rPr lang="zh-CN" altLang="zh-CN" dirty="0"/>
              <a:t>接收数据帧的同时就</a:t>
            </a:r>
            <a:r>
              <a:rPr lang="zh-CN" altLang="zh-CN" dirty="0">
                <a:solidFill>
                  <a:srgbClr val="0000FF"/>
                </a:solidFill>
              </a:rPr>
              <a:t>立即按数据帧的</a:t>
            </a:r>
            <a:r>
              <a:rPr lang="zh-CN" altLang="zh-CN" dirty="0" smtClean="0">
                <a:solidFill>
                  <a:srgbClr val="0000FF"/>
                </a:solidFill>
              </a:rPr>
              <a:t>目的</a:t>
            </a:r>
            <a:r>
              <a:rPr lang="en-US" altLang="zh-CN" dirty="0" smtClean="0">
                <a:solidFill>
                  <a:srgbClr val="0000FF"/>
                </a:solidFill>
              </a:rPr>
              <a:t> MAC </a:t>
            </a:r>
            <a:r>
              <a:rPr lang="zh-CN" altLang="zh-CN" dirty="0" smtClean="0">
                <a:solidFill>
                  <a:srgbClr val="0000FF"/>
                </a:solidFill>
              </a:rPr>
              <a:t>地址</a:t>
            </a:r>
            <a:r>
              <a:rPr lang="zh-CN" altLang="zh-CN" dirty="0"/>
              <a:t>决定该帧的转发接口，因而提高了帧的转发</a:t>
            </a:r>
            <a:r>
              <a:rPr lang="zh-CN" altLang="zh-CN" dirty="0" smtClean="0"/>
              <a:t>速度</a:t>
            </a:r>
            <a:r>
              <a:rPr lang="zh-CN" altLang="en-US" dirty="0" smtClean="0"/>
              <a:t>。</a:t>
            </a:r>
            <a:endParaRPr lang="en-US" altLang="zh-CN" dirty="0" smtClean="0"/>
          </a:p>
          <a:p>
            <a:pPr lvl="1"/>
            <a:r>
              <a:rPr lang="zh-CN" altLang="zh-CN" dirty="0">
                <a:solidFill>
                  <a:srgbClr val="FF0000"/>
                </a:solidFill>
              </a:rPr>
              <a:t>缺点</a:t>
            </a:r>
            <a:r>
              <a:rPr lang="zh-CN" altLang="zh-CN" dirty="0"/>
              <a:t>是它不检查差错就直接将帧转发出去，因此有可能也将一些无效帧转发给其他的</a:t>
            </a:r>
            <a:r>
              <a:rPr lang="zh-CN" altLang="zh-CN" dirty="0" smtClean="0"/>
              <a:t>站</a:t>
            </a:r>
            <a:r>
              <a:rPr lang="zh-CN" altLang="en-US" dirty="0" smtClean="0"/>
              <a:t>。</a:t>
            </a:r>
            <a:endParaRPr lang="zh-CN" altLang="en-US" dirty="0"/>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a:t>
            </a:r>
            <a:r>
              <a:rPr lang="zh-CN" altLang="zh-CN" sz="2400" b="1" dirty="0" smtClean="0">
                <a:solidFill>
                  <a:srgbClr val="000066"/>
                </a:solidFill>
                <a:latin typeface="+mn-lt"/>
                <a:ea typeface="黑体" pitchFamily="2" charset="-122"/>
              </a:rPr>
              <a:t>时</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298280068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出现了“</a:t>
            </a:r>
            <a:r>
              <a:rPr kumimoji="1" lang="en-US" altLang="zh-CN" sz="2400" b="1">
                <a:solidFill>
                  <a:srgbClr val="000099"/>
                </a:solidFill>
                <a:latin typeface="+mn-lt"/>
                <a:ea typeface="黑体" pitchFamily="2" charset="-122"/>
              </a:rPr>
              <a:t>EOT”</a:t>
            </a:r>
          </a:p>
        </p:txBody>
      </p:sp>
      <p:sp>
        <p:nvSpPr>
          <p:cNvPr id="356361" name="AutoShape 9"/>
          <p:cNvSpPr>
            <a:spLocks/>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itchFamily="2" charset="-122"/>
              </a:rPr>
              <a:t>被接收端当作无效帧而丢弃</a:t>
            </a:r>
          </a:p>
        </p:txBody>
      </p:sp>
      <p:sp>
        <p:nvSpPr>
          <p:cNvPr id="356363" name="AutoShape 11"/>
          <p:cNvSpPr>
            <a:spLocks/>
          </p:cNvSpPr>
          <p:nvPr/>
        </p:nvSpPr>
        <p:spPr bwMode="auto">
          <a:xfrm rot="-5400000">
            <a:off x="2557661" y="3211469"/>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itchFamily="2" charset="-122"/>
              </a:rPr>
              <a:t>被接收端</a:t>
            </a:r>
          </a:p>
          <a:p>
            <a:pPr algn="ctr"/>
            <a:r>
              <a:rPr kumimoji="1" lang="zh-CN" altLang="en-US" sz="2400" b="1" dirty="0">
                <a:solidFill>
                  <a:srgbClr val="FF0000"/>
                </a:solidFill>
                <a:latin typeface="+mn-lt"/>
                <a:ea typeface="黑体"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a:t>
            </a:r>
          </a:p>
          <a:p>
            <a:r>
              <a:rPr kumimoji="1" lang="zh-CN" altLang="en-US" sz="2400" b="1">
                <a:solidFill>
                  <a:srgbClr val="000099"/>
                </a:solidFill>
                <a:latin typeface="+mn-lt"/>
                <a:ea typeface="黑体"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itchFamily="2" charset="-122"/>
              </a:rPr>
              <a:t>数据部分</a:t>
            </a:r>
            <a:r>
              <a:rPr lang="zh-CN" altLang="zh-CN" sz="2400" b="1" dirty="0">
                <a:latin typeface="+mn-lt"/>
                <a:ea typeface="黑体" pitchFamily="2" charset="-122"/>
              </a:rPr>
              <a:t>恰好出现</a:t>
            </a:r>
            <a:r>
              <a:rPr lang="zh-CN" altLang="zh-CN" sz="2400" b="1" dirty="0" smtClean="0">
                <a:latin typeface="+mn-lt"/>
                <a:ea typeface="黑体" pitchFamily="2" charset="-122"/>
              </a:rPr>
              <a:t>与</a:t>
            </a:r>
            <a:r>
              <a:rPr lang="en-US" altLang="zh-CN" sz="2400" b="1" dirty="0" smtClean="0">
                <a:latin typeface="+mn-lt"/>
                <a:ea typeface="黑体" pitchFamily="2" charset="-122"/>
              </a:rPr>
              <a:t> EOT </a:t>
            </a:r>
            <a:r>
              <a:rPr lang="zh-CN" altLang="zh-CN" sz="2400" b="1" dirty="0" smtClean="0">
                <a:latin typeface="+mn-lt"/>
                <a:ea typeface="黑体" pitchFamily="2" charset="-122"/>
              </a:rPr>
              <a:t>一样</a:t>
            </a:r>
            <a:r>
              <a:rPr lang="zh-CN" altLang="zh-CN" sz="2400" b="1" dirty="0">
                <a:latin typeface="+mn-lt"/>
                <a:ea typeface="黑体" pitchFamily="2" charset="-122"/>
              </a:rPr>
              <a:t>的代码</a:t>
            </a:r>
            <a:endParaRPr lang="zh-CN" altLang="en-US" sz="2400" b="1" dirty="0">
              <a:latin typeface="+mn-lt"/>
              <a:ea typeface="黑体" pitchFamily="2" charset="-122"/>
            </a:endParaRPr>
          </a:p>
        </p:txBody>
      </p:sp>
    </p:spTree>
    <p:extLst>
      <p:ext uri="{BB962C8B-B14F-4D97-AF65-F5344CB8AC3E}">
        <p14:creationId xmlns:p14="http://schemas.microsoft.com/office/powerpoint/2010/main" val="720903893"/>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Tree>
    <p:extLst>
      <p:ext uri="{BB962C8B-B14F-4D97-AF65-F5344CB8AC3E}">
        <p14:creationId xmlns:p14="http://schemas.microsoft.com/office/powerpoint/2010/main" val="3413883155"/>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a:solidFill>
                  <a:srgbClr val="FF0000"/>
                </a:solidFill>
              </a:rPr>
              <a:t>接口</a:t>
            </a:r>
            <a:r>
              <a:rPr lang="en-US" altLang="zh-CN" sz="2800" dirty="0" smtClean="0">
                <a:solidFill>
                  <a:srgbClr val="FF0000"/>
                </a:solidFill>
              </a:rPr>
              <a:t>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p>
          <a:p>
            <a:r>
              <a:rPr lang="zh-CN" altLang="zh-CN" sz="2800" dirty="0"/>
              <a:t>从新写入交换表的</a:t>
            </a:r>
            <a:r>
              <a:rPr lang="zh-CN" altLang="zh-CN" sz="2800" dirty="0" smtClean="0"/>
              <a:t>项目</a:t>
            </a:r>
            <a:r>
              <a:rPr lang="en-US" altLang="zh-CN" sz="2800" dirty="0" smtClean="0"/>
              <a:t> (</a:t>
            </a:r>
            <a:r>
              <a:rPr lang="en-US" altLang="zh-CN" sz="2800" dirty="0"/>
              <a:t>A, 1</a:t>
            </a:r>
            <a:r>
              <a:rPr lang="en-US" altLang="zh-CN" sz="2800" dirty="0" smtClean="0"/>
              <a:t>) </a:t>
            </a:r>
            <a:r>
              <a:rPr lang="zh-CN" altLang="zh-CN" sz="2800" dirty="0" smtClean="0"/>
              <a:t>可以</a:t>
            </a:r>
            <a:r>
              <a:rPr lang="zh-CN" altLang="zh-CN" sz="2800" dirty="0"/>
              <a:t>看出，以后不管从哪一个接口收到帧，只要其目的地址是</a:t>
            </a:r>
            <a:r>
              <a:rPr lang="en-US" altLang="zh-CN" sz="2800" dirty="0"/>
              <a:t>A</a:t>
            </a:r>
            <a:r>
              <a:rPr lang="zh-CN" altLang="zh-CN" sz="2800" dirty="0"/>
              <a:t>，就</a:t>
            </a:r>
            <a:r>
              <a:rPr lang="zh-CN" altLang="zh-CN" sz="2800" dirty="0" smtClean="0"/>
              <a:t>应当把</a:t>
            </a:r>
            <a:r>
              <a:rPr lang="zh-CN" altLang="zh-CN" sz="2800" dirty="0"/>
              <a:t>收到的帧从接口</a:t>
            </a:r>
            <a:r>
              <a:rPr lang="en-US" altLang="zh-CN" sz="2800" dirty="0"/>
              <a:t>1</a:t>
            </a:r>
            <a:r>
              <a:rPr lang="zh-CN" altLang="zh-CN" sz="2800" dirty="0"/>
              <a:t>转发出去</a:t>
            </a:r>
            <a:r>
              <a:rPr lang="zh-CN" altLang="zh-CN" sz="2800" dirty="0" smtClean="0"/>
              <a:t>。</a:t>
            </a:r>
            <a:endParaRPr lang="zh-CN" altLang="zh-CN" sz="2800" dirty="0"/>
          </a:p>
          <a:p>
            <a:endParaRPr lang="zh-CN" altLang="en-US" sz="2800" dirty="0"/>
          </a:p>
        </p:txBody>
      </p:sp>
    </p:spTree>
    <p:extLst>
      <p:ext uri="{BB962C8B-B14F-4D97-AF65-F5344CB8AC3E}">
        <p14:creationId xmlns:p14="http://schemas.microsoft.com/office/powerpoint/2010/main" val="3335334033"/>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a:t>
            </a:r>
            <a:r>
              <a:rPr lang="zh-CN" altLang="zh-CN" sz="2800" dirty="0" smtClean="0"/>
              <a:t>为</a:t>
            </a:r>
            <a:r>
              <a:rPr lang="en-US" altLang="zh-CN" sz="2800" dirty="0" smtClean="0"/>
              <a:t> A </a:t>
            </a:r>
            <a:r>
              <a:rPr lang="zh-CN" altLang="zh-CN" sz="2800" dirty="0" smtClean="0"/>
              <a:t>的</a:t>
            </a:r>
            <a:r>
              <a:rPr lang="zh-CN" altLang="zh-CN" sz="2800" dirty="0"/>
              <a:t>帧）应从接口</a:t>
            </a:r>
            <a:r>
              <a:rPr lang="en-US" altLang="zh-CN" sz="2800" dirty="0"/>
              <a:t>1</a:t>
            </a:r>
            <a:r>
              <a:rPr lang="zh-CN" altLang="zh-CN" sz="2800" dirty="0"/>
              <a:t>转发。</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a:t>
            </a:r>
            <a:r>
              <a:rPr lang="zh-CN" altLang="zh-CN" sz="2800" dirty="0"/>
              <a:t>，现在已经没有必要再广播收到的帧</a:t>
            </a:r>
            <a:r>
              <a:rPr lang="zh-CN" altLang="zh-CN" sz="2800" dirty="0" smtClean="0"/>
              <a:t>。</a:t>
            </a:r>
            <a:endParaRPr lang="en-US" altLang="zh-CN" sz="2800" dirty="0" smtClean="0"/>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a:t>，表明今后如有发送</a:t>
            </a:r>
            <a:r>
              <a:rPr lang="zh-CN" altLang="zh-CN" sz="2800" dirty="0" smtClean="0"/>
              <a:t>给</a:t>
            </a:r>
            <a:r>
              <a:rPr lang="en-US" altLang="zh-CN" sz="2800" dirty="0" smtClean="0"/>
              <a:t> B </a:t>
            </a:r>
            <a:r>
              <a:rPr lang="zh-CN" altLang="zh-CN" sz="2800" dirty="0" smtClean="0"/>
              <a:t>的</a:t>
            </a:r>
            <a:r>
              <a:rPr lang="zh-CN" altLang="zh-CN" sz="2800" dirty="0"/>
              <a:t>帧，就应当从</a:t>
            </a:r>
            <a:r>
              <a:rPr lang="zh-CN" altLang="zh-CN" sz="2800" dirty="0" smtClean="0"/>
              <a:t>接口</a:t>
            </a:r>
            <a:r>
              <a:rPr lang="en-US" altLang="zh-CN" sz="2800" dirty="0" smtClean="0"/>
              <a:t> 3 </a:t>
            </a:r>
            <a:r>
              <a:rPr lang="zh-CN" altLang="zh-CN" sz="2800" dirty="0" smtClean="0"/>
              <a:t>转发</a:t>
            </a:r>
            <a:r>
              <a:rPr lang="zh-CN" altLang="zh-CN" sz="2800" dirty="0"/>
              <a:t>出去</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Tree>
    <p:extLst>
      <p:ext uri="{BB962C8B-B14F-4D97-AF65-F5344CB8AC3E}">
        <p14:creationId xmlns:p14="http://schemas.microsoft.com/office/powerpoint/2010/main" val="3210388090"/>
      </p:ext>
    </p:extLst>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r>
                <a:rPr kumimoji="1" lang="zh-CN" altLang="en-US" sz="1600" b="1" dirty="0" smtClean="0">
                  <a:latin typeface="+mn-lt"/>
                  <a:ea typeface="黑体" pitchFamily="2" charset="-122"/>
                </a:rPr>
                <a:t>      </a:t>
              </a:r>
              <a:r>
                <a:rPr kumimoji="1" lang="en-US" altLang="zh-CN" sz="1600" b="1" dirty="0" smtClean="0">
                  <a:latin typeface="+mn-lt"/>
                  <a:ea typeface="黑体" pitchFamily="2" charset="-122"/>
                </a:rPr>
                <a:t>A           1</a:t>
              </a:r>
              <a:endParaRPr kumimoji="1" lang="en-US" altLang="zh-CN" sz="1600" b="1" dirty="0">
                <a:latin typeface="+mn-lt"/>
                <a:ea typeface="黑体" pitchFamily="2" charset="-122"/>
              </a:endParaRPr>
            </a:p>
            <a:p>
              <a:pPr defTabSz="762000" eaLnBrk="0" hangingPunct="0">
                <a:lnSpc>
                  <a:spcPct val="115000"/>
                </a:lnSpc>
              </a:pPr>
              <a:r>
                <a:rPr kumimoji="1" lang="en-US" altLang="zh-CN" sz="1600" b="1" dirty="0" smtClean="0">
                  <a:latin typeface="+mn-lt"/>
                  <a:ea typeface="黑体" pitchFamily="2" charset="-122"/>
                </a:rPr>
                <a:t>       B           3</a:t>
              </a:r>
              <a:endParaRPr kumimoji="1" lang="en-US" altLang="zh-CN" sz="1600" b="1" dirty="0">
                <a:latin typeface="+mn-lt"/>
                <a:ea typeface="黑体"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itchFamily="2" charset="-122"/>
                </a:rPr>
                <a:t>交换</a:t>
              </a:r>
              <a:r>
                <a:rPr lang="zh-CN" altLang="en-US" sz="2400" b="1" dirty="0">
                  <a:latin typeface="+mn-lt"/>
                  <a:ea typeface="黑体" pitchFamily="2" charset="-122"/>
                </a:rPr>
                <a:t>了两帧后的交换</a:t>
              </a:r>
              <a:r>
                <a:rPr lang="zh-CN" altLang="en-US" sz="2400" b="1" dirty="0" smtClean="0">
                  <a:latin typeface="+mn-lt"/>
                  <a:ea typeface="黑体" pitchFamily="2" charset="-122"/>
                </a:rPr>
                <a:t>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eaLnBrk="0" hangingPunct="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246769"/>
          </a:xfrm>
          <a:prstGeom prst="rect">
            <a:avLst/>
          </a:prstGeom>
          <a:ln w="12700">
            <a:solidFill>
              <a:schemeClr val="tx1"/>
            </a:solidFill>
          </a:ln>
        </p:spPr>
        <p:txBody>
          <a:bodyPr wrap="square">
            <a:spAutoFit/>
          </a:bodyPr>
          <a:lstStyle/>
          <a:p>
            <a:r>
              <a:rPr lang="zh-CN" altLang="zh-CN" sz="2000" b="1" dirty="0" smtClean="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000" b="1" dirty="0">
                <a:solidFill>
                  <a:srgbClr val="FF0000"/>
                </a:solidFill>
                <a:latin typeface="+mn-lt"/>
                <a:ea typeface="黑体" pitchFamily="2" charset="-122"/>
              </a:rPr>
              <a:t>有效时间。</a:t>
            </a:r>
            <a:r>
              <a:rPr lang="zh-CN" altLang="zh-CN" sz="2000" b="1" dirty="0" smtClean="0">
                <a:solidFill>
                  <a:srgbClr val="0000FF"/>
                </a:solidFill>
                <a:latin typeface="+mn-lt"/>
                <a:ea typeface="黑体" pitchFamily="2" charset="-122"/>
              </a:rPr>
              <a:t>过期的项目就自动被删除。</a:t>
            </a:r>
            <a:endParaRPr lang="zh-CN" altLang="en-US" sz="2000" b="1" dirty="0">
              <a:solidFill>
                <a:srgbClr val="0000FF"/>
              </a:solidFill>
              <a:latin typeface="+mn-lt"/>
              <a:ea typeface="黑体"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966842186"/>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p>
        </p:txBody>
      </p:sp>
      <p:sp>
        <p:nvSpPr>
          <p:cNvPr id="650243" name="Rectangle 3"/>
          <p:cNvSpPr>
            <a:spLocks noGrp="1" noChangeArrowheads="1"/>
          </p:cNvSpPr>
          <p:nvPr>
            <p:ph idx="1"/>
          </p:nvPr>
        </p:nvSpPr>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t>如</a:t>
            </a:r>
            <a:r>
              <a:rPr lang="zh-CN" altLang="en-US" sz="2400" dirty="0"/>
              <a:t>没有，就</a:t>
            </a:r>
            <a:r>
              <a:rPr lang="zh-CN" altLang="en-US" sz="2400" dirty="0" smtClean="0"/>
              <a:t>在交换表</a:t>
            </a:r>
            <a:r>
              <a:rPr lang="zh-CN" altLang="en-US" sz="2400" dirty="0"/>
              <a:t>中增加一个项目（源地址、进入的接口</a:t>
            </a:r>
            <a:r>
              <a:rPr lang="zh-CN" altLang="en-US" sz="2400" dirty="0" smtClean="0"/>
              <a:t>和有效时间</a:t>
            </a:r>
            <a:r>
              <a:rPr lang="zh-CN" altLang="en-US" sz="2400" dirty="0"/>
              <a:t>）</a:t>
            </a:r>
            <a:r>
              <a:rPr lang="zh-CN" altLang="en-US" sz="2400" dirty="0" smtClean="0"/>
              <a:t>。</a:t>
            </a:r>
            <a:endParaRPr lang="en-US" altLang="zh-CN" sz="2400" dirty="0" smtClean="0"/>
          </a:p>
          <a:p>
            <a:pPr lvl="1"/>
            <a:r>
              <a:rPr lang="zh-CN" altLang="en-US" sz="2400" dirty="0" smtClean="0"/>
              <a:t>如</a:t>
            </a:r>
            <a:r>
              <a:rPr lang="zh-CN" altLang="en-US" sz="2400" dirty="0"/>
              <a:t>有，则把原有的项目进行</a:t>
            </a:r>
            <a:r>
              <a:rPr lang="zh-CN" altLang="en-US" sz="2400" dirty="0" smtClean="0"/>
              <a:t>更新（</a:t>
            </a:r>
            <a:r>
              <a:rPr lang="zh-CN" altLang="en-US" sz="2400" dirty="0"/>
              <a:t>进入的</a:t>
            </a:r>
            <a:r>
              <a:rPr lang="zh-CN" altLang="en-US" sz="2400" dirty="0" smtClean="0"/>
              <a:t>接口或有效时间）。</a:t>
            </a:r>
            <a:endParaRPr lang="zh-CN" altLang="en-US" sz="2400" dirty="0"/>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p>
          <a:p>
            <a:pPr lvl="1"/>
            <a:r>
              <a:rPr lang="zh-CN" altLang="en-US" sz="2400" dirty="0">
                <a:ea typeface="黑体" pitchFamily="2" charset="-122"/>
              </a:rPr>
              <a:t>如没有，</a:t>
            </a:r>
            <a:r>
              <a:rPr lang="zh-CN" altLang="en-US" sz="2400" dirty="0" smtClean="0">
                <a:ea typeface="黑体" pitchFamily="2" charset="-122"/>
              </a:rPr>
              <a:t>则向所有</a:t>
            </a:r>
            <a:r>
              <a:rPr lang="zh-CN" altLang="en-US" sz="2400" dirty="0">
                <a:ea typeface="黑体" pitchFamily="2" charset="-122"/>
              </a:rPr>
              <a:t>其他接口</a:t>
            </a:r>
            <a:r>
              <a:rPr lang="zh-CN" altLang="en-US" sz="2400" dirty="0" smtClean="0">
                <a:ea typeface="黑体" pitchFamily="2" charset="-122"/>
              </a:rPr>
              <a:t>（进入的</a:t>
            </a:r>
            <a:r>
              <a:rPr lang="zh-CN" altLang="en-US" sz="2400" dirty="0">
                <a:ea typeface="黑体" pitchFamily="2" charset="-122"/>
              </a:rPr>
              <a:t>接口除外</a:t>
            </a:r>
            <a:r>
              <a:rPr lang="zh-CN" altLang="en-US" sz="2400" dirty="0" smtClean="0">
                <a:ea typeface="黑体" pitchFamily="2" charset="-122"/>
              </a:rPr>
              <a:t>）转发</a:t>
            </a:r>
            <a:r>
              <a:rPr lang="zh-CN" altLang="en-US" sz="2400" dirty="0">
                <a:ea typeface="黑体" pitchFamily="2" charset="-122"/>
              </a:rPr>
              <a:t>。</a:t>
            </a:r>
          </a:p>
          <a:p>
            <a:pPr lvl="1"/>
            <a:r>
              <a:rPr lang="zh-CN" altLang="en-US" sz="2400" dirty="0">
                <a:ea typeface="黑体" pitchFamily="2" charset="-122"/>
              </a:rPr>
              <a:t>如有，则</a:t>
            </a:r>
            <a:r>
              <a:rPr lang="zh-CN" altLang="en-US" sz="2400" dirty="0" smtClean="0">
                <a:ea typeface="黑体" pitchFamily="2" charset="-122"/>
              </a:rPr>
              <a:t>按</a:t>
            </a:r>
            <a:r>
              <a:rPr lang="zh-CN" altLang="en-US" sz="2400" dirty="0"/>
              <a:t>交换</a:t>
            </a:r>
            <a:r>
              <a:rPr lang="zh-CN" altLang="en-US" sz="2400" dirty="0" smtClean="0">
                <a:ea typeface="黑体" pitchFamily="2" charset="-122"/>
              </a:rPr>
              <a:t>表</a:t>
            </a:r>
            <a:r>
              <a:rPr lang="zh-CN" altLang="en-US" sz="2400" dirty="0">
                <a:ea typeface="黑体" pitchFamily="2" charset="-122"/>
              </a:rPr>
              <a:t>中给出的接口进行转发。</a:t>
            </a:r>
          </a:p>
          <a:p>
            <a:pPr lvl="1"/>
            <a:r>
              <a:rPr lang="zh-CN" altLang="en-US" sz="2400" dirty="0" smtClean="0">
                <a:ea typeface="黑体" pitchFamily="2" charset="-122"/>
              </a:rPr>
              <a:t>若交换表</a:t>
            </a:r>
            <a:r>
              <a:rPr lang="zh-CN" altLang="en-US" sz="2400" dirty="0">
                <a:ea typeface="黑体" pitchFamily="2" charset="-122"/>
              </a:rPr>
              <a:t>中给出的接口就是该帧</a:t>
            </a:r>
            <a:r>
              <a:rPr lang="zh-CN" altLang="en-US" sz="2400" dirty="0" smtClean="0">
                <a:ea typeface="黑体" pitchFamily="2" charset="-122"/>
              </a:rPr>
              <a:t>进入交换机的</a:t>
            </a:r>
            <a:r>
              <a:rPr lang="zh-CN" altLang="en-US" sz="2400" dirty="0">
                <a:ea typeface="黑体" pitchFamily="2" charset="-122"/>
              </a:rPr>
              <a:t>接口，则应丢弃这个帧（因为这时不需要</a:t>
            </a:r>
            <a:r>
              <a:rPr lang="zh-CN" altLang="en-US" sz="2400" dirty="0" smtClean="0">
                <a:ea typeface="黑体" pitchFamily="2" charset="-122"/>
              </a:rPr>
              <a:t>经过交换机进行</a:t>
            </a:r>
            <a:r>
              <a:rPr lang="zh-CN" altLang="en-US" sz="2400" dirty="0">
                <a:ea typeface="黑体" pitchFamily="2" charset="-122"/>
              </a:rPr>
              <a:t>转发）。</a:t>
            </a:r>
          </a:p>
        </p:txBody>
      </p:sp>
    </p:spTree>
    <p:extLst>
      <p:ext uri="{BB962C8B-B14F-4D97-AF65-F5344CB8AC3E}">
        <p14:creationId xmlns:p14="http://schemas.microsoft.com/office/powerpoint/2010/main" val="553173967"/>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p>
        </p:txBody>
      </p:sp>
      <p:sp>
        <p:nvSpPr>
          <p:cNvPr id="3" name="内容占位符 2"/>
          <p:cNvSpPr>
            <a:spLocks noGrp="1"/>
          </p:cNvSpPr>
          <p:nvPr>
            <p:ph idx="1"/>
          </p:nvPr>
        </p:nvSpPr>
        <p:spPr/>
        <p:txBody>
          <a:bodyPr/>
          <a:lstStyle/>
          <a:p>
            <a:r>
              <a:rPr lang="zh-CN" altLang="en-US" sz="2800" dirty="0" smtClean="0"/>
              <a:t>用户独享带宽，增加了总容量。</a:t>
            </a:r>
            <a:endParaRPr lang="en-US" altLang="zh-CN" sz="2800" dirty="0"/>
          </a:p>
          <a:p>
            <a:pPr lvl="1"/>
            <a:r>
              <a:rPr lang="zh-CN" altLang="en-US" sz="2400" dirty="0" smtClean="0"/>
              <a:t>对于</a:t>
            </a:r>
            <a:r>
              <a:rPr lang="zh-CN" altLang="en-US" sz="2400" dirty="0"/>
              <a:t>普通 </a:t>
            </a:r>
            <a:r>
              <a:rPr lang="en-US" altLang="zh-CN" sz="2400" dirty="0"/>
              <a:t>10 </a:t>
            </a:r>
            <a:r>
              <a:rPr lang="en-US" altLang="zh-CN" sz="2400" dirty="0" err="1" smtClean="0"/>
              <a:t>Mbit</a:t>
            </a:r>
            <a:r>
              <a:rPr lang="en-US" altLang="zh-CN" sz="2400" dirty="0" smtClean="0"/>
              <a:t>/s </a:t>
            </a:r>
            <a:r>
              <a:rPr lang="zh-CN" altLang="en-US" sz="2400" dirty="0"/>
              <a:t>的共享式以太网，若共有 </a:t>
            </a:r>
            <a:r>
              <a:rPr lang="en-US" altLang="zh-CN" sz="2400" i="1" dirty="0"/>
              <a:t>N </a:t>
            </a:r>
            <a:r>
              <a:rPr lang="zh-CN" altLang="en-US" sz="2400" dirty="0"/>
              <a:t>个用户，则每个用户占有的平均带宽只有总</a:t>
            </a:r>
            <a:r>
              <a:rPr lang="zh-CN" altLang="en-US" sz="2400" dirty="0" smtClean="0"/>
              <a:t>带宽 </a:t>
            </a:r>
            <a:r>
              <a:rPr lang="en-US" altLang="zh-CN" sz="2400" dirty="0" smtClean="0"/>
              <a:t>(</a:t>
            </a:r>
            <a:r>
              <a:rPr lang="en-US" altLang="zh-CN" sz="2400" dirty="0"/>
              <a:t>10 </a:t>
            </a:r>
            <a:r>
              <a:rPr lang="en-US" altLang="zh-CN" sz="2400" dirty="0" smtClean="0"/>
              <a:t>Mbit/s)</a:t>
            </a:r>
            <a:r>
              <a:rPr lang="zh-CN" altLang="en-US" sz="2400" dirty="0" smtClean="0"/>
              <a:t>的 </a:t>
            </a:r>
            <a:r>
              <a:rPr lang="en-US" altLang="zh-CN" sz="2400" i="1" dirty="0"/>
              <a:t>N </a:t>
            </a:r>
            <a:r>
              <a:rPr lang="zh-CN" altLang="en-US" sz="2400" dirty="0"/>
              <a:t>分之一</a:t>
            </a:r>
            <a:r>
              <a:rPr lang="zh-CN" altLang="en-US" sz="2400" dirty="0" smtClean="0"/>
              <a:t>。</a:t>
            </a:r>
            <a:endParaRPr lang="en-US" altLang="zh-CN" sz="2400" dirty="0" smtClean="0"/>
          </a:p>
          <a:p>
            <a:pPr lvl="1"/>
            <a:r>
              <a:rPr lang="zh-CN" altLang="en-US" sz="2400" dirty="0" smtClean="0"/>
              <a:t>使用</a:t>
            </a:r>
            <a:r>
              <a:rPr lang="zh-CN" altLang="en-US" sz="2400" dirty="0"/>
              <a:t>以太网交换机时，虽然在每个接口到主机的带宽还是 </a:t>
            </a:r>
            <a:r>
              <a:rPr lang="en-US" altLang="zh-CN" sz="2400" dirty="0"/>
              <a:t>10 </a:t>
            </a:r>
            <a:r>
              <a:rPr lang="en-US" altLang="zh-CN" sz="2400" dirty="0" err="1" smtClean="0"/>
              <a:t>Mbit</a:t>
            </a:r>
            <a:r>
              <a:rPr lang="en-US" altLang="zh-CN" sz="2400" dirty="0" smtClean="0"/>
              <a:t>/s</a:t>
            </a:r>
            <a:r>
              <a:rPr lang="zh-CN" altLang="en-US" sz="2400" dirty="0"/>
              <a:t>，但由于一个用户在通信时是独占而不是和其他网络用户共享传输媒体的带宽，因此对于拥有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itchFamily="18" charset="2"/>
              </a:rPr>
              <a:t>x</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endParaRPr lang="zh-CN" altLang="en-US" sz="2800" dirty="0"/>
          </a:p>
        </p:txBody>
      </p:sp>
    </p:spTree>
    <p:extLst>
      <p:ext uri="{BB962C8B-B14F-4D97-AF65-F5344CB8AC3E}">
        <p14:creationId xmlns:p14="http://schemas.microsoft.com/office/powerpoint/2010/main" val="325309167"/>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a:t>交换机</a:t>
            </a:r>
            <a:r>
              <a:rPr lang="zh-CN" altLang="zh-CN" dirty="0"/>
              <a:t>的</a:t>
            </a:r>
            <a:r>
              <a:rPr lang="zh-CN" altLang="en-US" dirty="0"/>
              <a:t>优点</a:t>
            </a:r>
          </a:p>
        </p:txBody>
      </p:sp>
      <p:sp>
        <p:nvSpPr>
          <p:cNvPr id="3" name="内容占位符 2"/>
          <p:cNvSpPr>
            <a:spLocks noGrp="1"/>
          </p:cNvSpPr>
          <p:nvPr>
            <p:ph idx="1"/>
          </p:nvPr>
        </p:nvSpPr>
        <p:spPr/>
        <p:txBody>
          <a:bodyPr/>
          <a:lstStyle/>
          <a:p>
            <a:r>
              <a:rPr lang="zh-CN" altLang="zh-CN" dirty="0"/>
              <a:t>从</a:t>
            </a:r>
            <a:r>
              <a:rPr lang="zh-CN" altLang="zh-CN" dirty="0"/>
              <a:t>共享总线以太网转到交换式以太网时，所有接入设备的软件和硬件、适配器等都不</a:t>
            </a:r>
            <a:r>
              <a:rPr lang="zh-CN" altLang="zh-CN" dirty="0"/>
              <a:t>需要</a:t>
            </a:r>
            <a:r>
              <a:rPr lang="zh-CN" altLang="en-US" dirty="0"/>
              <a:t>做</a:t>
            </a:r>
            <a:r>
              <a:rPr lang="zh-CN" altLang="zh-CN" dirty="0"/>
              <a:t>任何</a:t>
            </a:r>
            <a:r>
              <a:rPr lang="zh-CN" altLang="zh-CN" dirty="0"/>
              <a:t>改动。</a:t>
            </a:r>
          </a:p>
          <a:p>
            <a:r>
              <a:rPr lang="zh-CN" altLang="zh-CN" dirty="0"/>
              <a:t>以太网</a:t>
            </a:r>
            <a:r>
              <a:rPr lang="zh-CN" altLang="zh-CN" dirty="0"/>
              <a:t>交换机一般都具有多种速率的接口</a:t>
            </a:r>
            <a:r>
              <a:rPr lang="zh-CN" altLang="zh-CN" dirty="0"/>
              <a:t>，方便</a:t>
            </a:r>
            <a:r>
              <a:rPr lang="zh-CN" altLang="zh-CN" dirty="0"/>
              <a:t>了各种不同情况的用户。</a:t>
            </a:r>
            <a:endParaRPr lang="en-US" altLang="zh-CN" dirty="0" smtClean="0"/>
          </a:p>
          <a:p>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p>
          <a:p>
            <a:endParaRPr lang="en-US" altLang="zh-CN" dirty="0" smtClean="0"/>
          </a:p>
        </p:txBody>
      </p:sp>
    </p:spTree>
    <p:extLst>
      <p:ext uri="{BB962C8B-B14F-4D97-AF65-F5344CB8AC3E}">
        <p14:creationId xmlns:p14="http://schemas.microsoft.com/office/powerpoint/2010/main" val="2532982566"/>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AutoShape 66"/>
          <p:cNvSpPr>
            <a:spLocks noChangeArrowheads="1"/>
          </p:cNvSpPr>
          <p:nvPr/>
        </p:nvSpPr>
        <p:spPr bwMode="auto">
          <a:xfrm>
            <a:off x="6393160" y="4581129"/>
            <a:ext cx="2304255" cy="1584176"/>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84" name="AutoShape 55"/>
          <p:cNvSpPr>
            <a:spLocks noChangeArrowheads="1"/>
          </p:cNvSpPr>
          <p:nvPr/>
        </p:nvSpPr>
        <p:spPr bwMode="auto">
          <a:xfrm>
            <a:off x="4016897" y="4581129"/>
            <a:ext cx="2232248" cy="1584176"/>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83" name="AutoShape 44"/>
          <p:cNvSpPr>
            <a:spLocks noChangeArrowheads="1"/>
          </p:cNvSpPr>
          <p:nvPr/>
        </p:nvSpPr>
        <p:spPr bwMode="auto">
          <a:xfrm>
            <a:off x="1496616" y="4581128"/>
            <a:ext cx="2378871" cy="158417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46" name="Text Box 43"/>
          <p:cNvSpPr txBox="1">
            <a:spLocks noChangeArrowheads="1"/>
          </p:cNvSpPr>
          <p:nvPr/>
        </p:nvSpPr>
        <p:spPr bwMode="auto">
          <a:xfrm>
            <a:off x="3683540" y="116632"/>
            <a:ext cx="2522605" cy="37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901195" y="-2233970"/>
            <a:ext cx="334371" cy="5846017"/>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AutoShape 44"/>
          <p:cNvSpPr>
            <a:spLocks noChangeArrowheads="1"/>
          </p:cNvSpPr>
          <p:nvPr/>
        </p:nvSpPr>
        <p:spPr bwMode="auto">
          <a:xfrm>
            <a:off x="1352600" y="807735"/>
            <a:ext cx="2378871" cy="2045201"/>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725728" y="1792847"/>
            <a:ext cx="594348" cy="58700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2708" y="2229309"/>
            <a:ext cx="446867" cy="40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656333" y="1902911"/>
            <a:ext cx="165179" cy="4579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821512" y="1883936"/>
            <a:ext cx="585501" cy="4579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280257" y="1801702"/>
            <a:ext cx="159280" cy="5920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3137" y="2229309"/>
            <a:ext cx="445393" cy="40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2089" y="2229309"/>
            <a:ext cx="445393" cy="40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1043" y="2229309"/>
            <a:ext cx="446867" cy="40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232429" y="964725"/>
            <a:ext cx="825053" cy="400110"/>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一系 </a:t>
            </a:r>
            <a:endParaRPr kumimoji="1" lang="zh-CN" altLang="en-US" sz="2000" b="1" dirty="0">
              <a:solidFill>
                <a:srgbClr val="0000CC"/>
              </a:solidFill>
              <a:latin typeface="+mn-lt"/>
              <a:ea typeface="黑体" pitchFamily="2" charset="-122"/>
            </a:endParaRP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2098854" y="1505669"/>
            <a:ext cx="1029419" cy="48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71578" y="807735"/>
            <a:ext cx="2377395" cy="2045201"/>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43229" y="1792847"/>
            <a:ext cx="595824" cy="58700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0210" y="2229309"/>
            <a:ext cx="446868" cy="40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173836" y="1902911"/>
            <a:ext cx="165179" cy="4579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339015" y="1883936"/>
            <a:ext cx="586975" cy="4579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797759" y="1801702"/>
            <a:ext cx="160755" cy="5920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0639" y="2229309"/>
            <a:ext cx="445393" cy="40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9592" y="2229309"/>
            <a:ext cx="445393" cy="40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8545" y="2229309"/>
            <a:ext cx="446868" cy="40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768276" y="964725"/>
            <a:ext cx="820794" cy="400110"/>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二系 </a:t>
            </a:r>
            <a:endParaRPr kumimoji="1" lang="zh-CN" altLang="en-US" sz="2000" b="1" dirty="0">
              <a:solidFill>
                <a:srgbClr val="0000CC"/>
              </a:solidFill>
              <a:latin typeface="+mn-lt"/>
              <a:ea typeface="黑体" pitchFamily="2" charset="-122"/>
            </a:endParaRP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16357" y="1505669"/>
            <a:ext cx="1029419" cy="48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392029" y="807735"/>
            <a:ext cx="2377395" cy="2045201"/>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6765156" y="1792847"/>
            <a:ext cx="594349" cy="58700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2136" y="2229309"/>
            <a:ext cx="445393" cy="40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7694287" y="1902911"/>
            <a:ext cx="166654" cy="4579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7860941" y="1883936"/>
            <a:ext cx="585500" cy="4579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318211" y="1801702"/>
            <a:ext cx="160754" cy="5920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1090" y="2229309"/>
            <a:ext cx="445393" cy="40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0044" y="2229309"/>
            <a:ext cx="446868" cy="40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0471" y="2229309"/>
            <a:ext cx="445393" cy="40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243009" y="964725"/>
            <a:ext cx="853903" cy="400110"/>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三系 </a:t>
            </a:r>
            <a:endParaRPr kumimoji="1" lang="zh-CN" altLang="en-US" sz="2000" b="1" dirty="0">
              <a:solidFill>
                <a:srgbClr val="0000CC"/>
              </a:solidFill>
              <a:latin typeface="+mn-lt"/>
              <a:ea typeface="黑体" pitchFamily="2" charset="-122"/>
            </a:endParaRP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138284" y="1505669"/>
            <a:ext cx="1027942" cy="48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23" name="Line 43"/>
          <p:cNvSpPr>
            <a:spLocks noChangeShapeType="1"/>
          </p:cNvSpPr>
          <p:nvPr/>
        </p:nvSpPr>
        <p:spPr bwMode="auto">
          <a:xfrm flipH="1">
            <a:off x="2895437" y="4335114"/>
            <a:ext cx="1804201" cy="735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77036" y="4341180"/>
            <a:ext cx="2244250" cy="7025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981002" y="4377581"/>
            <a:ext cx="176020" cy="6818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9" name="Text Box 49"/>
          <p:cNvSpPr txBox="1">
            <a:spLocks noChangeArrowheads="1"/>
          </p:cNvSpPr>
          <p:nvPr/>
        </p:nvSpPr>
        <p:spPr bwMode="auto">
          <a:xfrm>
            <a:off x="3224808" y="3933056"/>
            <a:ext cx="11211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rgbClr val="0000CC"/>
                </a:solidFill>
                <a:latin typeface="+mn-lt"/>
                <a:ea typeface="黑体" pitchFamily="2" charset="-122"/>
              </a:rPr>
              <a:t>交换机</a:t>
            </a:r>
            <a:endParaRPr kumimoji="1" lang="zh-CN" altLang="en-US" sz="2400" b="1" dirty="0">
              <a:solidFill>
                <a:srgbClr val="0000CC"/>
              </a:solidFill>
              <a:latin typeface="+mn-lt"/>
              <a:ea typeface="黑体" pitchFamily="2" charset="-122"/>
            </a:endParaRPr>
          </a:p>
        </p:txBody>
      </p:sp>
      <p:sp>
        <p:nvSpPr>
          <p:cNvPr id="455731" name="Line 51"/>
          <p:cNvSpPr>
            <a:spLocks noChangeShapeType="1"/>
          </p:cNvSpPr>
          <p:nvPr/>
        </p:nvSpPr>
        <p:spPr bwMode="auto">
          <a:xfrm flipH="1">
            <a:off x="1972669" y="5172322"/>
            <a:ext cx="558729" cy="5205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3978" y="5559377"/>
            <a:ext cx="418713"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846100" y="5270602"/>
            <a:ext cx="156017" cy="4052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3002116" y="5253615"/>
            <a:ext cx="550729" cy="4052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2492726" y="5180814"/>
            <a:ext cx="150684" cy="524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370" y="5559377"/>
            <a:ext cx="418713"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4761" y="5559377"/>
            <a:ext cx="418713"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0153" y="5559377"/>
            <a:ext cx="418713"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2323375" y="4918731"/>
            <a:ext cx="966773" cy="43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4338265" y="5172322"/>
            <a:ext cx="558729" cy="5205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9573" y="5559377"/>
            <a:ext cx="418713"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211695" y="5270602"/>
            <a:ext cx="156017" cy="4052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67712" y="5253615"/>
            <a:ext cx="549394" cy="4052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858322" y="5180814"/>
            <a:ext cx="150684" cy="524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965" y="5559377"/>
            <a:ext cx="418713"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0357" y="5559377"/>
            <a:ext cx="418713"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5748" y="5559377"/>
            <a:ext cx="418713"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88971" y="4918731"/>
            <a:ext cx="965440" cy="43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6705194" y="5172322"/>
            <a:ext cx="558728" cy="5205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6503" y="5559377"/>
            <a:ext cx="418713"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7578624" y="5270602"/>
            <a:ext cx="156018" cy="4052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7734643" y="5253615"/>
            <a:ext cx="550727" cy="4052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225252" y="5180814"/>
            <a:ext cx="150683" cy="524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1895" y="5559377"/>
            <a:ext cx="418713"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7287" y="5559377"/>
            <a:ext cx="418713"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2678" y="5559377"/>
            <a:ext cx="418713"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055899" y="4918731"/>
            <a:ext cx="966775" cy="43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403606" y="3944417"/>
            <a:ext cx="1292143" cy="578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Text Box 50"/>
          <p:cNvSpPr txBox="1">
            <a:spLocks noChangeArrowheads="1"/>
          </p:cNvSpPr>
          <p:nvPr/>
        </p:nvSpPr>
        <p:spPr bwMode="auto">
          <a:xfrm>
            <a:off x="2648744" y="3429000"/>
            <a:ext cx="48141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使用交换机不会形成</a:t>
            </a:r>
            <a:r>
              <a:rPr kumimoji="1" lang="zh-CN" altLang="en-US" sz="2400" b="1" dirty="0">
                <a:solidFill>
                  <a:srgbClr val="C00000"/>
                </a:solidFill>
                <a:latin typeface="+mn-lt"/>
                <a:ea typeface="黑体" pitchFamily="2" charset="-122"/>
              </a:rPr>
              <a:t>更大的碰撞域</a:t>
            </a:r>
          </a:p>
        </p:txBody>
      </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个独立的以太网</a:t>
            </a:r>
            <a:endParaRPr lang="en-US" altLang="zh-CN" sz="2400" b="1" dirty="0">
              <a:latin typeface="+mn-lt"/>
              <a:ea typeface="黑体" pitchFamily="2" charset="-122"/>
            </a:endParaRPr>
          </a:p>
        </p:txBody>
      </p:sp>
      <p:sp>
        <p:nvSpPr>
          <p:cNvPr id="85" name="矩形 84"/>
          <p:cNvSpPr/>
          <p:nvPr/>
        </p:nvSpPr>
        <p:spPr>
          <a:xfrm>
            <a:off x="3368824" y="6237312"/>
            <a:ext cx="3137397" cy="461665"/>
          </a:xfrm>
          <a:prstGeom prst="rect">
            <a:avLst/>
          </a:prstGeom>
        </p:spPr>
        <p:txBody>
          <a:bodyPr wrap="square">
            <a:spAutoFit/>
          </a:bodyPr>
          <a:lstStyle/>
          <a:p>
            <a:pPr algn="ctr"/>
            <a:r>
              <a:rPr lang="zh-CN" altLang="zh-CN" sz="2400" b="1" dirty="0">
                <a:latin typeface="+mn-lt"/>
                <a:ea typeface="黑体" pitchFamily="2" charset="-122"/>
              </a:rPr>
              <a:t>扩展的以太网</a:t>
            </a:r>
            <a:endParaRPr lang="zh-CN" altLang="en-US" sz="2400" b="1" dirty="0">
              <a:latin typeface="+mn-lt"/>
              <a:ea typeface="黑体" pitchFamily="2" charset="-122"/>
            </a:endParaRPr>
          </a:p>
        </p:txBody>
      </p:sp>
      <p:sp>
        <p:nvSpPr>
          <p:cNvPr id="87" name="Text Box 53"/>
          <p:cNvSpPr txBox="1">
            <a:spLocks noChangeArrowheads="1"/>
          </p:cNvSpPr>
          <p:nvPr/>
        </p:nvSpPr>
        <p:spPr bwMode="auto">
          <a:xfrm>
            <a:off x="1208584" y="1516722"/>
            <a:ext cx="1008112" cy="400110"/>
          </a:xfrm>
          <a:prstGeom prst="rect">
            <a:avLst/>
          </a:prstGeom>
          <a:noFill/>
          <a:ln>
            <a:noFill/>
          </a:ln>
          <a:effectLst/>
        </p:spPr>
        <p:txBody>
          <a:bodyPr wrap="square">
            <a:spAutoFit/>
          </a:bodyPr>
          <a:lstStyle/>
          <a:p>
            <a:pPr algn="ctr"/>
            <a:r>
              <a:rPr kumimoji="1" lang="zh-CN" altLang="en-US" sz="2000" b="1" dirty="0" smtClean="0">
                <a:solidFill>
                  <a:srgbClr val="0000CC"/>
                </a:solidFill>
                <a:latin typeface="+mn-lt"/>
                <a:ea typeface="黑体" pitchFamily="2" charset="-122"/>
              </a:rPr>
              <a:t>集线器</a:t>
            </a:r>
            <a:endParaRPr kumimoji="1" lang="zh-CN" altLang="en-US" sz="2000" b="1" dirty="0">
              <a:solidFill>
                <a:srgbClr val="0000CC"/>
              </a:solidFill>
              <a:latin typeface="+mn-lt"/>
              <a:ea typeface="黑体" pitchFamily="2" charset="-122"/>
            </a:endParaRPr>
          </a:p>
        </p:txBody>
      </p:sp>
      <p:sp>
        <p:nvSpPr>
          <p:cNvPr id="88" name="Text Box 53"/>
          <p:cNvSpPr txBox="1">
            <a:spLocks noChangeArrowheads="1"/>
          </p:cNvSpPr>
          <p:nvPr/>
        </p:nvSpPr>
        <p:spPr bwMode="auto">
          <a:xfrm>
            <a:off x="3800872" y="1484784"/>
            <a:ext cx="1008112" cy="400110"/>
          </a:xfrm>
          <a:prstGeom prst="rect">
            <a:avLst/>
          </a:prstGeom>
          <a:noFill/>
          <a:ln>
            <a:noFill/>
          </a:ln>
          <a:effectLst/>
        </p:spPr>
        <p:txBody>
          <a:bodyPr wrap="square">
            <a:spAutoFit/>
          </a:bodyPr>
          <a:lstStyle/>
          <a:p>
            <a:pPr algn="ctr"/>
            <a:r>
              <a:rPr kumimoji="1" lang="zh-CN" altLang="en-US" sz="2000" b="1" dirty="0" smtClean="0">
                <a:solidFill>
                  <a:srgbClr val="0000CC"/>
                </a:solidFill>
                <a:latin typeface="+mn-lt"/>
                <a:ea typeface="黑体" pitchFamily="2" charset="-122"/>
              </a:rPr>
              <a:t>集线器</a:t>
            </a:r>
            <a:endParaRPr kumimoji="1" lang="zh-CN" altLang="en-US" sz="2000" b="1" dirty="0">
              <a:solidFill>
                <a:srgbClr val="0000CC"/>
              </a:solidFill>
              <a:latin typeface="+mn-lt"/>
              <a:ea typeface="黑体" pitchFamily="2" charset="-122"/>
            </a:endParaRPr>
          </a:p>
        </p:txBody>
      </p:sp>
      <p:sp>
        <p:nvSpPr>
          <p:cNvPr id="89" name="Text Box 53"/>
          <p:cNvSpPr txBox="1">
            <a:spLocks noChangeArrowheads="1"/>
          </p:cNvSpPr>
          <p:nvPr/>
        </p:nvSpPr>
        <p:spPr bwMode="auto">
          <a:xfrm>
            <a:off x="6321152" y="1412776"/>
            <a:ext cx="1008112" cy="400110"/>
          </a:xfrm>
          <a:prstGeom prst="rect">
            <a:avLst/>
          </a:prstGeom>
          <a:noFill/>
          <a:ln>
            <a:noFill/>
          </a:ln>
          <a:effectLst/>
        </p:spPr>
        <p:txBody>
          <a:bodyPr wrap="square">
            <a:spAutoFit/>
          </a:bodyPr>
          <a:lstStyle/>
          <a:p>
            <a:pPr algn="ctr"/>
            <a:r>
              <a:rPr kumimoji="1" lang="zh-CN" altLang="en-US" sz="2000" b="1" dirty="0" smtClean="0">
                <a:solidFill>
                  <a:srgbClr val="0000CC"/>
                </a:solidFill>
                <a:latin typeface="+mn-lt"/>
                <a:ea typeface="黑体" pitchFamily="2" charset="-122"/>
              </a:rPr>
              <a:t>集线器</a:t>
            </a:r>
            <a:endParaRPr kumimoji="1" lang="zh-CN" altLang="en-US" sz="2000" b="1" dirty="0">
              <a:solidFill>
                <a:srgbClr val="0000CC"/>
              </a:solidFill>
              <a:latin typeface="+mn-lt"/>
              <a:ea typeface="黑体" pitchFamily="2" charset="-122"/>
            </a:endParaRPr>
          </a:p>
        </p:txBody>
      </p:sp>
      <p:sp>
        <p:nvSpPr>
          <p:cNvPr id="90" name="Text Box 53"/>
          <p:cNvSpPr txBox="1">
            <a:spLocks noChangeArrowheads="1"/>
          </p:cNvSpPr>
          <p:nvPr/>
        </p:nvSpPr>
        <p:spPr bwMode="auto">
          <a:xfrm>
            <a:off x="1496616" y="4901098"/>
            <a:ext cx="1008112" cy="400110"/>
          </a:xfrm>
          <a:prstGeom prst="rect">
            <a:avLst/>
          </a:prstGeom>
          <a:noFill/>
          <a:ln>
            <a:noFill/>
          </a:ln>
          <a:effectLst/>
        </p:spPr>
        <p:txBody>
          <a:bodyPr wrap="square">
            <a:spAutoFit/>
          </a:bodyPr>
          <a:lstStyle/>
          <a:p>
            <a:pPr algn="ctr"/>
            <a:r>
              <a:rPr kumimoji="1" lang="zh-CN" altLang="en-US" sz="2000" b="1" dirty="0" smtClean="0">
                <a:solidFill>
                  <a:srgbClr val="0000CC"/>
                </a:solidFill>
                <a:latin typeface="+mn-lt"/>
                <a:ea typeface="黑体" pitchFamily="2" charset="-122"/>
              </a:rPr>
              <a:t>集线器</a:t>
            </a:r>
            <a:endParaRPr kumimoji="1" lang="zh-CN" altLang="en-US" sz="2000" b="1" dirty="0">
              <a:solidFill>
                <a:srgbClr val="0000CC"/>
              </a:solidFill>
              <a:latin typeface="+mn-lt"/>
              <a:ea typeface="黑体" pitchFamily="2" charset="-122"/>
            </a:endParaRPr>
          </a:p>
        </p:txBody>
      </p:sp>
      <p:sp>
        <p:nvSpPr>
          <p:cNvPr id="91" name="Text Box 53"/>
          <p:cNvSpPr txBox="1">
            <a:spLocks noChangeArrowheads="1"/>
          </p:cNvSpPr>
          <p:nvPr/>
        </p:nvSpPr>
        <p:spPr bwMode="auto">
          <a:xfrm>
            <a:off x="3944888" y="4757082"/>
            <a:ext cx="1008112" cy="400110"/>
          </a:xfrm>
          <a:prstGeom prst="rect">
            <a:avLst/>
          </a:prstGeom>
          <a:noFill/>
          <a:ln>
            <a:noFill/>
          </a:ln>
          <a:effectLst/>
        </p:spPr>
        <p:txBody>
          <a:bodyPr wrap="square">
            <a:spAutoFit/>
          </a:bodyPr>
          <a:lstStyle/>
          <a:p>
            <a:pPr algn="ctr"/>
            <a:r>
              <a:rPr kumimoji="1" lang="zh-CN" altLang="en-US" sz="2000" b="1" dirty="0" smtClean="0">
                <a:solidFill>
                  <a:srgbClr val="0000CC"/>
                </a:solidFill>
                <a:latin typeface="+mn-lt"/>
                <a:ea typeface="黑体" pitchFamily="2" charset="-122"/>
              </a:rPr>
              <a:t>集线器</a:t>
            </a:r>
            <a:endParaRPr kumimoji="1" lang="zh-CN" altLang="en-US" sz="2000" b="1" dirty="0">
              <a:solidFill>
                <a:srgbClr val="0000CC"/>
              </a:solidFill>
              <a:latin typeface="+mn-lt"/>
              <a:ea typeface="黑体" pitchFamily="2" charset="-122"/>
            </a:endParaRPr>
          </a:p>
        </p:txBody>
      </p:sp>
      <p:sp>
        <p:nvSpPr>
          <p:cNvPr id="92" name="Text Box 53"/>
          <p:cNvSpPr txBox="1">
            <a:spLocks noChangeArrowheads="1"/>
          </p:cNvSpPr>
          <p:nvPr/>
        </p:nvSpPr>
        <p:spPr bwMode="auto">
          <a:xfrm>
            <a:off x="7833320" y="4941168"/>
            <a:ext cx="1008112" cy="400110"/>
          </a:xfrm>
          <a:prstGeom prst="rect">
            <a:avLst/>
          </a:prstGeom>
          <a:noFill/>
          <a:ln>
            <a:noFill/>
          </a:ln>
          <a:effectLst/>
        </p:spPr>
        <p:txBody>
          <a:bodyPr wrap="square">
            <a:spAutoFit/>
          </a:bodyPr>
          <a:lstStyle/>
          <a:p>
            <a:pPr algn="ctr"/>
            <a:r>
              <a:rPr kumimoji="1" lang="zh-CN" altLang="en-US" sz="2000" b="1" dirty="0" smtClean="0">
                <a:solidFill>
                  <a:srgbClr val="0000CC"/>
                </a:solidFill>
                <a:latin typeface="+mn-lt"/>
                <a:ea typeface="黑体" pitchFamily="2" charset="-122"/>
              </a:rPr>
              <a:t>集线器</a:t>
            </a:r>
            <a:endParaRPr kumimoji="1" lang="zh-CN" altLang="en-US" sz="2000" b="1" dirty="0">
              <a:solidFill>
                <a:srgbClr val="0000CC"/>
              </a:solidFill>
              <a:latin typeface="+mn-lt"/>
              <a:ea typeface="黑体" pitchFamily="2" charset="-122"/>
            </a:endParaRPr>
          </a:p>
        </p:txBody>
      </p:sp>
    </p:spTree>
    <p:extLst>
      <p:ext uri="{BB962C8B-B14F-4D97-AF65-F5344CB8AC3E}">
        <p14:creationId xmlns:p14="http://schemas.microsoft.com/office/powerpoint/2010/main" val="1319358292"/>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800" dirty="0" smtClean="0">
                <a:solidFill>
                  <a:srgbClr val="FF0000"/>
                </a:solidFill>
              </a:rPr>
              <a:t>增加冗余链路时，</a:t>
            </a:r>
            <a:r>
              <a:rPr lang="zh-CN" altLang="zh-CN" sz="2800" dirty="0" smtClean="0">
                <a:solidFill>
                  <a:srgbClr val="FF0000"/>
                </a:solidFill>
              </a:rPr>
              <a:t>自学习</a:t>
            </a:r>
            <a:r>
              <a:rPr lang="zh-CN" altLang="zh-CN" sz="2800" dirty="0">
                <a:solidFill>
                  <a:srgbClr val="FF0000"/>
                </a:solidFill>
              </a:rPr>
              <a:t>的过程就可能导致以太网帧在网络的某个环路中无限制地</a:t>
            </a:r>
            <a:r>
              <a:rPr lang="zh-CN" altLang="zh-CN" sz="2800" dirty="0" smtClean="0">
                <a:solidFill>
                  <a:srgbClr val="FF0000"/>
                </a:solidFill>
              </a:rPr>
              <a:t>兜圈子</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如图，</a:t>
            </a:r>
            <a:r>
              <a:rPr lang="zh-CN" altLang="zh-CN" sz="2800" dirty="0" smtClean="0"/>
              <a:t>假定开始</a:t>
            </a:r>
            <a:r>
              <a:rPr lang="zh-CN" altLang="en-US" sz="2800" dirty="0" smtClean="0"/>
              <a:t>时，</a:t>
            </a:r>
            <a:r>
              <a:rPr lang="zh-CN" altLang="zh-CN" sz="2800" dirty="0" smtClean="0"/>
              <a:t>交换机</a:t>
            </a:r>
            <a:r>
              <a:rPr lang="en-US" altLang="zh-CN" sz="2800" dirty="0" smtClean="0"/>
              <a:t> #1 </a:t>
            </a:r>
            <a:r>
              <a:rPr lang="zh-CN" altLang="en-US" sz="2800" dirty="0" smtClean="0"/>
              <a:t>和 </a:t>
            </a:r>
            <a:r>
              <a:rPr lang="en-US" altLang="zh-CN" sz="2800" dirty="0" smtClean="0"/>
              <a:t>#2 </a:t>
            </a:r>
            <a:r>
              <a:rPr lang="zh-CN" altLang="en-US" sz="2800" dirty="0" smtClean="0"/>
              <a:t>的交换表都是空的，</a:t>
            </a:r>
            <a:r>
              <a:rPr lang="zh-CN" altLang="zh-CN" sz="2800" dirty="0" smtClean="0"/>
              <a:t>主机</a:t>
            </a:r>
            <a:r>
              <a:rPr lang="en-US" altLang="zh-CN" sz="2800" dirty="0" smtClean="0"/>
              <a:t> A </a:t>
            </a:r>
            <a:r>
              <a:rPr lang="zh-CN" altLang="zh-CN" sz="2800" dirty="0" smtClean="0"/>
              <a:t>通过</a:t>
            </a:r>
            <a:r>
              <a:rPr lang="zh-CN" altLang="zh-CN" sz="2800" dirty="0"/>
              <a:t>接口</a:t>
            </a:r>
            <a:r>
              <a:rPr lang="zh-CN" altLang="zh-CN" sz="2800" dirty="0" smtClean="0"/>
              <a:t>交换机</a:t>
            </a:r>
            <a:r>
              <a:rPr lang="en-US" altLang="zh-CN" sz="2800" dirty="0" smtClean="0"/>
              <a:t>  #1 </a:t>
            </a:r>
            <a:r>
              <a:rPr lang="zh-CN" altLang="zh-CN" sz="2800" dirty="0" smtClean="0"/>
              <a:t>向主机</a:t>
            </a:r>
            <a:r>
              <a:rPr lang="en-US" altLang="zh-CN" sz="2800" dirty="0" smtClean="0"/>
              <a:t> B </a:t>
            </a:r>
            <a:r>
              <a:rPr lang="zh-CN" altLang="zh-CN" sz="2800" dirty="0" smtClean="0"/>
              <a:t>发送</a:t>
            </a:r>
            <a:r>
              <a:rPr lang="zh-CN" altLang="zh-CN" sz="2800" dirty="0"/>
              <a:t>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Tree>
    <p:extLst>
      <p:ext uri="{BB962C8B-B14F-4D97-AF65-F5344CB8AC3E}">
        <p14:creationId xmlns:p14="http://schemas.microsoft.com/office/powerpoint/2010/main" val="857883101"/>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600" dirty="0" smtClean="0"/>
              <a:t>按交换机自学习和转发方法，该</a:t>
            </a:r>
            <a:r>
              <a:rPr lang="zh-CN" altLang="zh-CN" sz="2600" dirty="0" smtClean="0"/>
              <a:t>帧的</a:t>
            </a:r>
            <a:r>
              <a:rPr lang="zh-CN" altLang="en-US" sz="2600" dirty="0" smtClean="0"/>
              <a:t>某个</a:t>
            </a:r>
            <a:r>
              <a:rPr lang="zh-CN" altLang="zh-CN" sz="2600" dirty="0" smtClean="0"/>
              <a:t>走向</a:t>
            </a:r>
            <a:r>
              <a:rPr lang="zh-CN" altLang="en-US" sz="2600" dirty="0" smtClean="0"/>
              <a:t>如下</a:t>
            </a:r>
            <a:r>
              <a:rPr lang="zh-CN" altLang="zh-CN" sz="2600" dirty="0" smtClean="0"/>
              <a:t>：</a:t>
            </a:r>
            <a:r>
              <a:rPr lang="zh-CN" altLang="zh-CN" sz="2600" dirty="0"/>
              <a:t>离开</a:t>
            </a:r>
            <a:r>
              <a:rPr lang="zh-CN" altLang="zh-CN" sz="2600" dirty="0" smtClean="0"/>
              <a:t>交换机</a:t>
            </a:r>
            <a:r>
              <a:rPr lang="en-US" altLang="zh-CN" sz="2600" dirty="0" smtClean="0"/>
              <a:t> #1 </a:t>
            </a:r>
            <a:r>
              <a:rPr lang="zh-CN" altLang="zh-CN" sz="2600" dirty="0" smtClean="0"/>
              <a:t>的接口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smtClean="0"/>
              <a:t> </a:t>
            </a:r>
            <a:r>
              <a:rPr lang="zh-CN" altLang="zh-CN" sz="2600" dirty="0" smtClean="0"/>
              <a:t>接口</a:t>
            </a:r>
            <a:r>
              <a:rPr lang="en-US" altLang="zh-CN" sz="2600" dirty="0" smtClean="0"/>
              <a:t> 2 </a:t>
            </a:r>
            <a:r>
              <a:rPr lang="zh-CN" altLang="zh-CN" sz="2600" dirty="0" smtClean="0"/>
              <a:t>→</a:t>
            </a:r>
            <a:r>
              <a:rPr lang="en-US" altLang="zh-CN" sz="2600" dirty="0" smtClean="0"/>
              <a:t> </a:t>
            </a:r>
            <a:r>
              <a:rPr lang="zh-CN" altLang="zh-CN" sz="2600" dirty="0" smtClean="0"/>
              <a:t>交换机</a:t>
            </a:r>
            <a:r>
              <a:rPr lang="en-US" altLang="zh-CN" sz="2600" dirty="0" smtClean="0"/>
              <a:t> #1 </a:t>
            </a:r>
            <a:r>
              <a:rPr lang="zh-CN" altLang="zh-CN" sz="2600" dirty="0" smtClean="0"/>
              <a:t>的接口</a:t>
            </a:r>
            <a:r>
              <a:rPr lang="en-US" altLang="zh-CN" sz="2600" dirty="0" smtClean="0"/>
              <a:t> 4 </a:t>
            </a:r>
            <a:r>
              <a:rPr lang="zh-CN" altLang="zh-CN" sz="2600" dirty="0" smtClean="0"/>
              <a:t>→</a:t>
            </a:r>
            <a:r>
              <a:rPr lang="en-US" altLang="zh-CN" sz="2600" dirty="0" smtClean="0"/>
              <a:t> </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两个交换机之间兜圈子的帧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0882590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a:t>
            </a:r>
            <a:r>
              <a:rPr lang="en-US" altLang="zh-CN" sz="2800" dirty="0" smtClean="0"/>
              <a:t>(</a:t>
            </a:r>
            <a:r>
              <a:rPr lang="en-US" altLang="zh-CN" sz="2800" dirty="0"/>
              <a:t>byte stuffing</a:t>
            </a:r>
            <a:r>
              <a:rPr lang="en-US" altLang="zh-CN" sz="2800" dirty="0" smtClean="0"/>
              <a:t>) </a:t>
            </a:r>
            <a:r>
              <a:rPr lang="zh-CN" altLang="en-US" sz="2800" dirty="0" smtClean="0"/>
              <a:t>或</a:t>
            </a:r>
            <a:r>
              <a:rPr lang="zh-CN" altLang="en-US" sz="2800" dirty="0">
                <a:solidFill>
                  <a:srgbClr val="FF0000"/>
                </a:solidFill>
              </a:rPr>
              <a:t>字符</a:t>
            </a:r>
            <a:r>
              <a:rPr lang="zh-CN" altLang="en-US" sz="2800" dirty="0" smtClean="0">
                <a:solidFill>
                  <a:srgbClr val="FF0000"/>
                </a:solidFill>
              </a:rPr>
              <a:t>填充 </a:t>
            </a:r>
            <a:r>
              <a:rPr lang="en-US" altLang="zh-CN" sz="2800" dirty="0" smtClean="0"/>
              <a:t>(</a:t>
            </a:r>
            <a:r>
              <a:rPr lang="en-US" altLang="zh-CN" sz="2800" dirty="0"/>
              <a:t>character stuffing)</a:t>
            </a:r>
            <a:r>
              <a:rPr lang="zh-CN" altLang="en-US" sz="2800" dirty="0" smtClean="0"/>
              <a:t>。</a:t>
            </a:r>
            <a:endParaRPr lang="en-US" altLang="zh-CN" sz="2800" dirty="0" smtClean="0"/>
          </a:p>
          <a:p>
            <a:r>
              <a:rPr lang="zh-CN" altLang="en-US" sz="2800" dirty="0" smtClean="0"/>
              <a:t>发送</a:t>
            </a:r>
            <a:r>
              <a:rPr lang="zh-CN" altLang="en-US" sz="2800" dirty="0"/>
              <a:t>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p>
          <a:p>
            <a:r>
              <a:rPr lang="zh-CN" altLang="en-US" sz="2800" dirty="0" smtClean="0"/>
              <a:t>接收</a:t>
            </a:r>
            <a:r>
              <a:rPr lang="zh-CN" altLang="en-US" sz="2800" dirty="0"/>
              <a:t>端的数据链路层在将数据送往网络层之前删除插入的转义字符。</a:t>
            </a:r>
          </a:p>
          <a:p>
            <a:r>
              <a:rPr lang="zh-CN" altLang="en-US" sz="2800" dirty="0"/>
              <a:t>如果转义字符也</a:t>
            </a:r>
            <a:r>
              <a:rPr lang="zh-CN" altLang="en-US" sz="2800" dirty="0" smtClean="0"/>
              <a:t>出现在数据</a:t>
            </a:r>
            <a:r>
              <a:rPr lang="zh-CN" altLang="en-US" sz="2800" dirty="0"/>
              <a:t>当中，那么应在转义字符前面插入一个</a:t>
            </a:r>
            <a:r>
              <a:rPr lang="zh-CN" altLang="en-US" sz="2800" dirty="0" smtClean="0"/>
              <a:t>转义字符 </a:t>
            </a:r>
            <a:r>
              <a:rPr lang="en-US" altLang="zh-CN" sz="2800" dirty="0" smtClean="0"/>
              <a:t>ESC</a:t>
            </a:r>
            <a:r>
              <a:rPr lang="zh-CN" altLang="en-US" sz="2800" dirty="0" smtClean="0"/>
              <a:t>。</a:t>
            </a:r>
            <a:r>
              <a:rPr lang="zh-CN" altLang="en-US" sz="2800" dirty="0"/>
              <a:t>当接收端收到连续的两个转义字符时，就删除其中前面的一个。 </a:t>
            </a:r>
          </a:p>
        </p:txBody>
      </p:sp>
    </p:spTree>
    <p:extLst>
      <p:ext uri="{BB962C8B-B14F-4D97-AF65-F5344CB8AC3E}">
        <p14:creationId xmlns:p14="http://schemas.microsoft.com/office/powerpoint/2010/main" val="769764344"/>
      </p:ext>
    </p:extLst>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en-US" altLang="zh-CN" dirty="0" smtClean="0"/>
              <a:t>IEEE 802.1D </a:t>
            </a:r>
            <a:r>
              <a:rPr lang="zh-CN" altLang="zh-CN" dirty="0" smtClean="0"/>
              <a:t>标准</a:t>
            </a:r>
            <a:r>
              <a:rPr lang="zh-CN" altLang="zh-CN" dirty="0"/>
              <a:t>制定了一个</a:t>
            </a:r>
            <a:r>
              <a:rPr lang="zh-CN" altLang="zh-CN" dirty="0">
                <a:solidFill>
                  <a:srgbClr val="FF0000"/>
                </a:solidFill>
              </a:rPr>
              <a:t>生成树</a:t>
            </a:r>
            <a:r>
              <a:rPr lang="zh-CN" altLang="zh-CN" dirty="0" smtClean="0">
                <a:solidFill>
                  <a:srgbClr val="FF0000"/>
                </a:solidFill>
              </a:rPr>
              <a:t>协议</a:t>
            </a:r>
            <a:r>
              <a:rPr lang="en-US" altLang="zh-CN" dirty="0" smtClean="0">
                <a:solidFill>
                  <a:srgbClr val="FF0000"/>
                </a:solidFill>
              </a:rPr>
              <a:t> STP  </a:t>
            </a:r>
            <a:r>
              <a:rPr lang="en-US" altLang="zh-CN" dirty="0" smtClean="0"/>
              <a:t>(</a:t>
            </a:r>
            <a:r>
              <a:rPr lang="en-US" altLang="zh-CN" dirty="0"/>
              <a:t>Spanning Tree Protocol)</a:t>
            </a:r>
            <a:r>
              <a:rPr lang="zh-CN" altLang="zh-CN" dirty="0" smtClean="0"/>
              <a:t>。</a:t>
            </a:r>
            <a:endParaRPr lang="en-US" altLang="zh-CN" dirty="0" smtClean="0"/>
          </a:p>
          <a:p>
            <a:r>
              <a:rPr lang="zh-CN" altLang="zh-CN" dirty="0" smtClean="0"/>
              <a:t>其要点是</a:t>
            </a:r>
            <a:r>
              <a:rPr lang="zh-CN" altLang="en-US" dirty="0" smtClean="0"/>
              <a:t>：</a:t>
            </a:r>
            <a:r>
              <a:rPr lang="zh-CN" altLang="zh-CN" dirty="0" smtClean="0">
                <a:solidFill>
                  <a:srgbClr val="0000FF"/>
                </a:solidFill>
              </a:rPr>
              <a:t>不</a:t>
            </a:r>
            <a:r>
              <a:rPr lang="zh-CN" altLang="zh-CN" dirty="0">
                <a:solidFill>
                  <a:srgbClr val="0000FF"/>
                </a:solidFill>
              </a:rPr>
              <a:t>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extLst>
      <p:ext uri="{BB962C8B-B14F-4D97-AF65-F5344CB8AC3E}">
        <p14:creationId xmlns:p14="http://schemas.microsoft.com/office/powerpoint/2010/main" val="1781292543"/>
      </p:ext>
    </p:extLst>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6" name="Rectangle 2"/>
          <p:cNvSpPr>
            <a:spLocks noGrp="1" noChangeArrowheads="1"/>
          </p:cNvSpPr>
          <p:nvPr>
            <p:ph type="title"/>
          </p:nvPr>
        </p:nvSpPr>
        <p:spPr>
          <a:noFill/>
          <a:ln/>
        </p:spPr>
        <p:txBody>
          <a:bodyPr/>
          <a:lstStyle/>
          <a:p>
            <a:r>
              <a:rPr kumimoji="1" lang="zh-CN" altLang="en-US" sz="4000"/>
              <a:t>生成树协议原理</a:t>
            </a:r>
          </a:p>
        </p:txBody>
      </p:sp>
      <p:sp>
        <p:nvSpPr>
          <p:cNvPr id="1398787" name="Rectangle 3"/>
          <p:cNvSpPr>
            <a:spLocks noGrp="1" noChangeArrowheads="1"/>
          </p:cNvSpPr>
          <p:nvPr>
            <p:ph type="body" idx="1"/>
          </p:nvPr>
        </p:nvSpPr>
        <p:spPr>
          <a:noFill/>
          <a:ln/>
        </p:spPr>
        <p:txBody>
          <a:bodyPr/>
          <a:lstStyle/>
          <a:p>
            <a:r>
              <a:rPr kumimoji="1" lang="en-US" altLang="zh-CN" b="1"/>
              <a:t>STP</a:t>
            </a:r>
            <a:r>
              <a:rPr kumimoji="1" lang="zh-CN" altLang="en-US" b="1"/>
              <a:t>的工作方式如同生成一棵树，树的根称为“根网桥”，每个设备会定义一个优先级，数值越小代表它成为根的可能性越大。</a:t>
            </a:r>
            <a:endParaRPr kumimoji="1" lang="en-US" altLang="zh-CN" b="1"/>
          </a:p>
          <a:p>
            <a:r>
              <a:rPr kumimoji="1" lang="zh-CN" altLang="en-US" b="1"/>
              <a:t>所有网桥都</a:t>
            </a:r>
            <a:r>
              <a:rPr kumimoji="1" lang="zh-CN" altLang="en-US" b="1"/>
              <a:t>定期</a:t>
            </a:r>
            <a:r>
              <a:rPr kumimoji="1" lang="zh-CN" altLang="en-US" b="1"/>
              <a:t>通过数据消息的交换来获取网络中其它网桥的信息</a:t>
            </a:r>
            <a:r>
              <a:rPr kumimoji="1" lang="zh-CN" altLang="zh-CN"/>
              <a:t>，</a:t>
            </a:r>
            <a:r>
              <a:rPr kumimoji="1" lang="zh-CN" altLang="en-US"/>
              <a:t>并通过这些信息选举出根网桥</a:t>
            </a:r>
            <a:r>
              <a:rPr kumimoji="1" lang="zh-CN" altLang="en-US" b="1"/>
              <a:t>。</a:t>
            </a:r>
            <a:r>
              <a:rPr kumimoji="1" lang="zh-CN" altLang="en-US"/>
              <a:t>根网桥判断</a:t>
            </a:r>
            <a:r>
              <a:rPr kumimoji="1" lang="zh-CN" altLang="en-US"/>
              <a:t>到其他网桥</a:t>
            </a:r>
            <a:r>
              <a:rPr kumimoji="1" lang="zh-CN" altLang="en-US"/>
              <a:t>路径开销</a:t>
            </a:r>
            <a:r>
              <a:rPr kumimoji="1" lang="zh-CN" altLang="en-US"/>
              <a:t>（</a:t>
            </a:r>
            <a:r>
              <a:rPr kumimoji="1" lang="zh-CN" altLang="en-US"/>
              <a:t>链路速率</a:t>
            </a:r>
            <a:r>
              <a:rPr kumimoji="1" lang="zh-CN" altLang="en-US"/>
              <a:t>、中间链路数量等），并选取最低</a:t>
            </a:r>
            <a:r>
              <a:rPr kumimoji="1" lang="zh-CN" altLang="en-US"/>
              <a:t>开销</a:t>
            </a:r>
            <a:r>
              <a:rPr kumimoji="1" lang="zh-CN" altLang="en-US"/>
              <a:t>路径上的网桥端口处于转发状态，其他</a:t>
            </a:r>
            <a:r>
              <a:rPr kumimoji="1" lang="zh-CN" altLang="en-US"/>
              <a:t>路径上的</a:t>
            </a:r>
            <a:r>
              <a:rPr kumimoji="1" lang="zh-CN" altLang="en-US"/>
              <a:t>网桥</a:t>
            </a:r>
            <a:r>
              <a:rPr kumimoji="1" lang="zh-CN" altLang="en-US"/>
              <a:t>端口处于</a:t>
            </a:r>
            <a:r>
              <a:rPr kumimoji="1" lang="zh-CN" altLang="en-US"/>
              <a:t>阻断</a:t>
            </a:r>
            <a:r>
              <a:rPr kumimoji="1" lang="zh-CN" altLang="en-US"/>
              <a:t>状态。</a:t>
            </a:r>
            <a:endParaRPr kumimoji="1" lang="en-US" altLang="zh-CN"/>
          </a:p>
          <a:p>
            <a:endParaRPr kumimoji="1" lang="en-US" altLang="zh-CN" b="1"/>
          </a:p>
        </p:txBody>
      </p:sp>
    </p:spTree>
    <p:extLst>
      <p:ext uri="{BB962C8B-B14F-4D97-AF65-F5344CB8AC3E}">
        <p14:creationId xmlns:p14="http://schemas.microsoft.com/office/powerpoint/2010/main" val="29361246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smtClean="0"/>
          </a:p>
          <a:p>
            <a:pPr>
              <a:lnSpc>
                <a:spcPct val="100000"/>
              </a:lnSpc>
            </a:pPr>
            <a:endParaRPr lang="zh-CN" altLang="en-US" sz="2800" dirty="0"/>
          </a:p>
        </p:txBody>
      </p:sp>
    </p:spTree>
    <p:extLst>
      <p:ext uri="{BB962C8B-B14F-4D97-AF65-F5344CB8AC3E}">
        <p14:creationId xmlns:p14="http://schemas.microsoft.com/office/powerpoint/2010/main" val="830050578"/>
      </p:ext>
    </p:extLst>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itchFamily="2" charset="-122"/>
              </a:rPr>
              <a:t>10 </a:t>
            </a:r>
            <a:r>
              <a:rPr lang="zh-CN" altLang="en-US" sz="2400" b="1" dirty="0" smtClean="0">
                <a:solidFill>
                  <a:srgbClr val="000099"/>
                </a:solidFill>
                <a:latin typeface="+mn-lt"/>
                <a:ea typeface="黑体" pitchFamily="2" charset="-122"/>
              </a:rPr>
              <a:t>台计算机划分为三</a:t>
            </a:r>
            <a:r>
              <a:rPr lang="zh-CN" altLang="en-US" sz="2400" b="1" dirty="0">
                <a:solidFill>
                  <a:srgbClr val="000099"/>
                </a:solidFill>
                <a:latin typeface="+mn-lt"/>
                <a:ea typeface="黑体" pitchFamily="2" charset="-122"/>
              </a:rPr>
              <a:t>个虚拟</a:t>
            </a:r>
            <a:r>
              <a:rPr lang="zh-CN" altLang="en-US" sz="2400" b="1" dirty="0" smtClean="0">
                <a:solidFill>
                  <a:srgbClr val="000099"/>
                </a:solidFill>
                <a:latin typeface="+mn-lt"/>
                <a:ea typeface="黑体" pitchFamily="2" charset="-122"/>
              </a:rPr>
              <a:t>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p14="http://schemas.microsoft.com/office/powerpoint/2010/main" val="274163308"/>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3341822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21869092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即“广播风暴”</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13251166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p:txBody>
          <a:bodyPr/>
          <a:lstStyle/>
          <a:p>
            <a:r>
              <a:rPr lang="en-US" altLang="zh-CN" dirty="0" smtClean="0"/>
              <a:t>IEEE </a:t>
            </a:r>
            <a:r>
              <a:rPr lang="zh-CN" altLang="zh-CN" dirty="0" smtClean="0"/>
              <a:t>批准了</a:t>
            </a:r>
            <a:r>
              <a:rPr lang="en-US" altLang="zh-CN" dirty="0" smtClean="0"/>
              <a:t> 802.3ac </a:t>
            </a:r>
            <a:r>
              <a:rPr lang="zh-CN" altLang="zh-CN" dirty="0" smtClean="0"/>
              <a:t>标准，</a:t>
            </a:r>
            <a:r>
              <a:rPr lang="zh-CN" altLang="en-US" dirty="0" smtClean="0"/>
              <a:t>该</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虚拟局域网协议允许在以太网的帧格式中插入一个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altLang="zh-CN" dirty="0"/>
              <a:t>，用来指明发送该帧的计算机属于哪一个虚拟局域网</a:t>
            </a:r>
            <a:r>
              <a:rPr lang="zh-CN" altLang="zh-CN" dirty="0" smtClean="0"/>
              <a:t>。</a:t>
            </a:r>
            <a:endParaRPr lang="en-US" altLang="zh-CN" dirty="0" smtClean="0"/>
          </a:p>
          <a:p>
            <a:r>
              <a:rPr lang="zh-CN" altLang="zh-CN" dirty="0" smtClean="0"/>
              <a:t>插入</a:t>
            </a:r>
            <a:r>
              <a:rPr lang="en-US" altLang="zh-CN" dirty="0" smtClean="0"/>
              <a:t> VLAN </a:t>
            </a:r>
            <a:r>
              <a:rPr lang="zh-CN" altLang="zh-CN" dirty="0" smtClean="0"/>
              <a:t>标记</a:t>
            </a:r>
            <a:r>
              <a:rPr lang="zh-CN" altLang="zh-CN" dirty="0"/>
              <a:t>得出的帧</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a:solidFill>
                  <a:srgbClr val="FF0000"/>
                </a:solidFill>
              </a:rPr>
              <a:t>。</a:t>
            </a:r>
            <a:endParaRPr lang="en-US" altLang="zh-CN" dirty="0">
              <a:solidFill>
                <a:srgbClr val="FF0000"/>
              </a:solidFill>
            </a:endParaRPr>
          </a:p>
          <a:p>
            <a:endParaRPr lang="en-US" altLang="zh-CN" dirty="0" smtClean="0"/>
          </a:p>
          <a:p>
            <a:endParaRPr lang="zh-CN" altLang="en-US" dirty="0"/>
          </a:p>
        </p:txBody>
      </p:sp>
    </p:spTree>
    <p:extLst>
      <p:ext uri="{BB962C8B-B14F-4D97-AF65-F5344CB8AC3E}">
        <p14:creationId xmlns:p14="http://schemas.microsoft.com/office/powerpoint/2010/main" val="3771188538"/>
      </p:ext>
    </p:extLst>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a:t>
            </a:r>
            <a:r>
              <a:rPr lang="zh-CN" altLang="en-US" sz="4000" dirty="0" smtClean="0"/>
              <a:t>的以太网</a:t>
            </a:r>
            <a:r>
              <a:rPr lang="zh-CN" altLang="en-US" sz="4000" dirty="0"/>
              <a:t>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smtClean="0">
                <a:latin typeface="+mn-lt"/>
                <a:ea typeface="黑体" pitchFamily="2" charset="-122"/>
              </a:rPr>
              <a:t>插入</a:t>
            </a:r>
            <a:r>
              <a:rPr lang="en-US" altLang="zh-CN" sz="2400" b="1" dirty="0" smtClean="0">
                <a:latin typeface="+mn-lt"/>
                <a:ea typeface="黑体" pitchFamily="2" charset="-122"/>
              </a:rPr>
              <a:t> VLAN </a:t>
            </a:r>
            <a:r>
              <a:rPr lang="zh-CN" altLang="zh-CN" sz="2400" b="1" dirty="0" smtClean="0">
                <a:latin typeface="+mn-lt"/>
                <a:ea typeface="黑体" pitchFamily="2" charset="-122"/>
              </a:rPr>
              <a:t>标记</a:t>
            </a:r>
            <a:r>
              <a:rPr lang="zh-CN" altLang="zh-CN" sz="2400" b="1" dirty="0">
                <a:latin typeface="+mn-lt"/>
                <a:ea typeface="黑体" pitchFamily="2" charset="-122"/>
              </a:rPr>
              <a:t>后变成</a:t>
            </a:r>
            <a:r>
              <a:rPr lang="zh-CN" altLang="zh-CN" sz="2400" b="1" dirty="0" smtClean="0">
                <a:latin typeface="+mn-lt"/>
                <a:ea typeface="黑体" pitchFamily="2" charset="-122"/>
              </a:rPr>
              <a:t>了</a:t>
            </a:r>
            <a:r>
              <a:rPr lang="en-US" altLang="zh-CN" sz="2400" b="1" dirty="0" smtClean="0">
                <a:latin typeface="+mn-lt"/>
                <a:ea typeface="黑体" pitchFamily="2" charset="-122"/>
              </a:rPr>
              <a:t> 802.1Q </a:t>
            </a:r>
            <a:r>
              <a:rPr lang="zh-CN" altLang="zh-CN" sz="2400" b="1" dirty="0" smtClean="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itchFamily="2" charset="-122"/>
                  </a:rPr>
                  <a:t>以太网</a:t>
                </a:r>
                <a:endParaRPr kumimoji="1" lang="en-US" altLang="zh-CN" sz="2000" b="1" dirty="0" smtClean="0">
                  <a:solidFill>
                    <a:srgbClr val="0000CC"/>
                  </a:solidFill>
                  <a:latin typeface="+mn-lt"/>
                  <a:ea typeface="黑体" pitchFamily="2" charset="-122"/>
                </a:endParaRPr>
              </a:p>
              <a:p>
                <a:pPr algn="ctr" defTabSz="762000">
                  <a:lnSpc>
                    <a:spcPct val="80000"/>
                  </a:lnSpc>
                </a:pPr>
                <a:r>
                  <a:rPr kumimoji="1" lang="en-US" altLang="zh-CN" sz="2000" b="1" dirty="0" smtClean="0">
                    <a:solidFill>
                      <a:srgbClr val="0000CC"/>
                    </a:solidFill>
                    <a:latin typeface="+mn-lt"/>
                    <a:ea typeface="黑体" pitchFamily="2" charset="-122"/>
                  </a:rPr>
                  <a:t>MAC</a:t>
                </a:r>
                <a:r>
                  <a:rPr kumimoji="1" lang="zh-CN" altLang="en-US" sz="2000" b="1" dirty="0" smtClean="0">
                    <a:solidFill>
                      <a:srgbClr val="0000CC"/>
                    </a:solidFill>
                    <a:latin typeface="+mn-lt"/>
                    <a:ea typeface="黑体" pitchFamily="2" charset="-122"/>
                  </a:rPr>
                  <a:t>帧</a:t>
                </a:r>
                <a:endParaRPr kumimoji="1" lang="zh-CN" altLang="en-US" sz="2000" b="1" dirty="0">
                  <a:solidFill>
                    <a:srgbClr val="0000CC"/>
                  </a:solidFill>
                  <a:latin typeface="+mn-lt"/>
                  <a:ea typeface="黑体"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a:solidFill>
                      <a:srgbClr val="0000CC"/>
                    </a:solidFill>
                    <a:latin typeface="+mn-lt"/>
                    <a:ea typeface="黑体" pitchFamily="2" charset="-122"/>
                  </a:rPr>
                  <a:t>VLAN</a:t>
                </a:r>
                <a:r>
                  <a:rPr lang="zh-CN" altLang="zh-CN" b="1" dirty="0" smtClean="0">
                    <a:solidFill>
                      <a:srgbClr val="0000CC"/>
                    </a:solidFill>
                    <a:latin typeface="+mn-lt"/>
                    <a:ea typeface="黑体" pitchFamily="2" charset="-122"/>
                  </a:rPr>
                  <a:t>标识符</a:t>
                </a:r>
                <a:endParaRPr lang="en-US" altLang="zh-CN" b="1" dirty="0" smtClean="0">
                  <a:solidFill>
                    <a:srgbClr val="0000CC"/>
                  </a:solidFill>
                  <a:latin typeface="+mn-lt"/>
                  <a:ea typeface="黑体" pitchFamily="2" charset="-122"/>
                </a:endParaRPr>
              </a:p>
              <a:p>
                <a:pPr algn="ctr" defTabSz="762000"/>
                <a:r>
                  <a:rPr kumimoji="1" lang="en-US" altLang="zh-CN" b="1" dirty="0" smtClean="0">
                    <a:solidFill>
                      <a:srgbClr val="0000CC"/>
                    </a:solidFill>
                    <a:latin typeface="+mn-lt"/>
                    <a:ea typeface="黑体" pitchFamily="2" charset="-122"/>
                  </a:rPr>
                  <a:t>12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r>
                  <a:rPr kumimoji="1" lang="en-US" altLang="zh-CN" b="1" dirty="0" smtClean="0">
                    <a:solidFill>
                      <a:srgbClr val="0000CC"/>
                    </a:solidFill>
                    <a:latin typeface="+mn-lt"/>
                    <a:ea typeface="黑体" pitchFamily="2" charset="-122"/>
                  </a:rPr>
                  <a:t>4096</a:t>
                </a:r>
                <a:r>
                  <a:rPr kumimoji="1" lang="zh-CN" altLang="en-US" b="1" dirty="0" smtClean="0">
                    <a:solidFill>
                      <a:srgbClr val="0000CC"/>
                    </a:solidFill>
                    <a:latin typeface="+mn-lt"/>
                    <a:ea typeface="黑体" pitchFamily="2" charset="-122"/>
                  </a:rPr>
                  <a:t>个</a:t>
                </a:r>
                <a:r>
                  <a:rPr kumimoji="1" lang="en-US" altLang="zh-CN" b="1" dirty="0" smtClean="0">
                    <a:solidFill>
                      <a:srgbClr val="0000CC"/>
                    </a:solidFill>
                    <a:latin typeface="+mn-lt"/>
                    <a:ea typeface="黑体" pitchFamily="2" charset="-122"/>
                  </a:rPr>
                  <a:t>VLAN)</a:t>
                </a:r>
                <a:endParaRPr kumimoji="1" lang="en-US" altLang="zh-CN" b="1" dirty="0">
                  <a:solidFill>
                    <a:srgbClr val="0000CC"/>
                  </a:solidFill>
                  <a:latin typeface="+mn-lt"/>
                  <a:ea typeface="黑体" pitchFamily="2" charset="-122"/>
                </a:endParaRP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smtClean="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smtClean="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CFI )</a:t>
                </a:r>
              </a:p>
              <a:p>
                <a:pPr algn="ctr" defTabSz="762000"/>
                <a:r>
                  <a:rPr kumimoji="1" lang="en-US" altLang="zh-CN" b="1" dirty="0">
                    <a:solidFill>
                      <a:srgbClr val="0000CC"/>
                    </a:solidFill>
                    <a:latin typeface="+mn-lt"/>
                    <a:ea typeface="黑体" pitchFamily="2" charset="-122"/>
                  </a:rPr>
                  <a:t>1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endParaRPr kumimoji="1" lang="en-US" altLang="zh-CN" b="1" dirty="0">
                  <a:solidFill>
                    <a:srgbClr val="0000CC"/>
                  </a:solidFill>
                  <a:latin typeface="+mn-lt"/>
                  <a:ea typeface="黑体" pitchFamily="2" charset="-122"/>
                </a:endParaRP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宋体" pitchFamily="2" charset="-122"/>
                  </a:rPr>
                  <a:t>802.1Q</a:t>
                </a:r>
              </a:p>
              <a:p>
                <a:pPr algn="ctr"/>
                <a:r>
                  <a:rPr lang="en-US" altLang="zh-CN" b="1">
                    <a:ea typeface="宋体" pitchFamily="2" charset="-122"/>
                  </a:rPr>
                  <a:t>tag</a:t>
                </a: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a:t>
                </a:r>
                <a:r>
                  <a:rPr kumimoji="1" lang="zh-CN" altLang="en-US" sz="2000" b="1" dirty="0" smtClean="0">
                    <a:solidFill>
                      <a:srgbClr val="000099"/>
                    </a:solidFill>
                    <a:ea typeface="黑体" pitchFamily="2" charset="-122"/>
                  </a:rPr>
                  <a:t>据</a:t>
                </a:r>
                <a:endParaRPr kumimoji="1" lang="zh-CN" altLang="en-US" sz="2000" b="1" dirty="0">
                  <a:solidFill>
                    <a:srgbClr val="000099"/>
                  </a:solidFill>
                  <a:ea typeface="黑体"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itchFamily="2" charset="-122"/>
                  </a:rPr>
                  <a:t>FCS</a:t>
                </a:r>
                <a:endParaRPr lang="en-US" altLang="zh-CN" sz="2000" b="1" dirty="0">
                  <a:solidFill>
                    <a:srgbClr val="000099"/>
                  </a:solidFill>
                  <a:ea typeface="宋体"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1483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smtClean="0">
                      <a:latin typeface="Tahoma" pitchFamily="34" charset="0"/>
                      <a:ea typeface="宋体" pitchFamily="2" charset="-122"/>
                    </a:rPr>
                    <a:t>802.1Q</a:t>
                  </a:r>
                  <a:r>
                    <a:rPr lang="zh-CN" altLang="en-US" sz="2000" b="1" dirty="0" smtClean="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smtClean="0">
                      <a:latin typeface="Tahoma" pitchFamily="34" charset="0"/>
                      <a:ea typeface="宋体" pitchFamily="2" charset="-122"/>
                    </a:rPr>
                    <a:t>0</a:t>
                  </a:r>
                  <a:r>
                    <a:rPr lang="en-US" altLang="zh-CN" sz="1600" b="1" dirty="0" smtClean="0">
                      <a:latin typeface="Tahoma" pitchFamily="34" charset="0"/>
                      <a:ea typeface="宋体" pitchFamily="2" charset="-122"/>
                    </a:rPr>
                    <a:t>X</a:t>
                  </a:r>
                  <a:r>
                    <a:rPr lang="en-US" altLang="zh-CN" sz="2000" b="1" dirty="0" smtClean="0">
                      <a:latin typeface="Tahoma" pitchFamily="34" charset="0"/>
                      <a:ea typeface="宋体" pitchFamily="2" charset="-122"/>
                    </a:rPr>
                    <a:t>8100</a:t>
                  </a:r>
                </a:p>
                <a:p>
                  <a:pPr algn="ctr"/>
                  <a:r>
                    <a:rPr kumimoji="1" lang="en-US" altLang="zh-CN" sz="1600" b="1" dirty="0">
                      <a:solidFill>
                        <a:srgbClr val="000099"/>
                      </a:solidFill>
                      <a:ea typeface="黑体" pitchFamily="2" charset="-122"/>
                    </a:rPr>
                    <a:t>(</a:t>
                  </a:r>
                  <a:r>
                    <a:rPr kumimoji="1" lang="en-US" altLang="zh-CN" sz="1600" b="1" dirty="0" smtClean="0">
                      <a:solidFill>
                        <a:srgbClr val="000099"/>
                      </a:solidFill>
                      <a:ea typeface="黑体" pitchFamily="2" charset="-122"/>
                    </a:rPr>
                    <a:t>1 </a:t>
                  </a:r>
                  <a:r>
                    <a:rPr kumimoji="1" lang="en-US" altLang="zh-CN" sz="1600" b="1" dirty="0">
                      <a:solidFill>
                        <a:srgbClr val="000099"/>
                      </a:solidFill>
                      <a:ea typeface="黑体" pitchFamily="2" charset="-122"/>
                    </a:rPr>
                    <a:t>0 0 0 0 0 0 1  0 0 0 0 0 0 0 </a:t>
                  </a:r>
                  <a:r>
                    <a:rPr kumimoji="1" lang="en-US" altLang="zh-CN" sz="1600" b="1" dirty="0" smtClean="0">
                      <a:solidFill>
                        <a:srgbClr val="000099"/>
                      </a:solidFill>
                      <a:ea typeface="黑体" pitchFamily="2" charset="-122"/>
                    </a:rPr>
                    <a:t>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smtClean="0">
                <a:solidFill>
                  <a:srgbClr val="000099"/>
                </a:solidFill>
                <a:latin typeface="+mn-lt"/>
                <a:ea typeface="黑体" pitchFamily="2" charset="-122"/>
              </a:rPr>
              <a:t>以太网</a:t>
            </a:r>
            <a:r>
              <a:rPr lang="en-US" altLang="zh-CN" sz="2000" b="1" dirty="0" smtClean="0">
                <a:solidFill>
                  <a:srgbClr val="000099"/>
                </a:solidFill>
                <a:latin typeface="+mn-lt"/>
                <a:ea typeface="黑体" pitchFamily="2" charset="-122"/>
              </a:rPr>
              <a:t> MAC </a:t>
            </a:r>
            <a:r>
              <a:rPr lang="zh-CN" altLang="en-US" sz="2000" b="1" dirty="0" smtClean="0">
                <a:solidFill>
                  <a:srgbClr val="000099"/>
                </a:solidFill>
                <a:latin typeface="+mn-lt"/>
                <a:ea typeface="黑体" pitchFamily="2" charset="-122"/>
              </a:rPr>
              <a:t>帧</a:t>
            </a:r>
            <a:r>
              <a:rPr lang="zh-CN" altLang="zh-CN" sz="2000" b="1" dirty="0" smtClean="0">
                <a:solidFill>
                  <a:srgbClr val="000099"/>
                </a:solidFill>
                <a:latin typeface="+mn-lt"/>
                <a:ea typeface="黑体" pitchFamily="2" charset="-122"/>
              </a:rPr>
              <a:t>的</a:t>
            </a:r>
            <a:r>
              <a:rPr lang="zh-CN" altLang="zh-CN" sz="2000" b="1" dirty="0">
                <a:solidFill>
                  <a:srgbClr val="000099"/>
                </a:solidFill>
                <a:latin typeface="+mn-lt"/>
                <a:ea typeface="黑体" pitchFamily="2" charset="-122"/>
              </a:rPr>
              <a:t>最大帧长从原来</a:t>
            </a:r>
            <a:r>
              <a:rPr lang="zh-CN" altLang="zh-CN" sz="2000" b="1" dirty="0" smtClean="0">
                <a:solidFill>
                  <a:srgbClr val="000099"/>
                </a:solidFill>
                <a:latin typeface="+mn-lt"/>
                <a:ea typeface="黑体" pitchFamily="2" charset="-122"/>
              </a:rPr>
              <a:t>的</a:t>
            </a:r>
            <a:r>
              <a:rPr lang="en-US" altLang="zh-CN" sz="2000" b="1" dirty="0" smtClean="0">
                <a:solidFill>
                  <a:srgbClr val="000099"/>
                </a:solidFill>
                <a:latin typeface="+mn-lt"/>
                <a:ea typeface="黑体" pitchFamily="2" charset="-122"/>
              </a:rPr>
              <a:t> 1518 </a:t>
            </a:r>
            <a:r>
              <a:rPr lang="zh-CN" altLang="zh-CN" sz="2000" b="1" dirty="0" smtClean="0">
                <a:solidFill>
                  <a:srgbClr val="000099"/>
                </a:solidFill>
                <a:latin typeface="+mn-lt"/>
                <a:ea typeface="黑体" pitchFamily="2" charset="-122"/>
              </a:rPr>
              <a:t>字节变为</a:t>
            </a:r>
            <a:r>
              <a:rPr lang="en-US" altLang="zh-CN" sz="2000" b="1" dirty="0" smtClean="0">
                <a:solidFill>
                  <a:srgbClr val="000099"/>
                </a:solidFill>
                <a:latin typeface="+mn-lt"/>
                <a:ea typeface="黑体" pitchFamily="2" charset="-122"/>
              </a:rPr>
              <a:t> 1522</a:t>
            </a:r>
            <a:r>
              <a:rPr lang="zh-CN" altLang="zh-CN" sz="2000" b="1" dirty="0" smtClean="0">
                <a:solidFill>
                  <a:srgbClr val="000099"/>
                </a:solidFill>
                <a:latin typeface="+mn-lt"/>
                <a:ea typeface="黑体" pitchFamily="2" charset="-122"/>
              </a:rPr>
              <a:t>字节</a:t>
            </a:r>
            <a:r>
              <a:rPr lang="zh-CN" altLang="en-US" sz="2000" b="1" dirty="0" smtClean="0">
                <a:solidFill>
                  <a:srgbClr val="000099"/>
                </a:solidFill>
                <a:latin typeface="+mn-lt"/>
                <a:ea typeface="黑体" pitchFamily="2" charset="-122"/>
              </a:rPr>
              <a:t>。</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val="1000311235"/>
      </p:ext>
    </p:extLst>
  </p:cSld>
  <p:clrMapOvr>
    <a:masterClrMapping/>
  </p:clrMapOvr>
  <p:timing>
    <p:tnLst>
      <p:par>
        <p:cTn xmlns:p14="http://schemas.microsoft.com/office/powerpoint/2010/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VLAN</a:t>
            </a:r>
            <a:r>
              <a:rPr kumimoji="1" lang="zh-CN" altLang="en-US"/>
              <a:t>两种链路模式</a:t>
            </a:r>
            <a:endParaRPr kumimoji="1" lang="zh-CN" altLang="en-US"/>
          </a:p>
        </p:txBody>
      </p:sp>
      <p:pic>
        <p:nvPicPr>
          <p:cNvPr id="3" name="图片 2"/>
          <p:cNvPicPr/>
          <p:nvPr/>
        </p:nvPicPr>
        <p:blipFill>
          <a:blip r:embed="rId2">
            <a:extLst>
              <a:ext uri="{28A0092B-C50C-407E-A947-70E740481C1C}">
                <a14:useLocalDpi xmlns:a14="http://schemas.microsoft.com/office/drawing/2010/main" val="0"/>
              </a:ext>
            </a:extLst>
          </a:blip>
          <a:stretch>
            <a:fillRect/>
          </a:stretch>
        </p:blipFill>
        <p:spPr>
          <a:xfrm>
            <a:off x="2504728" y="1196752"/>
            <a:ext cx="4555767" cy="5503030"/>
          </a:xfrm>
          <a:prstGeom prst="rect">
            <a:avLst/>
          </a:prstGeom>
        </p:spPr>
      </p:pic>
    </p:spTree>
    <p:extLst>
      <p:ext uri="{BB962C8B-B14F-4D97-AF65-F5344CB8AC3E}">
        <p14:creationId xmlns:p14="http://schemas.microsoft.com/office/powerpoint/2010/main" val="29124465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字节填充法解决透明传输的问题</a:t>
            </a:r>
            <a:endParaRPr lang="zh-CN" altLang="en-US" sz="2400" b="1" dirty="0">
              <a:latin typeface="+mn-lt"/>
              <a:ea typeface="黑体" pitchFamily="2" charset="-122"/>
            </a:endParaRPr>
          </a:p>
        </p:txBody>
      </p:sp>
    </p:spTree>
    <p:extLst>
      <p:ext uri="{BB962C8B-B14F-4D97-AF65-F5344CB8AC3E}">
        <p14:creationId xmlns:p14="http://schemas.microsoft.com/office/powerpoint/2010/main" val="3211018504"/>
      </p:ext>
    </p:extLst>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3.6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具有以下特点：</a:t>
            </a:r>
            <a:endParaRPr lang="en-US" altLang="zh-CN" dirty="0" smtClean="0"/>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p>
        </p:txBody>
      </p:sp>
    </p:spTree>
    <p:extLst>
      <p:ext uri="{BB962C8B-B14F-4D97-AF65-F5344CB8AC3E}">
        <p14:creationId xmlns:p14="http://schemas.microsoft.com/office/powerpoint/2010/main" val="21135233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Tree>
    <p:extLst>
      <p:ext uri="{BB962C8B-B14F-4D97-AF65-F5344CB8AC3E}">
        <p14:creationId xmlns:p14="http://schemas.microsoft.com/office/powerpoint/2010/main" val="3464296906"/>
      </p:ext>
    </p:extLst>
  </p:cSld>
  <p:clrMapOvr>
    <a:masterClrMapping/>
  </p:clrMapOvr>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6" name="Rectangle 2"/>
          <p:cNvSpPr>
            <a:spLocks noGrp="1" noChangeArrowheads="1"/>
          </p:cNvSpPr>
          <p:nvPr>
            <p:ph type="title"/>
          </p:nvPr>
        </p:nvSpPr>
        <p:spPr/>
        <p:txBody>
          <a:bodyPr/>
          <a:lstStyle/>
          <a:p>
            <a:r>
              <a:rPr kumimoji="1" lang="en-US" altLang="zh-CN"/>
              <a:t>PPPoE</a:t>
            </a:r>
            <a:r>
              <a:rPr kumimoji="1" lang="zh-CN" altLang="en-US"/>
              <a:t>接入模型</a:t>
            </a:r>
          </a:p>
        </p:txBody>
      </p:sp>
      <p:sp>
        <p:nvSpPr>
          <p:cNvPr id="1368067" name="Rectangle 3"/>
          <p:cNvSpPr>
            <a:spLocks noGrp="1" noChangeArrowheads="1"/>
          </p:cNvSpPr>
          <p:nvPr>
            <p:ph type="body" idx="1"/>
          </p:nvPr>
        </p:nvSpPr>
        <p:spPr/>
        <p:txBody>
          <a:bodyPr/>
          <a:lstStyle/>
          <a:p>
            <a:endParaRPr kumimoji="1" lang="zh-CN" altLang="en-US"/>
          </a:p>
        </p:txBody>
      </p:sp>
      <p:pic>
        <p:nvPicPr>
          <p:cNvPr id="1368068" name="Picture 4" descr="jrw1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2590801"/>
            <a:ext cx="7677150"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59265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p:txBody>
          <a:bodyPr/>
          <a:lstStyle/>
          <a:p>
            <a:r>
              <a:rPr kumimoji="1" lang="en-US" altLang="zh-CN"/>
              <a:t>PPPoE</a:t>
            </a:r>
            <a:r>
              <a:rPr kumimoji="1" lang="zh-CN" altLang="en-US"/>
              <a:t>协议模型</a:t>
            </a:r>
          </a:p>
        </p:txBody>
      </p:sp>
      <p:graphicFrame>
        <p:nvGraphicFramePr>
          <p:cNvPr id="1369117" name="Group 29"/>
          <p:cNvGraphicFramePr>
            <a:graphicFrameLocks noGrp="1"/>
          </p:cNvGraphicFramePr>
          <p:nvPr>
            <p:ph idx="1"/>
          </p:nvPr>
        </p:nvGraphicFramePr>
        <p:xfrm>
          <a:off x="1155700" y="2819400"/>
          <a:ext cx="5118100" cy="2598738"/>
        </p:xfrm>
        <a:graphic>
          <a:graphicData uri="http://schemas.openxmlformats.org/drawingml/2006/table">
            <a:tbl>
              <a:tblPr/>
              <a:tblGrid>
                <a:gridCol w="5118100"/>
              </a:tblGrid>
              <a:tr h="609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600" b="1" i="0" u="none" strike="noStrike" cap="none" normalizeH="0" baseline="0">
                          <a:ln>
                            <a:noFill/>
                          </a:ln>
                          <a:solidFill>
                            <a:schemeClr val="tx1"/>
                          </a:solidFill>
                          <a:effectLst/>
                          <a:latin typeface="Arial" charset="0"/>
                          <a:ea typeface="宋体" charset="0"/>
                          <a:cs typeface="宋体" charset="0"/>
                        </a:rPr>
                        <a:t>IP</a:t>
                      </a:r>
                    </a:p>
                  </a:txBody>
                  <a:tcPr marL="97500" marR="975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600" b="1" i="0" u="none" strike="noStrike" cap="none" normalizeH="0" baseline="0">
                          <a:ln>
                            <a:noFill/>
                          </a:ln>
                          <a:solidFill>
                            <a:schemeClr val="tx1"/>
                          </a:solidFill>
                          <a:effectLst/>
                          <a:latin typeface="Arial" charset="0"/>
                          <a:ea typeface="宋体" charset="0"/>
                          <a:cs typeface="宋体" charset="0"/>
                        </a:rPr>
                        <a:t>PPP</a:t>
                      </a:r>
                    </a:p>
                  </a:txBody>
                  <a:tcPr marL="97500" marR="975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600" b="1" i="0" u="none" strike="noStrike" cap="none" normalizeH="0" baseline="0">
                          <a:ln>
                            <a:noFill/>
                          </a:ln>
                          <a:solidFill>
                            <a:schemeClr val="tx1"/>
                          </a:solidFill>
                          <a:effectLst/>
                          <a:latin typeface="Arial" charset="0"/>
                          <a:ea typeface="宋体" charset="0"/>
                          <a:cs typeface="宋体" charset="0"/>
                        </a:rPr>
                        <a:t>PPPoE</a:t>
                      </a:r>
                    </a:p>
                  </a:txBody>
                  <a:tcPr marL="97500" marR="975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23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zh-CN" altLang="en-US" sz="2600" b="1" i="0" u="none" strike="noStrike" cap="none" normalizeH="0" baseline="0">
                          <a:ln>
                            <a:noFill/>
                          </a:ln>
                          <a:solidFill>
                            <a:schemeClr val="tx1"/>
                          </a:solidFill>
                          <a:effectLst/>
                          <a:latin typeface="Arial" charset="0"/>
                          <a:ea typeface="宋体" charset="0"/>
                          <a:cs typeface="宋体" charset="0"/>
                        </a:rPr>
                        <a:t>以太网</a:t>
                      </a:r>
                    </a:p>
                  </a:txBody>
                  <a:tcPr marL="97500" marR="975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69118" name="Line 30"/>
          <p:cNvSpPr>
            <a:spLocks noChangeShapeType="1"/>
          </p:cNvSpPr>
          <p:nvPr/>
        </p:nvSpPr>
        <p:spPr bwMode="auto">
          <a:xfrm>
            <a:off x="6273800" y="3429000"/>
            <a:ext cx="231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69119" name="Line 31"/>
          <p:cNvSpPr>
            <a:spLocks noChangeShapeType="1"/>
          </p:cNvSpPr>
          <p:nvPr/>
        </p:nvSpPr>
        <p:spPr bwMode="auto">
          <a:xfrm>
            <a:off x="6273800" y="4876800"/>
            <a:ext cx="231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69120" name="Text Box 32"/>
          <p:cNvSpPr txBox="1">
            <a:spLocks noChangeArrowheads="1"/>
          </p:cNvSpPr>
          <p:nvPr/>
        </p:nvSpPr>
        <p:spPr bwMode="auto">
          <a:xfrm>
            <a:off x="7016750" y="289560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b="1">
                <a:ea typeface="宋体" charset="0"/>
                <a:cs typeface="宋体" charset="0"/>
              </a:rPr>
              <a:t>网络层</a:t>
            </a:r>
          </a:p>
        </p:txBody>
      </p:sp>
      <p:sp>
        <p:nvSpPr>
          <p:cNvPr id="1369121" name="Text Box 33"/>
          <p:cNvSpPr txBox="1">
            <a:spLocks noChangeArrowheads="1"/>
          </p:cNvSpPr>
          <p:nvPr/>
        </p:nvSpPr>
        <p:spPr bwMode="auto">
          <a:xfrm>
            <a:off x="6851650" y="4038601"/>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b="1">
                <a:ea typeface="宋体" charset="0"/>
                <a:cs typeface="宋体" charset="0"/>
              </a:rPr>
              <a:t>数据链路层</a:t>
            </a:r>
          </a:p>
        </p:txBody>
      </p:sp>
      <p:sp>
        <p:nvSpPr>
          <p:cNvPr id="1369122" name="Text Box 34"/>
          <p:cNvSpPr txBox="1">
            <a:spLocks noChangeArrowheads="1"/>
          </p:cNvSpPr>
          <p:nvPr/>
        </p:nvSpPr>
        <p:spPr bwMode="auto">
          <a:xfrm>
            <a:off x="7099300" y="502920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b="1">
                <a:ea typeface="宋体" charset="0"/>
                <a:cs typeface="宋体" charset="0"/>
              </a:rPr>
              <a:t>物理层</a:t>
            </a:r>
          </a:p>
        </p:txBody>
      </p:sp>
    </p:spTree>
    <p:extLst>
      <p:ext uri="{BB962C8B-B14F-4D97-AF65-F5344CB8AC3E}">
        <p14:creationId xmlns:p14="http://schemas.microsoft.com/office/powerpoint/2010/main" val="375987423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p:cNvSpPr>
            <a:spLocks noGrp="1" noChangeArrowheads="1"/>
          </p:cNvSpPr>
          <p:nvPr>
            <p:ph type="title"/>
          </p:nvPr>
        </p:nvSpPr>
        <p:spPr/>
        <p:txBody>
          <a:bodyPr/>
          <a:lstStyle/>
          <a:p>
            <a:r>
              <a:rPr kumimoji="1" lang="en-US" altLang="zh-CN"/>
              <a:t>PPPoE</a:t>
            </a:r>
            <a:r>
              <a:rPr kumimoji="1" lang="zh-CN" altLang="en-US"/>
              <a:t>协议封装</a:t>
            </a:r>
          </a:p>
        </p:txBody>
      </p:sp>
      <p:sp>
        <p:nvSpPr>
          <p:cNvPr id="1372163" name="Rectangle 3"/>
          <p:cNvSpPr>
            <a:spLocks noGrp="1" noChangeArrowheads="1"/>
          </p:cNvSpPr>
          <p:nvPr>
            <p:ph type="body" idx="1"/>
          </p:nvPr>
        </p:nvSpPr>
        <p:spPr/>
        <p:txBody>
          <a:bodyPr/>
          <a:lstStyle/>
          <a:p>
            <a:endParaRPr kumimoji="1" lang="zh-CN" altLang="en-US"/>
          </a:p>
        </p:txBody>
      </p:sp>
      <p:pic>
        <p:nvPicPr>
          <p:cNvPr id="1372164" name="Picture 4" descr="jrw1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0" y="2187576"/>
            <a:ext cx="82550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130378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p:txBody>
          <a:bodyPr/>
          <a:lstStyle/>
          <a:p>
            <a:r>
              <a:rPr kumimoji="1" lang="en-US" altLang="zh-CN"/>
              <a:t>PPPoE</a:t>
            </a:r>
            <a:r>
              <a:rPr kumimoji="1" lang="zh-CN" altLang="en-US"/>
              <a:t>操作过程</a:t>
            </a:r>
          </a:p>
        </p:txBody>
      </p:sp>
      <p:sp>
        <p:nvSpPr>
          <p:cNvPr id="1332227" name="Rectangle 3"/>
          <p:cNvSpPr>
            <a:spLocks noGrp="1" noChangeArrowheads="1"/>
          </p:cNvSpPr>
          <p:nvPr>
            <p:ph type="body" idx="1"/>
          </p:nvPr>
        </p:nvSpPr>
        <p:spPr/>
        <p:txBody>
          <a:bodyPr/>
          <a:lstStyle/>
          <a:p>
            <a:pPr>
              <a:lnSpc>
                <a:spcPct val="120000"/>
              </a:lnSpc>
            </a:pPr>
            <a:r>
              <a:rPr kumimoji="1" lang="en-US" altLang="zh-CN" b="1"/>
              <a:t>PPPoE</a:t>
            </a:r>
            <a:r>
              <a:rPr kumimoji="1" lang="zh-CN" altLang="en-US" b="1"/>
              <a:t>建立过程可以分为</a:t>
            </a:r>
            <a:r>
              <a:rPr kumimoji="1" lang="en-US" altLang="zh-CN" b="1"/>
              <a:t>Discovery</a:t>
            </a:r>
            <a:r>
              <a:rPr kumimoji="1" lang="zh-CN" altLang="en-US" b="1"/>
              <a:t>阶段和</a:t>
            </a:r>
            <a:r>
              <a:rPr kumimoji="1" lang="en-US" altLang="zh-CN" b="1"/>
              <a:t>PPP</a:t>
            </a:r>
            <a:r>
              <a:rPr kumimoji="1" lang="zh-CN" altLang="en-US" b="1"/>
              <a:t>会话阶段。</a:t>
            </a:r>
            <a:endParaRPr kumimoji="1" lang="en-US" altLang="zh-CN" b="1"/>
          </a:p>
          <a:p>
            <a:pPr lvl="1">
              <a:lnSpc>
                <a:spcPct val="120000"/>
              </a:lnSpc>
            </a:pPr>
            <a:r>
              <a:rPr kumimoji="1" lang="en-US" altLang="zh-CN" b="1"/>
              <a:t>Discovery</a:t>
            </a:r>
            <a:r>
              <a:rPr kumimoji="1" lang="zh-CN" altLang="en-US" b="1"/>
              <a:t>阶段是一个无状态的阶段，该阶段主要是选择接入服务器，确定所要建立的</a:t>
            </a:r>
            <a:r>
              <a:rPr kumimoji="1" lang="en-US" altLang="zh-CN" b="1"/>
              <a:t>PPP</a:t>
            </a:r>
            <a:r>
              <a:rPr kumimoji="1" lang="zh-CN" altLang="en-US" b="1"/>
              <a:t>会话标识符，同时获得对方点到点的连接信息。</a:t>
            </a:r>
            <a:endParaRPr kumimoji="1" lang="en-US" altLang="zh-CN" b="1"/>
          </a:p>
          <a:p>
            <a:pPr lvl="1">
              <a:lnSpc>
                <a:spcPct val="120000"/>
              </a:lnSpc>
            </a:pPr>
            <a:r>
              <a:rPr kumimoji="1" lang="en-US" altLang="zh-CN" b="1"/>
              <a:t>PPP</a:t>
            </a:r>
            <a:r>
              <a:rPr kumimoji="1" lang="zh-CN" altLang="en-US" b="1"/>
              <a:t>会话阶段执行标准的</a:t>
            </a:r>
            <a:r>
              <a:rPr kumimoji="1" lang="en-US" altLang="zh-CN" b="1"/>
              <a:t>PPP</a:t>
            </a:r>
            <a:r>
              <a:rPr kumimoji="1" lang="zh-CN" altLang="en-US" b="1"/>
              <a:t>过程。</a:t>
            </a:r>
            <a:r>
              <a:rPr kumimoji="1" lang="en-US" altLang="zh-CN" b="1"/>
              <a:t> </a:t>
            </a:r>
          </a:p>
        </p:txBody>
      </p:sp>
    </p:spTree>
    <p:extLst>
      <p:ext uri="{BB962C8B-B14F-4D97-AF65-F5344CB8AC3E}">
        <p14:creationId xmlns:p14="http://schemas.microsoft.com/office/powerpoint/2010/main" val="28351132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Rectangle 2"/>
          <p:cNvSpPr>
            <a:spLocks noGrp="1" noChangeArrowheads="1"/>
          </p:cNvSpPr>
          <p:nvPr>
            <p:ph type="title"/>
          </p:nvPr>
        </p:nvSpPr>
        <p:spPr/>
        <p:txBody>
          <a:bodyPr/>
          <a:lstStyle/>
          <a:p>
            <a:r>
              <a:rPr kumimoji="1" lang="en-US" altLang="zh-CN"/>
              <a:t>PPPoE</a:t>
            </a:r>
            <a:r>
              <a:rPr kumimoji="1" lang="zh-CN" altLang="en-US"/>
              <a:t>发现阶段</a:t>
            </a:r>
          </a:p>
        </p:txBody>
      </p:sp>
      <p:sp>
        <p:nvSpPr>
          <p:cNvPr id="1370115" name="Rectangle 3"/>
          <p:cNvSpPr>
            <a:spLocks noGrp="1" noChangeArrowheads="1"/>
          </p:cNvSpPr>
          <p:nvPr>
            <p:ph type="body" idx="1"/>
          </p:nvPr>
        </p:nvSpPr>
        <p:spPr>
          <a:xfrm>
            <a:off x="495300" y="1719263"/>
            <a:ext cx="5695950" cy="4411662"/>
          </a:xfrm>
        </p:spPr>
        <p:txBody>
          <a:bodyPr/>
          <a:lstStyle/>
          <a:p>
            <a:pPr>
              <a:lnSpc>
                <a:spcPct val="120000"/>
              </a:lnSpc>
            </a:pPr>
            <a:r>
              <a:rPr kumimoji="1" lang="zh-CN" altLang="en-US" sz="1900" b="1"/>
              <a:t>主机广播一个发起分组（</a:t>
            </a:r>
            <a:r>
              <a:rPr kumimoji="1" lang="en-US" altLang="zh-CN" sz="1900" b="1"/>
              <a:t>PADI</a:t>
            </a:r>
            <a:r>
              <a:rPr kumimoji="1" lang="zh-CN" altLang="en-US" sz="1900" b="1"/>
              <a:t>），寻找合适的</a:t>
            </a:r>
            <a:r>
              <a:rPr kumimoji="1" lang="en-US" altLang="zh-CN" sz="1900" b="1"/>
              <a:t>PPPoE</a:t>
            </a:r>
            <a:r>
              <a:rPr kumimoji="1" lang="zh-CN" altLang="en-US" sz="1900" b="1"/>
              <a:t>接入服务器。</a:t>
            </a:r>
            <a:endParaRPr kumimoji="1" lang="en-US" altLang="zh-CN" sz="1900" b="1"/>
          </a:p>
          <a:p>
            <a:pPr>
              <a:lnSpc>
                <a:spcPct val="120000"/>
              </a:lnSpc>
            </a:pPr>
            <a:r>
              <a:rPr kumimoji="1" lang="zh-CN" altLang="en-US" sz="1900" b="1"/>
              <a:t>可能有多个服务器收到该消息，满足要求的服务器发送有效发现提供包（</a:t>
            </a:r>
            <a:r>
              <a:rPr kumimoji="1" lang="en-US" altLang="zh-CN" sz="1900" b="1"/>
              <a:t>PADO</a:t>
            </a:r>
            <a:r>
              <a:rPr kumimoji="1" lang="zh-CN" altLang="en-US" sz="1900" b="1"/>
              <a:t>）分组，以响应请求。否则不响应。</a:t>
            </a:r>
            <a:endParaRPr kumimoji="1" lang="en-US" altLang="zh-CN" sz="1900" b="1"/>
          </a:p>
          <a:p>
            <a:pPr>
              <a:lnSpc>
                <a:spcPct val="120000"/>
              </a:lnSpc>
            </a:pPr>
            <a:r>
              <a:rPr kumimoji="1" lang="zh-CN" altLang="en-US" sz="1900" b="1"/>
              <a:t>主机选择合适的服务器，发送有效发现请求分组（</a:t>
            </a:r>
            <a:r>
              <a:rPr kumimoji="1" lang="en-US" altLang="zh-CN" sz="1900" b="1"/>
              <a:t>PADR</a:t>
            </a:r>
            <a:r>
              <a:rPr kumimoji="1" lang="zh-CN" altLang="en-US" sz="1900" b="1"/>
              <a:t>）。</a:t>
            </a:r>
            <a:endParaRPr kumimoji="1" lang="en-US" altLang="zh-CN" sz="1900" b="1"/>
          </a:p>
          <a:p>
            <a:pPr>
              <a:lnSpc>
                <a:spcPct val="120000"/>
              </a:lnSpc>
            </a:pPr>
            <a:r>
              <a:rPr kumimoji="1" lang="zh-CN" altLang="en-US" sz="1900" b="1"/>
              <a:t>接入服务器为主机分配唯一的会话标示，并发送有效发现会话确认（</a:t>
            </a:r>
            <a:r>
              <a:rPr kumimoji="1" lang="en-US" altLang="zh-CN" sz="1900" b="1"/>
              <a:t>PADS</a:t>
            </a:r>
            <a:r>
              <a:rPr kumimoji="1" lang="zh-CN" altLang="en-US" sz="1900" b="1"/>
              <a:t>）</a:t>
            </a:r>
            <a:r>
              <a:rPr kumimoji="1" lang="en-US" altLang="zh-CN" sz="1900" b="1"/>
              <a:t> </a:t>
            </a:r>
            <a:r>
              <a:rPr kumimoji="1" lang="zh-CN" altLang="en-US" sz="1900" b="1"/>
              <a:t>分组。</a:t>
            </a:r>
            <a:endParaRPr kumimoji="1" lang="en-US" altLang="zh-CN" sz="1900" b="1"/>
          </a:p>
          <a:p>
            <a:pPr>
              <a:lnSpc>
                <a:spcPct val="120000"/>
              </a:lnSpc>
            </a:pPr>
            <a:r>
              <a:rPr kumimoji="1" lang="zh-CN" altLang="en-US" sz="1900" b="1"/>
              <a:t>主机在接收到</a:t>
            </a:r>
            <a:r>
              <a:rPr kumimoji="1" lang="en-US" altLang="zh-CN" sz="1900" b="1"/>
              <a:t>PADS</a:t>
            </a:r>
            <a:r>
              <a:rPr kumimoji="1" lang="zh-CN" altLang="en-US" sz="1900" b="1"/>
              <a:t>后，发现过程结束，进入</a:t>
            </a:r>
            <a:r>
              <a:rPr kumimoji="1" lang="en-US" altLang="zh-CN" sz="1900" b="1"/>
              <a:t>PPP</a:t>
            </a:r>
            <a:r>
              <a:rPr kumimoji="1" lang="zh-CN" altLang="en-US" sz="1900" b="1"/>
              <a:t>会话阶段。</a:t>
            </a:r>
          </a:p>
        </p:txBody>
      </p:sp>
      <p:pic>
        <p:nvPicPr>
          <p:cNvPr id="1370116" name="Picture 4" descr="jrw1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0" y="2667001"/>
            <a:ext cx="35496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18634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Rectangle 2"/>
          <p:cNvSpPr>
            <a:spLocks noGrp="1" noChangeArrowheads="1"/>
          </p:cNvSpPr>
          <p:nvPr>
            <p:ph type="title"/>
          </p:nvPr>
        </p:nvSpPr>
        <p:spPr/>
        <p:txBody>
          <a:bodyPr/>
          <a:lstStyle/>
          <a:p>
            <a:r>
              <a:rPr kumimoji="1" lang="en-US" altLang="zh-CN"/>
              <a:t>PPPoE</a:t>
            </a:r>
            <a:r>
              <a:rPr kumimoji="1" lang="zh-CN" altLang="en-US"/>
              <a:t>的特点</a:t>
            </a:r>
          </a:p>
        </p:txBody>
      </p:sp>
      <p:sp>
        <p:nvSpPr>
          <p:cNvPr id="1335299" name="Rectangle 3"/>
          <p:cNvSpPr>
            <a:spLocks noGrp="1" noChangeArrowheads="1"/>
          </p:cNvSpPr>
          <p:nvPr>
            <p:ph type="body" idx="1"/>
          </p:nvPr>
        </p:nvSpPr>
        <p:spPr>
          <a:xfrm>
            <a:off x="495300" y="1719264"/>
            <a:ext cx="8915400" cy="4681537"/>
          </a:xfrm>
        </p:spPr>
        <p:txBody>
          <a:bodyPr/>
          <a:lstStyle/>
          <a:p>
            <a:pPr>
              <a:lnSpc>
                <a:spcPct val="90000"/>
              </a:lnSpc>
            </a:pPr>
            <a:r>
              <a:rPr kumimoji="1" lang="en-US" altLang="zh-CN" sz="2600" b="1"/>
              <a:t>PPPoE</a:t>
            </a:r>
            <a:r>
              <a:rPr kumimoji="1" lang="zh-CN" altLang="en-US" sz="2600" b="1"/>
              <a:t>具有以太网的快速简便的特点。</a:t>
            </a:r>
            <a:endParaRPr kumimoji="1" lang="en-US" altLang="zh-CN" sz="2600" b="1"/>
          </a:p>
          <a:p>
            <a:pPr>
              <a:lnSpc>
                <a:spcPct val="90000"/>
              </a:lnSpc>
            </a:pPr>
            <a:r>
              <a:rPr kumimoji="1" lang="zh-CN" altLang="en-US" sz="2600" b="1"/>
              <a:t>任何能被</a:t>
            </a:r>
            <a:r>
              <a:rPr kumimoji="1" lang="en-US" altLang="zh-CN" sz="2600" b="1"/>
              <a:t>PPP</a:t>
            </a:r>
            <a:r>
              <a:rPr kumimoji="1" lang="zh-CN" altLang="en-US" sz="2600" b="1"/>
              <a:t>封装的协议都可以通过</a:t>
            </a:r>
            <a:r>
              <a:rPr kumimoji="1" lang="en-US" altLang="zh-CN" sz="2600" b="1"/>
              <a:t>PPPoE</a:t>
            </a:r>
            <a:r>
              <a:rPr kumimoji="1" lang="zh-CN" altLang="en-US" sz="2600" b="1"/>
              <a:t>传输</a:t>
            </a:r>
            <a:endParaRPr kumimoji="1" lang="en-US" altLang="zh-CN" sz="2600" b="1"/>
          </a:p>
          <a:p>
            <a:pPr>
              <a:lnSpc>
                <a:spcPct val="90000"/>
              </a:lnSpc>
            </a:pPr>
            <a:r>
              <a:rPr kumimoji="1" lang="en-US" altLang="zh-CN" sz="2600" b="1"/>
              <a:t>PPPoE</a:t>
            </a:r>
            <a:r>
              <a:rPr kumimoji="1" lang="zh-CN" altLang="en-US" sz="2600" b="1"/>
              <a:t>可通过一个</a:t>
            </a:r>
            <a:r>
              <a:rPr kumimoji="1" lang="en-US" altLang="zh-CN" sz="2600" b="1"/>
              <a:t>PPP</a:t>
            </a:r>
            <a:r>
              <a:rPr kumimoji="1" lang="zh-CN" altLang="en-US" sz="2600" b="1"/>
              <a:t>会话的建立和释放对用户进行基于时长或流量的统计，计费方式灵活方便。</a:t>
            </a:r>
            <a:endParaRPr kumimoji="1" lang="en-US" altLang="zh-CN" sz="2600" b="1"/>
          </a:p>
          <a:p>
            <a:pPr>
              <a:lnSpc>
                <a:spcPct val="90000"/>
              </a:lnSpc>
            </a:pPr>
            <a:r>
              <a:rPr kumimoji="1" lang="en-US" altLang="zh-CN" sz="2600" b="1"/>
              <a:t>PPPoE</a:t>
            </a:r>
            <a:r>
              <a:rPr kumimoji="1" lang="zh-CN" altLang="en-US" sz="2600" b="1"/>
              <a:t>可以提供动态</a:t>
            </a:r>
            <a:r>
              <a:rPr kumimoji="1" lang="en-US" altLang="zh-CN" sz="2600" b="1"/>
              <a:t>IP</a:t>
            </a:r>
            <a:r>
              <a:rPr kumimoji="1" lang="zh-CN" altLang="en-US" sz="2600" b="1"/>
              <a:t>地址分配方式，用户无需任何配置，维护简单。</a:t>
            </a:r>
            <a:endParaRPr kumimoji="1" lang="en-US" altLang="zh-CN" sz="2600" b="1"/>
          </a:p>
          <a:p>
            <a:pPr>
              <a:lnSpc>
                <a:spcPct val="90000"/>
              </a:lnSpc>
            </a:pPr>
            <a:r>
              <a:rPr kumimoji="1" lang="zh-CN" altLang="en-US" sz="2600" b="1"/>
              <a:t>用户通过众多的</a:t>
            </a:r>
            <a:r>
              <a:rPr kumimoji="1" lang="en-US" altLang="zh-CN" sz="2600" b="1"/>
              <a:t>PPPoE</a:t>
            </a:r>
            <a:r>
              <a:rPr kumimoji="1" lang="zh-CN" altLang="en-US" sz="2600" b="1"/>
              <a:t>客户端软件，输入用户名和密码就可以上网，跟传统的拨号上网差不多，最大程度地延续了用户的习惯。</a:t>
            </a:r>
            <a:endParaRPr kumimoji="1" lang="en-US" altLang="zh-CN" sz="2600" b="1"/>
          </a:p>
          <a:p>
            <a:pPr>
              <a:lnSpc>
                <a:spcPct val="90000"/>
              </a:lnSpc>
            </a:pPr>
            <a:r>
              <a:rPr kumimoji="1" lang="zh-CN" altLang="en-US" sz="2600" b="1"/>
              <a:t>从运营商的角度来看，</a:t>
            </a:r>
            <a:r>
              <a:rPr kumimoji="1" lang="en-US" altLang="zh-CN" sz="2600" b="1"/>
              <a:t>PPPoE</a:t>
            </a:r>
            <a:r>
              <a:rPr kumimoji="1" lang="zh-CN" altLang="en-US" sz="2600" b="1"/>
              <a:t>对其现存的网络结构进行变更也很小。</a:t>
            </a:r>
            <a:r>
              <a:rPr kumimoji="1" lang="en-US" altLang="zh-CN" sz="2600" b="1"/>
              <a:t> </a:t>
            </a:r>
          </a:p>
        </p:txBody>
      </p:sp>
    </p:spTree>
    <p:extLst>
      <p:ext uri="{BB962C8B-B14F-4D97-AF65-F5344CB8AC3E}">
        <p14:creationId xmlns:p14="http://schemas.microsoft.com/office/powerpoint/2010/main" val="243907613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无线局域网的</a:t>
            </a:r>
            <a:r>
              <a:rPr lang="en-US" altLang="zh-CN"/>
              <a:t> MAC </a:t>
            </a:r>
            <a:r>
              <a:rPr lang="zh-CN" altLang="en-US"/>
              <a:t>层</a:t>
            </a:r>
            <a:endParaRPr kumimoji="1" lang="zh-CN" altLang="en-US"/>
          </a:p>
        </p:txBody>
      </p:sp>
      <p:sp>
        <p:nvSpPr>
          <p:cNvPr id="3" name="内容占位符 2"/>
          <p:cNvSpPr>
            <a:spLocks noGrp="1"/>
          </p:cNvSpPr>
          <p:nvPr>
            <p:ph idx="1"/>
          </p:nvPr>
        </p:nvSpPr>
        <p:spPr/>
        <p:txBody>
          <a:bodyPr/>
          <a:lstStyle/>
          <a:p>
            <a:pPr>
              <a:lnSpc>
                <a:spcPct val="140000"/>
              </a:lnSpc>
            </a:pPr>
            <a:r>
              <a:rPr lang="zh-CN" altLang="en-US" sz="2800"/>
              <a:t>无线局域网虽然也是多个站点共享无线信道但不能简单地搬用</a:t>
            </a:r>
            <a:r>
              <a:rPr lang="en-US" altLang="zh-CN" sz="2800"/>
              <a:t> CSMA/CD </a:t>
            </a:r>
            <a:r>
              <a:rPr lang="zh-CN" altLang="en-US" sz="2800"/>
              <a:t>协议。主要有两个原因：</a:t>
            </a:r>
            <a:endParaRPr lang="en-US" altLang="zh-CN" sz="2800"/>
          </a:p>
          <a:p>
            <a:pPr lvl="1">
              <a:lnSpc>
                <a:spcPct val="140000"/>
              </a:lnSpc>
            </a:pPr>
            <a:r>
              <a:rPr lang="zh-CN" altLang="en-US" sz="2400"/>
              <a:t>在无线局域网的适配器上，接收信号的强度往往会远小于发送信号的强度，因此，若要实现碰撞检测，那么在硬件上的花费就会过大。</a:t>
            </a:r>
            <a:endParaRPr lang="en-US" altLang="zh-CN" sz="2400"/>
          </a:p>
          <a:p>
            <a:pPr lvl="1">
              <a:lnSpc>
                <a:spcPct val="140000"/>
              </a:lnSpc>
            </a:pPr>
            <a:r>
              <a:rPr lang="zh-CN" altLang="en-US" sz="2400"/>
              <a:t>在无线局域网中，并非所有的站点都能听见对方，而“所有站点都能听见对方”正是实现</a:t>
            </a:r>
            <a:r>
              <a:rPr lang="en-US" altLang="zh-CN" sz="2400"/>
              <a:t>CSMA/CD </a:t>
            </a:r>
            <a:r>
              <a:rPr lang="zh-CN" altLang="en-US" sz="2400"/>
              <a:t>协议必须具备的基础</a:t>
            </a:r>
            <a:endParaRPr kumimoji="1" lang="zh-CN" altLang="en-US"/>
          </a:p>
        </p:txBody>
      </p:sp>
    </p:spTree>
    <p:extLst>
      <p:ext uri="{BB962C8B-B14F-4D97-AF65-F5344CB8AC3E}">
        <p14:creationId xmlns:p14="http://schemas.microsoft.com/office/powerpoint/2010/main" val="16331954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无线局域网的</a:t>
            </a:r>
            <a:r>
              <a:rPr lang="zh-CN" altLang="en-US"/>
              <a:t>隐蔽站问题</a:t>
            </a:r>
            <a:endParaRPr kumimoji="1" lang="zh-CN" altLang="en-US"/>
          </a:p>
        </p:txBody>
      </p:sp>
      <p:sp>
        <p:nvSpPr>
          <p:cNvPr id="3" name="内容占位符 2"/>
          <p:cNvSpPr>
            <a:spLocks noGrp="1"/>
          </p:cNvSpPr>
          <p:nvPr>
            <p:ph idx="1"/>
          </p:nvPr>
        </p:nvSpPr>
        <p:spPr>
          <a:xfrm>
            <a:off x="495300" y="1196753"/>
            <a:ext cx="9066212" cy="3096344"/>
          </a:xfrm>
        </p:spPr>
        <p:txBody>
          <a:bodyPr/>
          <a:lstStyle/>
          <a:p>
            <a:r>
              <a:rPr lang="en-US" altLang="zh-CN" sz="2400"/>
              <a:t> </a:t>
            </a:r>
            <a:r>
              <a:rPr lang="zh-CN" altLang="en-US" sz="2400"/>
              <a:t>如只使用</a:t>
            </a:r>
            <a:r>
              <a:rPr lang="en-US" altLang="zh-CN" sz="2400"/>
              <a:t> CSMA</a:t>
            </a:r>
            <a:r>
              <a:rPr lang="zh-CN" altLang="en-US" sz="2400"/>
              <a:t>，侦听到信道</a:t>
            </a:r>
            <a:r>
              <a:rPr lang="en-US" altLang="zh-CN" sz="2400"/>
              <a:t> </a:t>
            </a:r>
            <a:r>
              <a:rPr lang="zh-CN" altLang="en-US" sz="2400"/>
              <a:t>“闲”</a:t>
            </a:r>
            <a:r>
              <a:rPr lang="en-US" altLang="zh-CN" sz="2400"/>
              <a:t> </a:t>
            </a:r>
            <a:r>
              <a:rPr lang="zh-CN" altLang="en-US" sz="2400"/>
              <a:t>可能结果不正确，由于：</a:t>
            </a:r>
            <a:endParaRPr lang="en-US" altLang="zh-CN" sz="2400"/>
          </a:p>
          <a:p>
            <a:pPr lvl="1"/>
            <a:r>
              <a:rPr lang="zh-CN" altLang="en-US" sz="2400"/>
              <a:t>隐蔽站问题</a:t>
            </a:r>
            <a:r>
              <a:rPr lang="en-US" altLang="zh-CN" sz="2400"/>
              <a:t> ---- </a:t>
            </a:r>
            <a:r>
              <a:rPr lang="zh-CN" altLang="en-US" sz="2400"/>
              <a:t>在发送方侦听不到</a:t>
            </a:r>
            <a:r>
              <a:rPr lang="en-US" altLang="zh-CN" sz="2400"/>
              <a:t>: A, C </a:t>
            </a:r>
            <a:r>
              <a:rPr lang="zh-CN" altLang="en-US" sz="2400"/>
              <a:t>不能互相听到，中间有障碍物、信号衰减，</a:t>
            </a:r>
            <a:r>
              <a:rPr lang="en-US" altLang="zh-CN" sz="2400"/>
              <a:t>A</a:t>
            </a:r>
            <a:r>
              <a:rPr lang="zh-CN" altLang="en-US" sz="2400"/>
              <a:t>、</a:t>
            </a:r>
            <a:r>
              <a:rPr lang="en-US" altLang="zh-CN" sz="2400"/>
              <a:t>C </a:t>
            </a:r>
            <a:r>
              <a:rPr lang="zh-CN" altLang="en-US" sz="2400"/>
              <a:t>于是都发给</a:t>
            </a:r>
            <a:r>
              <a:rPr lang="en-US" altLang="zh-CN" sz="2400"/>
              <a:t> B</a:t>
            </a:r>
            <a:r>
              <a:rPr lang="zh-CN" altLang="en-US" sz="2400"/>
              <a:t>，</a:t>
            </a:r>
            <a:r>
              <a:rPr lang="en-US" altLang="zh-CN" sz="2400"/>
              <a:t> B </a:t>
            </a:r>
            <a:r>
              <a:rPr lang="zh-CN" altLang="en-US" sz="2400"/>
              <a:t>处此时会产生冲突。</a:t>
            </a:r>
            <a:endParaRPr lang="en-US" altLang="zh-CN" sz="2400"/>
          </a:p>
          <a:p>
            <a:pPr lvl="1"/>
            <a:r>
              <a:rPr lang="zh-CN" altLang="en-US" sz="2400"/>
              <a:t>信号强度衰减问题</a:t>
            </a:r>
            <a:r>
              <a:rPr lang="en-US" altLang="zh-CN" sz="2400"/>
              <a:t> ---- C </a:t>
            </a:r>
            <a:r>
              <a:rPr lang="zh-CN" altLang="en-US" sz="2400"/>
              <a:t>在发送，由于信号传输衰减，传到</a:t>
            </a:r>
            <a:r>
              <a:rPr lang="en-US" altLang="zh-CN" sz="2400"/>
              <a:t> A </a:t>
            </a:r>
            <a:r>
              <a:rPr lang="zh-CN" altLang="en-US" sz="2400"/>
              <a:t>处时，</a:t>
            </a:r>
            <a:r>
              <a:rPr lang="en-US" altLang="zh-CN" sz="2400"/>
              <a:t>A </a:t>
            </a:r>
            <a:r>
              <a:rPr lang="zh-CN" altLang="en-US" sz="2400"/>
              <a:t>听不到，</a:t>
            </a:r>
            <a:r>
              <a:rPr lang="en-US" altLang="zh-CN" sz="2400"/>
              <a:t>A </a:t>
            </a:r>
            <a:r>
              <a:rPr lang="zh-CN" altLang="en-US" sz="2400"/>
              <a:t>以为听到信道闲，也发，</a:t>
            </a:r>
            <a:r>
              <a:rPr lang="en-US" altLang="zh-CN" sz="2400"/>
              <a:t> </a:t>
            </a:r>
            <a:r>
              <a:rPr lang="zh-CN" altLang="en-US" sz="2400"/>
              <a:t>接收站</a:t>
            </a:r>
            <a:r>
              <a:rPr lang="en-US" altLang="zh-CN" sz="2400"/>
              <a:t> B </a:t>
            </a:r>
            <a:r>
              <a:rPr lang="zh-CN" altLang="en-US" sz="2400"/>
              <a:t>处此时产生冲突。</a:t>
            </a:r>
          </a:p>
          <a:p>
            <a:endParaRPr kumimoji="1" lang="zh-CN" altLang="en-US" sz="4000"/>
          </a:p>
        </p:txBody>
      </p:sp>
      <p:grpSp>
        <p:nvGrpSpPr>
          <p:cNvPr id="4" name="Group 5"/>
          <p:cNvGrpSpPr>
            <a:grpSpLocks/>
          </p:cNvGrpSpPr>
          <p:nvPr/>
        </p:nvGrpSpPr>
        <p:grpSpPr bwMode="auto">
          <a:xfrm>
            <a:off x="488504" y="4365104"/>
            <a:ext cx="9283435" cy="2252662"/>
            <a:chOff x="249" y="2341"/>
            <a:chExt cx="5398" cy="1419"/>
          </a:xfrm>
        </p:grpSpPr>
        <p:pic>
          <p:nvPicPr>
            <p:cNvPr id="5" name="Picture 6"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2341"/>
              <a:ext cx="2934" cy="1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7"/>
            <p:cNvSpPr>
              <a:spLocks noChangeShapeType="1"/>
            </p:cNvSpPr>
            <p:nvPr/>
          </p:nvSpPr>
          <p:spPr bwMode="auto">
            <a:xfrm>
              <a:off x="1805" y="3495"/>
              <a:ext cx="147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7" name="Line 8"/>
            <p:cNvSpPr>
              <a:spLocks noChangeShapeType="1"/>
            </p:cNvSpPr>
            <p:nvPr/>
          </p:nvSpPr>
          <p:spPr bwMode="auto">
            <a:xfrm flipV="1">
              <a:off x="1805" y="2872"/>
              <a:ext cx="0" cy="63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8" name="Text Box 9"/>
            <p:cNvSpPr txBox="1">
              <a:spLocks noChangeArrowheads="1"/>
            </p:cNvSpPr>
            <p:nvPr/>
          </p:nvSpPr>
          <p:spPr bwMode="auto">
            <a:xfrm>
              <a:off x="2472" y="3475"/>
              <a:ext cx="6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pPr eaLnBrk="0" hangingPunct="0"/>
              <a:r>
                <a:rPr kumimoji="0" lang="en-US" altLang="zh-CN">
                  <a:solidFill>
                    <a:srgbClr val="FF0000"/>
                  </a:solidFill>
                  <a:latin typeface="Comic Sans MS" charset="0"/>
                </a:rPr>
                <a:t>Location</a:t>
              </a:r>
            </a:p>
          </p:txBody>
        </p:sp>
        <p:sp>
          <p:nvSpPr>
            <p:cNvPr id="9" name="Text Box 10"/>
            <p:cNvSpPr txBox="1">
              <a:spLocks noChangeArrowheads="1"/>
            </p:cNvSpPr>
            <p:nvPr/>
          </p:nvSpPr>
          <p:spPr bwMode="auto">
            <a:xfrm rot="16200000">
              <a:off x="1151" y="3019"/>
              <a:ext cx="116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pPr eaLnBrk="0" hangingPunct="0"/>
              <a:r>
                <a:rPr kumimoji="0" lang="en-US" altLang="zh-CN">
                  <a:solidFill>
                    <a:schemeClr val="bg2"/>
                  </a:solidFill>
                  <a:latin typeface="Comic Sans MS" charset="0"/>
                </a:rPr>
                <a:t>Signal strength</a:t>
              </a:r>
            </a:p>
          </p:txBody>
        </p:sp>
        <p:sp>
          <p:nvSpPr>
            <p:cNvPr id="10" name="Rectangle 11"/>
            <p:cNvSpPr>
              <a:spLocks noChangeArrowheads="1"/>
            </p:cNvSpPr>
            <p:nvPr/>
          </p:nvSpPr>
          <p:spPr bwMode="auto">
            <a:xfrm>
              <a:off x="1440" y="2387"/>
              <a:ext cx="1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zh-CN" altLang="en-US" sz="2400">
                <a:latin typeface="Times New Roman" charset="0"/>
                <a:ea typeface="宋体" charset="0"/>
                <a:cs typeface="宋体" charset="0"/>
              </a:endParaRPr>
            </a:p>
          </p:txBody>
        </p:sp>
        <p:pic>
          <p:nvPicPr>
            <p:cNvPr id="11" name="Picture 12"/>
            <p:cNvPicPr>
              <a:picLocks noChangeAspect="1" noChangeArrowheads="1"/>
            </p:cNvPicPr>
            <p:nvPr/>
          </p:nvPicPr>
          <p:blipFill>
            <a:blip r:embed="rId3">
              <a:extLst>
                <a:ext uri="{28A0092B-C50C-407E-A947-70E740481C1C}">
                  <a14:useLocalDpi xmlns:a14="http://schemas.microsoft.com/office/drawing/2010/main" val="0"/>
                </a:ext>
              </a:extLst>
            </a:blip>
            <a:srcRect l="4286" r="4286"/>
            <a:stretch>
              <a:fillRect/>
            </a:stretch>
          </p:blipFill>
          <p:spPr bwMode="auto">
            <a:xfrm>
              <a:off x="3334" y="2341"/>
              <a:ext cx="2313" cy="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 name="Text Box 13"/>
            <p:cNvSpPr txBox="1">
              <a:spLocks noChangeArrowheads="1"/>
            </p:cNvSpPr>
            <p:nvPr/>
          </p:nvSpPr>
          <p:spPr bwMode="auto">
            <a:xfrm>
              <a:off x="3942" y="3203"/>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en-US" altLang="zh-CN" sz="1600" b="1">
                  <a:solidFill>
                    <a:schemeClr val="bg1"/>
                  </a:solidFill>
                  <a:latin typeface="Times New Roman" charset="0"/>
                </a:rPr>
                <a:t>A</a:t>
              </a:r>
            </a:p>
          </p:txBody>
        </p:sp>
        <p:sp>
          <p:nvSpPr>
            <p:cNvPr id="13" name="Text Box 14"/>
            <p:cNvSpPr txBox="1">
              <a:spLocks noChangeArrowheads="1"/>
            </p:cNvSpPr>
            <p:nvPr/>
          </p:nvSpPr>
          <p:spPr bwMode="auto">
            <a:xfrm>
              <a:off x="4440" y="3203"/>
              <a:ext cx="18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en-US" altLang="zh-CN" sz="1600" b="1">
                  <a:solidFill>
                    <a:schemeClr val="bg1"/>
                  </a:solidFill>
                  <a:latin typeface="Times New Roman" charset="0"/>
                </a:rPr>
                <a:t>B</a:t>
              </a:r>
            </a:p>
          </p:txBody>
        </p:sp>
        <p:sp>
          <p:nvSpPr>
            <p:cNvPr id="14" name="Text Box 15"/>
            <p:cNvSpPr txBox="1">
              <a:spLocks noChangeArrowheads="1"/>
            </p:cNvSpPr>
            <p:nvPr/>
          </p:nvSpPr>
          <p:spPr bwMode="auto">
            <a:xfrm>
              <a:off x="4876" y="3203"/>
              <a:ext cx="19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en-US" altLang="zh-CN" sz="1600" b="1">
                  <a:solidFill>
                    <a:schemeClr val="bg1"/>
                  </a:solidFill>
                  <a:latin typeface="Times New Roman" charset="0"/>
                </a:rPr>
                <a:t>C</a:t>
              </a:r>
            </a:p>
          </p:txBody>
        </p:sp>
      </p:grpSp>
    </p:spTree>
    <p:extLst>
      <p:ext uri="{BB962C8B-B14F-4D97-AF65-F5344CB8AC3E}">
        <p14:creationId xmlns:p14="http://schemas.microsoft.com/office/powerpoint/2010/main" val="276316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Tree>
    <p:extLst>
      <p:ext uri="{BB962C8B-B14F-4D97-AF65-F5344CB8AC3E}">
        <p14:creationId xmlns:p14="http://schemas.microsoft.com/office/powerpoint/2010/main" val="1405520608"/>
      </p:ext>
    </p:extLst>
  </p:cSld>
  <p:clrMapOvr>
    <a:masterClrMapping/>
  </p:clrMapOvr>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无线局域网的</a:t>
            </a:r>
            <a:r>
              <a:rPr lang="en-US" altLang="zh-CN"/>
              <a:t> MAC </a:t>
            </a:r>
            <a:r>
              <a:rPr lang="zh-CN" altLang="en-US"/>
              <a:t>层</a:t>
            </a:r>
            <a:endParaRPr kumimoji="1" lang="zh-CN" altLang="en-US"/>
          </a:p>
        </p:txBody>
      </p:sp>
      <p:sp>
        <p:nvSpPr>
          <p:cNvPr id="3" name="内容占位符 2"/>
          <p:cNvSpPr>
            <a:spLocks noGrp="1"/>
          </p:cNvSpPr>
          <p:nvPr>
            <p:ph idx="1"/>
          </p:nvPr>
        </p:nvSpPr>
        <p:spPr/>
        <p:txBody>
          <a:bodyPr/>
          <a:lstStyle/>
          <a:p>
            <a:r>
              <a:rPr lang="zh-CN" altLang="en-US"/>
              <a:t>无线局域网（</a:t>
            </a:r>
            <a:r>
              <a:rPr lang="en-US" altLang="zh-CN"/>
              <a:t>802.11</a:t>
            </a:r>
            <a:r>
              <a:rPr lang="zh-CN" altLang="en-US"/>
              <a:t>）</a:t>
            </a:r>
            <a:r>
              <a:rPr lang="zh-CN" altLang="en-US"/>
              <a:t>使用</a:t>
            </a:r>
            <a:r>
              <a:rPr lang="en-US" altLang="zh-CN"/>
              <a:t> CSMA/CA </a:t>
            </a:r>
            <a:r>
              <a:rPr lang="zh-CN" altLang="en-US"/>
              <a:t>协议，实现无线信道的争用。并且在使用</a:t>
            </a:r>
            <a:r>
              <a:rPr lang="en-US" altLang="zh-CN"/>
              <a:t> CSMA/CA </a:t>
            </a:r>
            <a:r>
              <a:rPr lang="zh-CN" altLang="en-US"/>
              <a:t>的同时，还增加使用停止等待协议，这是因为无线信道的通信质量远不如有线信道，因此无线站点每通过无线局域网发送完一帧，要等到收到对方的确认后才能继续发送下一帧，这叫做链路层确认。</a:t>
            </a:r>
            <a:endParaRPr kumimoji="1" lang="zh-CN" altLang="en-US"/>
          </a:p>
        </p:txBody>
      </p:sp>
    </p:spTree>
    <p:extLst>
      <p:ext uri="{BB962C8B-B14F-4D97-AF65-F5344CB8AC3E}">
        <p14:creationId xmlns:p14="http://schemas.microsoft.com/office/powerpoint/2010/main" val="29028895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802.11</a:t>
            </a:r>
            <a:r>
              <a:rPr lang="zh-CN" altLang="en-US"/>
              <a:t>协议定义三类帧</a:t>
            </a:r>
            <a:endParaRPr kumimoji="1" lang="zh-CN" altLang="en-US"/>
          </a:p>
        </p:txBody>
      </p:sp>
      <p:sp>
        <p:nvSpPr>
          <p:cNvPr id="3" name="内容占位符 2"/>
          <p:cNvSpPr>
            <a:spLocks noGrp="1"/>
          </p:cNvSpPr>
          <p:nvPr>
            <p:ph idx="1"/>
          </p:nvPr>
        </p:nvSpPr>
        <p:spPr/>
        <p:txBody>
          <a:bodyPr/>
          <a:lstStyle/>
          <a:p>
            <a:pPr>
              <a:lnSpc>
                <a:spcPct val="90000"/>
              </a:lnSpc>
            </a:pPr>
            <a:r>
              <a:rPr lang="en-US" altLang="zh-CN"/>
              <a:t> </a:t>
            </a:r>
            <a:r>
              <a:rPr lang="zh-CN" altLang="en-US"/>
              <a:t>数据帧</a:t>
            </a:r>
            <a:endParaRPr lang="en-US" altLang="zh-CN"/>
          </a:p>
          <a:p>
            <a:pPr>
              <a:lnSpc>
                <a:spcPct val="90000"/>
              </a:lnSpc>
            </a:pPr>
            <a:r>
              <a:rPr lang="en-US" altLang="zh-CN"/>
              <a:t>  </a:t>
            </a:r>
            <a:r>
              <a:rPr lang="zh-CN" altLang="en-US"/>
              <a:t>控制帧</a:t>
            </a:r>
            <a:endParaRPr lang="en-US" altLang="zh-CN"/>
          </a:p>
          <a:p>
            <a:pPr lvl="1">
              <a:lnSpc>
                <a:spcPct val="90000"/>
              </a:lnSpc>
            </a:pPr>
            <a:r>
              <a:rPr lang="en-US" altLang="zh-CN"/>
              <a:t>RTS</a:t>
            </a:r>
            <a:r>
              <a:rPr lang="zh-CN" altLang="en-US"/>
              <a:t>（请求发送）帧、</a:t>
            </a:r>
            <a:r>
              <a:rPr lang="en-US" altLang="zh-CN"/>
              <a:t>CTS</a:t>
            </a:r>
            <a:r>
              <a:rPr lang="zh-CN" altLang="en-US"/>
              <a:t>（允许发送）帧、</a:t>
            </a:r>
            <a:r>
              <a:rPr lang="en-US" altLang="zh-CN"/>
              <a:t>ACK</a:t>
            </a:r>
            <a:r>
              <a:rPr lang="zh-CN" altLang="en-US"/>
              <a:t>帧</a:t>
            </a:r>
            <a:endParaRPr lang="en-US" altLang="zh-CN"/>
          </a:p>
          <a:p>
            <a:pPr>
              <a:lnSpc>
                <a:spcPct val="90000"/>
              </a:lnSpc>
            </a:pPr>
            <a:r>
              <a:rPr lang="en-US" altLang="zh-CN"/>
              <a:t>  </a:t>
            </a:r>
            <a:r>
              <a:rPr lang="zh-CN" altLang="en-US"/>
              <a:t>管理帧</a:t>
            </a:r>
            <a:endParaRPr lang="en-US" altLang="zh-CN"/>
          </a:p>
          <a:p>
            <a:pPr lvl="1">
              <a:lnSpc>
                <a:spcPct val="90000"/>
              </a:lnSpc>
            </a:pPr>
            <a:r>
              <a:rPr lang="zh-CN" altLang="en-US"/>
              <a:t>扫描请求</a:t>
            </a:r>
            <a:r>
              <a:rPr lang="en-US" altLang="zh-CN"/>
              <a:t> / </a:t>
            </a:r>
            <a:r>
              <a:rPr lang="zh-CN" altLang="en-US"/>
              <a:t>回应帧</a:t>
            </a:r>
            <a:r>
              <a:rPr lang="zh-CN" altLang="zh-CN"/>
              <a:t>（</a:t>
            </a:r>
            <a:r>
              <a:rPr lang="zh-CN" altLang="en-US"/>
              <a:t>主动扫描时）</a:t>
            </a:r>
            <a:endParaRPr lang="en-US" altLang="zh-CN"/>
          </a:p>
          <a:p>
            <a:pPr lvl="1">
              <a:lnSpc>
                <a:spcPct val="90000"/>
              </a:lnSpc>
            </a:pPr>
            <a:r>
              <a:rPr lang="zh-CN" altLang="en-US"/>
              <a:t>信标帧</a:t>
            </a:r>
            <a:r>
              <a:rPr lang="zh-CN" altLang="zh-CN"/>
              <a:t>（</a:t>
            </a:r>
            <a:r>
              <a:rPr lang="zh-CN" altLang="en-US"/>
              <a:t>被动扫描时</a:t>
            </a:r>
            <a:r>
              <a:rPr lang="en-US" altLang="zh-CN"/>
              <a:t> AP </a:t>
            </a:r>
            <a:r>
              <a:rPr lang="zh-CN" altLang="en-US"/>
              <a:t>发出）</a:t>
            </a:r>
            <a:endParaRPr lang="en-US" altLang="zh-CN"/>
          </a:p>
          <a:p>
            <a:pPr lvl="1">
              <a:lnSpc>
                <a:spcPct val="90000"/>
              </a:lnSpc>
            </a:pPr>
            <a:r>
              <a:rPr lang="zh-CN" altLang="en-US"/>
              <a:t>认证请求</a:t>
            </a:r>
            <a:r>
              <a:rPr lang="en-US" altLang="zh-CN"/>
              <a:t> / </a:t>
            </a:r>
            <a:r>
              <a:rPr lang="zh-CN" altLang="en-US"/>
              <a:t>回应帧</a:t>
            </a:r>
            <a:endParaRPr lang="en-US" altLang="zh-CN"/>
          </a:p>
          <a:p>
            <a:pPr lvl="1">
              <a:lnSpc>
                <a:spcPct val="90000"/>
              </a:lnSpc>
            </a:pPr>
            <a:r>
              <a:rPr lang="zh-CN" altLang="en-US"/>
              <a:t>关联请求</a:t>
            </a:r>
            <a:r>
              <a:rPr lang="en-US" altLang="zh-CN"/>
              <a:t> / </a:t>
            </a:r>
            <a:r>
              <a:rPr lang="zh-CN" altLang="en-US"/>
              <a:t>回应帧</a:t>
            </a:r>
            <a:endParaRPr lang="en-US" altLang="zh-CN"/>
          </a:p>
          <a:p>
            <a:pPr lvl="1">
              <a:lnSpc>
                <a:spcPct val="90000"/>
              </a:lnSpc>
            </a:pPr>
            <a:r>
              <a:rPr lang="zh-CN" altLang="en-US"/>
              <a:t>重新关联请求</a:t>
            </a:r>
            <a:r>
              <a:rPr lang="en-US" altLang="zh-CN"/>
              <a:t> / </a:t>
            </a:r>
            <a:r>
              <a:rPr lang="zh-CN" altLang="en-US"/>
              <a:t>回应帧</a:t>
            </a:r>
            <a:endParaRPr lang="en-US" altLang="zh-CN"/>
          </a:p>
          <a:p>
            <a:endParaRPr kumimoji="1" lang="zh-CN" altLang="en-US" sz="3600"/>
          </a:p>
        </p:txBody>
      </p:sp>
    </p:spTree>
    <p:extLst>
      <p:ext uri="{BB962C8B-B14F-4D97-AF65-F5344CB8AC3E}">
        <p14:creationId xmlns:p14="http://schemas.microsoft.com/office/powerpoint/2010/main" val="43131494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CSMA/CA </a:t>
            </a:r>
            <a:r>
              <a:rPr lang="zh-CN" altLang="en-US"/>
              <a:t>协议的工作原理</a:t>
            </a:r>
            <a:endParaRPr kumimoji="1" lang="zh-CN" altLang="en-US"/>
          </a:p>
        </p:txBody>
      </p:sp>
      <p:sp>
        <p:nvSpPr>
          <p:cNvPr id="3" name="内容占位符 2"/>
          <p:cNvSpPr>
            <a:spLocks noGrp="1"/>
          </p:cNvSpPr>
          <p:nvPr>
            <p:ph idx="1"/>
          </p:nvPr>
        </p:nvSpPr>
        <p:spPr/>
        <p:txBody>
          <a:bodyPr/>
          <a:lstStyle/>
          <a:p>
            <a:r>
              <a:rPr lang="zh-CN" altLang="en-US"/>
              <a:t>源站</a:t>
            </a:r>
            <a:r>
              <a:rPr lang="zh-CN" altLang="en-US"/>
              <a:t>先检测信道（进行载波监听），若检测到信道空闲，则在等待一段时间后就发送</a:t>
            </a:r>
            <a:r>
              <a:rPr lang="en-US" altLang="zh-CN"/>
              <a:t>RTS</a:t>
            </a:r>
            <a:r>
              <a:rPr lang="zh-CN" altLang="en-US"/>
              <a:t>帧，并等待确认。</a:t>
            </a:r>
            <a:r>
              <a:rPr lang="en-US" altLang="zh-CN"/>
              <a:t> </a:t>
            </a:r>
          </a:p>
          <a:p>
            <a:pPr>
              <a:lnSpc>
                <a:spcPct val="120000"/>
              </a:lnSpc>
            </a:pPr>
            <a:r>
              <a:rPr lang="zh-CN" altLang="en-US"/>
              <a:t>目的站若正确收到此帧，则经过</a:t>
            </a:r>
            <a:r>
              <a:rPr lang="zh-CN" altLang="en-US"/>
              <a:t>一个</a:t>
            </a:r>
            <a:r>
              <a:rPr lang="zh-CN" altLang="en-US"/>
              <a:t>时间间隔后，向源站发送</a:t>
            </a:r>
            <a:r>
              <a:rPr lang="zh-CN" altLang="en-US"/>
              <a:t>允许发送</a:t>
            </a:r>
            <a:r>
              <a:rPr lang="zh-CN" altLang="en-US"/>
              <a:t>帧</a:t>
            </a:r>
            <a:r>
              <a:rPr lang="en-US" altLang="zh-CN"/>
              <a:t>CTS</a:t>
            </a:r>
            <a:r>
              <a:rPr lang="en-US" altLang="zh-CN"/>
              <a:t> </a:t>
            </a:r>
            <a:r>
              <a:rPr lang="zh-CN" altLang="en-US"/>
              <a:t>。</a:t>
            </a:r>
            <a:endParaRPr lang="en-US" altLang="zh-CN"/>
          </a:p>
          <a:p>
            <a:pPr>
              <a:lnSpc>
                <a:spcPct val="120000"/>
              </a:lnSpc>
            </a:pPr>
            <a:r>
              <a:rPr lang="zh-CN" altLang="en-US"/>
              <a:t>所有其他站都设置网络分配向量</a:t>
            </a:r>
            <a:r>
              <a:rPr lang="en-US" altLang="zh-CN"/>
              <a:t>NAV</a:t>
            </a:r>
            <a:r>
              <a:rPr lang="zh-CN" altLang="en-US"/>
              <a:t>（信道忙），表明在这段时间内信道忙，不能发送数据。</a:t>
            </a:r>
            <a:endParaRPr lang="en-US" altLang="zh-CN"/>
          </a:p>
        </p:txBody>
      </p:sp>
    </p:spTree>
    <p:extLst>
      <p:ext uri="{BB962C8B-B14F-4D97-AF65-F5344CB8AC3E}">
        <p14:creationId xmlns:p14="http://schemas.microsoft.com/office/powerpoint/2010/main" val="357859821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CSMA/CA </a:t>
            </a:r>
            <a:r>
              <a:rPr lang="zh-CN" altLang="en-US"/>
              <a:t>协议的工作原理</a:t>
            </a:r>
            <a:endParaRPr kumimoji="1" lang="zh-CN" altLang="en-US"/>
          </a:p>
        </p:txBody>
      </p:sp>
      <p:sp>
        <p:nvSpPr>
          <p:cNvPr id="3" name="内容占位符 2"/>
          <p:cNvSpPr>
            <a:spLocks noGrp="1"/>
          </p:cNvSpPr>
          <p:nvPr>
            <p:ph idx="1"/>
          </p:nvPr>
        </p:nvSpPr>
        <p:spPr/>
        <p:txBody>
          <a:bodyPr/>
          <a:lstStyle/>
          <a:p>
            <a:r>
              <a:rPr lang="zh-CN" altLang="en-US"/>
              <a:t>源站若收到</a:t>
            </a:r>
            <a:r>
              <a:rPr lang="en-US" altLang="zh-CN"/>
              <a:t>CTS</a:t>
            </a:r>
            <a:r>
              <a:rPr lang="zh-CN" altLang="en-US"/>
              <a:t>，等待一定间隔后发送数据，目的站收到数据后发送</a:t>
            </a:r>
            <a:r>
              <a:rPr lang="en-US" altLang="zh-CN"/>
              <a:t>ACK</a:t>
            </a:r>
            <a:r>
              <a:rPr lang="zh-CN" altLang="en-US"/>
              <a:t>帧。</a:t>
            </a:r>
            <a:endParaRPr lang="en-US" altLang="zh-CN"/>
          </a:p>
          <a:p>
            <a:r>
              <a:rPr lang="zh-CN" altLang="en-US"/>
              <a:t>当确认帧</a:t>
            </a:r>
            <a:r>
              <a:rPr lang="en-US" altLang="zh-CN"/>
              <a:t>ACK</a:t>
            </a:r>
            <a:r>
              <a:rPr lang="zh-CN" altLang="en-US"/>
              <a:t>结束时，</a:t>
            </a:r>
            <a:r>
              <a:rPr lang="en-US" altLang="zh-CN"/>
              <a:t>NAV</a:t>
            </a:r>
            <a:r>
              <a:rPr lang="zh-CN" altLang="en-US"/>
              <a:t>（信道忙）也就结束了。</a:t>
            </a:r>
            <a:endParaRPr lang="en-US" altLang="zh-CN"/>
          </a:p>
          <a:p>
            <a:r>
              <a:rPr lang="zh-CN" altLang="en-US"/>
              <a:t>若</a:t>
            </a:r>
            <a:r>
              <a:rPr lang="zh-CN" altLang="en-US"/>
              <a:t>源站</a:t>
            </a:r>
            <a:r>
              <a:rPr lang="zh-CN" altLang="en-US"/>
              <a:t>检测到信道</a:t>
            </a:r>
            <a:r>
              <a:rPr lang="zh-CN" altLang="en-US"/>
              <a:t>忙，</a:t>
            </a:r>
            <a:r>
              <a:rPr lang="zh-CN" altLang="en-US"/>
              <a:t>就要执行退避算法。</a:t>
            </a:r>
            <a:endParaRPr lang="en-US" altLang="zh-CN"/>
          </a:p>
          <a:p>
            <a:r>
              <a:rPr lang="en-US" altLang="zh-CN"/>
              <a:t>802.11 </a:t>
            </a:r>
            <a:r>
              <a:rPr lang="zh-CN" altLang="en-US"/>
              <a:t>使用二进制指数退避算法。</a:t>
            </a:r>
            <a:r>
              <a:rPr lang="en-US" altLang="zh-CN"/>
              <a:t>   </a:t>
            </a:r>
          </a:p>
          <a:p>
            <a:endParaRPr lang="en-US" altLang="zh-CN"/>
          </a:p>
          <a:p>
            <a:endParaRPr kumimoji="1" lang="zh-CN" altLang="en-US"/>
          </a:p>
        </p:txBody>
      </p:sp>
    </p:spTree>
    <p:extLst>
      <p:ext uri="{BB962C8B-B14F-4D97-AF65-F5344CB8AC3E}">
        <p14:creationId xmlns:p14="http://schemas.microsoft.com/office/powerpoint/2010/main" val="178488062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ChangeArrowheads="1"/>
          </p:cNvSpPr>
          <p:nvPr/>
        </p:nvSpPr>
        <p:spPr bwMode="auto">
          <a:xfrm>
            <a:off x="7357269" y="4667251"/>
            <a:ext cx="1238250" cy="3524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kumimoji="0" lang="zh-CN" altLang="en-US">
              <a:ea typeface="宋体" charset="0"/>
              <a:cs typeface="宋体" charset="0"/>
            </a:endParaRPr>
          </a:p>
        </p:txBody>
      </p:sp>
      <p:sp>
        <p:nvSpPr>
          <p:cNvPr id="1439747" name="Rectangle 3"/>
          <p:cNvSpPr>
            <a:spLocks noGrp="1" noChangeArrowheads="1"/>
          </p:cNvSpPr>
          <p:nvPr>
            <p:ph type="title" idx="4294967295"/>
          </p:nvPr>
        </p:nvSpPr>
        <p:spPr>
          <a:xfrm>
            <a:off x="577850" y="381000"/>
            <a:ext cx="7759700" cy="1462088"/>
          </a:xfrm>
        </p:spPr>
        <p:txBody>
          <a:bodyPr/>
          <a:lstStyle/>
          <a:p>
            <a:r>
              <a:rPr lang="en-US" altLang="zh-CN"/>
              <a:t>RTS </a:t>
            </a:r>
            <a:r>
              <a:rPr lang="zh-CN" altLang="en-US"/>
              <a:t>和</a:t>
            </a:r>
            <a:r>
              <a:rPr lang="en-US" altLang="zh-CN"/>
              <a:t> CTS </a:t>
            </a:r>
            <a:r>
              <a:rPr lang="zh-CN" altLang="en-US"/>
              <a:t>帧以及数据帧和</a:t>
            </a:r>
            <a:r>
              <a:rPr lang="en-US" altLang="zh-CN"/>
              <a:t>ACK </a:t>
            </a:r>
            <a:r>
              <a:rPr lang="zh-CN" altLang="en-US"/>
              <a:t>帧的传输时间关系</a:t>
            </a:r>
            <a:r>
              <a:rPr lang="en-US" altLang="zh-CN"/>
              <a:t> </a:t>
            </a:r>
          </a:p>
        </p:txBody>
      </p:sp>
      <p:sp>
        <p:nvSpPr>
          <p:cNvPr id="1439748" name="Freeform 4"/>
          <p:cNvSpPr>
            <a:spLocks/>
          </p:cNvSpPr>
          <p:nvPr/>
        </p:nvSpPr>
        <p:spPr bwMode="auto">
          <a:xfrm flipV="1">
            <a:off x="3756025" y="5397500"/>
            <a:ext cx="2806700" cy="350838"/>
          </a:xfrm>
          <a:custGeom>
            <a:avLst/>
            <a:gdLst>
              <a:gd name="T0" fmla="*/ 0 w 624"/>
              <a:gd name="T1" fmla="*/ 512863759 h 240"/>
              <a:gd name="T2" fmla="*/ 0 w 624"/>
              <a:gd name="T3" fmla="*/ 0 h 240"/>
              <a:gd name="T4" fmla="*/ 2147483647 w 624"/>
              <a:gd name="T5" fmla="*/ 0 h 240"/>
              <a:gd name="T6" fmla="*/ 2147483647 w 624"/>
              <a:gd name="T7" fmla="*/ 512863759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749" name="Freeform 5"/>
          <p:cNvSpPr>
            <a:spLocks/>
          </p:cNvSpPr>
          <p:nvPr/>
        </p:nvSpPr>
        <p:spPr bwMode="auto">
          <a:xfrm>
            <a:off x="3756026" y="2368551"/>
            <a:ext cx="1491060" cy="354013"/>
          </a:xfrm>
          <a:custGeom>
            <a:avLst/>
            <a:gdLst>
              <a:gd name="T0" fmla="*/ 0 w 624"/>
              <a:gd name="T1" fmla="*/ 522188351 h 240"/>
              <a:gd name="T2" fmla="*/ 0 w 624"/>
              <a:gd name="T3" fmla="*/ 0 h 240"/>
              <a:gd name="T4" fmla="*/ 2147483647 w 624"/>
              <a:gd name="T5" fmla="*/ 0 h 240"/>
              <a:gd name="T6" fmla="*/ 2147483647 w 624"/>
              <a:gd name="T7" fmla="*/ 522188351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40">
                <a:moveTo>
                  <a:pt x="0" y="240"/>
                </a:moveTo>
                <a:lnTo>
                  <a:pt x="0" y="0"/>
                </a:lnTo>
                <a:lnTo>
                  <a:pt x="624" y="0"/>
                </a:lnTo>
                <a:lnTo>
                  <a:pt x="624" y="240"/>
                </a:lnTo>
              </a:path>
            </a:pathLst>
          </a:cu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750" name="Line 6"/>
          <p:cNvSpPr>
            <a:spLocks noChangeShapeType="1"/>
          </p:cNvSpPr>
          <p:nvPr/>
        </p:nvSpPr>
        <p:spPr bwMode="auto">
          <a:xfrm>
            <a:off x="171980" y="2700338"/>
            <a:ext cx="9462294"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51" name="Text Box 7"/>
          <p:cNvSpPr txBox="1">
            <a:spLocks noChangeArrowheads="1"/>
          </p:cNvSpPr>
          <p:nvPr/>
        </p:nvSpPr>
        <p:spPr bwMode="auto">
          <a:xfrm>
            <a:off x="8942917" y="2317751"/>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zh-CN" altLang="en-US">
                <a:solidFill>
                  <a:srgbClr val="333399"/>
                </a:solidFill>
                <a:ea typeface="黑体" charset="0"/>
                <a:cs typeface="黑体" charset="0"/>
              </a:rPr>
              <a:t>时间</a:t>
            </a:r>
          </a:p>
        </p:txBody>
      </p:sp>
      <p:sp>
        <p:nvSpPr>
          <p:cNvPr id="1439752" name="Text Box 8"/>
          <p:cNvSpPr txBox="1">
            <a:spLocks noChangeArrowheads="1"/>
          </p:cNvSpPr>
          <p:nvPr/>
        </p:nvSpPr>
        <p:spPr bwMode="auto">
          <a:xfrm>
            <a:off x="526256" y="2133601"/>
            <a:ext cx="7104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en-US" altLang="zh-CN">
                <a:solidFill>
                  <a:srgbClr val="333399"/>
                </a:solidFill>
                <a:ea typeface="黑体" charset="0"/>
                <a:cs typeface="黑体" charset="0"/>
              </a:rPr>
              <a:t>DIFS</a:t>
            </a:r>
          </a:p>
        </p:txBody>
      </p:sp>
      <p:sp>
        <p:nvSpPr>
          <p:cNvPr id="1439753" name="Line 9"/>
          <p:cNvSpPr>
            <a:spLocks noChangeShapeType="1"/>
          </p:cNvSpPr>
          <p:nvPr/>
        </p:nvSpPr>
        <p:spPr bwMode="auto">
          <a:xfrm>
            <a:off x="510779" y="2509838"/>
            <a:ext cx="78766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54" name="Freeform 10"/>
          <p:cNvSpPr>
            <a:spLocks/>
          </p:cNvSpPr>
          <p:nvPr/>
        </p:nvSpPr>
        <p:spPr bwMode="auto">
          <a:xfrm>
            <a:off x="1298444" y="2347914"/>
            <a:ext cx="613965" cy="352425"/>
          </a:xfrm>
          <a:custGeom>
            <a:avLst/>
            <a:gdLst>
              <a:gd name="T0" fmla="*/ 0 w 624"/>
              <a:gd name="T1" fmla="*/ 517514086 h 240"/>
              <a:gd name="T2" fmla="*/ 0 w 624"/>
              <a:gd name="T3" fmla="*/ 0 h 240"/>
              <a:gd name="T4" fmla="*/ 514728890 w 624"/>
              <a:gd name="T5" fmla="*/ 0 h 240"/>
              <a:gd name="T6" fmla="*/ 514728890 w 624"/>
              <a:gd name="T7" fmla="*/ 51751408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40">
                <a:moveTo>
                  <a:pt x="0" y="240"/>
                </a:moveTo>
                <a:lnTo>
                  <a:pt x="0" y="0"/>
                </a:lnTo>
                <a:lnTo>
                  <a:pt x="624" y="0"/>
                </a:lnTo>
                <a:lnTo>
                  <a:pt x="624" y="240"/>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755" name="Text Box 11"/>
          <p:cNvSpPr txBox="1">
            <a:spLocks noChangeArrowheads="1"/>
          </p:cNvSpPr>
          <p:nvPr/>
        </p:nvSpPr>
        <p:spPr bwMode="auto">
          <a:xfrm>
            <a:off x="1241690" y="2341563"/>
            <a:ext cx="6421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en-US" altLang="zh-CN">
                <a:solidFill>
                  <a:srgbClr val="333399"/>
                </a:solidFill>
                <a:ea typeface="黑体" charset="0"/>
                <a:cs typeface="黑体" charset="0"/>
              </a:rPr>
              <a:t>RTS</a:t>
            </a:r>
          </a:p>
        </p:txBody>
      </p:sp>
      <p:sp>
        <p:nvSpPr>
          <p:cNvPr id="1439756" name="Text Box 12"/>
          <p:cNvSpPr txBox="1">
            <a:spLocks noChangeArrowheads="1"/>
          </p:cNvSpPr>
          <p:nvPr/>
        </p:nvSpPr>
        <p:spPr bwMode="auto">
          <a:xfrm>
            <a:off x="1862535" y="2701926"/>
            <a:ext cx="6977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en-US" altLang="zh-CN">
                <a:solidFill>
                  <a:srgbClr val="333399"/>
                </a:solidFill>
                <a:ea typeface="黑体" charset="0"/>
                <a:cs typeface="黑体" charset="0"/>
              </a:rPr>
              <a:t>SIFS</a:t>
            </a:r>
          </a:p>
        </p:txBody>
      </p:sp>
      <p:sp>
        <p:nvSpPr>
          <p:cNvPr id="1439757" name="Line 13"/>
          <p:cNvSpPr>
            <a:spLocks noChangeShapeType="1"/>
          </p:cNvSpPr>
          <p:nvPr/>
        </p:nvSpPr>
        <p:spPr bwMode="auto">
          <a:xfrm flipH="1" flipV="1">
            <a:off x="1924447" y="2728914"/>
            <a:ext cx="0" cy="415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58" name="Line 14"/>
          <p:cNvSpPr>
            <a:spLocks noChangeShapeType="1"/>
          </p:cNvSpPr>
          <p:nvPr/>
        </p:nvSpPr>
        <p:spPr bwMode="auto">
          <a:xfrm>
            <a:off x="171980" y="5024438"/>
            <a:ext cx="9462294"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59" name="Text Box 15"/>
          <p:cNvSpPr txBox="1">
            <a:spLocks noChangeArrowheads="1"/>
          </p:cNvSpPr>
          <p:nvPr/>
        </p:nvSpPr>
        <p:spPr bwMode="auto">
          <a:xfrm>
            <a:off x="8941197" y="4646613"/>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zh-CN" altLang="en-US">
                <a:solidFill>
                  <a:srgbClr val="333399"/>
                </a:solidFill>
                <a:ea typeface="黑体" charset="0"/>
                <a:cs typeface="黑体" charset="0"/>
              </a:rPr>
              <a:t>时间</a:t>
            </a:r>
          </a:p>
        </p:txBody>
      </p:sp>
      <p:sp>
        <p:nvSpPr>
          <p:cNvPr id="1439760" name="Freeform 16"/>
          <p:cNvSpPr>
            <a:spLocks/>
          </p:cNvSpPr>
          <p:nvPr/>
        </p:nvSpPr>
        <p:spPr bwMode="auto">
          <a:xfrm>
            <a:off x="1912408" y="4670426"/>
            <a:ext cx="4650317" cy="354013"/>
          </a:xfrm>
          <a:custGeom>
            <a:avLst/>
            <a:gdLst>
              <a:gd name="T0" fmla="*/ 0 w 624"/>
              <a:gd name="T1" fmla="*/ 522188351 h 240"/>
              <a:gd name="T2" fmla="*/ 0 w 624"/>
              <a:gd name="T3" fmla="*/ 0 h 240"/>
              <a:gd name="T4" fmla="*/ 2147483647 w 624"/>
              <a:gd name="T5" fmla="*/ 0 h 240"/>
              <a:gd name="T6" fmla="*/ 2147483647 w 624"/>
              <a:gd name="T7" fmla="*/ 522188351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40">
                <a:moveTo>
                  <a:pt x="0" y="240"/>
                </a:moveTo>
                <a:lnTo>
                  <a:pt x="0" y="0"/>
                </a:lnTo>
                <a:lnTo>
                  <a:pt x="624" y="0"/>
                </a:lnTo>
                <a:lnTo>
                  <a:pt x="624" y="240"/>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761" name="Text Box 17"/>
          <p:cNvSpPr txBox="1">
            <a:spLocks noChangeArrowheads="1"/>
          </p:cNvSpPr>
          <p:nvPr/>
        </p:nvSpPr>
        <p:spPr bwMode="auto">
          <a:xfrm>
            <a:off x="3439583" y="4670426"/>
            <a:ext cx="15613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en-US" altLang="zh-CN">
                <a:solidFill>
                  <a:srgbClr val="333399"/>
                </a:solidFill>
                <a:ea typeface="黑体" charset="0"/>
                <a:cs typeface="黑体" charset="0"/>
              </a:rPr>
              <a:t>NAV</a:t>
            </a:r>
            <a:r>
              <a:rPr lang="zh-CN" altLang="en-US">
                <a:solidFill>
                  <a:srgbClr val="333399"/>
                </a:solidFill>
                <a:ea typeface="黑体" charset="0"/>
                <a:cs typeface="黑体" charset="0"/>
              </a:rPr>
              <a:t>（</a:t>
            </a:r>
            <a:r>
              <a:rPr lang="en-US" altLang="zh-CN">
                <a:solidFill>
                  <a:srgbClr val="333399"/>
                </a:solidFill>
                <a:ea typeface="黑体" charset="0"/>
                <a:cs typeface="黑体" charset="0"/>
              </a:rPr>
              <a:t>RTS</a:t>
            </a:r>
            <a:r>
              <a:rPr lang="zh-CN" altLang="en-US">
                <a:solidFill>
                  <a:srgbClr val="333399"/>
                </a:solidFill>
                <a:ea typeface="黑体" charset="0"/>
                <a:cs typeface="黑体" charset="0"/>
              </a:rPr>
              <a:t>）</a:t>
            </a:r>
          </a:p>
        </p:txBody>
      </p:sp>
      <p:sp>
        <p:nvSpPr>
          <p:cNvPr id="1439762" name="Text Box 18"/>
          <p:cNvSpPr txBox="1">
            <a:spLocks noChangeArrowheads="1"/>
          </p:cNvSpPr>
          <p:nvPr/>
        </p:nvSpPr>
        <p:spPr bwMode="auto">
          <a:xfrm>
            <a:off x="6562725" y="3783013"/>
            <a:ext cx="7104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en-US" altLang="zh-CN">
                <a:solidFill>
                  <a:srgbClr val="333399"/>
                </a:solidFill>
                <a:ea typeface="黑体" charset="0"/>
                <a:cs typeface="黑体" charset="0"/>
              </a:rPr>
              <a:t>DIFS</a:t>
            </a:r>
          </a:p>
        </p:txBody>
      </p:sp>
      <p:sp>
        <p:nvSpPr>
          <p:cNvPr id="1439763" name="Line 19"/>
          <p:cNvSpPr>
            <a:spLocks noChangeShapeType="1"/>
          </p:cNvSpPr>
          <p:nvPr/>
        </p:nvSpPr>
        <p:spPr bwMode="auto">
          <a:xfrm flipV="1">
            <a:off x="6562725" y="4130675"/>
            <a:ext cx="78766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64" name="Line 20"/>
          <p:cNvSpPr>
            <a:spLocks noChangeShapeType="1"/>
          </p:cNvSpPr>
          <p:nvPr/>
        </p:nvSpPr>
        <p:spPr bwMode="auto">
          <a:xfrm>
            <a:off x="7350390" y="3814764"/>
            <a:ext cx="0" cy="803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1439765" name="Group 21"/>
          <p:cNvGrpSpPr>
            <a:grpSpLocks/>
          </p:cNvGrpSpPr>
          <p:nvPr/>
        </p:nvGrpSpPr>
        <p:grpSpPr bwMode="auto">
          <a:xfrm>
            <a:off x="7360708" y="4667251"/>
            <a:ext cx="1245129" cy="360363"/>
            <a:chOff x="3758" y="1810"/>
            <a:chExt cx="590" cy="177"/>
          </a:xfrm>
        </p:grpSpPr>
        <p:sp>
          <p:nvSpPr>
            <p:cNvPr id="1439766" name="Freeform 22"/>
            <p:cNvSpPr>
              <a:spLocks/>
            </p:cNvSpPr>
            <p:nvPr/>
          </p:nvSpPr>
          <p:spPr bwMode="auto">
            <a:xfrm>
              <a:off x="3758" y="1812"/>
              <a:ext cx="590" cy="173"/>
            </a:xfrm>
            <a:custGeom>
              <a:avLst/>
              <a:gdLst>
                <a:gd name="T0" fmla="*/ 0 w 682"/>
                <a:gd name="T1" fmla="*/ 125 h 240"/>
                <a:gd name="T2" fmla="*/ 0 w 682"/>
                <a:gd name="T3" fmla="*/ 0 h 240"/>
                <a:gd name="T4" fmla="*/ 510 w 682"/>
                <a:gd name="T5" fmla="*/ 0 h 240"/>
                <a:gd name="T6" fmla="*/ 0 60000 65536"/>
                <a:gd name="T7" fmla="*/ 0 60000 65536"/>
                <a:gd name="T8" fmla="*/ 0 60000 65536"/>
              </a:gdLst>
              <a:ahLst/>
              <a:cxnLst>
                <a:cxn ang="T6">
                  <a:pos x="T0" y="T1"/>
                </a:cxn>
                <a:cxn ang="T7">
                  <a:pos x="T2" y="T3"/>
                </a:cxn>
                <a:cxn ang="T8">
                  <a:pos x="T4" y="T5"/>
                </a:cxn>
              </a:cxnLst>
              <a:rect l="0" t="0" r="r" b="b"/>
              <a:pathLst>
                <a:path w="682" h="240">
                  <a:moveTo>
                    <a:pt x="0" y="240"/>
                  </a:moveTo>
                  <a:lnTo>
                    <a:pt x="0" y="0"/>
                  </a:lnTo>
                  <a:lnTo>
                    <a:pt x="682" y="0"/>
                  </a:lnTo>
                </a:path>
              </a:pathLst>
            </a:cu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767" name="Line 23"/>
            <p:cNvSpPr>
              <a:spLocks noChangeShapeType="1"/>
            </p:cNvSpPr>
            <p:nvPr/>
          </p:nvSpPr>
          <p:spPr bwMode="auto">
            <a:xfrm>
              <a:off x="3841" y="1810"/>
              <a:ext cx="0" cy="1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68" name="Line 24"/>
            <p:cNvSpPr>
              <a:spLocks noChangeShapeType="1"/>
            </p:cNvSpPr>
            <p:nvPr/>
          </p:nvSpPr>
          <p:spPr bwMode="auto">
            <a:xfrm>
              <a:off x="3924" y="1810"/>
              <a:ext cx="0" cy="1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69" name="Line 25"/>
            <p:cNvSpPr>
              <a:spLocks noChangeShapeType="1"/>
            </p:cNvSpPr>
            <p:nvPr/>
          </p:nvSpPr>
          <p:spPr bwMode="auto">
            <a:xfrm>
              <a:off x="4007" y="1810"/>
              <a:ext cx="0" cy="1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70" name="Line 26"/>
            <p:cNvSpPr>
              <a:spLocks noChangeShapeType="1"/>
            </p:cNvSpPr>
            <p:nvPr/>
          </p:nvSpPr>
          <p:spPr bwMode="auto">
            <a:xfrm>
              <a:off x="4090" y="1810"/>
              <a:ext cx="0" cy="1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71" name="Line 27"/>
            <p:cNvSpPr>
              <a:spLocks noChangeShapeType="1"/>
            </p:cNvSpPr>
            <p:nvPr/>
          </p:nvSpPr>
          <p:spPr bwMode="auto">
            <a:xfrm>
              <a:off x="4173" y="1810"/>
              <a:ext cx="0" cy="1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72" name="Line 28"/>
            <p:cNvSpPr>
              <a:spLocks noChangeShapeType="1"/>
            </p:cNvSpPr>
            <p:nvPr/>
          </p:nvSpPr>
          <p:spPr bwMode="auto">
            <a:xfrm>
              <a:off x="4257" y="1814"/>
              <a:ext cx="0"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73" name="Line 29"/>
            <p:cNvSpPr>
              <a:spLocks noChangeShapeType="1"/>
            </p:cNvSpPr>
            <p:nvPr/>
          </p:nvSpPr>
          <p:spPr bwMode="auto">
            <a:xfrm>
              <a:off x="4345" y="1814"/>
              <a:ext cx="0"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1439774" name="Line 30"/>
          <p:cNvSpPr>
            <a:spLocks noChangeShapeType="1"/>
          </p:cNvSpPr>
          <p:nvPr/>
        </p:nvSpPr>
        <p:spPr bwMode="auto">
          <a:xfrm>
            <a:off x="7350390" y="4483100"/>
            <a:ext cx="122793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75" name="Text Box 31"/>
          <p:cNvSpPr txBox="1">
            <a:spLocks noChangeArrowheads="1"/>
          </p:cNvSpPr>
          <p:nvPr/>
        </p:nvSpPr>
        <p:spPr bwMode="auto">
          <a:xfrm>
            <a:off x="7340071" y="4070351"/>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zh-CN" altLang="en-US">
                <a:solidFill>
                  <a:srgbClr val="333399"/>
                </a:solidFill>
                <a:ea typeface="黑体" charset="0"/>
                <a:cs typeface="黑体" charset="0"/>
              </a:rPr>
              <a:t>争用窗口</a:t>
            </a:r>
          </a:p>
        </p:txBody>
      </p:sp>
      <p:sp>
        <p:nvSpPr>
          <p:cNvPr id="1439776" name="AutoShape 32"/>
          <p:cNvSpPr>
            <a:spLocks/>
          </p:cNvSpPr>
          <p:nvPr/>
        </p:nvSpPr>
        <p:spPr bwMode="auto">
          <a:xfrm rot="-5400000">
            <a:off x="4132792" y="3520017"/>
            <a:ext cx="209550" cy="4650317"/>
          </a:xfrm>
          <a:prstGeom prst="leftBrace">
            <a:avLst>
              <a:gd name="adj1" fmla="val 170707"/>
              <a:gd name="adj2" fmla="val 5019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a:endParaRPr kumimoji="0" lang="zh-CN" altLang="en-US" sz="2000">
              <a:solidFill>
                <a:srgbClr val="333399"/>
              </a:solidFill>
              <a:latin typeface="Tahoma" charset="0"/>
              <a:ea typeface="宋体" charset="0"/>
              <a:cs typeface="宋体" charset="0"/>
            </a:endParaRPr>
          </a:p>
        </p:txBody>
      </p:sp>
      <p:sp>
        <p:nvSpPr>
          <p:cNvPr id="1439777" name="Text Box 33"/>
          <p:cNvSpPr txBox="1">
            <a:spLocks noChangeArrowheads="1"/>
          </p:cNvSpPr>
          <p:nvPr/>
        </p:nvSpPr>
        <p:spPr bwMode="auto">
          <a:xfrm>
            <a:off x="3625321" y="5935664"/>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zh-CN" altLang="en-US">
                <a:solidFill>
                  <a:srgbClr val="333399"/>
                </a:solidFill>
                <a:ea typeface="黑体" charset="0"/>
                <a:cs typeface="黑体" charset="0"/>
              </a:rPr>
              <a:t>推迟接入</a:t>
            </a:r>
          </a:p>
        </p:txBody>
      </p:sp>
      <p:sp>
        <p:nvSpPr>
          <p:cNvPr id="1439778" name="Line 34"/>
          <p:cNvSpPr>
            <a:spLocks noChangeShapeType="1"/>
          </p:cNvSpPr>
          <p:nvPr/>
        </p:nvSpPr>
        <p:spPr bwMode="auto">
          <a:xfrm>
            <a:off x="8595519" y="4262438"/>
            <a:ext cx="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79" name="Text Box 35"/>
          <p:cNvSpPr txBox="1">
            <a:spLocks noChangeArrowheads="1"/>
          </p:cNvSpPr>
          <p:nvPr/>
        </p:nvSpPr>
        <p:spPr bwMode="auto">
          <a:xfrm>
            <a:off x="96463" y="2671763"/>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pPr algn="ctr"/>
            <a:r>
              <a:rPr lang="zh-CN" altLang="en-US">
                <a:solidFill>
                  <a:srgbClr val="333399"/>
                </a:solidFill>
                <a:ea typeface="黑体" charset="0"/>
                <a:cs typeface="黑体" charset="0"/>
              </a:rPr>
              <a:t>源站</a:t>
            </a:r>
          </a:p>
        </p:txBody>
      </p:sp>
      <p:sp>
        <p:nvSpPr>
          <p:cNvPr id="1439780" name="Line 36"/>
          <p:cNvSpPr>
            <a:spLocks noChangeShapeType="1"/>
          </p:cNvSpPr>
          <p:nvPr/>
        </p:nvSpPr>
        <p:spPr bwMode="auto">
          <a:xfrm>
            <a:off x="170261" y="3778250"/>
            <a:ext cx="946057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81" name="Text Box 37"/>
          <p:cNvSpPr txBox="1">
            <a:spLocks noChangeArrowheads="1"/>
          </p:cNvSpPr>
          <p:nvPr/>
        </p:nvSpPr>
        <p:spPr bwMode="auto">
          <a:xfrm>
            <a:off x="8941197" y="3416301"/>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zh-CN" altLang="en-US">
                <a:solidFill>
                  <a:srgbClr val="333399"/>
                </a:solidFill>
                <a:ea typeface="黑体" charset="0"/>
                <a:cs typeface="黑体" charset="0"/>
              </a:rPr>
              <a:t>时间</a:t>
            </a:r>
          </a:p>
        </p:txBody>
      </p:sp>
      <p:sp>
        <p:nvSpPr>
          <p:cNvPr id="1439782" name="Text Box 38"/>
          <p:cNvSpPr txBox="1">
            <a:spLocks noChangeArrowheads="1"/>
          </p:cNvSpPr>
          <p:nvPr/>
        </p:nvSpPr>
        <p:spPr bwMode="auto">
          <a:xfrm>
            <a:off x="73916" y="37258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pPr algn="ctr"/>
            <a:r>
              <a:rPr lang="zh-CN" altLang="en-US">
                <a:solidFill>
                  <a:srgbClr val="333399"/>
                </a:solidFill>
                <a:ea typeface="黑体" charset="0"/>
                <a:cs typeface="黑体" charset="0"/>
              </a:rPr>
              <a:t>目的站</a:t>
            </a:r>
          </a:p>
        </p:txBody>
      </p:sp>
      <p:sp>
        <p:nvSpPr>
          <p:cNvPr id="1439783" name="Freeform 39"/>
          <p:cNvSpPr>
            <a:spLocks/>
          </p:cNvSpPr>
          <p:nvPr/>
        </p:nvSpPr>
        <p:spPr bwMode="auto">
          <a:xfrm>
            <a:off x="5859331" y="3425826"/>
            <a:ext cx="703394" cy="352425"/>
          </a:xfrm>
          <a:custGeom>
            <a:avLst/>
            <a:gdLst>
              <a:gd name="T0" fmla="*/ 0 w 624"/>
              <a:gd name="T1" fmla="*/ 517514086 h 240"/>
              <a:gd name="T2" fmla="*/ 0 w 624"/>
              <a:gd name="T3" fmla="*/ 0 h 240"/>
              <a:gd name="T4" fmla="*/ 675598731 w 624"/>
              <a:gd name="T5" fmla="*/ 0 h 240"/>
              <a:gd name="T6" fmla="*/ 675598731 w 624"/>
              <a:gd name="T7" fmla="*/ 51751408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40">
                <a:moveTo>
                  <a:pt x="0" y="240"/>
                </a:moveTo>
                <a:lnTo>
                  <a:pt x="0" y="0"/>
                </a:lnTo>
                <a:lnTo>
                  <a:pt x="624" y="0"/>
                </a:lnTo>
                <a:lnTo>
                  <a:pt x="624" y="240"/>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784" name="Line 40"/>
          <p:cNvSpPr>
            <a:spLocks noChangeShapeType="1"/>
          </p:cNvSpPr>
          <p:nvPr/>
        </p:nvSpPr>
        <p:spPr bwMode="auto">
          <a:xfrm>
            <a:off x="2538413" y="3005139"/>
            <a:ext cx="0" cy="420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85" name="Text Box 41"/>
          <p:cNvSpPr txBox="1">
            <a:spLocks noChangeArrowheads="1"/>
          </p:cNvSpPr>
          <p:nvPr/>
        </p:nvSpPr>
        <p:spPr bwMode="auto">
          <a:xfrm>
            <a:off x="5889587" y="3422651"/>
            <a:ext cx="6721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pPr algn="ctr"/>
            <a:r>
              <a:rPr lang="en-US" altLang="zh-CN">
                <a:solidFill>
                  <a:srgbClr val="333399"/>
                </a:solidFill>
                <a:ea typeface="黑体" charset="0"/>
                <a:cs typeface="黑体" charset="0"/>
              </a:rPr>
              <a:t>ACK</a:t>
            </a:r>
          </a:p>
        </p:txBody>
      </p:sp>
      <p:sp>
        <p:nvSpPr>
          <p:cNvPr id="1439786" name="Line 42"/>
          <p:cNvSpPr>
            <a:spLocks noChangeShapeType="1"/>
          </p:cNvSpPr>
          <p:nvPr/>
        </p:nvSpPr>
        <p:spPr bwMode="auto">
          <a:xfrm>
            <a:off x="6559286" y="3824289"/>
            <a:ext cx="3440" cy="796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87" name="Line 43"/>
          <p:cNvSpPr>
            <a:spLocks noChangeShapeType="1"/>
          </p:cNvSpPr>
          <p:nvPr/>
        </p:nvSpPr>
        <p:spPr bwMode="auto">
          <a:xfrm>
            <a:off x="1927887" y="3162301"/>
            <a:ext cx="0" cy="14763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88" name="Text Box 44"/>
          <p:cNvSpPr txBox="1">
            <a:spLocks noChangeArrowheads="1"/>
          </p:cNvSpPr>
          <p:nvPr/>
        </p:nvSpPr>
        <p:spPr bwMode="auto">
          <a:xfrm>
            <a:off x="42710" y="4972051"/>
            <a:ext cx="9412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pPr algn="ctr"/>
            <a:r>
              <a:rPr lang="en-US" altLang="zh-CN">
                <a:solidFill>
                  <a:srgbClr val="333399"/>
                </a:solidFill>
                <a:ea typeface="黑体" charset="0"/>
                <a:cs typeface="黑体" charset="0"/>
              </a:rPr>
              <a:t> </a:t>
            </a:r>
            <a:r>
              <a:rPr lang="zh-CN" altLang="en-US">
                <a:solidFill>
                  <a:srgbClr val="333399"/>
                </a:solidFill>
                <a:ea typeface="黑体" charset="0"/>
                <a:cs typeface="黑体" charset="0"/>
              </a:rPr>
              <a:t>其他站</a:t>
            </a:r>
          </a:p>
        </p:txBody>
      </p:sp>
      <p:sp>
        <p:nvSpPr>
          <p:cNvPr id="1439789" name="Line 45"/>
          <p:cNvSpPr>
            <a:spLocks noChangeShapeType="1"/>
          </p:cNvSpPr>
          <p:nvPr/>
        </p:nvSpPr>
        <p:spPr bwMode="auto">
          <a:xfrm flipV="1">
            <a:off x="1945085" y="3071814"/>
            <a:ext cx="593328" cy="158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90" name="Freeform 46"/>
          <p:cNvSpPr>
            <a:spLocks/>
          </p:cNvSpPr>
          <p:nvPr/>
        </p:nvSpPr>
        <p:spPr bwMode="auto">
          <a:xfrm>
            <a:off x="2534973" y="3425826"/>
            <a:ext cx="607087" cy="352425"/>
          </a:xfrm>
          <a:custGeom>
            <a:avLst/>
            <a:gdLst>
              <a:gd name="T0" fmla="*/ 0 w 624"/>
              <a:gd name="T1" fmla="*/ 517514086 h 240"/>
              <a:gd name="T2" fmla="*/ 0 w 624"/>
              <a:gd name="T3" fmla="*/ 0 h 240"/>
              <a:gd name="T4" fmla="*/ 503260754 w 624"/>
              <a:gd name="T5" fmla="*/ 0 h 240"/>
              <a:gd name="T6" fmla="*/ 503260754 w 624"/>
              <a:gd name="T7" fmla="*/ 51751408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40">
                <a:moveTo>
                  <a:pt x="0" y="240"/>
                </a:moveTo>
                <a:lnTo>
                  <a:pt x="0" y="0"/>
                </a:lnTo>
                <a:lnTo>
                  <a:pt x="624" y="0"/>
                </a:lnTo>
                <a:lnTo>
                  <a:pt x="624" y="240"/>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791" name="Text Box 47"/>
          <p:cNvSpPr txBox="1">
            <a:spLocks noChangeArrowheads="1"/>
          </p:cNvSpPr>
          <p:nvPr/>
        </p:nvSpPr>
        <p:spPr bwMode="auto">
          <a:xfrm>
            <a:off x="2485099" y="3422651"/>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en-US" altLang="zh-CN">
                <a:solidFill>
                  <a:srgbClr val="333399"/>
                </a:solidFill>
                <a:ea typeface="黑体" charset="0"/>
                <a:cs typeface="黑体" charset="0"/>
              </a:rPr>
              <a:t>CTS</a:t>
            </a:r>
          </a:p>
        </p:txBody>
      </p:sp>
      <p:sp>
        <p:nvSpPr>
          <p:cNvPr id="1439792" name="Text Box 48"/>
          <p:cNvSpPr txBox="1">
            <a:spLocks noChangeArrowheads="1"/>
          </p:cNvSpPr>
          <p:nvPr/>
        </p:nvSpPr>
        <p:spPr bwMode="auto">
          <a:xfrm>
            <a:off x="3059510" y="2708275"/>
            <a:ext cx="6977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en-US" altLang="zh-CN">
                <a:solidFill>
                  <a:srgbClr val="333399"/>
                </a:solidFill>
                <a:ea typeface="黑体" charset="0"/>
                <a:cs typeface="黑体" charset="0"/>
              </a:rPr>
              <a:t>SIFS</a:t>
            </a:r>
          </a:p>
        </p:txBody>
      </p:sp>
      <p:sp>
        <p:nvSpPr>
          <p:cNvPr id="1439793" name="Line 49"/>
          <p:cNvSpPr>
            <a:spLocks noChangeShapeType="1"/>
          </p:cNvSpPr>
          <p:nvPr/>
        </p:nvSpPr>
        <p:spPr bwMode="auto">
          <a:xfrm flipH="1" flipV="1">
            <a:off x="3142060" y="3011489"/>
            <a:ext cx="0" cy="414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94" name="Line 50"/>
          <p:cNvSpPr>
            <a:spLocks noChangeShapeType="1"/>
          </p:cNvSpPr>
          <p:nvPr/>
        </p:nvSpPr>
        <p:spPr bwMode="auto">
          <a:xfrm>
            <a:off x="3756025" y="2722564"/>
            <a:ext cx="0" cy="422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95" name="Line 51"/>
          <p:cNvSpPr>
            <a:spLocks noChangeShapeType="1"/>
          </p:cNvSpPr>
          <p:nvPr/>
        </p:nvSpPr>
        <p:spPr bwMode="auto">
          <a:xfrm flipV="1">
            <a:off x="3142060" y="3067050"/>
            <a:ext cx="59332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96" name="Text Box 52"/>
          <p:cNvSpPr txBox="1">
            <a:spLocks noChangeArrowheads="1"/>
          </p:cNvSpPr>
          <p:nvPr/>
        </p:nvSpPr>
        <p:spPr bwMode="auto">
          <a:xfrm>
            <a:off x="5204090" y="2701926"/>
            <a:ext cx="6977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en-US" altLang="zh-CN">
                <a:solidFill>
                  <a:srgbClr val="333399"/>
                </a:solidFill>
                <a:ea typeface="黑体" charset="0"/>
                <a:cs typeface="黑体" charset="0"/>
              </a:rPr>
              <a:t>SIFS</a:t>
            </a:r>
          </a:p>
        </p:txBody>
      </p:sp>
      <p:sp>
        <p:nvSpPr>
          <p:cNvPr id="1439797" name="Line 53"/>
          <p:cNvSpPr>
            <a:spLocks noChangeShapeType="1"/>
          </p:cNvSpPr>
          <p:nvPr/>
        </p:nvSpPr>
        <p:spPr bwMode="auto">
          <a:xfrm flipH="1" flipV="1">
            <a:off x="5247085" y="2714625"/>
            <a:ext cx="0" cy="414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98" name="Line 54"/>
          <p:cNvSpPr>
            <a:spLocks noChangeShapeType="1"/>
          </p:cNvSpPr>
          <p:nvPr/>
        </p:nvSpPr>
        <p:spPr bwMode="auto">
          <a:xfrm>
            <a:off x="5859331" y="2987676"/>
            <a:ext cx="0" cy="422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799" name="Line 55"/>
          <p:cNvSpPr>
            <a:spLocks noChangeShapeType="1"/>
          </p:cNvSpPr>
          <p:nvPr/>
        </p:nvSpPr>
        <p:spPr bwMode="auto">
          <a:xfrm>
            <a:off x="5247086" y="3059114"/>
            <a:ext cx="601927" cy="793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800" name="Text Box 56"/>
          <p:cNvSpPr txBox="1">
            <a:spLocks noChangeArrowheads="1"/>
          </p:cNvSpPr>
          <p:nvPr/>
        </p:nvSpPr>
        <p:spPr bwMode="auto">
          <a:xfrm>
            <a:off x="4187848" y="2316163"/>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pPr algn="ctr"/>
            <a:r>
              <a:rPr lang="zh-CN" altLang="en-US">
                <a:solidFill>
                  <a:srgbClr val="333399"/>
                </a:solidFill>
                <a:ea typeface="黑体" charset="0"/>
                <a:cs typeface="黑体" charset="0"/>
              </a:rPr>
              <a:t>数据</a:t>
            </a:r>
          </a:p>
        </p:txBody>
      </p:sp>
      <p:sp>
        <p:nvSpPr>
          <p:cNvPr id="1439801" name="Freeform 57"/>
          <p:cNvSpPr>
            <a:spLocks/>
          </p:cNvSpPr>
          <p:nvPr/>
        </p:nvSpPr>
        <p:spPr bwMode="auto">
          <a:xfrm flipV="1">
            <a:off x="3142061" y="5045076"/>
            <a:ext cx="3420665" cy="352425"/>
          </a:xfrm>
          <a:custGeom>
            <a:avLst/>
            <a:gdLst>
              <a:gd name="T0" fmla="*/ 0 w 624"/>
              <a:gd name="T1" fmla="*/ 517514086 h 240"/>
              <a:gd name="T2" fmla="*/ 0 w 624"/>
              <a:gd name="T3" fmla="*/ 0 h 240"/>
              <a:gd name="T4" fmla="*/ 2147483647 w 624"/>
              <a:gd name="T5" fmla="*/ 0 h 240"/>
              <a:gd name="T6" fmla="*/ 2147483647 w 624"/>
              <a:gd name="T7" fmla="*/ 51751408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40">
                <a:moveTo>
                  <a:pt x="0" y="240"/>
                </a:moveTo>
                <a:lnTo>
                  <a:pt x="0" y="0"/>
                </a:lnTo>
                <a:lnTo>
                  <a:pt x="624" y="0"/>
                </a:lnTo>
                <a:lnTo>
                  <a:pt x="624" y="240"/>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802" name="Text Box 58"/>
          <p:cNvSpPr txBox="1">
            <a:spLocks noChangeArrowheads="1"/>
          </p:cNvSpPr>
          <p:nvPr/>
        </p:nvSpPr>
        <p:spPr bwMode="auto">
          <a:xfrm>
            <a:off x="4034631" y="5030788"/>
            <a:ext cx="15654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en-US" altLang="zh-CN">
                <a:solidFill>
                  <a:srgbClr val="333399"/>
                </a:solidFill>
                <a:ea typeface="黑体" charset="0"/>
                <a:cs typeface="黑体" charset="0"/>
              </a:rPr>
              <a:t>NAV</a:t>
            </a:r>
            <a:r>
              <a:rPr lang="zh-CN" altLang="en-US">
                <a:solidFill>
                  <a:srgbClr val="333399"/>
                </a:solidFill>
                <a:ea typeface="黑体" charset="0"/>
                <a:cs typeface="黑体" charset="0"/>
              </a:rPr>
              <a:t>（</a:t>
            </a:r>
            <a:r>
              <a:rPr lang="en-US" altLang="zh-CN">
                <a:solidFill>
                  <a:srgbClr val="333399"/>
                </a:solidFill>
                <a:ea typeface="黑体" charset="0"/>
                <a:cs typeface="黑体" charset="0"/>
              </a:rPr>
              <a:t>CTS</a:t>
            </a:r>
            <a:r>
              <a:rPr lang="zh-CN" altLang="en-US">
                <a:solidFill>
                  <a:srgbClr val="333399"/>
                </a:solidFill>
                <a:ea typeface="黑体" charset="0"/>
                <a:cs typeface="黑体" charset="0"/>
              </a:rPr>
              <a:t>）</a:t>
            </a:r>
          </a:p>
        </p:txBody>
      </p:sp>
      <p:sp>
        <p:nvSpPr>
          <p:cNvPr id="1439803" name="Text Box 59"/>
          <p:cNvSpPr txBox="1">
            <a:spLocks noChangeArrowheads="1"/>
          </p:cNvSpPr>
          <p:nvPr/>
        </p:nvSpPr>
        <p:spPr bwMode="auto">
          <a:xfrm>
            <a:off x="4363112" y="5373688"/>
            <a:ext cx="15654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en-US" altLang="zh-CN">
                <a:solidFill>
                  <a:srgbClr val="333399"/>
                </a:solidFill>
                <a:ea typeface="黑体" charset="0"/>
                <a:cs typeface="黑体" charset="0"/>
              </a:rPr>
              <a:t>NAV</a:t>
            </a:r>
            <a:r>
              <a:rPr lang="zh-CN" altLang="en-US">
                <a:solidFill>
                  <a:srgbClr val="333399"/>
                </a:solidFill>
                <a:ea typeface="黑体" charset="0"/>
                <a:cs typeface="黑体" charset="0"/>
              </a:rPr>
              <a:t>（数据）</a:t>
            </a:r>
          </a:p>
        </p:txBody>
      </p:sp>
      <p:sp>
        <p:nvSpPr>
          <p:cNvPr id="1439804" name="Line 60"/>
          <p:cNvSpPr>
            <a:spLocks noChangeShapeType="1"/>
          </p:cNvSpPr>
          <p:nvPr/>
        </p:nvSpPr>
        <p:spPr bwMode="auto">
          <a:xfrm>
            <a:off x="3142060" y="3778250"/>
            <a:ext cx="0" cy="9159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9805" name="Line 61"/>
          <p:cNvSpPr>
            <a:spLocks noChangeShapeType="1"/>
          </p:cNvSpPr>
          <p:nvPr/>
        </p:nvSpPr>
        <p:spPr bwMode="auto">
          <a:xfrm>
            <a:off x="3756025" y="3214688"/>
            <a:ext cx="0" cy="14795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Tree>
    <p:extLst>
      <p:ext uri="{BB962C8B-B14F-4D97-AF65-F5344CB8AC3E}">
        <p14:creationId xmlns:p14="http://schemas.microsoft.com/office/powerpoint/2010/main" val="2473813852"/>
      </p:ext>
    </p:extLst>
  </p:cSld>
  <p:clrMapOvr>
    <a:masterClrMapping/>
  </p:clrMapOvr>
  <p:timing>
    <p:tnLst>
      <p:par>
        <p:cTn xmlns:p14="http://schemas.microsoft.com/office/powerpoint/2010/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t="2853" b="2628"/>
          <a:stretch>
            <a:fillRect/>
          </a:stretch>
        </p:blipFill>
        <p:spPr bwMode="auto">
          <a:xfrm>
            <a:off x="992560" y="3789040"/>
            <a:ext cx="8112257"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标题 1"/>
          <p:cNvSpPr>
            <a:spLocks noGrp="1"/>
          </p:cNvSpPr>
          <p:nvPr>
            <p:ph type="title"/>
          </p:nvPr>
        </p:nvSpPr>
        <p:spPr/>
        <p:txBody>
          <a:bodyPr/>
          <a:lstStyle/>
          <a:p>
            <a:r>
              <a:rPr lang="zh-CN" altLang="en-US" b="0"/>
              <a:t>解决隐终端问题</a:t>
            </a:r>
            <a:endParaRPr kumimoji="1" lang="zh-CN" altLang="en-US"/>
          </a:p>
        </p:txBody>
      </p:sp>
      <p:sp>
        <p:nvSpPr>
          <p:cNvPr id="3" name="内容占位符 2"/>
          <p:cNvSpPr>
            <a:spLocks noGrp="1"/>
          </p:cNvSpPr>
          <p:nvPr>
            <p:ph idx="1"/>
          </p:nvPr>
        </p:nvSpPr>
        <p:spPr>
          <a:xfrm>
            <a:off x="495300" y="1196753"/>
            <a:ext cx="9066212" cy="3240360"/>
          </a:xfrm>
        </p:spPr>
        <p:txBody>
          <a:bodyPr/>
          <a:lstStyle/>
          <a:p>
            <a:pPr>
              <a:buClr>
                <a:schemeClr val="tx2"/>
              </a:buClr>
              <a:buFont typeface="Wingdings" charset="0"/>
              <a:buChar char="l"/>
            </a:pPr>
            <a:r>
              <a:rPr lang="zh-CN" altLang="en-US" sz="2400">
                <a:latin typeface="Times New Roman" charset="0"/>
              </a:rPr>
              <a:t>节点</a:t>
            </a:r>
            <a:r>
              <a:rPr lang="en-US" altLang="zh-CN" sz="2400">
                <a:latin typeface="Times New Roman" charset="0"/>
              </a:rPr>
              <a:t>A</a:t>
            </a:r>
            <a:r>
              <a:rPr lang="zh-CN" altLang="en-US" sz="2400">
                <a:latin typeface="Times New Roman" charset="0"/>
              </a:rPr>
              <a:t>欲发送一数据包给节点</a:t>
            </a:r>
            <a:r>
              <a:rPr lang="en-US" altLang="zh-CN" sz="2400">
                <a:latin typeface="Times New Roman" charset="0"/>
              </a:rPr>
              <a:t>B, </a:t>
            </a:r>
            <a:r>
              <a:rPr lang="zh-CN" altLang="en-US" sz="2400">
                <a:latin typeface="Times New Roman" charset="0"/>
              </a:rPr>
              <a:t>首先</a:t>
            </a:r>
            <a:r>
              <a:rPr lang="en-US" altLang="zh-CN" sz="2400">
                <a:latin typeface="Times New Roman" charset="0"/>
              </a:rPr>
              <a:t>A</a:t>
            </a:r>
            <a:r>
              <a:rPr lang="zh-CN" altLang="en-US" sz="2400">
                <a:latin typeface="Times New Roman" charset="0"/>
              </a:rPr>
              <a:t>发送一</a:t>
            </a:r>
            <a:r>
              <a:rPr lang="en-US" altLang="zh-CN" sz="2400">
                <a:latin typeface="Times New Roman" charset="0"/>
              </a:rPr>
              <a:t>RTS</a:t>
            </a:r>
            <a:r>
              <a:rPr lang="zh-CN" altLang="en-US" sz="2400"/>
              <a:t>给</a:t>
            </a:r>
            <a:r>
              <a:rPr lang="en-US" altLang="zh-CN" sz="2400"/>
              <a:t>B </a:t>
            </a:r>
            <a:r>
              <a:rPr lang="zh-CN" altLang="en-US" sz="2400">
                <a:latin typeface="Times New Roman" charset="0"/>
              </a:rPr>
              <a:t>，</a:t>
            </a:r>
            <a:r>
              <a:rPr lang="en-US" altLang="zh-CN" sz="2400"/>
              <a:t>RTS</a:t>
            </a:r>
            <a:r>
              <a:rPr lang="zh-CN" altLang="en-US" sz="2400"/>
              <a:t>中包括了源地址、目的地址等信息</a:t>
            </a:r>
            <a:r>
              <a:rPr lang="en-US" altLang="zh-CN" sz="2400">
                <a:latin typeface="Times New Roman" charset="0"/>
              </a:rPr>
              <a:t>;</a:t>
            </a:r>
          </a:p>
          <a:p>
            <a:pPr>
              <a:buClr>
                <a:schemeClr val="tx2"/>
              </a:buClr>
              <a:buFont typeface="Wingdings" charset="0"/>
              <a:buChar char="l"/>
            </a:pPr>
            <a:r>
              <a:rPr lang="zh-CN" altLang="en-US" sz="2400">
                <a:latin typeface="Times New Roman" charset="0"/>
              </a:rPr>
              <a:t>如果</a:t>
            </a:r>
            <a:r>
              <a:rPr lang="en-US" altLang="zh-CN" sz="2400">
                <a:latin typeface="Times New Roman" charset="0"/>
              </a:rPr>
              <a:t>B</a:t>
            </a:r>
            <a:r>
              <a:rPr lang="zh-CN" altLang="en-US" sz="2400">
                <a:latin typeface="Times New Roman" charset="0"/>
              </a:rPr>
              <a:t>空闲就发送</a:t>
            </a:r>
            <a:r>
              <a:rPr lang="en-US" altLang="zh-CN" sz="2400">
                <a:latin typeface="Times New Roman" charset="0"/>
              </a:rPr>
              <a:t>CTS</a:t>
            </a:r>
            <a:r>
              <a:rPr lang="zh-CN" altLang="en-US" sz="2400">
                <a:latin typeface="Times New Roman" charset="0"/>
              </a:rPr>
              <a:t>，否则不发送</a:t>
            </a:r>
            <a:r>
              <a:rPr lang="en-US" altLang="zh-CN" sz="2400">
                <a:latin typeface="Times New Roman" charset="0"/>
              </a:rPr>
              <a:t>;</a:t>
            </a:r>
          </a:p>
          <a:p>
            <a:pPr>
              <a:buClr>
                <a:schemeClr val="tx2"/>
              </a:buClr>
              <a:buFont typeface="Wingdings" charset="0"/>
              <a:buChar char="l"/>
            </a:pPr>
            <a:r>
              <a:rPr lang="en-US" altLang="zh-CN" sz="2400">
                <a:latin typeface="Times New Roman" charset="0"/>
              </a:rPr>
              <a:t>A</a:t>
            </a:r>
            <a:r>
              <a:rPr lang="zh-CN" altLang="en-US" sz="2400">
                <a:latin typeface="Times New Roman" charset="0"/>
              </a:rPr>
              <a:t>收到</a:t>
            </a:r>
            <a:r>
              <a:rPr lang="en-US" altLang="zh-CN" sz="2400">
                <a:latin typeface="Times New Roman" charset="0"/>
              </a:rPr>
              <a:t>CTS</a:t>
            </a:r>
            <a:r>
              <a:rPr lang="zh-CN" altLang="en-US" sz="2400">
                <a:latin typeface="Times New Roman" charset="0"/>
              </a:rPr>
              <a:t>后发送数据</a:t>
            </a:r>
            <a:r>
              <a:rPr lang="en-US" altLang="zh-CN" sz="2400">
                <a:latin typeface="Times New Roman" charset="0"/>
              </a:rPr>
              <a:t>;</a:t>
            </a:r>
          </a:p>
          <a:p>
            <a:pPr>
              <a:buClr>
                <a:schemeClr val="tx2"/>
              </a:buClr>
              <a:buFont typeface="Wingdings" charset="0"/>
              <a:buChar char="l"/>
            </a:pPr>
            <a:r>
              <a:rPr lang="en-US" altLang="zh-CN" sz="2400">
                <a:latin typeface="Times New Roman" charset="0"/>
              </a:rPr>
              <a:t>C</a:t>
            </a:r>
            <a:r>
              <a:rPr lang="zh-CN" altLang="en-US" sz="2400">
                <a:latin typeface="Times New Roman" charset="0"/>
              </a:rPr>
              <a:t>监听到</a:t>
            </a:r>
            <a:r>
              <a:rPr lang="en-US" altLang="zh-CN" sz="2400">
                <a:latin typeface="Times New Roman" charset="0"/>
              </a:rPr>
              <a:t>CTS</a:t>
            </a:r>
            <a:r>
              <a:rPr lang="zh-CN" altLang="en-US" sz="2400">
                <a:latin typeface="Times New Roman" charset="0"/>
              </a:rPr>
              <a:t>，知道有节点在发送数据，</a:t>
            </a:r>
            <a:r>
              <a:rPr lang="en-US" altLang="zh-CN" sz="2400">
                <a:latin typeface="Times New Roman" charset="0"/>
              </a:rPr>
              <a:t>A</a:t>
            </a:r>
            <a:r>
              <a:rPr lang="zh-CN" altLang="en-US" sz="2400">
                <a:latin typeface="Times New Roman" charset="0"/>
              </a:rPr>
              <a:t>和</a:t>
            </a:r>
            <a:r>
              <a:rPr lang="en-US" altLang="zh-CN" sz="2400">
                <a:latin typeface="Times New Roman" charset="0"/>
              </a:rPr>
              <a:t>B</a:t>
            </a:r>
            <a:r>
              <a:rPr lang="zh-CN" altLang="en-US" sz="2400">
                <a:latin typeface="Times New Roman" charset="0"/>
              </a:rPr>
              <a:t>数据传输时间</a:t>
            </a:r>
            <a:r>
              <a:rPr lang="en-US" altLang="zh-CN" sz="2400">
                <a:latin typeface="Times New Roman" charset="0"/>
              </a:rPr>
              <a:t>C</a:t>
            </a:r>
            <a:r>
              <a:rPr lang="zh-CN" altLang="en-US" sz="2400">
                <a:latin typeface="Times New Roman" charset="0"/>
              </a:rPr>
              <a:t>不会发数据包。</a:t>
            </a:r>
            <a:r>
              <a:rPr lang="en-US" altLang="zh-CN" sz="2400">
                <a:latin typeface="Times New Roman" charset="0"/>
              </a:rPr>
              <a:t/>
            </a:r>
            <a:br>
              <a:rPr lang="en-US" altLang="zh-CN" sz="2400">
                <a:latin typeface="Times New Roman" charset="0"/>
              </a:rPr>
            </a:br>
            <a:endParaRPr lang="en-US" altLang="zh-CN" sz="2400">
              <a:latin typeface="Times New Roman" charset="0"/>
            </a:endParaRPr>
          </a:p>
          <a:p>
            <a:endParaRPr kumimoji="1" lang="zh-CN" altLang="en-US" sz="2400"/>
          </a:p>
        </p:txBody>
      </p:sp>
    </p:spTree>
    <p:extLst>
      <p:ext uri="{BB962C8B-B14F-4D97-AF65-F5344CB8AC3E}">
        <p14:creationId xmlns:p14="http://schemas.microsoft.com/office/powerpoint/2010/main" val="1309438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Tree>
    <p:extLst>
      <p:ext uri="{BB962C8B-B14F-4D97-AF65-F5344CB8AC3E}">
        <p14:creationId xmlns:p14="http://schemas.microsoft.com/office/powerpoint/2010/main" val="27499871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smtClean="0"/>
              <a:t>少 </a:t>
            </a:r>
            <a:r>
              <a:rPr lang="en-US" altLang="zh-CN" dirty="0" smtClean="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smtClean="0"/>
          </a:p>
          <a:p>
            <a:r>
              <a:rPr lang="zh-CN" altLang="en-US" dirty="0" smtClean="0"/>
              <a:t>将</a:t>
            </a:r>
            <a:r>
              <a:rPr lang="zh-CN" altLang="zh-CN" dirty="0" smtClean="0"/>
              <a:t>余数</a:t>
            </a:r>
            <a:r>
              <a:rPr lang="en-US" altLang="zh-CN" dirty="0" smtClean="0"/>
              <a:t> </a:t>
            </a:r>
            <a:r>
              <a:rPr lang="en-US" altLang="zh-CN" i="1" dirty="0" smtClean="0"/>
              <a:t>R </a:t>
            </a:r>
            <a:r>
              <a:rPr lang="zh-CN" altLang="zh-CN" dirty="0" smtClean="0"/>
              <a:t>作为</a:t>
            </a:r>
            <a:r>
              <a:rPr lang="zh-CN" altLang="zh-CN" dirty="0"/>
              <a:t>冗余码拼接在</a:t>
            </a:r>
            <a:r>
              <a:rPr lang="zh-CN" altLang="zh-CN" dirty="0" smtClean="0"/>
              <a:t>数据</a:t>
            </a:r>
            <a:r>
              <a:rPr lang="en-US" altLang="zh-CN" dirty="0" smtClean="0"/>
              <a:t> </a:t>
            </a:r>
            <a:r>
              <a:rPr lang="en-US" altLang="zh-CN" i="1" dirty="0" smtClean="0"/>
              <a:t>M </a:t>
            </a:r>
            <a:r>
              <a:rPr lang="zh-CN" altLang="zh-CN" dirty="0" smtClean="0"/>
              <a:t>后面</a:t>
            </a:r>
            <a:r>
              <a:rPr lang="zh-CN" altLang="zh-CN" dirty="0"/>
              <a:t>发送</a:t>
            </a:r>
            <a:r>
              <a:rPr lang="zh-CN" altLang="zh-CN" dirty="0" smtClean="0"/>
              <a:t>出去</a:t>
            </a:r>
            <a:r>
              <a:rPr lang="zh-CN" altLang="en-US" dirty="0" smtClean="0"/>
              <a:t>。</a:t>
            </a:r>
            <a:endParaRPr lang="zh-CN" altLang="en-US" dirty="0"/>
          </a:p>
        </p:txBody>
      </p:sp>
    </p:spTree>
    <p:extLst>
      <p:ext uri="{BB962C8B-B14F-4D97-AF65-F5344CB8AC3E}">
        <p14:creationId xmlns:p14="http://schemas.microsoft.com/office/powerpoint/2010/main" val="39075140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Tree>
    <p:extLst>
      <p:ext uri="{BB962C8B-B14F-4D97-AF65-F5344CB8AC3E}">
        <p14:creationId xmlns:p14="http://schemas.microsoft.com/office/powerpoint/2010/main" val="35833946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p>
          <a:p>
            <a:r>
              <a:rPr lang="en-US" altLang="zh-CN" dirty="0" smtClean="0"/>
              <a:t>3.4  </a:t>
            </a:r>
            <a:r>
              <a:rPr lang="zh-CN" altLang="zh-CN" dirty="0"/>
              <a:t>扩展的以太网</a:t>
            </a:r>
          </a:p>
          <a:p>
            <a:r>
              <a:rPr lang="en-US" altLang="zh-CN" dirty="0" smtClean="0"/>
              <a:t>3.5  </a:t>
            </a:r>
            <a:r>
              <a:rPr lang="zh-CN" altLang="zh-CN" dirty="0"/>
              <a:t>高速</a:t>
            </a:r>
            <a:r>
              <a:rPr lang="zh-CN" altLang="zh-CN" dirty="0" smtClean="0"/>
              <a:t>以太网</a:t>
            </a:r>
            <a:endParaRPr lang="zh-CN" altLang="zh-CN" dirty="0"/>
          </a:p>
        </p:txBody>
      </p:sp>
    </p:spTree>
    <p:extLst>
      <p:ext uri="{BB962C8B-B14F-4D97-AF65-F5344CB8AC3E}">
        <p14:creationId xmlns:p14="http://schemas.microsoft.com/office/powerpoint/2010/main" val="32723263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P</a:t>
              </a:r>
              <a:r>
                <a:rPr lang="en-US" altLang="zh-CN" sz="2400" b="1" dirty="0" smtClean="0">
                  <a:ea typeface="宋体" charset="-122"/>
                </a:rPr>
                <a:t> (</a:t>
              </a:r>
              <a:r>
                <a:rPr lang="zh-CN" altLang="en-US" sz="2400" b="1" dirty="0" smtClean="0">
                  <a:ea typeface="宋体" charset="-122"/>
                </a:rPr>
                <a:t>除数</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charset="-122"/>
                </a:rPr>
                <a:t>110100</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charset="-122"/>
                </a:rPr>
                <a:t>101001</a:t>
              </a:r>
              <a:r>
                <a:rPr lang="en-US" altLang="zh-CN" sz="2800" b="1" dirty="0" smtClean="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0111</a:t>
              </a:r>
              <a:endParaRPr lang="en-US" altLang="zh-CN" sz="2800" b="1" dirty="0">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0110</a:t>
              </a:r>
              <a:endParaRPr lang="en-US" altLang="zh-CN" sz="2800" b="1" dirty="0">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1100</a:t>
              </a:r>
              <a:endParaRPr lang="en-US" altLang="zh-CN" sz="2800" b="1" dirty="0">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001</a:t>
              </a:r>
              <a:endParaRPr lang="en-US" altLang="zh-CN" sz="2800" b="1" dirty="0">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Q</a:t>
              </a:r>
              <a:r>
                <a:rPr lang="en-US" altLang="zh-CN" sz="2400" b="1" dirty="0" smtClean="0">
                  <a:ea typeface="宋体" charset="-122"/>
                </a:rPr>
                <a:t> (</a:t>
              </a:r>
              <a:r>
                <a:rPr lang="zh-CN" altLang="en-US" sz="2400" b="1" dirty="0" smtClean="0">
                  <a:ea typeface="宋体" charset="-122"/>
                </a:rPr>
                <a:t>商</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6992974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Tree>
    <p:extLst>
      <p:ext uri="{BB962C8B-B14F-4D97-AF65-F5344CB8AC3E}">
        <p14:creationId xmlns:p14="http://schemas.microsoft.com/office/powerpoint/2010/main" val="19963698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Tree>
    <p:extLst>
      <p:ext uri="{BB962C8B-B14F-4D97-AF65-F5344CB8AC3E}">
        <p14:creationId xmlns:p14="http://schemas.microsoft.com/office/powerpoint/2010/main" val="1024178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Tree>
    <p:extLst>
      <p:ext uri="{BB962C8B-B14F-4D97-AF65-F5344CB8AC3E}">
        <p14:creationId xmlns:p14="http://schemas.microsoft.com/office/powerpoint/2010/main" val="11218277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a:t>
            </a:r>
            <a:r>
              <a:rPr lang="zh-CN" altLang="zh-CN" dirty="0" smtClean="0">
                <a:solidFill>
                  <a:srgbClr val="FF0000"/>
                </a:solidFill>
              </a:rPr>
              <a:t>“无传输差错”</a:t>
            </a:r>
            <a:r>
              <a:rPr lang="zh-CN" altLang="en-US" dirty="0">
                <a:solidFill>
                  <a:srgbClr val="FF0000"/>
                </a:solidFill>
              </a:rPr>
              <a:t>是</a:t>
            </a:r>
            <a:r>
              <a:rPr lang="zh-CN" altLang="zh-CN" dirty="0" smtClean="0">
                <a:solidFill>
                  <a:srgbClr val="FF0000"/>
                </a:solidFill>
              </a:rPr>
              <a:t>不</a:t>
            </a:r>
            <a:r>
              <a:rPr lang="zh-CN" altLang="en-US" dirty="0" smtClean="0">
                <a:solidFill>
                  <a:srgbClr val="FF0000"/>
                </a:solidFill>
              </a:rPr>
              <a:t>同</a:t>
            </a:r>
            <a:r>
              <a:rPr lang="zh-CN" altLang="zh-CN" dirty="0" smtClean="0">
                <a:solidFill>
                  <a:srgbClr val="FF0000"/>
                </a:solidFill>
              </a:rPr>
              <a:t>的</a:t>
            </a:r>
            <a:r>
              <a:rPr lang="zh-CN" altLang="zh-CN" dirty="0">
                <a:solidFill>
                  <a:srgbClr val="FF0000"/>
                </a:solidFill>
              </a:rPr>
              <a:t>概念</a:t>
            </a:r>
            <a:r>
              <a:rPr lang="zh-CN" altLang="zh-CN" dirty="0" smtClean="0">
                <a:solidFill>
                  <a:srgbClr val="FF0000"/>
                </a:solidFill>
              </a:rPr>
              <a:t>。</a:t>
            </a:r>
            <a:endParaRPr lang="en-US" altLang="zh-CN" dirty="0" smtClean="0">
              <a:solidFill>
                <a:srgbClr val="FF0000"/>
              </a:solidFill>
            </a:endParaRPr>
          </a:p>
          <a:p>
            <a:pPr algn="just"/>
            <a:r>
              <a:rPr lang="zh-CN" altLang="zh-CN" dirty="0" smtClean="0">
                <a:solidFill>
                  <a:srgbClr val="0000FF"/>
                </a:solidFill>
              </a:rPr>
              <a:t>在</a:t>
            </a:r>
            <a:r>
              <a:rPr lang="zh-CN" altLang="zh-CN" dirty="0">
                <a:solidFill>
                  <a:srgbClr val="0000FF"/>
                </a:solidFill>
              </a:rPr>
              <a:t>数据链路层</a:t>
            </a:r>
            <a:r>
              <a:rPr lang="zh-CN" altLang="zh-CN" dirty="0" smtClean="0">
                <a:solidFill>
                  <a:srgbClr val="0000FF"/>
                </a:solidFill>
              </a:rPr>
              <a:t>使用</a:t>
            </a:r>
            <a:r>
              <a:rPr lang="en-US" altLang="zh-CN" dirty="0" smtClean="0">
                <a:solidFill>
                  <a:srgbClr val="0000FF"/>
                </a:solidFill>
              </a:rPr>
              <a:t> CRC </a:t>
            </a:r>
            <a:r>
              <a:rPr lang="zh-CN" altLang="zh-CN" dirty="0" smtClean="0">
                <a:solidFill>
                  <a:srgbClr val="0000FF"/>
                </a:solidFill>
              </a:rPr>
              <a:t>检验</a:t>
            </a:r>
            <a:r>
              <a:rPr lang="zh-CN" altLang="zh-CN" dirty="0">
                <a:solidFill>
                  <a:srgbClr val="0000FF"/>
                </a:solidFill>
              </a:rPr>
              <a:t>，能够实现无比特差错的传输，但这还不是可靠传输</a:t>
            </a:r>
            <a:r>
              <a:rPr lang="zh-CN" altLang="zh-CN" dirty="0" smtClean="0">
                <a:solidFill>
                  <a:srgbClr val="0000FF"/>
                </a:solidFill>
              </a:rPr>
              <a:t>。</a:t>
            </a:r>
            <a:endParaRPr lang="en-US" altLang="zh-CN" dirty="0" smtClean="0">
              <a:solidFill>
                <a:srgbClr val="0000FF"/>
              </a:solidFill>
            </a:endParaRPr>
          </a:p>
          <a:p>
            <a:pPr algn="just"/>
            <a:r>
              <a:rPr lang="zh-CN" altLang="zh-CN" dirty="0"/>
              <a:t>本章介绍的数据链路层协议都不是可靠传输的协议。</a:t>
            </a:r>
            <a:endParaRPr lang="en-US" altLang="zh-CN" dirty="0" smtClean="0">
              <a:solidFill>
                <a:srgbClr val="0000FF"/>
              </a:solidFill>
            </a:endParaRPr>
          </a:p>
          <a:p>
            <a:pPr algn="just"/>
            <a:endParaRPr lang="zh-CN" altLang="zh-CN" dirty="0"/>
          </a:p>
          <a:p>
            <a:pPr algn="just"/>
            <a:endParaRPr lang="zh-CN" altLang="en-US" dirty="0">
              <a:solidFill>
                <a:srgbClr val="C00000"/>
              </a:solidFill>
            </a:endParaRPr>
          </a:p>
        </p:txBody>
      </p:sp>
    </p:spTree>
    <p:extLst>
      <p:ext uri="{BB962C8B-B14F-4D97-AF65-F5344CB8AC3E}">
        <p14:creationId xmlns:p14="http://schemas.microsoft.com/office/powerpoint/2010/main" val="233266472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smtClean="0"/>
              <a:t>	</a:t>
            </a:r>
            <a:r>
              <a:rPr lang="zh-CN" altLang="en-US" dirty="0" smtClean="0"/>
              <a:t>数据链路层</a:t>
            </a:r>
            <a:r>
              <a:rPr lang="zh-CN" altLang="en-US" dirty="0"/>
              <a:t>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Tree>
    <p:extLst>
      <p:ext uri="{BB962C8B-B14F-4D97-AF65-F5344CB8AC3E}">
        <p14:creationId xmlns:p14="http://schemas.microsoft.com/office/powerpoint/2010/main" val="421645162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p>
          <a:p>
            <a:r>
              <a:rPr lang="en-US" altLang="zh-CN" dirty="0"/>
              <a:t>3.2.2 </a:t>
            </a:r>
            <a:r>
              <a:rPr lang="en-US" altLang="zh-CN" dirty="0" smtClean="0"/>
              <a:t> PPP </a:t>
            </a:r>
            <a:r>
              <a:rPr lang="zh-CN" altLang="zh-CN" dirty="0" smtClean="0"/>
              <a:t>协议</a:t>
            </a:r>
            <a:r>
              <a:rPr lang="zh-CN" altLang="zh-CN" dirty="0"/>
              <a:t>的帧格式</a:t>
            </a:r>
          </a:p>
          <a:p>
            <a:r>
              <a:rPr lang="en-US" altLang="zh-CN" dirty="0"/>
              <a:t>3.2.3 </a:t>
            </a:r>
            <a:r>
              <a:rPr lang="en-US" altLang="zh-CN" dirty="0" smtClean="0"/>
              <a:t> PPP </a:t>
            </a:r>
            <a:r>
              <a:rPr lang="zh-CN" altLang="zh-CN" dirty="0" smtClean="0"/>
              <a:t>协议</a:t>
            </a:r>
            <a:r>
              <a:rPr lang="zh-CN" altLang="zh-CN" dirty="0"/>
              <a:t>的工作状态</a:t>
            </a:r>
          </a:p>
        </p:txBody>
      </p:sp>
    </p:spTree>
    <p:extLst>
      <p:ext uri="{BB962C8B-B14F-4D97-AF65-F5344CB8AC3E}">
        <p14:creationId xmlns:p14="http://schemas.microsoft.com/office/powerpoint/2010/main" val="228549330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a:t>
            </a:r>
            <a:r>
              <a:rPr lang="zh-CN" altLang="zh-CN" dirty="0" smtClean="0"/>
              <a:t>链路</a:t>
            </a:r>
            <a:r>
              <a:rPr lang="zh-CN" altLang="en-US" dirty="0" smtClean="0"/>
              <a:t>，</a:t>
            </a:r>
            <a:r>
              <a:rPr lang="zh-CN" altLang="zh-CN" dirty="0" smtClean="0"/>
              <a:t>目前</a:t>
            </a:r>
            <a:r>
              <a:rPr lang="zh-CN" altLang="zh-CN" dirty="0"/>
              <a:t>使用得最广泛的数据链路层</a:t>
            </a:r>
            <a:r>
              <a:rPr lang="zh-CN" altLang="zh-CN" dirty="0" smtClean="0"/>
              <a:t>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Tree>
    <p:extLst>
      <p:ext uri="{BB962C8B-B14F-4D97-AF65-F5344CB8AC3E}">
        <p14:creationId xmlns:p14="http://schemas.microsoft.com/office/powerpoint/2010/main" val="199159380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用户到 </a:t>
            </a:r>
            <a:r>
              <a:rPr lang="en-US" altLang="zh-CN" dirty="0"/>
              <a:t>ISP </a:t>
            </a:r>
            <a:r>
              <a:rPr lang="zh-CN" altLang="en-US" dirty="0"/>
              <a:t>的链路使用 </a:t>
            </a:r>
            <a:r>
              <a:rPr lang="en-US" altLang="zh-CN" dirty="0"/>
              <a:t>PPP </a:t>
            </a:r>
            <a:r>
              <a:rPr lang="zh-CN" altLang="en-US" dirty="0"/>
              <a:t>协议 </a:t>
            </a:r>
            <a:endParaRPr kumimoji="1" lang="zh-CN" altLang="en-US"/>
          </a:p>
        </p:txBody>
      </p:sp>
      <p:sp>
        <p:nvSpPr>
          <p:cNvPr id="3" name="Rectangle 4"/>
          <p:cNvSpPr>
            <a:spLocks noChangeArrowheads="1"/>
          </p:cNvSpPr>
          <p:nvPr/>
        </p:nvSpPr>
        <p:spPr bwMode="auto">
          <a:xfrm>
            <a:off x="434082" y="2564904"/>
            <a:ext cx="2441575" cy="3124200"/>
          </a:xfrm>
          <a:prstGeom prst="rect">
            <a:avLst/>
          </a:prstGeom>
          <a:solidFill>
            <a:srgbClr val="FFFFCC"/>
          </a:solidFill>
          <a:ln w="19050">
            <a:solidFill>
              <a:schemeClr val="bg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ea typeface="黑体" charset="0"/>
              <a:cs typeface="黑体" charset="0"/>
            </a:endParaRPr>
          </a:p>
        </p:txBody>
      </p:sp>
      <p:sp>
        <p:nvSpPr>
          <p:cNvPr id="4" name="Rectangle 5"/>
          <p:cNvSpPr>
            <a:spLocks noChangeArrowheads="1"/>
          </p:cNvSpPr>
          <p:nvPr/>
        </p:nvSpPr>
        <p:spPr bwMode="auto">
          <a:xfrm>
            <a:off x="5241032" y="2564904"/>
            <a:ext cx="3124200" cy="3124200"/>
          </a:xfrm>
          <a:prstGeom prst="rect">
            <a:avLst/>
          </a:prstGeom>
          <a:solidFill>
            <a:srgbClr val="CCFFFF"/>
          </a:solidFill>
          <a:ln w="19050">
            <a:solidFill>
              <a:schemeClr val="bg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ea typeface="黑体" charset="0"/>
              <a:cs typeface="黑体" charset="0"/>
            </a:endParaRPr>
          </a:p>
        </p:txBody>
      </p:sp>
      <p:sp>
        <p:nvSpPr>
          <p:cNvPr id="5" name="Freeform 6"/>
          <p:cNvSpPr>
            <a:spLocks/>
          </p:cNvSpPr>
          <p:nvPr/>
        </p:nvSpPr>
        <p:spPr bwMode="auto">
          <a:xfrm>
            <a:off x="7755632" y="4165104"/>
            <a:ext cx="1506538" cy="114300"/>
          </a:xfrm>
          <a:custGeom>
            <a:avLst/>
            <a:gdLst>
              <a:gd name="T0" fmla="*/ 0 w 949"/>
              <a:gd name="T1" fmla="*/ 0 h 72"/>
              <a:gd name="T2" fmla="*/ 601663 w 949"/>
              <a:gd name="T3" fmla="*/ 0 h 72"/>
              <a:gd name="T4" fmla="*/ 471488 w 949"/>
              <a:gd name="T5" fmla="*/ 114300 h 72"/>
              <a:gd name="T6" fmla="*/ 1506538 w 949"/>
              <a:gd name="T7" fmla="*/ 98425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9" h="72">
                <a:moveTo>
                  <a:pt x="0" y="0"/>
                </a:moveTo>
                <a:lnTo>
                  <a:pt x="379" y="0"/>
                </a:lnTo>
                <a:lnTo>
                  <a:pt x="297" y="72"/>
                </a:lnTo>
                <a:lnTo>
                  <a:pt x="949" y="62"/>
                </a:lnTo>
              </a:path>
            </a:pathLst>
          </a:custGeom>
          <a:noFill/>
          <a:ln w="57150">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Freeform 7"/>
          <p:cNvSpPr>
            <a:spLocks/>
          </p:cNvSpPr>
          <p:nvPr/>
        </p:nvSpPr>
        <p:spPr bwMode="auto">
          <a:xfrm>
            <a:off x="1770757" y="4241304"/>
            <a:ext cx="792163" cy="508000"/>
          </a:xfrm>
          <a:custGeom>
            <a:avLst/>
            <a:gdLst>
              <a:gd name="T0" fmla="*/ 0 w 499"/>
              <a:gd name="T1" fmla="*/ 0 h 320"/>
              <a:gd name="T2" fmla="*/ 660400 w 499"/>
              <a:gd name="T3" fmla="*/ 139700 h 320"/>
              <a:gd name="T4" fmla="*/ 787400 w 499"/>
              <a:gd name="T5" fmla="*/ 241300 h 320"/>
              <a:gd name="T6" fmla="*/ 679450 w 499"/>
              <a:gd name="T7" fmla="*/ 508000 h 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320">
                <a:moveTo>
                  <a:pt x="0" y="0"/>
                </a:moveTo>
                <a:lnTo>
                  <a:pt x="416" y="88"/>
                </a:lnTo>
                <a:cubicBezTo>
                  <a:pt x="499" y="113"/>
                  <a:pt x="494" y="113"/>
                  <a:pt x="496" y="152"/>
                </a:cubicBezTo>
                <a:cubicBezTo>
                  <a:pt x="498" y="191"/>
                  <a:pt x="442" y="285"/>
                  <a:pt x="428" y="32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Freeform 8"/>
          <p:cNvSpPr>
            <a:spLocks/>
          </p:cNvSpPr>
          <p:nvPr/>
        </p:nvSpPr>
        <p:spPr bwMode="auto">
          <a:xfrm>
            <a:off x="2440682" y="4882654"/>
            <a:ext cx="2514600" cy="152400"/>
          </a:xfrm>
          <a:custGeom>
            <a:avLst/>
            <a:gdLst>
              <a:gd name="T0" fmla="*/ 0 w 1584"/>
              <a:gd name="T1" fmla="*/ 0 h 96"/>
              <a:gd name="T2" fmla="*/ 1981200 w 1584"/>
              <a:gd name="T3" fmla="*/ 0 h 96"/>
              <a:gd name="T4" fmla="*/ 1771650 w 1584"/>
              <a:gd name="T5" fmla="*/ 146050 h 96"/>
              <a:gd name="T6" fmla="*/ 2514600 w 1584"/>
              <a:gd name="T7" fmla="*/ 15240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4" h="96">
                <a:moveTo>
                  <a:pt x="0" y="0"/>
                </a:moveTo>
                <a:lnTo>
                  <a:pt x="1248" y="0"/>
                </a:lnTo>
                <a:lnTo>
                  <a:pt x="1116" y="92"/>
                </a:lnTo>
                <a:lnTo>
                  <a:pt x="1584" y="96"/>
                </a:lnTo>
              </a:path>
            </a:pathLst>
          </a:custGeom>
          <a:noFill/>
          <a:ln w="28575"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Freeform 9"/>
          <p:cNvSpPr>
            <a:spLocks/>
          </p:cNvSpPr>
          <p:nvPr/>
        </p:nvSpPr>
        <p:spPr bwMode="auto">
          <a:xfrm>
            <a:off x="4980682" y="3844429"/>
            <a:ext cx="1936750" cy="92075"/>
          </a:xfrm>
          <a:custGeom>
            <a:avLst/>
            <a:gdLst>
              <a:gd name="T0" fmla="*/ 0 w 1220"/>
              <a:gd name="T1" fmla="*/ 0 h 58"/>
              <a:gd name="T2" fmla="*/ 1535113 w 1220"/>
              <a:gd name="T3" fmla="*/ 0 h 58"/>
              <a:gd name="T4" fmla="*/ 1936750 w 1220"/>
              <a:gd name="T5" fmla="*/ 92075 h 58"/>
              <a:gd name="T6" fmla="*/ 0 60000 65536"/>
              <a:gd name="T7" fmla="*/ 0 60000 65536"/>
              <a:gd name="T8" fmla="*/ 0 60000 65536"/>
            </a:gdLst>
            <a:ahLst/>
            <a:cxnLst>
              <a:cxn ang="T6">
                <a:pos x="T0" y="T1"/>
              </a:cxn>
              <a:cxn ang="T7">
                <a:pos x="T2" y="T3"/>
              </a:cxn>
              <a:cxn ang="T8">
                <a:pos x="T4" y="T5"/>
              </a:cxn>
            </a:cxnLst>
            <a:rect l="0" t="0" r="r" b="b"/>
            <a:pathLst>
              <a:path w="1220" h="58">
                <a:moveTo>
                  <a:pt x="0" y="0"/>
                </a:moveTo>
                <a:lnTo>
                  <a:pt x="967" y="0"/>
                </a:lnTo>
                <a:lnTo>
                  <a:pt x="1220" y="58"/>
                </a:lnTo>
              </a:path>
            </a:pathLst>
          </a:custGeom>
          <a:noFill/>
          <a:ln w="28575">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10"/>
          <p:cNvSpPr>
            <a:spLocks/>
          </p:cNvSpPr>
          <p:nvPr/>
        </p:nvSpPr>
        <p:spPr bwMode="auto">
          <a:xfrm>
            <a:off x="4950520" y="4393704"/>
            <a:ext cx="2195512" cy="641350"/>
          </a:xfrm>
          <a:custGeom>
            <a:avLst/>
            <a:gdLst>
              <a:gd name="T0" fmla="*/ 0 w 1343"/>
              <a:gd name="T1" fmla="*/ 641350 h 260"/>
              <a:gd name="T2" fmla="*/ 1685460 w 1343"/>
              <a:gd name="T3" fmla="*/ 641350 h 260"/>
              <a:gd name="T4" fmla="*/ 2195512 w 1343"/>
              <a:gd name="T5" fmla="*/ 0 h 260"/>
              <a:gd name="T6" fmla="*/ 0 60000 65536"/>
              <a:gd name="T7" fmla="*/ 0 60000 65536"/>
              <a:gd name="T8" fmla="*/ 0 60000 65536"/>
            </a:gdLst>
            <a:ahLst/>
            <a:cxnLst>
              <a:cxn ang="T6">
                <a:pos x="T0" y="T1"/>
              </a:cxn>
              <a:cxn ang="T7">
                <a:pos x="T2" y="T3"/>
              </a:cxn>
              <a:cxn ang="T8">
                <a:pos x="T4" y="T5"/>
              </a:cxn>
            </a:cxnLst>
            <a:rect l="0" t="0" r="r" b="b"/>
            <a:pathLst>
              <a:path w="1343" h="260">
                <a:moveTo>
                  <a:pt x="0" y="260"/>
                </a:moveTo>
                <a:lnTo>
                  <a:pt x="1031" y="260"/>
                </a:lnTo>
                <a:lnTo>
                  <a:pt x="1343" y="0"/>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11"/>
          <p:cNvSpPr>
            <a:spLocks/>
          </p:cNvSpPr>
          <p:nvPr/>
        </p:nvSpPr>
        <p:spPr bwMode="auto">
          <a:xfrm>
            <a:off x="5012432" y="3174504"/>
            <a:ext cx="2133600" cy="762000"/>
          </a:xfrm>
          <a:custGeom>
            <a:avLst/>
            <a:gdLst>
              <a:gd name="T0" fmla="*/ 0 w 1296"/>
              <a:gd name="T1" fmla="*/ 0 h 184"/>
              <a:gd name="T2" fmla="*/ 1591969 w 1296"/>
              <a:gd name="T3" fmla="*/ 0 h 184"/>
              <a:gd name="T4" fmla="*/ 2133600 w 1296"/>
              <a:gd name="T5" fmla="*/ 762000 h 184"/>
              <a:gd name="T6" fmla="*/ 0 60000 65536"/>
              <a:gd name="T7" fmla="*/ 0 60000 65536"/>
              <a:gd name="T8" fmla="*/ 0 60000 65536"/>
            </a:gdLst>
            <a:ahLst/>
            <a:cxnLst>
              <a:cxn ang="T6">
                <a:pos x="T0" y="T1"/>
              </a:cxn>
              <a:cxn ang="T7">
                <a:pos x="T2" y="T3"/>
              </a:cxn>
              <a:cxn ang="T8">
                <a:pos x="T4" y="T5"/>
              </a:cxn>
            </a:cxnLst>
            <a:rect l="0" t="0" r="r" b="b"/>
            <a:pathLst>
              <a:path w="1296" h="184">
                <a:moveTo>
                  <a:pt x="0" y="0"/>
                </a:moveTo>
                <a:lnTo>
                  <a:pt x="967" y="0"/>
                </a:lnTo>
                <a:lnTo>
                  <a:pt x="1296" y="184"/>
                </a:lnTo>
              </a:path>
            </a:pathLst>
          </a:custGeom>
          <a:noFill/>
          <a:ln w="28575">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2"/>
          <p:cNvSpPr txBox="1">
            <a:spLocks noChangeArrowheads="1"/>
          </p:cNvSpPr>
          <p:nvPr/>
        </p:nvSpPr>
        <p:spPr bwMode="auto">
          <a:xfrm>
            <a:off x="6993632" y="3453904"/>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a:solidFill>
                  <a:schemeClr val="tx1"/>
                </a:solidFill>
                <a:latin typeface="Arial" charset="0"/>
                <a:ea typeface="MS PGothic" charset="0"/>
                <a:cs typeface="MS PGothic" charset="0"/>
              </a:defRPr>
            </a:lvl1pPr>
            <a:lvl2pPr marL="742950" indent="-285750" eaLnBrk="0" hangingPunct="0">
              <a:defRPr kumimoji="1">
                <a:solidFill>
                  <a:schemeClr val="tx1"/>
                </a:solidFill>
                <a:latin typeface="Arial" charset="0"/>
                <a:ea typeface="MS PGothic" charset="0"/>
                <a:cs typeface="MS PGothic" charset="0"/>
              </a:defRPr>
            </a:lvl2pPr>
            <a:lvl3pPr marL="1143000" indent="-228600" eaLnBrk="0" hangingPunct="0">
              <a:defRPr kumimoji="1">
                <a:solidFill>
                  <a:schemeClr val="tx1"/>
                </a:solidFill>
                <a:latin typeface="Arial" charset="0"/>
                <a:ea typeface="MS PGothic" charset="0"/>
                <a:cs typeface="MS PGothic" charset="0"/>
              </a:defRPr>
            </a:lvl3pPr>
            <a:lvl4pPr marL="1600200" indent="-228600" eaLnBrk="0" hangingPunct="0">
              <a:defRPr kumimoji="1">
                <a:solidFill>
                  <a:schemeClr val="tx1"/>
                </a:solidFill>
                <a:latin typeface="Arial" charset="0"/>
                <a:ea typeface="MS PGothic" charset="0"/>
                <a:cs typeface="MS PGothic" charset="0"/>
              </a:defRPr>
            </a:lvl4pPr>
            <a:lvl5pPr marL="2057400" indent="-228600" eaLnBrk="0" hangingPunct="0">
              <a:defRPr kumimoj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a:solidFill>
                  <a:schemeClr val="tx1"/>
                </a:solidFill>
                <a:latin typeface="Arial" charset="0"/>
                <a:ea typeface="MS PGothic" charset="0"/>
                <a:cs typeface="MS PGothic" charset="0"/>
              </a:defRPr>
            </a:lvl9pPr>
          </a:lstStyle>
          <a:p>
            <a:pPr eaLnBrk="1" hangingPunct="1"/>
            <a:r>
              <a:rPr lang="zh-CN" altLang="en-US" sz="2000">
                <a:ea typeface="黑体" charset="0"/>
                <a:cs typeface="黑体" charset="0"/>
              </a:rPr>
              <a:t>路由器</a:t>
            </a:r>
          </a:p>
        </p:txBody>
      </p:sp>
      <p:sp>
        <p:nvSpPr>
          <p:cNvPr id="12" name="Text Box 13"/>
          <p:cNvSpPr txBox="1">
            <a:spLocks noChangeArrowheads="1"/>
          </p:cNvSpPr>
          <p:nvPr/>
        </p:nvSpPr>
        <p:spPr bwMode="auto">
          <a:xfrm>
            <a:off x="5207695" y="2598241"/>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a:solidFill>
                  <a:schemeClr val="tx1"/>
                </a:solidFill>
                <a:latin typeface="Arial" charset="0"/>
                <a:ea typeface="MS PGothic" charset="0"/>
                <a:cs typeface="MS PGothic" charset="0"/>
              </a:defRPr>
            </a:lvl1pPr>
            <a:lvl2pPr marL="742950" indent="-285750" eaLnBrk="0" hangingPunct="0">
              <a:defRPr kumimoji="1">
                <a:solidFill>
                  <a:schemeClr val="tx1"/>
                </a:solidFill>
                <a:latin typeface="Arial" charset="0"/>
                <a:ea typeface="MS PGothic" charset="0"/>
                <a:cs typeface="MS PGothic" charset="0"/>
              </a:defRPr>
            </a:lvl2pPr>
            <a:lvl3pPr marL="1143000" indent="-228600" eaLnBrk="0" hangingPunct="0">
              <a:defRPr kumimoji="1">
                <a:solidFill>
                  <a:schemeClr val="tx1"/>
                </a:solidFill>
                <a:latin typeface="Arial" charset="0"/>
                <a:ea typeface="MS PGothic" charset="0"/>
                <a:cs typeface="MS PGothic" charset="0"/>
              </a:defRPr>
            </a:lvl3pPr>
            <a:lvl4pPr marL="1600200" indent="-228600" eaLnBrk="0" hangingPunct="0">
              <a:defRPr kumimoji="1">
                <a:solidFill>
                  <a:schemeClr val="tx1"/>
                </a:solidFill>
                <a:latin typeface="Arial" charset="0"/>
                <a:ea typeface="MS PGothic" charset="0"/>
                <a:cs typeface="MS PGothic" charset="0"/>
              </a:defRPr>
            </a:lvl4pPr>
            <a:lvl5pPr marL="2057400" indent="-228600" eaLnBrk="0" hangingPunct="0">
              <a:defRPr kumimoj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a:solidFill>
                  <a:schemeClr val="tx1"/>
                </a:solidFill>
                <a:latin typeface="Arial" charset="0"/>
                <a:ea typeface="MS PGothic" charset="0"/>
                <a:cs typeface="MS PGothic" charset="0"/>
              </a:defRPr>
            </a:lvl9pPr>
          </a:lstStyle>
          <a:p>
            <a:pPr eaLnBrk="1" hangingPunct="1"/>
            <a:r>
              <a:rPr lang="zh-CN" altLang="en-US" sz="2000">
                <a:ea typeface="黑体" charset="0"/>
                <a:cs typeface="黑体" charset="0"/>
              </a:rPr>
              <a:t>调制解调器</a:t>
            </a:r>
          </a:p>
        </p:txBody>
      </p:sp>
      <p:sp>
        <p:nvSpPr>
          <p:cNvPr id="13" name="Text Box 14"/>
          <p:cNvSpPr txBox="1">
            <a:spLocks noChangeArrowheads="1"/>
          </p:cNvSpPr>
          <p:nvPr/>
        </p:nvSpPr>
        <p:spPr bwMode="auto">
          <a:xfrm>
            <a:off x="1352600" y="5085184"/>
            <a:ext cx="14670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a:solidFill>
                  <a:schemeClr val="tx1"/>
                </a:solidFill>
                <a:latin typeface="Arial" charset="0"/>
                <a:ea typeface="MS PGothic" charset="0"/>
                <a:cs typeface="MS PGothic" charset="0"/>
              </a:defRPr>
            </a:lvl1pPr>
            <a:lvl2pPr marL="742950" indent="-285750" eaLnBrk="0" hangingPunct="0">
              <a:defRPr kumimoji="1">
                <a:solidFill>
                  <a:schemeClr val="tx1"/>
                </a:solidFill>
                <a:latin typeface="Arial" charset="0"/>
                <a:ea typeface="MS PGothic" charset="0"/>
                <a:cs typeface="MS PGothic" charset="0"/>
              </a:defRPr>
            </a:lvl2pPr>
            <a:lvl3pPr marL="1143000" indent="-228600" eaLnBrk="0" hangingPunct="0">
              <a:defRPr kumimoji="1">
                <a:solidFill>
                  <a:schemeClr val="tx1"/>
                </a:solidFill>
                <a:latin typeface="Arial" charset="0"/>
                <a:ea typeface="MS PGothic" charset="0"/>
                <a:cs typeface="MS PGothic" charset="0"/>
              </a:defRPr>
            </a:lvl3pPr>
            <a:lvl4pPr marL="1600200" indent="-228600" eaLnBrk="0" hangingPunct="0">
              <a:defRPr kumimoji="1">
                <a:solidFill>
                  <a:schemeClr val="tx1"/>
                </a:solidFill>
                <a:latin typeface="Arial" charset="0"/>
                <a:ea typeface="MS PGothic" charset="0"/>
                <a:cs typeface="MS PGothic" charset="0"/>
              </a:defRPr>
            </a:lvl4pPr>
            <a:lvl5pPr marL="2057400" indent="-228600" eaLnBrk="0" hangingPunct="0">
              <a:defRPr kumimoj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a:solidFill>
                  <a:schemeClr val="tx1"/>
                </a:solidFill>
                <a:latin typeface="Arial" charset="0"/>
                <a:ea typeface="MS PGothic" charset="0"/>
                <a:cs typeface="MS PGothic" charset="0"/>
              </a:defRPr>
            </a:lvl9pPr>
          </a:lstStyle>
          <a:p>
            <a:pPr algn="ctr" eaLnBrk="1" hangingPunct="1"/>
            <a:r>
              <a:rPr lang="zh-CN" altLang="en-US" sz="2000">
                <a:ea typeface="黑体" charset="0"/>
                <a:cs typeface="黑体" charset="0"/>
              </a:rPr>
              <a:t>调制解调器</a:t>
            </a:r>
            <a:endParaRPr lang="en-US" altLang="zh-CN" sz="2000">
              <a:ea typeface="黑体" charset="0"/>
              <a:cs typeface="黑体" charset="0"/>
            </a:endParaRPr>
          </a:p>
          <a:p>
            <a:pPr algn="ctr" eaLnBrk="1" hangingPunct="1"/>
            <a:r>
              <a:rPr lang="en-US" altLang="zh-CN" sz="2000">
                <a:ea typeface="黑体" charset="0"/>
                <a:cs typeface="黑体" charset="0"/>
              </a:rPr>
              <a:t>Modem</a:t>
            </a:r>
            <a:endParaRPr lang="zh-CN" altLang="en-US" sz="2000">
              <a:ea typeface="黑体" charset="0"/>
              <a:cs typeface="黑体" charset="0"/>
            </a:endParaRPr>
          </a:p>
        </p:txBody>
      </p:sp>
      <p:sp>
        <p:nvSpPr>
          <p:cNvPr id="14" name="Text Box 15"/>
          <p:cNvSpPr txBox="1">
            <a:spLocks noChangeArrowheads="1"/>
          </p:cNvSpPr>
          <p:nvPr/>
        </p:nvSpPr>
        <p:spPr bwMode="auto">
          <a:xfrm>
            <a:off x="6609184" y="1988840"/>
            <a:ext cx="7569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a:solidFill>
                  <a:schemeClr val="tx1"/>
                </a:solidFill>
                <a:latin typeface="Arial" charset="0"/>
                <a:ea typeface="MS PGothic" charset="0"/>
                <a:cs typeface="MS PGothic" charset="0"/>
              </a:defRPr>
            </a:lvl1pPr>
            <a:lvl2pPr marL="742950" indent="-285750" eaLnBrk="0" hangingPunct="0">
              <a:defRPr kumimoji="1">
                <a:solidFill>
                  <a:schemeClr val="tx1"/>
                </a:solidFill>
                <a:latin typeface="Arial" charset="0"/>
                <a:ea typeface="MS PGothic" charset="0"/>
                <a:cs typeface="MS PGothic" charset="0"/>
              </a:defRPr>
            </a:lvl2pPr>
            <a:lvl3pPr marL="1143000" indent="-228600" eaLnBrk="0" hangingPunct="0">
              <a:defRPr kumimoji="1">
                <a:solidFill>
                  <a:schemeClr val="tx1"/>
                </a:solidFill>
                <a:latin typeface="Arial" charset="0"/>
                <a:ea typeface="MS PGothic" charset="0"/>
                <a:cs typeface="MS PGothic" charset="0"/>
              </a:defRPr>
            </a:lvl3pPr>
            <a:lvl4pPr marL="1600200" indent="-228600" eaLnBrk="0" hangingPunct="0">
              <a:defRPr kumimoji="1">
                <a:solidFill>
                  <a:schemeClr val="tx1"/>
                </a:solidFill>
                <a:latin typeface="Arial" charset="0"/>
                <a:ea typeface="MS PGothic" charset="0"/>
                <a:cs typeface="MS PGothic" charset="0"/>
              </a:defRPr>
            </a:lvl4pPr>
            <a:lvl5pPr marL="2057400" indent="-228600" eaLnBrk="0" hangingPunct="0">
              <a:defRPr kumimoj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a:solidFill>
                  <a:schemeClr val="tx1"/>
                </a:solidFill>
                <a:latin typeface="Arial" charset="0"/>
                <a:ea typeface="MS PGothic" charset="0"/>
                <a:cs typeface="MS PGothic" charset="0"/>
              </a:defRPr>
            </a:lvl9pPr>
          </a:lstStyle>
          <a:p>
            <a:pPr eaLnBrk="1" hangingPunct="1"/>
            <a:r>
              <a:rPr lang="en-US" altLang="zh-CN" sz="2800">
                <a:ea typeface="黑体" charset="0"/>
                <a:cs typeface="黑体" charset="0"/>
              </a:rPr>
              <a:t>ISP</a:t>
            </a:r>
          </a:p>
        </p:txBody>
      </p:sp>
      <p:sp>
        <p:nvSpPr>
          <p:cNvPr id="15" name="Text Box 16"/>
          <p:cNvSpPr txBox="1">
            <a:spLocks noChangeArrowheads="1"/>
          </p:cNvSpPr>
          <p:nvPr/>
        </p:nvSpPr>
        <p:spPr bwMode="auto">
          <a:xfrm>
            <a:off x="816670" y="1948954"/>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a:solidFill>
                  <a:schemeClr val="tx1"/>
                </a:solidFill>
                <a:latin typeface="Arial" charset="0"/>
                <a:ea typeface="MS PGothic" charset="0"/>
                <a:cs typeface="MS PGothic" charset="0"/>
              </a:defRPr>
            </a:lvl1pPr>
            <a:lvl2pPr marL="742950" indent="-285750" eaLnBrk="0" hangingPunct="0">
              <a:defRPr kumimoji="1">
                <a:solidFill>
                  <a:schemeClr val="tx1"/>
                </a:solidFill>
                <a:latin typeface="Arial" charset="0"/>
                <a:ea typeface="MS PGothic" charset="0"/>
                <a:cs typeface="MS PGothic" charset="0"/>
              </a:defRPr>
            </a:lvl2pPr>
            <a:lvl3pPr marL="1143000" indent="-228600" eaLnBrk="0" hangingPunct="0">
              <a:defRPr kumimoji="1">
                <a:solidFill>
                  <a:schemeClr val="tx1"/>
                </a:solidFill>
                <a:latin typeface="Arial" charset="0"/>
                <a:ea typeface="MS PGothic" charset="0"/>
                <a:cs typeface="MS PGothic" charset="0"/>
              </a:defRPr>
            </a:lvl3pPr>
            <a:lvl4pPr marL="1600200" indent="-228600" eaLnBrk="0" hangingPunct="0">
              <a:defRPr kumimoji="1">
                <a:solidFill>
                  <a:schemeClr val="tx1"/>
                </a:solidFill>
                <a:latin typeface="Arial" charset="0"/>
                <a:ea typeface="MS PGothic" charset="0"/>
                <a:cs typeface="MS PGothic" charset="0"/>
              </a:defRPr>
            </a:lvl4pPr>
            <a:lvl5pPr marL="2057400" indent="-228600" eaLnBrk="0" hangingPunct="0">
              <a:defRPr kumimoj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a:solidFill>
                  <a:schemeClr val="tx1"/>
                </a:solidFill>
                <a:latin typeface="Arial" charset="0"/>
                <a:ea typeface="MS PGothic" charset="0"/>
                <a:cs typeface="MS PGothic" charset="0"/>
              </a:defRPr>
            </a:lvl9pPr>
          </a:lstStyle>
          <a:p>
            <a:pPr eaLnBrk="1" hangingPunct="1"/>
            <a:r>
              <a:rPr lang="zh-CN" altLang="en-US" sz="2800">
                <a:ea typeface="黑体" charset="0"/>
                <a:cs typeface="黑体" charset="0"/>
              </a:rPr>
              <a:t>用户家庭</a:t>
            </a:r>
          </a:p>
        </p:txBody>
      </p:sp>
      <p:sp>
        <p:nvSpPr>
          <p:cNvPr id="16" name="Text Box 17"/>
          <p:cNvSpPr txBox="1">
            <a:spLocks noChangeArrowheads="1"/>
          </p:cNvSpPr>
          <p:nvPr/>
        </p:nvSpPr>
        <p:spPr bwMode="auto">
          <a:xfrm>
            <a:off x="3107432" y="4469904"/>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a:solidFill>
                  <a:schemeClr val="tx1"/>
                </a:solidFill>
                <a:latin typeface="Arial" charset="0"/>
                <a:ea typeface="MS PGothic" charset="0"/>
                <a:cs typeface="MS PGothic" charset="0"/>
              </a:defRPr>
            </a:lvl1pPr>
            <a:lvl2pPr marL="742950" indent="-285750" eaLnBrk="0" hangingPunct="0">
              <a:defRPr kumimoji="1">
                <a:solidFill>
                  <a:schemeClr val="tx1"/>
                </a:solidFill>
                <a:latin typeface="Arial" charset="0"/>
                <a:ea typeface="MS PGothic" charset="0"/>
                <a:cs typeface="MS PGothic" charset="0"/>
              </a:defRPr>
            </a:lvl2pPr>
            <a:lvl3pPr marL="1143000" indent="-228600" eaLnBrk="0" hangingPunct="0">
              <a:defRPr kumimoji="1">
                <a:solidFill>
                  <a:schemeClr val="tx1"/>
                </a:solidFill>
                <a:latin typeface="Arial" charset="0"/>
                <a:ea typeface="MS PGothic" charset="0"/>
                <a:cs typeface="MS PGothic" charset="0"/>
              </a:defRPr>
            </a:lvl3pPr>
            <a:lvl4pPr marL="1600200" indent="-228600" eaLnBrk="0" hangingPunct="0">
              <a:defRPr kumimoji="1">
                <a:solidFill>
                  <a:schemeClr val="tx1"/>
                </a:solidFill>
                <a:latin typeface="Arial" charset="0"/>
                <a:ea typeface="MS PGothic" charset="0"/>
                <a:cs typeface="MS PGothic" charset="0"/>
              </a:defRPr>
            </a:lvl4pPr>
            <a:lvl5pPr marL="2057400" indent="-228600" eaLnBrk="0" hangingPunct="0">
              <a:defRPr kumimoj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a:solidFill>
                  <a:schemeClr val="tx1"/>
                </a:solidFill>
                <a:latin typeface="Arial" charset="0"/>
                <a:ea typeface="MS PGothic" charset="0"/>
                <a:cs typeface="MS PGothic" charset="0"/>
              </a:defRPr>
            </a:lvl9pPr>
          </a:lstStyle>
          <a:p>
            <a:pPr eaLnBrk="1" hangingPunct="1"/>
            <a:r>
              <a:rPr lang="zh-CN" altLang="en-US" sz="2000">
                <a:ea typeface="黑体" charset="0"/>
                <a:cs typeface="黑体" charset="0"/>
              </a:rPr>
              <a:t>拨号电话线</a:t>
            </a:r>
          </a:p>
        </p:txBody>
      </p:sp>
      <p:sp>
        <p:nvSpPr>
          <p:cNvPr id="17" name="Text Box 18"/>
          <p:cNvSpPr txBox="1">
            <a:spLocks noChangeArrowheads="1"/>
          </p:cNvSpPr>
          <p:nvPr/>
        </p:nvSpPr>
        <p:spPr bwMode="auto">
          <a:xfrm>
            <a:off x="2967732" y="5127129"/>
            <a:ext cx="191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a:solidFill>
                  <a:schemeClr val="tx1"/>
                </a:solidFill>
                <a:latin typeface="Arial" charset="0"/>
                <a:ea typeface="MS PGothic" charset="0"/>
                <a:cs typeface="MS PGothic" charset="0"/>
              </a:defRPr>
            </a:lvl1pPr>
            <a:lvl2pPr marL="742950" indent="-285750" eaLnBrk="0" hangingPunct="0">
              <a:defRPr kumimoji="1">
                <a:solidFill>
                  <a:schemeClr val="tx1"/>
                </a:solidFill>
                <a:latin typeface="Arial" charset="0"/>
                <a:ea typeface="MS PGothic" charset="0"/>
                <a:cs typeface="MS PGothic" charset="0"/>
              </a:defRPr>
            </a:lvl2pPr>
            <a:lvl3pPr marL="1143000" indent="-228600" eaLnBrk="0" hangingPunct="0">
              <a:defRPr kumimoji="1">
                <a:solidFill>
                  <a:schemeClr val="tx1"/>
                </a:solidFill>
                <a:latin typeface="Arial" charset="0"/>
                <a:ea typeface="MS PGothic" charset="0"/>
                <a:cs typeface="MS PGothic" charset="0"/>
              </a:defRPr>
            </a:lvl3pPr>
            <a:lvl4pPr marL="1600200" indent="-228600" eaLnBrk="0" hangingPunct="0">
              <a:defRPr kumimoji="1">
                <a:solidFill>
                  <a:schemeClr val="tx1"/>
                </a:solidFill>
                <a:latin typeface="Arial" charset="0"/>
                <a:ea typeface="MS PGothic" charset="0"/>
                <a:cs typeface="MS PGothic" charset="0"/>
              </a:defRPr>
            </a:lvl4pPr>
            <a:lvl5pPr marL="2057400" indent="-228600" eaLnBrk="0" hangingPunct="0">
              <a:defRPr kumimoj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a:solidFill>
                  <a:schemeClr val="tx1"/>
                </a:solidFill>
                <a:latin typeface="Arial" charset="0"/>
                <a:ea typeface="MS PGothic" charset="0"/>
                <a:cs typeface="MS PGothic" charset="0"/>
              </a:defRPr>
            </a:lvl9pPr>
          </a:lstStyle>
          <a:p>
            <a:pPr eaLnBrk="1" hangingPunct="1"/>
            <a:r>
              <a:rPr lang="en-US" altLang="zh-CN" sz="2000">
                <a:ea typeface="黑体" charset="0"/>
                <a:cs typeface="黑体" charset="0"/>
              </a:rPr>
              <a:t> </a:t>
            </a:r>
            <a:r>
              <a:rPr lang="zh-CN" altLang="en-US" sz="2000">
                <a:ea typeface="黑体" charset="0"/>
                <a:cs typeface="黑体" charset="0"/>
              </a:rPr>
              <a:t>使用 </a:t>
            </a:r>
            <a:r>
              <a:rPr lang="en-US" altLang="zh-CN" sz="2000">
                <a:ea typeface="黑体" charset="0"/>
                <a:cs typeface="黑体" charset="0"/>
              </a:rPr>
              <a:t>PPP </a:t>
            </a:r>
            <a:r>
              <a:rPr lang="zh-CN" altLang="en-US" sz="2000">
                <a:ea typeface="黑体" charset="0"/>
                <a:cs typeface="黑体" charset="0"/>
              </a:rPr>
              <a:t>连接</a:t>
            </a:r>
          </a:p>
        </p:txBody>
      </p:sp>
      <p:pic>
        <p:nvPicPr>
          <p:cNvPr id="18"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432" y="2945904"/>
            <a:ext cx="8699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9"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8832" y="3860304"/>
            <a:ext cx="10636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pic>
      <p:pic>
        <p:nvPicPr>
          <p:cNvPr id="20" name="Picture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257" y="2945904"/>
            <a:ext cx="1752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pic>
      <p:pic>
        <p:nvPicPr>
          <p:cNvPr id="21" name="Picture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432" y="3587254"/>
            <a:ext cx="8699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2" name="Picture 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432" y="4806454"/>
            <a:ext cx="8699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3" name="Picture 2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257" y="4622304"/>
            <a:ext cx="8699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4" name="Freeform 25"/>
          <p:cNvSpPr>
            <a:spLocks/>
          </p:cNvSpPr>
          <p:nvPr/>
        </p:nvSpPr>
        <p:spPr bwMode="auto">
          <a:xfrm>
            <a:off x="1481832" y="4203204"/>
            <a:ext cx="5703888" cy="1041400"/>
          </a:xfrm>
          <a:custGeom>
            <a:avLst/>
            <a:gdLst>
              <a:gd name="T0" fmla="*/ 0 w 3593"/>
              <a:gd name="T1" fmla="*/ 0 h 656"/>
              <a:gd name="T2" fmla="*/ 149225 w 3593"/>
              <a:gd name="T3" fmla="*/ 447675 h 656"/>
              <a:gd name="T4" fmla="*/ 596900 w 3593"/>
              <a:gd name="T5" fmla="*/ 717550 h 656"/>
              <a:gd name="T6" fmla="*/ 1565275 w 3593"/>
              <a:gd name="T7" fmla="*/ 896938 h 656"/>
              <a:gd name="T8" fmla="*/ 2682875 w 3593"/>
              <a:gd name="T9" fmla="*/ 985838 h 656"/>
              <a:gd name="T10" fmla="*/ 3503613 w 3593"/>
              <a:gd name="T11" fmla="*/ 985838 h 656"/>
              <a:gd name="T12" fmla="*/ 4248150 w 3593"/>
              <a:gd name="T13" fmla="*/ 896938 h 656"/>
              <a:gd name="T14" fmla="*/ 5703888 w 3593"/>
              <a:gd name="T15" fmla="*/ 117475 h 6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93" h="656">
                <a:moveTo>
                  <a:pt x="0" y="0"/>
                </a:moveTo>
                <a:cubicBezTo>
                  <a:pt x="16" y="104"/>
                  <a:pt x="31" y="207"/>
                  <a:pt x="94" y="282"/>
                </a:cubicBezTo>
                <a:cubicBezTo>
                  <a:pt x="156" y="358"/>
                  <a:pt x="227" y="405"/>
                  <a:pt x="376" y="452"/>
                </a:cubicBezTo>
                <a:cubicBezTo>
                  <a:pt x="524" y="499"/>
                  <a:pt x="767" y="536"/>
                  <a:pt x="986" y="565"/>
                </a:cubicBezTo>
                <a:cubicBezTo>
                  <a:pt x="1205" y="593"/>
                  <a:pt x="1487" y="612"/>
                  <a:pt x="1690" y="621"/>
                </a:cubicBezTo>
                <a:cubicBezTo>
                  <a:pt x="1894" y="631"/>
                  <a:pt x="2042" y="631"/>
                  <a:pt x="2207" y="621"/>
                </a:cubicBezTo>
                <a:cubicBezTo>
                  <a:pt x="2371" y="612"/>
                  <a:pt x="2445" y="656"/>
                  <a:pt x="2676" y="565"/>
                </a:cubicBezTo>
                <a:cubicBezTo>
                  <a:pt x="2907" y="474"/>
                  <a:pt x="3402" y="176"/>
                  <a:pt x="3593" y="74"/>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6"/>
          <p:cNvSpPr>
            <a:spLocks noChangeArrowheads="1"/>
          </p:cNvSpPr>
          <p:nvPr/>
        </p:nvSpPr>
        <p:spPr bwMode="auto">
          <a:xfrm>
            <a:off x="6926957" y="4241304"/>
            <a:ext cx="536575" cy="138112"/>
          </a:xfrm>
          <a:prstGeom prst="ellipse">
            <a:avLst/>
          </a:prstGeom>
          <a:solidFill>
            <a:srgbClr val="FFCCFF"/>
          </a:solidFill>
          <a:ln w="9525">
            <a:solidFill>
              <a:schemeClr val="tx1"/>
            </a:solidFill>
            <a:prstDash val="sysDot"/>
            <a:round/>
            <a:headEnd/>
            <a:tailEnd/>
          </a:ln>
          <a:effectLst/>
          <a:extLst>
            <a:ext uri="{AF507438-7753-43e0-B8FC-AC1667EBCBE1}">
              <a14:hiddenEffects xmlns:a14="http://schemas.microsoft.com/office/drawing/2010/main">
                <a:effectLst>
                  <a:outerShdw blurRad="63500" dist="53882" dir="13500000" algn="ctr" rotWithShape="0">
                    <a:schemeClr val="bg2">
                      <a:alpha val="74998"/>
                    </a:schemeClr>
                  </a:outerShdw>
                </a:effectLst>
              </a14:hiddenEffects>
            </a:ext>
          </a:extLst>
        </p:spPr>
        <p:txBody>
          <a:bodyPr wrap="none" anchor="ctr"/>
          <a:lstStyle/>
          <a:p>
            <a:pPr algn="ctr"/>
            <a:endParaRPr lang="zh-CN">
              <a:ea typeface="黑体" charset="0"/>
              <a:cs typeface="黑体" charset="0"/>
            </a:endParaRPr>
          </a:p>
        </p:txBody>
      </p:sp>
      <p:sp>
        <p:nvSpPr>
          <p:cNvPr id="26" name="Oval 27"/>
          <p:cNvSpPr>
            <a:spLocks noChangeArrowheads="1"/>
          </p:cNvSpPr>
          <p:nvPr/>
        </p:nvSpPr>
        <p:spPr bwMode="auto">
          <a:xfrm>
            <a:off x="1275457" y="4088904"/>
            <a:ext cx="609600" cy="177800"/>
          </a:xfrm>
          <a:prstGeom prst="ellipse">
            <a:avLst/>
          </a:prstGeom>
          <a:solidFill>
            <a:srgbClr val="00FFCC"/>
          </a:solidFill>
          <a:ln w="9525">
            <a:solidFill>
              <a:schemeClr val="tx1"/>
            </a:solidFill>
            <a:prstDash val="sysDot"/>
            <a:round/>
            <a:headEnd/>
            <a:tailEnd/>
          </a:ln>
          <a:effectLst/>
          <a:extLst>
            <a:ext uri="{AF507438-7753-43e0-B8FC-AC1667EBCBE1}">
              <a14:hiddenEffects xmlns:a14="http://schemas.microsoft.com/office/drawing/2010/main">
                <a:effectLst>
                  <a:outerShdw blurRad="63500" dist="53882" dir="13500000" algn="ctr" rotWithShape="0">
                    <a:schemeClr val="bg2">
                      <a:alpha val="74998"/>
                    </a:schemeClr>
                  </a:outerShdw>
                </a:effectLst>
              </a14:hiddenEffects>
            </a:ext>
          </a:extLst>
        </p:spPr>
        <p:txBody>
          <a:bodyPr wrap="none" anchor="ctr"/>
          <a:lstStyle/>
          <a:p>
            <a:pPr algn="ctr"/>
            <a:endParaRPr lang="zh-CN">
              <a:ea typeface="黑体" charset="0"/>
              <a:cs typeface="黑体" charset="0"/>
            </a:endParaRPr>
          </a:p>
        </p:txBody>
      </p:sp>
      <p:sp>
        <p:nvSpPr>
          <p:cNvPr id="27" name="Text Box 33"/>
          <p:cNvSpPr txBox="1">
            <a:spLocks noChangeArrowheads="1"/>
          </p:cNvSpPr>
          <p:nvPr/>
        </p:nvSpPr>
        <p:spPr bwMode="auto">
          <a:xfrm>
            <a:off x="8481392" y="3789040"/>
            <a:ext cx="1210588" cy="3744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a:solidFill>
                  <a:schemeClr val="tx1"/>
                </a:solidFill>
                <a:latin typeface="Arial" charset="0"/>
                <a:ea typeface="MS PGothic" charset="0"/>
                <a:cs typeface="MS PGothic" charset="0"/>
              </a:defRPr>
            </a:lvl1pPr>
            <a:lvl2pPr marL="742950" indent="-285750" eaLnBrk="0" hangingPunct="0">
              <a:defRPr kumimoji="1">
                <a:solidFill>
                  <a:schemeClr val="tx1"/>
                </a:solidFill>
                <a:latin typeface="Arial" charset="0"/>
                <a:ea typeface="MS PGothic" charset="0"/>
                <a:cs typeface="MS PGothic" charset="0"/>
              </a:defRPr>
            </a:lvl2pPr>
            <a:lvl3pPr marL="1143000" indent="-228600" eaLnBrk="0" hangingPunct="0">
              <a:defRPr kumimoji="1">
                <a:solidFill>
                  <a:schemeClr val="tx1"/>
                </a:solidFill>
                <a:latin typeface="Arial" charset="0"/>
                <a:ea typeface="MS PGothic" charset="0"/>
                <a:cs typeface="MS PGothic" charset="0"/>
              </a:defRPr>
            </a:lvl3pPr>
            <a:lvl4pPr marL="1600200" indent="-228600" eaLnBrk="0" hangingPunct="0">
              <a:defRPr kumimoji="1">
                <a:solidFill>
                  <a:schemeClr val="tx1"/>
                </a:solidFill>
                <a:latin typeface="Arial" charset="0"/>
                <a:ea typeface="MS PGothic" charset="0"/>
                <a:cs typeface="MS PGothic" charset="0"/>
              </a:defRPr>
            </a:lvl4pPr>
            <a:lvl5pPr marL="2057400" indent="-228600" eaLnBrk="0" hangingPunct="0">
              <a:defRPr kumimoj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a:solidFill>
                  <a:schemeClr val="tx1"/>
                </a:solidFill>
                <a:latin typeface="Arial" charset="0"/>
                <a:ea typeface="MS PGothic" charset="0"/>
                <a:cs typeface="MS PGothic" charset="0"/>
              </a:defRPr>
            </a:lvl9pPr>
          </a:lstStyle>
          <a:p>
            <a:pPr eaLnBrk="1" hangingPunct="1">
              <a:lnSpc>
                <a:spcPct val="90000"/>
              </a:lnSpc>
            </a:pPr>
            <a:r>
              <a:rPr lang="zh-CN" altLang="en-US" sz="2000">
                <a:ea typeface="黑体" charset="0"/>
                <a:cs typeface="黑体" charset="0"/>
              </a:rPr>
              <a:t>至互联网</a:t>
            </a:r>
          </a:p>
        </p:txBody>
      </p:sp>
      <p:sp>
        <p:nvSpPr>
          <p:cNvPr id="28" name="Text Box 34"/>
          <p:cNvSpPr txBox="1">
            <a:spLocks noChangeArrowheads="1"/>
          </p:cNvSpPr>
          <p:nvPr/>
        </p:nvSpPr>
        <p:spPr bwMode="auto">
          <a:xfrm rot="5400000">
            <a:off x="5655370" y="4092079"/>
            <a:ext cx="7429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a:solidFill>
                  <a:schemeClr val="tx1"/>
                </a:solidFill>
                <a:latin typeface="Arial" charset="0"/>
                <a:ea typeface="MS PGothic" charset="0"/>
                <a:cs typeface="MS PGothic" charset="0"/>
              </a:defRPr>
            </a:lvl1pPr>
            <a:lvl2pPr marL="742950" indent="-285750" eaLnBrk="0" hangingPunct="0">
              <a:defRPr kumimoji="1">
                <a:solidFill>
                  <a:schemeClr val="tx1"/>
                </a:solidFill>
                <a:latin typeface="Arial" charset="0"/>
                <a:ea typeface="MS PGothic" charset="0"/>
                <a:cs typeface="MS PGothic" charset="0"/>
              </a:defRPr>
            </a:lvl2pPr>
            <a:lvl3pPr marL="1143000" indent="-228600" eaLnBrk="0" hangingPunct="0">
              <a:defRPr kumimoji="1">
                <a:solidFill>
                  <a:schemeClr val="tx1"/>
                </a:solidFill>
                <a:latin typeface="Arial" charset="0"/>
                <a:ea typeface="MS PGothic" charset="0"/>
                <a:cs typeface="MS PGothic" charset="0"/>
              </a:defRPr>
            </a:lvl3pPr>
            <a:lvl4pPr marL="1600200" indent="-228600" eaLnBrk="0" hangingPunct="0">
              <a:defRPr kumimoji="1">
                <a:solidFill>
                  <a:schemeClr val="tx1"/>
                </a:solidFill>
                <a:latin typeface="Arial" charset="0"/>
                <a:ea typeface="MS PGothic" charset="0"/>
                <a:cs typeface="MS PGothic" charset="0"/>
              </a:defRPr>
            </a:lvl4pPr>
            <a:lvl5pPr marL="2057400" indent="-228600" eaLnBrk="0" hangingPunct="0">
              <a:defRPr kumimoj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a:solidFill>
                  <a:schemeClr val="tx1"/>
                </a:solidFill>
                <a:latin typeface="Arial" charset="0"/>
                <a:ea typeface="MS PGothic" charset="0"/>
                <a:cs typeface="MS PGothic" charset="0"/>
              </a:defRPr>
            </a:lvl9pPr>
          </a:lstStyle>
          <a:p>
            <a:pPr eaLnBrk="1" hangingPunct="1"/>
            <a:r>
              <a:rPr lang="en-US" altLang="zh-CN" sz="4400" b="1">
                <a:ea typeface="黑体" charset="0"/>
                <a:cs typeface="黑体" charset="0"/>
              </a:rPr>
              <a:t>…</a:t>
            </a:r>
          </a:p>
        </p:txBody>
      </p:sp>
      <p:sp>
        <p:nvSpPr>
          <p:cNvPr id="29" name="Text Box 35"/>
          <p:cNvSpPr txBox="1">
            <a:spLocks noChangeArrowheads="1"/>
          </p:cNvSpPr>
          <p:nvPr/>
        </p:nvSpPr>
        <p:spPr bwMode="auto">
          <a:xfrm>
            <a:off x="816670" y="3382466"/>
            <a:ext cx="862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a:solidFill>
                  <a:schemeClr val="tx1"/>
                </a:solidFill>
                <a:latin typeface="Arial" charset="0"/>
                <a:ea typeface="MS PGothic" charset="0"/>
                <a:cs typeface="MS PGothic" charset="0"/>
              </a:defRPr>
            </a:lvl1pPr>
            <a:lvl2pPr marL="742950" indent="-285750" eaLnBrk="0" hangingPunct="0">
              <a:defRPr kumimoji="1">
                <a:solidFill>
                  <a:schemeClr val="tx1"/>
                </a:solidFill>
                <a:latin typeface="Arial" charset="0"/>
                <a:ea typeface="MS PGothic" charset="0"/>
                <a:cs typeface="MS PGothic" charset="0"/>
              </a:defRPr>
            </a:lvl2pPr>
            <a:lvl3pPr marL="1143000" indent="-228600" eaLnBrk="0" hangingPunct="0">
              <a:defRPr kumimoji="1">
                <a:solidFill>
                  <a:schemeClr val="tx1"/>
                </a:solidFill>
                <a:latin typeface="Arial" charset="0"/>
                <a:ea typeface="MS PGothic" charset="0"/>
                <a:cs typeface="MS PGothic" charset="0"/>
              </a:defRPr>
            </a:lvl3pPr>
            <a:lvl4pPr marL="1600200" indent="-228600" eaLnBrk="0" hangingPunct="0">
              <a:defRPr kumimoji="1">
                <a:solidFill>
                  <a:schemeClr val="tx1"/>
                </a:solidFill>
                <a:latin typeface="Arial" charset="0"/>
                <a:ea typeface="MS PGothic" charset="0"/>
                <a:cs typeface="MS PGothic" charset="0"/>
              </a:defRPr>
            </a:lvl4pPr>
            <a:lvl5pPr marL="2057400" indent="-228600" eaLnBrk="0" hangingPunct="0">
              <a:defRPr kumimoj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a:solidFill>
                  <a:schemeClr val="tx1"/>
                </a:solidFill>
                <a:latin typeface="Arial" charset="0"/>
                <a:ea typeface="MS PGothic" charset="0"/>
                <a:cs typeface="MS PGothic" charset="0"/>
              </a:defRPr>
            </a:lvl9pPr>
          </a:lstStyle>
          <a:p>
            <a:pPr eaLnBrk="1" hangingPunct="1"/>
            <a:r>
              <a:rPr lang="en-US" altLang="zh-CN" sz="2000">
                <a:ea typeface="黑体" charset="0"/>
                <a:cs typeface="黑体" charset="0"/>
              </a:rPr>
              <a:t>PC </a:t>
            </a:r>
            <a:r>
              <a:rPr lang="zh-CN" altLang="en-US" sz="2000">
                <a:ea typeface="黑体" charset="0"/>
                <a:cs typeface="黑体" charset="0"/>
              </a:rPr>
              <a:t>机</a:t>
            </a:r>
          </a:p>
        </p:txBody>
      </p:sp>
    </p:spTree>
    <p:extLst>
      <p:ext uri="{BB962C8B-B14F-4D97-AF65-F5344CB8AC3E}">
        <p14:creationId xmlns:p14="http://schemas.microsoft.com/office/powerpoint/2010/main" val="179919308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349939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9" name="Freeform 9"/>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38250" name="Group 10"/>
          <p:cNvGrpSpPr>
            <a:grpSpLocks/>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38260" name="Group 20"/>
          <p:cNvGrpSpPr>
            <a:grpSpLocks/>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38293" name="Group 53"/>
          <p:cNvGrpSpPr>
            <a:grpSpLocks/>
          </p:cNvGrpSpPr>
          <p:nvPr/>
        </p:nvGrpSpPr>
        <p:grpSpPr bwMode="auto">
          <a:xfrm>
            <a:off x="449386"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746" name="Group 506"/>
          <p:cNvGrpSpPr>
            <a:grpSpLocks/>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grpSp>
        <p:nvGrpSpPr>
          <p:cNvPr id="138827" name="Group 587"/>
          <p:cNvGrpSpPr>
            <a:grpSpLocks/>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itchFamily="2" charset="-122"/>
              </a:rPr>
              <a:t>从层次上来看数据的流动</a:t>
            </a:r>
          </a:p>
        </p:txBody>
      </p:sp>
      <p:sp>
        <p:nvSpPr>
          <p:cNvPr id="138823" name="Freeform 583"/>
          <p:cNvSpPr>
            <a:spLocks/>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smtClean="0">
                <a:latin typeface="+mn-lt"/>
                <a:ea typeface="黑体" pitchFamily="2" charset="-122"/>
              </a:rPr>
              <a:t>数据链路层</a:t>
            </a:r>
            <a:r>
              <a:rPr lang="zh-CN" altLang="zh-CN" sz="2400" b="1" dirty="0">
                <a:latin typeface="+mn-lt"/>
                <a:ea typeface="黑体" pitchFamily="2" charset="-122"/>
              </a:rPr>
              <a:t>的地位</a:t>
            </a:r>
            <a:endParaRPr lang="zh-CN" altLang="en-US" sz="2400" b="1" dirty="0">
              <a:latin typeface="+mn-lt"/>
              <a:ea typeface="黑体"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32379555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简单 </a:t>
            </a:r>
            <a:r>
              <a:rPr lang="en-US" altLang="zh-CN" sz="2800" dirty="0" smtClean="0"/>
              <a:t>—— </a:t>
            </a:r>
            <a:r>
              <a:rPr lang="zh-CN" altLang="en-US" sz="2800" dirty="0" smtClean="0">
                <a:solidFill>
                  <a:srgbClr val="FF0000"/>
                </a:solidFill>
              </a:rPr>
              <a:t>这</a:t>
            </a:r>
            <a:r>
              <a:rPr lang="zh-CN" altLang="en-US" sz="2800" dirty="0">
                <a:solidFill>
                  <a:srgbClr val="FF0000"/>
                </a:solidFill>
              </a:rPr>
              <a:t>是首要的</a:t>
            </a:r>
            <a:r>
              <a:rPr lang="zh-CN" altLang="en-US" sz="2800" dirty="0" smtClean="0">
                <a:solidFill>
                  <a:srgbClr val="FF0000"/>
                </a:solidFill>
              </a:rPr>
              <a:t>要求。</a:t>
            </a:r>
            <a:endParaRPr lang="zh-CN" altLang="en-US" sz="2800" dirty="0">
              <a:solidFill>
                <a:srgbClr val="FF0000"/>
              </a:solidFill>
            </a:endParaRPr>
          </a:p>
          <a:p>
            <a:r>
              <a:rPr lang="zh-CN" altLang="en-US" sz="2800" dirty="0"/>
              <a:t>封装成</a:t>
            </a:r>
            <a:r>
              <a:rPr lang="zh-CN" altLang="en-US" sz="2800" dirty="0" smtClean="0"/>
              <a:t>帧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t>透明性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t>多种网络层</a:t>
            </a:r>
            <a:r>
              <a:rPr lang="zh-CN" altLang="en-US" sz="2800" dirty="0" smtClean="0"/>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t>多种类型</a:t>
            </a:r>
            <a:r>
              <a:rPr lang="zh-CN" altLang="en-US" sz="2800" dirty="0" smtClean="0"/>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t>差错检测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Tree>
    <p:extLst>
      <p:ext uri="{BB962C8B-B14F-4D97-AF65-F5344CB8AC3E}">
        <p14:creationId xmlns:p14="http://schemas.microsoft.com/office/powerpoint/2010/main" val="242846131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a:t>
            </a:r>
            <a:r>
              <a:rPr lang="zh-CN" altLang="en-US" dirty="0" smtClean="0"/>
              <a:t>需求</a:t>
            </a:r>
            <a:r>
              <a:rPr lang="zh-CN" altLang="en-US" dirty="0"/>
              <a:t>（</a:t>
            </a:r>
            <a:r>
              <a:rPr lang="zh-CN" altLang="en-US" dirty="0" smtClean="0"/>
              <a:t>续） </a:t>
            </a:r>
            <a:endParaRPr lang="zh-CN" altLang="en-US" dirty="0"/>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检测</a:t>
            </a:r>
            <a:r>
              <a:rPr lang="zh-CN" altLang="en-US" sz="2800" dirty="0"/>
              <a:t>连接</a:t>
            </a:r>
            <a:r>
              <a:rPr lang="zh-CN" altLang="en-US" sz="2800" dirty="0" smtClean="0"/>
              <a:t>状态 </a:t>
            </a:r>
            <a:r>
              <a:rPr lang="en-US" altLang="zh-CN" sz="2800" dirty="0" smtClean="0"/>
              <a:t>—— </a:t>
            </a:r>
            <a:r>
              <a:rPr lang="zh-CN" altLang="zh-CN" sz="2800" dirty="0" smtClean="0"/>
              <a:t>能够及时自动检测</a:t>
            </a:r>
            <a:r>
              <a:rPr lang="zh-CN" altLang="zh-CN" sz="2800" dirty="0"/>
              <a:t>出链路是否处于正常</a:t>
            </a:r>
            <a:r>
              <a:rPr lang="zh-CN" altLang="zh-CN" sz="2800" dirty="0" smtClean="0"/>
              <a:t>工作状态</a:t>
            </a:r>
            <a:r>
              <a:rPr lang="zh-CN" altLang="en-US" sz="2800" dirty="0" smtClean="0"/>
              <a:t>。</a:t>
            </a:r>
            <a:endParaRPr lang="zh-CN" altLang="en-US" sz="2800" dirty="0"/>
          </a:p>
          <a:p>
            <a:r>
              <a:rPr lang="zh-CN" altLang="en-US" sz="2800" dirty="0"/>
              <a:t>最大传送</a:t>
            </a:r>
            <a:r>
              <a:rPr lang="zh-CN" altLang="en-US" sz="2800" dirty="0" smtClean="0"/>
              <a:t>单元（</a:t>
            </a:r>
            <a:r>
              <a:rPr lang="en-US" altLang="zh-CN" sz="2800" dirty="0"/>
              <a:t>MTU</a:t>
            </a:r>
            <a:r>
              <a:rPr lang="zh-CN" altLang="en-US" sz="2800" dirty="0"/>
              <a:t>）</a:t>
            </a:r>
            <a:r>
              <a:rPr lang="zh-CN" altLang="en-US" sz="2800" dirty="0" smtClean="0"/>
              <a:t> </a:t>
            </a:r>
            <a:r>
              <a:rPr lang="en-US" altLang="zh-CN" sz="2800" dirty="0" smtClean="0"/>
              <a:t>—— </a:t>
            </a:r>
            <a:r>
              <a:rPr lang="zh-CN" altLang="zh-CN" sz="2800" dirty="0" smtClean="0"/>
              <a:t>必须</a:t>
            </a:r>
            <a:r>
              <a:rPr lang="zh-CN" altLang="zh-CN" sz="2800" dirty="0"/>
              <a:t>对每一种类型的点对点链路设置最大传送</a:t>
            </a:r>
            <a:r>
              <a:rPr lang="zh-CN" altLang="zh-CN" sz="2800" dirty="0" smtClean="0"/>
              <a:t>单元的</a:t>
            </a:r>
            <a:r>
              <a:rPr lang="zh-CN" altLang="zh-CN" sz="2800" dirty="0"/>
              <a:t>标准默认</a:t>
            </a:r>
            <a:r>
              <a:rPr lang="zh-CN" altLang="zh-CN" sz="2800" dirty="0" smtClean="0"/>
              <a:t>值</a:t>
            </a:r>
            <a:r>
              <a:rPr lang="zh-CN" altLang="en-US" sz="2800" dirty="0" smtClean="0"/>
              <a:t>，</a:t>
            </a:r>
            <a:r>
              <a:rPr lang="zh-CN" altLang="zh-CN" sz="2800" dirty="0" smtClean="0"/>
              <a:t>促进</a:t>
            </a:r>
            <a:r>
              <a:rPr lang="zh-CN" altLang="zh-CN" sz="2800" dirty="0"/>
              <a:t>各种实现之间的</a:t>
            </a:r>
            <a:r>
              <a:rPr lang="zh-CN" altLang="zh-CN" sz="2800" dirty="0" smtClean="0"/>
              <a:t>互操作性</a:t>
            </a:r>
            <a:r>
              <a:rPr lang="zh-CN" altLang="en-US" sz="2800" dirty="0" smtClean="0"/>
              <a:t>。</a:t>
            </a:r>
            <a:endParaRPr lang="zh-CN" altLang="en-US" sz="2800" dirty="0"/>
          </a:p>
          <a:p>
            <a:r>
              <a:rPr lang="zh-CN" altLang="en-US" sz="2800" dirty="0"/>
              <a:t>网络层地址</a:t>
            </a:r>
            <a:r>
              <a:rPr lang="zh-CN" altLang="en-US" sz="2800" dirty="0" smtClean="0"/>
              <a:t>协商 </a:t>
            </a:r>
            <a:r>
              <a:rPr lang="en-US" altLang="zh-CN" sz="2800" dirty="0" smtClean="0"/>
              <a:t>—— </a:t>
            </a:r>
            <a:r>
              <a:rPr lang="zh-CN" altLang="zh-CN" sz="2800" dirty="0" smtClean="0"/>
              <a:t>必须</a:t>
            </a:r>
            <a:r>
              <a:rPr lang="zh-CN" altLang="zh-CN" sz="2800" dirty="0"/>
              <a:t>提供一种机制使通信的两个</a:t>
            </a:r>
            <a:r>
              <a:rPr lang="zh-CN" altLang="zh-CN" sz="2800" dirty="0" smtClean="0"/>
              <a:t>网络层实体</a:t>
            </a:r>
            <a:r>
              <a:rPr lang="zh-CN" altLang="zh-CN" sz="2800" dirty="0"/>
              <a:t>能够通过协商知道或能够配置彼此的网络层</a:t>
            </a:r>
            <a:r>
              <a:rPr lang="zh-CN" altLang="zh-CN" sz="2800" dirty="0" smtClean="0"/>
              <a:t>地址</a:t>
            </a:r>
            <a:r>
              <a:rPr lang="zh-CN" altLang="en-US" sz="2800" dirty="0" smtClean="0"/>
              <a:t>。</a:t>
            </a:r>
            <a:endParaRPr lang="zh-CN" altLang="en-US" sz="2800" dirty="0"/>
          </a:p>
          <a:p>
            <a:r>
              <a:rPr lang="zh-CN" altLang="en-US" sz="2800" dirty="0"/>
              <a:t>数据压缩</a:t>
            </a:r>
            <a:r>
              <a:rPr lang="zh-CN" altLang="en-US" sz="2800" dirty="0" smtClean="0"/>
              <a:t>协商 </a:t>
            </a:r>
            <a:r>
              <a:rPr lang="en-US" altLang="zh-CN" sz="2800" dirty="0" smtClean="0"/>
              <a:t>—— </a:t>
            </a:r>
            <a:r>
              <a:rPr lang="zh-CN" altLang="zh-CN" sz="2800" dirty="0" smtClean="0"/>
              <a:t>必须</a:t>
            </a:r>
            <a:r>
              <a:rPr lang="zh-CN" altLang="zh-CN" sz="2800" dirty="0"/>
              <a:t>提供一种方法来协商使用数据压缩算法。</a:t>
            </a:r>
            <a:endParaRPr lang="zh-CN" altLang="en-US" sz="2800" dirty="0"/>
          </a:p>
        </p:txBody>
      </p:sp>
    </p:spTree>
    <p:extLst>
      <p:ext uri="{BB962C8B-B14F-4D97-AF65-F5344CB8AC3E}">
        <p14:creationId xmlns:p14="http://schemas.microsoft.com/office/powerpoint/2010/main" val="308639231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Tree>
    <p:extLst>
      <p:ext uri="{BB962C8B-B14F-4D97-AF65-F5344CB8AC3E}">
        <p14:creationId xmlns:p14="http://schemas.microsoft.com/office/powerpoint/2010/main" val="26870219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协议有三个</a:t>
            </a:r>
            <a:r>
              <a:rPr lang="zh-CN" altLang="en-US" dirty="0" smtClean="0"/>
              <a:t>组成部分：</a:t>
            </a:r>
            <a:endParaRPr lang="zh-CN" altLang="en-US" dirty="0"/>
          </a:p>
          <a:p>
            <a:pPr lvl="1"/>
            <a:r>
              <a:rPr lang="en-US" altLang="zh-CN" dirty="0" smtClean="0">
                <a:latin typeface="Arial" charset="0"/>
              </a:rPr>
              <a:t>(1) </a:t>
            </a:r>
            <a:r>
              <a:rPr lang="zh-CN" altLang="en-US" dirty="0" smtClean="0">
                <a:latin typeface="Arial" charset="0"/>
                <a:ea typeface="黑体" pitchFamily="2" charset="-122"/>
              </a:rPr>
              <a:t>一</a:t>
            </a:r>
            <a:r>
              <a:rPr lang="zh-CN" altLang="en-US" dirty="0">
                <a:latin typeface="Arial" charset="0"/>
                <a:ea typeface="黑体" pitchFamily="2" charset="-122"/>
              </a:rPr>
              <a:t>个将 </a:t>
            </a:r>
            <a:r>
              <a:rPr lang="en-US" altLang="zh-CN" dirty="0">
                <a:latin typeface="Arial" charset="0"/>
                <a:ea typeface="黑体" pitchFamily="2" charset="-122"/>
              </a:rPr>
              <a:t>IP </a:t>
            </a:r>
            <a:r>
              <a:rPr lang="zh-CN" altLang="en-US" dirty="0">
                <a:latin typeface="Arial" charset="0"/>
                <a:ea typeface="黑体" pitchFamily="2" charset="-122"/>
              </a:rPr>
              <a:t>数据报封装到串行链路的方法。</a:t>
            </a:r>
          </a:p>
          <a:p>
            <a:pPr lvl="1"/>
            <a:r>
              <a:rPr lang="en-US" altLang="zh-CN" dirty="0" smtClean="0">
                <a:latin typeface="Arial" charset="0"/>
                <a:ea typeface="黑体" pitchFamily="2" charset="-122"/>
              </a:rPr>
              <a:t>(2) </a:t>
            </a:r>
            <a:r>
              <a:rPr lang="zh-CN" altLang="en-US" dirty="0" smtClean="0">
                <a:latin typeface="Arial" charset="0"/>
                <a:ea typeface="黑体" pitchFamily="2" charset="-122"/>
              </a:rPr>
              <a:t>链路控制</a:t>
            </a:r>
            <a:r>
              <a:rPr lang="zh-CN" altLang="en-US" dirty="0">
                <a:latin typeface="Arial" charset="0"/>
                <a:ea typeface="黑体" pitchFamily="2" charset="-122"/>
              </a:rPr>
              <a:t>协议 </a:t>
            </a:r>
            <a:r>
              <a:rPr lang="en-US" altLang="zh-CN" dirty="0">
                <a:latin typeface="Arial" charset="0"/>
                <a:ea typeface="黑体" pitchFamily="2" charset="-122"/>
              </a:rPr>
              <a:t>LCP (Link Control Protocol)</a:t>
            </a:r>
            <a:r>
              <a:rPr lang="zh-CN" altLang="en-US" dirty="0">
                <a:latin typeface="Arial" charset="0"/>
                <a:ea typeface="黑体" pitchFamily="2" charset="-122"/>
              </a:rPr>
              <a:t>。</a:t>
            </a:r>
          </a:p>
          <a:p>
            <a:pPr lvl="1"/>
            <a:r>
              <a:rPr lang="en-US" altLang="zh-CN" dirty="0" smtClean="0">
                <a:latin typeface="Arial" charset="0"/>
                <a:ea typeface="黑体" pitchFamily="2" charset="-122"/>
              </a:rPr>
              <a:t>(3) </a:t>
            </a:r>
            <a:r>
              <a:rPr lang="zh-CN" altLang="en-US" dirty="0" smtClean="0">
                <a:latin typeface="Arial" charset="0"/>
                <a:ea typeface="黑体" pitchFamily="2" charset="-122"/>
              </a:rPr>
              <a:t>网络</a:t>
            </a:r>
            <a:r>
              <a:rPr lang="zh-CN" altLang="en-US" dirty="0">
                <a:latin typeface="Arial" charset="0"/>
                <a:ea typeface="黑体" pitchFamily="2" charset="-122"/>
              </a:rPr>
              <a:t>控制协议 </a:t>
            </a:r>
            <a:r>
              <a:rPr lang="en-US" altLang="zh-CN" dirty="0">
                <a:latin typeface="Arial" charset="0"/>
                <a:ea typeface="黑体" pitchFamily="2" charset="-122"/>
              </a:rPr>
              <a:t>NCP (Network Control Protocol)</a:t>
            </a:r>
            <a:r>
              <a:rPr lang="zh-CN" altLang="en-US" dirty="0">
                <a:latin typeface="Arial" charset="0"/>
                <a:ea typeface="黑体" pitchFamily="2" charset="-122"/>
              </a:rPr>
              <a:t>。</a:t>
            </a:r>
            <a:r>
              <a:rPr lang="zh-CN" altLang="en-US" dirty="0"/>
              <a:t>   </a:t>
            </a:r>
          </a:p>
        </p:txBody>
      </p:sp>
    </p:spTree>
    <p:extLst>
      <p:ext uri="{BB962C8B-B14F-4D97-AF65-F5344CB8AC3E}">
        <p14:creationId xmlns:p14="http://schemas.microsoft.com/office/powerpoint/2010/main" val="10296400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t>标志</a:t>
            </a:r>
            <a:r>
              <a:rPr lang="zh-CN" altLang="en-US" sz="2800" dirty="0"/>
              <a:t>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r>
              <a:rPr lang="zh-CN" altLang="en-US" sz="2800" dirty="0" smtClean="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val="390856292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a:t>
            </a:r>
            <a:r>
              <a:rPr lang="zh-CN" altLang="en-US" sz="2400" b="1" dirty="0" smtClean="0">
                <a:latin typeface="+mn-lt"/>
                <a:ea typeface="黑体" pitchFamily="2" charset="-122"/>
              </a:rPr>
              <a:t>。其值</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a:t>
            </a:r>
            <a:r>
              <a:rPr lang="zh-CN" altLang="en-US" sz="2400" b="1" dirty="0" smtClean="0">
                <a:latin typeface="+mn-lt"/>
                <a:ea typeface="黑体" pitchFamily="2" charset="-122"/>
              </a:rPr>
              <a:t>为 </a:t>
            </a:r>
            <a:r>
              <a:rPr lang="en-US" altLang="zh-CN" sz="2400" b="1" dirty="0" smtClean="0">
                <a:latin typeface="+mn-lt"/>
                <a:ea typeface="黑体" pitchFamily="2" charset="-122"/>
              </a:rPr>
              <a:t>0x0021</a:t>
            </a:r>
            <a:r>
              <a:rPr lang="zh-CN" altLang="en-US" sz="2400" b="1" dirty="0" smtClean="0">
                <a:latin typeface="+mn-lt"/>
                <a:ea typeface="黑体" pitchFamily="2" charset="-122"/>
              </a:rPr>
              <a:t>，则信息字段就是 </a:t>
            </a:r>
            <a:r>
              <a:rPr lang="en-US" altLang="zh-CN" sz="2400" b="1" dirty="0" smtClean="0">
                <a:latin typeface="+mn-lt"/>
                <a:ea typeface="黑体" pitchFamily="2" charset="-122"/>
              </a:rPr>
              <a:t>IP </a:t>
            </a:r>
            <a:r>
              <a:rPr lang="zh-CN" altLang="en-US" sz="2400" b="1" dirty="0">
                <a:latin typeface="+mn-lt"/>
                <a:ea typeface="黑体" pitchFamily="2" charset="-122"/>
              </a:rPr>
              <a:t>数据报</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r>
              <a:rPr lang="zh-CN" altLang="en-US" sz="2400" b="1" dirty="0" smtClean="0">
                <a:ea typeface="黑体" pitchFamily="2" charset="-122"/>
              </a:rPr>
              <a:t>。</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smtClean="0">
                <a:latin typeface="+mn-lt"/>
                <a:ea typeface="黑体" pitchFamily="2" charset="-122"/>
              </a:rPr>
              <a:t>0xC021</a:t>
            </a:r>
            <a:r>
              <a:rPr lang="zh-CN" altLang="en-US" sz="2400" b="1" dirty="0">
                <a:latin typeface="+mn-lt"/>
                <a:ea typeface="黑体" pitchFamily="2" charset="-122"/>
              </a:rPr>
              <a:t>，</a:t>
            </a:r>
            <a:r>
              <a:rPr lang="zh-CN" altLang="en-US" sz="2400" b="1" dirty="0" smtClean="0">
                <a:latin typeface="+mn-lt"/>
                <a:ea typeface="黑体" pitchFamily="2" charset="-122"/>
              </a:rPr>
              <a:t>则</a:t>
            </a:r>
            <a:r>
              <a:rPr lang="zh-CN" altLang="en-US" sz="2400" b="1" dirty="0">
                <a:latin typeface="+mn-lt"/>
                <a:ea typeface="黑体" pitchFamily="2" charset="-122"/>
              </a:rPr>
              <a:t>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smtClean="0">
                <a:ea typeface="黑体" pitchFamily="2" charset="-122"/>
              </a:rPr>
              <a:t>若</a:t>
            </a:r>
            <a:r>
              <a:rPr lang="zh-CN" altLang="en-US" sz="2400" b="1" dirty="0">
                <a:ea typeface="黑体" pitchFamily="2" charset="-122"/>
              </a:rPr>
              <a:t>为 </a:t>
            </a:r>
            <a:r>
              <a:rPr lang="en-US" altLang="zh-CN" sz="2400" b="1" dirty="0" smtClean="0">
                <a:ea typeface="黑体" pitchFamily="2" charset="-122"/>
              </a:rPr>
              <a:t>0xC023</a:t>
            </a:r>
            <a:r>
              <a:rPr lang="zh-CN" altLang="en-US" sz="2400" b="1" dirty="0" smtClean="0">
                <a:ea typeface="黑体" pitchFamily="2" charset="-122"/>
              </a:rPr>
              <a:t>，</a:t>
            </a:r>
            <a:r>
              <a:rPr lang="zh-CN" altLang="en-US" sz="2400" b="1" dirty="0">
                <a:ea typeface="黑体" pitchFamily="2" charset="-122"/>
              </a:rPr>
              <a:t>则信息字段</a:t>
            </a:r>
            <a:r>
              <a:rPr lang="zh-CN" altLang="en-US" sz="2400" b="1" dirty="0" smtClean="0">
                <a:ea typeface="黑体" pitchFamily="2" charset="-122"/>
              </a:rPr>
              <a:t>是鉴别数据。</a:t>
            </a:r>
            <a:endParaRPr lang="en-US" altLang="zh-CN" sz="2400" b="1" dirty="0">
              <a:ea typeface="黑体" pitchFamily="2" charset="-122"/>
            </a:endParaRPr>
          </a:p>
        </p:txBody>
      </p:sp>
    </p:spTree>
    <p:extLst>
      <p:ext uri="{BB962C8B-B14F-4D97-AF65-F5344CB8AC3E}">
        <p14:creationId xmlns:p14="http://schemas.microsoft.com/office/powerpoint/2010/main" val="392285468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Tree>
    <p:extLst>
      <p:ext uri="{BB962C8B-B14F-4D97-AF65-F5344CB8AC3E}">
        <p14:creationId xmlns:p14="http://schemas.microsoft.com/office/powerpoint/2010/main" val="97337498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Tree>
    <p:extLst>
      <p:ext uri="{BB962C8B-B14F-4D97-AF65-F5344CB8AC3E}">
        <p14:creationId xmlns:p14="http://schemas.microsoft.com/office/powerpoint/2010/main" val="233073134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Tree>
    <p:extLst>
      <p:ext uri="{BB962C8B-B14F-4D97-AF65-F5344CB8AC3E}">
        <p14:creationId xmlns:p14="http://schemas.microsoft.com/office/powerpoint/2010/main" val="139720378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0 1 1 1 1 1 1 0 </a:t>
            </a:r>
            <a:r>
              <a:rPr kumimoji="1" lang="en-US" altLang="zh-CN" sz="2400" b="1" dirty="0">
                <a:solidFill>
                  <a:srgbClr val="000099"/>
                </a:solidFill>
                <a:latin typeface="+mn-lt"/>
                <a:ea typeface="黑体"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信息字段中出现了和</a:t>
            </a:r>
          </a:p>
          <a:p>
            <a:pPr algn="ctr" defTabSz="762000" eaLnBrk="0" hangingPunct="0"/>
            <a:r>
              <a:rPr kumimoji="1" lang="zh-CN" altLang="en-US" sz="2400" b="1" dirty="0">
                <a:solidFill>
                  <a:srgbClr val="000099"/>
                </a:solidFill>
                <a:latin typeface="+mn-lt"/>
                <a:ea typeface="黑体" pitchFamily="2" charset="-122"/>
              </a:rPr>
              <a:t>标志字段 </a:t>
            </a:r>
            <a:r>
              <a:rPr kumimoji="1" lang="en-US" altLang="zh-CN" sz="2400" b="1" dirty="0">
                <a:solidFill>
                  <a:srgbClr val="000099"/>
                </a:solidFill>
                <a:latin typeface="+mn-lt"/>
                <a:ea typeface="黑体" pitchFamily="2" charset="-122"/>
              </a:rPr>
              <a:t>F </a:t>
            </a:r>
            <a:r>
              <a:rPr kumimoji="1" lang="zh-CN" altLang="en-US" sz="2400" b="1" dirty="0">
                <a:solidFill>
                  <a:srgbClr val="000099"/>
                </a:solidFill>
                <a:latin typeface="+mn-lt"/>
                <a:ea typeface="黑体" pitchFamily="2" charset="-122"/>
              </a:rPr>
              <a:t>完全一样</a:t>
            </a:r>
          </a:p>
          <a:p>
            <a:pPr algn="ctr" defTabSz="762000" eaLnBrk="0" hangingPunct="0"/>
            <a:r>
              <a:rPr kumimoji="1" lang="zh-CN" altLang="en-US" sz="2400" b="1" dirty="0">
                <a:solidFill>
                  <a:srgbClr val="000099"/>
                </a:solidFill>
                <a:latin typeface="+mn-lt"/>
                <a:ea typeface="黑体" pitchFamily="2" charset="-122"/>
              </a:rPr>
              <a:t>的 </a:t>
            </a:r>
            <a:r>
              <a:rPr kumimoji="1" lang="en-US" altLang="zh-CN" sz="2400" b="1" dirty="0">
                <a:solidFill>
                  <a:srgbClr val="000099"/>
                </a:solidFill>
                <a:latin typeface="+mn-lt"/>
                <a:ea typeface="黑体" pitchFamily="2" charset="-122"/>
              </a:rPr>
              <a:t>8 </a:t>
            </a:r>
            <a:r>
              <a:rPr kumimoji="1" lang="zh-CN" altLang="en-US" sz="2400" b="1" dirty="0">
                <a:solidFill>
                  <a:srgbClr val="000099"/>
                </a:solidFill>
                <a:latin typeface="+mn-lt"/>
                <a:ea typeface="黑体"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发送端在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 </a:t>
            </a:r>
            <a:r>
              <a:rPr kumimoji="1" lang="zh-CN" altLang="en-US" sz="2400" b="1" dirty="0">
                <a:solidFill>
                  <a:srgbClr val="000099"/>
                </a:solidFill>
                <a:latin typeface="+mn-lt"/>
                <a:ea typeface="黑体" pitchFamily="2" charset="-122"/>
              </a:rPr>
              <a:t>之后</a:t>
            </a:r>
          </a:p>
          <a:p>
            <a:pPr defTabSz="762000" eaLnBrk="0" hangingPunct="0"/>
            <a:r>
              <a:rPr kumimoji="1" lang="zh-CN" altLang="en-US" sz="2400" b="1" dirty="0">
                <a:solidFill>
                  <a:srgbClr val="000099"/>
                </a:solidFill>
                <a:latin typeface="+mn-lt"/>
                <a:ea typeface="黑体" pitchFamily="2" charset="-122"/>
              </a:rPr>
              <a:t>填入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itchFamily="2" charset="-122"/>
              </a:rPr>
              <a:t>接收</a:t>
            </a:r>
            <a:r>
              <a:rPr kumimoji="1" lang="zh-CN" altLang="en-US" sz="2400" b="1" dirty="0">
                <a:solidFill>
                  <a:srgbClr val="000099"/>
                </a:solidFill>
                <a:latin typeface="+mn-lt"/>
                <a:ea typeface="黑体" pitchFamily="2" charset="-122"/>
              </a:rPr>
              <a:t>端把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a:t>
            </a:r>
          </a:p>
          <a:p>
            <a:pPr algn="ctr" defTabSz="762000" eaLnBrk="0" hangingPunct="0"/>
            <a:r>
              <a:rPr kumimoji="1" lang="zh-CN" altLang="en-US" sz="2400" b="1" dirty="0">
                <a:solidFill>
                  <a:srgbClr val="000099"/>
                </a:solidFill>
                <a:latin typeface="+mn-lt"/>
                <a:ea typeface="黑体" pitchFamily="2" charset="-122"/>
              </a:rPr>
              <a:t>之后的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会被误认为是标志字段 </a:t>
            </a:r>
            <a:r>
              <a:rPr kumimoji="1" lang="en-US" altLang="zh-CN" sz="2400" b="1" dirty="0">
                <a:solidFill>
                  <a:srgbClr val="C00000"/>
                </a:solidFill>
                <a:latin typeface="+mn-lt"/>
                <a:ea typeface="黑体"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发送端填入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接收端删除填入的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3" name="AutoShape 18"/>
          <p:cNvSpPr>
            <a:spLocks/>
          </p:cNvSpPr>
          <p:nvPr/>
        </p:nvSpPr>
        <p:spPr bwMode="auto">
          <a:xfrm rot="-5400000">
            <a:off x="6365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itchFamily="2" charset="-122"/>
              </a:rPr>
              <a:t>零</a:t>
            </a:r>
            <a:r>
              <a:rPr lang="zh-CN" altLang="zh-CN" sz="2400" b="1" dirty="0">
                <a:latin typeface="+mn-lt"/>
                <a:ea typeface="黑体" pitchFamily="2" charset="-122"/>
              </a:rPr>
              <a:t>比特的填充与删除</a:t>
            </a:r>
            <a:endParaRPr lang="zh-CN" altLang="en-US" sz="2400" b="1" dirty="0">
              <a:latin typeface="+mn-lt"/>
              <a:ea typeface="黑体" pitchFamily="2" charset="-122"/>
            </a:endParaRPr>
          </a:p>
        </p:txBody>
      </p:sp>
    </p:spTree>
    <p:extLst>
      <p:ext uri="{BB962C8B-B14F-4D97-AF65-F5344CB8AC3E}">
        <p14:creationId xmlns:p14="http://schemas.microsoft.com/office/powerpoint/2010/main" val="41339650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449386"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smtClean="0">
                <a:latin typeface="+mn-lt"/>
                <a:ea typeface="黑体" pitchFamily="2" charset="-122"/>
              </a:rPr>
              <a:t>只</a:t>
            </a:r>
            <a:r>
              <a:rPr lang="zh-CN" altLang="zh-CN" sz="2400" b="1" dirty="0">
                <a:latin typeface="+mn-lt"/>
                <a:ea typeface="黑体" pitchFamily="2" charset="-122"/>
              </a:rPr>
              <a:t>考虑数据在数据链路层的流动</a:t>
            </a:r>
            <a:endParaRPr lang="zh-CN" altLang="en-US" sz="2400" b="1" dirty="0">
              <a:latin typeface="+mn-lt"/>
              <a:ea typeface="黑体"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itchFamily="2" charset="-122"/>
              </a:rPr>
              <a:t>不同的链路层可能采用不同的数据链路层协议</a:t>
            </a:r>
            <a:endParaRPr lang="zh-CN" altLang="en-US" sz="2000" b="1" dirty="0">
              <a:solidFill>
                <a:srgbClr val="000066"/>
              </a:solidFill>
              <a:latin typeface="+mn-lt"/>
              <a:ea typeface="黑体"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26988673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a:t>
            </a:r>
            <a:r>
              <a:rPr lang="zh-CN" altLang="en-US" sz="4000" dirty="0" smtClean="0"/>
              <a:t>确认的</a:t>
            </a:r>
            <a:r>
              <a:rPr lang="zh-CN" altLang="en-US" sz="4000" dirty="0"/>
              <a:t>可靠传输 </a:t>
            </a:r>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en-US" altLang="zh-CN" dirty="0" smtClean="0">
                <a:solidFill>
                  <a:srgbClr val="0000CC"/>
                </a:solidFill>
                <a:latin typeface="Arial" charset="0"/>
                <a:ea typeface="黑体" pitchFamily="2" charset="-122"/>
              </a:rPr>
              <a:t> </a:t>
            </a:r>
            <a:r>
              <a:rPr lang="zh-CN" altLang="en-US" dirty="0" smtClean="0">
                <a:solidFill>
                  <a:srgbClr val="0000CC"/>
                </a:solidFill>
                <a:latin typeface="Arial" charset="0"/>
                <a:ea typeface="黑体" pitchFamily="2" charset="-122"/>
              </a:rPr>
              <a:t>数据报</a:t>
            </a:r>
            <a:r>
              <a:rPr lang="zh-CN" altLang="en-US" dirty="0">
                <a:solidFill>
                  <a:srgbClr val="0000CC"/>
                </a:solidFill>
                <a:latin typeface="Arial" charset="0"/>
                <a:ea typeface="黑体" pitchFamily="2" charset="-122"/>
              </a:rPr>
              <a:t>。</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字段可保证无差错接受</a:t>
            </a:r>
            <a:r>
              <a:rPr lang="zh-CN" altLang="en-US" dirty="0" smtClean="0">
                <a:solidFill>
                  <a:srgbClr val="0000CC"/>
                </a:solidFill>
                <a:latin typeface="Arial" charset="0"/>
                <a:ea typeface="黑体" pitchFamily="2" charset="-122"/>
              </a:rPr>
              <a:t>。</a:t>
            </a:r>
            <a:endParaRPr lang="zh-CN" altLang="en-US" dirty="0">
              <a:solidFill>
                <a:srgbClr val="0000CC"/>
              </a:solidFill>
              <a:latin typeface="Arial" charset="0"/>
            </a:endParaRPr>
          </a:p>
          <a:p>
            <a:pPr lvl="1"/>
            <a:endParaRPr lang="en-US" altLang="zh-CN" dirty="0"/>
          </a:p>
        </p:txBody>
      </p:sp>
    </p:spTree>
    <p:extLst>
      <p:ext uri="{BB962C8B-B14F-4D97-AF65-F5344CB8AC3E}">
        <p14:creationId xmlns:p14="http://schemas.microsoft.com/office/powerpoint/2010/main" val="317500895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a:t>
            </a:r>
            <a:r>
              <a:rPr lang="zh-CN" altLang="en-US" sz="2400" dirty="0" smtClean="0"/>
              <a:t>，并进行</a:t>
            </a:r>
            <a:r>
              <a:rPr lang="zh-CN" altLang="en-US" sz="2400" dirty="0"/>
              <a:t>网络层配置，</a:t>
            </a:r>
            <a:r>
              <a:rPr lang="en-US" altLang="zh-CN" sz="2400" dirty="0"/>
              <a:t>NCP </a:t>
            </a:r>
            <a:r>
              <a:rPr lang="zh-CN" altLang="en-US" sz="2400" dirty="0"/>
              <a:t>给新接入的 </a:t>
            </a:r>
            <a:r>
              <a:rPr lang="en-US" altLang="zh-CN" sz="2400" dirty="0" smtClean="0"/>
              <a:t>PC </a:t>
            </a:r>
            <a:r>
              <a:rPr lang="zh-CN" altLang="en-US" sz="2400" dirty="0" smtClean="0"/>
              <a:t>机</a:t>
            </a:r>
            <a:r>
              <a:rPr lang="zh-CN" altLang="en-US" sz="2400" dirty="0"/>
              <a:t>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r>
              <a:rPr lang="zh-CN" altLang="en-US" sz="2400" dirty="0" smtClean="0"/>
              <a:t>。</a:t>
            </a:r>
            <a:endParaRPr lang="en-US" altLang="zh-CN" sz="2400" dirty="0" smtClean="0"/>
          </a:p>
          <a:p>
            <a:r>
              <a:rPr lang="zh-CN" altLang="en-US" sz="2400" dirty="0" smtClean="0">
                <a:solidFill>
                  <a:srgbClr val="FF0000"/>
                </a:solidFill>
              </a:rPr>
              <a:t>可见，</a:t>
            </a:r>
            <a:r>
              <a:rPr lang="en-US" altLang="zh-CN" sz="2400" dirty="0" smtClean="0">
                <a:solidFill>
                  <a:srgbClr val="FF0000"/>
                </a:solidFill>
              </a:rPr>
              <a:t>PPP </a:t>
            </a:r>
            <a:r>
              <a:rPr lang="zh-CN" altLang="zh-CN" sz="2400" dirty="0" smtClean="0">
                <a:solidFill>
                  <a:srgbClr val="FF0000"/>
                </a:solidFill>
              </a:rPr>
              <a:t>协议</a:t>
            </a:r>
            <a:r>
              <a:rPr lang="zh-CN" altLang="zh-CN" sz="2400" dirty="0">
                <a:solidFill>
                  <a:srgbClr val="FF0000"/>
                </a:solidFill>
              </a:rPr>
              <a:t>已不是纯粹的数据链路层的协议，它还包含了物理层和网络层的</a:t>
            </a:r>
            <a:r>
              <a:rPr lang="zh-CN" altLang="zh-CN" sz="2400" dirty="0" smtClean="0">
                <a:solidFill>
                  <a:srgbClr val="FF0000"/>
                </a:solidFill>
              </a:rPr>
              <a:t>内容</a:t>
            </a:r>
            <a:r>
              <a:rPr lang="zh-CN" altLang="en-US" sz="2400"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51285107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6665702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dirty="0"/>
          </a:p>
        </p:txBody>
      </p:sp>
    </p:spTree>
    <p:extLst>
      <p:ext uri="{BB962C8B-B14F-4D97-AF65-F5344CB8AC3E}">
        <p14:creationId xmlns:p14="http://schemas.microsoft.com/office/powerpoint/2010/main" val="108277525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r>
              <a:rPr lang="zh-CN" altLang="en-US" sz="2800" dirty="0"/>
              <a:t>：</a:t>
            </a:r>
          </a:p>
          <a:p>
            <a:pPr lvl="1"/>
            <a:r>
              <a:rPr lang="zh-CN" altLang="en-US" sz="2400" dirty="0">
                <a:ea typeface="黑体" pitchFamily="2" charset="-122"/>
              </a:rPr>
              <a:t>具有广播功能，从一个站点可很方便地访问全网</a:t>
            </a:r>
            <a:r>
              <a:rPr lang="zh-CN" altLang="en-US" sz="2400" dirty="0" smtClean="0">
                <a:ea typeface="黑体" pitchFamily="2" charset="-122"/>
              </a:rPr>
              <a:t>。局域网</a:t>
            </a:r>
            <a:r>
              <a:rPr lang="zh-CN" altLang="en-US" sz="2400" dirty="0">
                <a:ea typeface="黑体" pitchFamily="2" charset="-122"/>
              </a:rPr>
              <a:t>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提高了系统的可靠性、可用性和残存性。</a:t>
            </a:r>
          </a:p>
        </p:txBody>
      </p:sp>
    </p:spTree>
    <p:extLst>
      <p:ext uri="{BB962C8B-B14F-4D97-AF65-F5344CB8AC3E}">
        <p14:creationId xmlns:p14="http://schemas.microsoft.com/office/powerpoint/2010/main" val="70886682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73463576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a:t>
            </a:r>
            <a:r>
              <a:rPr lang="zh-CN" altLang="en-US" dirty="0" smtClean="0">
                <a:latin typeface="Arial" charset="0"/>
                <a:ea typeface="黑体" pitchFamily="2" charset="-122"/>
              </a:rPr>
              <a:t>探询 </a:t>
            </a:r>
            <a:r>
              <a:rPr lang="en-US" altLang="zh-CN" dirty="0" smtClean="0">
                <a:latin typeface="Arial" charset="0"/>
                <a:ea typeface="黑体" pitchFamily="2" charset="-122"/>
              </a:rPr>
              <a:t>(</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Tree>
    <p:extLst>
      <p:ext uri="{BB962C8B-B14F-4D97-AF65-F5344CB8AC3E}">
        <p14:creationId xmlns:p14="http://schemas.microsoft.com/office/powerpoint/2010/main" val="38269989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73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73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a:t/>
            </a:r>
            <a:br>
              <a:rPr lang="en-US" altLang="zh-CN" dirty="0"/>
            </a:br>
            <a:r>
              <a:rPr lang="en-US" altLang="zh-CN" dirty="0" smtClean="0"/>
              <a:t>1.  </a:t>
            </a:r>
            <a:r>
              <a:rPr lang="zh-CN" altLang="en-US" dirty="0" smtClean="0"/>
              <a:t>以太网</a:t>
            </a:r>
            <a:r>
              <a:rPr lang="zh-CN" altLang="en-US" dirty="0"/>
              <a:t>的两个标准  </a:t>
            </a:r>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a:t>
            </a:r>
            <a:r>
              <a:rPr lang="zh-CN" altLang="en-US" dirty="0" smtClean="0">
                <a:solidFill>
                  <a:srgbClr val="66FF66"/>
                </a:solidFill>
              </a:rPr>
              <a:t>。</a:t>
            </a:r>
            <a:r>
              <a:rPr lang="zh-CN" altLang="en-US" dirty="0" smtClean="0"/>
              <a:t> </a:t>
            </a:r>
            <a:endParaRPr lang="zh-CN" altLang="en-US" dirty="0"/>
          </a:p>
        </p:txBody>
      </p:sp>
    </p:spTree>
    <p:extLst>
      <p:ext uri="{BB962C8B-B14F-4D97-AF65-F5344CB8AC3E}">
        <p14:creationId xmlns:p14="http://schemas.microsoft.com/office/powerpoint/2010/main" val="212337012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zh-CN" altLang="en-US" sz="2800" dirty="0" smtClean="0"/>
              <a:t>，</a:t>
            </a:r>
            <a:r>
              <a:rPr lang="en-US" altLang="zh-CN" sz="2800" dirty="0" smtClean="0"/>
              <a:t>IEEE 802 </a:t>
            </a:r>
            <a:r>
              <a:rPr lang="zh-CN" altLang="en-US" sz="2800" dirty="0"/>
              <a:t>委员会就将局域网的数据链路层拆成两个子层：</a:t>
            </a:r>
          </a:p>
          <a:p>
            <a:pPr lvl="1"/>
            <a:r>
              <a:rPr lang="zh-CN" altLang="en-US" sz="2400" dirty="0">
                <a:solidFill>
                  <a:srgbClr val="FF0000"/>
                </a:solidFill>
                <a:latin typeface="Arial" charset="0"/>
                <a:ea typeface="黑体" pitchFamily="2" charset="-122"/>
              </a:rPr>
              <a:t>逻辑链路控制 </a:t>
            </a:r>
            <a:r>
              <a:rPr lang="en-US" altLang="zh-CN" sz="2400" dirty="0">
                <a:latin typeface="Arial" charset="0"/>
                <a:ea typeface="黑体" pitchFamily="2" charset="-122"/>
              </a:rPr>
              <a:t>LLC (Logical Link Control)</a:t>
            </a:r>
            <a:r>
              <a:rPr lang="zh-CN" altLang="en-US" sz="2400" dirty="0" smtClean="0">
                <a:latin typeface="Arial" charset="0"/>
                <a:ea typeface="黑体" pitchFamily="2" charset="-122"/>
              </a:rPr>
              <a:t>子层；</a:t>
            </a:r>
            <a:endParaRPr lang="zh-CN" altLang="en-US" sz="2400" dirty="0">
              <a:latin typeface="Arial" charset="0"/>
              <a:ea typeface="黑体" pitchFamily="2" charset="-122"/>
            </a:endParaRPr>
          </a:p>
          <a:p>
            <a:pPr lvl="1"/>
            <a:r>
              <a:rPr lang="zh-CN" altLang="en-US" sz="2400" dirty="0">
                <a:solidFill>
                  <a:srgbClr val="FF0000"/>
                </a:solidFill>
                <a:latin typeface="Arial" charset="0"/>
                <a:ea typeface="黑体" pitchFamily="2" charset="-122"/>
              </a:rPr>
              <a:t>媒体接入控制 </a:t>
            </a:r>
            <a:r>
              <a:rPr lang="en-US" altLang="zh-CN" sz="2400" dirty="0">
                <a:latin typeface="Arial" charset="0"/>
              </a:rPr>
              <a:t>MAC (Medium Access Control)</a:t>
            </a:r>
            <a:r>
              <a:rPr lang="zh-CN" altLang="en-US" sz="2400" dirty="0">
                <a:latin typeface="Arial" charset="0"/>
                <a:ea typeface="黑体" pitchFamily="2" charset="-122"/>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a:t>
            </a:r>
            <a:r>
              <a:rPr lang="zh-CN" altLang="en-US" sz="2800" dirty="0" smtClean="0"/>
              <a:t>无关。</a:t>
            </a:r>
            <a:endParaRPr lang="en-US" altLang="zh-CN" sz="2800" dirty="0" smtClean="0"/>
          </a:p>
          <a:p>
            <a:r>
              <a:rPr lang="zh-CN" altLang="en-US" sz="2800" dirty="0" smtClean="0">
                <a:solidFill>
                  <a:srgbClr val="FF0000"/>
                </a:solidFill>
              </a:rPr>
              <a:t>不管</a:t>
            </a:r>
            <a:r>
              <a:rPr lang="zh-CN" altLang="en-US" sz="2800" dirty="0">
                <a:solidFill>
                  <a:srgbClr val="FF0000"/>
                </a:solidFill>
              </a:rPr>
              <a:t>采用何种协议的</a:t>
            </a:r>
            <a:r>
              <a:rPr lang="zh-CN" altLang="en-US" sz="2800" dirty="0" smtClean="0">
                <a:solidFill>
                  <a:srgbClr val="FF0000"/>
                </a:solidFill>
              </a:rPr>
              <a:t>局域网，对 </a:t>
            </a:r>
            <a:r>
              <a:rPr lang="en-US" altLang="zh-CN" sz="2800" dirty="0">
                <a:solidFill>
                  <a:srgbClr val="FF0000"/>
                </a:solidFill>
              </a:rPr>
              <a:t>LLC </a:t>
            </a:r>
            <a:r>
              <a:rPr lang="zh-CN" altLang="en-US" sz="2800" dirty="0">
                <a:solidFill>
                  <a:srgbClr val="FF0000"/>
                </a:solidFill>
              </a:rPr>
              <a:t>子层来说都是透明</a:t>
            </a:r>
            <a:r>
              <a:rPr lang="zh-CN" altLang="en-US" sz="2800" dirty="0" smtClean="0">
                <a:solidFill>
                  <a:srgbClr val="FF0000"/>
                </a:solidFill>
              </a:rPr>
              <a:t>的。</a:t>
            </a:r>
            <a:endParaRPr lang="zh-CN" altLang="en-US" sz="2800" dirty="0">
              <a:solidFill>
                <a:srgbClr val="FF0000"/>
              </a:solidFill>
            </a:endParaRPr>
          </a:p>
        </p:txBody>
      </p:sp>
    </p:spTree>
    <p:extLst>
      <p:ext uri="{BB962C8B-B14F-4D97-AF65-F5344CB8AC3E}">
        <p14:creationId xmlns:p14="http://schemas.microsoft.com/office/powerpoint/2010/main" val="143023615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smtClean="0"/>
              <a:t>子层是</a:t>
            </a:r>
            <a:r>
              <a:rPr lang="zh-CN" altLang="en-US" dirty="0"/>
              <a:t>透明的 </a:t>
            </a:r>
          </a:p>
        </p:txBody>
      </p:sp>
      <p:sp>
        <p:nvSpPr>
          <p:cNvPr id="400409" name="Freeform 25"/>
          <p:cNvSpPr>
            <a:spLocks/>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02" name="Freeform 18"/>
          <p:cNvSpPr>
            <a:spLocks/>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grpSp>
        <p:nvGrpSpPr>
          <p:cNvPr id="400386" name="Group 2"/>
          <p:cNvGrpSpPr>
            <a:grpSpLocks/>
          </p:cNvGrpSpPr>
          <p:nvPr/>
        </p:nvGrpSpPr>
        <p:grpSpPr bwMode="auto">
          <a:xfrm>
            <a:off x="4485217"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2000" b="1">
                  <a:solidFill>
                    <a:srgbClr val="000099"/>
                  </a:solidFill>
                  <a:latin typeface="+mn-lt"/>
                  <a:ea typeface="黑体" pitchFamily="2"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itchFamily="2" charset="-122"/>
              </a:rPr>
              <a:t>局 域 网</a:t>
            </a: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1</a:t>
            </a: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grpSp>
        <p:nvGrpSpPr>
          <p:cNvPr id="400415" name="Group 31"/>
          <p:cNvGrpSpPr>
            <a:grpSpLocks/>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grpSp>
      <p:grpSp>
        <p:nvGrpSpPr>
          <p:cNvPr id="400420" name="Group 36"/>
          <p:cNvGrpSpPr>
            <a:grpSpLocks/>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grpSp>
      <p:sp>
        <p:nvSpPr>
          <p:cNvPr id="400426" name="AutoShape 42"/>
          <p:cNvSpPr>
            <a:spLocks/>
          </p:cNvSpPr>
          <p:nvPr/>
        </p:nvSpPr>
        <p:spPr bwMode="auto">
          <a:xfrm>
            <a:off x="8650553" y="3302001"/>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2</a:t>
            </a: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b="1" dirty="0">
                <a:solidFill>
                  <a:srgbClr val="C00000"/>
                </a:solidFill>
                <a:latin typeface="+mn-lt"/>
                <a:ea typeface="黑体" pitchFamily="2" charset="-122"/>
              </a:rPr>
              <a:t>LLC </a:t>
            </a:r>
            <a:r>
              <a:rPr kumimoji="1" lang="zh-CN" altLang="en-US" sz="2800" b="1" dirty="0">
                <a:solidFill>
                  <a:srgbClr val="C00000"/>
                </a:solidFill>
                <a:latin typeface="+mn-lt"/>
                <a:ea typeface="黑体" pitchFamily="2" charset="-122"/>
              </a:rPr>
              <a:t>子层看不见</a:t>
            </a:r>
          </a:p>
          <a:p>
            <a:pPr algn="ctr"/>
            <a:r>
              <a:rPr kumimoji="1" lang="zh-CN" altLang="en-US" sz="2800" b="1" dirty="0">
                <a:solidFill>
                  <a:srgbClr val="C00000"/>
                </a:solidFill>
                <a:latin typeface="+mn-lt"/>
                <a:ea typeface="黑体" pitchFamily="2" charset="-122"/>
              </a:rPr>
              <a:t>下面的局域网</a:t>
            </a:r>
          </a:p>
        </p:txBody>
      </p:sp>
    </p:spTree>
    <p:extLst>
      <p:ext uri="{BB962C8B-B14F-4D97-AF65-F5344CB8AC3E}">
        <p14:creationId xmlns:p14="http://schemas.microsoft.com/office/powerpoint/2010/main" val="35159351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val="80602655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smtClean="0"/>
              <a:t>一般</a:t>
            </a:r>
            <a:r>
              <a:rPr lang="zh-CN" altLang="en-US" dirty="0"/>
              <a:t>不考虑 </a:t>
            </a:r>
            <a:r>
              <a:rPr lang="en-US" altLang="zh-CN" dirty="0"/>
              <a:t>LLC </a:t>
            </a:r>
            <a:r>
              <a:rPr lang="zh-CN" altLang="en-US" dirty="0"/>
              <a:t>子层 </a:t>
            </a:r>
          </a:p>
        </p:txBody>
      </p:sp>
      <p:sp>
        <p:nvSpPr>
          <p:cNvPr id="401411" name="Rectangle 3"/>
          <p:cNvSpPr>
            <a:spLocks noGrp="1" noChangeArrowheads="1"/>
          </p:cNvSpPr>
          <p:nvPr>
            <p:ph idx="1"/>
          </p:nvPr>
        </p:nvSpPr>
        <p:spPr/>
        <p:txBody>
          <a:bodyPr/>
          <a:lstStyle/>
          <a:p>
            <a:r>
              <a:rPr lang="zh-CN" altLang="en-US" sz="3600" dirty="0"/>
              <a:t>由于 </a:t>
            </a:r>
            <a:r>
              <a:rPr lang="en-US" altLang="zh-CN" sz="3600" dirty="0"/>
              <a:t>TCP/IP </a:t>
            </a:r>
            <a:r>
              <a:rPr lang="zh-CN" altLang="en-US" sz="3600" dirty="0"/>
              <a:t>体系经常使用的局域网是 </a:t>
            </a:r>
            <a:r>
              <a:rPr lang="en-US" altLang="zh-CN" sz="3600" dirty="0"/>
              <a:t>DIX Ethernet V2 </a:t>
            </a:r>
            <a:r>
              <a:rPr lang="zh-CN" altLang="en-US" sz="3600" dirty="0"/>
              <a:t>而不是 </a:t>
            </a:r>
            <a:r>
              <a:rPr lang="en-US" altLang="zh-CN" sz="3600" dirty="0"/>
              <a:t>802.3 </a:t>
            </a:r>
            <a:r>
              <a:rPr lang="zh-CN" altLang="en-US" sz="3600" dirty="0"/>
              <a:t>标准中的几种局域网，因此现在 </a:t>
            </a:r>
            <a:r>
              <a:rPr lang="en-US" altLang="zh-CN" sz="3600" dirty="0"/>
              <a:t>802 </a:t>
            </a:r>
            <a:r>
              <a:rPr lang="zh-CN" altLang="en-US" sz="3600" dirty="0"/>
              <a:t>委员会制定的逻辑链路控制子层 </a:t>
            </a:r>
            <a:r>
              <a:rPr lang="en-US" altLang="zh-CN" sz="3600" dirty="0"/>
              <a:t>LLC</a:t>
            </a:r>
            <a:r>
              <a:rPr lang="zh-CN" altLang="en-US" sz="3600" dirty="0"/>
              <a:t>（即 </a:t>
            </a:r>
            <a:r>
              <a:rPr lang="en-US" altLang="zh-CN" sz="3600" dirty="0"/>
              <a:t>802.2 </a:t>
            </a:r>
            <a:r>
              <a:rPr lang="zh-CN" altLang="en-US" sz="3600" dirty="0"/>
              <a:t>标准）的作用已经不大了。</a:t>
            </a:r>
          </a:p>
          <a:p>
            <a:r>
              <a:rPr lang="zh-CN" altLang="en-US" sz="3600" dirty="0"/>
              <a:t>很多厂商生产的适配器上就仅装有 </a:t>
            </a:r>
            <a:r>
              <a:rPr lang="en-US" altLang="zh-CN" sz="3600" dirty="0"/>
              <a:t>MAC </a:t>
            </a:r>
            <a:r>
              <a:rPr lang="zh-CN" altLang="en-US" sz="3600" dirty="0"/>
              <a:t>协议而没有 </a:t>
            </a:r>
            <a:r>
              <a:rPr lang="en-US" altLang="zh-CN" sz="3600" dirty="0"/>
              <a:t>LLC </a:t>
            </a:r>
            <a:r>
              <a:rPr lang="zh-CN" altLang="en-US" sz="3600" dirty="0"/>
              <a:t>协议。 </a:t>
            </a:r>
          </a:p>
        </p:txBody>
      </p:sp>
    </p:spTree>
    <p:extLst>
      <p:ext uri="{BB962C8B-B14F-4D97-AF65-F5344CB8AC3E}">
        <p14:creationId xmlns:p14="http://schemas.microsoft.com/office/powerpoint/2010/main" val="284261437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Tree>
    <p:extLst>
      <p:ext uri="{BB962C8B-B14F-4D97-AF65-F5344CB8AC3E}">
        <p14:creationId xmlns:p14="http://schemas.microsoft.com/office/powerpoint/2010/main" val="59091360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适配器</a:t>
            </a:r>
          </a:p>
          <a:p>
            <a:pPr algn="ctr"/>
            <a:r>
              <a:rPr kumimoji="1" lang="zh-CN" altLang="en-US" sz="2400" b="1">
                <a:solidFill>
                  <a:srgbClr val="000099"/>
                </a:solidFill>
                <a:latin typeface="+mn-lt"/>
                <a:ea typeface="黑体"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CPU </a:t>
            </a:r>
            <a:r>
              <a:rPr kumimoji="1" lang="zh-CN" altLang="en-US" sz="2400" b="1">
                <a:solidFill>
                  <a:srgbClr val="000099"/>
                </a:solidFill>
                <a:latin typeface="+mn-lt"/>
                <a:ea typeface="黑体" pitchFamily="2" charset="-122"/>
              </a:rPr>
              <a:t>和</a:t>
            </a:r>
          </a:p>
          <a:p>
            <a:pPr algn="ctr"/>
            <a:r>
              <a:rPr kumimoji="1" lang="zh-CN" altLang="en-US" sz="2400" b="1">
                <a:solidFill>
                  <a:srgbClr val="000099"/>
                </a:solidFill>
                <a:latin typeface="+mn-lt"/>
                <a:ea typeface="黑体"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生成发送的数据</a:t>
            </a:r>
          </a:p>
          <a:p>
            <a:r>
              <a:rPr kumimoji="1" lang="zh-CN" altLang="en-US" sz="2400" b="1">
                <a:solidFill>
                  <a:srgbClr val="000099"/>
                </a:solidFill>
                <a:latin typeface="+mn-lt"/>
                <a:ea typeface="黑体"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把帧发送到局域网</a:t>
            </a:r>
          </a:p>
          <a:p>
            <a:pPr algn="ctr"/>
            <a:r>
              <a:rPr kumimoji="1" lang="zh-CN" altLang="en-US" sz="2400" b="1">
                <a:solidFill>
                  <a:srgbClr val="000099"/>
                </a:solidFill>
                <a:latin typeface="+mn-lt"/>
                <a:ea typeface="黑体"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itchFamily="2" charset="-122"/>
              </a:rPr>
              <a:t>并行</a:t>
            </a:r>
          </a:p>
          <a:p>
            <a:pPr>
              <a:lnSpc>
                <a:spcPct val="95000"/>
              </a:lnSpc>
            </a:pPr>
            <a:r>
              <a:rPr kumimoji="1" lang="zh-CN" altLang="en-US" sz="2400" b="1" dirty="0">
                <a:solidFill>
                  <a:srgbClr val="000099"/>
                </a:solidFill>
                <a:latin typeface="+mn-lt"/>
                <a:ea typeface="黑体"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0" name="Freeform 34"/>
          <p:cNvSpPr>
            <a:spLocks/>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2"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b="1" dirty="0">
                <a:solidFill>
                  <a:srgbClr val="000099"/>
                </a:solidFill>
                <a:latin typeface="+mn-lt"/>
                <a:ea typeface="黑体"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b="1" dirty="0">
                <a:solidFill>
                  <a:srgbClr val="000099"/>
                </a:solidFill>
                <a:latin typeface="+mn-lt"/>
                <a:ea typeface="黑体" pitchFamily="2" charset="-122"/>
              </a:rPr>
              <a:t>IP </a:t>
            </a:r>
            <a:r>
              <a:rPr kumimoji="1" lang="zh-CN" altLang="en-US" sz="2400" b="1" dirty="0">
                <a:solidFill>
                  <a:srgbClr val="000099"/>
                </a:solidFill>
                <a:latin typeface="+mn-lt"/>
                <a:ea typeface="黑体" pitchFamily="2" charset="-122"/>
              </a:rPr>
              <a:t>地址</a:t>
            </a:r>
          </a:p>
        </p:txBody>
      </p:sp>
    </p:spTree>
    <p:extLst>
      <p:ext uri="{BB962C8B-B14F-4D97-AF65-F5344CB8AC3E}">
        <p14:creationId xmlns:p14="http://schemas.microsoft.com/office/powerpoint/2010/main" val="284371980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a:grpSpLocks/>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04491" name="Group 11"/>
          <p:cNvGrpSpPr>
            <a:grpSpLocks/>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a:grpSpLocks/>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itchFamily="2" charset="-122"/>
              </a:rPr>
              <a:t>B </a:t>
            </a:r>
            <a:r>
              <a:rPr kumimoji="1" lang="zh-CN" altLang="en-US" sz="2000" b="1" dirty="0" smtClean="0">
                <a:solidFill>
                  <a:srgbClr val="FF0000"/>
                </a:solidFill>
                <a:latin typeface="+mn-lt"/>
                <a:ea typeface="黑体" pitchFamily="2" charset="-122"/>
              </a:rPr>
              <a:t>向</a:t>
            </a:r>
            <a:r>
              <a:rPr kumimoji="1" lang="zh-CN" altLang="en-US" sz="1400" b="1" dirty="0" smtClean="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匹配电阻</a:t>
            </a:r>
          </a:p>
        </p:txBody>
      </p:sp>
      <p:sp>
        <p:nvSpPr>
          <p:cNvPr id="404509" name="Freeform 29"/>
          <p:cNvSpPr>
            <a:spLocks/>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04515" name="Group 35"/>
          <p:cNvGrpSpPr>
            <a:grpSpLocks/>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19" name="Group 39"/>
          <p:cNvGrpSpPr>
            <a:grpSpLocks/>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23" name="Group 43"/>
          <p:cNvGrpSpPr>
            <a:grpSpLocks/>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dirty="0">
                <a:solidFill>
                  <a:srgbClr val="000099"/>
                </a:solidFill>
                <a:latin typeface="+mn-lt"/>
                <a:ea typeface="黑体"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b="1">
                <a:solidFill>
                  <a:srgbClr val="000099"/>
                </a:solidFill>
                <a:latin typeface="+mn-lt"/>
                <a:ea typeface="黑体"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Tree>
    <p:extLst>
      <p:ext uri="{BB962C8B-B14F-4D97-AF65-F5344CB8AC3E}">
        <p14:creationId xmlns:p14="http://schemas.microsoft.com/office/powerpoint/2010/main" val="314639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smtClean="0"/>
              <a:t>以太网采用广播</a:t>
            </a:r>
            <a:r>
              <a:rPr lang="zh-CN" altLang="en-US" dirty="0"/>
              <a:t>方式发送 </a:t>
            </a:r>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smtClean="0"/>
              <a:t>在具有</a:t>
            </a:r>
            <a:r>
              <a:rPr lang="zh-CN" altLang="en-US" dirty="0"/>
              <a:t>广播特性的总线上实现了一对一的通信。  </a:t>
            </a:r>
          </a:p>
        </p:txBody>
      </p:sp>
    </p:spTree>
    <p:extLst>
      <p:ext uri="{BB962C8B-B14F-4D97-AF65-F5344CB8AC3E}">
        <p14:creationId xmlns:p14="http://schemas.microsoft.com/office/powerpoint/2010/main" val="166086188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a:t>
            </a:r>
            <a:r>
              <a:rPr lang="zh-CN" altLang="en-US" dirty="0"/>
              <a:t>采取了两种重要的措施 </a:t>
            </a:r>
          </a:p>
        </p:txBody>
      </p:sp>
      <p:sp>
        <p:nvSpPr>
          <p:cNvPr id="406531" name="Rectangle 3"/>
          <p:cNvSpPr>
            <a:spLocks noGrp="1" noChangeArrowheads="1"/>
          </p:cNvSpPr>
          <p:nvPr>
            <p:ph type="body" idx="1"/>
          </p:nvPr>
        </p:nvSpPr>
        <p:spPr/>
        <p:txBody>
          <a:bodyPr/>
          <a:lstStyle/>
          <a:p>
            <a:pPr marL="57150" indent="0">
              <a:buNone/>
            </a:pPr>
            <a:r>
              <a:rPr lang="zh-CN" altLang="en-US" dirty="0" smtClean="0"/>
              <a:t>为了</a:t>
            </a:r>
            <a:r>
              <a:rPr lang="zh-CN" altLang="en-US" dirty="0"/>
              <a:t>通信的</a:t>
            </a:r>
            <a:r>
              <a:rPr lang="zh-CN" altLang="en-US" dirty="0" smtClean="0"/>
              <a:t>简便，以太网</a:t>
            </a:r>
            <a:r>
              <a:rPr lang="zh-CN" altLang="en-US" dirty="0"/>
              <a:t>采取了两种重要的</a:t>
            </a:r>
            <a:r>
              <a:rPr lang="zh-CN" altLang="en-US" dirty="0" smtClean="0"/>
              <a:t>措施：</a:t>
            </a:r>
            <a:endParaRPr lang="en-US" altLang="zh-CN" dirty="0" smtClean="0"/>
          </a:p>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t>不必</a:t>
            </a:r>
            <a:r>
              <a:rPr lang="zh-CN" altLang="en-US" dirty="0"/>
              <a:t>先建立连接就可以直接发送</a:t>
            </a:r>
            <a:r>
              <a:rPr lang="zh-CN" altLang="en-US" dirty="0" smtClean="0"/>
              <a:t>数据</a:t>
            </a:r>
            <a:r>
              <a:rPr lang="zh-CN" altLang="en-US" dirty="0"/>
              <a:t>。</a:t>
            </a:r>
            <a:endParaRPr lang="en-US" altLang="zh-CN" dirty="0" smtClean="0"/>
          </a:p>
          <a:p>
            <a:pPr lvl="1"/>
            <a:r>
              <a:rPr lang="zh-CN" altLang="en-US" dirty="0" smtClean="0"/>
              <a:t>对</a:t>
            </a:r>
            <a:r>
              <a:rPr lang="zh-CN" altLang="en-US" dirty="0"/>
              <a:t>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smtClean="0">
              <a:solidFill>
                <a:srgbClr val="0000FF"/>
              </a:solidFill>
            </a:endParaRPr>
          </a:p>
        </p:txBody>
      </p:sp>
    </p:spTree>
    <p:extLst>
      <p:ext uri="{BB962C8B-B14F-4D97-AF65-F5344CB8AC3E}">
        <p14:creationId xmlns:p14="http://schemas.microsoft.com/office/powerpoint/2010/main" val="235068296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Tree>
    <p:extLst>
      <p:ext uri="{BB962C8B-B14F-4D97-AF65-F5344CB8AC3E}">
        <p14:creationId xmlns:p14="http://schemas.microsoft.com/office/powerpoint/2010/main" val="135645853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a:t>
            </a:r>
            <a:r>
              <a:rPr lang="zh-CN" altLang="en-US" dirty="0"/>
              <a:t>发送的数据都</a:t>
            </a:r>
            <a:r>
              <a:rPr lang="zh-CN" altLang="en-US" dirty="0" smtClean="0">
                <a:solidFill>
                  <a:srgbClr val="FF0000"/>
                </a:solidFill>
              </a:rPr>
              <a:t>使用曼彻斯特 </a:t>
            </a:r>
            <a:r>
              <a:rPr lang="en-US" altLang="zh-CN" dirty="0" smtClean="0"/>
              <a:t>(</a:t>
            </a:r>
            <a:r>
              <a:rPr lang="en-US" altLang="zh-CN" dirty="0"/>
              <a:t>Manchester</a:t>
            </a:r>
            <a:r>
              <a:rPr lang="en-US" altLang="zh-CN" dirty="0" smtClean="0"/>
              <a:t>) </a:t>
            </a:r>
            <a:r>
              <a:rPr lang="zh-CN" altLang="en-US" dirty="0" smtClean="0"/>
              <a:t>编码</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itchFamily="2" charset="-122"/>
              </a:rPr>
              <a:t>曼彻斯特编码</a:t>
            </a:r>
            <a:r>
              <a:rPr lang="zh-CN" altLang="zh-CN" sz="2800" b="1" dirty="0" smtClean="0">
                <a:solidFill>
                  <a:srgbClr val="FF0000"/>
                </a:solidFill>
                <a:latin typeface="+mn-lt"/>
                <a:ea typeface="黑体" pitchFamily="2" charset="-122"/>
              </a:rPr>
              <a:t>缺点</a:t>
            </a:r>
            <a:r>
              <a:rPr lang="zh-CN" altLang="zh-CN" sz="2800" b="1" dirty="0" smtClean="0">
                <a:solidFill>
                  <a:srgbClr val="000099"/>
                </a:solidFill>
                <a:latin typeface="+mn-lt"/>
                <a:ea typeface="黑体" pitchFamily="2" charset="-122"/>
              </a:rPr>
              <a:t>是</a:t>
            </a:r>
            <a:r>
              <a:rPr lang="zh-CN" altLang="en-US" sz="2800" b="1" dirty="0" smtClean="0">
                <a:solidFill>
                  <a:srgbClr val="000099"/>
                </a:solidFill>
                <a:latin typeface="+mn-lt"/>
                <a:ea typeface="黑体" pitchFamily="2" charset="-122"/>
              </a:rPr>
              <a:t>：</a:t>
            </a:r>
            <a:r>
              <a:rPr lang="zh-CN" altLang="zh-CN" sz="2800" b="1" dirty="0" smtClean="0">
                <a:solidFill>
                  <a:srgbClr val="000099"/>
                </a:solidFill>
                <a:latin typeface="+mn-lt"/>
                <a:ea typeface="黑体" pitchFamily="2" charset="-122"/>
              </a:rPr>
              <a:t>它</a:t>
            </a:r>
            <a:r>
              <a:rPr lang="zh-CN" altLang="zh-CN" sz="2800" b="1" dirty="0">
                <a:solidFill>
                  <a:srgbClr val="000099"/>
                </a:solidFill>
                <a:latin typeface="+mn-lt"/>
                <a:ea typeface="黑体" pitchFamily="2" charset="-122"/>
              </a:rPr>
              <a:t>所占的频带宽度比原始的基带信号增加了</a:t>
            </a:r>
            <a:r>
              <a:rPr lang="zh-CN" altLang="zh-CN" sz="2800" b="1" dirty="0" smtClean="0">
                <a:solidFill>
                  <a:srgbClr val="000099"/>
                </a:solidFill>
                <a:latin typeface="+mn-lt"/>
                <a:ea typeface="黑体" pitchFamily="2" charset="-122"/>
              </a:rPr>
              <a:t>一倍</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50006450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Tree>
    <p:extLst>
      <p:ext uri="{BB962C8B-B14F-4D97-AF65-F5344CB8AC3E}">
        <p14:creationId xmlns:p14="http://schemas.microsoft.com/office/powerpoint/2010/main" val="3781482627"/>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Tree>
    <p:extLst>
      <p:ext uri="{BB962C8B-B14F-4D97-AF65-F5344CB8AC3E}">
        <p14:creationId xmlns:p14="http://schemas.microsoft.com/office/powerpoint/2010/main" val="3125421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Tree>
    <p:extLst>
      <p:ext uri="{BB962C8B-B14F-4D97-AF65-F5344CB8AC3E}">
        <p14:creationId xmlns:p14="http://schemas.microsoft.com/office/powerpoint/2010/main" val="10392094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Tree>
    <p:extLst>
      <p:ext uri="{BB962C8B-B14F-4D97-AF65-F5344CB8AC3E}">
        <p14:creationId xmlns:p14="http://schemas.microsoft.com/office/powerpoint/2010/main" val="202862478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
        <p:nvSpPr>
          <p:cNvPr id="411651" name="Rectangle 3"/>
          <p:cNvSpPr>
            <a:spLocks noGrp="1" noChangeArrowheads="1"/>
          </p:cNvSpPr>
          <p:nvPr>
            <p:ph idx="1"/>
          </p:nvPr>
        </p:nvSpPr>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  </a:t>
            </a:r>
            <a:endParaRPr lang="zh-CN" altLang="en-US" sz="2800" dirty="0">
              <a:solidFill>
                <a:srgbClr val="FF0000"/>
              </a:solidFill>
            </a:endParaRPr>
          </a:p>
        </p:txBody>
      </p:sp>
    </p:spTree>
    <p:extLst>
      <p:ext uri="{BB962C8B-B14F-4D97-AF65-F5344CB8AC3E}">
        <p14:creationId xmlns:p14="http://schemas.microsoft.com/office/powerpoint/2010/main" val="63229863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2685" name="Group 13"/>
          <p:cNvGrpSpPr>
            <a:grpSpLocks/>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412688" name="Group 16"/>
          <p:cNvGrpSpPr>
            <a:grpSpLocks/>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i="1">
                  <a:solidFill>
                    <a:srgbClr val="000099"/>
                  </a:solidFill>
                  <a:latin typeface="+mn-lt"/>
                  <a:ea typeface="黑体" pitchFamily="2" charset="-122"/>
                </a:rPr>
                <a:t>2</a:t>
              </a:r>
              <a:r>
                <a:rPr lang="en-US" altLang="zh-CN" b="1" i="1" dirty="0">
                  <a:solidFill>
                    <a:srgbClr val="000090"/>
                  </a:solidFill>
                  <a:latin typeface="SimSun-ExtB"/>
                  <a:ea typeface="SimSun-ExtB"/>
                  <a:cs typeface="SimSun-ExtB"/>
                </a:rPr>
                <a:t>τ</a:t>
              </a:r>
              <a:r>
                <a:rPr kumimoji="1" lang="en-US" altLang="zh-CN" b="1" i="1">
                  <a:solidFill>
                    <a:srgbClr val="000099"/>
                  </a:solidFill>
                  <a:latin typeface="+mn-lt"/>
                  <a:ea typeface="黑体" pitchFamily="2" charset="-122"/>
                </a:rPr>
                <a:t> </a:t>
              </a:r>
              <a:r>
                <a:rPr kumimoji="1" lang="zh-CN" altLang="zh-CN" b="1" i="1">
                  <a:solidFill>
                    <a:srgbClr val="000099"/>
                  </a:solidFill>
                  <a:latin typeface="+mn-lt"/>
                  <a:ea typeface="黑体" pitchFamily="2" charset="-122"/>
                  <a:sym typeface="Symbol" pitchFamily="18" charset="2"/>
                </a:rPr>
                <a:t>-</a:t>
              </a:r>
              <a:r>
                <a:rPr kumimoji="1" lang="en-US" altLang="zh-CN" b="1" i="1">
                  <a:solidFill>
                    <a:srgbClr val="000099"/>
                  </a:solidFill>
                  <a:latin typeface="+mn-lt"/>
                  <a:ea typeface="黑体" pitchFamily="2" charset="-122"/>
                  <a:sym typeface="Symbol" pitchFamily="18" charset="2"/>
                </a:rPr>
                <a:t> δ</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检测到发生碰撞</a:t>
                </a:r>
              </a:p>
            </p:txBody>
          </p:sp>
        </p:grpSp>
      </p:grpSp>
      <p:grpSp>
        <p:nvGrpSpPr>
          <p:cNvPr id="412694" name="Group 22"/>
          <p:cNvGrpSpPr>
            <a:grpSpLocks/>
          </p:cNvGrpSpPr>
          <p:nvPr/>
        </p:nvGrpSpPr>
        <p:grpSpPr bwMode="auto">
          <a:xfrm>
            <a:off x="7280237" y="1936204"/>
            <a:ext cx="1998398" cy="942975"/>
            <a:chOff x="4167" y="336"/>
            <a:chExt cx="1162" cy="594"/>
          </a:xfrm>
        </p:grpSpPr>
        <p:grpSp>
          <p:nvGrpSpPr>
            <p:cNvPr id="412695" name="Group 23"/>
            <p:cNvGrpSpPr>
              <a:grpSpLocks/>
            </p:cNvGrpSpPr>
            <p:nvPr/>
          </p:nvGrpSpPr>
          <p:grpSpPr bwMode="auto">
            <a:xfrm>
              <a:off x="4167" y="697"/>
              <a:ext cx="990" cy="233"/>
              <a:chOff x="4167" y="697"/>
              <a:chExt cx="990"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697" name="Text Box 25"/>
              <p:cNvSpPr txBox="1">
                <a:spLocks noChangeArrowheads="1"/>
              </p:cNvSpPr>
              <p:nvPr/>
            </p:nvSpPr>
            <p:spPr bwMode="auto">
              <a:xfrm>
                <a:off x="4411" y="697"/>
                <a:ext cx="7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a:t>
                </a:r>
                <a:r>
                  <a:rPr kumimoji="1" lang="en-US" altLang="zh-CN" i="1">
                    <a:solidFill>
                      <a:srgbClr val="000090"/>
                    </a:solidFill>
                    <a:latin typeface="+mn-lt"/>
                    <a:ea typeface="黑体" pitchFamily="2" charset="-122"/>
                  </a:rPr>
                  <a:t> </a:t>
                </a:r>
                <a:r>
                  <a:rPr lang="en-US" altLang="zh-CN" b="1" i="1" dirty="0">
                    <a:solidFill>
                      <a:srgbClr val="000090"/>
                    </a:solidFill>
                    <a:latin typeface="SimSun-ExtB"/>
                    <a:ea typeface="SimSun-ExtB"/>
                    <a:cs typeface="SimSun-ExtB"/>
                  </a:rPr>
                  <a:t>τ - </a:t>
                </a:r>
                <a:r>
                  <a:rPr lang="en-US" altLang="zh-CN" b="1" i="1" dirty="0">
                    <a:solidFill>
                      <a:srgbClr val="000090"/>
                    </a:solidFill>
                    <a:latin typeface="Lucida Grande"/>
                    <a:ea typeface="Lucida Grande"/>
                    <a:cs typeface="Lucida Grande"/>
                  </a:rPr>
                  <a:t>δ</a:t>
                </a:r>
                <a:endParaRPr kumimoji="1" lang="en-US" altLang="zh-CN" b="1" i="1" baseline="30000">
                  <a:solidFill>
                    <a:srgbClr val="000090"/>
                  </a:solidFill>
                  <a:latin typeface="+mn-lt"/>
                  <a:ea typeface="黑体" pitchFamily="2" charset="-122"/>
                </a:endParaRP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2701" name="Group 29"/>
          <p:cNvGrpSpPr>
            <a:grpSpLocks/>
          </p:cNvGrpSpPr>
          <p:nvPr/>
        </p:nvGrpSpPr>
        <p:grpSpPr bwMode="auto">
          <a:xfrm>
            <a:off x="4519971" y="2775991"/>
            <a:ext cx="3979599" cy="1006475"/>
            <a:chOff x="2562" y="865"/>
            <a:chExt cx="2314"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6" name="Text Box 34"/>
            <p:cNvSpPr txBox="1">
              <a:spLocks noChangeArrowheads="1"/>
            </p:cNvSpPr>
            <p:nvPr/>
          </p:nvSpPr>
          <p:spPr bwMode="auto">
            <a:xfrm>
              <a:off x="4410" y="865"/>
              <a:ext cx="4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lang="en-US" altLang="zh-CN" b="1" i="1" dirty="0">
                  <a:solidFill>
                    <a:srgbClr val="000090"/>
                  </a:solidFill>
                  <a:latin typeface="SimSun-ExtB"/>
                  <a:ea typeface="SimSun-ExtB"/>
                  <a:cs typeface="SimSun-ExtB"/>
                </a:rPr>
                <a:t>τ</a:t>
              </a:r>
              <a:endParaRPr kumimoji="1" lang="en-US" altLang="zh-CN" b="1">
                <a:solidFill>
                  <a:srgbClr val="000099"/>
                </a:solidFill>
                <a:latin typeface="+mn-lt"/>
                <a:ea typeface="黑体" pitchFamily="2" charset="-122"/>
                <a:sym typeface="Symbol" pitchFamily="18" charset="2"/>
              </a:endParaRP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9" name="Text Box 37"/>
          <p:cNvSpPr txBox="1">
            <a:spLocks noChangeArrowheads="1"/>
          </p:cNvSpPr>
          <p:nvPr/>
        </p:nvSpPr>
        <p:spPr bwMode="auto">
          <a:xfrm>
            <a:off x="7434554" y="3183979"/>
            <a:ext cx="22108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a:t>
            </a:r>
            <a:r>
              <a:rPr lang="en-US" altLang="zh-CN" sz="2400" b="1" i="1" dirty="0">
                <a:solidFill>
                  <a:srgbClr val="000090"/>
                </a:solidFill>
                <a:latin typeface="SimSun-ExtB"/>
                <a:ea typeface="SimSun-ExtB"/>
                <a:cs typeface="SimSun-ExtB"/>
              </a:rPr>
              <a:t>τ</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smtClean="0"/>
              <a:t>信号传播</a:t>
            </a:r>
            <a:r>
              <a:rPr lang="zh-CN" altLang="en-US" sz="4000" dirty="0"/>
              <a:t>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itchFamily="2" charset="-122"/>
              </a:rPr>
              <a:t>A</a:t>
            </a:r>
            <a:r>
              <a:rPr lang="zh-CN" altLang="en-US" sz="2800" b="1" dirty="0" smtClean="0">
                <a:solidFill>
                  <a:srgbClr val="000066"/>
                </a:solidFill>
                <a:latin typeface="+mn-lt"/>
                <a:ea typeface="黑体" pitchFamily="2" charset="-122"/>
              </a:rPr>
              <a:t>需要单程传播时延的 </a:t>
            </a:r>
            <a:r>
              <a:rPr lang="en-US" altLang="zh-CN" sz="2800" b="1" dirty="0" smtClean="0">
                <a:solidFill>
                  <a:srgbClr val="000066"/>
                </a:solidFill>
                <a:latin typeface="+mn-lt"/>
                <a:ea typeface="黑体" pitchFamily="2" charset="-122"/>
              </a:rPr>
              <a:t>2 </a:t>
            </a:r>
            <a:r>
              <a:rPr lang="zh-CN" altLang="en-US" sz="2800" b="1" dirty="0" smtClean="0">
                <a:solidFill>
                  <a:srgbClr val="000066"/>
                </a:solidFill>
                <a:latin typeface="+mn-lt"/>
                <a:ea typeface="黑体" pitchFamily="2" charset="-122"/>
              </a:rPr>
              <a:t>倍的时间，</a:t>
            </a:r>
            <a:endParaRPr lang="en-US" altLang="zh-CN" sz="2800" b="1" dirty="0" smtClean="0">
              <a:solidFill>
                <a:srgbClr val="000066"/>
              </a:solidFill>
              <a:latin typeface="+mn-lt"/>
              <a:ea typeface="黑体" pitchFamily="2" charset="-122"/>
            </a:endParaRPr>
          </a:p>
          <a:p>
            <a:pPr algn="ctr"/>
            <a:r>
              <a:rPr lang="zh-CN" altLang="en-US" sz="2800" b="1" dirty="0" smtClean="0">
                <a:solidFill>
                  <a:srgbClr val="000066"/>
                </a:solidFill>
                <a:latin typeface="+mn-lt"/>
                <a:ea typeface="黑体" pitchFamily="2" charset="-122"/>
              </a:rPr>
              <a:t>才能检测到与 </a:t>
            </a:r>
            <a:r>
              <a:rPr lang="en-US" altLang="zh-CN" sz="2800" b="1" dirty="0" smtClean="0">
                <a:solidFill>
                  <a:srgbClr val="000066"/>
                </a:solidFill>
                <a:latin typeface="+mn-lt"/>
                <a:ea typeface="黑体" pitchFamily="2" charset="-122"/>
              </a:rPr>
              <a:t>B </a:t>
            </a:r>
            <a:r>
              <a:rPr lang="zh-CN" altLang="en-US" sz="2800" b="1" dirty="0" smtClean="0">
                <a:solidFill>
                  <a:srgbClr val="000066"/>
                </a:solidFill>
                <a:latin typeface="+mn-lt"/>
                <a:ea typeface="黑体" pitchFamily="2" charset="-122"/>
              </a:rPr>
              <a:t>的发送产生了冲突</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695518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3711" name="Group 15"/>
          <p:cNvGrpSpPr>
            <a:grpSpLocks/>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sp>
        <p:nvSpPr>
          <p:cNvPr id="413714" name="Text Box 18"/>
          <p:cNvSpPr txBox="1">
            <a:spLocks noChangeArrowheads="1"/>
          </p:cNvSpPr>
          <p:nvPr/>
        </p:nvSpPr>
        <p:spPr bwMode="auto">
          <a:xfrm>
            <a:off x="7590408" y="3285480"/>
            <a:ext cx="2044926" cy="84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a:t>
            </a:r>
            <a:r>
              <a:rPr kumimoji="1" lang="en-US" altLang="zh-CN" b="1">
                <a:solidFill>
                  <a:srgbClr val="000099"/>
                </a:solidFill>
                <a:ea typeface="黑体" pitchFamily="2" charset="-122"/>
              </a:rPr>
              <a:t> </a:t>
            </a:r>
            <a:r>
              <a:rPr lang="en-US" altLang="zh-CN" b="1" i="1" dirty="0">
                <a:solidFill>
                  <a:srgbClr val="000090"/>
                </a:solidFill>
                <a:latin typeface="SimSun-ExtB"/>
                <a:ea typeface="SimSun-ExtB"/>
                <a:cs typeface="SimSun-ExtB"/>
              </a:rPr>
              <a:t>τ - </a:t>
            </a:r>
            <a:r>
              <a:rPr lang="en-US" altLang="zh-CN" b="1" i="1" dirty="0">
                <a:solidFill>
                  <a:srgbClr val="000090"/>
                </a:solidFill>
                <a:latin typeface="Lucida Grande"/>
                <a:ea typeface="Lucida Grande"/>
                <a:cs typeface="Lucida Grande"/>
              </a:rPr>
              <a:t>δ</a:t>
            </a:r>
            <a:endParaRPr kumimoji="1" lang="en-US" altLang="zh-CN" b="1">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检测到信道空闲</a:t>
            </a:r>
          </a:p>
          <a:p>
            <a:pPr eaLnBrk="0" hangingPunct="0">
              <a:lnSpc>
                <a:spcPct val="90000"/>
              </a:lnSpc>
            </a:pPr>
            <a:r>
              <a:rPr kumimoji="1" lang="zh-CN" altLang="en-US" b="1">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590407" y="4102843"/>
            <a:ext cx="1450150" cy="595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lang="en-US" altLang="zh-CN" b="1" i="1" dirty="0">
                <a:solidFill>
                  <a:srgbClr val="000090"/>
                </a:solidFill>
                <a:latin typeface="SimSun-ExtB"/>
                <a:ea typeface="SimSun-ExtB"/>
                <a:cs typeface="SimSun-ExtB"/>
              </a:rPr>
              <a:t>τ - </a:t>
            </a:r>
            <a:r>
              <a:rPr lang="en-US" altLang="zh-CN" b="1" i="1" dirty="0">
                <a:solidFill>
                  <a:srgbClr val="000090"/>
                </a:solidFill>
                <a:latin typeface="Lucida Grande"/>
                <a:ea typeface="Lucida Grande"/>
                <a:cs typeface="Lucida Grande"/>
              </a:rPr>
              <a:t>δ</a:t>
            </a:r>
            <a:r>
              <a:rPr kumimoji="1" lang="en-US" altLang="zh-CN" b="1">
                <a:solidFill>
                  <a:srgbClr val="000099"/>
                </a:solidFill>
                <a:latin typeface="+mn-lt"/>
                <a:ea typeface="黑体" pitchFamily="2" charset="-122"/>
                <a:sym typeface="Symbol" pitchFamily="18" charset="2"/>
              </a:rPr>
              <a:t> / 2</a:t>
            </a:r>
            <a:endParaRPr kumimoji="1" lang="en-US" altLang="zh-CN" b="1" baseline="30000">
              <a:solidFill>
                <a:srgbClr val="000099"/>
              </a:solidFill>
              <a:latin typeface="+mn-lt"/>
              <a:ea typeface="黑体" pitchFamily="2" charset="-122"/>
            </a:endParaRPr>
          </a:p>
          <a:p>
            <a:pPr eaLnBrk="0" hangingPunct="0">
              <a:lnSpc>
                <a:spcPct val="90000"/>
              </a:lnSpc>
            </a:pPr>
            <a:r>
              <a:rPr kumimoji="1" lang="zh-CN" altLang="en-US"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75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lang="en-US" altLang="zh-CN" b="1" i="1" dirty="0">
                  <a:solidFill>
                    <a:srgbClr val="000090"/>
                  </a:solidFill>
                  <a:latin typeface="SimSun-ExtB"/>
                  <a:ea typeface="SimSun-ExtB"/>
                  <a:cs typeface="SimSun-ExtB"/>
                </a:rPr>
                <a:t>τ - </a:t>
              </a:r>
              <a:r>
                <a:rPr lang="en-US" altLang="zh-CN" b="1" i="1" dirty="0">
                  <a:solidFill>
                    <a:srgbClr val="000090"/>
                  </a:solidFill>
                  <a:latin typeface="Lucida Grande"/>
                  <a:ea typeface="Lucida Grande"/>
                  <a:cs typeface="Lucida Grande"/>
                </a:rPr>
                <a:t>δ</a:t>
              </a:r>
              <a:endParaRPr kumimoji="1" lang="en-US" altLang="zh-CN" b="1" i="1" baseline="30000">
                <a:solidFill>
                  <a:srgbClr val="000090"/>
                </a:solidFill>
                <a:ea typeface="黑体" pitchFamily="2" charset="-122"/>
              </a:endParaRP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7280237" y="424036"/>
            <a:ext cx="1998398" cy="1127125"/>
            <a:chOff x="4167" y="336"/>
            <a:chExt cx="1162" cy="710"/>
          </a:xfrm>
        </p:grpSpPr>
        <p:grpSp>
          <p:nvGrpSpPr>
            <p:cNvPr id="413723" name="Group 27"/>
            <p:cNvGrpSpPr>
              <a:grpSpLocks/>
            </p:cNvGrpSpPr>
            <p:nvPr/>
          </p:nvGrpSpPr>
          <p:grpSpPr bwMode="auto">
            <a:xfrm>
              <a:off x="4167" y="697"/>
              <a:ext cx="994" cy="349"/>
              <a:chOff x="4167" y="697"/>
              <a:chExt cx="994" cy="349"/>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25" name="Text Box 29"/>
              <p:cNvSpPr txBox="1">
                <a:spLocks noChangeArrowheads="1"/>
              </p:cNvSpPr>
              <p:nvPr/>
            </p:nvSpPr>
            <p:spPr bwMode="auto">
              <a:xfrm>
                <a:off x="4411" y="697"/>
                <a:ext cx="75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lang="en-US" altLang="zh-CN" b="1" i="1" dirty="0">
                    <a:solidFill>
                      <a:srgbClr val="000090"/>
                    </a:solidFill>
                    <a:latin typeface="SimSun-ExtB"/>
                    <a:ea typeface="SimSun-ExtB"/>
                    <a:cs typeface="SimSun-ExtB"/>
                  </a:rPr>
                  <a:t>τ - </a:t>
                </a:r>
                <a:r>
                  <a:rPr lang="en-US" altLang="zh-CN" b="1" i="1" dirty="0">
                    <a:solidFill>
                      <a:srgbClr val="000090"/>
                    </a:solidFill>
                    <a:latin typeface="Lucida Grande"/>
                    <a:ea typeface="Lucida Grande"/>
                    <a:cs typeface="Lucida Grande"/>
                  </a:rPr>
                  <a:t>δ</a:t>
                </a:r>
                <a:endParaRPr kumimoji="1" lang="en-US" altLang="zh-CN" b="1" i="1" baseline="30000">
                  <a:solidFill>
                    <a:srgbClr val="000090"/>
                  </a:solidFill>
                  <a:ea typeface="黑体" pitchFamily="2" charset="-122"/>
                </a:endParaRPr>
              </a:p>
              <a:p>
                <a:pPr eaLnBrk="0" hangingPunct="0"/>
                <a:endParaRPr kumimoji="1" lang="en-US" altLang="zh-CN" b="1" baseline="30000">
                  <a:solidFill>
                    <a:srgbClr val="000099"/>
                  </a:solidFill>
                  <a:latin typeface="+mn-lt"/>
                  <a:ea typeface="黑体" pitchFamily="2" charset="-122"/>
                </a:endParaRP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519970" y="1263824"/>
            <a:ext cx="4003676" cy="1006475"/>
            <a:chOff x="2562" y="865"/>
            <a:chExt cx="2328"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34" name="Text Box 38"/>
            <p:cNvSpPr txBox="1">
              <a:spLocks noChangeArrowheads="1"/>
            </p:cNvSpPr>
            <p:nvPr/>
          </p:nvSpPr>
          <p:spPr bwMode="auto">
            <a:xfrm>
              <a:off x="4410" y="865"/>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lang="en-US" altLang="zh-CN" b="1" i="1" dirty="0">
                  <a:solidFill>
                    <a:srgbClr val="000090"/>
                  </a:solidFill>
                  <a:latin typeface="SimSun-ExtB"/>
                  <a:ea typeface="SimSun-ExtB"/>
                  <a:cs typeface="SimSun-ExtB"/>
                </a:rPr>
                <a:t>τ</a:t>
              </a:r>
              <a:endParaRPr kumimoji="1" lang="en-US" altLang="zh-CN" b="1">
                <a:solidFill>
                  <a:srgbClr val="000099"/>
                </a:solidFill>
                <a:latin typeface="+mn-lt"/>
                <a:ea typeface="黑体" pitchFamily="2" charset="-122"/>
                <a:sym typeface="Symbol" pitchFamily="18" charset="2"/>
              </a:endParaRP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413737" name="Group 41"/>
          <p:cNvGrpSpPr>
            <a:grpSpLocks/>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413740" name="Group 44"/>
          <p:cNvGrpSpPr>
            <a:grpSpLocks/>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44" name="Group 48"/>
          <p:cNvGrpSpPr>
            <a:grpSpLocks/>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smtClean="0">
                <a:solidFill>
                  <a:srgbClr val="000099"/>
                </a:solidFill>
                <a:latin typeface="+mn-lt"/>
                <a:ea typeface="黑体" pitchFamily="2" charset="-122"/>
              </a:rPr>
              <a:t>t</a:t>
            </a:r>
            <a:r>
              <a:rPr kumimoji="1" lang="en-US" altLang="zh-CN" b="1" dirty="0" smtClean="0">
                <a:solidFill>
                  <a:srgbClr val="000099"/>
                </a:solidFill>
                <a:latin typeface="+mn-lt"/>
                <a:ea typeface="黑体" pitchFamily="2" charset="-122"/>
              </a:rPr>
              <a:t> </a:t>
            </a:r>
            <a:r>
              <a:rPr kumimoji="1" lang="en-US" altLang="zh-CN" b="1" dirty="0">
                <a:solidFill>
                  <a:srgbClr val="000099"/>
                </a:solidFill>
                <a:latin typeface="+mn-lt"/>
                <a:ea typeface="黑体" pitchFamily="2" charset="-122"/>
              </a:rPr>
              <a:t>=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smtClean="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64" name="Group 68"/>
          <p:cNvGrpSpPr>
            <a:grpSpLocks/>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lang="en-US" altLang="zh-CN" b="1" i="1" dirty="0">
                  <a:solidFill>
                    <a:srgbClr val="000090"/>
                  </a:solidFill>
                  <a:latin typeface="SimSun-ExtB"/>
                  <a:ea typeface="SimSun-ExtB"/>
                  <a:cs typeface="SimSun-ExtB"/>
                </a:rPr>
                <a:t>τ</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413767" name="Group 71"/>
          <p:cNvGrpSpPr>
            <a:grpSpLocks/>
          </p:cNvGrpSpPr>
          <p:nvPr/>
        </p:nvGrpSpPr>
        <p:grpSpPr bwMode="auto">
          <a:xfrm>
            <a:off x="491108" y="5373716"/>
            <a:ext cx="2682875" cy="868363"/>
            <a:chOff x="204" y="3566"/>
            <a:chExt cx="1560" cy="547"/>
          </a:xfrm>
        </p:grpSpPr>
        <p:sp>
          <p:nvSpPr>
            <p:cNvPr id="413768" name="Text Box 72"/>
            <p:cNvSpPr txBox="1">
              <a:spLocks noChangeArrowheads="1"/>
            </p:cNvSpPr>
            <p:nvPr/>
          </p:nvSpPr>
          <p:spPr bwMode="auto">
            <a:xfrm>
              <a:off x="204" y="3581"/>
              <a:ext cx="734"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lang="en-US" altLang="zh-CN" b="1" i="1" dirty="0">
                  <a:solidFill>
                    <a:srgbClr val="000090"/>
                  </a:solidFill>
                  <a:latin typeface="SimSun-ExtB"/>
                  <a:ea typeface="SimSun-ExtB"/>
                  <a:cs typeface="SimSun-ExtB"/>
                </a:rPr>
                <a:t>τ - </a:t>
              </a:r>
              <a:r>
                <a:rPr lang="en-US" altLang="zh-CN" b="1" i="1" dirty="0">
                  <a:solidFill>
                    <a:srgbClr val="000090"/>
                  </a:solidFill>
                  <a:latin typeface="Lucida Grande"/>
                  <a:ea typeface="Lucida Grande"/>
                  <a:cs typeface="Lucida Grande"/>
                </a:rPr>
                <a:t>δ</a:t>
              </a:r>
              <a:endParaRPr kumimoji="1" lang="en-US" altLang="zh-CN" b="1" baseline="30000">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a:t>
              </a:r>
            </a:p>
            <a:p>
              <a:pPr eaLnBrk="0" hangingPunct="0">
                <a:lnSpc>
                  <a:spcPct val="90000"/>
                </a:lnSpc>
              </a:pPr>
              <a:r>
                <a:rPr kumimoji="1" lang="zh-CN" altLang="en-US" b="1">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72" name="Text Box 76"/>
          <p:cNvSpPr txBox="1">
            <a:spLocks noChangeArrowheads="1"/>
          </p:cNvSpPr>
          <p:nvPr/>
        </p:nvSpPr>
        <p:spPr bwMode="auto">
          <a:xfrm>
            <a:off x="7434554" y="1671811"/>
            <a:ext cx="22108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a:t>
            </a:r>
            <a:r>
              <a:rPr lang="en-US" altLang="zh-CN" sz="2400" b="1" i="1" dirty="0">
                <a:solidFill>
                  <a:srgbClr val="000090"/>
                </a:solidFill>
                <a:latin typeface="SimSun-ExtB"/>
                <a:ea typeface="SimSun-ExtB"/>
                <a:cs typeface="SimSun-ExtB"/>
              </a:rPr>
              <a:t>τ</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35423157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Tree>
    <p:extLst>
      <p:ext uri="{BB962C8B-B14F-4D97-AF65-F5344CB8AC3E}">
        <p14:creationId xmlns:p14="http://schemas.microsoft.com/office/powerpoint/2010/main" val="3441149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latin typeface="SimSun-ExtB"/>
                <a:ea typeface="SimSun-ExtB"/>
                <a:cs typeface="SimSun-ExtB"/>
              </a:rPr>
              <a:t>τ</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latin typeface="SimSun-ExtB"/>
                <a:ea typeface="SimSun-ExtB"/>
                <a:cs typeface="SimSun-ExtB"/>
              </a:rPr>
              <a:t>τ</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4033349391"/>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r>
              <a:rPr lang="en-US" altLang="zh-CN" sz="4000" dirty="0" smtClean="0"/>
              <a:t/>
            </a:r>
            <a:br>
              <a:rPr lang="en-US" altLang="zh-CN" sz="4000" dirty="0" smtClean="0"/>
            </a:br>
            <a:r>
              <a:rPr lang="en-US" altLang="zh-CN" sz="4000" dirty="0" smtClean="0"/>
              <a:t>(</a:t>
            </a: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ea typeface="黑体" pitchFamily="2" charset="-122"/>
              </a:rPr>
              <a:t>基本退避时间取为争用期 </a:t>
            </a:r>
            <a:r>
              <a:rPr lang="en-US" altLang="zh-CN" sz="2400" dirty="0">
                <a:solidFill>
                  <a:srgbClr val="0000FF"/>
                </a:solidFill>
                <a:latin typeface="Arial" charset="0"/>
                <a:ea typeface="黑体" pitchFamily="2" charset="-122"/>
              </a:rPr>
              <a:t>2</a:t>
            </a:r>
            <a:r>
              <a:rPr lang="en-US" altLang="zh-CN" sz="2400" i="1" dirty="0">
                <a:solidFill>
                  <a:srgbClr val="0000FF"/>
                </a:solidFill>
                <a:latin typeface="SimSun-ExtB"/>
                <a:ea typeface="SimSun-ExtB"/>
                <a:cs typeface="SimSun-ExtB"/>
              </a:rPr>
              <a:t>τ</a:t>
            </a:r>
            <a:r>
              <a:rPr lang="zh-CN" altLang="en-US" sz="2400" dirty="0">
                <a:solidFill>
                  <a:srgbClr val="0000FF"/>
                </a:solidFill>
                <a:latin typeface="Arial" charset="0"/>
                <a:ea typeface="黑体" pitchFamily="2" charset="-122"/>
              </a:rPr>
              <a:t>。</a:t>
            </a:r>
          </a:p>
          <a:p>
            <a:pPr lvl="1"/>
            <a:r>
              <a:rPr lang="zh-CN" altLang="en-US" sz="2400" dirty="0">
                <a:latin typeface="Arial" charset="0"/>
                <a:ea typeface="黑体" pitchFamily="2" charset="-122"/>
              </a:rPr>
              <a:t>从整数集合</a:t>
            </a:r>
            <a:r>
              <a:rPr lang="en-US" altLang="zh-CN" sz="2400" dirty="0">
                <a:latin typeface="Arial" charset="0"/>
                <a:ea typeface="黑体" pitchFamily="2" charset="-122"/>
              </a:rPr>
              <a:t>[0,1,…, (2</a:t>
            </a:r>
            <a:r>
              <a:rPr lang="en-US" altLang="zh-CN" sz="2400" i="1" baseline="30000" dirty="0">
                <a:latin typeface="Arial" charset="0"/>
                <a:ea typeface="黑体" pitchFamily="2" charset="-122"/>
              </a:rPr>
              <a:t>k</a:t>
            </a:r>
            <a:r>
              <a:rPr lang="en-US" altLang="zh-CN" sz="2400" i="1" dirty="0">
                <a:latin typeface="Arial" charset="0"/>
                <a:ea typeface="黑体" pitchFamily="2" charset="-122"/>
              </a:rPr>
              <a:t> </a:t>
            </a:r>
            <a:r>
              <a:rPr lang="zh-CN" altLang="zh-CN" sz="2400" dirty="0">
                <a:latin typeface="Arial" charset="0"/>
                <a:sym typeface="Symbol" pitchFamily="18" charset="2"/>
              </a:rPr>
              <a:t>-</a:t>
            </a:r>
            <a:r>
              <a:rPr lang="en-US" altLang="zh-CN" sz="2400" dirty="0">
                <a:latin typeface="Arial" charset="0"/>
                <a:sym typeface="Symbol" pitchFamily="18" charset="2"/>
              </a:rPr>
              <a:t> </a:t>
            </a:r>
            <a:r>
              <a:rPr lang="en-US" altLang="zh-CN" sz="2400" dirty="0">
                <a:latin typeface="Arial" charset="0"/>
                <a:ea typeface="黑体" pitchFamily="2" charset="-122"/>
              </a:rPr>
              <a:t>1)]</a:t>
            </a:r>
            <a:r>
              <a:rPr lang="zh-CN" altLang="en-US" sz="2400" dirty="0">
                <a:latin typeface="Arial" charset="0"/>
                <a:ea typeface="黑体" pitchFamily="2" charset="-122"/>
              </a:rPr>
              <a:t>中</a:t>
            </a:r>
            <a:r>
              <a:rPr lang="zh-CN" altLang="en-US" sz="2400" dirty="0">
                <a:solidFill>
                  <a:srgbClr val="FF0000"/>
                </a:solidFill>
                <a:latin typeface="Arial" charset="0"/>
                <a:ea typeface="黑体" pitchFamily="2" charset="-122"/>
              </a:rPr>
              <a:t>随机</a:t>
            </a:r>
            <a:r>
              <a:rPr lang="zh-CN" altLang="en-US" sz="2400" dirty="0">
                <a:latin typeface="Arial" charset="0"/>
                <a:ea typeface="黑体" pitchFamily="2" charset="-122"/>
              </a:rPr>
              <a:t>地取出一个数，记为 </a:t>
            </a:r>
            <a:r>
              <a:rPr lang="en-US" altLang="zh-CN" sz="2400" i="1" dirty="0">
                <a:latin typeface="Arial" charset="0"/>
                <a:ea typeface="黑体" pitchFamily="2" charset="-122"/>
              </a:rPr>
              <a:t>r</a:t>
            </a:r>
            <a:r>
              <a:rPr lang="zh-CN" altLang="en-US" sz="2400" dirty="0">
                <a:latin typeface="Arial" charset="0"/>
                <a:ea typeface="黑体" pitchFamily="2" charset="-122"/>
              </a:rPr>
              <a:t>。重传所需的时延就是 </a:t>
            </a:r>
            <a:r>
              <a:rPr lang="en-US" altLang="zh-CN" sz="2400" i="1" dirty="0">
                <a:latin typeface="Arial" charset="0"/>
                <a:ea typeface="黑体" pitchFamily="2" charset="-122"/>
              </a:rPr>
              <a:t>r </a:t>
            </a:r>
            <a:r>
              <a:rPr lang="zh-CN" altLang="en-US" sz="2400" dirty="0">
                <a:latin typeface="Arial" charset="0"/>
                <a:ea typeface="黑体" pitchFamily="2" charset="-122"/>
              </a:rPr>
              <a:t>倍的基本退避时间。</a:t>
            </a:r>
          </a:p>
          <a:p>
            <a:pPr lvl="1"/>
            <a:r>
              <a:rPr lang="zh-CN" altLang="en-US" sz="2400" dirty="0">
                <a:latin typeface="Arial" charset="0"/>
                <a:ea typeface="黑体" pitchFamily="2" charset="-122"/>
              </a:rPr>
              <a:t>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ea typeface="黑体" pitchFamily="2" charset="-122"/>
              </a:rPr>
              <a:t>当 </a:t>
            </a:r>
            <a:r>
              <a:rPr lang="en-US" altLang="zh-CN" sz="2400" i="1" dirty="0">
                <a:latin typeface="Arial" charset="0"/>
                <a:ea typeface="黑体" pitchFamily="2" charset="-122"/>
              </a:rPr>
              <a:t>k ≤</a:t>
            </a:r>
            <a:r>
              <a:rPr lang="en-US" altLang="zh-CN" sz="2400" dirty="0">
                <a:latin typeface="Arial" charset="0"/>
                <a:ea typeface="黑体" pitchFamily="2" charset="-122"/>
                <a:sym typeface="Symbol" pitchFamily="18" charset="2"/>
              </a:rPr>
              <a:t> </a:t>
            </a:r>
            <a:r>
              <a:rPr lang="en-US" altLang="zh-CN" sz="2400" dirty="0">
                <a:latin typeface="Arial" charset="0"/>
                <a:ea typeface="黑体" pitchFamily="2" charset="-122"/>
              </a:rPr>
              <a:t>10 </a:t>
            </a:r>
            <a:r>
              <a:rPr lang="zh-CN" altLang="en-US" sz="2400" dirty="0">
                <a:latin typeface="Arial" charset="0"/>
                <a:ea typeface="黑体" pitchFamily="2" charset="-122"/>
              </a:rPr>
              <a:t>时，参数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等于重传次数。</a:t>
            </a:r>
          </a:p>
          <a:p>
            <a:pPr lvl="1"/>
            <a:r>
              <a:rPr lang="zh-CN" altLang="en-US" sz="2400" dirty="0">
                <a:latin typeface="Arial" charset="0"/>
                <a:ea typeface="黑体" pitchFamily="2" charset="-122"/>
              </a:rPr>
              <a:t>当重传达 </a:t>
            </a:r>
            <a:r>
              <a:rPr lang="en-US" altLang="zh-CN" sz="2400" dirty="0">
                <a:latin typeface="Arial" charset="0"/>
                <a:ea typeface="黑体" pitchFamily="2" charset="-122"/>
              </a:rPr>
              <a:t>16 </a:t>
            </a:r>
            <a:r>
              <a:rPr lang="zh-CN" altLang="en-US" sz="2400" dirty="0">
                <a:latin typeface="Arial" charset="0"/>
                <a:ea typeface="黑体" pitchFamily="2" charset="-122"/>
              </a:rPr>
              <a:t>次仍不能成功时即丢弃该帧，并向高层报告。</a:t>
            </a:r>
            <a:r>
              <a:rPr lang="zh-CN" altLang="en-US" sz="2400" dirty="0"/>
              <a:t> </a:t>
            </a:r>
          </a:p>
        </p:txBody>
      </p:sp>
    </p:spTree>
    <p:extLst>
      <p:ext uri="{BB962C8B-B14F-4D97-AF65-F5344CB8AC3E}">
        <p14:creationId xmlns:p14="http://schemas.microsoft.com/office/powerpoint/2010/main" val="3278003425"/>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i="1" dirty="0"/>
              <a:t>μs</a:t>
            </a:r>
            <a:r>
              <a:rPr lang="en-US" altLang="zh-CN" dirty="0"/>
              <a:t> </a:t>
            </a:r>
            <a:r>
              <a:rPr lang="zh-CN" altLang="en-US" dirty="0"/>
              <a:t>为争用期的长度。</a:t>
            </a:r>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endParaRPr lang="zh-CN" altLang="en-US" dirty="0"/>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smtClean="0">
                <a:solidFill>
                  <a:srgbClr val="0000FF"/>
                </a:solidFill>
                <a:latin typeface="+mn-lt"/>
                <a:ea typeface="黑体" pitchFamily="2" charset="-122"/>
              </a:rPr>
              <a:t>以太网</a:t>
            </a:r>
            <a:r>
              <a:rPr lang="zh-CN" altLang="en-US" sz="3200" b="1" dirty="0">
                <a:solidFill>
                  <a:srgbClr val="0000FF"/>
                </a:solidFill>
                <a:latin typeface="+mn-lt"/>
                <a:ea typeface="黑体" pitchFamily="2" charset="-122"/>
              </a:rPr>
              <a:t>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val="27455250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205821485"/>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p>
        </p:txBody>
      </p:sp>
      <p:sp>
        <p:nvSpPr>
          <p:cNvPr id="419843" name="Rectangle 3"/>
          <p:cNvSpPr>
            <a:spLocks noGrp="1" noChangeArrowheads="1"/>
          </p:cNvSpPr>
          <p:nvPr>
            <p:ph idx="1"/>
          </p:nvPr>
        </p:nvSpPr>
        <p:spPr/>
        <p:txBody>
          <a:bodyPr/>
          <a:lstStyle/>
          <a:p>
            <a:pPr marL="0" indent="0">
              <a:buNone/>
            </a:pPr>
            <a:r>
              <a:rPr lang="zh-CN" altLang="en-US" dirty="0" smtClean="0"/>
              <a:t>当</a:t>
            </a:r>
            <a:r>
              <a:rPr lang="zh-CN" altLang="en-US" dirty="0"/>
              <a:t>发送数据的站一旦发现发生了碰撞时：</a:t>
            </a:r>
          </a:p>
          <a:p>
            <a:r>
              <a:rPr lang="en-US" altLang="zh-CN" dirty="0" smtClean="0">
                <a:latin typeface="Arial" charset="0"/>
              </a:rPr>
              <a:t>(1) </a:t>
            </a:r>
            <a:r>
              <a:rPr lang="zh-CN" altLang="en-US" dirty="0" smtClean="0">
                <a:latin typeface="Arial" charset="0"/>
                <a:ea typeface="黑体" pitchFamily="2" charset="-122"/>
              </a:rPr>
              <a:t>立即</a:t>
            </a:r>
            <a:r>
              <a:rPr lang="zh-CN" altLang="en-US" dirty="0">
                <a:latin typeface="Arial" charset="0"/>
                <a:ea typeface="黑体" pitchFamily="2" charset="-122"/>
              </a:rPr>
              <a:t>停止发送数据；</a:t>
            </a:r>
          </a:p>
          <a:p>
            <a:r>
              <a:rPr lang="en-US" altLang="zh-CN" dirty="0" smtClean="0">
                <a:latin typeface="Arial" charset="0"/>
                <a:ea typeface="黑体" pitchFamily="2" charset="-122"/>
              </a:rPr>
              <a:t>(2) </a:t>
            </a:r>
            <a:r>
              <a:rPr lang="zh-CN" altLang="en-US" dirty="0" smtClean="0">
                <a:latin typeface="Arial" charset="0"/>
                <a:ea typeface="黑体" pitchFamily="2" charset="-122"/>
              </a:rPr>
              <a:t>再</a:t>
            </a:r>
            <a:r>
              <a:rPr lang="zh-CN" altLang="en-US" dirty="0">
                <a:latin typeface="Arial" charset="0"/>
                <a:ea typeface="黑体" pitchFamily="2" charset="-122"/>
              </a:rPr>
              <a:t>继续发送若干比特的</a:t>
            </a:r>
            <a:r>
              <a:rPr lang="zh-CN" altLang="en-US" dirty="0" smtClean="0">
                <a:solidFill>
                  <a:srgbClr val="FF0000"/>
                </a:solidFill>
                <a:latin typeface="Arial" charset="0"/>
                <a:ea typeface="黑体" pitchFamily="2" charset="-122"/>
              </a:rPr>
              <a:t>人为干扰信号  </a:t>
            </a:r>
            <a:r>
              <a:rPr lang="en-US" altLang="zh-CN" dirty="0" smtClean="0">
                <a:latin typeface="Arial" charset="0"/>
                <a:ea typeface="黑体" pitchFamily="2" charset="-122"/>
              </a:rPr>
              <a:t>(</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Tree>
    <p:extLst>
      <p:ext uri="{BB962C8B-B14F-4D97-AF65-F5344CB8AC3E}">
        <p14:creationId xmlns:p14="http://schemas.microsoft.com/office/powerpoint/2010/main" val="21239472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也</a:t>
            </a:r>
            <a:r>
              <a:rPr lang="zh-CN" altLang="zh-CN" dirty="0"/>
              <a:t>有人采用另外的术语。这就是把链路分为物理链路和逻辑链路</a:t>
            </a:r>
            <a:r>
              <a:rPr lang="zh-CN" altLang="zh-CN" dirty="0" smtClean="0"/>
              <a:t>。</a:t>
            </a:r>
            <a:endParaRPr lang="en-US" altLang="zh-CN" dirty="0" smtClean="0"/>
          </a:p>
          <a:p>
            <a:r>
              <a:rPr lang="zh-CN" altLang="zh-CN" dirty="0" smtClean="0">
                <a:solidFill>
                  <a:srgbClr val="FF0000"/>
                </a:solidFill>
              </a:rPr>
              <a:t>物理</a:t>
            </a:r>
            <a:r>
              <a:rPr lang="zh-CN" altLang="zh-CN" dirty="0">
                <a:solidFill>
                  <a:srgbClr val="FF0000"/>
                </a:solidFill>
              </a:rPr>
              <a:t>链路</a:t>
            </a:r>
            <a:r>
              <a:rPr lang="zh-CN" altLang="zh-CN" dirty="0"/>
              <a:t>就是上面所说的</a:t>
            </a:r>
            <a:r>
              <a:rPr lang="zh-CN" altLang="zh-CN" dirty="0" smtClean="0"/>
              <a:t>链路</a:t>
            </a:r>
            <a:r>
              <a:rPr lang="zh-CN" altLang="en-US" dirty="0" smtClean="0"/>
              <a:t>。</a:t>
            </a:r>
            <a:endParaRPr lang="en-US" altLang="zh-CN" dirty="0" smtClean="0"/>
          </a:p>
          <a:p>
            <a:r>
              <a:rPr lang="zh-CN" altLang="zh-CN" dirty="0" smtClean="0">
                <a:solidFill>
                  <a:srgbClr val="FF0000"/>
                </a:solidFill>
              </a:rPr>
              <a:t>逻辑</a:t>
            </a:r>
            <a:r>
              <a:rPr lang="zh-CN" altLang="zh-CN" dirty="0">
                <a:solidFill>
                  <a:srgbClr val="FF0000"/>
                </a:solidFill>
              </a:rPr>
              <a:t>链路</a:t>
            </a:r>
            <a:r>
              <a:rPr lang="zh-CN" altLang="zh-CN" dirty="0"/>
              <a:t>就是上面的数据链路，是物理链路加上必要的通信协议。</a:t>
            </a:r>
          </a:p>
          <a:p>
            <a:r>
              <a:rPr lang="zh-CN" altLang="zh-CN" dirty="0"/>
              <a:t>早期的数据通信协议曾叫作</a:t>
            </a:r>
            <a:r>
              <a:rPr lang="zh-CN" altLang="zh-CN" dirty="0">
                <a:solidFill>
                  <a:srgbClr val="FF0000"/>
                </a:solidFill>
              </a:rPr>
              <a:t>通信</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zh-CN" altLang="zh-CN" dirty="0"/>
              <a:t>。因此在数据链路层，规程和协议是同义语。</a:t>
            </a:r>
            <a:endParaRPr lang="zh-CN" altLang="en-US" dirty="0">
              <a:solidFill>
                <a:srgbClr val="0000CC"/>
              </a:solidFill>
            </a:endParaRPr>
          </a:p>
        </p:txBody>
      </p:sp>
    </p:spTree>
    <p:extLst>
      <p:ext uri="{BB962C8B-B14F-4D97-AF65-F5344CB8AC3E}">
        <p14:creationId xmlns:p14="http://schemas.microsoft.com/office/powerpoint/2010/main" val="737241211"/>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68" name="Group 4"/>
          <p:cNvGrpSpPr>
            <a:grpSpLocks/>
          </p:cNvGrpSpPr>
          <p:nvPr/>
        </p:nvGrpSpPr>
        <p:grpSpPr bwMode="auto">
          <a:xfrm>
            <a:off x="1157420"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itchFamily="2"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b="1" dirty="0">
                      <a:solidFill>
                        <a:srgbClr val="0000CC"/>
                      </a:solidFill>
                      <a:latin typeface="+mn-lt"/>
                      <a:ea typeface="黑体" pitchFamily="2" charset="-122"/>
                    </a:rPr>
                    <a:t>干扰信号</a:t>
                  </a:r>
                  <a:endParaRPr kumimoji="1" lang="zh-CN" altLang="en-US" b="1" dirty="0">
                    <a:solidFill>
                      <a:srgbClr val="0000CC"/>
                    </a:solidFill>
                    <a:latin typeface="+mn-lt"/>
                    <a:ea typeface="黑体" pitchFamily="2"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1" name="Rectangle 17"/>
                <p:cNvSpPr>
                  <a:spLocks noChangeArrowheads="1"/>
                </p:cNvSpPr>
                <p:nvPr/>
              </p:nvSpPr>
              <p:spPr bwMode="auto">
                <a:xfrm>
                  <a:off x="728" y="3259"/>
                  <a:ext cx="198"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b="1" i="1" dirty="0">
                      <a:solidFill>
                        <a:srgbClr val="000090"/>
                      </a:solidFill>
                      <a:latin typeface="SimSun-ExtB"/>
                      <a:ea typeface="SimSun-ExtB"/>
                      <a:cs typeface="SimSun-ExtB"/>
                    </a:rPr>
                    <a:t>τ</a:t>
                  </a:r>
                  <a:endParaRPr kumimoji="1" lang="en-US" altLang="zh-CN" b="1">
                    <a:solidFill>
                      <a:srgbClr val="0000CC"/>
                    </a:solidFill>
                    <a:latin typeface="+mn-lt"/>
                    <a:ea typeface="黑体" pitchFamily="2" charset="-122"/>
                    <a:sym typeface="Symbol" pitchFamily="18" charset="2"/>
                  </a:endParaRP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J</a:t>
                  </a:r>
                  <a:endParaRPr kumimoji="1" lang="en-US" altLang="zh-CN" b="1">
                    <a:solidFill>
                      <a:srgbClr val="0000CC"/>
                    </a:solidFill>
                    <a:latin typeface="+mn-lt"/>
                    <a:ea typeface="黑体"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98" name="Group 34"/>
          <p:cNvGrpSpPr>
            <a:grpSpLocks/>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B</a:t>
              </a:r>
              <a:endParaRPr kumimoji="1" lang="en-US" altLang="zh-CN" b="1">
                <a:solidFill>
                  <a:srgbClr val="0000CC"/>
                </a:solidFill>
                <a:latin typeface="+mn-lt"/>
                <a:ea typeface="黑体"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3" name="Rectangle 39"/>
          <p:cNvSpPr>
            <a:spLocks noChangeArrowheads="1"/>
          </p:cNvSpPr>
          <p:nvPr/>
        </p:nvSpPr>
        <p:spPr bwMode="auto">
          <a:xfrm>
            <a:off x="8366787" y="2124868"/>
            <a:ext cx="33983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b="1" i="1" dirty="0">
                <a:solidFill>
                  <a:srgbClr val="000090"/>
                </a:solidFill>
                <a:latin typeface="SimSun-ExtB"/>
                <a:ea typeface="SimSun-ExtB"/>
                <a:cs typeface="SimSun-ExtB"/>
              </a:rPr>
              <a:t>τ</a:t>
            </a:r>
            <a:endParaRPr kumimoji="1" lang="en-US" altLang="zh-CN" b="1">
              <a:solidFill>
                <a:srgbClr val="0000CC"/>
              </a:solidFill>
              <a:latin typeface="+mn-lt"/>
              <a:ea typeface="黑体" pitchFamily="2" charset="-122"/>
              <a:sym typeface="Symbol" pitchFamily="18" charset="2"/>
            </a:endParaRPr>
          </a:p>
        </p:txBody>
      </p:sp>
      <p:grpSp>
        <p:nvGrpSpPr>
          <p:cNvPr id="420904" name="Group 40"/>
          <p:cNvGrpSpPr>
            <a:grpSpLocks/>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B </a:t>
              </a:r>
              <a:r>
                <a:rPr kumimoji="1" lang="zh-CN" altLang="en-US" b="1">
                  <a:solidFill>
                    <a:srgbClr val="0000CC"/>
                  </a:solidFill>
                  <a:latin typeface="+mn-lt"/>
                  <a:ea typeface="黑体"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b="1">
                <a:solidFill>
                  <a:srgbClr val="0000CC"/>
                </a:solidFill>
                <a:latin typeface="+mn-lt"/>
                <a:ea typeface="黑体" pitchFamily="2" charset="-122"/>
              </a:rPr>
              <a:t>A </a:t>
            </a:r>
            <a:r>
              <a:rPr kumimoji="1" lang="zh-CN" altLang="en-US" sz="2400" b="1">
                <a:solidFill>
                  <a:srgbClr val="0000CC"/>
                </a:solidFill>
                <a:latin typeface="+mn-lt"/>
                <a:ea typeface="黑体" pitchFamily="2" charset="-122"/>
              </a:rPr>
              <a:t>检测</a:t>
            </a:r>
          </a:p>
          <a:p>
            <a:pPr eaLnBrk="0" hangingPunct="0">
              <a:lnSpc>
                <a:spcPct val="85000"/>
              </a:lnSpc>
            </a:pPr>
            <a:r>
              <a:rPr kumimoji="1" lang="zh-CN" altLang="en-US" sz="2400" b="1">
                <a:solidFill>
                  <a:srgbClr val="0000CC"/>
                </a:solidFill>
                <a:latin typeface="+mn-lt"/>
                <a:ea typeface="黑体" pitchFamily="2" charset="-122"/>
              </a:rPr>
              <a:t>到冲突</a:t>
            </a:r>
          </a:p>
        </p:txBody>
      </p:sp>
      <p:grpSp>
        <p:nvGrpSpPr>
          <p:cNvPr id="420912" name="Group 48"/>
          <p:cNvGrpSpPr>
            <a:grpSpLocks/>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b="1" dirty="0">
                    <a:solidFill>
                      <a:srgbClr val="0000CC"/>
                    </a:solidFill>
                    <a:latin typeface="+mn-lt"/>
                    <a:ea typeface="黑体"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b="1">
                <a:solidFill>
                  <a:srgbClr val="0000CC"/>
                </a:solidFill>
                <a:latin typeface="+mn-lt"/>
                <a:ea typeface="黑体" pitchFamily="2" charset="-122"/>
              </a:rPr>
              <a:t>信</a:t>
            </a:r>
          </a:p>
          <a:p>
            <a:pPr eaLnBrk="0" hangingPunct="0"/>
            <a:r>
              <a:rPr kumimoji="1" lang="zh-CN" altLang="en-US" sz="2400" b="1">
                <a:solidFill>
                  <a:srgbClr val="0000CC"/>
                </a:solidFill>
                <a:latin typeface="+mn-lt"/>
                <a:ea typeface="黑体" pitchFamily="2" charset="-122"/>
              </a:rPr>
              <a:t>道</a:t>
            </a:r>
          </a:p>
          <a:p>
            <a:pPr eaLnBrk="0" hangingPunct="0"/>
            <a:r>
              <a:rPr kumimoji="1" lang="zh-CN" altLang="en-US" sz="2400" b="1">
                <a:solidFill>
                  <a:srgbClr val="0000CC"/>
                </a:solidFill>
                <a:latin typeface="+mn-lt"/>
                <a:ea typeface="黑体" pitchFamily="2" charset="-122"/>
              </a:rPr>
              <a:t>占</a:t>
            </a:r>
          </a:p>
          <a:p>
            <a:pPr eaLnBrk="0" hangingPunct="0"/>
            <a:r>
              <a:rPr kumimoji="1" lang="zh-CN" altLang="en-US" sz="2400" b="1">
                <a:solidFill>
                  <a:srgbClr val="0000CC"/>
                </a:solidFill>
                <a:latin typeface="+mn-lt"/>
                <a:ea typeface="黑体" pitchFamily="2" charset="-122"/>
              </a:rPr>
              <a:t>用</a:t>
            </a:r>
          </a:p>
          <a:p>
            <a:pPr eaLnBrk="0" hangingPunct="0"/>
            <a:r>
              <a:rPr kumimoji="1" lang="zh-CN" altLang="en-US" sz="2400" b="1">
                <a:solidFill>
                  <a:srgbClr val="0000CC"/>
                </a:solidFill>
                <a:latin typeface="+mn-lt"/>
                <a:ea typeface="黑体" pitchFamily="2" charset="-122"/>
              </a:rPr>
              <a:t>时</a:t>
            </a:r>
          </a:p>
          <a:p>
            <a:pPr eaLnBrk="0" hangingPunct="0"/>
            <a:r>
              <a:rPr kumimoji="1" lang="zh-CN" altLang="en-US" sz="2400" b="1">
                <a:solidFill>
                  <a:srgbClr val="0000CC"/>
                </a:solidFill>
                <a:latin typeface="+mn-lt"/>
                <a:ea typeface="黑体" pitchFamily="2" charset="-122"/>
              </a:rPr>
              <a:t>间</a:t>
            </a:r>
          </a:p>
        </p:txBody>
      </p:sp>
      <p:grpSp>
        <p:nvGrpSpPr>
          <p:cNvPr id="420921" name="Group 57"/>
          <p:cNvGrpSpPr>
            <a:grpSpLocks/>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A </a:t>
              </a:r>
              <a:r>
                <a:rPr kumimoji="1" lang="zh-CN" altLang="en-US" b="1">
                  <a:solidFill>
                    <a:srgbClr val="0000CC"/>
                  </a:solidFill>
                  <a:latin typeface="+mn-lt"/>
                  <a:ea typeface="黑体"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headEnd/>
            <a:tailEnd/>
          </a:ln>
          <a:effectLst/>
        </p:spPr>
        <p:txBody>
          <a:bodyPr>
            <a:spAutoFit/>
          </a:bodyPr>
          <a:lstStyle/>
          <a:p>
            <a:r>
              <a:rPr lang="en-US" altLang="zh-CN" sz="2400" b="1" dirty="0">
                <a:solidFill>
                  <a:srgbClr val="000066"/>
                </a:solidFill>
                <a:latin typeface="+mn-lt"/>
                <a:ea typeface="黑体" pitchFamily="2" charset="-122"/>
              </a:rPr>
              <a:t>B </a:t>
            </a:r>
            <a:r>
              <a:rPr lang="zh-CN" altLang="en-US" sz="2400" b="1" dirty="0">
                <a:solidFill>
                  <a:srgbClr val="000066"/>
                </a:solidFill>
                <a:latin typeface="+mn-lt"/>
                <a:ea typeface="黑体"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发送干扰信号的情况。</a:t>
            </a:r>
          </a:p>
        </p:txBody>
      </p:sp>
    </p:spTree>
    <p:extLst>
      <p:ext uri="{BB962C8B-B14F-4D97-AF65-F5344CB8AC3E}">
        <p14:creationId xmlns:p14="http://schemas.microsoft.com/office/powerpoint/2010/main" val="2798131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a:t>
            </a:r>
            <a:r>
              <a:rPr lang="zh-CN" altLang="zh-CN" sz="2600" dirty="0" smtClean="0">
                <a:solidFill>
                  <a:srgbClr val="0000FF"/>
                </a:solidFill>
              </a:rPr>
              <a:t>发送</a:t>
            </a:r>
            <a:r>
              <a:rPr lang="zh-CN" altLang="en-US" sz="2600" dirty="0">
                <a:solidFill>
                  <a:srgbClr val="0000FF"/>
                </a:solidFill>
              </a:rPr>
              <a:t>。</a:t>
            </a:r>
            <a:r>
              <a:rPr lang="zh-CN" altLang="zh-CN" sz="2600" dirty="0" smtClean="0"/>
              <a:t>但</a:t>
            </a:r>
            <a:r>
              <a:rPr lang="zh-CN" altLang="zh-CN" sz="2600" dirty="0"/>
              <a:t>在发送之前，必须先检测信道。</a:t>
            </a:r>
          </a:p>
          <a:p>
            <a:pPr>
              <a:lnSpc>
                <a:spcPct val="105000"/>
              </a:lnSpc>
            </a:pPr>
            <a:r>
              <a:rPr lang="en-US" altLang="zh-CN" sz="2600" dirty="0" smtClean="0">
                <a:solidFill>
                  <a:srgbClr val="0000FF"/>
                </a:solidFill>
              </a:rPr>
              <a:t>(</a:t>
            </a:r>
            <a:r>
              <a:rPr lang="en-US" altLang="zh-CN" sz="2600" dirty="0">
                <a:solidFill>
                  <a:srgbClr val="0000FF"/>
                </a:solidFill>
              </a:rPr>
              <a:t>2) </a:t>
            </a:r>
            <a:r>
              <a:rPr lang="zh-CN" altLang="zh-CN" sz="2600" dirty="0">
                <a:solidFill>
                  <a:srgbClr val="0000FF"/>
                </a:solidFill>
              </a:rPr>
              <a:t>检测</a:t>
            </a:r>
            <a:r>
              <a:rPr lang="zh-CN" altLang="zh-CN" sz="2600" dirty="0" smtClean="0">
                <a:solidFill>
                  <a:srgbClr val="0000FF"/>
                </a:solidFill>
              </a:rPr>
              <a:t>信道</a:t>
            </a:r>
            <a:r>
              <a:rPr lang="zh-CN" altLang="en-US" sz="2600" dirty="0" smtClean="0">
                <a:solidFill>
                  <a:srgbClr val="0000FF"/>
                </a:solidFill>
              </a:rPr>
              <a:t>。</a:t>
            </a:r>
            <a:r>
              <a:rPr lang="zh-CN" altLang="zh-CN" sz="2600" dirty="0" smtClean="0"/>
              <a:t>若</a:t>
            </a:r>
            <a:r>
              <a:rPr lang="zh-CN" altLang="zh-CN" sz="2600" dirty="0"/>
              <a:t>检测到信道忙，则应不停地检测，一直等待信道转为空闲。若检测到信道空闲，并</a:t>
            </a:r>
            <a:r>
              <a:rPr lang="zh-CN" altLang="zh-CN" sz="2600" dirty="0" smtClean="0"/>
              <a:t>在</a:t>
            </a:r>
            <a:r>
              <a:rPr lang="en-US" altLang="zh-CN" sz="2600" dirty="0" smtClean="0"/>
              <a:t> 96 </a:t>
            </a:r>
            <a:r>
              <a:rPr lang="zh-CN" altLang="zh-CN" sz="2600" dirty="0" smtClean="0"/>
              <a:t>比特</a:t>
            </a:r>
            <a:r>
              <a:rPr lang="zh-CN" altLang="zh-CN" sz="2600" dirty="0"/>
              <a:t>时间内信道保持空闲（保证了帧间最小间隔），就发送这个帧。</a:t>
            </a:r>
          </a:p>
          <a:p>
            <a:pPr>
              <a:lnSpc>
                <a:spcPct val="105000"/>
              </a:lnSpc>
            </a:pPr>
            <a:r>
              <a:rPr lang="en-US" altLang="zh-CN" sz="2600" dirty="0">
                <a:solidFill>
                  <a:srgbClr val="0000FF"/>
                </a:solidFill>
              </a:rPr>
              <a:t>(3) </a:t>
            </a:r>
            <a:r>
              <a:rPr lang="zh-CN" altLang="en-US" sz="2600" dirty="0" smtClean="0">
                <a:solidFill>
                  <a:srgbClr val="0000FF"/>
                </a:solidFill>
              </a:rPr>
              <a:t>检查碰撞。</a:t>
            </a:r>
            <a:r>
              <a:rPr lang="zh-CN" altLang="zh-CN" sz="2600" dirty="0" smtClean="0"/>
              <a:t>在</a:t>
            </a:r>
            <a:r>
              <a:rPr lang="zh-CN" altLang="zh-CN" sz="2600" dirty="0"/>
              <a:t>发送过程中仍不停地检测信道，即网络适配器要边发送边监听。这里只有</a:t>
            </a:r>
            <a:r>
              <a:rPr lang="zh-CN" altLang="zh-CN" sz="2600" dirty="0">
                <a:solidFill>
                  <a:srgbClr val="FF0000"/>
                </a:solidFill>
              </a:rPr>
              <a:t>两种可能性</a:t>
            </a:r>
            <a:r>
              <a:rPr lang="zh-CN" altLang="zh-CN" sz="2600" dirty="0" smtClean="0">
                <a:solidFill>
                  <a:srgbClr val="FF0000"/>
                </a:solidFill>
              </a:rPr>
              <a:t>：</a:t>
            </a:r>
            <a:endParaRPr lang="en-US" altLang="zh-CN" sz="2600" dirty="0" smtClean="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a:t>
            </a:r>
            <a:r>
              <a:rPr lang="zh-CN" altLang="zh-CN" sz="2200" dirty="0" smtClean="0"/>
              <a:t>回到</a:t>
            </a:r>
            <a:r>
              <a:rPr lang="en-US" altLang="zh-CN" sz="2200" dirty="0" smtClean="0"/>
              <a:t> (</a:t>
            </a:r>
            <a:r>
              <a:rPr lang="en-US" altLang="zh-CN" sz="2200" dirty="0"/>
              <a:t>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a:t>
            </a:r>
            <a:r>
              <a:rPr lang="zh-CN" altLang="zh-CN" sz="2200" dirty="0" smtClean="0"/>
              <a:t>等待</a:t>
            </a:r>
            <a:r>
              <a:rPr lang="en-US" altLang="zh-CN" sz="2200" dirty="0" smtClean="0"/>
              <a:t> </a:t>
            </a:r>
            <a:r>
              <a:rPr lang="en-US" altLang="zh-CN" sz="2200" i="1" dirty="0" smtClean="0"/>
              <a:t>r </a:t>
            </a:r>
            <a:r>
              <a:rPr lang="zh-CN" altLang="zh-CN" sz="2200" dirty="0" smtClean="0"/>
              <a:t>倍</a:t>
            </a:r>
            <a:r>
              <a:rPr lang="en-US" altLang="zh-CN" sz="2200" dirty="0" smtClean="0"/>
              <a:t> 512 </a:t>
            </a:r>
            <a:r>
              <a:rPr lang="zh-CN" altLang="zh-CN" sz="2200" dirty="0" smtClean="0"/>
              <a:t>比特</a:t>
            </a:r>
            <a:r>
              <a:rPr lang="zh-CN" altLang="zh-CN" sz="2200" dirty="0"/>
              <a:t>时间后，返回到</a:t>
            </a:r>
            <a:r>
              <a:rPr lang="zh-CN" altLang="zh-CN" sz="2200" dirty="0" smtClean="0"/>
              <a:t>步骤</a:t>
            </a:r>
            <a:r>
              <a:rPr lang="en-US" altLang="zh-CN" sz="2200" dirty="0" smtClean="0"/>
              <a:t> (</a:t>
            </a:r>
            <a:r>
              <a:rPr lang="en-US" altLang="zh-CN" sz="2200" dirty="0"/>
              <a:t>2)</a:t>
            </a:r>
            <a:r>
              <a:rPr lang="zh-CN" altLang="zh-CN" sz="2200" dirty="0"/>
              <a:t>，继续检测信道。但若重</a:t>
            </a:r>
            <a:r>
              <a:rPr lang="zh-CN" altLang="zh-CN" sz="2200" dirty="0" smtClean="0"/>
              <a:t>传达</a:t>
            </a:r>
            <a:r>
              <a:rPr lang="en-US" altLang="zh-CN" sz="2200" dirty="0" smtClean="0"/>
              <a:t> 16 </a:t>
            </a:r>
            <a:r>
              <a:rPr lang="zh-CN" altLang="zh-CN" sz="2200" dirty="0" smtClean="0"/>
              <a:t>次</a:t>
            </a:r>
            <a:r>
              <a:rPr lang="zh-CN" altLang="zh-CN" sz="2200" dirty="0"/>
              <a:t>仍不能成功，则停止重传而向上报错。</a:t>
            </a:r>
          </a:p>
          <a:p>
            <a:pPr>
              <a:lnSpc>
                <a:spcPct val="105000"/>
              </a:lnSpc>
            </a:pPr>
            <a:endParaRPr lang="zh-CN" altLang="zh-CN" sz="2400" dirty="0"/>
          </a:p>
          <a:p>
            <a:pPr>
              <a:lnSpc>
                <a:spcPct val="105000"/>
              </a:lnSpc>
            </a:pPr>
            <a:endParaRPr lang="zh-CN" altLang="en-US" sz="2400" dirty="0"/>
          </a:p>
        </p:txBody>
      </p:sp>
    </p:spTree>
    <p:extLst>
      <p:ext uri="{BB962C8B-B14F-4D97-AF65-F5344CB8AC3E}">
        <p14:creationId xmlns:p14="http://schemas.microsoft.com/office/powerpoint/2010/main" val="365352190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r>
              <a:rPr lang="zh-CN" altLang="zh-CN" dirty="0" smtClean="0"/>
              <a:t>。</a:t>
            </a:r>
            <a:endParaRPr lang="en-US" altLang="zh-CN" dirty="0" smtClean="0"/>
          </a:p>
          <a:p>
            <a:r>
              <a:rPr lang="zh-CN" altLang="en-US" dirty="0" smtClean="0"/>
              <a:t>采用</a:t>
            </a:r>
            <a:r>
              <a:rPr lang="zh-CN" altLang="zh-CN" dirty="0" smtClean="0"/>
              <a:t>双绞线</a:t>
            </a:r>
            <a:r>
              <a:rPr lang="zh-CN" altLang="en-US" dirty="0" smtClean="0"/>
              <a:t>的</a:t>
            </a:r>
            <a:r>
              <a:rPr lang="zh-CN" altLang="zh-CN" dirty="0" smtClean="0"/>
              <a:t>以太网</a:t>
            </a:r>
            <a:r>
              <a:rPr lang="zh-CN" altLang="zh-CN" dirty="0"/>
              <a:t>采用星形拓扑，在星形的中心则增加了一种可靠性非常高的设备，叫做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p>
        </p:txBody>
      </p:sp>
    </p:spTree>
    <p:extLst>
      <p:ext uri="{BB962C8B-B14F-4D97-AF65-F5344CB8AC3E}">
        <p14:creationId xmlns:p14="http://schemas.microsoft.com/office/powerpoint/2010/main" val="1788568435"/>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127946311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a:t>
            </a:r>
            <a:r>
              <a:rPr lang="zh-CN" altLang="zh-CN" dirty="0" smtClean="0"/>
              <a:t>年</a:t>
            </a:r>
            <a:r>
              <a:rPr lang="en-US" altLang="zh-CN" dirty="0" smtClean="0"/>
              <a:t> 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双绞线</a:t>
              </a:r>
              <a:endParaRPr lang="zh-CN" altLang="en-US" sz="2800" b="1" dirty="0">
                <a:solidFill>
                  <a:srgbClr val="000099"/>
                </a:solidFill>
                <a:latin typeface="+mn-lt"/>
                <a:ea typeface="黑体"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基带</a:t>
              </a:r>
              <a:endParaRPr lang="zh-CN" altLang="en-US" sz="2800" b="1" dirty="0">
                <a:solidFill>
                  <a:srgbClr val="000099"/>
                </a:solidFill>
                <a:latin typeface="+mn-lt"/>
                <a:ea typeface="黑体"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itchFamily="2" charset="-122"/>
                </a:rPr>
                <a:t>速率为</a:t>
              </a:r>
              <a:r>
                <a:rPr lang="en-US" altLang="zh-CN" sz="2800" b="1" dirty="0" smtClean="0">
                  <a:solidFill>
                    <a:srgbClr val="000099"/>
                  </a:solidFill>
                  <a:latin typeface="+mn-lt"/>
                  <a:ea typeface="黑体" pitchFamily="2" charset="-122"/>
                </a:rPr>
                <a:t>10 </a:t>
              </a:r>
              <a:r>
                <a:rPr lang="en-US" altLang="zh-CN" sz="2800" b="1" dirty="0">
                  <a:solidFill>
                    <a:srgbClr val="000099"/>
                  </a:solidFill>
                  <a:latin typeface="+mn-lt"/>
                  <a:ea typeface="黑体" pitchFamily="2" charset="-122"/>
                </a:rPr>
                <a:t>Mbit/s </a:t>
              </a:r>
              <a:endParaRPr lang="zh-CN" altLang="en-US"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675455470"/>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Tree>
    <p:extLst>
      <p:ext uri="{BB962C8B-B14F-4D97-AF65-F5344CB8AC3E}">
        <p14:creationId xmlns:p14="http://schemas.microsoft.com/office/powerpoint/2010/main" val="138821389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lgn="ctr"/>
            <a:r>
              <a:rPr lang="en-US" altLang="zh-CN" sz="3600" dirty="0"/>
              <a:t>10BASE-T</a:t>
            </a:r>
            <a:r>
              <a:rPr lang="zh-CN" altLang="en-US" sz="3600" dirty="0" smtClean="0"/>
              <a:t>以太网</a:t>
            </a:r>
            <a:r>
              <a:rPr lang="zh-CN" altLang="en-US" sz="3600" dirty="0"/>
              <a:t>在局域网中的统治地位</a:t>
            </a:r>
          </a:p>
        </p:txBody>
      </p:sp>
      <p:sp>
        <p:nvSpPr>
          <p:cNvPr id="428035" name="Rectangle 3"/>
          <p:cNvSpPr>
            <a:spLocks noGrp="1" noChangeArrowheads="1"/>
          </p:cNvSpPr>
          <p:nvPr>
            <p:ph idx="1"/>
          </p:nvPr>
        </p:nvSpPr>
        <p:spPr/>
        <p:txBody>
          <a:bodyPr/>
          <a:lstStyle/>
          <a:p>
            <a:r>
              <a:rPr lang="zh-CN" altLang="en-US" dirty="0" smtClean="0"/>
              <a:t>这种 </a:t>
            </a:r>
            <a:r>
              <a:rPr lang="en-US" altLang="zh-CN" dirty="0"/>
              <a:t>10 </a:t>
            </a:r>
            <a:r>
              <a:rPr lang="en-US" altLang="zh-CN" dirty="0" smtClean="0"/>
              <a:t>Mbit/s </a:t>
            </a:r>
            <a:r>
              <a:rPr lang="zh-CN" altLang="en-US" dirty="0"/>
              <a:t>速率的无屏蔽双绞线星形网的出现，既降低了成本，又提高了可靠性。 </a:t>
            </a:r>
            <a:r>
              <a:rPr lang="zh-CN" altLang="en-US" dirty="0" smtClean="0"/>
              <a:t>具有很高的性价比。</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Tree>
    <p:extLst>
      <p:ext uri="{BB962C8B-B14F-4D97-AF65-F5344CB8AC3E}">
        <p14:creationId xmlns:p14="http://schemas.microsoft.com/office/powerpoint/2010/main" val="3113812059"/>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a:t>
            </a:r>
            <a:r>
              <a:rPr lang="zh-CN" altLang="zh-CN" sz="2900" dirty="0" smtClean="0"/>
              <a:t>抵消</a:t>
            </a:r>
            <a:r>
              <a:rPr lang="zh-CN" altLang="en-US" sz="2900" dirty="0" smtClean="0"/>
              <a:t>，减少了</a:t>
            </a:r>
            <a:r>
              <a:rPr lang="zh-CN" altLang="zh-CN" sz="2900" dirty="0" smtClean="0"/>
              <a:t>近端串音</a:t>
            </a:r>
            <a:r>
              <a:rPr lang="zh-CN" altLang="en-US" sz="2900" dirty="0" smtClean="0"/>
              <a:t>。</a:t>
            </a:r>
            <a:endParaRPr lang="zh-CN" altLang="en-US" sz="2900" dirty="0"/>
          </a:p>
        </p:txBody>
      </p:sp>
    </p:spTree>
    <p:extLst>
      <p:ext uri="{BB962C8B-B14F-4D97-AF65-F5344CB8AC3E}">
        <p14:creationId xmlns:p14="http://schemas.microsoft.com/office/powerpoint/2010/main" val="2310173063"/>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1599406"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itchFamily="2" charset="-122"/>
                </a:rPr>
                <a:t>集</a:t>
              </a:r>
            </a:p>
            <a:p>
              <a:pPr defTabSz="762000" eaLnBrk="0" hangingPunct="0">
                <a:lnSpc>
                  <a:spcPct val="90000"/>
                </a:lnSpc>
              </a:pPr>
              <a:r>
                <a:rPr kumimoji="1" lang="zh-CN" altLang="en-US" sz="2800" b="1" dirty="0">
                  <a:solidFill>
                    <a:srgbClr val="000099"/>
                  </a:solidFill>
                  <a:latin typeface="+mn-lt"/>
                  <a:ea typeface="黑体" pitchFamily="2" charset="-122"/>
                </a:rPr>
                <a:t>线</a:t>
              </a:r>
            </a:p>
            <a:p>
              <a:pPr defTabSz="762000" eaLnBrk="0" hangingPunct="0">
                <a:lnSpc>
                  <a:spcPct val="90000"/>
                </a:lnSpc>
              </a:pPr>
              <a:r>
                <a:rPr kumimoji="1" lang="zh-CN" altLang="en-US" sz="2800" b="1" dirty="0">
                  <a:solidFill>
                    <a:srgbClr val="000099"/>
                  </a:solidFill>
                  <a:latin typeface="+mn-lt"/>
                  <a:ea typeface="黑体" pitchFamily="2"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spTree>
    <p:extLst>
      <p:ext uri="{BB962C8B-B14F-4D97-AF65-F5344CB8AC3E}">
        <p14:creationId xmlns:p14="http://schemas.microsoft.com/office/powerpoint/2010/main" val="1531228696"/>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smtClean="0"/>
              <a:t>3.3.4  </a:t>
            </a:r>
            <a:r>
              <a:rPr lang="zh-CN" altLang="en-US" dirty="0"/>
              <a:t>以太网的信道利用率 </a:t>
            </a:r>
          </a:p>
        </p:txBody>
      </p:sp>
      <p:sp>
        <p:nvSpPr>
          <p:cNvPr id="431107" name="Rectangle 3"/>
          <p:cNvSpPr>
            <a:spLocks noGrp="1" noChangeArrowheads="1"/>
          </p:cNvSpPr>
          <p:nvPr>
            <p:ph idx="1"/>
          </p:nvPr>
        </p:nvSpPr>
        <p:spPr/>
        <p:txBody>
          <a:bodyPr/>
          <a:lstStyle/>
          <a:p>
            <a:r>
              <a:rPr lang="zh-CN" altLang="zh-CN" dirty="0"/>
              <a:t>多个站在以太网上同时工作就可能会发生碰撞</a:t>
            </a:r>
            <a:r>
              <a:rPr lang="zh-CN" altLang="zh-CN" dirty="0" smtClean="0"/>
              <a:t>。</a:t>
            </a:r>
            <a:endParaRPr lang="en-US" altLang="zh-CN" dirty="0" smtClean="0"/>
          </a:p>
          <a:p>
            <a:r>
              <a:rPr lang="zh-CN" altLang="zh-CN" dirty="0" smtClean="0"/>
              <a:t>当</a:t>
            </a:r>
            <a:r>
              <a:rPr lang="zh-CN" altLang="zh-CN" dirty="0"/>
              <a:t>发生碰撞时，信道资源实际上是被浪费了。因此，当扣除碰撞所造成的信道损失后，</a:t>
            </a:r>
            <a:r>
              <a:rPr lang="zh-CN" altLang="zh-CN" dirty="0">
                <a:solidFill>
                  <a:srgbClr val="FF0000"/>
                </a:solidFill>
              </a:rPr>
              <a:t>以太网总的信道利用率并不能</a:t>
            </a:r>
            <a:r>
              <a:rPr lang="zh-CN" altLang="zh-CN" dirty="0" smtClean="0">
                <a:solidFill>
                  <a:srgbClr val="FF0000"/>
                </a:solidFill>
              </a:rPr>
              <a:t>达到</a:t>
            </a:r>
            <a:r>
              <a:rPr lang="en-US" altLang="zh-CN" dirty="0" smtClean="0">
                <a:solidFill>
                  <a:srgbClr val="FF0000"/>
                </a:solidFill>
              </a:rPr>
              <a:t> 100</a:t>
            </a:r>
            <a:r>
              <a:rPr lang="en-US" altLang="zh-CN" dirty="0">
                <a:solidFill>
                  <a:srgbClr val="FF0000"/>
                </a:solidFill>
              </a:rPr>
              <a:t>%</a:t>
            </a:r>
            <a:r>
              <a:rPr lang="zh-CN" altLang="zh-CN" dirty="0">
                <a:solidFill>
                  <a:srgbClr val="FF0000"/>
                </a:solidFill>
              </a:rPr>
              <a:t>。</a:t>
            </a:r>
            <a:endParaRPr lang="en-US" altLang="zh-CN" dirty="0">
              <a:solidFill>
                <a:srgbClr val="FF0000"/>
              </a:solidFill>
            </a:endParaRPr>
          </a:p>
          <a:p>
            <a:r>
              <a:rPr lang="zh-CN" altLang="en-US" dirty="0" smtClean="0">
                <a:sym typeface="Symbol"/>
              </a:rPr>
              <a:t>假设</a:t>
            </a:r>
            <a:r>
              <a:rPr lang="en-US" altLang="zh-CN" dirty="0" smtClean="0">
                <a:sym typeface="Symbol"/>
              </a:rPr>
              <a:t> </a:t>
            </a:r>
            <a:r>
              <a:rPr lang="en-US" altLang="zh-CN" i="1" dirty="0">
                <a:latin typeface="SimSun-ExtB"/>
                <a:ea typeface="SimSun-ExtB"/>
                <a:cs typeface="SimSun-ExtB"/>
              </a:rPr>
              <a:t>τ </a:t>
            </a:r>
            <a:r>
              <a:rPr lang="zh-CN" altLang="zh-CN" dirty="0"/>
              <a:t>是以太网单程端到端传播时延</a:t>
            </a:r>
            <a:r>
              <a:rPr lang="zh-CN" altLang="en-US" dirty="0" smtClean="0"/>
              <a:t>。则争用</a:t>
            </a:r>
            <a:r>
              <a:rPr lang="zh-CN" altLang="en-US" dirty="0"/>
              <a:t>期长度为 </a:t>
            </a:r>
            <a:r>
              <a:rPr lang="en-US" altLang="zh-CN" dirty="0"/>
              <a:t>2</a:t>
            </a:r>
            <a:r>
              <a:rPr lang="en-US" altLang="zh-CN" i="1" dirty="0">
                <a:latin typeface="SimSun-ExtB"/>
                <a:ea typeface="SimSun-ExtB"/>
                <a:cs typeface="SimSun-ExtB"/>
              </a:rPr>
              <a:t>τ</a:t>
            </a:r>
            <a:r>
              <a:rPr lang="en-US" altLang="zh-CN" i="1" dirty="0">
                <a:sym typeface="Symbol" pitchFamily="18" charset="2"/>
              </a:rPr>
              <a:t> </a:t>
            </a:r>
            <a:r>
              <a:rPr lang="zh-CN" altLang="en-US" dirty="0"/>
              <a:t>，即端到端传播时延的两倍。检测到碰撞后不发送干扰信号。</a:t>
            </a:r>
          </a:p>
          <a:p>
            <a:r>
              <a:rPr lang="zh-CN" altLang="en-US" dirty="0" smtClean="0"/>
              <a:t>设帧</a:t>
            </a:r>
            <a:r>
              <a:rPr lang="zh-CN" altLang="en-US" dirty="0"/>
              <a:t>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a:t>
            </a:r>
            <a:r>
              <a:rPr lang="en-US" altLang="zh-CN" dirty="0" smtClean="0">
                <a:latin typeface="Times New Roman" pitchFamily="18" charset="0"/>
              </a:rPr>
              <a:t>bit/s</a:t>
            </a:r>
            <a:r>
              <a:rPr lang="en-US" altLang="zh-CN" dirty="0">
                <a:latin typeface="Times New Roman" pitchFamily="18" charset="0"/>
              </a:rPr>
              <a:t>)</a:t>
            </a:r>
            <a:r>
              <a:rPr lang="zh-CN" altLang="en-US" dirty="0" smtClean="0">
                <a:latin typeface="Times New Roman" pitchFamily="18" charset="0"/>
              </a:rPr>
              <a:t>，则</a:t>
            </a:r>
            <a:r>
              <a:rPr lang="zh-CN" altLang="en-US" dirty="0" smtClean="0"/>
              <a:t>帧</a:t>
            </a:r>
            <a:r>
              <a:rPr lang="zh-CN" altLang="en-US" dirty="0"/>
              <a:t>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a:t>
            </a:r>
            <a:r>
              <a:rPr lang="en-US" altLang="zh-CN" dirty="0" smtClean="0">
                <a:latin typeface="Times New Roman" pitchFamily="18" charset="0"/>
              </a:rPr>
              <a:t>= </a:t>
            </a:r>
            <a:r>
              <a:rPr lang="en-US" altLang="zh-CN" i="1" dirty="0" smtClean="0">
                <a:latin typeface="Times New Roman" pitchFamily="18" charset="0"/>
              </a:rPr>
              <a:t>L</a:t>
            </a:r>
            <a:r>
              <a:rPr lang="en-US" altLang="zh-CN" dirty="0" smtClean="0">
                <a:latin typeface="Times New Roman" pitchFamily="18" charset="0"/>
              </a:rPr>
              <a:t>/</a:t>
            </a:r>
            <a:r>
              <a:rPr lang="en-US" altLang="zh-CN" i="1" dirty="0" smtClean="0">
                <a:latin typeface="Times New Roman" pitchFamily="18" charset="0"/>
              </a:rPr>
              <a:t>C</a:t>
            </a:r>
            <a:r>
              <a:rPr lang="en-US" altLang="zh-CN" dirty="0" smtClean="0">
                <a:latin typeface="Times New Roman" pitchFamily="18" charset="0"/>
              </a:rPr>
              <a:t> (</a:t>
            </a:r>
            <a:r>
              <a:rPr lang="en-US" altLang="zh-CN" dirty="0">
                <a:latin typeface="Times New Roman" pitchFamily="18" charset="0"/>
              </a:rPr>
              <a:t>s)</a:t>
            </a:r>
            <a:r>
              <a:rPr lang="zh-CN" altLang="en-US" dirty="0">
                <a:latin typeface="Times New Roman" pitchFamily="18" charset="0"/>
              </a:rPr>
              <a:t>。</a:t>
            </a:r>
            <a:r>
              <a:rPr lang="zh-CN" altLang="en-US" dirty="0"/>
              <a:t> </a:t>
            </a:r>
          </a:p>
        </p:txBody>
      </p:sp>
    </p:spTree>
    <p:extLst>
      <p:ext uri="{BB962C8B-B14F-4D97-AF65-F5344CB8AC3E}">
        <p14:creationId xmlns:p14="http://schemas.microsoft.com/office/powerpoint/2010/main" val="13076856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itchFamily="2" charset="-122"/>
                </a:rPr>
                <a:t>数据</a:t>
              </a:r>
            </a:p>
            <a:p>
              <a:pPr algn="ctr" defTabSz="762000" eaLnBrk="0" hangingPunct="0"/>
              <a:r>
                <a:rPr kumimoji="1" lang="zh-CN" altLang="en-US" sz="2000" b="1" dirty="0">
                  <a:solidFill>
                    <a:srgbClr val="000099"/>
                  </a:solidFill>
                  <a:latin typeface="+mn-lt"/>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(b</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只考虑数据链路层</a:t>
              </a:r>
              <a:endParaRPr kumimoji="1" lang="en-US" altLang="zh-CN" sz="1800" b="1" dirty="0">
                <a:solidFill>
                  <a:srgbClr val="000099"/>
                </a:solidFill>
                <a:latin typeface="+mn-lt"/>
                <a:ea typeface="黑体"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(a</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三层的简化模型</a:t>
              </a:r>
              <a:endParaRPr kumimoji="1" lang="en-US" altLang="zh-CN" sz="1800" b="1" dirty="0">
                <a:solidFill>
                  <a:srgbClr val="000099"/>
                </a:solidFill>
                <a:latin typeface="+mn-lt"/>
                <a:ea typeface="黑体"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smtClean="0">
                <a:latin typeface="+mn-lt"/>
                <a:ea typeface="黑体" pitchFamily="2" charset="-122"/>
              </a:rPr>
              <a:t>使用</a:t>
            </a:r>
            <a:r>
              <a:rPr lang="zh-CN" altLang="zh-CN" sz="2400" b="1" dirty="0">
                <a:latin typeface="+mn-lt"/>
                <a:ea typeface="黑体" pitchFamily="2" charset="-122"/>
              </a:rPr>
              <a:t>点对点信道的数据链路层</a:t>
            </a:r>
            <a:endParaRPr lang="zh-CN" altLang="en-US" sz="2400" b="1" dirty="0">
              <a:latin typeface="+mn-lt"/>
              <a:ea typeface="黑体" pitchFamily="2" charset="-122"/>
            </a:endParaRPr>
          </a:p>
        </p:txBody>
      </p:sp>
    </p:spTree>
    <p:extLst>
      <p:ext uri="{BB962C8B-B14F-4D97-AF65-F5344CB8AC3E}">
        <p14:creationId xmlns:p14="http://schemas.microsoft.com/office/powerpoint/2010/main" val="3290190271"/>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smtClean="0"/>
              <a:t>以太网信道</a:t>
            </a:r>
            <a:r>
              <a:rPr lang="zh-CN" altLang="en-US" dirty="0"/>
              <a:t>被占用的情况</a:t>
            </a:r>
          </a:p>
        </p:txBody>
      </p:sp>
      <p:sp>
        <p:nvSpPr>
          <p:cNvPr id="432131" name="Rectangle 3"/>
          <p:cNvSpPr>
            <a:spLocks noGrp="1" noChangeArrowheads="1"/>
          </p:cNvSpPr>
          <p:nvPr>
            <p:ph idx="1"/>
          </p:nvPr>
        </p:nvSpPr>
        <p:spPr/>
        <p:txBody>
          <a:bodyPr/>
          <a:lstStyle/>
          <a:p>
            <a:r>
              <a:rPr lang="zh-CN" altLang="zh-CN" sz="2800" dirty="0" smtClean="0"/>
              <a:t>一</a:t>
            </a:r>
            <a:r>
              <a:rPr lang="zh-CN" altLang="zh-CN" sz="2800" dirty="0"/>
              <a:t>个站在发送帧时出现了碰撞。经过一个争用</a:t>
            </a:r>
            <a:r>
              <a:rPr lang="zh-CN" altLang="zh-CN" sz="2800" dirty="0" smtClean="0"/>
              <a:t>期</a:t>
            </a:r>
            <a:r>
              <a:rPr lang="en-US" altLang="zh-CN" sz="2800" dirty="0" smtClean="0"/>
              <a:t> 2</a:t>
            </a:r>
            <a:r>
              <a:rPr lang="en-US" altLang="zh-CN" sz="2800" i="1" dirty="0">
                <a:latin typeface="SimSun-ExtB"/>
                <a:ea typeface="SimSun-ExtB"/>
                <a:cs typeface="SimSun-ExtB"/>
              </a:rPr>
              <a:t>τ</a:t>
            </a:r>
            <a:r>
              <a:rPr lang="en-US" altLang="zh-CN" sz="2800" i="1" dirty="0">
                <a:sym typeface="Symbol" pitchFamily="18" charset="2"/>
              </a:rPr>
              <a:t> </a:t>
            </a:r>
            <a:r>
              <a:rPr lang="en-US" altLang="zh-CN" sz="2800" i="1" dirty="0" smtClean="0">
                <a:sym typeface="Symbol"/>
              </a:rPr>
              <a:t> </a:t>
            </a:r>
            <a:r>
              <a:rPr lang="zh-CN" altLang="zh-CN" sz="2800" dirty="0" smtClean="0"/>
              <a:t>后</a:t>
            </a:r>
            <a:r>
              <a:rPr lang="zh-CN" altLang="en-US" sz="2800" dirty="0" smtClean="0"/>
              <a:t>，</a:t>
            </a:r>
            <a:r>
              <a:rPr lang="zh-CN" altLang="zh-CN" sz="2800" dirty="0" smtClean="0"/>
              <a:t>可能</a:t>
            </a:r>
            <a:r>
              <a:rPr lang="zh-CN" altLang="zh-CN" sz="2800" dirty="0"/>
              <a:t>又出现了碰撞。这样经过若干个争用期后，一个站发送成功了</a:t>
            </a:r>
            <a:r>
              <a:rPr lang="zh-CN" altLang="zh-CN" sz="2800" dirty="0" smtClean="0"/>
              <a:t>。</a:t>
            </a:r>
            <a:r>
              <a:rPr lang="zh-CN" altLang="zh-CN" sz="2800" dirty="0"/>
              <a:t>假定发送帧需要的时间</a:t>
            </a:r>
            <a:r>
              <a:rPr lang="zh-CN" altLang="zh-CN" sz="2800" dirty="0" smtClean="0"/>
              <a:t>是</a:t>
            </a:r>
            <a:r>
              <a:rPr lang="en-US" altLang="zh-CN" sz="2800" dirty="0" smtClean="0"/>
              <a:t> </a:t>
            </a:r>
            <a:r>
              <a:rPr lang="en-US" altLang="zh-CN" sz="2800" i="1" dirty="0" smtClean="0"/>
              <a:t>T</a:t>
            </a:r>
            <a:r>
              <a:rPr lang="en-US" altLang="zh-CN" sz="2800" baseline="-25000" dirty="0" smtClean="0"/>
              <a:t>0</a:t>
            </a:r>
            <a:r>
              <a:rPr lang="zh-CN" altLang="zh-CN" sz="2800" dirty="0" smtClean="0"/>
              <a:t>。</a:t>
            </a:r>
            <a:endParaRPr lang="en-US" altLang="zh-CN" sz="2800" dirty="0" smtClean="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lang="en-US" altLang="zh-CN" sz="2000" i="1" dirty="0">
                    <a:latin typeface="SimSun-ExtB"/>
                    <a:ea typeface="SimSun-ExtB"/>
                    <a:cs typeface="SimSun-ExtB"/>
                  </a:rPr>
                  <a:t>τ</a:t>
                </a:r>
                <a:r>
                  <a:rPr lang="en-US" altLang="zh-CN" sz="2000" i="1" dirty="0">
                    <a:sym typeface="Symbol" pitchFamily="18" charset="2"/>
                  </a:rPr>
                  <a:t> </a:t>
                </a:r>
                <a:endParaRPr kumimoji="1" lang="en-US" altLang="zh-CN" sz="2000" b="1" i="1" kern="0" dirty="0">
                  <a:solidFill>
                    <a:srgbClr val="000099"/>
                  </a:solidFill>
                  <a:latin typeface="+mn-lt"/>
                  <a:ea typeface="黑体"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itchFamily="2" charset="-122"/>
                  </a:rPr>
                  <a:t>T</a:t>
                </a:r>
                <a:r>
                  <a:rPr kumimoji="1" lang="en-US" altLang="zh-CN" b="1" baseline="-25000">
                    <a:solidFill>
                      <a:srgbClr val="000099"/>
                    </a:solidFill>
                    <a:latin typeface="+mn-lt"/>
                    <a:ea typeface="黑体" pitchFamily="2" charset="-122"/>
                  </a:rPr>
                  <a:t>0</a:t>
                </a:r>
                <a:endParaRPr kumimoji="1" lang="en-US" altLang="zh-CN" b="1">
                  <a:solidFill>
                    <a:srgbClr val="000099"/>
                  </a:solidFill>
                  <a:latin typeface="+mn-lt"/>
                  <a:ea typeface="黑体" pitchFamily="2" charset="-122"/>
                </a:endParaRPr>
              </a:p>
            </p:txBody>
          </p:sp>
          <p:sp>
            <p:nvSpPr>
              <p:cNvPr id="432169" name="Text Box 41"/>
              <p:cNvSpPr txBox="1">
                <a:spLocks noChangeArrowheads="1"/>
              </p:cNvSpPr>
              <p:nvPr/>
            </p:nvSpPr>
            <p:spPr bwMode="auto">
              <a:xfrm>
                <a:off x="8625408" y="4581128"/>
                <a:ext cx="3708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dirty="0">
                    <a:solidFill>
                      <a:srgbClr val="FF0000"/>
                    </a:solidFill>
                    <a:latin typeface="SimSun-ExtB"/>
                    <a:ea typeface="SimSun-ExtB"/>
                    <a:cs typeface="SimSun-ExtB"/>
                  </a:rPr>
                  <a:t>τ</a:t>
                </a:r>
                <a:endParaRPr kumimoji="1" lang="en-US" altLang="zh-CN" sz="2000" b="1" i="1" kern="0" dirty="0">
                  <a:solidFill>
                    <a:srgbClr val="FF0000"/>
                  </a:solidFill>
                  <a:ea typeface="黑体"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itchFamily="2" charset="-122"/>
                  </a:rPr>
                  <a:t>发送一帧所需的平均时间</a:t>
                </a:r>
                <a:endParaRPr kumimoji="1" lang="zh-CN" altLang="en-US" sz="2400" b="1">
                  <a:solidFill>
                    <a:srgbClr val="000099"/>
                  </a:solidFill>
                  <a:latin typeface="+mn-lt"/>
                  <a:ea typeface="黑体"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lang="en-US" altLang="zh-CN" sz="2000" i="1" dirty="0">
                    <a:latin typeface="SimSun-ExtB"/>
                    <a:ea typeface="SimSun-ExtB"/>
                    <a:cs typeface="SimSun-ExtB"/>
                  </a:rPr>
                  <a:t>τ</a:t>
                </a:r>
                <a:r>
                  <a:rPr lang="en-US" altLang="zh-CN" sz="2000" i="1" dirty="0">
                    <a:sym typeface="Symbol" pitchFamily="18" charset="2"/>
                  </a:rPr>
                  <a:t> </a:t>
                </a:r>
                <a:endParaRPr kumimoji="1" lang="en-US" altLang="zh-CN" sz="2000" b="1" i="1" kern="0" dirty="0">
                  <a:solidFill>
                    <a:srgbClr val="000099"/>
                  </a:solidFill>
                  <a:latin typeface="+mn-lt"/>
                  <a:ea typeface="黑体"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lang="en-US" altLang="zh-CN" sz="2000" i="1" dirty="0">
                    <a:latin typeface="SimSun-ExtB"/>
                    <a:ea typeface="SimSun-ExtB"/>
                    <a:cs typeface="SimSun-ExtB"/>
                  </a:rPr>
                  <a:t>τ</a:t>
                </a:r>
                <a:r>
                  <a:rPr lang="en-US" altLang="zh-CN" sz="2000" i="1" dirty="0">
                    <a:sym typeface="Symbol" pitchFamily="18" charset="2"/>
                  </a:rPr>
                  <a:t> </a:t>
                </a:r>
                <a:endParaRPr kumimoji="1" lang="en-US" altLang="zh-CN" sz="2000" b="1" i="1" kern="0" dirty="0">
                  <a:solidFill>
                    <a:srgbClr val="000099"/>
                  </a:solidFill>
                  <a:latin typeface="+mn-lt"/>
                  <a:ea typeface="黑体"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270706545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p:txBody>
          <a:bodyPr/>
          <a:lstStyle/>
          <a:p>
            <a:r>
              <a:rPr lang="zh-CN" altLang="zh-CN" dirty="0"/>
              <a:t>注意到，成功发送一个帧需要占用信道的时间</a:t>
            </a:r>
            <a:r>
              <a:rPr lang="zh-CN" altLang="zh-CN" dirty="0" smtClean="0"/>
              <a:t>是</a:t>
            </a:r>
            <a:r>
              <a:rPr lang="en-US" altLang="zh-CN" dirty="0" smtClean="0"/>
              <a:t> </a:t>
            </a:r>
            <a:r>
              <a:rPr lang="en-US" altLang="zh-CN" i="1" dirty="0" smtClean="0">
                <a:solidFill>
                  <a:srgbClr val="FF0000"/>
                </a:solidFill>
              </a:rPr>
              <a:t>T</a:t>
            </a:r>
            <a:r>
              <a:rPr lang="en-US" altLang="zh-CN" baseline="-25000" dirty="0" smtClean="0">
                <a:solidFill>
                  <a:srgbClr val="FF0000"/>
                </a:solidFill>
              </a:rPr>
              <a:t>0</a:t>
            </a:r>
            <a:r>
              <a:rPr lang="en-US" altLang="zh-CN" dirty="0" smtClean="0">
                <a:solidFill>
                  <a:srgbClr val="FF0000"/>
                </a:solidFill>
              </a:rPr>
              <a:t> </a:t>
            </a:r>
            <a:r>
              <a:rPr lang="en-US" altLang="zh-CN" dirty="0">
                <a:solidFill>
                  <a:srgbClr val="FF0000"/>
                </a:solidFill>
              </a:rPr>
              <a:t>+ </a:t>
            </a:r>
            <a:r>
              <a:rPr lang="en-US" altLang="zh-CN" i="1" dirty="0">
                <a:solidFill>
                  <a:srgbClr val="FF0000"/>
                </a:solidFill>
                <a:latin typeface="SimSun-ExtB"/>
                <a:ea typeface="SimSun-ExtB"/>
                <a:cs typeface="SimSun-ExtB"/>
              </a:rPr>
              <a:t>τ</a:t>
            </a:r>
            <a:r>
              <a:rPr lang="en-US" altLang="zh-CN" i="1" dirty="0">
                <a:sym typeface="Symbol" pitchFamily="18" charset="2"/>
              </a:rPr>
              <a:t> </a:t>
            </a:r>
            <a:r>
              <a:rPr lang="zh-CN" altLang="zh-CN" dirty="0">
                <a:solidFill>
                  <a:srgbClr val="FF0000"/>
                </a:solidFill>
              </a:rPr>
              <a:t>，</a:t>
            </a:r>
            <a:r>
              <a:rPr lang="zh-CN" altLang="zh-CN" dirty="0"/>
              <a:t>比这个帧的发送时间要多一个单程端到端时延</a:t>
            </a:r>
            <a:r>
              <a:rPr lang="en-US" altLang="zh-CN" i="1" dirty="0">
                <a:latin typeface="SimSun-ExtB"/>
                <a:ea typeface="SimSun-ExtB"/>
                <a:cs typeface="SimSun-ExtB"/>
              </a:rPr>
              <a:t>τ</a:t>
            </a:r>
            <a:r>
              <a:rPr lang="en-US" altLang="zh-CN" i="1" dirty="0">
                <a:sym typeface="Symbol" pitchFamily="18" charset="2"/>
              </a:rPr>
              <a:t> </a:t>
            </a:r>
            <a:r>
              <a:rPr lang="zh-CN" altLang="zh-CN" dirty="0" smtClean="0"/>
              <a:t>。</a:t>
            </a:r>
            <a:endParaRPr lang="en-US" altLang="zh-CN" dirty="0" smtClean="0"/>
          </a:p>
          <a:p>
            <a:r>
              <a:rPr lang="zh-CN" altLang="zh-CN" dirty="0" smtClean="0"/>
              <a:t>这</a:t>
            </a:r>
            <a:r>
              <a:rPr lang="zh-CN" altLang="zh-CN" dirty="0"/>
              <a:t>是因为当一个站发送完最后一个比特时，这个比特还要在以太网上传播</a:t>
            </a:r>
            <a:r>
              <a:rPr lang="zh-CN" altLang="zh-CN" dirty="0" smtClean="0"/>
              <a:t>。</a:t>
            </a:r>
            <a:endParaRPr lang="en-US" altLang="zh-CN" dirty="0" smtClean="0"/>
          </a:p>
          <a:p>
            <a:r>
              <a:rPr lang="zh-CN" altLang="zh-CN" dirty="0"/>
              <a:t>在最极端的情况下，发送站在传输媒体的一端，而比特在媒体上传输到另一端所需的时间</a:t>
            </a:r>
            <a:r>
              <a:rPr lang="zh-CN" altLang="zh-CN" dirty="0" smtClean="0"/>
              <a:t>是</a:t>
            </a:r>
            <a:r>
              <a:rPr lang="en-US" altLang="zh-CN" dirty="0" smtClean="0"/>
              <a:t> </a:t>
            </a:r>
            <a:r>
              <a:rPr lang="en-US" altLang="zh-CN" i="1" dirty="0">
                <a:latin typeface="SimSun-ExtB"/>
                <a:ea typeface="SimSun-ExtB"/>
                <a:cs typeface="SimSun-ExtB"/>
              </a:rPr>
              <a:t>τ</a:t>
            </a:r>
            <a:r>
              <a:rPr lang="en-US" altLang="zh-CN" i="1" dirty="0">
                <a:sym typeface="Symbol" pitchFamily="18" charset="2"/>
              </a:rPr>
              <a:t> </a:t>
            </a:r>
            <a:r>
              <a:rPr lang="en-US" altLang="zh-CN" dirty="0" smtClean="0">
                <a:sym typeface="Symbol"/>
              </a:rPr>
              <a:t> </a:t>
            </a:r>
            <a:r>
              <a:rPr lang="zh-CN" altLang="en-US" dirty="0" smtClean="0">
                <a:sym typeface="Symbol"/>
              </a:rPr>
              <a:t>。</a:t>
            </a:r>
            <a:endParaRPr lang="zh-CN" altLang="en-US" dirty="0"/>
          </a:p>
        </p:txBody>
      </p:sp>
    </p:spTree>
    <p:extLst>
      <p:ext uri="{BB962C8B-B14F-4D97-AF65-F5344CB8AC3E}">
        <p14:creationId xmlns:p14="http://schemas.microsoft.com/office/powerpoint/2010/main" val="907116457"/>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smtClean="0"/>
              <a:t>参数 </a:t>
            </a:r>
            <a:r>
              <a:rPr lang="el-GR" altLang="zh-CN" i="1" dirty="0" smtClean="0">
                <a:ea typeface="宋体"/>
              </a:rPr>
              <a:t>α</a:t>
            </a:r>
            <a:r>
              <a:rPr lang="en-US" altLang="zh-CN" i="1" dirty="0" smtClean="0">
                <a:ea typeface="宋体"/>
              </a:rPr>
              <a:t> </a:t>
            </a:r>
            <a:r>
              <a:rPr lang="zh-CN" altLang="en-US" dirty="0" smtClean="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en-US" altLang="zh-CN" i="1" dirty="0">
                <a:latin typeface="SimSun-ExtB"/>
                <a:ea typeface="SimSun-ExtB"/>
                <a:cs typeface="SimSun-ExtB"/>
              </a:rPr>
              <a:t>τ</a:t>
            </a:r>
            <a:r>
              <a:rPr lang="en-US" altLang="zh-CN" i="1" dirty="0">
                <a:sym typeface="Symbol" pitchFamily="18" charset="2"/>
              </a:rPr>
              <a:t>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r>
              <a:rPr lang="zh-CN" altLang="en-US" dirty="0" smtClean="0"/>
              <a:t>。</a:t>
            </a:r>
            <a:endParaRPr lang="en-US" altLang="zh-CN" dirty="0" smtClean="0"/>
          </a:p>
          <a:p>
            <a:r>
              <a:rPr lang="zh-CN" altLang="en-US" dirty="0" smtClean="0"/>
              <a:t>在</a:t>
            </a:r>
            <a:r>
              <a:rPr lang="zh-CN" altLang="en-US" dirty="0"/>
              <a:t>以太网中定义了参数 </a:t>
            </a:r>
            <a:r>
              <a:rPr lang="el-GR" altLang="zh-CN" i="1" dirty="0" smtClean="0">
                <a:ea typeface="宋体"/>
              </a:rPr>
              <a:t>α</a:t>
            </a:r>
            <a:r>
              <a:rPr lang="zh-CN" altLang="en-US" dirty="0" smtClean="0"/>
              <a:t>，</a:t>
            </a:r>
            <a:r>
              <a:rPr lang="zh-CN" altLang="en-US" dirty="0"/>
              <a:t>它是以太网单程端到端时延 </a:t>
            </a:r>
            <a:r>
              <a:rPr lang="en-US" altLang="zh-CN" i="1" dirty="0">
                <a:latin typeface="SimSun-ExtB"/>
                <a:ea typeface="SimSun-ExtB"/>
                <a:cs typeface="SimSun-ExtB"/>
              </a:rPr>
              <a:t>τ</a:t>
            </a:r>
            <a:r>
              <a:rPr lang="en-US" altLang="zh-CN" i="1" dirty="0">
                <a:sym typeface="Symbol" pitchFamily="18" charset="2"/>
              </a:rPr>
              <a:t>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graphicFrame>
        <p:nvGraphicFramePr>
          <p:cNvPr id="641030" name="Object 6"/>
          <p:cNvGraphicFramePr>
            <a:graphicFrameLocks noChangeAspect="1"/>
          </p:cNvGraphicFramePr>
          <p:nvPr>
            <p:extLst>
              <p:ext uri="{D42A27DB-BD31-4B8C-83A1-F6EECF244321}">
                <p14:modId xmlns:p14="http://schemas.microsoft.com/office/powerpoint/2010/main" val="1824131169"/>
              </p:ext>
            </p:extLst>
          </p:nvPr>
        </p:nvGraphicFramePr>
        <p:xfrm>
          <a:off x="3505200" y="3501008"/>
          <a:ext cx="2046044" cy="792088"/>
        </p:xfrm>
        <a:graphic>
          <a:graphicData uri="http://schemas.openxmlformats.org/presentationml/2006/ole">
            <mc:AlternateContent xmlns:mc="http://schemas.openxmlformats.org/markup-compatibility/2006">
              <mc:Choice xmlns:v="urn:schemas-microsoft-com:vml" Requires="v">
                <p:oleObj spid="_x0000_s3121" name="公式" r:id="rId3" imgW="545760" imgH="228600" progId="Equation.3">
                  <p:embed/>
                </p:oleObj>
              </mc:Choice>
              <mc:Fallback>
                <p:oleObj name="公式" r:id="rId3" imgW="5457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501008"/>
                        <a:ext cx="2046044" cy="792088"/>
                      </a:xfrm>
                      <a:prstGeom prst="rect">
                        <a:avLst/>
                      </a:prstGeom>
                      <a:solidFill>
                        <a:schemeClr val="bg1"/>
                      </a:solidFill>
                    </p:spPr>
                  </p:pic>
                </p:oleObj>
              </mc:Fallback>
            </mc:AlternateContent>
          </a:graphicData>
        </a:graphic>
      </p:graphicFrame>
      <p:sp>
        <p:nvSpPr>
          <p:cNvPr id="641033" name="Text Box 9"/>
          <p:cNvSpPr txBox="1">
            <a:spLocks noChangeArrowheads="1"/>
          </p:cNvSpPr>
          <p:nvPr/>
        </p:nvSpPr>
        <p:spPr bwMode="auto">
          <a:xfrm>
            <a:off x="992561" y="443711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 </a:t>
            </a:r>
            <a:r>
              <a:rPr lang="en-US" altLang="zh-CN" sz="2400" b="1" dirty="0" smtClean="0">
                <a:solidFill>
                  <a:srgbClr val="000066"/>
                </a:solidFill>
                <a:latin typeface="+mn-lt"/>
                <a:ea typeface="黑体" pitchFamily="2" charset="-122"/>
              </a:rPr>
              <a:t>→0</a:t>
            </a:r>
            <a:r>
              <a:rPr lang="zh-CN" altLang="en-US" sz="2400" b="1" dirty="0" smtClean="0">
                <a:solidFill>
                  <a:srgbClr val="000066"/>
                </a:solidFill>
                <a:latin typeface="+mn-lt"/>
                <a:ea typeface="黑体" pitchFamily="2" charset="-122"/>
              </a:rPr>
              <a:t>，表示</a:t>
            </a:r>
            <a:r>
              <a:rPr lang="zh-CN" altLang="en-US" sz="2400" b="1" dirty="0">
                <a:solidFill>
                  <a:srgbClr val="000066"/>
                </a:solidFill>
                <a:latin typeface="+mn-lt"/>
                <a:ea typeface="黑体" pitchFamily="2" charset="-122"/>
              </a:rPr>
              <a:t>一发生碰撞就立即可以检测出来</a:t>
            </a:r>
            <a:r>
              <a:rPr lang="zh-CN" altLang="en-US" sz="2400" b="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a:t>
            </a:r>
            <a:r>
              <a:rPr lang="en-US" altLang="zh-CN" sz="2400" b="1" i="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越大，表明争用期所占的比例增大，每</a:t>
            </a:r>
            <a:r>
              <a:rPr lang="zh-CN" altLang="en-US" sz="2400" b="1" dirty="0" smtClean="0">
                <a:solidFill>
                  <a:srgbClr val="000066"/>
                </a:solidFill>
                <a:latin typeface="+mn-lt"/>
                <a:ea typeface="黑体" pitchFamily="2" charset="-122"/>
              </a:rPr>
              <a:t>发生</a:t>
            </a:r>
            <a:r>
              <a:rPr lang="zh-CN" altLang="en-US" sz="2400" b="1" dirty="0">
                <a:solidFill>
                  <a:srgbClr val="000066"/>
                </a:solidFill>
                <a:latin typeface="+mn-lt"/>
                <a:ea typeface="黑体" pitchFamily="2" charset="-122"/>
              </a:rPr>
              <a:t>一次碰撞就浪费许多信道资源，使得</a:t>
            </a:r>
            <a:r>
              <a:rPr lang="zh-CN" altLang="en-US" sz="2400" b="1" dirty="0" smtClean="0">
                <a:solidFill>
                  <a:srgbClr val="000066"/>
                </a:solidFill>
                <a:latin typeface="+mn-lt"/>
                <a:ea typeface="黑体" pitchFamily="2" charset="-122"/>
              </a:rPr>
              <a:t>信道利用率</a:t>
            </a:r>
            <a:r>
              <a:rPr lang="zh-CN" altLang="en-US" sz="2400" b="1" dirty="0">
                <a:solidFill>
                  <a:srgbClr val="000066"/>
                </a:solidFill>
                <a:latin typeface="+mn-lt"/>
                <a:ea typeface="黑体" pitchFamily="2" charset="-122"/>
              </a:rPr>
              <a:t>明显降低。 </a:t>
            </a:r>
          </a:p>
        </p:txBody>
      </p:sp>
    </p:spTree>
    <p:extLst>
      <p:ext uri="{BB962C8B-B14F-4D97-AF65-F5344CB8AC3E}">
        <p14:creationId xmlns:p14="http://schemas.microsoft.com/office/powerpoint/2010/main" val="3364811944"/>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a:t>
            </a:r>
            <a:r>
              <a:rPr lang="zh-CN" altLang="en-US" dirty="0" smtClean="0"/>
              <a:t>参数 </a:t>
            </a:r>
            <a:r>
              <a:rPr lang="el-GR" altLang="zh-CN" i="1" dirty="0" smtClean="0">
                <a:ea typeface="宋体"/>
              </a:rPr>
              <a:t>α</a:t>
            </a:r>
            <a:r>
              <a:rPr lang="en-US" altLang="zh-CN" i="1" dirty="0" smtClean="0">
                <a:ea typeface="宋体"/>
              </a:rPr>
              <a:t> </a:t>
            </a:r>
            <a:r>
              <a:rPr lang="zh-CN" altLang="en-US" dirty="0" smtClean="0"/>
              <a:t>的</a:t>
            </a:r>
            <a:r>
              <a:rPr lang="zh-CN" altLang="en-US" dirty="0"/>
              <a:t>要求</a:t>
            </a:r>
          </a:p>
        </p:txBody>
      </p:sp>
      <p:sp>
        <p:nvSpPr>
          <p:cNvPr id="642051" name="Rectangle 3"/>
          <p:cNvSpPr>
            <a:spLocks noGrp="1" noChangeArrowheads="1"/>
          </p:cNvSpPr>
          <p:nvPr>
            <p:ph idx="1"/>
          </p:nvPr>
        </p:nvSpPr>
        <p:spPr/>
        <p:txBody>
          <a:bodyPr/>
          <a:lstStyle/>
          <a:p>
            <a:r>
              <a:rPr lang="zh-CN" altLang="en-US" dirty="0" smtClean="0"/>
              <a:t>为提高利用率，</a:t>
            </a:r>
            <a:r>
              <a:rPr lang="zh-CN" altLang="zh-CN" dirty="0" smtClean="0"/>
              <a:t>以太网</a:t>
            </a:r>
            <a:r>
              <a:rPr lang="zh-CN" altLang="zh-CN" dirty="0"/>
              <a:t>的参数</a:t>
            </a:r>
            <a:r>
              <a:rPr lang="en-US" altLang="zh-CN" i="1" dirty="0"/>
              <a:t>a</a:t>
            </a:r>
            <a:r>
              <a:rPr lang="zh-CN" altLang="zh-CN" dirty="0"/>
              <a:t>的值应当尽可能小</a:t>
            </a:r>
            <a:r>
              <a:rPr lang="zh-CN" altLang="zh-CN" dirty="0" smtClean="0"/>
              <a:t>些</a:t>
            </a:r>
            <a:r>
              <a:rPr lang="zh-CN" altLang="en-US" dirty="0" smtClean="0"/>
              <a:t>。</a:t>
            </a:r>
            <a:endParaRPr lang="en-US" altLang="zh-CN" dirty="0" smtClean="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a:t>
            </a:r>
            <a:r>
              <a:rPr lang="zh-CN" altLang="en-US" dirty="0" smtClean="0">
                <a:solidFill>
                  <a:srgbClr val="FF0000"/>
                </a:solidFill>
              </a:rPr>
              <a:t>求是：</a:t>
            </a:r>
            <a:endParaRPr lang="en-US" altLang="zh-CN" dirty="0" smtClean="0">
              <a:solidFill>
                <a:srgbClr val="FF0000"/>
              </a:solidFill>
            </a:endParaRPr>
          </a:p>
          <a:p>
            <a:pPr lvl="1"/>
            <a:r>
              <a:rPr lang="zh-CN" altLang="en-US" dirty="0" smtClean="0"/>
              <a:t>当</a:t>
            </a:r>
            <a:r>
              <a:rPr lang="zh-CN" altLang="en-US" dirty="0"/>
              <a:t>数据率一定时，以太网的连线的长度受到限制，否则 </a:t>
            </a:r>
            <a:r>
              <a:rPr lang="en-US" altLang="zh-CN" i="1" dirty="0">
                <a:latin typeface="SimSun-ExtB"/>
                <a:ea typeface="SimSun-ExtB"/>
                <a:cs typeface="SimSun-ExtB"/>
              </a:rPr>
              <a:t>τ</a:t>
            </a:r>
            <a:r>
              <a:rPr lang="en-US" altLang="zh-CN" i="1" dirty="0">
                <a:sym typeface="Symbol" pitchFamily="18" charset="2"/>
              </a:rPr>
              <a:t>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smtClean="0"/>
              <a:t> </a:t>
            </a:r>
            <a:r>
              <a:rPr lang="zh-CN" altLang="en-US" dirty="0"/>
              <a:t>值太大。 </a:t>
            </a:r>
          </a:p>
        </p:txBody>
      </p:sp>
    </p:spTree>
    <p:extLst>
      <p:ext uri="{BB962C8B-B14F-4D97-AF65-F5344CB8AC3E}">
        <p14:creationId xmlns:p14="http://schemas.microsoft.com/office/powerpoint/2010/main" val="783986690"/>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latin typeface="SimSun-ExtB"/>
                <a:ea typeface="SimSun-ExtB"/>
                <a:cs typeface="SimSun-ExtB"/>
              </a:rPr>
              <a:t>τ</a:t>
            </a:r>
            <a:r>
              <a:rPr lang="en-US" altLang="zh-CN" sz="2800" i="1" dirty="0">
                <a:sym typeface="Symbol" pitchFamily="18" charset="2"/>
              </a:rPr>
              <a:t> </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smtClean="0">
                <a:solidFill>
                  <a:srgbClr val="FF0000"/>
                </a:solidFill>
              </a:rPr>
              <a:t>S</a:t>
            </a:r>
            <a:r>
              <a:rPr lang="en-US" altLang="zh-CN" sz="2800" baseline="-25000" dirty="0" err="1" smtClean="0">
                <a:solidFill>
                  <a:srgbClr val="FF0000"/>
                </a:solidFill>
              </a:rPr>
              <a:t>max</a:t>
            </a:r>
            <a:r>
              <a:rPr lang="en-US" altLang="zh-CN" sz="2800" dirty="0" smtClean="0">
                <a:solidFill>
                  <a:srgbClr val="FF0000"/>
                </a:solidFill>
              </a:rPr>
              <a:t> </a:t>
            </a:r>
            <a:r>
              <a:rPr lang="zh-CN" altLang="en-US" sz="2800" dirty="0" smtClean="0">
                <a:solidFill>
                  <a:srgbClr val="FF0000"/>
                </a:solidFill>
              </a:rPr>
              <a:t>为</a:t>
            </a:r>
            <a:r>
              <a:rPr lang="zh-CN" altLang="en-US" sz="2800" dirty="0">
                <a:solidFill>
                  <a:srgbClr val="FF0000"/>
                </a:solidFill>
              </a:rPr>
              <a:t>：</a:t>
            </a:r>
            <a:r>
              <a:rPr lang="zh-CN" altLang="en-US" sz="2800" dirty="0"/>
              <a:t> </a:t>
            </a:r>
          </a:p>
        </p:txBody>
      </p:sp>
      <p:graphicFrame>
        <p:nvGraphicFramePr>
          <p:cNvPr id="436232" name="Object 8"/>
          <p:cNvGraphicFramePr>
            <a:graphicFrameLocks noChangeAspect="1"/>
          </p:cNvGraphicFramePr>
          <p:nvPr>
            <p:extLst>
              <p:ext uri="{D42A27DB-BD31-4B8C-83A1-F6EECF244321}">
                <p14:modId xmlns:p14="http://schemas.microsoft.com/office/powerpoint/2010/main" val="4160055167"/>
              </p:ext>
            </p:extLst>
          </p:nvPr>
        </p:nvGraphicFramePr>
        <p:xfrm>
          <a:off x="848544" y="4797152"/>
          <a:ext cx="3302696" cy="1008112"/>
        </p:xfrm>
        <a:graphic>
          <a:graphicData uri="http://schemas.openxmlformats.org/presentationml/2006/ole">
            <mc:AlternateContent xmlns:mc="http://schemas.openxmlformats.org/markup-compatibility/2006">
              <mc:Choice xmlns:v="urn:schemas-microsoft-com:vml" Requires="v">
                <p:oleObj spid="_x0000_s4145" name="公式" r:id="rId4" imgW="1282700" imgH="431800" progId="Equation.3">
                  <p:embed/>
                </p:oleObj>
              </mc:Choice>
              <mc:Fallback>
                <p:oleObj name="公式" r:id="rId4" imgW="1282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44" y="4797152"/>
                        <a:ext cx="3302696"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4448944" y="4298320"/>
            <a:ext cx="5400600" cy="1938992"/>
          </a:xfrm>
          <a:prstGeom prst="rect">
            <a:avLst/>
          </a:prstGeom>
          <a:solidFill>
            <a:srgbClr val="FFFF66"/>
          </a:solidFill>
          <a:ln>
            <a:solidFill>
              <a:srgbClr val="000066"/>
            </a:solidFill>
          </a:ln>
        </p:spPr>
        <p:txBody>
          <a:bodyPr wrap="square">
            <a:spAutoFit/>
          </a:bodyPr>
          <a:lstStyle/>
          <a:p>
            <a:pPr marL="179388" indent="-179388">
              <a:buSzPct val="80000"/>
              <a:buFont typeface="Wingdings" pitchFamily="2" charset="2"/>
              <a:buChar char="l"/>
            </a:pPr>
            <a:r>
              <a:rPr lang="zh-CN" altLang="zh-CN" sz="2400" b="1" dirty="0">
                <a:solidFill>
                  <a:srgbClr val="000066"/>
                </a:solidFill>
                <a:latin typeface="+mn-lt"/>
                <a:ea typeface="黑体" pitchFamily="2" charset="-122"/>
              </a:rPr>
              <a:t>只有当</a:t>
            </a:r>
            <a:r>
              <a:rPr lang="zh-CN" altLang="zh-CN" sz="2400" b="1" dirty="0" smtClean="0">
                <a:solidFill>
                  <a:srgbClr val="000066"/>
                </a:solidFill>
                <a:latin typeface="+mn-lt"/>
                <a:ea typeface="黑体" pitchFamily="2" charset="-122"/>
              </a:rPr>
              <a:t>参数</a:t>
            </a:r>
            <a:r>
              <a:rPr lang="en-US" altLang="zh-CN" sz="2400" b="1" dirty="0" smtClean="0">
                <a:solidFill>
                  <a:srgbClr val="000066"/>
                </a:solidFill>
                <a:latin typeface="+mn-lt"/>
                <a:ea typeface="黑体" pitchFamily="2" charset="-122"/>
              </a:rPr>
              <a:t> </a:t>
            </a:r>
            <a:r>
              <a:rPr lang="en-US" altLang="zh-CN" sz="2400" b="1" i="1" dirty="0" smtClean="0">
                <a:solidFill>
                  <a:srgbClr val="000066"/>
                </a:solidFill>
                <a:latin typeface="+mn-lt"/>
                <a:ea typeface="黑体" pitchFamily="2" charset="-122"/>
              </a:rPr>
              <a:t>a </a:t>
            </a:r>
            <a:r>
              <a:rPr lang="zh-CN" altLang="zh-CN" sz="2400" b="1" dirty="0" smtClean="0">
                <a:solidFill>
                  <a:srgbClr val="000066"/>
                </a:solidFill>
                <a:latin typeface="+mn-lt"/>
                <a:ea typeface="黑体" pitchFamily="2" charset="-122"/>
              </a:rPr>
              <a:t>远小于</a:t>
            </a:r>
            <a:r>
              <a:rPr lang="en-US" altLang="zh-CN" sz="2400" b="1" dirty="0" smtClean="0">
                <a:solidFill>
                  <a:srgbClr val="000066"/>
                </a:solidFill>
                <a:latin typeface="+mn-lt"/>
                <a:ea typeface="黑体" pitchFamily="2" charset="-122"/>
              </a:rPr>
              <a:t> 1 </a:t>
            </a:r>
            <a:r>
              <a:rPr lang="zh-CN" altLang="zh-CN" sz="2400" b="1" dirty="0" smtClean="0">
                <a:solidFill>
                  <a:srgbClr val="000066"/>
                </a:solidFill>
                <a:latin typeface="+mn-lt"/>
                <a:ea typeface="黑体" pitchFamily="2" charset="-122"/>
              </a:rPr>
              <a:t>才能</a:t>
            </a:r>
            <a:r>
              <a:rPr lang="zh-CN" altLang="zh-CN" sz="2400" b="1" dirty="0">
                <a:solidFill>
                  <a:srgbClr val="000066"/>
                </a:solidFill>
                <a:latin typeface="+mn-lt"/>
                <a:ea typeface="黑体" pitchFamily="2" charset="-122"/>
              </a:rPr>
              <a:t>得到尽可能高的极限信道</a:t>
            </a:r>
            <a:r>
              <a:rPr lang="zh-CN" altLang="zh-CN" sz="2400" b="1" dirty="0" smtClean="0">
                <a:solidFill>
                  <a:srgbClr val="000066"/>
                </a:solidFill>
                <a:latin typeface="+mn-lt"/>
                <a:ea typeface="黑体" pitchFamily="2" charset="-122"/>
              </a:rPr>
              <a:t>利用率</a:t>
            </a:r>
            <a:r>
              <a:rPr lang="zh-CN" altLang="en-US" sz="2400" b="1" dirty="0" smtClean="0">
                <a:solidFill>
                  <a:srgbClr val="000066"/>
                </a:solidFill>
                <a:latin typeface="+mn-lt"/>
                <a:ea typeface="黑体" pitchFamily="2" charset="-122"/>
              </a:rPr>
              <a:t>。</a:t>
            </a:r>
            <a:endParaRPr lang="en-US" altLang="zh-CN" sz="2400" b="1" dirty="0" smtClean="0">
              <a:solidFill>
                <a:srgbClr val="000066"/>
              </a:solidFill>
              <a:latin typeface="+mn-lt"/>
              <a:ea typeface="黑体" pitchFamily="2" charset="-122"/>
            </a:endParaRPr>
          </a:p>
          <a:p>
            <a:pPr marL="179388" indent="-179388">
              <a:buSzPct val="80000"/>
              <a:buFont typeface="Wingdings" pitchFamily="2" charset="2"/>
              <a:buChar char="l"/>
            </a:pPr>
            <a:r>
              <a:rPr lang="zh-CN" altLang="zh-CN" sz="2400" b="1" dirty="0">
                <a:solidFill>
                  <a:srgbClr val="000066"/>
                </a:solidFill>
                <a:latin typeface="+mn-lt"/>
                <a:ea typeface="黑体" pitchFamily="2" charset="-122"/>
              </a:rPr>
              <a:t>据统计，当以太网的利用率</a:t>
            </a:r>
            <a:r>
              <a:rPr lang="zh-CN" altLang="zh-CN" sz="2400" b="1" dirty="0" smtClean="0">
                <a:solidFill>
                  <a:srgbClr val="000066"/>
                </a:solidFill>
                <a:latin typeface="+mn-lt"/>
                <a:ea typeface="黑体" pitchFamily="2" charset="-122"/>
              </a:rPr>
              <a:t>达到</a:t>
            </a:r>
            <a:r>
              <a:rPr lang="en-US" altLang="zh-CN" sz="2400" b="1" dirty="0" smtClean="0">
                <a:solidFill>
                  <a:srgbClr val="000066"/>
                </a:solidFill>
                <a:latin typeface="+mn-lt"/>
                <a:ea typeface="黑体" pitchFamily="2" charset="-122"/>
              </a:rPr>
              <a:t> 30</a:t>
            </a:r>
            <a:r>
              <a:rPr lang="en-US" altLang="zh-CN" sz="2400" b="1" dirty="0">
                <a:solidFill>
                  <a:srgbClr val="000066"/>
                </a:solidFill>
                <a:latin typeface="+mn-lt"/>
                <a:ea typeface="黑体" pitchFamily="2" charset="-122"/>
              </a:rPr>
              <a:t>%</a:t>
            </a:r>
            <a:r>
              <a:rPr lang="zh-CN" altLang="zh-CN" sz="2400" b="1" dirty="0">
                <a:solidFill>
                  <a:srgbClr val="000066"/>
                </a:solidFill>
                <a:latin typeface="+mn-lt"/>
                <a:ea typeface="黑体" pitchFamily="2" charset="-122"/>
              </a:rPr>
              <a:t>时就已经处于重载的情况。很多的网络容量被网上的碰撞消耗掉了。</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738666237"/>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Tree>
    <p:extLst>
      <p:ext uri="{BB962C8B-B14F-4D97-AF65-F5344CB8AC3E}">
        <p14:creationId xmlns:p14="http://schemas.microsoft.com/office/powerpoint/2010/main" val="3989927211"/>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itchFamily="2" charset="-122"/>
              </a:rPr>
              <a:t>这种 </a:t>
            </a:r>
            <a:r>
              <a:rPr lang="en-US" altLang="zh-CN" sz="2800" b="1" dirty="0" smtClean="0">
                <a:solidFill>
                  <a:srgbClr val="0000FF"/>
                </a:solidFill>
                <a:latin typeface="+mn-lt"/>
                <a:ea typeface="黑体" pitchFamily="2" charset="-122"/>
              </a:rPr>
              <a:t>48 </a:t>
            </a:r>
            <a:r>
              <a:rPr lang="zh-CN" altLang="en-US" sz="2800" b="1" dirty="0" smtClean="0">
                <a:solidFill>
                  <a:srgbClr val="0000FF"/>
                </a:solidFill>
                <a:latin typeface="+mn-lt"/>
                <a:ea typeface="黑体" pitchFamily="2" charset="-122"/>
              </a:rPr>
              <a:t>位</a:t>
            </a:r>
            <a:r>
              <a:rPr lang="zh-CN" altLang="en-US" sz="2800" b="1" dirty="0">
                <a:solidFill>
                  <a:srgbClr val="0000FF"/>
                </a:solidFill>
                <a:latin typeface="+mn-lt"/>
                <a:ea typeface="黑体" pitchFamily="2" charset="-122"/>
              </a:rPr>
              <a:t>“地址”应当是某个接口的标识符。</a:t>
            </a:r>
          </a:p>
        </p:txBody>
      </p:sp>
    </p:spTree>
    <p:extLst>
      <p:ext uri="{BB962C8B-B14F-4D97-AF65-F5344CB8AC3E}">
        <p14:creationId xmlns:p14="http://schemas.microsoft.com/office/powerpoint/2010/main" val="2572995490"/>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a:t>
            </a:r>
            <a:r>
              <a:rPr lang="zh-CN" altLang="zh-CN" sz="2800" dirty="0" smtClean="0"/>
              <a:t>字节</a:t>
            </a:r>
            <a:r>
              <a:rPr lang="en-US" altLang="zh-CN" sz="2800" dirty="0" smtClean="0"/>
              <a:t> (</a:t>
            </a:r>
            <a:r>
              <a:rPr lang="en-US" altLang="zh-CN" sz="2800" dirty="0"/>
              <a:t>16</a:t>
            </a:r>
            <a:r>
              <a:rPr lang="zh-CN" altLang="zh-CN" sz="2800" dirty="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CC"/>
                    </a:solidFill>
                    <a:effectLst/>
                    <a:latin typeface="+mn-lt"/>
                    <a:ea typeface="黑体"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0000CC"/>
                    </a:solidFill>
                    <a:latin typeface="+mn-lt"/>
                    <a:ea typeface="黑体" pitchFamily="2" charset="-122"/>
                  </a:rPr>
                  <a:t>扩展</a:t>
                </a:r>
                <a:r>
                  <a:rPr kumimoji="0" lang="zh-CN" altLang="en-US" sz="2400" b="1" i="0" u="none" strike="noStrike" cap="none" normalizeH="0" baseline="0" dirty="0" smtClean="0">
                    <a:ln>
                      <a:noFill/>
                    </a:ln>
                    <a:solidFill>
                      <a:srgbClr val="0000CC"/>
                    </a:solidFill>
                    <a:effectLst/>
                    <a:latin typeface="+mn-lt"/>
                    <a:ea typeface="黑体"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itchFamily="2" charset="-122"/>
                </a:rPr>
                <a:t>48 </a:t>
              </a:r>
              <a:r>
                <a:rPr lang="zh-CN" altLang="en-US" sz="2400" b="1" dirty="0">
                  <a:latin typeface="+mn-lt"/>
                  <a:ea typeface="黑体" pitchFamily="2" charset="-122"/>
                </a:rPr>
                <a:t>位的 </a:t>
              </a:r>
              <a:r>
                <a:rPr lang="en-US" altLang="zh-CN" sz="2400" b="1" dirty="0">
                  <a:latin typeface="+mn-lt"/>
                  <a:ea typeface="黑体" pitchFamily="2" charset="-122"/>
                </a:rPr>
                <a:t>MAC </a:t>
              </a:r>
              <a:r>
                <a:rPr lang="zh-CN" altLang="en-US" sz="2400" b="1" dirty="0">
                  <a:latin typeface="+mn-lt"/>
                  <a:ea typeface="黑体" pitchFamily="2" charset="-122"/>
                </a:rPr>
                <a:t>地址</a:t>
              </a:r>
            </a:p>
          </p:txBody>
        </p:sp>
      </p:grpSp>
    </p:spTree>
    <p:extLst>
      <p:ext uri="{BB962C8B-B14F-4D97-AF65-F5344CB8AC3E}">
        <p14:creationId xmlns:p14="http://schemas.microsoft.com/office/powerpoint/2010/main" val="1489222331"/>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smtClean="0"/>
              <a:t>一</a:t>
            </a:r>
            <a:r>
              <a:rPr lang="zh-CN" altLang="en-US" dirty="0"/>
              <a:t>个地址块可以</a:t>
            </a:r>
            <a:r>
              <a:rPr lang="zh-CN" altLang="en-US" dirty="0" smtClean="0"/>
              <a:t>生成 </a:t>
            </a:r>
            <a:r>
              <a:rPr lang="en-US" altLang="zh-CN" dirty="0" smtClean="0"/>
              <a:t>2</a:t>
            </a:r>
            <a:r>
              <a:rPr lang="en-US" altLang="zh-CN" baseline="30000" dirty="0" smtClean="0"/>
              <a:t>24</a:t>
            </a:r>
            <a:r>
              <a:rPr lang="en-US" altLang="zh-CN" dirty="0" smtClean="0"/>
              <a:t> </a:t>
            </a:r>
            <a:r>
              <a:rPr lang="zh-CN" altLang="en-US" dirty="0" smtClean="0"/>
              <a:t>个</a:t>
            </a:r>
            <a:r>
              <a:rPr lang="zh-CN" altLang="en-US" dirty="0"/>
              <a:t>不同的地址。这种 </a:t>
            </a:r>
            <a:r>
              <a:rPr lang="en-US" altLang="zh-CN" dirty="0"/>
              <a:t>48 </a:t>
            </a:r>
            <a:r>
              <a:rPr lang="zh-CN" altLang="en-US" dirty="0"/>
              <a:t>位地址称为 </a:t>
            </a:r>
            <a:r>
              <a:rPr lang="en-US" altLang="zh-CN" dirty="0"/>
              <a:t>MAC-48</a:t>
            </a:r>
            <a:r>
              <a:rPr lang="zh-CN" altLang="en-US" dirty="0"/>
              <a:t>，它的通用名称</a:t>
            </a:r>
            <a:r>
              <a:rPr lang="zh-CN" altLang="en-US" dirty="0" smtClean="0"/>
              <a:t>是 </a:t>
            </a:r>
            <a:r>
              <a:rPr lang="en-US" altLang="zh-CN" dirty="0" smtClean="0"/>
              <a:t>EUI-48</a:t>
            </a:r>
            <a:r>
              <a:rPr lang="zh-CN" altLang="en-US" dirty="0"/>
              <a:t>。</a:t>
            </a:r>
          </a:p>
          <a:p>
            <a:pPr>
              <a:spcBef>
                <a:spcPts val="1200"/>
              </a:spcBef>
            </a:pPr>
            <a:r>
              <a:rPr lang="zh-CN" altLang="zh-CN" dirty="0"/>
              <a:t>生产适配器</a:t>
            </a:r>
            <a:r>
              <a:rPr lang="zh-CN" altLang="zh-CN" dirty="0" smtClean="0"/>
              <a:t>时</a:t>
            </a:r>
            <a:r>
              <a:rPr lang="zh-CN" altLang="en-US" dirty="0" smtClean="0"/>
              <a:t>，</a:t>
            </a:r>
            <a:r>
              <a:rPr lang="en-US" altLang="zh-CN" dirty="0" smtClean="0"/>
              <a:t>6 </a:t>
            </a:r>
            <a:r>
              <a:rPr lang="zh-CN" altLang="zh-CN" dirty="0" smtClean="0"/>
              <a:t>字节的</a:t>
            </a:r>
            <a:r>
              <a:rPr lang="en-US" altLang="zh-CN" dirty="0" smtClean="0"/>
              <a:t> MAC </a:t>
            </a:r>
            <a:r>
              <a:rPr lang="zh-CN" altLang="zh-CN" dirty="0" smtClean="0"/>
              <a:t>地址</a:t>
            </a:r>
            <a:r>
              <a:rPr lang="zh-CN" altLang="zh-CN" dirty="0"/>
              <a:t>已被固化在适配器</a:t>
            </a:r>
            <a:r>
              <a:rPr lang="zh-CN" altLang="zh-CN" dirty="0" smtClean="0"/>
              <a:t>的</a:t>
            </a:r>
            <a:r>
              <a:rPr lang="en-US" altLang="zh-CN" dirty="0" smtClean="0"/>
              <a:t> ROM</a:t>
            </a:r>
            <a:r>
              <a:rPr lang="zh-CN" altLang="en-US" dirty="0" smtClean="0"/>
              <a:t>，</a:t>
            </a:r>
            <a:r>
              <a:rPr lang="zh-CN" altLang="zh-CN" dirty="0"/>
              <a:t>因此，</a:t>
            </a:r>
            <a:r>
              <a:rPr lang="en-US" altLang="zh-CN" dirty="0" smtClean="0"/>
              <a:t>MAC </a:t>
            </a:r>
            <a:r>
              <a:rPr lang="zh-CN" altLang="zh-CN" dirty="0" smtClean="0"/>
              <a:t>地址</a:t>
            </a:r>
            <a:r>
              <a:rPr lang="zh-CN" altLang="zh-CN" dirty="0"/>
              <a:t>也叫作</a:t>
            </a:r>
            <a:r>
              <a:rPr lang="zh-CN" altLang="zh-CN" dirty="0">
                <a:solidFill>
                  <a:srgbClr val="FF0000"/>
                </a:solidFill>
              </a:rPr>
              <a:t>硬件</a:t>
            </a:r>
            <a:r>
              <a:rPr lang="zh-CN" altLang="zh-CN" dirty="0" smtClean="0">
                <a:solidFill>
                  <a:srgbClr val="FF0000"/>
                </a:solidFill>
              </a:rPr>
              <a:t>地址</a:t>
            </a:r>
            <a:r>
              <a:rPr lang="en-US" altLang="zh-CN" dirty="0" smtClean="0">
                <a:solidFill>
                  <a:srgbClr val="FF0000"/>
                </a:solidFill>
              </a:rPr>
              <a:t> </a:t>
            </a:r>
            <a:r>
              <a:rPr lang="en-US" altLang="zh-CN" dirty="0" smtClean="0"/>
              <a:t>(</a:t>
            </a:r>
            <a:r>
              <a:rPr lang="en-US" altLang="zh-CN" dirty="0"/>
              <a:t>hardware address)</a:t>
            </a:r>
            <a:r>
              <a:rPr lang="zh-CN" altLang="zh-CN" dirty="0"/>
              <a:t>或</a:t>
            </a:r>
            <a:r>
              <a:rPr lang="zh-CN" altLang="zh-CN" dirty="0">
                <a:solidFill>
                  <a:srgbClr val="FF0000"/>
                </a:solidFill>
              </a:rPr>
              <a:t>物理</a:t>
            </a:r>
            <a:r>
              <a:rPr lang="zh-CN" altLang="zh-CN" dirty="0" smtClean="0">
                <a:solidFill>
                  <a:srgbClr val="FF0000"/>
                </a:solidFill>
              </a:rPr>
              <a:t>地址</a:t>
            </a:r>
            <a:r>
              <a:rPr lang="zh-CN" altLang="en-US" dirty="0">
                <a:solidFill>
                  <a:srgbClr val="FF0000"/>
                </a:solidFill>
              </a:rPr>
              <a:t>。</a:t>
            </a:r>
            <a:endParaRPr lang="en-US" altLang="zh-CN" dirty="0">
              <a:solidFill>
                <a:srgbClr val="FF0000"/>
              </a:solidFill>
            </a:endParaRPr>
          </a:p>
          <a:p>
            <a:pPr>
              <a:spcBef>
                <a:spcPts val="1200"/>
              </a:spcBef>
            </a:pPr>
            <a:r>
              <a:rPr lang="zh-CN" altLang="en-US" dirty="0" smtClean="0"/>
              <a:t>“</a:t>
            </a:r>
            <a:r>
              <a:rPr lang="en-US" altLang="zh-CN" dirty="0"/>
              <a:t>MAC</a:t>
            </a:r>
            <a:r>
              <a:rPr lang="zh-CN" altLang="en-US" dirty="0"/>
              <a:t>地址”实际上就是适配器地址或适配器</a:t>
            </a:r>
            <a:r>
              <a:rPr lang="zh-CN" altLang="en-US" dirty="0" smtClean="0"/>
              <a:t>标识符 </a:t>
            </a:r>
            <a:r>
              <a:rPr lang="en-US" altLang="zh-CN" dirty="0" smtClean="0"/>
              <a:t>EUI-48</a:t>
            </a:r>
            <a:r>
              <a:rPr lang="zh-CN" altLang="en-US" dirty="0"/>
              <a:t>。</a:t>
            </a:r>
          </a:p>
        </p:txBody>
      </p:sp>
    </p:spTree>
    <p:extLst>
      <p:ext uri="{BB962C8B-B14F-4D97-AF65-F5344CB8AC3E}">
        <p14:creationId xmlns:p14="http://schemas.microsoft.com/office/powerpoint/2010/main" val="3651820615"/>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en-US" altLang="zh-CN" sz="2800" dirty="0"/>
              <a:t>IEEE</a:t>
            </a:r>
            <a:r>
              <a:rPr lang="zh-CN" altLang="zh-CN" sz="2800" dirty="0"/>
              <a:t>规定地址字段的第一字节的最低位</a:t>
            </a:r>
            <a:r>
              <a:rPr lang="zh-CN" altLang="zh-CN" sz="2800" dirty="0" smtClean="0"/>
              <a:t>为</a:t>
            </a:r>
            <a:r>
              <a:rPr lang="en-US" altLang="zh-CN" sz="2800" dirty="0" smtClean="0"/>
              <a:t> I/G </a:t>
            </a:r>
            <a:r>
              <a:rPr lang="zh-CN" altLang="zh-CN" sz="2800" dirty="0" smtClean="0"/>
              <a:t>位</a:t>
            </a:r>
            <a:r>
              <a:rPr lang="zh-CN" altLang="zh-CN" sz="2800" dirty="0"/>
              <a:t>。</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=0 </a:t>
            </a:r>
            <a:r>
              <a:rPr lang="zh-CN" altLang="zh-CN" sz="2800" dirty="0" smtClean="0">
                <a:solidFill>
                  <a:srgbClr val="0000FF"/>
                </a:solidFill>
              </a:rPr>
              <a:t>时</a:t>
            </a:r>
            <a:r>
              <a:rPr lang="zh-CN" altLang="zh-CN" sz="2800" dirty="0">
                <a:solidFill>
                  <a:srgbClr val="0000FF"/>
                </a:solidFill>
              </a:rPr>
              <a:t>，</a:t>
            </a:r>
            <a:r>
              <a:rPr lang="zh-CN" altLang="zh-CN" sz="2800" dirty="0"/>
              <a:t>地址字段表示一个</a:t>
            </a:r>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=1 </a:t>
            </a:r>
            <a:r>
              <a:rPr lang="zh-CN" altLang="zh-CN" sz="2800" dirty="0" smtClean="0">
                <a:solidFill>
                  <a:srgbClr val="0000FF"/>
                </a:solidFill>
              </a:rPr>
              <a:t>时</a:t>
            </a:r>
            <a:r>
              <a:rPr lang="zh-CN" altLang="en-US" sz="2800" dirty="0" smtClean="0">
                <a:solidFill>
                  <a:srgbClr val="0000FF"/>
                </a:solidFill>
              </a:rPr>
              <a:t>，</a:t>
            </a:r>
            <a:r>
              <a:rPr lang="zh-CN" altLang="zh-CN" sz="2800" dirty="0" smtClean="0"/>
              <a:t>表示</a:t>
            </a:r>
            <a:r>
              <a:rPr lang="zh-CN" altLang="zh-CN" sz="2800" dirty="0">
                <a:solidFill>
                  <a:srgbClr val="FF0000"/>
                </a:solidFill>
              </a:rPr>
              <a:t>组地址，</a:t>
            </a:r>
            <a:r>
              <a:rPr lang="zh-CN" altLang="zh-CN" sz="2800" dirty="0"/>
              <a:t>用来进行多播（以前曾译为组播）</a:t>
            </a:r>
            <a:r>
              <a:rPr lang="zh-CN" altLang="zh-CN" sz="2800" dirty="0" smtClean="0"/>
              <a:t>。</a:t>
            </a:r>
            <a:r>
              <a:rPr lang="zh-CN" altLang="en-US" sz="2800" dirty="0" smtClean="0"/>
              <a:t>此时</a:t>
            </a:r>
            <a:r>
              <a:rPr lang="zh-CN" altLang="zh-CN" sz="2800" dirty="0" smtClean="0"/>
              <a:t>，</a:t>
            </a:r>
            <a:r>
              <a:rPr lang="en-US" altLang="zh-CN" sz="2800" dirty="0" smtClean="0"/>
              <a:t>IEEE </a:t>
            </a:r>
            <a:r>
              <a:rPr lang="zh-CN" altLang="zh-CN" sz="2800" dirty="0" smtClean="0"/>
              <a:t>只</a:t>
            </a:r>
            <a:r>
              <a:rPr lang="zh-CN" altLang="zh-CN" sz="2800" dirty="0"/>
              <a:t>分配地址字段前三个字节中的</a:t>
            </a:r>
            <a:r>
              <a:rPr lang="en-US" altLang="zh-CN" sz="2800" dirty="0"/>
              <a:t>23</a:t>
            </a:r>
            <a:r>
              <a:rPr lang="zh-CN" altLang="zh-CN" sz="2800" dirty="0"/>
              <a:t>位</a:t>
            </a:r>
            <a:r>
              <a:rPr lang="zh-CN" altLang="zh-CN" sz="2800" dirty="0" smtClean="0"/>
              <a:t>。</a:t>
            </a:r>
            <a:endParaRPr lang="en-US" altLang="zh-CN" sz="2800" dirty="0" smtClean="0"/>
          </a:p>
          <a:p>
            <a:r>
              <a:rPr lang="zh-CN" altLang="zh-CN" sz="2800" dirty="0" smtClean="0"/>
              <a:t>当</a:t>
            </a:r>
            <a:r>
              <a:rPr lang="en-US" altLang="zh-CN" sz="2800" dirty="0" smtClean="0"/>
              <a:t> I/G </a:t>
            </a:r>
            <a:r>
              <a:rPr lang="zh-CN" altLang="zh-CN" sz="2800" dirty="0" smtClean="0"/>
              <a:t>位</a:t>
            </a:r>
            <a:r>
              <a:rPr lang="zh-CN" altLang="zh-CN" sz="2800" dirty="0"/>
              <a:t>分别</a:t>
            </a:r>
            <a:r>
              <a:rPr lang="zh-CN" altLang="zh-CN" sz="2800" dirty="0" smtClean="0"/>
              <a:t>为</a:t>
            </a:r>
            <a:r>
              <a:rPr lang="en-US" altLang="zh-CN" sz="2800" dirty="0" smtClean="0"/>
              <a:t> 0 </a:t>
            </a:r>
            <a:r>
              <a:rPr lang="zh-CN" altLang="zh-CN" sz="2800" dirty="0" smtClean="0"/>
              <a:t>和</a:t>
            </a:r>
            <a:r>
              <a:rPr lang="en-US" altLang="zh-CN" sz="2800" dirty="0" smtClean="0"/>
              <a:t> 1 </a:t>
            </a:r>
            <a:r>
              <a:rPr lang="zh-CN" altLang="zh-CN" sz="2800" dirty="0" smtClean="0"/>
              <a:t>时</a:t>
            </a:r>
            <a:r>
              <a:rPr lang="zh-CN" altLang="zh-CN" sz="2800" dirty="0"/>
              <a:t>，一个地址块可分别</a:t>
            </a:r>
            <a:r>
              <a:rPr lang="zh-CN" altLang="zh-CN" sz="2800" dirty="0" smtClean="0"/>
              <a:t>生成</a:t>
            </a:r>
            <a:r>
              <a:rPr lang="en-US" altLang="zh-CN" sz="2800" dirty="0" smtClean="0"/>
              <a:t> 2</a:t>
            </a:r>
            <a:r>
              <a:rPr lang="en-US" altLang="zh-CN" sz="2800" baseline="30000" dirty="0" smtClean="0"/>
              <a:t>24</a:t>
            </a:r>
            <a:r>
              <a:rPr lang="en-US" altLang="zh-CN" sz="2800" dirty="0" smtClean="0"/>
              <a:t> </a:t>
            </a:r>
            <a:r>
              <a:rPr lang="zh-CN" altLang="zh-CN" sz="2800" dirty="0" smtClean="0"/>
              <a:t>个</a:t>
            </a:r>
            <a:r>
              <a:rPr lang="zh-CN" altLang="zh-CN" sz="2800" dirty="0"/>
              <a:t>单个站地址</a:t>
            </a:r>
            <a:r>
              <a:rPr lang="zh-CN" altLang="zh-CN" sz="2800" dirty="0" smtClean="0"/>
              <a:t>和</a:t>
            </a:r>
            <a:r>
              <a:rPr lang="en-US" altLang="zh-CN" sz="2800" dirty="0" smtClean="0"/>
              <a:t> 2</a:t>
            </a:r>
            <a:r>
              <a:rPr lang="en-US" altLang="zh-CN" sz="2800" baseline="30000" dirty="0" smtClean="0"/>
              <a:t>24</a:t>
            </a:r>
            <a:r>
              <a:rPr lang="en-US" altLang="zh-CN" sz="2800" dirty="0" smtClean="0"/>
              <a:t> </a:t>
            </a:r>
            <a:r>
              <a:rPr lang="zh-CN" altLang="zh-CN" sz="2800" dirty="0" smtClean="0"/>
              <a:t>个</a:t>
            </a:r>
            <a:r>
              <a:rPr lang="zh-CN" altLang="zh-CN" sz="2800" dirty="0"/>
              <a:t>组地址</a:t>
            </a:r>
            <a:r>
              <a:rPr lang="zh-CN" altLang="zh-CN" sz="2800" dirty="0" smtClean="0"/>
              <a:t>。</a:t>
            </a:r>
            <a:endParaRPr lang="en-US" altLang="zh-CN" sz="2800" dirty="0" smtClean="0"/>
          </a:p>
          <a:p>
            <a:r>
              <a:rPr lang="zh-CN" altLang="en-US" sz="2800" dirty="0" smtClean="0"/>
              <a:t>所有 </a:t>
            </a:r>
            <a:r>
              <a:rPr lang="en-US" altLang="zh-CN" sz="2800" dirty="0" smtClean="0"/>
              <a:t>48 </a:t>
            </a:r>
            <a:r>
              <a:rPr lang="zh-CN" altLang="en-US" sz="2800" dirty="0" smtClean="0"/>
              <a:t>位都为 </a:t>
            </a:r>
            <a:r>
              <a:rPr lang="en-US" altLang="zh-CN" sz="2800" dirty="0" smtClean="0"/>
              <a:t>1 </a:t>
            </a:r>
            <a:r>
              <a:rPr lang="zh-CN" altLang="en-US" sz="2800" dirty="0" smtClean="0"/>
              <a:t>时，为广播地址。只能作为目的地址使用。</a:t>
            </a:r>
            <a:endParaRPr lang="zh-CN" altLang="en-US" sz="2800" dirty="0"/>
          </a:p>
        </p:txBody>
      </p:sp>
    </p:spTree>
    <p:extLst>
      <p:ext uri="{BB962C8B-B14F-4D97-AF65-F5344CB8AC3E}">
        <p14:creationId xmlns:p14="http://schemas.microsoft.com/office/powerpoint/2010/main" val="11543547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a:t>
            </a:r>
            <a:r>
              <a:rPr lang="zh-CN" altLang="zh-CN" dirty="0" smtClean="0"/>
              <a:t>。甚至</a:t>
            </a:r>
            <a:r>
              <a:rPr lang="zh-CN" altLang="zh-CN" dirty="0"/>
              <a:t>还可以更简单地设想好像是沿着两个数据链路层之间的水平方向把帧直接发送到</a:t>
            </a:r>
            <a:r>
              <a:rPr lang="zh-CN" altLang="zh-CN" dirty="0" smtClean="0"/>
              <a:t>对方</a:t>
            </a:r>
            <a:r>
              <a:rPr lang="zh-CN" altLang="en-US" dirty="0" smtClean="0"/>
              <a:t>。</a:t>
            </a:r>
            <a:endParaRPr lang="zh-CN" altLang="en-US" dirty="0"/>
          </a:p>
        </p:txBody>
      </p:sp>
      <p:grpSp>
        <p:nvGrpSpPr>
          <p:cNvPr id="126991" name="Group 15"/>
          <p:cNvGrpSpPr>
            <a:grpSpLocks/>
          </p:cNvGrpSpPr>
          <p:nvPr/>
        </p:nvGrpSpPr>
        <p:grpSpPr bwMode="auto">
          <a:xfrm>
            <a:off x="992560" y="263691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extLst>
      <p:ext uri="{BB962C8B-B14F-4D97-AF65-F5344CB8AC3E}">
        <p14:creationId xmlns:p14="http://schemas.microsoft.com/office/powerpoint/2010/main" val="26314569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a:t>
            </a:r>
            <a:r>
              <a:rPr lang="zh-CN" altLang="zh-CN" dirty="0" smtClean="0"/>
              <a:t>管理</a:t>
            </a:r>
            <a:r>
              <a:rPr lang="zh-CN" altLang="en-US" dirty="0" smtClean="0"/>
              <a:t>与本地</a:t>
            </a:r>
            <a:r>
              <a:rPr lang="zh-CN" altLang="zh-CN" dirty="0" smtClean="0"/>
              <a:t>管理</a:t>
            </a:r>
            <a:endParaRPr lang="zh-CN" altLang="en-US" dirty="0"/>
          </a:p>
        </p:txBody>
      </p:sp>
      <p:sp>
        <p:nvSpPr>
          <p:cNvPr id="3" name="内容占位符 2"/>
          <p:cNvSpPr>
            <a:spLocks noGrp="1"/>
          </p:cNvSpPr>
          <p:nvPr>
            <p:ph idx="1"/>
          </p:nvPr>
        </p:nvSpPr>
        <p:spPr/>
        <p:txBody>
          <a:bodyPr/>
          <a:lstStyle/>
          <a:p>
            <a:r>
              <a:rPr lang="en-US" altLang="zh-CN" dirty="0" smtClean="0"/>
              <a:t>IEEE </a:t>
            </a:r>
            <a:r>
              <a:rPr lang="zh-CN" altLang="zh-CN" dirty="0" smtClean="0"/>
              <a:t>把</a:t>
            </a:r>
            <a:r>
              <a:rPr lang="zh-CN" altLang="zh-CN" dirty="0"/>
              <a:t>地址字段</a:t>
            </a:r>
            <a:r>
              <a:rPr lang="zh-CN" altLang="zh-CN" dirty="0" smtClean="0"/>
              <a:t>第</a:t>
            </a:r>
            <a:r>
              <a:rPr lang="zh-CN" altLang="en-US" dirty="0"/>
              <a:t>一</a:t>
            </a:r>
            <a:r>
              <a:rPr lang="zh-CN" altLang="zh-CN" dirty="0" smtClean="0"/>
              <a:t>字节</a:t>
            </a:r>
            <a:r>
              <a:rPr lang="zh-CN" altLang="zh-CN" dirty="0"/>
              <a:t>的最低</a:t>
            </a:r>
            <a:r>
              <a:rPr lang="zh-CN" altLang="zh-CN" dirty="0" smtClean="0"/>
              <a:t>第</a:t>
            </a:r>
            <a:r>
              <a:rPr lang="en-US" altLang="zh-CN" dirty="0" smtClean="0"/>
              <a:t> 2 </a:t>
            </a:r>
            <a:r>
              <a:rPr lang="zh-CN" altLang="zh-CN" dirty="0" smtClean="0"/>
              <a:t>位</a:t>
            </a:r>
            <a:r>
              <a:rPr lang="zh-CN" altLang="zh-CN" dirty="0"/>
              <a:t>规定</a:t>
            </a:r>
            <a:r>
              <a:rPr lang="zh-CN" altLang="zh-CN" dirty="0" smtClean="0"/>
              <a:t>为</a:t>
            </a:r>
            <a:r>
              <a:rPr lang="en-US" altLang="zh-CN" dirty="0" smtClean="0"/>
              <a:t> G/L </a:t>
            </a:r>
            <a:r>
              <a:rPr lang="zh-CN" altLang="zh-CN" dirty="0" smtClean="0"/>
              <a:t>位</a:t>
            </a:r>
            <a:r>
              <a:rPr lang="zh-CN" altLang="zh-CN" dirty="0"/>
              <a:t>，</a:t>
            </a:r>
            <a:r>
              <a:rPr lang="zh-CN" altLang="zh-CN" dirty="0" smtClean="0"/>
              <a:t>表示</a:t>
            </a:r>
            <a:r>
              <a:rPr lang="en-US" altLang="zh-CN" dirty="0" smtClean="0"/>
              <a:t> Global / Local</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=0 </a:t>
            </a:r>
            <a:r>
              <a:rPr lang="zh-CN" altLang="zh-CN" dirty="0" smtClean="0">
                <a:solidFill>
                  <a:srgbClr val="0000FF"/>
                </a:solidFill>
              </a:rPr>
              <a:t>时</a:t>
            </a:r>
            <a:r>
              <a:rPr lang="zh-CN" altLang="en-US" dirty="0" smtClean="0"/>
              <a:t>，</a:t>
            </a:r>
            <a:r>
              <a:rPr lang="zh-CN" altLang="zh-CN" dirty="0" smtClean="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a:t>
            </a:r>
            <a:r>
              <a:rPr lang="zh-CN" altLang="zh-CN" dirty="0" smtClean="0"/>
              <a:t>的</a:t>
            </a:r>
            <a:r>
              <a:rPr lang="en-US" altLang="zh-CN" dirty="0" smtClean="0"/>
              <a:t> OUI </a:t>
            </a:r>
            <a:r>
              <a:rPr lang="zh-CN" altLang="zh-CN" dirty="0" smtClean="0"/>
              <a:t>都</a:t>
            </a:r>
            <a:r>
              <a:rPr lang="zh-CN" altLang="zh-CN" dirty="0"/>
              <a:t>属于全球管理</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a:solidFill>
                  <a:srgbClr val="0000FF"/>
                </a:solidFill>
              </a:rPr>
              <a:t>位</a:t>
            </a:r>
            <a:r>
              <a:rPr lang="en-US" altLang="zh-CN" dirty="0" smtClean="0">
                <a:solidFill>
                  <a:srgbClr val="0000FF"/>
                </a:solidFill>
              </a:rPr>
              <a:t>=</a:t>
            </a:r>
            <a:r>
              <a:rPr lang="en-US" altLang="zh-CN" dirty="0">
                <a:solidFill>
                  <a:srgbClr val="0000FF"/>
                </a:solidFill>
              </a:rPr>
              <a:t>1 </a:t>
            </a:r>
            <a:r>
              <a:rPr lang="zh-CN" altLang="zh-CN" dirty="0">
                <a:solidFill>
                  <a:srgbClr val="0000FF"/>
                </a:solidFill>
              </a:rPr>
              <a:t>时</a:t>
            </a:r>
            <a:r>
              <a:rPr lang="zh-CN" altLang="en-US" dirty="0">
                <a:solidFill>
                  <a:srgbClr val="0000FF"/>
                </a:solidFill>
              </a:rPr>
              <a:t>，</a:t>
            </a:r>
            <a:r>
              <a:rPr lang="zh-CN" altLang="en-US" dirty="0"/>
              <a:t> </a:t>
            </a:r>
            <a:r>
              <a:rPr lang="zh-CN" altLang="zh-CN" dirty="0" smtClean="0"/>
              <a:t>是</a:t>
            </a:r>
            <a:r>
              <a:rPr lang="zh-CN" altLang="zh-CN" dirty="0">
                <a:solidFill>
                  <a:srgbClr val="FF0000"/>
                </a:solidFill>
              </a:rPr>
              <a:t>本地管理，</a:t>
            </a:r>
            <a:r>
              <a:rPr lang="zh-CN" altLang="zh-CN" dirty="0"/>
              <a:t>这时用户可任意分配网络上的地址。</a:t>
            </a:r>
            <a:endParaRPr lang="zh-CN" altLang="en-US" dirty="0"/>
          </a:p>
        </p:txBody>
      </p:sp>
    </p:spTree>
    <p:extLst>
      <p:ext uri="{BB962C8B-B14F-4D97-AF65-F5344CB8AC3E}">
        <p14:creationId xmlns:p14="http://schemas.microsoft.com/office/powerpoint/2010/main" val="2426260635"/>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en-US" altLang="zh-CN" dirty="0" smtClean="0"/>
          </a:p>
        </p:txBody>
      </p:sp>
    </p:spTree>
    <p:extLst>
      <p:ext uri="{BB962C8B-B14F-4D97-AF65-F5344CB8AC3E}">
        <p14:creationId xmlns:p14="http://schemas.microsoft.com/office/powerpoint/2010/main" val="369000014"/>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所有</a:t>
            </a:r>
            <a:r>
              <a:rPr lang="zh-CN" altLang="zh-CN" dirty="0"/>
              <a:t>的适配器都</a:t>
            </a:r>
            <a:r>
              <a:rPr lang="zh-CN" altLang="zh-CN" dirty="0" smtClean="0"/>
              <a:t>至少</a:t>
            </a:r>
            <a:r>
              <a:rPr lang="zh-CN" altLang="zh-CN" dirty="0"/>
              <a:t>能够识别前两种帧，即</a:t>
            </a:r>
            <a:r>
              <a:rPr lang="zh-CN" altLang="zh-CN" dirty="0">
                <a:solidFill>
                  <a:srgbClr val="FF0000"/>
                </a:solidFill>
              </a:rPr>
              <a:t>能够识别单</a:t>
            </a:r>
            <a:r>
              <a:rPr lang="zh-CN" altLang="zh-CN" dirty="0" smtClean="0">
                <a:solidFill>
                  <a:srgbClr val="FF0000"/>
                </a:solidFill>
              </a:rPr>
              <a:t>播</a:t>
            </a:r>
            <a:r>
              <a:rPr lang="zh-CN" altLang="en-US" dirty="0" smtClean="0">
                <a:solidFill>
                  <a:srgbClr val="FF0000"/>
                </a:solidFill>
              </a:rPr>
              <a:t>地址</a:t>
            </a:r>
            <a:r>
              <a:rPr lang="zh-CN" altLang="zh-CN" dirty="0" smtClean="0">
                <a:solidFill>
                  <a:srgbClr val="FF0000"/>
                </a:solidFill>
              </a:rPr>
              <a:t>和广播地址。</a:t>
            </a:r>
            <a:endParaRPr lang="en-US" altLang="zh-CN" dirty="0" smtClean="0">
              <a:solidFill>
                <a:srgbClr val="FF0000"/>
              </a:solidFill>
            </a:endParaRPr>
          </a:p>
          <a:p>
            <a:r>
              <a:rPr lang="zh-CN" altLang="zh-CN" dirty="0" smtClean="0"/>
              <a:t>有</a:t>
            </a:r>
            <a:r>
              <a:rPr lang="zh-CN" altLang="zh-CN" dirty="0"/>
              <a:t>的适配器可用编程方法识别多播</a:t>
            </a:r>
            <a:r>
              <a:rPr lang="zh-CN" altLang="zh-CN" dirty="0" smtClean="0"/>
              <a:t>地址</a:t>
            </a:r>
            <a:r>
              <a:rPr lang="zh-CN" altLang="en-US" dirty="0" smtClean="0"/>
              <a:t>。</a:t>
            </a:r>
            <a:endParaRPr lang="en-US" altLang="zh-CN" dirty="0" smtClean="0"/>
          </a:p>
          <a:p>
            <a:r>
              <a:rPr lang="zh-CN" altLang="zh-CN" dirty="0" smtClean="0">
                <a:solidFill>
                  <a:srgbClr val="0000FF"/>
                </a:solidFill>
              </a:rPr>
              <a:t>只有</a:t>
            </a:r>
            <a:r>
              <a:rPr lang="zh-CN" altLang="zh-CN" dirty="0">
                <a:solidFill>
                  <a:srgbClr val="0000FF"/>
                </a:solidFill>
              </a:rPr>
              <a:t>目的地址才能使用广播地址和多播地址</a:t>
            </a:r>
            <a:r>
              <a:rPr lang="zh-CN" altLang="zh-CN" dirty="0" smtClean="0">
                <a:solidFill>
                  <a:srgbClr val="0000FF"/>
                </a:solidFill>
              </a:rPr>
              <a:t>。</a:t>
            </a:r>
            <a:endParaRPr lang="en-US" altLang="zh-CN" dirty="0" smtClean="0">
              <a:solidFill>
                <a:srgbClr val="0000FF"/>
              </a:solidFill>
            </a:endParaRPr>
          </a:p>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zh-CN" altLang="en-US" dirty="0"/>
          </a:p>
        </p:txBody>
      </p:sp>
    </p:spTree>
    <p:extLst>
      <p:ext uri="{BB962C8B-B14F-4D97-AF65-F5344CB8AC3E}">
        <p14:creationId xmlns:p14="http://schemas.microsoft.com/office/powerpoint/2010/main" val="3454022758"/>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extLst>
      <p:ext uri="{BB962C8B-B14F-4D97-AF65-F5344CB8AC3E}">
        <p14:creationId xmlns:p14="http://schemas.microsoft.com/office/powerpoint/2010/main" val="3673309029"/>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10101010101010      </a:t>
            </a:r>
            <a:r>
              <a:rPr kumimoji="1" lang="en-US" altLang="zh-CN" sz="1600" b="1" dirty="0" smtClean="0">
                <a:solidFill>
                  <a:srgbClr val="000099"/>
                </a:solidFill>
                <a:latin typeface="+mn-lt"/>
                <a:ea typeface="黑体" pitchFamily="2" charset="-122"/>
              </a:rPr>
              <a:t>     101010101010 10101011</a:t>
            </a:r>
            <a:endParaRPr kumimoji="1" lang="en-US" altLang="zh-CN" sz="1600" b="1" dirty="0">
              <a:solidFill>
                <a:srgbClr val="000099"/>
              </a:solidFill>
              <a:latin typeface="+mn-lt"/>
              <a:ea typeface="黑体"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7 </a:t>
            </a:r>
            <a:r>
              <a:rPr kumimoji="1" lang="zh-CN" altLang="en-US" sz="1600" b="1">
                <a:solidFill>
                  <a:srgbClr val="000099"/>
                </a:solidFill>
                <a:latin typeface="+mn-lt"/>
                <a:ea typeface="黑体"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 </a:t>
            </a:r>
            <a:r>
              <a:rPr kumimoji="1" lang="zh-CN" altLang="en-US" sz="1600" b="1" dirty="0">
                <a:solidFill>
                  <a:srgbClr val="000099"/>
                </a:solidFill>
                <a:latin typeface="+mn-lt"/>
                <a:ea typeface="黑体"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8 </a:t>
            </a:r>
            <a:r>
              <a:rPr kumimoji="1" lang="zh-CN" altLang="en-US" sz="1600" b="1">
                <a:solidFill>
                  <a:srgbClr val="000099"/>
                </a:solidFill>
                <a:latin typeface="+mn-lt"/>
                <a:ea typeface="黑体"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Tree>
    <p:extLst>
      <p:ext uri="{BB962C8B-B14F-4D97-AF65-F5344CB8AC3E}">
        <p14:creationId xmlns:p14="http://schemas.microsoft.com/office/powerpoint/2010/main" val="1217625934"/>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608692258"/>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20621212"/>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022166200"/>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en-US" altLang="zh-CN"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32355852"/>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805649" y="1138238"/>
            <a:ext cx="6415087"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x</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x</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7821531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11380</TotalTime>
  <Words>8106</Words>
  <Application>Microsoft Macintosh PowerPoint</Application>
  <PresentationFormat>A4 纸张(210x297 毫米)</PresentationFormat>
  <Paragraphs>1716</Paragraphs>
  <Slides>165</Slides>
  <Notes>112</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165</vt:i4>
      </vt:variant>
    </vt:vector>
  </HeadingPairs>
  <TitlesOfParts>
    <vt:vector size="167" baseType="lpstr">
      <vt:lpstr>CN(myzh)Icon</vt:lpstr>
      <vt:lpstr>公式</vt:lpstr>
      <vt:lpstr>第 3 章  数据链路层</vt:lpstr>
      <vt:lpstr>第 3 章  数据链路层</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数据链路层使用的信道</vt:lpstr>
      <vt:lpstr>3.2  点对点协议 PPP</vt:lpstr>
      <vt:lpstr>3.2.1  PPP 协议的特点 </vt:lpstr>
      <vt:lpstr>用户到 ISP 的链路使用 PPP 协议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type)</vt:lpstr>
      <vt:lpstr>争用期的长度 </vt:lpstr>
      <vt:lpstr>最短有效帧长 </vt:lpstr>
      <vt:lpstr>强化碰撞 </vt:lpstr>
      <vt:lpstr>人为干扰信号 </vt:lpstr>
      <vt:lpstr>CSMA/CD协议的要点</vt:lpstr>
      <vt:lpstr>3.3.3  使用集线器的星形拓扑</vt:lpstr>
      <vt:lpstr>使用集线器的双绞线以太网 </vt:lpstr>
      <vt:lpstr>星形以太网 10BASE-T </vt:lpstr>
      <vt:lpstr>星形以太网 10BASE-T </vt:lpstr>
      <vt:lpstr>10BASE-T以太网在局域网中的统治地位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IEEE 802.3 MAC 帧格式</vt:lpstr>
      <vt:lpstr>无效的 MAC 帧 </vt:lpstr>
      <vt:lpstr>帧间最小间隔 </vt:lpstr>
      <vt:lpstr>3.4  高速以太网</vt:lpstr>
      <vt:lpstr>3.4.1  100BASE-T 以太网</vt:lpstr>
      <vt:lpstr>100BASE-T 以太网的特点</vt:lpstr>
      <vt:lpstr>100 Mbit/s 以太网的三种不同的物理层标准 </vt:lpstr>
      <vt:lpstr>3.4.2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3.4.3   10 吉比特以太网和更快的以太网</vt:lpstr>
      <vt:lpstr>10 吉比特以太网的物理层</vt:lpstr>
      <vt:lpstr>更快的以太网</vt:lpstr>
      <vt:lpstr>40GE/100GE 的物理层</vt:lpstr>
      <vt:lpstr>以太网从 10 Mbit/s 到100 Gbit/s 的演进 </vt:lpstr>
      <vt:lpstr>3.5  扩展的以太网</vt:lpstr>
      <vt:lpstr>3.5.1  在物理层扩展以太网</vt:lpstr>
      <vt:lpstr>3.5.1  在物理层扩展以太网</vt:lpstr>
      <vt:lpstr>PowerPoint 演示文稿</vt:lpstr>
      <vt:lpstr>用集线器扩展以太网 </vt:lpstr>
      <vt:lpstr>3.5.2  在数据链路层扩展以太网 </vt:lpstr>
      <vt:lpstr>1. 以太网交换机的特点</vt:lpstr>
      <vt:lpstr>1. 以太网交换机的特点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以太网交换机的优点</vt:lpstr>
      <vt:lpstr>以太网交换机的优点</vt:lpstr>
      <vt:lpstr>PowerPoint 演示文稿</vt:lpstr>
      <vt:lpstr>生成树协议 </vt:lpstr>
      <vt:lpstr>生成树协议 </vt:lpstr>
      <vt:lpstr>生成树协议 </vt:lpstr>
      <vt:lpstr>生成树协议原理</vt:lpstr>
      <vt:lpstr>3.5.3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VLAN两种链路模式</vt:lpstr>
      <vt:lpstr>3.6  使用以太网进行宽带接入</vt:lpstr>
      <vt:lpstr>PPPoE</vt:lpstr>
      <vt:lpstr>PPPoE接入模型</vt:lpstr>
      <vt:lpstr>PPPoE协议模型</vt:lpstr>
      <vt:lpstr>PPPoE协议封装</vt:lpstr>
      <vt:lpstr>PPPoE操作过程</vt:lpstr>
      <vt:lpstr>PPPoE发现阶段</vt:lpstr>
      <vt:lpstr>PPPoE的特点</vt:lpstr>
      <vt:lpstr>无线局域网的 MAC 层</vt:lpstr>
      <vt:lpstr>无线局域网的隐蔽站问题</vt:lpstr>
      <vt:lpstr>无线局域网的 MAC 层</vt:lpstr>
      <vt:lpstr>802.11协议定义三类帧</vt:lpstr>
      <vt:lpstr>CSMA/CA 协议的工作原理</vt:lpstr>
      <vt:lpstr>CSMA/CA 协议的工作原理</vt:lpstr>
      <vt:lpstr>RTS 和 CTS 帧以及数据帧和ACK 帧的传输时间关系 </vt:lpstr>
      <vt:lpstr>解决隐终端问题</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晓   郭</cp:lastModifiedBy>
  <cp:revision>75</cp:revision>
  <dcterms:created xsi:type="dcterms:W3CDTF">2016-10-04T02:36:21Z</dcterms:created>
  <dcterms:modified xsi:type="dcterms:W3CDTF">2020-03-31T11:45:37Z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