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66" d="100"/>
          <a:sy n="66" d="100"/>
        </p:scale>
        <p:origin x="64" y="8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73</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75</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76</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77</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78</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79</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83</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85</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99</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a:solidFill>
                  <a:srgbClr val="000066"/>
                </a:solidFill>
                <a:latin typeface="+mn-lt"/>
                <a:ea typeface="黑体" pitchFamily="2" charset="-122"/>
              </a:rPr>
              <a:t>V2 </a:t>
            </a:r>
            <a:r>
              <a:rPr lang="zh-CN" altLang="zh-CN" sz="2800" b="1" dirty="0">
                <a:solidFill>
                  <a:srgbClr val="000066"/>
                </a:solidFill>
                <a:latin typeface="+mn-lt"/>
                <a:ea typeface="黑体" pitchFamily="2" charset="-122"/>
              </a:rPr>
              <a:t>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帧，但大家也常常把它称为</a:t>
            </a:r>
            <a:r>
              <a:rPr lang="en-US" altLang="zh-CN" sz="2800" b="1" dirty="0">
                <a:solidFill>
                  <a:srgbClr val="000066"/>
                </a:solidFill>
                <a:latin typeface="+mn-lt"/>
                <a:ea typeface="黑体" pitchFamily="2" charset="-122"/>
              </a:rPr>
              <a:t> IEEE 802.3 </a:t>
            </a:r>
            <a:r>
              <a:rPr lang="zh-CN" altLang="zh-CN" sz="2800" b="1" dirty="0">
                <a:solidFill>
                  <a:srgbClr val="000066"/>
                </a:solidFill>
                <a:latin typeface="+mn-lt"/>
                <a:ea typeface="黑体" pitchFamily="2" charset="-122"/>
              </a:rPr>
              <a:t>标准的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9872222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a:latin typeface="+mn-lt"/>
                <a:ea typeface="黑体" pitchFamily="2" charset="-122"/>
              </a:rPr>
              <a:t>主机使用光纤和一对光纤调制解调器连接到集线器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a:latin typeface="+mn-lt"/>
                <a:ea typeface="黑体" pitchFamily="2" charset="-122"/>
              </a:rPr>
              <a:t>三个独立的以太网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a:latin typeface="+mn-lt"/>
                <a:ea typeface="黑体" pitchFamily="2" charset="-122"/>
              </a:rPr>
              <a:t>一个扩展的以太网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用集线器扩展以太网 </a:t>
            </a:r>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使原来属于不同碰撞域的</a:t>
            </a:r>
            <a:r>
              <a:rPr lang="zh-CN" altLang="en-US" dirty="0"/>
              <a:t>以太网</a:t>
            </a:r>
            <a:r>
              <a:rPr lang="zh-CN" altLang="en-US" dirty="0">
                <a:ea typeface="黑体" pitchFamily="2" charset="-122"/>
              </a:rPr>
              <a:t>上的计算机能够进行跨碰撞域的通信。</a:t>
            </a:r>
          </a:p>
          <a:p>
            <a:pPr lvl="1">
              <a:lnSpc>
                <a:spcPct val="110000"/>
              </a:lnSpc>
            </a:pPr>
            <a:r>
              <a:rPr lang="zh-CN" altLang="en-US" dirty="0">
                <a:ea typeface="黑体" pitchFamily="2" charset="-122"/>
              </a:rPr>
              <a:t>扩大了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工作在数据链路层。</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它根据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地址，然后再确定将该帧转发到哪一个接口，或</a:t>
            </a:r>
            <a:r>
              <a:rPr lang="zh-CN" altLang="zh-CN" sz="2400" b="1" dirty="0">
                <a:solidFill>
                  <a:srgbClr val="000099"/>
                </a:solidFill>
                <a:latin typeface="+mn-lt"/>
                <a:ea typeface="黑体" pitchFamily="2" charset="-122"/>
              </a:rPr>
              <a:t>把它</a:t>
            </a:r>
            <a:r>
              <a:rPr lang="zh-CN" altLang="en-US" sz="2400" b="1" dirty="0">
                <a:solidFill>
                  <a:srgbClr val="000099"/>
                </a:solidFill>
                <a:latin typeface="+mn-lt"/>
                <a:ea typeface="黑体" pitchFamily="2" charset="-122"/>
              </a:rPr>
              <a:t>丢弃。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a:solidFill>
                  <a:srgbClr val="000099"/>
                </a:solidFill>
                <a:latin typeface="+mn-lt"/>
                <a:ea typeface="黑体" pitchFamily="2" charset="-122"/>
              </a:rPr>
              <a:t>1990 </a:t>
            </a:r>
            <a:r>
              <a:rPr lang="zh-CN" altLang="en-US" sz="2400" b="1" dirty="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交换式集线器 </a:t>
            </a:r>
            <a:r>
              <a:rPr lang="en-US" altLang="zh-CN" sz="2400" b="1" dirty="0">
                <a:solidFill>
                  <a:srgbClr val="000099"/>
                </a:solidFill>
                <a:latin typeface="+mn-lt"/>
                <a:ea typeface="黑体" pitchFamily="2" charset="-122"/>
              </a:rPr>
              <a:t>(switching hub) </a:t>
            </a:r>
            <a:r>
              <a:rPr lang="zh-CN" altLang="en-US" sz="2400" b="1" dirty="0">
                <a:solidFill>
                  <a:srgbClr val="000099"/>
                </a:solidFill>
                <a:latin typeface="+mn-lt"/>
                <a:ea typeface="黑体" pitchFamily="2" charset="-122"/>
              </a:rPr>
              <a:t>可明显地提高以太网的性能。</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a:solidFill>
                  <a:srgbClr val="C00000"/>
                </a:solidFill>
                <a:latin typeface="+mn-lt"/>
                <a:ea typeface="黑体" pitchFamily="2" charset="-122"/>
              </a:rPr>
              <a:t>交换式集线器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(switch) </a:t>
            </a:r>
            <a:r>
              <a:rPr lang="zh-CN" altLang="zh-CN" sz="2400" b="1" dirty="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，强调这种交换机工作在数据链路层</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34266282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rgbClr val="FF0000"/>
                </a:solidFill>
              </a:rPr>
              <a:t>机具有并行性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a:buFont typeface="Wingdings" pitchFamily="2" charset="2"/>
              <a:buNone/>
            </a:pP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Tree>
    <p:extLst>
      <p:ext uri="{BB962C8B-B14F-4D97-AF65-F5344CB8AC3E}">
        <p14:creationId xmlns:p14="http://schemas.microsoft.com/office/powerpoint/2010/main" val="4255625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Tree>
    <p:extLst>
      <p:ext uri="{BB962C8B-B14F-4D97-AF65-F5344CB8AC3E}">
        <p14:creationId xmlns:p14="http://schemas.microsoft.com/office/powerpoint/2010/main" val="34041347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itchFamily="2" charset="-122"/>
              </a:rPr>
              <a:t>。</a:t>
            </a:r>
          </a:p>
        </p:txBody>
      </p:sp>
    </p:spTree>
    <p:extLst>
      <p:ext uri="{BB962C8B-B14F-4D97-AF65-F5344CB8AC3E}">
        <p14:creationId xmlns:p14="http://schemas.microsoft.com/office/powerpoint/2010/main" val="29828006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Tree>
    <p:extLst>
      <p:ext uri="{BB962C8B-B14F-4D97-AF65-F5344CB8AC3E}">
        <p14:creationId xmlns:p14="http://schemas.microsoft.com/office/powerpoint/2010/main" val="33353340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Tree>
    <p:extLst>
      <p:ext uri="{BB962C8B-B14F-4D97-AF65-F5344CB8AC3E}">
        <p14:creationId xmlns:p14="http://schemas.microsoft.com/office/powerpoint/2010/main" val="32103880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eaLnBrk="0" hangingPunct="0">
                <a:lnSpc>
                  <a:spcPct val="115000"/>
                </a:lnSpc>
              </a:pPr>
              <a:r>
                <a:rPr kumimoji="1" lang="zh-CN" altLang="en-US" sz="1600" b="1" dirty="0">
                  <a:latin typeface="+mn-lt"/>
                  <a:ea typeface="黑体" pitchFamily="2" charset="-122"/>
                </a:rPr>
                <a:t>       </a:t>
              </a:r>
              <a:r>
                <a:rPr kumimoji="1" lang="en-US" altLang="zh-CN" sz="1600" b="1" dirty="0">
                  <a:latin typeface="+mn-lt"/>
                  <a:ea typeface="黑体" pitchFamily="2" charset="-122"/>
                </a:rPr>
                <a:t>A           1</a:t>
              </a:r>
            </a:p>
            <a:p>
              <a:pPr defTabSz="762000" eaLnBrk="0" hangingPunct="0">
                <a:lnSpc>
                  <a:spcPct val="115000"/>
                </a:lnSpc>
              </a:pPr>
              <a:r>
                <a:rPr kumimoji="1" lang="en-US" altLang="zh-CN" sz="1600" b="1" dirty="0">
                  <a:latin typeface="+mn-lt"/>
                  <a:ea typeface="黑体"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itchFamily="2" charset="-122"/>
                </a:rPr>
                <a:t>交换了两帧后的交换表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如没有，则向所有其他接口（进入的接口除外）转发。</a:t>
            </a:r>
          </a:p>
          <a:p>
            <a:pPr lvl="1"/>
            <a:r>
              <a:rPr lang="zh-CN" altLang="en-US" sz="2400" dirty="0">
                <a:ea typeface="黑体" pitchFamily="2" charset="-122"/>
              </a:rPr>
              <a:t>如有，则按</a:t>
            </a:r>
            <a:r>
              <a:rPr lang="zh-CN" altLang="en-US" sz="2400" dirty="0"/>
              <a:t>交换</a:t>
            </a:r>
            <a:r>
              <a:rPr lang="zh-CN" altLang="en-US" sz="2400" dirty="0">
                <a:ea typeface="黑体" pitchFamily="2" charset="-122"/>
              </a:rPr>
              <a:t>表中给出的接口进行转发。</a:t>
            </a:r>
          </a:p>
          <a:p>
            <a:pPr lvl="1"/>
            <a:r>
              <a:rPr lang="zh-CN" altLang="en-US" sz="2400" dirty="0">
                <a:ea typeface="黑体" pitchFamily="2" charset="-122"/>
              </a:rPr>
              <a:t>若交换表中给出的接口就是该帧进入交换机的接口，则应丢弃这个帧（因为这时不需要经过交换机进行转发）。</a:t>
            </a:r>
          </a:p>
        </p:txBody>
      </p:sp>
    </p:spTree>
    <p:extLst>
      <p:ext uri="{BB962C8B-B14F-4D97-AF65-F5344CB8AC3E}">
        <p14:creationId xmlns:p14="http://schemas.microsoft.com/office/powerpoint/2010/main" val="553173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a:latin typeface="+mn-lt"/>
                <a:ea typeface="黑体" pitchFamily="2" charset="-122"/>
              </a:rPr>
              <a:t>在两个交换机之间兜圈子的帧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itchFamily="2" charset="-122"/>
              </a:rPr>
              <a:t>从这里开始发送</a:t>
            </a: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a:solidFill>
                  <a:srgbClr val="000099"/>
                </a:solidFill>
                <a:latin typeface="+mn-lt"/>
                <a:ea typeface="黑体" pitchFamily="2" charset="-122"/>
              </a:rPr>
              <a:t>发送</a:t>
            </a: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a:latin typeface="+mn-lt"/>
                <a:ea typeface="黑体" pitchFamily="2" charset="-122"/>
              </a:rPr>
              <a:t>用帧首部和帧尾部封装成帧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Tree>
    <p:extLst>
      <p:ext uri="{BB962C8B-B14F-4D97-AF65-F5344CB8AC3E}">
        <p14:creationId xmlns:p14="http://schemas.microsoft.com/office/powerpoint/2010/main" val="587395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台计算机划分为三个虚拟局域网：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Tree>
    <p:extLst>
      <p:ext uri="{BB962C8B-B14F-4D97-AF65-F5344CB8AC3E}">
        <p14:creationId xmlns:p14="http://schemas.microsoft.com/office/powerpoint/2010/main" val="37711885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a:latin typeface="+mn-lt"/>
                <a:ea typeface="黑体" pitchFamily="2" charset="-122"/>
              </a:rPr>
              <a:t>插入</a:t>
            </a:r>
            <a:r>
              <a:rPr lang="en-US" altLang="zh-CN" sz="2400" b="1" dirty="0">
                <a:latin typeface="+mn-lt"/>
                <a:ea typeface="黑体" pitchFamily="2" charset="-122"/>
              </a:rPr>
              <a:t> VLAN </a:t>
            </a:r>
            <a:r>
              <a:rPr lang="zh-CN" altLang="zh-CN" sz="2400" b="1" dirty="0">
                <a:latin typeface="+mn-lt"/>
                <a:ea typeface="黑体" pitchFamily="2" charset="-122"/>
              </a:rPr>
              <a:t>标记后变成了</a:t>
            </a:r>
            <a:r>
              <a:rPr lang="en-US" altLang="zh-CN" sz="2400" b="1" dirty="0">
                <a:latin typeface="+mn-lt"/>
                <a:ea typeface="黑体" pitchFamily="2" charset="-122"/>
              </a:rPr>
              <a:t> 802.1Q </a:t>
            </a:r>
            <a:r>
              <a:rPr lang="zh-CN" altLang="zh-CN" sz="2400" b="1" dirty="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itchFamily="2" charset="-122"/>
                  </a:rPr>
                  <a:t>以太网</a:t>
                </a:r>
                <a:endParaRPr kumimoji="1" lang="en-US" altLang="zh-CN" sz="2000" b="1" dirty="0">
                  <a:solidFill>
                    <a:srgbClr val="0000CC"/>
                  </a:solidFill>
                  <a:latin typeface="+mn-lt"/>
                  <a:ea typeface="黑体" pitchFamily="2" charset="-122"/>
                </a:endParaRPr>
              </a:p>
              <a:p>
                <a:pPr algn="ctr" defTabSz="762000">
                  <a:lnSpc>
                    <a:spcPct val="80000"/>
                  </a:lnSpc>
                </a:pPr>
                <a:r>
                  <a:rPr kumimoji="1" lang="en-US" altLang="zh-CN" sz="2000" b="1" dirty="0">
                    <a:solidFill>
                      <a:srgbClr val="0000CC"/>
                    </a:solidFill>
                    <a:latin typeface="+mn-lt"/>
                    <a:ea typeface="黑体" pitchFamily="2" charset="-122"/>
                  </a:rPr>
                  <a:t>MAC</a:t>
                </a:r>
                <a:r>
                  <a:rPr kumimoji="1" lang="zh-CN" altLang="en-US" sz="2000" b="1" dirty="0">
                    <a:solidFill>
                      <a:srgbClr val="0000CC"/>
                    </a:solidFill>
                    <a:latin typeface="+mn-lt"/>
                    <a:ea typeface="黑体"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 </a:t>
                </a:r>
                <a:r>
                  <a:rPr lang="zh-CN" altLang="zh-CN" b="1" dirty="0">
                    <a:solidFill>
                      <a:srgbClr val="0000CC"/>
                    </a:solidFill>
                    <a:latin typeface="+mn-lt"/>
                    <a:ea typeface="黑体" pitchFamily="2" charset="-122"/>
                  </a:rPr>
                  <a:t>标识符</a:t>
                </a:r>
                <a:endParaRPr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12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(4096</a:t>
                </a:r>
                <a:r>
                  <a:rPr kumimoji="1" lang="zh-CN" altLang="en-US" b="1" dirty="0">
                    <a:solidFill>
                      <a:srgbClr val="0000CC"/>
                    </a:solidFill>
                    <a:latin typeface="+mn-lt"/>
                    <a:ea typeface="黑体" pitchFamily="2" charset="-122"/>
                  </a:rPr>
                  <a:t>个</a:t>
                </a:r>
                <a:r>
                  <a:rPr kumimoji="1" lang="en-US" altLang="zh-CN" b="1" dirty="0">
                    <a:solidFill>
                      <a:srgbClr val="0000CC"/>
                    </a:solidFill>
                    <a:latin typeface="+mn-lt"/>
                    <a:ea typeface="黑体"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a:solidFill>
                      <a:srgbClr val="0000CC"/>
                    </a:solidFill>
                    <a:latin typeface="+mn-lt"/>
                    <a:ea typeface="黑体" pitchFamily="2" charset="-122"/>
                  </a:rPr>
                  <a:t>( CFI )</a:t>
                </a:r>
              </a:p>
              <a:p>
                <a:pPr algn="ctr" defTabSz="762000"/>
                <a:r>
                  <a:rPr kumimoji="1" lang="en-US" altLang="zh-CN" b="1" dirty="0">
                    <a:solidFill>
                      <a:srgbClr val="0000CC"/>
                    </a:solidFill>
                    <a:latin typeface="+mn-lt"/>
                    <a:ea typeface="黑体" pitchFamily="2" charset="-122"/>
                  </a:rPr>
                  <a:t>1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802.1Q </a:t>
                  </a:r>
                  <a:r>
                    <a:rPr lang="zh-CN" altLang="en-US" sz="2000" b="1" dirty="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0</a:t>
                  </a:r>
                  <a:r>
                    <a:rPr lang="en-US" altLang="zh-CN" sz="1600" b="1" dirty="0">
                      <a:latin typeface="Tahoma" pitchFamily="34" charset="0"/>
                      <a:ea typeface="宋体" pitchFamily="2" charset="-122"/>
                    </a:rPr>
                    <a:t>X</a:t>
                  </a:r>
                  <a:r>
                    <a:rPr lang="en-US" altLang="zh-CN" sz="2000" b="1" dirty="0">
                      <a:latin typeface="Tahoma" pitchFamily="34" charset="0"/>
                      <a:ea typeface="宋体" pitchFamily="2" charset="-122"/>
                    </a:rPr>
                    <a:t>8100</a:t>
                  </a:r>
                </a:p>
                <a:p>
                  <a:pPr algn="ctr"/>
                  <a:r>
                    <a:rPr kumimoji="1" lang="en-US" altLang="zh-CN" sz="1600" b="1" dirty="0">
                      <a:solidFill>
                        <a:srgbClr val="000099"/>
                      </a:solidFill>
                      <a:ea typeface="黑体" pitchFamily="2" charset="-122"/>
                    </a:rPr>
                    <a:t>(1 0 0 0 0 0 0 1  0 0 0 0 0 0 0 0)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itchFamily="2" charset="-122"/>
              </a:rPr>
              <a:t>以太网</a:t>
            </a:r>
            <a:r>
              <a:rPr lang="en-US" altLang="zh-CN" sz="2000" b="1" dirty="0">
                <a:solidFill>
                  <a:srgbClr val="000099"/>
                </a:solidFill>
                <a:latin typeface="+mn-lt"/>
                <a:ea typeface="黑体" pitchFamily="2" charset="-122"/>
              </a:rPr>
              <a:t> MAC </a:t>
            </a:r>
            <a:r>
              <a:rPr lang="zh-CN" altLang="en-US" sz="2000" b="1" dirty="0">
                <a:solidFill>
                  <a:srgbClr val="000099"/>
                </a:solidFill>
                <a:latin typeface="+mn-lt"/>
                <a:ea typeface="黑体" pitchFamily="2" charset="-122"/>
              </a:rPr>
              <a:t>帧</a:t>
            </a:r>
            <a:r>
              <a:rPr lang="zh-CN" altLang="zh-CN" sz="2000" b="1" dirty="0">
                <a:solidFill>
                  <a:srgbClr val="000099"/>
                </a:solidFill>
                <a:latin typeface="+mn-lt"/>
                <a:ea typeface="黑体" pitchFamily="2" charset="-122"/>
              </a:rPr>
              <a:t>的最大帧长从原来的</a:t>
            </a:r>
            <a:r>
              <a:rPr lang="en-US" altLang="zh-CN" sz="2000" b="1" dirty="0">
                <a:solidFill>
                  <a:srgbClr val="000099"/>
                </a:solidFill>
                <a:latin typeface="+mn-lt"/>
                <a:ea typeface="黑体" pitchFamily="2" charset="-122"/>
              </a:rPr>
              <a:t> 1518 </a:t>
            </a:r>
            <a:r>
              <a:rPr lang="zh-CN" altLang="zh-CN" sz="2000" b="1" dirty="0">
                <a:solidFill>
                  <a:srgbClr val="000099"/>
                </a:solidFill>
                <a:latin typeface="+mn-lt"/>
                <a:ea typeface="黑体" pitchFamily="2" charset="-122"/>
              </a:rPr>
              <a:t>字节变为</a:t>
            </a:r>
            <a:r>
              <a:rPr lang="en-US" altLang="zh-CN" sz="2000" b="1" dirty="0">
                <a:solidFill>
                  <a:srgbClr val="000099"/>
                </a:solidFill>
                <a:latin typeface="+mn-lt"/>
                <a:ea typeface="黑体" pitchFamily="2" charset="-122"/>
              </a:rPr>
              <a:t> 1522</a:t>
            </a:r>
            <a:r>
              <a:rPr lang="zh-CN" altLang="zh-CN" sz="2000" b="1" dirty="0">
                <a:solidFill>
                  <a:srgbClr val="000099"/>
                </a:solidFill>
                <a:latin typeface="+mn-lt"/>
                <a:ea typeface="黑体" pitchFamily="2" charset="-122"/>
              </a:rPr>
              <a:t>字节</a:t>
            </a:r>
            <a:r>
              <a:rPr lang="zh-CN" altLang="en-US" sz="2000" b="1" dirty="0">
                <a:solidFill>
                  <a:srgbClr val="000099"/>
                </a:solidFill>
                <a:latin typeface="+mn-lt"/>
                <a:ea typeface="黑体" pitchFamily="2" charset="-122"/>
              </a:rPr>
              <a:t>。</a:t>
            </a:r>
          </a:p>
        </p:txBody>
      </p:sp>
    </p:spTree>
    <p:extLst>
      <p:ext uri="{BB962C8B-B14F-4D97-AF65-F5344CB8AC3E}">
        <p14:creationId xmlns:p14="http://schemas.microsoft.com/office/powerpoint/2010/main" val="10003112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a:latin typeface="+mn-lt"/>
                <a:ea typeface="黑体" pitchFamily="2" charset="-122"/>
              </a:rPr>
              <a:t>用控制字符进行帧定界的方法举例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Tree>
    <p:extLst>
      <p:ext uri="{BB962C8B-B14F-4D97-AF65-F5344CB8AC3E}">
        <p14:creationId xmlns:p14="http://schemas.microsoft.com/office/powerpoint/2010/main" val="41694880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3667644575"/>
              </p:ext>
            </p:extLst>
          </p:nvPr>
        </p:nvGraphicFramePr>
        <p:xfrm>
          <a:off x="704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2 </a:t>
                      </a:r>
                      <a:r>
                        <a:rPr lang="zh-CN" sz="2000" b="1" dirty="0">
                          <a:effectLst/>
                          <a:latin typeface="+mn-lt"/>
                          <a:ea typeface="黑体" pitchFamily="2" charset="-122"/>
                        </a:rPr>
                        <a:t>对屏蔽双绞线电缆</a:t>
                      </a:r>
                      <a:r>
                        <a:rPr lang="en-US" altLang="zh-CN" sz="2000" b="1" dirty="0">
                          <a:effectLst/>
                          <a:latin typeface="+mn-lt"/>
                          <a:ea typeface="黑体" pitchFamily="2" charset="-122"/>
                        </a:rPr>
                        <a:t> </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4 </a:t>
                      </a:r>
                      <a:r>
                        <a:rPr lang="zh-CN" sz="2000" b="1" dirty="0">
                          <a:effectLst/>
                          <a:latin typeface="+mn-lt"/>
                          <a:ea typeface="黑体" pitchFamily="2" charset="-122"/>
                        </a:rPr>
                        <a:t>对</a:t>
                      </a:r>
                      <a:r>
                        <a:rPr lang="en-US" altLang="zh-CN" sz="2000" b="1" dirty="0">
                          <a:effectLst/>
                          <a:latin typeface="+mn-lt"/>
                          <a:ea typeface="黑体" pitchFamily="2" charset="-122"/>
                        </a:rPr>
                        <a:t> </a:t>
                      </a:r>
                      <a:r>
                        <a:rPr lang="en-US" sz="2000" b="1" dirty="0">
                          <a:effectLst/>
                          <a:latin typeface="+mn-lt"/>
                          <a:ea typeface="黑体" pitchFamily="2" charset="-122"/>
                        </a:rPr>
                        <a:t>UTP 5 </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Tree>
    <p:extLst>
      <p:ext uri="{BB962C8B-B14F-4D97-AF65-F5344CB8AC3E}">
        <p14:creationId xmlns:p14="http://schemas.microsoft.com/office/powerpoint/2010/main" val="2241549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争用期长度 </a:t>
              </a:r>
              <a:r>
                <a:rPr lang="en-US" altLang="zh-CN" sz="2000" b="1" dirty="0">
                  <a:solidFill>
                    <a:srgbClr val="000099"/>
                  </a:solidFill>
                  <a:latin typeface="+mn-lt"/>
                  <a:ea typeface="黑体" pitchFamily="2" charset="-122"/>
                </a:rPr>
                <a:t>= </a:t>
              </a:r>
              <a:r>
                <a:rPr lang="zh-CN" altLang="en-US" sz="2000" b="1" dirty="0">
                  <a:solidFill>
                    <a:srgbClr val="000099"/>
                  </a:solidFill>
                  <a:latin typeface="+mn-lt"/>
                  <a:ea typeface="黑体" pitchFamily="2"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载波延伸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mn-lt"/>
                  <a:ea typeface="黑体" pitchFamily="2" charset="-122"/>
                </a:rPr>
                <a:t> 帧#1     </a:t>
              </a:r>
              <a:r>
                <a:rPr lang="en-US" altLang="zh-CN" b="1" i="1" dirty="0">
                  <a:solidFill>
                    <a:srgbClr val="000099"/>
                  </a:solidFill>
                  <a:latin typeface="+mn-lt"/>
                  <a:ea typeface="黑体" pitchFamily="2" charset="-122"/>
                </a:rPr>
                <a:t>RRRRRRRR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#2    </a:t>
              </a:r>
              <a:r>
                <a:rPr lang="en-US" altLang="zh-CN" b="1" i="1" dirty="0">
                  <a:solidFill>
                    <a:srgbClr val="000099"/>
                  </a:solidFill>
                  <a:latin typeface="+mn-lt"/>
                  <a:ea typeface="黑体" pitchFamily="2" charset="-122"/>
                </a:rPr>
                <a:t>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#3     </a:t>
              </a:r>
              <a:r>
                <a:rPr lang="en-US" altLang="zh-CN" b="1" i="1" dirty="0">
                  <a:solidFill>
                    <a:srgbClr val="000099"/>
                  </a:solidFill>
                  <a:latin typeface="+mn-lt"/>
                  <a:ea typeface="黑体" pitchFamily="2" charset="-122"/>
                </a:rPr>
                <a:t>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分组突发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27041799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a:solidFill>
                    <a:srgbClr val="0000CC"/>
                  </a:solidFill>
                  <a:latin typeface="+mn-lt"/>
                  <a:ea typeface="黑体" pitchFamily="2" charset="-122"/>
                </a:rPr>
                <a:t>Gbit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a:solidFill>
                    <a:srgbClr val="0000CC"/>
                  </a:solidFill>
                  <a:latin typeface="+mn-lt"/>
                  <a:ea typeface="黑体" pitchFamily="2" charset="-122"/>
                </a:rPr>
                <a:t>Mbit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a:latin typeface="+mn-lt"/>
                <a:ea typeface="黑体" pitchFamily="2" charset="-122"/>
              </a:rPr>
              <a:t>数据部分恰好出现与</a:t>
            </a:r>
            <a:r>
              <a:rPr lang="en-US" altLang="zh-CN" sz="2400" b="1" dirty="0">
                <a:latin typeface="+mn-lt"/>
                <a:ea typeface="黑体" pitchFamily="2" charset="-122"/>
              </a:rPr>
              <a:t> EOT </a:t>
            </a:r>
            <a:r>
              <a:rPr lang="zh-CN" altLang="zh-CN" sz="2400" b="1" dirty="0">
                <a:latin typeface="+mn-lt"/>
                <a:ea typeface="黑体" pitchFamily="2" charset="-122"/>
              </a:rPr>
              <a:t>一样的代码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04576040"/>
              </p:ext>
            </p:extLst>
          </p:nvPr>
        </p:nvGraphicFramePr>
        <p:xfrm>
          <a:off x="632520" y="2105209"/>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多模光纤（</a:t>
                      </a:r>
                      <a:r>
                        <a:rPr lang="en-US" sz="2000" b="1">
                          <a:effectLst/>
                          <a:latin typeface="+mn-lt"/>
                          <a:ea typeface="黑体" pitchFamily="2" charset="-122"/>
                        </a:rPr>
                        <a:t>0.85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pt-BR" sz="2000" b="1" dirty="0">
                          <a:effectLst/>
                          <a:latin typeface="+mn-lt"/>
                          <a:ea typeface="黑体" pitchFamily="2" charset="-122"/>
                        </a:rPr>
                        <a:t>4 </a:t>
                      </a:r>
                      <a:r>
                        <a:rPr lang="zh-CN" sz="2000" b="1" dirty="0">
                          <a:effectLst/>
                          <a:latin typeface="+mn-lt"/>
                          <a:ea typeface="黑体" pitchFamily="2" charset="-122"/>
                        </a:rPr>
                        <a:t>对双芯同轴电缆</a:t>
                      </a:r>
                      <a:r>
                        <a:rPr lang="en-US" altLang="zh-CN" sz="2000" b="1" dirty="0">
                          <a:effectLst/>
                          <a:latin typeface="+mn-lt"/>
                          <a:ea typeface="黑体" pitchFamily="2" charset="-122"/>
                        </a:rPr>
                        <a:t> </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pt-BR" sz="2000" b="1" dirty="0">
                          <a:effectLst/>
                          <a:latin typeface="+mn-lt"/>
                          <a:ea typeface="黑体" pitchFamily="2" charset="-122"/>
                        </a:rPr>
                        <a:t>4 </a:t>
                      </a:r>
                      <a:r>
                        <a:rPr lang="zh-CN" sz="2000" b="1" dirty="0">
                          <a:effectLst/>
                          <a:latin typeface="+mn-lt"/>
                          <a:ea typeface="黑体" pitchFamily="2" charset="-122"/>
                        </a:rPr>
                        <a:t>对</a:t>
                      </a:r>
                      <a:r>
                        <a:rPr lang="en-US" altLang="zh-CN" sz="2000" b="1" dirty="0">
                          <a:effectLst/>
                          <a:latin typeface="+mn-lt"/>
                          <a:ea typeface="黑体" pitchFamily="2" charset="-122"/>
                        </a:rPr>
                        <a:t> </a:t>
                      </a:r>
                      <a:r>
                        <a:rPr lang="pt-BR" sz="2000" b="1" dirty="0">
                          <a:effectLst/>
                          <a:latin typeface="+mn-lt"/>
                          <a:ea typeface="黑体" pitchFamily="2" charset="-122"/>
                        </a:rPr>
                        <a:t>6A </a:t>
                      </a:r>
                      <a:r>
                        <a:rPr lang="zh-CN" sz="2000" b="1" dirty="0">
                          <a:effectLst/>
                          <a:latin typeface="+mn-lt"/>
                          <a:ea typeface="黑体" pitchFamily="2" charset="-122"/>
                        </a:rPr>
                        <a:t>类</a:t>
                      </a:r>
                      <a:r>
                        <a:rPr lang="en-US" altLang="zh-CN" sz="2000" b="1" dirty="0">
                          <a:effectLst/>
                          <a:latin typeface="+mn-lt"/>
                          <a:ea typeface="黑体" pitchFamily="2" charset="-122"/>
                        </a:rPr>
                        <a:t> </a:t>
                      </a:r>
                      <a:r>
                        <a:rPr lang="pt-BR" sz="2000" b="1" dirty="0">
                          <a:effectLst/>
                          <a:latin typeface="+mn-lt"/>
                          <a:ea typeface="黑体" pitchFamily="2" charset="-122"/>
                        </a:rPr>
                        <a:t>UTP </a:t>
                      </a:r>
                      <a:r>
                        <a:rPr lang="zh-CN" sz="2000" b="1" dirty="0">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latin typeface="+mn-lt"/>
                <a:ea typeface="黑体" pitchFamily="2" charset="-122"/>
                <a:cs typeface="Times New Roman" pitchFamily="18" charset="0"/>
              </a:rPr>
              <a:t>10GE </a:t>
            </a:r>
            <a:r>
              <a:rPr lang="zh-CN" altLang="en-US" sz="2400" b="1" dirty="0">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34369806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更快的以太网</a:t>
            </a:r>
          </a:p>
        </p:txBody>
      </p:sp>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Tree>
    <p:extLst>
      <p:ext uri="{BB962C8B-B14F-4D97-AF65-F5344CB8AC3E}">
        <p14:creationId xmlns:p14="http://schemas.microsoft.com/office/powerpoint/2010/main" val="130323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extLst>
              <p:ext uri="{D42A27DB-BD31-4B8C-83A1-F6EECF244321}">
                <p14:modId xmlns:p14="http://schemas.microsoft.com/office/powerpoint/2010/main" val="1978953781"/>
              </p:ext>
            </p:extLst>
          </p:nvPr>
        </p:nvGraphicFramePr>
        <p:xfrm>
          <a:off x="776536" y="1946448"/>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altLang="zh-CN" sz="2000" b="1" kern="1200" dirty="0">
                          <a:effectLst/>
                          <a:latin typeface="+mn-lt"/>
                          <a:ea typeface="黑体" pitchFamily="2" charset="-122"/>
                        </a:rPr>
                        <a:t> </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在铜缆上传输至少超过</a:t>
                      </a:r>
                      <a:r>
                        <a:rPr lang="en-US" altLang="zh-CN" sz="2000" b="1" kern="1200" dirty="0">
                          <a:effectLst/>
                          <a:latin typeface="+mn-lt"/>
                          <a:ea typeface="黑体" pitchFamily="2" charset="-122"/>
                        </a:rPr>
                        <a:t> </a:t>
                      </a:r>
                      <a:r>
                        <a:rPr lang="en-US" sz="2000" b="1" kern="1200" dirty="0">
                          <a:effectLst/>
                          <a:latin typeface="+mn-lt"/>
                          <a:ea typeface="黑体" pitchFamily="2" charset="-122"/>
                        </a:rPr>
                        <a:t>7 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在多模光纤上传输至少</a:t>
                      </a:r>
                      <a:r>
                        <a:rPr lang="en-US" altLang="zh-CN" sz="2000" b="1" kern="1200" dirty="0">
                          <a:effectLst/>
                          <a:latin typeface="+mn-lt"/>
                          <a:ea typeface="黑体" pitchFamily="2" charset="-122"/>
                        </a:rPr>
                        <a:t> </a:t>
                      </a:r>
                      <a:r>
                        <a:rPr lang="en-US" sz="2000" b="1" kern="1200" dirty="0">
                          <a:effectLst/>
                          <a:latin typeface="+mn-lt"/>
                          <a:ea typeface="黑体" pitchFamily="2" charset="-122"/>
                        </a:rPr>
                        <a:t>100 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100GBASE-SR10</a:t>
                      </a:r>
                      <a:r>
                        <a:rPr lang="zh-CN" altLang="en-US" sz="2000" b="1" dirty="0">
                          <a:effectLst/>
                          <a:latin typeface="+mn-lt"/>
                          <a:ea typeface="黑体" pitchFamily="2" charset="-122"/>
                        </a:rPr>
                        <a:t>，</a:t>
                      </a:r>
                      <a:endParaRPr lang="en-US" sz="2000" b="1" dirty="0">
                        <a:effectLst/>
                        <a:latin typeface="+mn-lt"/>
                        <a:ea typeface="黑体" pitchFamily="2" charset="-122"/>
                      </a:endParaRPr>
                    </a:p>
                    <a:p>
                      <a:pPr algn="just">
                        <a:lnSpc>
                          <a:spcPct val="100000"/>
                        </a:lnSpc>
                        <a:spcAft>
                          <a:spcPts val="0"/>
                        </a:spcAft>
                        <a:tabLst>
                          <a:tab pos="1752600" algn="l"/>
                        </a:tabLst>
                      </a:pPr>
                      <a:r>
                        <a:rPr lang="zh-CN" altLang="en-US" sz="2000" b="1" dirty="0">
                          <a:effectLst/>
                          <a:latin typeface="+mn-lt"/>
                          <a:ea typeface="黑体" pitchFamily="2" charset="-122"/>
                        </a:rPr>
                        <a:t>*</a:t>
                      </a:r>
                      <a:r>
                        <a:rPr lang="en-US" altLang="zh-CN" sz="2000" b="1" dirty="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altLang="zh-CN" sz="2000" b="1" kern="1200" dirty="0">
                          <a:effectLst/>
                          <a:latin typeface="+mn-lt"/>
                          <a:ea typeface="黑体" pitchFamily="2" charset="-122"/>
                        </a:rPr>
                        <a:t> </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altLang="zh-CN" sz="2000" b="1" kern="1200" dirty="0">
                          <a:effectLst/>
                          <a:latin typeface="+mn-lt"/>
                          <a:ea typeface="黑体" pitchFamily="2" charset="-122"/>
                        </a:rPr>
                        <a:t> </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a:effectLst/>
                          <a:latin typeface="+mn-lt"/>
                          <a:ea typeface="黑体" pitchFamily="2" charset="-122"/>
                        </a:rPr>
                        <a:t>*</a:t>
                      </a:r>
                      <a:r>
                        <a:rPr lang="en-US" sz="2000" b="1" dirty="0">
                          <a:effectLst/>
                          <a:latin typeface="+mn-lt"/>
                          <a:ea typeface="黑体" pitchFamily="2" charset="-122"/>
                        </a:rPr>
                        <a:t>40GBASE-ER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latin typeface="+mn-lt"/>
                <a:ea typeface="黑体" pitchFamily="2" charset="-122"/>
                <a:cs typeface="Times New Roman" pitchFamily="18" charset="0"/>
              </a:rPr>
              <a:t>40GE/10GE </a:t>
            </a:r>
            <a:r>
              <a:rPr lang="zh-CN" altLang="en-US" sz="2400" b="1" dirty="0">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19980351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charset="0"/>
              </a:rPr>
              <a:t>技术成熟；</a:t>
            </a:r>
          </a:p>
          <a:p>
            <a:pPr lvl="1"/>
            <a:r>
              <a:rPr lang="zh-CN" altLang="en-US" dirty="0">
                <a:solidFill>
                  <a:srgbClr val="0000FF"/>
                </a:solidFill>
                <a:latin typeface="Arial" charset="0"/>
                <a:ea typeface="黑体" pitchFamily="2" charset="-122"/>
              </a:rPr>
              <a:t>互操作性很好；</a:t>
            </a:r>
          </a:p>
          <a:p>
            <a:pPr lvl="1"/>
            <a:r>
              <a:rPr lang="zh-CN" altLang="en-US" dirty="0">
                <a:solidFill>
                  <a:srgbClr val="0000FF"/>
                </a:solidFill>
                <a:latin typeface="Arial" charset="0"/>
                <a:ea typeface="黑体" pitchFamily="2" charset="-122"/>
              </a:rPr>
              <a:t>在广域网中使用以太网时价格便宜；</a:t>
            </a:r>
          </a:p>
          <a:p>
            <a:pPr lvl="1"/>
            <a:r>
              <a:rPr lang="zh-CN" altLang="en-US" dirty="0">
                <a:solidFill>
                  <a:srgbClr val="0000FF"/>
                </a:solidFill>
                <a:latin typeface="Arial" charset="0"/>
                <a:ea typeface="黑体"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val="26340731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val="34631302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Tree>
    <p:extLst>
      <p:ext uri="{BB962C8B-B14F-4D97-AF65-F5344CB8AC3E}">
        <p14:creationId xmlns:p14="http://schemas.microsoft.com/office/powerpoint/2010/main" val="346429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a:latin typeface="+mn-lt"/>
                <a:ea typeface="黑体" pitchFamily="2" charset="-122"/>
              </a:rPr>
              <a:t>用字节填充法解决透明传输的问题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spTree>
    <p:extLst>
      <p:ext uri="{BB962C8B-B14F-4D97-AF65-F5344CB8AC3E}">
        <p14:creationId xmlns:p14="http://schemas.microsoft.com/office/powerpoint/2010/main" val="327232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charset="-122"/>
                </a:rPr>
                <a:t>P</a:t>
              </a:r>
              <a:r>
                <a:rPr lang="en-US" altLang="zh-CN" sz="2400" b="1" dirty="0">
                  <a:ea typeface="宋体" charset="-122"/>
                </a:rPr>
                <a:t> (</a:t>
              </a:r>
              <a:r>
                <a:rPr lang="zh-CN" altLang="en-US" sz="2400" b="1" dirty="0">
                  <a:ea typeface="宋体" charset="-122"/>
                </a:rPr>
                <a:t>除数</a:t>
              </a:r>
              <a:r>
                <a:rPr lang="en-US" altLang="zh-CN" sz="2400" b="1" dirty="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charset="-122"/>
                </a:rPr>
                <a:t>101001</a:t>
              </a:r>
              <a:r>
                <a:rPr lang="en-US" altLang="zh-CN" sz="2800" b="1" dirty="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2</a:t>
              </a:r>
              <a:r>
                <a:rPr lang="en-US" altLang="zh-CN" sz="2400" b="1" i="1" baseline="30000" dirty="0"/>
                <a:t>n</a:t>
              </a:r>
              <a:r>
                <a:rPr lang="en-US" altLang="zh-CN" sz="2400" b="1" i="1" dirty="0"/>
                <a:t>M </a:t>
              </a:r>
              <a:r>
                <a:rPr lang="en-US" altLang="zh-CN" sz="2400" b="1" dirty="0"/>
                <a:t>(</a:t>
              </a:r>
              <a:r>
                <a:rPr lang="zh-CN" altLang="en-US" sz="2400" b="1" dirty="0"/>
                <a:t>被除数</a:t>
              </a:r>
              <a:r>
                <a:rPr lang="en-US" altLang="zh-CN" sz="2400" b="1" dirty="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t>R</a:t>
              </a:r>
              <a:r>
                <a:rPr lang="en-US" altLang="zh-CN" sz="2400" b="1" dirty="0"/>
                <a:t> (</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charset="-122"/>
                </a:rPr>
                <a:t>Q</a:t>
              </a:r>
              <a:r>
                <a:rPr lang="en-US" altLang="zh-CN" sz="2400" b="1" dirty="0">
                  <a:ea typeface="宋体" charset="-122"/>
                </a:rPr>
                <a:t> (</a:t>
              </a:r>
              <a:r>
                <a:rPr lang="zh-CN" altLang="en-US" sz="2400" b="1" dirty="0">
                  <a:ea typeface="宋体" charset="-122"/>
                </a:rPr>
                <a:t>商</a:t>
              </a:r>
              <a:r>
                <a:rPr lang="en-US" altLang="zh-CN" sz="2400" b="1" dirty="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Tree>
    <p:extLst>
      <p:ext uri="{BB962C8B-B14F-4D97-AF65-F5344CB8AC3E}">
        <p14:creationId xmlns:p14="http://schemas.microsoft.com/office/powerpoint/2010/main" val="242846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Tree>
    <p:extLst>
      <p:ext uri="{BB962C8B-B14F-4D97-AF65-F5344CB8AC3E}">
        <p14:creationId xmlns:p14="http://schemas.microsoft.com/office/powerpoint/2010/main" val="395200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latin typeface="Arial" charset="0"/>
              </a:rPr>
              <a:t>(1) </a:t>
            </a:r>
            <a:r>
              <a:rPr lang="zh-CN" altLang="en-US" dirty="0">
                <a:latin typeface="Arial" charset="0"/>
                <a:ea typeface="黑体" pitchFamily="2" charset="-122"/>
              </a:rPr>
              <a:t>一个将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a:latin typeface="Arial" charset="0"/>
                <a:ea typeface="黑体" pitchFamily="2" charset="-122"/>
              </a:rPr>
              <a:t>(2) </a:t>
            </a:r>
            <a:r>
              <a:rPr lang="zh-CN" altLang="en-US" dirty="0">
                <a:latin typeface="Arial" charset="0"/>
                <a:ea typeface="黑体" pitchFamily="2" charset="-122"/>
              </a:rPr>
              <a:t>链路控制协议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a:latin typeface="Arial" charset="0"/>
                <a:ea typeface="黑体" pitchFamily="2" charset="-122"/>
              </a:rPr>
              <a:t>(3) </a:t>
            </a:r>
            <a:r>
              <a:rPr lang="zh-CN" altLang="en-US" dirty="0">
                <a:latin typeface="Arial" charset="0"/>
                <a:ea typeface="黑体" pitchFamily="2" charset="-122"/>
              </a:rPr>
              <a:t>网络控制协议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0xC023</a:t>
            </a:r>
            <a:r>
              <a:rPr lang="zh-CN" altLang="en-US" sz="2400" b="1" dirty="0">
                <a:ea typeface="黑体" pitchFamily="2" charset="-122"/>
              </a:rPr>
              <a:t>，则信息字段是鉴别数据。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Tree>
    <p:extLst>
      <p:ext uri="{BB962C8B-B14F-4D97-AF65-F5344CB8AC3E}">
        <p14:creationId xmlns:p14="http://schemas.microsoft.com/office/powerpoint/2010/main" val="1397203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接收端把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a:latin typeface="+mn-lt"/>
                <a:ea typeface="黑体" pitchFamily="2" charset="-122"/>
              </a:rPr>
              <a:t>零比特的填充与删除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zh-CN" altLang="en-US" dirty="0">
                <a:solidFill>
                  <a:srgbClr val="0000CC"/>
                </a:solidFill>
                <a:latin typeface="Arial" charset="0"/>
                <a:ea typeface="黑体" pitchFamily="2" charset="-122"/>
              </a:rPr>
              <a:t>数据报。</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a:latin typeface="+mn-lt"/>
                <a:ea typeface="黑体" pitchFamily="2" charset="-122"/>
              </a:rPr>
              <a:t>数据链路层的地位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1</a:t>
            </a:r>
            <a:r>
              <a:rPr lang="en-US" altLang="zh-CN" sz="2000" b="1" dirty="0">
                <a:solidFill>
                  <a:schemeClr val="bg1"/>
                </a:solidFill>
                <a:latin typeface="+mn-lt"/>
                <a:ea typeface="黑体" pitchFamily="2" charset="-122"/>
              </a:rPr>
              <a:t> </a:t>
            </a:r>
            <a:r>
              <a:rPr lang="zh-CN" altLang="en-US" sz="2000" b="1" dirty="0">
                <a:solidFill>
                  <a:schemeClr val="bg1"/>
                </a:solidFill>
                <a:latin typeface="+mn-lt"/>
                <a:ea typeface="黑体" pitchFamily="2" charset="-122"/>
              </a:rPr>
              <a:t>到</a:t>
            </a:r>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2</a:t>
            </a:r>
            <a:r>
              <a:rPr lang="en-US" altLang="zh-CN" sz="2000" b="1" dirty="0">
                <a:solidFill>
                  <a:schemeClr val="bg1"/>
                </a:solidFill>
                <a:latin typeface="+mn-lt"/>
                <a:ea typeface="黑体" pitchFamily="2" charset="-122"/>
              </a:rPr>
              <a:t> </a:t>
            </a:r>
            <a:r>
              <a:rPr lang="zh-CN" altLang="zh-CN" sz="2000" b="1" dirty="0">
                <a:solidFill>
                  <a:schemeClr val="bg1"/>
                </a:solidFill>
                <a:latin typeface="+mn-lt"/>
                <a:ea typeface="黑体" pitchFamily="2" charset="-122"/>
              </a:rPr>
              <a:t>所经过的网络可以是多种的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a:latin typeface="+mn-lt"/>
                <a:ea typeface="黑体" pitchFamily="2" charset="-122"/>
              </a:rPr>
              <a:t>PPP </a:t>
            </a:r>
            <a:r>
              <a:rPr lang="zh-CN" altLang="zh-CN" sz="2400" b="1" dirty="0">
                <a:latin typeface="+mn-lt"/>
                <a:ea typeface="黑体" pitchFamily="2" charset="-122"/>
              </a:rPr>
              <a:t>协议的状态图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Tree>
    <p:extLst>
      <p:ext uri="{BB962C8B-B14F-4D97-AF65-F5344CB8AC3E}">
        <p14:creationId xmlns:p14="http://schemas.microsoft.com/office/powerpoint/2010/main" val="1082775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ea typeface="黑体" pitchFamily="2" charset="-122"/>
              </a:rPr>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a:t>
            </a:r>
            <a:r>
              <a:rPr lang="zh-CN" altLang="en-US" sz="2400"/>
              <a:t>可用性和生存</a:t>
            </a:r>
            <a:r>
              <a:rPr lang="zh-CN" altLang="en-US" sz="2400" dirty="0"/>
              <a:t>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a:t>1.  </a:t>
            </a:r>
            <a:r>
              <a:rPr lang="zh-CN" altLang="en-US" dirty="0"/>
              <a:t>以太网的两个标准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a:latin typeface="Arial" charset="0"/>
                <a:ea typeface="黑体" pitchFamily="2" charset="-122"/>
              </a:rPr>
              <a:t>子层；</a:t>
            </a: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a:latin typeface="+mn-lt"/>
                <a:ea typeface="黑体" pitchFamily="2" charset="-122"/>
              </a:rPr>
              <a:t>只考虑数据在数据链路层的流动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1</a:t>
            </a:r>
            <a:r>
              <a:rPr lang="en-US" altLang="zh-CN" sz="2000" b="1" dirty="0">
                <a:solidFill>
                  <a:schemeClr val="bg1"/>
                </a:solidFill>
                <a:latin typeface="+mn-lt"/>
                <a:ea typeface="黑体" pitchFamily="2" charset="-122"/>
              </a:rPr>
              <a:t> </a:t>
            </a:r>
            <a:r>
              <a:rPr lang="zh-CN" altLang="en-US" sz="2000" b="1" dirty="0">
                <a:solidFill>
                  <a:schemeClr val="bg1"/>
                </a:solidFill>
                <a:latin typeface="+mn-lt"/>
                <a:ea typeface="黑体" pitchFamily="2" charset="-122"/>
              </a:rPr>
              <a:t>到</a:t>
            </a:r>
            <a:r>
              <a:rPr lang="en-US" altLang="zh-CN" sz="2000" b="1" dirty="0">
                <a:solidFill>
                  <a:schemeClr val="bg1"/>
                </a:solidFill>
                <a:latin typeface="+mn-lt"/>
                <a:ea typeface="黑体" pitchFamily="2" charset="-122"/>
              </a:rPr>
              <a:t>H</a:t>
            </a:r>
            <a:r>
              <a:rPr lang="en-US" altLang="zh-CN" sz="2000" b="1" baseline="-25000" dirty="0">
                <a:solidFill>
                  <a:schemeClr val="bg1"/>
                </a:solidFill>
                <a:latin typeface="+mn-lt"/>
                <a:ea typeface="黑体" pitchFamily="2" charset="-122"/>
              </a:rPr>
              <a:t>2</a:t>
            </a:r>
            <a:r>
              <a:rPr lang="en-US" altLang="zh-CN" sz="2000" b="1" dirty="0">
                <a:solidFill>
                  <a:schemeClr val="bg1"/>
                </a:solidFill>
                <a:latin typeface="+mn-lt"/>
                <a:ea typeface="黑体" pitchFamily="2" charset="-122"/>
              </a:rPr>
              <a:t> </a:t>
            </a:r>
            <a:r>
              <a:rPr lang="zh-CN" altLang="zh-CN" sz="2000" b="1" dirty="0">
                <a:solidFill>
                  <a:schemeClr val="bg1"/>
                </a:solidFill>
                <a:latin typeface="+mn-lt"/>
                <a:ea typeface="黑体" pitchFamily="2" charset="-122"/>
              </a:rPr>
              <a:t>所经过的网络可以是多种的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FF0000"/>
                </a:solidFill>
                <a:latin typeface="+mn-lt"/>
                <a:ea typeface="黑体" pitchFamily="2" charset="-122"/>
              </a:rPr>
              <a:t>B </a:t>
            </a:r>
            <a:r>
              <a:rPr kumimoji="1" lang="zh-CN" altLang="en-US" sz="2000" b="1" dirty="0">
                <a:solidFill>
                  <a:srgbClr val="FF0000"/>
                </a:solidFill>
                <a:latin typeface="+mn-lt"/>
                <a:ea typeface="黑体" pitchFamily="2" charset="-122"/>
              </a:rPr>
              <a:t>向</a:t>
            </a:r>
            <a:r>
              <a:rPr kumimoji="1" lang="zh-CN" altLang="en-US" sz="1400" b="1" dirty="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a:t>以太网采用广播方式发送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idx="1"/>
          </p:nvPr>
        </p:nvSpPr>
        <p:spPr/>
        <p:txBody>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差分</a:t>
              </a:r>
              <a:endParaRPr kumimoji="1" lang="en-US" altLang="zh-CN" sz="2400" b="1" dirty="0">
                <a:solidFill>
                  <a:srgbClr val="000099"/>
                </a:solidFill>
                <a:latin typeface="+mn-lt"/>
                <a:ea typeface="黑体" pitchFamily="2" charset="-122"/>
              </a:endParaRPr>
            </a:p>
            <a:p>
              <a:pPr algn="r" defTabSz="762000" eaLnBrk="0" hangingPunct="0"/>
              <a:r>
                <a:rPr kumimoji="1" lang="zh-CN" altLang="en-US" sz="2400" b="1" dirty="0">
                  <a:solidFill>
                    <a:srgbClr val="000099"/>
                  </a:solidFill>
                  <a:latin typeface="+mn-lt"/>
                  <a:ea typeface="黑体" pitchFamily="2"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a:solidFill>
                  <a:srgbClr val="FF0000"/>
                </a:solidFill>
                <a:latin typeface="+mn-lt"/>
                <a:ea typeface="黑体" pitchFamily="2" charset="-122"/>
              </a:rPr>
              <a:t>缺点</a:t>
            </a:r>
            <a:r>
              <a:rPr lang="zh-CN" altLang="zh-CN" sz="2800" b="1" dirty="0">
                <a:solidFill>
                  <a:srgbClr val="000099"/>
                </a:solidFill>
                <a:latin typeface="+mn-lt"/>
                <a:ea typeface="黑体" pitchFamily="2" charset="-122"/>
              </a:rPr>
              <a:t>是</a:t>
            </a:r>
            <a:r>
              <a:rPr lang="zh-CN" altLang="en-US" sz="2800" b="1" dirty="0">
                <a:solidFill>
                  <a:srgbClr val="000099"/>
                </a:solidFill>
                <a:latin typeface="+mn-lt"/>
                <a:ea typeface="黑体" pitchFamily="2" charset="-122"/>
              </a:rPr>
              <a:t>：</a:t>
            </a:r>
            <a:r>
              <a:rPr lang="zh-CN" altLang="zh-CN" sz="2800" b="1" dirty="0">
                <a:solidFill>
                  <a:srgbClr val="000099"/>
                </a:solidFill>
                <a:latin typeface="+mn-lt"/>
                <a:ea typeface="黑体" pitchFamily="2" charset="-122"/>
              </a:rPr>
              <a:t>它所占的频带宽度比原始的基带信号增加了一倍</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1500064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传播时延记为 </a:t>
            </a:r>
            <a:r>
              <a:rPr lang="zh-CN" altLang="en-US" sz="2400" b="1" i="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a:solidFill>
                  <a:srgbClr val="000066"/>
                </a:solidFill>
                <a:latin typeface="+mn-lt"/>
                <a:ea typeface="黑体" pitchFamily="2" charset="-122"/>
              </a:rPr>
              <a:t>A</a:t>
            </a:r>
            <a:r>
              <a:rPr lang="zh-CN" altLang="en-US" sz="2800" b="1" dirty="0">
                <a:solidFill>
                  <a:srgbClr val="000066"/>
                </a:solidFill>
                <a:latin typeface="+mn-lt"/>
                <a:ea typeface="黑体" pitchFamily="2" charset="-122"/>
              </a:rPr>
              <a:t>需要单程传播时延的 </a:t>
            </a:r>
            <a:r>
              <a:rPr lang="en-US" altLang="zh-CN" sz="2800" b="1" dirty="0">
                <a:solidFill>
                  <a:srgbClr val="000066"/>
                </a:solidFill>
                <a:latin typeface="+mn-lt"/>
                <a:ea typeface="黑体" pitchFamily="2" charset="-122"/>
              </a:rPr>
              <a:t>2 </a:t>
            </a:r>
            <a:r>
              <a:rPr lang="zh-CN" altLang="en-US" sz="2800" b="1" dirty="0">
                <a:solidFill>
                  <a:srgbClr val="000066"/>
                </a:solidFill>
                <a:latin typeface="+mn-lt"/>
                <a:ea typeface="黑体" pitchFamily="2" charset="-122"/>
              </a:rPr>
              <a:t>倍的时间，</a:t>
            </a:r>
            <a:endParaRPr lang="en-US" altLang="zh-CN" sz="2800" b="1" dirty="0">
              <a:solidFill>
                <a:srgbClr val="000066"/>
              </a:solidFill>
              <a:latin typeface="+mn-lt"/>
              <a:ea typeface="黑体" pitchFamily="2" charset="-122"/>
            </a:endParaRPr>
          </a:p>
          <a:p>
            <a:pPr algn="ctr"/>
            <a:r>
              <a:rPr lang="zh-CN" altLang="en-US" sz="2800" b="1" dirty="0">
                <a:solidFill>
                  <a:srgbClr val="000066"/>
                </a:solidFill>
                <a:latin typeface="+mn-lt"/>
                <a:ea typeface="黑体" pitchFamily="2" charset="-122"/>
              </a:rPr>
              <a:t>才能检测到与 </a:t>
            </a:r>
            <a:r>
              <a:rPr lang="en-US" altLang="zh-CN" sz="2800" b="1" dirty="0">
                <a:solidFill>
                  <a:srgbClr val="000066"/>
                </a:solidFill>
                <a:latin typeface="+mn-lt"/>
                <a:ea typeface="黑体" pitchFamily="2" charset="-122"/>
              </a:rPr>
              <a:t>B </a:t>
            </a:r>
            <a:r>
              <a:rPr lang="zh-CN" altLang="en-US" sz="2800" b="1" dirty="0">
                <a:solidFill>
                  <a:srgbClr val="000066"/>
                </a:solidFill>
                <a:latin typeface="+mn-lt"/>
                <a:ea typeface="黑体" pitchFamily="2" charset="-122"/>
              </a:rPr>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传播时延记为 </a:t>
            </a:r>
            <a:r>
              <a:rPr lang="zh-CN" altLang="en-US" sz="2400" b="1" i="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a:b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从整数集合 </a:t>
            </a:r>
            <a:r>
              <a:rPr lang="en-US" altLang="zh-CN" sz="2400" dirty="0">
                <a:latin typeface="Arial" charset="0"/>
                <a:ea typeface="黑体" pitchFamily="2" charset="-122"/>
              </a:rPr>
              <a:t>[0, 1, … , (2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 </a:t>
            </a:r>
            <a:r>
              <a:rPr lang="zh-CN" altLang="en-US" sz="2400" dirty="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Tree>
    <p:extLst>
      <p:ext uri="{BB962C8B-B14F-4D97-AF65-F5344CB8AC3E}">
        <p14:creationId xmlns:p14="http://schemas.microsoft.com/office/powerpoint/2010/main" val="12058214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再继续发送若干比特的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3653521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Tree>
    <p:extLst>
      <p:ext uri="{BB962C8B-B14F-4D97-AF65-F5344CB8AC3E}">
        <p14:creationId xmlns:p14="http://schemas.microsoft.com/office/powerpoint/2010/main" val="1788568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a:solidFill>
                    <a:srgbClr val="000099"/>
                  </a:solidFill>
                  <a:latin typeface="+mn-lt"/>
                  <a:ea typeface="黑体" pitchFamily="2" charset="-122"/>
                </a:rPr>
                <a:t>速率为</a:t>
              </a:r>
              <a:r>
                <a:rPr lang="en-US" altLang="zh-CN" sz="2800" b="1" dirty="0">
                  <a:solidFill>
                    <a:srgbClr val="000099"/>
                  </a:solidFill>
                  <a:latin typeface="+mn-lt"/>
                  <a:ea typeface="黑体" pitchFamily="2" charset="-122"/>
                </a:rPr>
                <a:t>10 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a:t>10BASE-T </a:t>
            </a:r>
            <a:r>
              <a:rPr lang="zh-CN" altLang="en-US" sz="3600" dirty="0"/>
              <a:t>以太网在局域网中的统治地位</a:t>
            </a:r>
          </a:p>
        </p:txBody>
      </p:sp>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a:rPr>
              <a:t>假设</a:t>
            </a:r>
            <a:r>
              <a:rPr lang="zh-CN" altLang="en-US" i="1" dirty="0">
                <a:sym typeface="Symbol"/>
              </a:rPr>
              <a:t> </a:t>
            </a:r>
            <a:r>
              <a:rPr lang="en-US" altLang="zh-CN" i="1" dirty="0">
                <a:sym typeface="Symbol"/>
              </a:rPr>
              <a:t> </a:t>
            </a:r>
            <a:r>
              <a:rPr lang="zh-CN" altLang="zh-CN" dirty="0"/>
              <a:t>是以太网单程端到端传播时延</a:t>
            </a:r>
            <a:r>
              <a:rPr lang="zh-CN" altLang="en-US" dirty="0"/>
              <a:t>。则争用期长度为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(bit/s)</a:t>
            </a:r>
            <a:r>
              <a:rPr lang="zh-CN" altLang="en-US" dirty="0">
                <a:latin typeface="Times New Roman" pitchFamily="18" charset="0"/>
              </a:rPr>
              <a:t>，则</a:t>
            </a:r>
            <a:r>
              <a:rPr lang="zh-CN" altLang="en-US" dirty="0"/>
              <a:t>帧的发送时间为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 </a:t>
            </a:r>
            <a:r>
              <a:rPr lang="en-US" altLang="zh-CN" i="1" dirty="0">
                <a:latin typeface="Times New Roman" pitchFamily="18" charset="0"/>
              </a:rPr>
              <a:t>L</a:t>
            </a: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a:t>以太网信道被占用的情况</a:t>
            </a:r>
          </a:p>
        </p:txBody>
      </p:sp>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a:rPr>
              <a:t>α</a:t>
            </a:r>
            <a:r>
              <a:rPr lang="en-US" altLang="zh-CN" i="1" dirty="0">
                <a:ea typeface="宋体"/>
              </a:rPr>
              <a:t> </a:t>
            </a:r>
            <a:r>
              <a:rPr lang="zh-CN" altLang="en-US" dirty="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a:rPr>
              <a:t>α</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1824131169"/>
              </p:ext>
            </p:extLst>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3078" name="公式" r:id="rId3" imgW="545863" imgH="228501" progId="Equation.3">
                  <p:embed/>
                </p:oleObj>
              </mc:Choice>
              <mc:Fallback>
                <p:oleObj name="公式" r:id="rId3" imgW="545863" imgH="228501"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0100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a:solidFill>
                  <a:srgbClr val="000066"/>
                </a:solidFill>
                <a:latin typeface="+mn-lt"/>
                <a:ea typeface="黑体" pitchFamily="2" charset="-122"/>
              </a:rPr>
              <a:t>→0</a:t>
            </a:r>
            <a:r>
              <a:rPr lang="zh-CN" altLang="en-US" sz="2400" b="1" dirty="0">
                <a:solidFill>
                  <a:srgbClr val="000066"/>
                </a:solidFill>
                <a:latin typeface="+mn-lt"/>
                <a:ea typeface="黑体" pitchFamily="2" charset="-122"/>
              </a:rPr>
              <a:t>，表示一发生碰撞就立即可以检测出来， 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越大，表明争用期所占的比例增大，每发生一次碰撞就浪费许多信道资源，使得信道利用率明显降低。 </a:t>
            </a:r>
          </a:p>
        </p:txBody>
      </p:sp>
    </p:spTree>
    <p:extLst>
      <p:ext uri="{BB962C8B-B14F-4D97-AF65-F5344CB8AC3E}">
        <p14:creationId xmlns:p14="http://schemas.microsoft.com/office/powerpoint/2010/main" val="33648119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a:rPr>
              <a:t>α</a:t>
            </a:r>
            <a:r>
              <a:rPr lang="en-US" altLang="zh-CN" i="1" dirty="0">
                <a:ea typeface="宋体"/>
              </a:rPr>
              <a:t> </a:t>
            </a:r>
            <a:r>
              <a:rPr lang="zh-CN" altLang="en-US" dirty="0"/>
              <a:t>的要求</a:t>
            </a:r>
          </a:p>
        </p:txBody>
      </p:sp>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zh-CN" i="1" dirty="0"/>
              <a:t>a</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4160055167"/>
              </p:ext>
            </p:extLst>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102" name="公式" r:id="rId4" imgW="1282700" imgH="431800" progId="Equation.3">
                  <p:embed/>
                </p:oleObj>
              </mc:Choice>
              <mc:Fallback>
                <p:oleObj name="公式" r:id="rId4" imgW="1282700" imgH="431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只有当参数</a:t>
            </a:r>
            <a:r>
              <a:rPr lang="en-US" altLang="zh-CN" sz="2400" b="1" dirty="0">
                <a:solidFill>
                  <a:srgbClr val="000066"/>
                </a:solidFill>
                <a:latin typeface="+mn-lt"/>
                <a:ea typeface="黑体" pitchFamily="2" charset="-122"/>
              </a:rPr>
              <a:t> </a:t>
            </a:r>
            <a:r>
              <a:rPr lang="en-US" altLang="zh-CN" sz="2400" b="1" i="1" dirty="0">
                <a:solidFill>
                  <a:srgbClr val="000066"/>
                </a:solidFill>
                <a:latin typeface="+mn-lt"/>
                <a:ea typeface="黑体" pitchFamily="2" charset="-122"/>
              </a:rPr>
              <a:t>a </a:t>
            </a:r>
            <a:r>
              <a:rPr lang="zh-CN" altLang="zh-CN" sz="2400" b="1" dirty="0">
                <a:solidFill>
                  <a:srgbClr val="000066"/>
                </a:solidFill>
                <a:latin typeface="+mn-lt"/>
                <a:ea typeface="黑体" pitchFamily="2" charset="-122"/>
              </a:rPr>
              <a:t>远小于</a:t>
            </a:r>
            <a:r>
              <a:rPr lang="en-US" altLang="zh-CN" sz="2400" b="1" dirty="0">
                <a:solidFill>
                  <a:srgbClr val="000066"/>
                </a:solidFill>
                <a:latin typeface="+mn-lt"/>
                <a:ea typeface="黑体" pitchFamily="2" charset="-122"/>
              </a:rPr>
              <a:t> 1 </a:t>
            </a:r>
            <a:r>
              <a:rPr lang="zh-CN" altLang="zh-CN" sz="2400" b="1" dirty="0">
                <a:solidFill>
                  <a:srgbClr val="000066"/>
                </a:solidFill>
                <a:latin typeface="+mn-lt"/>
                <a:ea typeface="黑体" pitchFamily="2" charset="-122"/>
              </a:rPr>
              <a:t>才能得到尽可能高的极限信道利用率</a:t>
            </a:r>
            <a:r>
              <a:rPr lang="zh-CN" altLang="en-US" sz="2400" b="1" dirty="0">
                <a:solidFill>
                  <a:srgbClr val="000066"/>
                </a:solidFill>
                <a:latin typeface="+mn-lt"/>
                <a:ea typeface="黑体" pitchFamily="2" charset="-122"/>
              </a:rPr>
              <a:t>。</a:t>
            </a:r>
            <a:endParaRPr lang="en-US" altLang="zh-CN" sz="2400" b="1" dirty="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据统计，当以太网的利用率达到</a:t>
            </a:r>
            <a:r>
              <a:rPr lang="en-US" altLang="zh-CN" sz="2400" b="1" dirty="0">
                <a:solidFill>
                  <a:srgbClr val="000066"/>
                </a:solidFill>
                <a:latin typeface="+mn-lt"/>
                <a:ea typeface="黑体" pitchFamily="2" charset="-122"/>
              </a:rPr>
              <a:t> 30%</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Tree>
    <p:extLst>
      <p:ext uri="{BB962C8B-B14F-4D97-AF65-F5344CB8AC3E}">
        <p14:creationId xmlns:p14="http://schemas.microsoft.com/office/powerpoint/2010/main" val="39899272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a:solidFill>
                  <a:srgbClr val="0000FF"/>
                </a:solidFill>
                <a:latin typeface="+mn-lt"/>
                <a:ea typeface="黑体" pitchFamily="2" charset="-122"/>
              </a:rPr>
              <a:t>这种 </a:t>
            </a:r>
            <a:r>
              <a:rPr lang="en-US" altLang="zh-CN" sz="2800" b="1" dirty="0">
                <a:solidFill>
                  <a:srgbClr val="0000FF"/>
                </a:solidFill>
                <a:latin typeface="+mn-lt"/>
                <a:ea typeface="黑体" pitchFamily="2" charset="-122"/>
              </a:rPr>
              <a:t>48 </a:t>
            </a:r>
            <a:r>
              <a:rPr lang="zh-CN" altLang="en-US" sz="2800" b="1" dirty="0">
                <a:solidFill>
                  <a:srgbClr val="0000FF"/>
                </a:solidFill>
                <a:latin typeface="+mn-lt"/>
                <a:ea typeface="黑体" pitchFamily="2" charset="-122"/>
              </a:rPr>
              <a:t>位“地址”应当是某个接口的标识符。</a:t>
            </a:r>
          </a:p>
        </p:txBody>
      </p:sp>
    </p:spTree>
    <p:extLst>
      <p:ext uri="{BB962C8B-B14F-4D97-AF65-F5344CB8AC3E}">
        <p14:creationId xmlns:p14="http://schemas.microsoft.com/office/powerpoint/2010/main" val="2572995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a:latin typeface="+mn-lt"/>
                    <a:ea typeface="黑体" pitchFamily="2" charset="-122"/>
                  </a:rPr>
                  <a:t>3 </a:t>
                </a:r>
                <a:r>
                  <a:rPr lang="zh-CN" altLang="en-US" sz="2000" b="1" dirty="0">
                    <a:latin typeface="+mn-lt"/>
                    <a:ea typeface="黑体" pitchFamily="2" charset="-122"/>
                  </a:rPr>
                  <a:t>字节 （</a:t>
                </a:r>
                <a:r>
                  <a:rPr lang="en-US" altLang="zh-CN" sz="2000" b="1" dirty="0">
                    <a:latin typeface="+mn-lt"/>
                    <a:ea typeface="黑体" pitchFamily="2" charset="-122"/>
                  </a:rPr>
                  <a:t>24 </a:t>
                </a:r>
                <a:r>
                  <a:rPr lang="zh-CN" altLang="en-US" sz="2000" b="1" dirty="0">
                    <a:latin typeface="+mn-lt"/>
                    <a:ea typeface="黑体" pitchFamily="2" charset="-122"/>
                  </a:rPr>
                  <a:t>位）</a:t>
                </a: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a:latin typeface="+mn-lt"/>
                    <a:ea typeface="黑体" pitchFamily="2" charset="-122"/>
                  </a:rPr>
                  <a:t>3 </a:t>
                </a:r>
                <a:r>
                  <a:rPr lang="zh-CN" altLang="en-US" sz="2000" b="1" dirty="0">
                    <a:latin typeface="+mn-lt"/>
                    <a:ea typeface="黑体" pitchFamily="2" charset="-122"/>
                  </a:rPr>
                  <a:t>字节 （</a:t>
                </a:r>
                <a:r>
                  <a:rPr lang="en-US" altLang="zh-CN" sz="2000" b="1" dirty="0">
                    <a:latin typeface="+mn-lt"/>
                    <a:ea typeface="黑体" pitchFamily="2" charset="-122"/>
                  </a:rPr>
                  <a:t>24 </a:t>
                </a:r>
                <a:r>
                  <a:rPr lang="zh-CN" altLang="en-US" sz="2000" b="1" dirty="0">
                    <a:latin typeface="+mn-lt"/>
                    <a:ea typeface="黑体" pitchFamily="2"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Tree>
    <p:extLst>
      <p:ext uri="{BB962C8B-B14F-4D97-AF65-F5344CB8AC3E}">
        <p14:creationId xmlns:p14="http://schemas.microsoft.com/office/powerpoint/2010/main" val="36518206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单站地址，组地址，广播地址</a:t>
            </a:r>
          </a:p>
        </p:txBody>
      </p:sp>
      <p:sp>
        <p:nvSpPr>
          <p:cNvPr id="3" name="内容占位符 2"/>
          <p:cNvSpPr>
            <a:spLocks noGrp="1"/>
          </p:cNvSpPr>
          <p:nvPr>
            <p:ph idx="1"/>
          </p:nvPr>
        </p:nvSpPr>
        <p:spPr/>
        <p:txBody>
          <a:bodyPr/>
          <a:lstStyle/>
          <a:p>
            <a:r>
              <a:rPr lang="en-US" altLang="zh-CN" sz="2800" dirty="0"/>
              <a:t>IEEE </a:t>
            </a:r>
            <a:r>
              <a:rPr lang="zh-CN" altLang="zh-CN" sz="2800" dirty="0"/>
              <a:t>规定地址字段的第一字节的最低位为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t>IEEE </a:t>
            </a:r>
            <a:r>
              <a:rPr lang="zh-CN" altLang="zh-CN" sz="2800" dirty="0"/>
              <a:t>只分配地址字段前三个字节中的</a:t>
            </a:r>
            <a:r>
              <a:rPr lang="en-US" altLang="zh-CN" sz="2800" dirty="0"/>
              <a:t> 23 </a:t>
            </a:r>
            <a:r>
              <a:rPr lang="zh-CN" altLang="zh-CN" sz="2800" dirty="0"/>
              <a:t>位。</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23</a:t>
            </a:r>
            <a:r>
              <a:rPr lang="en-US" altLang="zh-CN" sz="2800" dirty="0"/>
              <a:t> </a:t>
            </a:r>
            <a:r>
              <a:rPr lang="zh-CN" altLang="zh-CN" sz="2800" dirty="0"/>
              <a:t>个单个站地址和</a:t>
            </a:r>
            <a:r>
              <a:rPr lang="en-US" altLang="zh-CN" sz="2800"/>
              <a:t> 2</a:t>
            </a:r>
            <a:r>
              <a:rPr lang="en-US" altLang="zh-CN" sz="2800" baseline="30000"/>
              <a:t>23</a:t>
            </a:r>
            <a:r>
              <a:rPr lang="en-US" altLang="zh-CN" sz="280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Tree>
    <p:extLst>
      <p:ext uri="{BB962C8B-B14F-4D97-AF65-F5344CB8AC3E}">
        <p14:creationId xmlns:p14="http://schemas.microsoft.com/office/powerpoint/2010/main" val="11543547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val="242626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 </a:t>
              </a:r>
              <a:r>
                <a:rPr kumimoji="1" lang="zh-CN" altLang="en-US" sz="1800" b="1" dirty="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 </a:t>
              </a:r>
              <a:r>
                <a:rPr kumimoji="1" lang="zh-CN" altLang="en-US" sz="1800" b="1" dirty="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a:latin typeface="+mn-lt"/>
                <a:ea typeface="黑体" pitchFamily="2" charset="-122"/>
              </a:rPr>
              <a:t>使用点对点信道的数据链路层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Tree>
    <p:extLst>
      <p:ext uri="{BB962C8B-B14F-4D97-AF65-F5344CB8AC3E}">
        <p14:creationId xmlns:p14="http://schemas.microsoft.com/office/powerpoint/2010/main" val="34540227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10101010101010           101010101010 10101011</a:t>
            </a: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2121</TotalTime>
  <Words>11352</Words>
  <Application>Microsoft Office PowerPoint</Application>
  <PresentationFormat>A4 纸张(210x297 毫米)</PresentationFormat>
  <Paragraphs>1586</Paragraphs>
  <Slides>147</Slides>
  <Notes>110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58" baseType="lpstr">
      <vt:lpstr>黑体</vt:lpstr>
      <vt:lpstr>宋体</vt:lpstr>
      <vt:lpstr>Arial</vt:lpstr>
      <vt:lpstr>Arial Rounded MT Bold</vt:lpstr>
      <vt:lpstr>Courier New</vt:lpstr>
      <vt:lpstr>Symbol</vt:lpstr>
      <vt:lpstr>Tahoma</vt:lpstr>
      <vt:lpstr>Times New Roman</vt:lpstr>
      <vt:lpstr>Wingdings</vt: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apple</cp:lastModifiedBy>
  <cp:revision>36</cp:revision>
  <dcterms:created xsi:type="dcterms:W3CDTF">2016-10-04T02:36:21Z</dcterms:created>
  <dcterms:modified xsi:type="dcterms:W3CDTF">2018-01-30T14:27:30Z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