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09" r:id="rId3"/>
    <p:sldId id="410" r:id="rId4"/>
    <p:sldId id="411" r:id="rId5"/>
    <p:sldId id="412" r:id="rId6"/>
    <p:sldId id="419" r:id="rId7"/>
    <p:sldId id="413" r:id="rId8"/>
    <p:sldId id="414" r:id="rId9"/>
    <p:sldId id="415" r:id="rId10"/>
    <p:sldId id="416" r:id="rId11"/>
    <p:sldId id="420" r:id="rId12"/>
    <p:sldId id="421" r:id="rId13"/>
    <p:sldId id="425" r:id="rId14"/>
    <p:sldId id="422" r:id="rId15"/>
    <p:sldId id="423" r:id="rId16"/>
    <p:sldId id="424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8" r:id="rId28"/>
    <p:sldId id="436" r:id="rId29"/>
    <p:sldId id="437" r:id="rId30"/>
    <p:sldId id="439" r:id="rId31"/>
    <p:sldId id="440" r:id="rId32"/>
    <p:sldId id="44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8.xml"/><Relationship Id="rId17" Type="http://schemas.openxmlformats.org/officeDocument/2006/relationships/image" Target="../media/image1.png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image" Target="../media/image1.png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1.xml"/><Relationship Id="rId17" Type="http://schemas.openxmlformats.org/officeDocument/2006/relationships/image" Target="../media/image1.png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95320" y="989965"/>
            <a:ext cx="9799200" cy="2570400"/>
          </a:xfrm>
        </p:spPr>
        <p:txBody>
          <a:bodyPr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sym typeface="+mn-ea"/>
              </a:rPr>
              <a:t>VHDL</a:t>
            </a:r>
            <a:r>
              <a:rPr lang="zh-CN" altLang="en-US" dirty="0">
                <a:sym typeface="+mn-ea"/>
              </a:rPr>
              <a:t>语言基础（二）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2063750" y="260350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变量   </a:t>
            </a:r>
            <a:endParaRPr lang="zh-CN" altLang="en-US" b="1" dirty="0"/>
          </a:p>
        </p:txBody>
      </p:sp>
      <p:sp>
        <p:nvSpPr>
          <p:cNvPr id="38915" name="Text Box 3"/>
          <p:cNvSpPr txBox="1"/>
          <p:nvPr/>
        </p:nvSpPr>
        <p:spPr>
          <a:xfrm>
            <a:off x="2063750" y="981075"/>
            <a:ext cx="8353425" cy="258826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变量仅仅用于进程和子程序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必须在进程或子程序的说明区域加以说明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变量不能表达连线或存储单元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通常用于局部的数据存储</a:t>
            </a:r>
            <a:r>
              <a:rPr lang="zh-CN" altLang="en-US" sz="2000" b="1" dirty="0"/>
              <a:t> ，</a:t>
            </a:r>
            <a:r>
              <a:rPr lang="zh-CN" altLang="en-US" sz="2800" b="1" dirty="0"/>
              <a:t>没有物理意义</a:t>
            </a:r>
            <a:endParaRPr lang="zh-CN" altLang="en-US" sz="2800" b="1" dirty="0"/>
          </a:p>
        </p:txBody>
      </p:sp>
      <p:sp>
        <p:nvSpPr>
          <p:cNvPr id="38916" name="Text Box 4"/>
          <p:cNvSpPr txBox="1"/>
          <p:nvPr/>
        </p:nvSpPr>
        <p:spPr>
          <a:xfrm>
            <a:off x="1847850" y="4437063"/>
            <a:ext cx="8484235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VARIABLE  </a:t>
            </a:r>
            <a:r>
              <a:rPr lang="zh-CN" altLang="en-US" sz="2800" b="1" dirty="0"/>
              <a:t>变量名：数据类型 约束条件 </a:t>
            </a:r>
            <a:r>
              <a:rPr lang="en-US" altLang="zh-CN" sz="2800" b="1" dirty="0"/>
              <a:t>:= </a:t>
            </a:r>
            <a:r>
              <a:rPr lang="zh-CN" altLang="en-US" sz="2800" b="1" dirty="0"/>
              <a:t>表达式； </a:t>
            </a:r>
            <a:endParaRPr lang="zh-CN" altLang="en-US" sz="2800" b="1" dirty="0"/>
          </a:p>
        </p:txBody>
      </p:sp>
      <p:sp>
        <p:nvSpPr>
          <p:cNvPr id="38917" name="Text Box 5"/>
          <p:cNvSpPr txBox="1"/>
          <p:nvPr/>
        </p:nvSpPr>
        <p:spPr>
          <a:xfrm>
            <a:off x="1631950" y="5300663"/>
            <a:ext cx="89011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VARIABLE  COUNT </a:t>
            </a:r>
            <a:r>
              <a:rPr lang="zh-CN" altLang="en-US" sz="2400" b="1" dirty="0">
                <a:solidFill>
                  <a:srgbClr val="FF0000"/>
                </a:solidFill>
              </a:rPr>
              <a:t>： </a:t>
            </a:r>
            <a:r>
              <a:rPr lang="en-US" altLang="zh-CN" sz="2400" b="1" dirty="0">
                <a:solidFill>
                  <a:srgbClr val="FF0000"/>
                </a:solidFill>
              </a:rPr>
              <a:t>INTEGER  RANGE 0 TO 255 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=  10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38918" name="Text Box 6"/>
          <p:cNvSpPr txBox="1"/>
          <p:nvPr/>
        </p:nvSpPr>
        <p:spPr>
          <a:xfrm>
            <a:off x="2063750" y="3789363"/>
            <a:ext cx="292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变量说明的一般格式</a:t>
            </a:r>
            <a:endParaRPr lang="zh-CN" altLang="en-US" sz="2400" b="1" dirty="0"/>
          </a:p>
        </p:txBody>
      </p:sp>
      <p:sp>
        <p:nvSpPr>
          <p:cNvPr id="101383" name="AutoShape 7"/>
          <p:cNvSpPr/>
          <p:nvPr/>
        </p:nvSpPr>
        <p:spPr>
          <a:xfrm>
            <a:off x="5880100" y="5949950"/>
            <a:ext cx="3744913" cy="431800"/>
          </a:xfrm>
          <a:prstGeom prst="wedgeRectCallout">
            <a:avLst>
              <a:gd name="adj1" fmla="val 57208"/>
              <a:gd name="adj2" fmla="val -12022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变量可以包含一个初始值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920" name="Text Box 8"/>
          <p:cNvSpPr txBox="1"/>
          <p:nvPr/>
        </p:nvSpPr>
        <p:spPr>
          <a:xfrm>
            <a:off x="1847850" y="5949950"/>
            <a:ext cx="3548063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/>
              <a:t>变量用 </a:t>
            </a:r>
            <a:r>
              <a:rPr lang="en-US" altLang="zh-CN" sz="2800" b="1" dirty="0">
                <a:solidFill>
                  <a:srgbClr val="FF0000"/>
                </a:solidFill>
              </a:rPr>
              <a:t>:=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进行赋值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4"/>
          <p:cNvSpPr txBox="1"/>
          <p:nvPr/>
        </p:nvSpPr>
        <p:spPr>
          <a:xfrm>
            <a:off x="271145" y="935355"/>
            <a:ext cx="5594350" cy="587756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rtl of start  is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 count : integer range 0 to 7;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process(clk)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begin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(clk'event and clk='1') then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&lt;= count + 1;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if(count=0) then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carryout &lt;= '1';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carryout &lt;= '0';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 if;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process;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rtl;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39" name="Text Box 5"/>
          <p:cNvSpPr txBox="1"/>
          <p:nvPr/>
        </p:nvSpPr>
        <p:spPr>
          <a:xfrm>
            <a:off x="6364288" y="600075"/>
            <a:ext cx="2717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endParaRPr lang="zh-CN" altLang="zh-CN" sz="2000" b="1" dirty="0"/>
          </a:p>
        </p:txBody>
      </p:sp>
      <p:sp>
        <p:nvSpPr>
          <p:cNvPr id="39940" name="Text Box 6"/>
          <p:cNvSpPr txBox="1"/>
          <p:nvPr/>
        </p:nvSpPr>
        <p:spPr>
          <a:xfrm>
            <a:off x="6057900" y="935355"/>
            <a:ext cx="6015990" cy="556958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architecture rtl of start  is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process(clk)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 count : integer range 0 to 7;</a:t>
            </a:r>
            <a:endParaRPr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(clk'event and clk='1') then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:= count + 1;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if(count=0) then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carryout &lt;= '1';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carryout &lt;= '0';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end if;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end process; 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rtl;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Text Box 7"/>
          <p:cNvSpPr txBox="1"/>
          <p:nvPr/>
        </p:nvSpPr>
        <p:spPr>
          <a:xfrm>
            <a:off x="4656138" y="188913"/>
            <a:ext cx="3027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信号与变量的区别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下列说法哪些是正确的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信号代表连线，由硬件对应物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变量用于局部数据存储，没有实际对应物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带延时的信号赋值语句可以实现延时器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给信号赋初值，当电路上电时就从这个初始状态开始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88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1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38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63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B0C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1919288" y="404813"/>
            <a:ext cx="8229600" cy="706437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4000" b="1" dirty="0"/>
              <a:t>数据类型 </a:t>
            </a:r>
            <a:endParaRPr lang="zh-CN" altLang="en-US" sz="4000" b="1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1981200" y="1268413"/>
            <a:ext cx="8229600" cy="496887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30000"/>
              </a:lnSpc>
            </a:pPr>
            <a:r>
              <a:rPr lang="en-US" altLang="zh-CN" sz="2800" b="1" dirty="0"/>
              <a:t>VHDL</a:t>
            </a:r>
            <a:r>
              <a:rPr lang="zh-CN" altLang="en-US" sz="2800" b="1" dirty="0"/>
              <a:t>语言中的对象：信号、变量和常数都要指定数据类型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数据类型</a:t>
            </a:r>
            <a:endParaRPr lang="zh-CN" altLang="en-US" sz="28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标准的数据类型 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用户自定义数据类型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数据类型的定义严格</a:t>
            </a:r>
            <a:endParaRPr lang="zh-CN" altLang="en-US" sz="28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不同类型之间的数据不能直接代入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数据类型相同，位长不同也不能直接代入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4"/>
          <p:cNvSpPr txBox="1"/>
          <p:nvPr/>
        </p:nvSpPr>
        <p:spPr>
          <a:xfrm>
            <a:off x="2135188" y="726758"/>
            <a:ext cx="3027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标准的数据类型</a:t>
            </a:r>
            <a:endParaRPr lang="zh-CN" altLang="en-US" b="1" dirty="0"/>
          </a:p>
        </p:txBody>
      </p:sp>
      <p:sp>
        <p:nvSpPr>
          <p:cNvPr id="41987" name="Text Box 5"/>
          <p:cNvSpPr txBox="1"/>
          <p:nvPr/>
        </p:nvSpPr>
        <p:spPr>
          <a:xfrm>
            <a:off x="2135188" y="1677670"/>
            <a:ext cx="35820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整数（</a:t>
            </a:r>
            <a:r>
              <a:rPr lang="en-US" altLang="zh-CN" sz="2800" b="1" dirty="0"/>
              <a:t>INTEGER</a:t>
            </a:r>
            <a:r>
              <a:rPr lang="zh-CN" altLang="en-US" sz="2800" b="1" dirty="0"/>
              <a:t>）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1988" name="Text Box 6"/>
          <p:cNvSpPr txBox="1"/>
          <p:nvPr/>
        </p:nvSpPr>
        <p:spPr>
          <a:xfrm>
            <a:off x="2135188" y="2462213"/>
            <a:ext cx="7632700" cy="311848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/>
              <a:t>与数学中的整数的定义相同 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0000"/>
              </a:lnSpc>
              <a:buChar char="•"/>
            </a:pPr>
            <a:r>
              <a:rPr lang="zh-CN" altLang="en-US" sz="2400" b="1" dirty="0"/>
              <a:t>表示范围为－</a:t>
            </a:r>
            <a:r>
              <a:rPr lang="en-US" altLang="zh-CN" sz="2400" b="1" dirty="0"/>
              <a:t>2147483647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2147483647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/>
              <a:t>任何带有小数点的数字都被认为是实数 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/>
              <a:t>整数不能看作是位矢量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0000"/>
              </a:lnSpc>
              <a:buChar char="•"/>
            </a:pPr>
            <a:r>
              <a:rPr lang="zh-CN" altLang="en-US" sz="2400" b="1" dirty="0"/>
              <a:t>不能按位来进行访问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0000"/>
              </a:lnSpc>
              <a:buChar char="•"/>
            </a:pPr>
            <a:r>
              <a:rPr lang="zh-CN" altLang="en-US" sz="2400" b="1" dirty="0"/>
              <a:t>对整数不能用逻辑操作符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1931353" y="384493"/>
            <a:ext cx="3027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标准的数据类型</a:t>
            </a:r>
            <a:endParaRPr lang="zh-CN" altLang="en-US" b="1" dirty="0"/>
          </a:p>
        </p:txBody>
      </p:sp>
      <p:sp>
        <p:nvSpPr>
          <p:cNvPr id="43011" name="Text Box 3"/>
          <p:cNvSpPr txBox="1"/>
          <p:nvPr/>
        </p:nvSpPr>
        <p:spPr>
          <a:xfrm>
            <a:off x="2135188" y="1311275"/>
            <a:ext cx="22180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位（</a:t>
            </a:r>
            <a:r>
              <a:rPr lang="en-US" altLang="zh-CN" sz="2800" b="1" dirty="0"/>
              <a:t>BIT</a:t>
            </a:r>
            <a:r>
              <a:rPr lang="zh-CN" altLang="en-US" sz="2800" b="1" dirty="0"/>
              <a:t>） </a:t>
            </a:r>
            <a:endParaRPr lang="zh-CN" altLang="en-US" sz="2800" b="1" dirty="0"/>
          </a:p>
        </p:txBody>
      </p:sp>
      <p:sp>
        <p:nvSpPr>
          <p:cNvPr id="43012" name="Text Box 4"/>
          <p:cNvSpPr txBox="1"/>
          <p:nvPr/>
        </p:nvSpPr>
        <p:spPr>
          <a:xfrm>
            <a:off x="2135188" y="2058353"/>
            <a:ext cx="7632700" cy="108839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位值的表示方法是用‘</a:t>
            </a:r>
            <a:r>
              <a:rPr lang="en-US" altLang="zh-CN" sz="2400" b="1" dirty="0"/>
              <a:t>0’</a:t>
            </a:r>
            <a:r>
              <a:rPr lang="zh-CN" altLang="en-US" sz="2400" b="1" dirty="0"/>
              <a:t>或‘</a:t>
            </a:r>
            <a:r>
              <a:rPr lang="en-US" altLang="zh-CN" sz="2400" b="1" dirty="0"/>
              <a:t>1’</a:t>
            </a:r>
            <a:r>
              <a:rPr lang="zh-CN" altLang="en-US" sz="2400" b="1" dirty="0"/>
              <a:t>表示</a:t>
            </a:r>
            <a:r>
              <a:rPr lang="zh-CN" altLang="en-US" sz="2000" b="1" dirty="0"/>
              <a:t> </a:t>
            </a:r>
            <a:endParaRPr lang="zh-CN" altLang="en-US" sz="2400" b="1" dirty="0"/>
          </a:p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可以用来描述数字系统中总线的值 </a:t>
            </a:r>
            <a:endParaRPr lang="zh-CN" altLang="en-US" sz="2400" b="1" dirty="0"/>
          </a:p>
        </p:txBody>
      </p:sp>
      <p:sp>
        <p:nvSpPr>
          <p:cNvPr id="43013" name="Text Box 5"/>
          <p:cNvSpPr txBox="1"/>
          <p:nvPr/>
        </p:nvSpPr>
        <p:spPr>
          <a:xfrm>
            <a:off x="2135505" y="3474085"/>
            <a:ext cx="45027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位矢量（</a:t>
            </a:r>
            <a:r>
              <a:rPr lang="en-US" altLang="zh-CN" sz="2800" b="1" dirty="0"/>
              <a:t>BIT_VECTOR</a:t>
            </a:r>
            <a:r>
              <a:rPr lang="zh-CN" altLang="en-US" sz="2800" b="1" dirty="0"/>
              <a:t>）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3014" name="Text Box 6"/>
          <p:cNvSpPr txBox="1"/>
          <p:nvPr/>
        </p:nvSpPr>
        <p:spPr>
          <a:xfrm>
            <a:off x="2135188" y="4315143"/>
            <a:ext cx="7561262" cy="148209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/>
              <a:t>是用双引号括起来的一组数据 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</a:rPr>
              <a:t>001100”</a:t>
            </a:r>
            <a:r>
              <a:rPr lang="en-US" altLang="zh-CN" sz="2000" b="1" dirty="0"/>
              <a:t>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</a:pPr>
            <a:r>
              <a:rPr lang="zh-CN" altLang="en-US" sz="2400" b="1" dirty="0"/>
              <a:t>用位矢量数据表示总线状态最形象也最方便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1919288" y="555943"/>
            <a:ext cx="3027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标准的数据类型</a:t>
            </a:r>
            <a:endParaRPr lang="zh-CN" altLang="en-US" b="1" dirty="0"/>
          </a:p>
        </p:txBody>
      </p:sp>
      <p:sp>
        <p:nvSpPr>
          <p:cNvPr id="44035" name="Text Box 3"/>
          <p:cNvSpPr txBox="1"/>
          <p:nvPr/>
        </p:nvSpPr>
        <p:spPr>
          <a:xfrm>
            <a:off x="1919288" y="1518920"/>
            <a:ext cx="40354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4.</a:t>
            </a:r>
            <a:r>
              <a:rPr lang="zh-CN" altLang="en-US" sz="2800" b="1" dirty="0"/>
              <a:t>布尔量（</a:t>
            </a:r>
            <a:r>
              <a:rPr lang="en-US" altLang="zh-CN" sz="2800" b="1" dirty="0"/>
              <a:t>BOOLEAN</a:t>
            </a:r>
            <a:r>
              <a:rPr lang="zh-CN" altLang="en-US" sz="2800" b="1" dirty="0"/>
              <a:t>）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4036" name="Text Box 4"/>
          <p:cNvSpPr txBox="1"/>
          <p:nvPr/>
        </p:nvSpPr>
        <p:spPr>
          <a:xfrm>
            <a:off x="1919288" y="2523173"/>
            <a:ext cx="7632700" cy="21590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布尔量具有两种状态，“真”或者“假”</a:t>
            </a:r>
            <a:endParaRPr lang="zh-CN" altLang="en-US" sz="2400" b="1" dirty="0"/>
          </a:p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和位不同，没有数值的含义 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5000"/>
              </a:lnSpc>
              <a:buChar char="•"/>
            </a:pPr>
            <a:r>
              <a:rPr lang="zh-CN" altLang="en-US" sz="2400" b="1" dirty="0"/>
              <a:t>不能进行算术运算 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25000"/>
              </a:lnSpc>
              <a:buChar char="•"/>
            </a:pPr>
            <a:r>
              <a:rPr lang="zh-CN" altLang="en-US" sz="2400" b="1" dirty="0"/>
              <a:t>可以进行关系运算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2"/>
          <p:cNvSpPr txBox="1"/>
          <p:nvPr/>
        </p:nvSpPr>
        <p:spPr>
          <a:xfrm>
            <a:off x="1810703" y="628968"/>
            <a:ext cx="3027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标准的数据类型</a:t>
            </a:r>
            <a:endParaRPr lang="zh-CN" altLang="en-US" b="1" dirty="0"/>
          </a:p>
        </p:txBody>
      </p:sp>
      <p:sp>
        <p:nvSpPr>
          <p:cNvPr id="47107" name="Text Box 3"/>
          <p:cNvSpPr txBox="1"/>
          <p:nvPr/>
        </p:nvSpPr>
        <p:spPr>
          <a:xfrm>
            <a:off x="1810703" y="1754188"/>
            <a:ext cx="5725795" cy="1038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5.</a:t>
            </a:r>
            <a:r>
              <a:rPr lang="zh-CN" altLang="en-US" sz="2800" b="1" dirty="0"/>
              <a:t>大于等于零的整数（</a:t>
            </a:r>
            <a:r>
              <a:rPr lang="en-US" altLang="zh-CN" sz="2800" b="1" dirty="0"/>
              <a:t>NATURAL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   正整数（</a:t>
            </a:r>
            <a:r>
              <a:rPr lang="en-US" altLang="zh-CN" sz="2800" b="1" dirty="0"/>
              <a:t>POSITIVE</a:t>
            </a:r>
            <a:r>
              <a:rPr lang="zh-CN" altLang="en-US" sz="2800" b="1" dirty="0"/>
              <a:t>）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7108" name="Text Box 4"/>
          <p:cNvSpPr txBox="1"/>
          <p:nvPr/>
        </p:nvSpPr>
        <p:spPr>
          <a:xfrm>
            <a:off x="1811020" y="3087370"/>
            <a:ext cx="8569325" cy="134048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</a:pPr>
            <a:r>
              <a:rPr lang="en-US" altLang="zh-CN" sz="2800" b="1" dirty="0"/>
              <a:t>NATURAL</a:t>
            </a:r>
            <a:r>
              <a:rPr lang="zh-CN" altLang="en-US" sz="2800" b="1" dirty="0"/>
              <a:t>类数据只能取值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以上的正整数</a:t>
            </a:r>
            <a:r>
              <a:rPr lang="zh-CN" altLang="en-US" sz="2000" b="1" dirty="0"/>
              <a:t> </a:t>
            </a:r>
            <a:endParaRPr lang="zh-CN" altLang="en-US" sz="2000" b="1" dirty="0"/>
          </a:p>
          <a:p>
            <a:pPr marL="0" lvl="0" indent="0" eaLnBrk="1" hangingPunct="1">
              <a:lnSpc>
                <a:spcPct val="135000"/>
              </a:lnSpc>
            </a:pPr>
            <a:r>
              <a:rPr lang="en-US" altLang="zh-CN" sz="2800" b="1" dirty="0"/>
              <a:t>POSITIVE</a:t>
            </a:r>
            <a:r>
              <a:rPr lang="zh-CN" altLang="en-US" sz="2800" b="1" dirty="0"/>
              <a:t>则只能为正整数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1919288" y="188913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用户定义的数据类型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8131" name="Text Box 3"/>
          <p:cNvSpPr txBox="1"/>
          <p:nvPr/>
        </p:nvSpPr>
        <p:spPr>
          <a:xfrm>
            <a:off x="1919288" y="836613"/>
            <a:ext cx="1901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枚举类型 </a:t>
            </a:r>
            <a:endParaRPr lang="zh-CN" altLang="en-US" sz="2800" b="1" dirty="0"/>
          </a:p>
        </p:txBody>
      </p:sp>
      <p:sp>
        <p:nvSpPr>
          <p:cNvPr id="48132" name="Text Box 4"/>
          <p:cNvSpPr txBox="1"/>
          <p:nvPr/>
        </p:nvSpPr>
        <p:spPr>
          <a:xfrm>
            <a:off x="1774825" y="1412875"/>
            <a:ext cx="8569325" cy="230505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</a:pPr>
            <a:r>
              <a:rPr lang="zh-CN" altLang="en-US" sz="2400" b="1" dirty="0"/>
              <a:t>枚举类型就是把类型中的各个元素都枚举、列表出来 </a:t>
            </a:r>
            <a:endParaRPr lang="zh-CN" altLang="en-US" sz="2400" b="1" dirty="0"/>
          </a:p>
          <a:p>
            <a:pPr marL="0" lvl="0" indent="0" eaLnBrk="1" hangingPunct="1">
              <a:lnSpc>
                <a:spcPct val="135000"/>
              </a:lnSpc>
            </a:pPr>
            <a:r>
              <a:rPr lang="zh-CN" altLang="en-US" sz="2400" b="1" dirty="0"/>
              <a:t>枚举类型中的所有值都是用户定义的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35000"/>
              </a:lnSpc>
              <a:buChar char="•"/>
            </a:pPr>
            <a:r>
              <a:rPr lang="zh-CN" altLang="en-US" sz="2400" b="1" dirty="0"/>
              <a:t>这些值可以是标识符，也可以是单个字符</a:t>
            </a:r>
            <a:endParaRPr lang="zh-CN" altLang="en-US" sz="2400" b="1" dirty="0"/>
          </a:p>
          <a:p>
            <a:pPr marL="0" lvl="0" indent="0" eaLnBrk="1" hangingPunct="1">
              <a:lnSpc>
                <a:spcPct val="135000"/>
              </a:lnSpc>
            </a:pPr>
            <a:r>
              <a:rPr lang="zh-CN" altLang="en-US" sz="2400" b="1" dirty="0"/>
              <a:t>典型的用法是用来定义状态机中的状态 </a:t>
            </a:r>
            <a:endParaRPr lang="zh-CN" altLang="en-US" sz="2400" b="1" dirty="0"/>
          </a:p>
        </p:txBody>
      </p:sp>
      <p:sp>
        <p:nvSpPr>
          <p:cNvPr id="48133" name="Text Box 5"/>
          <p:cNvSpPr txBox="1"/>
          <p:nvPr/>
        </p:nvSpPr>
        <p:spPr>
          <a:xfrm>
            <a:off x="1919288" y="4437063"/>
            <a:ext cx="7179310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TYPE  </a:t>
            </a:r>
            <a:r>
              <a:rPr lang="zh-CN" altLang="en-US" sz="2800" b="1" dirty="0"/>
              <a:t>数据类型名  </a:t>
            </a:r>
            <a:r>
              <a:rPr lang="en-US" altLang="zh-CN" sz="2800" b="1" dirty="0"/>
              <a:t>IS</a:t>
            </a:r>
            <a:r>
              <a:rPr lang="zh-CN" altLang="en-US" sz="2800" b="1" dirty="0"/>
              <a:t>（元素，元素，</a:t>
            </a:r>
            <a:r>
              <a:rPr lang="en-US" altLang="zh-CN" sz="2800" b="1" dirty="0"/>
              <a:t>…</a:t>
            </a:r>
            <a:r>
              <a:rPr lang="zh-CN" altLang="en-US" sz="2800" b="1" dirty="0"/>
              <a:t>）； </a:t>
            </a:r>
            <a:endParaRPr lang="zh-CN" altLang="en-US" sz="2800" b="1" dirty="0"/>
          </a:p>
        </p:txBody>
      </p:sp>
      <p:sp>
        <p:nvSpPr>
          <p:cNvPr id="48134" name="Text Box 6"/>
          <p:cNvSpPr txBox="1"/>
          <p:nvPr/>
        </p:nvSpPr>
        <p:spPr>
          <a:xfrm>
            <a:off x="1919288" y="3933825"/>
            <a:ext cx="292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枚举类型的定义格式 </a:t>
            </a:r>
            <a:endParaRPr lang="zh-CN" altLang="en-US" sz="2400" b="1" dirty="0"/>
          </a:p>
        </p:txBody>
      </p:sp>
      <p:sp>
        <p:nvSpPr>
          <p:cNvPr id="48135" name="Text Box 7"/>
          <p:cNvSpPr txBox="1"/>
          <p:nvPr/>
        </p:nvSpPr>
        <p:spPr>
          <a:xfrm>
            <a:off x="1847850" y="5157788"/>
            <a:ext cx="8225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TYPE  states  IS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idle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ready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busy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error</a:t>
            </a:r>
            <a:r>
              <a:rPr lang="zh-CN" altLang="en-US" sz="2800" b="1" dirty="0">
                <a:solidFill>
                  <a:srgbClr val="FF0000"/>
                </a:solidFill>
              </a:rPr>
              <a:t>）；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8136" name="Text Box 8"/>
          <p:cNvSpPr txBox="1"/>
          <p:nvPr/>
        </p:nvSpPr>
        <p:spPr>
          <a:xfrm>
            <a:off x="1847850" y="5661025"/>
            <a:ext cx="58045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SIGNAL  current_state</a:t>
            </a:r>
            <a:r>
              <a:rPr lang="zh-CN" altLang="en-US" sz="2800" b="1" dirty="0">
                <a:solidFill>
                  <a:srgbClr val="FF0000"/>
                </a:solidFill>
              </a:rPr>
              <a:t>： </a:t>
            </a:r>
            <a:r>
              <a:rPr lang="en-US" altLang="zh-CN" sz="2800" b="1" dirty="0">
                <a:solidFill>
                  <a:srgbClr val="FF0000"/>
                </a:solidFill>
              </a:rPr>
              <a:t>states</a:t>
            </a:r>
            <a:r>
              <a:rPr lang="zh-CN" altLang="en-US" sz="2800" b="1" dirty="0">
                <a:solidFill>
                  <a:srgbClr val="FF0000"/>
                </a:solidFill>
              </a:rPr>
              <a:t>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112649" name="AutoShape 9"/>
          <p:cNvSpPr/>
          <p:nvPr/>
        </p:nvSpPr>
        <p:spPr>
          <a:xfrm>
            <a:off x="6383338" y="6381750"/>
            <a:ext cx="4284662" cy="431800"/>
          </a:xfrm>
          <a:prstGeom prst="wedgeRectCallout">
            <a:avLst>
              <a:gd name="adj1" fmla="val -37514"/>
              <a:gd name="adj2" fmla="val -12647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定义的枚举类型可用于信号的说明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1774508" y="641033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用户定义的数据类型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9155" name="Text Box 3"/>
          <p:cNvSpPr txBox="1"/>
          <p:nvPr/>
        </p:nvSpPr>
        <p:spPr>
          <a:xfrm>
            <a:off x="1774508" y="1631633"/>
            <a:ext cx="3679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整数类型，实数类型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9156" name="Text Box 4"/>
          <p:cNvSpPr txBox="1"/>
          <p:nvPr/>
        </p:nvSpPr>
        <p:spPr>
          <a:xfrm>
            <a:off x="1774825" y="2547620"/>
            <a:ext cx="8569325" cy="134048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</a:pPr>
            <a:r>
              <a:rPr lang="zh-CN" altLang="en-US" sz="2800" b="1" dirty="0"/>
              <a:t>整数类型和实数类型在</a:t>
            </a:r>
            <a:r>
              <a:rPr lang="en-US" altLang="zh-CN" sz="2800" b="1" dirty="0"/>
              <a:t>VHDL</a:t>
            </a:r>
            <a:r>
              <a:rPr lang="zh-CN" altLang="en-US" sz="2800" b="1" dirty="0"/>
              <a:t>语言中已存在 </a:t>
            </a:r>
            <a:endParaRPr lang="zh-CN" altLang="en-US" sz="2800" b="1" dirty="0"/>
          </a:p>
          <a:p>
            <a:pPr marL="0" lvl="0" indent="0" eaLnBrk="1" hangingPunct="1">
              <a:lnSpc>
                <a:spcPct val="135000"/>
              </a:lnSpc>
            </a:pPr>
            <a:r>
              <a:rPr lang="zh-CN" altLang="en-US" sz="2800" b="1" dirty="0"/>
              <a:t>是整数和实数类型的一个子类</a:t>
            </a:r>
            <a:endParaRPr lang="zh-CN" altLang="en-US" sz="2800" b="1" dirty="0"/>
          </a:p>
        </p:txBody>
      </p:sp>
      <p:sp>
        <p:nvSpPr>
          <p:cNvPr id="49157" name="Text Box 5"/>
          <p:cNvSpPr txBox="1"/>
          <p:nvPr/>
        </p:nvSpPr>
        <p:spPr>
          <a:xfrm>
            <a:off x="1774825" y="4827270"/>
            <a:ext cx="7931150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TYPE  </a:t>
            </a:r>
            <a:r>
              <a:rPr lang="zh-CN" altLang="en-US" sz="2800" b="1" dirty="0"/>
              <a:t>数据类型名  </a:t>
            </a:r>
            <a:r>
              <a:rPr lang="en-US" altLang="zh-CN" sz="2800" b="1" dirty="0"/>
              <a:t>IS  </a:t>
            </a:r>
            <a:r>
              <a:rPr lang="zh-CN" altLang="en-US" sz="2800" b="1" dirty="0"/>
              <a:t>数据类型定义  约束范围；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9158" name="Text Box 6"/>
          <p:cNvSpPr txBox="1"/>
          <p:nvPr/>
        </p:nvSpPr>
        <p:spPr>
          <a:xfrm>
            <a:off x="1774825" y="4083368"/>
            <a:ext cx="475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整数或实数用户定义数据类型格式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49159" name="Text Box 7"/>
          <p:cNvSpPr txBox="1"/>
          <p:nvPr/>
        </p:nvSpPr>
        <p:spPr>
          <a:xfrm>
            <a:off x="2014538" y="5663248"/>
            <a:ext cx="74517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TYPE  digit  IS  INTEGER  RANGE  0  TO  9;</a:t>
            </a:r>
            <a:r>
              <a:rPr lang="en-US" altLang="zh-CN" sz="2000" b="1" dirty="0"/>
              <a:t> 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1981200" y="588963"/>
            <a:ext cx="8229600" cy="706437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>
              <a:lnSpc>
                <a:spcPct val="130000"/>
              </a:lnSpc>
            </a:pPr>
            <a:r>
              <a:rPr lang="zh-CN" altLang="en-US" sz="4000" b="1" dirty="0"/>
              <a:t>标识符 </a:t>
            </a:r>
            <a:endParaRPr lang="zh-CN" altLang="en-US" sz="4000" b="1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981200" y="1776095"/>
            <a:ext cx="8229600" cy="383032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VHDL</a:t>
            </a:r>
            <a:r>
              <a:rPr lang="zh-CN" altLang="en-US" sz="2400" b="1" dirty="0"/>
              <a:t>语言中符号书写的基本规则 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VHDL’87</a:t>
            </a:r>
            <a:r>
              <a:rPr lang="zh-CN" altLang="en-US" sz="2400" b="1" dirty="0"/>
              <a:t>版标识符的语法规则 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短标识符 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</a:pPr>
            <a:r>
              <a:rPr lang="en-US" altLang="zh-CN" sz="2400" b="1" dirty="0"/>
              <a:t>VHDL’93</a:t>
            </a:r>
            <a:r>
              <a:rPr lang="zh-CN" altLang="en-US" sz="2400" b="1" dirty="0"/>
              <a:t>版标准 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全部接受 </a:t>
            </a:r>
            <a:r>
              <a:rPr lang="en-US" altLang="zh-CN" sz="2400" b="1" dirty="0"/>
              <a:t>VHDL’87</a:t>
            </a:r>
            <a:r>
              <a:rPr lang="zh-CN" altLang="en-US" sz="2400" b="1" dirty="0"/>
              <a:t>版标识符的语法规则</a:t>
            </a:r>
            <a:endParaRPr lang="zh-CN" altLang="en-US" sz="2400" b="1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/>
              <a:t>扩展标识符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ext Box 2"/>
          <p:cNvSpPr txBox="1"/>
          <p:nvPr/>
        </p:nvSpPr>
        <p:spPr>
          <a:xfrm>
            <a:off x="1774508" y="689928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用户定义的数据类型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0179" name="Text Box 3"/>
          <p:cNvSpPr txBox="1"/>
          <p:nvPr/>
        </p:nvSpPr>
        <p:spPr>
          <a:xfrm>
            <a:off x="1774508" y="1350963"/>
            <a:ext cx="11906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3.</a:t>
            </a:r>
            <a:r>
              <a:rPr lang="zh-CN" altLang="en-US" sz="2800" b="1" dirty="0"/>
              <a:t>数组 </a:t>
            </a:r>
            <a:endParaRPr lang="zh-CN" altLang="en-US" sz="2800" b="1" dirty="0"/>
          </a:p>
        </p:txBody>
      </p:sp>
      <p:sp>
        <p:nvSpPr>
          <p:cNvPr id="50180" name="Text Box 4"/>
          <p:cNvSpPr txBox="1"/>
          <p:nvPr/>
        </p:nvSpPr>
        <p:spPr>
          <a:xfrm>
            <a:off x="1774825" y="2085340"/>
            <a:ext cx="8569325" cy="239839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</a:pPr>
            <a:r>
              <a:rPr lang="zh-CN" altLang="en-US" sz="2800" b="1" dirty="0"/>
              <a:t>数组是将相同类型的数据集合在一起形成的一个新的数据类型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  <a:p>
            <a:pPr marL="457200" lvl="1" indent="0" eaLnBrk="1" hangingPunct="1">
              <a:lnSpc>
                <a:spcPct val="135000"/>
              </a:lnSpc>
              <a:buChar char="•"/>
            </a:pPr>
            <a:r>
              <a:rPr lang="zh-CN" altLang="en-US" sz="2400" b="1" dirty="0"/>
              <a:t>可以是一维的也可以是多维的 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35000"/>
              </a:lnSpc>
              <a:buChar char="•"/>
            </a:pPr>
            <a:r>
              <a:rPr lang="zh-CN" altLang="en-US" sz="2400" b="1" dirty="0"/>
              <a:t>通过数组下标访问数组中的任何一个元素 </a:t>
            </a:r>
            <a:endParaRPr lang="zh-CN" altLang="en-US" sz="2400" b="1" dirty="0"/>
          </a:p>
        </p:txBody>
      </p:sp>
      <p:sp>
        <p:nvSpPr>
          <p:cNvPr id="50181" name="Text Box 5"/>
          <p:cNvSpPr txBox="1"/>
          <p:nvPr/>
        </p:nvSpPr>
        <p:spPr>
          <a:xfrm>
            <a:off x="1774508" y="5496878"/>
            <a:ext cx="8261985" cy="46037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TYPE  </a:t>
            </a:r>
            <a:r>
              <a:rPr lang="zh-CN" altLang="en-US" sz="2400" b="1" dirty="0"/>
              <a:t>数据类型名  </a:t>
            </a:r>
            <a:r>
              <a:rPr lang="en-US" altLang="zh-CN" sz="2400" b="1" dirty="0"/>
              <a:t>IS   ARRAY  </a:t>
            </a:r>
            <a:r>
              <a:rPr lang="zh-CN" altLang="en-US" sz="2400" b="1" dirty="0"/>
              <a:t>范围   </a:t>
            </a:r>
            <a:r>
              <a:rPr lang="en-US" altLang="zh-CN" sz="2400" b="1" dirty="0"/>
              <a:t>OF   </a:t>
            </a:r>
            <a:r>
              <a:rPr lang="zh-CN" altLang="en-US" sz="2400" b="1" dirty="0"/>
              <a:t>原数据类型名；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0182" name="Text Box 6"/>
          <p:cNvSpPr txBox="1"/>
          <p:nvPr/>
        </p:nvSpPr>
        <p:spPr>
          <a:xfrm>
            <a:off x="1774508" y="4604703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数组定义的格式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4"/>
          <p:cNvSpPr txBox="1"/>
          <p:nvPr/>
        </p:nvSpPr>
        <p:spPr>
          <a:xfrm>
            <a:off x="1715453" y="1294448"/>
            <a:ext cx="8760460" cy="323405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/>
              <a:t>TYPE  word  IS  ARRAY  (1 TO 8 )  OF  STD_LOGIC;</a:t>
            </a:r>
            <a:endParaRPr lang="en-US" altLang="zh-CN" sz="2800" b="1" dirty="0"/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/>
              <a:t>SIGNAL MY_ARRAY : WORD;</a:t>
            </a:r>
            <a:endParaRPr lang="en-US" altLang="zh-CN" sz="2800" b="1" dirty="0"/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/>
              <a:t>	……</a:t>
            </a:r>
            <a:endParaRPr lang="en-US" altLang="zh-CN" sz="2800" b="1" dirty="0"/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/>
              <a:t>MY_ARRAY(3) &lt;= ‘0’;</a:t>
            </a:r>
            <a:endParaRPr lang="en-US" altLang="zh-CN" sz="2800" b="1" dirty="0"/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/>
              <a:t>	……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1919288" y="188913"/>
            <a:ext cx="3840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用户定义的数据类型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2227" name="Text Box 3"/>
          <p:cNvSpPr txBox="1"/>
          <p:nvPr/>
        </p:nvSpPr>
        <p:spPr>
          <a:xfrm>
            <a:off x="1919288" y="836613"/>
            <a:ext cx="19018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4.</a:t>
            </a:r>
            <a:r>
              <a:rPr lang="zh-CN" altLang="en-US" sz="2800" b="1" dirty="0"/>
              <a:t>记录类型</a:t>
            </a:r>
            <a:r>
              <a:rPr lang="zh-CN" altLang="en-US" sz="2000" b="1" dirty="0"/>
              <a:t> 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52228" name="Text Box 4"/>
          <p:cNvSpPr txBox="1"/>
          <p:nvPr/>
        </p:nvSpPr>
        <p:spPr>
          <a:xfrm>
            <a:off x="1774825" y="1412875"/>
            <a:ext cx="8569325" cy="208534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把多种不同类型的数据对象组织在一起 </a:t>
            </a:r>
            <a:endParaRPr lang="zh-CN" altLang="en-US" sz="2400" b="1" dirty="0"/>
          </a:p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可以包含任意类型的数据对象，包括数组和记录</a:t>
            </a:r>
            <a:endParaRPr lang="zh-CN" altLang="en-US" sz="2400" b="1" dirty="0"/>
          </a:p>
          <a:p>
            <a:pPr marL="0" lvl="0" indent="0" eaLnBrk="1" hangingPunct="1">
              <a:lnSpc>
                <a:spcPct val="125000"/>
              </a:lnSpc>
            </a:pPr>
            <a:r>
              <a:rPr lang="zh-CN" altLang="en-US" sz="2400" b="1" dirty="0"/>
              <a:t>一个记录的各个字段可由元素名访问，从记录数据类型中提取元素数据类型时使用“</a:t>
            </a:r>
            <a:r>
              <a:rPr lang="en-US" altLang="zh-CN" sz="2400" b="1" dirty="0"/>
              <a:t>.”  </a:t>
            </a:r>
            <a:endParaRPr lang="en-US" altLang="zh-CN" sz="2400" b="1" dirty="0"/>
          </a:p>
        </p:txBody>
      </p:sp>
      <p:sp>
        <p:nvSpPr>
          <p:cNvPr id="52229" name="Text Box 5"/>
          <p:cNvSpPr txBox="1"/>
          <p:nvPr/>
        </p:nvSpPr>
        <p:spPr>
          <a:xfrm>
            <a:off x="2927350" y="4162425"/>
            <a:ext cx="5461000" cy="258953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TYPE  </a:t>
            </a:r>
            <a:r>
              <a:rPr lang="zh-CN" altLang="en-US" sz="2800" b="1" dirty="0"/>
              <a:t>数据类型名  </a:t>
            </a:r>
            <a:r>
              <a:rPr lang="en-US" altLang="zh-CN" sz="2800" b="1" dirty="0"/>
              <a:t>IS   RECORD</a:t>
            </a:r>
            <a:endParaRPr lang="en-US" altLang="zh-CN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/>
              <a:t>元素名： 数据类型名；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	元素名： 数据类型名；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/>
              <a:t>……</a:t>
            </a:r>
            <a:endParaRPr lang="en-US" altLang="zh-CN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END  RECORD [</a:t>
            </a:r>
            <a:r>
              <a:rPr lang="zh-CN" altLang="en-US" sz="2800" b="1" dirty="0"/>
              <a:t>数据类型名</a:t>
            </a:r>
            <a:r>
              <a:rPr lang="en-US" altLang="zh-CN" sz="2800" b="1" dirty="0"/>
              <a:t>]</a:t>
            </a:r>
            <a:r>
              <a:rPr lang="zh-CN" altLang="en-US" sz="2800" b="1" dirty="0"/>
              <a:t>；</a:t>
            </a:r>
            <a:endParaRPr lang="zh-CN" altLang="en-US" sz="2800" b="1" dirty="0"/>
          </a:p>
        </p:txBody>
      </p:sp>
      <p:sp>
        <p:nvSpPr>
          <p:cNvPr id="52230" name="Text Box 6"/>
          <p:cNvSpPr txBox="1"/>
          <p:nvPr/>
        </p:nvSpPr>
        <p:spPr>
          <a:xfrm>
            <a:off x="1847850" y="3644900"/>
            <a:ext cx="3535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记录数据类型的定义格式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4"/>
          <p:cNvSpPr txBox="1"/>
          <p:nvPr/>
        </p:nvSpPr>
        <p:spPr>
          <a:xfrm>
            <a:off x="1847850" y="423863"/>
            <a:ext cx="8434070" cy="577723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TYPE  IOCELL  IS  RECORD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	BUFFER_INP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BIT_VECTOR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7  DOWNTO  0</a:t>
            </a:r>
            <a:r>
              <a:rPr lang="zh-CN" altLang="en-US" sz="2400" b="1" dirty="0"/>
              <a:t>）；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ENABLE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BIT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BUFFER_OUT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BIT_VECTOR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7  DOWNTO  0</a:t>
            </a:r>
            <a:r>
              <a:rPr lang="zh-CN" altLang="en-US" sz="2400" b="1" dirty="0"/>
              <a:t>）； 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END  RECORD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SIGNAL  BUSA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BUSB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BUSC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IOCELL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SIGNAL  VEC</a:t>
            </a:r>
            <a:r>
              <a:rPr lang="zh-CN" altLang="en-US" sz="2400" b="1" dirty="0"/>
              <a:t>： </a:t>
            </a:r>
            <a:r>
              <a:rPr lang="en-US" altLang="zh-CN" sz="2400" b="1" dirty="0"/>
              <a:t>BIT_VECTOR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7  DOWNTO  0</a:t>
            </a:r>
            <a:r>
              <a:rPr lang="zh-CN" altLang="en-US" sz="2400" b="1" dirty="0"/>
              <a:t>）；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	BUSA.BUFFER_INP &lt;=  VEC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BUSB.BUFFER_INP &lt;=  BUSA.BUFFER_INP;</a:t>
            </a:r>
            <a:endParaRPr lang="en-US" altLang="zh-CN" sz="2400" b="1" dirty="0"/>
          </a:p>
          <a:p>
            <a:pPr marL="0" lvl="0" indent="0" eaLnBrk="1" hangingPunct="1">
              <a:buNone/>
            </a:pPr>
            <a:r>
              <a:rPr lang="en-US" altLang="zh-CN" sz="2400" b="1" dirty="0"/>
              <a:t>	BUSB.ENABLE &lt;= ‘1’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BUSC  &lt;=  BUSB</a:t>
            </a:r>
            <a:r>
              <a:rPr lang="zh-CN" altLang="en-US" sz="2400" b="1" dirty="0"/>
              <a:t>；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1919288" y="261938"/>
            <a:ext cx="5135245" cy="10388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IEEE</a:t>
            </a:r>
            <a:r>
              <a:rPr lang="zh-CN" altLang="en-US" sz="2800" b="1" dirty="0"/>
              <a:t>标准的“</a:t>
            </a:r>
            <a:r>
              <a:rPr lang="en-US" altLang="zh-CN" sz="2800" b="1" dirty="0"/>
              <a:t>STD_LOGIC”</a:t>
            </a:r>
            <a:r>
              <a:rPr lang="zh-CN" altLang="en-US" sz="2800" b="1" dirty="0"/>
              <a:t>和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“</a:t>
            </a:r>
            <a:r>
              <a:rPr lang="en-US" altLang="zh-CN" sz="2800" b="1" dirty="0"/>
              <a:t>STD_LOGIC_VECTOR”</a:t>
            </a:r>
            <a:r>
              <a:rPr lang="zh-CN" altLang="en-US" sz="2800" b="1" dirty="0"/>
              <a:t>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4275" name="Text Box 4"/>
          <p:cNvSpPr txBox="1"/>
          <p:nvPr/>
        </p:nvSpPr>
        <p:spPr>
          <a:xfrm>
            <a:off x="1774825" y="1412875"/>
            <a:ext cx="8569325" cy="108775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</a:pPr>
            <a:r>
              <a:rPr lang="en-US" altLang="zh-CN" sz="2400" b="1" dirty="0"/>
              <a:t>IEEE</a:t>
            </a:r>
            <a:r>
              <a:rPr lang="zh-CN" altLang="en-US" sz="2400" b="1" dirty="0"/>
              <a:t>标准中定义了“</a:t>
            </a:r>
            <a:r>
              <a:rPr lang="en-US" altLang="zh-CN" sz="2400" b="1" dirty="0"/>
              <a:t>STD_LOGIC”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STD_LOGIC_VECTOR”</a:t>
            </a:r>
            <a:r>
              <a:rPr lang="zh-CN" altLang="en-US" sz="2400" b="1" dirty="0"/>
              <a:t>型数据</a:t>
            </a:r>
            <a:endParaRPr lang="zh-CN" altLang="en-US" sz="2000" b="1" dirty="0"/>
          </a:p>
        </p:txBody>
      </p:sp>
      <p:sp>
        <p:nvSpPr>
          <p:cNvPr id="54276" name="Text Box 7"/>
          <p:cNvSpPr txBox="1"/>
          <p:nvPr/>
        </p:nvSpPr>
        <p:spPr>
          <a:xfrm>
            <a:off x="1992313" y="3644900"/>
            <a:ext cx="5240020" cy="12966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LIBRARY ieee;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USE ieee.std_logic_1164.ALL;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4277" name="Text Box 8"/>
          <p:cNvSpPr txBox="1"/>
          <p:nvPr/>
        </p:nvSpPr>
        <p:spPr>
          <a:xfrm>
            <a:off x="1847850" y="2997200"/>
            <a:ext cx="7498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使用时必须写出下列库说明语句和使用程序包说明语句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4"/>
          <p:cNvSpPr txBox="1"/>
          <p:nvPr/>
        </p:nvSpPr>
        <p:spPr>
          <a:xfrm>
            <a:off x="2424113" y="1360805"/>
            <a:ext cx="6379845" cy="465645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   ‘U’, —— </a:t>
            </a:r>
            <a:r>
              <a:rPr lang="zh-CN" altLang="en-US" sz="2800" b="1" dirty="0"/>
              <a:t>未初始化（</a:t>
            </a:r>
            <a:r>
              <a:rPr lang="en-US" altLang="zh-CN" sz="2800" b="1" dirty="0"/>
              <a:t>Uninitialized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X’, —— </a:t>
            </a:r>
            <a:r>
              <a:rPr lang="zh-CN" altLang="en-US" sz="2800" b="1" dirty="0"/>
              <a:t>未知（</a:t>
            </a:r>
            <a:r>
              <a:rPr lang="en-US" altLang="zh-CN" sz="2800" b="1" dirty="0"/>
              <a:t>Forcing Unknown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0’, —— </a:t>
            </a:r>
            <a:r>
              <a:rPr lang="zh-CN" altLang="en-US" sz="2800" b="1" dirty="0"/>
              <a:t>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Forcing 0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1’, —— </a:t>
            </a:r>
            <a:r>
              <a:rPr lang="zh-CN" altLang="en-US" sz="2800" b="1" dirty="0"/>
              <a:t>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Forcing 1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Z’, —— </a:t>
            </a:r>
            <a:r>
              <a:rPr lang="zh-CN" altLang="en-US" sz="2800" b="1" dirty="0"/>
              <a:t>高阻（</a:t>
            </a:r>
            <a:r>
              <a:rPr lang="en-US" altLang="zh-CN" sz="2800" b="1" dirty="0"/>
              <a:t>High Impedance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W’, —— </a:t>
            </a:r>
            <a:r>
              <a:rPr lang="zh-CN" altLang="en-US" sz="2800" b="1" dirty="0"/>
              <a:t>弱未知（</a:t>
            </a:r>
            <a:r>
              <a:rPr lang="en-US" altLang="zh-CN" sz="2800" b="1" dirty="0"/>
              <a:t>Weak Unknown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L’, —— </a:t>
            </a:r>
            <a:r>
              <a:rPr lang="zh-CN" altLang="en-US" sz="2800" b="1" dirty="0"/>
              <a:t>弱</a:t>
            </a:r>
            <a:r>
              <a:rPr lang="en-US" altLang="zh-CN" sz="2800" b="1" dirty="0"/>
              <a:t>0(Weak 0)</a:t>
            </a:r>
            <a:endParaRPr lang="en-US" altLang="zh-CN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  ‘H’, —— </a:t>
            </a:r>
            <a:r>
              <a:rPr lang="zh-CN" altLang="en-US" sz="2800" b="1" dirty="0"/>
              <a:t>弱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Weak 1</a:t>
            </a:r>
            <a:r>
              <a:rPr lang="zh-CN" altLang="en-US" sz="2800" b="1" dirty="0"/>
              <a:t>）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zh-CN" altLang="en-US" sz="2800" b="1" dirty="0"/>
              <a:t>‘</a:t>
            </a:r>
            <a:r>
              <a:rPr lang="en-US" altLang="zh-CN" sz="2800" b="1" dirty="0"/>
              <a:t>-’, —— </a:t>
            </a:r>
            <a:r>
              <a:rPr lang="zh-CN" altLang="en-US" sz="2800" b="1" dirty="0"/>
              <a:t>不可能情况（</a:t>
            </a:r>
            <a:r>
              <a:rPr lang="en-US" altLang="zh-CN" sz="2800" b="1" dirty="0"/>
              <a:t>Don’t care</a:t>
            </a:r>
            <a:r>
              <a:rPr lang="zh-CN" altLang="en-US" sz="2800" b="1" dirty="0"/>
              <a:t>）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5299" name="Text Box 5"/>
          <p:cNvSpPr txBox="1"/>
          <p:nvPr/>
        </p:nvSpPr>
        <p:spPr>
          <a:xfrm>
            <a:off x="2424113" y="627380"/>
            <a:ext cx="35807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/>
              <a:t>具有如下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种不同的值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4262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关于数据类型，下面说法正确的是：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整数可以综合为二进制数，因此在代码中可以按位访问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类型可以表示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‘0’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‘1’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和高阻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std_logic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类型可以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‘0’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‘1’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和高阻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4988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13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38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B0C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wrap="none" rtlCol="0" anchor="ctr" anchorCtr="1">
            <a:noAutofit/>
          </a:bodyPr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xfrm>
            <a:off x="2091055" y="800418"/>
            <a:ext cx="8229600" cy="706437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4000" b="1" dirty="0"/>
              <a:t>运算操作符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1981200" y="1794510"/>
            <a:ext cx="8229600" cy="417322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15000"/>
              </a:lnSpc>
            </a:pPr>
            <a:r>
              <a:rPr lang="zh-CN" altLang="en-US" sz="2400" b="1" dirty="0"/>
              <a:t>运算操作符</a:t>
            </a:r>
            <a:endParaRPr lang="zh-CN" altLang="en-US" sz="2400" b="1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 dirty="0"/>
              <a:t>逻辑运算</a:t>
            </a:r>
            <a:endParaRPr lang="zh-CN" altLang="en-US" sz="2400" b="1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 dirty="0"/>
              <a:t>关系运算</a:t>
            </a:r>
            <a:endParaRPr lang="zh-CN" altLang="en-US" sz="2400" b="1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 dirty="0"/>
              <a:t>算术运算</a:t>
            </a:r>
            <a:endParaRPr lang="zh-CN" altLang="en-US" sz="2400" b="1" dirty="0"/>
          </a:p>
          <a:p>
            <a:pPr lvl="1" eaLnBrk="1" hangingPunct="1">
              <a:lnSpc>
                <a:spcPct val="115000"/>
              </a:lnSpc>
            </a:pPr>
            <a:r>
              <a:rPr lang="zh-CN" altLang="en-US" sz="2400" b="1" dirty="0"/>
              <a:t>并置运算 </a:t>
            </a:r>
            <a:endParaRPr lang="zh-CN" altLang="en-US" sz="2400" b="1" dirty="0"/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/>
              <a:t>操作数的类型应该和操作符所要求的类型相一致 </a:t>
            </a:r>
            <a:endParaRPr lang="zh-CN" altLang="en-US" sz="2400" b="1" dirty="0"/>
          </a:p>
          <a:p>
            <a:pPr eaLnBrk="1" hangingPunct="1">
              <a:lnSpc>
                <a:spcPct val="115000"/>
              </a:lnSpc>
            </a:pPr>
            <a:r>
              <a:rPr lang="zh-CN" altLang="en-US" sz="2400" b="1" dirty="0"/>
              <a:t>运算操作符是有优先级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2"/>
          <p:cNvSpPr txBox="1"/>
          <p:nvPr/>
        </p:nvSpPr>
        <p:spPr>
          <a:xfrm>
            <a:off x="2135188" y="908050"/>
            <a:ext cx="2214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逻辑运算符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7347" name="Text Box 4"/>
          <p:cNvSpPr txBox="1"/>
          <p:nvPr/>
        </p:nvSpPr>
        <p:spPr>
          <a:xfrm>
            <a:off x="5016500" y="260350"/>
            <a:ext cx="3816350" cy="310642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NOT	——</a:t>
            </a:r>
            <a:r>
              <a:rPr lang="zh-CN" altLang="en-US" sz="2800" b="1" dirty="0"/>
              <a:t>取反；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AND	——</a:t>
            </a:r>
            <a:r>
              <a:rPr lang="zh-CN" altLang="en-US" sz="2800" b="1" dirty="0"/>
              <a:t>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OR	——</a:t>
            </a:r>
            <a:r>
              <a:rPr lang="zh-CN" altLang="en-US" sz="2800" b="1" dirty="0"/>
              <a:t>或；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NAND	——</a:t>
            </a:r>
            <a:r>
              <a:rPr lang="zh-CN" altLang="en-US" sz="2800" b="1" dirty="0"/>
              <a:t>与非；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NOR	——</a:t>
            </a:r>
            <a:r>
              <a:rPr lang="zh-CN" altLang="en-US" sz="2800" b="1" dirty="0"/>
              <a:t>或非；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XOR	——</a:t>
            </a:r>
            <a:r>
              <a:rPr lang="zh-CN" altLang="en-US" sz="2800" b="1" dirty="0"/>
              <a:t>异或； </a:t>
            </a:r>
            <a:endParaRPr lang="zh-CN" altLang="en-US" sz="2800" b="1" dirty="0"/>
          </a:p>
        </p:txBody>
      </p:sp>
      <p:sp>
        <p:nvSpPr>
          <p:cNvPr id="57348" name="Text Box 5"/>
          <p:cNvSpPr txBox="1"/>
          <p:nvPr/>
        </p:nvSpPr>
        <p:spPr>
          <a:xfrm>
            <a:off x="1919288" y="4011613"/>
            <a:ext cx="8280400" cy="194246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可以对“</a:t>
            </a:r>
            <a:r>
              <a:rPr lang="en-US" altLang="zh-CN" sz="2800" b="1" dirty="0"/>
              <a:t>STD_LOGIC” </a:t>
            </a:r>
            <a:r>
              <a:rPr lang="zh-CN" altLang="en-US" sz="2800" b="1" dirty="0"/>
              <a:t>、“</a:t>
            </a:r>
            <a:r>
              <a:rPr lang="en-US" altLang="zh-CN" sz="2800" b="1" dirty="0"/>
              <a:t>BIT” </a:t>
            </a:r>
            <a:endParaRPr lang="en-US" altLang="zh-CN" sz="2800" b="1" dirty="0"/>
          </a:p>
          <a:p>
            <a:pPr marL="0" lvl="0" indent="0" eaLnBrk="1" hangingPunct="1">
              <a:lnSpc>
                <a:spcPct val="130000"/>
              </a:lnSpc>
              <a:buNone/>
            </a:pPr>
            <a:r>
              <a:rPr lang="zh-CN" altLang="en-US" sz="2800" b="1" dirty="0"/>
              <a:t>和“</a:t>
            </a:r>
            <a:r>
              <a:rPr lang="en-US" altLang="zh-CN" sz="2800" b="1" dirty="0"/>
              <a:t>STD_LOGIC_VECTOR”</a:t>
            </a:r>
            <a:r>
              <a:rPr lang="zh-CN" altLang="en-US" sz="2800" b="1" dirty="0"/>
              <a:t>型数据进行逻辑运算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en-US" altLang="zh-CN" sz="2800" b="1" dirty="0"/>
              <a:t>NOT</a:t>
            </a:r>
            <a:r>
              <a:rPr lang="zh-CN" altLang="en-US" sz="2800" b="1" dirty="0"/>
              <a:t>的优先级最高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2640013" y="692150"/>
            <a:ext cx="647700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算术运算符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58371" name="Text Box 3"/>
          <p:cNvSpPr txBox="1"/>
          <p:nvPr/>
        </p:nvSpPr>
        <p:spPr>
          <a:xfrm>
            <a:off x="4295775" y="404813"/>
            <a:ext cx="3744913" cy="60325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＋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加；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－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减；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* 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乘；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/  ——</a:t>
            </a:r>
            <a:r>
              <a:rPr lang="zh-CN" altLang="en-US" sz="2800" b="1" dirty="0"/>
              <a:t>除；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MOD  ——</a:t>
            </a:r>
            <a:r>
              <a:rPr lang="zh-CN" altLang="en-US" sz="2800" b="1" dirty="0"/>
              <a:t>取模；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REM  ——</a:t>
            </a:r>
            <a:r>
              <a:rPr lang="zh-CN" altLang="en-US" sz="2800" b="1" dirty="0"/>
              <a:t>取余；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＋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正；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－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负；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zh-CN" altLang="en-US" sz="2800" b="1" dirty="0"/>
              <a:t>** 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指数；</a:t>
            </a:r>
            <a:endParaRPr lang="zh-CN" altLang="en-US" sz="2800" b="1" dirty="0"/>
          </a:p>
          <a:p>
            <a:pPr marL="0" lvl="0" indent="0" eaLnBrk="1" hangingPunct="1">
              <a:lnSpc>
                <a:spcPct val="120000"/>
              </a:lnSpc>
              <a:buNone/>
            </a:pPr>
            <a:r>
              <a:rPr lang="en-US" altLang="zh-CN" sz="2800" b="1" dirty="0"/>
              <a:t>ABS ——</a:t>
            </a:r>
            <a:r>
              <a:rPr lang="zh-CN" altLang="en-US" sz="2800" b="1" dirty="0"/>
              <a:t>取绝对值； 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2135188" y="836613"/>
            <a:ext cx="8229600" cy="4176712"/>
          </a:xfrm>
          <a:ln>
            <a:solidFill>
              <a:srgbClr val="8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>
            <a:normAutofit lnSpcReduction="10000"/>
          </a:bodyPr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有效字符为：英文字母（’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z’</a:t>
            </a:r>
            <a:r>
              <a:rPr lang="zh-CN" altLang="en-US" sz="2400" b="1" dirty="0"/>
              <a:t>、’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Z’</a:t>
            </a:r>
            <a:r>
              <a:rPr lang="zh-CN" altLang="en-US" sz="2400" b="1" dirty="0"/>
              <a:t>），数字（’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9’</a:t>
            </a:r>
            <a:r>
              <a:rPr lang="zh-CN" altLang="en-US" sz="2400" b="1" dirty="0"/>
              <a:t>）和下划线（’</a:t>
            </a:r>
            <a:r>
              <a:rPr lang="en-US" altLang="zh-CN" sz="2400" b="1" dirty="0"/>
              <a:t>_’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第一个字符必须是字母。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下划线前后都必须有英文字母或数字。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最后一个字符不能是下划线。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不允许连续两个下划线。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VHDL</a:t>
            </a:r>
            <a:r>
              <a:rPr lang="zh-CN" altLang="en-US" sz="2400" b="1" dirty="0"/>
              <a:t>的保留字不能用于标识符。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在标识符中大写字母和小写字母是等效的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sp>
        <p:nvSpPr>
          <p:cNvPr id="29699" name="Text Box 4"/>
          <p:cNvSpPr txBox="1"/>
          <p:nvPr/>
        </p:nvSpPr>
        <p:spPr>
          <a:xfrm>
            <a:off x="1992313" y="188913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短标示符规则</a:t>
            </a:r>
            <a:endParaRPr lang="zh-CN" altLang="en-US" b="1" dirty="0"/>
          </a:p>
        </p:txBody>
      </p:sp>
      <p:sp>
        <p:nvSpPr>
          <p:cNvPr id="29700" name="Text Box 5"/>
          <p:cNvSpPr txBox="1"/>
          <p:nvPr/>
        </p:nvSpPr>
        <p:spPr>
          <a:xfrm>
            <a:off x="2135188" y="5248275"/>
            <a:ext cx="8208962" cy="1364615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_txclk</a:t>
            </a:r>
            <a:r>
              <a:rPr lang="en-US" altLang="zh-CN" sz="1800" b="1" dirty="0"/>
              <a:t>    -- </a:t>
            </a:r>
            <a:r>
              <a:rPr lang="zh-CN" altLang="en-US" sz="1800" b="1" dirty="0"/>
              <a:t>标识符必须起始于字母        </a:t>
            </a:r>
            <a:r>
              <a:rPr lang="en-US" altLang="zh-CN" sz="1800" b="1" dirty="0">
                <a:solidFill>
                  <a:srgbClr val="FF0000"/>
                </a:solidFill>
              </a:rPr>
              <a:t>8B10B</a:t>
            </a:r>
            <a:r>
              <a:rPr lang="en-US" altLang="zh-CN" sz="1800" b="1" dirty="0"/>
              <a:t>   -- </a:t>
            </a:r>
            <a:r>
              <a:rPr lang="zh-CN" altLang="en-US" sz="1800" b="1" dirty="0"/>
              <a:t>标识符必须起始于字母</a:t>
            </a:r>
            <a:endParaRPr lang="zh-CN" altLang="en-US" sz="1800" b="1" dirty="0"/>
          </a:p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large#number</a:t>
            </a:r>
            <a:r>
              <a:rPr lang="en-US" altLang="zh-CN" sz="1800" b="1" dirty="0"/>
              <a:t>    -- </a:t>
            </a:r>
            <a:r>
              <a:rPr lang="zh-CN" altLang="en-US" sz="1800" b="1" dirty="0"/>
              <a:t>只能是数字、字母和下划线</a:t>
            </a:r>
            <a:endParaRPr lang="zh-CN" altLang="en-US" sz="1800" b="1" dirty="0"/>
          </a:p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link__bar</a:t>
            </a:r>
            <a:r>
              <a:rPr lang="en-US" altLang="zh-CN" sz="1800" b="1" dirty="0"/>
              <a:t>     -- </a:t>
            </a:r>
            <a:r>
              <a:rPr lang="zh-CN" altLang="en-US" sz="1800" b="1" dirty="0"/>
              <a:t>不能有两个连续的下划线  </a:t>
            </a:r>
            <a:endParaRPr lang="zh-CN" altLang="en-US" sz="1800" b="1" dirty="0"/>
          </a:p>
          <a:p>
            <a:pPr marL="0" lvl="0" indent="0"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rx_clk_</a:t>
            </a:r>
            <a:r>
              <a:rPr lang="en-US" altLang="zh-CN" sz="1800" b="1" dirty="0"/>
              <a:t>     -- </a:t>
            </a:r>
            <a:r>
              <a:rPr lang="zh-CN" altLang="en-US" sz="1800" b="1" dirty="0"/>
              <a:t>最后字符不能是下划线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2135188" y="931863"/>
            <a:ext cx="2214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关系运算符 </a:t>
            </a:r>
            <a:endParaRPr lang="zh-CN" altLang="en-US" b="1" dirty="0"/>
          </a:p>
        </p:txBody>
      </p:sp>
      <p:sp>
        <p:nvSpPr>
          <p:cNvPr id="59395" name="Text Box 3"/>
          <p:cNvSpPr txBox="1"/>
          <p:nvPr/>
        </p:nvSpPr>
        <p:spPr>
          <a:xfrm>
            <a:off x="5016500" y="333375"/>
            <a:ext cx="3816350" cy="310642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=  ——</a:t>
            </a:r>
            <a:r>
              <a:rPr lang="zh-CN" altLang="en-US" sz="2800" b="1" dirty="0"/>
              <a:t>等于；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/=  ——</a:t>
            </a:r>
            <a:r>
              <a:rPr lang="zh-CN" altLang="en-US" sz="2800" b="1" dirty="0"/>
              <a:t>不等于；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&lt;   ——</a:t>
            </a:r>
            <a:r>
              <a:rPr lang="zh-CN" altLang="en-US" sz="2800" b="1" dirty="0"/>
              <a:t>小于；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&lt;=  ——</a:t>
            </a:r>
            <a:r>
              <a:rPr lang="zh-CN" altLang="en-US" sz="2800" b="1" dirty="0"/>
              <a:t>小于等于；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&gt;   —— </a:t>
            </a:r>
            <a:r>
              <a:rPr lang="zh-CN" altLang="en-US" sz="2800" b="1" dirty="0"/>
              <a:t>大于；</a:t>
            </a:r>
            <a:endParaRPr lang="zh-CN" altLang="en-US" sz="2800" b="1" dirty="0"/>
          </a:p>
          <a:p>
            <a:pPr marL="0" lvl="0" indent="0" eaLnBrk="1" hangingPunct="1">
              <a:buNone/>
            </a:pPr>
            <a:r>
              <a:rPr lang="en-US" altLang="zh-CN" sz="2800" b="1" dirty="0"/>
              <a:t>&gt;=  ——</a:t>
            </a:r>
            <a:r>
              <a:rPr lang="zh-CN" altLang="en-US" sz="2800" b="1" dirty="0"/>
              <a:t>大于等于； </a:t>
            </a:r>
            <a:endParaRPr lang="zh-CN" altLang="en-US" sz="2800" b="1" dirty="0"/>
          </a:p>
        </p:txBody>
      </p:sp>
      <p:sp>
        <p:nvSpPr>
          <p:cNvPr id="59396" name="Text Box 4"/>
          <p:cNvSpPr txBox="1"/>
          <p:nvPr/>
        </p:nvSpPr>
        <p:spPr>
          <a:xfrm>
            <a:off x="1919288" y="4011613"/>
            <a:ext cx="8497887" cy="25019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关系运算符的左右两边是运算操作数</a:t>
            </a:r>
            <a:r>
              <a:rPr lang="zh-CN" altLang="en-US" sz="2000" b="1" dirty="0"/>
              <a:t>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左右两边操作数的类型必须相同，但位长度不一定相同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等号“</a:t>
            </a:r>
            <a:r>
              <a:rPr lang="en-US" altLang="zh-CN" sz="2800" b="1" dirty="0"/>
              <a:t>=”</a:t>
            </a:r>
            <a:r>
              <a:rPr lang="zh-CN" altLang="en-US" sz="2800" b="1" dirty="0"/>
              <a:t>和不等号“</a:t>
            </a:r>
            <a:r>
              <a:rPr lang="en-US" altLang="zh-CN" sz="2800" b="1" dirty="0"/>
              <a:t>/=”</a:t>
            </a:r>
            <a:r>
              <a:rPr lang="zh-CN" altLang="en-US" sz="2800" b="1" dirty="0"/>
              <a:t>可以适用于所有的数据类型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2135188" y="404813"/>
            <a:ext cx="2214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并置运算符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60419" name="Text Box 3"/>
          <p:cNvSpPr txBox="1"/>
          <p:nvPr/>
        </p:nvSpPr>
        <p:spPr>
          <a:xfrm>
            <a:off x="2135188" y="1125538"/>
            <a:ext cx="7993062" cy="12966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并置运算符“</a:t>
            </a:r>
            <a:r>
              <a:rPr lang="en-US" altLang="zh-CN" sz="2800" b="1" dirty="0"/>
              <a:t>&amp;”</a:t>
            </a:r>
            <a:r>
              <a:rPr lang="zh-CN" altLang="en-US" sz="2800" b="1" dirty="0"/>
              <a:t>用于位的连接，形成位矢量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可以把两个位矢量连接起来形成更大的位矢量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60420" name="Text Box 4"/>
          <p:cNvSpPr txBox="1"/>
          <p:nvPr/>
        </p:nvSpPr>
        <p:spPr>
          <a:xfrm>
            <a:off x="1992313" y="3213100"/>
            <a:ext cx="8280400" cy="2305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SIGNAL DATA_A : STD_LOGIC_VECTOR(3 DOWNTO 0);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3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…..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3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DATA_C &lt;= D1 &amp; D2 &amp; D3 &amp; D4;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35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DATA_D &lt;= DATA_C &amp; DATA_A; 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/>
          <p:nvPr/>
        </p:nvSpPr>
        <p:spPr>
          <a:xfrm>
            <a:off x="1992313" y="549275"/>
            <a:ext cx="576262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扩展标识符规则</a:t>
            </a:r>
            <a:endParaRPr lang="zh-CN" altLang="en-US" b="1" dirty="0"/>
          </a:p>
        </p:txBody>
      </p:sp>
      <p:sp>
        <p:nvSpPr>
          <p:cNvPr id="30723" name="Text Box 5"/>
          <p:cNvSpPr txBox="1"/>
          <p:nvPr/>
        </p:nvSpPr>
        <p:spPr>
          <a:xfrm>
            <a:off x="2927350" y="333375"/>
            <a:ext cx="7264400" cy="622046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zh-CN" altLang="en-US" sz="2400" b="1" dirty="0"/>
              <a:t>扩展标识符用反斜杠来界定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\control\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\score\</a:t>
            </a:r>
            <a:r>
              <a:rPr lang="zh-CN" altLang="en-US" sz="2000" b="1" dirty="0"/>
              <a:t>都是合法的扩展标识符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0" lvl="0" indent="0" eaLnBrk="1" hangingPunct="1"/>
            <a:r>
              <a:rPr lang="zh-CN" altLang="en-US" sz="2400" b="1" dirty="0"/>
              <a:t>允许包含图形符号和空格符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\mode of control\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\$100\</a:t>
            </a:r>
            <a:r>
              <a:rPr lang="zh-CN" altLang="en-US" sz="2000" b="1" dirty="0"/>
              <a:t>都是合法的扩展标识符。</a:t>
            </a:r>
            <a:endParaRPr lang="zh-CN" altLang="en-US" sz="2000" b="1" dirty="0"/>
          </a:p>
          <a:p>
            <a:pPr marL="0" lvl="0" indent="0" eaLnBrk="1" hangingPunct="1"/>
            <a:r>
              <a:rPr lang="zh-CN" altLang="en-US" sz="2400" b="1" dirty="0"/>
              <a:t>两个反斜杠之间的字可以和保留字相同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\entity\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\select\</a:t>
            </a:r>
            <a:r>
              <a:rPr lang="zh-CN" altLang="en-US" sz="2000" b="1" dirty="0"/>
              <a:t>都是合法的扩展标识符。</a:t>
            </a:r>
            <a:endParaRPr lang="zh-CN" altLang="en-US" sz="2000" b="1" dirty="0"/>
          </a:p>
          <a:p>
            <a:pPr marL="0" lvl="0" indent="0" eaLnBrk="1" hangingPunct="1"/>
            <a:r>
              <a:rPr lang="zh-CN" altLang="en-US" sz="2400" b="1" dirty="0"/>
              <a:t>两个反斜杠之间的字可以用数字打头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\80entity\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\5select\</a:t>
            </a:r>
            <a:r>
              <a:rPr lang="zh-CN" altLang="en-US" sz="2000" b="1" dirty="0"/>
              <a:t>都是合法的扩展标识符。</a:t>
            </a:r>
            <a:endParaRPr lang="zh-CN" altLang="en-US" sz="2000" b="1" dirty="0"/>
          </a:p>
          <a:p>
            <a:pPr marL="0" lvl="0" indent="0" eaLnBrk="1" hangingPunct="1"/>
            <a:r>
              <a:rPr lang="zh-CN" altLang="en-US" sz="2400" b="1" dirty="0"/>
              <a:t>扩展标识符中允许多个下划线相邻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 </a:t>
            </a:r>
            <a:r>
              <a:rPr lang="en-US" altLang="zh-CN" sz="2000" b="1" dirty="0">
                <a:solidFill>
                  <a:srgbClr val="FF0000"/>
                </a:solidFill>
              </a:rPr>
              <a:t>\80entity__adder\</a:t>
            </a:r>
            <a:r>
              <a:rPr lang="zh-CN" altLang="en-US" sz="2000" b="1" dirty="0"/>
              <a:t>是合法的扩展标识符。</a:t>
            </a:r>
            <a:endParaRPr lang="zh-CN" altLang="en-US" sz="2000" b="1" dirty="0"/>
          </a:p>
          <a:p>
            <a:pPr marL="0" lvl="0" indent="0" eaLnBrk="1" hangingPunct="1"/>
            <a:r>
              <a:rPr lang="zh-CN" altLang="en-US" sz="2400" b="1" dirty="0"/>
              <a:t>扩展标识符区分大小写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\entity\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\ENTITY\</a:t>
            </a:r>
            <a:r>
              <a:rPr lang="zh-CN" altLang="en-US" sz="2000" b="1" dirty="0"/>
              <a:t>是不同的标识符。</a:t>
            </a:r>
            <a:endParaRPr lang="zh-CN" altLang="en-US" sz="2000" b="1" dirty="0"/>
          </a:p>
          <a:p>
            <a:pPr marL="0" lvl="0" indent="0" eaLnBrk="1" hangingPunct="1"/>
            <a:r>
              <a:rPr lang="zh-CN" altLang="en-US" sz="2400" b="1" dirty="0"/>
              <a:t>扩展标识符和短标识符不同</a:t>
            </a:r>
            <a:endParaRPr lang="zh-CN" altLang="en-US" sz="2400" b="1" dirty="0"/>
          </a:p>
          <a:p>
            <a:pPr marL="0" lvl="0" indent="0" eaLnBrk="1" hangingPunct="1">
              <a:buNone/>
            </a:pPr>
            <a:r>
              <a:rPr lang="zh-CN" altLang="en-US" sz="2400" b="1" dirty="0"/>
              <a:t>     </a:t>
            </a:r>
            <a:r>
              <a:rPr lang="en-US" altLang="zh-CN" sz="2000" b="1" dirty="0">
                <a:solidFill>
                  <a:srgbClr val="FF0000"/>
                </a:solidFill>
              </a:rPr>
              <a:t>\count\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Count</a:t>
            </a:r>
            <a:r>
              <a:rPr lang="zh-CN" altLang="en-US" sz="2000" b="1" dirty="0">
                <a:solidFill>
                  <a:srgbClr val="FF0000"/>
                </a:solidFill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count</a:t>
            </a:r>
            <a:r>
              <a:rPr lang="zh-CN" altLang="en-US" sz="2000" b="1" dirty="0"/>
              <a:t>是不同的标识符。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0872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下列标识符哪些是合法的：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57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38DECODER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6429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ENCODER$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438400" y="450024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MUX2_4_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2438400" y="535749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video_processor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4988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13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380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16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2" name="图片 1" descr="tmp1B0C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981200" y="677863"/>
            <a:ext cx="8229600" cy="706437"/>
          </a:xfrm>
        </p:spPr>
        <p:txBody>
          <a:bodyPr vert="horz" wrap="square" lIns="91440" tIns="45720" rIns="91440" bIns="45720" anchor="ctr">
            <a:normAutofit fontScale="90000"/>
          </a:bodyPr>
          <a:p>
            <a:pPr eaLnBrk="1" hangingPunct="1"/>
            <a:r>
              <a:rPr lang="zh-CN" altLang="en-US" sz="4000" b="1" dirty="0"/>
              <a:t>数据对象 </a:t>
            </a:r>
            <a:endParaRPr lang="zh-CN" altLang="en-US" sz="4000" b="1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981200" y="1863090"/>
            <a:ext cx="8229600" cy="437388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400" b="1" dirty="0"/>
              <a:t>凡是可以赋予一个值的客体就称为对象 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数据对象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常数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信号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变量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文件 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数据对象在使用前必须给予说明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4"/>
          <p:cNvSpPr txBox="1"/>
          <p:nvPr/>
        </p:nvSpPr>
        <p:spPr>
          <a:xfrm>
            <a:off x="2135188" y="333375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常数 </a:t>
            </a:r>
            <a:endParaRPr lang="zh-CN" altLang="en-US" b="1" dirty="0"/>
          </a:p>
        </p:txBody>
      </p:sp>
      <p:sp>
        <p:nvSpPr>
          <p:cNvPr id="32771" name="Text Box 5"/>
          <p:cNvSpPr txBox="1"/>
          <p:nvPr/>
        </p:nvSpPr>
        <p:spPr>
          <a:xfrm>
            <a:off x="2063750" y="1125538"/>
            <a:ext cx="8353425" cy="269240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400" b="1" dirty="0"/>
              <a:t>在设计描述中不会变化的值</a:t>
            </a:r>
            <a:endParaRPr lang="zh-CN" altLang="en-US" sz="24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400" b="1" dirty="0"/>
              <a:t>就是对某一常数名赋予一个固定的值</a:t>
            </a:r>
            <a:endParaRPr lang="zh-CN" altLang="en-US" sz="24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400" b="1" dirty="0"/>
              <a:t>在程序包、实体、结构体、进程和子程序的说明区域中说明</a:t>
            </a:r>
            <a:endParaRPr lang="zh-CN" altLang="en-US" sz="2400" b="1" dirty="0"/>
          </a:p>
          <a:p>
            <a:pPr marL="457200" lvl="1" indent="0" eaLnBrk="1" hangingPunct="1">
              <a:lnSpc>
                <a:spcPct val="130000"/>
              </a:lnSpc>
              <a:buChar char="•"/>
            </a:pPr>
            <a:r>
              <a:rPr lang="zh-CN" altLang="en-US" sz="2000" b="1" dirty="0"/>
              <a:t>其有效范围也相应限定</a:t>
            </a:r>
            <a:endParaRPr lang="zh-CN" altLang="en-US" sz="20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400" b="1" dirty="0"/>
              <a:t>增强程序的可读性，便于修改程序</a:t>
            </a:r>
            <a:endParaRPr lang="zh-CN" altLang="en-US" sz="2400" b="1" dirty="0"/>
          </a:p>
        </p:txBody>
      </p:sp>
      <p:sp>
        <p:nvSpPr>
          <p:cNvPr id="32772" name="Text Box 6"/>
          <p:cNvSpPr txBox="1"/>
          <p:nvPr/>
        </p:nvSpPr>
        <p:spPr>
          <a:xfrm>
            <a:off x="2208213" y="4652963"/>
            <a:ext cx="7120255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CONSTANT  </a:t>
            </a:r>
            <a:r>
              <a:rPr lang="zh-CN" altLang="en-US" sz="2800" b="1" dirty="0"/>
              <a:t>常数名：数据类型 </a:t>
            </a:r>
            <a:r>
              <a:rPr lang="en-US" altLang="zh-CN" sz="2800" b="1" dirty="0"/>
              <a:t>:= </a:t>
            </a:r>
            <a:r>
              <a:rPr lang="zh-CN" altLang="en-US" sz="2800" b="1" dirty="0"/>
              <a:t>表达式； </a:t>
            </a:r>
            <a:endParaRPr lang="zh-CN" altLang="en-US" sz="2800" b="1" dirty="0"/>
          </a:p>
        </p:txBody>
      </p:sp>
      <p:sp>
        <p:nvSpPr>
          <p:cNvPr id="32773" name="Text Box 7"/>
          <p:cNvSpPr txBox="1"/>
          <p:nvPr/>
        </p:nvSpPr>
        <p:spPr>
          <a:xfrm>
            <a:off x="3216275" y="6092825"/>
            <a:ext cx="486981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CONSTANT  WIDTH</a:t>
            </a:r>
            <a:r>
              <a:rPr lang="zh-CN" altLang="en-US" sz="2000" b="1" dirty="0">
                <a:solidFill>
                  <a:srgbClr val="FF0000"/>
                </a:solidFill>
              </a:rPr>
              <a:t>： </a:t>
            </a:r>
            <a:r>
              <a:rPr lang="en-US" altLang="zh-CN" sz="2000" b="1" dirty="0">
                <a:solidFill>
                  <a:srgbClr val="FF0000"/>
                </a:solidFill>
              </a:rPr>
              <a:t>INTEGER</a:t>
            </a:r>
            <a:r>
              <a:rPr lang="zh-CN" altLang="en-US" sz="2000" b="1" dirty="0">
                <a:solidFill>
                  <a:srgbClr val="FF0000"/>
                </a:solidFill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= 8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32774" name="Text Box 8"/>
          <p:cNvSpPr txBox="1"/>
          <p:nvPr/>
        </p:nvSpPr>
        <p:spPr>
          <a:xfrm>
            <a:off x="2208213" y="5516563"/>
            <a:ext cx="4500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000" b="1" dirty="0"/>
              <a:t>下面的常数可以用来表示寄存器的宽度 </a:t>
            </a:r>
            <a:endParaRPr lang="zh-CN" altLang="en-US" sz="2000" b="1" dirty="0"/>
          </a:p>
        </p:txBody>
      </p:sp>
      <p:sp>
        <p:nvSpPr>
          <p:cNvPr id="32775" name="Text Box 9"/>
          <p:cNvSpPr txBox="1"/>
          <p:nvPr/>
        </p:nvSpPr>
        <p:spPr>
          <a:xfrm>
            <a:off x="2063750" y="4076700"/>
            <a:ext cx="292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常数说明的一般格式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2063750" y="260350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信号  </a:t>
            </a:r>
            <a:endParaRPr lang="zh-CN" altLang="en-US" b="1" dirty="0"/>
          </a:p>
        </p:txBody>
      </p:sp>
      <p:sp>
        <p:nvSpPr>
          <p:cNvPr id="33795" name="Text Box 3"/>
          <p:cNvSpPr txBox="1"/>
          <p:nvPr/>
        </p:nvSpPr>
        <p:spPr>
          <a:xfrm>
            <a:off x="2063750" y="981075"/>
            <a:ext cx="8353425" cy="258826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是电子电路内部硬件连接的抽象，代表连线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在实体说明中，端口默认为信号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可以是逻辑门的输入或输出 </a:t>
            </a:r>
            <a:endParaRPr lang="zh-CN" altLang="en-US" sz="2800" b="1" dirty="0"/>
          </a:p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也能表达存储元件的状态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33796" name="Text Box 4"/>
          <p:cNvSpPr txBox="1"/>
          <p:nvPr/>
        </p:nvSpPr>
        <p:spPr>
          <a:xfrm>
            <a:off x="1992313" y="4437063"/>
            <a:ext cx="8129270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b="1" dirty="0"/>
              <a:t>SIGNAL  </a:t>
            </a:r>
            <a:r>
              <a:rPr lang="zh-CN" altLang="en-US" sz="2800" b="1" dirty="0"/>
              <a:t>信号名：数据类型  约束条件 </a:t>
            </a:r>
            <a:r>
              <a:rPr lang="en-US" altLang="zh-CN" sz="2800" b="1" dirty="0"/>
              <a:t>:= </a:t>
            </a:r>
            <a:r>
              <a:rPr lang="zh-CN" altLang="en-US" sz="2800" b="1" dirty="0"/>
              <a:t>表达式； </a:t>
            </a:r>
            <a:endParaRPr lang="zh-CN" altLang="en-US" sz="2800" b="1" dirty="0"/>
          </a:p>
        </p:txBody>
      </p:sp>
      <p:sp>
        <p:nvSpPr>
          <p:cNvPr id="33797" name="Text Box 5"/>
          <p:cNvSpPr txBox="1"/>
          <p:nvPr/>
        </p:nvSpPr>
        <p:spPr>
          <a:xfrm>
            <a:off x="2424113" y="5300663"/>
            <a:ext cx="44862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SIGNAL  sys_clk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</a:rPr>
              <a:t>BIT := ‘0’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33798" name="Text Box 7"/>
          <p:cNvSpPr txBox="1"/>
          <p:nvPr/>
        </p:nvSpPr>
        <p:spPr>
          <a:xfrm>
            <a:off x="2063750" y="3789363"/>
            <a:ext cx="292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/>
              <a:t>信号说明的一般格式</a:t>
            </a:r>
            <a:endParaRPr lang="zh-CN" altLang="en-US" sz="2400" b="1" dirty="0"/>
          </a:p>
        </p:txBody>
      </p:sp>
      <p:sp>
        <p:nvSpPr>
          <p:cNvPr id="96264" name="AutoShape 8"/>
          <p:cNvSpPr/>
          <p:nvPr/>
        </p:nvSpPr>
        <p:spPr>
          <a:xfrm>
            <a:off x="6456363" y="5949950"/>
            <a:ext cx="4032250" cy="647700"/>
          </a:xfrm>
          <a:prstGeom prst="wedgeRectCallout">
            <a:avLst>
              <a:gd name="adj1" fmla="val -52245"/>
              <a:gd name="adj2" fmla="val -9901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信号可以包含一个初始值，</a:t>
            </a:r>
            <a:r>
              <a:rPr lang="zh-CN" altLang="en-US" sz="2000" b="1" dirty="0">
                <a:solidFill>
                  <a:srgbClr val="FF0000"/>
                </a:solidFill>
              </a:rPr>
              <a:t>仿真时在开始设定的一个起始值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2063750" y="260350"/>
            <a:ext cx="995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/>
              <a:t>信号  </a:t>
            </a:r>
            <a:endParaRPr lang="zh-CN" altLang="en-US" b="1" dirty="0"/>
          </a:p>
        </p:txBody>
      </p:sp>
      <p:sp>
        <p:nvSpPr>
          <p:cNvPr id="34819" name="Text Box 3"/>
          <p:cNvSpPr txBox="1"/>
          <p:nvPr/>
        </p:nvSpPr>
        <p:spPr>
          <a:xfrm>
            <a:off x="2063750" y="981075"/>
            <a:ext cx="8353425" cy="176403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</a:pPr>
            <a:r>
              <a:rPr lang="zh-CN" altLang="en-US" sz="2800" b="1" dirty="0"/>
              <a:t>信号可以在实体的说明部分、结构体的说明部分和程序包的说明部分声明</a:t>
            </a:r>
            <a:r>
              <a:rPr lang="zh-CN" altLang="en-US" sz="2000" b="1" dirty="0"/>
              <a:t> </a:t>
            </a:r>
            <a:endParaRPr lang="zh-CN" altLang="en-US" sz="2800" b="1" dirty="0"/>
          </a:p>
          <a:p>
            <a:pPr marL="457200" lvl="1" indent="0" eaLnBrk="1" hangingPunct="1">
              <a:lnSpc>
                <a:spcPct val="130000"/>
              </a:lnSpc>
              <a:buChar char="•"/>
            </a:pPr>
            <a:r>
              <a:rPr lang="zh-CN" altLang="en-US" sz="2400" b="1" dirty="0"/>
              <a:t>其有效范围也相应限定</a:t>
            </a:r>
            <a:endParaRPr lang="zh-CN" altLang="en-US" sz="2400" b="1" dirty="0"/>
          </a:p>
        </p:txBody>
      </p:sp>
      <p:sp>
        <p:nvSpPr>
          <p:cNvPr id="34820" name="Text Box 4"/>
          <p:cNvSpPr txBox="1"/>
          <p:nvPr/>
        </p:nvSpPr>
        <p:spPr>
          <a:xfrm>
            <a:off x="2495550" y="3429000"/>
            <a:ext cx="4657725" cy="52197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/>
              <a:t>信号的赋值   “</a:t>
            </a:r>
            <a:r>
              <a:rPr lang="en-US" altLang="zh-CN" sz="2800" b="1" dirty="0">
                <a:solidFill>
                  <a:srgbClr val="FF0000"/>
                </a:solidFill>
              </a:rPr>
              <a:t>&lt;=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符号 </a:t>
            </a:r>
            <a:endParaRPr lang="zh-CN" altLang="en-US" sz="2800" b="1" dirty="0"/>
          </a:p>
        </p:txBody>
      </p:sp>
      <p:sp>
        <p:nvSpPr>
          <p:cNvPr id="34821" name="Text Box 5"/>
          <p:cNvSpPr txBox="1"/>
          <p:nvPr/>
        </p:nvSpPr>
        <p:spPr>
          <a:xfrm>
            <a:off x="2424113" y="4437063"/>
            <a:ext cx="38792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S1 &lt;=  S2  AFTER  10ns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  <p:sp>
        <p:nvSpPr>
          <p:cNvPr id="98311" name="AutoShape 7"/>
          <p:cNvSpPr/>
          <p:nvPr/>
        </p:nvSpPr>
        <p:spPr>
          <a:xfrm>
            <a:off x="5664200" y="5229225"/>
            <a:ext cx="4032250" cy="431800"/>
          </a:xfrm>
          <a:prstGeom prst="wedgeRectCallout">
            <a:avLst>
              <a:gd name="adj1" fmla="val -51259"/>
              <a:gd name="adj2" fmla="val -13676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信号赋值时可以附加延时</a:t>
            </a:r>
            <a:r>
              <a:rPr lang="zh-CN" altLang="en-US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0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0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06.xml><?xml version="1.0" encoding="utf-8"?>
<p:tagLst xmlns:p="http://schemas.openxmlformats.org/presentationml/2006/main">
  <p:tag name="RAINPROBLEM" val="ProblemSubmit"/>
  <p:tag name="RAINPROBLEMTYPE" val="MultipleChoiceMA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" val="ProblemSetting"/>
  <p:tag name="RAINPROBLEMTYPE" val="MultipleChoiceMA"/>
</p:tagLst>
</file>

<file path=ppt/tags/tag113.xml><?xml version="1.0" encoding="utf-8"?>
<p:tagLst xmlns:p="http://schemas.openxmlformats.org/presentationml/2006/main">
  <p:tag name="RAINPROBLEM" val="ProblemWarning"/>
</p:tagLst>
</file>

<file path=ppt/tags/tag114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RAINPROBLEM" val="ProblemBody"/>
</p:tagLst>
</file>

<file path=ppt/tags/tag66.xml><?xml version="1.0" encoding="utf-8"?>
<p:tagLst xmlns:p="http://schemas.openxmlformats.org/presentationml/2006/main">
  <p:tag name="RAINPROBLEM" val="ProblemItem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1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4.xml><?xml version="1.0" encoding="utf-8"?>
<p:tagLst xmlns:p="http://schemas.openxmlformats.org/presentationml/2006/main">
  <p:tag name="RAINPROBLEM" val="ProblemSubmit"/>
  <p:tag name="RAINPROBLEMTYPE" val="MultipleChoiceMA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RAINPROBLEM" val="ProblemSetting"/>
  <p:tag name="RAINPROBLEMTYPE" val="MultipleChoiceMA"/>
</p:tagLst>
</file>

<file path=ppt/tags/tag81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82.xml><?xml version="1.0" encoding="utf-8"?>
<p:tagLst xmlns:p="http://schemas.openxmlformats.org/presentationml/2006/main">
  <p:tag name="RAINPROBLEM" val="ProblemBody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Item"/>
</p:tagLst>
</file>

<file path=ppt/tags/tag8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1.xml><?xml version="1.0" encoding="utf-8"?>
<p:tagLst xmlns:p="http://schemas.openxmlformats.org/presentationml/2006/main">
  <p:tag name="RAINPROBLEM" val="ProblemSubmit"/>
  <p:tag name="RAINPROBLEMTYPE" val="MultipleChoiceMA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" val="ProblemSetting"/>
  <p:tag name="RAINPROBLEMTYPE" val="MultipleChoiceMA"/>
</p:tagLst>
</file>

<file path=ppt/tags/tag98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99.xml><?xml version="1.0" encoding="utf-8"?>
<p:tagLst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4749</Words>
  <Application>WPS 演示</Application>
  <PresentationFormat>宽屏</PresentationFormat>
  <Paragraphs>428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82" baseType="lpstr">
      <vt:lpstr>Arial</vt:lpstr>
      <vt:lpstr>宋体</vt:lpstr>
      <vt:lpstr>Wingdings</vt:lpstr>
      <vt:lpstr>微软雅黑</vt:lpstr>
      <vt:lpstr>Arial Unicode MS</vt:lpstr>
      <vt:lpstr>黑体</vt:lpstr>
      <vt:lpstr>Courier New</vt:lpstr>
      <vt:lpstr>华文琥珀</vt:lpstr>
      <vt:lpstr>方正粗黑宋简体</vt:lpstr>
      <vt:lpstr>隶书</vt:lpstr>
      <vt:lpstr>Malgun Gothic</vt:lpstr>
      <vt:lpstr>Microsoft JhengHei UI</vt:lpstr>
      <vt:lpstr>Microsoft YaHei UI Light</vt:lpstr>
      <vt:lpstr>MS Gothic</vt:lpstr>
      <vt:lpstr>MingLiU_HKSCS-ExtB</vt:lpstr>
      <vt:lpstr>MS UI Gothic</vt:lpstr>
      <vt:lpstr>SimSun-ExtB</vt:lpstr>
      <vt:lpstr>Yu Gothic Medium</vt:lpstr>
      <vt:lpstr>Yu Gothic UI</vt:lpstr>
      <vt:lpstr>Algerian</vt:lpstr>
      <vt:lpstr>Bahnschrift</vt:lpstr>
      <vt:lpstr>Arial Rounded MT Bold</vt:lpstr>
      <vt:lpstr>Arial Narrow</vt:lpstr>
      <vt:lpstr>Bahnschrift SemiLight Condensed</vt:lpstr>
      <vt:lpstr>Bauhaus 93</vt:lpstr>
      <vt:lpstr>Bell MT</vt:lpstr>
      <vt:lpstr>Berlin Sans FB</vt:lpstr>
      <vt:lpstr>Berlin Sans FB Demi</vt:lpstr>
      <vt:lpstr>Bernard MT Condensed</vt:lpstr>
      <vt:lpstr>Blackadder ITC</vt:lpstr>
      <vt:lpstr>Book Antiqua</vt:lpstr>
      <vt:lpstr>Bookman Old Style</vt:lpstr>
      <vt:lpstr>Bookshelf Symbol 7</vt:lpstr>
      <vt:lpstr>Britannic Bold</vt:lpstr>
      <vt:lpstr>Broadway</vt:lpstr>
      <vt:lpstr>Brush Script MT</vt:lpstr>
      <vt:lpstr>Calibri Light</vt:lpstr>
      <vt:lpstr>Californian FB</vt:lpstr>
      <vt:lpstr>Calibri</vt:lpstr>
      <vt:lpstr>Calisto MT</vt:lpstr>
      <vt:lpstr>Cambria</vt:lpstr>
      <vt:lpstr>Candara</vt:lpstr>
      <vt:lpstr>Centaur</vt:lpstr>
      <vt:lpstr>Castellar</vt:lpstr>
      <vt:lpstr>Century Gothic</vt:lpstr>
      <vt:lpstr>Colonna MT</vt:lpstr>
      <vt:lpstr>Consolas</vt:lpstr>
      <vt:lpstr>Constantia</vt:lpstr>
      <vt:lpstr>Copperplate Gothic Light</vt:lpstr>
      <vt:lpstr>Curlz MT</vt:lpstr>
      <vt:lpstr>Office 主题​​</vt:lpstr>
      <vt:lpstr>空白演示</vt:lpstr>
      <vt:lpstr>标识符 </vt:lpstr>
      <vt:lpstr>PowerPoint 演示文稿</vt:lpstr>
      <vt:lpstr>PowerPoint 演示文稿</vt:lpstr>
      <vt:lpstr>PowerPoint 演示文稿</vt:lpstr>
      <vt:lpstr>数据对象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数据类型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运算操作符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86132</cp:lastModifiedBy>
  <cp:revision>109</cp:revision>
  <dcterms:created xsi:type="dcterms:W3CDTF">2019-06-19T02:08:00Z</dcterms:created>
  <dcterms:modified xsi:type="dcterms:W3CDTF">2020-03-18T13:24:31Z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