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79" r:id="rId2"/>
  </p:sldMasterIdLst>
  <p:notesMasterIdLst>
    <p:notesMasterId r:id="rId21"/>
  </p:notesMasterIdLst>
  <p:sldIdLst>
    <p:sldId id="257" r:id="rId3"/>
    <p:sldId id="258" r:id="rId4"/>
    <p:sldId id="259" r:id="rId5"/>
    <p:sldId id="260" r:id="rId6"/>
    <p:sldId id="288" r:id="rId7"/>
    <p:sldId id="263" r:id="rId8"/>
    <p:sldId id="289" r:id="rId9"/>
    <p:sldId id="267" r:id="rId10"/>
    <p:sldId id="290" r:id="rId11"/>
    <p:sldId id="291" r:id="rId12"/>
    <p:sldId id="292" r:id="rId13"/>
    <p:sldId id="293" r:id="rId14"/>
    <p:sldId id="271" r:id="rId15"/>
    <p:sldId id="294" r:id="rId16"/>
    <p:sldId id="295" r:id="rId17"/>
    <p:sldId id="278" r:id="rId18"/>
    <p:sldId id="296" r:id="rId19"/>
    <p:sldId id="280" r:id="rId2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7"/>
    <p:restoredTop sz="93602"/>
  </p:normalViewPr>
  <p:slideViewPr>
    <p:cSldViewPr snapToGrid="0" snapToObjects="1">
      <p:cViewPr varScale="1">
        <p:scale>
          <a:sx n="67" d="100"/>
          <a:sy n="67" d="100"/>
        </p:scale>
        <p:origin x="4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45B90-311D-4082-8B3A-6CC729187C80}"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E390C-F45D-4F4C-9613-04A0C4933292}" type="slidenum">
              <a:rPr lang="zh-CN" altLang="en-US" smtClean="0"/>
              <a:t>‹#›</a:t>
            </a:fld>
            <a:endParaRPr lang="zh-CN" altLang="en-US"/>
          </a:p>
        </p:txBody>
      </p:sp>
    </p:spTree>
    <p:extLst>
      <p:ext uri="{BB962C8B-B14F-4D97-AF65-F5344CB8AC3E}">
        <p14:creationId xmlns:p14="http://schemas.microsoft.com/office/powerpoint/2010/main" val="296784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a:t>
            </a:fld>
            <a:endParaRPr lang="zh-CN" altLang="en-US"/>
          </a:p>
        </p:txBody>
      </p:sp>
    </p:spTree>
    <p:extLst>
      <p:ext uri="{BB962C8B-B14F-4D97-AF65-F5344CB8AC3E}">
        <p14:creationId xmlns:p14="http://schemas.microsoft.com/office/powerpoint/2010/main" val="408841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10</a:t>
            </a:fld>
            <a:endParaRPr lang="zh-CN" altLang="en-US"/>
          </a:p>
        </p:txBody>
      </p:sp>
    </p:spTree>
    <p:extLst>
      <p:ext uri="{BB962C8B-B14F-4D97-AF65-F5344CB8AC3E}">
        <p14:creationId xmlns:p14="http://schemas.microsoft.com/office/powerpoint/2010/main" val="351858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11</a:t>
            </a:fld>
            <a:endParaRPr lang="zh-CN" altLang="en-US"/>
          </a:p>
        </p:txBody>
      </p:sp>
    </p:spTree>
    <p:extLst>
      <p:ext uri="{BB962C8B-B14F-4D97-AF65-F5344CB8AC3E}">
        <p14:creationId xmlns:p14="http://schemas.microsoft.com/office/powerpoint/2010/main" val="61275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12</a:t>
            </a:fld>
            <a:endParaRPr lang="zh-CN" altLang="en-US"/>
          </a:p>
        </p:txBody>
      </p:sp>
    </p:spTree>
    <p:extLst>
      <p:ext uri="{BB962C8B-B14F-4D97-AF65-F5344CB8AC3E}">
        <p14:creationId xmlns:p14="http://schemas.microsoft.com/office/powerpoint/2010/main" val="365773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13</a:t>
            </a:fld>
            <a:endParaRPr lang="zh-CN" altLang="en-US"/>
          </a:p>
        </p:txBody>
      </p:sp>
    </p:spTree>
    <p:extLst>
      <p:ext uri="{BB962C8B-B14F-4D97-AF65-F5344CB8AC3E}">
        <p14:creationId xmlns:p14="http://schemas.microsoft.com/office/powerpoint/2010/main" val="1863003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14</a:t>
            </a:fld>
            <a:endParaRPr lang="zh-CN" altLang="en-US"/>
          </a:p>
        </p:txBody>
      </p:sp>
    </p:spTree>
    <p:extLst>
      <p:ext uri="{BB962C8B-B14F-4D97-AF65-F5344CB8AC3E}">
        <p14:creationId xmlns:p14="http://schemas.microsoft.com/office/powerpoint/2010/main" val="2891445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15</a:t>
            </a:fld>
            <a:endParaRPr lang="zh-CN" altLang="en-US"/>
          </a:p>
        </p:txBody>
      </p:sp>
    </p:spTree>
    <p:extLst>
      <p:ext uri="{BB962C8B-B14F-4D97-AF65-F5344CB8AC3E}">
        <p14:creationId xmlns:p14="http://schemas.microsoft.com/office/powerpoint/2010/main" val="4019284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16</a:t>
            </a:fld>
            <a:endParaRPr lang="zh-CN" altLang="en-US"/>
          </a:p>
        </p:txBody>
      </p:sp>
    </p:spTree>
    <p:extLst>
      <p:ext uri="{BB962C8B-B14F-4D97-AF65-F5344CB8AC3E}">
        <p14:creationId xmlns:p14="http://schemas.microsoft.com/office/powerpoint/2010/main" val="667882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17</a:t>
            </a:fld>
            <a:endParaRPr lang="zh-CN" altLang="en-US"/>
          </a:p>
        </p:txBody>
      </p:sp>
    </p:spTree>
    <p:extLst>
      <p:ext uri="{BB962C8B-B14F-4D97-AF65-F5344CB8AC3E}">
        <p14:creationId xmlns:p14="http://schemas.microsoft.com/office/powerpoint/2010/main" val="3332673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18</a:t>
            </a:fld>
            <a:endParaRPr lang="zh-CN" altLang="en-US"/>
          </a:p>
        </p:txBody>
      </p:sp>
    </p:spTree>
    <p:extLst>
      <p:ext uri="{BB962C8B-B14F-4D97-AF65-F5344CB8AC3E}">
        <p14:creationId xmlns:p14="http://schemas.microsoft.com/office/powerpoint/2010/main" val="39565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2</a:t>
            </a:fld>
            <a:endParaRPr lang="zh-CN" altLang="en-US"/>
          </a:p>
        </p:txBody>
      </p:sp>
    </p:spTree>
    <p:extLst>
      <p:ext uri="{BB962C8B-B14F-4D97-AF65-F5344CB8AC3E}">
        <p14:creationId xmlns:p14="http://schemas.microsoft.com/office/powerpoint/2010/main" val="138240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3</a:t>
            </a:fld>
            <a:endParaRPr lang="zh-CN" altLang="en-US"/>
          </a:p>
        </p:txBody>
      </p:sp>
    </p:spTree>
    <p:extLst>
      <p:ext uri="{BB962C8B-B14F-4D97-AF65-F5344CB8AC3E}">
        <p14:creationId xmlns:p14="http://schemas.microsoft.com/office/powerpoint/2010/main" val="246426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4</a:t>
            </a:fld>
            <a:endParaRPr lang="zh-CN" altLang="en-US"/>
          </a:p>
        </p:txBody>
      </p:sp>
    </p:spTree>
    <p:extLst>
      <p:ext uri="{BB962C8B-B14F-4D97-AF65-F5344CB8AC3E}">
        <p14:creationId xmlns:p14="http://schemas.microsoft.com/office/powerpoint/2010/main" val="328541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5</a:t>
            </a:fld>
            <a:endParaRPr lang="zh-CN" altLang="en-US"/>
          </a:p>
        </p:txBody>
      </p:sp>
    </p:spTree>
    <p:extLst>
      <p:ext uri="{BB962C8B-B14F-4D97-AF65-F5344CB8AC3E}">
        <p14:creationId xmlns:p14="http://schemas.microsoft.com/office/powerpoint/2010/main" val="297470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6</a:t>
            </a:fld>
            <a:endParaRPr lang="zh-CN" altLang="en-US"/>
          </a:p>
        </p:txBody>
      </p:sp>
    </p:spTree>
    <p:extLst>
      <p:ext uri="{BB962C8B-B14F-4D97-AF65-F5344CB8AC3E}">
        <p14:creationId xmlns:p14="http://schemas.microsoft.com/office/powerpoint/2010/main" val="222146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7</a:t>
            </a:fld>
            <a:endParaRPr lang="zh-CN" altLang="en-US"/>
          </a:p>
        </p:txBody>
      </p:sp>
    </p:spTree>
    <p:extLst>
      <p:ext uri="{BB962C8B-B14F-4D97-AF65-F5344CB8AC3E}">
        <p14:creationId xmlns:p14="http://schemas.microsoft.com/office/powerpoint/2010/main" val="1836534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8</a:t>
            </a:fld>
            <a:endParaRPr lang="zh-CN" altLang="en-US"/>
          </a:p>
        </p:txBody>
      </p:sp>
    </p:spTree>
    <p:extLst>
      <p:ext uri="{BB962C8B-B14F-4D97-AF65-F5344CB8AC3E}">
        <p14:creationId xmlns:p14="http://schemas.microsoft.com/office/powerpoint/2010/main" val="209888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t>9</a:t>
            </a:fld>
            <a:endParaRPr lang="zh-CN" altLang="en-US"/>
          </a:p>
        </p:txBody>
      </p:sp>
    </p:spTree>
    <p:extLst>
      <p:ext uri="{BB962C8B-B14F-4D97-AF65-F5344CB8AC3E}">
        <p14:creationId xmlns:p14="http://schemas.microsoft.com/office/powerpoint/2010/main" val="231698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直角三角形 1"/>
          <p:cNvSpPr/>
          <p:nvPr userDrawn="1"/>
        </p:nvSpPr>
        <p:spPr>
          <a:xfrm flipH="1">
            <a:off x="3183467" y="2391830"/>
            <a:ext cx="8673571" cy="39871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4"/>
          <p:cNvSpPr/>
          <p:nvPr userDrawn="1"/>
        </p:nvSpPr>
        <p:spPr>
          <a:xfrm flipH="1" flipV="1">
            <a:off x="334964" y="1921924"/>
            <a:ext cx="11522075" cy="4457057"/>
          </a:xfrm>
          <a:custGeom>
            <a:avLst/>
            <a:gdLst>
              <a:gd name="connsiteX0" fmla="*/ 11522075 w 11522075"/>
              <a:gd name="connsiteY0" fmla="*/ 4457057 h 4457057"/>
              <a:gd name="connsiteX1" fmla="*/ 0 w 11522075"/>
              <a:gd name="connsiteY1" fmla="*/ 4457057 h 4457057"/>
              <a:gd name="connsiteX2" fmla="*/ 0 w 11522075"/>
              <a:gd name="connsiteY2" fmla="*/ 0 h 4457057"/>
              <a:gd name="connsiteX3" fmla="*/ 3330794 w 11522075"/>
              <a:gd name="connsiteY3" fmla="*/ 0 h 4457057"/>
              <a:gd name="connsiteX4" fmla="*/ 11522075 w 11522075"/>
              <a:gd name="connsiteY4" fmla="*/ 3765447 h 445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2075" h="4457057">
                <a:moveTo>
                  <a:pt x="11522075" y="4457057"/>
                </a:moveTo>
                <a:lnTo>
                  <a:pt x="0" y="4457057"/>
                </a:lnTo>
                <a:lnTo>
                  <a:pt x="0" y="0"/>
                </a:lnTo>
                <a:lnTo>
                  <a:pt x="3330794" y="0"/>
                </a:lnTo>
                <a:lnTo>
                  <a:pt x="11522075" y="3765447"/>
                </a:lnTo>
                <a:close/>
              </a:path>
            </a:pathLst>
          </a:custGeom>
          <a:pattFill prst="ltDnDiag">
            <a:fgClr>
              <a:schemeClr val="bg1">
                <a:lumMod val="75000"/>
              </a:schemeClr>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5"/>
          <p:cNvCxnSpPr/>
          <p:nvPr userDrawn="1"/>
        </p:nvCxnSpPr>
        <p:spPr>
          <a:xfrm>
            <a:off x="6420831" y="1921924"/>
            <a:ext cx="5436207" cy="2498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占位符 6"/>
          <p:cNvSpPr>
            <a:spLocks noGrp="1"/>
          </p:cNvSpPr>
          <p:nvPr>
            <p:ph type="body" sz="quarter" idx="10"/>
          </p:nvPr>
        </p:nvSpPr>
        <p:spPr>
          <a:xfrm>
            <a:off x="334964" y="328230"/>
            <a:ext cx="11522074" cy="731034"/>
          </a:xfrm>
          <a:prstGeom prst="rect">
            <a:avLst/>
          </a:prstGeom>
        </p:spPr>
        <p:txBody>
          <a:bodyPr anchor="ctr"/>
          <a:lstStyle>
            <a:lvl1pPr marL="0" indent="0" algn="l">
              <a:buNone/>
              <a:defRPr sz="44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6" name="文本占位符 6"/>
          <p:cNvSpPr>
            <a:spLocks noGrp="1"/>
          </p:cNvSpPr>
          <p:nvPr>
            <p:ph type="body" sz="quarter" idx="11"/>
          </p:nvPr>
        </p:nvSpPr>
        <p:spPr>
          <a:xfrm>
            <a:off x="334964" y="1059264"/>
            <a:ext cx="11522074" cy="356786"/>
          </a:xfrm>
          <a:prstGeom prst="rect">
            <a:avLst/>
          </a:prstGeom>
        </p:spPr>
        <p:txBody>
          <a:bodyPr anchor="ctr"/>
          <a:lstStyle>
            <a:lvl1pPr marL="0" indent="0" algn="l">
              <a:buNone/>
              <a:defRPr sz="16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8" name="文本占位符 6"/>
          <p:cNvSpPr>
            <a:spLocks noGrp="1"/>
          </p:cNvSpPr>
          <p:nvPr>
            <p:ph type="body" sz="quarter" idx="12"/>
          </p:nvPr>
        </p:nvSpPr>
        <p:spPr>
          <a:xfrm>
            <a:off x="334964" y="1416050"/>
            <a:ext cx="11522074" cy="374248"/>
          </a:xfrm>
          <a:prstGeom prst="rect">
            <a:avLst/>
          </a:prstGeom>
        </p:spPr>
        <p:txBody>
          <a:bodyPr anchor="ctr"/>
          <a:lstStyle>
            <a:lvl1pPr marL="0" indent="0" algn="l">
              <a:buNone/>
              <a:defRPr sz="16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48284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14885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xmlns=""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xmlns=""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xmlns=""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0753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ea typeface="Microsoft YaHei" charset="0"/>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ea typeface="Microsoft YaHei" charset="0"/>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4694950" y="2021048"/>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5486539" y="2015628"/>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5700973" y="3017555"/>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6489510" y="302996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6696358" y="4002877"/>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7492481" y="4044300"/>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3984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4340330" y="1602264"/>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5131919" y="159684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5346353" y="2598771"/>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6134890" y="2611180"/>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6341738" y="3584093"/>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7137861" y="362551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9" name="文本占位符 6"/>
          <p:cNvSpPr>
            <a:spLocks noGrp="1"/>
          </p:cNvSpPr>
          <p:nvPr>
            <p:ph type="body" sz="quarter" idx="18" hasCustomPrompt="1"/>
          </p:nvPr>
        </p:nvSpPr>
        <p:spPr>
          <a:xfrm>
            <a:off x="7344709" y="4639852"/>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0" name="文本占位符 6"/>
          <p:cNvSpPr>
            <a:spLocks noGrp="1"/>
          </p:cNvSpPr>
          <p:nvPr>
            <p:ph type="body" sz="quarter" idx="19"/>
          </p:nvPr>
        </p:nvSpPr>
        <p:spPr>
          <a:xfrm>
            <a:off x="8140832" y="4639852"/>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89753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3732425" y="1288726"/>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4524014" y="128330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4738448" y="2285233"/>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5526985" y="2297642"/>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5733833" y="3270555"/>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6529956" y="3311978"/>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9" name="文本占位符 6"/>
          <p:cNvSpPr>
            <a:spLocks noGrp="1"/>
          </p:cNvSpPr>
          <p:nvPr>
            <p:ph type="body" sz="quarter" idx="18" hasCustomPrompt="1"/>
          </p:nvPr>
        </p:nvSpPr>
        <p:spPr>
          <a:xfrm>
            <a:off x="6736804" y="4326314"/>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0" name="文本占位符 6"/>
          <p:cNvSpPr>
            <a:spLocks noGrp="1"/>
          </p:cNvSpPr>
          <p:nvPr>
            <p:ph type="body" sz="quarter" idx="19"/>
          </p:nvPr>
        </p:nvSpPr>
        <p:spPr>
          <a:xfrm>
            <a:off x="7532927" y="432631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43" name="文本占位符 6"/>
          <p:cNvSpPr>
            <a:spLocks noGrp="1"/>
          </p:cNvSpPr>
          <p:nvPr>
            <p:ph type="body" sz="quarter" idx="22" hasCustomPrompt="1"/>
          </p:nvPr>
        </p:nvSpPr>
        <p:spPr>
          <a:xfrm>
            <a:off x="7744310" y="5346069"/>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4" name="文本占位符 6"/>
          <p:cNvSpPr>
            <a:spLocks noGrp="1"/>
          </p:cNvSpPr>
          <p:nvPr>
            <p:ph type="body" sz="quarter" idx="23"/>
          </p:nvPr>
        </p:nvSpPr>
        <p:spPr>
          <a:xfrm>
            <a:off x="8535899" y="5340649"/>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70960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3732425" y="1288726"/>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4524014" y="128330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4524014" y="2087249"/>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5315603" y="2081829"/>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5324630" y="2907791"/>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6116219" y="2902371"/>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9" name="文本占位符 6"/>
          <p:cNvSpPr>
            <a:spLocks noGrp="1"/>
          </p:cNvSpPr>
          <p:nvPr>
            <p:ph type="body" sz="quarter" idx="18" hasCustomPrompt="1"/>
          </p:nvPr>
        </p:nvSpPr>
        <p:spPr>
          <a:xfrm>
            <a:off x="6152105" y="3727004"/>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0" name="文本占位符 6"/>
          <p:cNvSpPr>
            <a:spLocks noGrp="1"/>
          </p:cNvSpPr>
          <p:nvPr>
            <p:ph type="body" sz="quarter" idx="19"/>
          </p:nvPr>
        </p:nvSpPr>
        <p:spPr>
          <a:xfrm>
            <a:off x="6943694" y="372158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41" name="文本占位符 6"/>
          <p:cNvSpPr>
            <a:spLocks noGrp="1"/>
          </p:cNvSpPr>
          <p:nvPr>
            <p:ph type="body" sz="quarter" idx="20" hasCustomPrompt="1"/>
          </p:nvPr>
        </p:nvSpPr>
        <p:spPr>
          <a:xfrm>
            <a:off x="6943694" y="4525527"/>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2" name="文本占位符 6"/>
          <p:cNvSpPr>
            <a:spLocks noGrp="1"/>
          </p:cNvSpPr>
          <p:nvPr>
            <p:ph type="body" sz="quarter" idx="21"/>
          </p:nvPr>
        </p:nvSpPr>
        <p:spPr>
          <a:xfrm>
            <a:off x="7735283" y="4520107"/>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43" name="文本占位符 6"/>
          <p:cNvSpPr>
            <a:spLocks noGrp="1"/>
          </p:cNvSpPr>
          <p:nvPr>
            <p:ph type="body" sz="quarter" idx="22" hasCustomPrompt="1"/>
          </p:nvPr>
        </p:nvSpPr>
        <p:spPr>
          <a:xfrm>
            <a:off x="7744310" y="5346069"/>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4" name="文本占位符 6"/>
          <p:cNvSpPr>
            <a:spLocks noGrp="1"/>
          </p:cNvSpPr>
          <p:nvPr>
            <p:ph type="body" sz="quarter" idx="23"/>
          </p:nvPr>
        </p:nvSpPr>
        <p:spPr>
          <a:xfrm>
            <a:off x="8535899" y="5340649"/>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0294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grpSp>
        <p:nvGrpSpPr>
          <p:cNvPr id="3" name="组 2"/>
          <p:cNvGrpSpPr/>
          <p:nvPr userDrawn="1"/>
        </p:nvGrpSpPr>
        <p:grpSpPr>
          <a:xfrm>
            <a:off x="3465094" y="0"/>
            <a:ext cx="1097281" cy="6858000"/>
            <a:chOff x="3465094" y="-624250"/>
            <a:chExt cx="1097281" cy="7995810"/>
          </a:xfrm>
        </p:grpSpPr>
        <p:sp>
          <p:nvSpPr>
            <p:cNvPr id="5" name="矩形 4"/>
            <p:cNvSpPr/>
            <p:nvPr userDrawn="1"/>
          </p:nvSpPr>
          <p:spPr>
            <a:xfrm>
              <a:off x="3465095" y="279133"/>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6" name="矩形 5"/>
            <p:cNvSpPr/>
            <p:nvPr userDrawn="1"/>
          </p:nvSpPr>
          <p:spPr>
            <a:xfrm>
              <a:off x="3465095" y="1182516"/>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userDrawn="1"/>
          </p:nvSpPr>
          <p:spPr>
            <a:xfrm>
              <a:off x="3465095" y="3758028"/>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8" name="矩形 7"/>
            <p:cNvSpPr/>
            <p:nvPr userDrawn="1"/>
          </p:nvSpPr>
          <p:spPr>
            <a:xfrm>
              <a:off x="3465095" y="4661411"/>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9" name="矩形 8"/>
            <p:cNvSpPr/>
            <p:nvPr userDrawn="1"/>
          </p:nvSpPr>
          <p:spPr>
            <a:xfrm>
              <a:off x="3465095" y="5564794"/>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10" name="矩形 9"/>
            <p:cNvSpPr/>
            <p:nvPr userDrawn="1"/>
          </p:nvSpPr>
          <p:spPr>
            <a:xfrm>
              <a:off x="3465094" y="2085898"/>
              <a:ext cx="1097281" cy="1672129"/>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lumMod val="50000"/>
                  </a:schemeClr>
                </a:solidFill>
              </a:endParaRPr>
            </a:p>
          </p:txBody>
        </p:sp>
        <p:sp>
          <p:nvSpPr>
            <p:cNvPr id="11" name="矩形 10"/>
            <p:cNvSpPr/>
            <p:nvPr userDrawn="1"/>
          </p:nvSpPr>
          <p:spPr>
            <a:xfrm>
              <a:off x="3465095" y="-624250"/>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465095" y="6468177"/>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 12"/>
          <p:cNvGrpSpPr/>
          <p:nvPr userDrawn="1"/>
        </p:nvGrpSpPr>
        <p:grpSpPr>
          <a:xfrm>
            <a:off x="3064933" y="0"/>
            <a:ext cx="135466" cy="6858000"/>
            <a:chOff x="3024909" y="-120650"/>
            <a:chExt cx="117545" cy="6997700"/>
          </a:xfrm>
        </p:grpSpPr>
        <p:cxnSp>
          <p:nvCxnSpPr>
            <p:cNvPr id="14" name="直接连接符 9"/>
            <p:cNvCxnSpPr/>
            <p:nvPr userDrawn="1"/>
          </p:nvCxnSpPr>
          <p:spPr>
            <a:xfrm>
              <a:off x="3142454" y="-120650"/>
              <a:ext cx="0" cy="697865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0"/>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1"/>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2"/>
            <p:cNvCxnSpPr/>
            <p:nvPr userDrawn="1"/>
          </p:nvCxnSpPr>
          <p:spPr>
            <a:xfrm flipH="1">
              <a:off x="3024909" y="361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3"/>
            <p:cNvCxnSpPr/>
            <p:nvPr userDrawn="1"/>
          </p:nvCxnSpPr>
          <p:spPr>
            <a:xfrm flipH="1">
              <a:off x="3024909" y="603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4"/>
            <p:cNvCxnSpPr/>
            <p:nvPr userDrawn="1"/>
          </p:nvCxnSpPr>
          <p:spPr>
            <a:xfrm flipH="1">
              <a:off x="3024909" y="844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userDrawn="1"/>
          </p:nvCxnSpPr>
          <p:spPr>
            <a:xfrm flipH="1">
              <a:off x="3024909" y="1085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6"/>
            <p:cNvCxnSpPr/>
            <p:nvPr userDrawn="1"/>
          </p:nvCxnSpPr>
          <p:spPr>
            <a:xfrm flipH="1">
              <a:off x="3024909" y="1327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7"/>
            <p:cNvCxnSpPr/>
            <p:nvPr userDrawn="1"/>
          </p:nvCxnSpPr>
          <p:spPr>
            <a:xfrm flipH="1">
              <a:off x="3024909" y="1568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8"/>
            <p:cNvCxnSpPr/>
            <p:nvPr userDrawn="1"/>
          </p:nvCxnSpPr>
          <p:spPr>
            <a:xfrm flipH="1">
              <a:off x="3024909" y="1809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9"/>
            <p:cNvCxnSpPr/>
            <p:nvPr userDrawn="1"/>
          </p:nvCxnSpPr>
          <p:spPr>
            <a:xfrm flipH="1">
              <a:off x="3024909" y="2051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0"/>
            <p:cNvCxnSpPr/>
            <p:nvPr userDrawn="1"/>
          </p:nvCxnSpPr>
          <p:spPr>
            <a:xfrm flipH="1">
              <a:off x="3024909" y="2292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1"/>
            <p:cNvCxnSpPr/>
            <p:nvPr userDrawn="1"/>
          </p:nvCxnSpPr>
          <p:spPr>
            <a:xfrm flipH="1">
              <a:off x="3024909" y="2533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2"/>
            <p:cNvCxnSpPr/>
            <p:nvPr userDrawn="1"/>
          </p:nvCxnSpPr>
          <p:spPr>
            <a:xfrm flipH="1">
              <a:off x="3024909" y="2774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3"/>
            <p:cNvCxnSpPr/>
            <p:nvPr userDrawn="1"/>
          </p:nvCxnSpPr>
          <p:spPr>
            <a:xfrm flipH="1">
              <a:off x="3024909" y="3016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4"/>
            <p:cNvCxnSpPr/>
            <p:nvPr userDrawn="1"/>
          </p:nvCxnSpPr>
          <p:spPr>
            <a:xfrm flipH="1">
              <a:off x="3024909" y="3257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5"/>
            <p:cNvCxnSpPr/>
            <p:nvPr userDrawn="1"/>
          </p:nvCxnSpPr>
          <p:spPr>
            <a:xfrm flipH="1">
              <a:off x="3024909" y="3498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6"/>
            <p:cNvCxnSpPr/>
            <p:nvPr userDrawn="1"/>
          </p:nvCxnSpPr>
          <p:spPr>
            <a:xfrm flipH="1">
              <a:off x="3024909" y="3740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7"/>
            <p:cNvCxnSpPr/>
            <p:nvPr userDrawn="1"/>
          </p:nvCxnSpPr>
          <p:spPr>
            <a:xfrm flipH="1">
              <a:off x="3024909" y="3981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8"/>
            <p:cNvCxnSpPr/>
            <p:nvPr userDrawn="1"/>
          </p:nvCxnSpPr>
          <p:spPr>
            <a:xfrm flipH="1">
              <a:off x="3024909" y="4222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9"/>
            <p:cNvCxnSpPr/>
            <p:nvPr userDrawn="1"/>
          </p:nvCxnSpPr>
          <p:spPr>
            <a:xfrm flipH="1">
              <a:off x="3024909" y="4464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0"/>
            <p:cNvCxnSpPr/>
            <p:nvPr userDrawn="1"/>
          </p:nvCxnSpPr>
          <p:spPr>
            <a:xfrm flipH="1">
              <a:off x="3024909" y="4705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1"/>
            <p:cNvCxnSpPr/>
            <p:nvPr userDrawn="1"/>
          </p:nvCxnSpPr>
          <p:spPr>
            <a:xfrm flipH="1">
              <a:off x="3024909" y="4946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2"/>
            <p:cNvCxnSpPr/>
            <p:nvPr userDrawn="1"/>
          </p:nvCxnSpPr>
          <p:spPr>
            <a:xfrm flipH="1">
              <a:off x="3024909" y="5187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3"/>
            <p:cNvCxnSpPr/>
            <p:nvPr userDrawn="1"/>
          </p:nvCxnSpPr>
          <p:spPr>
            <a:xfrm flipH="1">
              <a:off x="3024909" y="5429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4"/>
            <p:cNvCxnSpPr/>
            <p:nvPr userDrawn="1"/>
          </p:nvCxnSpPr>
          <p:spPr>
            <a:xfrm flipH="1">
              <a:off x="3024909" y="5670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5"/>
            <p:cNvCxnSpPr/>
            <p:nvPr userDrawn="1"/>
          </p:nvCxnSpPr>
          <p:spPr>
            <a:xfrm flipH="1">
              <a:off x="3024909" y="5911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6"/>
            <p:cNvCxnSpPr/>
            <p:nvPr userDrawn="1"/>
          </p:nvCxnSpPr>
          <p:spPr>
            <a:xfrm flipH="1">
              <a:off x="3024909" y="6153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7"/>
            <p:cNvCxnSpPr/>
            <p:nvPr userDrawn="1"/>
          </p:nvCxnSpPr>
          <p:spPr>
            <a:xfrm flipH="1">
              <a:off x="3024909" y="6394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8"/>
            <p:cNvCxnSpPr/>
            <p:nvPr userDrawn="1"/>
          </p:nvCxnSpPr>
          <p:spPr>
            <a:xfrm flipH="1">
              <a:off x="3024909" y="6635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9"/>
            <p:cNvCxnSpPr/>
            <p:nvPr userDrawn="1"/>
          </p:nvCxnSpPr>
          <p:spPr>
            <a:xfrm flipH="1">
              <a:off x="3024909" y="6877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5" name="文本占位符 6"/>
          <p:cNvSpPr>
            <a:spLocks noGrp="1"/>
          </p:cNvSpPr>
          <p:nvPr>
            <p:ph type="body" sz="quarter" idx="12" hasCustomPrompt="1"/>
          </p:nvPr>
        </p:nvSpPr>
        <p:spPr>
          <a:xfrm>
            <a:off x="3707722" y="2642357"/>
            <a:ext cx="628642" cy="731613"/>
          </a:xfrm>
          <a:prstGeom prst="rect">
            <a:avLst/>
          </a:prstGeom>
        </p:spPr>
        <p:txBody>
          <a:bodyPr anchor="ctr"/>
          <a:lstStyle>
            <a:lvl1pPr marL="0" indent="0" algn="ctr">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6" name="文本占位符 6"/>
          <p:cNvSpPr>
            <a:spLocks noGrp="1"/>
          </p:cNvSpPr>
          <p:nvPr>
            <p:ph type="body" sz="quarter" idx="13"/>
          </p:nvPr>
        </p:nvSpPr>
        <p:spPr>
          <a:xfrm>
            <a:off x="4805003" y="264235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70395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文本占位符 6"/>
          <p:cNvSpPr>
            <a:spLocks noGrp="1"/>
          </p:cNvSpPr>
          <p:nvPr>
            <p:ph type="body" sz="quarter" idx="12" hasCustomPrompt="1"/>
          </p:nvPr>
        </p:nvSpPr>
        <p:spPr>
          <a:xfrm>
            <a:off x="223541" y="561307"/>
            <a:ext cx="690857" cy="731613"/>
          </a:xfrm>
          <a:prstGeom prst="rect">
            <a:avLst/>
          </a:prstGeom>
        </p:spPr>
        <p:txBody>
          <a:bodyPr anchor="ctr"/>
          <a:lstStyle>
            <a:lvl1pPr marL="0" indent="0" algn="ctr">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cxnSp>
        <p:nvCxnSpPr>
          <p:cNvPr id="8" name="直接连接符 9"/>
          <p:cNvCxnSpPr/>
          <p:nvPr userDrawn="1"/>
        </p:nvCxnSpPr>
        <p:spPr>
          <a:xfrm>
            <a:off x="572115" y="1431878"/>
            <a:ext cx="0" cy="1773192"/>
          </a:xfrm>
          <a:prstGeom prst="line">
            <a:avLst/>
          </a:prstGeom>
          <a:noFill/>
          <a:ln w="6350" cap="flat" cmpd="sng" algn="ctr">
            <a:solidFill>
              <a:schemeClr val="tx1">
                <a:lumMod val="85000"/>
                <a:lumOff val="15000"/>
              </a:schemeClr>
            </a:solidFill>
            <a:prstDash val="solid"/>
            <a:miter lim="800000"/>
          </a:ln>
          <a:effectLst/>
        </p:spPr>
      </p:cxnSp>
      <p:sp>
        <p:nvSpPr>
          <p:cNvPr id="11" name="竖排文本占位符 10"/>
          <p:cNvSpPr>
            <a:spLocks noGrp="1"/>
          </p:cNvSpPr>
          <p:nvPr>
            <p:ph type="body" orient="vert" sz="quarter" idx="13"/>
          </p:nvPr>
        </p:nvSpPr>
        <p:spPr>
          <a:xfrm>
            <a:off x="293072" y="3344028"/>
            <a:ext cx="551794" cy="2982036"/>
          </a:xfrm>
          <a:prstGeom prst="rect">
            <a:avLst/>
          </a:prstGeom>
        </p:spPr>
        <p:txBody>
          <a:bodyPr vert="eaVert" anchor="ctr"/>
          <a:lstStyle>
            <a:lvl1pPr marL="0" indent="0">
              <a:lnSpc>
                <a:spcPct val="100000"/>
              </a:lnSpc>
              <a:buNone/>
              <a:defRPr sz="2000">
                <a:solidFill>
                  <a:schemeClr val="tx1">
                    <a:lumMod val="85000"/>
                    <a:lumOff val="15000"/>
                  </a:schemeClr>
                </a:solidFill>
                <a:latin typeface="Microsoft YaHei" charset="0"/>
                <a:ea typeface="Microsoft YaHei" charset="0"/>
                <a:cs typeface="Microsoft YaHei" charset="0"/>
              </a:defRPr>
            </a:lvl1pPr>
          </a:lstStyle>
          <a:p>
            <a:pPr lvl="0"/>
            <a:endParaRPr kumimoji="1" lang="zh-CN" altLang="en-US" dirty="0"/>
          </a:p>
        </p:txBody>
      </p:sp>
      <p:sp>
        <p:nvSpPr>
          <p:cNvPr id="13" name="图片占位符 12"/>
          <p:cNvSpPr>
            <a:spLocks noGrp="1"/>
          </p:cNvSpPr>
          <p:nvPr>
            <p:ph type="pic" sz="quarter" idx="14"/>
          </p:nvPr>
        </p:nvSpPr>
        <p:spPr>
          <a:xfrm>
            <a:off x="6700838" y="0"/>
            <a:ext cx="5491162" cy="6858000"/>
          </a:xfrm>
          <a:prstGeom prst="rect">
            <a:avLst/>
          </a:prstGeom>
        </p:spPr>
        <p:txBody>
          <a:bodyPr/>
          <a:lstStyle>
            <a:lvl1pPr>
              <a:defRPr>
                <a:latin typeface="Microsoft YaHei" charset="0"/>
                <a:ea typeface="Microsoft YaHei" charset="0"/>
                <a:cs typeface="Microsoft YaHei" charset="0"/>
              </a:defRPr>
            </a:lvl1pPr>
          </a:lstStyle>
          <a:p>
            <a:endParaRPr kumimoji="1" lang="zh-CN" altLang="en-US"/>
          </a:p>
        </p:txBody>
      </p:sp>
    </p:spTree>
    <p:extLst>
      <p:ext uri="{BB962C8B-B14F-4D97-AF65-F5344CB8AC3E}">
        <p14:creationId xmlns:p14="http://schemas.microsoft.com/office/powerpoint/2010/main" val="145304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8308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1495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2" r:id="rId1"/>
    <p:sldLayoutId id="2147483694" r:id="rId2"/>
    <p:sldLayoutId id="2147483693" r:id="rId3"/>
    <p:sldLayoutId id="2147483692" r:id="rId4"/>
    <p:sldLayoutId id="2147483683" r:id="rId5"/>
    <p:sldLayoutId id="2147483684" r:id="rId6"/>
    <p:sldLayoutId id="2147483685" r:id="rId7"/>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0" r:id="rId5"/>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smtClean="0"/>
          </a:p>
          <a:p>
            <a:r>
              <a:rPr lang="zh-CN" altLang="zh-CN" dirty="0" smtClean="0"/>
              <a:t>中继</a:t>
            </a:r>
            <a:r>
              <a:rPr lang="zh-CN" altLang="zh-CN" dirty="0"/>
              <a:t>放大转发协作通信功率分配的研究</a:t>
            </a:r>
          </a:p>
          <a:p>
            <a:endParaRPr lang="zh-CN" altLang="en-US" dirty="0"/>
          </a:p>
        </p:txBody>
      </p:sp>
      <p:sp>
        <p:nvSpPr>
          <p:cNvPr id="3" name="文本占位符 2"/>
          <p:cNvSpPr>
            <a:spLocks noGrp="1"/>
          </p:cNvSpPr>
          <p:nvPr>
            <p:ph type="body" sz="quarter" idx="11"/>
          </p:nvPr>
        </p:nvSpPr>
        <p:spPr/>
        <p:txBody>
          <a:bodyPr/>
          <a:lstStyle/>
          <a:p>
            <a:r>
              <a:rPr lang="zh-CN" altLang="en-US" dirty="0" smtClean="0"/>
              <a:t>报告人：李子昕  </a:t>
            </a:r>
            <a:r>
              <a:rPr lang="en-US" altLang="zh-CN" dirty="0" smtClean="0"/>
              <a:t>04016201</a:t>
            </a:r>
            <a:endParaRPr lang="en-US" altLang="zh-CN" dirty="0"/>
          </a:p>
        </p:txBody>
      </p:sp>
      <p:sp>
        <p:nvSpPr>
          <p:cNvPr id="4" name="文本占位符 3"/>
          <p:cNvSpPr>
            <a:spLocks noGrp="1"/>
          </p:cNvSpPr>
          <p:nvPr>
            <p:ph type="body" sz="quarter" idx="12"/>
          </p:nvPr>
        </p:nvSpPr>
        <p:spPr/>
        <p:txBody>
          <a:bodyPr/>
          <a:lstStyle/>
          <a:p>
            <a:r>
              <a:rPr lang="en-US" altLang="zh-CN" dirty="0" smtClean="0"/>
              <a:t>2018/12/29</a:t>
            </a:r>
            <a:endParaRPr lang="en-US" altLang="zh-CN" dirty="0"/>
          </a:p>
        </p:txBody>
      </p:sp>
    </p:spTree>
    <p:extLst>
      <p:ext uri="{BB962C8B-B14F-4D97-AF65-F5344CB8AC3E}">
        <p14:creationId xmlns:p14="http://schemas.microsoft.com/office/powerpoint/2010/main" val="592962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a:t>
            </a:r>
            <a:endParaRPr kumimoji="1" lang="zh-CN" altLang="en-US" dirty="0"/>
          </a:p>
        </p:txBody>
      </p:sp>
      <p:sp>
        <p:nvSpPr>
          <p:cNvPr id="10" name="矩形 9"/>
          <p:cNvSpPr/>
          <p:nvPr/>
        </p:nvSpPr>
        <p:spPr>
          <a:xfrm>
            <a:off x="1024890" y="561307"/>
            <a:ext cx="9383184" cy="732508"/>
          </a:xfrm>
          <a:prstGeom prst="rect">
            <a:avLst/>
          </a:prstGeom>
        </p:spPr>
        <p:txBody>
          <a:bodyPr wrap="square">
            <a:spAutoFit/>
          </a:bodyPr>
          <a:lstStyle/>
          <a:p>
            <a:pPr>
              <a:lnSpc>
                <a:spcPct val="130000"/>
              </a:lnSpc>
            </a:pPr>
            <a:r>
              <a:rPr lang="zh-CN" altLang="en-US" sz="3200" b="1" dirty="0"/>
              <a:t>研究方法</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3" name="矩形 2"/>
              <p:cNvSpPr/>
              <p:nvPr/>
            </p:nvSpPr>
            <p:spPr>
              <a:xfrm>
                <a:off x="1304925" y="1455687"/>
                <a:ext cx="9289841" cy="4154984"/>
              </a:xfrm>
              <a:prstGeom prst="rect">
                <a:avLst/>
              </a:prstGeom>
            </p:spPr>
            <p:txBody>
              <a:bodyPr wrap="square">
                <a:spAutoFit/>
              </a:bodyPr>
              <a:lstStyle/>
              <a:p>
                <a:pPr marL="342900" indent="-342900">
                  <a:buFont typeface="Arial" panose="020B0604020202020204" pitchFamily="34" charset="0"/>
                  <a:buChar char="•"/>
                </a:pPr>
                <a:r>
                  <a:rPr lang="zh-CN" altLang="zh-CN" sz="2400" b="1" dirty="0"/>
                  <a:t>优化目标</a:t>
                </a:r>
              </a:p>
              <a:p>
                <a:r>
                  <a:rPr lang="en-US" altLang="zh-CN" sz="2400" dirty="0" smtClean="0"/>
                  <a:t>	</a:t>
                </a:r>
                <a:r>
                  <a:rPr lang="zh-CN" altLang="zh-CN" sz="2400" dirty="0" smtClean="0"/>
                  <a:t>对于</a:t>
                </a:r>
                <a:r>
                  <a:rPr lang="zh-CN" altLang="zh-CN" sz="2400" dirty="0"/>
                  <a:t>单中继系统根据源节点到目标节点、源节点到中继和中继到目标节点的信道特性进行功率分配</a:t>
                </a:r>
                <a:r>
                  <a:rPr lang="en-US" altLang="zh-CN" sz="2400" dirty="0"/>
                  <a:t>. </a:t>
                </a:r>
                <a:r>
                  <a:rPr lang="zh-CN" altLang="zh-CN" sz="2400" dirty="0"/>
                  <a:t>针对源节点到目标节点没有直接链接的情况功率在源节点和中继之间进行分配。</a:t>
                </a:r>
              </a:p>
              <a:p>
                <a:r>
                  <a:rPr lang="zh-CN" altLang="zh-CN" sz="2400" dirty="0"/>
                  <a:t>在此功率约束条件下以最小化系统误码率为目标达到最优化系统性能的目的</a:t>
                </a:r>
                <a:r>
                  <a:rPr lang="en-US" altLang="zh-CN" sz="2400" dirty="0"/>
                  <a:t>. </a:t>
                </a:r>
                <a:r>
                  <a:rPr lang="zh-CN" altLang="zh-CN" sz="2400" dirty="0"/>
                  <a:t>优化问题描述为：</a:t>
                </a:r>
              </a:p>
              <a:p>
                <a14:m>
                  <m:oMathPara xmlns:m="http://schemas.openxmlformats.org/officeDocument/2006/math">
                    <m:oMathParaPr>
                      <m:jc m:val="centerGroup"/>
                    </m:oMathParaPr>
                    <m:oMath xmlns:m="http://schemas.openxmlformats.org/officeDocument/2006/math">
                      <m:func>
                        <m:funcPr>
                          <m:ctrlPr>
                            <a:rPr lang="zh-CN" altLang="zh-CN" sz="2400" i="1"/>
                          </m:ctrlPr>
                        </m:funcPr>
                        <m:fName>
                          <m:r>
                            <m:rPr>
                              <m:sty m:val="p"/>
                            </m:rPr>
                            <a:rPr lang="en-US" altLang="zh-CN" sz="2400"/>
                            <m:t>min</m:t>
                          </m:r>
                        </m:fName>
                        <m:e>
                          <m:r>
                            <a:rPr lang="en-US" altLang="zh-CN" sz="2400" i="1"/>
                            <m:t>𝐵𝐸𝑅</m:t>
                          </m:r>
                        </m:e>
                      </m:func>
                    </m:oMath>
                  </m:oMathPara>
                </a14:m>
                <a:endParaRPr lang="zh-CN" altLang="zh-CN" sz="2400" dirty="0"/>
              </a:p>
              <a:p>
                <a:pPr algn="ctr"/>
                <a:r>
                  <a:rPr lang="en-US" altLang="zh-CN" sz="2400" dirty="0" smtClean="0"/>
                  <a:t>        </a:t>
                </a:r>
                <a14:m>
                  <m:oMath xmlns:m="http://schemas.openxmlformats.org/officeDocument/2006/math">
                    <m:r>
                      <m:rPr>
                        <m:sty m:val="p"/>
                      </m:rPr>
                      <a:rPr lang="en-US" altLang="zh-CN" sz="2400"/>
                      <m:t>s</m:t>
                    </m:r>
                    <m:r>
                      <a:rPr lang="en-US" altLang="zh-CN" sz="2400"/>
                      <m:t>.</m:t>
                    </m:r>
                    <m:r>
                      <m:rPr>
                        <m:sty m:val="p"/>
                      </m:rPr>
                      <a:rPr lang="en-US" altLang="zh-CN" sz="2400"/>
                      <m:t>t</m:t>
                    </m:r>
                    <m:r>
                      <a:rPr lang="en-US" altLang="zh-CN" sz="2400"/>
                      <m:t>. </m:t>
                    </m:r>
                    <m:sSub>
                      <m:sSubPr>
                        <m:ctrlPr>
                          <a:rPr lang="zh-CN" altLang="zh-CN" sz="2400" i="1"/>
                        </m:ctrlPr>
                      </m:sSubPr>
                      <m:e>
                        <m:r>
                          <m:rPr>
                            <m:sty m:val="p"/>
                          </m:rPr>
                          <a:rPr lang="en-US" altLang="zh-CN" sz="2400"/>
                          <m:t>POW</m:t>
                        </m:r>
                      </m:e>
                      <m:sub>
                        <m:r>
                          <m:rPr>
                            <m:sty m:val="p"/>
                          </m:rPr>
                          <a:rPr lang="en-US" altLang="zh-CN" sz="2400"/>
                          <m:t>S</m:t>
                        </m:r>
                      </m:sub>
                    </m:sSub>
                    <m:r>
                      <a:rPr lang="en-US" altLang="zh-CN" sz="2400"/>
                      <m:t>+</m:t>
                    </m:r>
                    <m:sSub>
                      <m:sSubPr>
                        <m:ctrlPr>
                          <a:rPr lang="zh-CN" altLang="zh-CN" sz="2400" i="1"/>
                        </m:ctrlPr>
                      </m:sSubPr>
                      <m:e>
                        <m:r>
                          <m:rPr>
                            <m:sty m:val="p"/>
                          </m:rPr>
                          <a:rPr lang="en-US" altLang="zh-CN" sz="2400"/>
                          <m:t>POW</m:t>
                        </m:r>
                      </m:e>
                      <m:sub>
                        <m:r>
                          <m:rPr>
                            <m:sty m:val="p"/>
                          </m:rPr>
                          <a:rPr lang="en-US" altLang="zh-CN" sz="2400"/>
                          <m:t>R</m:t>
                        </m:r>
                      </m:sub>
                    </m:sSub>
                    <m:r>
                      <a:rPr lang="en-US" altLang="zh-CN" sz="2400"/>
                      <m:t>=</m:t>
                    </m:r>
                    <m:r>
                      <m:rPr>
                        <m:sty m:val="p"/>
                      </m:rPr>
                      <a:rPr lang="en-US" altLang="zh-CN" sz="2400"/>
                      <m:t>POW</m:t>
                    </m:r>
                  </m:oMath>
                </a14:m>
                <a:r>
                  <a:rPr lang="en-US" altLang="zh-CN" sz="2400" dirty="0"/>
                  <a:t>      (13)</a:t>
                </a:r>
                <a:endParaRPr lang="zh-CN" altLang="zh-CN" sz="2400" dirty="0"/>
              </a:p>
              <a:p>
                <a14:m>
                  <m:oMathPara xmlns:m="http://schemas.openxmlformats.org/officeDocument/2006/math">
                    <m:oMathParaPr>
                      <m:jc m:val="centerGroup"/>
                    </m:oMathParaPr>
                    <m:oMath xmlns:m="http://schemas.openxmlformats.org/officeDocument/2006/math">
                      <m:r>
                        <m:rPr>
                          <m:sty m:val="p"/>
                        </m:rPr>
                        <a:rPr lang="en-US" altLang="zh-CN" sz="2400"/>
                        <m:t>POW</m:t>
                      </m:r>
                      <m:r>
                        <a:rPr lang="en-US" altLang="zh-CN" sz="2400"/>
                        <m:t>_</m:t>
                      </m:r>
                      <m:r>
                        <m:rPr>
                          <m:sty m:val="p"/>
                        </m:rPr>
                        <a:rPr lang="en-US" altLang="zh-CN" sz="2400"/>
                        <m:t>S</m:t>
                      </m:r>
                      <m:r>
                        <a:rPr lang="en-US" altLang="zh-CN" sz="2400"/>
                        <m:t>≥0</m:t>
                      </m:r>
                    </m:oMath>
                  </m:oMathPara>
                </a14:m>
                <a:endParaRPr lang="zh-CN" altLang="zh-CN" sz="2400" dirty="0"/>
              </a:p>
              <a:p>
                <a:pPr algn="ctr"/>
                <a:endParaRPr lang="zh-CN" altLang="zh-CN" sz="2400" b="1" dirty="0"/>
              </a:p>
              <a:p>
                <a:endParaRPr lang="zh-CN" altLang="en-US" sz="2400" dirty="0">
                  <a:latin typeface="+mn-ea"/>
                </a:endParaRPr>
              </a:p>
            </p:txBody>
          </p:sp>
        </mc:Choice>
        <mc:Fallback>
          <p:sp>
            <p:nvSpPr>
              <p:cNvPr id="3" name="矩形 2"/>
              <p:cNvSpPr>
                <a:spLocks noRot="1" noChangeAspect="1" noMove="1" noResize="1" noEditPoints="1" noAdjustHandles="1" noChangeArrowheads="1" noChangeShapeType="1" noTextEdit="1"/>
              </p:cNvSpPr>
              <p:nvPr/>
            </p:nvSpPr>
            <p:spPr>
              <a:xfrm>
                <a:off x="1304925" y="1455687"/>
                <a:ext cx="9289841" cy="4154984"/>
              </a:xfrm>
              <a:prstGeom prst="rect">
                <a:avLst/>
              </a:prstGeom>
              <a:blipFill rotWithShape="0">
                <a:blip r:embed="rId3"/>
                <a:stretch>
                  <a:fillRect l="-984" t="-1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280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a:t>
            </a:r>
            <a:endParaRPr kumimoji="1" lang="zh-CN" altLang="en-US" dirty="0"/>
          </a:p>
        </p:txBody>
      </p:sp>
      <p:sp>
        <p:nvSpPr>
          <p:cNvPr id="10" name="矩形 9"/>
          <p:cNvSpPr/>
          <p:nvPr/>
        </p:nvSpPr>
        <p:spPr>
          <a:xfrm>
            <a:off x="1024890" y="561307"/>
            <a:ext cx="9383184" cy="732508"/>
          </a:xfrm>
          <a:prstGeom prst="rect">
            <a:avLst/>
          </a:prstGeom>
        </p:spPr>
        <p:txBody>
          <a:bodyPr wrap="square">
            <a:spAutoFit/>
          </a:bodyPr>
          <a:lstStyle/>
          <a:p>
            <a:pPr>
              <a:lnSpc>
                <a:spcPct val="130000"/>
              </a:lnSpc>
            </a:pPr>
            <a:r>
              <a:rPr lang="zh-CN" altLang="en-US" sz="3200" b="1" dirty="0"/>
              <a:t>研究方法</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304926" y="1293815"/>
            <a:ext cx="9820274" cy="6370975"/>
          </a:xfrm>
          <a:prstGeom prst="rect">
            <a:avLst/>
          </a:prstGeom>
        </p:spPr>
        <p:txBody>
          <a:bodyPr wrap="square">
            <a:spAutoFit/>
          </a:bodyPr>
          <a:lstStyle/>
          <a:p>
            <a:pPr marL="342900" indent="-342900">
              <a:buFont typeface="Arial" panose="020B0604020202020204" pitchFamily="34" charset="0"/>
              <a:buChar char="•"/>
            </a:pPr>
            <a:r>
              <a:rPr lang="zh-CN" altLang="zh-CN" sz="2400" b="1" dirty="0"/>
              <a:t>基于蒙特卡洛法的功率分配优化</a:t>
            </a:r>
            <a:r>
              <a:rPr lang="zh-CN" altLang="zh-CN" sz="2400" b="1" dirty="0" smtClean="0"/>
              <a:t>算法</a:t>
            </a:r>
            <a:endParaRPr lang="en-US" altLang="zh-CN" sz="2400" b="1" dirty="0" smtClean="0"/>
          </a:p>
          <a:p>
            <a:r>
              <a:rPr lang="en-US" altLang="zh-CN" sz="2400" dirty="0" smtClean="0"/>
              <a:t>	</a:t>
            </a:r>
            <a:r>
              <a:rPr lang="zh-CN" altLang="zh-CN" sz="2400" dirty="0" smtClean="0"/>
              <a:t>蒙特卡罗模拟</a:t>
            </a:r>
            <a:r>
              <a:rPr lang="zh-CN" altLang="zh-CN" sz="2400" dirty="0"/>
              <a:t>方法诞生于上个世纪</a:t>
            </a:r>
            <a:r>
              <a:rPr lang="en-US" altLang="zh-CN" sz="2400" dirty="0"/>
              <a:t>40</a:t>
            </a:r>
            <a:r>
              <a:rPr lang="zh-CN" altLang="zh-CN" sz="2400" dirty="0"/>
              <a:t>年代美国的”曼哈顿计划”，名字来源于赌城蒙特卡罗。蒙特卡罗算法从某种意义上而言，就是一种赌博算法。</a:t>
            </a:r>
          </a:p>
          <a:p>
            <a:r>
              <a:rPr lang="en-US" altLang="zh-CN" sz="2400" dirty="0" smtClean="0"/>
              <a:t>	</a:t>
            </a:r>
            <a:r>
              <a:rPr lang="zh-CN" altLang="zh-CN" sz="2400" dirty="0" smtClean="0"/>
              <a:t>它</a:t>
            </a:r>
            <a:r>
              <a:rPr lang="zh-CN" altLang="zh-CN" sz="2400" dirty="0"/>
              <a:t>是一种基于随机试验和统计计算的数值方法，也称计算机随机模拟方法或统计模拟方法。蒙特卡罗方法的数学基础是概率论中的大数定律和中心极限定理。</a:t>
            </a:r>
          </a:p>
          <a:p>
            <a:r>
              <a:rPr lang="en-US" altLang="zh-CN" sz="2400" dirty="0" smtClean="0"/>
              <a:t>	</a:t>
            </a:r>
            <a:r>
              <a:rPr lang="zh-CN" altLang="zh-CN" sz="2400" dirty="0" smtClean="0"/>
              <a:t>在</a:t>
            </a:r>
            <a:r>
              <a:rPr lang="zh-CN" altLang="zh-CN" sz="2400" dirty="0"/>
              <a:t>自变量维数很大或取值范围很宽的优化问题中经常被使用。它的原理是，通过计算机生成很多次随机数，一般在</a:t>
            </a:r>
            <a:r>
              <a:rPr lang="en-US" altLang="zh-CN" sz="2400" dirty="0"/>
              <a:t>10</a:t>
            </a:r>
            <a:r>
              <a:rPr lang="zh-CN" altLang="zh-CN" sz="2400" dirty="0"/>
              <a:t>的</a:t>
            </a:r>
            <a:r>
              <a:rPr lang="en-US" altLang="zh-CN" sz="2400" dirty="0"/>
              <a:t>3</a:t>
            </a:r>
            <a:r>
              <a:rPr lang="zh-CN" altLang="zh-CN" sz="2400" dirty="0"/>
              <a:t>次方以上，每一次判断生成的随机数列是否满足规划问题中的约束条件，若满足，则计算出相应的目标函数的值。</a:t>
            </a:r>
          </a:p>
          <a:p>
            <a:r>
              <a:rPr lang="en-US" altLang="zh-CN" sz="2400" dirty="0" smtClean="0"/>
              <a:t>	</a:t>
            </a:r>
            <a:r>
              <a:rPr lang="zh-CN" altLang="zh-CN" sz="2400" dirty="0" smtClean="0"/>
              <a:t>如果</a:t>
            </a:r>
            <a:r>
              <a:rPr lang="zh-CN" altLang="zh-CN" sz="2400" dirty="0"/>
              <a:t>该次满足约束条件且计算出的目标函数值由于上次满足条件时的值，则记录下当前的随即数列和目标函数值。如此反复直至算法结束。</a:t>
            </a:r>
          </a:p>
          <a:p>
            <a:r>
              <a:rPr lang="en-US" altLang="zh-CN" sz="2800" dirty="0" smtClean="0"/>
              <a:t>	</a:t>
            </a:r>
          </a:p>
          <a:p>
            <a:endParaRPr lang="zh-CN" altLang="zh-CN" sz="2400" b="1" dirty="0"/>
          </a:p>
          <a:p>
            <a:endParaRPr lang="zh-CN" altLang="en-US" sz="2400" dirty="0">
              <a:latin typeface="+mn-ea"/>
            </a:endParaRPr>
          </a:p>
        </p:txBody>
      </p:sp>
    </p:spTree>
    <p:extLst>
      <p:ext uri="{BB962C8B-B14F-4D97-AF65-F5344CB8AC3E}">
        <p14:creationId xmlns:p14="http://schemas.microsoft.com/office/powerpoint/2010/main" val="300401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a:t>
            </a:r>
            <a:endParaRPr kumimoji="1" lang="zh-CN" altLang="en-US" dirty="0"/>
          </a:p>
        </p:txBody>
      </p:sp>
      <p:sp>
        <p:nvSpPr>
          <p:cNvPr id="10" name="矩形 9"/>
          <p:cNvSpPr/>
          <p:nvPr/>
        </p:nvSpPr>
        <p:spPr>
          <a:xfrm>
            <a:off x="1024890" y="561307"/>
            <a:ext cx="9383184" cy="732508"/>
          </a:xfrm>
          <a:prstGeom prst="rect">
            <a:avLst/>
          </a:prstGeom>
        </p:spPr>
        <p:txBody>
          <a:bodyPr wrap="square">
            <a:spAutoFit/>
          </a:bodyPr>
          <a:lstStyle/>
          <a:p>
            <a:pPr>
              <a:lnSpc>
                <a:spcPct val="130000"/>
              </a:lnSpc>
            </a:pPr>
            <a:r>
              <a:rPr lang="zh-CN" altLang="en-US" sz="3200" b="1" dirty="0"/>
              <a:t>研究方法</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304926" y="1293815"/>
            <a:ext cx="6200774" cy="5632311"/>
          </a:xfrm>
          <a:prstGeom prst="rect">
            <a:avLst/>
          </a:prstGeom>
        </p:spPr>
        <p:txBody>
          <a:bodyPr wrap="square">
            <a:spAutoFit/>
          </a:bodyPr>
          <a:lstStyle/>
          <a:p>
            <a:pPr marL="342900" indent="-342900">
              <a:buFont typeface="Arial" panose="020B0604020202020204" pitchFamily="34" charset="0"/>
              <a:buChar char="•"/>
            </a:pPr>
            <a:r>
              <a:rPr lang="zh-CN" altLang="zh-CN" sz="2400" b="1" dirty="0"/>
              <a:t>基于蒙特卡洛法的功率分配优化</a:t>
            </a:r>
            <a:r>
              <a:rPr lang="zh-CN" altLang="zh-CN" sz="2400" b="1" dirty="0" smtClean="0"/>
              <a:t>算法</a:t>
            </a:r>
            <a:endParaRPr lang="en-US" altLang="zh-CN" sz="2400" b="1" dirty="0" smtClean="0"/>
          </a:p>
          <a:p>
            <a:r>
              <a:rPr lang="en-US" altLang="zh-CN" sz="2000" b="1" dirty="0"/>
              <a:t>	</a:t>
            </a:r>
            <a:endParaRPr lang="en-US" altLang="zh-CN" sz="2000" b="1" dirty="0" smtClean="0"/>
          </a:p>
          <a:p>
            <a:r>
              <a:rPr lang="zh-CN" altLang="zh-CN" sz="2400" dirty="0" smtClean="0"/>
              <a:t>步骤</a:t>
            </a:r>
            <a:r>
              <a:rPr lang="zh-CN" altLang="zh-CN" sz="2400" dirty="0"/>
              <a:t>一：运用蒙特卡洛法，运用随机数发生器生成</a:t>
            </a:r>
            <a:r>
              <a:rPr lang="en-US" altLang="zh-CN" sz="2400" dirty="0"/>
              <a:t>0</a:t>
            </a:r>
            <a:r>
              <a:rPr lang="zh-CN" altLang="zh-CN" sz="2400" dirty="0"/>
              <a:t>至</a:t>
            </a:r>
            <a:r>
              <a:rPr lang="en-US" altLang="zh-CN" sz="2400" dirty="0"/>
              <a:t>1000</a:t>
            </a:r>
            <a:r>
              <a:rPr lang="zh-CN" altLang="zh-CN" sz="2400" dirty="0"/>
              <a:t>的符合约束条件的随机数，计算对应比例的协作误码率</a:t>
            </a:r>
            <a:r>
              <a:rPr lang="zh-CN" altLang="zh-CN" sz="2400" dirty="0" smtClean="0"/>
              <a:t>。</a:t>
            </a:r>
            <a:endParaRPr lang="en-US" altLang="zh-CN" sz="2400" dirty="0" smtClean="0"/>
          </a:p>
          <a:p>
            <a:endParaRPr lang="zh-CN" altLang="zh-CN" sz="2400" dirty="0"/>
          </a:p>
          <a:p>
            <a:r>
              <a:rPr lang="zh-CN" altLang="zh-CN" sz="2400" dirty="0" smtClean="0"/>
              <a:t>步骤</a:t>
            </a:r>
            <a:r>
              <a:rPr lang="zh-CN" altLang="zh-CN" sz="2400" dirty="0"/>
              <a:t>二：对该协作比进行</a:t>
            </a:r>
            <a:r>
              <a:rPr lang="en-US" altLang="zh-CN" sz="2400" dirty="0"/>
              <a:t>AF</a:t>
            </a:r>
            <a:r>
              <a:rPr lang="zh-CN" altLang="zh-CN" sz="2400" dirty="0"/>
              <a:t>协作系统仿真，将每次得到的误码率同之前的值比较。若更优，则记录数据，更新最优解，再重复第一步；否则，直接重复第一步</a:t>
            </a:r>
            <a:r>
              <a:rPr lang="zh-CN" altLang="zh-CN" sz="2400" dirty="0" smtClean="0"/>
              <a:t>。</a:t>
            </a:r>
            <a:endParaRPr lang="en-US" altLang="zh-CN" sz="2400" dirty="0" smtClean="0"/>
          </a:p>
          <a:p>
            <a:endParaRPr lang="zh-CN" altLang="zh-CN" sz="2400" dirty="0"/>
          </a:p>
          <a:p>
            <a:r>
              <a:rPr lang="zh-CN" altLang="zh-CN" sz="2400" dirty="0" smtClean="0"/>
              <a:t>步骤</a:t>
            </a:r>
            <a:r>
              <a:rPr lang="zh-CN" altLang="zh-CN" sz="2400" dirty="0"/>
              <a:t>三：结束循环，得出最终的最优解。</a:t>
            </a:r>
          </a:p>
          <a:p>
            <a:endParaRPr lang="en-US" altLang="zh-CN" sz="2800" dirty="0" smtClean="0"/>
          </a:p>
          <a:p>
            <a:endParaRPr lang="zh-CN" altLang="zh-CN" sz="2400" b="1" dirty="0"/>
          </a:p>
          <a:p>
            <a:endParaRPr lang="zh-CN" altLang="en-US" sz="2400" dirty="0">
              <a:latin typeface="+mn-ea"/>
            </a:endParaRPr>
          </a:p>
        </p:txBody>
      </p:sp>
      <p:pic>
        <p:nvPicPr>
          <p:cNvPr id="4" name="图片 3"/>
          <p:cNvPicPr>
            <a:picLocks noChangeAspect="1"/>
          </p:cNvPicPr>
          <p:nvPr/>
        </p:nvPicPr>
        <p:blipFill>
          <a:blip r:embed="rId3"/>
          <a:stretch>
            <a:fillRect/>
          </a:stretch>
        </p:blipFill>
        <p:spPr>
          <a:xfrm>
            <a:off x="7344483" y="171336"/>
            <a:ext cx="4060753" cy="6407372"/>
          </a:xfrm>
          <a:prstGeom prst="rect">
            <a:avLst/>
          </a:prstGeom>
        </p:spPr>
      </p:pic>
    </p:spTree>
    <p:extLst>
      <p:ext uri="{BB962C8B-B14F-4D97-AF65-F5344CB8AC3E}">
        <p14:creationId xmlns:p14="http://schemas.microsoft.com/office/powerpoint/2010/main" val="385024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结论</a:t>
            </a:r>
            <a:endParaRPr kumimoji="1" lang="zh-CN" altLang="en-US" dirty="0"/>
          </a:p>
        </p:txBody>
      </p:sp>
    </p:spTree>
    <p:extLst>
      <p:ext uri="{BB962C8B-B14F-4D97-AF65-F5344CB8AC3E}">
        <p14:creationId xmlns:p14="http://schemas.microsoft.com/office/powerpoint/2010/main" val="505185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4</a:t>
            </a:r>
            <a:endParaRPr kumimoji="1" lang="zh-CN" altLang="en-US" dirty="0"/>
          </a:p>
        </p:txBody>
      </p:sp>
      <p:sp>
        <p:nvSpPr>
          <p:cNvPr id="10" name="矩形 9"/>
          <p:cNvSpPr/>
          <p:nvPr/>
        </p:nvSpPr>
        <p:spPr>
          <a:xfrm>
            <a:off x="1024890" y="561307"/>
            <a:ext cx="9383184" cy="732508"/>
          </a:xfrm>
          <a:prstGeom prst="rect">
            <a:avLst/>
          </a:prstGeom>
        </p:spPr>
        <p:txBody>
          <a:bodyPr wrap="square">
            <a:spAutoFit/>
          </a:bodyPr>
          <a:lstStyle/>
          <a:p>
            <a:pPr>
              <a:lnSpc>
                <a:spcPct val="130000"/>
              </a:lnSpc>
            </a:pPr>
            <a:r>
              <a:rPr lang="zh-CN" altLang="en-US" sz="3200" b="1" dirty="0" smtClean="0"/>
              <a:t>结论</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236024" y="1296814"/>
            <a:ext cx="9820274" cy="1261884"/>
          </a:xfrm>
          <a:prstGeom prst="rect">
            <a:avLst/>
          </a:prstGeom>
        </p:spPr>
        <p:txBody>
          <a:bodyPr wrap="square">
            <a:spAutoFit/>
          </a:bodyPr>
          <a:lstStyle/>
          <a:p>
            <a:r>
              <a:rPr lang="en-US" altLang="zh-CN" sz="2800" dirty="0" smtClean="0"/>
              <a:t>	</a:t>
            </a:r>
          </a:p>
          <a:p>
            <a:endParaRPr lang="zh-CN" altLang="zh-CN" sz="2400" b="1" dirty="0"/>
          </a:p>
          <a:p>
            <a:endParaRPr lang="zh-CN" altLang="en-US" sz="2400" dirty="0">
              <a:latin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304926" y="1456656"/>
            <a:ext cx="5260023" cy="4334543"/>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6791325" y="1647468"/>
                <a:ext cx="6096000" cy="1576970"/>
              </a:xfrm>
              <a:prstGeom prst="rect">
                <a:avLst/>
              </a:prstGeom>
            </p:spPr>
            <p:txBody>
              <a:bodyPr>
                <a:spAutoFit/>
              </a:bodyPr>
              <a:lstStyle/>
              <a:p>
                <a:pPr indent="266700"/>
                <a:r>
                  <a:rPr lang="zh-CN" altLang="zh-CN" sz="2400" b="1" kern="100" dirty="0">
                    <a:latin typeface="Times New Roman" panose="02020603050405020304" pitchFamily="18" charset="0"/>
                    <a:ea typeface="宋体" panose="02010600030101010101" pitchFamily="2" charset="-122"/>
                  </a:rPr>
                  <a:t>仿真得到最佳功率协作比为</a:t>
                </a:r>
              </a:p>
              <a:p>
                <a:pPr indent="127000"/>
                <a14:m>
                  <m:oMathPara xmlns:m="http://schemas.openxmlformats.org/officeDocument/2006/math">
                    <m:oMathParaPr>
                      <m:jc m:val="centerGroup"/>
                    </m:oMathParaPr>
                    <m:oMath xmlns:m="http://schemas.openxmlformats.org/officeDocument/2006/math">
                      <m:r>
                        <a:rPr lang="en-US" altLang="zh-CN" sz="2400" b="1" i="1" kern="100">
                          <a:effectLst/>
                          <a:latin typeface="Cambria Math" panose="02040503050406030204" pitchFamily="18" charset="0"/>
                          <a:ea typeface="宋体" panose="02010600030101010101" pitchFamily="2" charset="-122"/>
                        </a:rPr>
                        <m:t>𝛃</m:t>
                      </m:r>
                      <m:r>
                        <a:rPr lang="en-US" altLang="zh-CN" sz="2400" b="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𝟕𝟏𝟏𝟎</m:t>
                      </m:r>
                    </m:oMath>
                  </m:oMathPara>
                </a14:m>
                <a:endParaRPr lang="zh-CN" altLang="zh-CN" sz="2400" b="1" kern="100" dirty="0">
                  <a:effectLst/>
                  <a:latin typeface="Times New Roman" panose="02020603050405020304" pitchFamily="18" charset="0"/>
                  <a:ea typeface="宋体" panose="02010600030101010101" pitchFamily="2" charset="-122"/>
                </a:endParaRPr>
              </a:p>
              <a:p>
                <a:pPr indent="266700"/>
                <a:r>
                  <a:rPr lang="zh-CN" altLang="zh-CN" sz="2400" b="1" kern="100" dirty="0">
                    <a:effectLst/>
                    <a:latin typeface="Times New Roman" panose="02020603050405020304" pitchFamily="18" charset="0"/>
                    <a:ea typeface="宋体" panose="02010600030101010101" pitchFamily="2" charset="-122"/>
                  </a:rPr>
                  <a:t>此时，二进制误码率最小为：</a:t>
                </a:r>
              </a:p>
              <a:p>
                <a:pPr indent="127000"/>
                <a14:m>
                  <m:oMathPara xmlns:m="http://schemas.openxmlformats.org/officeDocument/2006/math">
                    <m:oMathParaPr>
                      <m:jc m:val="centerGroup"/>
                    </m:oMathParaPr>
                    <m:oMath xmlns:m="http://schemas.openxmlformats.org/officeDocument/2006/math">
                      <m:r>
                        <a:rPr lang="en-US" altLang="zh-CN" sz="2400" b="1" i="1" kern="100">
                          <a:effectLst/>
                          <a:latin typeface="Cambria Math" panose="02040503050406030204" pitchFamily="18" charset="0"/>
                          <a:ea typeface="宋体" panose="02010600030101010101" pitchFamily="2" charset="-122"/>
                        </a:rPr>
                        <m:t>𝐁𝐄𝐑</m:t>
                      </m:r>
                      <m:r>
                        <a:rPr lang="en-US" altLang="zh-CN" sz="2400" b="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m:t>
                      </m:r>
                      <m:r>
                        <a:rPr lang="en-US" altLang="zh-CN" sz="2400" b="1" kern="100">
                          <a:effectLst/>
                          <a:latin typeface="Cambria Math" panose="02040503050406030204" pitchFamily="18" charset="0"/>
                          <a:ea typeface="宋体" panose="02010600030101010101" pitchFamily="2" charset="-122"/>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ea typeface="宋体" panose="02010600030101010101" pitchFamily="2" charset="-122"/>
                            </a:rPr>
                            <m:t>𝟏𝟎</m:t>
                          </m:r>
                        </m:e>
                        <m:sup>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𝟒</m:t>
                          </m:r>
                        </m:sup>
                      </m:sSup>
                    </m:oMath>
                  </m:oMathPara>
                </a14:m>
                <a:endParaRPr lang="zh-CN" altLang="zh-CN" sz="2400" b="1" kern="100" dirty="0">
                  <a:effectLst/>
                  <a:latin typeface="Times New Roman" panose="02020603050405020304" pitchFamily="18" charset="0"/>
                  <a:ea typeface="宋体" panose="02010600030101010101" pitchFamily="2" charset="-122"/>
                </a:endParaRPr>
              </a:p>
            </p:txBody>
          </p:sp>
        </mc:Choice>
        <mc:Fallback>
          <p:sp>
            <p:nvSpPr>
              <p:cNvPr id="4" name="矩形 3"/>
              <p:cNvSpPr>
                <a:spLocks noRot="1" noChangeAspect="1" noMove="1" noResize="1" noEditPoints="1" noAdjustHandles="1" noChangeArrowheads="1" noChangeShapeType="1" noTextEdit="1"/>
              </p:cNvSpPr>
              <p:nvPr/>
            </p:nvSpPr>
            <p:spPr>
              <a:xfrm>
                <a:off x="6791325" y="1647468"/>
                <a:ext cx="6096000" cy="1576970"/>
              </a:xfrm>
              <a:prstGeom prst="rect">
                <a:avLst/>
              </a:prstGeom>
              <a:blipFill rotWithShape="0">
                <a:blip r:embed="rId4"/>
                <a:stretch>
                  <a:fillRect t="-42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041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4</a:t>
            </a:r>
            <a:endParaRPr kumimoji="1" lang="zh-CN" altLang="en-US" dirty="0"/>
          </a:p>
        </p:txBody>
      </p:sp>
      <p:sp>
        <p:nvSpPr>
          <p:cNvPr id="10" name="矩形 9"/>
          <p:cNvSpPr/>
          <p:nvPr/>
        </p:nvSpPr>
        <p:spPr>
          <a:xfrm>
            <a:off x="1024890" y="561307"/>
            <a:ext cx="9383184" cy="732508"/>
          </a:xfrm>
          <a:prstGeom prst="rect">
            <a:avLst/>
          </a:prstGeom>
        </p:spPr>
        <p:txBody>
          <a:bodyPr wrap="square">
            <a:spAutoFit/>
          </a:bodyPr>
          <a:lstStyle/>
          <a:p>
            <a:pPr>
              <a:lnSpc>
                <a:spcPct val="130000"/>
              </a:lnSpc>
            </a:pPr>
            <a:r>
              <a:rPr lang="zh-CN" altLang="en-US" sz="3200" b="1" dirty="0" smtClean="0"/>
              <a:t>结论</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568969" y="439564"/>
            <a:ext cx="9820274" cy="1261884"/>
          </a:xfrm>
          <a:prstGeom prst="rect">
            <a:avLst/>
          </a:prstGeom>
        </p:spPr>
        <p:txBody>
          <a:bodyPr wrap="square">
            <a:spAutoFit/>
          </a:bodyPr>
          <a:lstStyle/>
          <a:p>
            <a:r>
              <a:rPr lang="en-US" altLang="zh-CN" sz="2800" dirty="0" smtClean="0"/>
              <a:t>	</a:t>
            </a:r>
          </a:p>
          <a:p>
            <a:endParaRPr lang="zh-CN" altLang="zh-CN" sz="2400" b="1" dirty="0"/>
          </a:p>
          <a:p>
            <a:endParaRPr lang="zh-CN" altLang="en-US" sz="2400" dirty="0">
              <a:latin typeface="+mn-ea"/>
            </a:endParaRPr>
          </a:p>
        </p:txBody>
      </p:sp>
      <p:sp>
        <p:nvSpPr>
          <p:cNvPr id="5" name="矩形 4"/>
          <p:cNvSpPr/>
          <p:nvPr/>
        </p:nvSpPr>
        <p:spPr>
          <a:xfrm>
            <a:off x="800100" y="1823191"/>
            <a:ext cx="7296150" cy="3046988"/>
          </a:xfrm>
          <a:prstGeom prst="rect">
            <a:avLst/>
          </a:prstGeom>
        </p:spPr>
        <p:txBody>
          <a:bodyPr wrap="square">
            <a:spAutoFit/>
          </a:bodyPr>
          <a:lstStyle/>
          <a:p>
            <a:pPr marL="342900" indent="-342900" algn="just">
              <a:spcAft>
                <a:spcPts val="0"/>
              </a:spcAft>
              <a:buFont typeface="Arial" panose="020B0604020202020204" pitchFamily="34" charset="0"/>
              <a:buChar char="•"/>
            </a:pPr>
            <a:r>
              <a:rPr lang="zh-CN" altLang="zh-CN" sz="2400" kern="100" dirty="0" smtClean="0">
                <a:latin typeface="Times New Roman" panose="02020603050405020304" pitchFamily="18" charset="0"/>
                <a:ea typeface="宋体" panose="02010600030101010101" pitchFamily="2" charset="-122"/>
              </a:rPr>
              <a:t>本文</a:t>
            </a:r>
            <a:r>
              <a:rPr lang="zh-CN" altLang="zh-CN" sz="2400" kern="100" dirty="0">
                <a:latin typeface="Times New Roman" panose="02020603050405020304" pitchFamily="18" charset="0"/>
                <a:ea typeface="宋体" panose="02010600030101010101" pitchFamily="2" charset="-122"/>
              </a:rPr>
              <a:t>以误码率最小为优化目标建立了基于放大转发协议的单中继协作系统功率分配的优化模型。对</a:t>
            </a:r>
            <a:r>
              <a:rPr lang="en-US" altLang="zh-CN" sz="2400" kern="100" dirty="0">
                <a:latin typeface="Times New Roman" panose="02020603050405020304" pitchFamily="18" charset="0"/>
                <a:ea typeface="宋体" panose="02010600030101010101" pitchFamily="2" charset="-122"/>
              </a:rPr>
              <a:t>BPSK</a:t>
            </a:r>
            <a:r>
              <a:rPr lang="zh-CN" altLang="zh-CN" sz="2400" kern="100" dirty="0">
                <a:latin typeface="Times New Roman" panose="02020603050405020304" pitchFamily="18" charset="0"/>
                <a:ea typeface="宋体" panose="02010600030101010101" pitchFamily="2" charset="-122"/>
              </a:rPr>
              <a:t>调制的</a:t>
            </a:r>
            <a:r>
              <a:rPr lang="en-US" altLang="zh-CN" sz="2400" kern="100" dirty="0">
                <a:latin typeface="Times New Roman" panose="02020603050405020304" pitchFamily="18" charset="0"/>
                <a:ea typeface="宋体" panose="02010600030101010101" pitchFamily="2" charset="-122"/>
              </a:rPr>
              <a:t>AF</a:t>
            </a:r>
            <a:r>
              <a:rPr lang="zh-CN" altLang="zh-CN" sz="2400" kern="100" dirty="0">
                <a:latin typeface="Times New Roman" panose="02020603050405020304" pitchFamily="18" charset="0"/>
                <a:ea typeface="宋体" panose="02010600030101010101" pitchFamily="2" charset="-122"/>
              </a:rPr>
              <a:t>协作系统进行仿真实验。建立目标函数</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通过蒙特卡洛算法求解最小误码率优化问题</a:t>
            </a:r>
            <a:r>
              <a:rPr lang="zh-CN" altLang="zh-CN" sz="2400" kern="100" dirty="0" smtClean="0">
                <a:latin typeface="Times New Roman" panose="02020603050405020304" pitchFamily="18" charset="0"/>
                <a:ea typeface="宋体" panose="02010600030101010101" pitchFamily="2" charset="-122"/>
              </a:rPr>
              <a:t>。</a:t>
            </a:r>
            <a:endParaRPr lang="en-US" altLang="zh-CN" sz="2400" kern="100" dirty="0" smtClean="0">
              <a:latin typeface="Times New Roman" panose="02020603050405020304" pitchFamily="18" charset="0"/>
              <a:ea typeface="宋体" panose="02010600030101010101" pitchFamily="2" charset="-122"/>
            </a:endParaRPr>
          </a:p>
          <a:p>
            <a:pPr marL="342900" indent="-342900" algn="just">
              <a:spcAft>
                <a:spcPts val="0"/>
              </a:spcAft>
              <a:buFont typeface="Arial" panose="020B0604020202020204" pitchFamily="34" charset="0"/>
              <a:buChar char="•"/>
            </a:pPr>
            <a:endParaRPr lang="zh-CN" altLang="zh-CN" sz="2400" kern="100" dirty="0">
              <a:latin typeface="Times New Roman" panose="02020603050405020304" pitchFamily="18" charset="0"/>
              <a:ea typeface="宋体" panose="02010600030101010101" pitchFamily="2" charset="-122"/>
            </a:endParaRPr>
          </a:p>
          <a:p>
            <a:pPr marL="342900" indent="-342900" algn="just">
              <a:spcAft>
                <a:spcPts val="0"/>
              </a:spcAft>
              <a:buFont typeface="Arial" panose="020B0604020202020204" pitchFamily="34" charset="0"/>
              <a:buChar char="•"/>
            </a:pPr>
            <a:r>
              <a:rPr lang="zh-CN" altLang="zh-CN" sz="2400" kern="100" dirty="0" smtClean="0">
                <a:latin typeface="Times New Roman" panose="02020603050405020304" pitchFamily="18" charset="0"/>
                <a:ea typeface="宋体" panose="02010600030101010101" pitchFamily="2" charset="-122"/>
              </a:rPr>
              <a:t>本文</a:t>
            </a:r>
            <a:r>
              <a:rPr lang="zh-CN" altLang="zh-CN" sz="2400" kern="100" dirty="0">
                <a:latin typeface="Times New Roman" panose="02020603050405020304" pitchFamily="18" charset="0"/>
                <a:ea typeface="宋体" panose="02010600030101010101" pitchFamily="2" charset="-122"/>
              </a:rPr>
              <a:t>建立目标函数</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通过蒙特卡洛算法求解功率分配优化问题。经过可信度分析可知，得到的答案具有可靠性。</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4657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参考文献</a:t>
            </a:r>
          </a:p>
        </p:txBody>
      </p:sp>
    </p:spTree>
    <p:extLst>
      <p:ext uri="{BB962C8B-B14F-4D97-AF65-F5344CB8AC3E}">
        <p14:creationId xmlns:p14="http://schemas.microsoft.com/office/powerpoint/2010/main" val="38429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5</a:t>
            </a:r>
            <a:endParaRPr kumimoji="1" lang="zh-CN" altLang="en-US" dirty="0"/>
          </a:p>
        </p:txBody>
      </p:sp>
      <p:sp>
        <p:nvSpPr>
          <p:cNvPr id="10" name="矩形 9"/>
          <p:cNvSpPr/>
          <p:nvPr/>
        </p:nvSpPr>
        <p:spPr>
          <a:xfrm>
            <a:off x="1024890" y="561307"/>
            <a:ext cx="9383184" cy="670120"/>
          </a:xfrm>
          <a:prstGeom prst="rect">
            <a:avLst/>
          </a:prstGeom>
        </p:spPr>
        <p:txBody>
          <a:bodyPr wrap="square">
            <a:spAutoFit/>
          </a:bodyPr>
          <a:lstStyle/>
          <a:p>
            <a:pPr>
              <a:lnSpc>
                <a:spcPct val="130000"/>
              </a:lnSpc>
            </a:pPr>
            <a:r>
              <a:rPr lang="zh-CN" altLang="en-US" sz="3200" b="1" dirty="0" smtClean="0"/>
              <a:t>参考文献</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568969" y="439564"/>
            <a:ext cx="9820274" cy="1261884"/>
          </a:xfrm>
          <a:prstGeom prst="rect">
            <a:avLst/>
          </a:prstGeom>
        </p:spPr>
        <p:txBody>
          <a:bodyPr wrap="square">
            <a:spAutoFit/>
          </a:bodyPr>
          <a:lstStyle/>
          <a:p>
            <a:r>
              <a:rPr lang="en-US" altLang="zh-CN" sz="2800" dirty="0" smtClean="0"/>
              <a:t>	</a:t>
            </a:r>
          </a:p>
          <a:p>
            <a:endParaRPr lang="zh-CN" altLang="zh-CN" sz="2400" b="1" dirty="0"/>
          </a:p>
          <a:p>
            <a:endParaRPr lang="zh-CN" altLang="en-US" sz="2400" dirty="0">
              <a:latin typeface="+mn-ea"/>
            </a:endParaRPr>
          </a:p>
        </p:txBody>
      </p:sp>
      <p:sp>
        <p:nvSpPr>
          <p:cNvPr id="5" name="矩形 4"/>
          <p:cNvSpPr/>
          <p:nvPr/>
        </p:nvSpPr>
        <p:spPr>
          <a:xfrm>
            <a:off x="800100" y="1823191"/>
            <a:ext cx="7296150" cy="3293209"/>
          </a:xfrm>
          <a:prstGeom prst="rect">
            <a:avLst/>
          </a:prstGeom>
        </p:spPr>
        <p:txBody>
          <a:bodyPr wrap="square">
            <a:spAutoFit/>
          </a:bodyPr>
          <a:lstStyle/>
          <a:p>
            <a:pPr lvl="0"/>
            <a:r>
              <a:rPr lang="en-US" altLang="zh-CN" sz="1600" dirty="0" smtClean="0"/>
              <a:t>[1]</a:t>
            </a:r>
            <a:r>
              <a:rPr lang="zh-CN" altLang="zh-CN" sz="1600" dirty="0" smtClean="0"/>
              <a:t>张</a:t>
            </a:r>
            <a:r>
              <a:rPr lang="zh-CN" altLang="zh-CN" sz="1600" dirty="0"/>
              <a:t>冬慧</a:t>
            </a:r>
            <a:r>
              <a:rPr lang="en-US" altLang="zh-CN" sz="1600" dirty="0"/>
              <a:t>.</a:t>
            </a:r>
            <a:r>
              <a:rPr lang="zh-CN" altLang="zh-CN" sz="1600" dirty="0"/>
              <a:t>协同通信中基于放大转发和解码转发的功率分派比较</a:t>
            </a:r>
            <a:r>
              <a:rPr lang="en-US" altLang="zh-CN" sz="1600" dirty="0"/>
              <a:t>. </a:t>
            </a:r>
            <a:r>
              <a:rPr lang="zh-CN" altLang="zh-CN" sz="1600" dirty="0"/>
              <a:t>齐鲁工业大学学报</a:t>
            </a:r>
            <a:r>
              <a:rPr lang="en-US" altLang="zh-CN" sz="1600" dirty="0"/>
              <a:t>.2010.</a:t>
            </a:r>
            <a:endParaRPr lang="zh-CN" altLang="zh-CN" sz="1600" dirty="0"/>
          </a:p>
          <a:p>
            <a:pPr lvl="0"/>
            <a:r>
              <a:rPr lang="en-US" altLang="zh-CN" sz="1600" dirty="0" smtClean="0"/>
              <a:t>[2]</a:t>
            </a:r>
            <a:r>
              <a:rPr lang="zh-CN" altLang="zh-CN" sz="1600" dirty="0" smtClean="0"/>
              <a:t>范立娜</a:t>
            </a:r>
            <a:r>
              <a:rPr lang="zh-CN" altLang="zh-CN" sz="1600" dirty="0"/>
              <a:t>、汪晋宽、高静、 吕腊梅</a:t>
            </a:r>
            <a:r>
              <a:rPr lang="en-US" altLang="zh-CN" sz="1600" dirty="0"/>
              <a:t>. </a:t>
            </a:r>
            <a:r>
              <a:rPr lang="zh-CN" altLang="zh-CN" sz="1600" dirty="0"/>
              <a:t>协作通信系统中继功率分配算法的研究</a:t>
            </a:r>
            <a:r>
              <a:rPr lang="en-US" altLang="zh-CN" sz="1600" dirty="0"/>
              <a:t>. </a:t>
            </a:r>
            <a:r>
              <a:rPr lang="zh-CN" altLang="zh-CN" sz="1600" dirty="0"/>
              <a:t>东北大学学报</a:t>
            </a:r>
            <a:r>
              <a:rPr lang="en-US" altLang="zh-CN" sz="1600" dirty="0"/>
              <a:t>( </a:t>
            </a:r>
            <a:r>
              <a:rPr lang="zh-CN" altLang="zh-CN" sz="1600" dirty="0"/>
              <a:t>自然科学版</a:t>
            </a:r>
            <a:r>
              <a:rPr lang="en-US" altLang="zh-CN" sz="1600" dirty="0"/>
              <a:t>). </a:t>
            </a:r>
            <a:r>
              <a:rPr lang="zh-CN" altLang="zh-CN" sz="1600" dirty="0"/>
              <a:t>第３８卷第９期２０１７ 年９ 月</a:t>
            </a:r>
            <a:r>
              <a:rPr lang="en-US" altLang="zh-CN" sz="1600" dirty="0"/>
              <a:t>.</a:t>
            </a:r>
            <a:endParaRPr lang="zh-CN" altLang="zh-CN" sz="1600" dirty="0"/>
          </a:p>
          <a:p>
            <a:pPr lvl="0"/>
            <a:r>
              <a:rPr lang="en-US" altLang="zh-CN" sz="1600" dirty="0" smtClean="0"/>
              <a:t>[3]</a:t>
            </a:r>
            <a:r>
              <a:rPr lang="zh-CN" altLang="zh-CN" sz="1600" dirty="0" smtClean="0"/>
              <a:t>刘紫燕</a:t>
            </a:r>
            <a:r>
              <a:rPr lang="zh-CN" altLang="zh-CN" sz="1600" dirty="0"/>
              <a:t>、唐思腾、冯丽、帅唠</a:t>
            </a:r>
            <a:r>
              <a:rPr lang="en-US" altLang="zh-CN" sz="1600" dirty="0"/>
              <a:t>. </a:t>
            </a:r>
            <a:r>
              <a:rPr lang="zh-CN" altLang="zh-CN" sz="1600" dirty="0"/>
              <a:t>混合蛙跳在</a:t>
            </a:r>
            <a:r>
              <a:rPr lang="en-US" altLang="zh-CN" sz="1600" dirty="0"/>
              <a:t>AF</a:t>
            </a:r>
            <a:r>
              <a:rPr lang="zh-CN" altLang="zh-CN" sz="1600" dirty="0"/>
              <a:t>协作通信功率优化中的应用</a:t>
            </a:r>
            <a:r>
              <a:rPr lang="en-US" altLang="zh-CN" sz="1600" dirty="0"/>
              <a:t>.</a:t>
            </a:r>
            <a:r>
              <a:rPr lang="zh-CN" altLang="zh-CN" sz="1600" dirty="0"/>
              <a:t>计算机仿真</a:t>
            </a:r>
            <a:r>
              <a:rPr lang="en-US" altLang="zh-CN" sz="1600" dirty="0"/>
              <a:t>. 2015.</a:t>
            </a:r>
            <a:endParaRPr lang="zh-CN" altLang="zh-CN" sz="1600" dirty="0"/>
          </a:p>
          <a:p>
            <a:pPr lvl="0"/>
            <a:r>
              <a:rPr lang="en-US" altLang="zh-CN" sz="1600" dirty="0" smtClean="0"/>
              <a:t>[4]</a:t>
            </a:r>
            <a:r>
              <a:rPr lang="zh-CN" altLang="zh-CN" sz="1600" dirty="0" smtClean="0"/>
              <a:t>崔永青</a:t>
            </a:r>
            <a:r>
              <a:rPr lang="zh-CN" altLang="zh-CN" sz="1600" dirty="0"/>
              <a:t>，李俨，张明庄，冯小刚</a:t>
            </a:r>
            <a:r>
              <a:rPr lang="en-US" altLang="zh-CN" sz="1600" dirty="0"/>
              <a:t>. </a:t>
            </a:r>
            <a:r>
              <a:rPr lang="zh-CN" altLang="zh-CN" sz="1600" dirty="0"/>
              <a:t>协作通信系统的功率分配策略</a:t>
            </a:r>
            <a:r>
              <a:rPr lang="en-US" altLang="zh-CN" sz="1600" dirty="0"/>
              <a:t>.</a:t>
            </a:r>
            <a:r>
              <a:rPr lang="zh-CN" altLang="zh-CN" sz="1600" dirty="0"/>
              <a:t>研究电子设计工程</a:t>
            </a:r>
            <a:r>
              <a:rPr lang="en-US" altLang="zh-CN" sz="1600" dirty="0"/>
              <a:t>.2013.</a:t>
            </a:r>
            <a:endParaRPr lang="zh-CN" altLang="zh-CN" sz="1600" dirty="0"/>
          </a:p>
          <a:p>
            <a:pPr lvl="0"/>
            <a:r>
              <a:rPr lang="en-US" altLang="zh-CN" sz="1600" dirty="0" smtClean="0"/>
              <a:t>[5]</a:t>
            </a:r>
            <a:r>
              <a:rPr lang="zh-CN" altLang="zh-CN" sz="1600" dirty="0" smtClean="0"/>
              <a:t>端木</a:t>
            </a:r>
            <a:r>
              <a:rPr lang="zh-CN" altLang="zh-CN" sz="1600" dirty="0"/>
              <a:t>春江，杨永铎，王培，肖艳丽</a:t>
            </a:r>
            <a:r>
              <a:rPr lang="en-US" altLang="zh-CN" sz="1600" dirty="0"/>
              <a:t>. </a:t>
            </a:r>
            <a:r>
              <a:rPr lang="zh-CN" altLang="zh-CN" sz="1600" dirty="0"/>
              <a:t>协作通信最优功率分配算法</a:t>
            </a:r>
            <a:r>
              <a:rPr lang="en-US" altLang="zh-CN" sz="1600" dirty="0"/>
              <a:t>. </a:t>
            </a:r>
            <a:r>
              <a:rPr lang="zh-CN" altLang="zh-CN" sz="1600" dirty="0"/>
              <a:t>计算机工程与设计</a:t>
            </a:r>
            <a:r>
              <a:rPr lang="en-US" altLang="zh-CN" sz="1600" dirty="0"/>
              <a:t>. 2012</a:t>
            </a:r>
            <a:endParaRPr lang="zh-CN" altLang="zh-CN" sz="1600" dirty="0"/>
          </a:p>
          <a:p>
            <a:pPr lvl="0"/>
            <a:r>
              <a:rPr lang="en-US" altLang="zh-CN" sz="1600" dirty="0" smtClean="0"/>
              <a:t>[6]Yu </a:t>
            </a:r>
            <a:r>
              <a:rPr lang="en-US" altLang="zh-CN" sz="1600" dirty="0"/>
              <a:t>Gao, </a:t>
            </a:r>
            <a:r>
              <a:rPr lang="en-US" altLang="zh-CN" sz="1600" dirty="0" err="1"/>
              <a:t>Dengsheng</a:t>
            </a:r>
            <a:r>
              <a:rPr lang="en-US" altLang="zh-CN" sz="1600" dirty="0"/>
              <a:t> Lin, and </a:t>
            </a:r>
            <a:r>
              <a:rPr lang="en-US" altLang="zh-CN" sz="1600" dirty="0" err="1"/>
              <a:t>Shaoqian</a:t>
            </a:r>
            <a:r>
              <a:rPr lang="en-US" altLang="zh-CN" sz="1600" dirty="0"/>
              <a:t> Li, Optimization of Power Allocation with Simple Relay Selection IEEE International Conference on Information Management &amp; Engineering.03 June 2010</a:t>
            </a:r>
            <a:endParaRPr lang="zh-CN" altLang="zh-CN" sz="1600" dirty="0"/>
          </a:p>
        </p:txBody>
      </p:sp>
    </p:spTree>
    <p:extLst>
      <p:ext uri="{BB962C8B-B14F-4D97-AF65-F5344CB8AC3E}">
        <p14:creationId xmlns:p14="http://schemas.microsoft.com/office/powerpoint/2010/main" val="143443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THANK</a:t>
            </a:r>
            <a:r>
              <a:rPr lang="zh-CN" altLang="en-US" dirty="0"/>
              <a:t> </a:t>
            </a:r>
            <a:r>
              <a:rPr lang="en-US" altLang="zh-CN" dirty="0"/>
              <a:t>YOU</a:t>
            </a:r>
            <a:r>
              <a:rPr lang="zh-CN" altLang="en-US" dirty="0"/>
              <a:t> </a:t>
            </a:r>
            <a:r>
              <a:rPr lang="en-US" altLang="zh-CN" dirty="0"/>
              <a:t>FOR</a:t>
            </a:r>
            <a:r>
              <a:rPr lang="zh-CN" altLang="en-US" dirty="0"/>
              <a:t> </a:t>
            </a:r>
            <a:r>
              <a:rPr lang="en-US" altLang="zh-CN" dirty="0"/>
              <a:t>WATCHING</a:t>
            </a:r>
            <a:endParaRPr lang="zh-CN" altLang="en-US" dirty="0"/>
          </a:p>
        </p:txBody>
      </p:sp>
      <p:sp>
        <p:nvSpPr>
          <p:cNvPr id="3" name="文本占位符 2"/>
          <p:cNvSpPr>
            <a:spLocks noGrp="1"/>
          </p:cNvSpPr>
          <p:nvPr>
            <p:ph type="body" sz="quarter" idx="11"/>
          </p:nvPr>
        </p:nvSpPr>
        <p:spPr/>
        <p:txBody>
          <a:bodyPr/>
          <a:lstStyle/>
          <a:p>
            <a:r>
              <a:rPr lang="zh-CN" altLang="en-US" dirty="0" smtClean="0"/>
              <a:t>报告人：李子昕 </a:t>
            </a:r>
            <a:r>
              <a:rPr lang="en-US" altLang="zh-CN" dirty="0" smtClean="0"/>
              <a:t>04016201</a:t>
            </a:r>
            <a:endParaRPr lang="en-US" altLang="zh-CN" dirty="0"/>
          </a:p>
        </p:txBody>
      </p:sp>
      <p:sp>
        <p:nvSpPr>
          <p:cNvPr id="4" name="文本占位符 3"/>
          <p:cNvSpPr>
            <a:spLocks noGrp="1"/>
          </p:cNvSpPr>
          <p:nvPr>
            <p:ph type="body" sz="quarter" idx="12"/>
          </p:nvPr>
        </p:nvSpPr>
        <p:spPr/>
        <p:txBody>
          <a:bodyPr/>
          <a:lstStyle/>
          <a:p>
            <a:r>
              <a:rPr lang="en-US" altLang="zh-CN" dirty="0" smtClean="0"/>
              <a:t>2018/12/29</a:t>
            </a:r>
            <a:endParaRPr lang="en-US" altLang="zh-CN" dirty="0"/>
          </a:p>
        </p:txBody>
      </p:sp>
    </p:spTree>
    <p:extLst>
      <p:ext uri="{BB962C8B-B14F-4D97-AF65-F5344CB8AC3E}">
        <p14:creationId xmlns:p14="http://schemas.microsoft.com/office/powerpoint/2010/main" val="1814634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1</a:t>
            </a:r>
            <a:endParaRPr kumimoji="1" lang="zh-CN" altLang="en-US" dirty="0"/>
          </a:p>
        </p:txBody>
      </p:sp>
      <p:sp>
        <p:nvSpPr>
          <p:cNvPr id="5" name="文本占位符 4"/>
          <p:cNvSpPr>
            <a:spLocks noGrp="1"/>
          </p:cNvSpPr>
          <p:nvPr>
            <p:ph type="body" sz="quarter" idx="13"/>
          </p:nvPr>
        </p:nvSpPr>
        <p:spPr/>
        <p:txBody>
          <a:bodyPr/>
          <a:lstStyle/>
          <a:p>
            <a:r>
              <a:rPr kumimoji="1" lang="zh-CN" altLang="en-US" dirty="0"/>
              <a:t>选题背景</a:t>
            </a:r>
          </a:p>
        </p:txBody>
      </p:sp>
      <p:sp>
        <p:nvSpPr>
          <p:cNvPr id="6" name="文本占位符 5"/>
          <p:cNvSpPr>
            <a:spLocks noGrp="1"/>
          </p:cNvSpPr>
          <p:nvPr>
            <p:ph type="body" sz="quarter" idx="14"/>
          </p:nvPr>
        </p:nvSpPr>
        <p:spPr/>
        <p:txBody>
          <a:bodyPr/>
          <a:lstStyle/>
          <a:p>
            <a:r>
              <a:rPr kumimoji="1" lang="en-US" altLang="zh-CN" dirty="0"/>
              <a:t>2</a:t>
            </a:r>
            <a:endParaRPr kumimoji="1" lang="zh-CN" altLang="en-US" dirty="0"/>
          </a:p>
        </p:txBody>
      </p:sp>
      <p:sp>
        <p:nvSpPr>
          <p:cNvPr id="7" name="文本占位符 6"/>
          <p:cNvSpPr>
            <a:spLocks noGrp="1"/>
          </p:cNvSpPr>
          <p:nvPr>
            <p:ph type="body" sz="quarter" idx="15"/>
          </p:nvPr>
        </p:nvSpPr>
        <p:spPr/>
        <p:txBody>
          <a:bodyPr/>
          <a:lstStyle/>
          <a:p>
            <a:r>
              <a:rPr kumimoji="1" lang="zh-CN" altLang="en-US" dirty="0"/>
              <a:t>论文结构</a:t>
            </a:r>
          </a:p>
        </p:txBody>
      </p:sp>
      <p:sp>
        <p:nvSpPr>
          <p:cNvPr id="8" name="文本占位符 7"/>
          <p:cNvSpPr>
            <a:spLocks noGrp="1"/>
          </p:cNvSpPr>
          <p:nvPr>
            <p:ph type="body" sz="quarter" idx="16"/>
          </p:nvPr>
        </p:nvSpPr>
        <p:spPr/>
        <p:txBody>
          <a:bodyPr/>
          <a:lstStyle/>
          <a:p>
            <a:r>
              <a:rPr kumimoji="1" lang="en-US" altLang="zh-CN" dirty="0"/>
              <a:t>3</a:t>
            </a:r>
            <a:endParaRPr kumimoji="1" lang="zh-CN" altLang="en-US" dirty="0"/>
          </a:p>
        </p:txBody>
      </p:sp>
      <p:sp>
        <p:nvSpPr>
          <p:cNvPr id="9" name="文本占位符 8"/>
          <p:cNvSpPr>
            <a:spLocks noGrp="1"/>
          </p:cNvSpPr>
          <p:nvPr>
            <p:ph type="body" sz="quarter" idx="17"/>
          </p:nvPr>
        </p:nvSpPr>
        <p:spPr/>
        <p:txBody>
          <a:bodyPr/>
          <a:lstStyle/>
          <a:p>
            <a:r>
              <a:rPr kumimoji="1" lang="zh-CN" altLang="en-US" dirty="0"/>
              <a:t>研究方法</a:t>
            </a:r>
          </a:p>
        </p:txBody>
      </p:sp>
      <p:sp>
        <p:nvSpPr>
          <p:cNvPr id="10" name="文本占位符 9"/>
          <p:cNvSpPr>
            <a:spLocks noGrp="1"/>
          </p:cNvSpPr>
          <p:nvPr>
            <p:ph type="body" sz="quarter" idx="18"/>
          </p:nvPr>
        </p:nvSpPr>
        <p:spPr/>
        <p:txBody>
          <a:bodyPr/>
          <a:lstStyle/>
          <a:p>
            <a:r>
              <a:rPr kumimoji="1" lang="en-US" altLang="zh-CN" dirty="0"/>
              <a:t>4</a:t>
            </a:r>
            <a:endParaRPr kumimoji="1" lang="zh-CN" altLang="en-US" dirty="0"/>
          </a:p>
        </p:txBody>
      </p:sp>
      <p:sp>
        <p:nvSpPr>
          <p:cNvPr id="11" name="文本占位符 10"/>
          <p:cNvSpPr>
            <a:spLocks noGrp="1"/>
          </p:cNvSpPr>
          <p:nvPr>
            <p:ph type="body" sz="quarter" idx="19"/>
          </p:nvPr>
        </p:nvSpPr>
        <p:spPr/>
        <p:txBody>
          <a:bodyPr/>
          <a:lstStyle/>
          <a:p>
            <a:r>
              <a:rPr kumimoji="1" lang="zh-CN" altLang="en-US" dirty="0"/>
              <a:t>结论</a:t>
            </a:r>
            <a:endParaRPr kumimoji="1" lang="zh-CN" altLang="en-US" dirty="0"/>
          </a:p>
        </p:txBody>
      </p:sp>
      <p:sp>
        <p:nvSpPr>
          <p:cNvPr id="12" name="文本占位符 11"/>
          <p:cNvSpPr>
            <a:spLocks noGrp="1"/>
          </p:cNvSpPr>
          <p:nvPr>
            <p:ph type="body" sz="quarter" idx="20"/>
          </p:nvPr>
        </p:nvSpPr>
        <p:spPr/>
        <p:txBody>
          <a:bodyPr/>
          <a:lstStyle/>
          <a:p>
            <a:r>
              <a:rPr kumimoji="1" lang="en-US" altLang="zh-CN" dirty="0"/>
              <a:t>5</a:t>
            </a:r>
            <a:endParaRPr kumimoji="1" lang="zh-CN" altLang="en-US" dirty="0"/>
          </a:p>
        </p:txBody>
      </p:sp>
      <p:sp>
        <p:nvSpPr>
          <p:cNvPr id="13" name="文本占位符 12"/>
          <p:cNvSpPr>
            <a:spLocks noGrp="1"/>
          </p:cNvSpPr>
          <p:nvPr>
            <p:ph type="body" sz="quarter" idx="21"/>
          </p:nvPr>
        </p:nvSpPr>
        <p:spPr/>
        <p:txBody>
          <a:bodyPr/>
          <a:lstStyle/>
          <a:p>
            <a:endParaRPr kumimoji="1" lang="en-US" altLang="zh-CN" dirty="0" smtClean="0"/>
          </a:p>
          <a:p>
            <a:r>
              <a:rPr kumimoji="1" lang="zh-CN" altLang="en-US" dirty="0" smtClean="0"/>
              <a:t>参考</a:t>
            </a:r>
            <a:r>
              <a:rPr kumimoji="1" lang="zh-CN" altLang="en-US" dirty="0"/>
              <a:t>文献</a:t>
            </a:r>
          </a:p>
          <a:p>
            <a:endParaRPr kumimoji="1" lang="zh-CN" altLang="en-US" dirty="0"/>
          </a:p>
        </p:txBody>
      </p:sp>
    </p:spTree>
    <p:extLst>
      <p:ext uri="{BB962C8B-B14F-4D97-AF65-F5344CB8AC3E}">
        <p14:creationId xmlns:p14="http://schemas.microsoft.com/office/powerpoint/2010/main" val="95916203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spTree>
    <p:extLst>
      <p:ext uri="{BB962C8B-B14F-4D97-AF65-F5344CB8AC3E}">
        <p14:creationId xmlns:p14="http://schemas.microsoft.com/office/powerpoint/2010/main" val="1686518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a:t>
            </a:r>
            <a:endParaRPr kumimoji="1" lang="zh-CN" altLang="en-US" dirty="0"/>
          </a:p>
        </p:txBody>
      </p:sp>
      <p:sp>
        <p:nvSpPr>
          <p:cNvPr id="10" name="矩形 9"/>
          <p:cNvSpPr/>
          <p:nvPr/>
        </p:nvSpPr>
        <p:spPr>
          <a:xfrm>
            <a:off x="1024890" y="713527"/>
            <a:ext cx="9383184" cy="5093702"/>
          </a:xfrm>
          <a:prstGeom prst="rect">
            <a:avLst/>
          </a:prstGeom>
        </p:spPr>
        <p:txBody>
          <a:bodyPr wrap="square">
            <a:spAutoFit/>
          </a:bodyPr>
          <a:lstStyle/>
          <a:p>
            <a:pPr>
              <a:lnSpc>
                <a:spcPct val="130000"/>
              </a:lnSpc>
            </a:pPr>
            <a:r>
              <a:rPr lang="zh-CN" altLang="en-US" sz="3200" b="1" dirty="0" smtClean="0"/>
              <a:t>选题背景</a:t>
            </a:r>
            <a:endParaRPr lang="en-US" altLang="zh-CN" sz="3200" b="1" dirty="0" smtClean="0"/>
          </a:p>
          <a:p>
            <a:pPr>
              <a:lnSpc>
                <a:spcPct val="130000"/>
              </a:lnSpc>
            </a:pPr>
            <a:r>
              <a:rPr lang="en-US" altLang="zh-CN" sz="2000" dirty="0"/>
              <a:t>	</a:t>
            </a:r>
            <a:endParaRPr lang="en-US" altLang="zh-CN" sz="2000" dirty="0" smtClean="0"/>
          </a:p>
          <a:p>
            <a:pPr>
              <a:lnSpc>
                <a:spcPct val="130000"/>
              </a:lnSpc>
            </a:pPr>
            <a:r>
              <a:rPr lang="en-US" altLang="zh-CN" sz="2000" dirty="0">
                <a:latin typeface="+mn-ea"/>
              </a:rPr>
              <a:t>	</a:t>
            </a:r>
            <a:r>
              <a:rPr lang="zh-CN" altLang="zh-CN" sz="2000" dirty="0" smtClean="0">
                <a:latin typeface="+mn-ea"/>
              </a:rPr>
              <a:t>协作</a:t>
            </a:r>
            <a:r>
              <a:rPr lang="zh-CN" altLang="zh-CN" sz="2000" dirty="0">
                <a:latin typeface="+mn-ea"/>
              </a:rPr>
              <a:t>通信的基本思想是在多用户的环境中．通过彼此共享天线。能够产生虚拟的多输入多输出系统。在无线通信系统中衰落、多径效应和节点的移动导致通信环境恶化，这些将严重地影响通信质量和数据的传输速率。协作通信技术可以提高系统容量、增大数据传输速率、有效地对抗衰落以及降低系统的中断概率从而提高系统的服务质量和可靠性来满足无线网络日益增长的用户的需求。根据中继节点对接收信号的不同处理方式协作通信分成多种类型。常见的协作方式有放大</a:t>
            </a:r>
            <a:r>
              <a:rPr lang="en-US" altLang="zh-CN" sz="2000" dirty="0">
                <a:latin typeface="+mn-ea"/>
              </a:rPr>
              <a:t>-</a:t>
            </a:r>
            <a:r>
              <a:rPr lang="zh-CN" altLang="zh-CN" sz="2000" dirty="0">
                <a:latin typeface="+mn-ea"/>
              </a:rPr>
              <a:t>转发</a:t>
            </a:r>
            <a:r>
              <a:rPr lang="en-US" altLang="zh-CN" sz="2000" dirty="0">
                <a:latin typeface="+mn-ea"/>
              </a:rPr>
              <a:t>(amplify-and-forward AF)</a:t>
            </a:r>
            <a:r>
              <a:rPr lang="zh-CN" altLang="zh-CN" sz="2000" dirty="0">
                <a:latin typeface="+mn-ea"/>
              </a:rPr>
              <a:t>、解码</a:t>
            </a:r>
            <a:r>
              <a:rPr lang="en-US" altLang="zh-CN" sz="2000" dirty="0">
                <a:latin typeface="+mn-ea"/>
              </a:rPr>
              <a:t>-</a:t>
            </a:r>
            <a:r>
              <a:rPr lang="zh-CN" altLang="zh-CN" sz="2000" dirty="0">
                <a:latin typeface="+mn-ea"/>
              </a:rPr>
              <a:t>转发</a:t>
            </a:r>
            <a:r>
              <a:rPr lang="en-US" altLang="zh-CN" sz="2000" dirty="0">
                <a:latin typeface="+mn-ea"/>
              </a:rPr>
              <a:t>(decode-and-forward DF)</a:t>
            </a:r>
            <a:r>
              <a:rPr lang="zh-CN" altLang="zh-CN" sz="2000" dirty="0">
                <a:latin typeface="+mn-ea"/>
              </a:rPr>
              <a:t>和编码协作等方式。其中</a:t>
            </a:r>
            <a:r>
              <a:rPr lang="en-US" altLang="zh-CN" sz="2000" dirty="0">
                <a:latin typeface="+mn-ea"/>
              </a:rPr>
              <a:t>AF</a:t>
            </a:r>
            <a:r>
              <a:rPr lang="zh-CN" altLang="zh-CN" sz="2000" dirty="0">
                <a:latin typeface="+mn-ea"/>
              </a:rPr>
              <a:t>方式直接对接收信号进行放大然后转发给接收端不对其进行解调和解码。</a:t>
            </a:r>
            <a:endParaRPr lang="en-US" altLang="zh-CN" sz="2000" dirty="0" smtClean="0">
              <a:latin typeface="+mn-ea"/>
            </a:endParaRPr>
          </a:p>
          <a:p>
            <a:pPr>
              <a:lnSpc>
                <a:spcPct val="130000"/>
              </a:lnSpc>
            </a:pP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4671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a:t>
            </a:r>
            <a:endParaRPr kumimoji="1" lang="zh-CN" altLang="en-US" dirty="0"/>
          </a:p>
        </p:txBody>
      </p:sp>
      <p:sp>
        <p:nvSpPr>
          <p:cNvPr id="10" name="矩形 9"/>
          <p:cNvSpPr/>
          <p:nvPr/>
        </p:nvSpPr>
        <p:spPr>
          <a:xfrm>
            <a:off x="1024890" y="713527"/>
            <a:ext cx="9383184" cy="1532727"/>
          </a:xfrm>
          <a:prstGeom prst="rect">
            <a:avLst/>
          </a:prstGeom>
        </p:spPr>
        <p:txBody>
          <a:bodyPr wrap="square">
            <a:spAutoFit/>
          </a:bodyPr>
          <a:lstStyle/>
          <a:p>
            <a:pPr>
              <a:lnSpc>
                <a:spcPct val="130000"/>
              </a:lnSpc>
            </a:pPr>
            <a:r>
              <a:rPr lang="zh-CN" altLang="en-US" sz="3200" b="1" dirty="0" smtClean="0"/>
              <a:t>选题背景</a:t>
            </a:r>
            <a:endParaRPr lang="en-US" altLang="zh-CN" sz="3200" b="1" dirty="0" smtClean="0"/>
          </a:p>
          <a:p>
            <a:pPr>
              <a:lnSpc>
                <a:spcPct val="130000"/>
              </a:lnSpc>
            </a:pPr>
            <a:r>
              <a:rPr lang="en-US" altLang="zh-CN" sz="2000" dirty="0"/>
              <a:t>	</a:t>
            </a:r>
            <a:endParaRPr lang="en-US" altLang="zh-CN" sz="2000" dirty="0" smtClean="0"/>
          </a:p>
          <a:p>
            <a:pPr>
              <a:lnSpc>
                <a:spcPct val="130000"/>
              </a:lnSpc>
            </a:pPr>
            <a:r>
              <a:rPr lang="en-US" altLang="zh-CN" sz="2000" dirty="0">
                <a:latin typeface="+mn-ea"/>
              </a:rPr>
              <a:t>	</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228725" y="2008137"/>
            <a:ext cx="9289841" cy="2677656"/>
          </a:xfrm>
          <a:prstGeom prst="rect">
            <a:avLst/>
          </a:prstGeom>
        </p:spPr>
        <p:txBody>
          <a:bodyPr wrap="square">
            <a:spAutoFit/>
          </a:bodyPr>
          <a:lstStyle/>
          <a:p>
            <a:r>
              <a:rPr lang="en-US" altLang="zh-CN" sz="2000" dirty="0" smtClean="0">
                <a:latin typeface="+mn-ea"/>
              </a:rPr>
              <a:t>	</a:t>
            </a:r>
            <a:r>
              <a:rPr lang="zh-CN" altLang="zh-CN" sz="2400" b="1" dirty="0" smtClean="0">
                <a:latin typeface="+mn-ea"/>
              </a:rPr>
              <a:t>协作</a:t>
            </a:r>
            <a:r>
              <a:rPr lang="zh-CN" altLang="zh-CN" sz="2400" b="1" dirty="0">
                <a:latin typeface="+mn-ea"/>
              </a:rPr>
              <a:t>通信系统</a:t>
            </a:r>
            <a:r>
              <a:rPr lang="zh-CN" altLang="zh-CN" sz="2400" dirty="0">
                <a:latin typeface="+mn-ea"/>
              </a:rPr>
              <a:t>中合理的节点功率分配是系统可靠性和服务质量的保障。针对</a:t>
            </a:r>
            <a:r>
              <a:rPr lang="zh-CN" altLang="zh-CN" sz="2400" b="1" dirty="0">
                <a:latin typeface="+mn-ea"/>
              </a:rPr>
              <a:t>固定放大转发协议下单中继系统</a:t>
            </a:r>
            <a:r>
              <a:rPr lang="zh-CN" altLang="zh-CN" sz="2400" dirty="0">
                <a:latin typeface="+mn-ea"/>
              </a:rPr>
              <a:t>，本文</a:t>
            </a:r>
            <a:r>
              <a:rPr lang="zh-CN" altLang="zh-CN" sz="2400" b="1" dirty="0">
                <a:latin typeface="+mn-ea"/>
              </a:rPr>
              <a:t>研究了其中继节点功率分配</a:t>
            </a:r>
            <a:r>
              <a:rPr lang="zh-CN" altLang="zh-CN" sz="2400" dirty="0">
                <a:latin typeface="+mn-ea"/>
              </a:rPr>
              <a:t>对误码率的影响。在给定节点总功率的前提下，采用</a:t>
            </a:r>
            <a:r>
              <a:rPr lang="en-US" altLang="zh-CN" sz="2400" dirty="0">
                <a:latin typeface="+mn-ea"/>
              </a:rPr>
              <a:t>BER</a:t>
            </a:r>
            <a:r>
              <a:rPr lang="zh-CN" altLang="zh-CN" sz="2400" dirty="0">
                <a:latin typeface="+mn-ea"/>
              </a:rPr>
              <a:t>最小化准则，建立以系统误码率最小为目标的优化模型，讨论了中继放大转发协作通信功率分配问题。本文采用</a:t>
            </a:r>
            <a:r>
              <a:rPr lang="zh-CN" altLang="zh-CN" sz="2400" dirty="0" smtClean="0">
                <a:latin typeface="+mn-ea"/>
              </a:rPr>
              <a:t>了</a:t>
            </a:r>
            <a:r>
              <a:rPr lang="zh-CN" altLang="zh-CN" sz="2400" b="1" dirty="0" smtClean="0">
                <a:latin typeface="+mn-ea"/>
              </a:rPr>
              <a:t>蒙特卡洛</a:t>
            </a:r>
            <a:r>
              <a:rPr lang="zh-CN" altLang="zh-CN" sz="2400" b="1" dirty="0">
                <a:latin typeface="+mn-ea"/>
              </a:rPr>
              <a:t>思想的优化算法</a:t>
            </a:r>
            <a:r>
              <a:rPr lang="zh-CN" altLang="zh-CN" sz="2400" dirty="0">
                <a:latin typeface="+mn-ea"/>
              </a:rPr>
              <a:t>，用随机数模拟缩小可行解的范围，仿真</a:t>
            </a:r>
            <a:r>
              <a:rPr lang="en-US" altLang="zh-CN" sz="2400" dirty="0">
                <a:latin typeface="+mn-ea"/>
              </a:rPr>
              <a:t>AF</a:t>
            </a:r>
            <a:r>
              <a:rPr lang="zh-CN" altLang="zh-CN" sz="2400" dirty="0">
                <a:latin typeface="+mn-ea"/>
              </a:rPr>
              <a:t>协作通信过程，得到一定精度下最佳功率分配方案。</a:t>
            </a:r>
            <a:endParaRPr lang="zh-CN" altLang="en-US" sz="2400" dirty="0">
              <a:latin typeface="+mn-ea"/>
            </a:endParaRPr>
          </a:p>
        </p:txBody>
      </p:sp>
    </p:spTree>
    <p:extLst>
      <p:ext uri="{BB962C8B-B14F-4D97-AF65-F5344CB8AC3E}">
        <p14:creationId xmlns:p14="http://schemas.microsoft.com/office/powerpoint/2010/main" val="331031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论文结构</a:t>
            </a:r>
          </a:p>
        </p:txBody>
      </p:sp>
    </p:spTree>
    <p:extLst>
      <p:ext uri="{BB962C8B-B14F-4D97-AF65-F5344CB8AC3E}">
        <p14:creationId xmlns:p14="http://schemas.microsoft.com/office/powerpoint/2010/main" val="1371570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2</a:t>
            </a:r>
            <a:endParaRPr kumimoji="1" lang="zh-CN" altLang="en-US" dirty="0"/>
          </a:p>
        </p:txBody>
      </p:sp>
      <p:sp>
        <p:nvSpPr>
          <p:cNvPr id="10" name="矩形 9"/>
          <p:cNvSpPr/>
          <p:nvPr/>
        </p:nvSpPr>
        <p:spPr>
          <a:xfrm>
            <a:off x="1024890" y="561307"/>
            <a:ext cx="9383184" cy="670120"/>
          </a:xfrm>
          <a:prstGeom prst="rect">
            <a:avLst/>
          </a:prstGeom>
        </p:spPr>
        <p:txBody>
          <a:bodyPr wrap="square">
            <a:spAutoFit/>
          </a:bodyPr>
          <a:lstStyle/>
          <a:p>
            <a:pPr>
              <a:lnSpc>
                <a:spcPct val="130000"/>
              </a:lnSpc>
            </a:pPr>
            <a:r>
              <a:rPr lang="zh-CN" altLang="en-US" sz="3200" b="1" dirty="0" smtClean="0"/>
              <a:t>论文结构</a:t>
            </a:r>
            <a:r>
              <a:rPr lang="en-US" altLang="zh-CN" sz="2000" dirty="0">
                <a:latin typeface="+mn-ea"/>
              </a:rPr>
              <a:t>	</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381125" y="1627137"/>
            <a:ext cx="9289841" cy="4893647"/>
          </a:xfrm>
          <a:prstGeom prst="rect">
            <a:avLst/>
          </a:prstGeom>
        </p:spPr>
        <p:txBody>
          <a:bodyPr wrap="square">
            <a:spAutoFit/>
          </a:bodyPr>
          <a:lstStyle/>
          <a:p>
            <a:r>
              <a:rPr lang="en-US" altLang="zh-CN" sz="2400" b="1" dirty="0" smtClean="0"/>
              <a:t>1</a:t>
            </a:r>
            <a:r>
              <a:rPr lang="zh-CN" altLang="zh-CN" sz="2400" b="1" dirty="0" smtClean="0"/>
              <a:t>系统模型</a:t>
            </a:r>
            <a:endParaRPr lang="en-US" altLang="zh-CN" sz="2400" b="1" dirty="0" smtClean="0"/>
          </a:p>
          <a:p>
            <a:r>
              <a:rPr lang="en-US" altLang="zh-CN" sz="2400" b="1" dirty="0" smtClean="0"/>
              <a:t>	</a:t>
            </a:r>
            <a:r>
              <a:rPr lang="en-US" altLang="zh-CN" sz="2400" dirty="0" smtClean="0"/>
              <a:t>1.1 </a:t>
            </a:r>
            <a:r>
              <a:rPr lang="zh-CN" altLang="zh-CN" sz="2400" dirty="0"/>
              <a:t>单中继协作通信系统模型</a:t>
            </a:r>
          </a:p>
          <a:p>
            <a:r>
              <a:rPr lang="en-US" altLang="zh-CN" sz="2400" dirty="0" smtClean="0"/>
              <a:t>	1.2</a:t>
            </a:r>
            <a:r>
              <a:rPr lang="zh-CN" altLang="zh-CN" sz="2400" dirty="0"/>
              <a:t>二进制误码率</a:t>
            </a:r>
          </a:p>
          <a:p>
            <a:r>
              <a:rPr lang="en-US" altLang="zh-CN" sz="2400" dirty="0" smtClean="0"/>
              <a:t>	1.3 </a:t>
            </a:r>
            <a:r>
              <a:rPr lang="en-US" altLang="zh-CN" sz="2400" dirty="0"/>
              <a:t>BPSK</a:t>
            </a:r>
            <a:r>
              <a:rPr lang="zh-CN" altLang="zh-CN" sz="2400" dirty="0"/>
              <a:t>调制方法</a:t>
            </a:r>
          </a:p>
          <a:p>
            <a:r>
              <a:rPr lang="en-US" altLang="zh-CN" sz="2400" b="1" dirty="0"/>
              <a:t>2</a:t>
            </a:r>
            <a:r>
              <a:rPr lang="zh-CN" altLang="zh-CN" sz="2400" b="1" dirty="0"/>
              <a:t>功率分配</a:t>
            </a:r>
          </a:p>
          <a:p>
            <a:r>
              <a:rPr lang="en-US" altLang="zh-CN" sz="2400" b="1" dirty="0" smtClean="0"/>
              <a:t>	</a:t>
            </a:r>
            <a:r>
              <a:rPr lang="en-US" altLang="zh-CN" sz="2400" dirty="0" smtClean="0"/>
              <a:t>2.1</a:t>
            </a:r>
            <a:r>
              <a:rPr lang="zh-CN" altLang="zh-CN" sz="2400" dirty="0"/>
              <a:t>优化目标</a:t>
            </a:r>
          </a:p>
          <a:p>
            <a:r>
              <a:rPr lang="en-US" altLang="zh-CN" sz="2400" dirty="0" smtClean="0"/>
              <a:t>	2.2</a:t>
            </a:r>
            <a:r>
              <a:rPr lang="zh-CN" altLang="zh-CN" sz="2400" dirty="0"/>
              <a:t>基于蒙特卡洛法的功率分配优化算法</a:t>
            </a:r>
          </a:p>
          <a:p>
            <a:r>
              <a:rPr lang="en-US" altLang="zh-CN" sz="2400" dirty="0" smtClean="0"/>
              <a:t>	2.3</a:t>
            </a:r>
            <a:r>
              <a:rPr lang="zh-CN" altLang="zh-CN" sz="2400" dirty="0"/>
              <a:t>基于蒙特卡洛法的优化算法可信度分析</a:t>
            </a:r>
          </a:p>
          <a:p>
            <a:r>
              <a:rPr lang="en-US" altLang="zh-CN" sz="2400" dirty="0" smtClean="0"/>
              <a:t>	2.4</a:t>
            </a:r>
            <a:r>
              <a:rPr lang="zh-CN" altLang="zh-CN" sz="2400" dirty="0"/>
              <a:t>基于蒙特卡洛法的优化算法框图</a:t>
            </a:r>
          </a:p>
          <a:p>
            <a:r>
              <a:rPr lang="en-US" altLang="zh-CN" sz="2400" b="1" dirty="0"/>
              <a:t>3</a:t>
            </a:r>
            <a:r>
              <a:rPr lang="zh-CN" altLang="zh-CN" sz="2400" b="1" dirty="0"/>
              <a:t>仿真与分析</a:t>
            </a:r>
          </a:p>
          <a:p>
            <a:r>
              <a:rPr lang="en-US" altLang="zh-CN" sz="2400" b="1" dirty="0"/>
              <a:t>4</a:t>
            </a:r>
            <a:r>
              <a:rPr lang="zh-CN" altLang="zh-CN" sz="2400" b="1" dirty="0"/>
              <a:t>结论</a:t>
            </a:r>
          </a:p>
          <a:p>
            <a:endParaRPr lang="zh-CN" altLang="zh-CN" sz="2400" b="1" dirty="0"/>
          </a:p>
          <a:p>
            <a:endParaRPr lang="zh-CN" altLang="en-US" sz="2400" dirty="0">
              <a:latin typeface="+mn-ea"/>
            </a:endParaRPr>
          </a:p>
        </p:txBody>
      </p:sp>
    </p:spTree>
    <p:extLst>
      <p:ext uri="{BB962C8B-B14F-4D97-AF65-F5344CB8AC3E}">
        <p14:creationId xmlns:p14="http://schemas.microsoft.com/office/powerpoint/2010/main" val="334449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研究方法</a:t>
            </a:r>
          </a:p>
        </p:txBody>
      </p:sp>
    </p:spTree>
    <p:extLst>
      <p:ext uri="{BB962C8B-B14F-4D97-AF65-F5344CB8AC3E}">
        <p14:creationId xmlns:p14="http://schemas.microsoft.com/office/powerpoint/2010/main" val="541110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a:t>
            </a:r>
            <a:endParaRPr kumimoji="1" lang="zh-CN" altLang="en-US" dirty="0"/>
          </a:p>
        </p:txBody>
      </p:sp>
      <p:sp>
        <p:nvSpPr>
          <p:cNvPr id="10" name="矩形 9"/>
          <p:cNvSpPr/>
          <p:nvPr/>
        </p:nvSpPr>
        <p:spPr>
          <a:xfrm>
            <a:off x="1024890" y="561307"/>
            <a:ext cx="9383184" cy="732508"/>
          </a:xfrm>
          <a:prstGeom prst="rect">
            <a:avLst/>
          </a:prstGeom>
        </p:spPr>
        <p:txBody>
          <a:bodyPr wrap="square">
            <a:spAutoFit/>
          </a:bodyPr>
          <a:lstStyle/>
          <a:p>
            <a:pPr>
              <a:lnSpc>
                <a:spcPct val="130000"/>
              </a:lnSpc>
            </a:pPr>
            <a:r>
              <a:rPr lang="zh-CN" altLang="en-US" sz="3200" b="1" dirty="0"/>
              <a:t>研究方法</a:t>
            </a:r>
            <a:r>
              <a:rPr lang="en-US" altLang="zh-CN" b="1" dirty="0" smtClean="0">
                <a:latin typeface="+mn-ea"/>
              </a:rPr>
              <a:t>	</a:t>
            </a:r>
            <a:endParaRPr lang="zh-CN" altLang="en-US" sz="1600" dirty="0">
              <a:solidFill>
                <a:schemeClr val="tx1">
                  <a:lumMod val="85000"/>
                  <a:lumOff val="15000"/>
                </a:schemeClr>
              </a:solidFill>
              <a:latin typeface="+mn-ea"/>
            </a:endParaRPr>
          </a:p>
        </p:txBody>
      </p:sp>
      <p:cxnSp>
        <p:nvCxnSpPr>
          <p:cNvPr id="12" name="直接连接符 11"/>
          <p:cNvCxnSpPr>
            <a:cxnSpLocks noChangeShapeType="1"/>
          </p:cNvCxnSpPr>
          <p:nvPr/>
        </p:nvCxnSpPr>
        <p:spPr bwMode="auto">
          <a:xfrm>
            <a:off x="720090" y="9209405"/>
            <a:ext cx="148590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304925" y="1455687"/>
            <a:ext cx="9289841" cy="3785652"/>
          </a:xfrm>
          <a:prstGeom prst="rect">
            <a:avLst/>
          </a:prstGeom>
        </p:spPr>
        <p:txBody>
          <a:bodyPr wrap="square">
            <a:spAutoFit/>
          </a:bodyPr>
          <a:lstStyle/>
          <a:p>
            <a:pPr marL="342900" indent="-342900">
              <a:buFont typeface="Arial" panose="020B0604020202020204" pitchFamily="34" charset="0"/>
              <a:buChar char="•"/>
            </a:pPr>
            <a:r>
              <a:rPr lang="zh-CN" altLang="zh-CN" sz="2400" b="1" dirty="0" smtClean="0"/>
              <a:t>功率</a:t>
            </a:r>
            <a:r>
              <a:rPr lang="zh-CN" altLang="zh-CN" sz="2400" b="1" dirty="0"/>
              <a:t>分配</a:t>
            </a:r>
          </a:p>
          <a:p>
            <a:r>
              <a:rPr lang="en-US" altLang="zh-CN" sz="2400" dirty="0"/>
              <a:t>	</a:t>
            </a:r>
            <a:r>
              <a:rPr lang="zh-CN" altLang="zh-CN" sz="2400" dirty="0" smtClean="0"/>
              <a:t>定义</a:t>
            </a:r>
            <a:r>
              <a:rPr lang="zh-CN" altLang="zh-CN" sz="2400" dirty="0"/>
              <a:t>参数β（</a:t>
            </a:r>
            <a:r>
              <a:rPr lang="en-US" altLang="zh-CN" sz="2400" dirty="0"/>
              <a:t>0~1</a:t>
            </a:r>
            <a:r>
              <a:rPr lang="zh-CN" altLang="zh-CN" sz="2400" dirty="0"/>
              <a:t>）为协作比，即用于协作的功率占总功率的比值。将单总功率为定义为一个单位：</a:t>
            </a:r>
          </a:p>
          <a:p>
            <a:pPr algn="ctr"/>
            <a:r>
              <a:rPr lang="en-US" altLang="zh-CN" sz="2400" dirty="0"/>
              <a:t>POW=1               (10)</a:t>
            </a:r>
            <a:endParaRPr lang="zh-CN" altLang="zh-CN" sz="2400" dirty="0"/>
          </a:p>
          <a:p>
            <a:r>
              <a:rPr lang="zh-CN" altLang="zh-CN" sz="2400" dirty="0"/>
              <a:t>引入协作比，相应的定义源发送信号的功率为：</a:t>
            </a:r>
          </a:p>
          <a:p>
            <a:pPr algn="ctr"/>
            <a:r>
              <a:rPr lang="en-US" altLang="zh-CN" sz="2400" dirty="0"/>
              <a:t>POW_S=POW*(1-belta)         (11)</a:t>
            </a:r>
            <a:endParaRPr lang="zh-CN" altLang="zh-CN" sz="2400" dirty="0"/>
          </a:p>
          <a:p>
            <a:r>
              <a:rPr lang="zh-CN" altLang="zh-CN" sz="2400" dirty="0"/>
              <a:t>中继节点的发送功率为：</a:t>
            </a:r>
          </a:p>
          <a:p>
            <a:pPr algn="ctr"/>
            <a:r>
              <a:rPr lang="en-US" altLang="zh-CN" sz="2400" dirty="0"/>
              <a:t>POW_R=POW*(</a:t>
            </a:r>
            <a:r>
              <a:rPr lang="en-US" altLang="zh-CN" sz="2400" dirty="0" err="1"/>
              <a:t>belta</a:t>
            </a:r>
            <a:r>
              <a:rPr lang="en-US" altLang="zh-CN" sz="2400" dirty="0"/>
              <a:t>)         (12)</a:t>
            </a:r>
            <a:endParaRPr lang="zh-CN" altLang="zh-CN" sz="2400" dirty="0"/>
          </a:p>
          <a:p>
            <a:pPr algn="ctr"/>
            <a:endParaRPr lang="zh-CN" altLang="zh-CN" sz="2400" b="1" dirty="0"/>
          </a:p>
          <a:p>
            <a:endParaRPr lang="zh-CN" altLang="en-US" sz="2400" dirty="0">
              <a:latin typeface="+mn-ea"/>
            </a:endParaRPr>
          </a:p>
        </p:txBody>
      </p:sp>
    </p:spTree>
    <p:extLst>
      <p:ext uri="{BB962C8B-B14F-4D97-AF65-F5344CB8AC3E}">
        <p14:creationId xmlns:p14="http://schemas.microsoft.com/office/powerpoint/2010/main" val="429180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387</Words>
  <Application>Microsoft Office PowerPoint</Application>
  <PresentationFormat>宽屏</PresentationFormat>
  <Paragraphs>128</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等线</vt:lpstr>
      <vt:lpstr>宋体</vt:lpstr>
      <vt:lpstr>微软雅黑</vt:lpstr>
      <vt:lpstr>微软雅黑</vt:lpstr>
      <vt:lpstr>Arial</vt:lpstr>
      <vt:lpstr>Cambria Math</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LI ZIXIN</cp:lastModifiedBy>
  <cp:revision>34</cp:revision>
  <dcterms:created xsi:type="dcterms:W3CDTF">2015-08-18T02:51:41Z</dcterms:created>
  <dcterms:modified xsi:type="dcterms:W3CDTF">2018-12-29T06:54:20Z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2017-12-21T08:34:45.4398042Z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