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82"/>
  </p:notesMasterIdLst>
  <p:sldIdLst>
    <p:sldId id="256" r:id="rId2"/>
    <p:sldId id="258" r:id="rId3"/>
    <p:sldId id="309" r:id="rId4"/>
    <p:sldId id="257" r:id="rId5"/>
    <p:sldId id="262" r:id="rId6"/>
    <p:sldId id="263" r:id="rId7"/>
    <p:sldId id="278" r:id="rId8"/>
    <p:sldId id="310" r:id="rId9"/>
    <p:sldId id="280" r:id="rId10"/>
    <p:sldId id="281" r:id="rId11"/>
    <p:sldId id="282" r:id="rId12"/>
    <p:sldId id="283" r:id="rId13"/>
    <p:sldId id="311" r:id="rId14"/>
    <p:sldId id="284" r:id="rId15"/>
    <p:sldId id="285" r:id="rId16"/>
    <p:sldId id="286" r:id="rId17"/>
    <p:sldId id="287" r:id="rId18"/>
    <p:sldId id="289" r:id="rId19"/>
    <p:sldId id="288" r:id="rId20"/>
    <p:sldId id="312" r:id="rId21"/>
    <p:sldId id="290" r:id="rId22"/>
    <p:sldId id="291" r:id="rId23"/>
    <p:sldId id="292" r:id="rId24"/>
    <p:sldId id="293" r:id="rId25"/>
    <p:sldId id="294" r:id="rId26"/>
    <p:sldId id="295" r:id="rId27"/>
    <p:sldId id="313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7" r:id="rId39"/>
    <p:sldId id="306" r:id="rId40"/>
    <p:sldId id="308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3" r:id="rId60"/>
    <p:sldId id="332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1" r:id="rId79"/>
    <p:sldId id="352" r:id="rId80"/>
    <p:sldId id="261" r:id="rId8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A08"/>
    <a:srgbClr val="0D270D"/>
    <a:srgbClr val="003300"/>
    <a:srgbClr val="214B34"/>
    <a:srgbClr val="172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22" autoAdjust="0"/>
  </p:normalViewPr>
  <p:slideViewPr>
    <p:cSldViewPr>
      <p:cViewPr>
        <p:scale>
          <a:sx n="75" d="100"/>
          <a:sy n="75" d="100"/>
        </p:scale>
        <p:origin x="-1230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EC832-B322-4C50-861B-3A7D20CA3D76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E2717-A39B-4B9E-9FDF-A30086C5A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4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E2717-A39B-4B9E-9FDF-A30086C5AA5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5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3276600" y="2362200"/>
            <a:ext cx="5638800" cy="129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5400" u="sng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3276600" y="4038600"/>
            <a:ext cx="5334000" cy="609600"/>
          </a:xfrm>
        </p:spPr>
        <p:txBody>
          <a:bodyPr/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 bwMode="white">
          <a:xfrm>
            <a:off x="457200" y="6553200"/>
            <a:ext cx="2133600" cy="152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124200" y="6553200"/>
            <a:ext cx="2895600" cy="1524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6553200" y="6553200"/>
            <a:ext cx="2133600" cy="1524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3941370-217F-4FCD-961E-770D0D4828A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white">
          <a:xfrm>
            <a:off x="7543800" y="6019800"/>
            <a:ext cx="1184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rPr>
              <a:t>LOGO</a:t>
            </a:r>
            <a:endParaRPr lang="en-US" altLang="zh-CN" sz="2800" b="1">
              <a:solidFill>
                <a:schemeClr val="bg1"/>
              </a:solidFill>
              <a:latin typeface="Lucida Sans Unicode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  <a:endParaRPr lang="en-US" altLang="zh-CN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92079-C1B5-4F7C-AF81-25FDB58ABE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01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62800" y="0"/>
            <a:ext cx="1981200" cy="6324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0"/>
            <a:ext cx="5791200" cy="6324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  <a:endParaRPr lang="en-US" altLang="zh-CN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EC1AA-D8AE-49DD-862E-D240E706E8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027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9248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219200" y="990600"/>
            <a:ext cx="7467600" cy="5334000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23850" y="644525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943600" y="644525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  <a:endParaRPr lang="en-US" altLang="zh-CN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05200" y="64643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A8BFBF9D-4637-4B22-993F-4257DB5A7B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88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  <a:endParaRPr lang="en-US" altLang="zh-CN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28EF8-3FCE-4F43-BDC4-E25022A876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67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  <a:endParaRPr lang="en-US" altLang="zh-CN">
              <a:ea typeface="宋体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B9E08-C328-4ACD-94A2-DCAA06C4B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00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990600"/>
            <a:ext cx="3657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3657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  <a:endParaRPr lang="en-US" altLang="zh-CN"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88653-F930-48CF-A621-43A220BCB0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18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  <a:endParaRPr lang="en-US" altLang="zh-CN">
              <a:ea typeface="宋体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9B9AE-D6BB-4840-9557-39C29C410A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422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  <a:endParaRPr lang="en-US" altLang="zh-CN">
              <a:ea typeface="宋体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569C1-5530-48FD-8F56-2585E9A00F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98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  <a:endParaRPr lang="en-US" altLang="zh-CN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34B9F-ABDF-4B61-8FBB-C46D5FAEF7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  <a:endParaRPr lang="en-US" altLang="zh-CN"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856FD-3B65-4C9F-BC90-B063D28729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5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  <a:endParaRPr lang="en-US" altLang="zh-CN"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7D20C-FFD8-4926-A5B2-96EB274CF7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412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7" name="Rectangle 29"/>
          <p:cNvSpPr>
            <a:spLocks noChangeArrowheads="1"/>
          </p:cNvSpPr>
          <p:nvPr/>
        </p:nvSpPr>
        <p:spPr bwMode="gray">
          <a:xfrm>
            <a:off x="8686800" y="457200"/>
            <a:ext cx="457200" cy="396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16" name="Object 28"/>
          <p:cNvGraphicFramePr>
            <a:graphicFrameLocks noChangeAspect="1"/>
          </p:cNvGraphicFramePr>
          <p:nvPr/>
        </p:nvGraphicFramePr>
        <p:xfrm>
          <a:off x="0" y="0"/>
          <a:ext cx="190817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Image" r:id="rId15" imgW="3200000" imgH="9752381" progId="Photoshop.Image.6">
                  <p:embed/>
                </p:oleObj>
              </mc:Choice>
              <mc:Fallback>
                <p:oleObj name="Image" r:id="rId15" imgW="3200000" imgH="9752381" progId="Photoshop.Image.6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08175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1219200" y="0"/>
            <a:ext cx="79248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990600"/>
            <a:ext cx="7467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44525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defRPr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4525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  <a:ea typeface="굴림" pitchFamily="50" charset="-127"/>
              </a:defRPr>
            </a:lvl1pPr>
          </a:lstStyle>
          <a:p>
            <a:r>
              <a:rPr lang="en-US" altLang="ko-KR"/>
              <a:t>Company Logo</a:t>
            </a:r>
            <a:endParaRPr lang="en-US" altLang="zh-CN">
              <a:ea typeface="宋体" charset="-122"/>
            </a:endParaRP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43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defRPr>
            </a:lvl1pPr>
          </a:lstStyle>
          <a:p>
            <a:fld id="{FD437C7F-4746-4874-BC39-1AC2E14B3D6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>
            <a:off x="425450" y="6472238"/>
            <a:ext cx="8250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7864" y="1773560"/>
            <a:ext cx="7272808" cy="1295400"/>
          </a:xfrm>
        </p:spPr>
        <p:txBody>
          <a:bodyPr/>
          <a:lstStyle/>
          <a:p>
            <a:r>
              <a:rPr lang="en-US" altLang="zh-CN" sz="2400" u="none" dirty="0">
                <a:solidFill>
                  <a:schemeClr val="accent2"/>
                </a:solidFill>
              </a:rPr>
              <a:t>STOCHASTIC LOSS RESERVING</a:t>
            </a:r>
            <a:br>
              <a:rPr lang="en-US" altLang="zh-CN" sz="2400" u="none" dirty="0">
                <a:solidFill>
                  <a:schemeClr val="accent2"/>
                </a:solidFill>
              </a:rPr>
            </a:br>
            <a:r>
              <a:rPr lang="en-US" altLang="zh-CN" sz="2400" u="none" dirty="0">
                <a:solidFill>
                  <a:schemeClr val="accent2"/>
                </a:solidFill>
              </a:rPr>
              <a:t>USING BAYESIAN MCMC MODELS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596336" y="6093296"/>
            <a:ext cx="1152128" cy="288032"/>
          </a:xfrm>
          <a:prstGeom prst="rect">
            <a:avLst/>
          </a:prstGeom>
          <a:solidFill>
            <a:srgbClr val="081A0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2. The CAS Loss Reserve Database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20688"/>
            <a:ext cx="7944590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8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2. The CAS Loss Reserve Database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7996697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7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2. The CAS Loss Reserve Database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692696"/>
            <a:ext cx="7488832" cy="64807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3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This </a:t>
            </a:r>
            <a:r>
              <a:rPr lang="en-US" altLang="zh-CN" sz="23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monograph will fit various loss reserve models, and test the </a:t>
            </a:r>
            <a:r>
              <a:rPr lang="en-US" altLang="zh-CN" sz="23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distributions</a:t>
            </a:r>
            <a:r>
              <a:rPr lang="en-US" altLang="zh-CN" sz="23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 a set of </a:t>
            </a:r>
            <a:r>
              <a:rPr lang="en-US" altLang="zh-CN" sz="23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 insurer loss triangles </a:t>
            </a:r>
            <a:r>
              <a:rPr lang="en-US" altLang="zh-CN" sz="23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taken from four Schedule P (50 </a:t>
            </a:r>
            <a:r>
              <a:rPr lang="en-US" altLang="zh-CN" sz="23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each </a:t>
            </a:r>
            <a:r>
              <a:rPr lang="en-US" altLang="zh-CN" sz="23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Commercial Auto, Personal Auto, Workers Compensation and Other </a:t>
            </a:r>
            <a:r>
              <a:rPr lang="en-US" altLang="zh-CN" sz="23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Liability) lines </a:t>
            </a:r>
            <a:r>
              <a:rPr lang="en-US" altLang="zh-CN" sz="23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insurance. </a:t>
            </a:r>
            <a:r>
              <a:rPr lang="en-US" altLang="zh-CN" sz="23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underlying assumption </a:t>
            </a:r>
            <a:r>
              <a:rPr lang="en-US" altLang="zh-CN" sz="23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these models is that there have </a:t>
            </a:r>
            <a:r>
              <a:rPr lang="en-US" altLang="zh-CN" sz="23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zh-CN" sz="23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been </a:t>
            </a:r>
            <a:r>
              <a:rPr lang="en-US" altLang="zh-CN" sz="23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substantial changes </a:t>
            </a:r>
            <a:r>
              <a:rPr lang="en-US" altLang="zh-CN" sz="23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insurer’s operation. In our real world, </a:t>
            </a:r>
            <a:r>
              <a:rPr lang="en-US" altLang="zh-CN" sz="23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insurers are </a:t>
            </a:r>
            <a:r>
              <a:rPr lang="en-US" altLang="zh-CN" sz="23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tinkering with their operations. Schedule P provides two hints of </a:t>
            </a:r>
            <a:r>
              <a:rPr lang="en-US" altLang="zh-CN" sz="23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insurer </a:t>
            </a:r>
            <a:r>
              <a:rPr lang="en-US" altLang="zh-CN" sz="23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changes:</a:t>
            </a:r>
          </a:p>
          <a:p>
            <a:r>
              <a:rPr lang="en-US" altLang="zh-CN" sz="23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lang="en-US" altLang="zh-CN" sz="23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zh-CN" sz="23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premium </a:t>
            </a:r>
            <a:r>
              <a:rPr lang="en-US" altLang="zh-CN" sz="23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year-to-year</a:t>
            </a:r>
          </a:p>
          <a:p>
            <a:r>
              <a:rPr lang="en-US" altLang="zh-CN" sz="23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lang="en-US" altLang="zh-CN" sz="23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zh-CN" sz="23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 of net to direct premium</a:t>
            </a:r>
            <a:r>
              <a:rPr lang="en-US" altLang="zh-CN" sz="23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year to year</a:t>
            </a:r>
            <a:endParaRPr lang="en-US" altLang="zh-CN" sz="2300" dirty="0">
              <a:solidFill>
                <a:schemeClr val="tx2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7864" y="1773560"/>
            <a:ext cx="6552728" cy="1295400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3. Validating the Mack Model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7596336" y="6093296"/>
            <a:ext cx="1152128" cy="288032"/>
          </a:xfrm>
          <a:prstGeom prst="rect">
            <a:avLst/>
          </a:prstGeom>
          <a:solidFill>
            <a:srgbClr val="081A0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5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3. Validating the Mack Model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692696"/>
            <a:ext cx="7488832" cy="59941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To Begin with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 chain-ladder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0" indent="0">
              <a:buNone/>
            </a:pPr>
            <a:r>
              <a:rPr lang="en-US" altLang="zh-CN" sz="2400" b="0" i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0" i="1" baseline="-25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w,d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accumulated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amount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either incurred or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paid</a:t>
            </a: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accident year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lag, 1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b="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sz="2400" b="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to age factor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0" dirty="0" smtClean="0">
              <a:solidFill>
                <a:schemeClr val="tx2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3717031"/>
            <a:ext cx="5068303" cy="163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48609"/>
            <a:ext cx="474514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72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3. Validating the Mack Model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692696"/>
            <a:ext cx="7488832" cy="59941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Mack Model</a:t>
            </a:r>
          </a:p>
          <a:p>
            <a:pPr marL="0" indent="0">
              <a:buNone/>
            </a:pPr>
            <a:endParaRPr lang="en-US" altLang="zh-CN" sz="2400" b="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three assumptions</a:t>
            </a:r>
          </a:p>
          <a:p>
            <a:pPr marL="0" indent="0">
              <a:buNone/>
            </a:pPr>
            <a:endParaRPr lang="en-US" altLang="zh-CN" sz="2400" b="0" dirty="0" smtClean="0">
              <a:solidFill>
                <a:schemeClr val="tx2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3734150" cy="41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761058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5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3. Validating the Mack Model</a:t>
            </a:r>
            <a:endParaRPr lang="en-US" altLang="zh-CN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59632" y="692696"/>
                <a:ext cx="7488832" cy="59941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 4 contains 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outcomes 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{C</a:t>
                </a:r>
                <a:r>
                  <a:rPr lang="en-US" altLang="zh-CN" sz="2400" b="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w,10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en-US" altLang="zh-CN" sz="2400" b="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Table 2. Following Mack’s suggestion, I 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calculated the 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percentile 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2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2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2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altLang="zh-CN" sz="2400" b="0" i="1" smtClean="0">
                                <a:solidFill>
                                  <a:schemeClr val="tx2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,10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assuming 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b="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lognormal </a:t>
                </a:r>
                <a:r>
                  <a:rPr lang="en-US" altLang="zh-CN" sz="2400" b="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distribution 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matching the 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and 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standard deviation.</a:t>
                </a:r>
                <a:endParaRPr lang="en-US" altLang="zh-CN" sz="2400" b="0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59632" y="692696"/>
                <a:ext cx="7488832" cy="5994128"/>
              </a:xfrm>
              <a:blipFill rotWithShape="1">
                <a:blip r:embed="rId2"/>
                <a:stretch>
                  <a:fillRect l="-6352" t="-814" r="-15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6909311" cy="429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6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3. Validating the Mack Model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692696"/>
            <a:ext cx="7488832" cy="59941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criteria for “general applicability of the model” is that these percentiles should be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uniformly distributed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uniformly: histogram, p-p plot, K-S test</a:t>
            </a:r>
          </a:p>
          <a:p>
            <a:pPr marL="0" indent="0">
              <a:buNone/>
            </a:pP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3. Validating the Mack Model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20688"/>
            <a:ext cx="3924300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52120" y="1556792"/>
            <a:ext cx="30243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</a:rPr>
              <a:t>Uniform, 45</a:t>
            </a:r>
            <a:r>
              <a:rPr lang="en-US" altLang="zh-CN" sz="2400" baseline="30000" dirty="0" smtClean="0">
                <a:solidFill>
                  <a:schemeClr val="tx2"/>
                </a:solidFill>
              </a:rPr>
              <a:t>°</a:t>
            </a:r>
            <a:r>
              <a:rPr lang="en-US" altLang="zh-CN" sz="2400" dirty="0" smtClean="0">
                <a:solidFill>
                  <a:schemeClr val="tx2"/>
                </a:solidFill>
              </a:rPr>
              <a:t>  line</a:t>
            </a:r>
          </a:p>
          <a:p>
            <a:endParaRPr lang="en-US" altLang="zh-CN" sz="2400" dirty="0" smtClean="0">
              <a:solidFill>
                <a:schemeClr val="tx2"/>
              </a:solidFill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Light in tails, “S” curve</a:t>
            </a:r>
          </a:p>
          <a:p>
            <a:endParaRPr lang="en-US" altLang="zh-CN" sz="2400" dirty="0" smtClean="0">
              <a:solidFill>
                <a:schemeClr val="tx2"/>
              </a:solidFill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Heavy in tails, backward “S” curve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23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3. Validating the Mack Model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64704"/>
            <a:ext cx="3770536" cy="582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30168" y="1772816"/>
            <a:ext cx="3646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</a:rPr>
              <a:t>Three fall into the K-S band</a:t>
            </a:r>
          </a:p>
          <a:p>
            <a:endParaRPr lang="en-US" altLang="zh-CN" sz="2400" dirty="0" smtClean="0">
              <a:solidFill>
                <a:schemeClr val="tx2"/>
              </a:solidFill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“S” curve, means a light tailed predicted distribution</a:t>
            </a:r>
          </a:p>
          <a:p>
            <a:endParaRPr lang="en-US" altLang="zh-CN" sz="2400" dirty="0" smtClean="0">
              <a:solidFill>
                <a:schemeClr val="tx2"/>
              </a:solidFill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Combine all four lines, conclusion: the distribution predicted by the Mack model is </a:t>
            </a:r>
            <a:r>
              <a:rPr lang="en-US" altLang="zh-CN" sz="2400" dirty="0" smtClean="0">
                <a:solidFill>
                  <a:srgbClr val="0070C0"/>
                </a:solidFill>
              </a:rPr>
              <a:t>too light </a:t>
            </a:r>
            <a:r>
              <a:rPr lang="en-US" altLang="zh-CN" sz="2400" dirty="0" smtClean="0">
                <a:solidFill>
                  <a:schemeClr val="tx2"/>
                </a:solidFill>
              </a:rPr>
              <a:t>in the tails for these data.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3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7" name="AutoShape 19"/>
          <p:cNvSpPr>
            <a:spLocks noChangeArrowheads="1"/>
          </p:cNvSpPr>
          <p:nvPr/>
        </p:nvSpPr>
        <p:spPr bwMode="auto">
          <a:xfrm>
            <a:off x="1603548" y="3034854"/>
            <a:ext cx="7000901" cy="36036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4" name="AutoShape 16"/>
          <p:cNvSpPr>
            <a:spLocks noChangeArrowheads="1"/>
          </p:cNvSpPr>
          <p:nvPr/>
        </p:nvSpPr>
        <p:spPr bwMode="auto">
          <a:xfrm>
            <a:off x="1603549" y="908769"/>
            <a:ext cx="7000900" cy="36036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5" name="AutoShape 17"/>
          <p:cNvSpPr>
            <a:spLocks noChangeArrowheads="1"/>
          </p:cNvSpPr>
          <p:nvPr/>
        </p:nvSpPr>
        <p:spPr bwMode="auto">
          <a:xfrm>
            <a:off x="1617838" y="1594123"/>
            <a:ext cx="6985002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6" name="AutoShape 18"/>
          <p:cNvSpPr>
            <a:spLocks noChangeArrowheads="1"/>
          </p:cNvSpPr>
          <p:nvPr/>
        </p:nvSpPr>
        <p:spPr bwMode="auto">
          <a:xfrm>
            <a:off x="1603549" y="2299915"/>
            <a:ext cx="7000900" cy="360363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8" name="Oval 20"/>
          <p:cNvSpPr>
            <a:spLocks noChangeArrowheads="1"/>
          </p:cNvSpPr>
          <p:nvPr/>
        </p:nvSpPr>
        <p:spPr bwMode="auto">
          <a:xfrm>
            <a:off x="1187624" y="765076"/>
            <a:ext cx="720685" cy="6477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8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</a:p>
        </p:txBody>
      </p:sp>
      <p:sp>
        <p:nvSpPr>
          <p:cNvPr id="17429" name="Oval 21"/>
          <p:cNvSpPr>
            <a:spLocks noChangeArrowheads="1"/>
          </p:cNvSpPr>
          <p:nvPr/>
        </p:nvSpPr>
        <p:spPr bwMode="auto">
          <a:xfrm>
            <a:off x="1187624" y="1413148"/>
            <a:ext cx="720685" cy="6477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8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</a:t>
            </a:r>
          </a:p>
        </p:txBody>
      </p:sp>
      <p:sp>
        <p:nvSpPr>
          <p:cNvPr id="17430" name="Oval 22"/>
          <p:cNvSpPr>
            <a:spLocks noChangeArrowheads="1"/>
          </p:cNvSpPr>
          <p:nvPr/>
        </p:nvSpPr>
        <p:spPr bwMode="auto">
          <a:xfrm>
            <a:off x="1187624" y="2133228"/>
            <a:ext cx="720685" cy="647700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8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</a:t>
            </a:r>
          </a:p>
        </p:txBody>
      </p:sp>
      <p:sp>
        <p:nvSpPr>
          <p:cNvPr id="17431" name="Oval 23"/>
          <p:cNvSpPr>
            <a:spLocks noChangeArrowheads="1"/>
          </p:cNvSpPr>
          <p:nvPr/>
        </p:nvSpPr>
        <p:spPr bwMode="auto">
          <a:xfrm>
            <a:off x="1187624" y="2925316"/>
            <a:ext cx="720685" cy="6477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8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Contents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1925812" y="841276"/>
            <a:ext cx="5491691" cy="466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r>
              <a:rPr kumimoji="1" lang="en-US" altLang="ko-KR" sz="2000" b="1" dirty="0">
                <a:solidFill>
                  <a:schemeClr val="bg1"/>
                </a:solidFill>
                <a:latin typeface="Verdana" pitchFamily="34" charset="0"/>
                <a:ea typeface="굴림" pitchFamily="50" charset="-127"/>
              </a:rPr>
              <a:t>Introduction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1925813" y="1535386"/>
            <a:ext cx="5507589" cy="466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r>
              <a:rPr kumimoji="1" lang="en-US" altLang="ko-KR" sz="2000" b="1" dirty="0" smtClean="0">
                <a:solidFill>
                  <a:schemeClr val="bg1"/>
                </a:solidFill>
                <a:latin typeface="Verdana" pitchFamily="34" charset="0"/>
                <a:ea typeface="굴림" pitchFamily="50" charset="-127"/>
              </a:rPr>
              <a:t>The CAS Loss Reserve Data</a:t>
            </a:r>
            <a:endParaRPr kumimoji="1" lang="en-US" altLang="ko-KR" sz="2000" b="1" dirty="0">
              <a:solidFill>
                <a:schemeClr val="bg1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1925812" y="2228478"/>
            <a:ext cx="5491691" cy="466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r>
              <a:rPr kumimoji="1" lang="en-US" altLang="ko-KR" sz="2000" b="1" dirty="0" smtClean="0">
                <a:solidFill>
                  <a:schemeClr val="bg1"/>
                </a:solidFill>
                <a:latin typeface="Verdana" pitchFamily="34" charset="0"/>
                <a:ea typeface="굴림" pitchFamily="50" charset="-127"/>
              </a:rPr>
              <a:t>Validating the Mack Model</a:t>
            </a:r>
            <a:endParaRPr kumimoji="1" lang="en-US" altLang="ko-KR" sz="2000" b="1" dirty="0">
              <a:solidFill>
                <a:schemeClr val="bg1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2002012" y="2977704"/>
            <a:ext cx="5496991" cy="466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>
                        <a:gamma/>
                        <a:shade val="46275"/>
                        <a:invGamma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r>
              <a:rPr kumimoji="1" lang="en-US" altLang="ko-KR" sz="2000" b="1" dirty="0" smtClean="0">
                <a:solidFill>
                  <a:schemeClr val="bg1"/>
                </a:solidFill>
                <a:latin typeface="Verdana" pitchFamily="34" charset="0"/>
                <a:ea typeface="굴림" pitchFamily="50" charset="-127"/>
              </a:rPr>
              <a:t>Validating the Bootstrap ODP Model</a:t>
            </a:r>
            <a:endParaRPr kumimoji="1" lang="en-US" altLang="ko-KR" sz="2000" b="1" dirty="0">
              <a:solidFill>
                <a:schemeClr val="bg1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1615380" y="3761283"/>
            <a:ext cx="6987737" cy="36036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1629668" y="4474443"/>
            <a:ext cx="6971839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1615380" y="5180235"/>
            <a:ext cx="6987737" cy="360363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1199455" y="3645396"/>
            <a:ext cx="720685" cy="6477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800" b="1" dirty="0" smtClean="0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5</a:t>
            </a:r>
            <a:endParaRPr kumimoji="1" lang="en-US" altLang="ko-KR" sz="2800" b="1" dirty="0">
              <a:solidFill>
                <a:srgbClr val="FFFFFF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1199455" y="4293468"/>
            <a:ext cx="720685" cy="6477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800" b="1" dirty="0" smtClean="0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6</a:t>
            </a:r>
            <a:endParaRPr kumimoji="1" lang="en-US" altLang="ko-KR" sz="2800" b="1" dirty="0">
              <a:solidFill>
                <a:srgbClr val="FFFFFF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1199455" y="5013548"/>
            <a:ext cx="720685" cy="647700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800" b="1" dirty="0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7</a:t>
            </a: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1937643" y="3721596"/>
            <a:ext cx="5491691" cy="466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r>
              <a:rPr kumimoji="1" lang="en-US" altLang="ko-KR" sz="2000" b="1" dirty="0" smtClean="0">
                <a:solidFill>
                  <a:schemeClr val="bg1"/>
                </a:solidFill>
                <a:latin typeface="Verdana" pitchFamily="34" charset="0"/>
                <a:ea typeface="굴림" pitchFamily="50" charset="-127"/>
              </a:rPr>
              <a:t>Bayesian Models for Incurred Loss Data</a:t>
            </a:r>
            <a:endParaRPr kumimoji="1" lang="en-US" altLang="ko-KR" sz="2000" b="1" dirty="0">
              <a:solidFill>
                <a:schemeClr val="bg1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1937644" y="4415706"/>
            <a:ext cx="5507589" cy="466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r>
              <a:rPr kumimoji="1" lang="en-US" altLang="ko-KR" sz="2000" b="1" dirty="0" smtClean="0">
                <a:solidFill>
                  <a:schemeClr val="bg1"/>
                </a:solidFill>
                <a:latin typeface="Verdana" pitchFamily="34" charset="0"/>
                <a:ea typeface="굴림" pitchFamily="50" charset="-127"/>
              </a:rPr>
              <a:t>Bayesian Models for Paid Loss Data</a:t>
            </a:r>
            <a:endParaRPr kumimoji="1" lang="en-US" altLang="ko-KR" sz="2000" b="1" dirty="0">
              <a:solidFill>
                <a:schemeClr val="bg1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1937643" y="5108798"/>
            <a:ext cx="5491691" cy="466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r>
              <a:rPr kumimoji="1" lang="en-US" altLang="ko-KR" sz="2000" b="1" dirty="0" smtClean="0">
                <a:solidFill>
                  <a:schemeClr val="bg1"/>
                </a:solidFill>
                <a:latin typeface="Verdana" pitchFamily="34" charset="0"/>
                <a:ea typeface="굴림" pitchFamily="50" charset="-127"/>
              </a:rPr>
              <a:t>Process Risk, Parameter Risk, and Model Risk</a:t>
            </a:r>
            <a:endParaRPr kumimoji="1" lang="en-US" altLang="ko-KR" sz="2000" b="1" dirty="0">
              <a:solidFill>
                <a:schemeClr val="bg1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4" name="AutoShape 19"/>
          <p:cNvSpPr>
            <a:spLocks noChangeArrowheads="1"/>
          </p:cNvSpPr>
          <p:nvPr/>
        </p:nvSpPr>
        <p:spPr bwMode="auto">
          <a:xfrm>
            <a:off x="1614637" y="5915174"/>
            <a:ext cx="6988562" cy="36036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1198712" y="5805636"/>
            <a:ext cx="720685" cy="6477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800" b="1" dirty="0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8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2013100" y="5858024"/>
            <a:ext cx="5496991" cy="4667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>
                        <a:gamma/>
                        <a:shade val="46275"/>
                        <a:invGamma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r>
              <a:rPr kumimoji="1" lang="en-US" altLang="ko-KR" sz="2000" b="1" dirty="0" smtClean="0">
                <a:solidFill>
                  <a:schemeClr val="bg1"/>
                </a:solidFill>
                <a:latin typeface="Verdana" pitchFamily="34" charset="0"/>
                <a:ea typeface="굴림" pitchFamily="50" charset="-127"/>
              </a:rPr>
              <a:t>Summary and Conclusions</a:t>
            </a:r>
            <a:endParaRPr kumimoji="1" lang="en-US" altLang="ko-KR" sz="2000" b="1" dirty="0">
              <a:solidFill>
                <a:schemeClr val="bg1"/>
              </a:solidFill>
              <a:latin typeface="Verdana" pitchFamily="34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7864" y="1773560"/>
            <a:ext cx="6192688" cy="1295400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4. Validating the Bootstrap ODP Model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7596336" y="6093296"/>
            <a:ext cx="1152128" cy="288032"/>
          </a:xfrm>
          <a:prstGeom prst="rect">
            <a:avLst/>
          </a:prstGeom>
          <a:solidFill>
            <a:srgbClr val="081A0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4. Validating the Bootstrap ODP Model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620688"/>
            <a:ext cx="7488832" cy="59941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The bootstrap ODP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as described by England and </a:t>
            </a:r>
            <a:r>
              <a:rPr lang="en-US" altLang="zh-CN" sz="2400" b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Verrall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2002) was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to work with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losses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w,d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rather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the cumulative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losses, where </a:t>
            </a:r>
            <a:r>
              <a:rPr lang="en-US" altLang="zh-CN" sz="2400" b="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i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w,1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0" i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w,1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b="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w,d</a:t>
            </a:r>
            <a:r>
              <a:rPr lang="en-US" altLang="zh-CN" sz="2400" b="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w,d</a:t>
            </a:r>
            <a:r>
              <a:rPr lang="en-US" altLang="zh-CN" sz="2400" b="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400" b="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w,d-1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assumption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by this model is that the incremental losses are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described by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overdispersed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Poisson distribution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of the model can be estimated by a standard generalized linear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(GLM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They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use a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resampling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to quantify the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volatility of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estimate.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592681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9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4. Validating the Bootstrap ODP Model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891256"/>
            <a:ext cx="7488832" cy="59941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England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b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Verrall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 out that the using the ODP model on incremental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losses almost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but requires one to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paid, rather than incurred, losses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since the </a:t>
            </a:r>
            <a:r>
              <a:rPr lang="en-US" altLang="zh-CN" sz="2400" b="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overdispersed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is defined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for nonnegative losses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Incurred losses include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estimates by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claims adjusters that can (and frequently do)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adjusted downward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incremental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paid losses occasionally occur because of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salvage and subrogation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feature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GLM estimation procedure allows for negative incremental losses as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as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column sums of the loss triangle remain positive.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4. Validating the Bootstrap ODP Model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764704"/>
            <a:ext cx="7488832" cy="59941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Table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gives the estimates of the mean, the standard deviation for both the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ODP (with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10,000 bootstrap simulations) and Mack models on the data in Table 3.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806770" cy="4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2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4. Validating the Bootstrap ODP Model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764704"/>
            <a:ext cx="7488832" cy="59941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p–p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plots, similar to those done in the previous section, for both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ODP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Mack models on paid data, are in Figures 2 and 3.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9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4. Validating the Bootstrap ODP Model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99151"/>
            <a:ext cx="3312368" cy="519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00" y="908720"/>
            <a:ext cx="3305364" cy="519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6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4. Validating the Bootstrap ODP Model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764704"/>
            <a:ext cx="7488832" cy="63367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Neither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validates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paid triangles.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and 4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 that the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loss estimates of both models tend to be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high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these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incurred triangles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predicted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Mack model has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light tail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paid triangles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 predicted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both the Mack and the bootstrap ODP models tend to produce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estimates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are too high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There are two plausible explanations for these observations: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The insurance loss environment has experienced changes that are not observable at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 time.</a:t>
            </a: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There are other models that can be validated.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6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7864" y="1773560"/>
            <a:ext cx="6192688" cy="1295400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5. Bayesian Models for Incurred Loss Data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7596336" y="6093296"/>
            <a:ext cx="1152128" cy="288032"/>
          </a:xfrm>
          <a:prstGeom prst="rect">
            <a:avLst/>
          </a:prstGeom>
          <a:solidFill>
            <a:srgbClr val="081A0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5. Bayesian Models for Incurred Loss Data</a:t>
            </a:r>
            <a:endParaRPr lang="en-US" altLang="zh-CN" sz="2400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59632" y="764704"/>
                <a:ext cx="7488832" cy="63367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The 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way the Mack model did not validate, i.e., it underestimated the variability 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ultimate loss estimates, </a:t>
                </a:r>
                <a:r>
                  <a:rPr lang="en-US" altLang="zh-CN" sz="2400" b="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suggested a direction 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go in order to fix it. Here are 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ways 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improve the recognition of the inherent variability of the predictive distribution.</a:t>
                </a:r>
              </a:p>
              <a:p>
                <a:pPr marL="0" indent="0">
                  <a:buNone/>
                </a:pP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The Mack model multiplies the age-to-age factors by the last observed loss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="0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w,11-w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One 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think of the C</a:t>
                </a:r>
                <a:r>
                  <a:rPr lang="en-US" altLang="zh-CN" sz="2400" b="0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w,11-w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level parameters. A model that treats the 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 of 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accident year </a:t>
                </a:r>
                <a:r>
                  <a:rPr lang="en-US" altLang="zh-CN" sz="2400" b="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random 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predict more risk.</a:t>
                </a:r>
              </a:p>
              <a:p>
                <a:pPr marL="0" indent="0">
                  <a:buNone/>
                </a:pP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The Mack model assumes that the loss amounts for different accident years 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independent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 model that allows for </a:t>
                </a:r>
                <a:r>
                  <a:rPr lang="en-US" altLang="zh-CN" sz="2400" b="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 between accident years 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could increase 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standard deviation 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n-US" altLang="zh-CN" sz="2400" b="0" dirty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400" b="0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CN" sz="2400" b="0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>
                            <a:solidFill>
                              <a:schemeClr val="tx2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2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4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>
                                <a:solidFill>
                                  <a:schemeClr val="tx2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altLang="zh-CN" sz="2400" b="0" i="1">
                                <a:solidFill>
                                  <a:schemeClr val="tx2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,10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b="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59632" y="764704"/>
                <a:ext cx="7488832" cy="6336704"/>
              </a:xfrm>
              <a:blipFill rotWithShape="1">
                <a:blip r:embed="rId2"/>
                <a:stretch>
                  <a:fillRect l="-1303" t="-769" r="-2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0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5. Bayesian Models for Incurred Loss Data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764704"/>
            <a:ext cx="7488832" cy="63367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different models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 underestimation of the variability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ultimate loss. The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model replaces the fixed level parameters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given by the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observed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accident year, in the Mack model with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level parameters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As we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shall see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this model improves the estimation of the variability, but does not go far enough.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more complicated model,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considers correlation between the accident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years.</a:t>
            </a:r>
          </a:p>
        </p:txBody>
      </p:sp>
    </p:spTree>
    <p:extLst>
      <p:ext uri="{BB962C8B-B14F-4D97-AF65-F5344CB8AC3E}">
        <p14:creationId xmlns:p14="http://schemas.microsoft.com/office/powerpoint/2010/main" val="30487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7864" y="1773560"/>
            <a:ext cx="7272808" cy="1295400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1. </a:t>
            </a:r>
            <a:r>
              <a:rPr lang="en-US" altLang="zh-CN" sz="3200" dirty="0">
                <a:ea typeface="宋体" charset="-122"/>
                <a:cs typeface="Times New Roman" panose="02020603050405020304" pitchFamily="18" charset="0"/>
              </a:rPr>
              <a:t>Introduction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596336" y="6093296"/>
            <a:ext cx="1152128" cy="288032"/>
          </a:xfrm>
          <a:prstGeom prst="rect">
            <a:avLst/>
          </a:prstGeom>
          <a:solidFill>
            <a:srgbClr val="081A0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8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5. Bayesian Models for Incurred Loss Data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764704"/>
            <a:ext cx="7488832" cy="63367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Leveled Chain Ladder (LCL) Model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561089" cy="157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7570066" cy="336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1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5. Bayesian Models for Incurred Loss Data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764704"/>
            <a:ext cx="7488832" cy="63367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Correlated Chain-Ladder (CCL) Model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7367296" cy="2416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71702"/>
            <a:ext cx="7200800" cy="198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51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5. Bayesian Models for Incurred Loss Data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764704"/>
            <a:ext cx="7488832" cy="63367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Simulate the predictive distribution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13503"/>
            <a:ext cx="7632848" cy="96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756017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2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5. Bayesian Models for Incurred Loss Data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548680"/>
            <a:ext cx="7488832" cy="63367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Table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gives the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estimates of the mean and standard deviation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by accident year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in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total, for the LCL, the CCL, and the Mack Models for the illustrative insurer.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percentiles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40,061 outcome are also given for each model. 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5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5. Bayesian Models for Incurred Loss Data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55" y="1196752"/>
            <a:ext cx="7807725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7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5. Bayesian Models for Incurred Loss Data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92696"/>
            <a:ext cx="2927771" cy="580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44008" y="1052736"/>
            <a:ext cx="40324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cs typeface="Times New Roman" panose="02020603050405020304" pitchFamily="18" charset="0"/>
              </a:rPr>
              <a:t>Note that the standard deviations of the predicted outcomes were 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significantly higher </a:t>
            </a:r>
            <a:r>
              <a:rPr lang="en-US" altLang="zh-CN" sz="2400" dirty="0">
                <a:solidFill>
                  <a:schemeClr val="tx2"/>
                </a:solidFill>
                <a:cs typeface="Times New Roman" panose="02020603050405020304" pitchFamily="18" charset="0"/>
              </a:rPr>
              <a:t>for the CCL and the LCL models than they were for the Mack Model. This is generally the case, as can be seen in Figure 5.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5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5. Bayesian Models for Incurred Loss Data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3816424" cy="596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80112" y="1124744"/>
            <a:ext cx="30243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The higher standard deviations of the CCL model over the LCL model </a:t>
            </a:r>
            <a:r>
              <a:rPr lang="en-US" altLang="zh-CN" sz="2400" dirty="0">
                <a:solidFill>
                  <a:schemeClr val="tx2"/>
                </a:solidFill>
                <a:cs typeface="Times New Roman" panose="02020603050405020304" pitchFamily="18" charset="0"/>
              </a:rPr>
              <a:t>can be attributed to the generally 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positive correlation </a:t>
            </a:r>
            <a:r>
              <a:rPr lang="en-US" altLang="zh-CN" sz="2400" dirty="0">
                <a:solidFill>
                  <a:schemeClr val="tx2"/>
                </a:solidFill>
                <a:cs typeface="Times New Roman" panose="02020603050405020304" pitchFamily="18" charset="0"/>
              </a:rPr>
              <a:t>parameters that are shown in Figure 6 for the illustrative insurer. Generally this is the case for other insurers as can be seen in Figure 7.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04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5. Bayesian Models for Incurred Loss Data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548680"/>
            <a:ext cx="7488832" cy="63367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p–p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 for the LCL and CCL models run on the selected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 triangles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given in Figures 8 and 9. 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LCL model:</a:t>
            </a: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p–p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 combined lines of insurance lie within the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Kolmogorov–</a:t>
            </a:r>
            <a:r>
              <a:rPr lang="en-US" altLang="zh-CN" sz="2400" b="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Smrinov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 Auto, Personal Auto and Workers Comp.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All four lines have the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slanted 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that characterizes models that are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 in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tails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pattern is reinforced in the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combined plot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the resulting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does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lie within the Kolmogorov–Smirnov bounds. But the combined plot is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improvement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the corresponding Mack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p–p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5. Bayesian Models for Incurred Loss Data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43" y="620688"/>
            <a:ext cx="4091905" cy="622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1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5. Bayesian Models for Incurred Loss Data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548680"/>
            <a:ext cx="7488832" cy="63367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CCL Model: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The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p–p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four lines lie within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Kolmogorov–Smirnov bounds,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just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barely so for the Other Liability line.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While the combined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p–p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lies within the Kolmogorov–Smirnov bounds,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slanted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pattern indicates a mildly thin tail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by the model.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8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1. </a:t>
            </a:r>
            <a:r>
              <a:rPr lang="en-US" altLang="zh-CN" dirty="0" smtClean="0">
                <a:ea typeface="宋体" charset="-122"/>
                <a:cs typeface="Times New Roman" panose="02020603050405020304" pitchFamily="18" charset="0"/>
              </a:rPr>
              <a:t>Introduction</a:t>
            </a:r>
            <a:endParaRPr lang="en-US" altLang="zh-CN" dirty="0"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047328"/>
            <a:ext cx="8064896" cy="5334000"/>
          </a:xfrm>
        </p:spPr>
        <p:txBody>
          <a:bodyPr/>
          <a:lstStyle/>
          <a:p>
            <a:pPr lvl="1">
              <a:buNone/>
            </a:pPr>
            <a:r>
              <a:rPr lang="en-US" altLang="zh-CN" dirty="0">
                <a:ea typeface="+mn-ea"/>
                <a:cs typeface="+mn-cs"/>
              </a:rPr>
              <a:t> </a:t>
            </a:r>
            <a:r>
              <a:rPr lang="en-US" altLang="zh-CN" dirty="0" smtClean="0">
                <a:ea typeface="+mn-ea"/>
                <a:cs typeface="+mn-cs"/>
              </a:rPr>
              <a:t>     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general insurers, the most important liability is the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reserve for unpaid losses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Over the years a number of stochastic models have been developed to address this problem. Two of the more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prominent nonproprietary models 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are those of Mack (1993, 1994) and England and </a:t>
            </a:r>
            <a:r>
              <a:rPr lang="en-US" altLang="zh-CN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Verrall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(2002).</a:t>
            </a:r>
          </a:p>
          <a:p>
            <a:pPr lvl="1"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While 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these, and other, models provide predictive distributions</a:t>
            </a:r>
            <a:r>
              <a:rPr lang="en-US" altLang="zh-CN" sz="8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the 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outcomes, very 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little work has been done 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retrospectively </a:t>
            </a:r>
            <a:r>
              <a:rPr lang="en-US" altLang="zh-CN" b="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test, or </a:t>
            </a:r>
            <a:r>
              <a:rPr lang="en-US" altLang="zh-CN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validate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8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performance 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these 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models in an organized fashion on a large number of insurers.</a:t>
            </a:r>
            <a:endParaRPr lang="en-US" altLang="zh-CN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5. Bayesian Models for Incurred Loss Data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92696"/>
            <a:ext cx="3893219" cy="610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0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7864" y="1773560"/>
            <a:ext cx="6192688" cy="1295400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6. Bayesian Models for Paid Loss Data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7596336" y="6093296"/>
            <a:ext cx="1152128" cy="288032"/>
          </a:xfrm>
          <a:prstGeom prst="rect">
            <a:avLst/>
          </a:prstGeom>
          <a:solidFill>
            <a:srgbClr val="081A0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764704"/>
            <a:ext cx="7488832" cy="63367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Given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improved validation of the CCL model on incurred loss data, it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seems appropriate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it out on paid loss data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Table 8 shows the CCL and ODP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estimates. As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be expected given the results in Section 5, the standard deviation of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outcomes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produced by the CCL model are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noticeably higher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those produced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ODP model.</a:t>
            </a:r>
          </a:p>
        </p:txBody>
      </p:sp>
    </p:spTree>
    <p:extLst>
      <p:ext uri="{BB962C8B-B14F-4D97-AF65-F5344CB8AC3E}">
        <p14:creationId xmlns:p14="http://schemas.microsoft.com/office/powerpoint/2010/main" val="220172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95432"/>
            <a:ext cx="6768752" cy="5412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1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764704"/>
            <a:ext cx="7488832" cy="63367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p–p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 for the CCL model applied to paid data are in Figure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When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this plot with the validation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p–p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 for the ODP model (Figure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and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Mack model (Figure 4), we see that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three models show tend to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produced estimates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are too high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these loss triangles.</a:t>
            </a:r>
          </a:p>
        </p:txBody>
      </p:sp>
    </p:spTree>
    <p:extLst>
      <p:ext uri="{BB962C8B-B14F-4D97-AF65-F5344CB8AC3E}">
        <p14:creationId xmlns:p14="http://schemas.microsoft.com/office/powerpoint/2010/main" val="418390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620688"/>
            <a:ext cx="4048472" cy="6084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9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692696"/>
            <a:ext cx="7488832" cy="56886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Given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improved validation of the CCL model with incurred loss data, it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tempting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conclude that the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incurred loss data contains crucial information that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in the paid loss data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However, there is also the possibility that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other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the ODP or the CCL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be appropriate. A feature of such a model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might be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it has a trend along the payment year (=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- 1).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inclusion of a payment year trend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has two important consequences.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The model should be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incremental paid loss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amounts rather than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 paid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amounts. Cumulative losses include settled claims which do not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with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Incremental paid loss amounts tend to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skewed to the right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are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occasionally negative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349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692696"/>
            <a:ext cx="7488832" cy="56886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One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that has these properties is the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skew normal distribution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has three parameters.</a:t>
            </a:r>
          </a:p>
          <a:p>
            <a:pPr marL="0" indent="0">
              <a:buNone/>
            </a:pPr>
            <a:r>
              <a:rPr lang="el-GR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μ—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location parameter.</a:t>
            </a: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ω—the scale parameter, with ω &gt; 0.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δ—the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parameter, with δ ∈ (-1, 1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5580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08" y="1556792"/>
            <a:ext cx="760884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3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70" y="1412776"/>
            <a:ext cx="6665330" cy="4384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6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1. </a:t>
            </a:r>
            <a:r>
              <a:rPr lang="en-US" altLang="zh-CN" dirty="0" smtClean="0">
                <a:ea typeface="宋体" charset="-122"/>
                <a:cs typeface="Times New Roman" panose="02020603050405020304" pitchFamily="18" charset="0"/>
              </a:rPr>
              <a:t>Introduction</a:t>
            </a:r>
            <a:endParaRPr lang="en-US" altLang="zh-CN" dirty="0"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1335360"/>
            <a:ext cx="7488832" cy="38218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and 4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 to validate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models of Mack (1993, 1994)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England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b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Verrall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(2002). As it turns out, these models do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accurately predict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outcomes for the data included in the subject database. Explanation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these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include the following</a:t>
            </a:r>
            <a:r>
              <a:rPr lang="en-US" altLang="zh-CN" sz="24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692696"/>
            <a:ext cx="7488832" cy="56886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formulation of the skew normal distribution described by </a:t>
            </a:r>
            <a:r>
              <a:rPr lang="en-US" altLang="zh-CN" sz="2400" b="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Frühwirth-Schnatter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b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Pyne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(2010) suggests an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Simply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the truncated normal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with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skewed distribution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such as the lognormal distribution. Here is one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 to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that.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pl-PL" altLang="zh-CN" sz="2400" b="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pl-PL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lang="pl-PL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δ), where </a:t>
            </a:r>
            <a:r>
              <a:rPr lang="pl-PL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pl-PL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lognormal </a:t>
            </a:r>
            <a:r>
              <a:rPr lang="pl-PL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(μ, σ</a:t>
            </a:r>
            <a:r>
              <a:rPr lang="pl-PL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l-PL" altLang="zh-CN" sz="24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Let’s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this distribution the mixed lognormal-normal (ln-n) distribution with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given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δ, μ and σ. Figure 12 plots the density functions for μ = 2, σ = 0.6, and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different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of </a:t>
            </a:r>
            <a:r>
              <a:rPr lang="el-GR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δ.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6966415" cy="49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7624" y="697607"/>
            <a:ext cx="6479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chemeClr val="accent1"/>
                </a:solidFill>
                <a:ea typeface="宋体" charset="-122"/>
                <a:cs typeface="Times New Roman" panose="02020603050405020304" pitchFamily="18" charset="0"/>
              </a:rPr>
              <a:t>The Correlated Increment Trend (CIT) Model</a:t>
            </a:r>
            <a:endParaRPr lang="en-US" altLang="zh-CN" sz="2400" b="1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3429000"/>
            <a:ext cx="7560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The </a:t>
            </a:r>
            <a:r>
              <a:rPr lang="en-US" altLang="zh-CN" sz="2400" dirty="0">
                <a:solidFill>
                  <a:srgbClr val="0070C0"/>
                </a:solidFill>
              </a:rPr>
              <a:t>CCL model </a:t>
            </a:r>
            <a:r>
              <a:rPr lang="en-US" altLang="zh-CN" sz="2400" dirty="0">
                <a:solidFill>
                  <a:schemeClr val="tx2"/>
                </a:solidFill>
              </a:rPr>
              <a:t>was applied to cumulative losses. One should expect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σ</a:t>
            </a:r>
            <a:r>
              <a:rPr lang="en-US" altLang="zh-CN" sz="2400" i="1" baseline="-25000" dirty="0" err="1">
                <a:solidFill>
                  <a:schemeClr val="tx2"/>
                </a:solidFill>
              </a:rPr>
              <a:t>d</a:t>
            </a:r>
            <a:r>
              <a:rPr lang="en-US" altLang="zh-CN" sz="2400" i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to </a:t>
            </a:r>
            <a:r>
              <a:rPr lang="en-US" altLang="zh-CN" sz="2400" dirty="0" smtClean="0">
                <a:solidFill>
                  <a:schemeClr val="tx2"/>
                </a:solidFill>
              </a:rPr>
              <a:t>decrease as </a:t>
            </a:r>
            <a:r>
              <a:rPr lang="en-US" altLang="zh-CN" sz="2400" i="1" dirty="0">
                <a:solidFill>
                  <a:schemeClr val="tx2"/>
                </a:solidFill>
              </a:rPr>
              <a:t>d </a:t>
            </a:r>
            <a:r>
              <a:rPr lang="en-US" altLang="zh-CN" sz="2400" dirty="0">
                <a:solidFill>
                  <a:schemeClr val="tx2"/>
                </a:solidFill>
              </a:rPr>
              <a:t>increases as </a:t>
            </a:r>
            <a:r>
              <a:rPr lang="en-US" altLang="zh-CN" sz="2400" dirty="0">
                <a:solidFill>
                  <a:srgbClr val="0070C0"/>
                </a:solidFill>
              </a:rPr>
              <a:t>a greater proportion </a:t>
            </a:r>
            <a:r>
              <a:rPr lang="en-US" altLang="zh-CN" sz="2400" dirty="0" smtClean="0">
                <a:solidFill>
                  <a:srgbClr val="0070C0"/>
                </a:solidFill>
              </a:rPr>
              <a:t>of claims </a:t>
            </a:r>
            <a:r>
              <a:rPr lang="en-US" altLang="zh-CN" sz="2400" dirty="0">
                <a:solidFill>
                  <a:srgbClr val="0070C0"/>
                </a:solidFill>
              </a:rPr>
              <a:t>are settled</a:t>
            </a:r>
            <a:r>
              <a:rPr lang="en-US" altLang="zh-CN" sz="2400" dirty="0">
                <a:solidFill>
                  <a:schemeClr val="tx2"/>
                </a:solidFill>
              </a:rPr>
              <a:t>. 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In </a:t>
            </a:r>
            <a:r>
              <a:rPr lang="en-US" altLang="zh-CN" sz="2400" dirty="0">
                <a:solidFill>
                  <a:schemeClr val="tx2"/>
                </a:solidFill>
              </a:rPr>
              <a:t>the </a:t>
            </a:r>
            <a:r>
              <a:rPr lang="en-US" altLang="zh-CN" sz="2400" dirty="0">
                <a:solidFill>
                  <a:srgbClr val="0070C0"/>
                </a:solidFill>
              </a:rPr>
              <a:t>CIT model</a:t>
            </a:r>
            <a:r>
              <a:rPr lang="en-US" altLang="zh-CN" sz="2400" dirty="0">
                <a:solidFill>
                  <a:schemeClr val="tx2"/>
                </a:solidFill>
              </a:rPr>
              <a:t>, </a:t>
            </a:r>
            <a:r>
              <a:rPr lang="en-US" altLang="zh-CN" sz="2400" dirty="0" smtClean="0">
                <a:solidFill>
                  <a:schemeClr val="tx2"/>
                </a:solidFill>
              </a:rPr>
              <a:t>one should </a:t>
            </a:r>
            <a:r>
              <a:rPr lang="en-US" altLang="zh-CN" sz="2400" dirty="0">
                <a:solidFill>
                  <a:schemeClr val="tx2"/>
                </a:solidFill>
              </a:rPr>
              <a:t>expect that </a:t>
            </a:r>
            <a:r>
              <a:rPr lang="en-US" altLang="zh-CN" sz="2400" dirty="0" smtClean="0">
                <a:solidFill>
                  <a:srgbClr val="0070C0"/>
                </a:solidFill>
              </a:rPr>
              <a:t>the smaller </a:t>
            </a:r>
            <a:r>
              <a:rPr lang="en-US" altLang="zh-CN" sz="2400" dirty="0">
                <a:solidFill>
                  <a:srgbClr val="0070C0"/>
                </a:solidFill>
              </a:rPr>
              <a:t>less volatile claims to be settled earlier.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</a:rPr>
              <a:t>Consequently,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σ</a:t>
            </a:r>
            <a:r>
              <a:rPr lang="en-US" altLang="zh-CN" sz="2400" i="1" baseline="-25000" dirty="0" err="1" smtClean="0">
                <a:solidFill>
                  <a:schemeClr val="tx2"/>
                </a:solidFill>
              </a:rPr>
              <a:t>d</a:t>
            </a:r>
            <a:r>
              <a:rPr lang="en-US" altLang="zh-CN" sz="2400" i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should increase as </a:t>
            </a:r>
            <a:r>
              <a:rPr lang="en-US" altLang="zh-CN" sz="2400" i="1" dirty="0">
                <a:solidFill>
                  <a:schemeClr val="tx2"/>
                </a:solidFill>
              </a:rPr>
              <a:t>d </a:t>
            </a:r>
            <a:r>
              <a:rPr lang="en-US" altLang="zh-CN" sz="2400" dirty="0">
                <a:solidFill>
                  <a:schemeClr val="tx2"/>
                </a:solidFill>
              </a:rPr>
              <a:t>increases.</a:t>
            </a:r>
            <a:endParaRPr lang="en-US" altLang="zh-CN" sz="2400" b="1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94085"/>
            <a:ext cx="7234012" cy="199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4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92" y="1844824"/>
            <a:ext cx="774376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5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1146224"/>
            <a:ext cx="7560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There are two deviations from the selection of diffuse </a:t>
            </a:r>
            <a:r>
              <a:rPr lang="en-US" altLang="zh-CN" sz="2400" dirty="0" smtClean="0">
                <a:solidFill>
                  <a:schemeClr val="tx2"/>
                </a:solidFill>
              </a:rPr>
              <a:t>prior distributions </a:t>
            </a:r>
            <a:r>
              <a:rPr lang="en-US" altLang="zh-CN" sz="2400" dirty="0">
                <a:solidFill>
                  <a:schemeClr val="tx2"/>
                </a:solidFill>
              </a:rPr>
              <a:t>that </a:t>
            </a:r>
            <a:r>
              <a:rPr lang="en-US" altLang="zh-CN" sz="2400" dirty="0" smtClean="0">
                <a:solidFill>
                  <a:schemeClr val="tx2"/>
                </a:solidFill>
              </a:rPr>
              <a:t>are in </a:t>
            </a:r>
            <a:r>
              <a:rPr lang="en-US" altLang="zh-CN" sz="2400" dirty="0">
                <a:solidFill>
                  <a:schemeClr val="tx2"/>
                </a:solidFill>
              </a:rPr>
              <a:t>the CCL model.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• I first tried a </a:t>
            </a:r>
            <a:r>
              <a:rPr lang="en-US" altLang="zh-CN" sz="2400" dirty="0">
                <a:solidFill>
                  <a:srgbClr val="0070C0"/>
                </a:solidFill>
              </a:rPr>
              <a:t>wider prior </a:t>
            </a:r>
            <a:r>
              <a:rPr lang="en-US" altLang="zh-CN" sz="2400" dirty="0">
                <a:solidFill>
                  <a:schemeClr val="tx2"/>
                </a:solidFill>
              </a:rPr>
              <a:t>for τ. In examining the </a:t>
            </a:r>
            <a:r>
              <a:rPr lang="en-US" altLang="zh-CN" sz="2400" dirty="0" smtClean="0">
                <a:solidFill>
                  <a:schemeClr val="tx2"/>
                </a:solidFill>
              </a:rPr>
              <a:t>MCMC output </a:t>
            </a:r>
            <a:r>
              <a:rPr lang="en-US" altLang="zh-CN" sz="2400" dirty="0">
                <a:solidFill>
                  <a:schemeClr val="tx2"/>
                </a:solidFill>
              </a:rPr>
              <a:t>I noticed </a:t>
            </a:r>
            <a:r>
              <a:rPr lang="en-US" altLang="zh-CN" sz="2400" dirty="0" smtClean="0">
                <a:solidFill>
                  <a:schemeClr val="tx2"/>
                </a:solidFill>
              </a:rPr>
              <a:t>that quite </a:t>
            </a:r>
            <a:r>
              <a:rPr lang="en-US" altLang="zh-CN" sz="2400" dirty="0">
                <a:solidFill>
                  <a:schemeClr val="tx2"/>
                </a:solidFill>
              </a:rPr>
              <a:t>often, the value of </a:t>
            </a:r>
            <a:r>
              <a:rPr lang="en-US" altLang="zh-CN" sz="2400" dirty="0">
                <a:solidFill>
                  <a:srgbClr val="0070C0"/>
                </a:solidFill>
              </a:rPr>
              <a:t>τ was less </a:t>
            </a:r>
            <a:r>
              <a:rPr lang="en-US" altLang="zh-CN" sz="2400" dirty="0" smtClean="0">
                <a:solidFill>
                  <a:srgbClr val="0070C0"/>
                </a:solidFill>
              </a:rPr>
              <a:t>than -0.1</a:t>
            </a:r>
            <a:r>
              <a:rPr lang="en-US" altLang="zh-CN" sz="2400" dirty="0">
                <a:solidFill>
                  <a:schemeClr val="tx2"/>
                </a:solidFill>
              </a:rPr>
              <a:t>, which I took to be </a:t>
            </a:r>
            <a:r>
              <a:rPr lang="en-US" altLang="zh-CN" sz="2400" dirty="0" smtClean="0">
                <a:solidFill>
                  <a:schemeClr val="tx2"/>
                </a:solidFill>
              </a:rPr>
              <a:t>unreasonably low</a:t>
            </a:r>
            <a:r>
              <a:rPr lang="en-US" altLang="zh-CN" sz="2400" dirty="0">
                <a:solidFill>
                  <a:schemeClr val="tx2"/>
                </a:solidFill>
              </a:rPr>
              <a:t>. This low </a:t>
            </a:r>
            <a:r>
              <a:rPr lang="en-US" altLang="zh-CN" sz="2400" dirty="0" smtClean="0">
                <a:solidFill>
                  <a:schemeClr val="tx2"/>
                </a:solidFill>
              </a:rPr>
              <a:t>value was </a:t>
            </a:r>
            <a:r>
              <a:rPr lang="en-US" altLang="zh-CN" sz="2400" dirty="0">
                <a:solidFill>
                  <a:schemeClr val="tx2"/>
                </a:solidFill>
              </a:rPr>
              <a:t>usually </a:t>
            </a:r>
            <a:r>
              <a:rPr lang="en-US" altLang="zh-CN" sz="2400" dirty="0">
                <a:solidFill>
                  <a:srgbClr val="0070C0"/>
                </a:solidFill>
              </a:rPr>
              <a:t>compensated for by offsetting high values </a:t>
            </a:r>
            <a:r>
              <a:rPr lang="en-US" altLang="zh-CN" sz="2400" dirty="0" smtClean="0">
                <a:solidFill>
                  <a:srgbClr val="0070C0"/>
                </a:solidFill>
              </a:rPr>
              <a:t>for the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α </a:t>
            </a:r>
            <a:r>
              <a:rPr lang="en-US" altLang="zh-CN" sz="2400" dirty="0">
                <a:solidFill>
                  <a:srgbClr val="0070C0"/>
                </a:solidFill>
              </a:rPr>
              <a:t>and/or β </a:t>
            </a:r>
            <a:r>
              <a:rPr lang="en-US" altLang="zh-CN" sz="2400" dirty="0">
                <a:solidFill>
                  <a:schemeClr val="tx2"/>
                </a:solidFill>
              </a:rPr>
              <a:t>parameters. 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• </a:t>
            </a:r>
            <a:r>
              <a:rPr lang="en-US" altLang="zh-CN" sz="2400" dirty="0">
                <a:solidFill>
                  <a:schemeClr val="tx2"/>
                </a:solidFill>
              </a:rPr>
              <a:t>In examining the MCMC output, I noticed </a:t>
            </a:r>
            <a:r>
              <a:rPr lang="en-US" altLang="zh-CN" sz="2400" dirty="0" smtClean="0">
                <a:solidFill>
                  <a:schemeClr val="tx2"/>
                </a:solidFill>
              </a:rPr>
              <a:t>that, occasionally</a:t>
            </a:r>
            <a:r>
              <a:rPr lang="en-US" altLang="zh-CN" sz="2400" dirty="0">
                <a:solidFill>
                  <a:schemeClr val="tx2"/>
                </a:solidFill>
              </a:rPr>
              <a:t>, </a:t>
            </a:r>
            <a:r>
              <a:rPr lang="en-US" altLang="zh-CN" sz="2400" dirty="0">
                <a:solidFill>
                  <a:srgbClr val="0070C0"/>
                </a:solidFill>
              </a:rPr>
              <a:t>high values of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σ</a:t>
            </a:r>
            <a:r>
              <a:rPr lang="en-US" altLang="zh-CN" sz="2400" baseline="-25000" dirty="0" err="1" smtClean="0">
                <a:solidFill>
                  <a:srgbClr val="0070C0"/>
                </a:solidFill>
              </a:rPr>
              <a:t>d</a:t>
            </a:r>
            <a:r>
              <a:rPr lang="en-US" altLang="zh-CN" sz="2400" dirty="0" smtClean="0">
                <a:solidFill>
                  <a:srgbClr val="0070C0"/>
                </a:solidFill>
              </a:rPr>
              <a:t> would </a:t>
            </a:r>
            <a:r>
              <a:rPr lang="en-US" altLang="zh-CN" sz="2400" dirty="0">
                <a:solidFill>
                  <a:srgbClr val="0070C0"/>
                </a:solidFill>
              </a:rPr>
              <a:t>occur</a:t>
            </a:r>
            <a:r>
              <a:rPr lang="en-US" altLang="zh-CN" sz="2400" dirty="0">
                <a:solidFill>
                  <a:schemeClr val="tx2"/>
                </a:solidFill>
              </a:rPr>
              <a:t>. This led </a:t>
            </a:r>
            <a:r>
              <a:rPr lang="en-US" altLang="zh-CN" sz="2400" dirty="0" smtClean="0">
                <a:solidFill>
                  <a:schemeClr val="tx2"/>
                </a:solidFill>
              </a:rPr>
              <a:t>to </a:t>
            </a:r>
            <a:r>
              <a:rPr lang="en-US" altLang="zh-CN" sz="2400" dirty="0" smtClean="0">
                <a:solidFill>
                  <a:srgbClr val="0070C0"/>
                </a:solidFill>
              </a:rPr>
              <a:t>unreasonably </a:t>
            </a:r>
            <a:r>
              <a:rPr lang="en-US" altLang="zh-CN" sz="2400" dirty="0">
                <a:solidFill>
                  <a:srgbClr val="0070C0"/>
                </a:solidFill>
              </a:rPr>
              <a:t>high simulated losses </a:t>
            </a:r>
            <a:r>
              <a:rPr lang="en-US" altLang="zh-CN" sz="2400" dirty="0">
                <a:solidFill>
                  <a:schemeClr val="tx2"/>
                </a:solidFill>
              </a:rPr>
              <a:t>in the output, so </a:t>
            </a:r>
            <a:r>
              <a:rPr lang="en-US" altLang="zh-CN" sz="2400" dirty="0" smtClean="0">
                <a:solidFill>
                  <a:schemeClr val="tx2"/>
                </a:solidFill>
              </a:rPr>
              <a:t>I decided </a:t>
            </a:r>
            <a:r>
              <a:rPr lang="en-US" altLang="zh-CN" sz="2400" dirty="0">
                <a:solidFill>
                  <a:schemeClr val="tx2"/>
                </a:solidFill>
              </a:rPr>
              <a:t>to limit how fast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σ</a:t>
            </a:r>
            <a:r>
              <a:rPr lang="en-US" altLang="zh-CN" sz="2400" i="1" baseline="-25000" dirty="0" err="1">
                <a:solidFill>
                  <a:schemeClr val="tx2"/>
                </a:solidFill>
              </a:rPr>
              <a:t>d</a:t>
            </a:r>
            <a:r>
              <a:rPr lang="en-US" altLang="zh-CN" sz="2400" i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could increase with </a:t>
            </a:r>
            <a:r>
              <a:rPr lang="en-US" altLang="zh-CN" sz="2400" i="1" dirty="0">
                <a:solidFill>
                  <a:schemeClr val="tx2"/>
                </a:solidFill>
              </a:rPr>
              <a:t>d.</a:t>
            </a:r>
            <a:endParaRPr lang="en-US" altLang="zh-CN" sz="2400" b="1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692696"/>
            <a:ext cx="7488832" cy="56886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By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the prior distribution of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 equal to zero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eliminate the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accident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correlation. Following the naming convention of the last section, let’s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this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the Leveled Incremental Trend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(LIT)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Table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shows the estimates of for the illustrative insurer with the CIT and the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 model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paid data.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786" y="692696"/>
            <a:ext cx="7143662" cy="541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6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692696"/>
            <a:ext cx="7488832" cy="56886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Before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producing these distributions, I had no particular expectation of how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 would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distributed for paid data. However, I did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 τ to be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predominantly negative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p–p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Figures 3, 4 and 10 indicted that the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other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predicted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that were too high.</a:t>
            </a: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Let’s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examine the effects of between-year correlation in the CIT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 Figure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gives the posterior distributions for ρ for the illustrative insurer. Figure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gives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histograms of the posterior means ρ for each insurer by line of business.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15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33" y="1844824"/>
            <a:ext cx="610929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8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692696"/>
            <a:ext cx="7488832" cy="56886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seen in Figure 14, the posterior means of ρ for the paid data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 not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overwhelmingly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saw in the incurred data shown in Figure 7. Figure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shows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small but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noticeable difference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the standard deviations of the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 and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 models.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366" y="2896319"/>
            <a:ext cx="43053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85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1. Introduction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1263352"/>
            <a:ext cx="7416824" cy="5334000"/>
          </a:xfrm>
        </p:spPr>
        <p:txBody>
          <a:bodyPr/>
          <a:lstStyle/>
          <a:p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environment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too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captured in a single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 loss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 model. 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be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models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better fit the existing data.</a:t>
            </a:r>
          </a:p>
          <a:p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used to calibrate the model is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crucial information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needed to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a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prediction. (e.g. changes in the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direct/ceded/assumed reinsurance composition of the claim values in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triangles)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620688"/>
            <a:ext cx="3952651" cy="599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03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692696"/>
            <a:ext cx="7488832" cy="56886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seen in Figure 17, the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means of τ were predominantly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But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pointed out above, a negative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might be offset by higher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{α</a:t>
            </a:r>
            <a:r>
              <a:rPr lang="en-US" altLang="zh-CN" sz="2400" b="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}s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b="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400" b="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Figure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shows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a handful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triangles where there was a noticeable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 in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final expected loss estimates. And most of those differences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appeared in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Other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Liability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of business.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099" y="1052736"/>
            <a:ext cx="5483221" cy="5005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79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77036"/>
            <a:ext cx="5904656" cy="543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6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798362"/>
            <a:ext cx="4752528" cy="5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9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692696"/>
            <a:ext cx="7488832" cy="56886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Figures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 and 20 show the validation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p–p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 for the CIT and the LIT models.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do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Mack, ODP and CCL models on paid data indicate, the predictive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 for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CIT and LIT models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tend to overstate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estimates of the expected loss.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1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764704"/>
            <a:ext cx="3984424" cy="583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4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692696"/>
            <a:ext cx="3972272" cy="599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11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692696"/>
            <a:ext cx="7488832" cy="56886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/>
              <a:t>  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spite of a serious attempt to improve on the results produced by the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earlier models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paid data,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CIT and LIT models did not achieve the desired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tends to support the idea that is generally accepted, that the incurred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reflects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information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 not in the paid data.</a:t>
            </a: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reviewer of this monograph checked with some colleagues and found that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claims are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reported and settled faster today due to technology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,” and suggested that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 model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might not fully reflect this change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 model that addresses the possibility of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speedup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claim settlement is the following.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2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7624" y="697607"/>
            <a:ext cx="6271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chemeClr val="accent1"/>
                </a:solidFill>
                <a:ea typeface="宋体" charset="-122"/>
                <a:cs typeface="Times New Roman" panose="02020603050405020304" pitchFamily="18" charset="0"/>
              </a:rPr>
              <a:t>The Changing Settlement Rate (CSR) Model</a:t>
            </a:r>
            <a:endParaRPr lang="en-US" altLang="zh-CN" sz="2400" b="1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2" y="3838396"/>
            <a:ext cx="7560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   Since </a:t>
            </a:r>
            <a:r>
              <a:rPr lang="en-US" altLang="zh-CN" sz="2400" dirty="0">
                <a:solidFill>
                  <a:schemeClr val="tx2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400" baseline="-25000" dirty="0">
                <a:solidFill>
                  <a:schemeClr val="tx2"/>
                </a:solidFill>
                <a:cs typeface="Times New Roman" panose="02020603050405020304" pitchFamily="18" charset="0"/>
              </a:rPr>
              <a:t>10</a:t>
            </a:r>
            <a:r>
              <a:rPr lang="en-US" altLang="zh-CN" sz="2400" dirty="0">
                <a:solidFill>
                  <a:schemeClr val="tx2"/>
                </a:solidFill>
                <a:cs typeface="Times New Roman" panose="02020603050405020304" pitchFamily="18" charset="0"/>
              </a:rPr>
              <a:t> = 0 and cumulative paid losses generally </a:t>
            </a:r>
            <a:r>
              <a:rPr lang="en-US" altLang="zh-CN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increase with </a:t>
            </a:r>
            <a:r>
              <a:rPr lang="en-US" altLang="zh-CN" sz="2400" dirty="0">
                <a:solidFill>
                  <a:schemeClr val="tx2"/>
                </a:solidFill>
                <a:cs typeface="Times New Roman" panose="02020603050405020304" pitchFamily="18" charset="0"/>
              </a:rPr>
              <a:t>the </a:t>
            </a:r>
            <a:r>
              <a:rPr lang="en-US" altLang="zh-CN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development year</a:t>
            </a:r>
            <a:r>
              <a:rPr lang="en-US" altLang="zh-CN" sz="2400" dirty="0">
                <a:solidFill>
                  <a:schemeClr val="tx2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2"/>
                </a:solidFill>
                <a:cs typeface="Times New Roman" panose="02020603050405020304" pitchFamily="18" charset="0"/>
              </a:rPr>
              <a:t>d, 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400" i="1" baseline="-25000" dirty="0">
                <a:solidFill>
                  <a:srgbClr val="0070C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2400" i="1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for </a:t>
            </a:r>
            <a:r>
              <a:rPr lang="en-US" altLang="zh-CN" sz="2400" i="1" dirty="0">
                <a:solidFill>
                  <a:srgbClr val="0070C0"/>
                </a:solidFill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&lt; 10 is </a:t>
            </a:r>
            <a:r>
              <a:rPr lang="en-US" altLang="zh-CN" sz="24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usually negative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. </a:t>
            </a:r>
            <a:r>
              <a:rPr lang="en-US" altLang="zh-CN" sz="2400" dirty="0">
                <a:solidFill>
                  <a:schemeClr val="tx2"/>
                </a:solidFill>
                <a:cs typeface="Times New Roman" panose="02020603050405020304" pitchFamily="18" charset="0"/>
              </a:rPr>
              <a:t>Then for each </a:t>
            </a:r>
            <a:r>
              <a:rPr lang="en-US" altLang="zh-CN" sz="2400" i="1" dirty="0">
                <a:solidFill>
                  <a:schemeClr val="tx2"/>
                </a:solidFill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solidFill>
                  <a:schemeClr val="tx2"/>
                </a:solidFill>
                <a:cs typeface="Times New Roman" panose="02020603050405020304" pitchFamily="18" charset="0"/>
              </a:rPr>
              <a:t>&lt; 10, a positive value of γ </a:t>
            </a:r>
            <a:r>
              <a:rPr lang="en-US" altLang="zh-CN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will cause </a:t>
            </a:r>
            <a:r>
              <a:rPr lang="en-US" altLang="zh-CN" sz="24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β</a:t>
            </a:r>
            <a:r>
              <a:rPr lang="en-US" altLang="zh-CN" sz="24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d </a:t>
            </a:r>
            <a:r>
              <a:rPr lang="en-US" altLang="zh-CN" sz="2400" b="1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`</a:t>
            </a:r>
            <a:r>
              <a:rPr lang="en-US" altLang="zh-CN" sz="24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(1-γ)</a:t>
            </a:r>
            <a:r>
              <a:rPr lang="en-US" altLang="zh-CN" sz="2400" baseline="30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(w-1)</a:t>
            </a:r>
            <a:r>
              <a:rPr lang="en-US" altLang="zh-CN" sz="24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to 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increase </a:t>
            </a:r>
            <a:r>
              <a:rPr lang="en-US" altLang="zh-CN" sz="2400" dirty="0">
                <a:solidFill>
                  <a:schemeClr val="tx2"/>
                </a:solidFill>
                <a:cs typeface="Times New Roman" panose="02020603050405020304" pitchFamily="18" charset="0"/>
              </a:rPr>
              <a:t>with </a:t>
            </a:r>
            <a:r>
              <a:rPr lang="en-US" altLang="zh-CN" sz="2400" i="1" dirty="0">
                <a:solidFill>
                  <a:schemeClr val="tx2"/>
                </a:solidFill>
                <a:cs typeface="Times New Roman" panose="02020603050405020304" pitchFamily="18" charset="0"/>
              </a:rPr>
              <a:t>w </a:t>
            </a:r>
            <a:r>
              <a:rPr lang="en-US" altLang="zh-CN" sz="2400" dirty="0">
                <a:solidFill>
                  <a:schemeClr val="tx2"/>
                </a:solidFill>
                <a:cs typeface="Times New Roman" panose="02020603050405020304" pitchFamily="18" charset="0"/>
              </a:rPr>
              <a:t>and </a:t>
            </a:r>
            <a:r>
              <a:rPr lang="en-US" altLang="zh-CN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thus </a:t>
            </a:r>
            <a:r>
              <a:rPr lang="en-US" altLang="zh-CN" sz="24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indicate 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a speedup in claim </a:t>
            </a:r>
            <a:r>
              <a:rPr lang="en-US" altLang="zh-CN" sz="24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settlement</a:t>
            </a:r>
            <a:r>
              <a:rPr lang="en-US" altLang="zh-CN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. Similarly</a:t>
            </a:r>
            <a:r>
              <a:rPr lang="en-US" altLang="zh-CN" sz="2400" dirty="0">
                <a:solidFill>
                  <a:schemeClr val="tx2"/>
                </a:solidFill>
                <a:cs typeface="Times New Roman" panose="02020603050405020304" pitchFamily="18" charset="0"/>
              </a:rPr>
              <a:t>, a </a:t>
            </a:r>
            <a:r>
              <a:rPr lang="en-US" altLang="zh-CN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negative value </a:t>
            </a:r>
            <a:r>
              <a:rPr lang="en-US" altLang="zh-CN" sz="2400" dirty="0">
                <a:solidFill>
                  <a:schemeClr val="tx2"/>
                </a:solidFill>
                <a:cs typeface="Times New Roman" panose="02020603050405020304" pitchFamily="18" charset="0"/>
              </a:rPr>
              <a:t>of γ will indicate a slowdown in claim </a:t>
            </a:r>
            <a:r>
              <a:rPr lang="en-US" altLang="zh-CN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settlement. </a:t>
            </a:r>
          </a:p>
          <a:p>
            <a:r>
              <a:rPr lang="en-US" altLang="zh-CN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   Table </a:t>
            </a:r>
            <a:r>
              <a:rPr lang="en-US" altLang="zh-CN" sz="2400" dirty="0">
                <a:solidFill>
                  <a:schemeClr val="tx2"/>
                </a:solidFill>
                <a:cs typeface="Times New Roman" panose="02020603050405020304" pitchFamily="18" charset="0"/>
              </a:rPr>
              <a:t>10 shows the results for the CSR model on </a:t>
            </a:r>
            <a:r>
              <a:rPr lang="en-US" altLang="zh-CN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the illustrative </a:t>
            </a:r>
            <a:r>
              <a:rPr lang="en-US" altLang="zh-CN" sz="2400" dirty="0">
                <a:solidFill>
                  <a:schemeClr val="tx2"/>
                </a:solidFill>
                <a:cs typeface="Times New Roman" panose="02020603050405020304" pitchFamily="18" charset="0"/>
              </a:rPr>
              <a:t>insurer.</a:t>
            </a:r>
            <a:endParaRPr lang="en-US" altLang="zh-CN" sz="2400" b="1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7170306" cy="1295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79" y="2492896"/>
            <a:ext cx="7251261" cy="123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3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1. Introduction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1335360"/>
            <a:ext cx="7488832" cy="38218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ways to rule out the first item above are to 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find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better model; 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find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data.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64704"/>
            <a:ext cx="6694685" cy="542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05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692696"/>
            <a:ext cx="7488832" cy="56886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p–p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 in Figure 22 shows that for three of the four lines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insurance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 model corrects the bias found in the earlier models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also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correctly predicts the spread of the predicted percentile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outcomes for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 lines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While the CSR model still exhibits bias for the personal auto line of business,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bias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significantly smaller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 that of the other models.</a:t>
            </a: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It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appears that the incurred loss data recognized the speedup in claim settlements</a:t>
            </a:r>
            <a:r>
              <a:rPr lang="en-US" altLang="zh-CN" sz="2400" b="0" dirty="0"/>
              <a:t>.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0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6. Bayesian Models for Paid Loss Data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105" y="521296"/>
            <a:ext cx="4284330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02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7864" y="1773560"/>
            <a:ext cx="6192688" cy="1295400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7</a:t>
            </a:r>
            <a:r>
              <a:rPr lang="en-US" altLang="zh-CN" sz="3200" dirty="0" smtClean="0">
                <a:ea typeface="宋体" charset="-122"/>
              </a:rPr>
              <a:t>. Process Risk, Parameter Risk, and Model Risk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596336" y="6093296"/>
            <a:ext cx="1152128" cy="288032"/>
          </a:xfrm>
          <a:prstGeom prst="rect">
            <a:avLst/>
          </a:prstGeom>
          <a:solidFill>
            <a:srgbClr val="081A0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>
                <a:ea typeface="宋体" charset="-122"/>
              </a:rPr>
              <a:t>7. Process Risk, Parameter Risk, and Model Risk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620688"/>
            <a:ext cx="7488832" cy="59941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Let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now address a topic that frequently comes up in stochastic modeling discussions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process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risk, parameter risk and model risk. One way to describe process and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risk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to consider the relationship for a random variable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conditioned on a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el-GR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Let’s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the left side of the above equation the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“Total Risk.”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call the first term of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right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“Process Risk” as it represents the average variance of the outcomes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result. Finally, let’s call the second term the “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Risk” as it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 due to the many possible parameters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posterior distribution.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often-used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that overlaps with parameter risk is the “range of reasonable estimates.”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80928"/>
            <a:ext cx="3994941" cy="45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1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>
                <a:ea typeface="宋体" charset="-122"/>
              </a:rPr>
              <a:t>7. Process Risk, Parameter Risk, and Model 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59632" y="620688"/>
                <a:ext cx="7488832" cy="59941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The 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MCMC sample simulates 10,000 parameters denoted 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θ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then have 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illustrative 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insurer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altLang="zh-CN" sz="2400" b="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The 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variables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b="0" i="1" smtClean="0">
                        <a:solidFill>
                          <a:schemeClr val="tx2"/>
                        </a:solidFill>
                        <a:latin typeface="Cambria Math"/>
                      </a:rPr>
                      <m:t>μ</m:t>
                    </m:r>
                  </m:oMath>
                </a14:m>
                <a:r>
                  <a:rPr lang="en-US" altLang="zh-CN" sz="2400" b="0" i="1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="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,10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derived from the posterior distribution of the </a:t>
                </a:r>
                <a:r>
                  <a:rPr lang="el-GR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zh-CN" sz="2400" b="0" i="1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can 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use the formula for the mean of a lognormal distribution to calculate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altLang="zh-CN" sz="2400" b="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For 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example, the parameter risk is very close to the total risk, and hence there 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altLang="zh-CN" sz="2400" b="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minimal </a:t>
                </a:r>
                <a:r>
                  <a:rPr lang="en-US" altLang="zh-CN" sz="2400" b="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 risk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 have repeated this calculation on several (including some 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very large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insurers and I obtained the same result that process risk is 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minimal. </a:t>
                </a:r>
              </a:p>
              <a:p>
                <a:pPr marL="0" indent="0">
                  <a:buNone/>
                </a:pP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Model 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risk is the risk that one did not select the right model. If the possible </a:t>
                </a:r>
                <a:r>
                  <a:rPr lang="en-US" altLang="zh-CN" sz="2400" b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models fall </a:t>
                </a:r>
                <a:r>
                  <a:rPr lang="en-US" altLang="zh-CN" sz="2400" b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the class of “known unknowns” one can view model risk as parameter risk.</a:t>
                </a:r>
                <a:endParaRPr lang="en-US" altLang="zh-CN" sz="2400" b="0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59632" y="620688"/>
                <a:ext cx="7488832" cy="5994128"/>
              </a:xfrm>
              <a:blipFill rotWithShape="1">
                <a:blip r:embed="rId2"/>
                <a:stretch>
                  <a:fillRect l="-1303" t="-814" r="-2117" b="-1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12776"/>
            <a:ext cx="3144683" cy="60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60564"/>
            <a:ext cx="6237626" cy="68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4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7864" y="1773560"/>
            <a:ext cx="6192688" cy="1295400"/>
          </a:xfrm>
        </p:spPr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8. Summary and Conclusions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596336" y="6093296"/>
            <a:ext cx="1152128" cy="288032"/>
          </a:xfrm>
          <a:prstGeom prst="rect">
            <a:avLst/>
          </a:prstGeom>
          <a:solidFill>
            <a:srgbClr val="081A0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1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ea typeface="宋体" charset="-122"/>
              </a:rPr>
              <a:t>8. Summary and Conclusions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764704"/>
            <a:ext cx="7488832" cy="63367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thrust of this monograph is twofold.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It implements the idea of large-scale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retrospective testing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stochastic loss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 models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real data. The goal is not to comment on the reserves of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insurers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Instead the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is to test the predictive accuracy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specific models.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As shortcomings in existing models are identified, it demonstrates that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 MCMC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developed to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overcome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some of these shortcomings.</a:t>
            </a:r>
          </a:p>
        </p:txBody>
      </p:sp>
    </p:spTree>
    <p:extLst>
      <p:ext uri="{BB962C8B-B14F-4D97-AF65-F5344CB8AC3E}">
        <p14:creationId xmlns:p14="http://schemas.microsoft.com/office/powerpoint/2010/main" val="11265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ea typeface="宋体" charset="-122"/>
              </a:rPr>
              <a:t>8. Summary and Conclusions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764704"/>
            <a:ext cx="7488832" cy="63367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Here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high-level summary of the results obtained with these data.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incurred data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variability predicted by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Mack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is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understated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One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its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assumptions is that the losses from different accident years are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independent. This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monograph proposes the correlated chain ladder (CCL) model as an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alternative. This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allows for a particular form of dependency between accident years.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finds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CCL model predicts the distribution of outcome correctly within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specified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 level.</a:t>
            </a:r>
          </a:p>
        </p:txBody>
      </p:sp>
    </p:spTree>
    <p:extLst>
      <p:ext uri="{BB962C8B-B14F-4D97-AF65-F5344CB8AC3E}">
        <p14:creationId xmlns:p14="http://schemas.microsoft.com/office/powerpoint/2010/main" val="33876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ea typeface="宋体" charset="-122"/>
              </a:rPr>
              <a:t>8. Summary and Conclusions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548680"/>
            <a:ext cx="7488832" cy="6336704"/>
          </a:xfrm>
        </p:spPr>
        <p:txBody>
          <a:bodyPr/>
          <a:lstStyle/>
          <a:p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paid data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bootstrap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ODP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model, the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Mack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and the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CCL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tend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give estimates of the expected ultimate loss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are high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suggests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there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change in the loss environment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 not being captured in these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models. This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monograph proposes three models, the Leveled Incremental Trend (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Correlated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Trend (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model, and the Changing Settlement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(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alternatives.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two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allow for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year trends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the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a payment year trend seems plausible given the bias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in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earlier models, the performance of the LIT and CIT models are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earlier models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validation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p–p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plots. The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 model corrects the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previous models for three of the four lines of insurance, and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significantly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bias on the fourth line of insurance.</a:t>
            </a:r>
          </a:p>
        </p:txBody>
      </p:sp>
    </p:spTree>
    <p:extLst>
      <p:ext uri="{BB962C8B-B14F-4D97-AF65-F5344CB8AC3E}">
        <p14:creationId xmlns:p14="http://schemas.microsoft.com/office/powerpoint/2010/main" val="32968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7864" y="1773560"/>
            <a:ext cx="7272808" cy="1295400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2. The CAS Loss Reserve Database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7596336" y="6093296"/>
            <a:ext cx="1152128" cy="288032"/>
          </a:xfrm>
          <a:prstGeom prst="rect">
            <a:avLst/>
          </a:prstGeom>
          <a:solidFill>
            <a:srgbClr val="081A0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59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7" name="Picture 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2590800"/>
            <a:ext cx="3657600" cy="3246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18" name="Rectangle 14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924800" cy="685800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21511" name="WordArt 7"/>
          <p:cNvSpPr>
            <a:spLocks noChangeArrowheads="1" noChangeShapeType="1" noTextEdit="1"/>
          </p:cNvSpPr>
          <p:nvPr/>
        </p:nvSpPr>
        <p:spPr bwMode="gray">
          <a:xfrm>
            <a:off x="1676400" y="1981200"/>
            <a:ext cx="5832475" cy="151288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8421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2. The CAS Loss Reserve Database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1335360"/>
            <a:ext cx="7488832" cy="38218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validate a model, one need not only the data used to build the model,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also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with outcomes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the model was built to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predict.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illustrate the calculations in this monograph, I selected incurred and paid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triangles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 single insurer in the database, whose data are in </a:t>
            </a:r>
            <a:r>
              <a:rPr lang="en-US" altLang="zh-CN" sz="24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1, 2 and 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 the loss triangles above the diagonal lines are available in the 1997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 Statement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42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37tgp_light_green">
  <a:themeElements>
    <a:clrScheme name="Maple 2">
      <a:dk1>
        <a:srgbClr val="2E4F56"/>
      </a:dk1>
      <a:lt1>
        <a:srgbClr val="FFFFFF"/>
      </a:lt1>
      <a:dk2>
        <a:srgbClr val="000000"/>
      </a:dk2>
      <a:lt2>
        <a:srgbClr val="DDDDDD"/>
      </a:lt2>
      <a:accent1>
        <a:srgbClr val="419366"/>
      </a:accent1>
      <a:accent2>
        <a:srgbClr val="C7DD21"/>
      </a:accent2>
      <a:accent3>
        <a:srgbClr val="FFFFFF"/>
      </a:accent3>
      <a:accent4>
        <a:srgbClr val="264248"/>
      </a:accent4>
      <a:accent5>
        <a:srgbClr val="B0C8B8"/>
      </a:accent5>
      <a:accent6>
        <a:srgbClr val="B4C81D"/>
      </a:accent6>
      <a:hlink>
        <a:srgbClr val="B66D48"/>
      </a:hlink>
      <a:folHlink>
        <a:srgbClr val="487DA4"/>
      </a:folHlink>
    </a:clrScheme>
    <a:fontScheme name="Ma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ple 1">
        <a:dk1>
          <a:srgbClr val="506E6A"/>
        </a:dk1>
        <a:lt1>
          <a:srgbClr val="FFFFFF"/>
        </a:lt1>
        <a:dk2>
          <a:srgbClr val="008080"/>
        </a:dk2>
        <a:lt2>
          <a:srgbClr val="F7F4D5"/>
        </a:lt2>
        <a:accent1>
          <a:srgbClr val="CEB05C"/>
        </a:accent1>
        <a:accent2>
          <a:srgbClr val="A0D15F"/>
        </a:accent2>
        <a:accent3>
          <a:srgbClr val="FFFFFF"/>
        </a:accent3>
        <a:accent4>
          <a:srgbClr val="435D59"/>
        </a:accent4>
        <a:accent5>
          <a:srgbClr val="E3D4B5"/>
        </a:accent5>
        <a:accent6>
          <a:srgbClr val="91BD55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2">
        <a:dk1>
          <a:srgbClr val="2E4F56"/>
        </a:dk1>
        <a:lt1>
          <a:srgbClr val="FFFFFF"/>
        </a:lt1>
        <a:dk2>
          <a:srgbClr val="000000"/>
        </a:dk2>
        <a:lt2>
          <a:srgbClr val="DDDDDD"/>
        </a:lt2>
        <a:accent1>
          <a:srgbClr val="419366"/>
        </a:accent1>
        <a:accent2>
          <a:srgbClr val="C7DD21"/>
        </a:accent2>
        <a:accent3>
          <a:srgbClr val="FFFFFF"/>
        </a:accent3>
        <a:accent4>
          <a:srgbClr val="264248"/>
        </a:accent4>
        <a:accent5>
          <a:srgbClr val="B0C8B8"/>
        </a:accent5>
        <a:accent6>
          <a:srgbClr val="B4C81D"/>
        </a:accent6>
        <a:hlink>
          <a:srgbClr val="B66D48"/>
        </a:hlink>
        <a:folHlink>
          <a:srgbClr val="487D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3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B9661B"/>
        </a:accent1>
        <a:accent2>
          <a:srgbClr val="D8B226"/>
        </a:accent2>
        <a:accent3>
          <a:srgbClr val="FFFFFF"/>
        </a:accent3>
        <a:accent4>
          <a:srgbClr val="23115D"/>
        </a:accent4>
        <a:accent5>
          <a:srgbClr val="D9B8AB"/>
        </a:accent5>
        <a:accent6>
          <a:srgbClr val="C4A121"/>
        </a:accent6>
        <a:hlink>
          <a:srgbClr val="009999"/>
        </a:hlink>
        <a:folHlink>
          <a:srgbClr val="829B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037tgp_light_green</Template>
  <TotalTime>577</TotalTime>
  <Words>4041</Words>
  <Application>Microsoft Office PowerPoint</Application>
  <PresentationFormat>全屏显示(4:3)</PresentationFormat>
  <Paragraphs>212</Paragraphs>
  <Slides>80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2" baseType="lpstr">
      <vt:lpstr>037tgp_light_green</vt:lpstr>
      <vt:lpstr>Image</vt:lpstr>
      <vt:lpstr>STOCHASTIC LOSS RESERVING USING BAYESIAN MCMC MODELS</vt:lpstr>
      <vt:lpstr>Contents</vt:lpstr>
      <vt:lpstr>1. Introduction</vt:lpstr>
      <vt:lpstr>1. Introduction</vt:lpstr>
      <vt:lpstr>1. Introduction</vt:lpstr>
      <vt:lpstr>1. Introduction</vt:lpstr>
      <vt:lpstr>1. Introduction</vt:lpstr>
      <vt:lpstr>2. The CAS Loss Reserve Database</vt:lpstr>
      <vt:lpstr>2. The CAS Loss Reserve Database</vt:lpstr>
      <vt:lpstr>2. The CAS Loss Reserve Database</vt:lpstr>
      <vt:lpstr>2. The CAS Loss Reserve Database</vt:lpstr>
      <vt:lpstr>2. The CAS Loss Reserve Database</vt:lpstr>
      <vt:lpstr>3. Validating the Mack Model</vt:lpstr>
      <vt:lpstr>3. Validating the Mack Model</vt:lpstr>
      <vt:lpstr>3. Validating the Mack Model</vt:lpstr>
      <vt:lpstr>3. Validating the Mack Model</vt:lpstr>
      <vt:lpstr>3. Validating the Mack Model</vt:lpstr>
      <vt:lpstr>3. Validating the Mack Model</vt:lpstr>
      <vt:lpstr>3. Validating the Mack Model</vt:lpstr>
      <vt:lpstr>4. Validating the Bootstrap ODP Model</vt:lpstr>
      <vt:lpstr>4. Validating the Bootstrap ODP Model</vt:lpstr>
      <vt:lpstr>4. Validating the Bootstrap ODP Model</vt:lpstr>
      <vt:lpstr>4. Validating the Bootstrap ODP Model</vt:lpstr>
      <vt:lpstr>4. Validating the Bootstrap ODP Model</vt:lpstr>
      <vt:lpstr>4. Validating the Bootstrap ODP Model</vt:lpstr>
      <vt:lpstr>4. Validating the Bootstrap ODP Model</vt:lpstr>
      <vt:lpstr>5. Bayesian Models for Incurred Loss Data</vt:lpstr>
      <vt:lpstr>5. Bayesian Models for Incurred Loss Data</vt:lpstr>
      <vt:lpstr>5. Bayesian Models for Incurred Loss Data</vt:lpstr>
      <vt:lpstr>5. Bayesian Models for Incurred Loss Data</vt:lpstr>
      <vt:lpstr>5. Bayesian Models for Incurred Loss Data</vt:lpstr>
      <vt:lpstr>5. Bayesian Models for Incurred Loss Data</vt:lpstr>
      <vt:lpstr>5. Bayesian Models for Incurred Loss Data</vt:lpstr>
      <vt:lpstr>5. Bayesian Models for Incurred Loss Data</vt:lpstr>
      <vt:lpstr>5. Bayesian Models for Incurred Loss Data</vt:lpstr>
      <vt:lpstr>5. Bayesian Models for Incurred Loss Data</vt:lpstr>
      <vt:lpstr>5. Bayesian Models for Incurred Loss Data</vt:lpstr>
      <vt:lpstr>5. Bayesian Models for Incurred Loss Data</vt:lpstr>
      <vt:lpstr>5. Bayesian Models for Incurred Loss Data</vt:lpstr>
      <vt:lpstr>5. Bayesian Models for Incurred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6. Bayesian Models for Paid Loss Data</vt:lpstr>
      <vt:lpstr>7. Process Risk, Parameter Risk, and Model Risk</vt:lpstr>
      <vt:lpstr>7. Process Risk, Parameter Risk, and Model Risk</vt:lpstr>
      <vt:lpstr>7. Process Risk, Parameter Risk, and Model Risk</vt:lpstr>
      <vt:lpstr>8. Summary and Conclusions</vt:lpstr>
      <vt:lpstr>8. Summary and Conclusions</vt:lpstr>
      <vt:lpstr>8. Summary and Conclusions</vt:lpstr>
      <vt:lpstr>8. Summary and Conclusions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LOSS RESERVING USING BAYESIAN MCMC MODELS</dc:title>
  <dc:creator>admini</dc:creator>
  <cp:lastModifiedBy>admini</cp:lastModifiedBy>
  <cp:revision>49</cp:revision>
  <dcterms:created xsi:type="dcterms:W3CDTF">2017-03-12T08:18:55Z</dcterms:created>
  <dcterms:modified xsi:type="dcterms:W3CDTF">2017-03-14T16:23:36Z</dcterms:modified>
</cp:coreProperties>
</file>