
<file path=[Content_Types].xml><?xml version="1.0" encoding="utf-8"?>
<Types xmlns="http://schemas.openxmlformats.org/package/2006/content-types">
  <Default Extension="png" ContentType="image/png"/>
  <Default Extension="bin" ContentType="application/vnd.openxmlformats-officedocument.oleObject"/>
  <Default Extension="tmp"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3"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865" autoAdjust="0"/>
  </p:normalViewPr>
  <p:slideViewPr>
    <p:cSldViewPr snapToGrid="0">
      <p:cViewPr varScale="1">
        <p:scale>
          <a:sx n="77" d="100"/>
          <a:sy n="77" d="100"/>
        </p:scale>
        <p:origin x="106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7.wmf"/><Relationship Id="rId7" Type="http://schemas.openxmlformats.org/officeDocument/2006/relationships/image" Target="../media/image21.wmf"/><Relationship Id="rId2" Type="http://schemas.openxmlformats.org/officeDocument/2006/relationships/image" Target="../media/image16.wmf"/><Relationship Id="rId1" Type="http://schemas.openxmlformats.org/officeDocument/2006/relationships/image" Target="../media/image15.wmf"/><Relationship Id="rId6" Type="http://schemas.openxmlformats.org/officeDocument/2006/relationships/image" Target="../media/image20.wmf"/><Relationship Id="rId5" Type="http://schemas.openxmlformats.org/officeDocument/2006/relationships/image" Target="../media/image19.wmf"/><Relationship Id="rId4" Type="http://schemas.openxmlformats.org/officeDocument/2006/relationships/image" Target="../media/image18.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 Id="rId5" Type="http://schemas.openxmlformats.org/officeDocument/2006/relationships/image" Target="../media/image57.wmf"/><Relationship Id="rId4" Type="http://schemas.openxmlformats.org/officeDocument/2006/relationships/image" Target="../media/image56.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8.wmf"/><Relationship Id="rId1" Type="http://schemas.openxmlformats.org/officeDocument/2006/relationships/image" Target="../media/image53.wmf"/><Relationship Id="rId4" Type="http://schemas.openxmlformats.org/officeDocument/2006/relationships/image" Target="../media/image59.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6.wmf"/><Relationship Id="rId1" Type="http://schemas.openxmlformats.org/officeDocument/2006/relationships/image" Target="../media/image53.wmf"/><Relationship Id="rId4" Type="http://schemas.openxmlformats.org/officeDocument/2006/relationships/image" Target="../media/image59.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3.wmf"/><Relationship Id="rId7" Type="http://schemas.openxmlformats.org/officeDocument/2006/relationships/image" Target="../media/image67.wmf"/><Relationship Id="rId2" Type="http://schemas.openxmlformats.org/officeDocument/2006/relationships/image" Target="../media/image62.wmf"/><Relationship Id="rId1" Type="http://schemas.openxmlformats.org/officeDocument/2006/relationships/image" Target="../media/image61.wmf"/><Relationship Id="rId6" Type="http://schemas.openxmlformats.org/officeDocument/2006/relationships/image" Target="../media/image66.wmf"/><Relationship Id="rId5" Type="http://schemas.openxmlformats.org/officeDocument/2006/relationships/image" Target="../media/image65.wmf"/><Relationship Id="rId4" Type="http://schemas.openxmlformats.org/officeDocument/2006/relationships/image" Target="../media/image64.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69.wmf"/><Relationship Id="rId1" Type="http://schemas.openxmlformats.org/officeDocument/2006/relationships/image" Target="../media/image6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0.wmf"/><Relationship Id="rId4" Type="http://schemas.openxmlformats.org/officeDocument/2006/relationships/image" Target="../media/image1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744589-7117-4BB0-9C00-1E0DABF41D9A}" type="datetimeFigureOut">
              <a:rPr lang="zh-CN" altLang="en-US" smtClean="0"/>
              <a:t>2017/3/8 Wednesday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D3DD21-A23C-45F4-9366-26F0DCE2645A}" type="slidenum">
              <a:rPr lang="zh-CN" altLang="en-US" smtClean="0"/>
              <a:t>‹#›</a:t>
            </a:fld>
            <a:endParaRPr lang="zh-CN" altLang="en-US"/>
          </a:p>
        </p:txBody>
      </p:sp>
    </p:spTree>
    <p:extLst>
      <p:ext uri="{BB962C8B-B14F-4D97-AF65-F5344CB8AC3E}">
        <p14:creationId xmlns:p14="http://schemas.microsoft.com/office/powerpoint/2010/main" val="965393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一般来说，在方便抽样的前提下，是从</a:t>
            </a:r>
            <a:r>
              <a:rPr lang="en-US" altLang="zh-CN" dirty="0" smtClean="0"/>
              <a:t>p(</a:t>
            </a:r>
            <a:r>
              <a:rPr lang="en-US" altLang="zh-CN" dirty="0" err="1" smtClean="0"/>
              <a:t>θ|y</a:t>
            </a:r>
            <a:r>
              <a:rPr lang="en-US" altLang="zh-CN" dirty="0" smtClean="0"/>
              <a:t>)</a:t>
            </a:r>
            <a:r>
              <a:rPr lang="zh-CN" altLang="en-US" dirty="0" smtClean="0"/>
              <a:t>中抽样</a:t>
            </a:r>
            <a:r>
              <a:rPr lang="en-US" altLang="zh-CN" dirty="0" smtClean="0"/>
              <a:t>θ</a:t>
            </a:r>
            <a:r>
              <a:rPr lang="zh-CN" altLang="en-US" dirty="0" smtClean="0"/>
              <a:t>，得到</a:t>
            </a:r>
            <a:r>
              <a:rPr lang="en-US" altLang="zh-CN" dirty="0" smtClean="0"/>
              <a:t>h(θ)</a:t>
            </a:r>
            <a:r>
              <a:rPr lang="zh-CN" altLang="en-US" dirty="0" smtClean="0"/>
              <a:t>的估计，再将积分转换为加权求和的形式来近似得到后验期望。</a:t>
            </a:r>
            <a:endParaRPr lang="zh-CN" altLang="en-US" dirty="0"/>
          </a:p>
        </p:txBody>
      </p:sp>
      <p:sp>
        <p:nvSpPr>
          <p:cNvPr id="4" name="灯片编号占位符 3"/>
          <p:cNvSpPr>
            <a:spLocks noGrp="1"/>
          </p:cNvSpPr>
          <p:nvPr>
            <p:ph type="sldNum" sz="quarter" idx="10"/>
          </p:nvPr>
        </p:nvSpPr>
        <p:spPr/>
        <p:txBody>
          <a:bodyPr/>
          <a:lstStyle/>
          <a:p>
            <a:fld id="{A6D3DD21-A23C-45F4-9366-26F0DCE2645A}" type="slidenum">
              <a:rPr lang="zh-CN" altLang="en-US" smtClean="0"/>
              <a:t>5</a:t>
            </a:fld>
            <a:endParaRPr lang="zh-CN" altLang="en-US"/>
          </a:p>
        </p:txBody>
      </p:sp>
    </p:spTree>
    <p:extLst>
      <p:ext uri="{BB962C8B-B14F-4D97-AF65-F5344CB8AC3E}">
        <p14:creationId xmlns:p14="http://schemas.microsoft.com/office/powerpoint/2010/main" val="3174022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D3DD21-A23C-45F4-9366-26F0DCE2645A}" type="slidenum">
              <a:rPr lang="zh-CN" altLang="en-US" smtClean="0"/>
              <a:t>14</a:t>
            </a:fld>
            <a:endParaRPr lang="zh-CN" altLang="en-US"/>
          </a:p>
        </p:txBody>
      </p:sp>
    </p:spTree>
    <p:extLst>
      <p:ext uri="{BB962C8B-B14F-4D97-AF65-F5344CB8AC3E}">
        <p14:creationId xmlns:p14="http://schemas.microsoft.com/office/powerpoint/2010/main" val="21013556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D3DD21-A23C-45F4-9366-26F0DCE2645A}" type="slidenum">
              <a:rPr lang="zh-CN" altLang="en-US" smtClean="0"/>
              <a:t>15</a:t>
            </a:fld>
            <a:endParaRPr lang="zh-CN" altLang="en-US"/>
          </a:p>
        </p:txBody>
      </p:sp>
    </p:spTree>
    <p:extLst>
      <p:ext uri="{BB962C8B-B14F-4D97-AF65-F5344CB8AC3E}">
        <p14:creationId xmlns:p14="http://schemas.microsoft.com/office/powerpoint/2010/main" val="40978237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 </a:t>
            </a:r>
            <a:r>
              <a:rPr lang="zh-CN" altLang="en-US" dirty="0" smtClean="0"/>
              <a:t>若跳跃使得后验密度增加</a:t>
            </a:r>
            <a:r>
              <a:rPr lang="en-US" altLang="zh-CN" dirty="0" smtClean="0"/>
              <a:t>(r&gt;1)</a:t>
            </a:r>
            <a:r>
              <a:rPr lang="zh-CN" altLang="en-US" dirty="0" smtClean="0"/>
              <a:t>，则接受此跳跃；若跳跃使后验密度减小，则以概率</a:t>
            </a:r>
            <a:r>
              <a:rPr lang="en-US" altLang="zh-CN" dirty="0" smtClean="0"/>
              <a:t>r</a:t>
            </a:r>
            <a:r>
              <a:rPr lang="zh-CN" altLang="en-US" dirty="0" smtClean="0"/>
              <a:t>接受此跳跃，后验密度减小越多，则接受的可能性越低。</a:t>
            </a:r>
            <a:endParaRPr lang="en-US" altLang="zh-CN" dirty="0" smtClean="0"/>
          </a:p>
          <a:p>
            <a:r>
              <a:rPr lang="en-US" altLang="zh-CN" dirty="0" smtClean="0"/>
              <a:t>2. </a:t>
            </a:r>
            <a:r>
              <a:rPr lang="zh-CN" altLang="en-US" dirty="0" smtClean="0"/>
              <a:t>因此，</a:t>
            </a:r>
            <a:r>
              <a:rPr lang="en-US" altLang="zh-CN" dirty="0" smtClean="0"/>
              <a:t>metropolis</a:t>
            </a:r>
            <a:r>
              <a:rPr lang="zh-CN" altLang="en-US" dirty="0" smtClean="0"/>
              <a:t>算法实际上就是不断的试探接近后验密度大的区域。但由于跳跃函数</a:t>
            </a:r>
            <a:r>
              <a:rPr lang="en-US" altLang="zh-CN" dirty="0" smtClean="0"/>
              <a:t>J</a:t>
            </a:r>
            <a:r>
              <a:rPr lang="zh-CN" altLang="en-US" dirty="0" smtClean="0"/>
              <a:t>是可以任意给定的，所以跳跃没有明显的方向，类似于随机游走，效率很低。</a:t>
            </a:r>
            <a:endParaRPr lang="zh-CN" altLang="en-US" dirty="0"/>
          </a:p>
        </p:txBody>
      </p:sp>
      <p:sp>
        <p:nvSpPr>
          <p:cNvPr id="4" name="灯片编号占位符 3"/>
          <p:cNvSpPr>
            <a:spLocks noGrp="1"/>
          </p:cNvSpPr>
          <p:nvPr>
            <p:ph type="sldNum" sz="quarter" idx="10"/>
          </p:nvPr>
        </p:nvSpPr>
        <p:spPr/>
        <p:txBody>
          <a:bodyPr/>
          <a:lstStyle/>
          <a:p>
            <a:fld id="{A6D3DD21-A23C-45F4-9366-26F0DCE2645A}" type="slidenum">
              <a:rPr lang="zh-CN" altLang="en-US" smtClean="0"/>
              <a:t>16</a:t>
            </a:fld>
            <a:endParaRPr lang="zh-CN" altLang="en-US"/>
          </a:p>
        </p:txBody>
      </p:sp>
    </p:spTree>
    <p:extLst>
      <p:ext uri="{BB962C8B-B14F-4D97-AF65-F5344CB8AC3E}">
        <p14:creationId xmlns:p14="http://schemas.microsoft.com/office/powerpoint/2010/main" val="40779328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马氏链具有平稳分布的证明比较简单，对于随机游走来说，只要该随机游走过程能够以一个正的概率从一个状态转移到另一个状态即可。</a:t>
            </a:r>
            <a:endParaRPr lang="zh-CN" altLang="en-US" dirty="0"/>
          </a:p>
        </p:txBody>
      </p:sp>
      <p:sp>
        <p:nvSpPr>
          <p:cNvPr id="4" name="灯片编号占位符 3"/>
          <p:cNvSpPr>
            <a:spLocks noGrp="1"/>
          </p:cNvSpPr>
          <p:nvPr>
            <p:ph type="sldNum" sz="quarter" idx="10"/>
          </p:nvPr>
        </p:nvSpPr>
        <p:spPr/>
        <p:txBody>
          <a:bodyPr/>
          <a:lstStyle/>
          <a:p>
            <a:fld id="{A6D3DD21-A23C-45F4-9366-26F0DCE2645A}" type="slidenum">
              <a:rPr lang="zh-CN" altLang="en-US" smtClean="0"/>
              <a:t>17</a:t>
            </a:fld>
            <a:endParaRPr lang="zh-CN" altLang="en-US"/>
          </a:p>
        </p:txBody>
      </p:sp>
    </p:spTree>
    <p:extLst>
      <p:ext uri="{BB962C8B-B14F-4D97-AF65-F5344CB8AC3E}">
        <p14:creationId xmlns:p14="http://schemas.microsoft.com/office/powerpoint/2010/main" val="14818364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D3DD21-A23C-45F4-9366-26F0DCE2645A}" type="slidenum">
              <a:rPr lang="zh-CN" altLang="en-US" smtClean="0"/>
              <a:t>18</a:t>
            </a:fld>
            <a:endParaRPr lang="zh-CN" altLang="en-US"/>
          </a:p>
        </p:txBody>
      </p:sp>
    </p:spTree>
    <p:extLst>
      <p:ext uri="{BB962C8B-B14F-4D97-AF65-F5344CB8AC3E}">
        <p14:creationId xmlns:p14="http://schemas.microsoft.com/office/powerpoint/2010/main" val="6568452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若后验与先验分布是条件共轭的，且形式比较简单，则</a:t>
            </a:r>
            <a:r>
              <a:rPr lang="en-US" altLang="zh-CN" dirty="0" smtClean="0"/>
              <a:t>Gibbs</a:t>
            </a:r>
            <a:r>
              <a:rPr lang="zh-CN" altLang="en-US" dirty="0" smtClean="0"/>
              <a:t>方法可以直接计算出条件后验密度并抽样，比较方便。否则，当后验密度计算不方便时，要用到</a:t>
            </a:r>
            <a:r>
              <a:rPr lang="en-US" altLang="zh-CN" dirty="0" smtClean="0"/>
              <a:t>M-H</a:t>
            </a:r>
            <a:r>
              <a:rPr lang="zh-CN" altLang="en-US" dirty="0" smtClean="0"/>
              <a:t>算法。</a:t>
            </a:r>
            <a:endParaRPr lang="zh-CN" altLang="en-US" dirty="0"/>
          </a:p>
        </p:txBody>
      </p:sp>
      <p:sp>
        <p:nvSpPr>
          <p:cNvPr id="4" name="灯片编号占位符 3"/>
          <p:cNvSpPr>
            <a:spLocks noGrp="1"/>
          </p:cNvSpPr>
          <p:nvPr>
            <p:ph type="sldNum" sz="quarter" idx="10"/>
          </p:nvPr>
        </p:nvSpPr>
        <p:spPr/>
        <p:txBody>
          <a:bodyPr/>
          <a:lstStyle/>
          <a:p>
            <a:fld id="{A6D3DD21-A23C-45F4-9366-26F0DCE2645A}" type="slidenum">
              <a:rPr lang="zh-CN" altLang="en-US" smtClean="0"/>
              <a:t>19</a:t>
            </a:fld>
            <a:endParaRPr lang="zh-CN" altLang="en-US"/>
          </a:p>
        </p:txBody>
      </p:sp>
    </p:spTree>
    <p:extLst>
      <p:ext uri="{BB962C8B-B14F-4D97-AF65-F5344CB8AC3E}">
        <p14:creationId xmlns:p14="http://schemas.microsoft.com/office/powerpoint/2010/main" val="14896366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因此，需要对组内的方差和组间的方差分别进行考虑。</a:t>
            </a:r>
            <a:endParaRPr lang="en-US" altLang="zh-CN" dirty="0" smtClean="0"/>
          </a:p>
        </p:txBody>
      </p:sp>
      <p:sp>
        <p:nvSpPr>
          <p:cNvPr id="4" name="灯片编号占位符 3"/>
          <p:cNvSpPr>
            <a:spLocks noGrp="1"/>
          </p:cNvSpPr>
          <p:nvPr>
            <p:ph type="sldNum" sz="quarter" idx="10"/>
          </p:nvPr>
        </p:nvSpPr>
        <p:spPr/>
        <p:txBody>
          <a:bodyPr/>
          <a:lstStyle/>
          <a:p>
            <a:fld id="{A6D3DD21-A23C-45F4-9366-26F0DCE2645A}" type="slidenum">
              <a:rPr lang="zh-CN" altLang="en-US" smtClean="0"/>
              <a:t>20</a:t>
            </a:fld>
            <a:endParaRPr lang="zh-CN" altLang="en-US"/>
          </a:p>
        </p:txBody>
      </p:sp>
    </p:spTree>
    <p:extLst>
      <p:ext uri="{BB962C8B-B14F-4D97-AF65-F5344CB8AC3E}">
        <p14:creationId xmlns:p14="http://schemas.microsoft.com/office/powerpoint/2010/main" val="14323228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D3DD21-A23C-45F4-9366-26F0DCE2645A}" type="slidenum">
              <a:rPr lang="zh-CN" altLang="en-US" smtClean="0"/>
              <a:t>21</a:t>
            </a:fld>
            <a:endParaRPr lang="zh-CN" altLang="en-US"/>
          </a:p>
        </p:txBody>
      </p:sp>
    </p:spTree>
    <p:extLst>
      <p:ext uri="{BB962C8B-B14F-4D97-AF65-F5344CB8AC3E}">
        <p14:creationId xmlns:p14="http://schemas.microsoft.com/office/powerpoint/2010/main" val="13622873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a:t>
            </a:r>
            <a:r>
              <a:rPr lang="zh-CN" altLang="en-US" dirty="0" smtClean="0"/>
              <a:t>和</a:t>
            </a:r>
            <a:r>
              <a:rPr lang="en-US" altLang="zh-CN" dirty="0" smtClean="0"/>
              <a:t>W</a:t>
            </a:r>
            <a:r>
              <a:rPr lang="zh-CN" altLang="en-US" dirty="0" smtClean="0"/>
              <a:t>可以近似理解为组间平方和和组内平方和</a:t>
            </a:r>
            <a:endParaRPr lang="zh-CN" altLang="en-US" dirty="0"/>
          </a:p>
        </p:txBody>
      </p:sp>
      <p:sp>
        <p:nvSpPr>
          <p:cNvPr id="4" name="灯片编号占位符 3"/>
          <p:cNvSpPr>
            <a:spLocks noGrp="1"/>
          </p:cNvSpPr>
          <p:nvPr>
            <p:ph type="sldNum" sz="quarter" idx="10"/>
          </p:nvPr>
        </p:nvSpPr>
        <p:spPr/>
        <p:txBody>
          <a:bodyPr/>
          <a:lstStyle/>
          <a:p>
            <a:fld id="{A6D3DD21-A23C-45F4-9366-26F0DCE2645A}" type="slidenum">
              <a:rPr lang="zh-CN" altLang="en-US" smtClean="0"/>
              <a:t>22</a:t>
            </a:fld>
            <a:endParaRPr lang="zh-CN" altLang="en-US"/>
          </a:p>
        </p:txBody>
      </p:sp>
    </p:spTree>
    <p:extLst>
      <p:ext uri="{BB962C8B-B14F-4D97-AF65-F5344CB8AC3E}">
        <p14:creationId xmlns:p14="http://schemas.microsoft.com/office/powerpoint/2010/main" val="30599628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我的理解是，根号里面的东西可以写成</a:t>
            </a:r>
            <a:r>
              <a:rPr lang="en-US" altLang="zh-CN" dirty="0" smtClean="0"/>
              <a:t>(n-1)/n + (1/n) * (B/W)</a:t>
            </a:r>
            <a:r>
              <a:rPr lang="zh-CN" altLang="en-US" dirty="0" smtClean="0"/>
              <a:t>，</a:t>
            </a:r>
            <a:r>
              <a:rPr lang="en-US" altLang="zh-CN" dirty="0" err="1" smtClean="0"/>
              <a:t>Rhat</a:t>
            </a:r>
            <a:r>
              <a:rPr lang="zh-CN" altLang="en-US" dirty="0" smtClean="0"/>
              <a:t>趋于</a:t>
            </a:r>
            <a:r>
              <a:rPr lang="en-US" altLang="zh-CN" dirty="0" smtClean="0"/>
              <a:t>1</a:t>
            </a:r>
            <a:r>
              <a:rPr lang="zh-CN" altLang="en-US" dirty="0" smtClean="0"/>
              <a:t>需满足两个条件之一：</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1.</a:t>
            </a:r>
            <a:r>
              <a:rPr lang="zh-CN" altLang="en-US" dirty="0" smtClean="0"/>
              <a:t>在</a:t>
            </a:r>
            <a:r>
              <a:rPr lang="en-US" altLang="zh-CN" dirty="0" smtClean="0"/>
              <a:t>B/W</a:t>
            </a:r>
            <a:r>
              <a:rPr lang="zh-CN" altLang="en-US" dirty="0" smtClean="0"/>
              <a:t>是有限的情况下，随着</a:t>
            </a:r>
            <a:r>
              <a:rPr lang="en-US" altLang="zh-CN" dirty="0" smtClean="0"/>
              <a:t>n</a:t>
            </a:r>
            <a:r>
              <a:rPr lang="zh-CN" altLang="en-US" dirty="0" smtClean="0"/>
              <a:t>的增大，</a:t>
            </a:r>
            <a:r>
              <a:rPr lang="en-US" altLang="zh-CN" dirty="0" err="1" smtClean="0"/>
              <a:t>Rhat</a:t>
            </a:r>
            <a:r>
              <a:rPr lang="zh-CN" altLang="en-US" dirty="0" smtClean="0"/>
              <a:t>会趋近于</a:t>
            </a:r>
            <a:r>
              <a:rPr lang="en-US" altLang="zh-CN" dirty="0" smtClean="0"/>
              <a:t>1</a:t>
            </a:r>
            <a:r>
              <a:rPr lang="zh-CN" altLang="en-US" dirty="0" smtClean="0"/>
              <a:t>。所以若当检验结果得到</a:t>
            </a:r>
            <a:r>
              <a:rPr lang="en-US" altLang="zh-CN" dirty="0" err="1" smtClean="0"/>
              <a:t>Rhat</a:t>
            </a:r>
            <a:r>
              <a:rPr lang="zh-CN" altLang="en-US" dirty="0" smtClean="0"/>
              <a:t>趋于</a:t>
            </a:r>
            <a:r>
              <a:rPr lang="en-US" altLang="zh-CN" dirty="0" smtClean="0"/>
              <a:t>1</a:t>
            </a:r>
            <a:r>
              <a:rPr lang="zh-CN" altLang="en-US" dirty="0" smtClean="0"/>
              <a:t>时，则说明样本量大概是够了，能够使得链间收敛、链内平稳。</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2.</a:t>
            </a:r>
            <a:r>
              <a:rPr lang="zh-CN" altLang="en-US" dirty="0" smtClean="0"/>
              <a:t>样本量有限的情况下，若</a:t>
            </a:r>
            <a:r>
              <a:rPr lang="en-US" altLang="zh-CN" dirty="0" smtClean="0"/>
              <a:t>B/W</a:t>
            </a:r>
            <a:r>
              <a:rPr lang="zh-CN" altLang="en-US" dirty="0" smtClean="0"/>
              <a:t>接近</a:t>
            </a:r>
            <a:r>
              <a:rPr lang="en-US" altLang="zh-CN" dirty="0" smtClean="0"/>
              <a:t>1</a:t>
            </a:r>
            <a:r>
              <a:rPr lang="zh-CN" altLang="en-US" dirty="0" smtClean="0"/>
              <a:t>，则</a:t>
            </a:r>
            <a:r>
              <a:rPr lang="en-US" altLang="zh-CN" dirty="0" err="1" smtClean="0"/>
              <a:t>Rhat</a:t>
            </a:r>
            <a:r>
              <a:rPr lang="zh-CN" altLang="en-US" dirty="0" smtClean="0"/>
              <a:t>接近</a:t>
            </a:r>
            <a:r>
              <a:rPr lang="en-US" altLang="zh-CN" dirty="0" smtClean="0"/>
              <a:t>1</a:t>
            </a:r>
            <a:r>
              <a:rPr lang="zh-CN" altLang="en-US" dirty="0" smtClean="0"/>
              <a:t>。一般来说，如果说分布收敛，组内的方差主要是由于随机效应造成的；而组间方差除了随机效应的影响外，还有不同组之间水平的差别。若不同组之间水平的差别很小，则</a:t>
            </a:r>
            <a:r>
              <a:rPr lang="en-US" altLang="zh-CN" dirty="0" smtClean="0"/>
              <a:t>B</a:t>
            </a:r>
            <a:r>
              <a:rPr lang="zh-CN" altLang="en-US" dirty="0" smtClean="0"/>
              <a:t>近似也是由随机效应造成的，</a:t>
            </a:r>
            <a:r>
              <a:rPr lang="en-US" altLang="zh-CN" dirty="0" smtClean="0"/>
              <a:t>B/W</a:t>
            </a:r>
            <a:r>
              <a:rPr lang="zh-CN" altLang="en-US" dirty="0" smtClean="0"/>
              <a:t>也接近</a:t>
            </a:r>
            <a:r>
              <a:rPr lang="en-US" altLang="zh-CN" dirty="0" smtClean="0"/>
              <a:t>1</a:t>
            </a:r>
            <a:r>
              <a:rPr lang="zh-CN" altLang="en-US" dirty="0" smtClean="0"/>
              <a:t>。</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这两个条件应该是相互的，随着样本量的增大，若各链收敛的很好，则</a:t>
            </a:r>
            <a:r>
              <a:rPr lang="en-US" altLang="zh-CN" dirty="0" smtClean="0"/>
              <a:t>B/W</a:t>
            </a:r>
            <a:r>
              <a:rPr lang="zh-CN" altLang="en-US" dirty="0" smtClean="0"/>
              <a:t>也会逐渐趋于</a:t>
            </a:r>
            <a:r>
              <a:rPr lang="en-US" altLang="zh-CN" dirty="0" smtClean="0"/>
              <a:t>1</a:t>
            </a:r>
            <a:r>
              <a:rPr lang="zh-CN" altLang="en-US" dirty="0" smtClean="0"/>
              <a:t>。</a:t>
            </a:r>
          </a:p>
        </p:txBody>
      </p:sp>
      <p:sp>
        <p:nvSpPr>
          <p:cNvPr id="4" name="灯片编号占位符 3"/>
          <p:cNvSpPr>
            <a:spLocks noGrp="1"/>
          </p:cNvSpPr>
          <p:nvPr>
            <p:ph type="sldNum" sz="quarter" idx="10"/>
          </p:nvPr>
        </p:nvSpPr>
        <p:spPr/>
        <p:txBody>
          <a:bodyPr/>
          <a:lstStyle/>
          <a:p>
            <a:fld id="{A6D3DD21-A23C-45F4-9366-26F0DCE2645A}" type="slidenum">
              <a:rPr lang="zh-CN" altLang="en-US" smtClean="0"/>
              <a:t>23</a:t>
            </a:fld>
            <a:endParaRPr lang="zh-CN" altLang="en-US"/>
          </a:p>
        </p:txBody>
      </p:sp>
    </p:spTree>
    <p:extLst>
      <p:ext uri="{BB962C8B-B14F-4D97-AF65-F5344CB8AC3E}">
        <p14:creationId xmlns:p14="http://schemas.microsoft.com/office/powerpoint/2010/main" val="3647757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重要性因子的概念与拒绝抽样中的拒绝概率类似，衡量的是在样本点处提议分布</a:t>
            </a:r>
            <a:r>
              <a:rPr lang="en-US" altLang="zh-CN" dirty="0" smtClean="0"/>
              <a:t>g(θ)</a:t>
            </a:r>
            <a:r>
              <a:rPr lang="zh-CN" altLang="en-US" dirty="0" smtClean="0"/>
              <a:t>与后验分布</a:t>
            </a:r>
            <a:r>
              <a:rPr lang="en-US" altLang="zh-CN" dirty="0" smtClean="0"/>
              <a:t>p(</a:t>
            </a:r>
            <a:r>
              <a:rPr lang="en-US" altLang="zh-CN" dirty="0" err="1" smtClean="0"/>
              <a:t>θ|y</a:t>
            </a:r>
            <a:r>
              <a:rPr lang="en-US" altLang="zh-CN" dirty="0" smtClean="0"/>
              <a:t>)/q(</a:t>
            </a:r>
            <a:r>
              <a:rPr lang="en-US" altLang="zh-CN" dirty="0" err="1" smtClean="0"/>
              <a:t>θ|y</a:t>
            </a:r>
            <a:r>
              <a:rPr lang="en-US" altLang="zh-CN" dirty="0" smtClean="0"/>
              <a:t>)</a:t>
            </a:r>
            <a:r>
              <a:rPr lang="zh-CN" altLang="en-US" dirty="0" smtClean="0"/>
              <a:t>的相似程度，相似程度越大，则重要性因子就越高。</a:t>
            </a:r>
            <a:endParaRPr lang="zh-CN" altLang="en-US" dirty="0"/>
          </a:p>
        </p:txBody>
      </p:sp>
      <p:sp>
        <p:nvSpPr>
          <p:cNvPr id="4" name="灯片编号占位符 3"/>
          <p:cNvSpPr>
            <a:spLocks noGrp="1"/>
          </p:cNvSpPr>
          <p:nvPr>
            <p:ph type="sldNum" sz="quarter" idx="10"/>
          </p:nvPr>
        </p:nvSpPr>
        <p:spPr/>
        <p:txBody>
          <a:bodyPr/>
          <a:lstStyle/>
          <a:p>
            <a:fld id="{A6D3DD21-A23C-45F4-9366-26F0DCE2645A}" type="slidenum">
              <a:rPr lang="zh-CN" altLang="en-US" smtClean="0"/>
              <a:t>6</a:t>
            </a:fld>
            <a:endParaRPr lang="zh-CN" altLang="en-US"/>
          </a:p>
        </p:txBody>
      </p:sp>
    </p:spTree>
    <p:extLst>
      <p:ext uri="{BB962C8B-B14F-4D97-AF65-F5344CB8AC3E}">
        <p14:creationId xmlns:p14="http://schemas.microsoft.com/office/powerpoint/2010/main" val="5294355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灯片编号占位符 3"/>
          <p:cNvSpPr>
            <a:spLocks noGrp="1"/>
          </p:cNvSpPr>
          <p:nvPr>
            <p:ph type="sldNum" sz="quarter" idx="10"/>
          </p:nvPr>
        </p:nvSpPr>
        <p:spPr/>
        <p:txBody>
          <a:bodyPr/>
          <a:lstStyle/>
          <a:p>
            <a:fld id="{A6D3DD21-A23C-45F4-9366-26F0DCE2645A}" type="slidenum">
              <a:rPr lang="zh-CN" altLang="en-US" smtClean="0"/>
              <a:t>24</a:t>
            </a:fld>
            <a:endParaRPr lang="zh-CN" altLang="en-US"/>
          </a:p>
        </p:txBody>
      </p:sp>
    </p:spTree>
    <p:extLst>
      <p:ext uri="{BB962C8B-B14F-4D97-AF65-F5344CB8AC3E}">
        <p14:creationId xmlns:p14="http://schemas.microsoft.com/office/powerpoint/2010/main" val="961969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灯片编号占位符 3"/>
          <p:cNvSpPr>
            <a:spLocks noGrp="1"/>
          </p:cNvSpPr>
          <p:nvPr>
            <p:ph type="sldNum" sz="quarter" idx="10"/>
          </p:nvPr>
        </p:nvSpPr>
        <p:spPr/>
        <p:txBody>
          <a:bodyPr/>
          <a:lstStyle/>
          <a:p>
            <a:fld id="{A6D3DD21-A23C-45F4-9366-26F0DCE2645A}" type="slidenum">
              <a:rPr lang="zh-CN" altLang="en-US" smtClean="0"/>
              <a:t>25</a:t>
            </a:fld>
            <a:endParaRPr lang="zh-CN" altLang="en-US"/>
          </a:p>
        </p:txBody>
      </p:sp>
    </p:spTree>
    <p:extLst>
      <p:ext uri="{BB962C8B-B14F-4D97-AF65-F5344CB8AC3E}">
        <p14:creationId xmlns:p14="http://schemas.microsoft.com/office/powerpoint/2010/main" val="13972742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灯片编号占位符 3"/>
          <p:cNvSpPr>
            <a:spLocks noGrp="1"/>
          </p:cNvSpPr>
          <p:nvPr>
            <p:ph type="sldNum" sz="quarter" idx="10"/>
          </p:nvPr>
        </p:nvSpPr>
        <p:spPr/>
        <p:txBody>
          <a:bodyPr/>
          <a:lstStyle/>
          <a:p>
            <a:fld id="{A6D3DD21-A23C-45F4-9366-26F0DCE2645A}" type="slidenum">
              <a:rPr lang="zh-CN" altLang="en-US" smtClean="0"/>
              <a:t>26</a:t>
            </a:fld>
            <a:endParaRPr lang="zh-CN" altLang="en-US"/>
          </a:p>
        </p:txBody>
      </p:sp>
    </p:spTree>
    <p:extLst>
      <p:ext uri="{BB962C8B-B14F-4D97-AF65-F5344CB8AC3E}">
        <p14:creationId xmlns:p14="http://schemas.microsoft.com/office/powerpoint/2010/main" val="34966636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灯片编号占位符 3"/>
          <p:cNvSpPr>
            <a:spLocks noGrp="1"/>
          </p:cNvSpPr>
          <p:nvPr>
            <p:ph type="sldNum" sz="quarter" idx="10"/>
          </p:nvPr>
        </p:nvSpPr>
        <p:spPr/>
        <p:txBody>
          <a:bodyPr/>
          <a:lstStyle/>
          <a:p>
            <a:fld id="{A6D3DD21-A23C-45F4-9366-26F0DCE2645A}" type="slidenum">
              <a:rPr lang="zh-CN" altLang="en-US" smtClean="0"/>
              <a:t>27</a:t>
            </a:fld>
            <a:endParaRPr lang="zh-CN" altLang="en-US"/>
          </a:p>
        </p:txBody>
      </p:sp>
    </p:spTree>
    <p:extLst>
      <p:ext uri="{BB962C8B-B14F-4D97-AF65-F5344CB8AC3E}">
        <p14:creationId xmlns:p14="http://schemas.microsoft.com/office/powerpoint/2010/main" val="406704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D3DD21-A23C-45F4-9366-26F0DCE2645A}" type="slidenum">
              <a:rPr lang="zh-CN" altLang="en-US" smtClean="0"/>
              <a:t>7</a:t>
            </a:fld>
            <a:endParaRPr lang="zh-CN" altLang="en-US"/>
          </a:p>
        </p:txBody>
      </p:sp>
    </p:spTree>
    <p:extLst>
      <p:ext uri="{BB962C8B-B14F-4D97-AF65-F5344CB8AC3E}">
        <p14:creationId xmlns:p14="http://schemas.microsoft.com/office/powerpoint/2010/main" val="2097405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D3DD21-A23C-45F4-9366-26F0DCE2645A}" type="slidenum">
              <a:rPr lang="zh-CN" altLang="en-US" smtClean="0"/>
              <a:t>8</a:t>
            </a:fld>
            <a:endParaRPr lang="zh-CN" altLang="en-US"/>
          </a:p>
        </p:txBody>
      </p:sp>
    </p:spTree>
    <p:extLst>
      <p:ext uri="{BB962C8B-B14F-4D97-AF65-F5344CB8AC3E}">
        <p14:creationId xmlns:p14="http://schemas.microsoft.com/office/powerpoint/2010/main" val="35461317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D3DD21-A23C-45F4-9366-26F0DCE2645A}" type="slidenum">
              <a:rPr lang="zh-CN" altLang="en-US" smtClean="0"/>
              <a:t>9</a:t>
            </a:fld>
            <a:endParaRPr lang="zh-CN" altLang="en-US"/>
          </a:p>
        </p:txBody>
      </p:sp>
    </p:spTree>
    <p:extLst>
      <p:ext uri="{BB962C8B-B14F-4D97-AF65-F5344CB8AC3E}">
        <p14:creationId xmlns:p14="http://schemas.microsoft.com/office/powerpoint/2010/main" val="783827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D3DD21-A23C-45F4-9366-26F0DCE2645A}" type="slidenum">
              <a:rPr lang="zh-CN" altLang="en-US" smtClean="0"/>
              <a:t>10</a:t>
            </a:fld>
            <a:endParaRPr lang="zh-CN" altLang="en-US"/>
          </a:p>
        </p:txBody>
      </p:sp>
    </p:spTree>
    <p:extLst>
      <p:ext uri="{BB962C8B-B14F-4D97-AF65-F5344CB8AC3E}">
        <p14:creationId xmlns:p14="http://schemas.microsoft.com/office/powerpoint/2010/main" val="3473227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D3DD21-A23C-45F4-9366-26F0DCE2645A}" type="slidenum">
              <a:rPr lang="zh-CN" altLang="en-US" smtClean="0"/>
              <a:t>11</a:t>
            </a:fld>
            <a:endParaRPr lang="zh-CN" altLang="en-US"/>
          </a:p>
        </p:txBody>
      </p:sp>
    </p:spTree>
    <p:extLst>
      <p:ext uri="{BB962C8B-B14F-4D97-AF65-F5344CB8AC3E}">
        <p14:creationId xmlns:p14="http://schemas.microsoft.com/office/powerpoint/2010/main" val="2844874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D3DD21-A23C-45F4-9366-26F0DCE2645A}" type="slidenum">
              <a:rPr lang="zh-CN" altLang="en-US" smtClean="0"/>
              <a:t>12</a:t>
            </a:fld>
            <a:endParaRPr lang="zh-CN" altLang="en-US"/>
          </a:p>
        </p:txBody>
      </p:sp>
    </p:spTree>
    <p:extLst>
      <p:ext uri="{BB962C8B-B14F-4D97-AF65-F5344CB8AC3E}">
        <p14:creationId xmlns:p14="http://schemas.microsoft.com/office/powerpoint/2010/main" val="473778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D3DD21-A23C-45F4-9366-26F0DCE2645A}" type="slidenum">
              <a:rPr lang="zh-CN" altLang="en-US" smtClean="0"/>
              <a:t>13</a:t>
            </a:fld>
            <a:endParaRPr lang="zh-CN" altLang="en-US"/>
          </a:p>
        </p:txBody>
      </p:sp>
    </p:spTree>
    <p:extLst>
      <p:ext uri="{BB962C8B-B14F-4D97-AF65-F5344CB8AC3E}">
        <p14:creationId xmlns:p14="http://schemas.microsoft.com/office/powerpoint/2010/main" val="2662137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4F3980D-1681-401F-A3A8-CEEC85911E30}" type="datetimeFigureOut">
              <a:rPr lang="zh-CN" altLang="en-US" smtClean="0"/>
              <a:t>2017/3/8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A65327-D87F-4C62-ABDA-4F107090EF12}" type="slidenum">
              <a:rPr lang="zh-CN" altLang="en-US" smtClean="0"/>
              <a:t>‹#›</a:t>
            </a:fld>
            <a:endParaRPr lang="zh-CN" altLang="en-US"/>
          </a:p>
        </p:txBody>
      </p:sp>
    </p:spTree>
    <p:extLst>
      <p:ext uri="{BB962C8B-B14F-4D97-AF65-F5344CB8AC3E}">
        <p14:creationId xmlns:p14="http://schemas.microsoft.com/office/powerpoint/2010/main" val="3329194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4F3980D-1681-401F-A3A8-CEEC85911E30}" type="datetimeFigureOut">
              <a:rPr lang="zh-CN" altLang="en-US" smtClean="0"/>
              <a:t>2017/3/8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A65327-D87F-4C62-ABDA-4F107090EF12}" type="slidenum">
              <a:rPr lang="zh-CN" altLang="en-US" smtClean="0"/>
              <a:t>‹#›</a:t>
            </a:fld>
            <a:endParaRPr lang="zh-CN" altLang="en-US"/>
          </a:p>
        </p:txBody>
      </p:sp>
    </p:spTree>
    <p:extLst>
      <p:ext uri="{BB962C8B-B14F-4D97-AF65-F5344CB8AC3E}">
        <p14:creationId xmlns:p14="http://schemas.microsoft.com/office/powerpoint/2010/main" val="4254375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4F3980D-1681-401F-A3A8-CEEC85911E30}" type="datetimeFigureOut">
              <a:rPr lang="zh-CN" altLang="en-US" smtClean="0"/>
              <a:t>2017/3/8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A65327-D87F-4C62-ABDA-4F107090EF12}" type="slidenum">
              <a:rPr lang="zh-CN" altLang="en-US" smtClean="0"/>
              <a:t>‹#›</a:t>
            </a:fld>
            <a:endParaRPr lang="zh-CN" altLang="en-US"/>
          </a:p>
        </p:txBody>
      </p:sp>
    </p:spTree>
    <p:extLst>
      <p:ext uri="{BB962C8B-B14F-4D97-AF65-F5344CB8AC3E}">
        <p14:creationId xmlns:p14="http://schemas.microsoft.com/office/powerpoint/2010/main" val="2168030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4F3980D-1681-401F-A3A8-CEEC85911E30}" type="datetimeFigureOut">
              <a:rPr lang="zh-CN" altLang="en-US" smtClean="0"/>
              <a:t>2017/3/8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A65327-D87F-4C62-ABDA-4F107090EF12}" type="slidenum">
              <a:rPr lang="zh-CN" altLang="en-US" smtClean="0"/>
              <a:t>‹#›</a:t>
            </a:fld>
            <a:endParaRPr lang="zh-CN" altLang="en-US"/>
          </a:p>
        </p:txBody>
      </p:sp>
    </p:spTree>
    <p:extLst>
      <p:ext uri="{BB962C8B-B14F-4D97-AF65-F5344CB8AC3E}">
        <p14:creationId xmlns:p14="http://schemas.microsoft.com/office/powerpoint/2010/main" val="36698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4F3980D-1681-401F-A3A8-CEEC85911E30}" type="datetimeFigureOut">
              <a:rPr lang="zh-CN" altLang="en-US" smtClean="0"/>
              <a:t>2017/3/8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A65327-D87F-4C62-ABDA-4F107090EF12}" type="slidenum">
              <a:rPr lang="zh-CN" altLang="en-US" smtClean="0"/>
              <a:t>‹#›</a:t>
            </a:fld>
            <a:endParaRPr lang="zh-CN" altLang="en-US"/>
          </a:p>
        </p:txBody>
      </p:sp>
    </p:spTree>
    <p:extLst>
      <p:ext uri="{BB962C8B-B14F-4D97-AF65-F5344CB8AC3E}">
        <p14:creationId xmlns:p14="http://schemas.microsoft.com/office/powerpoint/2010/main" val="1443127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4F3980D-1681-401F-A3A8-CEEC85911E30}" type="datetimeFigureOut">
              <a:rPr lang="zh-CN" altLang="en-US" smtClean="0"/>
              <a:t>2017/3/8 Wednesday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2A65327-D87F-4C62-ABDA-4F107090EF12}" type="slidenum">
              <a:rPr lang="zh-CN" altLang="en-US" smtClean="0"/>
              <a:t>‹#›</a:t>
            </a:fld>
            <a:endParaRPr lang="zh-CN" altLang="en-US"/>
          </a:p>
        </p:txBody>
      </p:sp>
    </p:spTree>
    <p:extLst>
      <p:ext uri="{BB962C8B-B14F-4D97-AF65-F5344CB8AC3E}">
        <p14:creationId xmlns:p14="http://schemas.microsoft.com/office/powerpoint/2010/main" val="3448215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4F3980D-1681-401F-A3A8-CEEC85911E30}" type="datetimeFigureOut">
              <a:rPr lang="zh-CN" altLang="en-US" smtClean="0"/>
              <a:t>2017/3/8 Wednesday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2A65327-D87F-4C62-ABDA-4F107090EF12}" type="slidenum">
              <a:rPr lang="zh-CN" altLang="en-US" smtClean="0"/>
              <a:t>‹#›</a:t>
            </a:fld>
            <a:endParaRPr lang="zh-CN" altLang="en-US"/>
          </a:p>
        </p:txBody>
      </p:sp>
    </p:spTree>
    <p:extLst>
      <p:ext uri="{BB962C8B-B14F-4D97-AF65-F5344CB8AC3E}">
        <p14:creationId xmlns:p14="http://schemas.microsoft.com/office/powerpoint/2010/main" val="33302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4F3980D-1681-401F-A3A8-CEEC85911E30}" type="datetimeFigureOut">
              <a:rPr lang="zh-CN" altLang="en-US" smtClean="0"/>
              <a:t>2017/3/8 Wednesday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2A65327-D87F-4C62-ABDA-4F107090EF12}" type="slidenum">
              <a:rPr lang="zh-CN" altLang="en-US" smtClean="0"/>
              <a:t>‹#›</a:t>
            </a:fld>
            <a:endParaRPr lang="zh-CN" altLang="en-US"/>
          </a:p>
        </p:txBody>
      </p:sp>
    </p:spTree>
    <p:extLst>
      <p:ext uri="{BB962C8B-B14F-4D97-AF65-F5344CB8AC3E}">
        <p14:creationId xmlns:p14="http://schemas.microsoft.com/office/powerpoint/2010/main" val="275374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4F3980D-1681-401F-A3A8-CEEC85911E30}" type="datetimeFigureOut">
              <a:rPr lang="zh-CN" altLang="en-US" smtClean="0"/>
              <a:t>2017/3/8 Wednesday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2A65327-D87F-4C62-ABDA-4F107090EF12}" type="slidenum">
              <a:rPr lang="zh-CN" altLang="en-US" smtClean="0"/>
              <a:t>‹#›</a:t>
            </a:fld>
            <a:endParaRPr lang="zh-CN" altLang="en-US"/>
          </a:p>
        </p:txBody>
      </p:sp>
    </p:spTree>
    <p:extLst>
      <p:ext uri="{BB962C8B-B14F-4D97-AF65-F5344CB8AC3E}">
        <p14:creationId xmlns:p14="http://schemas.microsoft.com/office/powerpoint/2010/main" val="2580612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4F3980D-1681-401F-A3A8-CEEC85911E30}" type="datetimeFigureOut">
              <a:rPr lang="zh-CN" altLang="en-US" smtClean="0"/>
              <a:t>2017/3/8 Wednesday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2A65327-D87F-4C62-ABDA-4F107090EF12}" type="slidenum">
              <a:rPr lang="zh-CN" altLang="en-US" smtClean="0"/>
              <a:t>‹#›</a:t>
            </a:fld>
            <a:endParaRPr lang="zh-CN" altLang="en-US"/>
          </a:p>
        </p:txBody>
      </p:sp>
    </p:spTree>
    <p:extLst>
      <p:ext uri="{BB962C8B-B14F-4D97-AF65-F5344CB8AC3E}">
        <p14:creationId xmlns:p14="http://schemas.microsoft.com/office/powerpoint/2010/main" val="3210663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4F3980D-1681-401F-A3A8-CEEC85911E30}" type="datetimeFigureOut">
              <a:rPr lang="zh-CN" altLang="en-US" smtClean="0"/>
              <a:t>2017/3/8 Wednesday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2A65327-D87F-4C62-ABDA-4F107090EF12}" type="slidenum">
              <a:rPr lang="zh-CN" altLang="en-US" smtClean="0"/>
              <a:t>‹#›</a:t>
            </a:fld>
            <a:endParaRPr lang="zh-CN" altLang="en-US"/>
          </a:p>
        </p:txBody>
      </p:sp>
    </p:spTree>
    <p:extLst>
      <p:ext uri="{BB962C8B-B14F-4D97-AF65-F5344CB8AC3E}">
        <p14:creationId xmlns:p14="http://schemas.microsoft.com/office/powerpoint/2010/main" val="4110179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F3980D-1681-401F-A3A8-CEEC85911E30}" type="datetimeFigureOut">
              <a:rPr lang="zh-CN" altLang="en-US" smtClean="0"/>
              <a:t>2017/3/8 Wednesday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A65327-D87F-4C62-ABDA-4F107090EF12}" type="slidenum">
              <a:rPr lang="zh-CN" altLang="en-US" smtClean="0"/>
              <a:t>‹#›</a:t>
            </a:fld>
            <a:endParaRPr lang="zh-CN" altLang="en-US"/>
          </a:p>
        </p:txBody>
      </p:sp>
    </p:spTree>
    <p:extLst>
      <p:ext uri="{BB962C8B-B14F-4D97-AF65-F5344CB8AC3E}">
        <p14:creationId xmlns:p14="http://schemas.microsoft.com/office/powerpoint/2010/main" val="16310427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19.wmf"/><Relationship Id="rId18" Type="http://schemas.openxmlformats.org/officeDocument/2006/relationships/image" Target="../media/image22.png"/><Relationship Id="rId3" Type="http://schemas.openxmlformats.org/officeDocument/2006/relationships/notesSlide" Target="../notesSlides/notesSlide12.xml"/><Relationship Id="rId7" Type="http://schemas.openxmlformats.org/officeDocument/2006/relationships/image" Target="../media/image16.wmf"/><Relationship Id="rId12" Type="http://schemas.openxmlformats.org/officeDocument/2006/relationships/oleObject" Target="../embeddings/oleObject5.bin"/><Relationship Id="rId17" Type="http://schemas.openxmlformats.org/officeDocument/2006/relationships/image" Target="../media/image21.wmf"/><Relationship Id="rId2" Type="http://schemas.openxmlformats.org/officeDocument/2006/relationships/slideLayout" Target="../slideLayouts/slideLayout2.xml"/><Relationship Id="rId16" Type="http://schemas.openxmlformats.org/officeDocument/2006/relationships/oleObject" Target="../embeddings/oleObject7.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8.wmf"/><Relationship Id="rId5" Type="http://schemas.openxmlformats.org/officeDocument/2006/relationships/image" Target="../media/image15.wmf"/><Relationship Id="rId15" Type="http://schemas.openxmlformats.org/officeDocument/2006/relationships/image" Target="../media/image20.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17.wmf"/><Relationship Id="rId14" Type="http://schemas.openxmlformats.org/officeDocument/2006/relationships/oleObject" Target="../embeddings/oleObject6.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notesSlide" Target="../notesSlides/notesSlide13.xml"/><Relationship Id="rId7" Type="http://schemas.openxmlformats.org/officeDocument/2006/relationships/image" Target="../media/image23.wmf"/><Relationship Id="rId12"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9.bin"/><Relationship Id="rId11" Type="http://schemas.openxmlformats.org/officeDocument/2006/relationships/image" Target="../media/image19.wmf"/><Relationship Id="rId5" Type="http://schemas.openxmlformats.org/officeDocument/2006/relationships/image" Target="../media/image20.wmf"/><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24.wmf"/></Relationships>
</file>

<file path=ppt/slides/_rels/slide1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notesSlide" Target="../notesSlides/notesSlide14.xml"/><Relationship Id="rId7" Type="http://schemas.openxmlformats.org/officeDocument/2006/relationships/image" Target="../media/image26.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14.bin"/><Relationship Id="rId5" Type="http://schemas.openxmlformats.org/officeDocument/2006/relationships/image" Target="../media/image25.wmf"/><Relationship Id="rId4" Type="http://schemas.openxmlformats.org/officeDocument/2006/relationships/oleObject" Target="../embeddings/oleObject13.bin"/></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32.png"/><Relationship Id="rId5" Type="http://schemas.openxmlformats.org/officeDocument/2006/relationships/image" Target="../media/image31.wmf"/><Relationship Id="rId4" Type="http://schemas.openxmlformats.org/officeDocument/2006/relationships/oleObject" Target="../embeddings/oleObject15.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31.wmf"/><Relationship Id="rId4" Type="http://schemas.openxmlformats.org/officeDocument/2006/relationships/oleObject" Target="../embeddings/oleObject16.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34.png"/><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33.png"/><Relationship Id="rId5" Type="http://schemas.openxmlformats.org/officeDocument/2006/relationships/image" Target="../media/image31.wmf"/><Relationship Id="rId4" Type="http://schemas.openxmlformats.org/officeDocument/2006/relationships/oleObject" Target="../embeddings/oleObject17.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36.png"/><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5.png"/><Relationship Id="rId5" Type="http://schemas.openxmlformats.org/officeDocument/2006/relationships/image" Target="../media/image31.wmf"/><Relationship Id="rId4" Type="http://schemas.openxmlformats.org/officeDocument/2006/relationships/oleObject" Target="../embeddings/oleObject18.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38.png"/><Relationship Id="rId5" Type="http://schemas.openxmlformats.org/officeDocument/2006/relationships/image" Target="../media/image37.wmf"/><Relationship Id="rId4" Type="http://schemas.openxmlformats.org/officeDocument/2006/relationships/oleObject" Target="../embeddings/oleObject19.bin"/></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6.tmp"/><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45.wmf"/><Relationship Id="rId4" Type="http://schemas.openxmlformats.org/officeDocument/2006/relationships/oleObject" Target="../embeddings/oleObject20.bin"/></Relationships>
</file>

<file path=ppt/slides/_rels/slide32.xml.rels><?xml version="1.0" encoding="UTF-8" standalone="yes"?>
<Relationships xmlns="http://schemas.openxmlformats.org/package/2006/relationships"><Relationship Id="rId3" Type="http://schemas.openxmlformats.org/officeDocument/2006/relationships/image" Target="../media/image48.tmp"/><Relationship Id="rId2" Type="http://schemas.openxmlformats.org/officeDocument/2006/relationships/image" Target="../media/image47.tmp"/><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50.tmp"/><Relationship Id="rId4" Type="http://schemas.openxmlformats.org/officeDocument/2006/relationships/image" Target="../media/image49.wmf"/></Relationships>
</file>

<file path=ppt/slides/_rels/slide34.xml.rels><?xml version="1.0" encoding="UTF-8" standalone="yes"?>
<Relationships xmlns="http://schemas.openxmlformats.org/package/2006/relationships"><Relationship Id="rId3" Type="http://schemas.openxmlformats.org/officeDocument/2006/relationships/image" Target="../media/image52.tmp"/><Relationship Id="rId2" Type="http://schemas.openxmlformats.org/officeDocument/2006/relationships/image" Target="../media/image51.tmp"/><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oleObject" Target="../embeddings/oleObject22.bin"/><Relationship Id="rId7" Type="http://schemas.openxmlformats.org/officeDocument/2006/relationships/oleObject" Target="../embeddings/oleObject24.bin"/><Relationship Id="rId12" Type="http://schemas.openxmlformats.org/officeDocument/2006/relationships/image" Target="../media/image57.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54.wmf"/><Relationship Id="rId11" Type="http://schemas.openxmlformats.org/officeDocument/2006/relationships/oleObject" Target="../embeddings/oleObject26.bin"/><Relationship Id="rId5" Type="http://schemas.openxmlformats.org/officeDocument/2006/relationships/oleObject" Target="../embeddings/oleObject23.bin"/><Relationship Id="rId10" Type="http://schemas.openxmlformats.org/officeDocument/2006/relationships/image" Target="../media/image56.wmf"/><Relationship Id="rId4" Type="http://schemas.openxmlformats.org/officeDocument/2006/relationships/image" Target="../media/image53.wmf"/><Relationship Id="rId9" Type="http://schemas.openxmlformats.org/officeDocument/2006/relationships/oleObject" Target="../embeddings/oleObject25.bin"/></Relationships>
</file>

<file path=ppt/slides/_rels/slide37.x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oleObject" Target="../embeddings/oleObject27.bin"/><Relationship Id="rId7"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58.wmf"/><Relationship Id="rId11" Type="http://schemas.openxmlformats.org/officeDocument/2006/relationships/image" Target="../media/image59.wmf"/><Relationship Id="rId5" Type="http://schemas.openxmlformats.org/officeDocument/2006/relationships/oleObject" Target="../embeddings/oleObject28.bin"/><Relationship Id="rId10" Type="http://schemas.openxmlformats.org/officeDocument/2006/relationships/oleObject" Target="../embeddings/oleObject31.bin"/><Relationship Id="rId4" Type="http://schemas.openxmlformats.org/officeDocument/2006/relationships/image" Target="../media/image53.wmf"/><Relationship Id="rId9" Type="http://schemas.openxmlformats.org/officeDocument/2006/relationships/oleObject" Target="../embeddings/oleObject30.bin"/></Relationships>
</file>

<file path=ppt/slides/_rels/slide38.xml.rels><?xml version="1.0" encoding="UTF-8" standalone="yes"?>
<Relationships xmlns="http://schemas.openxmlformats.org/package/2006/relationships"><Relationship Id="rId8" Type="http://schemas.openxmlformats.org/officeDocument/2006/relationships/image" Target="../media/image60.wmf"/><Relationship Id="rId3" Type="http://schemas.openxmlformats.org/officeDocument/2006/relationships/oleObject" Target="../embeddings/oleObject32.bin"/><Relationship Id="rId7"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56.wmf"/><Relationship Id="rId11" Type="http://schemas.openxmlformats.org/officeDocument/2006/relationships/image" Target="../media/image59.wmf"/><Relationship Id="rId5" Type="http://schemas.openxmlformats.org/officeDocument/2006/relationships/oleObject" Target="../embeddings/oleObject33.bin"/><Relationship Id="rId10" Type="http://schemas.openxmlformats.org/officeDocument/2006/relationships/oleObject" Target="../embeddings/oleObject36.bin"/><Relationship Id="rId4" Type="http://schemas.openxmlformats.org/officeDocument/2006/relationships/image" Target="../media/image53.wmf"/><Relationship Id="rId9" Type="http://schemas.openxmlformats.org/officeDocument/2006/relationships/oleObject" Target="../embeddings/oleObject35.bin"/></Relationships>
</file>

<file path=ppt/slides/_rels/slide39.xml.rels><?xml version="1.0" encoding="UTF-8" standalone="yes"?>
<Relationships xmlns="http://schemas.openxmlformats.org/package/2006/relationships"><Relationship Id="rId8" Type="http://schemas.openxmlformats.org/officeDocument/2006/relationships/image" Target="../media/image63.wmf"/><Relationship Id="rId13" Type="http://schemas.openxmlformats.org/officeDocument/2006/relationships/oleObject" Target="../embeddings/oleObject42.bin"/><Relationship Id="rId3" Type="http://schemas.openxmlformats.org/officeDocument/2006/relationships/oleObject" Target="../embeddings/oleObject37.bin"/><Relationship Id="rId7" Type="http://schemas.openxmlformats.org/officeDocument/2006/relationships/oleObject" Target="../embeddings/oleObject39.bin"/><Relationship Id="rId12" Type="http://schemas.openxmlformats.org/officeDocument/2006/relationships/image" Target="../media/image65.wmf"/><Relationship Id="rId2" Type="http://schemas.openxmlformats.org/officeDocument/2006/relationships/slideLayout" Target="../slideLayouts/slideLayout2.xml"/><Relationship Id="rId16" Type="http://schemas.openxmlformats.org/officeDocument/2006/relationships/image" Target="../media/image67.wmf"/><Relationship Id="rId1" Type="http://schemas.openxmlformats.org/officeDocument/2006/relationships/vmlDrawing" Target="../drawings/vmlDrawing14.vml"/><Relationship Id="rId6" Type="http://schemas.openxmlformats.org/officeDocument/2006/relationships/image" Target="../media/image62.wmf"/><Relationship Id="rId11" Type="http://schemas.openxmlformats.org/officeDocument/2006/relationships/oleObject" Target="../embeddings/oleObject41.bin"/><Relationship Id="rId5" Type="http://schemas.openxmlformats.org/officeDocument/2006/relationships/oleObject" Target="../embeddings/oleObject38.bin"/><Relationship Id="rId15" Type="http://schemas.openxmlformats.org/officeDocument/2006/relationships/oleObject" Target="../embeddings/oleObject43.bin"/><Relationship Id="rId10" Type="http://schemas.openxmlformats.org/officeDocument/2006/relationships/image" Target="../media/image64.wmf"/><Relationship Id="rId4" Type="http://schemas.openxmlformats.org/officeDocument/2006/relationships/image" Target="../media/image61.wmf"/><Relationship Id="rId9" Type="http://schemas.openxmlformats.org/officeDocument/2006/relationships/oleObject" Target="../embeddings/oleObject40.bin"/><Relationship Id="rId14" Type="http://schemas.openxmlformats.org/officeDocument/2006/relationships/image" Target="../media/image66.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69.wmf"/><Relationship Id="rId5" Type="http://schemas.openxmlformats.org/officeDocument/2006/relationships/oleObject" Target="../embeddings/oleObject45.bin"/><Relationship Id="rId4" Type="http://schemas.openxmlformats.org/officeDocument/2006/relationships/image" Target="../media/image68.wmf"/></Relationships>
</file>

<file path=ppt/slides/_rels/slide41.xml.rels><?xml version="1.0" encoding="UTF-8" standalone="yes"?>
<Relationships xmlns="http://schemas.openxmlformats.org/package/2006/relationships"><Relationship Id="rId2" Type="http://schemas.openxmlformats.org/officeDocument/2006/relationships/image" Target="../media/image70.tmp"/><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2.tmp"/><Relationship Id="rId2" Type="http://schemas.openxmlformats.org/officeDocument/2006/relationships/image" Target="../media/image71.tmp"/><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3.tmp"/><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4.tmp"/><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75.tmp"/><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6.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7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634683"/>
            <a:ext cx="9144000" cy="2387600"/>
          </a:xfrm>
        </p:spPr>
        <p:txBody>
          <a:bodyPr/>
          <a:lstStyle/>
          <a:p>
            <a:r>
              <a:rPr lang="en-US" altLang="zh-CN" dirty="0" smtClean="0"/>
              <a:t>Bayesian Data Analysis</a:t>
            </a:r>
            <a:endParaRPr lang="zh-CN" altLang="en-US" dirty="0"/>
          </a:p>
        </p:txBody>
      </p:sp>
      <p:sp>
        <p:nvSpPr>
          <p:cNvPr id="4" name="副标题 2"/>
          <p:cNvSpPr>
            <a:spLocks noGrp="1"/>
          </p:cNvSpPr>
          <p:nvPr>
            <p:ph type="subTitle" idx="1"/>
          </p:nvPr>
        </p:nvSpPr>
        <p:spPr/>
        <p:txBody>
          <a:bodyPr/>
          <a:lstStyle/>
          <a:p>
            <a:r>
              <a:rPr lang="zh-CN" altLang="en-US" dirty="0" smtClean="0"/>
              <a:t>黄一凡  </a:t>
            </a:r>
            <a:r>
              <a:rPr lang="en-US" altLang="zh-CN" dirty="0" smtClean="0"/>
              <a:t>2016103247</a:t>
            </a:r>
          </a:p>
          <a:p>
            <a:r>
              <a:rPr lang="zh-CN" altLang="en-US" dirty="0" smtClean="0"/>
              <a:t>李洺樟  </a:t>
            </a:r>
            <a:r>
              <a:rPr lang="en-US" altLang="zh-CN" dirty="0" smtClean="0"/>
              <a:t>2016100340</a:t>
            </a:r>
          </a:p>
        </p:txBody>
      </p:sp>
    </p:spTree>
    <p:extLst>
      <p:ext uri="{BB962C8B-B14F-4D97-AF65-F5344CB8AC3E}">
        <p14:creationId xmlns:p14="http://schemas.microsoft.com/office/powerpoint/2010/main" val="11270220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Part II – Basic of MCMC</a:t>
            </a:r>
            <a:endParaRPr lang="zh-CN" altLang="en-US" dirty="0"/>
          </a:p>
        </p:txBody>
      </p:sp>
      <p:sp>
        <p:nvSpPr>
          <p:cNvPr id="3" name="内容占位符 2"/>
          <p:cNvSpPr>
            <a:spLocks noGrp="1"/>
          </p:cNvSpPr>
          <p:nvPr>
            <p:ph idx="1"/>
          </p:nvPr>
        </p:nvSpPr>
        <p:spPr>
          <a:xfrm>
            <a:off x="838200" y="1690688"/>
            <a:ext cx="10515600" cy="5167312"/>
          </a:xfrm>
        </p:spPr>
        <p:txBody>
          <a:bodyPr>
            <a:normAutofit/>
          </a:bodyPr>
          <a:lstStyle/>
          <a:p>
            <a:r>
              <a:rPr lang="zh-CN" altLang="en-US" sz="3200" dirty="0" smtClean="0">
                <a:latin typeface="Times New Roman" panose="02020603050405020304" pitchFamily="18" charset="0"/>
                <a:cs typeface="Times New Roman" panose="02020603050405020304" pitchFamily="18" charset="0"/>
              </a:rPr>
              <a:t>马尔可夫链及其平稳分布</a:t>
            </a:r>
            <a:endParaRPr lang="en-US" altLang="zh-CN" sz="3200" dirty="0" smtClean="0">
              <a:latin typeface="Times New Roman" panose="02020603050405020304" pitchFamily="18" charset="0"/>
              <a:cs typeface="Times New Roman" panose="02020603050405020304" pitchFamily="18" charset="0"/>
            </a:endParaRPr>
          </a:p>
          <a:p>
            <a:pPr lvl="1"/>
            <a:r>
              <a:rPr lang="en-US" altLang="zh-CN" sz="2800" dirty="0" err="1" smtClean="0">
                <a:latin typeface="Times New Roman" panose="02020603050405020304" pitchFamily="18" charset="0"/>
                <a:cs typeface="Times New Roman" panose="02020603050405020304" pitchFamily="18" charset="0"/>
              </a:rPr>
              <a:t>eg</a:t>
            </a:r>
            <a:r>
              <a:rPr lang="en-US" altLang="zh-CN" sz="2800" dirty="0" smtClean="0">
                <a:latin typeface="Times New Roman" panose="02020603050405020304" pitchFamily="18" charset="0"/>
                <a:cs typeface="Times New Roman" panose="02020603050405020304" pitchFamily="18" charset="0"/>
              </a:rPr>
              <a:t>.</a:t>
            </a:r>
            <a:r>
              <a:rPr lang="zh-CN" altLang="en-US" sz="2800" dirty="0"/>
              <a:t>社会学家经常把人按其经济状况分成</a:t>
            </a:r>
            <a:r>
              <a:rPr lang="en-US" altLang="zh-CN" sz="2800" dirty="0"/>
              <a:t>3</a:t>
            </a:r>
            <a:r>
              <a:rPr lang="zh-CN" altLang="en-US" sz="2800" dirty="0"/>
              <a:t>类：下层</a:t>
            </a:r>
            <a:r>
              <a:rPr lang="en-US" altLang="zh-CN" sz="2800" dirty="0"/>
              <a:t>(lower-class)</a:t>
            </a:r>
            <a:r>
              <a:rPr lang="zh-CN" altLang="en-US" sz="2800" dirty="0"/>
              <a:t>、中层</a:t>
            </a:r>
            <a:r>
              <a:rPr lang="en-US" altLang="zh-CN" sz="2800" dirty="0"/>
              <a:t>(middle-class)</a:t>
            </a:r>
            <a:r>
              <a:rPr lang="zh-CN" altLang="en-US" sz="2800" dirty="0"/>
              <a:t>、上层</a:t>
            </a:r>
            <a:r>
              <a:rPr lang="en-US" altLang="zh-CN" sz="2800" dirty="0"/>
              <a:t>(upper-class)</a:t>
            </a:r>
            <a:r>
              <a:rPr lang="zh-CN" altLang="en-US" sz="2800" dirty="0"/>
              <a:t>，我们用</a:t>
            </a:r>
            <a:r>
              <a:rPr lang="en-US" altLang="zh-CN" sz="2800" dirty="0"/>
              <a:t>1,2,3 </a:t>
            </a:r>
            <a:r>
              <a:rPr lang="zh-CN" altLang="en-US" sz="2800" dirty="0"/>
              <a:t>分别代表这三个阶层。社会学家们发现决定一个人的收入阶层的最重要的因素就是其父母的收入阶层。</a:t>
            </a:r>
            <a:endParaRPr lang="en-US" altLang="zh-CN" sz="2800" dirty="0" smtClean="0">
              <a:latin typeface="Times New Roman" panose="02020603050405020304" pitchFamily="18" charset="0"/>
              <a:cs typeface="Times New Roman" panose="02020603050405020304" pitchFamily="18" charset="0"/>
            </a:endParaRPr>
          </a:p>
          <a:p>
            <a:pPr lvl="1"/>
            <a:endParaRPr lang="en-US" altLang="zh-CN" sz="2800" dirty="0" smtClean="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1533184" y="3804557"/>
            <a:ext cx="9125631" cy="3053443"/>
          </a:xfrm>
          <a:prstGeom prst="rect">
            <a:avLst/>
          </a:prstGeom>
        </p:spPr>
      </p:pic>
    </p:spTree>
    <p:extLst>
      <p:ext uri="{BB962C8B-B14F-4D97-AF65-F5344CB8AC3E}">
        <p14:creationId xmlns:p14="http://schemas.microsoft.com/office/powerpoint/2010/main" val="921871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Part II – Basic of MCMC</a:t>
            </a:r>
            <a:endParaRPr lang="zh-CN" altLang="en-US" dirty="0"/>
          </a:p>
        </p:txBody>
      </p:sp>
      <p:sp>
        <p:nvSpPr>
          <p:cNvPr id="3" name="内容占位符 2"/>
          <p:cNvSpPr>
            <a:spLocks noGrp="1"/>
          </p:cNvSpPr>
          <p:nvPr>
            <p:ph idx="1"/>
          </p:nvPr>
        </p:nvSpPr>
        <p:spPr>
          <a:xfrm>
            <a:off x="838200" y="1690688"/>
            <a:ext cx="10515600" cy="5167312"/>
          </a:xfrm>
        </p:spPr>
        <p:txBody>
          <a:bodyPr>
            <a:normAutofit/>
          </a:bodyPr>
          <a:lstStyle/>
          <a:p>
            <a:r>
              <a:rPr lang="zh-CN" altLang="en-US" sz="3200" dirty="0" smtClean="0">
                <a:latin typeface="Times New Roman" panose="02020603050405020304" pitchFamily="18" charset="0"/>
                <a:cs typeface="Times New Roman" panose="02020603050405020304" pitchFamily="18" charset="0"/>
              </a:rPr>
              <a:t>马尔可夫链及其平稳分布</a:t>
            </a:r>
            <a:endParaRPr lang="en-US" altLang="zh-CN" sz="3200" dirty="0" smtClean="0">
              <a:latin typeface="Times New Roman" panose="02020603050405020304" pitchFamily="18" charset="0"/>
              <a:cs typeface="Times New Roman" panose="02020603050405020304" pitchFamily="18" charset="0"/>
            </a:endParaRPr>
          </a:p>
          <a:p>
            <a:pPr lvl="1"/>
            <a:r>
              <a:rPr lang="zh-CN" altLang="en-US" sz="2800" dirty="0" smtClean="0">
                <a:latin typeface="Times New Roman" panose="02020603050405020304" pitchFamily="18" charset="0"/>
                <a:cs typeface="Times New Roman" panose="02020603050405020304" pitchFamily="18" charset="0"/>
              </a:rPr>
              <a:t>设当前这代人处于下层、中层、上层的概率分布可用向量表示，</a:t>
            </a:r>
            <a:r>
              <a:rPr lang="en-US" altLang="zh-CN" sz="2800" dirty="0" smtClean="0">
                <a:latin typeface="Times New Roman" panose="02020603050405020304" pitchFamily="18" charset="0"/>
                <a:cs typeface="Times New Roman" panose="02020603050405020304" pitchFamily="18" charset="0"/>
              </a:rPr>
              <a:t>n0=[n0(1), n0(2), n0(3)]</a:t>
            </a:r>
            <a:r>
              <a:rPr lang="zh-CN" altLang="en-US" sz="2800" dirty="0" smtClean="0">
                <a:latin typeface="Times New Roman" panose="02020603050405020304" pitchFamily="18" charset="0"/>
                <a:cs typeface="Times New Roman" panose="02020603050405020304" pitchFamily="18" charset="0"/>
              </a:rPr>
              <a:t>，则下一代人的分布比例为</a:t>
            </a:r>
            <a:r>
              <a:rPr lang="en-US" altLang="zh-CN" sz="2800" dirty="0" smtClean="0">
                <a:latin typeface="Times New Roman" panose="02020603050405020304" pitchFamily="18" charset="0"/>
                <a:cs typeface="Times New Roman" panose="02020603050405020304" pitchFamily="18" charset="0"/>
              </a:rPr>
              <a:t>n1=n0*P…</a:t>
            </a:r>
          </a:p>
          <a:p>
            <a:pPr lvl="1"/>
            <a:r>
              <a:rPr lang="zh-CN" altLang="en-US" sz="2800" dirty="0" smtClean="0">
                <a:latin typeface="Times New Roman" panose="02020603050405020304" pitchFamily="18" charset="0"/>
                <a:cs typeface="Times New Roman" panose="02020603050405020304" pitchFamily="18" charset="0"/>
              </a:rPr>
              <a:t>设</a:t>
            </a:r>
            <a:r>
              <a:rPr lang="en-US" altLang="zh-CN" sz="2800" dirty="0" smtClean="0">
                <a:latin typeface="Times New Roman" panose="02020603050405020304" pitchFamily="18" charset="0"/>
                <a:cs typeface="Times New Roman" panose="02020603050405020304" pitchFamily="18" charset="0"/>
              </a:rPr>
              <a:t>n0=[0.21, 0.68, 0.11]</a:t>
            </a:r>
            <a:r>
              <a:rPr lang="zh-CN" altLang="en-US" sz="2800" dirty="0" smtClean="0">
                <a:latin typeface="Times New Roman" panose="02020603050405020304" pitchFamily="18" charset="0"/>
                <a:cs typeface="Times New Roman" panose="02020603050405020304" pitchFamily="18" charset="0"/>
              </a:rPr>
              <a:t>，则前</a:t>
            </a:r>
            <a:r>
              <a:rPr lang="en-US" altLang="zh-CN" sz="2800" dirty="0" smtClean="0">
                <a:latin typeface="Times New Roman" panose="02020603050405020304" pitchFamily="18" charset="0"/>
                <a:cs typeface="Times New Roman" panose="02020603050405020304" pitchFamily="18" charset="0"/>
              </a:rPr>
              <a:t>n</a:t>
            </a:r>
            <a:r>
              <a:rPr lang="zh-CN" altLang="en-US" sz="2800" dirty="0" smtClean="0">
                <a:latin typeface="Times New Roman" panose="02020603050405020304" pitchFamily="18" charset="0"/>
                <a:cs typeface="Times New Roman" panose="02020603050405020304" pitchFamily="18" charset="0"/>
              </a:rPr>
              <a:t>代人社会阶层的概率分布为：</a:t>
            </a:r>
            <a:endParaRPr lang="en-US" altLang="zh-CN" sz="2800" dirty="0" smtClean="0">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3"/>
          <a:stretch>
            <a:fillRect/>
          </a:stretch>
        </p:blipFill>
        <p:spPr>
          <a:xfrm>
            <a:off x="2076451" y="3445328"/>
            <a:ext cx="4019550" cy="3298371"/>
          </a:xfrm>
          <a:prstGeom prst="rect">
            <a:avLst/>
          </a:prstGeom>
        </p:spPr>
      </p:pic>
      <p:pic>
        <p:nvPicPr>
          <p:cNvPr id="7" name="图片 6"/>
          <p:cNvPicPr>
            <a:picLocks noChangeAspect="1"/>
          </p:cNvPicPr>
          <p:nvPr/>
        </p:nvPicPr>
        <p:blipFill>
          <a:blip r:embed="rId4"/>
          <a:stretch>
            <a:fillRect/>
          </a:stretch>
        </p:blipFill>
        <p:spPr>
          <a:xfrm>
            <a:off x="6096001" y="3973709"/>
            <a:ext cx="3867150" cy="2769990"/>
          </a:xfrm>
          <a:prstGeom prst="rect">
            <a:avLst/>
          </a:prstGeom>
        </p:spPr>
      </p:pic>
    </p:spTree>
    <p:extLst>
      <p:ext uri="{BB962C8B-B14F-4D97-AF65-F5344CB8AC3E}">
        <p14:creationId xmlns:p14="http://schemas.microsoft.com/office/powerpoint/2010/main" val="37039722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Part II – Basic of MCMC</a:t>
            </a:r>
            <a:endParaRPr lang="zh-CN" altLang="en-US" dirty="0"/>
          </a:p>
        </p:txBody>
      </p:sp>
      <p:sp>
        <p:nvSpPr>
          <p:cNvPr id="3" name="内容占位符 2"/>
          <p:cNvSpPr>
            <a:spLocks noGrp="1"/>
          </p:cNvSpPr>
          <p:nvPr>
            <p:ph idx="1"/>
          </p:nvPr>
        </p:nvSpPr>
        <p:spPr>
          <a:xfrm>
            <a:off x="838200" y="1690688"/>
            <a:ext cx="10515600" cy="5167312"/>
          </a:xfrm>
        </p:spPr>
        <p:txBody>
          <a:bodyPr>
            <a:normAutofit/>
          </a:bodyPr>
          <a:lstStyle/>
          <a:p>
            <a:r>
              <a:rPr lang="zh-CN" altLang="en-US" sz="3200" dirty="0" smtClean="0">
                <a:latin typeface="Times New Roman" panose="02020603050405020304" pitchFamily="18" charset="0"/>
                <a:cs typeface="Times New Roman" panose="02020603050405020304" pitchFamily="18" charset="0"/>
              </a:rPr>
              <a:t>马尔可夫链及其平稳分布</a:t>
            </a:r>
            <a:endParaRPr lang="en-US" altLang="zh-CN" sz="3200" dirty="0" smtClean="0">
              <a:latin typeface="Times New Roman" panose="02020603050405020304" pitchFamily="18" charset="0"/>
              <a:cs typeface="Times New Roman" panose="02020603050405020304" pitchFamily="18" charset="0"/>
            </a:endParaRPr>
          </a:p>
          <a:p>
            <a:pPr lvl="1"/>
            <a:r>
              <a:rPr lang="zh-CN" altLang="en-US" sz="2800" dirty="0" smtClean="0">
                <a:latin typeface="Times New Roman" panose="02020603050405020304" pitchFamily="18" charset="0"/>
                <a:cs typeface="Times New Roman" panose="02020603050405020304" pitchFamily="18" charset="0"/>
              </a:rPr>
              <a:t>设</a:t>
            </a:r>
            <a:r>
              <a:rPr lang="en-US" altLang="zh-CN" sz="2800" dirty="0" smtClean="0">
                <a:latin typeface="Times New Roman" panose="02020603050405020304" pitchFamily="18" charset="0"/>
                <a:cs typeface="Times New Roman" panose="02020603050405020304" pitchFamily="18" charset="0"/>
              </a:rPr>
              <a:t>n0=[0.75, 0.15, 0.1]</a:t>
            </a:r>
            <a:r>
              <a:rPr lang="zh-CN" altLang="en-US" sz="2800" dirty="0" smtClean="0">
                <a:latin typeface="Times New Roman" panose="02020603050405020304" pitchFamily="18" charset="0"/>
                <a:cs typeface="Times New Roman" panose="02020603050405020304" pitchFamily="18" charset="0"/>
              </a:rPr>
              <a:t>，则前</a:t>
            </a:r>
            <a:r>
              <a:rPr lang="en-US" altLang="zh-CN" sz="2800" dirty="0" smtClean="0">
                <a:latin typeface="Times New Roman" panose="02020603050405020304" pitchFamily="18" charset="0"/>
                <a:cs typeface="Times New Roman" panose="02020603050405020304" pitchFamily="18" charset="0"/>
              </a:rPr>
              <a:t>n</a:t>
            </a:r>
            <a:r>
              <a:rPr lang="zh-CN" altLang="en-US" sz="2800" dirty="0" smtClean="0">
                <a:latin typeface="Times New Roman" panose="02020603050405020304" pitchFamily="18" charset="0"/>
                <a:cs typeface="Times New Roman" panose="02020603050405020304" pitchFamily="18" charset="0"/>
              </a:rPr>
              <a:t>代人社会阶层的概率分布为：</a:t>
            </a:r>
            <a:endParaRPr lang="en-US" altLang="zh-CN" sz="2800" dirty="0" smtClean="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1714500" y="2901951"/>
            <a:ext cx="4414157" cy="3645806"/>
          </a:xfrm>
          <a:prstGeom prst="rect">
            <a:avLst/>
          </a:prstGeom>
        </p:spPr>
      </p:pic>
      <p:pic>
        <p:nvPicPr>
          <p:cNvPr id="5" name="图片 4"/>
          <p:cNvPicPr>
            <a:picLocks noChangeAspect="1"/>
          </p:cNvPicPr>
          <p:nvPr/>
        </p:nvPicPr>
        <p:blipFill>
          <a:blip r:embed="rId4"/>
          <a:stretch>
            <a:fillRect/>
          </a:stretch>
        </p:blipFill>
        <p:spPr>
          <a:xfrm>
            <a:off x="6128657" y="3461657"/>
            <a:ext cx="4232460" cy="3086100"/>
          </a:xfrm>
          <a:prstGeom prst="rect">
            <a:avLst/>
          </a:prstGeom>
        </p:spPr>
      </p:pic>
    </p:spTree>
    <p:extLst>
      <p:ext uri="{BB962C8B-B14F-4D97-AF65-F5344CB8AC3E}">
        <p14:creationId xmlns:p14="http://schemas.microsoft.com/office/powerpoint/2010/main" val="32010922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Part II – Basic of MCMC</a:t>
            </a:r>
            <a:endParaRPr lang="zh-CN" altLang="en-US" dirty="0"/>
          </a:p>
        </p:txBody>
      </p:sp>
      <p:sp>
        <p:nvSpPr>
          <p:cNvPr id="3" name="内容占位符 2"/>
          <p:cNvSpPr>
            <a:spLocks noGrp="1"/>
          </p:cNvSpPr>
          <p:nvPr>
            <p:ph idx="1"/>
          </p:nvPr>
        </p:nvSpPr>
        <p:spPr>
          <a:xfrm>
            <a:off x="838200" y="1690688"/>
            <a:ext cx="10515600" cy="5167312"/>
          </a:xfrm>
        </p:spPr>
        <p:txBody>
          <a:bodyPr>
            <a:normAutofit/>
          </a:bodyPr>
          <a:lstStyle/>
          <a:p>
            <a:r>
              <a:rPr lang="zh-CN" altLang="en-US" sz="3200" dirty="0" smtClean="0">
                <a:latin typeface="Times New Roman" panose="02020603050405020304" pitchFamily="18" charset="0"/>
                <a:cs typeface="Times New Roman" panose="02020603050405020304" pitchFamily="18" charset="0"/>
              </a:rPr>
              <a:t>马尔可夫链及其平稳分布</a:t>
            </a:r>
            <a:endParaRPr lang="en-US" altLang="zh-CN" sz="3200" dirty="0" smtClean="0">
              <a:latin typeface="Times New Roman" panose="02020603050405020304" pitchFamily="18" charset="0"/>
              <a:cs typeface="Times New Roman" panose="02020603050405020304" pitchFamily="18" charset="0"/>
            </a:endParaRPr>
          </a:p>
          <a:p>
            <a:pPr lvl="1"/>
            <a:r>
              <a:rPr lang="zh-CN" altLang="en-US" sz="2800" dirty="0" smtClean="0">
                <a:latin typeface="Times New Roman" panose="02020603050405020304" pitchFamily="18" charset="0"/>
                <a:cs typeface="Times New Roman" panose="02020603050405020304" pitchFamily="18" charset="0"/>
              </a:rPr>
              <a:t>给定不同的初值分布，该马氏链都收敛到分布</a:t>
            </a:r>
            <a:r>
              <a:rPr lang="en-US" altLang="zh-CN" sz="2800" dirty="0" smtClean="0">
                <a:latin typeface="Times New Roman" panose="02020603050405020304" pitchFamily="18" charset="0"/>
                <a:cs typeface="Times New Roman" panose="02020603050405020304" pitchFamily="18" charset="0"/>
              </a:rPr>
              <a:t>[0.286, 0.489, 0.225]</a:t>
            </a:r>
            <a:r>
              <a:rPr lang="zh-CN" altLang="en-US" sz="2800" dirty="0" smtClean="0">
                <a:latin typeface="Times New Roman" panose="02020603050405020304" pitchFamily="18" charset="0"/>
                <a:cs typeface="Times New Roman" panose="02020603050405020304" pitchFamily="18" charset="0"/>
              </a:rPr>
              <a:t>，称其为该马氏链的平稳分布。</a:t>
            </a:r>
            <a:endParaRPr lang="en-US" altLang="zh-CN" sz="2800" dirty="0" smtClean="0">
              <a:latin typeface="Times New Roman" panose="02020603050405020304" pitchFamily="18" charset="0"/>
              <a:cs typeface="Times New Roman" panose="02020603050405020304" pitchFamily="18" charset="0"/>
            </a:endParaRPr>
          </a:p>
          <a:p>
            <a:pPr lvl="1"/>
            <a:endParaRPr lang="en-US" altLang="zh-CN" sz="2800" dirty="0">
              <a:latin typeface="Times New Roman" panose="02020603050405020304" pitchFamily="18" charset="0"/>
              <a:cs typeface="Times New Roman" panose="02020603050405020304" pitchFamily="18" charset="0"/>
            </a:endParaRPr>
          </a:p>
          <a:p>
            <a:pPr lvl="1"/>
            <a:r>
              <a:rPr lang="zh-CN" altLang="en-US" sz="2800" dirty="0" smtClean="0">
                <a:latin typeface="Times New Roman" panose="02020603050405020304" pitchFamily="18" charset="0"/>
                <a:cs typeface="Times New Roman" panose="02020603050405020304" pitchFamily="18" charset="0"/>
              </a:rPr>
              <a:t>平稳分布存在的条件：</a:t>
            </a:r>
            <a:endParaRPr lang="en-US" altLang="zh-CN" sz="2800" dirty="0" smtClean="0">
              <a:latin typeface="Times New Roman" panose="02020603050405020304" pitchFamily="18" charset="0"/>
              <a:cs typeface="Times New Roman" panose="02020603050405020304" pitchFamily="18" charset="0"/>
            </a:endParaRPr>
          </a:p>
          <a:p>
            <a:pPr lvl="2"/>
            <a:r>
              <a:rPr lang="zh-CN" altLang="en-US" sz="2400" dirty="0" smtClean="0">
                <a:latin typeface="Times New Roman" panose="02020603050405020304" pitchFamily="18" charset="0"/>
                <a:cs typeface="Times New Roman" panose="02020603050405020304" pitchFamily="18" charset="0"/>
              </a:rPr>
              <a:t>马氏链是非周期、不可约的，转移概率矩阵为</a:t>
            </a:r>
            <a:r>
              <a:rPr lang="en-US" altLang="zh-CN" sz="2400" dirty="0" smtClean="0">
                <a:latin typeface="Times New Roman" panose="02020603050405020304" pitchFamily="18" charset="0"/>
                <a:cs typeface="Times New Roman" panose="02020603050405020304" pitchFamily="18" charset="0"/>
              </a:rPr>
              <a:t>P</a:t>
            </a:r>
            <a:r>
              <a:rPr lang="zh-CN" altLang="en-US" sz="2400" dirty="0" smtClean="0">
                <a:latin typeface="Times New Roman" panose="02020603050405020304" pitchFamily="18" charset="0"/>
                <a:cs typeface="Times New Roman" panose="02020603050405020304" pitchFamily="18" charset="0"/>
              </a:rPr>
              <a:t>，且任何两个状态是连通的，则该马氏链有平稳分布且唯一</a:t>
            </a:r>
            <a:endParaRPr lang="en-US" altLang="zh-CN" sz="2400" dirty="0" smtClean="0">
              <a:latin typeface="Times New Roman" panose="02020603050405020304" pitchFamily="18" charset="0"/>
              <a:cs typeface="Times New Roman" panose="02020603050405020304" pitchFamily="18" charset="0"/>
            </a:endParaRPr>
          </a:p>
          <a:p>
            <a:pPr lvl="2"/>
            <a:r>
              <a:rPr lang="zh-CN" altLang="en-US" sz="2400" dirty="0" smtClean="0">
                <a:latin typeface="Times New Roman" panose="02020603050405020304" pitchFamily="18" charset="0"/>
                <a:cs typeface="Times New Roman" panose="02020603050405020304" pitchFamily="18" charset="0"/>
              </a:rPr>
              <a:t>马氏链的状态可以是无穷多个的</a:t>
            </a:r>
            <a:endParaRPr lang="en-US" altLang="zh-CN"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10250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Part II – Basic of MCMC</a:t>
            </a:r>
            <a:endParaRPr lang="zh-CN" altLang="en-US" dirty="0"/>
          </a:p>
        </p:txBody>
      </p:sp>
      <p:sp>
        <p:nvSpPr>
          <p:cNvPr id="3" name="内容占位符 2"/>
          <p:cNvSpPr>
            <a:spLocks noGrp="1"/>
          </p:cNvSpPr>
          <p:nvPr>
            <p:ph idx="1"/>
          </p:nvPr>
        </p:nvSpPr>
        <p:spPr>
          <a:xfrm>
            <a:off x="838200" y="1690688"/>
            <a:ext cx="10515600" cy="5167312"/>
          </a:xfrm>
        </p:spPr>
        <p:txBody>
          <a:bodyPr>
            <a:normAutofit/>
          </a:bodyPr>
          <a:lstStyle/>
          <a:p>
            <a:r>
              <a:rPr lang="zh-CN" altLang="en-US" sz="3200" dirty="0" smtClean="0">
                <a:latin typeface="Times New Roman" panose="02020603050405020304" pitchFamily="18" charset="0"/>
                <a:cs typeface="Times New Roman" panose="02020603050405020304" pitchFamily="18" charset="0"/>
              </a:rPr>
              <a:t>马尔可夫链及其平稳分布</a:t>
            </a:r>
            <a:endParaRPr lang="en-US" altLang="zh-CN" sz="3200" dirty="0" smtClean="0">
              <a:latin typeface="Times New Roman" panose="02020603050405020304" pitchFamily="18" charset="0"/>
              <a:cs typeface="Times New Roman" panose="02020603050405020304" pitchFamily="18" charset="0"/>
            </a:endParaRPr>
          </a:p>
          <a:p>
            <a:pPr lvl="1"/>
            <a:r>
              <a:rPr lang="zh-CN" altLang="en-US" sz="2800" dirty="0" smtClean="0">
                <a:latin typeface="Times New Roman" panose="02020603050405020304" pitchFamily="18" charset="0"/>
                <a:cs typeface="Times New Roman" panose="02020603050405020304" pitchFamily="18" charset="0"/>
              </a:rPr>
              <a:t>如果我们能够构造一个转移矩阵为</a:t>
            </a:r>
            <a:r>
              <a:rPr lang="en-US" altLang="zh-CN" sz="2800" dirty="0" smtClean="0">
                <a:latin typeface="Times New Roman" panose="02020603050405020304" pitchFamily="18" charset="0"/>
                <a:cs typeface="Times New Roman" panose="02020603050405020304" pitchFamily="18" charset="0"/>
              </a:rPr>
              <a:t>P</a:t>
            </a:r>
            <a:r>
              <a:rPr lang="zh-CN" altLang="en-US" sz="2800" dirty="0" smtClean="0">
                <a:latin typeface="Times New Roman" panose="02020603050405020304" pitchFamily="18" charset="0"/>
                <a:cs typeface="Times New Roman" panose="02020603050405020304" pitchFamily="18" charset="0"/>
              </a:rPr>
              <a:t>的马氏链，使得该马氏链具有平稳分布，且</a:t>
            </a:r>
            <a:r>
              <a:rPr lang="zh-CN" altLang="en-US" sz="2800" dirty="0" smtClean="0">
                <a:solidFill>
                  <a:srgbClr val="FF0000"/>
                </a:solidFill>
                <a:latin typeface="Times New Roman" panose="02020603050405020304" pitchFamily="18" charset="0"/>
                <a:cs typeface="Times New Roman" panose="02020603050405020304" pitchFamily="18" charset="0"/>
              </a:rPr>
              <a:t>平稳分布正好为目标分布</a:t>
            </a:r>
            <a:r>
              <a:rPr lang="en-US" altLang="zh-CN" sz="2800" dirty="0" smtClean="0">
                <a:solidFill>
                  <a:srgbClr val="FF0000"/>
                </a:solidFill>
                <a:latin typeface="Times New Roman" panose="02020603050405020304" pitchFamily="18" charset="0"/>
                <a:cs typeface="Times New Roman" panose="02020603050405020304" pitchFamily="18" charset="0"/>
              </a:rPr>
              <a:t>p(</a:t>
            </a:r>
            <a:r>
              <a:rPr lang="en-US" altLang="zh-CN" sz="2800" dirty="0" err="1" smtClean="0">
                <a:solidFill>
                  <a:srgbClr val="FF0000"/>
                </a:solidFill>
                <a:latin typeface="Times New Roman" panose="02020603050405020304" pitchFamily="18" charset="0"/>
                <a:cs typeface="Times New Roman" panose="02020603050405020304" pitchFamily="18" charset="0"/>
              </a:rPr>
              <a:t>θ|y</a:t>
            </a:r>
            <a:r>
              <a:rPr lang="en-US" altLang="zh-CN" sz="2800" dirty="0" smtClean="0">
                <a:solidFill>
                  <a:srgbClr val="FF0000"/>
                </a:solidFill>
                <a:latin typeface="Times New Roman" panose="02020603050405020304" pitchFamily="18" charset="0"/>
                <a:cs typeface="Times New Roman" panose="02020603050405020304" pitchFamily="18" charset="0"/>
              </a:rPr>
              <a:t>)</a:t>
            </a:r>
            <a:r>
              <a:rPr lang="zh-CN" altLang="en-US" sz="2800" dirty="0" smtClean="0">
                <a:latin typeface="Times New Roman" panose="02020603050405020304" pitchFamily="18" charset="0"/>
                <a:cs typeface="Times New Roman" panose="02020603050405020304" pitchFamily="18" charset="0"/>
              </a:rPr>
              <a:t>；那么我们从任意一个初始状态出发，遵循转移矩阵</a:t>
            </a:r>
            <a:r>
              <a:rPr lang="en-US" altLang="zh-CN" sz="2800" dirty="0" smtClean="0">
                <a:latin typeface="Times New Roman" panose="02020603050405020304" pitchFamily="18" charset="0"/>
                <a:cs typeface="Times New Roman" panose="02020603050405020304" pitchFamily="18" charset="0"/>
              </a:rPr>
              <a:t>P</a:t>
            </a:r>
            <a:r>
              <a:rPr lang="zh-CN" altLang="en-US" sz="2800" dirty="0" smtClean="0">
                <a:latin typeface="Times New Roman" panose="02020603050405020304" pitchFamily="18" charset="0"/>
                <a:cs typeface="Times New Roman" panose="02020603050405020304" pitchFamily="18" charset="0"/>
              </a:rPr>
              <a:t>进行状态转移，当转移次数足够多的时候得到的分布正好就是</a:t>
            </a:r>
            <a:r>
              <a:rPr lang="en-US" altLang="zh-CN" sz="2800" dirty="0" smtClean="0">
                <a:latin typeface="Times New Roman" panose="02020603050405020304" pitchFamily="18" charset="0"/>
                <a:cs typeface="Times New Roman" panose="02020603050405020304" pitchFamily="18" charset="0"/>
              </a:rPr>
              <a:t>p(</a:t>
            </a:r>
            <a:r>
              <a:rPr lang="en-US" altLang="zh-CN" sz="2800" dirty="0" err="1" smtClean="0">
                <a:latin typeface="Times New Roman" panose="02020603050405020304" pitchFamily="18" charset="0"/>
                <a:cs typeface="Times New Roman" panose="02020603050405020304" pitchFamily="18" charset="0"/>
              </a:rPr>
              <a:t>θ|y</a:t>
            </a:r>
            <a:r>
              <a:rPr lang="en-US" altLang="zh-CN" sz="2800" dirty="0" smtClean="0">
                <a:latin typeface="Times New Roman" panose="02020603050405020304" pitchFamily="18" charset="0"/>
                <a:cs typeface="Times New Roman" panose="02020603050405020304" pitchFamily="18" charset="0"/>
              </a:rPr>
              <a:t>)</a:t>
            </a:r>
            <a:r>
              <a:rPr lang="zh-CN" altLang="en-US" sz="2800" dirty="0" smtClean="0">
                <a:latin typeface="Times New Roman" panose="02020603050405020304" pitchFamily="18" charset="0"/>
                <a:cs typeface="Times New Roman" panose="02020603050405020304" pitchFamily="18" charset="0"/>
              </a:rPr>
              <a:t>的分布。</a:t>
            </a:r>
            <a:endParaRPr lang="en-US" altLang="zh-CN" sz="2800" dirty="0" smtClean="0">
              <a:latin typeface="Times New Roman" panose="02020603050405020304" pitchFamily="18" charset="0"/>
              <a:cs typeface="Times New Roman" panose="02020603050405020304" pitchFamily="18" charset="0"/>
            </a:endParaRPr>
          </a:p>
          <a:p>
            <a:pPr lvl="1"/>
            <a:r>
              <a:rPr lang="en-US" altLang="zh-CN" sz="2800" dirty="0" smtClean="0">
                <a:latin typeface="Times New Roman" panose="02020603050405020304" pitchFamily="18" charset="0"/>
                <a:cs typeface="Times New Roman" panose="02020603050405020304" pitchFamily="18" charset="0"/>
              </a:rPr>
              <a:t>——MCMC</a:t>
            </a:r>
          </a:p>
        </p:txBody>
      </p:sp>
    </p:spTree>
    <p:extLst>
      <p:ext uri="{BB962C8B-B14F-4D97-AF65-F5344CB8AC3E}">
        <p14:creationId xmlns:p14="http://schemas.microsoft.com/office/powerpoint/2010/main" val="39771362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Part II – Basic of MCMC</a:t>
            </a:r>
            <a:endParaRPr lang="zh-CN" altLang="en-US" dirty="0"/>
          </a:p>
        </p:txBody>
      </p:sp>
      <p:sp>
        <p:nvSpPr>
          <p:cNvPr id="3" name="内容占位符 2"/>
          <p:cNvSpPr>
            <a:spLocks noGrp="1"/>
          </p:cNvSpPr>
          <p:nvPr>
            <p:ph idx="1"/>
          </p:nvPr>
        </p:nvSpPr>
        <p:spPr>
          <a:xfrm>
            <a:off x="838200" y="1690688"/>
            <a:ext cx="10515600" cy="5167312"/>
          </a:xfrm>
        </p:spPr>
        <p:txBody>
          <a:bodyPr>
            <a:normAutofit/>
          </a:bodyPr>
          <a:lstStyle/>
          <a:p>
            <a:r>
              <a:rPr lang="zh-CN" altLang="en-US" sz="3200" dirty="0" smtClean="0">
                <a:latin typeface="Times New Roman" panose="02020603050405020304" pitchFamily="18" charset="0"/>
                <a:cs typeface="Times New Roman" panose="02020603050405020304" pitchFamily="18" charset="0"/>
              </a:rPr>
              <a:t>细致平稳条件</a:t>
            </a:r>
            <a:r>
              <a:rPr lang="en-US" altLang="zh-CN" sz="3200" dirty="0" smtClean="0">
                <a:latin typeface="Times New Roman" panose="02020603050405020304" pitchFamily="18" charset="0"/>
                <a:cs typeface="Times New Roman" panose="02020603050405020304" pitchFamily="18" charset="0"/>
              </a:rPr>
              <a:t>(detailed balance condition)</a:t>
            </a:r>
          </a:p>
          <a:p>
            <a:pPr lvl="1"/>
            <a:endParaRPr lang="en-US" altLang="zh-CN" dirty="0" smtClean="0">
              <a:latin typeface="Times New Roman" panose="02020603050405020304" pitchFamily="18" charset="0"/>
              <a:cs typeface="Times New Roman" panose="02020603050405020304" pitchFamily="18" charset="0"/>
            </a:endParaRPr>
          </a:p>
          <a:p>
            <a:pPr lvl="1"/>
            <a:endParaRPr lang="en-US" altLang="zh-CN" dirty="0">
              <a:latin typeface="Times New Roman" panose="02020603050405020304" pitchFamily="18" charset="0"/>
              <a:cs typeface="Times New Roman" panose="02020603050405020304" pitchFamily="18" charset="0"/>
            </a:endParaRPr>
          </a:p>
          <a:p>
            <a:pPr lvl="1"/>
            <a:endParaRPr lang="en-US" altLang="zh-CN" dirty="0" smtClean="0">
              <a:latin typeface="Times New Roman" panose="02020603050405020304" pitchFamily="18" charset="0"/>
              <a:cs typeface="Times New Roman" panose="02020603050405020304" pitchFamily="18" charset="0"/>
            </a:endParaRPr>
          </a:p>
          <a:p>
            <a:pPr lvl="1"/>
            <a:endParaRPr lang="en-US" altLang="zh-CN" dirty="0">
              <a:latin typeface="Times New Roman" panose="02020603050405020304" pitchFamily="18" charset="0"/>
              <a:cs typeface="Times New Roman" panose="02020603050405020304" pitchFamily="18" charset="0"/>
            </a:endParaRPr>
          </a:p>
          <a:p>
            <a:pPr lvl="1"/>
            <a:endParaRPr lang="en-US" altLang="zh-CN" dirty="0" smtClean="0">
              <a:latin typeface="Times New Roman" panose="02020603050405020304" pitchFamily="18" charset="0"/>
              <a:cs typeface="Times New Roman" panose="02020603050405020304" pitchFamily="18" charset="0"/>
            </a:endParaRPr>
          </a:p>
          <a:p>
            <a:pPr lvl="1"/>
            <a:endParaRPr lang="en-US" altLang="zh-CN" dirty="0">
              <a:latin typeface="Times New Roman" panose="02020603050405020304" pitchFamily="18" charset="0"/>
              <a:cs typeface="Times New Roman" panose="02020603050405020304" pitchFamily="18" charset="0"/>
            </a:endParaRPr>
          </a:p>
          <a:p>
            <a:pPr lvl="1"/>
            <a:endParaRPr lang="en-US" altLang="zh-CN" dirty="0" smtClean="0">
              <a:latin typeface="Times New Roman" panose="02020603050405020304" pitchFamily="18" charset="0"/>
              <a:cs typeface="Times New Roman" panose="02020603050405020304" pitchFamily="18" charset="0"/>
            </a:endParaRPr>
          </a:p>
          <a:p>
            <a:pPr lvl="1"/>
            <a:r>
              <a:rPr lang="zh-CN" altLang="en-US" sz="2800" dirty="0" smtClean="0">
                <a:latin typeface="Times New Roman" panose="02020603050405020304" pitchFamily="18" charset="0"/>
                <a:cs typeface="Times New Roman" panose="02020603050405020304" pitchFamily="18" charset="0"/>
              </a:rPr>
              <a:t>对于任何两个状态</a:t>
            </a:r>
            <a:r>
              <a:rPr lang="en-US" altLang="zh-CN" sz="2800" dirty="0" err="1" smtClean="0">
                <a:latin typeface="Times New Roman" panose="02020603050405020304" pitchFamily="18" charset="0"/>
                <a:cs typeface="Times New Roman" panose="02020603050405020304" pitchFamily="18" charset="0"/>
              </a:rPr>
              <a:t>i</a:t>
            </a:r>
            <a:r>
              <a:rPr lang="zh-CN" altLang="en-US" sz="2800" dirty="0" smtClean="0">
                <a:latin typeface="Times New Roman" panose="02020603050405020304" pitchFamily="18" charset="0"/>
                <a:cs typeface="Times New Roman" panose="02020603050405020304" pitchFamily="18" charset="0"/>
              </a:rPr>
              <a:t>、</a:t>
            </a:r>
            <a:r>
              <a:rPr lang="en-US" altLang="zh-CN" sz="2800" dirty="0" smtClean="0">
                <a:latin typeface="Times New Roman" panose="02020603050405020304" pitchFamily="18" charset="0"/>
                <a:cs typeface="Times New Roman" panose="02020603050405020304" pitchFamily="18" charset="0"/>
              </a:rPr>
              <a:t>j, </a:t>
            </a:r>
            <a:r>
              <a:rPr lang="zh-CN" altLang="en-US" sz="2800" dirty="0" smtClean="0">
                <a:latin typeface="Times New Roman" panose="02020603050405020304" pitchFamily="18" charset="0"/>
                <a:cs typeface="Times New Roman" panose="02020603050405020304" pitchFamily="18" charset="0"/>
              </a:rPr>
              <a:t>从 </a:t>
            </a:r>
            <a:r>
              <a:rPr lang="en-US" altLang="zh-CN" sz="2800" dirty="0" err="1" smtClean="0">
                <a:latin typeface="Times New Roman" panose="02020603050405020304" pitchFamily="18" charset="0"/>
                <a:cs typeface="Times New Roman" panose="02020603050405020304" pitchFamily="18" charset="0"/>
              </a:rPr>
              <a:t>i</a:t>
            </a:r>
            <a:r>
              <a:rPr lang="en-US" altLang="zh-CN" sz="2800" dirty="0" smtClean="0">
                <a:latin typeface="Times New Roman" panose="02020603050405020304" pitchFamily="18" charset="0"/>
                <a:cs typeface="Times New Roman" panose="02020603050405020304" pitchFamily="18" charset="0"/>
              </a:rPr>
              <a:t> </a:t>
            </a:r>
            <a:r>
              <a:rPr lang="zh-CN" altLang="en-US" sz="2800" dirty="0" smtClean="0">
                <a:latin typeface="Times New Roman" panose="02020603050405020304" pitchFamily="18" charset="0"/>
                <a:cs typeface="Times New Roman" panose="02020603050405020304" pitchFamily="18" charset="0"/>
              </a:rPr>
              <a:t>转移到 </a:t>
            </a:r>
            <a:r>
              <a:rPr lang="en-US" altLang="zh-CN" sz="2800" dirty="0" smtClean="0">
                <a:latin typeface="Times New Roman" panose="02020603050405020304" pitchFamily="18" charset="0"/>
                <a:cs typeface="Times New Roman" panose="02020603050405020304" pitchFamily="18" charset="0"/>
              </a:rPr>
              <a:t>j </a:t>
            </a:r>
            <a:r>
              <a:rPr lang="zh-CN" altLang="en-US" sz="2800" dirty="0" smtClean="0">
                <a:latin typeface="Times New Roman" panose="02020603050405020304" pitchFamily="18" charset="0"/>
                <a:cs typeface="Times New Roman" panose="02020603050405020304" pitchFamily="18" charset="0"/>
              </a:rPr>
              <a:t>而丢失的概率质量，恰好会被从 </a:t>
            </a:r>
            <a:r>
              <a:rPr lang="en-US" altLang="zh-CN" sz="2800" dirty="0" smtClean="0">
                <a:latin typeface="Times New Roman" panose="02020603050405020304" pitchFamily="18" charset="0"/>
                <a:cs typeface="Times New Roman" panose="02020603050405020304" pitchFamily="18" charset="0"/>
              </a:rPr>
              <a:t>j </a:t>
            </a:r>
            <a:r>
              <a:rPr lang="zh-CN" altLang="en-US" sz="2800" dirty="0" smtClean="0">
                <a:latin typeface="Times New Roman" panose="02020603050405020304" pitchFamily="18" charset="0"/>
                <a:cs typeface="Times New Roman" panose="02020603050405020304" pitchFamily="18" charset="0"/>
              </a:rPr>
              <a:t>转移回</a:t>
            </a:r>
            <a:r>
              <a:rPr lang="en-US" altLang="zh-CN" sz="2800" dirty="0">
                <a:latin typeface="Times New Roman" panose="02020603050405020304" pitchFamily="18" charset="0"/>
                <a:cs typeface="Times New Roman" panose="02020603050405020304" pitchFamily="18" charset="0"/>
              </a:rPr>
              <a:t> </a:t>
            </a:r>
            <a:r>
              <a:rPr lang="en-US" altLang="zh-CN" sz="2800" dirty="0" err="1" smtClean="0">
                <a:latin typeface="Times New Roman" panose="02020603050405020304" pitchFamily="18" charset="0"/>
                <a:cs typeface="Times New Roman" panose="02020603050405020304" pitchFamily="18" charset="0"/>
              </a:rPr>
              <a:t>i</a:t>
            </a:r>
            <a:r>
              <a:rPr lang="en-US" altLang="zh-CN" sz="2800" dirty="0" smtClean="0">
                <a:latin typeface="Times New Roman" panose="02020603050405020304" pitchFamily="18" charset="0"/>
                <a:cs typeface="Times New Roman" panose="02020603050405020304" pitchFamily="18" charset="0"/>
              </a:rPr>
              <a:t> </a:t>
            </a:r>
            <a:r>
              <a:rPr lang="zh-CN" altLang="en-US" sz="2800" dirty="0" smtClean="0">
                <a:latin typeface="Times New Roman" panose="02020603050405020304" pitchFamily="18" charset="0"/>
                <a:cs typeface="Times New Roman" panose="02020603050405020304" pitchFamily="18" charset="0"/>
              </a:rPr>
              <a:t>的概率质量补充回来，所以任意状态 </a:t>
            </a:r>
            <a:r>
              <a:rPr lang="en-US" altLang="zh-CN" sz="2800" dirty="0" err="1" smtClean="0">
                <a:latin typeface="Times New Roman" panose="02020603050405020304" pitchFamily="18" charset="0"/>
                <a:cs typeface="Times New Roman" panose="02020603050405020304" pitchFamily="18" charset="0"/>
              </a:rPr>
              <a:t>i</a:t>
            </a:r>
            <a:r>
              <a:rPr lang="en-US" altLang="zh-CN" sz="2800" dirty="0" smtClean="0">
                <a:latin typeface="Times New Roman" panose="02020603050405020304" pitchFamily="18" charset="0"/>
                <a:cs typeface="Times New Roman" panose="02020603050405020304" pitchFamily="18" charset="0"/>
              </a:rPr>
              <a:t> </a:t>
            </a:r>
            <a:r>
              <a:rPr lang="zh-CN" altLang="en-US" sz="2800" dirty="0" smtClean="0">
                <a:latin typeface="Times New Roman" panose="02020603050405020304" pitchFamily="18" charset="0"/>
                <a:cs typeface="Times New Roman" panose="02020603050405020304" pitchFamily="18" charset="0"/>
              </a:rPr>
              <a:t>上的概率质量 </a:t>
            </a:r>
            <a:r>
              <a:rPr lang="en-US" altLang="zh-CN" sz="2800" dirty="0" smtClean="0">
                <a:latin typeface="Times New Roman" panose="02020603050405020304" pitchFamily="18" charset="0"/>
                <a:cs typeface="Times New Roman" panose="02020603050405020304" pitchFamily="18" charset="0"/>
              </a:rPr>
              <a:t>π(</a:t>
            </a:r>
            <a:r>
              <a:rPr lang="en-US" altLang="zh-CN" sz="2800" dirty="0" err="1" smtClean="0">
                <a:latin typeface="Times New Roman" panose="02020603050405020304" pitchFamily="18" charset="0"/>
                <a:cs typeface="Times New Roman" panose="02020603050405020304" pitchFamily="18" charset="0"/>
              </a:rPr>
              <a:t>i</a:t>
            </a:r>
            <a:r>
              <a:rPr lang="en-US" altLang="zh-CN" sz="2800" dirty="0" smtClean="0">
                <a:latin typeface="Times New Roman" panose="02020603050405020304" pitchFamily="18" charset="0"/>
                <a:cs typeface="Times New Roman" panose="02020603050405020304" pitchFamily="18" charset="0"/>
              </a:rPr>
              <a:t>) </a:t>
            </a:r>
            <a:r>
              <a:rPr lang="zh-CN" altLang="en-US" sz="2800" dirty="0" smtClean="0">
                <a:latin typeface="Times New Roman" panose="02020603050405020304" pitchFamily="18" charset="0"/>
                <a:cs typeface="Times New Roman" panose="02020603050405020304" pitchFamily="18" charset="0"/>
              </a:rPr>
              <a:t>是稳定的，从而 </a:t>
            </a:r>
            <a:r>
              <a:rPr lang="en-US" altLang="zh-CN" sz="2800" dirty="0" smtClean="0">
                <a:latin typeface="Times New Roman" panose="02020603050405020304" pitchFamily="18" charset="0"/>
                <a:cs typeface="Times New Roman" panose="02020603050405020304" pitchFamily="18" charset="0"/>
              </a:rPr>
              <a:t>π(x) </a:t>
            </a:r>
            <a:r>
              <a:rPr lang="zh-CN" altLang="en-US" sz="2800" dirty="0" smtClean="0">
                <a:latin typeface="Times New Roman" panose="02020603050405020304" pitchFamily="18" charset="0"/>
                <a:cs typeface="Times New Roman" panose="02020603050405020304" pitchFamily="18" charset="0"/>
              </a:rPr>
              <a:t>是马氏链的平稳分布。</a:t>
            </a:r>
            <a:endParaRPr lang="en-US" altLang="zh-CN" sz="2800" dirty="0" smtClean="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1099457" y="2318658"/>
            <a:ext cx="9993086" cy="2498271"/>
          </a:xfrm>
          <a:prstGeom prst="rect">
            <a:avLst/>
          </a:prstGeom>
        </p:spPr>
      </p:pic>
    </p:spTree>
    <p:extLst>
      <p:ext uri="{BB962C8B-B14F-4D97-AF65-F5344CB8AC3E}">
        <p14:creationId xmlns:p14="http://schemas.microsoft.com/office/powerpoint/2010/main" val="32155786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Part II – Basic of MCMC</a:t>
            </a:r>
            <a:endParaRPr lang="zh-CN" altLang="en-US" dirty="0"/>
          </a:p>
        </p:txBody>
      </p:sp>
      <p:sp>
        <p:nvSpPr>
          <p:cNvPr id="3" name="内容占位符 2"/>
          <p:cNvSpPr>
            <a:spLocks noGrp="1"/>
          </p:cNvSpPr>
          <p:nvPr>
            <p:ph idx="1"/>
          </p:nvPr>
        </p:nvSpPr>
        <p:spPr>
          <a:xfrm>
            <a:off x="838200" y="1690688"/>
            <a:ext cx="10515600" cy="5167312"/>
          </a:xfrm>
        </p:spPr>
        <p:txBody>
          <a:bodyPr>
            <a:normAutofit/>
          </a:bodyPr>
          <a:lstStyle/>
          <a:p>
            <a:r>
              <a:rPr lang="en-US" altLang="zh-CN" sz="3200" dirty="0" smtClean="0">
                <a:latin typeface="Times New Roman" panose="02020603050405020304" pitchFamily="18" charset="0"/>
                <a:cs typeface="Times New Roman" panose="02020603050405020304" pitchFamily="18" charset="0"/>
              </a:rPr>
              <a:t>Metropolis</a:t>
            </a:r>
            <a:r>
              <a:rPr lang="zh-CN" altLang="en-US" sz="3200" dirty="0" smtClean="0">
                <a:latin typeface="Times New Roman" panose="02020603050405020304" pitchFamily="18" charset="0"/>
                <a:cs typeface="Times New Roman" panose="02020603050405020304" pitchFamily="18" charset="0"/>
              </a:rPr>
              <a:t>算法</a:t>
            </a:r>
            <a:endParaRPr lang="en-US" altLang="zh-CN" sz="3200" dirty="0" smtClean="0">
              <a:latin typeface="Times New Roman" panose="02020603050405020304" pitchFamily="18" charset="0"/>
              <a:cs typeface="Times New Roman" panose="02020603050405020304" pitchFamily="18" charset="0"/>
            </a:endParaRPr>
          </a:p>
          <a:p>
            <a:pPr lvl="1"/>
            <a:r>
              <a:rPr lang="zh-CN" altLang="en-US" sz="2800" dirty="0" smtClean="0">
                <a:latin typeface="Times New Roman" panose="02020603050405020304" pitchFamily="18" charset="0"/>
                <a:cs typeface="Times New Roman" panose="02020603050405020304" pitchFamily="18" charset="0"/>
              </a:rPr>
              <a:t>有接受</a:t>
            </a:r>
            <a:r>
              <a:rPr lang="en-US" altLang="zh-CN" sz="2800" dirty="0" smtClean="0">
                <a:latin typeface="Times New Roman" panose="02020603050405020304" pitchFamily="18" charset="0"/>
                <a:cs typeface="Times New Roman" panose="02020603050405020304" pitchFamily="18" charset="0"/>
              </a:rPr>
              <a:t>/</a:t>
            </a:r>
            <a:r>
              <a:rPr lang="zh-CN" altLang="en-US" sz="2800" dirty="0" smtClean="0">
                <a:latin typeface="Times New Roman" panose="02020603050405020304" pitchFamily="18" charset="0"/>
                <a:cs typeface="Times New Roman" panose="02020603050405020304" pitchFamily="18" charset="0"/>
              </a:rPr>
              <a:t>拒绝规则的随机游走算法</a:t>
            </a:r>
            <a:endParaRPr lang="en-US" altLang="zh-CN" sz="2800" dirty="0" smtClean="0">
              <a:latin typeface="Times New Roman" panose="02020603050405020304" pitchFamily="18" charset="0"/>
              <a:cs typeface="Times New Roman" panose="02020603050405020304" pitchFamily="18" charset="0"/>
            </a:endParaRPr>
          </a:p>
          <a:p>
            <a:pPr lvl="1"/>
            <a:r>
              <a:rPr lang="zh-CN" altLang="en-US" sz="2800" dirty="0" smtClean="0">
                <a:latin typeface="Times New Roman" panose="02020603050405020304" pitchFamily="18" charset="0"/>
                <a:cs typeface="Times New Roman" panose="02020603050405020304" pitchFamily="18" charset="0"/>
              </a:rPr>
              <a:t>抽样流程：</a:t>
            </a:r>
            <a:endParaRPr lang="en-US" altLang="zh-CN" sz="2800" dirty="0" smtClean="0">
              <a:latin typeface="Times New Roman" panose="02020603050405020304" pitchFamily="18" charset="0"/>
              <a:cs typeface="Times New Roman" panose="02020603050405020304" pitchFamily="18" charset="0"/>
            </a:endParaRPr>
          </a:p>
          <a:p>
            <a:pPr lvl="2"/>
            <a:r>
              <a:rPr lang="en-US" altLang="zh-CN" sz="2400" dirty="0" smtClean="0">
                <a:latin typeface="Times New Roman" panose="02020603050405020304" pitchFamily="18" charset="0"/>
                <a:cs typeface="Times New Roman" panose="02020603050405020304" pitchFamily="18" charset="0"/>
              </a:rPr>
              <a:t>Step 1</a:t>
            </a:r>
            <a:r>
              <a:rPr lang="zh-CN" altLang="en-US" sz="2400" dirty="0" smtClean="0">
                <a:latin typeface="Times New Roman" panose="02020603050405020304" pitchFamily="18" charset="0"/>
                <a:cs typeface="Times New Roman" panose="02020603050405020304" pitchFamily="18" charset="0"/>
              </a:rPr>
              <a:t>：给定抽样初值     ，</a:t>
            </a:r>
            <a:endParaRPr lang="en-US" altLang="zh-CN" sz="2400" dirty="0" smtClean="0">
              <a:latin typeface="Times New Roman" panose="02020603050405020304" pitchFamily="18" charset="0"/>
              <a:cs typeface="Times New Roman" panose="02020603050405020304" pitchFamily="18" charset="0"/>
            </a:endParaRPr>
          </a:p>
          <a:p>
            <a:pPr lvl="2"/>
            <a:r>
              <a:rPr lang="en-US" altLang="zh-CN" sz="2400" dirty="0" smtClean="0">
                <a:latin typeface="Times New Roman" panose="02020603050405020304" pitchFamily="18" charset="0"/>
                <a:cs typeface="Times New Roman" panose="02020603050405020304" pitchFamily="18" charset="0"/>
              </a:rPr>
              <a:t>Step 2</a:t>
            </a:r>
            <a:r>
              <a:rPr lang="zh-CN" altLang="en-US" sz="2400" dirty="0" smtClean="0">
                <a:latin typeface="Times New Roman" panose="02020603050405020304" pitchFamily="18" charset="0"/>
                <a:cs typeface="Times New Roman" panose="02020603050405020304" pitchFamily="18" charset="0"/>
              </a:rPr>
              <a:t>：对</a:t>
            </a:r>
            <a:r>
              <a:rPr lang="en-US" altLang="zh-CN" sz="2400" dirty="0" smtClean="0">
                <a:latin typeface="Times New Roman" panose="02020603050405020304" pitchFamily="18" charset="0"/>
                <a:cs typeface="Times New Roman" panose="02020603050405020304" pitchFamily="18" charset="0"/>
              </a:rPr>
              <a:t>t = 1, 2, 3, …</a:t>
            </a:r>
            <a:endParaRPr lang="en-US" altLang="zh-CN" sz="2200" dirty="0">
              <a:latin typeface="Times New Roman" panose="02020603050405020304" pitchFamily="18" charset="0"/>
              <a:cs typeface="Times New Roman" panose="02020603050405020304" pitchFamily="18" charset="0"/>
            </a:endParaRPr>
          </a:p>
          <a:p>
            <a:pPr lvl="3"/>
            <a:r>
              <a:rPr lang="en-US" altLang="zh-CN" sz="2400" dirty="0" smtClean="0">
                <a:latin typeface="Times New Roman" panose="02020603050405020304" pitchFamily="18" charset="0"/>
                <a:cs typeface="Times New Roman" panose="02020603050405020304" pitchFamily="18" charset="0"/>
              </a:rPr>
              <a:t>(a) </a:t>
            </a:r>
            <a:r>
              <a:rPr lang="zh-CN" altLang="en-US" sz="2400" dirty="0" smtClean="0">
                <a:latin typeface="Times New Roman" panose="02020603050405020304" pitchFamily="18" charset="0"/>
                <a:cs typeface="Times New Roman" panose="02020603050405020304" pitchFamily="18" charset="0"/>
              </a:rPr>
              <a:t>在</a:t>
            </a:r>
            <a:r>
              <a:rPr lang="en-US" altLang="zh-CN" sz="2400" dirty="0" smtClean="0">
                <a:latin typeface="Times New Roman" panose="02020603050405020304" pitchFamily="18" charset="0"/>
                <a:cs typeface="Times New Roman" panose="02020603050405020304" pitchFamily="18" charset="0"/>
              </a:rPr>
              <a:t>t</a:t>
            </a:r>
            <a:r>
              <a:rPr lang="zh-CN" altLang="en-US" sz="2400" dirty="0" smtClean="0">
                <a:latin typeface="Times New Roman" panose="02020603050405020304" pitchFamily="18" charset="0"/>
                <a:cs typeface="Times New Roman" panose="02020603050405020304" pitchFamily="18" charset="0"/>
              </a:rPr>
              <a:t>时刻，从给定跳跃分布</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提议分布                    中随机抽取     。跳跃分布</a:t>
            </a:r>
            <a:r>
              <a:rPr lang="en-US" altLang="zh-CN" sz="2400" dirty="0" smtClean="0">
                <a:latin typeface="Times New Roman" panose="02020603050405020304" pitchFamily="18" charset="0"/>
                <a:cs typeface="Times New Roman" panose="02020603050405020304" pitchFamily="18" charset="0"/>
              </a:rPr>
              <a:t>J</a:t>
            </a:r>
            <a:r>
              <a:rPr lang="zh-CN" altLang="en-US" sz="2400" dirty="0" smtClean="0">
                <a:latin typeface="Times New Roman" panose="02020603050405020304" pitchFamily="18" charset="0"/>
                <a:cs typeface="Times New Roman" panose="02020603050405020304" pitchFamily="18" charset="0"/>
              </a:rPr>
              <a:t>可以是任意的，只要对任意            满足对称性要求，即</a:t>
            </a:r>
            <a:endParaRPr lang="en-US" altLang="zh-CN" sz="2400" dirty="0" smtClean="0">
              <a:latin typeface="Times New Roman" panose="02020603050405020304" pitchFamily="18" charset="0"/>
              <a:cs typeface="Times New Roman" panose="02020603050405020304" pitchFamily="18" charset="0"/>
            </a:endParaRPr>
          </a:p>
          <a:p>
            <a:pPr lvl="3"/>
            <a:endParaRPr lang="en-US" altLang="zh-CN" sz="2400" dirty="0" smtClean="0">
              <a:latin typeface="Times New Roman" panose="02020603050405020304" pitchFamily="18" charset="0"/>
              <a:cs typeface="Times New Roman" panose="02020603050405020304" pitchFamily="18" charset="0"/>
            </a:endParaRPr>
          </a:p>
          <a:p>
            <a:pPr lvl="3"/>
            <a:r>
              <a:rPr lang="en-US" altLang="zh-CN" sz="2400" dirty="0" smtClean="0">
                <a:latin typeface="Times New Roman" panose="02020603050405020304" pitchFamily="18" charset="0"/>
                <a:cs typeface="Times New Roman" panose="02020603050405020304" pitchFamily="18" charset="0"/>
              </a:rPr>
              <a:t>(b) </a:t>
            </a:r>
            <a:r>
              <a:rPr lang="zh-CN" altLang="en-US" sz="2400" dirty="0" smtClean="0">
                <a:latin typeface="Times New Roman" panose="02020603050405020304" pitchFamily="18" charset="0"/>
                <a:cs typeface="Times New Roman" panose="02020603050405020304" pitchFamily="18" charset="0"/>
              </a:rPr>
              <a:t>计算前后密度函数的比</a:t>
            </a:r>
            <a:endParaRPr lang="en-US" altLang="zh-CN" sz="2400" dirty="0" smtClean="0">
              <a:latin typeface="Times New Roman" panose="02020603050405020304" pitchFamily="18" charset="0"/>
              <a:cs typeface="Times New Roman" panose="02020603050405020304" pitchFamily="18" charset="0"/>
            </a:endParaRPr>
          </a:p>
          <a:p>
            <a:pPr lvl="3"/>
            <a:endParaRPr lang="en-US" altLang="zh-CN" sz="2400" dirty="0" smtClean="0">
              <a:latin typeface="Times New Roman" panose="02020603050405020304" pitchFamily="18" charset="0"/>
              <a:cs typeface="Times New Roman" panose="02020603050405020304" pitchFamily="18" charset="0"/>
            </a:endParaRPr>
          </a:p>
          <a:p>
            <a:pPr lvl="3"/>
            <a:r>
              <a:rPr lang="en-US" altLang="zh-CN" sz="2400" dirty="0" smtClean="0">
                <a:latin typeface="Times New Roman" panose="02020603050405020304" pitchFamily="18" charset="0"/>
                <a:cs typeface="Times New Roman" panose="02020603050405020304" pitchFamily="18" charset="0"/>
              </a:rPr>
              <a:t>(c) </a:t>
            </a:r>
          </a:p>
        </p:txBody>
      </p:sp>
      <p:graphicFrame>
        <p:nvGraphicFramePr>
          <p:cNvPr id="5" name="对象 4"/>
          <p:cNvGraphicFramePr>
            <a:graphicFrameLocks noChangeAspect="1"/>
          </p:cNvGraphicFramePr>
          <p:nvPr>
            <p:extLst>
              <p:ext uri="{D42A27DB-BD31-4B8C-83A1-F6EECF244321}">
                <p14:modId xmlns:p14="http://schemas.microsoft.com/office/powerpoint/2010/main" val="148669653"/>
              </p:ext>
            </p:extLst>
          </p:nvPr>
        </p:nvGraphicFramePr>
        <p:xfrm>
          <a:off x="4958443" y="3016251"/>
          <a:ext cx="429986" cy="491413"/>
        </p:xfrm>
        <a:graphic>
          <a:graphicData uri="http://schemas.openxmlformats.org/presentationml/2006/ole">
            <mc:AlternateContent xmlns:mc="http://schemas.openxmlformats.org/markup-compatibility/2006">
              <mc:Choice xmlns:v="urn:schemas-microsoft-com:vml" Requires="v">
                <p:oleObj spid="_x0000_s27054" name="Equation" r:id="rId4" imgW="177480" imgH="203040" progId="Equation.DSMT4">
                  <p:embed/>
                </p:oleObj>
              </mc:Choice>
              <mc:Fallback>
                <p:oleObj name="Equation" r:id="rId4" imgW="177480" imgH="203040" progId="Equation.DSMT4">
                  <p:embed/>
                  <p:pic>
                    <p:nvPicPr>
                      <p:cNvPr id="0" name=""/>
                      <p:cNvPicPr/>
                      <p:nvPr/>
                    </p:nvPicPr>
                    <p:blipFill>
                      <a:blip r:embed="rId5"/>
                      <a:stretch>
                        <a:fillRect/>
                      </a:stretch>
                    </p:blipFill>
                    <p:spPr>
                      <a:xfrm>
                        <a:off x="4958443" y="3016251"/>
                        <a:ext cx="429986" cy="491413"/>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566339975"/>
              </p:ext>
            </p:extLst>
          </p:nvPr>
        </p:nvGraphicFramePr>
        <p:xfrm>
          <a:off x="5651046" y="3016251"/>
          <a:ext cx="1606550" cy="491412"/>
        </p:xfrm>
        <a:graphic>
          <a:graphicData uri="http://schemas.openxmlformats.org/presentationml/2006/ole">
            <mc:AlternateContent xmlns:mc="http://schemas.openxmlformats.org/markup-compatibility/2006">
              <mc:Choice xmlns:v="urn:schemas-microsoft-com:vml" Requires="v">
                <p:oleObj spid="_x0000_s27055" name="Equation" r:id="rId6" imgW="799920" imgH="228600" progId="Equation.DSMT4">
                  <p:embed/>
                </p:oleObj>
              </mc:Choice>
              <mc:Fallback>
                <p:oleObj name="Equation" r:id="rId6" imgW="799920" imgH="228600" progId="Equation.DSMT4">
                  <p:embed/>
                  <p:pic>
                    <p:nvPicPr>
                      <p:cNvPr id="0" name=""/>
                      <p:cNvPicPr/>
                      <p:nvPr/>
                    </p:nvPicPr>
                    <p:blipFill>
                      <a:blip r:embed="rId7"/>
                      <a:stretch>
                        <a:fillRect/>
                      </a:stretch>
                    </p:blipFill>
                    <p:spPr>
                      <a:xfrm>
                        <a:off x="5651046" y="3016251"/>
                        <a:ext cx="1606550" cy="491412"/>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958678703"/>
              </p:ext>
            </p:extLst>
          </p:nvPr>
        </p:nvGraphicFramePr>
        <p:xfrm>
          <a:off x="7695520" y="3833472"/>
          <a:ext cx="1479550" cy="457201"/>
        </p:xfrm>
        <a:graphic>
          <a:graphicData uri="http://schemas.openxmlformats.org/presentationml/2006/ole">
            <mc:AlternateContent xmlns:mc="http://schemas.openxmlformats.org/markup-compatibility/2006">
              <mc:Choice xmlns:v="urn:schemas-microsoft-com:vml" Requires="v">
                <p:oleObj spid="_x0000_s27056" name="Equation" r:id="rId8" imgW="736560" imgH="241200" progId="Equation.DSMT4">
                  <p:embed/>
                </p:oleObj>
              </mc:Choice>
              <mc:Fallback>
                <p:oleObj name="Equation" r:id="rId8" imgW="736560" imgH="241200" progId="Equation.DSMT4">
                  <p:embed/>
                  <p:pic>
                    <p:nvPicPr>
                      <p:cNvPr id="0" name=""/>
                      <p:cNvPicPr/>
                      <p:nvPr/>
                    </p:nvPicPr>
                    <p:blipFill>
                      <a:blip r:embed="rId9"/>
                      <a:stretch>
                        <a:fillRect/>
                      </a:stretch>
                    </p:blipFill>
                    <p:spPr>
                      <a:xfrm>
                        <a:off x="7695520" y="3833472"/>
                        <a:ext cx="1479550" cy="457201"/>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173712778"/>
              </p:ext>
            </p:extLst>
          </p:nvPr>
        </p:nvGraphicFramePr>
        <p:xfrm>
          <a:off x="10695215" y="3799260"/>
          <a:ext cx="429986" cy="491413"/>
        </p:xfrm>
        <a:graphic>
          <a:graphicData uri="http://schemas.openxmlformats.org/presentationml/2006/ole">
            <mc:AlternateContent xmlns:mc="http://schemas.openxmlformats.org/markup-compatibility/2006">
              <mc:Choice xmlns:v="urn:schemas-microsoft-com:vml" Requires="v">
                <p:oleObj spid="_x0000_s27057" name="Equation" r:id="rId10" imgW="177480" imgH="203040" progId="Equation.DSMT4">
                  <p:embed/>
                </p:oleObj>
              </mc:Choice>
              <mc:Fallback>
                <p:oleObj name="Equation" r:id="rId10" imgW="177480" imgH="203040" progId="Equation.DSMT4">
                  <p:embed/>
                  <p:pic>
                    <p:nvPicPr>
                      <p:cNvPr id="0" name=""/>
                      <p:cNvPicPr/>
                      <p:nvPr/>
                    </p:nvPicPr>
                    <p:blipFill>
                      <a:blip r:embed="rId11"/>
                      <a:stretch>
                        <a:fillRect/>
                      </a:stretch>
                    </p:blipFill>
                    <p:spPr>
                      <a:xfrm>
                        <a:off x="10695215" y="3799260"/>
                        <a:ext cx="429986" cy="491413"/>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4041959745"/>
              </p:ext>
            </p:extLst>
          </p:nvPr>
        </p:nvGraphicFramePr>
        <p:xfrm>
          <a:off x="2494189" y="4581738"/>
          <a:ext cx="2781300" cy="433387"/>
        </p:xfrm>
        <a:graphic>
          <a:graphicData uri="http://schemas.openxmlformats.org/presentationml/2006/ole">
            <mc:AlternateContent xmlns:mc="http://schemas.openxmlformats.org/markup-compatibility/2006">
              <mc:Choice xmlns:v="urn:schemas-microsoft-com:vml" Requires="v">
                <p:oleObj spid="_x0000_s27058" name="Equation" r:id="rId12" imgW="1384200" imgH="228600" progId="Equation.DSMT4">
                  <p:embed/>
                </p:oleObj>
              </mc:Choice>
              <mc:Fallback>
                <p:oleObj name="Equation" r:id="rId12" imgW="1384200" imgH="228600" progId="Equation.DSMT4">
                  <p:embed/>
                  <p:pic>
                    <p:nvPicPr>
                      <p:cNvPr id="0" name=""/>
                      <p:cNvPicPr/>
                      <p:nvPr/>
                    </p:nvPicPr>
                    <p:blipFill>
                      <a:blip r:embed="rId13"/>
                      <a:stretch>
                        <a:fillRect/>
                      </a:stretch>
                    </p:blipFill>
                    <p:spPr>
                      <a:xfrm>
                        <a:off x="2494189" y="4581738"/>
                        <a:ext cx="2781300" cy="433387"/>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225381485"/>
              </p:ext>
            </p:extLst>
          </p:nvPr>
        </p:nvGraphicFramePr>
        <p:xfrm>
          <a:off x="7563304" y="4149402"/>
          <a:ext cx="860425" cy="550862"/>
        </p:xfrm>
        <a:graphic>
          <a:graphicData uri="http://schemas.openxmlformats.org/presentationml/2006/ole">
            <mc:AlternateContent xmlns:mc="http://schemas.openxmlformats.org/markup-compatibility/2006">
              <mc:Choice xmlns:v="urn:schemas-microsoft-com:vml" Requires="v">
                <p:oleObj spid="_x0000_s27059" name="Equation" r:id="rId14" imgW="355320" imgH="228600" progId="Equation.DSMT4">
                  <p:embed/>
                </p:oleObj>
              </mc:Choice>
              <mc:Fallback>
                <p:oleObj name="Equation" r:id="rId14" imgW="355320" imgH="228600" progId="Equation.DSMT4">
                  <p:embed/>
                  <p:pic>
                    <p:nvPicPr>
                      <p:cNvPr id="0" name=""/>
                      <p:cNvPicPr/>
                      <p:nvPr/>
                    </p:nvPicPr>
                    <p:blipFill>
                      <a:blip r:embed="rId15"/>
                      <a:stretch>
                        <a:fillRect/>
                      </a:stretch>
                    </p:blipFill>
                    <p:spPr>
                      <a:xfrm>
                        <a:off x="7563304" y="4149402"/>
                        <a:ext cx="860425" cy="550862"/>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1763363432"/>
              </p:ext>
            </p:extLst>
          </p:nvPr>
        </p:nvGraphicFramePr>
        <p:xfrm>
          <a:off x="6041117" y="4773273"/>
          <a:ext cx="1760538" cy="842963"/>
        </p:xfrm>
        <a:graphic>
          <a:graphicData uri="http://schemas.openxmlformats.org/presentationml/2006/ole">
            <mc:AlternateContent xmlns:mc="http://schemas.openxmlformats.org/markup-compatibility/2006">
              <mc:Choice xmlns:v="urn:schemas-microsoft-com:vml" Requires="v">
                <p:oleObj spid="_x0000_s27060" name="Equation" r:id="rId16" imgW="876240" imgH="444240" progId="Equation.DSMT4">
                  <p:embed/>
                </p:oleObj>
              </mc:Choice>
              <mc:Fallback>
                <p:oleObj name="Equation" r:id="rId16" imgW="876240" imgH="444240" progId="Equation.DSMT4">
                  <p:embed/>
                  <p:pic>
                    <p:nvPicPr>
                      <p:cNvPr id="0" name=""/>
                      <p:cNvPicPr/>
                      <p:nvPr/>
                    </p:nvPicPr>
                    <p:blipFill>
                      <a:blip r:embed="rId17"/>
                      <a:stretch>
                        <a:fillRect/>
                      </a:stretch>
                    </p:blipFill>
                    <p:spPr>
                      <a:xfrm>
                        <a:off x="6041117" y="4773273"/>
                        <a:ext cx="1760538" cy="842963"/>
                      </a:xfrm>
                      <a:prstGeom prst="rect">
                        <a:avLst/>
                      </a:prstGeom>
                    </p:spPr>
                  </p:pic>
                </p:oleObj>
              </mc:Fallback>
            </mc:AlternateContent>
          </a:graphicData>
        </a:graphic>
      </p:graphicFrame>
      <p:pic>
        <p:nvPicPr>
          <p:cNvPr id="13" name="图片 12"/>
          <p:cNvPicPr>
            <a:picLocks noChangeAspect="1"/>
          </p:cNvPicPr>
          <p:nvPr/>
        </p:nvPicPr>
        <p:blipFill>
          <a:blip r:embed="rId18"/>
          <a:stretch>
            <a:fillRect/>
          </a:stretch>
        </p:blipFill>
        <p:spPr>
          <a:xfrm>
            <a:off x="2954789" y="5575325"/>
            <a:ext cx="5629275" cy="858132"/>
          </a:xfrm>
          <a:prstGeom prst="rect">
            <a:avLst/>
          </a:prstGeom>
        </p:spPr>
      </p:pic>
    </p:spTree>
    <p:extLst>
      <p:ext uri="{BB962C8B-B14F-4D97-AF65-F5344CB8AC3E}">
        <p14:creationId xmlns:p14="http://schemas.microsoft.com/office/powerpoint/2010/main" val="42283883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Part II – Basic of MCMC</a:t>
            </a:r>
            <a:endParaRPr lang="zh-CN" altLang="en-US" dirty="0"/>
          </a:p>
        </p:txBody>
      </p:sp>
      <p:sp>
        <p:nvSpPr>
          <p:cNvPr id="3" name="内容占位符 2"/>
          <p:cNvSpPr>
            <a:spLocks noGrp="1"/>
          </p:cNvSpPr>
          <p:nvPr>
            <p:ph idx="1"/>
          </p:nvPr>
        </p:nvSpPr>
        <p:spPr>
          <a:xfrm>
            <a:off x="838200" y="1690688"/>
            <a:ext cx="10515600" cy="5167312"/>
          </a:xfrm>
        </p:spPr>
        <p:txBody>
          <a:bodyPr>
            <a:normAutofit/>
          </a:bodyPr>
          <a:lstStyle/>
          <a:p>
            <a:r>
              <a:rPr lang="en-US" altLang="zh-CN" sz="3200" dirty="0" smtClean="0">
                <a:latin typeface="Times New Roman" panose="02020603050405020304" pitchFamily="18" charset="0"/>
                <a:cs typeface="Times New Roman" panose="02020603050405020304" pitchFamily="18" charset="0"/>
              </a:rPr>
              <a:t>Metropolis</a:t>
            </a:r>
            <a:r>
              <a:rPr lang="zh-CN" altLang="en-US" sz="3200" dirty="0" smtClean="0">
                <a:latin typeface="Times New Roman" panose="02020603050405020304" pitchFamily="18" charset="0"/>
                <a:cs typeface="Times New Roman" panose="02020603050405020304" pitchFamily="18" charset="0"/>
              </a:rPr>
              <a:t>算法</a:t>
            </a:r>
            <a:endParaRPr lang="en-US" altLang="zh-CN" sz="3200" dirty="0" smtClean="0">
              <a:latin typeface="Times New Roman" panose="02020603050405020304" pitchFamily="18" charset="0"/>
              <a:cs typeface="Times New Roman" panose="02020603050405020304" pitchFamily="18" charset="0"/>
            </a:endParaRPr>
          </a:p>
          <a:p>
            <a:pPr lvl="1"/>
            <a:r>
              <a:rPr lang="zh-CN" altLang="en-US" sz="2800" dirty="0" smtClean="0">
                <a:latin typeface="Times New Roman" panose="02020603050405020304" pitchFamily="18" charset="0"/>
                <a:cs typeface="Times New Roman" panose="02020603050405020304" pitchFamily="18" charset="0"/>
              </a:rPr>
              <a:t>收敛到</a:t>
            </a:r>
            <a:r>
              <a:rPr lang="en-US" altLang="zh-CN" sz="2800" dirty="0" smtClean="0">
                <a:latin typeface="Times New Roman" panose="02020603050405020304" pitchFamily="18" charset="0"/>
                <a:cs typeface="Times New Roman" panose="02020603050405020304" pitchFamily="18" charset="0"/>
              </a:rPr>
              <a:t>p(</a:t>
            </a:r>
            <a:r>
              <a:rPr lang="en-US" altLang="zh-CN" sz="2800" dirty="0" err="1" smtClean="0">
                <a:latin typeface="Times New Roman" panose="02020603050405020304" pitchFamily="18" charset="0"/>
                <a:cs typeface="Times New Roman" panose="02020603050405020304" pitchFamily="18" charset="0"/>
              </a:rPr>
              <a:t>θ|y</a:t>
            </a:r>
            <a:r>
              <a:rPr lang="en-US" altLang="zh-CN" sz="2800" dirty="0" smtClean="0">
                <a:latin typeface="Times New Roman" panose="02020603050405020304" pitchFamily="18" charset="0"/>
                <a:cs typeface="Times New Roman" panose="02020603050405020304" pitchFamily="18" charset="0"/>
              </a:rPr>
              <a:t>)</a:t>
            </a:r>
            <a:r>
              <a:rPr lang="zh-CN" altLang="en-US" sz="2800" dirty="0" smtClean="0">
                <a:latin typeface="Times New Roman" panose="02020603050405020304" pitchFamily="18" charset="0"/>
                <a:cs typeface="Times New Roman" panose="02020603050405020304" pitchFamily="18" charset="0"/>
              </a:rPr>
              <a:t>的证明：</a:t>
            </a:r>
            <a:endParaRPr lang="en-US" altLang="zh-CN" sz="2800" dirty="0" smtClean="0">
              <a:latin typeface="Times New Roman" panose="02020603050405020304" pitchFamily="18" charset="0"/>
              <a:cs typeface="Times New Roman" panose="02020603050405020304" pitchFamily="18" charset="0"/>
            </a:endParaRPr>
          </a:p>
          <a:p>
            <a:pPr lvl="2"/>
            <a:r>
              <a:rPr lang="zh-CN" altLang="en-US" sz="2400" dirty="0" smtClean="0">
                <a:latin typeface="Times New Roman" panose="02020603050405020304" pitchFamily="18" charset="0"/>
                <a:cs typeface="Times New Roman" panose="02020603050405020304" pitchFamily="18" charset="0"/>
              </a:rPr>
              <a:t>对任意            </a:t>
            </a:r>
            <a:r>
              <a:rPr lang="en-US" altLang="zh-CN" sz="2400" dirty="0" smtClean="0">
                <a:latin typeface="Times New Roman" panose="02020603050405020304" pitchFamily="18" charset="0"/>
                <a:cs typeface="Times New Roman" panose="02020603050405020304" pitchFamily="18" charset="0"/>
              </a:rPr>
              <a:t>~ p(</a:t>
            </a:r>
            <a:r>
              <a:rPr lang="en-US" altLang="zh-CN" sz="2400" dirty="0" err="1" smtClean="0">
                <a:latin typeface="Times New Roman" panose="02020603050405020304" pitchFamily="18" charset="0"/>
                <a:cs typeface="Times New Roman" panose="02020603050405020304" pitchFamily="18" charset="0"/>
              </a:rPr>
              <a:t>θ|y</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，不妨设                                      。注意到：</a:t>
            </a:r>
            <a:endParaRPr lang="en-US" altLang="zh-CN" sz="2400" dirty="0" smtClean="0">
              <a:latin typeface="Times New Roman" panose="02020603050405020304" pitchFamily="18" charset="0"/>
              <a:cs typeface="Times New Roman" panose="02020603050405020304" pitchFamily="18" charset="0"/>
            </a:endParaRPr>
          </a:p>
          <a:p>
            <a:pPr lvl="2"/>
            <a:endParaRPr lang="en-US" altLang="zh-CN" sz="2400" dirty="0" smtClean="0">
              <a:latin typeface="Times New Roman" panose="02020603050405020304" pitchFamily="18" charset="0"/>
              <a:cs typeface="Times New Roman" panose="02020603050405020304" pitchFamily="18" charset="0"/>
            </a:endParaRPr>
          </a:p>
          <a:p>
            <a:pPr lvl="2"/>
            <a:endParaRPr lang="en-US" altLang="zh-CN" sz="2400" dirty="0">
              <a:latin typeface="Times New Roman" panose="02020603050405020304" pitchFamily="18" charset="0"/>
              <a:cs typeface="Times New Roman" panose="02020603050405020304" pitchFamily="18" charset="0"/>
            </a:endParaRPr>
          </a:p>
          <a:p>
            <a:pPr lvl="2"/>
            <a:endParaRPr lang="en-US" altLang="zh-CN" sz="2400" dirty="0" smtClean="0">
              <a:latin typeface="Times New Roman" panose="02020603050405020304" pitchFamily="18" charset="0"/>
              <a:cs typeface="Times New Roman" panose="02020603050405020304" pitchFamily="18" charset="0"/>
            </a:endParaRPr>
          </a:p>
          <a:p>
            <a:pPr lvl="2"/>
            <a:endParaRPr lang="en-US" altLang="zh-CN" sz="2400" dirty="0">
              <a:latin typeface="Times New Roman" panose="02020603050405020304" pitchFamily="18" charset="0"/>
              <a:cs typeface="Times New Roman" panose="02020603050405020304" pitchFamily="18" charset="0"/>
            </a:endParaRPr>
          </a:p>
          <a:p>
            <a:pPr lvl="2"/>
            <a:r>
              <a:rPr lang="zh-CN" altLang="en-US" sz="2400" dirty="0" smtClean="0">
                <a:latin typeface="Times New Roman" panose="02020603050405020304" pitchFamily="18" charset="0"/>
                <a:cs typeface="Times New Roman" panose="02020603050405020304" pitchFamily="18" charset="0"/>
              </a:rPr>
              <a:t>且</a:t>
            </a:r>
            <a:endParaRPr lang="en-US" altLang="zh-CN" sz="2400" dirty="0" smtClean="0">
              <a:latin typeface="Times New Roman" panose="02020603050405020304" pitchFamily="18" charset="0"/>
              <a:cs typeface="Times New Roman" panose="02020603050405020304" pitchFamily="18" charset="0"/>
            </a:endParaRPr>
          </a:p>
          <a:p>
            <a:pPr lvl="2"/>
            <a:r>
              <a:rPr lang="zh-CN" altLang="en-US" sz="2400" dirty="0" smtClean="0">
                <a:latin typeface="Times New Roman" panose="02020603050405020304" pitchFamily="18" charset="0"/>
                <a:cs typeface="Times New Roman" panose="02020603050405020304" pitchFamily="18" charset="0"/>
              </a:rPr>
              <a:t>因此，满足细致平稳条件。由           的任意性，其平稳分布恰为</a:t>
            </a:r>
            <a:r>
              <a:rPr lang="en-US" altLang="zh-CN" sz="2400" dirty="0" smtClean="0">
                <a:latin typeface="Times New Roman" panose="02020603050405020304" pitchFamily="18" charset="0"/>
                <a:cs typeface="Times New Roman" panose="02020603050405020304" pitchFamily="18" charset="0"/>
              </a:rPr>
              <a:t>p(</a:t>
            </a:r>
            <a:r>
              <a:rPr lang="en-US" altLang="zh-CN" sz="2400" dirty="0" err="1" smtClean="0">
                <a:latin typeface="Times New Roman" panose="02020603050405020304" pitchFamily="18" charset="0"/>
                <a:cs typeface="Times New Roman" panose="02020603050405020304" pitchFamily="18" charset="0"/>
              </a:rPr>
              <a:t>θ|y</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p:txBody>
      </p:sp>
      <p:graphicFrame>
        <p:nvGraphicFramePr>
          <p:cNvPr id="12" name="对象 11"/>
          <p:cNvGraphicFramePr>
            <a:graphicFrameLocks noChangeAspect="1"/>
          </p:cNvGraphicFramePr>
          <p:nvPr>
            <p:extLst>
              <p:ext uri="{D42A27DB-BD31-4B8C-83A1-F6EECF244321}">
                <p14:modId xmlns:p14="http://schemas.microsoft.com/office/powerpoint/2010/main" val="4103181600"/>
              </p:ext>
            </p:extLst>
          </p:nvPr>
        </p:nvGraphicFramePr>
        <p:xfrm>
          <a:off x="3007632" y="2647175"/>
          <a:ext cx="860425" cy="434392"/>
        </p:xfrm>
        <a:graphic>
          <a:graphicData uri="http://schemas.openxmlformats.org/presentationml/2006/ole">
            <mc:AlternateContent xmlns:mc="http://schemas.openxmlformats.org/markup-compatibility/2006">
              <mc:Choice xmlns:v="urn:schemas-microsoft-com:vml" Requires="v">
                <p:oleObj spid="_x0000_s26102" name="Equation" r:id="rId4" imgW="355320" imgH="228600" progId="Equation.DSMT4">
                  <p:embed/>
                </p:oleObj>
              </mc:Choice>
              <mc:Fallback>
                <p:oleObj name="Equation" r:id="rId4" imgW="355320" imgH="228600" progId="Equation.DSMT4">
                  <p:embed/>
                  <p:pic>
                    <p:nvPicPr>
                      <p:cNvPr id="0" name=""/>
                      <p:cNvPicPr/>
                      <p:nvPr/>
                    </p:nvPicPr>
                    <p:blipFill>
                      <a:blip r:embed="rId5"/>
                      <a:stretch>
                        <a:fillRect/>
                      </a:stretch>
                    </p:blipFill>
                    <p:spPr>
                      <a:xfrm>
                        <a:off x="3007632" y="2647175"/>
                        <a:ext cx="860425" cy="434392"/>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2209878054"/>
              </p:ext>
            </p:extLst>
          </p:nvPr>
        </p:nvGraphicFramePr>
        <p:xfrm>
          <a:off x="6096000" y="2647175"/>
          <a:ext cx="2919412" cy="433388"/>
        </p:xfrm>
        <a:graphic>
          <a:graphicData uri="http://schemas.openxmlformats.org/presentationml/2006/ole">
            <mc:AlternateContent xmlns:mc="http://schemas.openxmlformats.org/markup-compatibility/2006">
              <mc:Choice xmlns:v="urn:schemas-microsoft-com:vml" Requires="v">
                <p:oleObj spid="_x0000_s26103" name="Equation" r:id="rId6" imgW="1206360" imgH="228600" progId="Equation.DSMT4">
                  <p:embed/>
                </p:oleObj>
              </mc:Choice>
              <mc:Fallback>
                <p:oleObj name="Equation" r:id="rId6" imgW="1206360" imgH="228600" progId="Equation.DSMT4">
                  <p:embed/>
                  <p:pic>
                    <p:nvPicPr>
                      <p:cNvPr id="0" name=""/>
                      <p:cNvPicPr/>
                      <p:nvPr/>
                    </p:nvPicPr>
                    <p:blipFill>
                      <a:blip r:embed="rId7"/>
                      <a:stretch>
                        <a:fillRect/>
                      </a:stretch>
                    </p:blipFill>
                    <p:spPr>
                      <a:xfrm>
                        <a:off x="6096000" y="2647175"/>
                        <a:ext cx="2919412" cy="433388"/>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747791479"/>
              </p:ext>
            </p:extLst>
          </p:nvPr>
        </p:nvGraphicFramePr>
        <p:xfrm>
          <a:off x="1789792" y="3178648"/>
          <a:ext cx="10140951" cy="1298575"/>
        </p:xfrm>
        <a:graphic>
          <a:graphicData uri="http://schemas.openxmlformats.org/presentationml/2006/ole">
            <mc:AlternateContent xmlns:mc="http://schemas.openxmlformats.org/markup-compatibility/2006">
              <mc:Choice xmlns:v="urn:schemas-microsoft-com:vml" Requires="v">
                <p:oleObj spid="_x0000_s26104" name="Equation" r:id="rId8" imgW="4190760" imgH="685800" progId="Equation.DSMT4">
                  <p:embed/>
                </p:oleObj>
              </mc:Choice>
              <mc:Fallback>
                <p:oleObj name="Equation" r:id="rId8" imgW="4190760" imgH="685800" progId="Equation.DSMT4">
                  <p:embed/>
                  <p:pic>
                    <p:nvPicPr>
                      <p:cNvPr id="0" name=""/>
                      <p:cNvPicPr/>
                      <p:nvPr/>
                    </p:nvPicPr>
                    <p:blipFill>
                      <a:blip r:embed="rId9"/>
                      <a:stretch>
                        <a:fillRect/>
                      </a:stretch>
                    </p:blipFill>
                    <p:spPr>
                      <a:xfrm>
                        <a:off x="1789792" y="3178648"/>
                        <a:ext cx="10140951" cy="1298575"/>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3714085431"/>
              </p:ext>
            </p:extLst>
          </p:nvPr>
        </p:nvGraphicFramePr>
        <p:xfrm>
          <a:off x="2396220" y="4585856"/>
          <a:ext cx="2781300" cy="433387"/>
        </p:xfrm>
        <a:graphic>
          <a:graphicData uri="http://schemas.openxmlformats.org/presentationml/2006/ole">
            <mc:AlternateContent xmlns:mc="http://schemas.openxmlformats.org/markup-compatibility/2006">
              <mc:Choice xmlns:v="urn:schemas-microsoft-com:vml" Requires="v">
                <p:oleObj spid="_x0000_s26105" name="Equation" r:id="rId10" imgW="1384200" imgH="228600" progId="Equation.DSMT4">
                  <p:embed/>
                </p:oleObj>
              </mc:Choice>
              <mc:Fallback>
                <p:oleObj name="Equation" r:id="rId10" imgW="1384200" imgH="228600" progId="Equation.DSMT4">
                  <p:embed/>
                  <p:pic>
                    <p:nvPicPr>
                      <p:cNvPr id="0" name=""/>
                      <p:cNvPicPr/>
                      <p:nvPr/>
                    </p:nvPicPr>
                    <p:blipFill>
                      <a:blip r:embed="rId11"/>
                      <a:stretch>
                        <a:fillRect/>
                      </a:stretch>
                    </p:blipFill>
                    <p:spPr>
                      <a:xfrm>
                        <a:off x="2396220" y="4585856"/>
                        <a:ext cx="2781300" cy="433387"/>
                      </a:xfrm>
                      <a:prstGeom prst="rect">
                        <a:avLst/>
                      </a:prstGeom>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2442042695"/>
              </p:ext>
            </p:extLst>
          </p:nvPr>
        </p:nvGraphicFramePr>
        <p:xfrm>
          <a:off x="6030683" y="4983365"/>
          <a:ext cx="860425" cy="434392"/>
        </p:xfrm>
        <a:graphic>
          <a:graphicData uri="http://schemas.openxmlformats.org/presentationml/2006/ole">
            <mc:AlternateContent xmlns:mc="http://schemas.openxmlformats.org/markup-compatibility/2006">
              <mc:Choice xmlns:v="urn:schemas-microsoft-com:vml" Requires="v">
                <p:oleObj spid="_x0000_s26106" name="Equation" r:id="rId12" imgW="355320" imgH="228600" progId="Equation.DSMT4">
                  <p:embed/>
                </p:oleObj>
              </mc:Choice>
              <mc:Fallback>
                <p:oleObj name="Equation" r:id="rId12" imgW="355320" imgH="228600" progId="Equation.DSMT4">
                  <p:embed/>
                  <p:pic>
                    <p:nvPicPr>
                      <p:cNvPr id="0" name=""/>
                      <p:cNvPicPr/>
                      <p:nvPr/>
                    </p:nvPicPr>
                    <p:blipFill>
                      <a:blip r:embed="rId5"/>
                      <a:stretch>
                        <a:fillRect/>
                      </a:stretch>
                    </p:blipFill>
                    <p:spPr>
                      <a:xfrm>
                        <a:off x="6030683" y="4983365"/>
                        <a:ext cx="860425" cy="434392"/>
                      </a:xfrm>
                      <a:prstGeom prst="rect">
                        <a:avLst/>
                      </a:prstGeom>
                    </p:spPr>
                  </p:pic>
                </p:oleObj>
              </mc:Fallback>
            </mc:AlternateContent>
          </a:graphicData>
        </a:graphic>
      </p:graphicFrame>
    </p:spTree>
    <p:extLst>
      <p:ext uri="{BB962C8B-B14F-4D97-AF65-F5344CB8AC3E}">
        <p14:creationId xmlns:p14="http://schemas.microsoft.com/office/powerpoint/2010/main" val="19739748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Part II – Basic of MCMC</a:t>
            </a:r>
            <a:endParaRPr lang="zh-CN" altLang="en-US" dirty="0"/>
          </a:p>
        </p:txBody>
      </p:sp>
      <p:sp>
        <p:nvSpPr>
          <p:cNvPr id="3" name="内容占位符 2"/>
          <p:cNvSpPr>
            <a:spLocks noGrp="1"/>
          </p:cNvSpPr>
          <p:nvPr>
            <p:ph idx="1"/>
          </p:nvPr>
        </p:nvSpPr>
        <p:spPr>
          <a:xfrm>
            <a:off x="838200" y="1690688"/>
            <a:ext cx="10515600" cy="5167312"/>
          </a:xfrm>
        </p:spPr>
        <p:txBody>
          <a:bodyPr>
            <a:normAutofit/>
          </a:bodyPr>
          <a:lstStyle/>
          <a:p>
            <a:r>
              <a:rPr lang="en-US" altLang="zh-CN" sz="3200" dirty="0" smtClean="0">
                <a:latin typeface="Times New Roman" panose="02020603050405020304" pitchFamily="18" charset="0"/>
                <a:cs typeface="Times New Roman" panose="02020603050405020304" pitchFamily="18" charset="0"/>
              </a:rPr>
              <a:t>Metropolis-Hastings</a:t>
            </a:r>
            <a:r>
              <a:rPr lang="zh-CN" altLang="en-US" sz="3200" dirty="0" smtClean="0">
                <a:latin typeface="Times New Roman" panose="02020603050405020304" pitchFamily="18" charset="0"/>
                <a:cs typeface="Times New Roman" panose="02020603050405020304" pitchFamily="18" charset="0"/>
              </a:rPr>
              <a:t>算法</a:t>
            </a:r>
            <a:endParaRPr lang="en-US" altLang="zh-CN" sz="3200" dirty="0" smtClean="0">
              <a:latin typeface="Times New Roman" panose="02020603050405020304" pitchFamily="18" charset="0"/>
              <a:cs typeface="Times New Roman" panose="02020603050405020304" pitchFamily="18" charset="0"/>
            </a:endParaRPr>
          </a:p>
          <a:p>
            <a:pPr lvl="1"/>
            <a:r>
              <a:rPr lang="zh-CN" altLang="en-US" sz="2800" dirty="0" smtClean="0">
                <a:latin typeface="Times New Roman" panose="02020603050405020304" pitchFamily="18" charset="0"/>
                <a:cs typeface="Times New Roman" panose="02020603050405020304" pitchFamily="18" charset="0"/>
              </a:rPr>
              <a:t>一般的，</a:t>
            </a:r>
            <a:r>
              <a:rPr lang="en-US" altLang="zh-CN" sz="2800" dirty="0" smtClean="0">
                <a:latin typeface="Times New Roman" panose="02020603050405020304" pitchFamily="18" charset="0"/>
                <a:cs typeface="Times New Roman" panose="02020603050405020304" pitchFamily="18" charset="0"/>
              </a:rPr>
              <a:t>Metropolis</a:t>
            </a:r>
            <a:r>
              <a:rPr lang="zh-CN" altLang="en-US" sz="2800" dirty="0" smtClean="0">
                <a:latin typeface="Times New Roman" panose="02020603050405020304" pitchFamily="18" charset="0"/>
                <a:cs typeface="Times New Roman" panose="02020603050405020304" pitchFamily="18" charset="0"/>
              </a:rPr>
              <a:t>算法最小的接受率</a:t>
            </a:r>
            <a:r>
              <a:rPr lang="en-US" altLang="zh-CN" sz="2800" dirty="0" smtClean="0">
                <a:latin typeface="Times New Roman" panose="02020603050405020304" pitchFamily="18" charset="0"/>
                <a:cs typeface="Times New Roman" panose="02020603050405020304" pitchFamily="18" charset="0"/>
              </a:rPr>
              <a:t>r</a:t>
            </a:r>
            <a:r>
              <a:rPr lang="zh-CN" altLang="en-US" sz="2800" dirty="0" smtClean="0">
                <a:latin typeface="Times New Roman" panose="02020603050405020304" pitchFamily="18" charset="0"/>
                <a:cs typeface="Times New Roman" panose="02020603050405020304" pitchFamily="18" charset="0"/>
              </a:rPr>
              <a:t>不是很大，每次跳跃产生的点有较大的概率被拒绝，随机游走的效率很低。</a:t>
            </a:r>
            <a:endParaRPr lang="en-US" altLang="zh-CN" sz="2800" dirty="0" smtClean="0">
              <a:latin typeface="Times New Roman" panose="02020603050405020304" pitchFamily="18" charset="0"/>
              <a:cs typeface="Times New Roman" panose="02020603050405020304" pitchFamily="18" charset="0"/>
            </a:endParaRPr>
          </a:p>
          <a:p>
            <a:pPr lvl="1"/>
            <a:r>
              <a:rPr lang="en-US" altLang="zh-CN" sz="2800" dirty="0" smtClean="0">
                <a:latin typeface="Times New Roman" panose="02020603050405020304" pitchFamily="18" charset="0"/>
                <a:cs typeface="Times New Roman" panose="02020603050405020304" pitchFamily="18" charset="0"/>
              </a:rPr>
              <a:t>M-H</a:t>
            </a:r>
            <a:r>
              <a:rPr lang="zh-CN" altLang="en-US" sz="2800" dirty="0" smtClean="0">
                <a:latin typeface="Times New Roman" panose="02020603050405020304" pitchFamily="18" charset="0"/>
                <a:cs typeface="Times New Roman" panose="02020603050405020304" pitchFamily="18" charset="0"/>
              </a:rPr>
              <a:t>算法中：</a:t>
            </a:r>
            <a:endParaRPr lang="en-US" altLang="zh-CN" sz="2800" dirty="0" smtClean="0">
              <a:latin typeface="Times New Roman" panose="02020603050405020304" pitchFamily="18" charset="0"/>
              <a:cs typeface="Times New Roman" panose="02020603050405020304" pitchFamily="18" charset="0"/>
            </a:endParaRPr>
          </a:p>
          <a:p>
            <a:pPr lvl="2"/>
            <a:r>
              <a:rPr lang="zh-CN" altLang="en-US" sz="2400" dirty="0" smtClean="0">
                <a:latin typeface="Times New Roman" panose="02020603050405020304" pitchFamily="18" charset="0"/>
                <a:cs typeface="Times New Roman" panose="02020603050405020304" pitchFamily="18" charset="0"/>
              </a:rPr>
              <a:t>取消了跳跃函数    的对称性要求</a:t>
            </a:r>
            <a:endParaRPr lang="en-US" altLang="zh-CN" sz="2400" dirty="0" smtClean="0">
              <a:latin typeface="Times New Roman" panose="02020603050405020304" pitchFamily="18" charset="0"/>
              <a:cs typeface="Times New Roman" panose="02020603050405020304" pitchFamily="18" charset="0"/>
            </a:endParaRPr>
          </a:p>
          <a:p>
            <a:pPr lvl="2"/>
            <a:r>
              <a:rPr lang="zh-CN" altLang="en-US" sz="2400" dirty="0" smtClean="0">
                <a:latin typeface="Times New Roman" panose="02020603050405020304" pitchFamily="18" charset="0"/>
                <a:cs typeface="Times New Roman" panose="02020603050405020304" pitchFamily="18" charset="0"/>
              </a:rPr>
              <a:t>为使转移概率矩阵仍然满足细致平稳条件，取</a:t>
            </a:r>
            <a:endParaRPr lang="en-US" altLang="zh-CN" sz="2400" dirty="0" smtClean="0">
              <a:latin typeface="Times New Roman" panose="02020603050405020304" pitchFamily="18" charset="0"/>
              <a:cs typeface="Times New Roman" panose="02020603050405020304" pitchFamily="18" charset="0"/>
            </a:endParaRPr>
          </a:p>
          <a:p>
            <a:pPr lvl="2"/>
            <a:endParaRPr lang="en-US" altLang="zh-CN" sz="2400" dirty="0" smtClean="0">
              <a:latin typeface="Times New Roman" panose="02020603050405020304" pitchFamily="18" charset="0"/>
              <a:cs typeface="Times New Roman" panose="02020603050405020304" pitchFamily="18" charset="0"/>
            </a:endParaRPr>
          </a:p>
          <a:p>
            <a:pPr lvl="2"/>
            <a:endParaRPr lang="en-US" altLang="zh-CN" sz="2400" dirty="0" smtClean="0">
              <a:latin typeface="Times New Roman" panose="02020603050405020304" pitchFamily="18" charset="0"/>
              <a:cs typeface="Times New Roman" panose="02020603050405020304" pitchFamily="18" charset="0"/>
            </a:endParaRPr>
          </a:p>
          <a:p>
            <a:pPr lvl="2"/>
            <a:endParaRPr lang="en-US" altLang="zh-CN" sz="2400" dirty="0" smtClean="0">
              <a:latin typeface="Times New Roman" panose="02020603050405020304" pitchFamily="18" charset="0"/>
              <a:cs typeface="Times New Roman" panose="02020603050405020304" pitchFamily="18" charset="0"/>
            </a:endParaRPr>
          </a:p>
          <a:p>
            <a:pPr lvl="2"/>
            <a:r>
              <a:rPr lang="zh-CN" altLang="en-US" sz="2400" dirty="0" smtClean="0">
                <a:latin typeface="Times New Roman" panose="02020603050405020304" pitchFamily="18" charset="0"/>
                <a:cs typeface="Times New Roman" panose="02020603050405020304" pitchFamily="18" charset="0"/>
              </a:rPr>
              <a:t>可以证明，细致平稳条件成立，分布仍会收敛到</a:t>
            </a:r>
            <a:r>
              <a:rPr lang="en-US" altLang="zh-CN" sz="2400" dirty="0" smtClean="0">
                <a:latin typeface="Times New Roman" panose="02020603050405020304" pitchFamily="18" charset="0"/>
                <a:cs typeface="Times New Roman" panose="02020603050405020304" pitchFamily="18" charset="0"/>
              </a:rPr>
              <a:t>p(</a:t>
            </a:r>
            <a:r>
              <a:rPr lang="en-US" altLang="zh-CN" sz="2400" dirty="0" err="1" smtClean="0">
                <a:latin typeface="Times New Roman" panose="02020603050405020304" pitchFamily="18" charset="0"/>
                <a:cs typeface="Times New Roman" panose="02020603050405020304" pitchFamily="18" charset="0"/>
              </a:rPr>
              <a:t>θ|y</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pPr lvl="1"/>
            <a:r>
              <a:rPr lang="zh-CN" altLang="en-US" sz="2800" dirty="0" smtClean="0">
                <a:latin typeface="Times New Roman" panose="02020603050405020304" pitchFamily="18" charset="0"/>
                <a:cs typeface="Times New Roman" panose="02020603050405020304" pitchFamily="18" charset="0"/>
              </a:rPr>
              <a:t>若跳跃函数能取为                                  ，则</a:t>
            </a:r>
            <a:r>
              <a:rPr lang="en-US" altLang="zh-CN" sz="2800" dirty="0" smtClean="0">
                <a:latin typeface="Times New Roman" panose="02020603050405020304" pitchFamily="18" charset="0"/>
                <a:cs typeface="Times New Roman" panose="02020603050405020304" pitchFamily="18" charset="0"/>
              </a:rPr>
              <a:t>r</a:t>
            </a:r>
            <a:r>
              <a:rPr lang="zh-CN" altLang="en-US" sz="2800" dirty="0" smtClean="0">
                <a:latin typeface="Times New Roman" panose="02020603050405020304" pitchFamily="18" charset="0"/>
                <a:cs typeface="Times New Roman" panose="02020603050405020304" pitchFamily="18" charset="0"/>
              </a:rPr>
              <a:t>总是</a:t>
            </a:r>
            <a:r>
              <a:rPr lang="en-US" altLang="zh-CN" sz="2800" dirty="0" smtClean="0">
                <a:latin typeface="Times New Roman" panose="02020603050405020304" pitchFamily="18" charset="0"/>
                <a:cs typeface="Times New Roman" panose="02020603050405020304" pitchFamily="18" charset="0"/>
              </a:rPr>
              <a:t>1</a:t>
            </a:r>
            <a:r>
              <a:rPr lang="zh-CN" altLang="en-US" sz="2800" dirty="0" smtClean="0">
                <a:latin typeface="Times New Roman" panose="02020603050405020304" pitchFamily="18" charset="0"/>
                <a:cs typeface="Times New Roman" panose="02020603050405020304" pitchFamily="18" charset="0"/>
              </a:rPr>
              <a:t>，相比于</a:t>
            </a:r>
            <a:r>
              <a:rPr lang="en-US" altLang="zh-CN" sz="2800" dirty="0" smtClean="0">
                <a:latin typeface="Times New Roman" panose="02020603050405020304" pitchFamily="18" charset="0"/>
                <a:cs typeface="Times New Roman" panose="02020603050405020304" pitchFamily="18" charset="0"/>
              </a:rPr>
              <a:t>Metropolis</a:t>
            </a:r>
            <a:r>
              <a:rPr lang="zh-CN" altLang="en-US" sz="2800" dirty="0" smtClean="0">
                <a:latin typeface="Times New Roman" panose="02020603050405020304" pitchFamily="18" charset="0"/>
                <a:cs typeface="Times New Roman" panose="02020603050405020304" pitchFamily="18" charset="0"/>
              </a:rPr>
              <a:t>算法效率大大提高。</a:t>
            </a:r>
            <a:endParaRPr lang="en-US" altLang="zh-CN" sz="2800" dirty="0" smtClean="0">
              <a:latin typeface="Times New Roman" panose="02020603050405020304" pitchFamily="18" charset="0"/>
              <a:cs typeface="Times New Roman" panose="02020603050405020304" pitchFamily="18" charset="0"/>
            </a:endParaRPr>
          </a:p>
        </p:txBody>
      </p:sp>
      <p:graphicFrame>
        <p:nvGraphicFramePr>
          <p:cNvPr id="12" name="对象 11"/>
          <p:cNvGraphicFramePr>
            <a:graphicFrameLocks noChangeAspect="1"/>
          </p:cNvGraphicFramePr>
          <p:nvPr/>
        </p:nvGraphicFramePr>
        <p:xfrm>
          <a:off x="4188507" y="3469142"/>
          <a:ext cx="330200" cy="433387"/>
        </p:xfrm>
        <a:graphic>
          <a:graphicData uri="http://schemas.openxmlformats.org/presentationml/2006/ole">
            <mc:AlternateContent xmlns:mc="http://schemas.openxmlformats.org/markup-compatibility/2006">
              <mc:Choice xmlns:v="urn:schemas-microsoft-com:vml" Requires="v">
                <p:oleObj spid="_x0000_s18968" name="Equation" r:id="rId4" imgW="164880" imgH="228600" progId="Equation.DSMT4">
                  <p:embed/>
                </p:oleObj>
              </mc:Choice>
              <mc:Fallback>
                <p:oleObj name="Equation" r:id="rId4" imgW="164880" imgH="228600" progId="Equation.DSMT4">
                  <p:embed/>
                  <p:pic>
                    <p:nvPicPr>
                      <p:cNvPr id="0" name=""/>
                      <p:cNvPicPr/>
                      <p:nvPr/>
                    </p:nvPicPr>
                    <p:blipFill>
                      <a:blip r:embed="rId5"/>
                      <a:stretch>
                        <a:fillRect/>
                      </a:stretch>
                    </p:blipFill>
                    <p:spPr>
                      <a:xfrm>
                        <a:off x="4188507" y="3469142"/>
                        <a:ext cx="330200" cy="433387"/>
                      </a:xfrm>
                      <a:prstGeom prst="rect">
                        <a:avLst/>
                      </a:prstGeom>
                    </p:spPr>
                  </p:pic>
                </p:oleObj>
              </mc:Fallback>
            </mc:AlternateContent>
          </a:graphicData>
        </a:graphic>
      </p:graphicFrame>
      <p:graphicFrame>
        <p:nvGraphicFramePr>
          <p:cNvPr id="14" name="对象 13"/>
          <p:cNvGraphicFramePr>
            <a:graphicFrameLocks noChangeAspect="1"/>
          </p:cNvGraphicFramePr>
          <p:nvPr/>
        </p:nvGraphicFramePr>
        <p:xfrm>
          <a:off x="4263685" y="4274344"/>
          <a:ext cx="3664629" cy="950540"/>
        </p:xfrm>
        <a:graphic>
          <a:graphicData uri="http://schemas.openxmlformats.org/presentationml/2006/ole">
            <mc:AlternateContent xmlns:mc="http://schemas.openxmlformats.org/markup-compatibility/2006">
              <mc:Choice xmlns:v="urn:schemas-microsoft-com:vml" Requires="v">
                <p:oleObj spid="_x0000_s18969" name="Equation" r:id="rId6" imgW="1663560" imgH="457200" progId="Equation.DSMT4">
                  <p:embed/>
                </p:oleObj>
              </mc:Choice>
              <mc:Fallback>
                <p:oleObj name="Equation" r:id="rId6" imgW="1663560" imgH="457200" progId="Equation.DSMT4">
                  <p:embed/>
                  <p:pic>
                    <p:nvPicPr>
                      <p:cNvPr id="0" name=""/>
                      <p:cNvPicPr/>
                      <p:nvPr/>
                    </p:nvPicPr>
                    <p:blipFill>
                      <a:blip r:embed="rId7"/>
                      <a:stretch>
                        <a:fillRect/>
                      </a:stretch>
                    </p:blipFill>
                    <p:spPr>
                      <a:xfrm>
                        <a:off x="4263685" y="4274344"/>
                        <a:ext cx="3664629" cy="950540"/>
                      </a:xfrm>
                      <a:prstGeom prst="rect">
                        <a:avLst/>
                      </a:prstGeom>
                    </p:spPr>
                  </p:pic>
                </p:oleObj>
              </mc:Fallback>
            </mc:AlternateContent>
          </a:graphicData>
        </a:graphic>
      </p:graphicFrame>
      <p:pic>
        <p:nvPicPr>
          <p:cNvPr id="4" name="图片 3"/>
          <p:cNvPicPr>
            <a:picLocks noChangeAspect="1"/>
          </p:cNvPicPr>
          <p:nvPr/>
        </p:nvPicPr>
        <p:blipFill>
          <a:blip r:embed="rId8"/>
          <a:stretch>
            <a:fillRect/>
          </a:stretch>
        </p:blipFill>
        <p:spPr>
          <a:xfrm>
            <a:off x="4449771" y="5845499"/>
            <a:ext cx="3019425" cy="424543"/>
          </a:xfrm>
          <a:prstGeom prst="rect">
            <a:avLst/>
          </a:prstGeom>
        </p:spPr>
      </p:pic>
    </p:spTree>
    <p:extLst>
      <p:ext uri="{BB962C8B-B14F-4D97-AF65-F5344CB8AC3E}">
        <p14:creationId xmlns:p14="http://schemas.microsoft.com/office/powerpoint/2010/main" val="7617876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Part II – Basic of MCMC</a:t>
            </a:r>
            <a:endParaRPr lang="zh-CN" altLang="en-US" dirty="0"/>
          </a:p>
        </p:txBody>
      </p:sp>
      <p:sp>
        <p:nvSpPr>
          <p:cNvPr id="3" name="内容占位符 2"/>
          <p:cNvSpPr>
            <a:spLocks noGrp="1"/>
          </p:cNvSpPr>
          <p:nvPr>
            <p:ph idx="1"/>
          </p:nvPr>
        </p:nvSpPr>
        <p:spPr>
          <a:xfrm>
            <a:off x="838200" y="1690688"/>
            <a:ext cx="10515600" cy="5167312"/>
          </a:xfrm>
        </p:spPr>
        <p:txBody>
          <a:bodyPr>
            <a:normAutofit/>
          </a:bodyPr>
          <a:lstStyle/>
          <a:p>
            <a:r>
              <a:rPr lang="en-US" altLang="zh-CN" sz="3200" dirty="0" smtClean="0">
                <a:latin typeface="Times New Roman" panose="02020603050405020304" pitchFamily="18" charset="0"/>
                <a:cs typeface="Times New Roman" panose="02020603050405020304" pitchFamily="18" charset="0"/>
              </a:rPr>
              <a:t>Metropolis-Hastings</a:t>
            </a:r>
            <a:r>
              <a:rPr lang="zh-CN" altLang="en-US" sz="3200" dirty="0" smtClean="0">
                <a:latin typeface="Times New Roman" panose="02020603050405020304" pitchFamily="18" charset="0"/>
                <a:cs typeface="Times New Roman" panose="02020603050405020304" pitchFamily="18" charset="0"/>
              </a:rPr>
              <a:t>与</a:t>
            </a:r>
            <a:r>
              <a:rPr lang="en-US" altLang="zh-CN" sz="3200" dirty="0" smtClean="0">
                <a:latin typeface="Times New Roman" panose="02020603050405020304" pitchFamily="18" charset="0"/>
                <a:cs typeface="Times New Roman" panose="02020603050405020304" pitchFamily="18" charset="0"/>
              </a:rPr>
              <a:t>Gibbs</a:t>
            </a:r>
            <a:r>
              <a:rPr lang="zh-CN" altLang="en-US" sz="3200" dirty="0" smtClean="0">
                <a:latin typeface="Times New Roman" panose="02020603050405020304" pitchFamily="18" charset="0"/>
                <a:cs typeface="Times New Roman" panose="02020603050405020304" pitchFamily="18" charset="0"/>
              </a:rPr>
              <a:t>抽样</a:t>
            </a:r>
            <a:endParaRPr lang="en-US" altLang="zh-CN" sz="3200" dirty="0" smtClean="0">
              <a:latin typeface="Times New Roman" panose="02020603050405020304" pitchFamily="18" charset="0"/>
              <a:cs typeface="Times New Roman" panose="02020603050405020304" pitchFamily="18" charset="0"/>
            </a:endParaRPr>
          </a:p>
          <a:p>
            <a:pPr lvl="1"/>
            <a:r>
              <a:rPr lang="en-US" altLang="zh-CN" sz="2800" dirty="0" smtClean="0">
                <a:latin typeface="Times New Roman" panose="02020603050405020304" pitchFamily="18" charset="0"/>
                <a:cs typeface="Times New Roman" panose="02020603050405020304" pitchFamily="18" charset="0"/>
              </a:rPr>
              <a:t>Gibbs</a:t>
            </a:r>
            <a:r>
              <a:rPr lang="zh-CN" altLang="en-US" sz="2800" dirty="0" smtClean="0">
                <a:latin typeface="Times New Roman" panose="02020603050405020304" pitchFamily="18" charset="0"/>
                <a:cs typeface="Times New Roman" panose="02020603050405020304" pitchFamily="18" charset="0"/>
              </a:rPr>
              <a:t>方法可以视为</a:t>
            </a:r>
            <a:r>
              <a:rPr lang="en-US" altLang="zh-CN" sz="2800" dirty="0" smtClean="0">
                <a:latin typeface="Times New Roman" panose="02020603050405020304" pitchFamily="18" charset="0"/>
                <a:cs typeface="Times New Roman" panose="02020603050405020304" pitchFamily="18" charset="0"/>
              </a:rPr>
              <a:t>Metropolis-Hastings</a:t>
            </a:r>
            <a:r>
              <a:rPr lang="zh-CN" altLang="en-US" sz="2800" dirty="0" smtClean="0">
                <a:latin typeface="Times New Roman" panose="02020603050405020304" pitchFamily="18" charset="0"/>
                <a:cs typeface="Times New Roman" panose="02020603050405020304" pitchFamily="18" charset="0"/>
              </a:rPr>
              <a:t>算法的特例。</a:t>
            </a:r>
            <a:endParaRPr lang="en-US" altLang="zh-CN" sz="2800" dirty="0" smtClean="0">
              <a:latin typeface="Times New Roman" panose="02020603050405020304" pitchFamily="18" charset="0"/>
              <a:cs typeface="Times New Roman" panose="02020603050405020304" pitchFamily="18" charset="0"/>
            </a:endParaRPr>
          </a:p>
          <a:p>
            <a:pPr lvl="1"/>
            <a:r>
              <a:rPr lang="zh-CN" altLang="en-US" sz="2800" dirty="0" smtClean="0">
                <a:latin typeface="Times New Roman" panose="02020603050405020304" pitchFamily="18" charset="0"/>
                <a:cs typeface="Times New Roman" panose="02020603050405020304" pitchFamily="18" charset="0"/>
              </a:rPr>
              <a:t>假设有概率分布</a:t>
            </a:r>
            <a:r>
              <a:rPr lang="en-US" altLang="zh-CN" sz="2800" dirty="0" smtClean="0">
                <a:latin typeface="Times New Roman" panose="02020603050405020304" pitchFamily="18" charset="0"/>
                <a:cs typeface="Times New Roman" panose="02020603050405020304" pitchFamily="18" charset="0"/>
              </a:rPr>
              <a:t>p(x, y)</a:t>
            </a:r>
            <a:r>
              <a:rPr lang="zh-CN" altLang="en-US" sz="2800" dirty="0" smtClean="0">
                <a:latin typeface="Times New Roman" panose="02020603050405020304" pitchFamily="18" charset="0"/>
                <a:cs typeface="Times New Roman" panose="02020603050405020304" pitchFamily="18" charset="0"/>
              </a:rPr>
              <a:t>，考察</a:t>
            </a:r>
            <a:r>
              <a:rPr lang="en-US" altLang="zh-CN" sz="2800" dirty="0" smtClean="0">
                <a:latin typeface="Times New Roman" panose="02020603050405020304" pitchFamily="18" charset="0"/>
                <a:cs typeface="Times New Roman" panose="02020603050405020304" pitchFamily="18" charset="0"/>
              </a:rPr>
              <a:t>x</a:t>
            </a:r>
            <a:r>
              <a:rPr lang="zh-CN" altLang="en-US" sz="2800" dirty="0" smtClean="0">
                <a:latin typeface="Times New Roman" panose="02020603050405020304" pitchFamily="18" charset="0"/>
                <a:cs typeface="Times New Roman" panose="02020603050405020304" pitchFamily="18" charset="0"/>
              </a:rPr>
              <a:t>坐标相</a:t>
            </a:r>
            <a:r>
              <a:rPr lang="en-US" altLang="zh-CN" sz="2800" dirty="0">
                <a:latin typeface="Times New Roman" panose="02020603050405020304" pitchFamily="18" charset="0"/>
                <a:cs typeface="Times New Roman" panose="02020603050405020304" pitchFamily="18" charset="0"/>
              </a:rPr>
              <a:t/>
            </a:r>
            <a:br>
              <a:rPr lang="en-US" altLang="zh-CN" sz="2800" dirty="0">
                <a:latin typeface="Times New Roman" panose="02020603050405020304" pitchFamily="18" charset="0"/>
                <a:cs typeface="Times New Roman" panose="02020603050405020304" pitchFamily="18" charset="0"/>
              </a:rPr>
            </a:br>
            <a:r>
              <a:rPr lang="zh-CN" altLang="en-US" sz="2800" dirty="0" smtClean="0">
                <a:latin typeface="Times New Roman" panose="02020603050405020304" pitchFamily="18" charset="0"/>
                <a:cs typeface="Times New Roman" panose="02020603050405020304" pitchFamily="18" charset="0"/>
              </a:rPr>
              <a:t>同的两个点</a:t>
            </a:r>
            <a:r>
              <a:rPr lang="en-US" altLang="zh-CN" sz="2800" dirty="0" smtClean="0">
                <a:latin typeface="Times New Roman" panose="02020603050405020304" pitchFamily="18" charset="0"/>
                <a:cs typeface="Times New Roman" panose="02020603050405020304" pitchFamily="18" charset="0"/>
              </a:rPr>
              <a:t>A(x1,y1), B(x1,y2)</a:t>
            </a:r>
            <a:r>
              <a:rPr lang="zh-CN" altLang="en-US" sz="2800" dirty="0" smtClean="0">
                <a:latin typeface="Times New Roman" panose="02020603050405020304" pitchFamily="18" charset="0"/>
                <a:cs typeface="Times New Roman" panose="02020603050405020304" pitchFamily="18" charset="0"/>
              </a:rPr>
              <a:t>：</a:t>
            </a:r>
            <a:r>
              <a:rPr lang="en-US" altLang="zh-CN" sz="2800" dirty="0" smtClean="0">
                <a:latin typeface="Times New Roman" panose="02020603050405020304" pitchFamily="18" charset="0"/>
                <a:cs typeface="Times New Roman" panose="02020603050405020304" pitchFamily="18" charset="0"/>
              </a:rPr>
              <a:t/>
            </a:r>
            <a:br>
              <a:rPr lang="en-US" altLang="zh-CN" sz="2800" dirty="0" smtClean="0">
                <a:latin typeface="Times New Roman" panose="02020603050405020304" pitchFamily="18" charset="0"/>
                <a:cs typeface="Times New Roman" panose="02020603050405020304" pitchFamily="18" charset="0"/>
              </a:rPr>
            </a:br>
            <a:r>
              <a:rPr lang="en-US" altLang="zh-CN" sz="2800" dirty="0" smtClean="0">
                <a:latin typeface="Times New Roman" panose="02020603050405020304" pitchFamily="18" charset="0"/>
                <a:cs typeface="Times New Roman" panose="02020603050405020304" pitchFamily="18" charset="0"/>
              </a:rPr>
              <a:t/>
            </a:r>
            <a:br>
              <a:rPr lang="en-US" altLang="zh-CN" sz="2800" dirty="0" smtClean="0">
                <a:latin typeface="Times New Roman" panose="02020603050405020304" pitchFamily="18" charset="0"/>
                <a:cs typeface="Times New Roman" panose="02020603050405020304" pitchFamily="18" charset="0"/>
              </a:rPr>
            </a:br>
            <a:r>
              <a:rPr lang="en-US" altLang="zh-CN" sz="2800" dirty="0" smtClean="0">
                <a:latin typeface="Times New Roman" panose="02020603050405020304" pitchFamily="18" charset="0"/>
                <a:cs typeface="Times New Roman" panose="02020603050405020304" pitchFamily="18" charset="0"/>
              </a:rPr>
              <a:t/>
            </a:r>
            <a:br>
              <a:rPr lang="en-US" altLang="zh-CN" sz="2800" dirty="0" smtClean="0">
                <a:latin typeface="Times New Roman" panose="02020603050405020304" pitchFamily="18" charset="0"/>
                <a:cs typeface="Times New Roman" panose="02020603050405020304" pitchFamily="18" charset="0"/>
              </a:rPr>
            </a:br>
            <a:r>
              <a:rPr lang="en-US" altLang="zh-CN" sz="2800" dirty="0" smtClean="0">
                <a:latin typeface="Times New Roman" panose="02020603050405020304" pitchFamily="18" charset="0"/>
                <a:cs typeface="Times New Roman" panose="02020603050405020304" pitchFamily="18" charset="0"/>
              </a:rPr>
              <a:t/>
            </a:r>
            <a:br>
              <a:rPr lang="en-US" altLang="zh-CN" sz="2800" dirty="0" smtClean="0">
                <a:latin typeface="Times New Roman" panose="02020603050405020304" pitchFamily="18" charset="0"/>
                <a:cs typeface="Times New Roman" panose="02020603050405020304" pitchFamily="18" charset="0"/>
              </a:rPr>
            </a:br>
            <a:r>
              <a:rPr lang="zh-CN" altLang="en-US" sz="2800" dirty="0" smtClean="0">
                <a:latin typeface="Times New Roman" panose="02020603050405020304" pitchFamily="18" charset="0"/>
                <a:cs typeface="Times New Roman" panose="02020603050405020304" pitchFamily="18" charset="0"/>
              </a:rPr>
              <a:t>故有                                         成立。</a:t>
            </a:r>
            <a:endParaRPr lang="en-US" altLang="zh-CN" sz="2800" dirty="0" smtClean="0">
              <a:latin typeface="Times New Roman" panose="02020603050405020304" pitchFamily="18" charset="0"/>
              <a:cs typeface="Times New Roman" panose="02020603050405020304" pitchFamily="18" charset="0"/>
            </a:endParaRPr>
          </a:p>
          <a:p>
            <a:pPr lvl="1"/>
            <a:r>
              <a:rPr lang="zh-CN" altLang="en-US" sz="2800" dirty="0" smtClean="0">
                <a:latin typeface="Times New Roman" panose="02020603050405020304" pitchFamily="18" charset="0"/>
                <a:cs typeface="Times New Roman" panose="02020603050405020304" pitchFamily="18" charset="0"/>
              </a:rPr>
              <a:t>因此，固定</a:t>
            </a:r>
            <a:r>
              <a:rPr lang="en-US" altLang="zh-CN" sz="2800" dirty="0" smtClean="0">
                <a:latin typeface="Times New Roman" panose="02020603050405020304" pitchFamily="18" charset="0"/>
                <a:cs typeface="Times New Roman" panose="02020603050405020304" pitchFamily="18" charset="0"/>
              </a:rPr>
              <a:t>x1</a:t>
            </a:r>
            <a:r>
              <a:rPr lang="zh-CN" altLang="en-US" sz="2800" dirty="0" smtClean="0">
                <a:latin typeface="Times New Roman" panose="02020603050405020304" pitchFamily="18" charset="0"/>
                <a:cs typeface="Times New Roman" panose="02020603050405020304" pitchFamily="18" charset="0"/>
              </a:rPr>
              <a:t>，取条件分布</a:t>
            </a:r>
            <a:r>
              <a:rPr lang="en-US" altLang="zh-CN" sz="2800" dirty="0" smtClean="0">
                <a:latin typeface="Times New Roman" panose="02020603050405020304" pitchFamily="18" charset="0"/>
                <a:cs typeface="Times New Roman" panose="02020603050405020304" pitchFamily="18" charset="0"/>
              </a:rPr>
              <a:t>p(y|x1)</a:t>
            </a:r>
            <a:r>
              <a:rPr lang="zh-CN" altLang="en-US" sz="2800" dirty="0" smtClean="0">
                <a:latin typeface="Times New Roman" panose="02020603050405020304" pitchFamily="18" charset="0"/>
                <a:cs typeface="Times New Roman" panose="02020603050405020304" pitchFamily="18" charset="0"/>
              </a:rPr>
              <a:t>为</a:t>
            </a:r>
            <a:r>
              <a:rPr lang="en-US" altLang="zh-CN" sz="2800" dirty="0" smtClean="0">
                <a:latin typeface="Times New Roman" panose="02020603050405020304" pitchFamily="18" charset="0"/>
                <a:cs typeface="Times New Roman" panose="02020603050405020304" pitchFamily="18" charset="0"/>
              </a:rPr>
              <a:t/>
            </a:r>
            <a:br>
              <a:rPr lang="en-US" altLang="zh-CN" sz="2800" dirty="0" smtClean="0">
                <a:latin typeface="Times New Roman" panose="02020603050405020304" pitchFamily="18" charset="0"/>
                <a:cs typeface="Times New Roman" panose="02020603050405020304" pitchFamily="18" charset="0"/>
              </a:rPr>
            </a:br>
            <a:r>
              <a:rPr lang="zh-CN" altLang="en-US" sz="2800" dirty="0" smtClean="0">
                <a:latin typeface="Times New Roman" panose="02020603050405020304" pitchFamily="18" charset="0"/>
                <a:cs typeface="Times New Roman" panose="02020603050405020304" pitchFamily="18" charset="0"/>
              </a:rPr>
              <a:t>转移概率在</a:t>
            </a:r>
            <a:r>
              <a:rPr lang="en-US" altLang="zh-CN" sz="2800" dirty="0" smtClean="0">
                <a:latin typeface="Times New Roman" panose="02020603050405020304" pitchFamily="18" charset="0"/>
                <a:cs typeface="Times New Roman" panose="02020603050405020304" pitchFamily="18" charset="0"/>
              </a:rPr>
              <a:t>y</a:t>
            </a:r>
            <a:r>
              <a:rPr lang="zh-CN" altLang="en-US" sz="2800" dirty="0" smtClean="0">
                <a:latin typeface="Times New Roman" panose="02020603050405020304" pitchFamily="18" charset="0"/>
                <a:cs typeface="Times New Roman" panose="02020603050405020304" pitchFamily="18" charset="0"/>
              </a:rPr>
              <a:t>轴上进行状态转移，仍</a:t>
            </a:r>
            <a:r>
              <a:rPr lang="en-US" altLang="zh-CN" sz="2800" dirty="0" smtClean="0">
                <a:latin typeface="Times New Roman" panose="02020603050405020304" pitchFamily="18" charset="0"/>
                <a:cs typeface="Times New Roman" panose="02020603050405020304" pitchFamily="18" charset="0"/>
              </a:rPr>
              <a:t/>
            </a:r>
            <a:br>
              <a:rPr lang="en-US" altLang="zh-CN" sz="2800" dirty="0" smtClean="0">
                <a:latin typeface="Times New Roman" panose="02020603050405020304" pitchFamily="18" charset="0"/>
                <a:cs typeface="Times New Roman" panose="02020603050405020304" pitchFamily="18" charset="0"/>
              </a:rPr>
            </a:br>
            <a:r>
              <a:rPr lang="zh-CN" altLang="en-US" sz="2800" dirty="0" smtClean="0">
                <a:latin typeface="Times New Roman" panose="02020603050405020304" pitchFamily="18" charset="0"/>
                <a:cs typeface="Times New Roman" panose="02020603050405020304" pitchFamily="18" charset="0"/>
              </a:rPr>
              <a:t>满足细致平稳条件，且接受概率为</a:t>
            </a:r>
            <a:r>
              <a:rPr lang="en-US" altLang="zh-CN" sz="2800" dirty="0" smtClean="0">
                <a:latin typeface="Times New Roman" panose="02020603050405020304" pitchFamily="18" charset="0"/>
                <a:cs typeface="Times New Roman" panose="02020603050405020304" pitchFamily="18" charset="0"/>
              </a:rPr>
              <a:t>1</a:t>
            </a:r>
            <a:r>
              <a:rPr lang="zh-CN" altLang="en-US" sz="2800" dirty="0" smtClean="0">
                <a:latin typeface="Times New Roman" panose="02020603050405020304" pitchFamily="18" charset="0"/>
                <a:cs typeface="Times New Roman" panose="02020603050405020304" pitchFamily="18" charset="0"/>
              </a:rPr>
              <a:t>。</a:t>
            </a:r>
            <a:endParaRPr lang="en-US" altLang="zh-CN" sz="2800" dirty="0" smtClean="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9502" y="2648290"/>
            <a:ext cx="4606698" cy="4079081"/>
          </a:xfrm>
          <a:prstGeom prst="rect">
            <a:avLst/>
          </a:prstGeom>
        </p:spPr>
      </p:pic>
      <p:pic>
        <p:nvPicPr>
          <p:cNvPr id="15" name="图片 14"/>
          <p:cNvPicPr>
            <a:picLocks noChangeAspect="1"/>
          </p:cNvPicPr>
          <p:nvPr/>
        </p:nvPicPr>
        <p:blipFill>
          <a:blip r:embed="rId4"/>
          <a:stretch>
            <a:fillRect/>
          </a:stretch>
        </p:blipFill>
        <p:spPr>
          <a:xfrm>
            <a:off x="1404257" y="3430528"/>
            <a:ext cx="5829300" cy="1175657"/>
          </a:xfrm>
          <a:prstGeom prst="rect">
            <a:avLst/>
          </a:prstGeom>
        </p:spPr>
      </p:pic>
      <p:pic>
        <p:nvPicPr>
          <p:cNvPr id="16" name="图片 15"/>
          <p:cNvPicPr>
            <a:picLocks noChangeAspect="1"/>
          </p:cNvPicPr>
          <p:nvPr/>
        </p:nvPicPr>
        <p:blipFill>
          <a:blip r:embed="rId5"/>
          <a:stretch>
            <a:fillRect/>
          </a:stretch>
        </p:blipFill>
        <p:spPr>
          <a:xfrm>
            <a:off x="2353694" y="4444424"/>
            <a:ext cx="3540917" cy="617430"/>
          </a:xfrm>
          <a:prstGeom prst="rect">
            <a:avLst/>
          </a:prstGeom>
        </p:spPr>
      </p:pic>
    </p:spTree>
    <p:extLst>
      <p:ext uri="{BB962C8B-B14F-4D97-AF65-F5344CB8AC3E}">
        <p14:creationId xmlns:p14="http://schemas.microsoft.com/office/powerpoint/2010/main" val="9609671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Part I – Supplement of Bayesian</a:t>
            </a:r>
            <a:endParaRPr lang="zh-CN" altLang="en-US" dirty="0"/>
          </a:p>
        </p:txBody>
      </p:sp>
      <p:sp>
        <p:nvSpPr>
          <p:cNvPr id="3" name="内容占位符 2"/>
          <p:cNvSpPr>
            <a:spLocks noGrp="1"/>
          </p:cNvSpPr>
          <p:nvPr>
            <p:ph idx="1"/>
          </p:nvPr>
        </p:nvSpPr>
        <p:spPr>
          <a:xfrm>
            <a:off x="838200" y="1690688"/>
            <a:ext cx="10515600" cy="4486275"/>
          </a:xfrm>
        </p:spPr>
        <p:txBody>
          <a:bodyPr/>
          <a:lstStyle/>
          <a:p>
            <a:r>
              <a:rPr lang="en-US" altLang="zh-CN" sz="3200" dirty="0" smtClean="0">
                <a:latin typeface="Times New Roman" panose="02020603050405020304" pitchFamily="18" charset="0"/>
                <a:cs typeface="Times New Roman" panose="02020603050405020304" pitchFamily="18" charset="0"/>
              </a:rPr>
              <a:t>Rejection sampling</a:t>
            </a:r>
          </a:p>
          <a:p>
            <a:pPr lvl="1"/>
            <a:r>
              <a:rPr lang="en-US" altLang="zh-CN" sz="2800" dirty="0" smtClean="0">
                <a:latin typeface="Times New Roman" panose="02020603050405020304" pitchFamily="18" charset="0"/>
                <a:cs typeface="Times New Roman" panose="02020603050405020304" pitchFamily="18" charset="0"/>
              </a:rPr>
              <a:t>p(</a:t>
            </a:r>
            <a:r>
              <a:rPr lang="en-US" altLang="zh-CN" sz="2800" dirty="0" err="1" smtClean="0">
                <a:latin typeface="Times New Roman" panose="02020603050405020304" pitchFamily="18" charset="0"/>
                <a:cs typeface="Times New Roman" panose="02020603050405020304" pitchFamily="18" charset="0"/>
              </a:rPr>
              <a:t>θ|y</a:t>
            </a:r>
            <a:r>
              <a:rPr lang="en-US" altLang="zh-CN" sz="2800" dirty="0" smtClean="0">
                <a:latin typeface="Times New Roman" panose="02020603050405020304" pitchFamily="18" charset="0"/>
                <a:cs typeface="Times New Roman" panose="02020603050405020304" pitchFamily="18" charset="0"/>
              </a:rPr>
              <a:t>)</a:t>
            </a:r>
            <a:r>
              <a:rPr lang="zh-CN" altLang="en-US" sz="2800" dirty="0" smtClean="0">
                <a:latin typeface="Times New Roman" panose="02020603050405020304" pitchFamily="18" charset="0"/>
                <a:cs typeface="Times New Roman" panose="02020603050405020304" pitchFamily="18" charset="0"/>
              </a:rPr>
              <a:t>已知，但难以直接对后验分布抽样（分布形式复杂，维数太高等）</a:t>
            </a:r>
            <a:endParaRPr lang="en-US" altLang="zh-CN" sz="2800" dirty="0" smtClean="0">
              <a:latin typeface="Times New Roman" panose="02020603050405020304" pitchFamily="18" charset="0"/>
              <a:cs typeface="Times New Roman" panose="02020603050405020304" pitchFamily="18" charset="0"/>
            </a:endParaRPr>
          </a:p>
          <a:p>
            <a:pPr lvl="1"/>
            <a:r>
              <a:rPr lang="zh-CN" altLang="en-US" sz="2800" dirty="0" smtClean="0">
                <a:latin typeface="Times New Roman" panose="02020603050405020304" pitchFamily="18" charset="0"/>
                <a:cs typeface="Times New Roman" panose="02020603050405020304" pitchFamily="18" charset="0"/>
              </a:rPr>
              <a:t>若有提议分布</a:t>
            </a:r>
            <a:r>
              <a:rPr lang="en-US" altLang="zh-CN" sz="2800" dirty="0" smtClean="0">
                <a:latin typeface="Times New Roman" panose="02020603050405020304" pitchFamily="18" charset="0"/>
                <a:cs typeface="Times New Roman" panose="02020603050405020304" pitchFamily="18" charset="0"/>
              </a:rPr>
              <a:t>g(θ)</a:t>
            </a:r>
            <a:r>
              <a:rPr lang="zh-CN" altLang="en-US" sz="2800" dirty="0" smtClean="0">
                <a:latin typeface="Times New Roman" panose="02020603050405020304" pitchFamily="18" charset="0"/>
                <a:cs typeface="Times New Roman" panose="02020603050405020304" pitchFamily="18" charset="0"/>
              </a:rPr>
              <a:t>，在形式上与</a:t>
            </a:r>
            <a:r>
              <a:rPr lang="en-US" altLang="zh-CN" sz="2800" dirty="0" smtClean="0">
                <a:latin typeface="Times New Roman" panose="02020603050405020304" pitchFamily="18" charset="0"/>
                <a:cs typeface="Times New Roman" panose="02020603050405020304" pitchFamily="18" charset="0"/>
              </a:rPr>
              <a:t>p(</a:t>
            </a:r>
            <a:r>
              <a:rPr lang="en-US" altLang="zh-CN" sz="2800" dirty="0" err="1" smtClean="0">
                <a:latin typeface="Times New Roman" panose="02020603050405020304" pitchFamily="18" charset="0"/>
                <a:cs typeface="Times New Roman" panose="02020603050405020304" pitchFamily="18" charset="0"/>
              </a:rPr>
              <a:t>θ|y</a:t>
            </a:r>
            <a:r>
              <a:rPr lang="en-US" altLang="zh-CN" sz="2800" dirty="0" smtClean="0">
                <a:latin typeface="Times New Roman" panose="02020603050405020304" pitchFamily="18" charset="0"/>
                <a:cs typeface="Times New Roman" panose="02020603050405020304" pitchFamily="18" charset="0"/>
              </a:rPr>
              <a:t>)</a:t>
            </a:r>
            <a:r>
              <a:rPr lang="zh-CN" altLang="en-US" sz="2800" dirty="0" smtClean="0">
                <a:latin typeface="Times New Roman" panose="02020603050405020304" pitchFamily="18" charset="0"/>
                <a:cs typeface="Times New Roman" panose="02020603050405020304" pitchFamily="18" charset="0"/>
              </a:rPr>
              <a:t>近似、方便抽样且满足：</a:t>
            </a:r>
            <a:endParaRPr lang="en-US" altLang="zh-CN" sz="2800" dirty="0" smtClean="0">
              <a:latin typeface="Times New Roman" panose="02020603050405020304" pitchFamily="18" charset="0"/>
              <a:cs typeface="Times New Roman" panose="02020603050405020304" pitchFamily="18" charset="0"/>
            </a:endParaRPr>
          </a:p>
          <a:p>
            <a:pPr lvl="2"/>
            <a:r>
              <a:rPr lang="en-US" altLang="zh-CN" sz="2400" dirty="0" smtClean="0">
                <a:latin typeface="Times New Roman" panose="02020603050405020304" pitchFamily="18" charset="0"/>
                <a:cs typeface="Times New Roman" panose="02020603050405020304" pitchFamily="18" charset="0"/>
              </a:rPr>
              <a:t>g(θ)</a:t>
            </a:r>
            <a:r>
              <a:rPr lang="zh-CN" altLang="en-US" sz="2400" dirty="0" smtClean="0">
                <a:latin typeface="Times New Roman" panose="02020603050405020304" pitchFamily="18" charset="0"/>
                <a:cs typeface="Times New Roman" panose="02020603050405020304" pitchFamily="18" charset="0"/>
              </a:rPr>
              <a:t>在所有满足</a:t>
            </a:r>
            <a:r>
              <a:rPr lang="en-US" altLang="zh-CN" sz="2400" dirty="0" smtClean="0">
                <a:latin typeface="Times New Roman" panose="02020603050405020304" pitchFamily="18" charset="0"/>
                <a:cs typeface="Times New Roman" panose="02020603050405020304" pitchFamily="18" charset="0"/>
              </a:rPr>
              <a:t>p(</a:t>
            </a:r>
            <a:r>
              <a:rPr lang="en-US" altLang="zh-CN" sz="2400" dirty="0" err="1" smtClean="0">
                <a:latin typeface="Times New Roman" panose="02020603050405020304" pitchFamily="18" charset="0"/>
                <a:cs typeface="Times New Roman" panose="02020603050405020304" pitchFamily="18" charset="0"/>
              </a:rPr>
              <a:t>θ|y</a:t>
            </a:r>
            <a:r>
              <a:rPr lang="en-US" altLang="zh-CN" sz="2400" dirty="0" smtClean="0">
                <a:latin typeface="Times New Roman" panose="02020603050405020304" pitchFamily="18" charset="0"/>
                <a:cs typeface="Times New Roman" panose="02020603050405020304" pitchFamily="18" charset="0"/>
              </a:rPr>
              <a:t>)&gt;0</a:t>
            </a:r>
            <a:r>
              <a:rPr lang="zh-CN" altLang="en-US" sz="2400" dirty="0" smtClean="0">
                <a:latin typeface="Times New Roman" panose="02020603050405020304" pitchFamily="18" charset="0"/>
                <a:cs typeface="Times New Roman" panose="02020603050405020304" pitchFamily="18" charset="0"/>
              </a:rPr>
              <a:t>的</a:t>
            </a:r>
            <a:r>
              <a:rPr lang="en-US" altLang="zh-CN" sz="2400" dirty="0" smtClean="0">
                <a:latin typeface="Times New Roman" panose="02020603050405020304" pitchFamily="18" charset="0"/>
                <a:cs typeface="Times New Roman" panose="02020603050405020304" pitchFamily="18" charset="0"/>
              </a:rPr>
              <a:t>θ</a:t>
            </a:r>
            <a:r>
              <a:rPr lang="zh-CN" altLang="en-US" sz="2400" dirty="0" smtClean="0">
                <a:latin typeface="Times New Roman" panose="02020603050405020304" pitchFamily="18" charset="0"/>
                <a:cs typeface="Times New Roman" panose="02020603050405020304" pitchFamily="18" charset="0"/>
              </a:rPr>
              <a:t>上有定义</a:t>
            </a:r>
            <a:endParaRPr lang="en-US" altLang="zh-CN" sz="2400" dirty="0" smtClean="0">
              <a:latin typeface="Times New Roman" panose="02020603050405020304" pitchFamily="18" charset="0"/>
              <a:cs typeface="Times New Roman" panose="02020603050405020304" pitchFamily="18" charset="0"/>
            </a:endParaRPr>
          </a:p>
          <a:p>
            <a:pPr lvl="2"/>
            <a:r>
              <a:rPr lang="zh-CN" altLang="en-US" sz="2400" dirty="0" smtClean="0">
                <a:latin typeface="Times New Roman" panose="02020603050405020304" pitchFamily="18" charset="0"/>
                <a:cs typeface="Times New Roman" panose="02020603050405020304" pitchFamily="18" charset="0"/>
              </a:rPr>
              <a:t>存在常数</a:t>
            </a:r>
            <a:r>
              <a:rPr lang="en-US" altLang="zh-CN" sz="2400" dirty="0" smtClean="0">
                <a:latin typeface="Times New Roman" panose="02020603050405020304" pitchFamily="18" charset="0"/>
                <a:cs typeface="Times New Roman" panose="02020603050405020304" pitchFamily="18" charset="0"/>
              </a:rPr>
              <a:t>M</a:t>
            </a:r>
            <a:r>
              <a:rPr lang="zh-CN" altLang="en-US" sz="2400" dirty="0" smtClean="0">
                <a:latin typeface="Times New Roman" panose="02020603050405020304" pitchFamily="18" charset="0"/>
                <a:cs typeface="Times New Roman" panose="02020603050405020304" pitchFamily="18" charset="0"/>
              </a:rPr>
              <a:t>，使得</a:t>
            </a:r>
            <a:r>
              <a:rPr lang="en-US" altLang="zh-CN" sz="2400" dirty="0" smtClean="0">
                <a:latin typeface="Times New Roman" panose="02020603050405020304" pitchFamily="18" charset="0"/>
                <a:cs typeface="Times New Roman" panose="02020603050405020304" pitchFamily="18" charset="0"/>
              </a:rPr>
              <a:t>Mg(θ)</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 p(</a:t>
            </a:r>
            <a:r>
              <a:rPr lang="en-US" altLang="zh-CN" sz="2400" dirty="0" err="1" smtClean="0">
                <a:latin typeface="Times New Roman" panose="02020603050405020304" pitchFamily="18" charset="0"/>
                <a:cs typeface="Times New Roman" panose="02020603050405020304" pitchFamily="18" charset="0"/>
              </a:rPr>
              <a:t>θ|y</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在</a:t>
            </a:r>
            <a:r>
              <a:rPr lang="en-US" altLang="zh-CN" sz="2400" dirty="0" smtClean="0">
                <a:latin typeface="Times New Roman" panose="02020603050405020304" pitchFamily="18" charset="0"/>
                <a:cs typeface="Times New Roman" panose="02020603050405020304" pitchFamily="18" charset="0"/>
              </a:rPr>
              <a:t>θ</a:t>
            </a:r>
            <a:r>
              <a:rPr lang="zh-CN" altLang="en-US" sz="2400" dirty="0" smtClean="0">
                <a:latin typeface="Times New Roman" panose="02020603050405020304" pitchFamily="18" charset="0"/>
                <a:cs typeface="Times New Roman" panose="02020603050405020304" pitchFamily="18" charset="0"/>
              </a:rPr>
              <a:t>上恒成立</a:t>
            </a:r>
          </a:p>
          <a:p>
            <a:pPr lvl="1"/>
            <a:r>
              <a:rPr lang="zh-CN" altLang="en-US" sz="2800" dirty="0" smtClean="0">
                <a:latin typeface="Times New Roman" panose="02020603050405020304" pitchFamily="18" charset="0"/>
                <a:cs typeface="Times New Roman" panose="02020603050405020304" pitchFamily="18" charset="0"/>
              </a:rPr>
              <a:t>则可以：</a:t>
            </a:r>
            <a:endParaRPr lang="en-US" altLang="zh-CN" sz="2800" dirty="0" smtClean="0">
              <a:latin typeface="Times New Roman" panose="02020603050405020304" pitchFamily="18" charset="0"/>
              <a:cs typeface="Times New Roman" panose="02020603050405020304" pitchFamily="18" charset="0"/>
            </a:endParaRPr>
          </a:p>
          <a:p>
            <a:pPr lvl="2"/>
            <a:r>
              <a:rPr lang="zh-CN" altLang="en-US" sz="2400" dirty="0" smtClean="0">
                <a:latin typeface="Times New Roman" panose="02020603050405020304" pitchFamily="18" charset="0"/>
                <a:cs typeface="Times New Roman" panose="02020603050405020304" pitchFamily="18" charset="0"/>
              </a:rPr>
              <a:t>从</a:t>
            </a:r>
            <a:r>
              <a:rPr lang="en-US" altLang="zh-CN" sz="2400" dirty="0" smtClean="0">
                <a:latin typeface="Times New Roman" panose="02020603050405020304" pitchFamily="18" charset="0"/>
                <a:cs typeface="Times New Roman" panose="02020603050405020304" pitchFamily="18" charset="0"/>
              </a:rPr>
              <a:t>g(θ)</a:t>
            </a:r>
            <a:r>
              <a:rPr lang="zh-CN" altLang="en-US" sz="2400" dirty="0" smtClean="0">
                <a:latin typeface="Times New Roman" panose="02020603050405020304" pitchFamily="18" charset="0"/>
                <a:cs typeface="Times New Roman" panose="02020603050405020304" pitchFamily="18" charset="0"/>
              </a:rPr>
              <a:t>中随机抽样</a:t>
            </a:r>
            <a:r>
              <a:rPr lang="en-US" altLang="zh-CN" sz="2400" dirty="0" smtClean="0">
                <a:latin typeface="Times New Roman" panose="02020603050405020304" pitchFamily="18" charset="0"/>
                <a:cs typeface="Times New Roman" panose="02020603050405020304" pitchFamily="18" charset="0"/>
              </a:rPr>
              <a:t>θ</a:t>
            </a:r>
            <a:r>
              <a:rPr lang="zh-CN" altLang="en-US" sz="2400" dirty="0" smtClean="0">
                <a:latin typeface="Times New Roman" panose="02020603050405020304" pitchFamily="18" charset="0"/>
                <a:cs typeface="Times New Roman" panose="02020603050405020304" pitchFamily="18" charset="0"/>
              </a:rPr>
              <a:t>，即</a:t>
            </a:r>
            <a:r>
              <a:rPr lang="en-US" altLang="zh-CN" sz="2400" dirty="0" smtClean="0">
                <a:latin typeface="Times New Roman" panose="02020603050405020304" pitchFamily="18" charset="0"/>
                <a:cs typeface="Times New Roman" panose="02020603050405020304" pitchFamily="18" charset="0"/>
              </a:rPr>
              <a:t>θ ~ g(θ)</a:t>
            </a:r>
          </a:p>
          <a:p>
            <a:pPr lvl="2"/>
            <a:r>
              <a:rPr lang="zh-CN" altLang="en-US" sz="2400" dirty="0" smtClean="0">
                <a:latin typeface="Times New Roman" panose="02020603050405020304" pitchFamily="18" charset="0"/>
                <a:cs typeface="Times New Roman" panose="02020603050405020304" pitchFamily="18" charset="0"/>
              </a:rPr>
              <a:t>以概率</a:t>
            </a:r>
            <a:r>
              <a:rPr lang="en-US" altLang="zh-CN" sz="2400" dirty="0" smtClean="0">
                <a:latin typeface="Times New Roman" panose="02020603050405020304" pitchFamily="18" charset="0"/>
                <a:cs typeface="Times New Roman" panose="02020603050405020304" pitchFamily="18" charset="0"/>
              </a:rPr>
              <a:t>p(</a:t>
            </a:r>
            <a:r>
              <a:rPr lang="en-US" altLang="zh-CN" sz="2400" dirty="0" err="1" smtClean="0">
                <a:latin typeface="Times New Roman" panose="02020603050405020304" pitchFamily="18" charset="0"/>
                <a:cs typeface="Times New Roman" panose="02020603050405020304" pitchFamily="18" charset="0"/>
              </a:rPr>
              <a:t>θ|y</a:t>
            </a:r>
            <a:r>
              <a:rPr lang="en-US" altLang="zh-CN" sz="2400" dirty="0" smtClean="0">
                <a:latin typeface="Times New Roman" panose="02020603050405020304" pitchFamily="18" charset="0"/>
                <a:cs typeface="Times New Roman" panose="02020603050405020304" pitchFamily="18" charset="0"/>
              </a:rPr>
              <a:t>)/Mg(θ)</a:t>
            </a:r>
            <a:r>
              <a:rPr lang="zh-CN" altLang="en-US" sz="2400" dirty="0" smtClean="0">
                <a:latin typeface="Times New Roman" panose="02020603050405020304" pitchFamily="18" charset="0"/>
                <a:cs typeface="Times New Roman" panose="02020603050405020304" pitchFamily="18" charset="0"/>
              </a:rPr>
              <a:t>接受该抽样；否则拒绝该抽样，返回上一步重新抽样</a:t>
            </a:r>
            <a:endParaRPr lang="en-US" altLang="zh-C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27878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Part II – Basic of MCMC</a:t>
            </a:r>
            <a:endParaRPr lang="zh-CN" altLang="en-US" dirty="0"/>
          </a:p>
        </p:txBody>
      </p:sp>
      <p:sp>
        <p:nvSpPr>
          <p:cNvPr id="3" name="内容占位符 2"/>
          <p:cNvSpPr>
            <a:spLocks noGrp="1"/>
          </p:cNvSpPr>
          <p:nvPr>
            <p:ph idx="1"/>
          </p:nvPr>
        </p:nvSpPr>
        <p:spPr>
          <a:xfrm>
            <a:off x="838200" y="1690688"/>
            <a:ext cx="10515600" cy="5167312"/>
          </a:xfrm>
        </p:spPr>
        <p:txBody>
          <a:bodyPr>
            <a:normAutofit/>
          </a:bodyPr>
          <a:lstStyle/>
          <a:p>
            <a:r>
              <a:rPr lang="zh-CN" altLang="en-US" sz="3200" dirty="0" smtClean="0">
                <a:latin typeface="Times New Roman" panose="02020603050405020304" pitchFamily="18" charset="0"/>
                <a:cs typeface="Times New Roman" panose="02020603050405020304" pitchFamily="18" charset="0"/>
              </a:rPr>
              <a:t>    的计算及意义</a:t>
            </a:r>
            <a:endParaRPr lang="en-US" altLang="zh-CN" sz="3200" dirty="0" smtClean="0">
              <a:latin typeface="Times New Roman" panose="02020603050405020304" pitchFamily="18" charset="0"/>
              <a:cs typeface="Times New Roman" panose="02020603050405020304" pitchFamily="18" charset="0"/>
            </a:endParaRPr>
          </a:p>
          <a:p>
            <a:pPr lvl="1"/>
            <a:r>
              <a:rPr lang="en-US" altLang="zh-CN" sz="2800" dirty="0" smtClean="0">
                <a:latin typeface="Times New Roman" panose="02020603050405020304" pitchFamily="18" charset="0"/>
                <a:cs typeface="Times New Roman" panose="02020603050405020304" pitchFamily="18" charset="0"/>
              </a:rPr>
              <a:t>MCMC</a:t>
            </a:r>
            <a:r>
              <a:rPr lang="zh-CN" altLang="en-US" sz="2800" dirty="0" smtClean="0">
                <a:latin typeface="Times New Roman" panose="02020603050405020304" pitchFamily="18" charset="0"/>
                <a:cs typeface="Times New Roman" panose="02020603050405020304" pitchFamily="18" charset="0"/>
              </a:rPr>
              <a:t>抽样通常考察几条独立链。</a:t>
            </a:r>
            <a:endParaRPr lang="en-US" altLang="zh-CN" sz="2800" dirty="0" smtClean="0">
              <a:latin typeface="Times New Roman" panose="02020603050405020304" pitchFamily="18" charset="0"/>
              <a:cs typeface="Times New Roman" panose="02020603050405020304" pitchFamily="18" charset="0"/>
            </a:endParaRPr>
          </a:p>
          <a:p>
            <a:pPr lvl="1"/>
            <a:r>
              <a:rPr lang="zh-CN" altLang="en-US" sz="2800" dirty="0" smtClean="0">
                <a:latin typeface="Times New Roman" panose="02020603050405020304" pitchFamily="18" charset="0"/>
                <a:cs typeface="Times New Roman" panose="02020603050405020304" pitchFamily="18" charset="0"/>
              </a:rPr>
              <a:t>判断收敛，需要：</a:t>
            </a:r>
            <a:r>
              <a:rPr lang="en-US" altLang="zh-CN" sz="2800" dirty="0" smtClean="0">
                <a:latin typeface="Times New Roman" panose="02020603050405020304" pitchFamily="18" charset="0"/>
                <a:cs typeface="Times New Roman" panose="02020603050405020304" pitchFamily="18" charset="0"/>
              </a:rPr>
              <a:t>1. </a:t>
            </a:r>
            <a:r>
              <a:rPr lang="zh-CN" altLang="en-US" sz="2800" dirty="0" smtClean="0">
                <a:latin typeface="Times New Roman" panose="02020603050405020304" pitchFamily="18" charset="0"/>
                <a:cs typeface="Times New Roman" panose="02020603050405020304" pitchFamily="18" charset="0"/>
              </a:rPr>
              <a:t>各链需要收敛到同一分布；</a:t>
            </a:r>
            <a:r>
              <a:rPr lang="en-US" altLang="zh-CN" sz="2800" dirty="0" smtClean="0">
                <a:latin typeface="Times New Roman" panose="02020603050405020304" pitchFamily="18" charset="0"/>
                <a:cs typeface="Times New Roman" panose="02020603050405020304" pitchFamily="18" charset="0"/>
              </a:rPr>
              <a:t>2.</a:t>
            </a:r>
            <a:r>
              <a:rPr lang="zh-CN" altLang="en-US" sz="2800" dirty="0" smtClean="0">
                <a:latin typeface="Times New Roman" panose="02020603050405020304" pitchFamily="18" charset="0"/>
                <a:cs typeface="Times New Roman" panose="02020603050405020304" pitchFamily="18" charset="0"/>
              </a:rPr>
              <a:t>各链需要达到平稳。</a:t>
            </a:r>
            <a:endParaRPr lang="en-US" altLang="zh-CN" sz="2800" dirty="0" smtClean="0">
              <a:latin typeface="Times New Roman" panose="02020603050405020304" pitchFamily="18" charset="0"/>
              <a:cs typeface="Times New Roman" panose="02020603050405020304" pitchFamily="18" charset="0"/>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3671957055"/>
              </p:ext>
            </p:extLst>
          </p:nvPr>
        </p:nvGraphicFramePr>
        <p:xfrm>
          <a:off x="1117599" y="1469570"/>
          <a:ext cx="645886" cy="685801"/>
        </p:xfrm>
        <a:graphic>
          <a:graphicData uri="http://schemas.openxmlformats.org/presentationml/2006/ole">
            <mc:AlternateContent xmlns:mc="http://schemas.openxmlformats.org/markup-compatibility/2006">
              <mc:Choice xmlns:v="urn:schemas-microsoft-com:vml" Requires="v">
                <p:oleObj spid="_x0000_s20678" name="Equation" r:id="rId4" imgW="152280" imgH="266400" progId="Equation.DSMT4">
                  <p:embed/>
                </p:oleObj>
              </mc:Choice>
              <mc:Fallback>
                <p:oleObj name="Equation" r:id="rId4" imgW="152280" imgH="266400" progId="Equation.DSMT4">
                  <p:embed/>
                  <p:pic>
                    <p:nvPicPr>
                      <p:cNvPr id="0" name=""/>
                      <p:cNvPicPr/>
                      <p:nvPr/>
                    </p:nvPicPr>
                    <p:blipFill>
                      <a:blip r:embed="rId5"/>
                      <a:stretch>
                        <a:fillRect/>
                      </a:stretch>
                    </p:blipFill>
                    <p:spPr>
                      <a:xfrm>
                        <a:off x="1117599" y="1469570"/>
                        <a:ext cx="645886" cy="685801"/>
                      </a:xfrm>
                      <a:prstGeom prst="rect">
                        <a:avLst/>
                      </a:prstGeom>
                    </p:spPr>
                  </p:pic>
                </p:oleObj>
              </mc:Fallback>
            </mc:AlternateContent>
          </a:graphicData>
        </a:graphic>
      </p:graphicFrame>
      <p:pic>
        <p:nvPicPr>
          <p:cNvPr id="6" name="图片 5"/>
          <p:cNvPicPr>
            <a:picLocks noChangeAspect="1"/>
          </p:cNvPicPr>
          <p:nvPr/>
        </p:nvPicPr>
        <p:blipFill>
          <a:blip r:embed="rId6"/>
          <a:stretch>
            <a:fillRect/>
          </a:stretch>
        </p:blipFill>
        <p:spPr>
          <a:xfrm>
            <a:off x="1490662" y="3480934"/>
            <a:ext cx="9210675" cy="3377066"/>
          </a:xfrm>
          <a:prstGeom prst="rect">
            <a:avLst/>
          </a:prstGeom>
        </p:spPr>
      </p:pic>
    </p:spTree>
    <p:extLst>
      <p:ext uri="{BB962C8B-B14F-4D97-AF65-F5344CB8AC3E}">
        <p14:creationId xmlns:p14="http://schemas.microsoft.com/office/powerpoint/2010/main" val="21221144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Part II – Basic of MCMC</a:t>
            </a:r>
            <a:endParaRPr lang="zh-CN" altLang="en-US" dirty="0"/>
          </a:p>
        </p:txBody>
      </p:sp>
      <p:sp>
        <p:nvSpPr>
          <p:cNvPr id="3" name="内容占位符 2"/>
          <p:cNvSpPr>
            <a:spLocks noGrp="1"/>
          </p:cNvSpPr>
          <p:nvPr>
            <p:ph idx="1"/>
          </p:nvPr>
        </p:nvSpPr>
        <p:spPr>
          <a:xfrm>
            <a:off x="838200" y="1690688"/>
            <a:ext cx="10515600" cy="5167312"/>
          </a:xfrm>
        </p:spPr>
        <p:txBody>
          <a:bodyPr>
            <a:normAutofit/>
          </a:bodyPr>
          <a:lstStyle/>
          <a:p>
            <a:r>
              <a:rPr lang="zh-CN" altLang="en-US" sz="3200" dirty="0" smtClean="0">
                <a:latin typeface="Times New Roman" panose="02020603050405020304" pitchFamily="18" charset="0"/>
                <a:cs typeface="Times New Roman" panose="02020603050405020304" pitchFamily="18" charset="0"/>
              </a:rPr>
              <a:t>    的计算及意义</a:t>
            </a:r>
            <a:endParaRPr lang="en-US" altLang="zh-CN" sz="3200" dirty="0" smtClean="0">
              <a:latin typeface="Times New Roman" panose="02020603050405020304" pitchFamily="18" charset="0"/>
              <a:cs typeface="Times New Roman" panose="02020603050405020304" pitchFamily="18" charset="0"/>
            </a:endParaRPr>
          </a:p>
          <a:p>
            <a:pPr lvl="1"/>
            <a:r>
              <a:rPr lang="zh-CN" altLang="en-US" sz="2800" dirty="0" smtClean="0">
                <a:latin typeface="Times New Roman" panose="02020603050405020304" pitchFamily="18" charset="0"/>
                <a:cs typeface="Times New Roman" panose="02020603050405020304" pitchFamily="18" charset="0"/>
              </a:rPr>
              <a:t>假设</a:t>
            </a:r>
            <a:r>
              <a:rPr lang="en-US" altLang="zh-CN" sz="2800" dirty="0" smtClean="0">
                <a:latin typeface="Times New Roman" panose="02020603050405020304" pitchFamily="18" charset="0"/>
                <a:cs typeface="Times New Roman" panose="02020603050405020304" pitchFamily="18" charset="0"/>
              </a:rPr>
              <a:t>warm-up</a:t>
            </a:r>
            <a:r>
              <a:rPr lang="zh-CN" altLang="en-US" sz="2800" dirty="0" smtClean="0">
                <a:latin typeface="Times New Roman" panose="02020603050405020304" pitchFamily="18" charset="0"/>
                <a:cs typeface="Times New Roman" panose="02020603050405020304" pitchFamily="18" charset="0"/>
              </a:rPr>
              <a:t>后，不需要的点已从序列中删除。对每条链，分别将其等分为前一半和后一半。</a:t>
            </a:r>
            <a:endParaRPr lang="en-US" altLang="zh-CN" sz="2800" dirty="0" smtClean="0">
              <a:latin typeface="Times New Roman" panose="02020603050405020304" pitchFamily="18" charset="0"/>
              <a:cs typeface="Times New Roman" panose="02020603050405020304" pitchFamily="18" charset="0"/>
            </a:endParaRPr>
          </a:p>
          <a:p>
            <a:pPr lvl="1"/>
            <a:r>
              <a:rPr lang="zh-CN" altLang="en-US" sz="2800" dirty="0" smtClean="0">
                <a:latin typeface="Times New Roman" panose="02020603050405020304" pitchFamily="18" charset="0"/>
                <a:cs typeface="Times New Roman" panose="02020603050405020304" pitchFamily="18" charset="0"/>
              </a:rPr>
              <a:t>通过这样的划分，可以同时检验链间收敛和链内平稳：</a:t>
            </a:r>
            <a:endParaRPr lang="en-US" altLang="zh-CN" sz="2800" dirty="0" smtClean="0">
              <a:latin typeface="Times New Roman" panose="02020603050405020304" pitchFamily="18" charset="0"/>
              <a:cs typeface="Times New Roman" panose="02020603050405020304" pitchFamily="18" charset="0"/>
            </a:endParaRPr>
          </a:p>
          <a:p>
            <a:pPr lvl="2"/>
            <a:r>
              <a:rPr lang="zh-CN" altLang="en-US" sz="2400" dirty="0" smtClean="0">
                <a:latin typeface="Times New Roman" panose="02020603050405020304" pitchFamily="18" charset="0"/>
                <a:cs typeface="Times New Roman" panose="02020603050405020304" pitchFamily="18" charset="0"/>
              </a:rPr>
              <a:t>若各链间都收敛得很好，则将链分半后，分开的链也会收敛到同一分布</a:t>
            </a:r>
            <a:endParaRPr lang="en-US" altLang="zh-CN" sz="2400" dirty="0" smtClean="0">
              <a:latin typeface="Times New Roman" panose="02020603050405020304" pitchFamily="18" charset="0"/>
              <a:cs typeface="Times New Roman" panose="02020603050405020304" pitchFamily="18" charset="0"/>
            </a:endParaRPr>
          </a:p>
          <a:p>
            <a:pPr lvl="2"/>
            <a:r>
              <a:rPr lang="zh-CN" altLang="en-US" sz="2400" dirty="0" smtClean="0">
                <a:latin typeface="Times New Roman" panose="02020603050405020304" pitchFamily="18" charset="0"/>
                <a:cs typeface="Times New Roman" panose="02020603050405020304" pitchFamily="18" charset="0"/>
              </a:rPr>
              <a:t>若链内都达到了平稳，将链分半后，链的前半部分和后半部分也都应该是平稳且分布相同的</a:t>
            </a:r>
            <a:endParaRPr lang="en-US" altLang="zh-CN" sz="2400" dirty="0" smtClean="0">
              <a:latin typeface="Times New Roman" panose="02020603050405020304" pitchFamily="18" charset="0"/>
              <a:cs typeface="Times New Roman" panose="02020603050405020304" pitchFamily="18" charset="0"/>
            </a:endParaRPr>
          </a:p>
        </p:txBody>
      </p:sp>
      <p:graphicFrame>
        <p:nvGraphicFramePr>
          <p:cNvPr id="5" name="对象 4"/>
          <p:cNvGraphicFramePr>
            <a:graphicFrameLocks noChangeAspect="1"/>
          </p:cNvGraphicFramePr>
          <p:nvPr/>
        </p:nvGraphicFramePr>
        <p:xfrm>
          <a:off x="1117599" y="1469570"/>
          <a:ext cx="645886" cy="685801"/>
        </p:xfrm>
        <a:graphic>
          <a:graphicData uri="http://schemas.openxmlformats.org/presentationml/2006/ole">
            <mc:AlternateContent xmlns:mc="http://schemas.openxmlformats.org/markup-compatibility/2006">
              <mc:Choice xmlns:v="urn:schemas-microsoft-com:vml" Requires="v">
                <p:oleObj spid="_x0000_s21680" name="Equation" r:id="rId4" imgW="152280" imgH="266400" progId="Equation.DSMT4">
                  <p:embed/>
                </p:oleObj>
              </mc:Choice>
              <mc:Fallback>
                <p:oleObj name="Equation" r:id="rId4" imgW="152280" imgH="266400" progId="Equation.DSMT4">
                  <p:embed/>
                  <p:pic>
                    <p:nvPicPr>
                      <p:cNvPr id="0" name=""/>
                      <p:cNvPicPr/>
                      <p:nvPr/>
                    </p:nvPicPr>
                    <p:blipFill>
                      <a:blip r:embed="rId5"/>
                      <a:stretch>
                        <a:fillRect/>
                      </a:stretch>
                    </p:blipFill>
                    <p:spPr>
                      <a:xfrm>
                        <a:off x="1117599" y="1469570"/>
                        <a:ext cx="645886" cy="685801"/>
                      </a:xfrm>
                      <a:prstGeom prst="rect">
                        <a:avLst/>
                      </a:prstGeom>
                    </p:spPr>
                  </p:pic>
                </p:oleObj>
              </mc:Fallback>
            </mc:AlternateContent>
          </a:graphicData>
        </a:graphic>
      </p:graphicFrame>
    </p:spTree>
    <p:extLst>
      <p:ext uri="{BB962C8B-B14F-4D97-AF65-F5344CB8AC3E}">
        <p14:creationId xmlns:p14="http://schemas.microsoft.com/office/powerpoint/2010/main" val="8326615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Part II – Basic of MCMC</a:t>
            </a:r>
            <a:endParaRPr lang="zh-CN" altLang="en-US" dirty="0"/>
          </a:p>
        </p:txBody>
      </p:sp>
      <p:sp>
        <p:nvSpPr>
          <p:cNvPr id="3" name="内容占位符 2"/>
          <p:cNvSpPr>
            <a:spLocks noGrp="1"/>
          </p:cNvSpPr>
          <p:nvPr>
            <p:ph idx="1"/>
          </p:nvPr>
        </p:nvSpPr>
        <p:spPr>
          <a:xfrm>
            <a:off x="838200" y="1690688"/>
            <a:ext cx="10515600" cy="5167312"/>
          </a:xfrm>
        </p:spPr>
        <p:txBody>
          <a:bodyPr>
            <a:normAutofit/>
          </a:bodyPr>
          <a:lstStyle/>
          <a:p>
            <a:r>
              <a:rPr lang="zh-CN" altLang="en-US" sz="3200" dirty="0" smtClean="0">
                <a:latin typeface="Times New Roman" panose="02020603050405020304" pitchFamily="18" charset="0"/>
                <a:cs typeface="Times New Roman" panose="02020603050405020304" pitchFamily="18" charset="0"/>
              </a:rPr>
              <a:t>    的计算及意义</a:t>
            </a:r>
            <a:endParaRPr lang="en-US" altLang="zh-CN" sz="3200" dirty="0" smtClean="0">
              <a:latin typeface="Times New Roman" panose="02020603050405020304" pitchFamily="18" charset="0"/>
              <a:cs typeface="Times New Roman" panose="02020603050405020304" pitchFamily="18" charset="0"/>
            </a:endParaRPr>
          </a:p>
          <a:p>
            <a:pPr lvl="1"/>
            <a:r>
              <a:rPr lang="zh-CN" altLang="en-US" sz="2400" dirty="0" smtClean="0">
                <a:latin typeface="Times New Roman" panose="02020603050405020304" pitchFamily="18" charset="0"/>
                <a:cs typeface="Times New Roman" panose="02020603050405020304" pitchFamily="18" charset="0"/>
              </a:rPr>
              <a:t>设各链拆分后链数为</a:t>
            </a:r>
            <a:r>
              <a:rPr lang="en-US" altLang="zh-CN" sz="2400" dirty="0" smtClean="0">
                <a:latin typeface="Times New Roman" panose="02020603050405020304" pitchFamily="18" charset="0"/>
                <a:cs typeface="Times New Roman" panose="02020603050405020304" pitchFamily="18" charset="0"/>
              </a:rPr>
              <a:t>m</a:t>
            </a:r>
            <a:r>
              <a:rPr lang="zh-CN" altLang="en-US" sz="2400" dirty="0" smtClean="0">
                <a:latin typeface="Times New Roman" panose="02020603050405020304" pitchFamily="18" charset="0"/>
                <a:cs typeface="Times New Roman" panose="02020603050405020304" pitchFamily="18" charset="0"/>
              </a:rPr>
              <a:t>，每条链的长度为</a:t>
            </a:r>
            <a:r>
              <a:rPr lang="en-US" altLang="zh-CN" sz="2400" dirty="0" smtClean="0">
                <a:latin typeface="Times New Roman" panose="02020603050405020304" pitchFamily="18" charset="0"/>
                <a:cs typeface="Times New Roman" panose="02020603050405020304" pitchFamily="18" charset="0"/>
              </a:rPr>
              <a:t>n</a:t>
            </a:r>
          </a:p>
          <a:p>
            <a:pPr lvl="1"/>
            <a:r>
              <a:rPr lang="zh-CN" altLang="en-US" sz="2400" dirty="0" smtClean="0">
                <a:latin typeface="Times New Roman" panose="02020603050405020304" pitchFamily="18" charset="0"/>
                <a:cs typeface="Times New Roman" panose="02020603050405020304" pitchFamily="18" charset="0"/>
              </a:rPr>
              <a:t>记每条链上每次产生的估计量为                                         ，则序列间方差</a:t>
            </a:r>
            <a:r>
              <a:rPr lang="en-US" altLang="zh-CN" sz="2400" dirty="0" smtClean="0">
                <a:latin typeface="Times New Roman" panose="02020603050405020304" pitchFamily="18" charset="0"/>
                <a:cs typeface="Times New Roman" panose="02020603050405020304" pitchFamily="18" charset="0"/>
              </a:rPr>
              <a:t>B(between-)</a:t>
            </a:r>
            <a:r>
              <a:rPr lang="zh-CN" altLang="en-US" sz="2400" dirty="0" smtClean="0">
                <a:latin typeface="Times New Roman" panose="02020603050405020304" pitchFamily="18" charset="0"/>
                <a:cs typeface="Times New Roman" panose="02020603050405020304" pitchFamily="18" charset="0"/>
              </a:rPr>
              <a:t>和序列内方差</a:t>
            </a:r>
            <a:r>
              <a:rPr lang="en-US" altLang="zh-CN" sz="2400" dirty="0" smtClean="0">
                <a:latin typeface="Times New Roman" panose="02020603050405020304" pitchFamily="18" charset="0"/>
                <a:cs typeface="Times New Roman" panose="02020603050405020304" pitchFamily="18" charset="0"/>
              </a:rPr>
              <a:t>W(within-sequences)</a:t>
            </a:r>
            <a:r>
              <a:rPr lang="zh-CN" altLang="en-US" sz="2400" dirty="0" smtClean="0">
                <a:latin typeface="Times New Roman" panose="02020603050405020304" pitchFamily="18" charset="0"/>
                <a:cs typeface="Times New Roman" panose="02020603050405020304" pitchFamily="18" charset="0"/>
              </a:rPr>
              <a:t>分别为：</a:t>
            </a:r>
            <a:endParaRPr lang="en-US" altLang="zh-CN" sz="2400" dirty="0" smtClean="0">
              <a:latin typeface="Times New Roman" panose="02020603050405020304" pitchFamily="18" charset="0"/>
              <a:cs typeface="Times New Roman" panose="02020603050405020304" pitchFamily="18" charset="0"/>
            </a:endParaRPr>
          </a:p>
          <a:p>
            <a:pPr lvl="1"/>
            <a:endParaRPr lang="en-US" altLang="zh-CN" dirty="0">
              <a:latin typeface="Times New Roman" panose="02020603050405020304" pitchFamily="18" charset="0"/>
              <a:cs typeface="Times New Roman" panose="02020603050405020304" pitchFamily="18" charset="0"/>
            </a:endParaRPr>
          </a:p>
          <a:p>
            <a:pPr lvl="1"/>
            <a:endParaRPr lang="en-US" altLang="zh-CN" sz="2400" dirty="0" smtClean="0">
              <a:latin typeface="Times New Roman" panose="02020603050405020304" pitchFamily="18" charset="0"/>
              <a:cs typeface="Times New Roman" panose="02020603050405020304" pitchFamily="18" charset="0"/>
            </a:endParaRPr>
          </a:p>
          <a:p>
            <a:pPr lvl="1"/>
            <a:endParaRPr lang="en-US" altLang="zh-CN" dirty="0">
              <a:latin typeface="Times New Roman" panose="02020603050405020304" pitchFamily="18" charset="0"/>
              <a:cs typeface="Times New Roman" panose="02020603050405020304" pitchFamily="18" charset="0"/>
            </a:endParaRPr>
          </a:p>
          <a:p>
            <a:pPr lvl="1"/>
            <a:endParaRPr lang="en-US" altLang="zh-CN" sz="2400" dirty="0" smtClean="0">
              <a:latin typeface="Times New Roman" panose="02020603050405020304" pitchFamily="18" charset="0"/>
              <a:cs typeface="Times New Roman" panose="02020603050405020304" pitchFamily="18" charset="0"/>
            </a:endParaRPr>
          </a:p>
          <a:p>
            <a:pPr lvl="1"/>
            <a:endParaRPr lang="en-US" altLang="zh-CN" dirty="0">
              <a:latin typeface="Times New Roman" panose="02020603050405020304" pitchFamily="18" charset="0"/>
              <a:cs typeface="Times New Roman" panose="02020603050405020304" pitchFamily="18" charset="0"/>
            </a:endParaRPr>
          </a:p>
        </p:txBody>
      </p:sp>
      <p:graphicFrame>
        <p:nvGraphicFramePr>
          <p:cNvPr id="5" name="对象 4"/>
          <p:cNvGraphicFramePr>
            <a:graphicFrameLocks noChangeAspect="1"/>
          </p:cNvGraphicFramePr>
          <p:nvPr/>
        </p:nvGraphicFramePr>
        <p:xfrm>
          <a:off x="1117599" y="1469570"/>
          <a:ext cx="645886" cy="685801"/>
        </p:xfrm>
        <a:graphic>
          <a:graphicData uri="http://schemas.openxmlformats.org/presentationml/2006/ole">
            <mc:AlternateContent xmlns:mc="http://schemas.openxmlformats.org/markup-compatibility/2006">
              <mc:Choice xmlns:v="urn:schemas-microsoft-com:vml" Requires="v">
                <p:oleObj spid="_x0000_s22693" name="Equation" r:id="rId4" imgW="152280" imgH="266400" progId="Equation.DSMT4">
                  <p:embed/>
                </p:oleObj>
              </mc:Choice>
              <mc:Fallback>
                <p:oleObj name="Equation" r:id="rId4" imgW="152280" imgH="266400" progId="Equation.DSMT4">
                  <p:embed/>
                  <p:pic>
                    <p:nvPicPr>
                      <p:cNvPr id="0" name=""/>
                      <p:cNvPicPr/>
                      <p:nvPr/>
                    </p:nvPicPr>
                    <p:blipFill>
                      <a:blip r:embed="rId5"/>
                      <a:stretch>
                        <a:fillRect/>
                      </a:stretch>
                    </p:blipFill>
                    <p:spPr>
                      <a:xfrm>
                        <a:off x="1117599" y="1469570"/>
                        <a:ext cx="645886" cy="685801"/>
                      </a:xfrm>
                      <a:prstGeom prst="rect">
                        <a:avLst/>
                      </a:prstGeom>
                    </p:spPr>
                  </p:pic>
                </p:oleObj>
              </mc:Fallback>
            </mc:AlternateContent>
          </a:graphicData>
        </a:graphic>
      </p:graphicFrame>
      <p:pic>
        <p:nvPicPr>
          <p:cNvPr id="4" name="图片 3"/>
          <p:cNvPicPr>
            <a:picLocks noChangeAspect="1"/>
          </p:cNvPicPr>
          <p:nvPr/>
        </p:nvPicPr>
        <p:blipFill>
          <a:blip r:embed="rId6"/>
          <a:stretch>
            <a:fillRect/>
          </a:stretch>
        </p:blipFill>
        <p:spPr>
          <a:xfrm>
            <a:off x="5919785" y="2614839"/>
            <a:ext cx="3095625" cy="352425"/>
          </a:xfrm>
          <a:prstGeom prst="rect">
            <a:avLst/>
          </a:prstGeom>
        </p:spPr>
      </p:pic>
      <p:pic>
        <p:nvPicPr>
          <p:cNvPr id="6" name="图片 5"/>
          <p:cNvPicPr>
            <a:picLocks noChangeAspect="1"/>
          </p:cNvPicPr>
          <p:nvPr/>
        </p:nvPicPr>
        <p:blipFill>
          <a:blip r:embed="rId7"/>
          <a:stretch>
            <a:fillRect/>
          </a:stretch>
        </p:blipFill>
        <p:spPr>
          <a:xfrm>
            <a:off x="1938337" y="3326154"/>
            <a:ext cx="8315325" cy="1896380"/>
          </a:xfrm>
          <a:prstGeom prst="rect">
            <a:avLst/>
          </a:prstGeom>
        </p:spPr>
      </p:pic>
    </p:spTree>
    <p:extLst>
      <p:ext uri="{BB962C8B-B14F-4D97-AF65-F5344CB8AC3E}">
        <p14:creationId xmlns:p14="http://schemas.microsoft.com/office/powerpoint/2010/main" val="37477957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Part II – Basic of MCMC</a:t>
            </a:r>
            <a:endParaRPr lang="zh-CN" altLang="en-US" dirty="0"/>
          </a:p>
        </p:txBody>
      </p:sp>
      <p:sp>
        <p:nvSpPr>
          <p:cNvPr id="3" name="内容占位符 2"/>
          <p:cNvSpPr>
            <a:spLocks noGrp="1"/>
          </p:cNvSpPr>
          <p:nvPr>
            <p:ph idx="1"/>
          </p:nvPr>
        </p:nvSpPr>
        <p:spPr>
          <a:xfrm>
            <a:off x="838200" y="1690688"/>
            <a:ext cx="10515600" cy="5167312"/>
          </a:xfrm>
        </p:spPr>
        <p:txBody>
          <a:bodyPr>
            <a:normAutofit/>
          </a:bodyPr>
          <a:lstStyle/>
          <a:p>
            <a:r>
              <a:rPr lang="zh-CN" altLang="en-US" sz="3200" dirty="0" smtClean="0">
                <a:latin typeface="Times New Roman" panose="02020603050405020304" pitchFamily="18" charset="0"/>
                <a:cs typeface="Times New Roman" panose="02020603050405020304" pitchFamily="18" charset="0"/>
              </a:rPr>
              <a:t>    的计算及意义</a:t>
            </a:r>
            <a:endParaRPr lang="en-US" altLang="zh-CN" sz="3200" dirty="0" smtClean="0">
              <a:latin typeface="Times New Roman" panose="02020603050405020304" pitchFamily="18" charset="0"/>
              <a:cs typeface="Times New Roman" panose="02020603050405020304" pitchFamily="18" charset="0"/>
            </a:endParaRPr>
          </a:p>
          <a:p>
            <a:pPr lvl="1"/>
            <a:r>
              <a:rPr lang="zh-CN" altLang="en-US" sz="2800" dirty="0" smtClean="0">
                <a:latin typeface="Times New Roman" panose="02020603050405020304" pitchFamily="18" charset="0"/>
                <a:cs typeface="Times New Roman" panose="02020603050405020304" pitchFamily="18" charset="0"/>
              </a:rPr>
              <a:t>估计量</a:t>
            </a:r>
            <a:r>
              <a:rPr lang="en-US" altLang="zh-CN" sz="2800" dirty="0" smtClean="0">
                <a:latin typeface="Times New Roman" panose="02020603050405020304" pitchFamily="18" charset="0"/>
                <a:cs typeface="Times New Roman" panose="02020603050405020304" pitchFamily="18" charset="0"/>
              </a:rPr>
              <a:t>φ</a:t>
            </a:r>
            <a:r>
              <a:rPr lang="zh-CN" altLang="en-US" sz="2800" dirty="0" smtClean="0">
                <a:latin typeface="Times New Roman" panose="02020603050405020304" pitchFamily="18" charset="0"/>
                <a:cs typeface="Times New Roman" panose="02020603050405020304" pitchFamily="18" charset="0"/>
              </a:rPr>
              <a:t>的后验方差为：</a:t>
            </a:r>
            <a:endParaRPr lang="en-US" altLang="zh-CN" sz="2800" dirty="0" smtClean="0">
              <a:latin typeface="Times New Roman" panose="02020603050405020304" pitchFamily="18" charset="0"/>
              <a:cs typeface="Times New Roman" panose="02020603050405020304" pitchFamily="18" charset="0"/>
            </a:endParaRPr>
          </a:p>
          <a:p>
            <a:pPr lvl="1"/>
            <a:endParaRPr lang="en-US" altLang="zh-CN" sz="2800" dirty="0">
              <a:latin typeface="Times New Roman" panose="02020603050405020304" pitchFamily="18" charset="0"/>
              <a:cs typeface="Times New Roman" panose="02020603050405020304" pitchFamily="18" charset="0"/>
            </a:endParaRPr>
          </a:p>
          <a:p>
            <a:pPr lvl="1"/>
            <a:endParaRPr lang="en-US" altLang="zh-CN" sz="2800" dirty="0" smtClean="0">
              <a:latin typeface="Times New Roman" panose="02020603050405020304" pitchFamily="18" charset="0"/>
              <a:cs typeface="Times New Roman" panose="02020603050405020304" pitchFamily="18" charset="0"/>
            </a:endParaRPr>
          </a:p>
          <a:p>
            <a:pPr lvl="1"/>
            <a:r>
              <a:rPr lang="zh-CN" altLang="en-US" sz="2800" dirty="0" smtClean="0">
                <a:latin typeface="Times New Roman" panose="02020603050405020304" pitchFamily="18" charset="0"/>
                <a:cs typeface="Times New Roman" panose="02020603050405020304" pitchFamily="18" charset="0"/>
              </a:rPr>
              <a:t>定义潜在尺度减少因子</a:t>
            </a:r>
            <a:r>
              <a:rPr lang="en-US" altLang="zh-CN" sz="2800" dirty="0" smtClean="0">
                <a:latin typeface="Times New Roman" panose="02020603050405020304" pitchFamily="18" charset="0"/>
                <a:cs typeface="Times New Roman" panose="02020603050405020304" pitchFamily="18" charset="0"/>
              </a:rPr>
              <a:t>(potential scale reduction)</a:t>
            </a:r>
            <a:r>
              <a:rPr lang="zh-CN" altLang="en-US" sz="2800" dirty="0" smtClean="0">
                <a:latin typeface="Times New Roman" panose="02020603050405020304" pitchFamily="18" charset="0"/>
                <a:cs typeface="Times New Roman" panose="02020603050405020304" pitchFamily="18" charset="0"/>
              </a:rPr>
              <a:t>：</a:t>
            </a:r>
            <a:endParaRPr lang="en-US" altLang="zh-CN" sz="2800" dirty="0" smtClean="0">
              <a:latin typeface="Times New Roman" panose="02020603050405020304" pitchFamily="18" charset="0"/>
              <a:cs typeface="Times New Roman" panose="02020603050405020304" pitchFamily="18" charset="0"/>
            </a:endParaRPr>
          </a:p>
        </p:txBody>
      </p:sp>
      <p:graphicFrame>
        <p:nvGraphicFramePr>
          <p:cNvPr id="5" name="对象 4"/>
          <p:cNvGraphicFramePr>
            <a:graphicFrameLocks noChangeAspect="1"/>
          </p:cNvGraphicFramePr>
          <p:nvPr/>
        </p:nvGraphicFramePr>
        <p:xfrm>
          <a:off x="1117599" y="1469570"/>
          <a:ext cx="645886" cy="685801"/>
        </p:xfrm>
        <a:graphic>
          <a:graphicData uri="http://schemas.openxmlformats.org/presentationml/2006/ole">
            <mc:AlternateContent xmlns:mc="http://schemas.openxmlformats.org/markup-compatibility/2006">
              <mc:Choice xmlns:v="urn:schemas-microsoft-com:vml" Requires="v">
                <p:oleObj spid="_x0000_s23700" name="Equation" r:id="rId4" imgW="152280" imgH="266400" progId="Equation.DSMT4">
                  <p:embed/>
                </p:oleObj>
              </mc:Choice>
              <mc:Fallback>
                <p:oleObj name="Equation" r:id="rId4" imgW="152280" imgH="266400" progId="Equation.DSMT4">
                  <p:embed/>
                  <p:pic>
                    <p:nvPicPr>
                      <p:cNvPr id="0" name=""/>
                      <p:cNvPicPr/>
                      <p:nvPr/>
                    </p:nvPicPr>
                    <p:blipFill>
                      <a:blip r:embed="rId5"/>
                      <a:stretch>
                        <a:fillRect/>
                      </a:stretch>
                    </p:blipFill>
                    <p:spPr>
                      <a:xfrm>
                        <a:off x="1117599" y="1469570"/>
                        <a:ext cx="645886" cy="685801"/>
                      </a:xfrm>
                      <a:prstGeom prst="rect">
                        <a:avLst/>
                      </a:prstGeom>
                    </p:spPr>
                  </p:pic>
                </p:oleObj>
              </mc:Fallback>
            </mc:AlternateContent>
          </a:graphicData>
        </a:graphic>
      </p:graphicFrame>
      <p:pic>
        <p:nvPicPr>
          <p:cNvPr id="4" name="图片 3"/>
          <p:cNvPicPr>
            <a:picLocks noChangeAspect="1"/>
          </p:cNvPicPr>
          <p:nvPr/>
        </p:nvPicPr>
        <p:blipFill>
          <a:blip r:embed="rId6"/>
          <a:stretch>
            <a:fillRect/>
          </a:stretch>
        </p:blipFill>
        <p:spPr>
          <a:xfrm>
            <a:off x="4851457" y="4080316"/>
            <a:ext cx="2489086" cy="1111532"/>
          </a:xfrm>
          <a:prstGeom prst="rect">
            <a:avLst/>
          </a:prstGeom>
        </p:spPr>
      </p:pic>
      <p:pic>
        <p:nvPicPr>
          <p:cNvPr id="7" name="图片 6"/>
          <p:cNvPicPr>
            <a:picLocks noChangeAspect="1"/>
          </p:cNvPicPr>
          <p:nvPr/>
        </p:nvPicPr>
        <p:blipFill>
          <a:blip r:embed="rId7"/>
          <a:stretch>
            <a:fillRect/>
          </a:stretch>
        </p:blipFill>
        <p:spPr>
          <a:xfrm>
            <a:off x="4208689" y="2644975"/>
            <a:ext cx="3774622" cy="880722"/>
          </a:xfrm>
          <a:prstGeom prst="rect">
            <a:avLst/>
          </a:prstGeom>
        </p:spPr>
      </p:pic>
    </p:spTree>
    <p:extLst>
      <p:ext uri="{BB962C8B-B14F-4D97-AF65-F5344CB8AC3E}">
        <p14:creationId xmlns:p14="http://schemas.microsoft.com/office/powerpoint/2010/main" val="6096254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Part III – Efficient Computation of MCMC</a:t>
            </a:r>
            <a:endParaRPr lang="zh-CN" altLang="en-US" dirty="0"/>
          </a:p>
        </p:txBody>
      </p:sp>
      <p:sp>
        <p:nvSpPr>
          <p:cNvPr id="3" name="内容占位符 2"/>
          <p:cNvSpPr>
            <a:spLocks noGrp="1"/>
          </p:cNvSpPr>
          <p:nvPr>
            <p:ph idx="1"/>
          </p:nvPr>
        </p:nvSpPr>
        <p:spPr>
          <a:xfrm>
            <a:off x="838200" y="1690688"/>
            <a:ext cx="10515600" cy="5167312"/>
          </a:xfrm>
        </p:spPr>
        <p:txBody>
          <a:bodyPr>
            <a:normAutofit/>
          </a:bodyPr>
          <a:lstStyle/>
          <a:p>
            <a:r>
              <a:rPr lang="en-US" altLang="zh-CN" sz="3200" dirty="0" smtClean="0">
                <a:latin typeface="Times New Roman" panose="02020603050405020304" pitchFamily="18" charset="0"/>
                <a:cs typeface="Times New Roman" panose="02020603050405020304" pitchFamily="18" charset="0"/>
              </a:rPr>
              <a:t>Gibbs</a:t>
            </a:r>
            <a:r>
              <a:rPr lang="zh-CN" altLang="en-US" sz="3200" dirty="0" smtClean="0">
                <a:latin typeface="Times New Roman" panose="02020603050405020304" pitchFamily="18" charset="0"/>
                <a:cs typeface="Times New Roman" panose="02020603050405020304" pitchFamily="18" charset="0"/>
              </a:rPr>
              <a:t>的加速</a:t>
            </a:r>
            <a:endParaRPr lang="en-US" altLang="zh-CN" sz="3200" dirty="0" smtClean="0">
              <a:latin typeface="Times New Roman" panose="02020603050405020304" pitchFamily="18" charset="0"/>
              <a:cs typeface="Times New Roman" panose="02020603050405020304" pitchFamily="18" charset="0"/>
            </a:endParaRPr>
          </a:p>
          <a:p>
            <a:pPr lvl="1"/>
            <a:r>
              <a:rPr lang="en-US" altLang="zh-CN" sz="2800" dirty="0" smtClean="0">
                <a:latin typeface="Times New Roman" panose="02020603050405020304" pitchFamily="18" charset="0"/>
                <a:cs typeface="Times New Roman" panose="02020603050405020304" pitchFamily="18" charset="0"/>
              </a:rPr>
              <a:t>1. </a:t>
            </a:r>
            <a:r>
              <a:rPr lang="zh-CN" altLang="en-US" sz="2800" dirty="0" smtClean="0">
                <a:latin typeface="Times New Roman" panose="02020603050405020304" pitchFamily="18" charset="0"/>
                <a:cs typeface="Times New Roman" panose="02020603050405020304" pitchFamily="18" charset="0"/>
              </a:rPr>
              <a:t>重新参数化</a:t>
            </a:r>
            <a:r>
              <a:rPr lang="en-US" altLang="zh-CN" sz="2800" dirty="0" smtClean="0">
                <a:latin typeface="Times New Roman" panose="02020603050405020304" pitchFamily="18" charset="0"/>
                <a:cs typeface="Times New Roman" panose="02020603050405020304" pitchFamily="18" charset="0"/>
              </a:rPr>
              <a:t>(</a:t>
            </a:r>
            <a:r>
              <a:rPr lang="en-US" altLang="zh-CN" sz="2800" dirty="0" err="1" smtClean="0">
                <a:latin typeface="Times New Roman" panose="02020603050405020304" pitchFamily="18" charset="0"/>
                <a:cs typeface="Times New Roman" panose="02020603050405020304" pitchFamily="18" charset="0"/>
              </a:rPr>
              <a:t>reparameterize</a:t>
            </a:r>
            <a:r>
              <a:rPr lang="en-US" altLang="zh-CN" sz="2800" dirty="0" smtClean="0">
                <a:latin typeface="Times New Roman" panose="02020603050405020304" pitchFamily="18" charset="0"/>
                <a:cs typeface="Times New Roman" panose="02020603050405020304" pitchFamily="18" charset="0"/>
              </a:rPr>
              <a:t>)</a:t>
            </a:r>
            <a:r>
              <a:rPr lang="zh-CN" altLang="en-US" sz="2800" dirty="0" smtClean="0">
                <a:latin typeface="Times New Roman" panose="02020603050405020304" pitchFamily="18" charset="0"/>
                <a:cs typeface="Times New Roman" panose="02020603050405020304" pitchFamily="18" charset="0"/>
              </a:rPr>
              <a:t>：对原参数作线性变化，使得原参数能够映射到一个抽样更方便的参数空间中。</a:t>
            </a:r>
            <a:endParaRPr lang="en-US" altLang="zh-CN" sz="2800" dirty="0" smtClean="0">
              <a:latin typeface="Times New Roman" panose="02020603050405020304" pitchFamily="18" charset="0"/>
              <a:cs typeface="Times New Roman" panose="02020603050405020304" pitchFamily="18" charset="0"/>
            </a:endParaRPr>
          </a:p>
          <a:p>
            <a:pPr lvl="1"/>
            <a:r>
              <a:rPr lang="en-US" altLang="zh-CN" sz="2800" dirty="0" smtClean="0">
                <a:latin typeface="Times New Roman" panose="02020603050405020304" pitchFamily="18" charset="0"/>
                <a:cs typeface="Times New Roman" panose="02020603050405020304" pitchFamily="18" charset="0"/>
              </a:rPr>
              <a:t>2. </a:t>
            </a:r>
            <a:r>
              <a:rPr lang="zh-CN" altLang="en-US" sz="2800" dirty="0" smtClean="0">
                <a:latin typeface="Times New Roman" panose="02020603050405020304" pitchFamily="18" charset="0"/>
                <a:cs typeface="Times New Roman" panose="02020603050405020304" pitchFamily="18" charset="0"/>
              </a:rPr>
              <a:t>添加辅助变量</a:t>
            </a:r>
            <a:r>
              <a:rPr lang="en-US" altLang="zh-CN" sz="2800" dirty="0" smtClean="0">
                <a:latin typeface="Times New Roman" panose="02020603050405020304" pitchFamily="18" charset="0"/>
                <a:cs typeface="Times New Roman" panose="02020603050405020304" pitchFamily="18" charset="0"/>
              </a:rPr>
              <a:t>(auxiliary variables)</a:t>
            </a:r>
            <a:r>
              <a:rPr lang="zh-CN" altLang="en-US" sz="2800" dirty="0" smtClean="0">
                <a:latin typeface="Times New Roman" panose="02020603050405020304" pitchFamily="18" charset="0"/>
                <a:cs typeface="Times New Roman" panose="02020603050405020304" pitchFamily="18" charset="0"/>
              </a:rPr>
              <a:t>：增加合适的辅助变量，可以使后验密度的形式简化</a:t>
            </a:r>
            <a:r>
              <a:rPr lang="en-US" altLang="zh-CN" sz="2800" dirty="0" smtClean="0">
                <a:latin typeface="Times New Roman" panose="02020603050405020304" pitchFamily="18" charset="0"/>
                <a:cs typeface="Times New Roman" panose="02020603050405020304" pitchFamily="18" charset="0"/>
              </a:rPr>
              <a:t>/</a:t>
            </a:r>
            <a:r>
              <a:rPr lang="zh-CN" altLang="en-US" sz="2800" dirty="0" smtClean="0">
                <a:latin typeface="Times New Roman" panose="02020603050405020304" pitchFamily="18" charset="0"/>
                <a:cs typeface="Times New Roman" panose="02020603050405020304" pitchFamily="18" charset="0"/>
              </a:rPr>
              <a:t>抽样方便。因此，原本不适合用</a:t>
            </a:r>
            <a:r>
              <a:rPr lang="en-US" altLang="zh-CN" sz="2800" dirty="0" smtClean="0">
                <a:latin typeface="Times New Roman" panose="02020603050405020304" pitchFamily="18" charset="0"/>
                <a:cs typeface="Times New Roman" panose="02020603050405020304" pitchFamily="18" charset="0"/>
              </a:rPr>
              <a:t>Gibbs</a:t>
            </a:r>
            <a:r>
              <a:rPr lang="zh-CN" altLang="en-US" sz="2800" dirty="0" smtClean="0">
                <a:latin typeface="Times New Roman" panose="02020603050405020304" pitchFamily="18" charset="0"/>
                <a:cs typeface="Times New Roman" panose="02020603050405020304" pitchFamily="18" charset="0"/>
              </a:rPr>
              <a:t>抽样的问题可以转化为</a:t>
            </a:r>
            <a:r>
              <a:rPr lang="en-US" altLang="zh-CN" sz="2800" dirty="0" smtClean="0">
                <a:latin typeface="Times New Roman" panose="02020603050405020304" pitchFamily="18" charset="0"/>
                <a:cs typeface="Times New Roman" panose="02020603050405020304" pitchFamily="18" charset="0"/>
              </a:rPr>
              <a:t>Gibbs</a:t>
            </a:r>
            <a:r>
              <a:rPr lang="zh-CN" altLang="en-US" sz="2800" dirty="0" smtClean="0">
                <a:latin typeface="Times New Roman" panose="02020603050405020304" pitchFamily="18" charset="0"/>
                <a:cs typeface="Times New Roman" panose="02020603050405020304" pitchFamily="18" charset="0"/>
              </a:rPr>
              <a:t>抽样，效率更高。</a:t>
            </a:r>
            <a:endParaRPr lang="en-US" altLang="zh-CN" sz="2800" dirty="0" smtClean="0">
              <a:latin typeface="Times New Roman" panose="02020603050405020304" pitchFamily="18" charset="0"/>
              <a:cs typeface="Times New Roman" panose="02020603050405020304" pitchFamily="18" charset="0"/>
            </a:endParaRPr>
          </a:p>
          <a:p>
            <a:pPr lvl="2"/>
            <a:r>
              <a:rPr lang="en-US" altLang="zh-CN" sz="2400" dirty="0"/>
              <a:t>the example of inference for the parameters (µ, σ2) given n independent data points from the      (µ, σ2) , v is known.</a:t>
            </a:r>
          </a:p>
          <a:p>
            <a:pPr lvl="2"/>
            <a:r>
              <a:rPr lang="el-GR" altLang="zh-CN" sz="2400" dirty="0"/>
              <a:t>μ</a:t>
            </a:r>
            <a:r>
              <a:rPr lang="en-US" altLang="zh-CN" sz="2400" dirty="0"/>
              <a:t>, </a:t>
            </a:r>
            <a:r>
              <a:rPr lang="en-US" altLang="zh-CN" sz="2400" dirty="0" err="1"/>
              <a:t>logσ</a:t>
            </a:r>
            <a:r>
              <a:rPr lang="zh-CN" altLang="en-US" sz="2400" dirty="0"/>
              <a:t>有均匀先验</a:t>
            </a:r>
            <a:r>
              <a:rPr lang="en-US" altLang="zh-CN" sz="2400" dirty="0" smtClean="0"/>
              <a:t>.</a:t>
            </a:r>
          </a:p>
          <a:p>
            <a:pPr lvl="2"/>
            <a:r>
              <a:rPr lang="zh-CN" altLang="en-US" sz="2400" dirty="0" smtClean="0">
                <a:latin typeface="Times New Roman" panose="02020603050405020304" pitchFamily="18" charset="0"/>
                <a:cs typeface="Times New Roman" panose="02020603050405020304" pitchFamily="18" charset="0"/>
              </a:rPr>
              <a:t>引入辅助变量</a:t>
            </a:r>
            <a:r>
              <a:rPr lang="en-US" altLang="zh-CN" sz="2400" dirty="0" smtClean="0">
                <a:latin typeface="Times New Roman" panose="02020603050405020304" pitchFamily="18" charset="0"/>
                <a:cs typeface="Times New Roman" panose="02020603050405020304" pitchFamily="18" charset="0"/>
              </a:rPr>
              <a:t>V</a:t>
            </a:r>
            <a:r>
              <a:rPr lang="en-US" altLang="zh-CN" sz="2400" dirty="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624860940"/>
              </p:ext>
            </p:extLst>
          </p:nvPr>
        </p:nvGraphicFramePr>
        <p:xfrm>
          <a:off x="4646382" y="4518082"/>
          <a:ext cx="417287" cy="509927"/>
        </p:xfrm>
        <a:graphic>
          <a:graphicData uri="http://schemas.openxmlformats.org/presentationml/2006/ole">
            <mc:AlternateContent xmlns:mc="http://schemas.openxmlformats.org/markup-compatibility/2006">
              <mc:Choice xmlns:v="urn:schemas-microsoft-com:vml" Requires="v">
                <p:oleObj spid="_x0000_s28694" name="Equation" r:id="rId4" imgW="152280" imgH="228600" progId="Equation.DSMT4">
                  <p:embed/>
                </p:oleObj>
              </mc:Choice>
              <mc:Fallback>
                <p:oleObj name="Equation" r:id="rId4" imgW="152280" imgH="228600" progId="Equation.DSMT4">
                  <p:embed/>
                  <p:pic>
                    <p:nvPicPr>
                      <p:cNvPr id="0" name=""/>
                      <p:cNvPicPr/>
                      <p:nvPr/>
                    </p:nvPicPr>
                    <p:blipFill>
                      <a:blip r:embed="rId5"/>
                      <a:stretch>
                        <a:fillRect/>
                      </a:stretch>
                    </p:blipFill>
                    <p:spPr>
                      <a:xfrm>
                        <a:off x="4646382" y="4518082"/>
                        <a:ext cx="417287" cy="509927"/>
                      </a:xfrm>
                      <a:prstGeom prst="rect">
                        <a:avLst/>
                      </a:prstGeom>
                    </p:spPr>
                  </p:pic>
                </p:oleObj>
              </mc:Fallback>
            </mc:AlternateContent>
          </a:graphicData>
        </a:graphic>
      </p:graphicFrame>
      <p:pic>
        <p:nvPicPr>
          <p:cNvPr id="5" name="图片 4"/>
          <p:cNvPicPr>
            <a:picLocks noChangeAspect="1"/>
          </p:cNvPicPr>
          <p:nvPr/>
        </p:nvPicPr>
        <p:blipFill>
          <a:blip r:embed="rId6"/>
          <a:stretch>
            <a:fillRect/>
          </a:stretch>
        </p:blipFill>
        <p:spPr>
          <a:xfrm>
            <a:off x="4803321" y="5819831"/>
            <a:ext cx="2585357" cy="943656"/>
          </a:xfrm>
          <a:prstGeom prst="rect">
            <a:avLst/>
          </a:prstGeom>
        </p:spPr>
      </p:pic>
    </p:spTree>
    <p:extLst>
      <p:ext uri="{BB962C8B-B14F-4D97-AF65-F5344CB8AC3E}">
        <p14:creationId xmlns:p14="http://schemas.microsoft.com/office/powerpoint/2010/main" val="34208336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Part III – Efficient Computation of MCMC</a:t>
            </a:r>
            <a:endParaRPr lang="zh-CN" altLang="en-US" dirty="0"/>
          </a:p>
        </p:txBody>
      </p:sp>
      <p:sp>
        <p:nvSpPr>
          <p:cNvPr id="3" name="内容占位符 2"/>
          <p:cNvSpPr>
            <a:spLocks noGrp="1"/>
          </p:cNvSpPr>
          <p:nvPr>
            <p:ph idx="1"/>
          </p:nvPr>
        </p:nvSpPr>
        <p:spPr>
          <a:xfrm>
            <a:off x="838200" y="1690688"/>
            <a:ext cx="10515600" cy="5167312"/>
          </a:xfrm>
        </p:spPr>
        <p:txBody>
          <a:bodyPr>
            <a:normAutofit/>
          </a:bodyPr>
          <a:lstStyle/>
          <a:p>
            <a:r>
              <a:rPr lang="en-US" altLang="zh-CN" sz="3200" dirty="0" smtClean="0">
                <a:latin typeface="Times New Roman" panose="02020603050405020304" pitchFamily="18" charset="0"/>
                <a:cs typeface="Times New Roman" panose="02020603050405020304" pitchFamily="18" charset="0"/>
              </a:rPr>
              <a:t>Gibbs</a:t>
            </a:r>
            <a:r>
              <a:rPr lang="zh-CN" altLang="en-US" sz="3200" dirty="0" smtClean="0">
                <a:latin typeface="Times New Roman" panose="02020603050405020304" pitchFamily="18" charset="0"/>
                <a:cs typeface="Times New Roman" panose="02020603050405020304" pitchFamily="18" charset="0"/>
              </a:rPr>
              <a:t>的加速</a:t>
            </a:r>
            <a:endParaRPr lang="en-US" altLang="zh-CN" sz="3200" dirty="0" smtClean="0">
              <a:latin typeface="Times New Roman" panose="02020603050405020304" pitchFamily="18" charset="0"/>
              <a:cs typeface="Times New Roman" panose="02020603050405020304" pitchFamily="18" charset="0"/>
            </a:endParaRPr>
          </a:p>
          <a:p>
            <a:pPr lvl="1"/>
            <a:endParaRPr lang="en-US" altLang="zh-CN" sz="2800" dirty="0" smtClean="0">
              <a:latin typeface="Times New Roman" panose="02020603050405020304" pitchFamily="18" charset="0"/>
              <a:cs typeface="Times New Roman" panose="02020603050405020304" pitchFamily="18" charset="0"/>
            </a:endParaRPr>
          </a:p>
          <a:p>
            <a:pPr lvl="1"/>
            <a:endParaRPr lang="en-US" altLang="zh-CN" sz="2800" dirty="0">
              <a:latin typeface="Times New Roman" panose="02020603050405020304" pitchFamily="18" charset="0"/>
              <a:cs typeface="Times New Roman" panose="02020603050405020304" pitchFamily="18" charset="0"/>
            </a:endParaRPr>
          </a:p>
          <a:p>
            <a:pPr lvl="1"/>
            <a:endParaRPr lang="en-US" altLang="zh-CN" sz="2800" dirty="0" smtClean="0">
              <a:latin typeface="Times New Roman" panose="02020603050405020304" pitchFamily="18" charset="0"/>
              <a:cs typeface="Times New Roman" panose="02020603050405020304" pitchFamily="18" charset="0"/>
            </a:endParaRPr>
          </a:p>
          <a:p>
            <a:pPr lvl="1"/>
            <a:endParaRPr lang="en-US" altLang="zh-CN" sz="2800" dirty="0">
              <a:latin typeface="Times New Roman" panose="02020603050405020304" pitchFamily="18" charset="0"/>
              <a:cs typeface="Times New Roman" panose="02020603050405020304" pitchFamily="18" charset="0"/>
            </a:endParaRPr>
          </a:p>
          <a:p>
            <a:pPr lvl="1"/>
            <a:endParaRPr lang="en-US" altLang="zh-CN" sz="2800" dirty="0" smtClean="0">
              <a:latin typeface="Times New Roman" panose="02020603050405020304" pitchFamily="18" charset="0"/>
              <a:cs typeface="Times New Roman" panose="02020603050405020304" pitchFamily="18" charset="0"/>
            </a:endParaRPr>
          </a:p>
          <a:p>
            <a:pPr lvl="1"/>
            <a:endParaRPr lang="en-US" altLang="zh-CN" sz="2800" dirty="0" smtClean="0">
              <a:latin typeface="Times New Roman" panose="02020603050405020304" pitchFamily="18" charset="0"/>
              <a:cs typeface="Times New Roman" panose="02020603050405020304" pitchFamily="18" charset="0"/>
            </a:endParaRPr>
          </a:p>
          <a:p>
            <a:pPr lvl="1"/>
            <a:r>
              <a:rPr lang="en-US" altLang="zh-CN" sz="2800" dirty="0" smtClean="0">
                <a:latin typeface="Times New Roman" panose="02020603050405020304" pitchFamily="18" charset="0"/>
                <a:cs typeface="Times New Roman" panose="02020603050405020304" pitchFamily="18" charset="0"/>
              </a:rPr>
              <a:t>3. </a:t>
            </a:r>
            <a:r>
              <a:rPr lang="zh-CN" altLang="en-US" sz="2800" dirty="0" smtClean="0">
                <a:latin typeface="Times New Roman" panose="02020603050405020304" pitchFamily="18" charset="0"/>
                <a:cs typeface="Times New Roman" panose="02020603050405020304" pitchFamily="18" charset="0"/>
              </a:rPr>
              <a:t>参数扩张</a:t>
            </a:r>
            <a:r>
              <a:rPr lang="en-US" altLang="zh-CN" sz="2800" dirty="0" smtClean="0">
                <a:latin typeface="Times New Roman" panose="02020603050405020304" pitchFamily="18" charset="0"/>
                <a:cs typeface="Times New Roman" panose="02020603050405020304" pitchFamily="18" charset="0"/>
              </a:rPr>
              <a:t>(parameter expansion)</a:t>
            </a:r>
            <a:r>
              <a:rPr lang="zh-CN" altLang="en-US" sz="2800" dirty="0" smtClean="0">
                <a:latin typeface="Times New Roman" panose="02020603050405020304" pitchFamily="18" charset="0"/>
                <a:cs typeface="Times New Roman" panose="02020603050405020304" pitchFamily="18" charset="0"/>
              </a:rPr>
              <a:t>：与增加辅助变量类似，扩展了参数空间的维数，使得算法可以在更高维的空间上进行随机探索。</a:t>
            </a:r>
            <a:r>
              <a:rPr lang="en-US" altLang="zh-CN" sz="2400" dirty="0"/>
              <a:t/>
            </a:r>
            <a:br>
              <a:rPr lang="en-US" altLang="zh-CN" sz="2400" dirty="0"/>
            </a:br>
            <a:endParaRPr lang="en-US" altLang="zh-CN" sz="2400" dirty="0" smtClean="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3"/>
          <a:stretch>
            <a:fillRect/>
          </a:stretch>
        </p:blipFill>
        <p:spPr>
          <a:xfrm>
            <a:off x="1300161" y="2231741"/>
            <a:ext cx="4316867" cy="1262573"/>
          </a:xfrm>
          <a:prstGeom prst="rect">
            <a:avLst/>
          </a:prstGeom>
        </p:spPr>
      </p:pic>
      <p:pic>
        <p:nvPicPr>
          <p:cNvPr id="6" name="图片 5"/>
          <p:cNvPicPr>
            <a:picLocks noChangeAspect="1"/>
          </p:cNvPicPr>
          <p:nvPr/>
        </p:nvPicPr>
        <p:blipFill>
          <a:blip r:embed="rId4"/>
          <a:stretch>
            <a:fillRect/>
          </a:stretch>
        </p:blipFill>
        <p:spPr>
          <a:xfrm>
            <a:off x="1300161" y="3494314"/>
            <a:ext cx="4316867" cy="1012372"/>
          </a:xfrm>
          <a:prstGeom prst="rect">
            <a:avLst/>
          </a:prstGeom>
        </p:spPr>
      </p:pic>
      <p:pic>
        <p:nvPicPr>
          <p:cNvPr id="7" name="图片 6"/>
          <p:cNvPicPr>
            <a:picLocks noChangeAspect="1"/>
          </p:cNvPicPr>
          <p:nvPr/>
        </p:nvPicPr>
        <p:blipFill>
          <a:blip r:embed="rId5"/>
          <a:stretch>
            <a:fillRect/>
          </a:stretch>
        </p:blipFill>
        <p:spPr>
          <a:xfrm>
            <a:off x="6498772" y="2300286"/>
            <a:ext cx="4620985" cy="2206400"/>
          </a:xfrm>
          <a:prstGeom prst="rect">
            <a:avLst/>
          </a:prstGeom>
        </p:spPr>
      </p:pic>
    </p:spTree>
    <p:extLst>
      <p:ext uri="{BB962C8B-B14F-4D97-AF65-F5344CB8AC3E}">
        <p14:creationId xmlns:p14="http://schemas.microsoft.com/office/powerpoint/2010/main" val="6991570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Part III – Efficient Computation of MCMC</a:t>
            </a:r>
            <a:endParaRPr lang="zh-CN" altLang="en-US" dirty="0"/>
          </a:p>
        </p:txBody>
      </p:sp>
      <p:sp>
        <p:nvSpPr>
          <p:cNvPr id="3" name="内容占位符 2"/>
          <p:cNvSpPr>
            <a:spLocks noGrp="1"/>
          </p:cNvSpPr>
          <p:nvPr>
            <p:ph idx="1"/>
          </p:nvPr>
        </p:nvSpPr>
        <p:spPr>
          <a:xfrm>
            <a:off x="838200" y="1690688"/>
            <a:ext cx="10515600" cy="5167312"/>
          </a:xfrm>
        </p:spPr>
        <p:txBody>
          <a:bodyPr>
            <a:normAutofit/>
          </a:bodyPr>
          <a:lstStyle/>
          <a:p>
            <a:r>
              <a:rPr lang="en-US" altLang="zh-CN" sz="3200" dirty="0" smtClean="0">
                <a:latin typeface="Times New Roman" panose="02020603050405020304" pitchFamily="18" charset="0"/>
                <a:cs typeface="Times New Roman" panose="02020603050405020304" pitchFamily="18" charset="0"/>
              </a:rPr>
              <a:t>Metropolis</a:t>
            </a:r>
            <a:r>
              <a:rPr lang="zh-CN" altLang="en-US" sz="3200" dirty="0" smtClean="0">
                <a:latin typeface="Times New Roman" panose="02020603050405020304" pitchFamily="18" charset="0"/>
                <a:cs typeface="Times New Roman" panose="02020603050405020304" pitchFamily="18" charset="0"/>
              </a:rPr>
              <a:t>的加速</a:t>
            </a:r>
            <a:endParaRPr lang="en-US" altLang="zh-CN" sz="3200" dirty="0" smtClean="0">
              <a:latin typeface="Times New Roman" panose="02020603050405020304" pitchFamily="18" charset="0"/>
              <a:cs typeface="Times New Roman" panose="02020603050405020304" pitchFamily="18" charset="0"/>
            </a:endParaRPr>
          </a:p>
          <a:p>
            <a:pPr lvl="1"/>
            <a:r>
              <a:rPr lang="en-US" altLang="zh-CN" sz="2800" dirty="0" smtClean="0">
                <a:latin typeface="Times New Roman" panose="02020603050405020304" pitchFamily="18" charset="0"/>
                <a:cs typeface="Times New Roman" panose="02020603050405020304" pitchFamily="18" charset="0"/>
              </a:rPr>
              <a:t>1. </a:t>
            </a:r>
            <a:r>
              <a:rPr lang="zh-CN" altLang="en-US" sz="2800" dirty="0" smtClean="0">
                <a:latin typeface="Times New Roman" panose="02020603050405020304" pitchFamily="18" charset="0"/>
                <a:cs typeface="Times New Roman" panose="02020603050405020304" pitchFamily="18" charset="0"/>
              </a:rPr>
              <a:t>提议分布的形式与目标后验分布近似。</a:t>
            </a:r>
            <a:endParaRPr lang="en-US" altLang="zh-CN" sz="2800" dirty="0" smtClean="0">
              <a:latin typeface="Times New Roman" panose="02020603050405020304" pitchFamily="18" charset="0"/>
              <a:cs typeface="Times New Roman" panose="02020603050405020304" pitchFamily="18" charset="0"/>
            </a:endParaRPr>
          </a:p>
          <a:p>
            <a:pPr lvl="1"/>
            <a:r>
              <a:rPr lang="en-US" altLang="zh-CN" sz="2800" dirty="0" smtClean="0">
                <a:latin typeface="Times New Roman" panose="02020603050405020304" pitchFamily="18" charset="0"/>
                <a:cs typeface="Times New Roman" panose="02020603050405020304" pitchFamily="18" charset="0"/>
              </a:rPr>
              <a:t>2. </a:t>
            </a:r>
            <a:r>
              <a:rPr lang="zh-CN" altLang="en-US" sz="2800" dirty="0" smtClean="0">
                <a:latin typeface="Times New Roman" panose="02020603050405020304" pitchFamily="18" charset="0"/>
                <a:cs typeface="Times New Roman" panose="02020603050405020304" pitchFamily="18" charset="0"/>
              </a:rPr>
              <a:t>若</a:t>
            </a:r>
            <a:r>
              <a:rPr lang="en-US" altLang="zh-CN" sz="2800" dirty="0" smtClean="0">
                <a:latin typeface="Times New Roman" panose="02020603050405020304" pitchFamily="18" charset="0"/>
                <a:cs typeface="Times New Roman" panose="02020603050405020304" pitchFamily="18" charset="0"/>
              </a:rPr>
              <a:t>θ</a:t>
            </a:r>
            <a:r>
              <a:rPr lang="zh-CN" altLang="en-US" sz="2800" dirty="0" smtClean="0">
                <a:latin typeface="Times New Roman" panose="02020603050405020304" pitchFamily="18" charset="0"/>
                <a:cs typeface="Times New Roman" panose="02020603050405020304" pitchFamily="18" charset="0"/>
              </a:rPr>
              <a:t>有</a:t>
            </a:r>
            <a:r>
              <a:rPr lang="en-US" altLang="zh-CN" sz="2800" dirty="0" smtClean="0">
                <a:latin typeface="Times New Roman" panose="02020603050405020304" pitchFamily="18" charset="0"/>
                <a:cs typeface="Times New Roman" panose="02020603050405020304" pitchFamily="18" charset="0"/>
              </a:rPr>
              <a:t>d</a:t>
            </a:r>
            <a:r>
              <a:rPr lang="zh-CN" altLang="en-US" sz="2800" dirty="0" smtClean="0">
                <a:latin typeface="Times New Roman" panose="02020603050405020304" pitchFamily="18" charset="0"/>
                <a:cs typeface="Times New Roman" panose="02020603050405020304" pitchFamily="18" charset="0"/>
              </a:rPr>
              <a:t>个参数，                  的后验分布经线性变化后是一个多元正态分布，且协方差矩阵</a:t>
            </a:r>
            <a:r>
              <a:rPr lang="en-US" altLang="zh-CN" sz="2800" dirty="0" smtClean="0">
                <a:latin typeface="Times New Roman" panose="02020603050405020304" pitchFamily="18" charset="0"/>
                <a:cs typeface="Times New Roman" panose="02020603050405020304" pitchFamily="18" charset="0"/>
              </a:rPr>
              <a:t>Σ</a:t>
            </a:r>
            <a:r>
              <a:rPr lang="zh-CN" altLang="en-US" sz="2800" dirty="0" smtClean="0">
                <a:latin typeface="Times New Roman" panose="02020603050405020304" pitchFamily="18" charset="0"/>
                <a:cs typeface="Times New Roman" panose="02020603050405020304" pitchFamily="18" charset="0"/>
              </a:rPr>
              <a:t>已知。此时，若采用多元正态提议分布                                   ，则当                 时算法的效率最高。</a:t>
            </a:r>
            <a:endParaRPr lang="en-US" altLang="zh-CN" sz="2800" dirty="0" smtClean="0">
              <a:latin typeface="Times New Roman" panose="02020603050405020304" pitchFamily="18" charset="0"/>
              <a:cs typeface="Times New Roman" panose="02020603050405020304" pitchFamily="18" charset="0"/>
            </a:endParaRPr>
          </a:p>
          <a:p>
            <a:pPr lvl="1"/>
            <a:r>
              <a:rPr lang="en-US" altLang="zh-CN" sz="2800" dirty="0" smtClean="0">
                <a:latin typeface="Times New Roman" panose="02020603050405020304" pitchFamily="18" charset="0"/>
                <a:cs typeface="Times New Roman" panose="02020603050405020304" pitchFamily="18" charset="0"/>
              </a:rPr>
              <a:t>3. </a:t>
            </a:r>
            <a:r>
              <a:rPr lang="zh-CN" altLang="en-US" sz="2800" dirty="0" smtClean="0">
                <a:latin typeface="Times New Roman" panose="02020603050405020304" pitchFamily="18" charset="0"/>
                <a:cs typeface="Times New Roman" panose="02020603050405020304" pitchFamily="18" charset="0"/>
              </a:rPr>
              <a:t>最优的</a:t>
            </a:r>
            <a:r>
              <a:rPr lang="en-US" altLang="zh-CN" sz="2800" dirty="0" smtClean="0">
                <a:latin typeface="Times New Roman" panose="02020603050405020304" pitchFamily="18" charset="0"/>
                <a:cs typeface="Times New Roman" panose="02020603050405020304" pitchFamily="18" charset="0"/>
              </a:rPr>
              <a:t>jumping rules</a:t>
            </a:r>
            <a:r>
              <a:rPr lang="zh-CN" altLang="en-US" sz="2800" dirty="0" smtClean="0">
                <a:latin typeface="Times New Roman" panose="02020603050405020304" pitchFamily="18" charset="0"/>
                <a:cs typeface="Times New Roman" panose="02020603050405020304" pitchFamily="18" charset="0"/>
              </a:rPr>
              <a:t>：一维参数时接受率约为</a:t>
            </a:r>
            <a:r>
              <a:rPr lang="en-US" altLang="zh-CN" sz="2800" dirty="0" smtClean="0">
                <a:latin typeface="Times New Roman" panose="02020603050405020304" pitchFamily="18" charset="0"/>
                <a:cs typeface="Times New Roman" panose="02020603050405020304" pitchFamily="18" charset="0"/>
              </a:rPr>
              <a:t>0.44</a:t>
            </a:r>
            <a:r>
              <a:rPr lang="zh-CN" altLang="en-US" sz="2800" dirty="0" smtClean="0">
                <a:latin typeface="Times New Roman" panose="02020603050405020304" pitchFamily="18" charset="0"/>
                <a:cs typeface="Times New Roman" panose="02020603050405020304" pitchFamily="18" charset="0"/>
              </a:rPr>
              <a:t>，高维时</a:t>
            </a:r>
            <a:r>
              <a:rPr lang="en-US" altLang="zh-CN" sz="2800" dirty="0" smtClean="0">
                <a:latin typeface="Times New Roman" panose="02020603050405020304" pitchFamily="18" charset="0"/>
                <a:cs typeface="Times New Roman" panose="02020603050405020304" pitchFamily="18" charset="0"/>
              </a:rPr>
              <a:t>(d&gt;5)</a:t>
            </a:r>
            <a:r>
              <a:rPr lang="zh-CN" altLang="en-US" sz="2800" dirty="0" smtClean="0">
                <a:latin typeface="Times New Roman" panose="02020603050405020304" pitchFamily="18" charset="0"/>
                <a:cs typeface="Times New Roman" panose="02020603050405020304" pitchFamily="18" charset="0"/>
              </a:rPr>
              <a:t>约为</a:t>
            </a:r>
            <a:r>
              <a:rPr lang="en-US" altLang="zh-CN" sz="2800" dirty="0" smtClean="0">
                <a:latin typeface="Times New Roman" panose="02020603050405020304" pitchFamily="18" charset="0"/>
                <a:cs typeface="Times New Roman" panose="02020603050405020304" pitchFamily="18" charset="0"/>
              </a:rPr>
              <a:t>0.23</a:t>
            </a:r>
            <a:r>
              <a:rPr lang="zh-CN" altLang="en-US" sz="2800" dirty="0" smtClean="0">
                <a:latin typeface="Times New Roman" panose="02020603050405020304" pitchFamily="18" charset="0"/>
                <a:cs typeface="Times New Roman" panose="02020603050405020304" pitchFamily="18" charset="0"/>
              </a:rPr>
              <a:t>。</a:t>
            </a:r>
            <a:endParaRPr lang="en-US" altLang="zh-CN" sz="2800" dirty="0" smtClean="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4342040" y="2684919"/>
            <a:ext cx="1650546" cy="396648"/>
          </a:xfrm>
          <a:prstGeom prst="rect">
            <a:avLst/>
          </a:prstGeom>
        </p:spPr>
      </p:pic>
      <p:pic>
        <p:nvPicPr>
          <p:cNvPr id="5" name="图片 4"/>
          <p:cNvPicPr>
            <a:picLocks noChangeAspect="1"/>
          </p:cNvPicPr>
          <p:nvPr/>
        </p:nvPicPr>
        <p:blipFill>
          <a:blip r:embed="rId4"/>
          <a:stretch>
            <a:fillRect/>
          </a:stretch>
        </p:blipFill>
        <p:spPr>
          <a:xfrm>
            <a:off x="3084055" y="3461658"/>
            <a:ext cx="3019425" cy="397779"/>
          </a:xfrm>
          <a:prstGeom prst="rect">
            <a:avLst/>
          </a:prstGeom>
        </p:spPr>
      </p:pic>
      <p:pic>
        <p:nvPicPr>
          <p:cNvPr id="6" name="图片 5"/>
          <p:cNvPicPr>
            <a:picLocks noChangeAspect="1"/>
          </p:cNvPicPr>
          <p:nvPr/>
        </p:nvPicPr>
        <p:blipFill>
          <a:blip r:embed="rId5"/>
          <a:stretch>
            <a:fillRect/>
          </a:stretch>
        </p:blipFill>
        <p:spPr>
          <a:xfrm>
            <a:off x="7297166" y="3425259"/>
            <a:ext cx="1333500" cy="397779"/>
          </a:xfrm>
          <a:prstGeom prst="rect">
            <a:avLst/>
          </a:prstGeom>
        </p:spPr>
      </p:pic>
    </p:spTree>
    <p:extLst>
      <p:ext uri="{BB962C8B-B14F-4D97-AF65-F5344CB8AC3E}">
        <p14:creationId xmlns:p14="http://schemas.microsoft.com/office/powerpoint/2010/main" val="42530678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Part III – Efficient Computation of MCMC</a:t>
            </a:r>
            <a:endParaRPr lang="zh-CN" altLang="en-US" dirty="0"/>
          </a:p>
        </p:txBody>
      </p:sp>
      <p:sp>
        <p:nvSpPr>
          <p:cNvPr id="3" name="内容占位符 2"/>
          <p:cNvSpPr>
            <a:spLocks noGrp="1"/>
          </p:cNvSpPr>
          <p:nvPr>
            <p:ph idx="1"/>
          </p:nvPr>
        </p:nvSpPr>
        <p:spPr>
          <a:xfrm>
            <a:off x="838200" y="1690688"/>
            <a:ext cx="10515600" cy="5167312"/>
          </a:xfrm>
        </p:spPr>
        <p:txBody>
          <a:bodyPr>
            <a:normAutofit/>
          </a:bodyPr>
          <a:lstStyle/>
          <a:p>
            <a:r>
              <a:rPr lang="en-US" altLang="zh-CN" sz="3200" dirty="0" smtClean="0">
                <a:latin typeface="Times New Roman" panose="02020603050405020304" pitchFamily="18" charset="0"/>
                <a:cs typeface="Times New Roman" panose="02020603050405020304" pitchFamily="18" charset="0"/>
              </a:rPr>
              <a:t>Metropolis</a:t>
            </a:r>
            <a:r>
              <a:rPr lang="zh-CN" altLang="en-US" sz="3200" dirty="0" smtClean="0">
                <a:latin typeface="Times New Roman" panose="02020603050405020304" pitchFamily="18" charset="0"/>
                <a:cs typeface="Times New Roman" panose="02020603050405020304" pitchFamily="18" charset="0"/>
              </a:rPr>
              <a:t>的加速</a:t>
            </a:r>
            <a:endParaRPr lang="en-US" altLang="zh-CN" sz="3200" dirty="0" smtClean="0">
              <a:latin typeface="Times New Roman" panose="02020603050405020304" pitchFamily="18" charset="0"/>
              <a:cs typeface="Times New Roman" panose="02020603050405020304" pitchFamily="18" charset="0"/>
            </a:endParaRPr>
          </a:p>
          <a:p>
            <a:pPr lvl="1"/>
            <a:r>
              <a:rPr lang="en-US" altLang="zh-CN" sz="2800" dirty="0" smtClean="0">
                <a:latin typeface="Times New Roman" panose="02020603050405020304" pitchFamily="18" charset="0"/>
                <a:cs typeface="Times New Roman" panose="02020603050405020304" pitchFamily="18" charset="0"/>
              </a:rPr>
              <a:t>4. </a:t>
            </a:r>
            <a:r>
              <a:rPr lang="zh-CN" altLang="en-US" sz="2800" dirty="0" smtClean="0">
                <a:latin typeface="Times New Roman" panose="02020603050405020304" pitchFamily="18" charset="0"/>
                <a:cs typeface="Times New Roman" panose="02020603050405020304" pitchFamily="18" charset="0"/>
              </a:rPr>
              <a:t>适应性调优方法</a:t>
            </a:r>
            <a:endParaRPr lang="en-US" altLang="zh-CN" sz="2800" dirty="0" smtClean="0">
              <a:latin typeface="Times New Roman" panose="02020603050405020304" pitchFamily="18" charset="0"/>
              <a:cs typeface="Times New Roman" panose="02020603050405020304" pitchFamily="18" charset="0"/>
            </a:endParaRPr>
          </a:p>
          <a:p>
            <a:pPr lvl="2"/>
            <a:r>
              <a:rPr lang="en-US" altLang="zh-CN" sz="2400" dirty="0" smtClean="0">
                <a:latin typeface="Times New Roman" panose="02020603050405020304" pitchFamily="18" charset="0"/>
                <a:cs typeface="Times New Roman" panose="02020603050405020304" pitchFamily="18" charset="0"/>
              </a:rPr>
              <a:t>(1) </a:t>
            </a:r>
            <a:r>
              <a:rPr lang="zh-CN" altLang="en-US" sz="2400" dirty="0" smtClean="0">
                <a:latin typeface="Times New Roman" panose="02020603050405020304" pitchFamily="18" charset="0"/>
                <a:cs typeface="Times New Roman" panose="02020603050405020304" pitchFamily="18" charset="0"/>
              </a:rPr>
              <a:t>以多元正态提议分布为例，估计得出后验分布的尺度</a:t>
            </a:r>
            <a:r>
              <a:rPr lang="en-US" altLang="zh-CN" sz="2400" dirty="0" smtClean="0">
                <a:latin typeface="Times New Roman" panose="02020603050405020304" pitchFamily="18" charset="0"/>
                <a:cs typeface="Times New Roman" panose="02020603050405020304" pitchFamily="18" charset="0"/>
              </a:rPr>
              <a:t>Σ</a:t>
            </a:r>
            <a:r>
              <a:rPr lang="zh-CN" altLang="en-US" sz="2400" dirty="0" smtClean="0">
                <a:latin typeface="Times New Roman" panose="02020603050405020304" pitchFamily="18" charset="0"/>
                <a:cs typeface="Times New Roman" panose="02020603050405020304" pitchFamily="18" charset="0"/>
              </a:rPr>
              <a:t>后，乘上尺度参数</a:t>
            </a:r>
            <a:r>
              <a:rPr lang="en-US" altLang="zh-CN" sz="2400" dirty="0" smtClean="0">
                <a:latin typeface="Times New Roman" panose="02020603050405020304" pitchFamily="18" charset="0"/>
                <a:cs typeface="Times New Roman" panose="02020603050405020304" pitchFamily="18" charset="0"/>
              </a:rPr>
              <a:t>2.4/</a:t>
            </a:r>
            <a:r>
              <a:rPr lang="en-US" altLang="zh-CN" sz="2400" dirty="0" err="1" smtClean="0">
                <a:latin typeface="Times New Roman" panose="02020603050405020304" pitchFamily="18" charset="0"/>
                <a:cs typeface="Times New Roman" panose="02020603050405020304" pitchFamily="18" charset="0"/>
              </a:rPr>
              <a:t>sqrt</a:t>
            </a:r>
            <a:r>
              <a:rPr lang="en-US" altLang="zh-CN" sz="2400" dirty="0" smtClean="0">
                <a:latin typeface="Times New Roman" panose="02020603050405020304" pitchFamily="18" charset="0"/>
                <a:cs typeface="Times New Roman" panose="02020603050405020304" pitchFamily="18" charset="0"/>
              </a:rPr>
              <a:t>(d)</a:t>
            </a:r>
          </a:p>
          <a:p>
            <a:pPr lvl="2"/>
            <a:r>
              <a:rPr lang="en-US" altLang="zh-CN" sz="2400" dirty="0" smtClean="0">
                <a:latin typeface="Times New Roman" panose="02020603050405020304" pitchFamily="18" charset="0"/>
                <a:cs typeface="Times New Roman" panose="02020603050405020304" pitchFamily="18" charset="0"/>
              </a:rPr>
              <a:t>(2) </a:t>
            </a:r>
            <a:r>
              <a:rPr lang="zh-CN" altLang="en-US" sz="2400" dirty="0" smtClean="0">
                <a:latin typeface="Times New Roman" panose="02020603050405020304" pitchFamily="18" charset="0"/>
                <a:cs typeface="Times New Roman" panose="02020603050405020304" pitchFamily="18" charset="0"/>
              </a:rPr>
              <a:t>一定模拟次数后，重新估计协方差矩阵</a:t>
            </a:r>
            <a:r>
              <a:rPr lang="en-US" altLang="zh-CN" sz="2400" dirty="0" smtClean="0">
                <a:latin typeface="Times New Roman" panose="02020603050405020304" pitchFamily="18" charset="0"/>
                <a:cs typeface="Times New Roman" panose="02020603050405020304" pitchFamily="18" charset="0"/>
              </a:rPr>
              <a:t>Σ</a:t>
            </a:r>
          </a:p>
          <a:p>
            <a:pPr lvl="2"/>
            <a:r>
              <a:rPr lang="en-US" altLang="zh-CN" sz="2400" dirty="0" smtClean="0">
                <a:latin typeface="Times New Roman" panose="02020603050405020304" pitchFamily="18" charset="0"/>
                <a:cs typeface="Times New Roman" panose="02020603050405020304" pitchFamily="18" charset="0"/>
              </a:rPr>
              <a:t>(3)</a:t>
            </a:r>
            <a:r>
              <a:rPr lang="zh-CN" altLang="en-US" sz="2400" dirty="0" smtClean="0">
                <a:latin typeface="Times New Roman" panose="02020603050405020304" pitchFamily="18" charset="0"/>
                <a:cs typeface="Times New Roman" panose="02020603050405020304" pitchFamily="18" charset="0"/>
              </a:rPr>
              <a:t>若调优阶段算法的接受率太高，则增大协方差矩阵的尺度因子</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让算法迈的步子更大，更激进一些</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；反之，降低尺度因子</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使算法更稳健</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。最终目标是使接受率在</a:t>
            </a:r>
            <a:r>
              <a:rPr lang="en-US" altLang="zh-CN" sz="2400" dirty="0" smtClean="0">
                <a:latin typeface="Times New Roman" panose="02020603050405020304" pitchFamily="18" charset="0"/>
                <a:cs typeface="Times New Roman" panose="02020603050405020304" pitchFamily="18" charset="0"/>
              </a:rPr>
              <a:t>0.44(</a:t>
            </a:r>
            <a:r>
              <a:rPr lang="zh-CN" altLang="en-US" sz="2400" dirty="0" smtClean="0">
                <a:latin typeface="Times New Roman" panose="02020603050405020304" pitchFamily="18" charset="0"/>
                <a:cs typeface="Times New Roman" panose="02020603050405020304" pitchFamily="18" charset="0"/>
              </a:rPr>
              <a:t>一维</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0.23(</a:t>
            </a:r>
            <a:r>
              <a:rPr lang="zh-CN" altLang="en-US" sz="2400" dirty="0" smtClean="0">
                <a:latin typeface="Times New Roman" panose="02020603050405020304" pitchFamily="18" charset="0"/>
                <a:cs typeface="Times New Roman" panose="02020603050405020304" pitchFamily="18" charset="0"/>
              </a:rPr>
              <a:t>高维</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附近。</a:t>
            </a:r>
            <a:endParaRPr lang="en-US" altLang="zh-CN"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3144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ctrTitle"/>
          </p:nvPr>
        </p:nvSpPr>
        <p:spPr>
          <a:xfrm>
            <a:off x="2270760" y="3131392"/>
            <a:ext cx="7772400" cy="869133"/>
          </a:xfrm>
        </p:spPr>
        <p:txBody>
          <a:bodyPr>
            <a:normAutofit fontScale="90000"/>
          </a:bodyPr>
          <a:lstStyle/>
          <a:p>
            <a:r>
              <a:rPr lang="en-US" altLang="zh-CN" sz="4400" dirty="0" smtClean="0">
                <a:latin typeface="+mj-ea"/>
              </a:rPr>
              <a:t>Faster estimation of Bayesian models in ecology using </a:t>
            </a:r>
            <a:r>
              <a:rPr lang="en-US" altLang="zh-CN" sz="4400" dirty="0" err="1" smtClean="0">
                <a:latin typeface="+mj-ea"/>
              </a:rPr>
              <a:t>Haniltonian</a:t>
            </a:r>
            <a:r>
              <a:rPr lang="en-US" altLang="zh-CN" sz="4400" dirty="0" smtClean="0">
                <a:latin typeface="+mj-ea"/>
              </a:rPr>
              <a:t> Monte Carlo</a:t>
            </a:r>
            <a:endParaRPr lang="zh-CN" altLang="en-US" sz="4400" dirty="0">
              <a:latin typeface="+mj-ea"/>
            </a:endParaRPr>
          </a:p>
        </p:txBody>
      </p:sp>
    </p:spTree>
    <p:extLst>
      <p:ext uri="{BB962C8B-B14F-4D97-AF65-F5344CB8AC3E}">
        <p14:creationId xmlns:p14="http://schemas.microsoft.com/office/powerpoint/2010/main" val="26476642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内容提要</a:t>
            </a:r>
            <a:endParaRPr lang="zh-CN" altLang="en-US" dirty="0"/>
          </a:p>
        </p:txBody>
      </p:sp>
      <p:sp>
        <p:nvSpPr>
          <p:cNvPr id="3" name="内容占位符 2"/>
          <p:cNvSpPr>
            <a:spLocks noGrp="1"/>
          </p:cNvSpPr>
          <p:nvPr>
            <p:ph idx="1"/>
          </p:nvPr>
        </p:nvSpPr>
        <p:spPr/>
        <p:txBody>
          <a:bodyPr/>
          <a:lstStyle/>
          <a:p>
            <a:pPr>
              <a:lnSpc>
                <a:spcPct val="150000"/>
              </a:lnSpc>
            </a:pPr>
            <a:r>
              <a:rPr lang="en-US" altLang="zh-CN" dirty="0" smtClean="0"/>
              <a:t>Chapter1 HMC</a:t>
            </a:r>
            <a:r>
              <a:rPr lang="zh-CN" altLang="en-US" dirty="0" smtClean="0"/>
              <a:t>算法概述</a:t>
            </a:r>
            <a:endParaRPr lang="en-US" altLang="zh-CN" dirty="0" smtClean="0"/>
          </a:p>
          <a:p>
            <a:pPr>
              <a:lnSpc>
                <a:spcPct val="150000"/>
              </a:lnSpc>
            </a:pPr>
            <a:r>
              <a:rPr lang="en-US" altLang="zh-CN" dirty="0" smtClean="0"/>
              <a:t>Chapter2 STATIC HMC</a:t>
            </a:r>
          </a:p>
          <a:p>
            <a:pPr>
              <a:lnSpc>
                <a:spcPct val="150000"/>
              </a:lnSpc>
            </a:pPr>
            <a:r>
              <a:rPr lang="en-US" altLang="zh-CN" dirty="0" smtClean="0"/>
              <a:t>Chapter3 THE NO-U-TURN SAMPLER</a:t>
            </a:r>
            <a:r>
              <a:rPr lang="zh-CN" altLang="en-US" dirty="0" smtClean="0"/>
              <a:t>（</a:t>
            </a:r>
            <a:r>
              <a:rPr lang="en-US" altLang="zh-CN" dirty="0" smtClean="0"/>
              <a:t>NUTS</a:t>
            </a:r>
            <a:r>
              <a:rPr lang="zh-CN" altLang="en-US" dirty="0" smtClean="0"/>
              <a:t>）</a:t>
            </a:r>
            <a:endParaRPr lang="en-US" altLang="zh-CN" dirty="0" smtClean="0"/>
          </a:p>
          <a:p>
            <a:pPr>
              <a:lnSpc>
                <a:spcPct val="150000"/>
              </a:lnSpc>
            </a:pPr>
            <a:r>
              <a:rPr lang="en-US" altLang="zh-CN" dirty="0" smtClean="0"/>
              <a:t>Chapter4 R PRACTICE</a:t>
            </a:r>
            <a:endParaRPr lang="zh-CN" altLang="en-US" dirty="0"/>
          </a:p>
        </p:txBody>
      </p:sp>
    </p:spTree>
    <p:extLst>
      <p:ext uri="{BB962C8B-B14F-4D97-AF65-F5344CB8AC3E}">
        <p14:creationId xmlns:p14="http://schemas.microsoft.com/office/powerpoint/2010/main" val="34552093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Part I – Supplement of Bayesian</a:t>
            </a:r>
            <a:endParaRPr lang="zh-CN" altLang="en-US" dirty="0"/>
          </a:p>
        </p:txBody>
      </p:sp>
      <p:sp>
        <p:nvSpPr>
          <p:cNvPr id="3" name="内容占位符 2"/>
          <p:cNvSpPr>
            <a:spLocks noGrp="1"/>
          </p:cNvSpPr>
          <p:nvPr>
            <p:ph idx="1"/>
          </p:nvPr>
        </p:nvSpPr>
        <p:spPr>
          <a:xfrm>
            <a:off x="838200" y="1690688"/>
            <a:ext cx="10515600" cy="4486275"/>
          </a:xfrm>
        </p:spPr>
        <p:txBody>
          <a:bodyPr/>
          <a:lstStyle/>
          <a:p>
            <a:r>
              <a:rPr lang="en-US" altLang="zh-CN" sz="3200" dirty="0" smtClean="0">
                <a:latin typeface="Times New Roman" panose="02020603050405020304" pitchFamily="18" charset="0"/>
                <a:cs typeface="Times New Roman" panose="02020603050405020304" pitchFamily="18" charset="0"/>
              </a:rPr>
              <a:t>Rejection sampling</a:t>
            </a:r>
          </a:p>
          <a:p>
            <a:endParaRPr lang="en-US" altLang="zh-CN" sz="3200" dirty="0" smtClean="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stretch>
            <a:fillRect/>
          </a:stretch>
        </p:blipFill>
        <p:spPr>
          <a:xfrm>
            <a:off x="838200" y="2227700"/>
            <a:ext cx="10515600" cy="4630300"/>
          </a:xfrm>
          <a:prstGeom prst="rect">
            <a:avLst/>
          </a:prstGeom>
        </p:spPr>
      </p:pic>
    </p:spTree>
    <p:extLst>
      <p:ext uri="{BB962C8B-B14F-4D97-AF65-F5344CB8AC3E}">
        <p14:creationId xmlns:p14="http://schemas.microsoft.com/office/powerpoint/2010/main" val="17580011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Chapter1 HMC</a:t>
            </a:r>
            <a:r>
              <a:rPr lang="zh-CN" altLang="en-US" dirty="0" smtClean="0"/>
              <a:t>算法概述</a:t>
            </a:r>
          </a:p>
        </p:txBody>
      </p:sp>
      <p:sp>
        <p:nvSpPr>
          <p:cNvPr id="3" name="内容占位符 2"/>
          <p:cNvSpPr>
            <a:spLocks noGrp="1"/>
          </p:cNvSpPr>
          <p:nvPr>
            <p:ph idx="1"/>
          </p:nvPr>
        </p:nvSpPr>
        <p:spPr>
          <a:xfrm>
            <a:off x="838200" y="3666744"/>
            <a:ext cx="10515600" cy="2457578"/>
          </a:xfrm>
        </p:spPr>
        <p:txBody>
          <a:bodyPr/>
          <a:lstStyle/>
          <a:p>
            <a:r>
              <a:rPr lang="en-US" altLang="zh-CN" dirty="0"/>
              <a:t>1</a:t>
            </a:r>
            <a:r>
              <a:rPr lang="en-US" altLang="zh-CN" dirty="0" smtClean="0"/>
              <a:t>.1 </a:t>
            </a:r>
            <a:r>
              <a:rPr lang="zh-CN" altLang="en-US" dirty="0"/>
              <a:t>一</a:t>
            </a:r>
            <a:r>
              <a:rPr lang="zh-CN" altLang="en-US" dirty="0" smtClean="0"/>
              <a:t>元简单情况</a:t>
            </a:r>
            <a:endParaRPr lang="en-US" altLang="zh-CN" dirty="0" smtClean="0"/>
          </a:p>
          <a:p>
            <a:r>
              <a:rPr lang="en-US" altLang="zh-CN" dirty="0"/>
              <a:t>1</a:t>
            </a:r>
            <a:r>
              <a:rPr lang="en-US" altLang="zh-CN" dirty="0" smtClean="0"/>
              <a:t>.2 </a:t>
            </a:r>
            <a:r>
              <a:rPr lang="zh-CN" altLang="en-US" dirty="0" smtClean="0"/>
              <a:t>多元推广</a:t>
            </a:r>
            <a:endParaRPr lang="en-US" altLang="zh-CN" dirty="0" smtClean="0"/>
          </a:p>
        </p:txBody>
      </p:sp>
      <p:sp>
        <p:nvSpPr>
          <p:cNvPr id="4" name="文本框 3"/>
          <p:cNvSpPr txBox="1"/>
          <p:nvPr/>
        </p:nvSpPr>
        <p:spPr>
          <a:xfrm>
            <a:off x="2328672" y="1972472"/>
            <a:ext cx="7534656" cy="830997"/>
          </a:xfrm>
          <a:prstGeom prst="rect">
            <a:avLst/>
          </a:prstGeom>
          <a:noFill/>
        </p:spPr>
        <p:txBody>
          <a:bodyPr wrap="square" rtlCol="0">
            <a:spAutoFit/>
          </a:bodyPr>
          <a:lstStyle/>
          <a:p>
            <a:r>
              <a:rPr lang="zh-CN" altLang="en-US" sz="2400" dirty="0" smtClean="0"/>
              <a:t>源于物理中研究的小球在光滑平面上的运动轨迹，通过物理模型的建模思路来进行随机模拟的模型建构</a:t>
            </a:r>
            <a:endParaRPr lang="zh-CN" altLang="en-US" sz="2400" dirty="0"/>
          </a:p>
        </p:txBody>
      </p:sp>
    </p:spTree>
    <p:extLst>
      <p:ext uri="{BB962C8B-B14F-4D97-AF65-F5344CB8AC3E}">
        <p14:creationId xmlns:p14="http://schemas.microsoft.com/office/powerpoint/2010/main" val="8270907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Chapter1 HMC</a:t>
            </a:r>
            <a:r>
              <a:rPr lang="zh-CN" altLang="en-US" dirty="0" smtClean="0"/>
              <a:t>算法概述</a:t>
            </a:r>
          </a:p>
        </p:txBody>
      </p:sp>
      <p:sp>
        <p:nvSpPr>
          <p:cNvPr id="3" name="内容占位符 2"/>
          <p:cNvSpPr>
            <a:spLocks noGrp="1"/>
          </p:cNvSpPr>
          <p:nvPr>
            <p:ph idx="1"/>
          </p:nvPr>
        </p:nvSpPr>
        <p:spPr>
          <a:xfrm>
            <a:off x="838200" y="1825625"/>
            <a:ext cx="10515600" cy="551815"/>
          </a:xfrm>
        </p:spPr>
        <p:txBody>
          <a:bodyPr/>
          <a:lstStyle/>
          <a:p>
            <a:r>
              <a:rPr lang="en-US" altLang="zh-CN" dirty="0"/>
              <a:t>1</a:t>
            </a:r>
            <a:r>
              <a:rPr lang="en-US" altLang="zh-CN" dirty="0" smtClean="0"/>
              <a:t>.1 </a:t>
            </a:r>
            <a:r>
              <a:rPr lang="zh-CN" altLang="en-US" dirty="0"/>
              <a:t>一</a:t>
            </a:r>
            <a:r>
              <a:rPr lang="zh-CN" altLang="en-US" dirty="0" smtClean="0"/>
              <a:t>元简单情况</a:t>
            </a:r>
            <a:endParaRPr lang="en-US" altLang="zh-CN" dirty="0" smtClean="0"/>
          </a:p>
        </p:txBody>
      </p:sp>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5468" y="2660903"/>
            <a:ext cx="3676748" cy="3552953"/>
          </a:xfrm>
          <a:prstGeom prst="rect">
            <a:avLst/>
          </a:prstGeom>
        </p:spPr>
      </p:pic>
      <p:sp>
        <p:nvSpPr>
          <p:cNvPr id="5" name="文本框 4"/>
          <p:cNvSpPr txBox="1"/>
          <p:nvPr/>
        </p:nvSpPr>
        <p:spPr>
          <a:xfrm>
            <a:off x="1280884" y="3255264"/>
            <a:ext cx="5183923" cy="1569660"/>
          </a:xfrm>
          <a:prstGeom prst="rect">
            <a:avLst/>
          </a:prstGeom>
          <a:noFill/>
        </p:spPr>
        <p:txBody>
          <a:bodyPr wrap="square" rtlCol="0">
            <a:spAutoFit/>
          </a:bodyPr>
          <a:lstStyle/>
          <a:p>
            <a:r>
              <a:rPr lang="zh-CN" altLang="en-US" sz="2400" dirty="0" smtClean="0"/>
              <a:t>假设光滑的小球在一条抛物线</a:t>
            </a:r>
            <a:r>
              <a:rPr lang="en-US" altLang="zh-CN" sz="2400" dirty="0"/>
              <a:t> </a:t>
            </a:r>
            <a:r>
              <a:rPr lang="en-US" altLang="zh-CN" sz="2400" dirty="0" smtClean="0"/>
              <a:t>          </a:t>
            </a:r>
            <a:r>
              <a:rPr lang="zh-CN" altLang="en-US" sz="2400" dirty="0" smtClean="0"/>
              <a:t>轨道上滑动，以小球的位置变量来表示待估参数，以小球的总能量来表示后验密度函数的对数值。</a:t>
            </a:r>
            <a:endParaRPr lang="zh-CN" altLang="en-US" sz="2400" dirty="0"/>
          </a:p>
        </p:txBody>
      </p:sp>
      <p:graphicFrame>
        <p:nvGraphicFramePr>
          <p:cNvPr id="6" name="对象 5"/>
          <p:cNvGraphicFramePr>
            <a:graphicFrameLocks noChangeAspect="1"/>
          </p:cNvGraphicFramePr>
          <p:nvPr/>
        </p:nvGraphicFramePr>
        <p:xfrm>
          <a:off x="5428718" y="3255264"/>
          <a:ext cx="667282" cy="353267"/>
        </p:xfrm>
        <a:graphic>
          <a:graphicData uri="http://schemas.openxmlformats.org/presentationml/2006/ole">
            <mc:AlternateContent xmlns:mc="http://schemas.openxmlformats.org/markup-compatibility/2006">
              <mc:Choice xmlns:v="urn:schemas-microsoft-com:vml" Requires="v">
                <p:oleObj spid="_x0000_s29700" name="Equation" r:id="rId4" imgW="431640" imgH="228600" progId="Equation.DSMT4">
                  <p:embed/>
                </p:oleObj>
              </mc:Choice>
              <mc:Fallback>
                <p:oleObj name="Equation" r:id="rId4" imgW="431640" imgH="228600" progId="Equation.DSMT4">
                  <p:embed/>
                  <p:pic>
                    <p:nvPicPr>
                      <p:cNvPr id="0" name=""/>
                      <p:cNvPicPr/>
                      <p:nvPr/>
                    </p:nvPicPr>
                    <p:blipFill>
                      <a:blip r:embed="rId5"/>
                      <a:stretch>
                        <a:fillRect/>
                      </a:stretch>
                    </p:blipFill>
                    <p:spPr>
                      <a:xfrm>
                        <a:off x="5428718" y="3255264"/>
                        <a:ext cx="667282" cy="353267"/>
                      </a:xfrm>
                      <a:prstGeom prst="rect">
                        <a:avLst/>
                      </a:prstGeom>
                    </p:spPr>
                  </p:pic>
                </p:oleObj>
              </mc:Fallback>
            </mc:AlternateContent>
          </a:graphicData>
        </a:graphic>
      </p:graphicFrame>
    </p:spTree>
    <p:extLst>
      <p:ext uri="{BB962C8B-B14F-4D97-AF65-F5344CB8AC3E}">
        <p14:creationId xmlns:p14="http://schemas.microsoft.com/office/powerpoint/2010/main" val="3077514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Chapter1 HMC</a:t>
            </a:r>
            <a:r>
              <a:rPr lang="zh-CN" altLang="en-US" dirty="0" smtClean="0"/>
              <a:t>算法概述</a:t>
            </a:r>
          </a:p>
        </p:txBody>
      </p:sp>
      <p:sp>
        <p:nvSpPr>
          <p:cNvPr id="3" name="内容占位符 2"/>
          <p:cNvSpPr>
            <a:spLocks noGrp="1"/>
          </p:cNvSpPr>
          <p:nvPr>
            <p:ph idx="1"/>
          </p:nvPr>
        </p:nvSpPr>
        <p:spPr>
          <a:xfrm>
            <a:off x="838200" y="1825625"/>
            <a:ext cx="10515600" cy="551815"/>
          </a:xfrm>
        </p:spPr>
        <p:txBody>
          <a:bodyPr/>
          <a:lstStyle/>
          <a:p>
            <a:r>
              <a:rPr lang="en-US" altLang="zh-CN" dirty="0"/>
              <a:t>1</a:t>
            </a:r>
            <a:r>
              <a:rPr lang="en-US" altLang="zh-CN" dirty="0" smtClean="0"/>
              <a:t>.1 </a:t>
            </a:r>
            <a:r>
              <a:rPr lang="zh-CN" altLang="en-US" dirty="0"/>
              <a:t>一</a:t>
            </a:r>
            <a:r>
              <a:rPr lang="zh-CN" altLang="en-US" dirty="0" smtClean="0"/>
              <a:t>元简单情况</a:t>
            </a:r>
            <a:endParaRPr lang="en-US" altLang="zh-CN" dirty="0" smtClean="0"/>
          </a:p>
        </p:txBody>
      </p:sp>
      <p:pic>
        <p:nvPicPr>
          <p:cNvPr id="7" name="图片 6"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0504" y="2578511"/>
            <a:ext cx="3502542" cy="3264505"/>
          </a:xfrm>
          <a:prstGeom prst="rect">
            <a:avLst/>
          </a:prstGeom>
        </p:spPr>
      </p:pic>
      <p:pic>
        <p:nvPicPr>
          <p:cNvPr id="8" name="图片 7"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7991" y="2578511"/>
            <a:ext cx="3551873" cy="3264505"/>
          </a:xfrm>
          <a:prstGeom prst="rect">
            <a:avLst/>
          </a:prstGeom>
        </p:spPr>
      </p:pic>
      <p:sp>
        <p:nvSpPr>
          <p:cNvPr id="9" name="文本框 8"/>
          <p:cNvSpPr txBox="1"/>
          <p:nvPr/>
        </p:nvSpPr>
        <p:spPr>
          <a:xfrm>
            <a:off x="3274834" y="6044086"/>
            <a:ext cx="1212250" cy="461665"/>
          </a:xfrm>
          <a:prstGeom prst="rect">
            <a:avLst/>
          </a:prstGeom>
          <a:noFill/>
        </p:spPr>
        <p:txBody>
          <a:bodyPr wrap="square" rtlCol="0">
            <a:spAutoFit/>
          </a:bodyPr>
          <a:lstStyle/>
          <a:p>
            <a:r>
              <a:rPr lang="zh-CN" altLang="en-US" sz="2400" dirty="0"/>
              <a:t>动量</a:t>
            </a:r>
          </a:p>
        </p:txBody>
      </p:sp>
      <p:sp>
        <p:nvSpPr>
          <p:cNvPr id="10" name="文本框 9"/>
          <p:cNvSpPr txBox="1"/>
          <p:nvPr/>
        </p:nvSpPr>
        <p:spPr>
          <a:xfrm>
            <a:off x="8273554" y="6044086"/>
            <a:ext cx="1212250" cy="461665"/>
          </a:xfrm>
          <a:prstGeom prst="rect">
            <a:avLst/>
          </a:prstGeom>
          <a:noFill/>
        </p:spPr>
        <p:txBody>
          <a:bodyPr wrap="square" rtlCol="0">
            <a:spAutoFit/>
          </a:bodyPr>
          <a:lstStyle/>
          <a:p>
            <a:r>
              <a:rPr lang="zh-CN" altLang="en-US" sz="2400" dirty="0"/>
              <a:t>总能量</a:t>
            </a:r>
          </a:p>
        </p:txBody>
      </p:sp>
    </p:spTree>
    <p:extLst>
      <p:ext uri="{BB962C8B-B14F-4D97-AF65-F5344CB8AC3E}">
        <p14:creationId xmlns:p14="http://schemas.microsoft.com/office/powerpoint/2010/main" val="15607278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Chapter1 HMC</a:t>
            </a:r>
            <a:r>
              <a:rPr lang="zh-CN" altLang="en-US" dirty="0" smtClean="0"/>
              <a:t>算法概述</a:t>
            </a:r>
          </a:p>
        </p:txBody>
      </p:sp>
      <p:sp>
        <p:nvSpPr>
          <p:cNvPr id="3" name="内容占位符 2"/>
          <p:cNvSpPr>
            <a:spLocks noGrp="1"/>
          </p:cNvSpPr>
          <p:nvPr>
            <p:ph idx="1"/>
          </p:nvPr>
        </p:nvSpPr>
        <p:spPr>
          <a:xfrm>
            <a:off x="838200" y="1825625"/>
            <a:ext cx="10515600" cy="551815"/>
          </a:xfrm>
        </p:spPr>
        <p:txBody>
          <a:bodyPr/>
          <a:lstStyle/>
          <a:p>
            <a:r>
              <a:rPr lang="en-US" altLang="zh-CN" dirty="0" smtClean="0"/>
              <a:t>1.2 </a:t>
            </a:r>
            <a:r>
              <a:rPr lang="zh-CN" altLang="en-US" dirty="0" smtClean="0"/>
              <a:t>多元推广</a:t>
            </a:r>
            <a:endParaRPr lang="en-US" altLang="zh-CN" dirty="0" smtClean="0"/>
          </a:p>
        </p:txBody>
      </p:sp>
      <p:sp>
        <p:nvSpPr>
          <p:cNvPr id="5" name="文本框 4"/>
          <p:cNvSpPr txBox="1"/>
          <p:nvPr/>
        </p:nvSpPr>
        <p:spPr>
          <a:xfrm>
            <a:off x="1088860" y="3246438"/>
            <a:ext cx="5497678" cy="1938992"/>
          </a:xfrm>
          <a:prstGeom prst="rect">
            <a:avLst/>
          </a:prstGeom>
          <a:noFill/>
        </p:spPr>
        <p:txBody>
          <a:bodyPr wrap="square" rtlCol="0">
            <a:spAutoFit/>
          </a:bodyPr>
          <a:lstStyle/>
          <a:p>
            <a:r>
              <a:rPr lang="zh-CN" altLang="en-US" sz="2400" dirty="0" smtClean="0"/>
              <a:t>假设光滑的小球在一条二维平面</a:t>
            </a:r>
            <a:r>
              <a:rPr lang="en-US" altLang="zh-CN" sz="2400" dirty="0" smtClean="0"/>
              <a:t>           </a:t>
            </a:r>
            <a:r>
              <a:rPr lang="zh-CN" altLang="en-US" sz="2400" dirty="0" smtClean="0"/>
              <a:t>轨道上滑动，在初始的时候给小球一个水平的动量，以小球的位置变量来表示待估参数，以小球的总能量来表示后验密度函数的对数值。</a:t>
            </a:r>
            <a:endParaRPr lang="zh-CN" altLang="en-US" sz="2400" dirty="0"/>
          </a:p>
        </p:txBody>
      </p:sp>
      <p:graphicFrame>
        <p:nvGraphicFramePr>
          <p:cNvPr id="6" name="对象 5"/>
          <p:cNvGraphicFramePr>
            <a:graphicFrameLocks noChangeAspect="1"/>
          </p:cNvGraphicFramePr>
          <p:nvPr/>
        </p:nvGraphicFramePr>
        <p:xfrm>
          <a:off x="5487988" y="3246438"/>
          <a:ext cx="1098550" cy="371475"/>
        </p:xfrm>
        <a:graphic>
          <a:graphicData uri="http://schemas.openxmlformats.org/presentationml/2006/ole">
            <mc:AlternateContent xmlns:mc="http://schemas.openxmlformats.org/markup-compatibility/2006">
              <mc:Choice xmlns:v="urn:schemas-microsoft-com:vml" Requires="v">
                <p:oleObj spid="_x0000_s30724" name="Equation" r:id="rId3" imgW="711000" imgH="241200" progId="Equation.DSMT4">
                  <p:embed/>
                </p:oleObj>
              </mc:Choice>
              <mc:Fallback>
                <p:oleObj name="Equation" r:id="rId3" imgW="711000" imgH="241200" progId="Equation.DSMT4">
                  <p:embed/>
                  <p:pic>
                    <p:nvPicPr>
                      <p:cNvPr id="0" name=""/>
                      <p:cNvPicPr/>
                      <p:nvPr/>
                    </p:nvPicPr>
                    <p:blipFill>
                      <a:blip r:embed="rId4"/>
                      <a:stretch>
                        <a:fillRect/>
                      </a:stretch>
                    </p:blipFill>
                    <p:spPr>
                      <a:xfrm>
                        <a:off x="5487988" y="3246438"/>
                        <a:ext cx="1098550" cy="371475"/>
                      </a:xfrm>
                      <a:prstGeom prst="rect">
                        <a:avLst/>
                      </a:prstGeom>
                    </p:spPr>
                  </p:pic>
                </p:oleObj>
              </mc:Fallback>
            </mc:AlternateContent>
          </a:graphicData>
        </a:graphic>
      </p:graphicFrame>
      <p:pic>
        <p:nvPicPr>
          <p:cNvPr id="7" name="图片 6"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44002" y="2512377"/>
            <a:ext cx="3983078" cy="3565803"/>
          </a:xfrm>
          <a:prstGeom prst="rect">
            <a:avLst/>
          </a:prstGeom>
        </p:spPr>
      </p:pic>
    </p:spTree>
    <p:extLst>
      <p:ext uri="{BB962C8B-B14F-4D97-AF65-F5344CB8AC3E}">
        <p14:creationId xmlns:p14="http://schemas.microsoft.com/office/powerpoint/2010/main" val="38214438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Chapter1 HMC</a:t>
            </a:r>
            <a:r>
              <a:rPr lang="zh-CN" altLang="en-US" dirty="0" smtClean="0"/>
              <a:t>算法概述</a:t>
            </a:r>
          </a:p>
        </p:txBody>
      </p:sp>
      <p:sp>
        <p:nvSpPr>
          <p:cNvPr id="3" name="内容占位符 2"/>
          <p:cNvSpPr>
            <a:spLocks noGrp="1"/>
          </p:cNvSpPr>
          <p:nvPr>
            <p:ph idx="1"/>
          </p:nvPr>
        </p:nvSpPr>
        <p:spPr>
          <a:xfrm>
            <a:off x="838200" y="1825625"/>
            <a:ext cx="10515600" cy="551815"/>
          </a:xfrm>
        </p:spPr>
        <p:txBody>
          <a:bodyPr/>
          <a:lstStyle/>
          <a:p>
            <a:r>
              <a:rPr lang="en-US" altLang="zh-CN" dirty="0" smtClean="0"/>
              <a:t>1.2 </a:t>
            </a:r>
            <a:r>
              <a:rPr lang="zh-CN" altLang="en-US" dirty="0" smtClean="0"/>
              <a:t>多元推广</a:t>
            </a:r>
            <a:endParaRPr lang="en-US" altLang="zh-CN" dirty="0" smtClean="0"/>
          </a:p>
        </p:txBody>
      </p:sp>
      <p:pic>
        <p:nvPicPr>
          <p:cNvPr id="5" name="图片 4"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7359" y="3014362"/>
            <a:ext cx="3929496" cy="3569935"/>
          </a:xfrm>
          <a:prstGeom prst="rect">
            <a:avLst/>
          </a:prstGeom>
        </p:spPr>
      </p:pic>
      <p:pic>
        <p:nvPicPr>
          <p:cNvPr id="6" name="图片 5"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8567" y="2995141"/>
            <a:ext cx="3812385" cy="3608379"/>
          </a:xfrm>
          <a:prstGeom prst="rect">
            <a:avLst/>
          </a:prstGeom>
        </p:spPr>
      </p:pic>
      <p:sp>
        <p:nvSpPr>
          <p:cNvPr id="11" name="文本框 10"/>
          <p:cNvSpPr txBox="1"/>
          <p:nvPr/>
        </p:nvSpPr>
        <p:spPr>
          <a:xfrm>
            <a:off x="2834640" y="2375030"/>
            <a:ext cx="6839712" cy="461665"/>
          </a:xfrm>
          <a:prstGeom prst="rect">
            <a:avLst/>
          </a:prstGeom>
          <a:noFill/>
        </p:spPr>
        <p:txBody>
          <a:bodyPr wrap="square" rtlCol="0">
            <a:spAutoFit/>
          </a:bodyPr>
          <a:lstStyle/>
          <a:p>
            <a:r>
              <a:rPr lang="zh-CN" altLang="en-US" sz="2400" dirty="0" smtClean="0"/>
              <a:t>多元情况下，模拟的路径和能量情况会更为复杂</a:t>
            </a:r>
            <a:endParaRPr lang="zh-CN" altLang="en-US" sz="2400" dirty="0"/>
          </a:p>
        </p:txBody>
      </p:sp>
    </p:spTree>
    <p:extLst>
      <p:ext uri="{BB962C8B-B14F-4D97-AF65-F5344CB8AC3E}">
        <p14:creationId xmlns:p14="http://schemas.microsoft.com/office/powerpoint/2010/main" val="14611256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Chapter2 STATIC HMC</a:t>
            </a:r>
            <a:endParaRPr lang="zh-CN" altLang="en-US" dirty="0" smtClean="0"/>
          </a:p>
        </p:txBody>
      </p:sp>
      <p:sp>
        <p:nvSpPr>
          <p:cNvPr id="3" name="内容占位符 2"/>
          <p:cNvSpPr>
            <a:spLocks noGrp="1"/>
          </p:cNvSpPr>
          <p:nvPr>
            <p:ph idx="1"/>
          </p:nvPr>
        </p:nvSpPr>
        <p:spPr/>
        <p:txBody>
          <a:bodyPr/>
          <a:lstStyle/>
          <a:p>
            <a:pPr>
              <a:lnSpc>
                <a:spcPct val="150000"/>
              </a:lnSpc>
            </a:pPr>
            <a:r>
              <a:rPr lang="en-US" altLang="zh-CN" dirty="0"/>
              <a:t>2</a:t>
            </a:r>
            <a:r>
              <a:rPr lang="en-US" altLang="zh-CN" dirty="0" smtClean="0"/>
              <a:t>.1 </a:t>
            </a:r>
            <a:r>
              <a:rPr lang="zh-CN" altLang="en-US" dirty="0" smtClean="0"/>
              <a:t>符号介绍</a:t>
            </a:r>
            <a:endParaRPr lang="en-US" altLang="zh-CN" dirty="0" smtClean="0"/>
          </a:p>
          <a:p>
            <a:pPr>
              <a:lnSpc>
                <a:spcPct val="150000"/>
              </a:lnSpc>
            </a:pPr>
            <a:r>
              <a:rPr lang="en-US" altLang="zh-CN" dirty="0" smtClean="0"/>
              <a:t>2.2 </a:t>
            </a:r>
            <a:r>
              <a:rPr lang="zh-CN" altLang="en-US" dirty="0" smtClean="0"/>
              <a:t>算法介绍</a:t>
            </a:r>
            <a:endParaRPr lang="en-US" altLang="zh-CN" dirty="0" smtClean="0"/>
          </a:p>
          <a:p>
            <a:pPr>
              <a:lnSpc>
                <a:spcPct val="150000"/>
              </a:lnSpc>
            </a:pPr>
            <a:r>
              <a:rPr lang="en-US" altLang="zh-CN" dirty="0" smtClean="0"/>
              <a:t>2.3 </a:t>
            </a:r>
            <a:r>
              <a:rPr lang="zh-CN" altLang="en-US" dirty="0" smtClean="0"/>
              <a:t>参数调整</a:t>
            </a:r>
            <a:endParaRPr lang="en-US" altLang="zh-CN" dirty="0" smtClean="0"/>
          </a:p>
          <a:p>
            <a:pPr>
              <a:lnSpc>
                <a:spcPct val="150000"/>
              </a:lnSpc>
            </a:pPr>
            <a:r>
              <a:rPr lang="en-US" altLang="zh-CN" dirty="0" smtClean="0"/>
              <a:t>2.4 </a:t>
            </a:r>
            <a:r>
              <a:rPr lang="zh-CN" altLang="en-US" dirty="0" smtClean="0"/>
              <a:t>局限性</a:t>
            </a:r>
            <a:endParaRPr lang="zh-CN" altLang="en-US" dirty="0"/>
          </a:p>
        </p:txBody>
      </p:sp>
    </p:spTree>
    <p:extLst>
      <p:ext uri="{BB962C8B-B14F-4D97-AF65-F5344CB8AC3E}">
        <p14:creationId xmlns:p14="http://schemas.microsoft.com/office/powerpoint/2010/main" val="34707113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Chapter2 STATIC HMC</a:t>
            </a:r>
            <a:endParaRPr lang="zh-CN" altLang="en-US" dirty="0" smtClean="0"/>
          </a:p>
        </p:txBody>
      </p:sp>
      <p:sp>
        <p:nvSpPr>
          <p:cNvPr id="3" name="内容占位符 2"/>
          <p:cNvSpPr>
            <a:spLocks noGrp="1"/>
          </p:cNvSpPr>
          <p:nvPr>
            <p:ph idx="1"/>
          </p:nvPr>
        </p:nvSpPr>
        <p:spPr>
          <a:xfrm>
            <a:off x="838200" y="1825625"/>
            <a:ext cx="10515600" cy="716407"/>
          </a:xfrm>
        </p:spPr>
        <p:txBody>
          <a:bodyPr/>
          <a:lstStyle/>
          <a:p>
            <a:r>
              <a:rPr lang="en-US" altLang="zh-CN" dirty="0" smtClean="0"/>
              <a:t>2.1</a:t>
            </a:r>
            <a:r>
              <a:rPr lang="zh-CN" altLang="en-US" dirty="0" smtClean="0"/>
              <a:t>符号介绍</a:t>
            </a:r>
            <a:endParaRPr lang="en-US" altLang="zh-CN" dirty="0" smtClean="0"/>
          </a:p>
          <a:p>
            <a:endParaRPr lang="en-US" altLang="zh-CN" dirty="0" smtClean="0"/>
          </a:p>
        </p:txBody>
      </p:sp>
      <p:sp>
        <p:nvSpPr>
          <p:cNvPr id="4" name="文本框 3"/>
          <p:cNvSpPr txBox="1"/>
          <p:nvPr/>
        </p:nvSpPr>
        <p:spPr>
          <a:xfrm>
            <a:off x="5568696" y="2862072"/>
            <a:ext cx="3840480" cy="2862322"/>
          </a:xfrm>
          <a:prstGeom prst="rect">
            <a:avLst/>
          </a:prstGeom>
          <a:noFill/>
        </p:spPr>
        <p:txBody>
          <a:bodyPr wrap="square" rtlCol="0">
            <a:spAutoFit/>
          </a:bodyPr>
          <a:lstStyle/>
          <a:p>
            <a:r>
              <a:rPr lang="en-US" altLang="zh-CN" dirty="0" smtClean="0"/>
              <a:t>---------------</a:t>
            </a:r>
            <a:r>
              <a:rPr lang="zh-CN" altLang="en-US" dirty="0" smtClean="0"/>
              <a:t>中间变量（初始速度）</a:t>
            </a:r>
            <a:endParaRPr lang="en-US" altLang="zh-CN" dirty="0" smtClean="0"/>
          </a:p>
          <a:p>
            <a:endParaRPr lang="en-US" altLang="zh-CN" dirty="0"/>
          </a:p>
          <a:p>
            <a:r>
              <a:rPr lang="en-US" altLang="zh-CN" dirty="0" smtClean="0"/>
              <a:t>---------------</a:t>
            </a:r>
            <a:r>
              <a:rPr lang="zh-CN" altLang="en-US" dirty="0" smtClean="0"/>
              <a:t>梯度（时间）</a:t>
            </a:r>
            <a:endParaRPr lang="en-US" altLang="zh-CN" dirty="0" smtClean="0"/>
          </a:p>
          <a:p>
            <a:endParaRPr lang="en-US" altLang="zh-CN" dirty="0" smtClean="0"/>
          </a:p>
          <a:p>
            <a:r>
              <a:rPr lang="en-US" altLang="zh-CN" dirty="0" smtClean="0"/>
              <a:t>---------------</a:t>
            </a:r>
            <a:r>
              <a:rPr lang="zh-CN" altLang="en-US" dirty="0"/>
              <a:t>混淆</a:t>
            </a:r>
            <a:r>
              <a:rPr lang="zh-CN" altLang="en-US" dirty="0" smtClean="0"/>
              <a:t>矩阵</a:t>
            </a:r>
            <a:endParaRPr lang="en-US" altLang="zh-CN" dirty="0"/>
          </a:p>
          <a:p>
            <a:endParaRPr lang="en-US" altLang="zh-CN" dirty="0" smtClean="0"/>
          </a:p>
          <a:p>
            <a:r>
              <a:rPr lang="en-US" altLang="zh-CN" dirty="0" smtClean="0"/>
              <a:t>---------------</a:t>
            </a:r>
            <a:r>
              <a:rPr lang="zh-CN" altLang="en-US" dirty="0" smtClean="0"/>
              <a:t>参数向量（</a:t>
            </a:r>
            <a:r>
              <a:rPr lang="en-US" altLang="zh-CN" dirty="0" smtClean="0"/>
              <a:t>x</a:t>
            </a:r>
            <a:r>
              <a:rPr lang="zh-CN" altLang="en-US" dirty="0" smtClean="0"/>
              <a:t>坐标）</a:t>
            </a:r>
            <a:endParaRPr lang="en-US" altLang="zh-CN" dirty="0" smtClean="0"/>
          </a:p>
          <a:p>
            <a:endParaRPr lang="en-US" altLang="zh-CN" dirty="0" smtClean="0"/>
          </a:p>
          <a:p>
            <a:r>
              <a:rPr lang="en-US" altLang="zh-CN" dirty="0" smtClean="0"/>
              <a:t>---------------</a:t>
            </a:r>
            <a:r>
              <a:rPr lang="zh-CN" altLang="en-US" dirty="0"/>
              <a:t>后验密度</a:t>
            </a:r>
            <a:r>
              <a:rPr lang="zh-CN" altLang="en-US" dirty="0" smtClean="0"/>
              <a:t>（</a:t>
            </a:r>
            <a:r>
              <a:rPr lang="en-US" altLang="zh-CN" dirty="0" smtClean="0"/>
              <a:t>y</a:t>
            </a:r>
            <a:r>
              <a:rPr lang="zh-CN" altLang="en-US" dirty="0" smtClean="0"/>
              <a:t>值）</a:t>
            </a:r>
            <a:endParaRPr lang="en-US" altLang="zh-CN" dirty="0" smtClean="0"/>
          </a:p>
          <a:p>
            <a:endParaRPr lang="zh-CN" altLang="en-US" dirty="0"/>
          </a:p>
        </p:txBody>
      </p:sp>
      <p:graphicFrame>
        <p:nvGraphicFramePr>
          <p:cNvPr id="5" name="对象 4"/>
          <p:cNvGraphicFramePr>
            <a:graphicFrameLocks noChangeAspect="1"/>
          </p:cNvGraphicFramePr>
          <p:nvPr/>
        </p:nvGraphicFramePr>
        <p:xfrm>
          <a:off x="3931412" y="2786696"/>
          <a:ext cx="367150" cy="587439"/>
        </p:xfrm>
        <a:graphic>
          <a:graphicData uri="http://schemas.openxmlformats.org/presentationml/2006/ole">
            <mc:AlternateContent xmlns:mc="http://schemas.openxmlformats.org/markup-compatibility/2006">
              <mc:Choice xmlns:v="urn:schemas-microsoft-com:vml" Requires="v">
                <p:oleObj spid="_x0000_s31756" name="Equation" r:id="rId3" imgW="126720" imgH="203040" progId="Equation.DSMT4">
                  <p:embed/>
                </p:oleObj>
              </mc:Choice>
              <mc:Fallback>
                <p:oleObj name="Equation" r:id="rId3" imgW="126720" imgH="203040" progId="Equation.DSMT4">
                  <p:embed/>
                  <p:pic>
                    <p:nvPicPr>
                      <p:cNvPr id="0" name=""/>
                      <p:cNvPicPr/>
                      <p:nvPr/>
                    </p:nvPicPr>
                    <p:blipFill>
                      <a:blip r:embed="rId4"/>
                      <a:stretch>
                        <a:fillRect/>
                      </a:stretch>
                    </p:blipFill>
                    <p:spPr>
                      <a:xfrm>
                        <a:off x="3931412" y="2786696"/>
                        <a:ext cx="367150" cy="587439"/>
                      </a:xfrm>
                      <a:prstGeom prst="rect">
                        <a:avLst/>
                      </a:prstGeom>
                    </p:spPr>
                  </p:pic>
                </p:oleObj>
              </mc:Fallback>
            </mc:AlternateContent>
          </a:graphicData>
        </a:graphic>
      </p:graphicFrame>
      <p:graphicFrame>
        <p:nvGraphicFramePr>
          <p:cNvPr id="6" name="对象 5"/>
          <p:cNvGraphicFramePr>
            <a:graphicFrameLocks noChangeAspect="1"/>
          </p:cNvGraphicFramePr>
          <p:nvPr/>
        </p:nvGraphicFramePr>
        <p:xfrm>
          <a:off x="3930650" y="3416300"/>
          <a:ext cx="368300" cy="404813"/>
        </p:xfrm>
        <a:graphic>
          <a:graphicData uri="http://schemas.openxmlformats.org/presentationml/2006/ole">
            <mc:AlternateContent xmlns:mc="http://schemas.openxmlformats.org/markup-compatibility/2006">
              <mc:Choice xmlns:v="urn:schemas-microsoft-com:vml" Requires="v">
                <p:oleObj spid="_x0000_s31757" name="Equation" r:id="rId5" imgW="126720" imgH="139680" progId="Equation.DSMT4">
                  <p:embed/>
                </p:oleObj>
              </mc:Choice>
              <mc:Fallback>
                <p:oleObj name="Equation" r:id="rId5" imgW="126720" imgH="139680" progId="Equation.DSMT4">
                  <p:embed/>
                  <p:pic>
                    <p:nvPicPr>
                      <p:cNvPr id="0" name=""/>
                      <p:cNvPicPr/>
                      <p:nvPr/>
                    </p:nvPicPr>
                    <p:blipFill>
                      <a:blip r:embed="rId6"/>
                      <a:stretch>
                        <a:fillRect/>
                      </a:stretch>
                    </p:blipFill>
                    <p:spPr>
                      <a:xfrm>
                        <a:off x="3930650" y="3416300"/>
                        <a:ext cx="368300" cy="404813"/>
                      </a:xfrm>
                      <a:prstGeom prst="rect">
                        <a:avLst/>
                      </a:prstGeom>
                    </p:spPr>
                  </p:pic>
                </p:oleObj>
              </mc:Fallback>
            </mc:AlternateContent>
          </a:graphicData>
        </a:graphic>
      </p:graphicFrame>
      <p:graphicFrame>
        <p:nvGraphicFramePr>
          <p:cNvPr id="7" name="对象 6"/>
          <p:cNvGraphicFramePr>
            <a:graphicFrameLocks noChangeAspect="1"/>
          </p:cNvGraphicFramePr>
          <p:nvPr/>
        </p:nvGraphicFramePr>
        <p:xfrm>
          <a:off x="3821113" y="3986213"/>
          <a:ext cx="588962" cy="439737"/>
        </p:xfrm>
        <a:graphic>
          <a:graphicData uri="http://schemas.openxmlformats.org/presentationml/2006/ole">
            <mc:AlternateContent xmlns:mc="http://schemas.openxmlformats.org/markup-compatibility/2006">
              <mc:Choice xmlns:v="urn:schemas-microsoft-com:vml" Requires="v">
                <p:oleObj spid="_x0000_s31758" name="Equation" r:id="rId7" imgW="203040" imgH="152280" progId="Equation.DSMT4">
                  <p:embed/>
                </p:oleObj>
              </mc:Choice>
              <mc:Fallback>
                <p:oleObj name="Equation" r:id="rId7" imgW="203040" imgH="152280" progId="Equation.DSMT4">
                  <p:embed/>
                  <p:pic>
                    <p:nvPicPr>
                      <p:cNvPr id="0" name=""/>
                      <p:cNvPicPr/>
                      <p:nvPr/>
                    </p:nvPicPr>
                    <p:blipFill>
                      <a:blip r:embed="rId8"/>
                      <a:stretch>
                        <a:fillRect/>
                      </a:stretch>
                    </p:blipFill>
                    <p:spPr>
                      <a:xfrm>
                        <a:off x="3821113" y="3986213"/>
                        <a:ext cx="588962" cy="439737"/>
                      </a:xfrm>
                      <a:prstGeom prst="rect">
                        <a:avLst/>
                      </a:prstGeom>
                    </p:spPr>
                  </p:pic>
                </p:oleObj>
              </mc:Fallback>
            </mc:AlternateContent>
          </a:graphicData>
        </a:graphic>
      </p:graphicFrame>
      <p:graphicFrame>
        <p:nvGraphicFramePr>
          <p:cNvPr id="8" name="对象 7"/>
          <p:cNvGraphicFramePr>
            <a:graphicFrameLocks noChangeAspect="1"/>
          </p:cNvGraphicFramePr>
          <p:nvPr/>
        </p:nvGraphicFramePr>
        <p:xfrm>
          <a:off x="3913188" y="4487863"/>
          <a:ext cx="404812" cy="512762"/>
        </p:xfrm>
        <a:graphic>
          <a:graphicData uri="http://schemas.openxmlformats.org/presentationml/2006/ole">
            <mc:AlternateContent xmlns:mc="http://schemas.openxmlformats.org/markup-compatibility/2006">
              <mc:Choice xmlns:v="urn:schemas-microsoft-com:vml" Requires="v">
                <p:oleObj spid="_x0000_s31759" name="Equation" r:id="rId9" imgW="139680" imgH="177480" progId="Equation.DSMT4">
                  <p:embed/>
                </p:oleObj>
              </mc:Choice>
              <mc:Fallback>
                <p:oleObj name="Equation" r:id="rId9" imgW="139680" imgH="177480" progId="Equation.DSMT4">
                  <p:embed/>
                  <p:pic>
                    <p:nvPicPr>
                      <p:cNvPr id="0" name=""/>
                      <p:cNvPicPr/>
                      <p:nvPr/>
                    </p:nvPicPr>
                    <p:blipFill>
                      <a:blip r:embed="rId10"/>
                      <a:stretch>
                        <a:fillRect/>
                      </a:stretch>
                    </p:blipFill>
                    <p:spPr>
                      <a:xfrm>
                        <a:off x="3913188" y="4487863"/>
                        <a:ext cx="404812" cy="512762"/>
                      </a:xfrm>
                      <a:prstGeom prst="rect">
                        <a:avLst/>
                      </a:prstGeom>
                    </p:spPr>
                  </p:pic>
                </p:oleObj>
              </mc:Fallback>
            </mc:AlternateContent>
          </a:graphicData>
        </a:graphic>
      </p:graphicFrame>
      <p:graphicFrame>
        <p:nvGraphicFramePr>
          <p:cNvPr id="9" name="对象 8"/>
          <p:cNvGraphicFramePr>
            <a:graphicFrameLocks noChangeAspect="1"/>
          </p:cNvGraphicFramePr>
          <p:nvPr/>
        </p:nvGraphicFramePr>
        <p:xfrm>
          <a:off x="3327400" y="4989513"/>
          <a:ext cx="1504950" cy="587375"/>
        </p:xfrm>
        <a:graphic>
          <a:graphicData uri="http://schemas.openxmlformats.org/presentationml/2006/ole">
            <mc:AlternateContent xmlns:mc="http://schemas.openxmlformats.org/markup-compatibility/2006">
              <mc:Choice xmlns:v="urn:schemas-microsoft-com:vml" Requires="v">
                <p:oleObj spid="_x0000_s31760" name="Equation" r:id="rId11" imgW="520560" imgH="203040" progId="Equation.DSMT4">
                  <p:embed/>
                </p:oleObj>
              </mc:Choice>
              <mc:Fallback>
                <p:oleObj name="Equation" r:id="rId11" imgW="520560" imgH="203040" progId="Equation.DSMT4">
                  <p:embed/>
                  <p:pic>
                    <p:nvPicPr>
                      <p:cNvPr id="0" name=""/>
                      <p:cNvPicPr/>
                      <p:nvPr/>
                    </p:nvPicPr>
                    <p:blipFill>
                      <a:blip r:embed="rId12"/>
                      <a:stretch>
                        <a:fillRect/>
                      </a:stretch>
                    </p:blipFill>
                    <p:spPr>
                      <a:xfrm>
                        <a:off x="3327400" y="4989513"/>
                        <a:ext cx="1504950" cy="587375"/>
                      </a:xfrm>
                      <a:prstGeom prst="rect">
                        <a:avLst/>
                      </a:prstGeom>
                    </p:spPr>
                  </p:pic>
                </p:oleObj>
              </mc:Fallback>
            </mc:AlternateContent>
          </a:graphicData>
        </a:graphic>
      </p:graphicFrame>
    </p:spTree>
    <p:extLst>
      <p:ext uri="{BB962C8B-B14F-4D97-AF65-F5344CB8AC3E}">
        <p14:creationId xmlns:p14="http://schemas.microsoft.com/office/powerpoint/2010/main" val="32522124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Chapter2 STATIC HMC</a:t>
            </a:r>
            <a:endParaRPr lang="zh-CN" altLang="en-US" dirty="0" smtClean="0"/>
          </a:p>
        </p:txBody>
      </p:sp>
      <p:sp>
        <p:nvSpPr>
          <p:cNvPr id="3" name="内容占位符 2"/>
          <p:cNvSpPr>
            <a:spLocks noGrp="1"/>
          </p:cNvSpPr>
          <p:nvPr>
            <p:ph idx="1"/>
          </p:nvPr>
        </p:nvSpPr>
        <p:spPr>
          <a:xfrm>
            <a:off x="838200" y="1825625"/>
            <a:ext cx="10515600" cy="570103"/>
          </a:xfrm>
        </p:spPr>
        <p:txBody>
          <a:bodyPr/>
          <a:lstStyle/>
          <a:p>
            <a:r>
              <a:rPr lang="en-US" altLang="zh-CN" dirty="0" smtClean="0"/>
              <a:t>2.2 </a:t>
            </a:r>
            <a:r>
              <a:rPr lang="zh-CN" altLang="en-US" dirty="0" smtClean="0"/>
              <a:t>算法介绍</a:t>
            </a:r>
            <a:endParaRPr lang="en-US" altLang="zh-CN" dirty="0" smtClean="0"/>
          </a:p>
        </p:txBody>
      </p:sp>
      <p:sp>
        <p:nvSpPr>
          <p:cNvPr id="4" name="内容占位符 2"/>
          <p:cNvSpPr txBox="1">
            <a:spLocks/>
          </p:cNvSpPr>
          <p:nvPr/>
        </p:nvSpPr>
        <p:spPr>
          <a:xfrm>
            <a:off x="1716024" y="2624327"/>
            <a:ext cx="8022336" cy="33009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smtClean="0"/>
              <a:t>2.2.1 </a:t>
            </a:r>
            <a:r>
              <a:rPr lang="zh-CN" altLang="en-US" sz="2400" dirty="0" smtClean="0"/>
              <a:t>生成迭代初始      ，其中                              ，生成初始</a:t>
            </a:r>
            <a:endParaRPr lang="en-US" altLang="zh-CN" sz="2400" dirty="0" smtClean="0"/>
          </a:p>
          <a:p>
            <a:r>
              <a:rPr lang="en-US" altLang="zh-CN" sz="2400" dirty="0" smtClean="0"/>
              <a:t>2.2.2 </a:t>
            </a:r>
          </a:p>
          <a:p>
            <a:r>
              <a:rPr lang="en-US" altLang="zh-CN" sz="2400" dirty="0"/>
              <a:t> </a:t>
            </a:r>
            <a:r>
              <a:rPr lang="en-US" altLang="zh-CN" sz="2400" dirty="0" smtClean="0"/>
              <a:t>     </a:t>
            </a:r>
            <a:r>
              <a:rPr lang="zh-CN" altLang="en-US" sz="2400" dirty="0" smtClean="0"/>
              <a:t>（</a:t>
            </a:r>
            <a:r>
              <a:rPr lang="en-US" altLang="zh-CN" sz="2400" dirty="0" smtClean="0"/>
              <a:t>a</a:t>
            </a:r>
            <a:r>
              <a:rPr lang="zh-CN" altLang="en-US" sz="2400" dirty="0" smtClean="0"/>
              <a:t>）通过随机模拟生成新的</a:t>
            </a:r>
            <a:endParaRPr lang="en-US" altLang="zh-CN" sz="2400" dirty="0" smtClean="0"/>
          </a:p>
          <a:p>
            <a:endParaRPr lang="en-US" altLang="zh-CN" sz="2400" dirty="0" smtClean="0"/>
          </a:p>
          <a:p>
            <a:endParaRPr lang="en-US" altLang="zh-CN" sz="2400" dirty="0"/>
          </a:p>
          <a:p>
            <a:endParaRPr lang="en-US" altLang="zh-CN" sz="2400" dirty="0" smtClean="0"/>
          </a:p>
          <a:p>
            <a:endParaRPr lang="en-US" altLang="zh-CN" sz="2400" dirty="0" smtClean="0"/>
          </a:p>
        </p:txBody>
      </p:sp>
      <p:graphicFrame>
        <p:nvGraphicFramePr>
          <p:cNvPr id="5" name="对象 4"/>
          <p:cNvGraphicFramePr>
            <a:graphicFrameLocks noChangeAspect="1"/>
          </p:cNvGraphicFramePr>
          <p:nvPr/>
        </p:nvGraphicFramePr>
        <p:xfrm>
          <a:off x="4589780" y="2530665"/>
          <a:ext cx="304285" cy="486855"/>
        </p:xfrm>
        <a:graphic>
          <a:graphicData uri="http://schemas.openxmlformats.org/presentationml/2006/ole">
            <mc:AlternateContent xmlns:mc="http://schemas.openxmlformats.org/markup-compatibility/2006">
              <mc:Choice xmlns:v="urn:schemas-microsoft-com:vml" Requires="v">
                <p:oleObj spid="_x0000_s32780" name="Equation" r:id="rId3" imgW="126720" imgH="203040" progId="Equation.DSMT4">
                  <p:embed/>
                </p:oleObj>
              </mc:Choice>
              <mc:Fallback>
                <p:oleObj name="Equation" r:id="rId3" imgW="126720" imgH="203040" progId="Equation.DSMT4">
                  <p:embed/>
                  <p:pic>
                    <p:nvPicPr>
                      <p:cNvPr id="0" name=""/>
                      <p:cNvPicPr/>
                      <p:nvPr/>
                    </p:nvPicPr>
                    <p:blipFill>
                      <a:blip r:embed="rId4"/>
                      <a:stretch>
                        <a:fillRect/>
                      </a:stretch>
                    </p:blipFill>
                    <p:spPr>
                      <a:xfrm>
                        <a:off x="4589780" y="2530665"/>
                        <a:ext cx="304285" cy="486855"/>
                      </a:xfrm>
                      <a:prstGeom prst="rect">
                        <a:avLst/>
                      </a:prstGeom>
                    </p:spPr>
                  </p:pic>
                </p:oleObj>
              </mc:Fallback>
            </mc:AlternateContent>
          </a:graphicData>
        </a:graphic>
      </p:graphicFrame>
      <p:graphicFrame>
        <p:nvGraphicFramePr>
          <p:cNvPr id="6" name="对象 5"/>
          <p:cNvGraphicFramePr>
            <a:graphicFrameLocks noChangeAspect="1"/>
          </p:cNvGraphicFramePr>
          <p:nvPr/>
        </p:nvGraphicFramePr>
        <p:xfrm>
          <a:off x="5950522" y="2530665"/>
          <a:ext cx="1923735" cy="486855"/>
        </p:xfrm>
        <a:graphic>
          <a:graphicData uri="http://schemas.openxmlformats.org/presentationml/2006/ole">
            <mc:AlternateContent xmlns:mc="http://schemas.openxmlformats.org/markup-compatibility/2006">
              <mc:Choice xmlns:v="urn:schemas-microsoft-com:vml" Requires="v">
                <p:oleObj spid="_x0000_s32781" name="Equation" r:id="rId5" imgW="799920" imgH="203040" progId="Equation.DSMT4">
                  <p:embed/>
                </p:oleObj>
              </mc:Choice>
              <mc:Fallback>
                <p:oleObj name="Equation" r:id="rId5" imgW="799920" imgH="203040" progId="Equation.DSMT4">
                  <p:embed/>
                  <p:pic>
                    <p:nvPicPr>
                      <p:cNvPr id="0" name=""/>
                      <p:cNvPicPr/>
                      <p:nvPr/>
                    </p:nvPicPr>
                    <p:blipFill>
                      <a:blip r:embed="rId6"/>
                      <a:stretch>
                        <a:fillRect/>
                      </a:stretch>
                    </p:blipFill>
                    <p:spPr>
                      <a:xfrm>
                        <a:off x="5950522" y="2530665"/>
                        <a:ext cx="1923735" cy="486855"/>
                      </a:xfrm>
                      <a:prstGeom prst="rect">
                        <a:avLst/>
                      </a:prstGeom>
                    </p:spPr>
                  </p:pic>
                </p:oleObj>
              </mc:Fallback>
            </mc:AlternateContent>
          </a:graphicData>
        </a:graphic>
      </p:graphicFrame>
      <p:graphicFrame>
        <p:nvGraphicFramePr>
          <p:cNvPr id="7" name="对象 6"/>
          <p:cNvGraphicFramePr>
            <a:graphicFrameLocks noChangeAspect="1"/>
          </p:cNvGraphicFramePr>
          <p:nvPr/>
        </p:nvGraphicFramePr>
        <p:xfrm>
          <a:off x="9464691" y="2612961"/>
          <a:ext cx="319389" cy="404559"/>
        </p:xfrm>
        <a:graphic>
          <a:graphicData uri="http://schemas.openxmlformats.org/presentationml/2006/ole">
            <mc:AlternateContent xmlns:mc="http://schemas.openxmlformats.org/markup-compatibility/2006">
              <mc:Choice xmlns:v="urn:schemas-microsoft-com:vml" Requires="v">
                <p:oleObj spid="_x0000_s32782" name="Equation" r:id="rId7" imgW="139680" imgH="177480" progId="Equation.DSMT4">
                  <p:embed/>
                </p:oleObj>
              </mc:Choice>
              <mc:Fallback>
                <p:oleObj name="Equation" r:id="rId7" imgW="139680" imgH="177480" progId="Equation.DSMT4">
                  <p:embed/>
                  <p:pic>
                    <p:nvPicPr>
                      <p:cNvPr id="0" name=""/>
                      <p:cNvPicPr/>
                      <p:nvPr/>
                    </p:nvPicPr>
                    <p:blipFill>
                      <a:blip r:embed="rId8"/>
                      <a:stretch>
                        <a:fillRect/>
                      </a:stretch>
                    </p:blipFill>
                    <p:spPr>
                      <a:xfrm>
                        <a:off x="9464691" y="2612961"/>
                        <a:ext cx="319389" cy="404559"/>
                      </a:xfrm>
                      <a:prstGeom prst="rect">
                        <a:avLst/>
                      </a:prstGeom>
                    </p:spPr>
                  </p:pic>
                </p:oleObj>
              </mc:Fallback>
            </mc:AlternateContent>
          </a:graphicData>
        </a:graphic>
      </p:graphicFrame>
      <p:graphicFrame>
        <p:nvGraphicFramePr>
          <p:cNvPr id="8" name="对象 7"/>
          <p:cNvGraphicFramePr>
            <a:graphicFrameLocks noChangeAspect="1"/>
          </p:cNvGraphicFramePr>
          <p:nvPr/>
        </p:nvGraphicFramePr>
        <p:xfrm>
          <a:off x="6296660" y="3501198"/>
          <a:ext cx="304285" cy="486855"/>
        </p:xfrm>
        <a:graphic>
          <a:graphicData uri="http://schemas.openxmlformats.org/presentationml/2006/ole">
            <mc:AlternateContent xmlns:mc="http://schemas.openxmlformats.org/markup-compatibility/2006">
              <mc:Choice xmlns:v="urn:schemas-microsoft-com:vml" Requires="v">
                <p:oleObj spid="_x0000_s32783" name="Equation" r:id="rId9" imgW="126720" imgH="203040" progId="Equation.DSMT4">
                  <p:embed/>
                </p:oleObj>
              </mc:Choice>
              <mc:Fallback>
                <p:oleObj name="Equation" r:id="rId9" imgW="126720" imgH="203040" progId="Equation.DSMT4">
                  <p:embed/>
                  <p:pic>
                    <p:nvPicPr>
                      <p:cNvPr id="0" name=""/>
                      <p:cNvPicPr/>
                      <p:nvPr/>
                    </p:nvPicPr>
                    <p:blipFill>
                      <a:blip r:embed="rId4"/>
                      <a:stretch>
                        <a:fillRect/>
                      </a:stretch>
                    </p:blipFill>
                    <p:spPr>
                      <a:xfrm>
                        <a:off x="6296660" y="3501198"/>
                        <a:ext cx="304285" cy="486855"/>
                      </a:xfrm>
                      <a:prstGeom prst="rect">
                        <a:avLst/>
                      </a:prstGeom>
                    </p:spPr>
                  </p:pic>
                </p:oleObj>
              </mc:Fallback>
            </mc:AlternateContent>
          </a:graphicData>
        </a:graphic>
      </p:graphicFrame>
      <p:graphicFrame>
        <p:nvGraphicFramePr>
          <p:cNvPr id="9" name="对象 8"/>
          <p:cNvGraphicFramePr>
            <a:graphicFrameLocks noChangeAspect="1"/>
          </p:cNvGraphicFramePr>
          <p:nvPr/>
        </p:nvGraphicFramePr>
        <p:xfrm>
          <a:off x="3807111" y="4584635"/>
          <a:ext cx="3840162" cy="944563"/>
        </p:xfrm>
        <a:graphic>
          <a:graphicData uri="http://schemas.openxmlformats.org/presentationml/2006/ole">
            <mc:AlternateContent xmlns:mc="http://schemas.openxmlformats.org/markup-compatibility/2006">
              <mc:Choice xmlns:v="urn:schemas-microsoft-com:vml" Requires="v">
                <p:oleObj spid="_x0000_s32784" name="Equation" r:id="rId10" imgW="1600200" imgH="393480" progId="Equation.DSMT4">
                  <p:embed/>
                </p:oleObj>
              </mc:Choice>
              <mc:Fallback>
                <p:oleObj name="Equation" r:id="rId10" imgW="1600200" imgH="393480" progId="Equation.DSMT4">
                  <p:embed/>
                  <p:pic>
                    <p:nvPicPr>
                      <p:cNvPr id="0" name=""/>
                      <p:cNvPicPr/>
                      <p:nvPr/>
                    </p:nvPicPr>
                    <p:blipFill>
                      <a:blip r:embed="rId11"/>
                      <a:stretch>
                        <a:fillRect/>
                      </a:stretch>
                    </p:blipFill>
                    <p:spPr>
                      <a:xfrm>
                        <a:off x="3807111" y="4584635"/>
                        <a:ext cx="3840162" cy="944563"/>
                      </a:xfrm>
                      <a:prstGeom prst="rect">
                        <a:avLst/>
                      </a:prstGeom>
                    </p:spPr>
                  </p:pic>
                </p:oleObj>
              </mc:Fallback>
            </mc:AlternateContent>
          </a:graphicData>
        </a:graphic>
      </p:graphicFrame>
    </p:spTree>
    <p:extLst>
      <p:ext uri="{BB962C8B-B14F-4D97-AF65-F5344CB8AC3E}">
        <p14:creationId xmlns:p14="http://schemas.microsoft.com/office/powerpoint/2010/main" val="9067728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Chapter2 STATIC HMC</a:t>
            </a:r>
            <a:endParaRPr lang="zh-CN" altLang="en-US" dirty="0" smtClean="0"/>
          </a:p>
        </p:txBody>
      </p:sp>
      <p:sp>
        <p:nvSpPr>
          <p:cNvPr id="3" name="内容占位符 2"/>
          <p:cNvSpPr>
            <a:spLocks noGrp="1"/>
          </p:cNvSpPr>
          <p:nvPr>
            <p:ph idx="1"/>
          </p:nvPr>
        </p:nvSpPr>
        <p:spPr>
          <a:xfrm>
            <a:off x="838200" y="1825625"/>
            <a:ext cx="10515600" cy="570103"/>
          </a:xfrm>
        </p:spPr>
        <p:txBody>
          <a:bodyPr/>
          <a:lstStyle/>
          <a:p>
            <a:r>
              <a:rPr lang="en-US" altLang="zh-CN" dirty="0" smtClean="0"/>
              <a:t>2.2 </a:t>
            </a:r>
            <a:r>
              <a:rPr lang="zh-CN" altLang="en-US" dirty="0" smtClean="0"/>
              <a:t>算法介绍</a:t>
            </a:r>
            <a:endParaRPr lang="en-US" altLang="zh-CN" dirty="0" smtClean="0"/>
          </a:p>
        </p:txBody>
      </p:sp>
      <p:sp>
        <p:nvSpPr>
          <p:cNvPr id="4" name="内容占位符 2"/>
          <p:cNvSpPr txBox="1">
            <a:spLocks/>
          </p:cNvSpPr>
          <p:nvPr/>
        </p:nvSpPr>
        <p:spPr>
          <a:xfrm>
            <a:off x="1716024" y="2624327"/>
            <a:ext cx="8022336" cy="33009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smtClean="0"/>
              <a:t>2.2.2 </a:t>
            </a:r>
          </a:p>
          <a:p>
            <a:r>
              <a:rPr lang="zh-CN" altLang="en-US" sz="2400" dirty="0" smtClean="0"/>
              <a:t>      （</a:t>
            </a:r>
            <a:r>
              <a:rPr lang="en-US" altLang="zh-CN" sz="2400" dirty="0" smtClean="0"/>
              <a:t>b</a:t>
            </a:r>
            <a:r>
              <a:rPr lang="zh-CN" altLang="en-US" sz="2400" dirty="0" smtClean="0"/>
              <a:t>）通过新生成的      更新</a:t>
            </a:r>
            <a:endParaRPr lang="en-US" altLang="zh-CN" sz="2400" dirty="0" smtClean="0"/>
          </a:p>
          <a:p>
            <a:endParaRPr lang="en-US" altLang="zh-CN" sz="2400" dirty="0"/>
          </a:p>
          <a:p>
            <a:endParaRPr lang="en-US" altLang="zh-CN" sz="2400" dirty="0" smtClean="0"/>
          </a:p>
          <a:p>
            <a:r>
              <a:rPr lang="en-US" altLang="zh-CN" sz="2400" dirty="0"/>
              <a:t> </a:t>
            </a:r>
            <a:r>
              <a:rPr lang="en-US" altLang="zh-CN" sz="2400" dirty="0" smtClean="0"/>
              <a:t>      </a:t>
            </a:r>
            <a:r>
              <a:rPr lang="zh-CN" altLang="en-US" sz="2400" dirty="0" smtClean="0"/>
              <a:t>（</a:t>
            </a:r>
            <a:r>
              <a:rPr lang="en-US" altLang="zh-CN" sz="2400" dirty="0" smtClean="0"/>
              <a:t>c</a:t>
            </a:r>
            <a:r>
              <a:rPr lang="zh-CN" altLang="en-US" sz="2400" dirty="0" smtClean="0"/>
              <a:t>）通过随机模拟生成新的</a:t>
            </a:r>
            <a:endParaRPr lang="en-US" altLang="zh-CN" sz="2400" dirty="0" smtClean="0"/>
          </a:p>
          <a:p>
            <a:endParaRPr lang="en-US" altLang="zh-CN" sz="2400" dirty="0"/>
          </a:p>
          <a:p>
            <a:endParaRPr lang="en-US" altLang="zh-CN" sz="2400" dirty="0" smtClean="0"/>
          </a:p>
        </p:txBody>
      </p:sp>
      <p:graphicFrame>
        <p:nvGraphicFramePr>
          <p:cNvPr id="10" name="对象 9"/>
          <p:cNvGraphicFramePr>
            <a:graphicFrameLocks noChangeAspect="1"/>
          </p:cNvGraphicFramePr>
          <p:nvPr/>
        </p:nvGraphicFramePr>
        <p:xfrm>
          <a:off x="5071364" y="3023741"/>
          <a:ext cx="304285" cy="486855"/>
        </p:xfrm>
        <a:graphic>
          <a:graphicData uri="http://schemas.openxmlformats.org/presentationml/2006/ole">
            <mc:AlternateContent xmlns:mc="http://schemas.openxmlformats.org/markup-compatibility/2006">
              <mc:Choice xmlns:v="urn:schemas-microsoft-com:vml" Requires="v">
                <p:oleObj spid="_x0000_s33804" name="Equation" r:id="rId3" imgW="126720" imgH="203040" progId="Equation.DSMT4">
                  <p:embed/>
                </p:oleObj>
              </mc:Choice>
              <mc:Fallback>
                <p:oleObj name="Equation" r:id="rId3" imgW="126720" imgH="203040" progId="Equation.DSMT4">
                  <p:embed/>
                  <p:pic>
                    <p:nvPicPr>
                      <p:cNvPr id="0" name=""/>
                      <p:cNvPicPr/>
                      <p:nvPr/>
                    </p:nvPicPr>
                    <p:blipFill>
                      <a:blip r:embed="rId4"/>
                      <a:stretch>
                        <a:fillRect/>
                      </a:stretch>
                    </p:blipFill>
                    <p:spPr>
                      <a:xfrm>
                        <a:off x="5071364" y="3023741"/>
                        <a:ext cx="304285" cy="486855"/>
                      </a:xfrm>
                      <a:prstGeom prst="rect">
                        <a:avLst/>
                      </a:prstGeom>
                    </p:spPr>
                  </p:pic>
                </p:oleObj>
              </mc:Fallback>
            </mc:AlternateContent>
          </a:graphicData>
        </a:graphic>
      </p:graphicFrame>
      <p:graphicFrame>
        <p:nvGraphicFramePr>
          <p:cNvPr id="11" name="对象 10"/>
          <p:cNvGraphicFramePr>
            <a:graphicFrameLocks noChangeAspect="1"/>
          </p:cNvGraphicFramePr>
          <p:nvPr/>
        </p:nvGraphicFramePr>
        <p:xfrm>
          <a:off x="6164397" y="3064888"/>
          <a:ext cx="319389" cy="404559"/>
        </p:xfrm>
        <a:graphic>
          <a:graphicData uri="http://schemas.openxmlformats.org/presentationml/2006/ole">
            <mc:AlternateContent xmlns:mc="http://schemas.openxmlformats.org/markup-compatibility/2006">
              <mc:Choice xmlns:v="urn:schemas-microsoft-com:vml" Requires="v">
                <p:oleObj spid="_x0000_s33805" name="Equation" r:id="rId5" imgW="139680" imgH="177480" progId="Equation.DSMT4">
                  <p:embed/>
                </p:oleObj>
              </mc:Choice>
              <mc:Fallback>
                <p:oleObj name="Equation" r:id="rId5" imgW="139680" imgH="177480" progId="Equation.DSMT4">
                  <p:embed/>
                  <p:pic>
                    <p:nvPicPr>
                      <p:cNvPr id="0" name=""/>
                      <p:cNvPicPr/>
                      <p:nvPr/>
                    </p:nvPicPr>
                    <p:blipFill>
                      <a:blip r:embed="rId6"/>
                      <a:stretch>
                        <a:fillRect/>
                      </a:stretch>
                    </p:blipFill>
                    <p:spPr>
                      <a:xfrm>
                        <a:off x="6164397" y="3064888"/>
                        <a:ext cx="319389" cy="404559"/>
                      </a:xfrm>
                      <a:prstGeom prst="rect">
                        <a:avLst/>
                      </a:prstGeom>
                    </p:spPr>
                  </p:pic>
                </p:oleObj>
              </mc:Fallback>
            </mc:AlternateContent>
          </a:graphicData>
        </a:graphic>
      </p:graphicFrame>
      <p:graphicFrame>
        <p:nvGraphicFramePr>
          <p:cNvPr id="12" name="对象 11"/>
          <p:cNvGraphicFramePr>
            <a:graphicFrameLocks noChangeAspect="1"/>
          </p:cNvGraphicFramePr>
          <p:nvPr/>
        </p:nvGraphicFramePr>
        <p:xfrm>
          <a:off x="4538154" y="3739195"/>
          <a:ext cx="2378075" cy="549275"/>
        </p:xfrm>
        <a:graphic>
          <a:graphicData uri="http://schemas.openxmlformats.org/presentationml/2006/ole">
            <mc:AlternateContent xmlns:mc="http://schemas.openxmlformats.org/markup-compatibility/2006">
              <mc:Choice xmlns:v="urn:schemas-microsoft-com:vml" Requires="v">
                <p:oleObj spid="_x0000_s33806" name="Equation" r:id="rId7" imgW="990360" imgH="228600" progId="Equation.DSMT4">
                  <p:embed/>
                </p:oleObj>
              </mc:Choice>
              <mc:Fallback>
                <p:oleObj name="Equation" r:id="rId7" imgW="990360" imgH="228600" progId="Equation.DSMT4">
                  <p:embed/>
                  <p:pic>
                    <p:nvPicPr>
                      <p:cNvPr id="0" name=""/>
                      <p:cNvPicPr/>
                      <p:nvPr/>
                    </p:nvPicPr>
                    <p:blipFill>
                      <a:blip r:embed="rId8"/>
                      <a:stretch>
                        <a:fillRect/>
                      </a:stretch>
                    </p:blipFill>
                    <p:spPr>
                      <a:xfrm>
                        <a:off x="4538154" y="3739195"/>
                        <a:ext cx="2378075" cy="549275"/>
                      </a:xfrm>
                      <a:prstGeom prst="rect">
                        <a:avLst/>
                      </a:prstGeom>
                    </p:spPr>
                  </p:pic>
                </p:oleObj>
              </mc:Fallback>
            </mc:AlternateContent>
          </a:graphicData>
        </a:graphic>
      </p:graphicFrame>
      <p:graphicFrame>
        <p:nvGraphicFramePr>
          <p:cNvPr id="13" name="对象 12"/>
          <p:cNvGraphicFramePr>
            <a:graphicFrameLocks noChangeAspect="1"/>
          </p:cNvGraphicFramePr>
          <p:nvPr/>
        </p:nvGraphicFramePr>
        <p:xfrm>
          <a:off x="6350500" y="4376608"/>
          <a:ext cx="304285" cy="486855"/>
        </p:xfrm>
        <a:graphic>
          <a:graphicData uri="http://schemas.openxmlformats.org/presentationml/2006/ole">
            <mc:AlternateContent xmlns:mc="http://schemas.openxmlformats.org/markup-compatibility/2006">
              <mc:Choice xmlns:v="urn:schemas-microsoft-com:vml" Requires="v">
                <p:oleObj spid="_x0000_s33807" name="Equation" r:id="rId9" imgW="126720" imgH="203040" progId="Equation.DSMT4">
                  <p:embed/>
                </p:oleObj>
              </mc:Choice>
              <mc:Fallback>
                <p:oleObj name="Equation" r:id="rId9" imgW="126720" imgH="203040" progId="Equation.DSMT4">
                  <p:embed/>
                  <p:pic>
                    <p:nvPicPr>
                      <p:cNvPr id="0" name=""/>
                      <p:cNvPicPr/>
                      <p:nvPr/>
                    </p:nvPicPr>
                    <p:blipFill>
                      <a:blip r:embed="rId4"/>
                      <a:stretch>
                        <a:fillRect/>
                      </a:stretch>
                    </p:blipFill>
                    <p:spPr>
                      <a:xfrm>
                        <a:off x="6350500" y="4376608"/>
                        <a:ext cx="304285" cy="486855"/>
                      </a:xfrm>
                      <a:prstGeom prst="rect">
                        <a:avLst/>
                      </a:prstGeom>
                    </p:spPr>
                  </p:pic>
                </p:oleObj>
              </mc:Fallback>
            </mc:AlternateContent>
          </a:graphicData>
        </a:graphic>
      </p:graphicFrame>
      <p:graphicFrame>
        <p:nvGraphicFramePr>
          <p:cNvPr id="14" name="对象 13"/>
          <p:cNvGraphicFramePr>
            <a:graphicFrameLocks noChangeAspect="1"/>
          </p:cNvGraphicFramePr>
          <p:nvPr/>
        </p:nvGraphicFramePr>
        <p:xfrm>
          <a:off x="3807110" y="5115623"/>
          <a:ext cx="3840162" cy="944563"/>
        </p:xfrm>
        <a:graphic>
          <a:graphicData uri="http://schemas.openxmlformats.org/presentationml/2006/ole">
            <mc:AlternateContent xmlns:mc="http://schemas.openxmlformats.org/markup-compatibility/2006">
              <mc:Choice xmlns:v="urn:schemas-microsoft-com:vml" Requires="v">
                <p:oleObj spid="_x0000_s33808" name="Equation" r:id="rId10" imgW="1600200" imgH="393480" progId="Equation.DSMT4">
                  <p:embed/>
                </p:oleObj>
              </mc:Choice>
              <mc:Fallback>
                <p:oleObj name="Equation" r:id="rId10" imgW="1600200" imgH="393480" progId="Equation.DSMT4">
                  <p:embed/>
                  <p:pic>
                    <p:nvPicPr>
                      <p:cNvPr id="0" name=""/>
                      <p:cNvPicPr/>
                      <p:nvPr/>
                    </p:nvPicPr>
                    <p:blipFill>
                      <a:blip r:embed="rId11"/>
                      <a:stretch>
                        <a:fillRect/>
                      </a:stretch>
                    </p:blipFill>
                    <p:spPr>
                      <a:xfrm>
                        <a:off x="3807110" y="5115623"/>
                        <a:ext cx="3840162" cy="944563"/>
                      </a:xfrm>
                      <a:prstGeom prst="rect">
                        <a:avLst/>
                      </a:prstGeom>
                    </p:spPr>
                  </p:pic>
                </p:oleObj>
              </mc:Fallback>
            </mc:AlternateContent>
          </a:graphicData>
        </a:graphic>
      </p:graphicFrame>
    </p:spTree>
    <p:extLst>
      <p:ext uri="{BB962C8B-B14F-4D97-AF65-F5344CB8AC3E}">
        <p14:creationId xmlns:p14="http://schemas.microsoft.com/office/powerpoint/2010/main" val="364124113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Chapter2 STATIC HMC</a:t>
            </a:r>
            <a:endParaRPr lang="zh-CN" altLang="en-US" dirty="0" smtClean="0"/>
          </a:p>
        </p:txBody>
      </p:sp>
      <p:sp>
        <p:nvSpPr>
          <p:cNvPr id="3" name="内容占位符 2"/>
          <p:cNvSpPr>
            <a:spLocks noGrp="1"/>
          </p:cNvSpPr>
          <p:nvPr>
            <p:ph idx="1"/>
          </p:nvPr>
        </p:nvSpPr>
        <p:spPr>
          <a:xfrm>
            <a:off x="838200" y="1825625"/>
            <a:ext cx="10515600" cy="570103"/>
          </a:xfrm>
        </p:spPr>
        <p:txBody>
          <a:bodyPr/>
          <a:lstStyle/>
          <a:p>
            <a:r>
              <a:rPr lang="en-US" altLang="zh-CN" dirty="0" smtClean="0"/>
              <a:t>2.2 </a:t>
            </a:r>
            <a:r>
              <a:rPr lang="zh-CN" altLang="en-US" dirty="0" smtClean="0"/>
              <a:t>算法介绍</a:t>
            </a:r>
            <a:endParaRPr lang="en-US" altLang="zh-CN" dirty="0" smtClean="0"/>
          </a:p>
        </p:txBody>
      </p:sp>
      <p:sp>
        <p:nvSpPr>
          <p:cNvPr id="4" name="内容占位符 2"/>
          <p:cNvSpPr txBox="1">
            <a:spLocks/>
          </p:cNvSpPr>
          <p:nvPr/>
        </p:nvSpPr>
        <p:spPr>
          <a:xfrm>
            <a:off x="1716024" y="2624327"/>
            <a:ext cx="8936736" cy="33009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smtClean="0"/>
              <a:t>2.2.3 </a:t>
            </a:r>
            <a:r>
              <a:rPr lang="zh-CN" altLang="en-US" sz="2400" dirty="0" smtClean="0"/>
              <a:t>设         ，       为参数和动量在进行</a:t>
            </a:r>
            <a:r>
              <a:rPr lang="en-US" altLang="zh-CN" sz="2400" dirty="0" smtClean="0"/>
              <a:t>leapfrog</a:t>
            </a:r>
            <a:r>
              <a:rPr lang="zh-CN" altLang="en-US" sz="2400" dirty="0" smtClean="0"/>
              <a:t>过程之前的值，而       ，     为进行     步之后的值，计算接受率</a:t>
            </a:r>
            <a:endParaRPr lang="en-US" altLang="zh-CN" sz="2400" dirty="0" smtClean="0"/>
          </a:p>
          <a:p>
            <a:endParaRPr lang="en-US" altLang="zh-CN" sz="2400" dirty="0"/>
          </a:p>
          <a:p>
            <a:endParaRPr lang="en-US" altLang="zh-CN" sz="2400" dirty="0" smtClean="0"/>
          </a:p>
          <a:p>
            <a:endParaRPr lang="en-US" altLang="zh-CN" sz="2400" dirty="0" smtClean="0"/>
          </a:p>
          <a:p>
            <a:endParaRPr lang="en-US" altLang="zh-CN" sz="2400" dirty="0"/>
          </a:p>
          <a:p>
            <a:endParaRPr lang="en-US" altLang="zh-CN" sz="2400" dirty="0" smtClean="0"/>
          </a:p>
        </p:txBody>
      </p:sp>
      <p:graphicFrame>
        <p:nvGraphicFramePr>
          <p:cNvPr id="11" name="对象 10"/>
          <p:cNvGraphicFramePr>
            <a:graphicFrameLocks noChangeAspect="1"/>
          </p:cNvGraphicFramePr>
          <p:nvPr/>
        </p:nvGraphicFramePr>
        <p:xfrm>
          <a:off x="3042540" y="2560191"/>
          <a:ext cx="581025" cy="463550"/>
        </p:xfrm>
        <a:graphic>
          <a:graphicData uri="http://schemas.openxmlformats.org/presentationml/2006/ole">
            <mc:AlternateContent xmlns:mc="http://schemas.openxmlformats.org/markup-compatibility/2006">
              <mc:Choice xmlns:v="urn:schemas-microsoft-com:vml" Requires="v">
                <p:oleObj spid="_x0000_s34832" name="Equation" r:id="rId3" imgW="253800" imgH="203040" progId="Equation.DSMT4">
                  <p:embed/>
                </p:oleObj>
              </mc:Choice>
              <mc:Fallback>
                <p:oleObj name="Equation" r:id="rId3" imgW="253800" imgH="203040" progId="Equation.DSMT4">
                  <p:embed/>
                  <p:pic>
                    <p:nvPicPr>
                      <p:cNvPr id="0" name=""/>
                      <p:cNvPicPr/>
                      <p:nvPr/>
                    </p:nvPicPr>
                    <p:blipFill>
                      <a:blip r:embed="rId4"/>
                      <a:stretch>
                        <a:fillRect/>
                      </a:stretch>
                    </p:blipFill>
                    <p:spPr>
                      <a:xfrm>
                        <a:off x="3042540" y="2560191"/>
                        <a:ext cx="581025" cy="463550"/>
                      </a:xfrm>
                      <a:prstGeom prst="rect">
                        <a:avLst/>
                      </a:prstGeom>
                    </p:spPr>
                  </p:pic>
                </p:oleObj>
              </mc:Fallback>
            </mc:AlternateContent>
          </a:graphicData>
        </a:graphic>
      </p:graphicFrame>
      <p:graphicFrame>
        <p:nvGraphicFramePr>
          <p:cNvPr id="12" name="对象 11"/>
          <p:cNvGraphicFramePr>
            <a:graphicFrameLocks noChangeAspect="1"/>
          </p:cNvGraphicFramePr>
          <p:nvPr/>
        </p:nvGraphicFramePr>
        <p:xfrm>
          <a:off x="4143375" y="3479800"/>
          <a:ext cx="3168650" cy="1066800"/>
        </p:xfrm>
        <a:graphic>
          <a:graphicData uri="http://schemas.openxmlformats.org/presentationml/2006/ole">
            <mc:AlternateContent xmlns:mc="http://schemas.openxmlformats.org/markup-compatibility/2006">
              <mc:Choice xmlns:v="urn:schemas-microsoft-com:vml" Requires="v">
                <p:oleObj spid="_x0000_s34833" name="Equation" r:id="rId5" imgW="1320480" imgH="444240" progId="Equation.DSMT4">
                  <p:embed/>
                </p:oleObj>
              </mc:Choice>
              <mc:Fallback>
                <p:oleObj name="Equation" r:id="rId5" imgW="1320480" imgH="444240" progId="Equation.DSMT4">
                  <p:embed/>
                  <p:pic>
                    <p:nvPicPr>
                      <p:cNvPr id="0" name=""/>
                      <p:cNvPicPr/>
                      <p:nvPr/>
                    </p:nvPicPr>
                    <p:blipFill>
                      <a:blip r:embed="rId6"/>
                      <a:stretch>
                        <a:fillRect/>
                      </a:stretch>
                    </p:blipFill>
                    <p:spPr>
                      <a:xfrm>
                        <a:off x="4143375" y="3479800"/>
                        <a:ext cx="3168650" cy="1066800"/>
                      </a:xfrm>
                      <a:prstGeom prst="rect">
                        <a:avLst/>
                      </a:prstGeom>
                    </p:spPr>
                  </p:pic>
                </p:oleObj>
              </mc:Fallback>
            </mc:AlternateContent>
          </a:graphicData>
        </a:graphic>
      </p:graphicFrame>
      <p:graphicFrame>
        <p:nvGraphicFramePr>
          <p:cNvPr id="13" name="对象 12"/>
          <p:cNvGraphicFramePr>
            <a:graphicFrameLocks noChangeAspect="1"/>
          </p:cNvGraphicFramePr>
          <p:nvPr/>
        </p:nvGraphicFramePr>
        <p:xfrm>
          <a:off x="4359275" y="2971800"/>
          <a:ext cx="334963" cy="365125"/>
        </p:xfrm>
        <a:graphic>
          <a:graphicData uri="http://schemas.openxmlformats.org/presentationml/2006/ole">
            <mc:AlternateContent xmlns:mc="http://schemas.openxmlformats.org/markup-compatibility/2006">
              <mc:Choice xmlns:v="urn:schemas-microsoft-com:vml" Requires="v">
                <p:oleObj spid="_x0000_s34834" name="Equation" r:id="rId7" imgW="139680" imgH="152280" progId="Equation.DSMT4">
                  <p:embed/>
                </p:oleObj>
              </mc:Choice>
              <mc:Fallback>
                <p:oleObj name="Equation" r:id="rId7" imgW="139680" imgH="152280" progId="Equation.DSMT4">
                  <p:embed/>
                  <p:pic>
                    <p:nvPicPr>
                      <p:cNvPr id="0" name=""/>
                      <p:cNvPicPr/>
                      <p:nvPr/>
                    </p:nvPicPr>
                    <p:blipFill>
                      <a:blip r:embed="rId8"/>
                      <a:stretch>
                        <a:fillRect/>
                      </a:stretch>
                    </p:blipFill>
                    <p:spPr>
                      <a:xfrm>
                        <a:off x="4359275" y="2971800"/>
                        <a:ext cx="334963" cy="365125"/>
                      </a:xfrm>
                      <a:prstGeom prst="rect">
                        <a:avLst/>
                      </a:prstGeom>
                    </p:spPr>
                  </p:pic>
                </p:oleObj>
              </mc:Fallback>
            </mc:AlternateContent>
          </a:graphicData>
        </a:graphic>
      </p:graphicFrame>
      <p:graphicFrame>
        <p:nvGraphicFramePr>
          <p:cNvPr id="15" name="对象 14"/>
          <p:cNvGraphicFramePr>
            <a:graphicFrameLocks noChangeAspect="1"/>
          </p:cNvGraphicFramePr>
          <p:nvPr/>
        </p:nvGraphicFramePr>
        <p:xfrm>
          <a:off x="3821113" y="2541588"/>
          <a:ext cx="552450" cy="522287"/>
        </p:xfrm>
        <a:graphic>
          <a:graphicData uri="http://schemas.openxmlformats.org/presentationml/2006/ole">
            <mc:AlternateContent xmlns:mc="http://schemas.openxmlformats.org/markup-compatibility/2006">
              <mc:Choice xmlns:v="urn:schemas-microsoft-com:vml" Requires="v">
                <p:oleObj spid="_x0000_s34835" name="Equation" r:id="rId9" imgW="241200" imgH="228600" progId="Equation.DSMT4">
                  <p:embed/>
                </p:oleObj>
              </mc:Choice>
              <mc:Fallback>
                <p:oleObj name="Equation" r:id="rId9" imgW="241200" imgH="228600" progId="Equation.DSMT4">
                  <p:embed/>
                  <p:pic>
                    <p:nvPicPr>
                      <p:cNvPr id="0" name=""/>
                      <p:cNvPicPr/>
                      <p:nvPr/>
                    </p:nvPicPr>
                    <p:blipFill>
                      <a:blip r:embed="rId10"/>
                      <a:stretch>
                        <a:fillRect/>
                      </a:stretch>
                    </p:blipFill>
                    <p:spPr>
                      <a:xfrm>
                        <a:off x="3821113" y="2541588"/>
                        <a:ext cx="552450" cy="522287"/>
                      </a:xfrm>
                      <a:prstGeom prst="rect">
                        <a:avLst/>
                      </a:prstGeom>
                    </p:spPr>
                  </p:pic>
                </p:oleObj>
              </mc:Fallback>
            </mc:AlternateContent>
          </a:graphicData>
        </a:graphic>
      </p:graphicFrame>
      <p:graphicFrame>
        <p:nvGraphicFramePr>
          <p:cNvPr id="16" name="对象 15"/>
          <p:cNvGraphicFramePr>
            <a:graphicFrameLocks noChangeAspect="1"/>
          </p:cNvGraphicFramePr>
          <p:nvPr/>
        </p:nvGraphicFramePr>
        <p:xfrm>
          <a:off x="2397921" y="2923350"/>
          <a:ext cx="406400" cy="463550"/>
        </p:xfrm>
        <a:graphic>
          <a:graphicData uri="http://schemas.openxmlformats.org/presentationml/2006/ole">
            <mc:AlternateContent xmlns:mc="http://schemas.openxmlformats.org/markup-compatibility/2006">
              <mc:Choice xmlns:v="urn:schemas-microsoft-com:vml" Requires="v">
                <p:oleObj spid="_x0000_s34836" name="Equation" r:id="rId11" imgW="177480" imgH="203040" progId="Equation.DSMT4">
                  <p:embed/>
                </p:oleObj>
              </mc:Choice>
              <mc:Fallback>
                <p:oleObj name="Equation" r:id="rId11" imgW="177480" imgH="203040" progId="Equation.DSMT4">
                  <p:embed/>
                  <p:pic>
                    <p:nvPicPr>
                      <p:cNvPr id="0" name=""/>
                      <p:cNvPicPr/>
                      <p:nvPr/>
                    </p:nvPicPr>
                    <p:blipFill>
                      <a:blip r:embed="rId12"/>
                      <a:stretch>
                        <a:fillRect/>
                      </a:stretch>
                    </p:blipFill>
                    <p:spPr>
                      <a:xfrm>
                        <a:off x="2397921" y="2923350"/>
                        <a:ext cx="406400" cy="463550"/>
                      </a:xfrm>
                      <a:prstGeom prst="rect">
                        <a:avLst/>
                      </a:prstGeom>
                    </p:spPr>
                  </p:pic>
                </p:oleObj>
              </mc:Fallback>
            </mc:AlternateContent>
          </a:graphicData>
        </a:graphic>
      </p:graphicFrame>
      <p:graphicFrame>
        <p:nvGraphicFramePr>
          <p:cNvPr id="17" name="对象 16"/>
          <p:cNvGraphicFramePr>
            <a:graphicFrameLocks noChangeAspect="1"/>
          </p:cNvGraphicFramePr>
          <p:nvPr/>
        </p:nvGraphicFramePr>
        <p:xfrm>
          <a:off x="3071813" y="2894013"/>
          <a:ext cx="377825" cy="522287"/>
        </p:xfrm>
        <a:graphic>
          <a:graphicData uri="http://schemas.openxmlformats.org/presentationml/2006/ole">
            <mc:AlternateContent xmlns:mc="http://schemas.openxmlformats.org/markup-compatibility/2006">
              <mc:Choice xmlns:v="urn:schemas-microsoft-com:vml" Requires="v">
                <p:oleObj spid="_x0000_s34837" name="Equation" r:id="rId13" imgW="164880" imgH="228600" progId="Equation.DSMT4">
                  <p:embed/>
                </p:oleObj>
              </mc:Choice>
              <mc:Fallback>
                <p:oleObj name="Equation" r:id="rId13" imgW="164880" imgH="228600" progId="Equation.DSMT4">
                  <p:embed/>
                  <p:pic>
                    <p:nvPicPr>
                      <p:cNvPr id="0" name=""/>
                      <p:cNvPicPr/>
                      <p:nvPr/>
                    </p:nvPicPr>
                    <p:blipFill>
                      <a:blip r:embed="rId14"/>
                      <a:stretch>
                        <a:fillRect/>
                      </a:stretch>
                    </p:blipFill>
                    <p:spPr>
                      <a:xfrm>
                        <a:off x="3071813" y="2894013"/>
                        <a:ext cx="377825" cy="522287"/>
                      </a:xfrm>
                      <a:prstGeom prst="rect">
                        <a:avLst/>
                      </a:prstGeom>
                    </p:spPr>
                  </p:pic>
                </p:oleObj>
              </mc:Fallback>
            </mc:AlternateContent>
          </a:graphicData>
        </a:graphic>
      </p:graphicFrame>
      <p:graphicFrame>
        <p:nvGraphicFramePr>
          <p:cNvPr id="18" name="对象 17"/>
          <p:cNvGraphicFramePr>
            <a:graphicFrameLocks noChangeAspect="1"/>
          </p:cNvGraphicFramePr>
          <p:nvPr/>
        </p:nvGraphicFramePr>
        <p:xfrm>
          <a:off x="4067175" y="4781550"/>
          <a:ext cx="3321050" cy="1219200"/>
        </p:xfrm>
        <a:graphic>
          <a:graphicData uri="http://schemas.openxmlformats.org/presentationml/2006/ole">
            <mc:AlternateContent xmlns:mc="http://schemas.openxmlformats.org/markup-compatibility/2006">
              <mc:Choice xmlns:v="urn:schemas-microsoft-com:vml" Requires="v">
                <p:oleObj spid="_x0000_s34838" name="Equation" r:id="rId15" imgW="1384200" imgH="507960" progId="Equation.DSMT4">
                  <p:embed/>
                </p:oleObj>
              </mc:Choice>
              <mc:Fallback>
                <p:oleObj name="Equation" r:id="rId15" imgW="1384200" imgH="507960" progId="Equation.DSMT4">
                  <p:embed/>
                  <p:pic>
                    <p:nvPicPr>
                      <p:cNvPr id="0" name=""/>
                      <p:cNvPicPr/>
                      <p:nvPr/>
                    </p:nvPicPr>
                    <p:blipFill>
                      <a:blip r:embed="rId16"/>
                      <a:stretch>
                        <a:fillRect/>
                      </a:stretch>
                    </p:blipFill>
                    <p:spPr>
                      <a:xfrm>
                        <a:off x="4067175" y="4781550"/>
                        <a:ext cx="3321050" cy="1219200"/>
                      </a:xfrm>
                      <a:prstGeom prst="rect">
                        <a:avLst/>
                      </a:prstGeom>
                    </p:spPr>
                  </p:pic>
                </p:oleObj>
              </mc:Fallback>
            </mc:AlternateContent>
          </a:graphicData>
        </a:graphic>
      </p:graphicFrame>
    </p:spTree>
    <p:extLst>
      <p:ext uri="{BB962C8B-B14F-4D97-AF65-F5344CB8AC3E}">
        <p14:creationId xmlns:p14="http://schemas.microsoft.com/office/powerpoint/2010/main" val="17861502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Part I – Supplement of Bayesian</a:t>
            </a:r>
            <a:endParaRPr lang="zh-CN" altLang="en-US" dirty="0"/>
          </a:p>
        </p:txBody>
      </p:sp>
      <p:sp>
        <p:nvSpPr>
          <p:cNvPr id="3" name="内容占位符 2"/>
          <p:cNvSpPr>
            <a:spLocks noGrp="1"/>
          </p:cNvSpPr>
          <p:nvPr>
            <p:ph idx="1"/>
          </p:nvPr>
        </p:nvSpPr>
        <p:spPr>
          <a:xfrm>
            <a:off x="838200" y="1690688"/>
            <a:ext cx="10515600" cy="4486275"/>
          </a:xfrm>
        </p:spPr>
        <p:txBody>
          <a:bodyPr/>
          <a:lstStyle/>
          <a:p>
            <a:r>
              <a:rPr lang="en-US" altLang="zh-CN" sz="3200" dirty="0" smtClean="0">
                <a:latin typeface="Times New Roman" panose="02020603050405020304" pitchFamily="18" charset="0"/>
                <a:cs typeface="Times New Roman" panose="02020603050405020304" pitchFamily="18" charset="0"/>
              </a:rPr>
              <a:t>Rejection sampling</a:t>
            </a:r>
          </a:p>
          <a:p>
            <a:pPr lvl="1"/>
            <a:r>
              <a:rPr lang="zh-CN" altLang="en-US" sz="2800" dirty="0" smtClean="0">
                <a:latin typeface="Times New Roman" panose="02020603050405020304" pitchFamily="18" charset="0"/>
                <a:cs typeface="Times New Roman" panose="02020603050405020304" pitchFamily="18" charset="0"/>
              </a:rPr>
              <a:t>优点：自监督</a:t>
            </a:r>
            <a:r>
              <a:rPr lang="en-US" altLang="zh-CN" sz="2800" dirty="0" smtClean="0">
                <a:latin typeface="Times New Roman" panose="02020603050405020304" pitchFamily="18" charset="0"/>
                <a:cs typeface="Times New Roman" panose="02020603050405020304" pitchFamily="18" charset="0"/>
              </a:rPr>
              <a:t>(self-monitoring)</a:t>
            </a:r>
            <a:r>
              <a:rPr lang="zh-CN" altLang="en-US" sz="2800" dirty="0" smtClean="0">
                <a:latin typeface="Times New Roman" panose="02020603050405020304" pitchFamily="18" charset="0"/>
                <a:cs typeface="Times New Roman" panose="02020603050405020304" pitchFamily="18" charset="0"/>
              </a:rPr>
              <a:t>，若选取的提议分布不合适，则拒绝抽样的概率越大，较少样本被接受，使得抽出来的样本与</a:t>
            </a:r>
            <a:r>
              <a:rPr lang="en-US" altLang="zh-CN" sz="2800" dirty="0" smtClean="0">
                <a:latin typeface="Times New Roman" panose="02020603050405020304" pitchFamily="18" charset="0"/>
                <a:cs typeface="Times New Roman" panose="02020603050405020304" pitchFamily="18" charset="0"/>
              </a:rPr>
              <a:t>p(</a:t>
            </a:r>
            <a:r>
              <a:rPr lang="en-US" altLang="zh-CN" sz="2800" dirty="0" err="1" smtClean="0">
                <a:latin typeface="Times New Roman" panose="02020603050405020304" pitchFamily="18" charset="0"/>
                <a:cs typeface="Times New Roman" panose="02020603050405020304" pitchFamily="18" charset="0"/>
              </a:rPr>
              <a:t>θ|y</a:t>
            </a:r>
            <a:r>
              <a:rPr lang="en-US" altLang="zh-CN" sz="2800" dirty="0" smtClean="0">
                <a:latin typeface="Times New Roman" panose="02020603050405020304" pitchFamily="18" charset="0"/>
                <a:cs typeface="Times New Roman" panose="02020603050405020304" pitchFamily="18" charset="0"/>
              </a:rPr>
              <a:t>)</a:t>
            </a:r>
            <a:r>
              <a:rPr lang="zh-CN" altLang="en-US" sz="2800" dirty="0" smtClean="0">
                <a:latin typeface="Times New Roman" panose="02020603050405020304" pitchFamily="18" charset="0"/>
                <a:cs typeface="Times New Roman" panose="02020603050405020304" pitchFamily="18" charset="0"/>
              </a:rPr>
              <a:t>的差距不会太大</a:t>
            </a:r>
            <a:endParaRPr lang="en-US" altLang="zh-CN"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391925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Chapter2 STATIC HMC</a:t>
            </a:r>
            <a:endParaRPr lang="zh-CN" altLang="en-US" dirty="0" smtClean="0"/>
          </a:p>
        </p:txBody>
      </p:sp>
      <p:sp>
        <p:nvSpPr>
          <p:cNvPr id="3" name="内容占位符 2"/>
          <p:cNvSpPr>
            <a:spLocks noGrp="1"/>
          </p:cNvSpPr>
          <p:nvPr>
            <p:ph idx="1"/>
          </p:nvPr>
        </p:nvSpPr>
        <p:spPr>
          <a:xfrm>
            <a:off x="838200" y="1825625"/>
            <a:ext cx="10515600" cy="570103"/>
          </a:xfrm>
        </p:spPr>
        <p:txBody>
          <a:bodyPr/>
          <a:lstStyle/>
          <a:p>
            <a:r>
              <a:rPr lang="en-US" altLang="zh-CN" dirty="0" smtClean="0"/>
              <a:t>2.3 </a:t>
            </a:r>
            <a:r>
              <a:rPr lang="zh-CN" altLang="en-US" dirty="0" smtClean="0"/>
              <a:t>参数调整</a:t>
            </a:r>
            <a:endParaRPr lang="en-US" altLang="zh-CN" dirty="0" smtClean="0"/>
          </a:p>
        </p:txBody>
      </p:sp>
      <p:sp>
        <p:nvSpPr>
          <p:cNvPr id="4" name="内容占位符 2"/>
          <p:cNvSpPr txBox="1">
            <a:spLocks/>
          </p:cNvSpPr>
          <p:nvPr/>
        </p:nvSpPr>
        <p:spPr>
          <a:xfrm>
            <a:off x="1716024" y="2624327"/>
            <a:ext cx="8022336" cy="33009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smtClean="0"/>
              <a:t>2.3.1</a:t>
            </a:r>
          </a:p>
          <a:p>
            <a:endParaRPr lang="en-US" altLang="zh-CN" sz="2400" dirty="0"/>
          </a:p>
          <a:p>
            <a:r>
              <a:rPr lang="en-US" altLang="zh-CN" sz="2400" dirty="0" smtClean="0"/>
              <a:t>2.3.2</a:t>
            </a:r>
          </a:p>
          <a:p>
            <a:endParaRPr lang="en-US" altLang="zh-CN" sz="2400" dirty="0"/>
          </a:p>
          <a:p>
            <a:r>
              <a:rPr lang="en-US" altLang="zh-CN" sz="2400" dirty="0" smtClean="0"/>
              <a:t>2.3.3</a:t>
            </a:r>
            <a:r>
              <a:rPr lang="zh-CN" altLang="en-US" sz="2400" dirty="0" smtClean="0"/>
              <a:t>    接受率为</a:t>
            </a:r>
            <a:r>
              <a:rPr lang="en-US" altLang="zh-CN" sz="2400" dirty="0" smtClean="0"/>
              <a:t>65%</a:t>
            </a:r>
          </a:p>
          <a:p>
            <a:endParaRPr lang="en-US" altLang="zh-CN" sz="2400" dirty="0" smtClean="0"/>
          </a:p>
          <a:p>
            <a:endParaRPr lang="en-US" altLang="zh-CN" sz="2400" dirty="0"/>
          </a:p>
          <a:p>
            <a:endParaRPr lang="en-US" altLang="zh-CN" sz="2400" dirty="0" smtClean="0"/>
          </a:p>
          <a:p>
            <a:endParaRPr lang="en-US" altLang="zh-CN" sz="2400" dirty="0" smtClean="0"/>
          </a:p>
        </p:txBody>
      </p:sp>
      <p:graphicFrame>
        <p:nvGraphicFramePr>
          <p:cNvPr id="5" name="对象 4"/>
          <p:cNvGraphicFramePr>
            <a:graphicFrameLocks noChangeAspect="1"/>
          </p:cNvGraphicFramePr>
          <p:nvPr/>
        </p:nvGraphicFramePr>
        <p:xfrm>
          <a:off x="2833687" y="3500059"/>
          <a:ext cx="2212975" cy="455613"/>
        </p:xfrm>
        <a:graphic>
          <a:graphicData uri="http://schemas.openxmlformats.org/presentationml/2006/ole">
            <mc:AlternateContent xmlns:mc="http://schemas.openxmlformats.org/markup-compatibility/2006">
              <mc:Choice xmlns:v="urn:schemas-microsoft-com:vml" Requires="v">
                <p:oleObj spid="_x0000_s35846" name="Equation" r:id="rId3" imgW="927000" imgH="190440" progId="Equation.DSMT4">
                  <p:embed/>
                </p:oleObj>
              </mc:Choice>
              <mc:Fallback>
                <p:oleObj name="Equation" r:id="rId3" imgW="927000" imgH="190440" progId="Equation.DSMT4">
                  <p:embed/>
                  <p:pic>
                    <p:nvPicPr>
                      <p:cNvPr id="0" name=""/>
                      <p:cNvPicPr/>
                      <p:nvPr/>
                    </p:nvPicPr>
                    <p:blipFill>
                      <a:blip r:embed="rId4"/>
                      <a:stretch>
                        <a:fillRect/>
                      </a:stretch>
                    </p:blipFill>
                    <p:spPr>
                      <a:xfrm>
                        <a:off x="2833687" y="3500059"/>
                        <a:ext cx="2212975" cy="455613"/>
                      </a:xfrm>
                      <a:prstGeom prst="rect">
                        <a:avLst/>
                      </a:prstGeom>
                    </p:spPr>
                  </p:pic>
                </p:oleObj>
              </mc:Fallback>
            </mc:AlternateContent>
          </a:graphicData>
        </a:graphic>
      </p:graphicFrame>
      <p:graphicFrame>
        <p:nvGraphicFramePr>
          <p:cNvPr id="7" name="对象 6"/>
          <p:cNvGraphicFramePr>
            <a:graphicFrameLocks noChangeAspect="1"/>
          </p:cNvGraphicFramePr>
          <p:nvPr/>
        </p:nvGraphicFramePr>
        <p:xfrm>
          <a:off x="2925763" y="2659063"/>
          <a:ext cx="1014412" cy="404812"/>
        </p:xfrm>
        <a:graphic>
          <a:graphicData uri="http://schemas.openxmlformats.org/presentationml/2006/ole">
            <mc:AlternateContent xmlns:mc="http://schemas.openxmlformats.org/markup-compatibility/2006">
              <mc:Choice xmlns:v="urn:schemas-microsoft-com:vml" Requires="v">
                <p:oleObj spid="_x0000_s35847" name="Equation" r:id="rId5" imgW="444240" imgH="177480" progId="Equation.DSMT4">
                  <p:embed/>
                </p:oleObj>
              </mc:Choice>
              <mc:Fallback>
                <p:oleObj name="Equation" r:id="rId5" imgW="444240" imgH="177480" progId="Equation.DSMT4">
                  <p:embed/>
                  <p:pic>
                    <p:nvPicPr>
                      <p:cNvPr id="0" name=""/>
                      <p:cNvPicPr/>
                      <p:nvPr/>
                    </p:nvPicPr>
                    <p:blipFill>
                      <a:blip r:embed="rId6"/>
                      <a:stretch>
                        <a:fillRect/>
                      </a:stretch>
                    </p:blipFill>
                    <p:spPr>
                      <a:xfrm>
                        <a:off x="2925763" y="2659063"/>
                        <a:ext cx="1014412" cy="404812"/>
                      </a:xfrm>
                      <a:prstGeom prst="rect">
                        <a:avLst/>
                      </a:prstGeom>
                    </p:spPr>
                  </p:pic>
                </p:oleObj>
              </mc:Fallback>
            </mc:AlternateContent>
          </a:graphicData>
        </a:graphic>
      </p:graphicFrame>
    </p:spTree>
    <p:extLst>
      <p:ext uri="{BB962C8B-B14F-4D97-AF65-F5344CB8AC3E}">
        <p14:creationId xmlns:p14="http://schemas.microsoft.com/office/powerpoint/2010/main" val="11854154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Chapter2 STATIC HMC</a:t>
            </a:r>
            <a:endParaRPr lang="zh-CN" altLang="en-US" dirty="0" smtClean="0"/>
          </a:p>
        </p:txBody>
      </p:sp>
      <p:sp>
        <p:nvSpPr>
          <p:cNvPr id="3" name="内容占位符 2"/>
          <p:cNvSpPr>
            <a:spLocks noGrp="1"/>
          </p:cNvSpPr>
          <p:nvPr>
            <p:ph idx="1"/>
          </p:nvPr>
        </p:nvSpPr>
        <p:spPr>
          <a:xfrm>
            <a:off x="838200" y="1825625"/>
            <a:ext cx="10515600" cy="716407"/>
          </a:xfrm>
        </p:spPr>
        <p:txBody>
          <a:bodyPr/>
          <a:lstStyle/>
          <a:p>
            <a:r>
              <a:rPr lang="en-US" altLang="zh-CN" dirty="0" smtClean="0"/>
              <a:t>2.4</a:t>
            </a:r>
            <a:r>
              <a:rPr lang="zh-CN" altLang="en-US" dirty="0" smtClean="0"/>
              <a:t>参数调整</a:t>
            </a:r>
            <a:endParaRPr lang="en-US" altLang="zh-CN" dirty="0" smtClean="0"/>
          </a:p>
          <a:p>
            <a:endParaRPr lang="en-US" altLang="zh-CN" dirty="0" smtClean="0"/>
          </a:p>
        </p:txBody>
      </p:sp>
      <p:sp>
        <p:nvSpPr>
          <p:cNvPr id="10" name="内容占位符 2"/>
          <p:cNvSpPr txBox="1">
            <a:spLocks/>
          </p:cNvSpPr>
          <p:nvPr/>
        </p:nvSpPr>
        <p:spPr>
          <a:xfrm>
            <a:off x="838200" y="2542032"/>
            <a:ext cx="5809488" cy="7164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不同参数下的收敛速度和路径</a:t>
            </a:r>
            <a:endParaRPr lang="en-US" altLang="zh-CN" dirty="0"/>
          </a:p>
        </p:txBody>
      </p:sp>
      <p:pic>
        <p:nvPicPr>
          <p:cNvPr id="11" name="图片 10"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0045" y="3140871"/>
            <a:ext cx="8003491" cy="3646178"/>
          </a:xfrm>
          <a:prstGeom prst="rect">
            <a:avLst/>
          </a:prstGeom>
        </p:spPr>
      </p:pic>
    </p:spTree>
    <p:extLst>
      <p:ext uri="{BB962C8B-B14F-4D97-AF65-F5344CB8AC3E}">
        <p14:creationId xmlns:p14="http://schemas.microsoft.com/office/powerpoint/2010/main" val="36965030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Chapter2 STATIC HMC</a:t>
            </a:r>
            <a:endParaRPr lang="zh-CN" altLang="en-US" dirty="0" smtClean="0"/>
          </a:p>
        </p:txBody>
      </p:sp>
      <p:sp>
        <p:nvSpPr>
          <p:cNvPr id="3" name="内容占位符 2"/>
          <p:cNvSpPr>
            <a:spLocks noGrp="1"/>
          </p:cNvSpPr>
          <p:nvPr>
            <p:ph idx="1"/>
          </p:nvPr>
        </p:nvSpPr>
        <p:spPr>
          <a:xfrm>
            <a:off x="838200" y="1825625"/>
            <a:ext cx="10515600" cy="716407"/>
          </a:xfrm>
        </p:spPr>
        <p:txBody>
          <a:bodyPr/>
          <a:lstStyle/>
          <a:p>
            <a:r>
              <a:rPr lang="en-US" altLang="zh-CN" dirty="0" smtClean="0"/>
              <a:t>2.4</a:t>
            </a:r>
            <a:r>
              <a:rPr lang="zh-CN" altLang="en-US" dirty="0" smtClean="0"/>
              <a:t>参数调整</a:t>
            </a:r>
            <a:endParaRPr lang="en-US" altLang="zh-CN" dirty="0" smtClean="0"/>
          </a:p>
          <a:p>
            <a:endParaRPr lang="en-US" altLang="zh-CN" dirty="0" smtClean="0"/>
          </a:p>
        </p:txBody>
      </p:sp>
      <p:sp>
        <p:nvSpPr>
          <p:cNvPr id="10" name="内容占位符 2"/>
          <p:cNvSpPr txBox="1">
            <a:spLocks/>
          </p:cNvSpPr>
          <p:nvPr/>
        </p:nvSpPr>
        <p:spPr>
          <a:xfrm>
            <a:off x="838200" y="2542032"/>
            <a:ext cx="5809488" cy="7164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接受率与收敛速度的关系</a:t>
            </a:r>
            <a:endParaRPr lang="en-US" altLang="zh-CN"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9156" y="3258439"/>
            <a:ext cx="3796388" cy="3324863"/>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5955" y="3258439"/>
            <a:ext cx="3479785" cy="3324863"/>
          </a:xfrm>
          <a:prstGeom prst="rect">
            <a:avLst/>
          </a:prstGeom>
        </p:spPr>
      </p:pic>
    </p:spTree>
    <p:extLst>
      <p:ext uri="{BB962C8B-B14F-4D97-AF65-F5344CB8AC3E}">
        <p14:creationId xmlns:p14="http://schemas.microsoft.com/office/powerpoint/2010/main" val="96494345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Chapter2 STATIC HMC</a:t>
            </a:r>
            <a:endParaRPr lang="zh-CN" altLang="en-US" dirty="0" smtClean="0"/>
          </a:p>
        </p:txBody>
      </p:sp>
      <p:sp>
        <p:nvSpPr>
          <p:cNvPr id="3" name="内容占位符 2"/>
          <p:cNvSpPr>
            <a:spLocks noGrp="1"/>
          </p:cNvSpPr>
          <p:nvPr>
            <p:ph idx="1"/>
          </p:nvPr>
        </p:nvSpPr>
        <p:spPr>
          <a:xfrm>
            <a:off x="838200" y="1825625"/>
            <a:ext cx="10515600" cy="716407"/>
          </a:xfrm>
        </p:spPr>
        <p:txBody>
          <a:bodyPr/>
          <a:lstStyle/>
          <a:p>
            <a:r>
              <a:rPr lang="en-US" altLang="zh-CN" dirty="0" smtClean="0"/>
              <a:t>2.4 </a:t>
            </a:r>
            <a:r>
              <a:rPr lang="zh-CN" altLang="en-US" dirty="0" smtClean="0"/>
              <a:t>局限性</a:t>
            </a:r>
            <a:endParaRPr lang="en-US" altLang="zh-CN" dirty="0" smtClean="0"/>
          </a:p>
          <a:p>
            <a:endParaRPr lang="en-US" altLang="zh-CN" dirty="0" smtClean="0"/>
          </a:p>
        </p:txBody>
      </p:sp>
      <p:sp>
        <p:nvSpPr>
          <p:cNvPr id="10" name="内容占位符 2"/>
          <p:cNvSpPr txBox="1">
            <a:spLocks/>
          </p:cNvSpPr>
          <p:nvPr/>
        </p:nvSpPr>
        <p:spPr>
          <a:xfrm>
            <a:off x="2941320" y="3468497"/>
            <a:ext cx="5809488" cy="7164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对于明显的短尾和厚尾分布不适用</a:t>
            </a:r>
            <a:endParaRPr lang="en-US" altLang="zh-CN" dirty="0"/>
          </a:p>
        </p:txBody>
      </p:sp>
    </p:spTree>
    <p:extLst>
      <p:ext uri="{BB962C8B-B14F-4D97-AF65-F5344CB8AC3E}">
        <p14:creationId xmlns:p14="http://schemas.microsoft.com/office/powerpoint/2010/main" val="42413180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Chapter3 THE NO-U-TURN SAMPLER</a:t>
            </a:r>
            <a:r>
              <a:rPr lang="zh-CN" altLang="en-US" dirty="0" smtClean="0"/>
              <a:t>（</a:t>
            </a:r>
            <a:r>
              <a:rPr lang="en-US" altLang="zh-CN" dirty="0" smtClean="0"/>
              <a:t>NUTS</a:t>
            </a:r>
            <a:r>
              <a:rPr lang="zh-CN" altLang="en-US" dirty="0" smtClean="0"/>
              <a:t>）</a:t>
            </a:r>
          </a:p>
        </p:txBody>
      </p:sp>
      <p:sp>
        <p:nvSpPr>
          <p:cNvPr id="3" name="内容占位符 2"/>
          <p:cNvSpPr>
            <a:spLocks noGrp="1"/>
          </p:cNvSpPr>
          <p:nvPr>
            <p:ph idx="1"/>
          </p:nvPr>
        </p:nvSpPr>
        <p:spPr/>
        <p:txBody>
          <a:bodyPr/>
          <a:lstStyle/>
          <a:p>
            <a:pPr>
              <a:lnSpc>
                <a:spcPct val="150000"/>
              </a:lnSpc>
            </a:pPr>
            <a:r>
              <a:rPr lang="en-US" altLang="zh-CN" dirty="0" smtClean="0"/>
              <a:t>3.1 </a:t>
            </a:r>
            <a:r>
              <a:rPr lang="zh-CN" altLang="en-US" dirty="0" smtClean="0"/>
              <a:t>算法概述</a:t>
            </a:r>
            <a:endParaRPr lang="en-US" altLang="zh-CN" dirty="0" smtClean="0"/>
          </a:p>
          <a:p>
            <a:pPr>
              <a:lnSpc>
                <a:spcPct val="150000"/>
              </a:lnSpc>
            </a:pPr>
            <a:r>
              <a:rPr lang="en-US" altLang="zh-CN" dirty="0" smtClean="0"/>
              <a:t>3.2 </a:t>
            </a:r>
            <a:r>
              <a:rPr lang="zh-CN" altLang="en-US" dirty="0" smtClean="0"/>
              <a:t>效率比较</a:t>
            </a:r>
            <a:endParaRPr lang="en-US" altLang="zh-CN" dirty="0" smtClean="0"/>
          </a:p>
          <a:p>
            <a:pPr>
              <a:lnSpc>
                <a:spcPct val="150000"/>
              </a:lnSpc>
            </a:pPr>
            <a:r>
              <a:rPr lang="en-US" altLang="zh-CN" dirty="0" smtClean="0"/>
              <a:t>3.3 </a:t>
            </a:r>
            <a:r>
              <a:rPr lang="zh-CN" altLang="en-US" dirty="0" smtClean="0"/>
              <a:t>局限性</a:t>
            </a:r>
            <a:endParaRPr lang="en-US" altLang="zh-CN" dirty="0" smtClean="0"/>
          </a:p>
        </p:txBody>
      </p:sp>
    </p:spTree>
    <p:extLst>
      <p:ext uri="{BB962C8B-B14F-4D97-AF65-F5344CB8AC3E}">
        <p14:creationId xmlns:p14="http://schemas.microsoft.com/office/powerpoint/2010/main" val="302140321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Chapter3 THE NO-U-TURN SAMPLER</a:t>
            </a:r>
            <a:r>
              <a:rPr lang="zh-CN" altLang="en-US" dirty="0" smtClean="0"/>
              <a:t>（</a:t>
            </a:r>
            <a:r>
              <a:rPr lang="en-US" altLang="zh-CN" dirty="0" smtClean="0"/>
              <a:t>NUTS</a:t>
            </a:r>
            <a:r>
              <a:rPr lang="zh-CN" altLang="en-US" dirty="0" smtClean="0"/>
              <a:t>）</a:t>
            </a:r>
          </a:p>
        </p:txBody>
      </p:sp>
      <p:sp>
        <p:nvSpPr>
          <p:cNvPr id="3" name="内容占位符 2"/>
          <p:cNvSpPr>
            <a:spLocks noGrp="1"/>
          </p:cNvSpPr>
          <p:nvPr>
            <p:ph idx="1"/>
          </p:nvPr>
        </p:nvSpPr>
        <p:spPr>
          <a:xfrm>
            <a:off x="838200" y="1459865"/>
            <a:ext cx="10515600" cy="752983"/>
          </a:xfrm>
        </p:spPr>
        <p:txBody>
          <a:bodyPr/>
          <a:lstStyle/>
          <a:p>
            <a:pPr>
              <a:lnSpc>
                <a:spcPct val="150000"/>
              </a:lnSpc>
            </a:pPr>
            <a:r>
              <a:rPr lang="en-US" altLang="zh-CN" dirty="0" smtClean="0"/>
              <a:t>3.1 </a:t>
            </a:r>
            <a:r>
              <a:rPr lang="zh-CN" altLang="en-US" dirty="0" smtClean="0"/>
              <a:t>算法概述</a:t>
            </a:r>
            <a:endParaRPr lang="en-US" altLang="zh-CN" dirty="0" smtClean="0"/>
          </a:p>
        </p:txBody>
      </p:sp>
      <p:sp>
        <p:nvSpPr>
          <p:cNvPr id="5" name="内容占位符 2"/>
          <p:cNvSpPr txBox="1">
            <a:spLocks/>
          </p:cNvSpPr>
          <p:nvPr/>
        </p:nvSpPr>
        <p:spPr>
          <a:xfrm>
            <a:off x="838200" y="2408936"/>
            <a:ext cx="10515600" cy="19253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dirty="0" smtClean="0"/>
              <a:t>主要为改进</a:t>
            </a:r>
            <a:r>
              <a:rPr lang="en-US" altLang="zh-CN" dirty="0" smtClean="0"/>
              <a:t>STATIC HMC</a:t>
            </a:r>
            <a:r>
              <a:rPr lang="zh-CN" altLang="en-US" dirty="0" smtClean="0"/>
              <a:t>算法中大量需要人为调试的部分，采用算法优化各参数取值</a:t>
            </a:r>
            <a:endParaRPr lang="en-US" altLang="zh-CN" dirty="0"/>
          </a:p>
        </p:txBody>
      </p:sp>
    </p:spTree>
    <p:extLst>
      <p:ext uri="{BB962C8B-B14F-4D97-AF65-F5344CB8AC3E}">
        <p14:creationId xmlns:p14="http://schemas.microsoft.com/office/powerpoint/2010/main" val="136050650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Chapter3 THE NO-U-TURN SAMPLER</a:t>
            </a:r>
            <a:r>
              <a:rPr lang="zh-CN" altLang="en-US" dirty="0" smtClean="0"/>
              <a:t>（</a:t>
            </a:r>
            <a:r>
              <a:rPr lang="en-US" altLang="zh-CN" dirty="0" smtClean="0"/>
              <a:t>NUTS</a:t>
            </a:r>
            <a:r>
              <a:rPr lang="zh-CN" altLang="en-US" dirty="0" smtClean="0"/>
              <a:t>）</a:t>
            </a:r>
          </a:p>
        </p:txBody>
      </p:sp>
      <p:sp>
        <p:nvSpPr>
          <p:cNvPr id="3" name="内容占位符 2"/>
          <p:cNvSpPr>
            <a:spLocks noGrp="1"/>
          </p:cNvSpPr>
          <p:nvPr>
            <p:ph idx="1"/>
          </p:nvPr>
        </p:nvSpPr>
        <p:spPr>
          <a:xfrm>
            <a:off x="838200" y="1459865"/>
            <a:ext cx="10515600" cy="752983"/>
          </a:xfrm>
        </p:spPr>
        <p:txBody>
          <a:bodyPr/>
          <a:lstStyle/>
          <a:p>
            <a:pPr>
              <a:lnSpc>
                <a:spcPct val="150000"/>
              </a:lnSpc>
            </a:pPr>
            <a:r>
              <a:rPr lang="en-US" altLang="zh-CN" dirty="0" smtClean="0"/>
              <a:t>3.1 </a:t>
            </a:r>
            <a:r>
              <a:rPr lang="zh-CN" altLang="en-US" dirty="0" smtClean="0"/>
              <a:t>算法概述</a:t>
            </a:r>
            <a:endParaRPr lang="en-US" altLang="zh-CN" dirty="0" smtClean="0"/>
          </a:p>
        </p:txBody>
      </p:sp>
      <p:sp>
        <p:nvSpPr>
          <p:cNvPr id="5" name="内容占位符 2"/>
          <p:cNvSpPr txBox="1">
            <a:spLocks/>
          </p:cNvSpPr>
          <p:nvPr/>
        </p:nvSpPr>
        <p:spPr>
          <a:xfrm>
            <a:off x="838200" y="2212848"/>
            <a:ext cx="10515600" cy="19253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50000"/>
              </a:lnSpc>
            </a:pPr>
            <a:r>
              <a:rPr lang="en-US" altLang="zh-CN" sz="3200" dirty="0">
                <a:latin typeface="+mj-lt"/>
                <a:ea typeface="+mj-ea"/>
                <a:cs typeface="+mj-cs"/>
              </a:rPr>
              <a:t>binary tree</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6047" y="3371596"/>
            <a:ext cx="6569009" cy="2751058"/>
          </a:xfrm>
          <a:prstGeom prst="rect">
            <a:avLst/>
          </a:prstGeom>
        </p:spPr>
      </p:pic>
    </p:spTree>
    <p:extLst>
      <p:ext uri="{BB962C8B-B14F-4D97-AF65-F5344CB8AC3E}">
        <p14:creationId xmlns:p14="http://schemas.microsoft.com/office/powerpoint/2010/main" val="37419518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Chapter3 THE NO-U-TURN SAMPLER</a:t>
            </a:r>
            <a:r>
              <a:rPr lang="zh-CN" altLang="en-US" dirty="0" smtClean="0"/>
              <a:t>（</a:t>
            </a:r>
            <a:r>
              <a:rPr lang="en-US" altLang="zh-CN" dirty="0" smtClean="0"/>
              <a:t>NUTS</a:t>
            </a:r>
            <a:r>
              <a:rPr lang="zh-CN" altLang="en-US" dirty="0" smtClean="0"/>
              <a:t>）</a:t>
            </a:r>
          </a:p>
        </p:txBody>
      </p:sp>
      <p:sp>
        <p:nvSpPr>
          <p:cNvPr id="3" name="内容占位符 2"/>
          <p:cNvSpPr>
            <a:spLocks noGrp="1"/>
          </p:cNvSpPr>
          <p:nvPr>
            <p:ph idx="1"/>
          </p:nvPr>
        </p:nvSpPr>
        <p:spPr>
          <a:xfrm>
            <a:off x="838200" y="1459865"/>
            <a:ext cx="10515600" cy="752983"/>
          </a:xfrm>
        </p:spPr>
        <p:txBody>
          <a:bodyPr/>
          <a:lstStyle/>
          <a:p>
            <a:pPr>
              <a:lnSpc>
                <a:spcPct val="150000"/>
              </a:lnSpc>
            </a:pPr>
            <a:r>
              <a:rPr lang="en-US" altLang="zh-CN" dirty="0" smtClean="0"/>
              <a:t>3.1 </a:t>
            </a:r>
            <a:r>
              <a:rPr lang="zh-CN" altLang="en-US" dirty="0" smtClean="0"/>
              <a:t>算法概述</a:t>
            </a:r>
            <a:endParaRPr lang="en-US" altLang="zh-CN" dirty="0" smtClean="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864" y="2212848"/>
            <a:ext cx="7717800" cy="4460036"/>
          </a:xfrm>
          <a:prstGeom prst="rect">
            <a:avLst/>
          </a:prstGeom>
        </p:spPr>
      </p:pic>
    </p:spTree>
    <p:extLst>
      <p:ext uri="{BB962C8B-B14F-4D97-AF65-F5344CB8AC3E}">
        <p14:creationId xmlns:p14="http://schemas.microsoft.com/office/powerpoint/2010/main" val="131938100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Chapter3 THE NO-U-TURN SAMPLER</a:t>
            </a:r>
            <a:r>
              <a:rPr lang="zh-CN" altLang="en-US" dirty="0" smtClean="0"/>
              <a:t>（</a:t>
            </a:r>
            <a:r>
              <a:rPr lang="en-US" altLang="zh-CN" dirty="0" smtClean="0"/>
              <a:t>NUTS</a:t>
            </a:r>
            <a:r>
              <a:rPr lang="zh-CN" altLang="en-US" dirty="0" smtClean="0"/>
              <a:t>）</a:t>
            </a:r>
          </a:p>
        </p:txBody>
      </p:sp>
      <p:sp>
        <p:nvSpPr>
          <p:cNvPr id="3" name="内容占位符 2"/>
          <p:cNvSpPr>
            <a:spLocks noGrp="1"/>
          </p:cNvSpPr>
          <p:nvPr>
            <p:ph idx="1"/>
          </p:nvPr>
        </p:nvSpPr>
        <p:spPr>
          <a:xfrm>
            <a:off x="838200" y="1459865"/>
            <a:ext cx="10515600" cy="752983"/>
          </a:xfrm>
        </p:spPr>
        <p:txBody>
          <a:bodyPr/>
          <a:lstStyle/>
          <a:p>
            <a:pPr>
              <a:lnSpc>
                <a:spcPct val="150000"/>
              </a:lnSpc>
            </a:pPr>
            <a:r>
              <a:rPr lang="en-US" altLang="zh-CN" dirty="0" smtClean="0"/>
              <a:t>3.1 </a:t>
            </a:r>
            <a:r>
              <a:rPr lang="zh-CN" altLang="en-US" dirty="0" smtClean="0"/>
              <a:t>算法概述</a:t>
            </a:r>
            <a:endParaRPr lang="en-US" altLang="zh-CN" dirty="0" smtClean="0"/>
          </a:p>
        </p:txBody>
      </p:sp>
      <p:pic>
        <p:nvPicPr>
          <p:cNvPr id="5" name="图片 4"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5716" y="1617574"/>
            <a:ext cx="5614588" cy="4977548"/>
          </a:xfrm>
          <a:prstGeom prst="rect">
            <a:avLst/>
          </a:prstGeom>
        </p:spPr>
      </p:pic>
    </p:spTree>
    <p:extLst>
      <p:ext uri="{BB962C8B-B14F-4D97-AF65-F5344CB8AC3E}">
        <p14:creationId xmlns:p14="http://schemas.microsoft.com/office/powerpoint/2010/main" val="335961316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Chapter3 THE NO-U-TURN SAMPLER</a:t>
            </a:r>
            <a:r>
              <a:rPr lang="zh-CN" altLang="en-US" dirty="0" smtClean="0"/>
              <a:t>（</a:t>
            </a:r>
            <a:r>
              <a:rPr lang="en-US" altLang="zh-CN" dirty="0" smtClean="0"/>
              <a:t>NUTS</a:t>
            </a:r>
            <a:r>
              <a:rPr lang="zh-CN" altLang="en-US" dirty="0" smtClean="0"/>
              <a:t>）</a:t>
            </a:r>
          </a:p>
        </p:txBody>
      </p:sp>
      <p:sp>
        <p:nvSpPr>
          <p:cNvPr id="3" name="内容占位符 2"/>
          <p:cNvSpPr>
            <a:spLocks noGrp="1"/>
          </p:cNvSpPr>
          <p:nvPr>
            <p:ph idx="1"/>
          </p:nvPr>
        </p:nvSpPr>
        <p:spPr>
          <a:xfrm>
            <a:off x="838200" y="1459865"/>
            <a:ext cx="10515600" cy="752983"/>
          </a:xfrm>
        </p:spPr>
        <p:txBody>
          <a:bodyPr/>
          <a:lstStyle/>
          <a:p>
            <a:pPr>
              <a:lnSpc>
                <a:spcPct val="150000"/>
              </a:lnSpc>
            </a:pPr>
            <a:r>
              <a:rPr lang="en-US" altLang="zh-CN" dirty="0" smtClean="0"/>
              <a:t>3.2 </a:t>
            </a:r>
            <a:r>
              <a:rPr lang="zh-CN" altLang="en-US" dirty="0" smtClean="0"/>
              <a:t>效率比较</a:t>
            </a:r>
          </a:p>
        </p:txBody>
      </p:sp>
      <p:pic>
        <p:nvPicPr>
          <p:cNvPr id="5" name="图片 4"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7850" y="2379632"/>
            <a:ext cx="9417206" cy="4321906"/>
          </a:xfrm>
          <a:prstGeom prst="rect">
            <a:avLst/>
          </a:prstGeom>
        </p:spPr>
      </p:pic>
    </p:spTree>
    <p:extLst>
      <p:ext uri="{BB962C8B-B14F-4D97-AF65-F5344CB8AC3E}">
        <p14:creationId xmlns:p14="http://schemas.microsoft.com/office/powerpoint/2010/main" val="4113877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Part I – Supplement of Bayesian</a:t>
            </a:r>
            <a:endParaRPr lang="zh-CN" altLang="en-US" dirty="0"/>
          </a:p>
        </p:txBody>
      </p:sp>
      <p:sp>
        <p:nvSpPr>
          <p:cNvPr id="3" name="内容占位符 2"/>
          <p:cNvSpPr>
            <a:spLocks noGrp="1"/>
          </p:cNvSpPr>
          <p:nvPr>
            <p:ph idx="1"/>
          </p:nvPr>
        </p:nvSpPr>
        <p:spPr>
          <a:xfrm>
            <a:off x="838200" y="1690688"/>
            <a:ext cx="10515600" cy="4486275"/>
          </a:xfrm>
        </p:spPr>
        <p:txBody>
          <a:bodyPr/>
          <a:lstStyle/>
          <a:p>
            <a:r>
              <a:rPr lang="en-US" altLang="zh-CN" sz="3200" dirty="0" smtClean="0">
                <a:latin typeface="Times New Roman" panose="02020603050405020304" pitchFamily="18" charset="0"/>
                <a:cs typeface="Times New Roman" panose="02020603050405020304" pitchFamily="18" charset="0"/>
              </a:rPr>
              <a:t>Importance sampling</a:t>
            </a:r>
          </a:p>
          <a:p>
            <a:pPr lvl="1"/>
            <a:r>
              <a:rPr lang="zh-CN" altLang="en-US" sz="2800" dirty="0" smtClean="0">
                <a:latin typeface="Times New Roman" panose="02020603050405020304" pitchFamily="18" charset="0"/>
                <a:cs typeface="Times New Roman" panose="02020603050405020304" pitchFamily="18" charset="0"/>
              </a:rPr>
              <a:t>为求统计量</a:t>
            </a:r>
            <a:r>
              <a:rPr lang="en-US" altLang="zh-CN" sz="2800" dirty="0" smtClean="0">
                <a:latin typeface="Times New Roman" panose="02020603050405020304" pitchFamily="18" charset="0"/>
                <a:cs typeface="Times New Roman" panose="02020603050405020304" pitchFamily="18" charset="0"/>
              </a:rPr>
              <a:t>h(θ)</a:t>
            </a:r>
            <a:r>
              <a:rPr lang="zh-CN" altLang="en-US" sz="2800" dirty="0" smtClean="0">
                <a:latin typeface="Times New Roman" panose="02020603050405020304" pitchFamily="18" charset="0"/>
                <a:cs typeface="Times New Roman" panose="02020603050405020304" pitchFamily="18" charset="0"/>
              </a:rPr>
              <a:t>的后验期望</a:t>
            </a:r>
            <a:r>
              <a:rPr lang="en-US" altLang="zh-CN" sz="2800" dirty="0" smtClean="0">
                <a:latin typeface="Times New Roman" panose="02020603050405020304" pitchFamily="18" charset="0"/>
                <a:cs typeface="Times New Roman" panose="02020603050405020304" pitchFamily="18" charset="0"/>
              </a:rPr>
              <a:t>E[h(</a:t>
            </a:r>
            <a:r>
              <a:rPr lang="en-US" altLang="zh-CN" sz="2800" dirty="0" err="1" smtClean="0">
                <a:latin typeface="Times New Roman" panose="02020603050405020304" pitchFamily="18" charset="0"/>
                <a:cs typeface="Times New Roman" panose="02020603050405020304" pitchFamily="18" charset="0"/>
              </a:rPr>
              <a:t>θ|y</a:t>
            </a:r>
            <a:r>
              <a:rPr lang="en-US" altLang="zh-CN" sz="2800" dirty="0" smtClean="0">
                <a:latin typeface="Times New Roman" panose="02020603050405020304" pitchFamily="18" charset="0"/>
                <a:cs typeface="Times New Roman" panose="02020603050405020304" pitchFamily="18" charset="0"/>
              </a:rPr>
              <a:t>)]</a:t>
            </a:r>
            <a:r>
              <a:rPr lang="zh-CN" altLang="en-US" sz="2800" dirty="0" smtClean="0">
                <a:latin typeface="Times New Roman" panose="02020603050405020304" pitchFamily="18" charset="0"/>
                <a:cs typeface="Times New Roman" panose="02020603050405020304" pitchFamily="18" charset="0"/>
              </a:rPr>
              <a:t>，有</a:t>
            </a:r>
            <a:endParaRPr lang="en-US" altLang="zh-CN" sz="2800" dirty="0" smtClean="0">
              <a:latin typeface="Times New Roman" panose="02020603050405020304" pitchFamily="18" charset="0"/>
              <a:cs typeface="Times New Roman" panose="02020603050405020304" pitchFamily="18" charset="0"/>
            </a:endParaRPr>
          </a:p>
          <a:p>
            <a:pPr lvl="1"/>
            <a:endParaRPr lang="en-US" altLang="zh-CN" sz="2800" dirty="0" smtClean="0">
              <a:latin typeface="Times New Roman" panose="02020603050405020304" pitchFamily="18" charset="0"/>
              <a:cs typeface="Times New Roman" panose="02020603050405020304" pitchFamily="18" charset="0"/>
            </a:endParaRPr>
          </a:p>
          <a:p>
            <a:pPr lvl="1"/>
            <a:endParaRPr lang="en-US" altLang="zh-CN" sz="2800" dirty="0">
              <a:latin typeface="Times New Roman" panose="02020603050405020304" pitchFamily="18" charset="0"/>
              <a:cs typeface="Times New Roman" panose="02020603050405020304" pitchFamily="18" charset="0"/>
            </a:endParaRPr>
          </a:p>
          <a:p>
            <a:pPr lvl="1"/>
            <a:endParaRPr lang="en-US" altLang="zh-CN" sz="2800" dirty="0" smtClean="0">
              <a:latin typeface="Times New Roman" panose="02020603050405020304" pitchFamily="18" charset="0"/>
              <a:cs typeface="Times New Roman" panose="02020603050405020304" pitchFamily="18" charset="0"/>
            </a:endParaRPr>
          </a:p>
          <a:p>
            <a:pPr lvl="1"/>
            <a:r>
              <a:rPr lang="zh-CN" altLang="en-US" sz="2800" dirty="0" smtClean="0">
                <a:latin typeface="Times New Roman" panose="02020603050405020304" pitchFamily="18" charset="0"/>
                <a:cs typeface="Times New Roman" panose="02020603050405020304" pitchFamily="18" charset="0"/>
              </a:rPr>
              <a:t>对后验密度</a:t>
            </a:r>
            <a:r>
              <a:rPr lang="en-US" altLang="zh-CN" sz="2800" dirty="0" smtClean="0">
                <a:latin typeface="Times New Roman" panose="02020603050405020304" pitchFamily="18" charset="0"/>
                <a:cs typeface="Times New Roman" panose="02020603050405020304" pitchFamily="18" charset="0"/>
              </a:rPr>
              <a:t>p(</a:t>
            </a:r>
            <a:r>
              <a:rPr lang="en-US" altLang="zh-CN" sz="2800" dirty="0" err="1" smtClean="0">
                <a:latin typeface="Times New Roman" panose="02020603050405020304" pitchFamily="18" charset="0"/>
                <a:cs typeface="Times New Roman" panose="02020603050405020304" pitchFamily="18" charset="0"/>
              </a:rPr>
              <a:t>θ|y</a:t>
            </a:r>
            <a:r>
              <a:rPr lang="en-US" altLang="zh-CN" sz="2800" dirty="0" smtClean="0">
                <a:latin typeface="Times New Roman" panose="02020603050405020304" pitchFamily="18" charset="0"/>
                <a:cs typeface="Times New Roman" panose="02020603050405020304" pitchFamily="18" charset="0"/>
              </a:rPr>
              <a:t>)/</a:t>
            </a:r>
            <a:r>
              <a:rPr lang="zh-CN" altLang="en-US" sz="2800" dirty="0" smtClean="0">
                <a:latin typeface="Times New Roman" panose="02020603050405020304" pitchFamily="18" charset="0"/>
                <a:cs typeface="Times New Roman" panose="02020603050405020304" pitchFamily="18" charset="0"/>
              </a:rPr>
              <a:t>密度核</a:t>
            </a:r>
            <a:r>
              <a:rPr lang="en-US" altLang="zh-CN" sz="2800" dirty="0" smtClean="0">
                <a:latin typeface="Times New Roman" panose="02020603050405020304" pitchFamily="18" charset="0"/>
                <a:cs typeface="Times New Roman" panose="02020603050405020304" pitchFamily="18" charset="0"/>
              </a:rPr>
              <a:t>q(</a:t>
            </a:r>
            <a:r>
              <a:rPr lang="en-US" altLang="zh-CN" sz="2800" dirty="0" err="1" smtClean="0">
                <a:latin typeface="Times New Roman" panose="02020603050405020304" pitchFamily="18" charset="0"/>
                <a:cs typeface="Times New Roman" panose="02020603050405020304" pitchFamily="18" charset="0"/>
              </a:rPr>
              <a:t>θ|y</a:t>
            </a:r>
            <a:r>
              <a:rPr lang="en-US" altLang="zh-CN" sz="2800" dirty="0" smtClean="0">
                <a:latin typeface="Times New Roman" panose="02020603050405020304" pitchFamily="18" charset="0"/>
                <a:cs typeface="Times New Roman" panose="02020603050405020304" pitchFamily="18" charset="0"/>
              </a:rPr>
              <a:t>)</a:t>
            </a:r>
            <a:r>
              <a:rPr lang="zh-CN" altLang="en-US" sz="2800" dirty="0" smtClean="0">
                <a:latin typeface="Times New Roman" panose="02020603050405020304" pitchFamily="18" charset="0"/>
                <a:cs typeface="Times New Roman" panose="02020603050405020304" pitchFamily="18" charset="0"/>
              </a:rPr>
              <a:t>抽样困难的情况下，则难以直接抽样得到</a:t>
            </a:r>
            <a:r>
              <a:rPr lang="en-US" altLang="zh-CN" sz="2800" dirty="0" smtClean="0">
                <a:latin typeface="Times New Roman" panose="02020603050405020304" pitchFamily="18" charset="0"/>
                <a:cs typeface="Times New Roman" panose="02020603050405020304" pitchFamily="18" charset="0"/>
              </a:rPr>
              <a:t>h(</a:t>
            </a:r>
            <a:r>
              <a:rPr lang="en-US" altLang="zh-CN" sz="2800" dirty="0" err="1" smtClean="0">
                <a:latin typeface="Times New Roman" panose="02020603050405020304" pitchFamily="18" charset="0"/>
                <a:cs typeface="Times New Roman" panose="02020603050405020304" pitchFamily="18" charset="0"/>
              </a:rPr>
              <a:t>θ|y</a:t>
            </a:r>
            <a:r>
              <a:rPr lang="en-US" altLang="zh-CN" sz="2800" dirty="0" smtClean="0">
                <a:latin typeface="Times New Roman" panose="02020603050405020304" pitchFamily="18" charset="0"/>
                <a:cs typeface="Times New Roman" panose="02020603050405020304" pitchFamily="18" charset="0"/>
              </a:rPr>
              <a:t>)</a:t>
            </a:r>
            <a:r>
              <a:rPr lang="zh-CN" altLang="en-US" sz="2800" dirty="0" smtClean="0">
                <a:latin typeface="Times New Roman" panose="02020603050405020304" pitchFamily="18" charset="0"/>
                <a:cs typeface="Times New Roman" panose="02020603050405020304" pitchFamily="18" charset="0"/>
              </a:rPr>
              <a:t>的估计</a:t>
            </a:r>
            <a:endParaRPr lang="en-US" altLang="zh-CN" sz="2800" dirty="0" smtClean="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3"/>
          <a:stretch>
            <a:fillRect/>
          </a:stretch>
        </p:blipFill>
        <p:spPr>
          <a:xfrm>
            <a:off x="4200525" y="2692454"/>
            <a:ext cx="3790950" cy="1000125"/>
          </a:xfrm>
          <a:prstGeom prst="rect">
            <a:avLst/>
          </a:prstGeom>
        </p:spPr>
      </p:pic>
    </p:spTree>
    <p:extLst>
      <p:ext uri="{BB962C8B-B14F-4D97-AF65-F5344CB8AC3E}">
        <p14:creationId xmlns:p14="http://schemas.microsoft.com/office/powerpoint/2010/main" val="39472818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Chapter3 THE NO-U-TURN SAMPLER</a:t>
            </a:r>
            <a:r>
              <a:rPr lang="zh-CN" altLang="en-US" dirty="0" smtClean="0"/>
              <a:t>（</a:t>
            </a:r>
            <a:r>
              <a:rPr lang="en-US" altLang="zh-CN" dirty="0" smtClean="0"/>
              <a:t>NUTS</a:t>
            </a:r>
            <a:r>
              <a:rPr lang="zh-CN" altLang="en-US" dirty="0" smtClean="0"/>
              <a:t>）</a:t>
            </a:r>
          </a:p>
        </p:txBody>
      </p:sp>
      <p:sp>
        <p:nvSpPr>
          <p:cNvPr id="3" name="内容占位符 2"/>
          <p:cNvSpPr>
            <a:spLocks noGrp="1"/>
          </p:cNvSpPr>
          <p:nvPr>
            <p:ph idx="1"/>
          </p:nvPr>
        </p:nvSpPr>
        <p:spPr>
          <a:xfrm>
            <a:off x="838200" y="1825625"/>
            <a:ext cx="10515600" cy="716407"/>
          </a:xfrm>
        </p:spPr>
        <p:txBody>
          <a:bodyPr/>
          <a:lstStyle/>
          <a:p>
            <a:r>
              <a:rPr lang="en-US" altLang="zh-CN" dirty="0" smtClean="0"/>
              <a:t>3.3 </a:t>
            </a:r>
            <a:r>
              <a:rPr lang="zh-CN" altLang="en-US" dirty="0" smtClean="0"/>
              <a:t>局限性</a:t>
            </a:r>
            <a:endParaRPr lang="en-US" altLang="zh-CN" dirty="0" smtClean="0"/>
          </a:p>
        </p:txBody>
      </p:sp>
      <p:sp>
        <p:nvSpPr>
          <p:cNvPr id="10" name="内容占位符 2"/>
          <p:cNvSpPr txBox="1">
            <a:spLocks/>
          </p:cNvSpPr>
          <p:nvPr/>
        </p:nvSpPr>
        <p:spPr>
          <a:xfrm>
            <a:off x="2941320" y="3468497"/>
            <a:ext cx="5809488" cy="7164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对于明显的短尾和厚尾分布不适用</a:t>
            </a:r>
            <a:endParaRPr lang="en-US" altLang="zh-CN" dirty="0"/>
          </a:p>
        </p:txBody>
      </p:sp>
    </p:spTree>
    <p:extLst>
      <p:ext uri="{BB962C8B-B14F-4D97-AF65-F5344CB8AC3E}">
        <p14:creationId xmlns:p14="http://schemas.microsoft.com/office/powerpoint/2010/main" val="325381622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Chapter4 R PRACTICE</a:t>
            </a:r>
          </a:p>
        </p:txBody>
      </p:sp>
      <p:sp>
        <p:nvSpPr>
          <p:cNvPr id="5" name="内容占位符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zh-CN" dirty="0" smtClean="0"/>
              <a:t>4.1 STATIC HMC</a:t>
            </a:r>
            <a:r>
              <a:rPr lang="zh-CN" altLang="en-US" dirty="0" smtClean="0"/>
              <a:t>算法程序</a:t>
            </a:r>
            <a:endParaRPr lang="en-US" altLang="zh-CN" dirty="0" smtClean="0"/>
          </a:p>
          <a:p>
            <a:pPr>
              <a:lnSpc>
                <a:spcPct val="150000"/>
              </a:lnSpc>
            </a:pPr>
            <a:r>
              <a:rPr lang="en-US" altLang="zh-CN" dirty="0"/>
              <a:t>4</a:t>
            </a:r>
            <a:r>
              <a:rPr lang="en-US" altLang="zh-CN" dirty="0" smtClean="0"/>
              <a:t>.2 NUTS</a:t>
            </a:r>
            <a:r>
              <a:rPr lang="zh-CN" altLang="en-US" dirty="0" smtClean="0"/>
              <a:t>算法程序</a:t>
            </a:r>
            <a:endParaRPr lang="en-US" altLang="zh-CN" dirty="0" smtClean="0"/>
          </a:p>
          <a:p>
            <a:pPr>
              <a:lnSpc>
                <a:spcPct val="150000"/>
              </a:lnSpc>
            </a:pPr>
            <a:r>
              <a:rPr lang="en-US" altLang="zh-CN" dirty="0"/>
              <a:t>4</a:t>
            </a:r>
            <a:r>
              <a:rPr lang="en-US" altLang="zh-CN" dirty="0" smtClean="0"/>
              <a:t>.3 </a:t>
            </a:r>
            <a:r>
              <a:rPr lang="en-US" altLang="zh-CN" dirty="0" err="1" smtClean="0"/>
              <a:t>Rstan</a:t>
            </a:r>
            <a:r>
              <a:rPr lang="zh-CN" altLang="en-US" dirty="0" smtClean="0"/>
              <a:t>速度的优越性</a:t>
            </a:r>
            <a:endParaRPr lang="en-US" altLang="zh-CN" dirty="0"/>
          </a:p>
        </p:txBody>
      </p:sp>
    </p:spTree>
    <p:extLst>
      <p:ext uri="{BB962C8B-B14F-4D97-AF65-F5344CB8AC3E}">
        <p14:creationId xmlns:p14="http://schemas.microsoft.com/office/powerpoint/2010/main" val="346968484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Chapter4 R PRACTICE</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27224" y="2281640"/>
            <a:ext cx="5137551" cy="4362745"/>
          </a:xfrm>
        </p:spPr>
      </p:pic>
      <p:sp>
        <p:nvSpPr>
          <p:cNvPr id="6" name="内容占位符 2"/>
          <p:cNvSpPr txBox="1">
            <a:spLocks/>
          </p:cNvSpPr>
          <p:nvPr/>
        </p:nvSpPr>
        <p:spPr>
          <a:xfrm>
            <a:off x="838200" y="1506221"/>
            <a:ext cx="10515600" cy="7164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smtClean="0"/>
              <a:t>4.3 </a:t>
            </a:r>
            <a:r>
              <a:rPr lang="en-US" altLang="zh-CN" dirty="0" err="1" smtClean="0"/>
              <a:t>Rstan</a:t>
            </a:r>
            <a:r>
              <a:rPr lang="zh-CN" altLang="en-US" dirty="0" smtClean="0"/>
              <a:t>速度的优越性</a:t>
            </a:r>
            <a:endParaRPr lang="en-US" altLang="zh-CN" dirty="0" smtClean="0"/>
          </a:p>
        </p:txBody>
      </p:sp>
    </p:spTree>
    <p:extLst>
      <p:ext uri="{BB962C8B-B14F-4D97-AF65-F5344CB8AC3E}">
        <p14:creationId xmlns:p14="http://schemas.microsoft.com/office/powerpoint/2010/main" val="37494425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Part I – Supplement of Bayesian</a:t>
            </a:r>
            <a:endParaRPr lang="zh-CN" altLang="en-US" dirty="0"/>
          </a:p>
        </p:txBody>
      </p:sp>
      <p:sp>
        <p:nvSpPr>
          <p:cNvPr id="3" name="内容占位符 2"/>
          <p:cNvSpPr>
            <a:spLocks noGrp="1"/>
          </p:cNvSpPr>
          <p:nvPr>
            <p:ph idx="1"/>
          </p:nvPr>
        </p:nvSpPr>
        <p:spPr>
          <a:xfrm>
            <a:off x="838200" y="1690688"/>
            <a:ext cx="10515600" cy="5041188"/>
          </a:xfrm>
        </p:spPr>
        <p:txBody>
          <a:bodyPr/>
          <a:lstStyle/>
          <a:p>
            <a:r>
              <a:rPr lang="en-US" altLang="zh-CN" sz="3200" dirty="0" smtClean="0">
                <a:latin typeface="Times New Roman" panose="02020603050405020304" pitchFamily="18" charset="0"/>
                <a:cs typeface="Times New Roman" panose="02020603050405020304" pitchFamily="18" charset="0"/>
              </a:rPr>
              <a:t>Importance sampling</a:t>
            </a:r>
          </a:p>
          <a:p>
            <a:pPr lvl="1"/>
            <a:r>
              <a:rPr lang="zh-CN" altLang="en-US" sz="2800" dirty="0" smtClean="0">
                <a:latin typeface="Times New Roman" panose="02020603050405020304" pitchFamily="18" charset="0"/>
                <a:cs typeface="Times New Roman" panose="02020603050405020304" pitchFamily="18" charset="0"/>
              </a:rPr>
              <a:t>对积分公式变形：</a:t>
            </a:r>
            <a:endParaRPr lang="en-US" altLang="zh-CN" sz="2800" dirty="0" smtClean="0">
              <a:latin typeface="Times New Roman" panose="02020603050405020304" pitchFamily="18" charset="0"/>
              <a:cs typeface="Times New Roman" panose="02020603050405020304" pitchFamily="18" charset="0"/>
            </a:endParaRPr>
          </a:p>
          <a:p>
            <a:pPr lvl="1"/>
            <a:endParaRPr lang="en-US" altLang="zh-CN" sz="2800" dirty="0" smtClean="0">
              <a:latin typeface="Times New Roman" panose="02020603050405020304" pitchFamily="18" charset="0"/>
              <a:cs typeface="Times New Roman" panose="02020603050405020304" pitchFamily="18" charset="0"/>
            </a:endParaRPr>
          </a:p>
          <a:p>
            <a:pPr lvl="1"/>
            <a:endParaRPr lang="en-US" altLang="zh-CN" sz="2800" dirty="0">
              <a:latin typeface="Times New Roman" panose="02020603050405020304" pitchFamily="18" charset="0"/>
              <a:cs typeface="Times New Roman" panose="02020603050405020304" pitchFamily="18" charset="0"/>
            </a:endParaRPr>
          </a:p>
          <a:p>
            <a:pPr lvl="1"/>
            <a:endParaRPr lang="en-US" altLang="zh-CN" sz="2800" dirty="0" smtClean="0">
              <a:latin typeface="Times New Roman" panose="02020603050405020304" pitchFamily="18" charset="0"/>
              <a:cs typeface="Times New Roman" panose="02020603050405020304" pitchFamily="18" charset="0"/>
            </a:endParaRPr>
          </a:p>
          <a:p>
            <a:pPr lvl="1"/>
            <a:r>
              <a:rPr lang="zh-CN" altLang="en-US" sz="2800" dirty="0" smtClean="0">
                <a:latin typeface="Times New Roman" panose="02020603050405020304" pitchFamily="18" charset="0"/>
                <a:cs typeface="Times New Roman" panose="02020603050405020304" pitchFamily="18" charset="0"/>
              </a:rPr>
              <a:t>此时，从</a:t>
            </a:r>
            <a:r>
              <a:rPr lang="en-US" altLang="zh-CN" sz="2800" dirty="0" smtClean="0">
                <a:latin typeface="Times New Roman" panose="02020603050405020304" pitchFamily="18" charset="0"/>
                <a:cs typeface="Times New Roman" panose="02020603050405020304" pitchFamily="18" charset="0"/>
              </a:rPr>
              <a:t>g(θ)</a:t>
            </a:r>
            <a:r>
              <a:rPr lang="zh-CN" altLang="en-US" sz="2800" dirty="0" smtClean="0">
                <a:latin typeface="Times New Roman" panose="02020603050405020304" pitchFamily="18" charset="0"/>
                <a:cs typeface="Times New Roman" panose="02020603050405020304" pitchFamily="18" charset="0"/>
              </a:rPr>
              <a:t>中抽样</a:t>
            </a:r>
            <a:r>
              <a:rPr lang="en-US" altLang="zh-CN" sz="2800" dirty="0" smtClean="0">
                <a:latin typeface="Times New Roman" panose="02020603050405020304" pitchFamily="18" charset="0"/>
                <a:cs typeface="Times New Roman" panose="02020603050405020304" pitchFamily="18" charset="0"/>
              </a:rPr>
              <a:t>S</a:t>
            </a:r>
            <a:r>
              <a:rPr lang="zh-CN" altLang="en-US" sz="2800" dirty="0" smtClean="0">
                <a:latin typeface="Times New Roman" panose="02020603050405020304" pitchFamily="18" charset="0"/>
                <a:cs typeface="Times New Roman" panose="02020603050405020304" pitchFamily="18" charset="0"/>
              </a:rPr>
              <a:t>次得到                 ，可得到</a:t>
            </a:r>
            <a:r>
              <a:rPr lang="en-US" altLang="zh-CN" sz="2800" dirty="0" smtClean="0">
                <a:latin typeface="Times New Roman" panose="02020603050405020304" pitchFamily="18" charset="0"/>
                <a:cs typeface="Times New Roman" panose="02020603050405020304" pitchFamily="18" charset="0"/>
              </a:rPr>
              <a:t>E[h(</a:t>
            </a:r>
            <a:r>
              <a:rPr lang="en-US" altLang="zh-CN" sz="2800" dirty="0" err="1" smtClean="0">
                <a:latin typeface="Times New Roman" panose="02020603050405020304" pitchFamily="18" charset="0"/>
                <a:cs typeface="Times New Roman" panose="02020603050405020304" pitchFamily="18" charset="0"/>
              </a:rPr>
              <a:t>θ|y</a:t>
            </a:r>
            <a:r>
              <a:rPr lang="en-US" altLang="zh-CN" sz="2800" dirty="0" smtClean="0">
                <a:latin typeface="Times New Roman" panose="02020603050405020304" pitchFamily="18" charset="0"/>
                <a:cs typeface="Times New Roman" panose="02020603050405020304" pitchFamily="18" charset="0"/>
              </a:rPr>
              <a:t>)]</a:t>
            </a:r>
            <a:r>
              <a:rPr lang="zh-CN" altLang="en-US" sz="2800" dirty="0" smtClean="0">
                <a:latin typeface="Times New Roman" panose="02020603050405020304" pitchFamily="18" charset="0"/>
                <a:cs typeface="Times New Roman" panose="02020603050405020304" pitchFamily="18" charset="0"/>
              </a:rPr>
              <a:t>的近似估计                               ，其中                           称为重要性因子。</a:t>
            </a:r>
            <a:endParaRPr lang="en-US" altLang="zh-CN" sz="2800"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2309812" y="2681452"/>
            <a:ext cx="7572375" cy="990600"/>
          </a:xfrm>
          <a:prstGeom prst="rect">
            <a:avLst/>
          </a:prstGeom>
        </p:spPr>
      </p:pic>
      <p:pic>
        <p:nvPicPr>
          <p:cNvPr id="6" name="图片 5"/>
          <p:cNvPicPr>
            <a:picLocks noChangeAspect="1"/>
          </p:cNvPicPr>
          <p:nvPr/>
        </p:nvPicPr>
        <p:blipFill>
          <a:blip r:embed="rId4"/>
          <a:stretch>
            <a:fillRect/>
          </a:stretch>
        </p:blipFill>
        <p:spPr>
          <a:xfrm>
            <a:off x="5948774" y="3941379"/>
            <a:ext cx="1487213" cy="482737"/>
          </a:xfrm>
          <a:prstGeom prst="rect">
            <a:avLst/>
          </a:prstGeom>
        </p:spPr>
      </p:pic>
      <p:pic>
        <p:nvPicPr>
          <p:cNvPr id="7" name="图片 6"/>
          <p:cNvPicPr>
            <a:picLocks noChangeAspect="1"/>
          </p:cNvPicPr>
          <p:nvPr/>
        </p:nvPicPr>
        <p:blipFill>
          <a:blip r:embed="rId5"/>
          <a:stretch>
            <a:fillRect/>
          </a:stretch>
        </p:blipFill>
        <p:spPr>
          <a:xfrm>
            <a:off x="2309812" y="4461641"/>
            <a:ext cx="2695575" cy="1095375"/>
          </a:xfrm>
          <a:prstGeom prst="rect">
            <a:avLst/>
          </a:prstGeom>
        </p:spPr>
      </p:pic>
      <p:pic>
        <p:nvPicPr>
          <p:cNvPr id="8" name="图片 7"/>
          <p:cNvPicPr>
            <a:picLocks noChangeAspect="1"/>
          </p:cNvPicPr>
          <p:nvPr/>
        </p:nvPicPr>
        <p:blipFill>
          <a:blip r:embed="rId6"/>
          <a:stretch>
            <a:fillRect/>
          </a:stretch>
        </p:blipFill>
        <p:spPr>
          <a:xfrm>
            <a:off x="6359662" y="4461641"/>
            <a:ext cx="2152650" cy="866775"/>
          </a:xfrm>
          <a:prstGeom prst="rect">
            <a:avLst/>
          </a:prstGeom>
        </p:spPr>
      </p:pic>
    </p:spTree>
    <p:extLst>
      <p:ext uri="{BB962C8B-B14F-4D97-AF65-F5344CB8AC3E}">
        <p14:creationId xmlns:p14="http://schemas.microsoft.com/office/powerpoint/2010/main" val="39246615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Part I – Supplement of Bayesian</a:t>
            </a:r>
            <a:endParaRPr lang="zh-CN" altLang="en-US" dirty="0"/>
          </a:p>
        </p:txBody>
      </p:sp>
      <p:sp>
        <p:nvSpPr>
          <p:cNvPr id="3" name="内容占位符 2"/>
          <p:cNvSpPr>
            <a:spLocks noGrp="1"/>
          </p:cNvSpPr>
          <p:nvPr>
            <p:ph idx="1"/>
          </p:nvPr>
        </p:nvSpPr>
        <p:spPr>
          <a:xfrm>
            <a:off x="838200" y="1690688"/>
            <a:ext cx="10515600" cy="5041188"/>
          </a:xfrm>
        </p:spPr>
        <p:txBody>
          <a:bodyPr/>
          <a:lstStyle/>
          <a:p>
            <a:r>
              <a:rPr lang="en-US" altLang="zh-CN" sz="3200" dirty="0" smtClean="0">
                <a:latin typeface="Times New Roman" panose="02020603050405020304" pitchFamily="18" charset="0"/>
                <a:cs typeface="Times New Roman" panose="02020603050405020304" pitchFamily="18" charset="0"/>
              </a:rPr>
              <a:t>Importance sampling</a:t>
            </a:r>
          </a:p>
          <a:p>
            <a:pPr lvl="1"/>
            <a:r>
              <a:rPr lang="zh-CN" altLang="en-US" sz="2800" dirty="0" smtClean="0">
                <a:latin typeface="Times New Roman" panose="02020603050405020304" pitchFamily="18" charset="0"/>
                <a:cs typeface="Times New Roman" panose="02020603050405020304" pitchFamily="18" charset="0"/>
              </a:rPr>
              <a:t>生效条件：</a:t>
            </a:r>
            <a:endParaRPr lang="en-US" altLang="zh-CN" sz="2800" dirty="0" smtClean="0">
              <a:latin typeface="Times New Roman" panose="02020603050405020304" pitchFamily="18" charset="0"/>
              <a:cs typeface="Times New Roman" panose="02020603050405020304" pitchFamily="18" charset="0"/>
            </a:endParaRPr>
          </a:p>
          <a:p>
            <a:pPr lvl="2"/>
            <a:r>
              <a:rPr lang="zh-CN" altLang="en-US" sz="2400" dirty="0" smtClean="0">
                <a:latin typeface="Times New Roman" panose="02020603050405020304" pitchFamily="18" charset="0"/>
                <a:cs typeface="Times New Roman" panose="02020603050405020304" pitchFamily="18" charset="0"/>
              </a:rPr>
              <a:t>选取</a:t>
            </a:r>
            <a:r>
              <a:rPr lang="en-US" altLang="zh-CN" sz="2400" dirty="0" smtClean="0">
                <a:latin typeface="Times New Roman" panose="02020603050405020304" pitchFamily="18" charset="0"/>
                <a:cs typeface="Times New Roman" panose="02020603050405020304" pitchFamily="18" charset="0"/>
              </a:rPr>
              <a:t>g(θ)</a:t>
            </a:r>
            <a:r>
              <a:rPr lang="zh-CN" altLang="en-US" sz="2400" dirty="0" smtClean="0">
                <a:latin typeface="Times New Roman" panose="02020603050405020304" pitchFamily="18" charset="0"/>
                <a:cs typeface="Times New Roman" panose="02020603050405020304" pitchFamily="18" charset="0"/>
              </a:rPr>
              <a:t>使得</a:t>
            </a:r>
            <a:r>
              <a:rPr lang="en-US" altLang="zh-CN" sz="2400" dirty="0" err="1" smtClean="0">
                <a:latin typeface="Times New Roman" panose="02020603050405020304" pitchFamily="18" charset="0"/>
                <a:cs typeface="Times New Roman" panose="02020603050405020304" pitchFamily="18" charset="0"/>
              </a:rPr>
              <a:t>hq</a:t>
            </a:r>
            <a:r>
              <a:rPr lang="en-US" altLang="zh-CN" sz="2400" dirty="0" smtClean="0">
                <a:latin typeface="Times New Roman" panose="02020603050405020304" pitchFamily="18" charset="0"/>
                <a:cs typeface="Times New Roman" panose="02020603050405020304" pitchFamily="18" charset="0"/>
              </a:rPr>
              <a:t>/g</a:t>
            </a:r>
            <a:r>
              <a:rPr lang="zh-CN" altLang="en-US" sz="2400" dirty="0" smtClean="0">
                <a:latin typeface="Times New Roman" panose="02020603050405020304" pitchFamily="18" charset="0"/>
                <a:cs typeface="Times New Roman" panose="02020603050405020304" pitchFamily="18" charset="0"/>
              </a:rPr>
              <a:t>在所有</a:t>
            </a:r>
            <a:r>
              <a:rPr lang="en-US" altLang="zh-CN" sz="2400" dirty="0" smtClean="0">
                <a:latin typeface="Times New Roman" panose="02020603050405020304" pitchFamily="18" charset="0"/>
                <a:cs typeface="Times New Roman" panose="02020603050405020304" pitchFamily="18" charset="0"/>
              </a:rPr>
              <a:t>θ</a:t>
            </a:r>
            <a:r>
              <a:rPr lang="zh-CN" altLang="en-US" sz="2400" dirty="0" smtClean="0">
                <a:latin typeface="Times New Roman" panose="02020603050405020304" pitchFamily="18" charset="0"/>
                <a:cs typeface="Times New Roman" panose="02020603050405020304" pitchFamily="18" charset="0"/>
              </a:rPr>
              <a:t>上近似为常数</a:t>
            </a:r>
            <a:endParaRPr lang="en-US" altLang="zh-CN" sz="2400" dirty="0" smtClean="0">
              <a:latin typeface="Times New Roman" panose="02020603050405020304" pitchFamily="18" charset="0"/>
              <a:cs typeface="Times New Roman" panose="02020603050405020304" pitchFamily="18" charset="0"/>
            </a:endParaRPr>
          </a:p>
          <a:p>
            <a:pPr lvl="2"/>
            <a:r>
              <a:rPr lang="zh-CN" altLang="en-US" sz="2400" dirty="0" smtClean="0">
                <a:latin typeface="Times New Roman" panose="02020603050405020304" pitchFamily="18" charset="0"/>
                <a:cs typeface="Times New Roman" panose="02020603050405020304" pitchFamily="18" charset="0"/>
              </a:rPr>
              <a:t>重要性因子未出现剧烈的变化</a:t>
            </a:r>
            <a:endParaRPr lang="en-US" altLang="zh-CN" sz="2400" dirty="0" smtClean="0">
              <a:latin typeface="Times New Roman" panose="02020603050405020304" pitchFamily="18" charset="0"/>
              <a:cs typeface="Times New Roman" panose="02020603050405020304" pitchFamily="18" charset="0"/>
            </a:endParaRPr>
          </a:p>
          <a:p>
            <a:pPr lvl="1"/>
            <a:r>
              <a:rPr lang="zh-CN" altLang="en-US" sz="2800" dirty="0" smtClean="0">
                <a:latin typeface="Times New Roman" panose="02020603050405020304" pitchFamily="18" charset="0"/>
                <a:cs typeface="Times New Roman" panose="02020603050405020304" pitchFamily="18" charset="0"/>
              </a:rPr>
              <a:t>估计结果检验：</a:t>
            </a:r>
            <a:endParaRPr lang="en-US" altLang="zh-CN" sz="2800" dirty="0" smtClean="0">
              <a:latin typeface="Times New Roman" panose="02020603050405020304" pitchFamily="18" charset="0"/>
              <a:cs typeface="Times New Roman" panose="02020603050405020304" pitchFamily="18" charset="0"/>
            </a:endParaRPr>
          </a:p>
          <a:p>
            <a:pPr lvl="2"/>
            <a:r>
              <a:rPr lang="zh-CN" altLang="en-US" sz="2400" dirty="0" smtClean="0">
                <a:latin typeface="Times New Roman" panose="02020603050405020304" pitchFamily="18" charset="0"/>
                <a:cs typeface="Times New Roman" panose="02020603050405020304" pitchFamily="18" charset="0"/>
              </a:rPr>
              <a:t>若最大的重要性因子相对其平均值来说太大，则估计结果不好</a:t>
            </a:r>
            <a:endParaRPr lang="en-US" altLang="zh-CN" sz="2400" dirty="0" smtClean="0">
              <a:latin typeface="Times New Roman" panose="02020603050405020304" pitchFamily="18" charset="0"/>
              <a:cs typeface="Times New Roman" panose="02020603050405020304" pitchFamily="18" charset="0"/>
            </a:endParaRPr>
          </a:p>
          <a:p>
            <a:pPr lvl="1"/>
            <a:r>
              <a:rPr lang="zh-CN" altLang="en-US" sz="2800" dirty="0" smtClean="0">
                <a:latin typeface="Times New Roman" panose="02020603050405020304" pitchFamily="18" charset="0"/>
                <a:cs typeface="Times New Roman" panose="02020603050405020304" pitchFamily="18" charset="0"/>
              </a:rPr>
              <a:t>有效样本量：</a:t>
            </a:r>
            <a:endParaRPr lang="en-US" altLang="zh-CN" sz="2800" dirty="0" smtClean="0">
              <a:latin typeface="Times New Roman" panose="02020603050405020304" pitchFamily="18" charset="0"/>
              <a:cs typeface="Times New Roman" panose="02020603050405020304" pitchFamily="18" charset="0"/>
            </a:endParaRPr>
          </a:p>
          <a:p>
            <a:pPr lvl="2"/>
            <a:r>
              <a:rPr lang="zh-CN" altLang="en-US" sz="2400" dirty="0" smtClean="0">
                <a:latin typeface="Times New Roman" panose="02020603050405020304" pitchFamily="18" charset="0"/>
                <a:cs typeface="Times New Roman" panose="02020603050405020304" pitchFamily="18" charset="0"/>
              </a:rPr>
              <a:t>若重要性因子的方差有限，则有效样本量近似为：</a:t>
            </a:r>
            <a:endParaRPr lang="en-US" altLang="zh-CN" sz="2400" dirty="0" smtClean="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3"/>
          <a:stretch>
            <a:fillRect/>
          </a:stretch>
        </p:blipFill>
        <p:spPr>
          <a:xfrm>
            <a:off x="4657725" y="5091112"/>
            <a:ext cx="2876550" cy="1019175"/>
          </a:xfrm>
          <a:prstGeom prst="rect">
            <a:avLst/>
          </a:prstGeom>
        </p:spPr>
      </p:pic>
    </p:spTree>
    <p:extLst>
      <p:ext uri="{BB962C8B-B14F-4D97-AF65-F5344CB8AC3E}">
        <p14:creationId xmlns:p14="http://schemas.microsoft.com/office/powerpoint/2010/main" val="21483206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Part I – Supplement of Bayesian</a:t>
            </a:r>
            <a:endParaRPr lang="zh-CN" altLang="en-US" dirty="0"/>
          </a:p>
        </p:txBody>
      </p:sp>
      <p:sp>
        <p:nvSpPr>
          <p:cNvPr id="3" name="内容占位符 2"/>
          <p:cNvSpPr>
            <a:spLocks noGrp="1"/>
          </p:cNvSpPr>
          <p:nvPr>
            <p:ph idx="1"/>
          </p:nvPr>
        </p:nvSpPr>
        <p:spPr>
          <a:xfrm>
            <a:off x="838200" y="1690688"/>
            <a:ext cx="10515600" cy="4486275"/>
          </a:xfrm>
        </p:spPr>
        <p:txBody>
          <a:bodyPr/>
          <a:lstStyle/>
          <a:p>
            <a:r>
              <a:rPr lang="en-US" altLang="zh-CN" sz="3200" dirty="0" smtClean="0">
                <a:latin typeface="Times New Roman" panose="02020603050405020304" pitchFamily="18" charset="0"/>
                <a:cs typeface="Times New Roman" panose="02020603050405020304" pitchFamily="18" charset="0"/>
              </a:rPr>
              <a:t>Importance Resampling / SIR</a:t>
            </a:r>
          </a:p>
          <a:p>
            <a:pPr lvl="1"/>
            <a:r>
              <a:rPr lang="zh-CN" altLang="en-US" sz="2800" dirty="0" smtClean="0">
                <a:latin typeface="Times New Roman" panose="02020603050405020304" pitchFamily="18" charset="0"/>
                <a:cs typeface="Times New Roman" panose="02020603050405020304" pitchFamily="18" charset="0"/>
              </a:rPr>
              <a:t>为了得到</a:t>
            </a:r>
            <a:r>
              <a:rPr lang="en-US" altLang="zh-CN" sz="2800" dirty="0" smtClean="0">
                <a:latin typeface="Times New Roman" panose="02020603050405020304" pitchFamily="18" charset="0"/>
                <a:cs typeface="Times New Roman" panose="02020603050405020304" pitchFamily="18" charset="0"/>
              </a:rPr>
              <a:t>k</a:t>
            </a:r>
            <a:r>
              <a:rPr lang="zh-CN" altLang="en-US" sz="2800" dirty="0" smtClean="0">
                <a:latin typeface="Times New Roman" panose="02020603050405020304" pitchFamily="18" charset="0"/>
                <a:cs typeface="Times New Roman" panose="02020603050405020304" pitchFamily="18" charset="0"/>
              </a:rPr>
              <a:t>个等重要性权重的独立样本，再从</a:t>
            </a:r>
            <a:r>
              <a:rPr lang="en-US" altLang="zh-CN" sz="2800" dirty="0" smtClean="0">
                <a:latin typeface="Times New Roman" panose="02020603050405020304" pitchFamily="18" charset="0"/>
                <a:cs typeface="Times New Roman" panose="02020603050405020304" pitchFamily="18" charset="0"/>
              </a:rPr>
              <a:t>g(θ)</a:t>
            </a:r>
            <a:r>
              <a:rPr lang="zh-CN" altLang="en-US" sz="2800" dirty="0" smtClean="0">
                <a:latin typeface="Times New Roman" panose="02020603050405020304" pitchFamily="18" charset="0"/>
                <a:cs typeface="Times New Roman" panose="02020603050405020304" pitchFamily="18" charset="0"/>
              </a:rPr>
              <a:t>中抽样</a:t>
            </a:r>
            <a:r>
              <a:rPr lang="en-US" altLang="zh-CN" sz="2800" dirty="0" smtClean="0">
                <a:latin typeface="Times New Roman" panose="02020603050405020304" pitchFamily="18" charset="0"/>
                <a:cs typeface="Times New Roman" panose="02020603050405020304" pitchFamily="18" charset="0"/>
              </a:rPr>
              <a:t>S</a:t>
            </a:r>
            <a:r>
              <a:rPr lang="zh-CN" altLang="en-US" sz="2800" dirty="0" smtClean="0">
                <a:latin typeface="Times New Roman" panose="02020603050405020304" pitchFamily="18" charset="0"/>
                <a:cs typeface="Times New Roman" panose="02020603050405020304" pitchFamily="18" charset="0"/>
              </a:rPr>
              <a:t>次得到                 后</a:t>
            </a:r>
            <a:r>
              <a:rPr lang="en-US" altLang="zh-CN" sz="2800" dirty="0" smtClean="0">
                <a:latin typeface="Times New Roman" panose="02020603050405020304" pitchFamily="18" charset="0"/>
                <a:cs typeface="Times New Roman" panose="02020603050405020304" pitchFamily="18" charset="0"/>
              </a:rPr>
              <a:t>(k&lt;S)</a:t>
            </a:r>
            <a:r>
              <a:rPr lang="zh-CN" altLang="en-US" sz="2800" dirty="0" smtClean="0">
                <a:latin typeface="Times New Roman" panose="02020603050405020304" pitchFamily="18" charset="0"/>
                <a:cs typeface="Times New Roman" panose="02020603050405020304" pitchFamily="18" charset="0"/>
              </a:rPr>
              <a:t>，可采用如下方法再抽样：</a:t>
            </a:r>
            <a:endParaRPr lang="en-US" altLang="zh-CN" sz="2800" dirty="0" smtClean="0">
              <a:latin typeface="Times New Roman" panose="02020603050405020304" pitchFamily="18" charset="0"/>
              <a:cs typeface="Times New Roman" panose="02020603050405020304" pitchFamily="18" charset="0"/>
            </a:endParaRPr>
          </a:p>
          <a:p>
            <a:pPr lvl="2"/>
            <a:endParaRPr lang="en-US" altLang="zh-CN" sz="2400" dirty="0" smtClean="0">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3"/>
          <a:stretch>
            <a:fillRect/>
          </a:stretch>
        </p:blipFill>
        <p:spPr>
          <a:xfrm>
            <a:off x="1997260" y="2547257"/>
            <a:ext cx="1487213" cy="468994"/>
          </a:xfrm>
          <a:prstGeom prst="rect">
            <a:avLst/>
          </a:prstGeom>
        </p:spPr>
      </p:pic>
      <p:pic>
        <p:nvPicPr>
          <p:cNvPr id="4" name="图片 3"/>
          <p:cNvPicPr>
            <a:picLocks noChangeAspect="1"/>
          </p:cNvPicPr>
          <p:nvPr/>
        </p:nvPicPr>
        <p:blipFill>
          <a:blip r:embed="rId4"/>
          <a:stretch>
            <a:fillRect/>
          </a:stretch>
        </p:blipFill>
        <p:spPr>
          <a:xfrm>
            <a:off x="217714" y="3131345"/>
            <a:ext cx="11756572" cy="2930524"/>
          </a:xfrm>
          <a:prstGeom prst="rect">
            <a:avLst/>
          </a:prstGeom>
        </p:spPr>
      </p:pic>
    </p:spTree>
    <p:extLst>
      <p:ext uri="{BB962C8B-B14F-4D97-AF65-F5344CB8AC3E}">
        <p14:creationId xmlns:p14="http://schemas.microsoft.com/office/powerpoint/2010/main" val="19975643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Part I – Supplement of Bayesian</a:t>
            </a:r>
            <a:endParaRPr lang="zh-CN" altLang="en-US" dirty="0"/>
          </a:p>
        </p:txBody>
      </p:sp>
      <p:sp>
        <p:nvSpPr>
          <p:cNvPr id="3" name="内容占位符 2"/>
          <p:cNvSpPr>
            <a:spLocks noGrp="1"/>
          </p:cNvSpPr>
          <p:nvPr>
            <p:ph idx="1"/>
          </p:nvPr>
        </p:nvSpPr>
        <p:spPr>
          <a:xfrm>
            <a:off x="838200" y="1690688"/>
            <a:ext cx="10515600" cy="5167312"/>
          </a:xfrm>
        </p:spPr>
        <p:txBody>
          <a:bodyPr>
            <a:normAutofit/>
          </a:bodyPr>
          <a:lstStyle/>
          <a:p>
            <a:r>
              <a:rPr lang="en-US" altLang="zh-CN" sz="3200" dirty="0" smtClean="0">
                <a:latin typeface="Times New Roman" panose="02020603050405020304" pitchFamily="18" charset="0"/>
                <a:cs typeface="Times New Roman" panose="02020603050405020304" pitchFamily="18" charset="0"/>
              </a:rPr>
              <a:t>Debugging using fake </a:t>
            </a:r>
            <a:r>
              <a:rPr lang="en-US" altLang="zh-CN" sz="3200" dirty="0" smtClean="0">
                <a:latin typeface="Times New Roman" panose="02020603050405020304" pitchFamily="18" charset="0"/>
                <a:cs typeface="Times New Roman" panose="02020603050405020304" pitchFamily="18" charset="0"/>
              </a:rPr>
              <a:t>data</a:t>
            </a:r>
            <a:r>
              <a:rPr lang="zh-CN" altLang="en-US" sz="3200" smtClean="0">
                <a:latin typeface="Times New Roman" panose="02020603050405020304" pitchFamily="18" charset="0"/>
                <a:cs typeface="Times New Roman" panose="02020603050405020304" pitchFamily="18" charset="0"/>
              </a:rPr>
              <a:t>（判断抽样过程是否有问题）</a:t>
            </a:r>
            <a:endParaRPr lang="en-US" altLang="zh-CN" sz="3200" dirty="0" smtClean="0">
              <a:latin typeface="Times New Roman" panose="02020603050405020304" pitchFamily="18" charset="0"/>
              <a:cs typeface="Times New Roman" panose="02020603050405020304" pitchFamily="18" charset="0"/>
            </a:endParaRPr>
          </a:p>
          <a:p>
            <a:pPr lvl="1"/>
            <a:r>
              <a:rPr lang="en-US" altLang="zh-CN" sz="2800" dirty="0" smtClean="0">
                <a:latin typeface="Times New Roman" panose="02020603050405020304" pitchFamily="18" charset="0"/>
                <a:cs typeface="Times New Roman" panose="02020603050405020304" pitchFamily="18" charset="0"/>
              </a:rPr>
              <a:t>Step 1</a:t>
            </a:r>
            <a:r>
              <a:rPr lang="zh-CN" altLang="en-US" sz="2800" dirty="0" smtClean="0">
                <a:latin typeface="Times New Roman" panose="02020603050405020304" pitchFamily="18" charset="0"/>
                <a:cs typeface="Times New Roman" panose="02020603050405020304" pitchFamily="18" charset="0"/>
              </a:rPr>
              <a:t>：从</a:t>
            </a:r>
            <a:r>
              <a:rPr lang="en-US" altLang="zh-CN" sz="2800" dirty="0" smtClean="0">
                <a:latin typeface="Times New Roman" panose="02020603050405020304" pitchFamily="18" charset="0"/>
                <a:cs typeface="Times New Roman" panose="02020603050405020304" pitchFamily="18" charset="0"/>
              </a:rPr>
              <a:t>θ</a:t>
            </a:r>
            <a:r>
              <a:rPr lang="zh-CN" altLang="en-US" sz="2800" dirty="0" smtClean="0">
                <a:latin typeface="Times New Roman" panose="02020603050405020304" pitchFamily="18" charset="0"/>
                <a:cs typeface="Times New Roman" panose="02020603050405020304" pitchFamily="18" charset="0"/>
              </a:rPr>
              <a:t>的先验中随机抽取一个</a:t>
            </a:r>
            <a:r>
              <a:rPr lang="en-US" altLang="zh-CN" sz="2800" dirty="0" smtClean="0">
                <a:latin typeface="Times New Roman" panose="02020603050405020304" pitchFamily="18" charset="0"/>
                <a:cs typeface="Times New Roman" panose="02020603050405020304" pitchFamily="18" charset="0"/>
              </a:rPr>
              <a:t>θ</a:t>
            </a:r>
            <a:r>
              <a:rPr lang="zh-CN" altLang="en-US" sz="2800" dirty="0" smtClean="0">
                <a:latin typeface="Times New Roman" panose="02020603050405020304" pitchFamily="18" charset="0"/>
                <a:cs typeface="Times New Roman" panose="02020603050405020304" pitchFamily="18" charset="0"/>
              </a:rPr>
              <a:t>作为其“真值”</a:t>
            </a:r>
            <a:endParaRPr lang="en-US" altLang="zh-CN" sz="2800" dirty="0" smtClean="0">
              <a:latin typeface="Times New Roman" panose="02020603050405020304" pitchFamily="18" charset="0"/>
              <a:cs typeface="Times New Roman" panose="02020603050405020304" pitchFamily="18" charset="0"/>
            </a:endParaRPr>
          </a:p>
          <a:p>
            <a:pPr lvl="1"/>
            <a:r>
              <a:rPr lang="en-US" altLang="zh-CN" sz="2800" dirty="0" smtClean="0">
                <a:latin typeface="Times New Roman" panose="02020603050405020304" pitchFamily="18" charset="0"/>
                <a:cs typeface="Times New Roman" panose="02020603050405020304" pitchFamily="18" charset="0"/>
              </a:rPr>
              <a:t>Step 2</a:t>
            </a:r>
            <a:r>
              <a:rPr lang="zh-CN" altLang="en-US" sz="2800" dirty="0" smtClean="0">
                <a:latin typeface="Times New Roman" panose="02020603050405020304" pitchFamily="18" charset="0"/>
                <a:cs typeface="Times New Roman" panose="02020603050405020304" pitchFamily="18" charset="0"/>
              </a:rPr>
              <a:t>：若该贝叶斯模型是层次的，则先从超参数的先验中抽取一个作为其“真值”；在给定该超参数的条件下，从</a:t>
            </a:r>
            <a:r>
              <a:rPr lang="en-US" altLang="zh-CN" sz="2800" dirty="0" smtClean="0">
                <a:latin typeface="Times New Roman" panose="02020603050405020304" pitchFamily="18" charset="0"/>
                <a:cs typeface="Times New Roman" panose="02020603050405020304" pitchFamily="18" charset="0"/>
              </a:rPr>
              <a:t>θ</a:t>
            </a:r>
            <a:r>
              <a:rPr lang="zh-CN" altLang="en-US" sz="2800" dirty="0" smtClean="0">
                <a:latin typeface="Times New Roman" panose="02020603050405020304" pitchFamily="18" charset="0"/>
                <a:cs typeface="Times New Roman" panose="02020603050405020304" pitchFamily="18" charset="0"/>
              </a:rPr>
              <a:t>的（关于超参数的）条件后验分布中抽其“真值”</a:t>
            </a:r>
            <a:endParaRPr lang="en-US" altLang="zh-CN" sz="2800" dirty="0" smtClean="0">
              <a:latin typeface="Times New Roman" panose="02020603050405020304" pitchFamily="18" charset="0"/>
              <a:cs typeface="Times New Roman" panose="02020603050405020304" pitchFamily="18" charset="0"/>
            </a:endParaRPr>
          </a:p>
          <a:p>
            <a:pPr lvl="1"/>
            <a:r>
              <a:rPr lang="en-US" altLang="zh-CN" sz="2800" dirty="0" smtClean="0">
                <a:latin typeface="Times New Roman" panose="02020603050405020304" pitchFamily="18" charset="0"/>
                <a:cs typeface="Times New Roman" panose="02020603050405020304" pitchFamily="18" charset="0"/>
              </a:rPr>
              <a:t>Step 3</a:t>
            </a:r>
            <a:r>
              <a:rPr lang="zh-CN" altLang="en-US" sz="2800" dirty="0" smtClean="0">
                <a:latin typeface="Times New Roman" panose="02020603050405020304" pitchFamily="18" charset="0"/>
                <a:cs typeface="Times New Roman" panose="02020603050405020304" pitchFamily="18" charset="0"/>
              </a:rPr>
              <a:t>：给定</a:t>
            </a:r>
            <a:r>
              <a:rPr lang="en-US" altLang="zh-CN" sz="2800" dirty="0" smtClean="0">
                <a:latin typeface="Times New Roman" panose="02020603050405020304" pitchFamily="18" charset="0"/>
                <a:cs typeface="Times New Roman" panose="02020603050405020304" pitchFamily="18" charset="0"/>
              </a:rPr>
              <a:t>θ</a:t>
            </a:r>
            <a:r>
              <a:rPr lang="zh-CN" altLang="en-US" sz="2800" dirty="0" smtClean="0">
                <a:latin typeface="Times New Roman" panose="02020603050405020304" pitchFamily="18" charset="0"/>
                <a:cs typeface="Times New Roman" panose="02020603050405020304" pitchFamily="18" charset="0"/>
              </a:rPr>
              <a:t>的“真值”，从</a:t>
            </a:r>
            <a:r>
              <a:rPr lang="en-US" altLang="zh-CN" sz="2800" dirty="0" smtClean="0">
                <a:latin typeface="Times New Roman" panose="02020603050405020304" pitchFamily="18" charset="0"/>
                <a:cs typeface="Times New Roman" panose="02020603050405020304" pitchFamily="18" charset="0"/>
              </a:rPr>
              <a:t>p(</a:t>
            </a:r>
            <a:r>
              <a:rPr lang="en-US" altLang="zh-CN" sz="2800" dirty="0" err="1" smtClean="0">
                <a:latin typeface="Times New Roman" panose="02020603050405020304" pitchFamily="18" charset="0"/>
                <a:cs typeface="Times New Roman" panose="02020603050405020304" pitchFamily="18" charset="0"/>
              </a:rPr>
              <a:t>y|θ</a:t>
            </a:r>
            <a:r>
              <a:rPr lang="en-US" altLang="zh-CN" sz="2800" dirty="0" smtClean="0">
                <a:latin typeface="Times New Roman" panose="02020603050405020304" pitchFamily="18" charset="0"/>
                <a:cs typeface="Times New Roman" panose="02020603050405020304" pitchFamily="18" charset="0"/>
              </a:rPr>
              <a:t>)</a:t>
            </a:r>
            <a:r>
              <a:rPr lang="zh-CN" altLang="en-US" sz="2800" dirty="0" smtClean="0">
                <a:latin typeface="Times New Roman" panose="02020603050405020304" pitchFamily="18" charset="0"/>
                <a:cs typeface="Times New Roman" panose="02020603050405020304" pitchFamily="18" charset="0"/>
              </a:rPr>
              <a:t>中随机生成足够多的</a:t>
            </a:r>
            <a:r>
              <a:rPr lang="en-US" altLang="zh-CN" sz="2800" dirty="0" smtClean="0">
                <a:latin typeface="Times New Roman" panose="02020603050405020304" pitchFamily="18" charset="0"/>
                <a:cs typeface="Times New Roman" panose="02020603050405020304" pitchFamily="18" charset="0"/>
              </a:rPr>
              <a:t>y</a:t>
            </a:r>
          </a:p>
          <a:p>
            <a:pPr lvl="1"/>
            <a:r>
              <a:rPr lang="en-US" altLang="zh-CN" sz="2800" dirty="0" smtClean="0">
                <a:latin typeface="Times New Roman" panose="02020603050405020304" pitchFamily="18" charset="0"/>
                <a:cs typeface="Times New Roman" panose="02020603050405020304" pitchFamily="18" charset="0"/>
              </a:rPr>
              <a:t>Step 4</a:t>
            </a:r>
            <a:r>
              <a:rPr lang="zh-CN" altLang="en-US" sz="2800" dirty="0" smtClean="0">
                <a:latin typeface="Times New Roman" panose="02020603050405020304" pitchFamily="18" charset="0"/>
                <a:cs typeface="Times New Roman" panose="02020603050405020304" pitchFamily="18" charset="0"/>
              </a:rPr>
              <a:t>：根据样本</a:t>
            </a:r>
            <a:r>
              <a:rPr lang="en-US" altLang="zh-CN" sz="2800" dirty="0" smtClean="0">
                <a:latin typeface="Times New Roman" panose="02020603050405020304" pitchFamily="18" charset="0"/>
                <a:cs typeface="Times New Roman" panose="02020603050405020304" pitchFamily="18" charset="0"/>
              </a:rPr>
              <a:t>y</a:t>
            </a:r>
            <a:r>
              <a:rPr lang="zh-CN" altLang="en-US" sz="2800" dirty="0" smtClean="0">
                <a:latin typeface="Times New Roman" panose="02020603050405020304" pitchFamily="18" charset="0"/>
                <a:cs typeface="Times New Roman" panose="02020603050405020304" pitchFamily="18" charset="0"/>
              </a:rPr>
              <a:t>得到</a:t>
            </a:r>
            <a:r>
              <a:rPr lang="en-US" altLang="zh-CN" sz="2800" dirty="0" smtClean="0">
                <a:latin typeface="Times New Roman" panose="02020603050405020304" pitchFamily="18" charset="0"/>
                <a:cs typeface="Times New Roman" panose="02020603050405020304" pitchFamily="18" charset="0"/>
              </a:rPr>
              <a:t>θ</a:t>
            </a:r>
            <a:r>
              <a:rPr lang="zh-CN" altLang="en-US" sz="2800" dirty="0" smtClean="0">
                <a:latin typeface="Times New Roman" panose="02020603050405020304" pitchFamily="18" charset="0"/>
                <a:cs typeface="Times New Roman" panose="02020603050405020304" pitchFamily="18" charset="0"/>
              </a:rPr>
              <a:t>的后验部分</a:t>
            </a:r>
            <a:r>
              <a:rPr lang="en-US" altLang="zh-CN" sz="2800" dirty="0" smtClean="0">
                <a:latin typeface="Times New Roman" panose="02020603050405020304" pitchFamily="18" charset="0"/>
                <a:cs typeface="Times New Roman" panose="02020603050405020304" pitchFamily="18" charset="0"/>
              </a:rPr>
              <a:t>p(</a:t>
            </a:r>
            <a:r>
              <a:rPr lang="en-US" altLang="zh-CN" sz="2800" dirty="0" err="1" smtClean="0">
                <a:latin typeface="Times New Roman" panose="02020603050405020304" pitchFamily="18" charset="0"/>
                <a:cs typeface="Times New Roman" panose="02020603050405020304" pitchFamily="18" charset="0"/>
              </a:rPr>
              <a:t>θ|y</a:t>
            </a:r>
            <a:r>
              <a:rPr lang="en-US" altLang="zh-CN" sz="2800" dirty="0" smtClean="0">
                <a:latin typeface="Times New Roman" panose="02020603050405020304" pitchFamily="18" charset="0"/>
                <a:cs typeface="Times New Roman" panose="02020603050405020304" pitchFamily="18" charset="0"/>
              </a:rPr>
              <a:t>)</a:t>
            </a:r>
            <a:r>
              <a:rPr lang="zh-CN" altLang="en-US" sz="2800" dirty="0" smtClean="0">
                <a:latin typeface="Times New Roman" panose="02020603050405020304" pitchFamily="18" charset="0"/>
                <a:cs typeface="Times New Roman" panose="02020603050405020304" pitchFamily="18" charset="0"/>
              </a:rPr>
              <a:t>，并用该后验分布进行统计推断</a:t>
            </a:r>
            <a:endParaRPr lang="en-US" altLang="zh-CN" sz="2800" dirty="0" smtClean="0">
              <a:latin typeface="Times New Roman" panose="02020603050405020304" pitchFamily="18" charset="0"/>
              <a:cs typeface="Times New Roman" panose="02020603050405020304" pitchFamily="18" charset="0"/>
            </a:endParaRPr>
          </a:p>
          <a:p>
            <a:pPr lvl="1"/>
            <a:r>
              <a:rPr lang="en-US" altLang="zh-CN" sz="2800" dirty="0" smtClean="0">
                <a:latin typeface="Times New Roman" panose="02020603050405020304" pitchFamily="18" charset="0"/>
                <a:cs typeface="Times New Roman" panose="02020603050405020304" pitchFamily="18" charset="0"/>
              </a:rPr>
              <a:t>Step 5</a:t>
            </a:r>
            <a:r>
              <a:rPr lang="zh-CN" altLang="en-US" sz="2800" dirty="0" smtClean="0">
                <a:latin typeface="Times New Roman" panose="02020603050405020304" pitchFamily="18" charset="0"/>
                <a:cs typeface="Times New Roman" panose="02020603050405020304" pitchFamily="18" charset="0"/>
              </a:rPr>
              <a:t>：重复以上的步骤，比较参数“真值”</a:t>
            </a:r>
            <a:r>
              <a:rPr lang="en-US" altLang="zh-CN" sz="2800" dirty="0" smtClean="0">
                <a:latin typeface="Times New Roman" panose="02020603050405020304" pitchFamily="18" charset="0"/>
                <a:cs typeface="Times New Roman" panose="02020603050405020304" pitchFamily="18" charset="0"/>
              </a:rPr>
              <a:t>θ</a:t>
            </a:r>
            <a:r>
              <a:rPr lang="zh-CN" altLang="en-US" sz="2800" dirty="0" smtClean="0">
                <a:latin typeface="Times New Roman" panose="02020603050405020304" pitchFamily="18" charset="0"/>
                <a:cs typeface="Times New Roman" panose="02020603050405020304" pitchFamily="18" charset="0"/>
              </a:rPr>
              <a:t>与后验推断结果；如推断的</a:t>
            </a:r>
            <a:r>
              <a:rPr lang="en-US" altLang="zh-CN" sz="2800" dirty="0" smtClean="0">
                <a:latin typeface="Times New Roman" panose="02020603050405020304" pitchFamily="18" charset="0"/>
                <a:cs typeface="Times New Roman" panose="02020603050405020304" pitchFamily="18" charset="0"/>
              </a:rPr>
              <a:t>θ</a:t>
            </a:r>
            <a:r>
              <a:rPr lang="zh-CN" altLang="en-US" sz="2800" dirty="0" smtClean="0">
                <a:latin typeface="Times New Roman" panose="02020603050405020304" pitchFamily="18" charset="0"/>
                <a:cs typeface="Times New Roman" panose="02020603050405020304" pitchFamily="18" charset="0"/>
              </a:rPr>
              <a:t>的</a:t>
            </a:r>
            <a:r>
              <a:rPr lang="en-US" altLang="zh-CN" sz="2800" dirty="0" smtClean="0">
                <a:latin typeface="Times New Roman" panose="02020603050405020304" pitchFamily="18" charset="0"/>
                <a:cs typeface="Times New Roman" panose="02020603050405020304" pitchFamily="18" charset="0"/>
              </a:rPr>
              <a:t>50%</a:t>
            </a:r>
            <a:r>
              <a:rPr lang="zh-CN" altLang="en-US" sz="2800" dirty="0" smtClean="0">
                <a:latin typeface="Times New Roman" panose="02020603050405020304" pitchFamily="18" charset="0"/>
                <a:cs typeface="Times New Roman" panose="02020603050405020304" pitchFamily="18" charset="0"/>
              </a:rPr>
              <a:t>后验置信区间应有</a:t>
            </a:r>
            <a:r>
              <a:rPr lang="en-US" altLang="zh-CN" sz="2800" dirty="0" smtClean="0">
                <a:latin typeface="Times New Roman" panose="02020603050405020304" pitchFamily="18" charset="0"/>
                <a:cs typeface="Times New Roman" panose="02020603050405020304" pitchFamily="18" charset="0"/>
              </a:rPr>
              <a:t>50%</a:t>
            </a:r>
            <a:r>
              <a:rPr lang="zh-CN" altLang="en-US" sz="2800" dirty="0" smtClean="0">
                <a:latin typeface="Times New Roman" panose="02020603050405020304" pitchFamily="18" charset="0"/>
                <a:cs typeface="Times New Roman" panose="02020603050405020304" pitchFamily="18" charset="0"/>
              </a:rPr>
              <a:t>的概率包含</a:t>
            </a:r>
            <a:r>
              <a:rPr lang="en-US" altLang="zh-CN" sz="2800" dirty="0" smtClean="0">
                <a:latin typeface="Times New Roman" panose="02020603050405020304" pitchFamily="18" charset="0"/>
                <a:cs typeface="Times New Roman" panose="02020603050405020304" pitchFamily="18" charset="0"/>
              </a:rPr>
              <a:t>θ</a:t>
            </a:r>
            <a:r>
              <a:rPr lang="zh-CN" altLang="en-US" sz="2800" dirty="0" smtClean="0">
                <a:latin typeface="Times New Roman" panose="02020603050405020304" pitchFamily="18" charset="0"/>
                <a:cs typeface="Times New Roman" panose="02020603050405020304" pitchFamily="18" charset="0"/>
              </a:rPr>
              <a:t>的“真值”，否则该贝叶斯模型、抽样过程是有问题</a:t>
            </a:r>
            <a:endParaRPr lang="en-US" altLang="zh-CN"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82355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584</TotalTime>
  <Words>2862</Words>
  <Application>Microsoft Office PowerPoint</Application>
  <PresentationFormat>宽屏</PresentationFormat>
  <Paragraphs>305</Paragraphs>
  <Slides>52</Slides>
  <Notes>23</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52</vt:i4>
      </vt:variant>
    </vt:vector>
  </HeadingPairs>
  <TitlesOfParts>
    <vt:vector size="59" baseType="lpstr">
      <vt:lpstr>宋体</vt:lpstr>
      <vt:lpstr>Arial</vt:lpstr>
      <vt:lpstr>Calibri</vt:lpstr>
      <vt:lpstr>Calibri Light</vt:lpstr>
      <vt:lpstr>Times New Roman</vt:lpstr>
      <vt:lpstr>Office 主题</vt:lpstr>
      <vt:lpstr>Equation</vt:lpstr>
      <vt:lpstr>Bayesian Data Analysis</vt:lpstr>
      <vt:lpstr>Part I – Supplement of Bayesian</vt:lpstr>
      <vt:lpstr>Part I – Supplement of Bayesian</vt:lpstr>
      <vt:lpstr>Part I – Supplement of Bayesian</vt:lpstr>
      <vt:lpstr>Part I – Supplement of Bayesian</vt:lpstr>
      <vt:lpstr>Part I – Supplement of Bayesian</vt:lpstr>
      <vt:lpstr>Part I – Supplement of Bayesian</vt:lpstr>
      <vt:lpstr>Part I – Supplement of Bayesian</vt:lpstr>
      <vt:lpstr>Part I – Supplement of Bayesian</vt:lpstr>
      <vt:lpstr>Part II – Basic of MCMC</vt:lpstr>
      <vt:lpstr>Part II – Basic of MCMC</vt:lpstr>
      <vt:lpstr>Part II – Basic of MCMC</vt:lpstr>
      <vt:lpstr>Part II – Basic of MCMC</vt:lpstr>
      <vt:lpstr>Part II – Basic of MCMC</vt:lpstr>
      <vt:lpstr>Part II – Basic of MCMC</vt:lpstr>
      <vt:lpstr>Part II – Basic of MCMC</vt:lpstr>
      <vt:lpstr>Part II – Basic of MCMC</vt:lpstr>
      <vt:lpstr>Part II – Basic of MCMC</vt:lpstr>
      <vt:lpstr>Part II – Basic of MCMC</vt:lpstr>
      <vt:lpstr>Part II – Basic of MCMC</vt:lpstr>
      <vt:lpstr>Part II – Basic of MCMC</vt:lpstr>
      <vt:lpstr>Part II – Basic of MCMC</vt:lpstr>
      <vt:lpstr>Part II – Basic of MCMC</vt:lpstr>
      <vt:lpstr>Part III – Efficient Computation of MCMC</vt:lpstr>
      <vt:lpstr>Part III – Efficient Computation of MCMC</vt:lpstr>
      <vt:lpstr>Part III – Efficient Computation of MCMC</vt:lpstr>
      <vt:lpstr>Part III – Efficient Computation of MCMC</vt:lpstr>
      <vt:lpstr>Faster estimation of Bayesian models in ecology using Haniltonian Monte Carlo</vt:lpstr>
      <vt:lpstr>内容提要</vt:lpstr>
      <vt:lpstr>Chapter1 HMC算法概述</vt:lpstr>
      <vt:lpstr>Chapter1 HMC算法概述</vt:lpstr>
      <vt:lpstr>Chapter1 HMC算法概述</vt:lpstr>
      <vt:lpstr>Chapter1 HMC算法概述</vt:lpstr>
      <vt:lpstr>Chapter1 HMC算法概述</vt:lpstr>
      <vt:lpstr>Chapter2 STATIC HMC</vt:lpstr>
      <vt:lpstr>Chapter2 STATIC HMC</vt:lpstr>
      <vt:lpstr>Chapter2 STATIC HMC</vt:lpstr>
      <vt:lpstr>Chapter2 STATIC HMC</vt:lpstr>
      <vt:lpstr>Chapter2 STATIC HMC</vt:lpstr>
      <vt:lpstr>Chapter2 STATIC HMC</vt:lpstr>
      <vt:lpstr>Chapter2 STATIC HMC</vt:lpstr>
      <vt:lpstr>Chapter2 STATIC HMC</vt:lpstr>
      <vt:lpstr>Chapter2 STATIC HMC</vt:lpstr>
      <vt:lpstr>Chapter3 THE NO-U-TURN SAMPLER（NUTS）</vt:lpstr>
      <vt:lpstr>Chapter3 THE NO-U-TURN SAMPLER（NUTS）</vt:lpstr>
      <vt:lpstr>Chapter3 THE NO-U-TURN SAMPLER（NUTS）</vt:lpstr>
      <vt:lpstr>Chapter3 THE NO-U-TURN SAMPLER（NUTS）</vt:lpstr>
      <vt:lpstr>Chapter3 THE NO-U-TURN SAMPLER（NUTS）</vt:lpstr>
      <vt:lpstr>Chapter3 THE NO-U-TURN SAMPLER（NUTS）</vt:lpstr>
      <vt:lpstr>Chapter3 THE NO-U-TURN SAMPLER（NUTS）</vt:lpstr>
      <vt:lpstr>Chapter4 R PRACTICE</vt:lpstr>
      <vt:lpstr>Chapter4 R PRACTICE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Bayesian Data Analysis</dc:title>
  <dc:creator>Yifan Huang</dc:creator>
  <cp:lastModifiedBy>Administrator</cp:lastModifiedBy>
  <cp:revision>189</cp:revision>
  <dcterms:created xsi:type="dcterms:W3CDTF">2017-03-07T06:05:35Z</dcterms:created>
  <dcterms:modified xsi:type="dcterms:W3CDTF">2017-03-08T00:16:18Z</dcterms:modified>
</cp:coreProperties>
</file>