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1" r:id="rId8"/>
    <p:sldId id="265" r:id="rId9"/>
    <p:sldId id="264" r:id="rId10"/>
    <p:sldId id="266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9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4AACF51-93CE-437B-B7F1-B08F8455CD32}" type="datetimeFigureOut">
              <a:rPr lang="zh-CN" altLang="en-US" smtClean="0"/>
              <a:t>2017-3-21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DA5B3CC-17C1-4B11-8D69-74D491DC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Estimating extreme tail risk measures with generalized Pareto distribution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陈菲菲 </a:t>
            </a:r>
            <a:r>
              <a:rPr lang="en-US" altLang="zh-CN" dirty="0" smtClean="0"/>
              <a:t>2016000502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2.3 Tail </a:t>
            </a:r>
            <a:r>
              <a:rPr lang="en-US" altLang="zh-CN" dirty="0" smtClean="0"/>
              <a:t>risk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estimate: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CTE estimate: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Highly sensitive to the estimated GPD parameters.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95" y="2738683"/>
            <a:ext cx="6296025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33" y="4170917"/>
            <a:ext cx="6457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GPD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Existing method : Song and Song (2012)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Step </a:t>
            </a:r>
            <a:r>
              <a:rPr lang="en-US" altLang="zh-CN" dirty="0"/>
              <a:t>1: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Step2</a:t>
            </a:r>
            <a:r>
              <a:rPr lang="en-US" altLang="zh-CN" dirty="0" smtClean="0"/>
              <a:t>:</a:t>
            </a:r>
          </a:p>
          <a:p>
            <a:pPr marL="0" indent="0">
              <a:lnSpc>
                <a:spcPts val="150"/>
              </a:lnSpc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Caveat:  Minimizing the squared deviations between EDF and the  theoretical GPD over x&gt;u.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26" y="4883844"/>
            <a:ext cx="2524125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91" y="2834261"/>
            <a:ext cx="7105650" cy="904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91" y="3706048"/>
            <a:ext cx="4933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GPD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New method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Step 1: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Step2: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Step 2’: </a:t>
            </a:r>
          </a:p>
          <a:p>
            <a:pPr marL="0" indent="0">
              <a:lnSpc>
                <a:spcPts val="150"/>
              </a:lnSpc>
              <a:buNone/>
            </a:pPr>
            <a:r>
              <a:rPr lang="en-US" altLang="zh-CN" dirty="0" smtClean="0"/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0" y="3225114"/>
            <a:ext cx="6772275" cy="98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01" y="4124604"/>
            <a:ext cx="4791075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0" y="5065207"/>
            <a:ext cx="6429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Simulation </a:t>
            </a:r>
            <a:r>
              <a:rPr lang="en-US" altLang="zh-CN" dirty="0" smtClean="0"/>
              <a:t>studies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estimation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r>
              <a:rPr lang="en-US" altLang="zh-CN" dirty="0" smtClean="0"/>
              <a:t>CTE estimation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76853"/>
            <a:ext cx="10058400" cy="19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14818" y="1600034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Contributions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Theoretical basis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GPD estimation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Simulation studies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8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249424"/>
            <a:ext cx="11318543" cy="4325112"/>
          </a:xfrm>
        </p:spPr>
        <p:txBody>
          <a:bodyPr/>
          <a:lstStyle/>
          <a:p>
            <a:r>
              <a:rPr lang="en-US" altLang="zh-CN" dirty="0" smtClean="0"/>
              <a:t>A new </a:t>
            </a:r>
            <a:r>
              <a:rPr lang="en-US" altLang="zh-CN" dirty="0" smtClean="0">
                <a:solidFill>
                  <a:srgbClr val="FF0000"/>
                </a:solidFill>
              </a:rPr>
              <a:t>GPD</a:t>
            </a:r>
            <a:r>
              <a:rPr lang="en-US" altLang="zh-CN" dirty="0" smtClean="0"/>
              <a:t> parameter estimator is proposed, and the proposed estimator is based on a nonlinear weighted least squares method 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Under the </a:t>
            </a:r>
            <a:r>
              <a:rPr lang="en-US" altLang="zh-CN" dirty="0" smtClean="0">
                <a:solidFill>
                  <a:srgbClr val="FF0000"/>
                </a:solidFill>
              </a:rPr>
              <a:t>POT</a:t>
            </a:r>
            <a:r>
              <a:rPr lang="en-US" altLang="zh-CN" dirty="0" smtClean="0"/>
              <a:t> framework, the author estimates </a:t>
            </a:r>
            <a:r>
              <a:rPr lang="en-US" altLang="zh-CN" dirty="0" smtClean="0">
                <a:solidFill>
                  <a:srgbClr val="FF0000"/>
                </a:solidFill>
              </a:rPr>
              <a:t>tail risk measures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Theoretical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Generalized Pareto distribution (GPD)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Peaks over threshold (POT)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Tail risk 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50912"/>
            <a:ext cx="10972800" cy="1066800"/>
          </a:xfrm>
        </p:spPr>
        <p:txBody>
          <a:bodyPr/>
          <a:lstStyle/>
          <a:p>
            <a:r>
              <a:rPr lang="en-US" altLang="zh-CN" dirty="0" smtClean="0"/>
              <a:t>2.1 Generalized Pareto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6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Distribution function: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Properties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1. Moment: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/>
                  <a:t>heavy-tailed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being infinite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altLang="zh-CN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2. Stability: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if X is distributed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dirty="0" smtClean="0"/>
                  <a:t>, its excess loss is again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6" cy="5032375"/>
              </a:xfrm>
              <a:blipFill rotWithShape="0">
                <a:blip r:embed="rId2"/>
                <a:stretch>
                  <a:fillRect l="-54" t="-1211" r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8" y="2209800"/>
            <a:ext cx="10191644" cy="1371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21" y="4801316"/>
            <a:ext cx="8252679" cy="10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58" y="719920"/>
            <a:ext cx="10972800" cy="1066800"/>
          </a:xfrm>
        </p:spPr>
        <p:txBody>
          <a:bodyPr/>
          <a:lstStyle/>
          <a:p>
            <a:r>
              <a:rPr lang="en-US" altLang="zh-CN" dirty="0" smtClean="0"/>
              <a:t>2.1 Generalized Pareto distribution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32" y="1711325"/>
            <a:ext cx="6748992" cy="5146675"/>
          </a:xfrm>
        </p:spPr>
      </p:pic>
    </p:spTree>
    <p:extLst>
      <p:ext uri="{BB962C8B-B14F-4D97-AF65-F5344CB8AC3E}">
        <p14:creationId xmlns:p14="http://schemas.microsoft.com/office/powerpoint/2010/main" val="3406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</a:t>
            </a:r>
            <a:r>
              <a:rPr lang="en-US" altLang="zh-CN" dirty="0" smtClean="0"/>
              <a:t>Peaks over threshold (POT)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600"/>
                  </a:lnSpc>
                </a:pPr>
                <a:r>
                  <a:rPr lang="en-US" altLang="zh-CN" b="1" dirty="0" smtClean="0">
                    <a:ea typeface="Cambria Math" panose="02040503050406030204" pitchFamily="18" charset="0"/>
                  </a:rPr>
                  <a:t>Pickands-</a:t>
                </a:r>
                <a:r>
                  <a:rPr lang="en-US" altLang="zh-CN" b="1" dirty="0" err="1" smtClean="0">
                    <a:ea typeface="Cambria Math" panose="02040503050406030204" pitchFamily="18" charset="0"/>
                  </a:rPr>
                  <a:t>Balkema</a:t>
                </a:r>
                <a:r>
                  <a:rPr lang="en-US" altLang="zh-CN" b="1" dirty="0" smtClean="0">
                    <a:ea typeface="Cambria Math" panose="02040503050406030204" pitchFamily="18" charset="0"/>
                  </a:rPr>
                  <a:t>-de </a:t>
                </a:r>
                <a:r>
                  <a:rPr lang="en-US" altLang="zh-CN" b="1" dirty="0" err="1" smtClean="0">
                    <a:ea typeface="Cambria Math" panose="02040503050406030204" pitchFamily="18" charset="0"/>
                  </a:rPr>
                  <a:t>Haan</a:t>
                </a:r>
                <a:r>
                  <a:rPr lang="en-US" altLang="zh-CN" b="1" dirty="0" smtClean="0">
                    <a:ea typeface="Cambria Math" panose="02040503050406030204" pitchFamily="18" charset="0"/>
                  </a:rPr>
                  <a:t> theorem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(the second theorem in extreme value theory):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, u is a large threshold, can be approximated by the GPD if the distribution is in the maximum domain of attraction.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Fit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tail region </a:t>
                </a:r>
                <a:r>
                  <a:rPr lang="en-US" altLang="zh-CN" dirty="0" smtClean="0"/>
                  <a:t>of the dataset to the GPD separately.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20" r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27" y="4140502"/>
            <a:ext cx="6549798" cy="9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Peaks over threshold (POT)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56" y="2209800"/>
            <a:ext cx="10940144" cy="2743199"/>
          </a:xfrm>
        </p:spPr>
      </p:pic>
    </p:spTree>
    <p:extLst>
      <p:ext uri="{BB962C8B-B14F-4D97-AF65-F5344CB8AC3E}">
        <p14:creationId xmlns:p14="http://schemas.microsoft.com/office/powerpoint/2010/main" val="21612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Tail risk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Value-at-risk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 of X at 100p% level is the 100p </a:t>
            </a:r>
            <a:r>
              <a:rPr lang="en-US" altLang="zh-CN" dirty="0" err="1" smtClean="0"/>
              <a:t>quantile</a:t>
            </a:r>
            <a:r>
              <a:rPr lang="en-US" altLang="zh-CN" dirty="0" smtClean="0"/>
              <a:t> of X: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Conditional Tail Expectation (CTE, coherent tail risk measure) or Tail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of X at 100p% level is: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37" y="2968310"/>
            <a:ext cx="2212521" cy="642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80" y="4795412"/>
            <a:ext cx="3151415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811</TotalTime>
  <Words>256</Words>
  <Application>Microsoft Office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宋体</vt:lpstr>
      <vt:lpstr>Cambria Math</vt:lpstr>
      <vt:lpstr>Georgia</vt:lpstr>
      <vt:lpstr>Trebuchet MS</vt:lpstr>
      <vt:lpstr>Wingdings 2</vt:lpstr>
      <vt:lpstr>都市</vt:lpstr>
      <vt:lpstr>Estimating extreme tail risk measures with generalized Pareto distribution</vt:lpstr>
      <vt:lpstr>Contents</vt:lpstr>
      <vt:lpstr>1. Contributions</vt:lpstr>
      <vt:lpstr>2. Theoretical basis</vt:lpstr>
      <vt:lpstr>2.1 Generalized Pareto distribution</vt:lpstr>
      <vt:lpstr>2.1 Generalized Pareto distribution</vt:lpstr>
      <vt:lpstr>2.2 Peaks over threshold (POT)</vt:lpstr>
      <vt:lpstr>2.2 Peaks over threshold (POT)</vt:lpstr>
      <vt:lpstr>2.3 Tail risk measures</vt:lpstr>
      <vt:lpstr>2.3 Tail risk measures</vt:lpstr>
      <vt:lpstr>3. GPD estimation</vt:lpstr>
      <vt:lpstr>3. GPD estimation</vt:lpstr>
      <vt:lpstr>4. Simulation studies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extreme tail risk measures with generalized Pareto distribution</dc:title>
  <dc:creator>111</dc:creator>
  <cp:lastModifiedBy>Windows 用户</cp:lastModifiedBy>
  <cp:revision>36</cp:revision>
  <dcterms:created xsi:type="dcterms:W3CDTF">2017-03-11T10:30:58Z</dcterms:created>
  <dcterms:modified xsi:type="dcterms:W3CDTF">2017-03-21T13:51:32Z</dcterms:modified>
</cp:coreProperties>
</file>