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61" r:id="rId4"/>
    <p:sldId id="263" r:id="rId5"/>
    <p:sldId id="308" r:id="rId7"/>
    <p:sldId id="309" r:id="rId8"/>
    <p:sldId id="310" r:id="rId9"/>
    <p:sldId id="293" r:id="rId10"/>
    <p:sldId id="311" r:id="rId11"/>
    <p:sldId id="312" r:id="rId12"/>
    <p:sldId id="313" r:id="rId13"/>
    <p:sldId id="314" r:id="rId14"/>
    <p:sldId id="315" r:id="rId15"/>
    <p:sldId id="318" r:id="rId16"/>
    <p:sldId id="317" r:id="rId17"/>
    <p:sldId id="316" r:id="rId18"/>
    <p:sldId id="319" r:id="rId19"/>
    <p:sldId id="321" r:id="rId20"/>
    <p:sldId id="336" r:id="rId21"/>
    <p:sldId id="337" r:id="rId22"/>
    <p:sldId id="338" r:id="rId23"/>
    <p:sldId id="339" r:id="rId24"/>
    <p:sldId id="340" r:id="rId25"/>
    <p:sldId id="341" r:id="rId26"/>
    <p:sldId id="344" r:id="rId27"/>
    <p:sldId id="345" r:id="rId28"/>
    <p:sldId id="348" r:id="rId29"/>
    <p:sldId id="347" r:id="rId30"/>
    <p:sldId id="346" r:id="rId31"/>
    <p:sldId id="265" r:id="rId32"/>
    <p:sldId id="342" r:id="rId33"/>
    <p:sldId id="349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C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6" autoAdjust="0"/>
    <p:restoredTop sz="94674"/>
  </p:normalViewPr>
  <p:slideViewPr>
    <p:cSldViewPr snapToGrid="0">
      <p:cViewPr>
        <p:scale>
          <a:sx n="75" d="100"/>
          <a:sy n="75" d="100"/>
        </p:scale>
        <p:origin x="115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5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389BE-4E14-4DBF-A562-D6A337F4DD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6677A-BDAC-44E9-8651-6945488018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" y="0"/>
            <a:ext cx="12190195" cy="68590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" y="0"/>
            <a:ext cx="12190195" cy="6859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FE0A7-9A63-4AD3-A42F-CCCC91461F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7507-35F7-49CE-B7B7-ECB12E3E4B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6499" y="1997725"/>
            <a:ext cx="663900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SVA语法介绍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4819" y="3493024"/>
            <a:ext cx="568170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报告人：熊繁华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第二产品线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时间：2022.6.1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6165" y="1411605"/>
            <a:ext cx="10296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时钟延迟运算符</a:t>
            </a:r>
            <a:r>
              <a:rPr lang="en-US" altLang="zh-CN" sz="2400" b="1"/>
              <a:t>:: </a:t>
            </a:r>
            <a:r>
              <a:rPr lang="zh-CN" altLang="en-US" sz="2400" b="1">
                <a:sym typeface="+mn-ea"/>
              </a:rPr>
              <a:t>##m：</a:t>
            </a:r>
            <a:endParaRPr lang="zh-CN" altLang="en-US" sz="2400" b="1"/>
          </a:p>
          <a:p>
            <a:r>
              <a:rPr lang="en-US" altLang="zh-CN" sz="2400"/>
              <a:t>	</a:t>
            </a: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60" y="2112010"/>
            <a:ext cx="4823460" cy="3578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65" y="2345690"/>
            <a:ext cx="603758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6165" y="1411605"/>
            <a:ext cx="1029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时钟延迟范围运算符:: ##[m:n] </a:t>
            </a:r>
            <a:endParaRPr lang="en-US" altLang="zh-CN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1768475"/>
            <a:ext cx="4342130" cy="3977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75" y="2247265"/>
            <a:ext cx="6288405" cy="3180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7750" y="1411605"/>
            <a:ext cx="10296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连续重复运算符</a:t>
            </a:r>
            <a:r>
              <a:rPr lang="en-US" altLang="zh-CN" sz="2400" b="1"/>
              <a:t>:: </a:t>
            </a:r>
            <a:r>
              <a:rPr lang="zh-CN" altLang="en-US" sz="2400" b="1">
                <a:sym typeface="+mn-ea"/>
              </a:rPr>
              <a:t>[*m]，</a:t>
            </a:r>
            <a:r>
              <a:rPr lang="en-US" altLang="zh-CN" sz="2400" b="1">
                <a:sym typeface="+mn-ea"/>
              </a:rPr>
              <a:t>[*m </a:t>
            </a:r>
            <a:r>
              <a:rPr lang="zh-CN" altLang="en-US" sz="2400" b="1">
                <a:sym typeface="+mn-ea"/>
              </a:rPr>
              <a:t>：</a:t>
            </a:r>
            <a:r>
              <a:rPr lang="en-US" altLang="zh-CN" sz="2400" b="1">
                <a:sym typeface="+mn-ea"/>
              </a:rPr>
              <a:t>n]</a:t>
            </a:r>
            <a:r>
              <a:rPr lang="en-US" altLang="zh-CN" sz="2400" b="1">
                <a:sym typeface="+mn-ea"/>
              </a:rPr>
              <a:t>	</a:t>
            </a:r>
            <a:endParaRPr lang="zh-CN" altLang="en-US" sz="2400" b="1"/>
          </a:p>
          <a:p>
            <a:endParaRPr lang="en-US" altLang="zh-CN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95" y="1785620"/>
            <a:ext cx="4002405" cy="33102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9310" y="5353050"/>
            <a:ext cx="8246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相当于</a:t>
            </a:r>
            <a:r>
              <a:rPr lang="en-US" altLang="zh-CN" sz="2400" b="1"/>
              <a:t> a##1 b ##1 b   b[*2:5] ##1 enable</a:t>
            </a:r>
            <a:r>
              <a:rPr lang="zh-CN" altLang="en-US" sz="2400" b="1">
                <a:sym typeface="+mn-ea"/>
              </a:rPr>
              <a:t> </a:t>
            </a:r>
            <a:endParaRPr lang="en-US" altLang="zh-CN" sz="2400"/>
          </a:p>
          <a:p>
            <a:endParaRPr lang="en-US" altLang="zh-CN" sz="2400" b="1">
              <a:sym typeface="+mn-ea"/>
            </a:endParaRPr>
          </a:p>
          <a:p>
            <a:endParaRPr lang="en-US" altLang="zh-CN" sz="2400" b="1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1915160"/>
            <a:ext cx="5998845" cy="3027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7750" y="1411605"/>
            <a:ext cx="102965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非连续重复运算符</a:t>
            </a:r>
            <a:r>
              <a:rPr lang="en-US" altLang="zh-CN" sz="2400" b="1"/>
              <a:t>:: </a:t>
            </a:r>
            <a:r>
              <a:rPr lang="zh-CN" altLang="en-US" sz="2400" b="1">
                <a:sym typeface="+mn-ea"/>
              </a:rPr>
              <a:t>[=m]，</a:t>
            </a:r>
            <a:r>
              <a:rPr lang="zh-CN" altLang="en-US" sz="2400" b="1">
                <a:sym typeface="+mn-ea"/>
              </a:rPr>
              <a:t>非连续重复范围运算符</a:t>
            </a:r>
            <a:r>
              <a:rPr lang="en-US" altLang="zh-CN" sz="2400" b="1">
                <a:sym typeface="+mn-ea"/>
              </a:rPr>
              <a:t>:: </a:t>
            </a:r>
            <a:r>
              <a:rPr lang="zh-CN" altLang="en-US" sz="2400" b="1">
                <a:sym typeface="+mn-ea"/>
              </a:rPr>
              <a:t>[=m：</a:t>
            </a:r>
            <a:r>
              <a:rPr lang="en-US" altLang="zh-CN" sz="2400" b="1">
                <a:sym typeface="+mn-ea"/>
              </a:rPr>
              <a:t>n</a:t>
            </a:r>
            <a:r>
              <a:rPr lang="zh-CN" altLang="en-US" sz="2400" b="1">
                <a:sym typeface="+mn-ea"/>
              </a:rPr>
              <a:t>]</a:t>
            </a:r>
            <a:r>
              <a:rPr lang="en-US" altLang="zh-CN" sz="2400" b="1">
                <a:sym typeface="+mn-ea"/>
              </a:rPr>
              <a:t>	</a:t>
            </a:r>
            <a:endParaRPr lang="zh-CN" altLang="en-US" sz="2400" b="1">
              <a:sym typeface="+mn-ea"/>
            </a:endParaRPr>
          </a:p>
          <a:p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056130"/>
            <a:ext cx="6811645" cy="1281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3337560"/>
            <a:ext cx="4223385" cy="30841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50" y="3453130"/>
            <a:ext cx="3972560" cy="28536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6165" y="1411605"/>
            <a:ext cx="10296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GoTo重复 - 非连续重复运算符</a:t>
            </a:r>
            <a:r>
              <a:rPr lang="en-US" altLang="zh-CN" sz="2400" b="1"/>
              <a:t>:: [-&gt;m],[-&gt;m:n]</a:t>
            </a:r>
            <a:endParaRPr lang="en-US" altLang="zh-CN" sz="24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335" y="1411605"/>
            <a:ext cx="3346450" cy="47167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95400" y="3850005"/>
            <a:ext cx="6363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该属性，与</a:t>
            </a:r>
            <a:r>
              <a:rPr lang="en-US" altLang="zh-CN" sz="2400"/>
              <a:t>[=m]</a:t>
            </a:r>
            <a:r>
              <a:rPr lang="zh-CN" altLang="en-US" sz="2400"/>
              <a:t>相比，不同之处在于，</a:t>
            </a:r>
            <a:r>
              <a:rPr lang="en-US" altLang="zh-CN" sz="2400"/>
              <a:t>c</a:t>
            </a:r>
            <a:r>
              <a:rPr lang="zh-CN" altLang="en-US" sz="2400"/>
              <a:t>必须在</a:t>
            </a:r>
            <a:r>
              <a:rPr lang="en-US" altLang="zh-CN" sz="2400"/>
              <a:t>b</a:t>
            </a:r>
            <a:r>
              <a:rPr lang="zh-CN" altLang="en-US" sz="2400"/>
              <a:t>最后一次出现后的一周期之后出现</a:t>
            </a:r>
            <a:endParaRPr lang="en-US" altLang="zh-CN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2258060"/>
            <a:ext cx="7234555" cy="1205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7110" y="1346835"/>
            <a:ext cx="10177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+mn-ea"/>
                <a:cs typeface="+mn-ea"/>
              </a:rPr>
              <a:t>贯穿运算符：</a:t>
            </a:r>
            <a:r>
              <a:rPr lang="en-US" altLang="zh-CN" sz="2400" b="1">
                <a:latin typeface="+mn-ea"/>
                <a:cs typeface="+mn-ea"/>
              </a:rPr>
              <a:t>t</a:t>
            </a:r>
            <a:r>
              <a:rPr lang="zh-CN" altLang="en-US" sz="2400" b="1">
                <a:latin typeface="+mn-ea"/>
                <a:cs typeface="+mn-ea"/>
              </a:rPr>
              <a:t>hroughout</a:t>
            </a:r>
            <a:r>
              <a:rPr lang="en-US" altLang="zh-CN" sz="2400" b="1">
                <a:latin typeface="+mn-ea"/>
                <a:cs typeface="+mn-ea"/>
              </a:rPr>
              <a:t>,A throughout B,B判断长度内，A始终成立</a:t>
            </a:r>
            <a:r>
              <a:rPr lang="zh-CN" altLang="en-US" sz="2400" b="1">
                <a:latin typeface="+mn-ea"/>
                <a:cs typeface="+mn-ea"/>
              </a:rPr>
              <a:t>。</a:t>
            </a:r>
            <a:r>
              <a:rPr lang="en-US" altLang="zh-CN" sz="2400" b="1">
                <a:latin typeface="+mn-ea"/>
                <a:cs typeface="+mn-ea"/>
              </a:rPr>
              <a:t>		</a:t>
            </a:r>
            <a:r>
              <a:rPr lang="zh-CN" altLang="en-US" sz="2400" b="1">
                <a:latin typeface="+mn-ea"/>
                <a:cs typeface="+mn-ea"/>
              </a:rPr>
              <a:t>assert成功条件，A、B都成立。</a:t>
            </a:r>
            <a:endParaRPr lang="zh-CN" altLang="en-US" sz="2400" b="1">
              <a:latin typeface="+mn-ea"/>
              <a:cs typeface="+mn-ea"/>
            </a:endParaRPr>
          </a:p>
          <a:p>
            <a:endParaRPr lang="zh-CN" altLang="en-US" sz="2400" b="1">
              <a:latin typeface="+mn-ea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10" y="2176780"/>
            <a:ext cx="4588510" cy="24104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1830" y="4977765"/>
            <a:ext cx="5106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运算符的LHS只能是信号或表达式，不能是序列（或子序列）</a:t>
            </a:r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180" y="2176780"/>
            <a:ext cx="597916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273810"/>
            <a:ext cx="1025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within运算符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2484120"/>
            <a:ext cx="5546090" cy="2296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15" y="1832610"/>
            <a:ext cx="5226685" cy="35985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273810"/>
            <a:ext cx="1025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and</a:t>
            </a:r>
            <a:r>
              <a:rPr lang="zh-CN" altLang="en-US" sz="2400" b="1"/>
              <a:t>运算符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" y="1988820"/>
            <a:ext cx="5864225" cy="849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40" y="1273810"/>
            <a:ext cx="464883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273810"/>
            <a:ext cx="1025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or</a:t>
            </a:r>
            <a:r>
              <a:rPr lang="zh-CN" altLang="en-US" sz="2400" b="1"/>
              <a:t>运算符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2632075"/>
            <a:ext cx="5833110" cy="934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30" y="1499870"/>
            <a:ext cx="4678045" cy="42329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93140" y="1273810"/>
            <a:ext cx="1025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not</a:t>
            </a:r>
            <a:r>
              <a:rPr lang="zh-CN" altLang="en-US" sz="2400" b="1"/>
              <a:t>运算符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70" y="1430020"/>
            <a:ext cx="4207510" cy="1723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96690"/>
            <a:ext cx="5657850" cy="1036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3996690"/>
            <a:ext cx="5561330" cy="1386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247686" y="452928"/>
            <a:ext cx="2983317" cy="515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247546" y="2529313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二、运算符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47546" y="1449205"/>
            <a:ext cx="26257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47546" y="3609648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三、函数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8821" y="4660573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3140" y="1273810"/>
            <a:ext cx="1025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相交运算符</a:t>
            </a:r>
            <a:r>
              <a:rPr lang="en-US" altLang="zh-CN" sz="2400" b="1"/>
              <a:t>::</a:t>
            </a:r>
            <a:r>
              <a:rPr sz="2400" b="1">
                <a:sym typeface="+mn-ea"/>
              </a:rPr>
              <a:t>intersect</a:t>
            </a:r>
            <a:endParaRPr lang="en-US" altLang="zh-CN" sz="24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0" y="1915160"/>
            <a:ext cx="3889375" cy="3862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795" y="1971675"/>
            <a:ext cx="5962650" cy="198056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1615" y="4666615"/>
            <a:ext cx="6005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 intersect B,</a:t>
            </a:r>
            <a:r>
              <a:rPr lang="zh-CN" altLang="en-US" sz="2400"/>
              <a:t>要求</a:t>
            </a:r>
            <a:r>
              <a:rPr lang="en-US" altLang="zh-CN" sz="2400"/>
              <a:t>A,B</a:t>
            </a:r>
            <a:r>
              <a:rPr lang="zh-CN" altLang="en-US" sz="2400"/>
              <a:t>同时成立且同时结束</a:t>
            </a: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3140" y="1273810"/>
            <a:ext cx="1025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/>
              <a:t>first_match</a:t>
            </a:r>
            <a:r>
              <a:rPr lang="zh-CN" sz="2400" b="1"/>
              <a:t>运算符</a:t>
            </a:r>
            <a:endParaRPr lang="zh-CN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844040"/>
            <a:ext cx="6126480" cy="2339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4502785"/>
            <a:ext cx="5849620" cy="160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545" y="1988820"/>
            <a:ext cx="5164455" cy="1603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49490" y="4751070"/>
            <a:ext cx="4519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或</a:t>
            </a:r>
            <a:r>
              <a:rPr lang="en-US" altLang="zh-CN"/>
              <a:t>5</a:t>
            </a:r>
            <a:r>
              <a:rPr lang="zh-CN" altLang="en-US"/>
              <a:t>个周期后，</a:t>
            </a:r>
            <a:r>
              <a:rPr lang="en-US" altLang="zh-CN"/>
              <a:t>b&amp;&amp;c</a:t>
            </a:r>
            <a:r>
              <a:rPr lang="zh-CN" altLang="en-US"/>
              <a:t>或</a:t>
            </a:r>
            <a:r>
              <a:rPr lang="en-US" altLang="zh-CN"/>
              <a:t>e&amp;f</a:t>
            </a:r>
            <a:r>
              <a:rPr lang="zh-CN" altLang="en-US"/>
              <a:t>成立，之后一周期</a:t>
            </a:r>
            <a:r>
              <a:rPr lang="en-US" altLang="zh-CN"/>
              <a:t>a</a:t>
            </a:r>
            <a:r>
              <a:rPr lang="zh-CN" altLang="en-US"/>
              <a:t>成立。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3140" y="1273810"/>
            <a:ext cx="102501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/>
              <a:t>if（expression）property_expr1 else</a:t>
            </a:r>
            <a:r>
              <a:rPr lang="en-US" sz="2400" b="1"/>
              <a:t> </a:t>
            </a:r>
            <a:r>
              <a:rPr sz="2400" b="1"/>
              <a:t>property_expr2</a:t>
            </a:r>
            <a:endParaRPr sz="2400" b="1"/>
          </a:p>
          <a:p>
            <a:endParaRPr sz="2400" b="1"/>
          </a:p>
          <a:p>
            <a:r>
              <a:rPr lang="zh-CN" altLang="en-US" sz="2400"/>
              <a:t>语法：</a:t>
            </a:r>
            <a:endParaRPr lang="zh-CN" altLang="en-US" sz="2400"/>
          </a:p>
          <a:p>
            <a:r>
              <a:rPr lang="en-US" altLang="zh-CN" sz="2400"/>
              <a:t>	if(expression) pro</a:t>
            </a:r>
            <a:r>
              <a:rPr lang="en-US" altLang="zh-CN" sz="2400">
                <a:sym typeface="+mn-ea"/>
              </a:rPr>
              <a:t>p</a:t>
            </a:r>
            <a:r>
              <a:rPr lang="en-US" altLang="zh-CN" sz="2400"/>
              <a:t>erty_expr1;</a:t>
            </a:r>
            <a:endParaRPr lang="en-US" altLang="zh-CN" sz="2400"/>
          </a:p>
          <a:p>
            <a:r>
              <a:rPr lang="en-US" altLang="zh-CN" sz="2400"/>
              <a:t>	OR</a:t>
            </a:r>
            <a:endParaRPr lang="en-US" altLang="zh-CN" sz="2400"/>
          </a:p>
          <a:p>
            <a:r>
              <a:rPr lang="en-US" altLang="zh-CN" sz="2400"/>
              <a:t>	if(expression) property_expr1 else property_expr2;</a:t>
            </a:r>
            <a:endParaRPr lang="en-US" altLang="zh-CN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470" y="3818255"/>
            <a:ext cx="6975475" cy="25158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2465070"/>
            <a:ext cx="5617210" cy="2082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2388235"/>
            <a:ext cx="6085205" cy="2236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7110" y="1403985"/>
            <a:ext cx="74345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b="1">
                <a:sym typeface="+mn-ea"/>
              </a:rPr>
              <a:t>if（expression）property_expr1 else</a:t>
            </a:r>
            <a:r>
              <a:rPr lang="en-US" sz="2400" b="1">
                <a:sym typeface="+mn-ea"/>
              </a:rPr>
              <a:t> </a:t>
            </a:r>
            <a:r>
              <a:rPr sz="2400" b="1">
                <a:sym typeface="+mn-ea"/>
              </a:rPr>
              <a:t>property_expr2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7110" y="1403985"/>
            <a:ext cx="10177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ym typeface="+mn-ea"/>
              </a:rPr>
              <a:t>disbale iff:电路不稳定的条件下禁用属性</a:t>
            </a:r>
            <a:r>
              <a:rPr lang="zh-CN" altLang="en-US" sz="2400" b="1">
                <a:sym typeface="+mn-ea"/>
              </a:rPr>
              <a:t>。</a:t>
            </a:r>
            <a:endParaRPr lang="en-US" sz="2400" b="1">
              <a:sym typeface="+mn-ea"/>
            </a:endParaRPr>
          </a:p>
          <a:p>
            <a:r>
              <a:rPr lang="en-US" sz="2400" b="1">
                <a:sym typeface="+mn-ea"/>
              </a:rPr>
              <a:t>	</a:t>
            </a:r>
            <a:r>
              <a:rPr lang="en-US" sz="2400">
                <a:sym typeface="+mn-ea"/>
              </a:rPr>
              <a:t>例如disable iff（!enable） property1;只有'disable iff'条件不再成立后，它才会重新启动。只能用于property</a:t>
            </a:r>
            <a:r>
              <a:rPr lang="zh-CN" altLang="en-US" sz="2400">
                <a:sym typeface="+mn-ea"/>
              </a:rPr>
              <a:t>。</a:t>
            </a:r>
            <a:endParaRPr lang="en-US" altLang="zh-CN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0920" y="3246755"/>
            <a:ext cx="102508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ym typeface="+mn-ea"/>
              </a:rPr>
              <a:t>cover:</a:t>
            </a:r>
            <a:r>
              <a:rPr lang="zh-CN" altLang="en-US" sz="2400">
                <a:sym typeface="+mn-ea"/>
              </a:rPr>
              <a:t>断言覆盖率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abcProp: cover property (@ (posedge clk) first_match (a ##[1:4] ##1 b ##1 c));</a:t>
            </a:r>
            <a:r>
              <a:rPr lang="en-US" altLang="zh-CN" sz="2400">
                <a:sym typeface="+mn-ea"/>
              </a:rPr>
              <a:t>	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对</a:t>
            </a:r>
            <a:r>
              <a:rPr lang="en-US" altLang="zh-CN" sz="2400">
                <a:sym typeface="+mn-ea"/>
              </a:rPr>
              <a:t>property的覆盖率进行统计</a:t>
            </a:r>
            <a:r>
              <a:rPr lang="zh-CN" altLang="en-US" sz="2400">
                <a:sym typeface="+mn-ea"/>
              </a:rPr>
              <a:t>，不包含空成功的情况，即成功/（失败 + 成功）的结果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07110" y="1430020"/>
            <a:ext cx="10177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ym typeface="+mn-ea"/>
              </a:rPr>
              <a:t>default clocking:</a:t>
            </a:r>
            <a:r>
              <a:rPr lang="zh-CN" altLang="en-US" sz="2400" b="1">
                <a:sym typeface="+mn-ea"/>
              </a:rPr>
              <a:t>默认时钟。</a:t>
            </a:r>
            <a:endParaRPr lang="zh-CN" altLang="en-US" sz="2400" b="1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2523490"/>
            <a:ext cx="4243070" cy="28060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47750" y="1421130"/>
            <a:ext cx="101771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ym typeface="+mn-ea"/>
              </a:rPr>
              <a:t>bind:</a:t>
            </a:r>
            <a:r>
              <a:rPr lang="zh-CN" altLang="en-US" sz="2400">
                <a:sym typeface="+mn-ea"/>
              </a:rPr>
              <a:t>绑定属性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1234440"/>
            <a:ext cx="7131050" cy="4699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3450" y="1238885"/>
            <a:ext cx="10250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expect</a:t>
            </a:r>
            <a:r>
              <a:rPr lang="zh-CN" sz="2400" b="1">
                <a:sym typeface="+mn-ea"/>
              </a:rPr>
              <a:t>运算符</a:t>
            </a:r>
            <a:endParaRPr lang="zh-CN" altLang="en-US" sz="2400" b="1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3935730"/>
            <a:ext cx="5840730" cy="2200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737360"/>
            <a:ext cx="8159115" cy="19869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09155" y="4109085"/>
            <a:ext cx="38138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expect只能在程序块中使用</a:t>
            </a:r>
            <a:r>
              <a:rPr lang="en-US" altLang="zh-CN" sz="2400"/>
              <a:t>,</a:t>
            </a:r>
            <a:r>
              <a:rPr lang="zh-CN" altLang="en-US" sz="2400"/>
              <a:t>属于阻塞语句。</a:t>
            </a:r>
            <a:endParaRPr lang="zh-CN" altLang="en-US" sz="2400"/>
          </a:p>
          <a:p>
            <a:r>
              <a:rPr lang="zh-CN" altLang="en-US" sz="2400"/>
              <a:t>assert是非阻塞语句。</a:t>
            </a:r>
            <a:endParaRPr lang="zh-CN" altLang="en-US" sz="2400"/>
          </a:p>
          <a:p>
            <a:r>
              <a:rPr lang="en-US" altLang="zh-CN" sz="2400"/>
              <a:t>expect</a:t>
            </a:r>
            <a:r>
              <a:rPr lang="zh-CN" altLang="en-US" sz="2400"/>
              <a:t>不会继承时钟。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3450" y="1238885"/>
            <a:ext cx="10250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assume</a:t>
            </a:r>
            <a:r>
              <a:rPr lang="zh-CN" sz="2400" b="1">
                <a:sym typeface="+mn-ea"/>
              </a:rPr>
              <a:t>运算符</a:t>
            </a:r>
            <a:endParaRPr lang="zh-CN" altLang="en-US" sz="2400" b="1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0920" y="1870075"/>
            <a:ext cx="1026922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property gntNreq;</a:t>
            </a:r>
            <a:endParaRPr lang="en-US" altLang="zh-CN" sz="2400"/>
          </a:p>
          <a:p>
            <a:pPr lvl="1"/>
            <a:r>
              <a:rPr lang="en-US" altLang="zh-CN" sz="2400"/>
              <a:t> @(posedge clk) gnt |=&gt; !req;</a:t>
            </a:r>
            <a:endParaRPr lang="en-US" altLang="zh-CN" sz="2400"/>
          </a:p>
          <a:p>
            <a:r>
              <a:rPr lang="en-US" altLang="zh-CN" sz="2400"/>
              <a:t>endproperty</a:t>
            </a:r>
            <a:endParaRPr lang="en-US" altLang="zh-CN" sz="2400"/>
          </a:p>
          <a:p>
            <a:r>
              <a:rPr lang="en-US" altLang="zh-CN" sz="2400"/>
              <a:t>aP1: assume property(gntNreq);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	“assume”将属性指定为环境的假设。什么是环境？ “假设”最有用的“环境”是静态形式验证。静态形式是一种方法，通过这种方法，形式化算法可以执行输入的所有可能的组合和顺序可能性，以执行给定逻辑块的所有可能的“逻辑锥”并检查断言是否成立。</a:t>
            </a:r>
            <a:endParaRPr lang="en-US" altLang="zh-CN" sz="2400"/>
          </a:p>
          <a:p>
            <a:r>
              <a:rPr lang="en-US" altLang="zh-CN" sz="2400"/>
              <a:t>	没有任何通过“assume”提供的限制，静态正式工具可能会遇到一种叫做“状态空间爆炸”的情况。</a:t>
            </a:r>
            <a:endParaRPr lang="en-US" altLang="zh-CN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1808480" cy="514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三，函数</a:t>
            </a:r>
            <a:endParaRPr lang="en-US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434465" y="1712595"/>
          <a:ext cx="9274810" cy="3486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405"/>
                <a:gridCol w="4637405"/>
              </a:tblGrid>
              <a:tr h="697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697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$rose( a 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信号上升</a:t>
                      </a:r>
                      <a:endParaRPr lang="zh-CN" altLang="en-US"/>
                    </a:p>
                  </a:txBody>
                  <a:tcPr/>
                </a:tc>
              </a:tr>
              <a:tr h="697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$fell( a 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信号下降</a:t>
                      </a:r>
                      <a:endParaRPr lang="zh-CN" altLang="en-US"/>
                    </a:p>
                  </a:txBody>
                  <a:tcPr/>
                </a:tc>
              </a:tr>
              <a:tr h="697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$stable( a 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信号值不变</a:t>
                      </a:r>
                      <a:endParaRPr lang="zh-CN" altLang="en-US"/>
                    </a:p>
                  </a:txBody>
                  <a:tcPr/>
                </a:tc>
              </a:tr>
              <a:tr h="697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$changed( a )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>
                          <a:sym typeface="+mn-ea"/>
                        </a:rPr>
                        <a:t>return 1 if signal changed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6257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29335" y="1393190"/>
            <a:ext cx="10296525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SVA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System-Verilog-Assertions</a:t>
            </a:r>
            <a:r>
              <a:rPr lang="zh-CN" altLang="en-US" sz="2800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/>
              <a:t>	</a:t>
            </a:r>
            <a:r>
              <a:rPr lang="en-US" altLang="zh-CN" sz="2400">
                <a:latin typeface="+mn-ea"/>
              </a:rPr>
              <a:t>一个断言是一个检查你设计的规范，你要确保永不违反。如果规范被违反，</a:t>
            </a:r>
            <a:r>
              <a:rPr lang="zh-CN" altLang="en-US" sz="2400">
                <a:latin typeface="+mn-ea"/>
              </a:rPr>
              <a:t>你</a:t>
            </a:r>
            <a:r>
              <a:rPr lang="en-US" altLang="zh-CN" sz="2400">
                <a:latin typeface="+mn-ea"/>
              </a:rPr>
              <a:t>希望看到失败。</a:t>
            </a:r>
            <a:endParaRPr lang="en-US" altLang="zh-CN" sz="2400">
              <a:latin typeface="+mn-ea"/>
            </a:endParaRPr>
          </a:p>
          <a:p>
            <a:r>
              <a:rPr lang="en-US" altLang="zh-CN" sz="2400">
                <a:latin typeface="+mn-ea"/>
              </a:rPr>
              <a:t>	SVA默认是并发和多线程的</a:t>
            </a:r>
            <a:r>
              <a:rPr lang="zh-CN" altLang="en-US" sz="2400">
                <a:latin typeface="+mn-ea"/>
              </a:rPr>
              <a:t>。</a:t>
            </a:r>
            <a:endParaRPr lang="en-US" altLang="zh-CN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endParaRPr lang="en-US" altLang="zh-CN" sz="2400">
              <a:latin typeface="+mn-ea"/>
            </a:endParaRPr>
          </a:p>
          <a:p>
            <a:r>
              <a:rPr lang="zh-CN" altLang="en-US" sz="2400" b="1">
                <a:latin typeface="+mn-ea"/>
              </a:rPr>
              <a:t>立即断言：</a:t>
            </a:r>
            <a:r>
              <a:rPr lang="zh-CN" altLang="en-US" sz="2400">
                <a:latin typeface="+mn-ea"/>
              </a:rPr>
              <a:t>立即断言是简单的非时域断言，它们像程序块中的语句那样执行。</a:t>
            </a:r>
            <a:endParaRPr lang="zh-CN" altLang="en-US" sz="2400" b="1">
              <a:latin typeface="+mn-ea"/>
            </a:endParaRPr>
          </a:p>
          <a:p>
            <a:endParaRPr lang="zh-CN" altLang="en-US" sz="2400" b="1">
              <a:latin typeface="+mn-ea"/>
            </a:endParaRPr>
          </a:p>
          <a:p>
            <a:r>
              <a:rPr lang="zh-CN" altLang="en-US" sz="2400" b="1">
                <a:latin typeface="+mn-ea"/>
              </a:rPr>
              <a:t>并发断言：</a:t>
            </a:r>
            <a:r>
              <a:rPr lang="zh-CN" altLang="en-US" sz="2400">
                <a:latin typeface="+mn-ea"/>
              </a:rPr>
              <a:t>使用基于时钟（采样）边缘的语义创建复杂序列。</a:t>
            </a:r>
            <a:endParaRPr lang="zh-CN" altLang="en-US" sz="2400" b="1">
              <a:latin typeface="+mn-ea"/>
            </a:endParaRPr>
          </a:p>
          <a:p>
            <a:endParaRPr lang="zh-CN" altLang="en-US" sz="2400" b="1">
              <a:latin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1808480" cy="514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3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三，函数</a:t>
            </a:r>
            <a:endParaRPr lang="en-US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10920" y="1218565"/>
            <a:ext cx="10269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总线函数</a:t>
            </a:r>
            <a:endParaRPr lang="zh-CN" altLang="en-US" sz="2400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829435" y="1784985"/>
          <a:ext cx="8533130" cy="422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72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$onehot(BUS)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BUS中有且仅有1 bit是高，其他是低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$onehot0(BUS)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BUS中有不超过1 bit是高，也允许全0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$isunknown(BUS)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BUS中存在高阻态或未知态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$countones(BUS) == 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BUS中有且仅有n bits是高，其他是低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$past(signal, cycle_num, 1)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return # of cycle past value of signal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$isunknown（a）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表达式或总线内存在X,Z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$countones(a)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返回a内有多少个1，结果可以作为bool值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$assertoff，$asserton，$assertkill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$assertoff暂时关闭所有断言的执行,$asserton调用中重新启动断言执行,$assertkill将会终止你设计中的所有断言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6257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10" y="1737360"/>
            <a:ext cx="3345815" cy="3098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86000" y="4977765"/>
            <a:ext cx="121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立即断言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321560"/>
            <a:ext cx="6146800" cy="2514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05445" y="4977765"/>
            <a:ext cx="121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并行断言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6257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75360" y="1130935"/>
            <a:ext cx="1024128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SVA</a:t>
            </a:r>
            <a:r>
              <a:rPr lang="zh-CN" altLang="en-US" sz="2800" b="1"/>
              <a:t>格式：</a:t>
            </a:r>
            <a:endParaRPr lang="zh-CN" altLang="en-US" sz="2800" b="1"/>
          </a:p>
          <a:p>
            <a:pPr lvl="1"/>
            <a:r>
              <a:rPr lang="zh-CN" altLang="en-US" sz="2400"/>
              <a:t>assert property(事件)       //没有分号</a:t>
            </a:r>
            <a:endParaRPr lang="zh-CN" altLang="en-US" sz="2400"/>
          </a:p>
          <a:p>
            <a:pPr lvl="2"/>
            <a:r>
              <a:rPr lang="zh-CN" altLang="en-US" sz="2400"/>
              <a:t>  $display("........",$time);             //有分号</a:t>
            </a:r>
            <a:endParaRPr lang="zh-CN" altLang="en-US" sz="2400"/>
          </a:p>
          <a:p>
            <a:pPr lvl="1"/>
            <a:r>
              <a:rPr lang="zh-CN" altLang="en-US" sz="2400"/>
              <a:t>else</a:t>
            </a:r>
            <a:endParaRPr lang="zh-CN" altLang="en-US" sz="2400"/>
          </a:p>
          <a:p>
            <a:pPr lvl="2"/>
            <a:r>
              <a:rPr lang="zh-CN" altLang="en-US" sz="2400"/>
              <a:t>  $error("........",$time);               //有分号        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975360" y="3664585"/>
            <a:ext cx="1013714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事件：</a:t>
            </a:r>
            <a:endParaRPr lang="zh-CN" altLang="en-US" sz="2800" b="1"/>
          </a:p>
          <a:p>
            <a:r>
              <a:rPr lang="en-US" altLang="zh-CN" sz="2400"/>
              <a:t>	1</a:t>
            </a:r>
            <a:r>
              <a:rPr lang="zh-CN" altLang="en-US" sz="2400"/>
              <a:t>、</a:t>
            </a:r>
            <a:r>
              <a:rPr lang="en-US" altLang="zh-CN" sz="2400"/>
              <a:t>序列块(sequence)</a:t>
            </a:r>
            <a:endParaRPr lang="zh-CN" altLang="en-US" sz="2400"/>
          </a:p>
          <a:p>
            <a:pPr lvl="8"/>
            <a:r>
              <a:rPr lang="zh-CN" altLang="en-US" sz="2400"/>
              <a:t>sequence name;</a:t>
            </a:r>
            <a:endParaRPr lang="zh-CN" altLang="en-US" sz="2400"/>
          </a:p>
          <a:p>
            <a:pPr lvl="8"/>
            <a:r>
              <a:rPr lang="zh-CN" altLang="en-US" sz="2400"/>
              <a:t>  ................. ; </a:t>
            </a:r>
            <a:endParaRPr lang="zh-CN" altLang="en-US" sz="2400"/>
          </a:p>
          <a:p>
            <a:pPr lvl="8"/>
            <a:r>
              <a:rPr lang="zh-CN" altLang="en-US" sz="2400"/>
              <a:t>endsequence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6257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一，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介绍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7750" y="1320165"/>
            <a:ext cx="101587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	2</a:t>
            </a:r>
            <a:r>
              <a:rPr lang="zh-CN" altLang="en-US" sz="2400">
                <a:sym typeface="+mn-ea"/>
              </a:rPr>
              <a:t>、</a:t>
            </a:r>
            <a:r>
              <a:rPr sz="2400">
                <a:sym typeface="+mn-ea"/>
              </a:rPr>
              <a:t>属性块(property)</a:t>
            </a:r>
            <a:endParaRPr sz="2400">
              <a:sym typeface="+mn-ea"/>
            </a:endParaRPr>
          </a:p>
          <a:p>
            <a:pPr lvl="8"/>
            <a:r>
              <a:rPr sz="2800">
                <a:sym typeface="+mn-ea"/>
              </a:rPr>
              <a:t>property</a:t>
            </a:r>
            <a:r>
              <a:rPr lang="zh-CN" altLang="en-US" sz="2800">
                <a:sym typeface="+mn-ea"/>
              </a:rPr>
              <a:t>name;</a:t>
            </a:r>
            <a:endParaRPr lang="zh-CN" altLang="en-US" sz="2800"/>
          </a:p>
          <a:p>
            <a:pPr lvl="8"/>
            <a:r>
              <a:rPr lang="zh-CN" altLang="en-US" sz="2800">
                <a:sym typeface="+mn-ea"/>
              </a:rPr>
              <a:t>  ................. ; </a:t>
            </a:r>
            <a:endParaRPr lang="zh-CN" altLang="en-US" sz="2800"/>
          </a:p>
          <a:p>
            <a:pPr lvl="8"/>
            <a:r>
              <a:rPr lang="zh-CN" altLang="en-US" sz="2800">
                <a:sym typeface="+mn-ea"/>
              </a:rPr>
              <a:t>end</a:t>
            </a:r>
            <a:r>
              <a:rPr sz="2800">
                <a:sym typeface="+mn-ea"/>
              </a:rPr>
              <a:t>property</a:t>
            </a:r>
            <a:endParaRPr sz="2800">
              <a:sym typeface="+mn-ea"/>
            </a:endParaRPr>
          </a:p>
          <a:p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302385" y="3787775"/>
            <a:ext cx="92297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property内部可以定义局部变量，像正常的程序一样。</a:t>
            </a:r>
            <a:endParaRPr lang="zh-CN" altLang="en-US" sz="2400"/>
          </a:p>
          <a:p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从定义来讲，sequence块用于定义一个事件（砖），而property块用于将事件组织起来，形成更复杂的一个过程（楼）。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618615" y="1469390"/>
          <a:ext cx="8533130" cy="388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##m， ##[m:n]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时钟延时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[*m]，[*m:n]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重复连续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[=m]，[=m:n]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重复 - 不连续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[-&gt;m]，[-&gt;m:n]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goto重复 - 不连续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sig1 throughout seq1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信号sig1在序列seq1中必须为真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seq1 within seq2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序列seq1必须包含在序列s2中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seq1 intersect seq2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两个序列必须同时开始,  同时结束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seq1 and seq2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两个序列必须同时开始，但是可能会在不同的时间结束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seq1 or seq2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如果任一序列成功，则成功，时间上最短的成功，则结束评价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829435" y="1579880"/>
          <a:ext cx="853313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运算符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first_match complex_seq1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仅匹配可能的多个匹配中的第一个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not &lt;property_expr&gt;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如果property_expr 评估为真，则取反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property_expr 评估为false; 反之亦然。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if (expression) property_expr1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else property_expr2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if...else...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if (expression) property_expr1</a:t>
                      </a: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else property_expr2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if...else...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|-&gt;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重叠蕴涵运算符</a:t>
                      </a:r>
                      <a:endParaRPr lang="zh-CN" altLang="en-US"/>
                    </a:p>
                  </a:txBody>
                  <a:tcPr/>
                </a:tc>
              </a:tr>
              <a:tr h="387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|=&gt;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非重叠蕴涵运算符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47686" y="452928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二，</a:t>
            </a:r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运算符</a:t>
            </a:r>
            <a:endParaRPr lang="zh-CN" sz="3200" b="1" dirty="0">
              <a:solidFill>
                <a:srgbClr val="0070C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006979" y="1018987"/>
            <a:ext cx="10178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34" y="468190"/>
            <a:ext cx="135995" cy="4120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6165" y="1411605"/>
            <a:ext cx="102965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蕴涵运算符</a:t>
            </a:r>
            <a:endParaRPr lang="zh-CN" altLang="en-US" sz="2400" b="1"/>
          </a:p>
          <a:p>
            <a:r>
              <a:rPr lang="en-US" altLang="zh-CN" sz="2400"/>
              <a:t>	1</a:t>
            </a:r>
            <a:r>
              <a:rPr lang="zh-CN" altLang="en-US" sz="2400"/>
              <a:t>、</a:t>
            </a:r>
            <a:r>
              <a:rPr lang="en-US" altLang="zh-CN" sz="2400"/>
              <a:t>重叠蕴涵运算符 </a:t>
            </a:r>
            <a:r>
              <a:rPr lang="zh-CN" altLang="en-US" sz="2400"/>
              <a:t>（|-&gt;）</a:t>
            </a:r>
            <a:r>
              <a:rPr lang="en-US" altLang="zh-CN" sz="2400"/>
              <a:t>  </a:t>
            </a:r>
            <a:r>
              <a:rPr lang="zh-CN" altLang="en-US" sz="2400"/>
              <a:t>： 重叠意味着，当前提被发现是真实的，在'同一'时钟，后果将启动它的执行（评估）。</a:t>
            </a:r>
            <a:endParaRPr lang="zh-CN" altLang="en-US" sz="2400"/>
          </a:p>
          <a:p>
            <a:r>
              <a:rPr lang="en-US" altLang="zh-CN" sz="2400"/>
              <a:t>	2</a:t>
            </a:r>
            <a:r>
              <a:rPr lang="zh-CN" altLang="en-US" sz="2400"/>
              <a:t>、非重叠蕴涵运算</a:t>
            </a:r>
            <a:r>
              <a:rPr lang="en-US" altLang="zh-CN" sz="2400">
                <a:sym typeface="+mn-ea"/>
              </a:rPr>
              <a:t>符 </a:t>
            </a:r>
            <a:r>
              <a:rPr lang="zh-CN" altLang="en-US" sz="2400">
                <a:sym typeface="+mn-ea"/>
              </a:rPr>
              <a:t>（|</a:t>
            </a:r>
            <a:r>
              <a:rPr lang="en-US" altLang="zh-CN" sz="2400">
                <a:sym typeface="+mn-ea"/>
              </a:rPr>
              <a:t>=</a:t>
            </a:r>
            <a:r>
              <a:rPr lang="zh-CN" altLang="en-US" sz="2400">
                <a:sym typeface="+mn-ea"/>
              </a:rPr>
              <a:t>&gt;）</a:t>
            </a: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：非重叠意味着当前提被发现是真的时，结果应该在一个时钟后启动它的执行。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r>
              <a:rPr lang="en-US" altLang="zh-CN" sz="2400"/>
              <a:t>	property pr1;</a:t>
            </a:r>
            <a:endParaRPr lang="zh-CN" altLang="en-US" sz="2400"/>
          </a:p>
          <a:p>
            <a:r>
              <a:rPr lang="en-US" altLang="zh-CN" sz="2400"/>
              <a:t>		@(posedge clk ) Cstart |-&gt; Cend;</a:t>
            </a:r>
            <a:endParaRPr lang="en-US" altLang="zh-CN" sz="2400"/>
          </a:p>
          <a:p>
            <a:r>
              <a:rPr lang="en-US" altLang="zh-CN" sz="2400"/>
              <a:t>	endproperty</a:t>
            </a:r>
            <a:endParaRPr lang="en-US" altLang="zh-CN" sz="2400"/>
          </a:p>
          <a:p>
            <a:r>
              <a:rPr lang="en-US" altLang="zh-CN" sz="2400"/>
              <a:t>	baseP:assert property (pr1);</a:t>
            </a:r>
            <a:endParaRPr lang="en-US" altLang="zh-CN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69924a3-304b-467b-b23e-06ff8caa6833}"/>
</p:tagLst>
</file>

<file path=ppt/tags/tag2.xml><?xml version="1.0" encoding="utf-8"?>
<p:tagLst xmlns:p="http://schemas.openxmlformats.org/presentationml/2006/main">
  <p:tag name="KSO_WM_UNIT_TABLE_BEAUTIFY" val="smartTable{969924a3-304b-467b-b23e-06ff8caa6833}"/>
</p:tagLst>
</file>

<file path=ppt/tags/tag3.xml><?xml version="1.0" encoding="utf-8"?>
<p:tagLst xmlns:p="http://schemas.openxmlformats.org/presentationml/2006/main">
  <p:tag name="KSO_WM_UNIT_TABLE_BEAUTIFY" val="smartTable{93f4957d-5996-4d2e-87c5-99643c74d6cb}"/>
  <p:tag name="TABLE_ENDDRAG_ORIGIN_RECT" val="730*274"/>
  <p:tag name="TABLE_ENDDRAG_RECT" val="112*134*730*274"/>
</p:tagLst>
</file>

<file path=ppt/tags/tag4.xml><?xml version="1.0" encoding="utf-8"?>
<p:tagLst xmlns:p="http://schemas.openxmlformats.org/presentationml/2006/main">
  <p:tag name="KSO_WM_UNIT_TABLE_BEAUTIFY" val="smartTable{470e829c-3849-4ce0-b6e8-a5372fe25aed}"/>
</p:tagLst>
</file>

<file path=ppt/tags/tag5.xml><?xml version="1.0" encoding="utf-8"?>
<p:tagLst xmlns:p="http://schemas.openxmlformats.org/presentationml/2006/main">
  <p:tag name="COMMONDATA" val="eyJoZGlkIjoiZjcwZWI3NGFhN2JjMTA4ZjY4MzQzZTc0OThhMDc4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3094</Words>
  <Application>WPS 演示</Application>
  <PresentationFormat>宽屏</PresentationFormat>
  <Paragraphs>328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Times New Roman</vt:lpstr>
      <vt:lpstr>Arial Unicode MS</vt:lpstr>
      <vt:lpstr>Calibri Light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111</dc:creator>
  <cp:lastModifiedBy>熊繁华</cp:lastModifiedBy>
  <cp:revision>374</cp:revision>
  <dcterms:created xsi:type="dcterms:W3CDTF">2019-06-11T02:16:00Z</dcterms:created>
  <dcterms:modified xsi:type="dcterms:W3CDTF">2022-06-01T06:13:08Z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0E94AB73AAA74E43BB11C15F49864A52</vt:lpwstr>
  </property>
</Properties>
</file>