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大模型训练流程</a:t>
            </a:r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1351280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分词</a:t>
            </a:r>
            <a:endParaRPr lang="zh-CN" altLang="en-US" b="1"/>
          </a:p>
        </p:txBody>
      </p:sp>
      <p:sp>
        <p:nvSpPr>
          <p:cNvPr id="6" name="矩形 5"/>
          <p:cNvSpPr/>
          <p:nvPr/>
        </p:nvSpPr>
        <p:spPr>
          <a:xfrm>
            <a:off x="3872865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预训练</a:t>
            </a:r>
            <a:endParaRPr lang="zh-CN" altLang="en-US" b="1"/>
          </a:p>
        </p:txBody>
      </p:sp>
      <p:sp>
        <p:nvSpPr>
          <p:cNvPr id="7" name="矩形 6"/>
          <p:cNvSpPr/>
          <p:nvPr/>
        </p:nvSpPr>
        <p:spPr>
          <a:xfrm>
            <a:off x="6782435" y="194119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指令</a:t>
            </a:r>
            <a:r>
              <a:rPr lang="zh-CN" altLang="en-US" b="1"/>
              <a:t>微调</a:t>
            </a:r>
            <a:endParaRPr lang="zh-CN" altLang="en-US" b="1"/>
          </a:p>
        </p:txBody>
      </p:sp>
      <p:sp>
        <p:nvSpPr>
          <p:cNvPr id="8" name="矩形 7"/>
          <p:cNvSpPr/>
          <p:nvPr/>
        </p:nvSpPr>
        <p:spPr>
          <a:xfrm>
            <a:off x="6833870" y="3429000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人类</a:t>
            </a:r>
            <a:r>
              <a:rPr lang="zh-CN" altLang="en-US" b="1"/>
              <a:t>对齐</a:t>
            </a:r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833870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测评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3872865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量化</a:t>
            </a:r>
            <a:endParaRPr lang="zh-CN" altLang="en-US" b="1"/>
          </a:p>
        </p:txBody>
      </p:sp>
      <p:sp>
        <p:nvSpPr>
          <p:cNvPr id="11" name="矩形 10"/>
          <p:cNvSpPr/>
          <p:nvPr/>
        </p:nvSpPr>
        <p:spPr>
          <a:xfrm>
            <a:off x="1434465" y="4869815"/>
            <a:ext cx="1358900" cy="7854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部署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分词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71830" y="951230"/>
            <a:ext cx="1049972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⾃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然语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⾔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来表达</a:t>
            </a:r>
            <a:r>
              <a:rPr lang="en-US" altLang="en-US">
                <a:latin typeface="微软雅黑" panose="020B0503020204020204" charset="-122"/>
                <a:ea typeface="微软雅黑" panose="020B0503020204020204" charset="-122"/>
              </a:rPr>
              <a:t>⼈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脑思维的复杂系统，在这个系统中词是意义的基本单元，词向量是表达单词含义的向量，将词映射到实向量的技术叫做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词嵌入。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1830" y="2080895"/>
            <a:ext cx="106680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one-hot</a:t>
            </a:r>
            <a:r>
              <a:rPr lang="zh-CN" altLang="en-US">
                <a:sym typeface="+mn-ea"/>
              </a:rPr>
              <a:t>（一位</a:t>
            </a:r>
            <a:r>
              <a:rPr lang="zh-CN" altLang="en-US">
                <a:sym typeface="+mn-ea"/>
              </a:rPr>
              <a:t>有效）编码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猫</a:t>
            </a:r>
            <a:r>
              <a:rPr lang="en-US" altLang="zh-CN">
                <a:sym typeface="+mn-ea"/>
              </a:rPr>
              <a:t>-&gt;[1,0,0]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狗</a:t>
            </a:r>
            <a:r>
              <a:rPr lang="en-US" altLang="zh-CN">
                <a:sym typeface="+mn-ea"/>
              </a:rPr>
              <a:t>-&gt;[0,1,0]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人</a:t>
            </a:r>
            <a:r>
              <a:rPr lang="en-US" altLang="zh-CN">
                <a:sym typeface="+mn-ea"/>
              </a:rPr>
              <a:t>-&gt;[0,0,1]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one-hot</a:t>
            </a:r>
            <a:r>
              <a:rPr lang="zh-CN" altLang="en-US"/>
              <a:t>编码的</a:t>
            </a:r>
            <a:r>
              <a:rPr lang="zh-CN" altLang="en-US"/>
              <a:t>缺陷：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维度太高导致计算量变大，一个词要花太多空间存储没用的</a:t>
            </a:r>
            <a:r>
              <a:rPr lang="en-US" altLang="zh-CN"/>
              <a:t>0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词与词之间完全</a:t>
            </a:r>
            <a:r>
              <a:rPr lang="zh-CN" altLang="en-US"/>
              <a:t>没关系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Embedding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615440"/>
            <a:ext cx="7295515" cy="30092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71830" y="1052195"/>
            <a:ext cx="641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对词向量降维并且让词</a:t>
            </a:r>
            <a:r>
              <a:rPr lang="zh-CN" altLang="en-US"/>
              <a:t>向量最终有关联即有</a:t>
            </a:r>
            <a:r>
              <a:rPr lang="zh-CN" altLang="en-US"/>
              <a:t>语义非常</a:t>
            </a:r>
            <a:r>
              <a:rPr lang="zh-CN" altLang="en-US"/>
              <a:t>重要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0" y="1871345"/>
            <a:ext cx="3676650" cy="20669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10980" y="4027170"/>
            <a:ext cx="88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CBOW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71830" y="5071745"/>
                <a:ext cx="10114915" cy="108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the man his son-&gt;inputs=[2,1,3,4]-&gt;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5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mP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e>
                      </m:mr>
                    </m:m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 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  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𝑒𝑚𝑏𝑒𝑑𝑑𝑖𝑛𝑔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𝑚𝑎𝑡𝑟𝑖𝑥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𝑒𝑚𝑏𝑒𝑑𝑑𝑖𝑛𝑔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𝑑𝑖𝑚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30" y="5071745"/>
                <a:ext cx="10114915" cy="10896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2000" y="585470"/>
            <a:ext cx="99536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CBOW</a:t>
            </a:r>
            <a:r>
              <a:rPr lang="zh-CN" altLang="en-US"/>
              <a:t>的</a:t>
            </a:r>
            <a:r>
              <a:rPr lang="zh-CN" altLang="en-US"/>
              <a:t>缺陷：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无论上下文是什么，</a:t>
            </a:r>
            <a:r>
              <a:rPr lang="zh-CN" altLang="en-US"/>
              <a:t>同一个词永远编码成同一个向量（并且模型过于简单），单单采用</a:t>
            </a:r>
            <a:r>
              <a:rPr lang="en-US" altLang="zh-CN"/>
              <a:t>embedding</a:t>
            </a:r>
            <a:r>
              <a:rPr lang="zh-CN" altLang="en-US"/>
              <a:t>无法满足需求，需要继续</a:t>
            </a:r>
            <a:r>
              <a:rPr lang="zh-CN" altLang="en-US"/>
              <a:t>编码。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BERT: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利用</a:t>
            </a:r>
            <a:r>
              <a:rPr lang="en-US" altLang="zh-CN"/>
              <a:t>embedding</a:t>
            </a:r>
            <a:r>
              <a:rPr lang="zh-CN" altLang="en-US"/>
              <a:t>思想，得益于</a:t>
            </a:r>
            <a:r>
              <a:rPr lang="en-US" altLang="zh-CN"/>
              <a:t>Transformer</a:t>
            </a:r>
            <a:r>
              <a:rPr lang="zh-CN" altLang="en-US"/>
              <a:t>，能够对词向量继续</a:t>
            </a:r>
            <a:r>
              <a:rPr lang="zh-CN" altLang="en-US"/>
              <a:t>编码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2820" y="3686175"/>
            <a:ext cx="770572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346710"/>
            <a:ext cx="11289665" cy="457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675" y="5157470"/>
            <a:ext cx="103339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同样的去掉一些词，不过被去掉的词替代成了可学习的</a:t>
            </a:r>
            <a:r>
              <a:rPr lang="en-US" altLang="zh-CN"/>
              <a:t>mask token</a:t>
            </a:r>
            <a:r>
              <a:rPr lang="zh-CN" altLang="en-US"/>
              <a:t>（</a:t>
            </a:r>
            <a:r>
              <a:rPr lang="en-US" altLang="zh-CN"/>
              <a:t>nn.Parameter</a:t>
            </a:r>
            <a:r>
              <a:rPr lang="zh-CN" altLang="en-US"/>
              <a:t>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相比较于</a:t>
            </a:r>
            <a:r>
              <a:rPr lang="en-US" altLang="zh-CN"/>
              <a:t>CBOW</a:t>
            </a:r>
            <a:r>
              <a:rPr lang="zh-CN" altLang="en-US"/>
              <a:t>计算上下文的平均来预测（自始至终都没有出现这个词对应的</a:t>
            </a:r>
            <a:r>
              <a:rPr lang="en-US" altLang="zh-CN"/>
              <a:t>token</a:t>
            </a:r>
            <a:r>
              <a:rPr lang="zh-CN" altLang="en-US"/>
              <a:t>编码），而</a:t>
            </a:r>
            <a:r>
              <a:rPr lang="en-US" altLang="zh-CN"/>
              <a:t>BERT</a:t>
            </a: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，</a:t>
            </a:r>
            <a:r>
              <a:rPr lang="zh-CN" altLang="en-US"/>
              <a:t>掩码的词对应位置的</a:t>
            </a:r>
            <a:r>
              <a:rPr lang="en-US" altLang="zh-CN"/>
              <a:t>mask token</a:t>
            </a:r>
            <a:r>
              <a:rPr lang="zh-CN" altLang="en-US"/>
              <a:t>可以不断根据</a:t>
            </a:r>
            <a:r>
              <a:rPr lang="zh-CN" altLang="en-US"/>
              <a:t>上下文编码更新作为最终的</a:t>
            </a:r>
            <a:r>
              <a:rPr lang="zh-CN" altLang="en-US"/>
              <a:t>词向量。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200" y="89535"/>
            <a:ext cx="11289665" cy="457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8600" y="5127625"/>
            <a:ext cx="46278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/>
              <a:t>掩码比例</a:t>
            </a:r>
            <a:r>
              <a:rPr lang="en-US" altLang="zh-CN"/>
              <a:t>15%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zh-CN" altLang="en-US"/>
              <a:t>缺陷：预训练将很大程度上关注</a:t>
            </a:r>
            <a:r>
              <a:rPr lang="en-US" altLang="zh-CN"/>
              <a:t>mask token</a:t>
            </a:r>
            <a:r>
              <a:rPr lang="zh-CN" altLang="en-US"/>
              <a:t>的</a:t>
            </a:r>
            <a:r>
              <a:rPr lang="zh-CN" altLang="en-US"/>
              <a:t>编码，并且微调阶段不会出现</a:t>
            </a:r>
            <a:r>
              <a:rPr lang="en-US" altLang="zh-CN"/>
              <a:t>mask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4170680" y="5514975"/>
            <a:ext cx="2000885" cy="10477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2860" y="4689475"/>
            <a:ext cx="479806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/>
              <a:t>15% * 80 % = 12%</a:t>
            </a:r>
            <a:r>
              <a:rPr lang="zh-CN" altLang="en-US"/>
              <a:t>掩码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en-US" altLang="zh-CN"/>
              <a:t>15% * 10 % = 1.5%</a:t>
            </a:r>
            <a:r>
              <a:rPr lang="zh-CN" altLang="en-US"/>
              <a:t>不掩码但需要计算</a:t>
            </a:r>
            <a:r>
              <a:rPr lang="en-US" altLang="zh-CN"/>
              <a:t>loss</a:t>
            </a:r>
            <a:r>
              <a:rPr lang="zh-CN" altLang="en-US"/>
              <a:t>（不知道会预测哪个</a:t>
            </a:r>
            <a:r>
              <a:rPr lang="zh-CN" altLang="en-US"/>
              <a:t>词）</a:t>
            </a:r>
            <a:endParaRPr lang="en-US" altLang="zh-CN"/>
          </a:p>
          <a:p>
            <a:pPr algn="ctr">
              <a:lnSpc>
                <a:spcPct val="150000"/>
              </a:lnSpc>
            </a:pPr>
            <a:r>
              <a:rPr lang="en-US" altLang="zh-CN"/>
              <a:t>15% * 10 % = 1.5%</a:t>
            </a:r>
            <a:r>
              <a:rPr lang="zh-CN" altLang="en-US"/>
              <a:t>不掩码但替换成随机词（不知道哪个词是</a:t>
            </a:r>
            <a:r>
              <a:rPr lang="zh-CN" altLang="en-US"/>
              <a:t>正确的）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分词</a:t>
            </a:r>
            <a:r>
              <a:rPr lang="zh-CN" altLang="en-US" sz="2400"/>
              <a:t>粒度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71830" y="951230"/>
            <a:ext cx="104997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词的基本单元是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word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、字母，还是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什么？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对应英文来说最自然的单元，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”i like apple“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可以按照空格划分，但是对于中文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我爱吃苹果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则比较难划分（但不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致命）。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优点：词的含义得到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保留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缺点：词表可能过大，对于词表之外的词无法处理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(Out of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Vocabulary)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，同一个词的不同形态比如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go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goes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当作了完全不同的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词。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2.character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优点：词表小，解决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OOV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缺点：粒度太细无法承载丰富语义，计算成本的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增长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1830" y="396875"/>
            <a:ext cx="7616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分词</a:t>
            </a:r>
            <a:r>
              <a:rPr lang="zh-CN" altLang="en-US" sz="2400"/>
              <a:t>粒度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671830" y="777240"/>
            <a:ext cx="104997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subword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3.1 BPE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0320" y="1613535"/>
            <a:ext cx="9262110" cy="117665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726479"/>
            <a:ext cx="12192000" cy="1159933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886412"/>
            <a:ext cx="12192000" cy="1176866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58420" y="4912056"/>
            <a:ext cx="12192000" cy="1208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演示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Cambria Math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</dc:creator>
  <cp:lastModifiedBy>煜</cp:lastModifiedBy>
  <cp:revision>4</cp:revision>
  <dcterms:created xsi:type="dcterms:W3CDTF">2023-08-09T12:44:00Z</dcterms:created>
  <dcterms:modified xsi:type="dcterms:W3CDTF">2025-05-25T14:48:23Z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