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6" r:id="rId3"/>
  </p:sldMasterIdLst>
  <p:notesMasterIdLst>
    <p:notesMasterId r:id="rId85"/>
  </p:notesMasterIdLst>
  <p:handoutMasterIdLst>
    <p:handoutMasterId r:id="rId86"/>
  </p:handoutMasterIdLst>
  <p:sldIdLst>
    <p:sldId id="361" r:id="rId4"/>
    <p:sldId id="432" r:id="rId5"/>
    <p:sldId id="363" r:id="rId6"/>
    <p:sldId id="434" r:id="rId7"/>
    <p:sldId id="454" r:id="rId8"/>
    <p:sldId id="293" r:id="rId9"/>
    <p:sldId id="455" r:id="rId10"/>
    <p:sldId id="437" r:id="rId11"/>
    <p:sldId id="476" r:id="rId12"/>
    <p:sldId id="477" r:id="rId13"/>
    <p:sldId id="445" r:id="rId14"/>
    <p:sldId id="475" r:id="rId15"/>
    <p:sldId id="446" r:id="rId16"/>
    <p:sldId id="480" r:id="rId17"/>
    <p:sldId id="478" r:id="rId18"/>
    <p:sldId id="479" r:id="rId19"/>
    <p:sldId id="482" r:id="rId20"/>
    <p:sldId id="483" r:id="rId21"/>
    <p:sldId id="484" r:id="rId22"/>
    <p:sldId id="485" r:id="rId23"/>
    <p:sldId id="499" r:id="rId24"/>
    <p:sldId id="500" r:id="rId25"/>
    <p:sldId id="501" r:id="rId26"/>
    <p:sldId id="502" r:id="rId27"/>
    <p:sldId id="486" r:id="rId28"/>
    <p:sldId id="503" r:id="rId29"/>
    <p:sldId id="504" r:id="rId30"/>
    <p:sldId id="506" r:id="rId31"/>
    <p:sldId id="507" r:id="rId32"/>
    <p:sldId id="508" r:id="rId33"/>
    <p:sldId id="509" r:id="rId34"/>
    <p:sldId id="510" r:id="rId35"/>
    <p:sldId id="525" r:id="rId36"/>
    <p:sldId id="511" r:id="rId37"/>
    <p:sldId id="487" r:id="rId38"/>
    <p:sldId id="512" r:id="rId39"/>
    <p:sldId id="513" r:id="rId40"/>
    <p:sldId id="488" r:id="rId41"/>
    <p:sldId id="514" r:id="rId42"/>
    <p:sldId id="515" r:id="rId43"/>
    <p:sldId id="516" r:id="rId44"/>
    <p:sldId id="517" r:id="rId45"/>
    <p:sldId id="518" r:id="rId46"/>
    <p:sldId id="519" r:id="rId47"/>
    <p:sldId id="520" r:id="rId48"/>
    <p:sldId id="521" r:id="rId49"/>
    <p:sldId id="522" r:id="rId50"/>
    <p:sldId id="523" r:id="rId51"/>
    <p:sldId id="524" r:id="rId52"/>
    <p:sldId id="526" r:id="rId53"/>
    <p:sldId id="527" r:id="rId54"/>
    <p:sldId id="489" r:id="rId55"/>
    <p:sldId id="490" r:id="rId56"/>
    <p:sldId id="491" r:id="rId57"/>
    <p:sldId id="492" r:id="rId58"/>
    <p:sldId id="493" r:id="rId59"/>
    <p:sldId id="494" r:id="rId60"/>
    <p:sldId id="495" r:id="rId61"/>
    <p:sldId id="496" r:id="rId62"/>
    <p:sldId id="497" r:id="rId63"/>
    <p:sldId id="498" r:id="rId64"/>
    <p:sldId id="529" r:id="rId65"/>
    <p:sldId id="449" r:id="rId66"/>
    <p:sldId id="530" r:id="rId67"/>
    <p:sldId id="452" r:id="rId68"/>
    <p:sldId id="531" r:id="rId69"/>
    <p:sldId id="532" r:id="rId70"/>
    <p:sldId id="533" r:id="rId71"/>
    <p:sldId id="534" r:id="rId72"/>
    <p:sldId id="535" r:id="rId73"/>
    <p:sldId id="536" r:id="rId74"/>
    <p:sldId id="537" r:id="rId75"/>
    <p:sldId id="538" r:id="rId76"/>
    <p:sldId id="539" r:id="rId77"/>
    <p:sldId id="540" r:id="rId78"/>
    <p:sldId id="541" r:id="rId79"/>
    <p:sldId id="542" r:id="rId80"/>
    <p:sldId id="543" r:id="rId81"/>
    <p:sldId id="544" r:id="rId82"/>
    <p:sldId id="545" r:id="rId83"/>
    <p:sldId id="546" r:id="rId8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0">
          <p15:clr>
            <a:srgbClr val="A4A3A4"/>
          </p15:clr>
        </p15:guide>
        <p15:guide id="2" pos="382">
          <p15:clr>
            <a:srgbClr val="A4A3A4"/>
          </p15:clr>
        </p15:guide>
        <p15:guide id="3" orient="horz" pos="175">
          <p15:clr>
            <a:srgbClr val="A4A3A4"/>
          </p15:clr>
        </p15:guide>
        <p15:guide id="4" pos="2880">
          <p15:clr>
            <a:srgbClr val="A4A3A4"/>
          </p15:clr>
        </p15:guide>
        <p15:guide id="5" orient="horz" pos="1624">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06E"/>
    <a:srgbClr val="E0E0E0"/>
    <a:srgbClr val="EFEFEF"/>
    <a:srgbClr val="2E4864"/>
    <a:srgbClr val="10327B"/>
    <a:srgbClr val="000000"/>
    <a:srgbClr val="FAFAFA"/>
    <a:srgbClr val="FDFDFD"/>
    <a:srgbClr val="838E6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varScale="1">
        <p:scale>
          <a:sx n="91" d="100"/>
          <a:sy n="91" d="100"/>
        </p:scale>
        <p:origin x="84" y="324"/>
      </p:cViewPr>
      <p:guideLst>
        <p:guide orient="horz" pos="3080"/>
        <p:guide pos="382"/>
        <p:guide orient="horz" pos="175"/>
        <p:guide pos="2880"/>
        <p:guide orient="horz" pos="1624"/>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ableStyles" Target="tableStyle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2020/6/29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11</a:t>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63</a:t>
            </a:fld>
            <a:endParaRPr lang="zh-CN" altLang="en-US">
              <a:solidFill>
                <a:prstClr val="black"/>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41DA52E-6308-4949-A254-C5A51F061D02}"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89652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3B25424-4171-48DF-B27B-606BDCF296AD}"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592941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2428643-8805-4538-A625-C8F4B6C4EE7F}"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1893318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B70CBD-D5BB-4CA9-AD65-9879428C3A3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33299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70A047E-1CD2-4109-94CA-8E70E625D568}"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26458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A9C2369-59B4-413D-A707-1A963948BEAA}"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1526866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9E51192-9405-47A6-8BEF-523ED05ECB89}"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46047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D92E7E1-AB4C-4880-9A03-6AD39BC1B50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88420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5CC30D-F619-497A-9BBC-5392A6E89224}"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098130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8990A40-66D5-49D2-B5EF-0F193108FD9B}"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664917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DC09AB4-FC33-4B8A-B4D3-617FFD50DFFB}"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452563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54D9815-5A63-4D6E-AFAB-DE1D386FD1F4}"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816781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40E73E8-08B8-4B06-9F16-1CAED8255419}"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7321282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7E07061-ED9A-49E1-B4DC-BCD185B61AD4}"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395186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8</a:t>
            </a:fld>
            <a:endParaRPr lang="zh-CN" altLang="en-US">
              <a:solidFill>
                <a:prstClr val="black"/>
              </a:solidFil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AC2DD6A-ABC9-4AE7-B8AF-803AD3E6B7D4}"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3011" name="Rectangle 2"/>
          <p:cNvSpPr>
            <a:spLocks noGrp="1" noRot="1" noChangeAspect="1" noChangeArrowheads="1" noTextEdit="1"/>
          </p:cNvSpPr>
          <p:nvPr>
            <p:ph type="sldImg"/>
          </p:nvPr>
        </p:nvSpPr>
        <p:spPr>
          <a:xfrm>
            <a:off x="396875" y="693738"/>
            <a:ext cx="6070600" cy="3414712"/>
          </a:xfrm>
          <a:ln/>
        </p:spPr>
      </p:sp>
      <p:sp>
        <p:nvSpPr>
          <p:cNvPr id="43012" name="Rectangle 3"/>
          <p:cNvSpPr>
            <a:spLocks noGrp="1" noChangeArrowheads="1"/>
          </p:cNvSpPr>
          <p:nvPr>
            <p:ph type="body" idx="1"/>
          </p:nvPr>
        </p:nvSpPr>
        <p:spPr>
          <a:xfrm>
            <a:off x="915988" y="4340225"/>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892" tIns="45448" rIns="90892" bIns="45448"/>
          <a:lstStyle/>
          <a:p>
            <a:pPr eaLnBrk="1" hangingPunct="1"/>
            <a:endParaRPr lang="zh-CN" altLang="zh-CN" smtClean="0"/>
          </a:p>
        </p:txBody>
      </p:sp>
    </p:spTree>
    <p:extLst>
      <p:ext uri="{BB962C8B-B14F-4D97-AF65-F5344CB8AC3E}">
        <p14:creationId xmlns:p14="http://schemas.microsoft.com/office/powerpoint/2010/main" val="2082375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00F9C2A-7DC5-4841-B35D-467FDE82BDC9}"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6072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1276140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32404976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1616569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2309464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12095283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3515833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446608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40130725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8050726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2285892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3D9CE0-5AE6-4D84-B513-C487E038FE17}" type="datetimeFigureOut">
              <a:rPr lang="zh-CN" altLang="en-US" smtClean="0"/>
              <a:pPr/>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246492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2020/6/29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2020/6/29</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3D9CE0-5AE6-4D84-B513-C487E038FE17}" type="datetimeFigureOut">
              <a:rPr lang="zh-CN" altLang="en-US" smtClean="0"/>
              <a:pPr/>
              <a:t>2020/6/29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05BFB76-3896-4052-BBF9-5A89D8FD7E79}" type="slidenum">
              <a:rPr lang="zh-CN" altLang="en-US" smtClean="0"/>
              <a:pPr/>
              <a:t>‹#›</a:t>
            </a:fld>
            <a:endParaRPr lang="zh-CN" altLang="en-US"/>
          </a:p>
        </p:txBody>
      </p:sp>
    </p:spTree>
    <p:extLst>
      <p:ext uri="{BB962C8B-B14F-4D97-AF65-F5344CB8AC3E}">
        <p14:creationId xmlns:p14="http://schemas.microsoft.com/office/powerpoint/2010/main" val="12972714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78.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33.png"/><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5"/>
          <p:cNvSpPr txBox="1">
            <a:spLocks noChangeArrowheads="1"/>
          </p:cNvSpPr>
          <p:nvPr/>
        </p:nvSpPr>
        <p:spPr bwMode="auto">
          <a:xfrm>
            <a:off x="868045" y="1349375"/>
            <a:ext cx="754951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6000" b="1" smtClean="0">
                <a:solidFill>
                  <a:srgbClr val="2E4864"/>
                </a:solidFill>
                <a:latin typeface="华文新魏" panose="02010800040101010101" charset="-122"/>
                <a:ea typeface="华文新魏" panose="02010800040101010101" charset="-122"/>
              </a:rPr>
              <a:t>软件质量保证的计划</a:t>
            </a:r>
          </a:p>
          <a:p>
            <a:pPr algn="ctr" fontAlgn="base">
              <a:spcBef>
                <a:spcPct val="0"/>
              </a:spcBef>
              <a:spcAft>
                <a:spcPct val="0"/>
              </a:spcAft>
              <a:defRPr/>
            </a:pPr>
            <a:r>
              <a:rPr lang="zh-CN" altLang="en-US" sz="2400" b="1">
                <a:solidFill>
                  <a:srgbClr val="2E4864"/>
                </a:solidFill>
                <a:latin typeface="华文新魏" panose="02010800040101010101" charset="-122"/>
                <a:ea typeface="华文新魏" panose="02010800040101010101" charset="-122"/>
              </a:rPr>
              <a:t>Software Quality Assurance Plan</a:t>
            </a: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0" name="文本框 5"/>
          <p:cNvSpPr txBox="1">
            <a:spLocks noChangeArrowheads="1"/>
          </p:cNvSpPr>
          <p:nvPr/>
        </p:nvSpPr>
        <p:spPr bwMode="auto">
          <a:xfrm>
            <a:off x="934511" y="183664"/>
            <a:ext cx="2418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smtClean="0">
                <a:solidFill>
                  <a:schemeClr val="accent1"/>
                </a:solidFill>
                <a:latin typeface="方正兰亭黑_GBK"/>
                <a:ea typeface="方正兰亭黑_GBK"/>
                <a:sym typeface="+mn-ea"/>
              </a:rPr>
              <a:t>软件质量保证计划的意义</a:t>
            </a:r>
            <a:endParaRPr lang="zh-CN" altLang="en-US" sz="1600">
              <a:solidFill>
                <a:schemeClr val="accent1"/>
              </a:solidFill>
              <a:latin typeface="方正兰亭黑_GBK"/>
              <a:ea typeface="方正兰亭黑_GBK"/>
            </a:endParaRPr>
          </a:p>
        </p:txBody>
      </p:sp>
      <p:sp>
        <p:nvSpPr>
          <p:cNvPr id="11" name="矩形 10"/>
          <p:cNvSpPr/>
          <p:nvPr/>
        </p:nvSpPr>
        <p:spPr>
          <a:xfrm>
            <a:off x="934511" y="499366"/>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sym typeface="+mn-ea"/>
              </a:rPr>
              <a:t>Meaning of Software Quality Assurance Plan </a:t>
            </a:r>
            <a:endParaRPr lang="en-US" altLang="zh-CN" sz="1400" i="1">
              <a:solidFill>
                <a:schemeClr val="tx1">
                  <a:lumMod val="85000"/>
                  <a:lumOff val="15000"/>
                </a:schemeClr>
              </a:solidFill>
            </a:endParaRPr>
          </a:p>
        </p:txBody>
      </p:sp>
      <p:cxnSp>
        <p:nvCxnSpPr>
          <p:cNvPr id="13" name="直接连接符 12"/>
          <p:cNvCxnSpPr/>
          <p:nvPr/>
        </p:nvCxnSpPr>
        <p:spPr>
          <a:xfrm>
            <a:off x="1032510" y="521970"/>
            <a:ext cx="223456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5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73" name="矩形 72"/>
          <p:cNvSpPr/>
          <p:nvPr/>
        </p:nvSpPr>
        <p:spPr>
          <a:xfrm>
            <a:off x="729615" y="1276350"/>
            <a:ext cx="4340225" cy="2030095"/>
          </a:xfrm>
          <a:prstGeom prst="rect">
            <a:avLst/>
          </a:prstGeom>
        </p:spPr>
        <p:txBody>
          <a:bodyPr wrap="square">
            <a:spAutoFit/>
          </a:bodyPr>
          <a:lstStyle/>
          <a:p>
            <a:pPr indent="0" algn="l">
              <a:lnSpc>
                <a:spcPct val="150000"/>
              </a:lnSpc>
              <a:buFont typeface="Arial" panose="020B0604020202020204" pitchFamily="34" charset="0"/>
              <a:buNone/>
            </a:pPr>
            <a:r>
              <a:rPr sz="1400" b="1">
                <a:solidFill>
                  <a:schemeClr val="tx1">
                    <a:lumMod val="85000"/>
                    <a:lumOff val="15000"/>
                  </a:schemeClr>
                </a:solidFill>
              </a:rPr>
              <a:t>软件项目通过按照明确定义好的软件过程和模板进行开发所获得的收益远远大于其代价。但软件开发人员在没有外部监控的情况下，往往容易忽视或偏离既定的过程，从而给软件组织造成重大损失，因此迫切需要通过</a:t>
            </a:r>
            <a:r>
              <a:rPr lang="zh-CN" sz="1400" b="1">
                <a:solidFill>
                  <a:schemeClr val="tx1">
                    <a:lumMod val="85000"/>
                    <a:lumOff val="15000"/>
                  </a:schemeClr>
                </a:solidFill>
              </a:rPr>
              <a:t>软件质量保证</a:t>
            </a:r>
            <a:r>
              <a:rPr sz="1400" b="1">
                <a:solidFill>
                  <a:schemeClr val="tx1">
                    <a:lumMod val="85000"/>
                    <a:lumOff val="15000"/>
                  </a:schemeClr>
                </a:solidFill>
              </a:rPr>
              <a:t>人员对项目的评审和审核等独立的</a:t>
            </a:r>
            <a:r>
              <a:rPr lang="zh-CN" sz="1400" b="1">
                <a:solidFill>
                  <a:schemeClr val="tx1">
                    <a:lumMod val="85000"/>
                    <a:lumOff val="15000"/>
                  </a:schemeClr>
                </a:solidFill>
              </a:rPr>
              <a:t>软件质量保证</a:t>
            </a:r>
            <a:r>
              <a:rPr sz="1400" b="1">
                <a:solidFill>
                  <a:schemeClr val="tx1">
                    <a:lumMod val="85000"/>
                    <a:lumOff val="15000"/>
                  </a:schemeClr>
                </a:solidFill>
              </a:rPr>
              <a:t>活动来确保过程得到执行。</a:t>
            </a:r>
          </a:p>
        </p:txBody>
      </p:sp>
      <p:sp>
        <p:nvSpPr>
          <p:cNvPr id="3" name="矩形 2"/>
          <p:cNvSpPr/>
          <p:nvPr/>
        </p:nvSpPr>
        <p:spPr>
          <a:xfrm>
            <a:off x="729615" y="364299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因此，在软件开发的前期，制定科学合理的软件质量保证活动计划是非常必要的。</a:t>
            </a: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3484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如何进行软件质量保证的计划</a:t>
            </a:r>
          </a:p>
        </p:txBody>
      </p:sp>
      <p:sp>
        <p:nvSpPr>
          <p:cNvPr id="20" name="矩形 19"/>
          <p:cNvSpPr/>
          <p:nvPr/>
        </p:nvSpPr>
        <p:spPr>
          <a:xfrm>
            <a:off x="3495177" y="2279235"/>
            <a:ext cx="1221105" cy="306705"/>
          </a:xfrm>
          <a:prstGeom prst="rect">
            <a:avLst/>
          </a:prstGeom>
        </p:spPr>
        <p:txBody>
          <a:bodyPr wrap="none">
            <a:spAutoFit/>
          </a:bodyPr>
          <a:lstStyle/>
          <a:p>
            <a:r>
              <a:rPr lang="en-US" altLang="zh-CN" sz="1400" dirty="0" smtClean="0">
                <a:solidFill>
                  <a:srgbClr val="27506E"/>
                </a:solidFill>
                <a:latin typeface="微软雅黑" panose="020B0503020204020204" pitchFamily="34" charset="-122"/>
                <a:ea typeface="微软雅黑" panose="020B0503020204020204" pitchFamily="34" charset="-122"/>
              </a:rPr>
              <a:t>How to Plan</a:t>
            </a:r>
            <a:endParaRPr lang="en-US" altLang="zh-CN" sz="1400" dirty="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530" y="2597785"/>
            <a:ext cx="114109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97807"/>
            <a:ext cx="4120426" cy="414020"/>
          </a:xfrm>
          <a:prstGeom prst="rect">
            <a:avLst/>
          </a:prstGeom>
        </p:spPr>
        <p:txBody>
          <a:bodyPr wrap="square">
            <a:spAutoFit/>
          </a:bodyPr>
          <a:lstStyle/>
          <a:p>
            <a:pPr>
              <a:lnSpc>
                <a:spcPct val="150000"/>
              </a:lnSpc>
            </a:pPr>
            <a:r>
              <a:rPr lang="en-US" sz="1400" i="1">
                <a:solidFill>
                  <a:prstClr val="black">
                    <a:lumMod val="85000"/>
                    <a:lumOff val="15000"/>
                  </a:prstClr>
                </a:solidFill>
              </a:rPr>
              <a:t>Standard of Standard</a:t>
            </a:r>
          </a:p>
        </p:txBody>
      </p:sp>
      <p:sp>
        <p:nvSpPr>
          <p:cNvPr id="7" name="矩形 6"/>
          <p:cNvSpPr/>
          <p:nvPr/>
        </p:nvSpPr>
        <p:spPr>
          <a:xfrm>
            <a:off x="3579497" y="3175021"/>
            <a:ext cx="1466636"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THREE</a:t>
            </a:r>
            <a:endParaRPr lang="zh-CN" altLang="en-US" sz="1200" dirty="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2" name="矩形 11"/>
          <p:cNvSpPr/>
          <p:nvPr/>
        </p:nvSpPr>
        <p:spPr>
          <a:xfrm>
            <a:off x="227965" y="872490"/>
            <a:ext cx="4537710" cy="36830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（1）确定质量保证组人员及其职责</a:t>
            </a:r>
            <a:r>
              <a:rPr lang="zh-CN" altLang="en-US" sz="1200" b="1">
                <a:solidFill>
                  <a:schemeClr val="tx1">
                    <a:lumMod val="95000"/>
                    <a:lumOff val="5000"/>
                  </a:schemeClr>
                </a:solidFill>
              </a:rPr>
              <a:t>。</a:t>
            </a:r>
          </a:p>
        </p:txBody>
      </p:sp>
      <p:sp>
        <p:nvSpPr>
          <p:cNvPr id="10" name="文本框 5"/>
          <p:cNvSpPr txBox="1">
            <a:spLocks noChangeArrowheads="1"/>
          </p:cNvSpPr>
          <p:nvPr/>
        </p:nvSpPr>
        <p:spPr bwMode="auto">
          <a:xfrm>
            <a:off x="934511" y="183664"/>
            <a:ext cx="28244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软件质量保证计划的主要活动</a:t>
            </a:r>
          </a:p>
        </p:txBody>
      </p:sp>
      <p:sp>
        <p:nvSpPr>
          <p:cNvPr id="11" name="矩形 10"/>
          <p:cNvSpPr/>
          <p:nvPr/>
        </p:nvSpPr>
        <p:spPr>
          <a:xfrm>
            <a:off x="934511" y="499366"/>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Main Activities of Software Quality Assurance Plan</a:t>
            </a:r>
          </a:p>
        </p:txBody>
      </p:sp>
      <p:cxnSp>
        <p:nvCxnSpPr>
          <p:cNvPr id="13" name="直接连接符 12"/>
          <p:cNvCxnSpPr/>
          <p:nvPr/>
        </p:nvCxnSpPr>
        <p:spPr>
          <a:xfrm>
            <a:off x="1032510" y="521970"/>
            <a:ext cx="26847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5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227965" y="1169670"/>
            <a:ext cx="5243195" cy="36830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（2）确定过程和产品质量保证活动所需要的资源，包括：工具、设备等</a:t>
            </a:r>
            <a:r>
              <a:rPr lang="zh-CN" altLang="en-US" sz="1200" b="1">
                <a:solidFill>
                  <a:schemeClr val="tx1">
                    <a:lumMod val="95000"/>
                    <a:lumOff val="5000"/>
                  </a:schemeClr>
                </a:solidFill>
              </a:rPr>
              <a:t>。</a:t>
            </a:r>
          </a:p>
        </p:txBody>
      </p:sp>
      <p:sp>
        <p:nvSpPr>
          <p:cNvPr id="6" name="矩形 5"/>
          <p:cNvSpPr/>
          <p:nvPr/>
        </p:nvSpPr>
        <p:spPr>
          <a:xfrm>
            <a:off x="227965" y="1491615"/>
            <a:ext cx="5814060" cy="36830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（3）确定项目应遵循的标准、规范、规程和准则（例如设计准则、编码准则）等</a:t>
            </a:r>
            <a:r>
              <a:rPr lang="zh-CN" altLang="en-US" sz="1200" b="1">
                <a:solidFill>
                  <a:schemeClr val="tx1">
                    <a:lumMod val="95000"/>
                    <a:lumOff val="5000"/>
                  </a:schemeClr>
                </a:solidFill>
              </a:rPr>
              <a:t>。</a:t>
            </a:r>
          </a:p>
        </p:txBody>
      </p:sp>
      <p:sp>
        <p:nvSpPr>
          <p:cNvPr id="7" name="矩形 6"/>
          <p:cNvSpPr/>
          <p:nvPr/>
        </p:nvSpPr>
        <p:spPr>
          <a:xfrm>
            <a:off x="227965" y="1816100"/>
            <a:ext cx="6747510" cy="36830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（4）确定过程评价准则和产品评价准则（包括：评价对象、评价时机、评价方式和相关参与者）</a:t>
            </a:r>
            <a:r>
              <a:rPr lang="zh-CN" altLang="en-US" sz="1200" b="1">
                <a:solidFill>
                  <a:schemeClr val="tx1">
                    <a:lumMod val="95000"/>
                    <a:lumOff val="5000"/>
                  </a:schemeClr>
                </a:solidFill>
              </a:rPr>
              <a:t>。</a:t>
            </a:r>
          </a:p>
        </p:txBody>
      </p:sp>
      <p:sp>
        <p:nvSpPr>
          <p:cNvPr id="8" name="矩形 7"/>
          <p:cNvSpPr/>
          <p:nvPr/>
        </p:nvSpPr>
        <p:spPr>
          <a:xfrm>
            <a:off x="227965" y="2130425"/>
            <a:ext cx="6626225" cy="64516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（5）确定质量保证报告的要求。在项目过程中，可一个阶段或事件驱动地完成质量保证报告。驱动事件一般包括基线到达、里程碑到达和产品交付等</a:t>
            </a:r>
            <a:r>
              <a:rPr lang="zh-CN" altLang="en-US" sz="1200" b="1">
                <a:solidFill>
                  <a:schemeClr val="tx1">
                    <a:lumMod val="95000"/>
                    <a:lumOff val="5000"/>
                  </a:schemeClr>
                </a:solidFill>
              </a:rPr>
              <a:t>。</a:t>
            </a:r>
          </a:p>
        </p:txBody>
      </p:sp>
      <p:sp>
        <p:nvSpPr>
          <p:cNvPr id="9" name="矩形 8"/>
          <p:cNvSpPr/>
          <p:nvPr/>
        </p:nvSpPr>
        <p:spPr>
          <a:xfrm>
            <a:off x="227965" y="2708275"/>
            <a:ext cx="5732780" cy="119888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（6）</a:t>
            </a:r>
            <a:r>
              <a:rPr sz="1200" b="1">
                <a:solidFill>
                  <a:schemeClr val="tx1">
                    <a:lumMod val="95000"/>
                    <a:lumOff val="5000"/>
                  </a:schemeClr>
                </a:solidFill>
              </a:rPr>
              <a:t>确定过程和产品质量保证主要活动，并根据主要活动确定每项活动利益相关方参与计划，包括参与的人员和时间安排等内容。过程和产品质量保证主要活动包括：过程评价；产品评价；处理与跟踪不符合项；制定质量保证报告；必须参与的其他活动包括：评审、配置管理审核和例会等。</a:t>
            </a:r>
          </a:p>
        </p:txBody>
      </p:sp>
      <p:sp>
        <p:nvSpPr>
          <p:cNvPr id="20" name="矩形 19"/>
          <p:cNvSpPr/>
          <p:nvPr/>
        </p:nvSpPr>
        <p:spPr>
          <a:xfrm>
            <a:off x="227965" y="3823970"/>
            <a:ext cx="5732780" cy="64516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（7）</a:t>
            </a:r>
            <a:r>
              <a:rPr sz="1200" b="1">
                <a:solidFill>
                  <a:schemeClr val="tx1">
                    <a:lumMod val="95000"/>
                    <a:lumOff val="5000"/>
                  </a:schemeClr>
                </a:solidFill>
              </a:rPr>
              <a:t>依据初步的软件开发计划中确定的标准、规范、规程和准则（例如设计准则、编码准则）等，结合项目的具体质量要求，制定过程评价表和产品评价表。</a:t>
            </a:r>
          </a:p>
        </p:txBody>
      </p:sp>
      <p:sp>
        <p:nvSpPr>
          <p:cNvPr id="22" name="矩形 21"/>
          <p:cNvSpPr/>
          <p:nvPr/>
        </p:nvSpPr>
        <p:spPr>
          <a:xfrm>
            <a:off x="227965" y="4401185"/>
            <a:ext cx="5732780" cy="368300"/>
          </a:xfrm>
          <a:prstGeom prst="rect">
            <a:avLst/>
          </a:prstGeom>
        </p:spPr>
        <p:txBody>
          <a:bodyPr wrap="square">
            <a:spAutoFit/>
          </a:bodyPr>
          <a:lstStyle/>
          <a:p>
            <a:pPr>
              <a:lnSpc>
                <a:spcPct val="150000"/>
              </a:lnSpc>
            </a:pPr>
            <a:r>
              <a:rPr lang="en-US" altLang="zh-CN" sz="1200" b="1">
                <a:solidFill>
                  <a:schemeClr val="tx1">
                    <a:lumMod val="95000"/>
                    <a:lumOff val="5000"/>
                  </a:schemeClr>
                </a:solidFill>
              </a:rPr>
              <a:t>（8）根据以上策划结果，制定软件质量保证计划。</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000"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0-#ppt_w/2"/>
                                          </p:val>
                                        </p:tav>
                                        <p:tav tm="100000">
                                          <p:val>
                                            <p:strVal val="#ppt_x"/>
                                          </p:val>
                                        </p:tav>
                                      </p:tavLst>
                                    </p:anim>
                                    <p:anim calcmode="lin" valueType="num">
                                      <p:cBhvr additive="base">
                                        <p:cTn id="8"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000" fill="hold">
                                          <p:stCondLst>
                                            <p:cond delay="0"/>
                                          </p:stCondLst>
                                        </p:cTn>
                                        <p:tgtEl>
                                          <p:spTgt spid="3"/>
                                        </p:tgtEl>
                                        <p:attrNameLst>
                                          <p:attrName>style.visibility</p:attrName>
                                        </p:attrNameLst>
                                      </p:cBhvr>
                                      <p:to>
                                        <p:strVal val="visible"/>
                                      </p:to>
                                    </p:set>
                                    <p:anim calcmode="lin" valueType="num">
                                      <p:cBhvr additive="base">
                                        <p:cTn id="13" dur="1000" fill="hold"/>
                                        <p:tgtEl>
                                          <p:spTgt spid="3"/>
                                        </p:tgtEl>
                                        <p:attrNameLst>
                                          <p:attrName>ppt_x</p:attrName>
                                        </p:attrNameLst>
                                      </p:cBhvr>
                                      <p:tavLst>
                                        <p:tav tm="0">
                                          <p:val>
                                            <p:strVal val="0-#ppt_w/2"/>
                                          </p:val>
                                        </p:tav>
                                        <p:tav tm="100000">
                                          <p:val>
                                            <p:strVal val="#ppt_x"/>
                                          </p:val>
                                        </p:tav>
                                      </p:tavLst>
                                    </p:anim>
                                    <p:anim calcmode="lin" valueType="num">
                                      <p:cBhvr additive="base">
                                        <p:cTn id="14" dur="1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000"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0-#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000"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0-#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000"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0-#ppt_w/2"/>
                                          </p:val>
                                        </p:tav>
                                        <p:tav tm="100000">
                                          <p:val>
                                            <p:strVal val="#ppt_x"/>
                                          </p:val>
                                        </p:tav>
                                      </p:tavLst>
                                    </p:anim>
                                    <p:anim calcmode="lin" valueType="num">
                                      <p:cBhvr additive="base">
                                        <p:cTn id="32"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000"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000" fill="hold">
                                          <p:stCondLst>
                                            <p:cond delay="0"/>
                                          </p:stCondLst>
                                        </p:cTn>
                                        <p:tgtEl>
                                          <p:spTgt spid="20"/>
                                        </p:tgtEl>
                                        <p:attrNameLst>
                                          <p:attrName>style.visibility</p:attrName>
                                        </p:attrNameLst>
                                      </p:cBhvr>
                                      <p:to>
                                        <p:strVal val="visible"/>
                                      </p:to>
                                    </p:set>
                                    <p:anim calcmode="lin" valueType="num">
                                      <p:cBhvr additive="base">
                                        <p:cTn id="43" dur="1000" fill="hold"/>
                                        <p:tgtEl>
                                          <p:spTgt spid="20"/>
                                        </p:tgtEl>
                                        <p:attrNameLst>
                                          <p:attrName>ppt_x</p:attrName>
                                        </p:attrNameLst>
                                      </p:cBhvr>
                                      <p:tavLst>
                                        <p:tav tm="0">
                                          <p:val>
                                            <p:strVal val="0-#ppt_w/2"/>
                                          </p:val>
                                        </p:tav>
                                        <p:tav tm="100000">
                                          <p:val>
                                            <p:strVal val="#ppt_x"/>
                                          </p:val>
                                        </p:tav>
                                      </p:tavLst>
                                    </p:anim>
                                    <p:anim calcmode="lin" valueType="num">
                                      <p:cBhvr additive="base">
                                        <p:cTn id="44" dur="10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000" fill="hold">
                                          <p:stCondLst>
                                            <p:cond delay="0"/>
                                          </p:stCondLst>
                                        </p:cTn>
                                        <p:tgtEl>
                                          <p:spTgt spid="22"/>
                                        </p:tgtEl>
                                        <p:attrNameLst>
                                          <p:attrName>style.visibility</p:attrName>
                                        </p:attrNameLst>
                                      </p:cBhvr>
                                      <p:to>
                                        <p:strVal val="visible"/>
                                      </p:to>
                                    </p:set>
                                    <p:anim calcmode="lin" valueType="num">
                                      <p:cBhvr additive="base">
                                        <p:cTn id="49" dur="1000" fill="hold"/>
                                        <p:tgtEl>
                                          <p:spTgt spid="22"/>
                                        </p:tgtEl>
                                        <p:attrNameLst>
                                          <p:attrName>ppt_x</p:attrName>
                                        </p:attrNameLst>
                                      </p:cBhvr>
                                      <p:tavLst>
                                        <p:tav tm="0">
                                          <p:val>
                                            <p:strVal val="0-#ppt_w/2"/>
                                          </p:val>
                                        </p:tav>
                                        <p:tav tm="100000">
                                          <p:val>
                                            <p:strVal val="#ppt_x"/>
                                          </p:val>
                                        </p:tav>
                                      </p:tavLst>
                                    </p:anim>
                                    <p:anim calcmode="lin" valueType="num">
                                      <p:cBhvr additive="base">
                                        <p:cTn id="50" dur="10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P spid="6" grpId="0"/>
      <p:bldP spid="7" grpId="0"/>
      <p:bldP spid="8" grpId="0"/>
      <p:bldP spid="9" grpId="0"/>
      <p:bldP spid="20"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rgbClr val="27506E"/>
                </a:solidFill>
                <a:latin typeface="方正兰亭黑_GBK"/>
                <a:ea typeface="方正兰亭黑_GBK"/>
              </a:rPr>
              <a:t>SQAP</a:t>
            </a:r>
            <a:r>
              <a:rPr lang="zh-CN" altLang="en-US" sz="1600">
                <a:solidFill>
                  <a:srgbClr val="27506E"/>
                </a:solidFill>
                <a:latin typeface="方正兰亭黑_GBK"/>
                <a:ea typeface="方正兰亭黑_GBK"/>
              </a:rPr>
              <a:t>的</a:t>
            </a:r>
            <a:r>
              <a:rPr lang="en-US" altLang="zh-CN" sz="1600">
                <a:solidFill>
                  <a:srgbClr val="27506E"/>
                </a:solidFill>
                <a:latin typeface="方正兰亭黑_GBK"/>
                <a:ea typeface="方正兰亭黑_GBK"/>
              </a:rPr>
              <a:t>IEEE</a:t>
            </a:r>
            <a:r>
              <a:rPr lang="zh-CN" altLang="en-US" sz="1600">
                <a:solidFill>
                  <a:srgbClr val="27506E"/>
                </a:solidFill>
                <a:latin typeface="方正兰亭黑_GBK"/>
                <a:ea typeface="方正兰亭黑_GBK"/>
              </a:rPr>
              <a:t>国际标准</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IEEE Standard for Software Quality Assurance Plans</a:t>
            </a:r>
            <a:r>
              <a:rPr lang="en-US" altLang="zh-CN" sz="1050">
                <a:solidFill>
                  <a:schemeClr val="tx1">
                    <a:lumMod val="85000"/>
                    <a:lumOff val="15000"/>
                  </a:schemeClr>
                </a:solidFill>
              </a:rPr>
              <a:t> </a:t>
            </a:r>
            <a:endParaRPr lang="zh-CN" alt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6" name="图片 1"/>
          <p:cNvPicPr>
            <a:picLocks noChangeAspect="1"/>
          </p:cNvPicPr>
          <p:nvPr/>
        </p:nvPicPr>
        <p:blipFill>
          <a:blip r:embed="rId3"/>
          <a:stretch>
            <a:fillRect/>
          </a:stretch>
        </p:blipFill>
        <p:spPr>
          <a:xfrm>
            <a:off x="5169535" y="1270"/>
            <a:ext cx="3975735" cy="5148580"/>
          </a:xfrm>
          <a:prstGeom prst="rect">
            <a:avLst/>
          </a:prstGeom>
          <a:noFill/>
          <a:ln w="9525">
            <a:noFill/>
          </a:ln>
        </p:spPr>
      </p:pic>
      <p:sp>
        <p:nvSpPr>
          <p:cNvPr id="7" name="矩形 6"/>
          <p:cNvSpPr/>
          <p:nvPr/>
        </p:nvSpPr>
        <p:spPr>
          <a:xfrm>
            <a:off x="419735" y="1674495"/>
            <a:ext cx="4605655" cy="1706880"/>
          </a:xfrm>
          <a:prstGeom prst="rect">
            <a:avLst/>
          </a:prstGeom>
        </p:spPr>
        <p:txBody>
          <a:bodyPr wrap="square">
            <a:spAutoFit/>
          </a:bodyPr>
          <a:lstStyle/>
          <a:p>
            <a:pPr>
              <a:lnSpc>
                <a:spcPct val="150000"/>
              </a:lnSpc>
            </a:pPr>
            <a:r>
              <a:rPr lang="en-US" altLang="zh-CN" sz="1400" b="1" i="1">
                <a:solidFill>
                  <a:schemeClr val="tx1">
                    <a:lumMod val="85000"/>
                    <a:lumOff val="15000"/>
                  </a:schemeClr>
                </a:solidFill>
              </a:rPr>
              <a:t>IEEE standard </a:t>
            </a:r>
            <a:r>
              <a:rPr lang="en-US" altLang="zh-CN" sz="1400" b="1" i="1">
                <a:solidFill>
                  <a:schemeClr val="tx1">
                    <a:lumMod val="85000"/>
                    <a:lumOff val="15000"/>
                  </a:schemeClr>
                </a:solidFill>
                <a:sym typeface="+mn-ea"/>
              </a:rPr>
              <a:t>for Software Quality Assurance Plans </a:t>
            </a:r>
            <a:r>
              <a:rPr lang="en-US" altLang="zh-CN" sz="1400" b="1" i="1">
                <a:solidFill>
                  <a:schemeClr val="tx1">
                    <a:lumMod val="85000"/>
                    <a:lumOff val="15000"/>
                  </a:schemeClr>
                </a:solidFill>
              </a:rPr>
              <a:t>assists in determining the content and preparation of Software Quality Assurance Plans and provides a standard against which such plans can be prepared and assessed. It is directed toward the development and maintenance of software.</a:t>
            </a:r>
            <a:r>
              <a:rPr lang="en-US" altLang="zh-CN" sz="1050" b="1">
                <a:solidFill>
                  <a:schemeClr val="tx1">
                    <a:lumMod val="85000"/>
                    <a:lumOff val="15000"/>
                  </a:schemeClr>
                </a:solidFill>
              </a:rPr>
              <a:t> </a:t>
            </a:r>
            <a:endParaRPr lang="zh-CN" altLang="en-US" b="1">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rgbClr val="27506E"/>
                </a:solidFill>
                <a:latin typeface="方正兰亭黑_GBK"/>
                <a:ea typeface="方正兰亭黑_GBK"/>
              </a:rPr>
              <a:t>SQAP</a:t>
            </a:r>
            <a:r>
              <a:rPr lang="zh-CN" altLang="en-US" sz="1600">
                <a:solidFill>
                  <a:srgbClr val="27506E"/>
                </a:solidFill>
                <a:latin typeface="方正兰亭黑_GBK"/>
                <a:ea typeface="方正兰亭黑_GBK"/>
              </a:rPr>
              <a:t>的</a:t>
            </a:r>
            <a:r>
              <a:rPr lang="en-US" altLang="zh-CN" sz="1600">
                <a:solidFill>
                  <a:srgbClr val="27506E"/>
                </a:solidFill>
                <a:latin typeface="方正兰亭黑_GBK"/>
                <a:ea typeface="方正兰亭黑_GBK"/>
              </a:rPr>
              <a:t>IEEE</a:t>
            </a:r>
            <a:r>
              <a:rPr lang="zh-CN" altLang="en-US" sz="1600">
                <a:solidFill>
                  <a:srgbClr val="27506E"/>
                </a:solidFill>
                <a:latin typeface="方正兰亭黑_GBK"/>
                <a:ea typeface="方正兰亭黑_GBK"/>
              </a:rPr>
              <a:t>国际标准</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IEEE Standard for Software Quality Assurance Plans</a:t>
            </a:r>
            <a:r>
              <a:rPr lang="en-US" altLang="zh-CN" sz="1050">
                <a:solidFill>
                  <a:schemeClr val="tx1">
                    <a:lumMod val="85000"/>
                    <a:lumOff val="15000"/>
                  </a:schemeClr>
                </a:solidFill>
              </a:rPr>
              <a:t> </a:t>
            </a:r>
            <a:endParaRPr lang="zh-CN" alt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6" name="图片 1"/>
          <p:cNvPicPr>
            <a:picLocks noChangeAspect="1"/>
          </p:cNvPicPr>
          <p:nvPr/>
        </p:nvPicPr>
        <p:blipFill>
          <a:blip r:embed="rId3"/>
          <a:stretch>
            <a:fillRect/>
          </a:stretch>
        </p:blipFill>
        <p:spPr>
          <a:xfrm>
            <a:off x="5169535" y="1270"/>
            <a:ext cx="3975735" cy="5148580"/>
          </a:xfrm>
          <a:prstGeom prst="rect">
            <a:avLst/>
          </a:prstGeom>
          <a:noFill/>
          <a:ln w="9525">
            <a:noFill/>
          </a:ln>
        </p:spPr>
      </p:pic>
      <p:sp>
        <p:nvSpPr>
          <p:cNvPr id="7" name="矩形 6"/>
          <p:cNvSpPr/>
          <p:nvPr/>
        </p:nvSpPr>
        <p:spPr>
          <a:xfrm>
            <a:off x="204470" y="899795"/>
            <a:ext cx="4901565" cy="1026160"/>
          </a:xfrm>
          <a:prstGeom prst="rect">
            <a:avLst/>
          </a:prstGeom>
        </p:spPr>
        <p:txBody>
          <a:bodyPr wrap="square">
            <a:spAutoFit/>
          </a:bodyPr>
          <a:lstStyle/>
          <a:p>
            <a:pPr>
              <a:lnSpc>
                <a:spcPct val="150000"/>
              </a:lnSpc>
            </a:pPr>
            <a:r>
              <a:rPr lang="en-US" altLang="zh-CN" b="1" i="1">
                <a:solidFill>
                  <a:schemeClr val="tx1">
                    <a:lumMod val="85000"/>
                    <a:lumOff val="15000"/>
                  </a:schemeClr>
                </a:solidFill>
              </a:rPr>
              <a:t>The first page of the SQAP shall include the date of issue, the status of the document, and the identification of the issuing organization. </a:t>
            </a:r>
          </a:p>
          <a:p>
            <a:pPr>
              <a:lnSpc>
                <a:spcPct val="150000"/>
              </a:lnSpc>
            </a:pPr>
            <a:r>
              <a:rPr lang="en-US" altLang="zh-CN" b="1" i="1">
                <a:solidFill>
                  <a:schemeClr val="tx1">
                    <a:lumMod val="85000"/>
                    <a:lumOff val="15000"/>
                  </a:schemeClr>
                </a:solidFill>
              </a:rPr>
              <a:t>——</a:t>
            </a:r>
            <a:r>
              <a:rPr lang="zh-CN" altLang="en-US" b="1" i="1">
                <a:solidFill>
                  <a:schemeClr val="tx1">
                    <a:lumMod val="85000"/>
                    <a:lumOff val="15000"/>
                  </a:schemeClr>
                </a:solidFill>
              </a:rPr>
              <a:t>签发日期、文件状态、签发机构身份证明</a:t>
            </a: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rgbClr val="27506E"/>
                </a:solidFill>
                <a:latin typeface="方正兰亭黑_GBK"/>
                <a:ea typeface="方正兰亭黑_GBK"/>
              </a:rPr>
              <a:t>SQAP</a:t>
            </a:r>
            <a:r>
              <a:rPr lang="zh-CN" altLang="en-US" sz="1600">
                <a:solidFill>
                  <a:srgbClr val="27506E"/>
                </a:solidFill>
                <a:latin typeface="方正兰亭黑_GBK"/>
                <a:ea typeface="方正兰亭黑_GBK"/>
              </a:rPr>
              <a:t>的</a:t>
            </a:r>
            <a:r>
              <a:rPr lang="en-US" altLang="zh-CN" sz="1600">
                <a:solidFill>
                  <a:srgbClr val="27506E"/>
                </a:solidFill>
                <a:latin typeface="方正兰亭黑_GBK"/>
                <a:ea typeface="方正兰亭黑_GBK"/>
              </a:rPr>
              <a:t>IEEE</a:t>
            </a:r>
            <a:r>
              <a:rPr lang="zh-CN" altLang="en-US" sz="1600">
                <a:solidFill>
                  <a:srgbClr val="27506E"/>
                </a:solidFill>
                <a:latin typeface="方正兰亭黑_GBK"/>
                <a:ea typeface="方正兰亭黑_GBK"/>
              </a:rPr>
              <a:t>国际标准</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IEEE Standard for Software Quality Assurance Plans</a:t>
            </a:r>
            <a:r>
              <a:rPr lang="en-US" altLang="zh-CN" sz="1050">
                <a:solidFill>
                  <a:schemeClr val="tx1">
                    <a:lumMod val="85000"/>
                    <a:lumOff val="15000"/>
                  </a:schemeClr>
                </a:solidFill>
              </a:rPr>
              <a:t> </a:t>
            </a:r>
            <a:endParaRPr lang="zh-CN" alt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6" name="图片 1"/>
          <p:cNvPicPr>
            <a:picLocks noChangeAspect="1"/>
          </p:cNvPicPr>
          <p:nvPr/>
        </p:nvPicPr>
        <p:blipFill>
          <a:blip r:embed="rId3"/>
          <a:stretch>
            <a:fillRect/>
          </a:stretch>
        </p:blipFill>
        <p:spPr>
          <a:xfrm>
            <a:off x="5169535" y="1270"/>
            <a:ext cx="3975735" cy="5148580"/>
          </a:xfrm>
          <a:prstGeom prst="rect">
            <a:avLst/>
          </a:prstGeom>
          <a:noFill/>
          <a:ln w="9525">
            <a:noFill/>
          </a:ln>
        </p:spPr>
      </p:pic>
      <p:sp>
        <p:nvSpPr>
          <p:cNvPr id="7" name="矩形 6"/>
          <p:cNvSpPr/>
          <p:nvPr/>
        </p:nvSpPr>
        <p:spPr>
          <a:xfrm>
            <a:off x="204470" y="899795"/>
            <a:ext cx="4901565" cy="1026160"/>
          </a:xfrm>
          <a:prstGeom prst="rect">
            <a:avLst/>
          </a:prstGeom>
        </p:spPr>
        <p:txBody>
          <a:bodyPr wrap="square">
            <a:spAutoFit/>
          </a:bodyPr>
          <a:lstStyle/>
          <a:p>
            <a:pPr>
              <a:lnSpc>
                <a:spcPct val="150000"/>
              </a:lnSpc>
            </a:pPr>
            <a:r>
              <a:rPr lang="en-US" altLang="zh-CN" b="1" i="1">
                <a:solidFill>
                  <a:schemeClr val="tx1">
                    <a:lumMod val="85000"/>
                    <a:lumOff val="15000"/>
                  </a:schemeClr>
                </a:solidFill>
              </a:rPr>
              <a:t>The first page of the SQAP shall include the date of issue, the status of the document, and the identification of the issuing organization. </a:t>
            </a:r>
          </a:p>
          <a:p>
            <a:pPr>
              <a:lnSpc>
                <a:spcPct val="150000"/>
              </a:lnSpc>
            </a:pPr>
            <a:r>
              <a:rPr lang="en-US" altLang="zh-CN" b="1" i="1">
                <a:solidFill>
                  <a:schemeClr val="tx1">
                    <a:lumMod val="85000"/>
                    <a:lumOff val="15000"/>
                  </a:schemeClr>
                </a:solidFill>
              </a:rPr>
              <a:t>——</a:t>
            </a:r>
            <a:r>
              <a:rPr lang="zh-CN" altLang="en-US" b="1" i="1">
                <a:solidFill>
                  <a:schemeClr val="tx1">
                    <a:lumMod val="85000"/>
                    <a:lumOff val="15000"/>
                  </a:schemeClr>
                </a:solidFill>
                <a:sym typeface="+mn-ea"/>
              </a:rPr>
              <a:t>签发日期、文件状态、签发机构身份证明</a:t>
            </a:r>
            <a:endParaRPr lang="zh-CN" altLang="en-US" b="1" i="1">
              <a:solidFill>
                <a:schemeClr val="tx1">
                  <a:lumMod val="85000"/>
                  <a:lumOff val="15000"/>
                </a:schemeClr>
              </a:solidFill>
            </a:endParaRPr>
          </a:p>
        </p:txBody>
      </p:sp>
      <p:sp>
        <p:nvSpPr>
          <p:cNvPr id="2" name="矩形 1"/>
          <p:cNvSpPr/>
          <p:nvPr/>
        </p:nvSpPr>
        <p:spPr>
          <a:xfrm>
            <a:off x="204470" y="1925955"/>
            <a:ext cx="4901565" cy="402590"/>
          </a:xfrm>
          <a:prstGeom prst="rect">
            <a:avLst/>
          </a:prstGeom>
        </p:spPr>
        <p:txBody>
          <a:bodyPr wrap="square">
            <a:spAutoFit/>
          </a:bodyPr>
          <a:lstStyle/>
          <a:p>
            <a:pPr>
              <a:lnSpc>
                <a:spcPct val="150000"/>
              </a:lnSpc>
            </a:pPr>
            <a:r>
              <a:rPr lang="en-US" altLang="zh-CN" b="1" i="1">
                <a:solidFill>
                  <a:schemeClr val="tx1">
                    <a:lumMod val="85000"/>
                    <a:lumOff val="15000"/>
                  </a:schemeClr>
                </a:solidFill>
              </a:rPr>
              <a:t>The SQAP sections shall include the following:</a:t>
            </a:r>
          </a:p>
        </p:txBody>
      </p:sp>
      <p:sp>
        <p:nvSpPr>
          <p:cNvPr id="4" name="矩形 3"/>
          <p:cNvSpPr/>
          <p:nvPr/>
        </p:nvSpPr>
        <p:spPr>
          <a:xfrm>
            <a:off x="203835" y="2328545"/>
            <a:ext cx="4821555" cy="2584450"/>
          </a:xfrm>
          <a:prstGeom prst="rect">
            <a:avLst/>
          </a:prstGeom>
        </p:spPr>
        <p:txBody>
          <a:bodyPr wrap="square">
            <a:spAutoFit/>
          </a:bodyPr>
          <a:lstStyle/>
          <a:p>
            <a:pPr>
              <a:lnSpc>
                <a:spcPct val="150000"/>
              </a:lnSpc>
            </a:pPr>
            <a:r>
              <a:rPr lang="en-US" altLang="zh-CN" sz="1200" b="1" i="1">
                <a:solidFill>
                  <a:schemeClr val="tx1">
                    <a:lumMod val="85000"/>
                    <a:lumOff val="15000"/>
                  </a:schemeClr>
                </a:solidFill>
              </a:rPr>
              <a:t>1) Purpose——</a:t>
            </a:r>
            <a:r>
              <a:rPr lang="zh-CN" altLang="en-US" sz="1200" b="1" i="1">
                <a:solidFill>
                  <a:schemeClr val="tx1">
                    <a:lumMod val="85000"/>
                    <a:lumOff val="15000"/>
                  </a:schemeClr>
                </a:solidFill>
              </a:rPr>
              <a:t>目的</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2) Reference documents——</a:t>
            </a:r>
            <a:r>
              <a:rPr lang="zh-CN" altLang="en-US" sz="1200" b="1" i="1">
                <a:solidFill>
                  <a:schemeClr val="tx1">
                    <a:lumMod val="85000"/>
                    <a:lumOff val="15000"/>
                  </a:schemeClr>
                </a:solidFill>
              </a:rPr>
              <a:t>参考文献</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3) Management——</a:t>
            </a:r>
            <a:r>
              <a:rPr lang="zh-CN" altLang="en-US" sz="1200" b="1" i="1">
                <a:solidFill>
                  <a:schemeClr val="tx1">
                    <a:lumMod val="85000"/>
                    <a:lumOff val="15000"/>
                  </a:schemeClr>
                </a:solidFill>
              </a:rPr>
              <a:t>管理</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4) Documentation——</a:t>
            </a:r>
            <a:r>
              <a:rPr lang="zh-CN" altLang="en-US" sz="1200" b="1" i="1">
                <a:solidFill>
                  <a:schemeClr val="tx1">
                    <a:lumMod val="85000"/>
                    <a:lumOff val="15000"/>
                  </a:schemeClr>
                </a:solidFill>
              </a:rPr>
              <a:t>文档</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5) Standards, practices, conventions, and metrics</a:t>
            </a:r>
          </a:p>
          <a:p>
            <a:pPr>
              <a:lnSpc>
                <a:spcPct val="150000"/>
              </a:lnSpc>
            </a:pPr>
            <a:r>
              <a:rPr lang="en-US" altLang="zh-CN" sz="1200" b="1" i="1">
                <a:solidFill>
                  <a:schemeClr val="tx1">
                    <a:lumMod val="85000"/>
                    <a:lumOff val="15000"/>
                  </a:schemeClr>
                </a:solidFill>
              </a:rPr>
              <a:t>——</a:t>
            </a:r>
            <a:r>
              <a:rPr lang="zh-CN" altLang="en-US" sz="1200" b="1" i="1">
                <a:solidFill>
                  <a:schemeClr val="tx1">
                    <a:lumMod val="85000"/>
                    <a:lumOff val="15000"/>
                  </a:schemeClr>
                </a:solidFill>
              </a:rPr>
              <a:t>标准、行为、约定和量度</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6) Software reviews——</a:t>
            </a:r>
            <a:r>
              <a:rPr lang="zh-CN" altLang="en-US" sz="1200" b="1" i="1">
                <a:solidFill>
                  <a:schemeClr val="tx1">
                    <a:lumMod val="85000"/>
                    <a:lumOff val="15000"/>
                  </a:schemeClr>
                </a:solidFill>
              </a:rPr>
              <a:t>软件评审</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7) Test——</a:t>
            </a:r>
            <a:r>
              <a:rPr lang="zh-CN" altLang="en-US" sz="1200" b="1" i="1">
                <a:solidFill>
                  <a:schemeClr val="tx1">
                    <a:lumMod val="85000"/>
                    <a:lumOff val="15000"/>
                  </a:schemeClr>
                </a:solidFill>
              </a:rPr>
              <a:t>测试</a:t>
            </a:r>
            <a:endParaRPr lang="en-US" altLang="zh-CN" sz="1200" b="1" i="1">
              <a:solidFill>
                <a:schemeClr val="tx1">
                  <a:lumMod val="85000"/>
                  <a:lumOff val="15000"/>
                </a:schemeClr>
              </a:solidFill>
            </a:endParaRPr>
          </a:p>
          <a:p>
            <a:pPr>
              <a:lnSpc>
                <a:spcPct val="150000"/>
              </a:lnSpc>
            </a:pPr>
            <a:r>
              <a:rPr lang="en-US" altLang="zh-CN" sz="1200" b="1" i="1">
                <a:solidFill>
                  <a:schemeClr val="tx1">
                    <a:lumMod val="85000"/>
                    <a:lumOff val="15000"/>
                  </a:schemeClr>
                </a:solidFill>
              </a:rPr>
              <a:t>8) Problem reporting and corrective action——</a:t>
            </a:r>
            <a:r>
              <a:rPr lang="zh-CN" altLang="en-US" sz="1200" b="1" i="1">
                <a:solidFill>
                  <a:schemeClr val="tx1">
                    <a:lumMod val="85000"/>
                    <a:lumOff val="15000"/>
                  </a:schemeClr>
                </a:solidFill>
              </a:rPr>
              <a:t>问题报告和纠错措施</a:t>
            </a: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600">
                <a:solidFill>
                  <a:srgbClr val="27506E"/>
                </a:solidFill>
                <a:latin typeface="方正兰亭黑_GBK"/>
                <a:ea typeface="方正兰亭黑_GBK"/>
              </a:rPr>
              <a:t>SQAP</a:t>
            </a:r>
            <a:r>
              <a:rPr lang="zh-CN" altLang="en-US" sz="1600">
                <a:solidFill>
                  <a:srgbClr val="27506E"/>
                </a:solidFill>
                <a:latin typeface="方正兰亭黑_GBK"/>
                <a:ea typeface="方正兰亭黑_GBK"/>
              </a:rPr>
              <a:t>的</a:t>
            </a:r>
            <a:r>
              <a:rPr lang="en-US" altLang="zh-CN" sz="1600">
                <a:solidFill>
                  <a:srgbClr val="27506E"/>
                </a:solidFill>
                <a:latin typeface="方正兰亭黑_GBK"/>
                <a:ea typeface="方正兰亭黑_GBK"/>
              </a:rPr>
              <a:t>IEEE</a:t>
            </a:r>
            <a:r>
              <a:rPr lang="zh-CN" altLang="en-US" sz="1600">
                <a:solidFill>
                  <a:srgbClr val="27506E"/>
                </a:solidFill>
                <a:latin typeface="方正兰亭黑_GBK"/>
                <a:ea typeface="方正兰亭黑_GBK"/>
              </a:rPr>
              <a:t>国际标准</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IEEE Standard for Software Quality Assurance Plans</a:t>
            </a:r>
            <a:r>
              <a:rPr lang="en-US" altLang="zh-CN" sz="1050">
                <a:solidFill>
                  <a:schemeClr val="tx1">
                    <a:lumMod val="85000"/>
                    <a:lumOff val="15000"/>
                  </a:schemeClr>
                </a:solidFill>
              </a:rPr>
              <a:t> </a:t>
            </a:r>
            <a:endParaRPr lang="zh-CN" alt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6" name="图片 1"/>
          <p:cNvPicPr>
            <a:picLocks noChangeAspect="1"/>
          </p:cNvPicPr>
          <p:nvPr/>
        </p:nvPicPr>
        <p:blipFill>
          <a:blip r:embed="rId3"/>
          <a:stretch>
            <a:fillRect/>
          </a:stretch>
        </p:blipFill>
        <p:spPr>
          <a:xfrm>
            <a:off x="5169535" y="1270"/>
            <a:ext cx="3975735" cy="5148580"/>
          </a:xfrm>
          <a:prstGeom prst="rect">
            <a:avLst/>
          </a:prstGeom>
          <a:noFill/>
          <a:ln w="9525">
            <a:noFill/>
          </a:ln>
        </p:spPr>
      </p:pic>
      <p:sp>
        <p:nvSpPr>
          <p:cNvPr id="7" name="矩形 6"/>
          <p:cNvSpPr/>
          <p:nvPr/>
        </p:nvSpPr>
        <p:spPr>
          <a:xfrm>
            <a:off x="204470" y="899795"/>
            <a:ext cx="4901565" cy="714375"/>
          </a:xfrm>
          <a:prstGeom prst="rect">
            <a:avLst/>
          </a:prstGeom>
        </p:spPr>
        <p:txBody>
          <a:bodyPr wrap="square">
            <a:spAutoFit/>
          </a:bodyPr>
          <a:lstStyle/>
          <a:p>
            <a:pPr>
              <a:lnSpc>
                <a:spcPct val="150000"/>
              </a:lnSpc>
            </a:pPr>
            <a:r>
              <a:rPr lang="en-US" altLang="zh-CN" b="1" i="1">
                <a:solidFill>
                  <a:schemeClr val="tx1">
                    <a:lumMod val="85000"/>
                    <a:lumOff val="15000"/>
                  </a:schemeClr>
                </a:solidFill>
              </a:rPr>
              <a:t>The first page of the SQAP shall include the date of issue, the status of the document, and the identification of the issuing organization. </a:t>
            </a:r>
          </a:p>
        </p:txBody>
      </p:sp>
      <p:sp>
        <p:nvSpPr>
          <p:cNvPr id="2" name="矩形 1"/>
          <p:cNvSpPr/>
          <p:nvPr/>
        </p:nvSpPr>
        <p:spPr>
          <a:xfrm>
            <a:off x="204470" y="1925955"/>
            <a:ext cx="4901565" cy="402590"/>
          </a:xfrm>
          <a:prstGeom prst="rect">
            <a:avLst/>
          </a:prstGeom>
        </p:spPr>
        <p:txBody>
          <a:bodyPr wrap="square">
            <a:spAutoFit/>
          </a:bodyPr>
          <a:lstStyle/>
          <a:p>
            <a:pPr>
              <a:lnSpc>
                <a:spcPct val="150000"/>
              </a:lnSpc>
            </a:pPr>
            <a:r>
              <a:rPr lang="en-US" altLang="zh-CN" b="1" i="1">
                <a:solidFill>
                  <a:schemeClr val="tx1">
                    <a:lumMod val="85000"/>
                    <a:lumOff val="15000"/>
                  </a:schemeClr>
                </a:solidFill>
              </a:rPr>
              <a:t>The SQAP sections shall include the following:</a:t>
            </a:r>
          </a:p>
        </p:txBody>
      </p:sp>
      <p:sp>
        <p:nvSpPr>
          <p:cNvPr id="4" name="矩形 3"/>
          <p:cNvSpPr/>
          <p:nvPr/>
        </p:nvSpPr>
        <p:spPr>
          <a:xfrm>
            <a:off x="204470" y="2328545"/>
            <a:ext cx="4820920" cy="2584450"/>
          </a:xfrm>
          <a:prstGeom prst="rect">
            <a:avLst/>
          </a:prstGeom>
        </p:spPr>
        <p:txBody>
          <a:bodyPr wrap="square">
            <a:spAutoFit/>
          </a:bodyPr>
          <a:lstStyle/>
          <a:p>
            <a:pPr>
              <a:lnSpc>
                <a:spcPct val="150000"/>
              </a:lnSpc>
            </a:pPr>
            <a:r>
              <a:rPr lang="zh-CN" altLang="en-US" sz="1200" b="1" i="1">
                <a:solidFill>
                  <a:schemeClr val="tx1">
                    <a:lumMod val="85000"/>
                    <a:lumOff val="15000"/>
                  </a:schemeClr>
                </a:solidFill>
              </a:rPr>
              <a:t>9) Tools, techniques, and methodologies</a:t>
            </a:r>
            <a:r>
              <a:rPr lang="en-US" altLang="zh-CN" sz="1200" b="1" i="1">
                <a:solidFill>
                  <a:schemeClr val="tx1">
                    <a:lumMod val="85000"/>
                    <a:lumOff val="15000"/>
                  </a:schemeClr>
                </a:solidFill>
              </a:rPr>
              <a:t>——</a:t>
            </a:r>
            <a:r>
              <a:rPr lang="zh-CN" altLang="en-US" sz="1200" b="1" i="1">
                <a:solidFill>
                  <a:schemeClr val="tx1">
                    <a:lumMod val="85000"/>
                    <a:lumOff val="15000"/>
                  </a:schemeClr>
                </a:solidFill>
              </a:rPr>
              <a:t>工具、技术和方法</a:t>
            </a:r>
          </a:p>
          <a:p>
            <a:pPr>
              <a:lnSpc>
                <a:spcPct val="150000"/>
              </a:lnSpc>
            </a:pPr>
            <a:r>
              <a:rPr lang="zh-CN" altLang="en-US" sz="1200" b="1" i="1">
                <a:solidFill>
                  <a:schemeClr val="tx1">
                    <a:lumMod val="85000"/>
                    <a:lumOff val="15000"/>
                  </a:schemeClr>
                </a:solidFill>
              </a:rPr>
              <a:t>10) Media control</a:t>
            </a:r>
            <a:r>
              <a:rPr lang="en-US" altLang="zh-CN" sz="1200" b="1" i="1">
                <a:solidFill>
                  <a:schemeClr val="tx1">
                    <a:lumMod val="85000"/>
                    <a:lumOff val="15000"/>
                  </a:schemeClr>
                </a:solidFill>
              </a:rPr>
              <a:t>——</a:t>
            </a:r>
            <a:r>
              <a:rPr lang="zh-CN" altLang="en-US" sz="1200" b="1" i="1">
                <a:solidFill>
                  <a:schemeClr val="tx1">
                    <a:lumMod val="85000"/>
                    <a:lumOff val="15000"/>
                  </a:schemeClr>
                </a:solidFill>
              </a:rPr>
              <a:t>媒介控制</a:t>
            </a:r>
          </a:p>
          <a:p>
            <a:pPr>
              <a:lnSpc>
                <a:spcPct val="150000"/>
              </a:lnSpc>
            </a:pPr>
            <a:r>
              <a:rPr lang="zh-CN" altLang="en-US" sz="1200" b="1" i="1">
                <a:solidFill>
                  <a:schemeClr val="tx1">
                    <a:lumMod val="85000"/>
                    <a:lumOff val="15000"/>
                  </a:schemeClr>
                </a:solidFill>
              </a:rPr>
              <a:t>11) Supplier control</a:t>
            </a:r>
            <a:r>
              <a:rPr lang="en-US" altLang="zh-CN" sz="1200" b="1" i="1">
                <a:solidFill>
                  <a:schemeClr val="tx1">
                    <a:lumMod val="85000"/>
                    <a:lumOff val="15000"/>
                  </a:schemeClr>
                </a:solidFill>
              </a:rPr>
              <a:t>——</a:t>
            </a:r>
            <a:r>
              <a:rPr lang="zh-CN" altLang="en-US" sz="1200" b="1" i="1">
                <a:solidFill>
                  <a:schemeClr val="tx1">
                    <a:lumMod val="85000"/>
                    <a:lumOff val="15000"/>
                  </a:schemeClr>
                </a:solidFill>
              </a:rPr>
              <a:t>供应商控制</a:t>
            </a:r>
          </a:p>
          <a:p>
            <a:pPr>
              <a:lnSpc>
                <a:spcPct val="150000"/>
              </a:lnSpc>
            </a:pPr>
            <a:r>
              <a:rPr lang="zh-CN" altLang="en-US" sz="1200" b="1" i="1">
                <a:solidFill>
                  <a:schemeClr val="tx1">
                    <a:lumMod val="85000"/>
                    <a:lumOff val="15000"/>
                  </a:schemeClr>
                </a:solidFill>
              </a:rPr>
              <a:t>12) Records collection, maintenance, and retention</a:t>
            </a:r>
          </a:p>
          <a:p>
            <a:pPr>
              <a:lnSpc>
                <a:spcPct val="150000"/>
              </a:lnSpc>
            </a:pPr>
            <a:r>
              <a:rPr lang="en-US" altLang="zh-CN" sz="1200" b="1" i="1">
                <a:solidFill>
                  <a:schemeClr val="tx1">
                    <a:lumMod val="85000"/>
                    <a:lumOff val="15000"/>
                  </a:schemeClr>
                </a:solidFill>
              </a:rPr>
              <a:t>——</a:t>
            </a:r>
            <a:r>
              <a:rPr lang="zh-CN" altLang="en-US" sz="1200" b="1" i="1">
                <a:solidFill>
                  <a:schemeClr val="tx1">
                    <a:lumMod val="85000"/>
                    <a:lumOff val="15000"/>
                  </a:schemeClr>
                </a:solidFill>
              </a:rPr>
              <a:t>记录的收集、维护和保留</a:t>
            </a:r>
          </a:p>
          <a:p>
            <a:pPr>
              <a:lnSpc>
                <a:spcPct val="150000"/>
              </a:lnSpc>
            </a:pPr>
            <a:r>
              <a:rPr lang="zh-CN" altLang="en-US" sz="1200" b="1" i="1">
                <a:solidFill>
                  <a:schemeClr val="tx1">
                    <a:lumMod val="85000"/>
                    <a:lumOff val="15000"/>
                  </a:schemeClr>
                </a:solidFill>
              </a:rPr>
              <a:t>13) Training</a:t>
            </a:r>
            <a:r>
              <a:rPr lang="en-US" altLang="zh-CN" sz="1200" b="1" i="1">
                <a:solidFill>
                  <a:schemeClr val="tx1">
                    <a:lumMod val="85000"/>
                    <a:lumOff val="15000"/>
                  </a:schemeClr>
                </a:solidFill>
              </a:rPr>
              <a:t>——</a:t>
            </a:r>
            <a:r>
              <a:rPr lang="zh-CN" altLang="en-US" sz="1200" b="1" i="1">
                <a:solidFill>
                  <a:schemeClr val="tx1">
                    <a:lumMod val="85000"/>
                    <a:lumOff val="15000"/>
                  </a:schemeClr>
                </a:solidFill>
              </a:rPr>
              <a:t>训练</a:t>
            </a:r>
          </a:p>
          <a:p>
            <a:pPr>
              <a:lnSpc>
                <a:spcPct val="150000"/>
              </a:lnSpc>
            </a:pPr>
            <a:r>
              <a:rPr lang="zh-CN" altLang="en-US" sz="1200" b="1" i="1">
                <a:solidFill>
                  <a:schemeClr val="tx1">
                    <a:lumMod val="85000"/>
                    <a:lumOff val="15000"/>
                  </a:schemeClr>
                </a:solidFill>
              </a:rPr>
              <a:t>14) Risk management</a:t>
            </a:r>
            <a:r>
              <a:rPr lang="en-US" altLang="zh-CN" sz="1200" b="1" i="1">
                <a:solidFill>
                  <a:schemeClr val="tx1">
                    <a:lumMod val="85000"/>
                    <a:lumOff val="15000"/>
                  </a:schemeClr>
                </a:solidFill>
              </a:rPr>
              <a:t>——</a:t>
            </a:r>
            <a:r>
              <a:rPr lang="zh-CN" altLang="en-US" sz="1200" b="1" i="1">
                <a:solidFill>
                  <a:schemeClr val="tx1">
                    <a:lumMod val="85000"/>
                    <a:lumOff val="15000"/>
                  </a:schemeClr>
                </a:solidFill>
              </a:rPr>
              <a:t>风险管理</a:t>
            </a:r>
          </a:p>
          <a:p>
            <a:pPr>
              <a:lnSpc>
                <a:spcPct val="150000"/>
              </a:lnSpc>
            </a:pPr>
            <a:r>
              <a:rPr lang="zh-CN" altLang="en-US" sz="1200" b="1" i="1">
                <a:solidFill>
                  <a:schemeClr val="tx1">
                    <a:lumMod val="85000"/>
                    <a:lumOff val="15000"/>
                  </a:schemeClr>
                </a:solidFill>
              </a:rPr>
              <a:t>15) Glossary</a:t>
            </a:r>
            <a:r>
              <a:rPr lang="en-US" altLang="zh-CN" sz="1200" b="1" i="1">
                <a:solidFill>
                  <a:schemeClr val="tx1">
                    <a:lumMod val="85000"/>
                    <a:lumOff val="15000"/>
                  </a:schemeClr>
                </a:solidFill>
              </a:rPr>
              <a:t>——</a:t>
            </a:r>
            <a:r>
              <a:rPr lang="zh-CN" altLang="en-US" sz="1200" b="1" i="1">
                <a:solidFill>
                  <a:schemeClr val="tx1">
                    <a:lumMod val="85000"/>
                    <a:lumOff val="15000"/>
                  </a:schemeClr>
                </a:solidFill>
              </a:rPr>
              <a:t>术语表</a:t>
            </a:r>
          </a:p>
          <a:p>
            <a:pPr>
              <a:lnSpc>
                <a:spcPct val="150000"/>
              </a:lnSpc>
            </a:pPr>
            <a:r>
              <a:rPr lang="zh-CN" altLang="en-US" sz="1200" b="1" i="1">
                <a:solidFill>
                  <a:schemeClr val="tx1">
                    <a:lumMod val="85000"/>
                    <a:lumOff val="15000"/>
                  </a:schemeClr>
                </a:solidFill>
              </a:rPr>
              <a:t>16) SQAP change procedure and history</a:t>
            </a:r>
            <a:r>
              <a:rPr lang="en-US" altLang="zh-CN" sz="1200" b="1" i="1">
                <a:solidFill>
                  <a:schemeClr val="tx1">
                    <a:lumMod val="85000"/>
                    <a:lumOff val="15000"/>
                  </a:schemeClr>
                </a:solidFill>
              </a:rPr>
              <a:t>——SQAP</a:t>
            </a:r>
            <a:r>
              <a:rPr lang="zh-CN" altLang="en-US" sz="1200" b="1" i="1">
                <a:solidFill>
                  <a:schemeClr val="tx1">
                    <a:lumMod val="85000"/>
                    <a:lumOff val="15000"/>
                  </a:schemeClr>
                </a:solidFill>
              </a:rPr>
              <a:t>变更过程及历史</a:t>
            </a:r>
          </a:p>
        </p:txBody>
      </p:sp>
      <p:sp>
        <p:nvSpPr>
          <p:cNvPr id="3" name="矩形 2"/>
          <p:cNvSpPr/>
          <p:nvPr/>
        </p:nvSpPr>
        <p:spPr>
          <a:xfrm>
            <a:off x="204470" y="899795"/>
            <a:ext cx="4901565" cy="1026160"/>
          </a:xfrm>
          <a:prstGeom prst="rect">
            <a:avLst/>
          </a:prstGeom>
        </p:spPr>
        <p:txBody>
          <a:bodyPr wrap="square">
            <a:spAutoFit/>
          </a:bodyPr>
          <a:lstStyle/>
          <a:p>
            <a:pPr>
              <a:lnSpc>
                <a:spcPct val="150000"/>
              </a:lnSpc>
            </a:pPr>
            <a:r>
              <a:rPr lang="en-US" altLang="zh-CN" b="1" i="1">
                <a:solidFill>
                  <a:schemeClr val="tx1">
                    <a:lumMod val="85000"/>
                    <a:lumOff val="15000"/>
                  </a:schemeClr>
                </a:solidFill>
              </a:rPr>
              <a:t>The first page of the SQAP shall include the date of issue, the status of the document, and the identification of the issuing organization. </a:t>
            </a:r>
          </a:p>
          <a:p>
            <a:pPr>
              <a:lnSpc>
                <a:spcPct val="150000"/>
              </a:lnSpc>
            </a:pPr>
            <a:r>
              <a:rPr lang="en-US" altLang="zh-CN" b="1" i="1">
                <a:solidFill>
                  <a:schemeClr val="tx1">
                    <a:lumMod val="85000"/>
                    <a:lumOff val="15000"/>
                  </a:schemeClr>
                </a:solidFill>
              </a:rPr>
              <a:t>——</a:t>
            </a:r>
            <a:r>
              <a:rPr lang="zh-CN" altLang="en-US" b="1" i="1">
                <a:solidFill>
                  <a:schemeClr val="tx1">
                    <a:lumMod val="85000"/>
                    <a:lumOff val="15000"/>
                  </a:schemeClr>
                </a:solidFill>
                <a:sym typeface="+mn-ea"/>
              </a:rPr>
              <a:t>签发日期、文件状态、签发机构身份证明</a:t>
            </a:r>
            <a:endParaRPr lang="zh-CN" altLang="en-US" b="1" i="1">
              <a:solidFill>
                <a:schemeClr val="tx1">
                  <a:lumMod val="85000"/>
                  <a:lumOff val="15000"/>
                </a:schemeClr>
              </a:solidFill>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5" name="图片 4"/>
          <p:cNvPicPr>
            <a:picLocks noChangeAspect="1"/>
          </p:cNvPicPr>
          <p:nvPr/>
        </p:nvPicPr>
        <p:blipFill>
          <a:blip r:embed="rId3"/>
          <a:stretch>
            <a:fillRect/>
          </a:stretch>
        </p:blipFill>
        <p:spPr>
          <a:xfrm>
            <a:off x="5085080" y="-2540"/>
            <a:ext cx="4064635" cy="5144770"/>
          </a:xfrm>
          <a:prstGeom prst="rect">
            <a:avLst/>
          </a:prstGeom>
        </p:spPr>
      </p:pic>
      <p:sp>
        <p:nvSpPr>
          <p:cNvPr id="8" name="矩形 7"/>
          <p:cNvSpPr/>
          <p:nvPr/>
        </p:nvSpPr>
        <p:spPr>
          <a:xfrm>
            <a:off x="415290" y="1285875"/>
            <a:ext cx="4340225" cy="460375"/>
          </a:xfrm>
          <a:prstGeom prst="rect">
            <a:avLst/>
          </a:prstGeom>
        </p:spPr>
        <p:txBody>
          <a:bodyPr wrap="square">
            <a:spAutoFit/>
          </a:bodyPr>
          <a:lstStyle/>
          <a:p>
            <a:pPr indent="0" algn="l">
              <a:lnSpc>
                <a:spcPct val="150000"/>
              </a:lnSpc>
              <a:buFont typeface="Arial" panose="020B0604020202020204" pitchFamily="34" charset="0"/>
              <a:buNone/>
            </a:pPr>
            <a:r>
              <a:rPr lang="en-US" altLang="zh-CN" sz="1600" b="1">
                <a:solidFill>
                  <a:schemeClr val="tx1">
                    <a:lumMod val="85000"/>
                    <a:lumOff val="15000"/>
                  </a:schemeClr>
                </a:solidFill>
              </a:rPr>
              <a:t>IEEE</a:t>
            </a:r>
            <a:r>
              <a:rPr lang="zh-CN" altLang="en-US" sz="1600" b="1">
                <a:solidFill>
                  <a:schemeClr val="tx1">
                    <a:lumMod val="85000"/>
                    <a:lumOff val="15000"/>
                  </a:schemeClr>
                </a:solidFill>
              </a:rPr>
              <a:t>标准</a:t>
            </a:r>
            <a:r>
              <a:rPr lang="en-US" altLang="zh-CN" sz="1600" b="1">
                <a:solidFill>
                  <a:schemeClr val="tx1">
                    <a:lumMod val="85000"/>
                    <a:lumOff val="15000"/>
                  </a:schemeClr>
                </a:solidFill>
              </a:rPr>
              <a:t>SQAP</a:t>
            </a:r>
            <a:r>
              <a:rPr lang="zh-CN" altLang="en-US" sz="1600" b="1">
                <a:solidFill>
                  <a:schemeClr val="tx1">
                    <a:lumMod val="85000"/>
                    <a:lumOff val="15000"/>
                  </a:schemeClr>
                </a:solidFill>
              </a:rPr>
              <a:t>计划书：</a:t>
            </a:r>
          </a:p>
        </p:txBody>
      </p:sp>
      <p:sp>
        <p:nvSpPr>
          <p:cNvPr id="9" name="矩形 8"/>
          <p:cNvSpPr/>
          <p:nvPr/>
        </p:nvSpPr>
        <p:spPr>
          <a:xfrm>
            <a:off x="419735" y="1804670"/>
            <a:ext cx="4901565" cy="460375"/>
          </a:xfrm>
          <a:prstGeom prst="rect">
            <a:avLst/>
          </a:prstGeom>
        </p:spPr>
        <p:txBody>
          <a:bodyPr wrap="square">
            <a:spAutoFit/>
          </a:bodyPr>
          <a:lstStyle/>
          <a:p>
            <a:pPr>
              <a:lnSpc>
                <a:spcPct val="150000"/>
              </a:lnSpc>
            </a:pPr>
            <a:r>
              <a:rPr lang="en-US" altLang="zh-CN" sz="1600" b="1" i="1">
                <a:solidFill>
                  <a:schemeClr val="tx1">
                    <a:lumMod val="85000"/>
                    <a:lumOff val="15000"/>
                  </a:schemeClr>
                </a:solidFill>
              </a:rPr>
              <a:t>Software Quality Assurance Plan for the EMD Project</a:t>
            </a: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本节需要描述该</a:t>
            </a:r>
            <a:r>
              <a:rPr lang="en-US" altLang="zh-CN" sz="1400" b="1">
                <a:solidFill>
                  <a:schemeClr val="tx1">
                    <a:lumMod val="85000"/>
                    <a:lumOff val="15000"/>
                  </a:schemeClr>
                </a:solidFill>
              </a:rPr>
              <a:t>SQAP</a:t>
            </a:r>
            <a:r>
              <a:rPr lang="zh-CN" altLang="en-US" sz="1400" b="1">
                <a:solidFill>
                  <a:schemeClr val="tx1">
                    <a:lumMod val="85000"/>
                    <a:lumOff val="15000"/>
                  </a:schemeClr>
                </a:solidFill>
              </a:rPr>
              <a:t>的特定目的和范围；</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 Purpose (section 1 of the SQAP)</a:t>
            </a:r>
            <a:r>
              <a:rPr lang="en-US" altLang="zh-CN" b="1" i="1">
                <a:solidFill>
                  <a:schemeClr val="tx1">
                    <a:lumMod val="85000"/>
                    <a:lumOff val="15000"/>
                  </a:schemeClr>
                </a:solidFill>
              </a:rPr>
              <a:t> </a:t>
            </a:r>
          </a:p>
        </p:txBody>
      </p:sp>
      <p:sp>
        <p:nvSpPr>
          <p:cNvPr id="6" name="矩形 5"/>
          <p:cNvSpPr/>
          <p:nvPr/>
        </p:nvSpPr>
        <p:spPr>
          <a:xfrm>
            <a:off x="529590" y="2277745"/>
            <a:ext cx="3394710"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应列出</a:t>
            </a:r>
            <a:r>
              <a:rPr lang="en-US" altLang="zh-CN" sz="1400" b="1">
                <a:solidFill>
                  <a:schemeClr val="tx1">
                    <a:lumMod val="85000"/>
                    <a:lumOff val="15000"/>
                  </a:schemeClr>
                </a:solidFill>
              </a:rPr>
              <a:t>SQAP</a:t>
            </a:r>
            <a:r>
              <a:rPr lang="zh-CN" altLang="en-US" sz="1400" b="1">
                <a:solidFill>
                  <a:schemeClr val="tx1">
                    <a:lumMod val="85000"/>
                    <a:lumOff val="15000"/>
                  </a:schemeClr>
                </a:solidFill>
              </a:rPr>
              <a:t>所涵盖的软件项目的名称和软件的预期用途；</a:t>
            </a:r>
          </a:p>
        </p:txBody>
      </p:sp>
      <p:sp>
        <p:nvSpPr>
          <p:cNvPr id="7" name="矩形 6"/>
          <p:cNvSpPr/>
          <p:nvPr/>
        </p:nvSpPr>
        <p:spPr>
          <a:xfrm>
            <a:off x="529590" y="3014980"/>
            <a:ext cx="333438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需要为每个指定的软件项目说明</a:t>
            </a:r>
            <a:r>
              <a:rPr lang="en-US" altLang="zh-CN" sz="1400" b="1">
                <a:solidFill>
                  <a:schemeClr val="tx1">
                    <a:lumMod val="85000"/>
                    <a:lumOff val="15000"/>
                  </a:schemeClr>
                </a:solidFill>
              </a:rPr>
              <a:t>SQAP</a:t>
            </a:r>
            <a:r>
              <a:rPr lang="zh-CN" altLang="en-US" sz="1400" b="1">
                <a:solidFill>
                  <a:schemeClr val="tx1">
                    <a:lumMod val="85000"/>
                    <a:lumOff val="15000"/>
                  </a:schemeClr>
                </a:solidFill>
              </a:rPr>
              <a:t>所涵盖的软件生命周期的部分。</a:t>
            </a:r>
          </a:p>
        </p:txBody>
      </p:sp>
      <p:pic>
        <p:nvPicPr>
          <p:cNvPr id="4" name="图片 3"/>
          <p:cNvPicPr>
            <a:picLocks noChangeAspect="1"/>
          </p:cNvPicPr>
          <p:nvPr/>
        </p:nvPicPr>
        <p:blipFill>
          <a:blip r:embed="rId3"/>
          <a:stretch>
            <a:fillRect/>
          </a:stretch>
        </p:blipFill>
        <p:spPr>
          <a:xfrm>
            <a:off x="5201285" y="-6985"/>
            <a:ext cx="3965575" cy="5140325"/>
          </a:xfrm>
          <a:prstGeom prst="rect">
            <a:avLst/>
          </a:prstGeom>
        </p:spPr>
      </p:pic>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49516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本节需要提供</a:t>
            </a:r>
            <a:r>
              <a:rPr lang="en-US" altLang="zh-CN" sz="1400" b="1">
                <a:solidFill>
                  <a:schemeClr val="tx1">
                    <a:lumMod val="85000"/>
                    <a:lumOff val="15000"/>
                  </a:schemeClr>
                </a:solidFill>
              </a:rPr>
              <a:t>SQAP</a:t>
            </a:r>
            <a:r>
              <a:rPr lang="zh-CN" altLang="en-US" sz="1400" b="1">
                <a:solidFill>
                  <a:schemeClr val="tx1">
                    <a:lumMod val="85000"/>
                    <a:lumOff val="15000"/>
                  </a:schemeClr>
                </a:solidFill>
              </a:rPr>
              <a:t>文本中其他地方引用的文档的完整列表；</a:t>
            </a:r>
          </a:p>
        </p:txBody>
      </p:sp>
      <p:sp>
        <p:nvSpPr>
          <p:cNvPr id="2" name="矩形 1"/>
          <p:cNvSpPr/>
          <p:nvPr/>
        </p:nvSpPr>
        <p:spPr>
          <a:xfrm>
            <a:off x="529590" y="1356995"/>
            <a:ext cx="467169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2. Reference documents (section 2 of the SQAP)</a:t>
            </a:r>
          </a:p>
        </p:txBody>
      </p:sp>
      <p:sp>
        <p:nvSpPr>
          <p:cNvPr id="6" name="矩形 5"/>
          <p:cNvSpPr/>
          <p:nvPr/>
        </p:nvSpPr>
        <p:spPr>
          <a:xfrm>
            <a:off x="529590" y="2600960"/>
            <a:ext cx="4496435" cy="1060450"/>
          </a:xfrm>
          <a:prstGeom prst="rect">
            <a:avLst/>
          </a:prstGeom>
        </p:spPr>
        <p:txBody>
          <a:bodyPr wrap="square">
            <a:spAutoFit/>
          </a:bodyPr>
          <a:lstStyle/>
          <a:p>
            <a:pPr indent="0" algn="l">
              <a:lnSpc>
                <a:spcPct val="150000"/>
              </a:lnSpc>
              <a:buFont typeface="Arial" panose="020B0604020202020204" pitchFamily="34" charset="0"/>
              <a:buNone/>
            </a:pPr>
            <a:r>
              <a:rPr lang="zh-CN" altLang="en-US" sz="1400" b="1">
                <a:solidFill>
                  <a:schemeClr val="tx1">
                    <a:lumMod val="85000"/>
                    <a:lumOff val="15000"/>
                  </a:schemeClr>
                </a:solidFill>
              </a:rPr>
              <a:t>本清单中应包括开发</a:t>
            </a:r>
            <a:r>
              <a:rPr lang="en-US" altLang="zh-CN" sz="1400" b="1">
                <a:solidFill>
                  <a:schemeClr val="tx1">
                    <a:lumMod val="85000"/>
                    <a:lumOff val="15000"/>
                  </a:schemeClr>
                </a:solidFill>
              </a:rPr>
              <a:t>SQAP</a:t>
            </a:r>
            <a:r>
              <a:rPr lang="zh-CN" altLang="en-US" sz="1400" b="1">
                <a:solidFill>
                  <a:schemeClr val="tx1">
                    <a:lumMod val="85000"/>
                    <a:lumOff val="15000"/>
                  </a:schemeClr>
                </a:solidFill>
              </a:rPr>
              <a:t>所使用的文件，包括导致本计划需求的政策或法律，以及详细说明本计划细节的其他计划或任务说明；</a:t>
            </a:r>
          </a:p>
        </p:txBody>
      </p:sp>
      <p:sp>
        <p:nvSpPr>
          <p:cNvPr id="7" name="矩形 6"/>
          <p:cNvSpPr/>
          <p:nvPr/>
        </p:nvSpPr>
        <p:spPr>
          <a:xfrm>
            <a:off x="529590" y="3661410"/>
            <a:ext cx="4495800"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各文件的版本和日期也应列入清单。</a:t>
            </a:r>
          </a:p>
        </p:txBody>
      </p:sp>
      <p:pic>
        <p:nvPicPr>
          <p:cNvPr id="5" name="图片 4"/>
          <p:cNvPicPr>
            <a:picLocks noChangeAspect="1"/>
          </p:cNvPicPr>
          <p:nvPr/>
        </p:nvPicPr>
        <p:blipFill>
          <a:blip r:embed="rId3"/>
          <a:stretch>
            <a:fillRect/>
          </a:stretch>
        </p:blipFill>
        <p:spPr>
          <a:xfrm>
            <a:off x="5173980" y="-1270"/>
            <a:ext cx="3980815" cy="5154295"/>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636176" y="2130974"/>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chemeClr val="accent1"/>
                </a:solidFill>
                <a:latin typeface="方正兰亭黑_GBK"/>
                <a:ea typeface="方正兰亭黑_GBK"/>
              </a:rPr>
              <a:t>目录</a:t>
            </a:r>
            <a:endParaRPr lang="zh-CN" altLang="en-US" sz="2400" b="1" dirty="0">
              <a:solidFill>
                <a:schemeClr val="accent1"/>
              </a:solidFill>
              <a:latin typeface="方正兰亭黑_GBK"/>
              <a:ea typeface="方正兰亭黑_GBK"/>
            </a:endParaRPr>
          </a:p>
        </p:txBody>
      </p:sp>
      <p:cxnSp>
        <p:nvCxnSpPr>
          <p:cNvPr id="30" name="直接连接符 29"/>
          <p:cNvCxnSpPr/>
          <p:nvPr/>
        </p:nvCxnSpPr>
        <p:spPr>
          <a:xfrm>
            <a:off x="1749425" y="2592705"/>
            <a:ext cx="621030" cy="444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48480" y="721451"/>
            <a:ext cx="1188720" cy="368300"/>
          </a:xfrm>
          <a:prstGeom prst="rect">
            <a:avLst/>
          </a:prstGeom>
        </p:spPr>
        <p:txBody>
          <a:bodyPr wrap="none">
            <a:spAutoFit/>
          </a:bodyPr>
          <a:lstStyle/>
          <a:p>
            <a:r>
              <a:rPr lang="en-US" altLang="zh-CN" sz="1800" smtClean="0">
                <a:solidFill>
                  <a:schemeClr val="accent1"/>
                </a:solidFill>
                <a:latin typeface="+mj-ea"/>
                <a:ea typeface="+mj-ea"/>
              </a:rPr>
              <a:t>01.WHAT</a:t>
            </a:r>
          </a:p>
        </p:txBody>
      </p:sp>
      <p:sp>
        <p:nvSpPr>
          <p:cNvPr id="43" name="矩形 42"/>
          <p:cNvSpPr/>
          <p:nvPr/>
        </p:nvSpPr>
        <p:spPr>
          <a:xfrm>
            <a:off x="5448304" y="1004459"/>
            <a:ext cx="2500798" cy="737235"/>
          </a:xfrm>
          <a:prstGeom prst="rect">
            <a:avLst/>
          </a:prstGeom>
        </p:spPr>
        <p:txBody>
          <a:bodyPr wrap="square">
            <a:spAutoFit/>
          </a:bodyPr>
          <a:lstStyle/>
          <a:p>
            <a:pPr>
              <a:lnSpc>
                <a:spcPct val="150000"/>
              </a:lnSpc>
            </a:pPr>
            <a:r>
              <a:rPr lang="en-US" altLang="zh-CN" sz="1400">
                <a:solidFill>
                  <a:prstClr val="black">
                    <a:lumMod val="85000"/>
                    <a:lumOff val="15000"/>
                  </a:prstClr>
                </a:solidFill>
              </a:rPr>
              <a:t>——</a:t>
            </a:r>
            <a:r>
              <a:rPr lang="zh-CN" sz="1400">
                <a:solidFill>
                  <a:prstClr val="black">
                    <a:lumMod val="85000"/>
                    <a:lumOff val="15000"/>
                  </a:prstClr>
                </a:solidFill>
              </a:rPr>
              <a:t>何为软件质量保证？</a:t>
            </a:r>
          </a:p>
          <a:p>
            <a:pPr>
              <a:lnSpc>
                <a:spcPct val="150000"/>
              </a:lnSpc>
            </a:pPr>
            <a:r>
              <a:rPr lang="en-US" altLang="zh-CN" sz="1400"/>
              <a:t>——</a:t>
            </a:r>
            <a:r>
              <a:rPr lang="zh-CN" sz="1400"/>
              <a:t>何为软件质量保证的计划？</a:t>
            </a:r>
          </a:p>
        </p:txBody>
      </p:sp>
      <p:sp>
        <p:nvSpPr>
          <p:cNvPr id="45" name="矩形 44"/>
          <p:cNvSpPr/>
          <p:nvPr/>
        </p:nvSpPr>
        <p:spPr>
          <a:xfrm>
            <a:off x="5448480" y="1780810"/>
            <a:ext cx="1052830" cy="368300"/>
          </a:xfrm>
          <a:prstGeom prst="rect">
            <a:avLst/>
          </a:prstGeom>
        </p:spPr>
        <p:txBody>
          <a:bodyPr wrap="none">
            <a:spAutoFit/>
          </a:bodyPr>
          <a:lstStyle/>
          <a:p>
            <a:r>
              <a:rPr lang="en-US" altLang="zh-CN" sz="1800" smtClean="0">
                <a:solidFill>
                  <a:schemeClr val="accent1"/>
                </a:solidFill>
                <a:latin typeface="+mj-ea"/>
                <a:ea typeface="+mj-ea"/>
              </a:rPr>
              <a:t>02.WHY</a:t>
            </a:r>
            <a:endParaRPr lang="en-US" altLang="zh-CN" sz="1800">
              <a:solidFill>
                <a:schemeClr val="accent1"/>
              </a:solidFill>
              <a:latin typeface="+mj-ea"/>
              <a:ea typeface="+mj-ea"/>
            </a:endParaRPr>
          </a:p>
        </p:txBody>
      </p:sp>
      <p:sp>
        <p:nvSpPr>
          <p:cNvPr id="46" name="矩形 45"/>
          <p:cNvSpPr/>
          <p:nvPr/>
        </p:nvSpPr>
        <p:spPr>
          <a:xfrm>
            <a:off x="5448300" y="2053590"/>
            <a:ext cx="2882265" cy="414020"/>
          </a:xfrm>
          <a:prstGeom prst="rect">
            <a:avLst/>
          </a:prstGeom>
        </p:spPr>
        <p:txBody>
          <a:bodyPr wrap="square">
            <a:spAutoFit/>
          </a:bodyPr>
          <a:lstStyle/>
          <a:p>
            <a:pPr>
              <a:lnSpc>
                <a:spcPct val="150000"/>
              </a:lnSpc>
            </a:pPr>
            <a:r>
              <a:rPr lang="en-US" altLang="zh-CN" sz="1400"/>
              <a:t>——</a:t>
            </a:r>
            <a:r>
              <a:rPr lang="zh-CN" altLang="en-US" sz="1400"/>
              <a:t>软件质量保证的计划有何意义？</a:t>
            </a:r>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47845" y="2788110"/>
            <a:ext cx="1101090" cy="368300"/>
          </a:xfrm>
          <a:prstGeom prst="rect">
            <a:avLst/>
          </a:prstGeom>
        </p:spPr>
        <p:txBody>
          <a:bodyPr wrap="none">
            <a:spAutoFit/>
          </a:bodyPr>
          <a:lstStyle/>
          <a:p>
            <a:r>
              <a:rPr lang="en-US" altLang="zh-CN" sz="1800" smtClean="0">
                <a:solidFill>
                  <a:schemeClr val="accent1"/>
                </a:solidFill>
                <a:latin typeface="+mj-ea"/>
                <a:ea typeface="+mj-ea"/>
              </a:rPr>
              <a:t>03.HOW</a:t>
            </a:r>
          </a:p>
        </p:txBody>
      </p:sp>
      <p:sp>
        <p:nvSpPr>
          <p:cNvPr id="50" name="矩形 49"/>
          <p:cNvSpPr/>
          <p:nvPr/>
        </p:nvSpPr>
        <p:spPr>
          <a:xfrm>
            <a:off x="5448300" y="3060700"/>
            <a:ext cx="2882900" cy="414020"/>
          </a:xfrm>
          <a:prstGeom prst="rect">
            <a:avLst/>
          </a:prstGeom>
        </p:spPr>
        <p:txBody>
          <a:bodyPr wrap="square">
            <a:spAutoFit/>
          </a:bodyPr>
          <a:lstStyle/>
          <a:p>
            <a:pPr>
              <a:lnSpc>
                <a:spcPct val="150000"/>
              </a:lnSpc>
            </a:pPr>
            <a:r>
              <a:rPr lang="en-US" altLang="zh-CN" sz="1400"/>
              <a:t>——</a:t>
            </a:r>
            <a:r>
              <a:rPr lang="zh-CN" sz="1400"/>
              <a:t>软件质量保证计划的制定方法？</a:t>
            </a:r>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7845" y="3767105"/>
            <a:ext cx="1899920" cy="368300"/>
          </a:xfrm>
          <a:prstGeom prst="rect">
            <a:avLst/>
          </a:prstGeom>
        </p:spPr>
        <p:txBody>
          <a:bodyPr wrap="none">
            <a:spAutoFit/>
          </a:bodyPr>
          <a:lstStyle/>
          <a:p>
            <a:r>
              <a:rPr lang="en-US" altLang="zh-CN" sz="1800" smtClean="0">
                <a:solidFill>
                  <a:schemeClr val="accent1"/>
                </a:solidFill>
                <a:latin typeface="+mj-ea"/>
                <a:ea typeface="+mj-ea"/>
              </a:rPr>
              <a:t>04.REFERENCES</a:t>
            </a:r>
            <a:endParaRPr lang="en-US" altLang="zh-CN" sz="1800">
              <a:solidFill>
                <a:schemeClr val="accent1"/>
              </a:solidFill>
              <a:latin typeface="+mj-ea"/>
              <a:ea typeface="+mj-ea"/>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本节需要描述项目的组织结构，项目的任务，项目中的角色和职责，以及用于质量保证的资源的估算。</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3. Management (section 3 of the SQAP)</a:t>
            </a:r>
            <a:r>
              <a:rPr lang="en-US" altLang="zh-CN" b="1" i="1">
                <a:solidFill>
                  <a:schemeClr val="tx1">
                    <a:lumMod val="85000"/>
                    <a:lumOff val="15000"/>
                  </a:schemeClr>
                </a:solidFill>
              </a:rPr>
              <a:t> </a:t>
            </a:r>
          </a:p>
        </p:txBody>
      </p:sp>
      <p:pic>
        <p:nvPicPr>
          <p:cNvPr id="5" name="图片 4"/>
          <p:cNvPicPr>
            <a:picLocks noChangeAspect="1"/>
          </p:cNvPicPr>
          <p:nvPr/>
        </p:nvPicPr>
        <p:blipFill>
          <a:blip r:embed="rId3"/>
          <a:stretch>
            <a:fillRect/>
          </a:stretch>
        </p:blipFill>
        <p:spPr>
          <a:xfrm>
            <a:off x="5173345" y="-6350"/>
            <a:ext cx="3982085" cy="5155565"/>
          </a:xfrm>
          <a:prstGeom prst="rect">
            <a:avLst/>
          </a:prstGeom>
        </p:spPr>
      </p:pic>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本节需要描述影响和控制软件质量的组织结构。这应包括对组织的每个组成部分，以及角色和委派责任的描述。</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3.1 Organization</a:t>
            </a:r>
            <a:r>
              <a:rPr lang="en-US" altLang="zh-CN" b="1" i="1">
                <a:solidFill>
                  <a:schemeClr val="tx1">
                    <a:lumMod val="85000"/>
                    <a:lumOff val="15000"/>
                  </a:schemeClr>
                </a:solidFill>
              </a:rPr>
              <a:t> </a:t>
            </a:r>
          </a:p>
        </p:txBody>
      </p:sp>
      <p:pic>
        <p:nvPicPr>
          <p:cNvPr id="5" name="图片 4"/>
          <p:cNvPicPr>
            <a:picLocks noChangeAspect="1"/>
          </p:cNvPicPr>
          <p:nvPr/>
        </p:nvPicPr>
        <p:blipFill>
          <a:blip r:embed="rId3"/>
          <a:stretch>
            <a:fillRect/>
          </a:stretch>
        </p:blipFill>
        <p:spPr>
          <a:xfrm>
            <a:off x="5173345" y="-6350"/>
            <a:ext cx="3982085" cy="5155565"/>
          </a:xfrm>
          <a:prstGeom prst="rect">
            <a:avLst/>
          </a:prstGeom>
        </p:spPr>
      </p:pic>
      <p:sp>
        <p:nvSpPr>
          <p:cNvPr id="4" name="矩形 3"/>
          <p:cNvSpPr/>
          <p:nvPr/>
        </p:nvSpPr>
        <p:spPr>
          <a:xfrm>
            <a:off x="529590" y="292417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该组织结构进行评估监控软件质量，及验证问题解决的工作的自由客观程度应该被清楚地描述和记录。</a:t>
            </a:r>
          </a:p>
        </p:txBody>
      </p:sp>
      <p:sp>
        <p:nvSpPr>
          <p:cNvPr id="6" name="矩形 5"/>
          <p:cNvSpPr/>
          <p:nvPr/>
        </p:nvSpPr>
        <p:spPr>
          <a:xfrm>
            <a:off x="529590" y="3661410"/>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此外，还应该确定负责准备和维护</a:t>
            </a:r>
            <a:r>
              <a:rPr lang="en-US" altLang="zh-CN" sz="1400" b="1">
                <a:solidFill>
                  <a:schemeClr val="tx1">
                    <a:lumMod val="85000"/>
                    <a:lumOff val="15000"/>
                  </a:schemeClr>
                </a:solidFill>
              </a:rPr>
              <a:t>SQAP</a:t>
            </a:r>
            <a:r>
              <a:rPr lang="zh-CN" altLang="en-US" sz="1400" b="1">
                <a:solidFill>
                  <a:schemeClr val="tx1">
                    <a:lumMod val="85000"/>
                    <a:lumOff val="15000"/>
                  </a:schemeClr>
                </a:solidFill>
              </a:rPr>
              <a:t>的组织。</a:t>
            </a:r>
          </a:p>
        </p:txBody>
      </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本节应说明：</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3.2 Tasks</a:t>
            </a:r>
            <a:endParaRPr lang="en-US" altLang="zh-CN" b="1" i="1">
              <a:solidFill>
                <a:schemeClr val="tx1">
                  <a:lumMod val="85000"/>
                  <a:lumOff val="15000"/>
                </a:schemeClr>
              </a:solidFill>
            </a:endParaRPr>
          </a:p>
        </p:txBody>
      </p:sp>
      <p:sp>
        <p:nvSpPr>
          <p:cNvPr id="4" name="矩形 3"/>
          <p:cNvSpPr/>
          <p:nvPr/>
        </p:nvSpPr>
        <p:spPr>
          <a:xfrm>
            <a:off x="529590" y="227774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a) SQAP</a:t>
            </a:r>
            <a:r>
              <a:rPr lang="zh-CN" altLang="en-US" sz="1400" b="1">
                <a:solidFill>
                  <a:schemeClr val="tx1">
                    <a:lumMod val="85000"/>
                    <a:lumOff val="15000"/>
                  </a:schemeClr>
                </a:solidFill>
              </a:rPr>
              <a:t>所涵盖的软件生命周期的那一部分；</a:t>
            </a:r>
          </a:p>
        </p:txBody>
      </p:sp>
      <p:sp>
        <p:nvSpPr>
          <p:cNvPr id="7" name="矩形 6"/>
          <p:cNvSpPr/>
          <p:nvPr/>
        </p:nvSpPr>
        <p:spPr>
          <a:xfrm>
            <a:off x="529590" y="269176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要执行的任务；</a:t>
            </a:r>
          </a:p>
        </p:txBody>
      </p:sp>
      <p:sp>
        <p:nvSpPr>
          <p:cNvPr id="8" name="矩形 7"/>
          <p:cNvSpPr/>
          <p:nvPr/>
        </p:nvSpPr>
        <p:spPr>
          <a:xfrm>
            <a:off x="529590" y="310578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c) </a:t>
            </a:r>
            <a:r>
              <a:rPr lang="zh-CN" sz="1400" b="1">
                <a:solidFill>
                  <a:schemeClr val="tx1">
                    <a:lumMod val="85000"/>
                    <a:lumOff val="15000"/>
                  </a:schemeClr>
                </a:solidFill>
              </a:rPr>
              <a:t>每个任务的准入准出标准；</a:t>
            </a:r>
          </a:p>
        </p:txBody>
      </p:sp>
      <p:sp>
        <p:nvSpPr>
          <p:cNvPr id="9" name="矩形 8"/>
          <p:cNvSpPr/>
          <p:nvPr/>
        </p:nvSpPr>
        <p:spPr>
          <a:xfrm>
            <a:off x="529590" y="351980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d) </a:t>
            </a:r>
            <a:r>
              <a:rPr lang="zh-CN" sz="1400" b="1">
                <a:solidFill>
                  <a:schemeClr val="tx1">
                    <a:lumMod val="85000"/>
                    <a:lumOff val="15000"/>
                  </a:schemeClr>
                </a:solidFill>
              </a:rPr>
              <a:t>这些任务与计划的主要检查点之间的关系。应注明任务的顺序和关系，以及他们与项目管理计划总览的关系。</a:t>
            </a:r>
          </a:p>
        </p:txBody>
      </p:sp>
      <p:pic>
        <p:nvPicPr>
          <p:cNvPr id="12" name="图片 11"/>
          <p:cNvPicPr>
            <a:picLocks noChangeAspect="1"/>
          </p:cNvPicPr>
          <p:nvPr/>
        </p:nvPicPr>
        <p:blipFill>
          <a:blip r:embed="rId3"/>
          <a:stretch>
            <a:fillRect/>
          </a:stretch>
        </p:blipFill>
        <p:spPr>
          <a:xfrm>
            <a:off x="5199380" y="11430"/>
            <a:ext cx="3968750" cy="5137785"/>
          </a:xfrm>
          <a:prstGeom prst="rect">
            <a:avLst/>
          </a:prstGeom>
        </p:spPr>
      </p:pic>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本节应确定负责执行每个任务的特定组织单元（人员、小组等）。</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3.3 Roles and responsibilities</a:t>
            </a:r>
          </a:p>
        </p:txBody>
      </p:sp>
      <p:pic>
        <p:nvPicPr>
          <p:cNvPr id="5" name="图片 4"/>
          <p:cNvPicPr>
            <a:picLocks noChangeAspect="1"/>
          </p:cNvPicPr>
          <p:nvPr/>
        </p:nvPicPr>
        <p:blipFill>
          <a:blip r:embed="rId3"/>
          <a:stretch>
            <a:fillRect/>
          </a:stretch>
        </p:blipFill>
        <p:spPr>
          <a:xfrm>
            <a:off x="5185410" y="11430"/>
            <a:ext cx="3962400" cy="5131435"/>
          </a:xfrm>
          <a:prstGeom prst="rect">
            <a:avLst/>
          </a:prstGeom>
        </p:spPr>
      </p:pic>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本节应提供用于质量保证和质量控制任务的资源和费用概算。</a:t>
            </a:r>
          </a:p>
        </p:txBody>
      </p:sp>
      <p:sp>
        <p:nvSpPr>
          <p:cNvPr id="2" name="矩形 1"/>
          <p:cNvSpPr/>
          <p:nvPr/>
        </p:nvSpPr>
        <p:spPr>
          <a:xfrm>
            <a:off x="529590" y="1356995"/>
            <a:ext cx="442404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3.4 Quality assurance estimated resources</a:t>
            </a:r>
          </a:p>
        </p:txBody>
      </p:sp>
      <p:pic>
        <p:nvPicPr>
          <p:cNvPr id="4" name="图片 3"/>
          <p:cNvPicPr>
            <a:picLocks noChangeAspect="1"/>
          </p:cNvPicPr>
          <p:nvPr/>
        </p:nvPicPr>
        <p:blipFill>
          <a:blip r:embed="rId3"/>
          <a:stretch>
            <a:fillRect/>
          </a:stretch>
        </p:blipFill>
        <p:spPr>
          <a:xfrm>
            <a:off x="5177790" y="-1905"/>
            <a:ext cx="3970655" cy="5140960"/>
          </a:xfrm>
          <a:prstGeom prst="rect">
            <a:avLst/>
          </a:prstGeom>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34086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 Documentation (section 4 of the SQAP)</a:t>
            </a:r>
            <a:r>
              <a:rPr lang="en-US" altLang="zh-CN" b="1" i="1">
                <a:solidFill>
                  <a:schemeClr val="tx1">
                    <a:lumMod val="85000"/>
                    <a:lumOff val="15000"/>
                  </a:schemeClr>
                </a:solidFill>
              </a:rPr>
              <a:t> </a:t>
            </a:r>
          </a:p>
        </p:txBody>
      </p:sp>
      <p:pic>
        <p:nvPicPr>
          <p:cNvPr id="5" name="图片 4"/>
          <p:cNvPicPr>
            <a:picLocks noChangeAspect="1"/>
          </p:cNvPicPr>
          <p:nvPr/>
        </p:nvPicPr>
        <p:blipFill>
          <a:blip r:embed="rId3"/>
          <a:stretch>
            <a:fillRect/>
          </a:stretch>
        </p:blipFill>
        <p:spPr>
          <a:xfrm>
            <a:off x="5185410" y="10160"/>
            <a:ext cx="3969385" cy="5139055"/>
          </a:xfrm>
          <a:prstGeom prst="rect">
            <a:avLst/>
          </a:prstGeom>
        </p:spPr>
      </p:pic>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34086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4.1 Purpose</a:t>
            </a:r>
          </a:p>
        </p:txBody>
      </p:sp>
      <p:pic>
        <p:nvPicPr>
          <p:cNvPr id="5" name="图片 4"/>
          <p:cNvPicPr>
            <a:picLocks noChangeAspect="1"/>
          </p:cNvPicPr>
          <p:nvPr/>
        </p:nvPicPr>
        <p:blipFill>
          <a:blip r:embed="rId3"/>
          <a:stretch>
            <a:fillRect/>
          </a:stretch>
        </p:blipFill>
        <p:spPr>
          <a:xfrm>
            <a:off x="5185410" y="10160"/>
            <a:ext cx="3969385" cy="5139055"/>
          </a:xfrm>
          <a:prstGeom prst="rect">
            <a:avLst/>
          </a:prstGeom>
        </p:spPr>
      </p:pic>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本节应履行以下职能：</a:t>
            </a:r>
          </a:p>
        </p:txBody>
      </p:sp>
      <p:sp>
        <p:nvSpPr>
          <p:cNvPr id="4" name="矩形 3"/>
          <p:cNvSpPr/>
          <p:nvPr/>
        </p:nvSpPr>
        <p:spPr>
          <a:xfrm>
            <a:off x="530225" y="227774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标识以下四类文档：管理软件开发的文档、验证和确认文档、使用文档及维护文档；</a:t>
            </a:r>
          </a:p>
        </p:txBody>
      </p:sp>
      <p:sp>
        <p:nvSpPr>
          <p:cNvPr id="6" name="矩形 5"/>
          <p:cNvSpPr/>
          <p:nvPr/>
        </p:nvSpPr>
        <p:spPr>
          <a:xfrm>
            <a:off x="530225" y="3014980"/>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列出需要评审或审核的文件。就每一份列出的文件，需要确定需进行的评审或审核，以及用以确认充分性的准则。</a:t>
            </a:r>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34086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 Minimum documentation requirements</a:t>
            </a:r>
          </a:p>
        </p:txBody>
      </p:sp>
      <p:pic>
        <p:nvPicPr>
          <p:cNvPr id="5" name="图片 4"/>
          <p:cNvPicPr>
            <a:picLocks noChangeAspect="1"/>
          </p:cNvPicPr>
          <p:nvPr/>
        </p:nvPicPr>
        <p:blipFill>
          <a:blip r:embed="rId3"/>
          <a:stretch>
            <a:fillRect/>
          </a:stretch>
        </p:blipFill>
        <p:spPr>
          <a:xfrm>
            <a:off x="5185410" y="10160"/>
            <a:ext cx="3969385" cy="5139055"/>
          </a:xfrm>
          <a:prstGeom prst="rect">
            <a:avLst/>
          </a:prstGeom>
        </p:spPr>
      </p:pic>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为了确保软件的实现满足技术要求，至少需要该节中列举出的文档。</a:t>
            </a:r>
          </a:p>
        </p:txBody>
      </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7517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4.2.1 Software requirements description (SRD)</a:t>
            </a:r>
          </a:p>
        </p:txBody>
      </p:sp>
      <p:pic>
        <p:nvPicPr>
          <p:cNvPr id="5" name="图片 4"/>
          <p:cNvPicPr>
            <a:picLocks noChangeAspect="1"/>
          </p:cNvPicPr>
          <p:nvPr/>
        </p:nvPicPr>
        <p:blipFill>
          <a:blip r:embed="rId3"/>
          <a:stretch>
            <a:fillRect/>
          </a:stretch>
        </p:blipFill>
        <p:spPr>
          <a:xfrm>
            <a:off x="5185410" y="10160"/>
            <a:ext cx="3969385" cy="5139055"/>
          </a:xfrm>
          <a:prstGeom prst="rect">
            <a:avLst/>
          </a:prstGeom>
        </p:spPr>
      </p:pic>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软件需求描述：用于指定特定软件产品、程序，或在特定环境中执行特定功能的程序集的需求。</a:t>
            </a: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7517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4.2.2 Software design description (SDD)</a:t>
            </a:r>
          </a:p>
        </p:txBody>
      </p:sp>
      <p:pic>
        <p:nvPicPr>
          <p:cNvPr id="5" name="图片 4"/>
          <p:cNvPicPr>
            <a:picLocks noChangeAspect="1"/>
          </p:cNvPicPr>
          <p:nvPr/>
        </p:nvPicPr>
        <p:blipFill>
          <a:blip r:embed="rId3"/>
          <a:stretch>
            <a:fillRect/>
          </a:stretch>
        </p:blipFill>
        <p:spPr>
          <a:xfrm>
            <a:off x="5185410" y="10160"/>
            <a:ext cx="3969385" cy="5139055"/>
          </a:xfrm>
          <a:prstGeom prst="rect">
            <a:avLst/>
          </a:prstGeom>
        </p:spPr>
      </p:pic>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软件设计描述：用于描述如何构造软件来满足</a:t>
            </a:r>
            <a:r>
              <a:rPr lang="en-US" altLang="zh-CN" sz="1400" b="1">
                <a:solidFill>
                  <a:schemeClr val="tx1">
                    <a:lumMod val="85000"/>
                    <a:lumOff val="15000"/>
                  </a:schemeClr>
                </a:solidFill>
              </a:rPr>
              <a:t>SRD</a:t>
            </a:r>
            <a:r>
              <a:rPr lang="zh-CN" altLang="en-US" sz="1400" b="1">
                <a:solidFill>
                  <a:schemeClr val="tx1">
                    <a:lumMod val="85000"/>
                    <a:lumOff val="15000"/>
                  </a:schemeClr>
                </a:solidFill>
              </a:rPr>
              <a:t>中的需求。</a:t>
            </a:r>
            <a:r>
              <a:rPr lang="en-US" altLang="zh-CN" sz="1400" b="1">
                <a:solidFill>
                  <a:schemeClr val="tx1">
                    <a:lumMod val="85000"/>
                    <a:lumOff val="15000"/>
                  </a:schemeClr>
                </a:solidFill>
              </a:rPr>
              <a:t>SDD</a:t>
            </a:r>
            <a:r>
              <a:rPr lang="zh-CN" altLang="en-US" sz="1400" b="1">
                <a:solidFill>
                  <a:schemeClr val="tx1">
                    <a:lumMod val="85000"/>
                    <a:lumOff val="15000"/>
                  </a:schemeClr>
                </a:solidFill>
              </a:rPr>
              <a:t>应该描述软件设计的所有组件及子组件，包括数据库和内部组件接口等。</a:t>
            </a: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297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smtClean="0">
                <a:solidFill>
                  <a:schemeClr val="accent1"/>
                </a:solidFill>
                <a:latin typeface="方正兰亭黑_GBK"/>
                <a:ea typeface="方正兰亭黑_GBK"/>
              </a:rPr>
              <a:t>软件质量保证计划的定义</a:t>
            </a:r>
            <a:endParaRPr lang="zh-CN" altLang="en-US" sz="2000">
              <a:solidFill>
                <a:schemeClr val="accent1"/>
              </a:solidFill>
              <a:latin typeface="方正兰亭黑_GBK"/>
              <a:ea typeface="方正兰亭黑_GBK"/>
            </a:endParaRPr>
          </a:p>
        </p:txBody>
      </p:sp>
      <p:sp>
        <p:nvSpPr>
          <p:cNvPr id="20" name="矩形 19"/>
          <p:cNvSpPr/>
          <p:nvPr/>
        </p:nvSpPr>
        <p:spPr>
          <a:xfrm>
            <a:off x="3500430" y="2280505"/>
            <a:ext cx="4043680" cy="306705"/>
          </a:xfrm>
          <a:prstGeom prst="rect">
            <a:avLst/>
          </a:prstGeom>
        </p:spPr>
        <p:txBody>
          <a:bodyPr wrap="none">
            <a:spAutoFit/>
          </a:bodyPr>
          <a:lstStyle/>
          <a:p>
            <a:pPr algn="ctr"/>
            <a:r>
              <a:rPr lang="en-US" altLang="zh-CN" sz="1400">
                <a:solidFill>
                  <a:schemeClr val="accent1"/>
                </a:solidFill>
                <a:latin typeface="+mj-ea"/>
                <a:ea typeface="+mj-ea"/>
              </a:rPr>
              <a:t>Definition of Software Quality Assurance Plan</a:t>
            </a:r>
          </a:p>
        </p:txBody>
      </p:sp>
      <p:cxnSp>
        <p:nvCxnSpPr>
          <p:cNvPr id="3" name="直接连接符 2"/>
          <p:cNvCxnSpPr/>
          <p:nvPr/>
        </p:nvCxnSpPr>
        <p:spPr>
          <a:xfrm>
            <a:off x="3605530" y="2597785"/>
            <a:ext cx="39846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97807"/>
            <a:ext cx="4120426"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Scientific and Reasonable Plan of Software</a:t>
            </a: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7517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4.2.3 Verification and validation plans</a:t>
            </a:r>
          </a:p>
        </p:txBody>
      </p:sp>
      <p:pic>
        <p:nvPicPr>
          <p:cNvPr id="5" name="图片 4"/>
          <p:cNvPicPr>
            <a:picLocks noChangeAspect="1"/>
          </p:cNvPicPr>
          <p:nvPr/>
        </p:nvPicPr>
        <p:blipFill>
          <a:blip r:embed="rId3"/>
          <a:stretch>
            <a:fillRect/>
          </a:stretch>
        </p:blipFill>
        <p:spPr>
          <a:xfrm>
            <a:off x="5185410" y="10160"/>
            <a:ext cx="3969385" cy="5139055"/>
          </a:xfrm>
          <a:prstGeom prst="rect">
            <a:avLst/>
          </a:prstGeom>
        </p:spPr>
      </p:pic>
      <p:sp>
        <p:nvSpPr>
          <p:cNvPr id="3" name="矩形 2"/>
          <p:cNvSpPr/>
          <p:nvPr/>
        </p:nvSpPr>
        <p:spPr>
          <a:xfrm>
            <a:off x="529590" y="1863725"/>
            <a:ext cx="4340225" cy="138366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验证确认计划：用于确定开发的软件产品是否符合需求，以及软件产品是否满足预期用途和用户期望。这包括对软件产品和生产过程的分析、评价、评审、检查、评估和测试。</a:t>
            </a:r>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8660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4.2.4 Verification results report and validation results report</a:t>
            </a:r>
          </a:p>
        </p:txBody>
      </p:sp>
      <p:sp>
        <p:nvSpPr>
          <p:cNvPr id="3" name="矩形 2"/>
          <p:cNvSpPr/>
          <p:nvPr/>
        </p:nvSpPr>
        <p:spPr>
          <a:xfrm>
            <a:off x="529590" y="227901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验证确认结果报告：验证结果报告应当描述根据验证计划进行的软件验证活动的结果，确认结果报告应当描述根据确认计划进行的软件测试或检验的结果。</a:t>
            </a:r>
          </a:p>
        </p:txBody>
      </p:sp>
      <p:pic>
        <p:nvPicPr>
          <p:cNvPr id="4" name="图片 3"/>
          <p:cNvPicPr>
            <a:picLocks noChangeAspect="1"/>
          </p:cNvPicPr>
          <p:nvPr/>
        </p:nvPicPr>
        <p:blipFill>
          <a:blip r:embed="rId3"/>
          <a:stretch>
            <a:fillRect/>
          </a:stretch>
        </p:blipFill>
        <p:spPr>
          <a:xfrm>
            <a:off x="5179060" y="5080"/>
            <a:ext cx="3968750" cy="5137785"/>
          </a:xfrm>
          <a:prstGeom prst="rect">
            <a:avLst/>
          </a:prstGeom>
        </p:spPr>
      </p:pic>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8660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4.2.5 User documentation</a:t>
            </a:r>
          </a:p>
        </p:txBody>
      </p:sp>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用户文档：用于指导用户安装、操作、管理和维护软件产品。应描述数据控制输入、输入序列、选项、程序限制以及软件产品的所有其他基本信息。</a:t>
            </a:r>
          </a:p>
        </p:txBody>
      </p:sp>
      <p:pic>
        <p:nvPicPr>
          <p:cNvPr id="4" name="图片 3"/>
          <p:cNvPicPr>
            <a:picLocks noChangeAspect="1"/>
          </p:cNvPicPr>
          <p:nvPr/>
        </p:nvPicPr>
        <p:blipFill>
          <a:blip r:embed="rId3"/>
          <a:stretch>
            <a:fillRect/>
          </a:stretch>
        </p:blipFill>
        <p:spPr>
          <a:xfrm>
            <a:off x="5179060" y="5080"/>
            <a:ext cx="3968750" cy="5137785"/>
          </a:xfrm>
          <a:prstGeom prst="rect">
            <a:avLst/>
          </a:prstGeom>
        </p:spPr>
      </p:pic>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8660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4.2.6 Software configuration management plan (SCMP)</a:t>
            </a:r>
          </a:p>
        </p:txBody>
      </p:sp>
      <p:sp>
        <p:nvSpPr>
          <p:cNvPr id="3" name="矩形 2"/>
          <p:cNvSpPr/>
          <p:nvPr/>
        </p:nvSpPr>
        <p:spPr>
          <a:xfrm>
            <a:off x="529590" y="2279015"/>
            <a:ext cx="4340225" cy="203009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软件配置管理计划：用于记录应该完成哪些软件配置管理（</a:t>
            </a:r>
            <a:r>
              <a:rPr lang="en-US" altLang="zh-CN" sz="1400" b="1">
                <a:solidFill>
                  <a:schemeClr val="tx1">
                    <a:lumMod val="85000"/>
                    <a:lumOff val="15000"/>
                  </a:schemeClr>
                </a:solidFill>
              </a:rPr>
              <a:t>SCM</a:t>
            </a:r>
            <a:r>
              <a:rPr lang="zh-CN" sz="1400" b="1">
                <a:solidFill>
                  <a:schemeClr val="tx1">
                    <a:lumMod val="85000"/>
                    <a:lumOff val="15000"/>
                  </a:schemeClr>
                </a:solidFill>
              </a:rPr>
              <a:t>）活动、如何完成这些活动、谁负责特定任务、事件的调度以及将要使用哪些资源。</a:t>
            </a:r>
            <a:r>
              <a:rPr lang="en-US" altLang="zh-CN" sz="1400" b="1">
                <a:solidFill>
                  <a:schemeClr val="tx1">
                    <a:lumMod val="85000"/>
                    <a:lumOff val="15000"/>
                  </a:schemeClr>
                </a:solidFill>
              </a:rPr>
              <a:t>SCMP</a:t>
            </a:r>
            <a:r>
              <a:rPr lang="zh-CN" altLang="en-US" sz="1400" b="1">
                <a:solidFill>
                  <a:schemeClr val="tx1">
                    <a:lumMod val="85000"/>
                    <a:lumOff val="15000"/>
                  </a:schemeClr>
                </a:solidFill>
              </a:rPr>
              <a:t>还应该定义用于在软件生命周期的所有阶段维护、存储、保护和文档化已识别软件的受控版本和相关工件的方法和设施。</a:t>
            </a:r>
          </a:p>
        </p:txBody>
      </p:sp>
      <p:pic>
        <p:nvPicPr>
          <p:cNvPr id="4" name="图片 3"/>
          <p:cNvPicPr>
            <a:picLocks noChangeAspect="1"/>
          </p:cNvPicPr>
          <p:nvPr/>
        </p:nvPicPr>
        <p:blipFill>
          <a:blip r:embed="rId3"/>
          <a:stretch>
            <a:fillRect/>
          </a:stretch>
        </p:blipFill>
        <p:spPr>
          <a:xfrm>
            <a:off x="5179060" y="5080"/>
            <a:ext cx="3968750" cy="5137785"/>
          </a:xfrm>
          <a:prstGeom prst="rect">
            <a:avLst/>
          </a:prstGeom>
        </p:spPr>
      </p:pic>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58660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4.3 Other documentation</a:t>
            </a:r>
          </a:p>
        </p:txBody>
      </p:sp>
      <p:sp>
        <p:nvSpPr>
          <p:cNvPr id="3" name="矩形 2"/>
          <p:cNvSpPr/>
          <p:nvPr/>
        </p:nvSpPr>
        <p:spPr>
          <a:xfrm>
            <a:off x="529590" y="1863725"/>
            <a:ext cx="4340225" cy="267652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其他文档可能包含以下内容：</a:t>
            </a:r>
          </a:p>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开发过程计划</a:t>
            </a:r>
          </a:p>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软件开发标准说明</a:t>
            </a:r>
          </a:p>
          <a:p>
            <a:pPr indent="0" algn="l">
              <a:lnSpc>
                <a:spcPct val="150000"/>
              </a:lnSpc>
              <a:buFont typeface="Arial" panose="020B0604020202020204" pitchFamily="34" charset="0"/>
              <a:buNone/>
            </a:pPr>
            <a:r>
              <a:rPr lang="en-US" altLang="zh-CN" sz="1400" b="1">
                <a:solidFill>
                  <a:schemeClr val="tx1">
                    <a:lumMod val="85000"/>
                    <a:lumOff val="15000"/>
                  </a:schemeClr>
                </a:solidFill>
              </a:rPr>
              <a:t>c) </a:t>
            </a:r>
            <a:r>
              <a:rPr lang="zh-CN" altLang="en-US" sz="1400" b="1">
                <a:solidFill>
                  <a:schemeClr val="tx1">
                    <a:lumMod val="85000"/>
                    <a:lumOff val="15000"/>
                  </a:schemeClr>
                </a:solidFill>
              </a:rPr>
              <a:t>软件工程方法</a:t>
            </a:r>
            <a:r>
              <a:rPr lang="en-US" altLang="zh-CN" sz="1400" b="1">
                <a:solidFill>
                  <a:schemeClr val="tx1">
                    <a:lumMod val="85000"/>
                    <a:lumOff val="15000"/>
                  </a:schemeClr>
                </a:solidFill>
              </a:rPr>
              <a:t>/</a:t>
            </a:r>
            <a:r>
              <a:rPr lang="zh-CN" altLang="en-US" sz="1400" b="1">
                <a:solidFill>
                  <a:schemeClr val="tx1">
                    <a:lumMod val="85000"/>
                    <a:lumOff val="15000"/>
                  </a:schemeClr>
                </a:solidFill>
              </a:rPr>
              <a:t>过程</a:t>
            </a:r>
            <a:r>
              <a:rPr lang="en-US" altLang="zh-CN" sz="1400" b="1">
                <a:solidFill>
                  <a:schemeClr val="tx1">
                    <a:lumMod val="85000"/>
                    <a:lumOff val="15000"/>
                  </a:schemeClr>
                </a:solidFill>
              </a:rPr>
              <a:t>/</a:t>
            </a:r>
            <a:r>
              <a:rPr lang="zh-CN" altLang="en-US" sz="1400" b="1">
                <a:solidFill>
                  <a:schemeClr val="tx1">
                    <a:lumMod val="85000"/>
                    <a:lumOff val="15000"/>
                  </a:schemeClr>
                </a:solidFill>
              </a:rPr>
              <a:t>工具描述</a:t>
            </a:r>
          </a:p>
          <a:p>
            <a:pPr indent="0" algn="l">
              <a:lnSpc>
                <a:spcPct val="150000"/>
              </a:lnSpc>
              <a:buFont typeface="Arial" panose="020B0604020202020204" pitchFamily="34" charset="0"/>
              <a:buNone/>
            </a:pPr>
            <a:r>
              <a:rPr lang="en-US" altLang="zh-CN" sz="1400" b="1">
                <a:solidFill>
                  <a:schemeClr val="tx1">
                    <a:lumMod val="85000"/>
                    <a:lumOff val="15000"/>
                  </a:schemeClr>
                </a:solidFill>
              </a:rPr>
              <a:t>d) </a:t>
            </a:r>
            <a:r>
              <a:rPr lang="zh-CN" altLang="en-US" sz="1400" b="1">
                <a:solidFill>
                  <a:schemeClr val="tx1">
                    <a:lumMod val="85000"/>
                    <a:lumOff val="15000"/>
                  </a:schemeClr>
                </a:solidFill>
              </a:rPr>
              <a:t>软件项目管理计划</a:t>
            </a:r>
          </a:p>
          <a:p>
            <a:pPr indent="0" algn="l">
              <a:lnSpc>
                <a:spcPct val="150000"/>
              </a:lnSpc>
              <a:buFont typeface="Arial" panose="020B0604020202020204" pitchFamily="34" charset="0"/>
              <a:buNone/>
            </a:pPr>
            <a:r>
              <a:rPr lang="en-US" altLang="zh-CN" sz="1400" b="1">
                <a:solidFill>
                  <a:schemeClr val="tx1">
                    <a:lumMod val="85000"/>
                    <a:lumOff val="15000"/>
                  </a:schemeClr>
                </a:solidFill>
              </a:rPr>
              <a:t>e) </a:t>
            </a:r>
            <a:r>
              <a:rPr lang="zh-CN" altLang="en-US" sz="1400" b="1">
                <a:solidFill>
                  <a:schemeClr val="tx1">
                    <a:lumMod val="85000"/>
                    <a:lumOff val="15000"/>
                  </a:schemeClr>
                </a:solidFill>
              </a:rPr>
              <a:t>维护计划</a:t>
            </a:r>
          </a:p>
          <a:p>
            <a:pPr indent="0" algn="l">
              <a:lnSpc>
                <a:spcPct val="150000"/>
              </a:lnSpc>
              <a:buFont typeface="Arial" panose="020B0604020202020204" pitchFamily="34" charset="0"/>
              <a:buNone/>
            </a:pPr>
            <a:r>
              <a:rPr lang="en-US" altLang="zh-CN" sz="1400" b="1">
                <a:solidFill>
                  <a:schemeClr val="tx1">
                    <a:lumMod val="85000"/>
                    <a:lumOff val="15000"/>
                  </a:schemeClr>
                </a:solidFill>
              </a:rPr>
              <a:t>f) </a:t>
            </a:r>
            <a:r>
              <a:rPr lang="zh-CN" altLang="en-US" sz="1400" b="1">
                <a:solidFill>
                  <a:schemeClr val="tx1">
                    <a:lumMod val="85000"/>
                    <a:lumOff val="15000"/>
                  </a:schemeClr>
                </a:solidFill>
              </a:rPr>
              <a:t>软件安全计划</a:t>
            </a:r>
          </a:p>
          <a:p>
            <a:pPr indent="0" algn="l">
              <a:lnSpc>
                <a:spcPct val="150000"/>
              </a:lnSpc>
              <a:buFont typeface="Arial" panose="020B0604020202020204" pitchFamily="34" charset="0"/>
              <a:buNone/>
            </a:pPr>
            <a:r>
              <a:rPr lang="en-US" altLang="zh-CN" sz="1400" b="1">
                <a:solidFill>
                  <a:schemeClr val="tx1">
                    <a:lumMod val="85000"/>
                    <a:lumOff val="15000"/>
                  </a:schemeClr>
                </a:solidFill>
              </a:rPr>
              <a:t>g) </a:t>
            </a:r>
            <a:r>
              <a:rPr lang="zh-CN" altLang="en-US" sz="1400" b="1">
                <a:solidFill>
                  <a:schemeClr val="tx1">
                    <a:lumMod val="85000"/>
                    <a:lumOff val="15000"/>
                  </a:schemeClr>
                </a:solidFill>
              </a:rPr>
              <a:t>软件集成计划</a:t>
            </a:r>
          </a:p>
        </p:txBody>
      </p:sp>
      <p:pic>
        <p:nvPicPr>
          <p:cNvPr id="5" name="图片 4"/>
          <p:cNvPicPr>
            <a:picLocks noChangeAspect="1"/>
          </p:cNvPicPr>
          <p:nvPr/>
        </p:nvPicPr>
        <p:blipFill>
          <a:blip r:embed="rId3"/>
          <a:stretch>
            <a:fillRect/>
          </a:stretch>
        </p:blipFill>
        <p:spPr>
          <a:xfrm>
            <a:off x="5170170" y="-635"/>
            <a:ext cx="3978275" cy="5150485"/>
          </a:xfrm>
          <a:prstGeom prst="rect">
            <a:avLst/>
          </a:prstGeom>
        </p:spPr>
      </p:pic>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643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5 Standards, practices, conventions, and metrics (section 5 of the SQAP)</a:t>
            </a:r>
          </a:p>
        </p:txBody>
      </p:sp>
      <p:pic>
        <p:nvPicPr>
          <p:cNvPr id="5" name="图片 4"/>
          <p:cNvPicPr>
            <a:picLocks noChangeAspect="1"/>
          </p:cNvPicPr>
          <p:nvPr/>
        </p:nvPicPr>
        <p:blipFill>
          <a:blip r:embed="rId3"/>
          <a:stretch>
            <a:fillRect/>
          </a:stretch>
        </p:blipFill>
        <p:spPr>
          <a:xfrm>
            <a:off x="5165725" y="-1905"/>
            <a:ext cx="3978910" cy="5142865"/>
          </a:xfrm>
          <a:prstGeom prst="rect">
            <a:avLst/>
          </a:prstGeom>
        </p:spPr>
      </p:pic>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5.1 Purpose</a:t>
            </a:r>
          </a:p>
        </p:txBody>
      </p:sp>
      <p:pic>
        <p:nvPicPr>
          <p:cNvPr id="5" name="图片 4"/>
          <p:cNvPicPr>
            <a:picLocks noChangeAspect="1"/>
          </p:cNvPicPr>
          <p:nvPr/>
        </p:nvPicPr>
        <p:blipFill>
          <a:blip r:embed="rId3"/>
          <a:stretch>
            <a:fillRect/>
          </a:stretch>
        </p:blipFill>
        <p:spPr>
          <a:xfrm>
            <a:off x="5165725" y="-1905"/>
            <a:ext cx="3978910" cy="5142865"/>
          </a:xfrm>
          <a:prstGeom prst="rect">
            <a:avLst/>
          </a:prstGeom>
        </p:spPr>
      </p:pic>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本节有以下职能：</a:t>
            </a:r>
          </a:p>
        </p:txBody>
      </p:sp>
      <p:sp>
        <p:nvSpPr>
          <p:cNvPr id="4" name="矩形 3"/>
          <p:cNvSpPr/>
          <p:nvPr/>
        </p:nvSpPr>
        <p:spPr>
          <a:xfrm>
            <a:off x="529590" y="227774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确定要使用的标准、行为、约定、统计技术、质量要求和量度。产品和过程度量应包括在使用的量度中，并可在单独的度量计划中标识；</a:t>
            </a:r>
          </a:p>
        </p:txBody>
      </p:sp>
      <p:sp>
        <p:nvSpPr>
          <p:cNvPr id="6" name="矩形 5"/>
          <p:cNvSpPr/>
          <p:nvPr/>
        </p:nvSpPr>
        <p:spPr>
          <a:xfrm>
            <a:off x="529590" y="333819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说明如何监控和保证这些项目的一致性。</a:t>
            </a:r>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5.2 Content</a:t>
            </a:r>
          </a:p>
        </p:txBody>
      </p:sp>
      <p:pic>
        <p:nvPicPr>
          <p:cNvPr id="5" name="图片 4"/>
          <p:cNvPicPr>
            <a:picLocks noChangeAspect="1"/>
          </p:cNvPicPr>
          <p:nvPr/>
        </p:nvPicPr>
        <p:blipFill>
          <a:blip r:embed="rId3"/>
          <a:stretch>
            <a:fillRect/>
          </a:stretch>
        </p:blipFill>
        <p:spPr>
          <a:xfrm>
            <a:off x="5165725" y="-1905"/>
            <a:ext cx="3978910" cy="5142865"/>
          </a:xfrm>
          <a:prstGeom prst="rect">
            <a:avLst/>
          </a:prstGeom>
        </p:spPr>
      </p:pic>
      <p:sp>
        <p:nvSpPr>
          <p:cNvPr id="3" name="矩形 2"/>
          <p:cNvSpPr/>
          <p:nvPr/>
        </p:nvSpPr>
        <p:spPr>
          <a:xfrm>
            <a:off x="529590" y="1863725"/>
            <a:ext cx="4340225" cy="299974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内容应包括所涉及的基本技术、设计和编程活动，如文档编制、变量和模块命名、编程、检查和测试等。最少提供以下信息：</a:t>
            </a:r>
          </a:p>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文献标准</a:t>
            </a:r>
          </a:p>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设计标准</a:t>
            </a:r>
          </a:p>
          <a:p>
            <a:pPr indent="0" algn="l">
              <a:lnSpc>
                <a:spcPct val="150000"/>
              </a:lnSpc>
              <a:buFont typeface="Arial" panose="020B0604020202020204" pitchFamily="34" charset="0"/>
              <a:buNone/>
            </a:pPr>
            <a:r>
              <a:rPr lang="en-US" altLang="zh-CN" sz="1400" b="1">
                <a:solidFill>
                  <a:schemeClr val="tx1">
                    <a:lumMod val="85000"/>
                    <a:lumOff val="15000"/>
                  </a:schemeClr>
                </a:solidFill>
              </a:rPr>
              <a:t>c) </a:t>
            </a:r>
            <a:r>
              <a:rPr lang="zh-CN" altLang="en-US" sz="1400" b="1">
                <a:solidFill>
                  <a:schemeClr val="tx1">
                    <a:lumMod val="85000"/>
                    <a:lumOff val="15000"/>
                  </a:schemeClr>
                </a:solidFill>
              </a:rPr>
              <a:t>编码标准</a:t>
            </a:r>
          </a:p>
          <a:p>
            <a:pPr indent="0" algn="l">
              <a:lnSpc>
                <a:spcPct val="150000"/>
              </a:lnSpc>
              <a:buFont typeface="Arial" panose="020B0604020202020204" pitchFamily="34" charset="0"/>
              <a:buNone/>
            </a:pPr>
            <a:r>
              <a:rPr lang="en-US" altLang="zh-CN" sz="1400" b="1">
                <a:solidFill>
                  <a:schemeClr val="tx1">
                    <a:lumMod val="85000"/>
                    <a:lumOff val="15000"/>
                  </a:schemeClr>
                </a:solidFill>
              </a:rPr>
              <a:t>d) </a:t>
            </a:r>
            <a:r>
              <a:rPr lang="zh-CN" altLang="en-US" sz="1400" b="1">
                <a:solidFill>
                  <a:schemeClr val="tx1">
                    <a:lumMod val="85000"/>
                    <a:lumOff val="15000"/>
                  </a:schemeClr>
                </a:solidFill>
              </a:rPr>
              <a:t>评价标准</a:t>
            </a:r>
          </a:p>
          <a:p>
            <a:pPr indent="0" algn="l">
              <a:lnSpc>
                <a:spcPct val="150000"/>
              </a:lnSpc>
              <a:buFont typeface="Arial" panose="020B0604020202020204" pitchFamily="34" charset="0"/>
              <a:buNone/>
            </a:pPr>
            <a:r>
              <a:rPr lang="en-US" altLang="zh-CN" sz="1400" b="1">
                <a:solidFill>
                  <a:schemeClr val="tx1">
                    <a:lumMod val="85000"/>
                    <a:lumOff val="15000"/>
                  </a:schemeClr>
                </a:solidFill>
              </a:rPr>
              <a:t>e) </a:t>
            </a:r>
            <a:r>
              <a:rPr lang="zh-CN" altLang="en-US" sz="1400" b="1">
                <a:solidFill>
                  <a:schemeClr val="tx1">
                    <a:lumMod val="85000"/>
                    <a:lumOff val="15000"/>
                  </a:schemeClr>
                </a:solidFill>
              </a:rPr>
              <a:t>检测标准和规范</a:t>
            </a:r>
          </a:p>
          <a:p>
            <a:pPr indent="0" algn="l">
              <a:lnSpc>
                <a:spcPct val="150000"/>
              </a:lnSpc>
              <a:buFont typeface="Arial" panose="020B0604020202020204" pitchFamily="34" charset="0"/>
              <a:buNone/>
            </a:pPr>
            <a:r>
              <a:rPr lang="en-US" altLang="zh-CN" sz="1400" b="1">
                <a:solidFill>
                  <a:schemeClr val="tx1">
                    <a:lumMod val="85000"/>
                    <a:lumOff val="15000"/>
                  </a:schemeClr>
                </a:solidFill>
              </a:rPr>
              <a:t>f) </a:t>
            </a:r>
            <a:r>
              <a:rPr lang="zh-CN" altLang="en-US" sz="1400" b="1">
                <a:solidFill>
                  <a:schemeClr val="tx1">
                    <a:lumMod val="85000"/>
                    <a:lumOff val="15000"/>
                  </a:schemeClr>
                </a:solidFill>
              </a:rPr>
              <a:t>选定的软件质量保证产品和过程量度</a:t>
            </a:r>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 Software reviews (section 6 of the SQAP)</a:t>
            </a:r>
          </a:p>
        </p:txBody>
      </p:sp>
      <p:pic>
        <p:nvPicPr>
          <p:cNvPr id="5" name="图片 4"/>
          <p:cNvPicPr>
            <a:picLocks noChangeAspect="1"/>
          </p:cNvPicPr>
          <p:nvPr/>
        </p:nvPicPr>
        <p:blipFill>
          <a:blip r:embed="rId3"/>
          <a:stretch>
            <a:fillRect/>
          </a:stretch>
        </p:blipFill>
        <p:spPr>
          <a:xfrm>
            <a:off x="5184140" y="11430"/>
            <a:ext cx="3963670" cy="5132070"/>
          </a:xfrm>
          <a:prstGeom prst="rect">
            <a:avLst/>
          </a:prstGeom>
        </p:spPr>
      </p:pic>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6.1 Purpose</a:t>
            </a:r>
          </a:p>
        </p:txBody>
      </p:sp>
      <p:pic>
        <p:nvPicPr>
          <p:cNvPr id="5" name="图片 4"/>
          <p:cNvPicPr>
            <a:picLocks noChangeAspect="1"/>
          </p:cNvPicPr>
          <p:nvPr/>
        </p:nvPicPr>
        <p:blipFill>
          <a:blip r:embed="rId3"/>
          <a:stretch>
            <a:fillRect/>
          </a:stretch>
        </p:blipFill>
        <p:spPr>
          <a:xfrm>
            <a:off x="5184140" y="11430"/>
            <a:ext cx="3963670" cy="5132070"/>
          </a:xfrm>
          <a:prstGeom prst="rect">
            <a:avLst/>
          </a:prstGeom>
        </p:spPr>
      </p:pic>
      <p:sp>
        <p:nvSpPr>
          <p:cNvPr id="3" name="矩形 2"/>
          <p:cNvSpPr/>
          <p:nvPr/>
        </p:nvSpPr>
        <p:spPr>
          <a:xfrm>
            <a:off x="529590" y="1863725"/>
            <a:ext cx="4340225" cy="235331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本节职能如下：</a:t>
            </a:r>
          </a:p>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定义要进行的软件评审，可能包括管理评审、收购方支持评审、技术评审、检查、演练与审计；</a:t>
            </a:r>
          </a:p>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列出与软件项目进度相关的软件评审时间表；</a:t>
            </a:r>
          </a:p>
          <a:p>
            <a:pPr indent="0" algn="l">
              <a:lnSpc>
                <a:spcPct val="150000"/>
              </a:lnSpc>
              <a:buFont typeface="Arial" panose="020B0604020202020204" pitchFamily="34" charset="0"/>
              <a:buNone/>
            </a:pPr>
            <a:r>
              <a:rPr lang="en-US" altLang="zh-CN" sz="1400" b="1">
                <a:solidFill>
                  <a:schemeClr val="tx1">
                    <a:lumMod val="85000"/>
                    <a:lumOff val="15000"/>
                  </a:schemeClr>
                </a:solidFill>
              </a:rPr>
              <a:t>c) </a:t>
            </a:r>
            <a:r>
              <a:rPr lang="zh-CN" altLang="en-US" sz="1400" b="1">
                <a:solidFill>
                  <a:schemeClr val="tx1">
                    <a:lumMod val="85000"/>
                    <a:lumOff val="15000"/>
                  </a:schemeClr>
                </a:solidFill>
              </a:rPr>
              <a:t>说明如何完成软件评审；</a:t>
            </a:r>
          </a:p>
          <a:p>
            <a:pPr indent="0" algn="l">
              <a:lnSpc>
                <a:spcPct val="150000"/>
              </a:lnSpc>
              <a:buFont typeface="Arial" panose="020B0604020202020204" pitchFamily="34" charset="0"/>
              <a:buNone/>
            </a:pPr>
            <a:r>
              <a:rPr lang="en-US" altLang="zh-CN" sz="1400" b="1">
                <a:solidFill>
                  <a:schemeClr val="tx1">
                    <a:lumMod val="85000"/>
                    <a:lumOff val="15000"/>
                  </a:schemeClr>
                </a:solidFill>
              </a:rPr>
              <a:t>d) </a:t>
            </a:r>
            <a:r>
              <a:rPr lang="zh-CN" altLang="en-US" sz="1400" b="1">
                <a:solidFill>
                  <a:schemeClr val="tx1">
                    <a:lumMod val="85000"/>
                    <a:lumOff val="15000"/>
                  </a:schemeClr>
                </a:solidFill>
              </a:rPr>
              <a:t>说明需要采取哪些进一步行动，以及如何实施和验证这些行动。</a:t>
            </a: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2" name="矩形 11"/>
          <p:cNvSpPr/>
          <p:nvPr/>
        </p:nvSpPr>
        <p:spPr>
          <a:xfrm>
            <a:off x="234950" y="1457325"/>
            <a:ext cx="4631690" cy="3415030"/>
          </a:xfrm>
          <a:prstGeom prst="rect">
            <a:avLst/>
          </a:prstGeom>
        </p:spPr>
        <p:txBody>
          <a:bodyPr wrap="square">
            <a:spAutoFit/>
          </a:bodyPr>
          <a:lstStyle/>
          <a:p>
            <a:pPr>
              <a:lnSpc>
                <a:spcPct val="150000"/>
              </a:lnSpc>
            </a:pPr>
            <a:r>
              <a:rPr lang="en-US" altLang="zh-CN" sz="1400" b="1">
                <a:solidFill>
                  <a:schemeClr val="tx1">
                    <a:lumMod val="95000"/>
                    <a:lumOff val="5000"/>
                  </a:schemeClr>
                </a:solidFill>
              </a:rPr>
              <a:t>（1）人的因素</a:t>
            </a:r>
          </a:p>
          <a:p>
            <a:pPr>
              <a:lnSpc>
                <a:spcPct val="150000"/>
              </a:lnSpc>
            </a:pPr>
            <a:r>
              <a:rPr lang="en-US" altLang="zh-CN" sz="1000">
                <a:solidFill>
                  <a:schemeClr val="tx1">
                    <a:lumMod val="95000"/>
                    <a:lumOff val="5000"/>
                  </a:schemeClr>
                </a:solidFill>
              </a:rPr>
              <a:t>	</a:t>
            </a:r>
            <a:r>
              <a:rPr lang="en-US" altLang="zh-CN" sz="1000" b="1">
                <a:solidFill>
                  <a:schemeClr val="tx1">
                    <a:lumMod val="95000"/>
                    <a:lumOff val="5000"/>
                  </a:schemeClr>
                </a:solidFill>
              </a:rPr>
              <a:t>——</a:t>
            </a:r>
            <a:r>
              <a:rPr lang="zh-CN" altLang="en-US" sz="1000" b="1">
                <a:solidFill>
                  <a:schemeClr val="tx1">
                    <a:lumMod val="95000"/>
                    <a:lumOff val="5000"/>
                  </a:schemeClr>
                </a:solidFill>
              </a:rPr>
              <a:t>开发者的技术水平</a:t>
            </a:r>
            <a:endParaRPr lang="en-US" altLang="zh-CN" sz="1400" b="1">
              <a:solidFill>
                <a:schemeClr val="tx1">
                  <a:lumMod val="95000"/>
                  <a:lumOff val="5000"/>
                </a:schemeClr>
              </a:solidFill>
            </a:endParaRPr>
          </a:p>
          <a:p>
            <a:pPr>
              <a:lnSpc>
                <a:spcPct val="150000"/>
              </a:lnSpc>
            </a:pPr>
            <a:r>
              <a:rPr lang="en-US" altLang="zh-CN" sz="1400" b="1">
                <a:solidFill>
                  <a:schemeClr val="tx1">
                    <a:lumMod val="95000"/>
                    <a:lumOff val="5000"/>
                  </a:schemeClr>
                </a:solidFill>
              </a:rPr>
              <a:t>（2）软件需求</a:t>
            </a:r>
          </a:p>
          <a:p>
            <a:pPr>
              <a:lnSpc>
                <a:spcPct val="150000"/>
              </a:lnSpc>
            </a:pPr>
            <a:r>
              <a:rPr lang="en-US" altLang="zh-CN" sz="1000">
                <a:solidFill>
                  <a:schemeClr val="tx1">
                    <a:lumMod val="95000"/>
                    <a:lumOff val="5000"/>
                  </a:schemeClr>
                </a:solidFill>
              </a:rPr>
              <a:t>	</a:t>
            </a:r>
            <a:r>
              <a:rPr lang="en-US" altLang="zh-CN" sz="1000" b="1">
                <a:solidFill>
                  <a:schemeClr val="tx1">
                    <a:lumMod val="95000"/>
                    <a:lumOff val="5000"/>
                  </a:schemeClr>
                </a:solidFill>
              </a:rPr>
              <a:t>——</a:t>
            </a:r>
            <a:r>
              <a:rPr lang="zh-CN" altLang="en-US" sz="1000" b="1">
                <a:solidFill>
                  <a:schemeClr val="tx1">
                    <a:lumMod val="95000"/>
                    <a:lumOff val="5000"/>
                  </a:schemeClr>
                </a:solidFill>
              </a:rPr>
              <a:t>用户明确需求是关键</a:t>
            </a:r>
            <a:endParaRPr lang="en-US" altLang="zh-CN" sz="1400" b="1">
              <a:solidFill>
                <a:schemeClr val="tx1">
                  <a:lumMod val="95000"/>
                  <a:lumOff val="5000"/>
                </a:schemeClr>
              </a:solidFill>
            </a:endParaRPr>
          </a:p>
          <a:p>
            <a:pPr>
              <a:lnSpc>
                <a:spcPct val="150000"/>
              </a:lnSpc>
            </a:pPr>
            <a:r>
              <a:rPr lang="en-US" altLang="zh-CN" sz="1400" b="1">
                <a:solidFill>
                  <a:schemeClr val="tx1">
                    <a:lumMod val="95000"/>
                    <a:lumOff val="5000"/>
                  </a:schemeClr>
                </a:solidFill>
              </a:rPr>
              <a:t>（3）开发过程各环节的衔接</a:t>
            </a:r>
          </a:p>
          <a:p>
            <a:pPr>
              <a:lnSpc>
                <a:spcPct val="150000"/>
              </a:lnSpc>
            </a:pPr>
            <a:r>
              <a:rPr lang="en-US" altLang="zh-CN" sz="1000" b="1">
                <a:solidFill>
                  <a:schemeClr val="tx1">
                    <a:lumMod val="95000"/>
                    <a:lumOff val="5000"/>
                  </a:schemeClr>
                </a:solidFill>
              </a:rPr>
              <a:t>	——</a:t>
            </a:r>
            <a:r>
              <a:rPr lang="zh-CN" altLang="en-US" sz="1000" b="1">
                <a:solidFill>
                  <a:schemeClr val="tx1">
                    <a:lumMod val="95000"/>
                    <a:lumOff val="5000"/>
                  </a:schemeClr>
                </a:solidFill>
              </a:rPr>
              <a:t>做好本职工作，同时承上启下</a:t>
            </a:r>
            <a:endParaRPr lang="en-US" altLang="zh-CN" sz="1400" b="1">
              <a:solidFill>
                <a:schemeClr val="tx1">
                  <a:lumMod val="95000"/>
                  <a:lumOff val="5000"/>
                </a:schemeClr>
              </a:solidFill>
            </a:endParaRPr>
          </a:p>
          <a:p>
            <a:pPr>
              <a:lnSpc>
                <a:spcPct val="150000"/>
              </a:lnSpc>
            </a:pPr>
            <a:r>
              <a:rPr lang="en-US" altLang="zh-CN" sz="1400" b="1">
                <a:solidFill>
                  <a:schemeClr val="tx1">
                    <a:lumMod val="95000"/>
                    <a:lumOff val="5000"/>
                  </a:schemeClr>
                </a:solidFill>
              </a:rPr>
              <a:t>（4）测试的局限性</a:t>
            </a:r>
            <a:endParaRPr lang="zh-CN" altLang="en-US" sz="1400" b="1">
              <a:solidFill>
                <a:schemeClr val="tx1">
                  <a:lumMod val="95000"/>
                  <a:lumOff val="5000"/>
                </a:schemeClr>
              </a:solidFill>
            </a:endParaRPr>
          </a:p>
          <a:p>
            <a:pPr>
              <a:lnSpc>
                <a:spcPct val="150000"/>
              </a:lnSpc>
            </a:pPr>
            <a:r>
              <a:rPr lang="en-US" altLang="zh-CN" sz="1000" b="1">
                <a:solidFill>
                  <a:schemeClr val="tx1">
                    <a:lumMod val="95000"/>
                    <a:lumOff val="5000"/>
                  </a:schemeClr>
                </a:solidFill>
              </a:rPr>
              <a:t>	——</a:t>
            </a:r>
            <a:r>
              <a:rPr lang="zh-CN" altLang="en-US" sz="1000" b="1">
                <a:solidFill>
                  <a:schemeClr val="tx1">
                    <a:lumMod val="95000"/>
                    <a:lumOff val="5000"/>
                  </a:schemeClr>
                </a:solidFill>
              </a:rPr>
              <a:t>软件测试投入的资源有限</a:t>
            </a:r>
            <a:endParaRPr lang="en-US" altLang="zh-CN" sz="1400" b="1">
              <a:solidFill>
                <a:schemeClr val="tx1">
                  <a:lumMod val="95000"/>
                  <a:lumOff val="5000"/>
                </a:schemeClr>
              </a:solidFill>
            </a:endParaRPr>
          </a:p>
          <a:p>
            <a:pPr>
              <a:lnSpc>
                <a:spcPct val="150000"/>
              </a:lnSpc>
            </a:pPr>
            <a:r>
              <a:rPr lang="en-US" altLang="zh-CN" sz="1400" b="1">
                <a:solidFill>
                  <a:schemeClr val="tx1">
                    <a:lumMod val="95000"/>
                    <a:lumOff val="5000"/>
                  </a:schemeClr>
                </a:solidFill>
              </a:rPr>
              <a:t>（5）质量管理不够重视</a:t>
            </a:r>
          </a:p>
          <a:p>
            <a:pPr>
              <a:lnSpc>
                <a:spcPct val="150000"/>
              </a:lnSpc>
            </a:pPr>
            <a:r>
              <a:rPr lang="en-US" altLang="zh-CN" sz="1000" b="1">
                <a:solidFill>
                  <a:schemeClr val="tx1">
                    <a:lumMod val="95000"/>
                    <a:lumOff val="5000"/>
                  </a:schemeClr>
                </a:solidFill>
              </a:rPr>
              <a:t>	——</a:t>
            </a:r>
            <a:r>
              <a:rPr lang="zh-CN" altLang="en-US" sz="1000" b="1">
                <a:solidFill>
                  <a:schemeClr val="tx1">
                    <a:lumMod val="95000"/>
                    <a:lumOff val="5000"/>
                  </a:schemeClr>
                </a:solidFill>
              </a:rPr>
              <a:t>长久以来的误区</a:t>
            </a:r>
            <a:endParaRPr lang="en-US" altLang="zh-CN" sz="1400" b="1">
              <a:solidFill>
                <a:schemeClr val="tx1">
                  <a:lumMod val="95000"/>
                  <a:lumOff val="5000"/>
                </a:schemeClr>
              </a:solidFill>
            </a:endParaRPr>
          </a:p>
          <a:p>
            <a:pPr>
              <a:lnSpc>
                <a:spcPct val="150000"/>
              </a:lnSpc>
            </a:pPr>
            <a:r>
              <a:rPr lang="en-US" altLang="zh-CN" sz="1400" b="1">
                <a:solidFill>
                  <a:schemeClr val="tx1">
                    <a:lumMod val="95000"/>
                    <a:lumOff val="5000"/>
                  </a:schemeClr>
                </a:solidFill>
              </a:rPr>
              <a:t>（6）软件开发的非工程化和开发人员的传统习惯</a:t>
            </a:r>
          </a:p>
          <a:p>
            <a:pPr>
              <a:lnSpc>
                <a:spcPct val="150000"/>
              </a:lnSpc>
            </a:pPr>
            <a:r>
              <a:rPr lang="en-US" altLang="zh-CN" sz="1000" b="1">
                <a:solidFill>
                  <a:schemeClr val="tx1">
                    <a:lumMod val="95000"/>
                    <a:lumOff val="5000"/>
                  </a:schemeClr>
                </a:solidFill>
              </a:rPr>
              <a:t>	——</a:t>
            </a:r>
            <a:r>
              <a:rPr lang="zh-CN" altLang="en-US" sz="1000" b="1">
                <a:solidFill>
                  <a:schemeClr val="tx1">
                    <a:lumMod val="95000"/>
                    <a:lumOff val="5000"/>
                  </a:schemeClr>
                </a:solidFill>
              </a:rPr>
              <a:t>凭经验办事，不愿受约束</a:t>
            </a:r>
          </a:p>
        </p:txBody>
      </p:sp>
      <p:sp>
        <p:nvSpPr>
          <p:cNvPr id="10" name="文本框 5"/>
          <p:cNvSpPr txBox="1">
            <a:spLocks noChangeArrowheads="1"/>
          </p:cNvSpPr>
          <p:nvPr/>
        </p:nvSpPr>
        <p:spPr bwMode="auto">
          <a:xfrm>
            <a:off x="934511" y="18366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影响软件质量的因素</a:t>
            </a:r>
          </a:p>
        </p:txBody>
      </p:sp>
      <p:sp>
        <p:nvSpPr>
          <p:cNvPr id="11" name="矩形 10"/>
          <p:cNvSpPr/>
          <p:nvPr/>
        </p:nvSpPr>
        <p:spPr>
          <a:xfrm>
            <a:off x="934511" y="499366"/>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Factors that Affect Software Quality</a:t>
            </a:r>
          </a:p>
        </p:txBody>
      </p:sp>
      <p:cxnSp>
        <p:nvCxnSpPr>
          <p:cNvPr id="13" name="直接连接符 12"/>
          <p:cNvCxnSpPr/>
          <p:nvPr/>
        </p:nvCxnSpPr>
        <p:spPr>
          <a:xfrm>
            <a:off x="1032510" y="521970"/>
            <a:ext cx="18440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235112" y="1031946"/>
            <a:ext cx="2926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dirty="0">
                <a:solidFill>
                  <a:schemeClr val="accent1"/>
                </a:solidFill>
                <a:latin typeface="方正兰亭黑_GBK"/>
                <a:ea typeface="方正兰亭黑_GBK"/>
              </a:rPr>
              <a:t>总结经验归纳出以下因素：</a:t>
            </a:r>
          </a:p>
        </p:txBody>
      </p:sp>
      <p:cxnSp>
        <p:nvCxnSpPr>
          <p:cNvPr id="28" name="直接连接符 27"/>
          <p:cNvCxnSpPr/>
          <p:nvPr/>
        </p:nvCxnSpPr>
        <p:spPr>
          <a:xfrm>
            <a:off x="338455" y="1429385"/>
            <a:ext cx="266636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矩形 4"/>
          <p:cNvSpPr/>
          <p:nvPr/>
        </p:nvSpPr>
        <p:spPr>
          <a:xfrm>
            <a:off x="3213100" y="1457325"/>
            <a:ext cx="4631690" cy="1614805"/>
          </a:xfrm>
          <a:prstGeom prst="rect">
            <a:avLst/>
          </a:prstGeom>
        </p:spPr>
        <p:txBody>
          <a:bodyPr wrap="square">
            <a:spAutoFit/>
          </a:bodyPr>
          <a:lstStyle/>
          <a:p>
            <a:pPr>
              <a:lnSpc>
                <a:spcPct val="150000"/>
              </a:lnSpc>
            </a:pPr>
            <a:r>
              <a:rPr lang="en-US" altLang="zh-CN" sz="1400" b="1">
                <a:solidFill>
                  <a:schemeClr val="tx1">
                    <a:lumMod val="95000"/>
                    <a:lumOff val="5000"/>
                  </a:schemeClr>
                </a:solidFill>
              </a:rPr>
              <a:t>（7）开发没有规范、标准</a:t>
            </a:r>
          </a:p>
          <a:p>
            <a:pPr>
              <a:lnSpc>
                <a:spcPct val="150000"/>
              </a:lnSpc>
            </a:pPr>
            <a:r>
              <a:rPr lang="en-US" altLang="zh-CN" sz="1000" b="1">
                <a:solidFill>
                  <a:schemeClr val="tx1">
                    <a:lumMod val="95000"/>
                    <a:lumOff val="5000"/>
                  </a:schemeClr>
                </a:solidFill>
              </a:rPr>
              <a:t>	——</a:t>
            </a:r>
            <a:r>
              <a:rPr lang="zh-CN" altLang="en-US" sz="1000" b="1">
                <a:solidFill>
                  <a:schemeClr val="tx1">
                    <a:lumMod val="95000"/>
                    <a:lumOff val="5000"/>
                  </a:schemeClr>
                </a:solidFill>
              </a:rPr>
              <a:t>不总结成功经验</a:t>
            </a:r>
          </a:p>
          <a:p>
            <a:pPr>
              <a:lnSpc>
                <a:spcPct val="150000"/>
              </a:lnSpc>
            </a:pPr>
            <a:endParaRPr lang="en-US" altLang="zh-CN" sz="1400" b="1">
              <a:solidFill>
                <a:schemeClr val="tx1">
                  <a:lumMod val="95000"/>
                  <a:lumOff val="5000"/>
                </a:schemeClr>
              </a:solidFill>
            </a:endParaRPr>
          </a:p>
          <a:p>
            <a:pPr>
              <a:lnSpc>
                <a:spcPct val="150000"/>
              </a:lnSpc>
            </a:pPr>
            <a:r>
              <a:rPr lang="en-US" altLang="zh-CN" sz="1400" b="1" i="1">
                <a:solidFill>
                  <a:schemeClr val="tx1">
                    <a:lumMod val="95000"/>
                    <a:lumOff val="5000"/>
                  </a:schemeClr>
                </a:solidFill>
              </a:rPr>
              <a:t>（8）开发工具不足</a:t>
            </a:r>
          </a:p>
          <a:p>
            <a:pPr>
              <a:lnSpc>
                <a:spcPct val="150000"/>
              </a:lnSpc>
            </a:pPr>
            <a:r>
              <a:rPr lang="en-US" altLang="zh-CN" sz="1400" b="1" i="1">
                <a:solidFill>
                  <a:schemeClr val="tx1">
                    <a:lumMod val="95000"/>
                    <a:lumOff val="5000"/>
                  </a:schemeClr>
                </a:solidFill>
              </a:rPr>
              <a:t>（9）技术上解决软件质量问题的局限性</a:t>
            </a:r>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 Minimum requirements</a:t>
            </a:r>
          </a:p>
        </p:txBody>
      </p:sp>
      <p:pic>
        <p:nvPicPr>
          <p:cNvPr id="5" name="图片 4"/>
          <p:cNvPicPr>
            <a:picLocks noChangeAspect="1"/>
          </p:cNvPicPr>
          <p:nvPr/>
        </p:nvPicPr>
        <p:blipFill>
          <a:blip r:embed="rId3"/>
          <a:stretch>
            <a:fillRect/>
          </a:stretch>
        </p:blipFill>
        <p:spPr>
          <a:xfrm>
            <a:off x="5184140" y="11430"/>
            <a:ext cx="3963670" cy="5132070"/>
          </a:xfrm>
          <a:prstGeom prst="rect">
            <a:avLst/>
          </a:prstGeom>
        </p:spPr>
      </p:pic>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最少需要进行以下软件评审：</a:t>
            </a:r>
          </a:p>
        </p:txBody>
      </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6.2.1 Software specifications review (SSR)</a:t>
            </a:r>
          </a:p>
        </p:txBody>
      </p:sp>
      <p:pic>
        <p:nvPicPr>
          <p:cNvPr id="5" name="图片 4"/>
          <p:cNvPicPr>
            <a:picLocks noChangeAspect="1"/>
          </p:cNvPicPr>
          <p:nvPr/>
        </p:nvPicPr>
        <p:blipFill>
          <a:blip r:embed="rId3"/>
          <a:stretch>
            <a:fillRect/>
          </a:stretch>
        </p:blipFill>
        <p:spPr>
          <a:xfrm>
            <a:off x="5184140" y="11430"/>
            <a:ext cx="3963670" cy="5132070"/>
          </a:xfrm>
          <a:prstGeom prst="rect">
            <a:avLst/>
          </a:prstGeom>
        </p:spPr>
      </p:pic>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软件规范评审：目的是确保</a:t>
            </a:r>
            <a:r>
              <a:rPr lang="en-US" altLang="zh-CN" sz="1400" b="1">
                <a:solidFill>
                  <a:schemeClr val="tx1">
                    <a:lumMod val="85000"/>
                    <a:lumOff val="15000"/>
                  </a:schemeClr>
                </a:solidFill>
              </a:rPr>
              <a:t>SRD</a:t>
            </a:r>
            <a:r>
              <a:rPr lang="zh-CN" altLang="en-US" sz="1400" b="1">
                <a:solidFill>
                  <a:schemeClr val="tx1">
                    <a:lumMod val="85000"/>
                    <a:lumOff val="15000"/>
                  </a:schemeClr>
                </a:solidFill>
              </a:rPr>
              <a:t>（软件需求描述）中所述要求的充分性。</a:t>
            </a:r>
          </a:p>
        </p:txBody>
      </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6.2.2 Architecture design review (ADR)</a:t>
            </a:r>
          </a:p>
        </p:txBody>
      </p:sp>
      <p:pic>
        <p:nvPicPr>
          <p:cNvPr id="5" name="图片 4"/>
          <p:cNvPicPr>
            <a:picLocks noChangeAspect="1"/>
          </p:cNvPicPr>
          <p:nvPr/>
        </p:nvPicPr>
        <p:blipFill>
          <a:blip r:embed="rId3"/>
          <a:stretch>
            <a:fillRect/>
          </a:stretch>
        </p:blipFill>
        <p:spPr>
          <a:xfrm>
            <a:off x="5184140" y="11430"/>
            <a:ext cx="3963670" cy="5132070"/>
          </a:xfrm>
          <a:prstGeom prst="rect">
            <a:avLst/>
          </a:prstGeom>
        </p:spPr>
      </p:pic>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体系结构设计评审：用于评估在软件初步设计说明书中所描述的</a:t>
            </a:r>
            <a:r>
              <a:rPr lang="zh-CN" sz="1400" b="1">
                <a:solidFill>
                  <a:schemeClr val="tx1">
                    <a:lumMod val="85000"/>
                    <a:lumOff val="15000"/>
                  </a:schemeClr>
                </a:solidFill>
                <a:sym typeface="+mn-ea"/>
              </a:rPr>
              <a:t>软件初步设计（也成为顶层设计）的</a:t>
            </a:r>
            <a:r>
              <a:rPr lang="zh-CN" sz="1400" b="1">
                <a:solidFill>
                  <a:schemeClr val="tx1">
                    <a:lumMod val="85000"/>
                    <a:lumOff val="15000"/>
                  </a:schemeClr>
                </a:solidFill>
              </a:rPr>
              <a:t>技术充分性。</a:t>
            </a:r>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6.2.3 Detailed design review (DDR)</a:t>
            </a:r>
          </a:p>
        </p:txBody>
      </p:sp>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详细设计评审：为了确定在满足</a:t>
            </a:r>
            <a:r>
              <a:rPr lang="en-US" altLang="zh-CN" sz="1400" b="1">
                <a:solidFill>
                  <a:schemeClr val="tx1">
                    <a:lumMod val="85000"/>
                    <a:lumOff val="15000"/>
                  </a:schemeClr>
                </a:solidFill>
              </a:rPr>
              <a:t>SRD</a:t>
            </a:r>
            <a:r>
              <a:rPr lang="zh-CN" altLang="en-US" sz="1400" b="1">
                <a:solidFill>
                  <a:schemeClr val="tx1">
                    <a:lumMod val="85000"/>
                    <a:lumOff val="15000"/>
                  </a:schemeClr>
                </a:solidFill>
                <a:sym typeface="+mn-ea"/>
              </a:rPr>
              <a:t>（软件需求描述）</a:t>
            </a:r>
            <a:r>
              <a:rPr lang="zh-CN" altLang="en-US" sz="1400" b="1">
                <a:solidFill>
                  <a:schemeClr val="tx1">
                    <a:lumMod val="85000"/>
                    <a:lumOff val="15000"/>
                  </a:schemeClr>
                </a:solidFill>
              </a:rPr>
              <a:t>要求的详细软件设计描述中所描述的详细软件设计的可接受性。</a:t>
            </a:r>
          </a:p>
        </p:txBody>
      </p:sp>
      <p:pic>
        <p:nvPicPr>
          <p:cNvPr id="4" name="图片 3"/>
          <p:cNvPicPr>
            <a:picLocks noChangeAspect="1"/>
          </p:cNvPicPr>
          <p:nvPr/>
        </p:nvPicPr>
        <p:blipFill>
          <a:blip r:embed="rId3"/>
          <a:stretch>
            <a:fillRect/>
          </a:stretch>
        </p:blipFill>
        <p:spPr>
          <a:xfrm>
            <a:off x="5170170" y="5080"/>
            <a:ext cx="3971290" cy="5141595"/>
          </a:xfrm>
          <a:prstGeom prst="rect">
            <a:avLst/>
          </a:prstGeom>
        </p:spPr>
      </p:pic>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6.2.4 Verification and validation plan review</a:t>
            </a: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验证和确认计划评审：评价验证确认计划中定义的验证、确认方法的充分性和完整性。</a:t>
            </a:r>
          </a:p>
        </p:txBody>
      </p:sp>
      <p:pic>
        <p:nvPicPr>
          <p:cNvPr id="4" name="图片 3"/>
          <p:cNvPicPr>
            <a:picLocks noChangeAspect="1"/>
          </p:cNvPicPr>
          <p:nvPr/>
        </p:nvPicPr>
        <p:blipFill>
          <a:blip r:embed="rId3"/>
          <a:stretch>
            <a:fillRect/>
          </a:stretch>
        </p:blipFill>
        <p:spPr>
          <a:xfrm>
            <a:off x="5170170" y="5080"/>
            <a:ext cx="3971290" cy="5141595"/>
          </a:xfrm>
          <a:prstGeom prst="rect">
            <a:avLst/>
          </a:prstGeom>
        </p:spPr>
      </p:pic>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6.2.5 Functional audit</a:t>
            </a: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功能评审：在软件交付前进行，已验证</a:t>
            </a:r>
            <a:r>
              <a:rPr lang="en-US" altLang="zh-CN" sz="1400" b="1">
                <a:solidFill>
                  <a:schemeClr val="tx1">
                    <a:lumMod val="85000"/>
                    <a:lumOff val="15000"/>
                  </a:schemeClr>
                </a:solidFill>
              </a:rPr>
              <a:t>SRD</a:t>
            </a:r>
            <a:r>
              <a:rPr lang="zh-CN" altLang="en-US" sz="1400" b="1">
                <a:solidFill>
                  <a:schemeClr val="tx1">
                    <a:lumMod val="85000"/>
                    <a:lumOff val="15000"/>
                  </a:schemeClr>
                </a:solidFill>
              </a:rPr>
              <a:t>（软件需求描述）中指定的所有需求是否都得到满足。</a:t>
            </a:r>
          </a:p>
        </p:txBody>
      </p:sp>
      <p:pic>
        <p:nvPicPr>
          <p:cNvPr id="4" name="图片 3"/>
          <p:cNvPicPr>
            <a:picLocks noChangeAspect="1"/>
          </p:cNvPicPr>
          <p:nvPr/>
        </p:nvPicPr>
        <p:blipFill>
          <a:blip r:embed="rId3"/>
          <a:stretch>
            <a:fillRect/>
          </a:stretch>
        </p:blipFill>
        <p:spPr>
          <a:xfrm>
            <a:off x="5170170" y="5080"/>
            <a:ext cx="3971290" cy="5141595"/>
          </a:xfrm>
          <a:prstGeom prst="rect">
            <a:avLst/>
          </a:prstGeom>
        </p:spPr>
      </p:pic>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6.2.6 Physical audit</a:t>
            </a: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物理评审：验证软件及其文档的内部一致性，以及是否已做好发布准备。</a:t>
            </a:r>
          </a:p>
        </p:txBody>
      </p:sp>
      <p:pic>
        <p:nvPicPr>
          <p:cNvPr id="4" name="图片 3"/>
          <p:cNvPicPr>
            <a:picLocks noChangeAspect="1"/>
          </p:cNvPicPr>
          <p:nvPr/>
        </p:nvPicPr>
        <p:blipFill>
          <a:blip r:embed="rId3"/>
          <a:stretch>
            <a:fillRect/>
          </a:stretch>
        </p:blipFill>
        <p:spPr>
          <a:xfrm>
            <a:off x="5170170" y="5080"/>
            <a:ext cx="3971290" cy="5141595"/>
          </a:xfrm>
          <a:prstGeom prst="rect">
            <a:avLst/>
          </a:prstGeom>
        </p:spPr>
      </p:pic>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6.2.7 In-process audits</a:t>
            </a:r>
          </a:p>
        </p:txBody>
      </p:sp>
      <p:sp>
        <p:nvSpPr>
          <p:cNvPr id="3" name="矩形 2"/>
          <p:cNvSpPr/>
          <p:nvPr/>
        </p:nvSpPr>
        <p:spPr>
          <a:xfrm>
            <a:off x="529590" y="1863725"/>
            <a:ext cx="4340225" cy="203009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进程内评审：对设计样本进行过程审核，以验证设计的一致性，包括：</a:t>
            </a:r>
          </a:p>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代码与设计文档的一致性</a:t>
            </a:r>
          </a:p>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接口规范（软硬件）的一致性</a:t>
            </a:r>
          </a:p>
          <a:p>
            <a:pPr indent="0" algn="l">
              <a:lnSpc>
                <a:spcPct val="150000"/>
              </a:lnSpc>
              <a:buFont typeface="Arial" panose="020B0604020202020204" pitchFamily="34" charset="0"/>
              <a:buNone/>
            </a:pPr>
            <a:r>
              <a:rPr lang="en-US" altLang="zh-CN" sz="1400" b="1">
                <a:solidFill>
                  <a:schemeClr val="tx1">
                    <a:lumMod val="85000"/>
                    <a:lumOff val="15000"/>
                  </a:schemeClr>
                </a:solidFill>
              </a:rPr>
              <a:t>c) </a:t>
            </a:r>
            <a:r>
              <a:rPr lang="zh-CN" altLang="en-US" sz="1400" b="1">
                <a:solidFill>
                  <a:schemeClr val="tx1">
                    <a:lumMod val="85000"/>
                    <a:lumOff val="15000"/>
                  </a:schemeClr>
                </a:solidFill>
              </a:rPr>
              <a:t>设计实现与功能需求的一致性</a:t>
            </a:r>
          </a:p>
          <a:p>
            <a:pPr indent="0" algn="l">
              <a:lnSpc>
                <a:spcPct val="150000"/>
              </a:lnSpc>
              <a:buFont typeface="Arial" panose="020B0604020202020204" pitchFamily="34" charset="0"/>
              <a:buNone/>
            </a:pPr>
            <a:r>
              <a:rPr lang="en-US" altLang="zh-CN" sz="1400" b="1">
                <a:solidFill>
                  <a:schemeClr val="tx1">
                    <a:lumMod val="85000"/>
                    <a:lumOff val="15000"/>
                  </a:schemeClr>
                </a:solidFill>
              </a:rPr>
              <a:t>d) </a:t>
            </a:r>
            <a:r>
              <a:rPr lang="zh-CN" altLang="en-US" sz="1400" b="1">
                <a:solidFill>
                  <a:schemeClr val="tx1">
                    <a:lumMod val="85000"/>
                    <a:lumOff val="15000"/>
                  </a:schemeClr>
                </a:solidFill>
              </a:rPr>
              <a:t>功能需求与测试描述的一致性</a:t>
            </a:r>
          </a:p>
        </p:txBody>
      </p:sp>
      <p:pic>
        <p:nvPicPr>
          <p:cNvPr id="4" name="图片 3"/>
          <p:cNvPicPr>
            <a:picLocks noChangeAspect="1"/>
          </p:cNvPicPr>
          <p:nvPr/>
        </p:nvPicPr>
        <p:blipFill>
          <a:blip r:embed="rId3"/>
          <a:stretch>
            <a:fillRect/>
          </a:stretch>
        </p:blipFill>
        <p:spPr>
          <a:xfrm>
            <a:off x="5170170" y="5080"/>
            <a:ext cx="3971290" cy="5141595"/>
          </a:xfrm>
          <a:prstGeom prst="rect">
            <a:avLst/>
          </a:prstGeom>
        </p:spPr>
      </p:pic>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6.2.8 Managerial reviews</a:t>
            </a:r>
          </a:p>
        </p:txBody>
      </p:sp>
      <p:sp>
        <p:nvSpPr>
          <p:cNvPr id="3" name="矩形 2"/>
          <p:cNvSpPr/>
          <p:nvPr/>
        </p:nvSpPr>
        <p:spPr>
          <a:xfrm>
            <a:off x="529590" y="1863725"/>
            <a:ext cx="4340225" cy="138366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管理评审：定期进行，以评估</a:t>
            </a:r>
            <a:r>
              <a:rPr lang="en-US" altLang="zh-CN" sz="1400" b="1">
                <a:solidFill>
                  <a:schemeClr val="tx1">
                    <a:lumMod val="85000"/>
                    <a:lumOff val="15000"/>
                  </a:schemeClr>
                </a:solidFill>
              </a:rPr>
              <a:t>SQAP</a:t>
            </a:r>
            <a:r>
              <a:rPr lang="zh-CN" altLang="en-US" sz="1400" b="1">
                <a:solidFill>
                  <a:schemeClr val="tx1">
                    <a:lumMod val="85000"/>
                    <a:lumOff val="15000"/>
                  </a:schemeClr>
                </a:solidFill>
              </a:rPr>
              <a:t>中确定的所有操作和项目的执行情况。管理评审由对系统负直接责任的管理人员进行，该评审可能会对</a:t>
            </a:r>
            <a:r>
              <a:rPr lang="en-US" altLang="zh-CN" sz="1400" b="1">
                <a:solidFill>
                  <a:schemeClr val="tx1">
                    <a:lumMod val="85000"/>
                    <a:lumOff val="15000"/>
                  </a:schemeClr>
                </a:solidFill>
              </a:rPr>
              <a:t>SQAP</a:t>
            </a:r>
            <a:r>
              <a:rPr lang="zh-CN" altLang="en-US" sz="1400" b="1">
                <a:solidFill>
                  <a:schemeClr val="tx1">
                    <a:lumMod val="85000"/>
                    <a:lumOff val="15000"/>
                  </a:schemeClr>
                </a:solidFill>
              </a:rPr>
              <a:t>本身进行额外的更改。</a:t>
            </a:r>
          </a:p>
        </p:txBody>
      </p:sp>
      <p:pic>
        <p:nvPicPr>
          <p:cNvPr id="5" name="图片 4"/>
          <p:cNvPicPr>
            <a:picLocks noChangeAspect="1"/>
          </p:cNvPicPr>
          <p:nvPr/>
        </p:nvPicPr>
        <p:blipFill>
          <a:blip r:embed="rId3"/>
          <a:stretch>
            <a:fillRect/>
          </a:stretch>
        </p:blipFill>
        <p:spPr>
          <a:xfrm>
            <a:off x="5167630" y="-1905"/>
            <a:ext cx="3980180" cy="5153025"/>
          </a:xfrm>
          <a:prstGeom prst="rect">
            <a:avLst/>
          </a:prstGeom>
        </p:spPr>
      </p:pic>
    </p:spTree>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6.2.9 Software configuration management plan review (SCMPR)</a:t>
            </a:r>
          </a:p>
        </p:txBody>
      </p:sp>
      <p:sp>
        <p:nvSpPr>
          <p:cNvPr id="3" name="矩形 2"/>
          <p:cNvSpPr/>
          <p:nvPr/>
        </p:nvSpPr>
        <p:spPr>
          <a:xfrm>
            <a:off x="529590" y="227901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软件配置管理计划评审：用于评估</a:t>
            </a:r>
            <a:r>
              <a:rPr lang="en-US" altLang="zh-CN" sz="1400" b="1">
                <a:solidFill>
                  <a:schemeClr val="tx1">
                    <a:lumMod val="85000"/>
                    <a:lumOff val="15000"/>
                  </a:schemeClr>
                </a:solidFill>
              </a:rPr>
              <a:t>SCMP</a:t>
            </a:r>
            <a:r>
              <a:rPr lang="zh-CN" altLang="en-US" sz="1400" b="1">
                <a:solidFill>
                  <a:schemeClr val="tx1">
                    <a:lumMod val="85000"/>
                    <a:lumOff val="15000"/>
                  </a:schemeClr>
                </a:solidFill>
              </a:rPr>
              <a:t>（</a:t>
            </a:r>
            <a:r>
              <a:rPr lang="zh-CN" sz="1400" b="1">
                <a:solidFill>
                  <a:schemeClr val="tx1">
                    <a:lumMod val="85000"/>
                    <a:lumOff val="15000"/>
                  </a:schemeClr>
                </a:solidFill>
                <a:sym typeface="+mn-ea"/>
              </a:rPr>
              <a:t>软件配置管理计划</a:t>
            </a:r>
            <a:r>
              <a:rPr lang="zh-CN" altLang="en-US" sz="1400" b="1">
                <a:solidFill>
                  <a:schemeClr val="tx1">
                    <a:lumMod val="85000"/>
                    <a:lumOff val="15000"/>
                  </a:schemeClr>
                </a:solidFill>
              </a:rPr>
              <a:t>）中定义的配置管理方法的充分性和完整性。</a:t>
            </a:r>
          </a:p>
        </p:txBody>
      </p:sp>
      <p:pic>
        <p:nvPicPr>
          <p:cNvPr id="5" name="图片 4"/>
          <p:cNvPicPr>
            <a:picLocks noChangeAspect="1"/>
          </p:cNvPicPr>
          <p:nvPr/>
        </p:nvPicPr>
        <p:blipFill>
          <a:blip r:embed="rId3"/>
          <a:stretch>
            <a:fillRect/>
          </a:stretch>
        </p:blipFill>
        <p:spPr>
          <a:xfrm>
            <a:off x="5167630" y="-1905"/>
            <a:ext cx="3980180" cy="5153025"/>
          </a:xfrm>
          <a:prstGeom prst="rect">
            <a:avLst/>
          </a:prstGeom>
        </p:spPr>
      </p:pic>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020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软件质量保证</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Software Quality Assurance</a:t>
            </a:r>
          </a:p>
        </p:txBody>
      </p:sp>
      <p:cxnSp>
        <p:nvCxnSpPr>
          <p:cNvPr id="13" name="直接连接符 12"/>
          <p:cNvCxnSpPr/>
          <p:nvPr/>
        </p:nvCxnSpPr>
        <p:spPr>
          <a:xfrm>
            <a:off x="1032510" y="521970"/>
            <a:ext cx="13131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457138"/>
            <a:ext cx="3119438" cy="2992438"/>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7" name="矩形 76"/>
          <p:cNvSpPr/>
          <p:nvPr/>
        </p:nvSpPr>
        <p:spPr>
          <a:xfrm>
            <a:off x="4184650" y="1233805"/>
            <a:ext cx="4777740" cy="1753235"/>
          </a:xfrm>
          <a:prstGeom prst="rect">
            <a:avLst/>
          </a:prstGeom>
        </p:spPr>
        <p:txBody>
          <a:bodyPr wrap="square">
            <a:spAutoFit/>
          </a:bodyPr>
          <a:lstStyle/>
          <a:p>
            <a:pPr>
              <a:lnSpc>
                <a:spcPct val="150000"/>
              </a:lnSpc>
            </a:pPr>
            <a:r>
              <a:rPr lang="en-US" altLang="zh-CN" sz="1200" b="1">
                <a:solidFill>
                  <a:schemeClr val="tx1">
                    <a:lumMod val="85000"/>
                    <a:lumOff val="15000"/>
                  </a:schemeClr>
                </a:solidFill>
              </a:rPr>
              <a:t>软件质量保证（SQA-Software Quality Assurance）是建立一套有计划，有系统的方法，来向管理层保证拟定出的标准、步骤、实践和方法能够正确地被所有项目所采用。软件质量保证的目的是使软件过程对于管理人员来说是可见的</a:t>
            </a:r>
            <a:r>
              <a:rPr lang="zh-CN" altLang="en-US" sz="1200" b="1">
                <a:solidFill>
                  <a:schemeClr val="tx1">
                    <a:lumMod val="85000"/>
                    <a:lumOff val="15000"/>
                  </a:schemeClr>
                </a:solidFill>
              </a:rPr>
              <a:t>，</a:t>
            </a:r>
            <a:r>
              <a:rPr lang="en-US" altLang="zh-CN" sz="1200" b="1">
                <a:solidFill>
                  <a:schemeClr val="tx1">
                    <a:lumMod val="85000"/>
                    <a:lumOff val="15000"/>
                  </a:schemeClr>
                </a:solidFill>
              </a:rPr>
              <a:t>它通过对软件产品和活动进行评审和审计来验证软件是合乎标准的。软件质量保证组在项目开始时就一起参与建立计划、标准和过程。这些将使软件项目满足机构方针的要求。</a:t>
            </a:r>
          </a:p>
        </p:txBody>
      </p:sp>
      <p:sp>
        <p:nvSpPr>
          <p:cNvPr id="2" name="矩形 1"/>
          <p:cNvSpPr/>
          <p:nvPr/>
        </p:nvSpPr>
        <p:spPr>
          <a:xfrm>
            <a:off x="4184650" y="3179445"/>
            <a:ext cx="4777740" cy="645160"/>
          </a:xfrm>
          <a:prstGeom prst="rect">
            <a:avLst/>
          </a:prstGeom>
        </p:spPr>
        <p:txBody>
          <a:bodyPr wrap="square">
            <a:spAutoFit/>
          </a:bodyPr>
          <a:lstStyle/>
          <a:p>
            <a:pPr>
              <a:lnSpc>
                <a:spcPct val="150000"/>
              </a:lnSpc>
            </a:pPr>
            <a:r>
              <a:rPr sz="1200" b="1">
                <a:solidFill>
                  <a:schemeClr val="tx1">
                    <a:lumMod val="85000"/>
                    <a:lumOff val="15000"/>
                  </a:schemeClr>
                </a:solidFill>
              </a:rPr>
              <a:t>软件质量保证措施具体包括：完善详尽的项目计划、合理的开发流程、实时的测试、风险管理、进行度量等一系列活动。</a:t>
            </a:r>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6.2.10 Post-implementation review</a:t>
            </a: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实现后检查：在项目结束时进行，目的是评价关于该项目的后续进展活动，并为适当的行动提出建议。</a:t>
            </a:r>
            <a:endParaRPr lang="zh-CN" altLang="en-US" sz="1400" b="1">
              <a:solidFill>
                <a:schemeClr val="tx1">
                  <a:lumMod val="85000"/>
                  <a:lumOff val="15000"/>
                </a:schemeClr>
              </a:solidFill>
            </a:endParaRPr>
          </a:p>
        </p:txBody>
      </p:sp>
      <p:pic>
        <p:nvPicPr>
          <p:cNvPr id="5" name="图片 4"/>
          <p:cNvPicPr>
            <a:picLocks noChangeAspect="1"/>
          </p:cNvPicPr>
          <p:nvPr/>
        </p:nvPicPr>
        <p:blipFill>
          <a:blip r:embed="rId3"/>
          <a:stretch>
            <a:fillRect/>
          </a:stretch>
        </p:blipFill>
        <p:spPr>
          <a:xfrm>
            <a:off x="5167630" y="-1905"/>
            <a:ext cx="3980180" cy="5153025"/>
          </a:xfrm>
          <a:prstGeom prst="rect">
            <a:avLst/>
          </a:prstGeom>
        </p:spPr>
      </p:pic>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6.3 Other reviews and audits</a:t>
            </a:r>
          </a:p>
        </p:txBody>
      </p:sp>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其他评审和审核可能包括用户文档评审（</a:t>
            </a:r>
            <a:r>
              <a:rPr lang="en-US" altLang="zh-CN" sz="1400" b="1">
                <a:solidFill>
                  <a:schemeClr val="tx1">
                    <a:lumMod val="85000"/>
                    <a:lumOff val="15000"/>
                  </a:schemeClr>
                </a:solidFill>
              </a:rPr>
              <a:t>UDR</a:t>
            </a:r>
            <a:r>
              <a:rPr lang="zh-CN" sz="1400" b="1">
                <a:solidFill>
                  <a:schemeClr val="tx1">
                    <a:lumMod val="85000"/>
                    <a:lumOff val="15000"/>
                  </a:schemeClr>
                </a:solidFill>
              </a:rPr>
              <a:t>）。这个评审是为了评估用户文档的充分性（例如完整性、清晰性、正确性和可用性）。</a:t>
            </a:r>
            <a:endParaRPr lang="zh-CN" altLang="en-US" sz="1400" b="1">
              <a:solidFill>
                <a:schemeClr val="tx1">
                  <a:lumMod val="85000"/>
                  <a:lumOff val="15000"/>
                </a:schemeClr>
              </a:solidFill>
            </a:endParaRPr>
          </a:p>
        </p:txBody>
      </p:sp>
      <p:pic>
        <p:nvPicPr>
          <p:cNvPr id="5" name="图片 4"/>
          <p:cNvPicPr>
            <a:picLocks noChangeAspect="1"/>
          </p:cNvPicPr>
          <p:nvPr/>
        </p:nvPicPr>
        <p:blipFill>
          <a:blip r:embed="rId3"/>
          <a:stretch>
            <a:fillRect/>
          </a:stretch>
        </p:blipFill>
        <p:spPr>
          <a:xfrm>
            <a:off x="5167630" y="-1905"/>
            <a:ext cx="3980180" cy="5153025"/>
          </a:xfrm>
          <a:prstGeom prst="rect">
            <a:avLst/>
          </a:prstGeom>
        </p:spPr>
      </p:pic>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本节应确定</a:t>
            </a:r>
            <a:r>
              <a:rPr lang="en-US" altLang="zh-CN" sz="1400" b="1">
                <a:solidFill>
                  <a:schemeClr val="tx1">
                    <a:lumMod val="85000"/>
                    <a:lumOff val="15000"/>
                  </a:schemeClr>
                </a:solidFill>
              </a:rPr>
              <a:t>SQAP</a:t>
            </a:r>
            <a:r>
              <a:rPr lang="zh-CN" altLang="en-US" sz="1400" b="1">
                <a:solidFill>
                  <a:schemeClr val="tx1">
                    <a:lumMod val="85000"/>
                    <a:lumOff val="15000"/>
                  </a:schemeClr>
                </a:solidFill>
              </a:rPr>
              <a:t>所涵盖的软件验证和确认计划中未包含的所有测试，并应说明使用的方法。如果有单独的测试计划，应参考之。</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7. Test (section 7 of the SQAP)</a:t>
            </a:r>
          </a:p>
        </p:txBody>
      </p:sp>
      <p:pic>
        <p:nvPicPr>
          <p:cNvPr id="5" name="图片 4"/>
          <p:cNvPicPr>
            <a:picLocks noChangeAspect="1"/>
          </p:cNvPicPr>
          <p:nvPr/>
        </p:nvPicPr>
        <p:blipFill>
          <a:blip r:embed="rId3"/>
          <a:stretch>
            <a:fillRect/>
          </a:stretch>
        </p:blipFill>
        <p:spPr>
          <a:xfrm>
            <a:off x="5175250" y="5080"/>
            <a:ext cx="3965575" cy="5133975"/>
          </a:xfrm>
          <a:prstGeom prst="rect">
            <a:avLst/>
          </a:prstGeom>
        </p:spPr>
      </p:pic>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8. Problem reporting and corrective action (section 8 of the SQAP)</a:t>
            </a:r>
          </a:p>
        </p:txBody>
      </p:sp>
      <p:sp>
        <p:nvSpPr>
          <p:cNvPr id="6" name="矩形 5"/>
          <p:cNvSpPr/>
          <p:nvPr/>
        </p:nvSpPr>
        <p:spPr>
          <a:xfrm>
            <a:off x="529590" y="2279015"/>
            <a:ext cx="4496435" cy="138366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本节职能如下：</a:t>
            </a:r>
          </a:p>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描述以下操作和步骤：报告、跟踪、以及解决在软件项目和软件开发维护过程中发现的问题；</a:t>
            </a:r>
          </a:p>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说明与实施有关的具体组织责任。</a:t>
            </a:r>
          </a:p>
        </p:txBody>
      </p:sp>
      <p:pic>
        <p:nvPicPr>
          <p:cNvPr id="5" name="图片 4"/>
          <p:cNvPicPr>
            <a:picLocks noChangeAspect="1"/>
          </p:cNvPicPr>
          <p:nvPr/>
        </p:nvPicPr>
        <p:blipFill>
          <a:blip r:embed="rId3"/>
          <a:stretch>
            <a:fillRect/>
          </a:stretch>
        </p:blipFill>
        <p:spPr>
          <a:xfrm>
            <a:off x="5160645" y="-1905"/>
            <a:ext cx="3980815" cy="5154295"/>
          </a:xfrm>
          <a:prstGeom prst="rect">
            <a:avLst/>
          </a:prstGeom>
        </p:spPr>
      </p:pic>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516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9. Tools, techniques, and methodologies (section 9 of the SQAP)</a:t>
            </a:r>
          </a:p>
        </p:txBody>
      </p:sp>
      <p:sp>
        <p:nvSpPr>
          <p:cNvPr id="6" name="矩形 5"/>
          <p:cNvSpPr/>
          <p:nvPr/>
        </p:nvSpPr>
        <p:spPr>
          <a:xfrm>
            <a:off x="529590" y="2279015"/>
            <a:ext cx="4495165" cy="138366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本节需要标识用于支持</a:t>
            </a:r>
            <a:r>
              <a:rPr lang="en-US" altLang="zh-CN" sz="1400" b="1">
                <a:solidFill>
                  <a:schemeClr val="tx1">
                    <a:lumMod val="85000"/>
                    <a:lumOff val="15000"/>
                  </a:schemeClr>
                </a:solidFill>
              </a:rPr>
              <a:t>SQA</a:t>
            </a:r>
            <a:r>
              <a:rPr lang="zh-CN" altLang="en-US" sz="1400" b="1">
                <a:solidFill>
                  <a:schemeClr val="tx1">
                    <a:lumMod val="85000"/>
                    <a:lumOff val="15000"/>
                  </a:schemeClr>
                </a:solidFill>
              </a:rPr>
              <a:t>过程的软件工具、技术和方法。对于每一项，本节应说明拟使用或不使用该工具</a:t>
            </a:r>
            <a:r>
              <a:rPr lang="en-US" altLang="zh-CN" sz="1400" b="1">
                <a:solidFill>
                  <a:schemeClr val="tx1">
                    <a:lumMod val="85000"/>
                    <a:lumOff val="15000"/>
                  </a:schemeClr>
                </a:solidFill>
              </a:rPr>
              <a:t>/</a:t>
            </a:r>
            <a:r>
              <a:rPr lang="zh-CN" altLang="en-US" sz="1400" b="1">
                <a:solidFill>
                  <a:schemeClr val="tx1">
                    <a:lumMod val="85000"/>
                    <a:lumOff val="15000"/>
                  </a:schemeClr>
                </a:solidFill>
              </a:rPr>
              <a:t>技术</a:t>
            </a:r>
            <a:r>
              <a:rPr lang="en-US" altLang="zh-CN" sz="1400" b="1">
                <a:solidFill>
                  <a:schemeClr val="tx1">
                    <a:lumMod val="85000"/>
                    <a:lumOff val="15000"/>
                  </a:schemeClr>
                </a:solidFill>
              </a:rPr>
              <a:t>/</a:t>
            </a:r>
            <a:r>
              <a:rPr lang="zh-CN" altLang="en-US" sz="1400" b="1">
                <a:solidFill>
                  <a:schemeClr val="tx1">
                    <a:lumMod val="85000"/>
                    <a:lumOff val="15000"/>
                  </a:schemeClr>
                </a:solidFill>
              </a:rPr>
              <a:t>方法的用途、适用性或情况，以及该</a:t>
            </a:r>
            <a:r>
              <a:rPr lang="zh-CN" altLang="en-US" sz="1400" b="1">
                <a:solidFill>
                  <a:schemeClr val="tx1">
                    <a:lumMod val="85000"/>
                    <a:lumOff val="15000"/>
                  </a:schemeClr>
                </a:solidFill>
                <a:sym typeface="+mn-ea"/>
              </a:rPr>
              <a:t>工具</a:t>
            </a:r>
            <a:r>
              <a:rPr lang="en-US" altLang="zh-CN" sz="1400" b="1">
                <a:solidFill>
                  <a:schemeClr val="tx1">
                    <a:lumMod val="85000"/>
                    <a:lumOff val="15000"/>
                  </a:schemeClr>
                </a:solidFill>
                <a:sym typeface="+mn-ea"/>
              </a:rPr>
              <a:t>/</a:t>
            </a:r>
            <a:r>
              <a:rPr lang="zh-CN" altLang="en-US" sz="1400" b="1">
                <a:solidFill>
                  <a:schemeClr val="tx1">
                    <a:lumMod val="85000"/>
                    <a:lumOff val="15000"/>
                  </a:schemeClr>
                </a:solidFill>
                <a:sym typeface="+mn-ea"/>
              </a:rPr>
              <a:t>技术</a:t>
            </a:r>
            <a:r>
              <a:rPr lang="en-US" altLang="zh-CN" sz="1400" b="1">
                <a:solidFill>
                  <a:schemeClr val="tx1">
                    <a:lumMod val="85000"/>
                    <a:lumOff val="15000"/>
                  </a:schemeClr>
                </a:solidFill>
                <a:sym typeface="+mn-ea"/>
              </a:rPr>
              <a:t>/</a:t>
            </a:r>
            <a:r>
              <a:rPr lang="zh-CN" altLang="en-US" sz="1400" b="1">
                <a:solidFill>
                  <a:schemeClr val="tx1">
                    <a:lumMod val="85000"/>
                    <a:lumOff val="15000"/>
                  </a:schemeClr>
                </a:solidFill>
                <a:sym typeface="+mn-ea"/>
              </a:rPr>
              <a:t>方法的使用限制。</a:t>
            </a:r>
            <a:endParaRPr lang="zh-CN" altLang="en-US" sz="1400" b="1">
              <a:solidFill>
                <a:schemeClr val="tx1">
                  <a:lumMod val="85000"/>
                  <a:lumOff val="15000"/>
                </a:schemeClr>
              </a:solidFill>
            </a:endParaRPr>
          </a:p>
        </p:txBody>
      </p:sp>
      <p:pic>
        <p:nvPicPr>
          <p:cNvPr id="5" name="图片 4"/>
          <p:cNvPicPr>
            <a:picLocks noChangeAspect="1"/>
          </p:cNvPicPr>
          <p:nvPr/>
        </p:nvPicPr>
        <p:blipFill>
          <a:blip r:embed="rId3"/>
          <a:stretch>
            <a:fillRect/>
          </a:stretch>
        </p:blipFill>
        <p:spPr>
          <a:xfrm>
            <a:off x="5173345" y="-1905"/>
            <a:ext cx="3975100" cy="5147310"/>
          </a:xfrm>
          <a:prstGeom prst="rect">
            <a:avLst/>
          </a:prstGeom>
        </p:spPr>
      </p:pic>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235331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本节应说明用于以下用途的方法和设施：</a:t>
            </a:r>
          </a:p>
          <a:p>
            <a:pPr indent="0" algn="l">
              <a:lnSpc>
                <a:spcPct val="150000"/>
              </a:lnSpc>
              <a:buFont typeface="Arial" panose="020B0604020202020204" pitchFamily="34" charset="0"/>
              <a:buNone/>
            </a:pPr>
            <a:r>
              <a:rPr lang="en-US" altLang="zh-CN" sz="1400" b="1">
                <a:solidFill>
                  <a:schemeClr val="tx1">
                    <a:lumMod val="85000"/>
                    <a:lumOff val="15000"/>
                  </a:schemeClr>
                </a:solidFill>
              </a:rPr>
              <a:t>a) </a:t>
            </a:r>
            <a:r>
              <a:rPr lang="zh-CN" altLang="en-US" sz="1400" b="1">
                <a:solidFill>
                  <a:schemeClr val="tx1">
                    <a:lumMod val="85000"/>
                    <a:lumOff val="15000"/>
                  </a:schemeClr>
                </a:solidFill>
              </a:rPr>
              <a:t>确定每个中间产品和可交付的计算机工作产品的介质，以及存储介质所需的文档，包括复制和恢复过程；</a:t>
            </a:r>
          </a:p>
          <a:p>
            <a:pPr indent="0" algn="l">
              <a:lnSpc>
                <a:spcPct val="150000"/>
              </a:lnSpc>
              <a:buFont typeface="Arial" panose="020B0604020202020204" pitchFamily="34" charset="0"/>
              <a:buNone/>
            </a:pPr>
            <a:r>
              <a:rPr lang="en-US" altLang="zh-CN" sz="1400" b="1">
                <a:solidFill>
                  <a:schemeClr val="tx1">
                    <a:lumMod val="85000"/>
                    <a:lumOff val="15000"/>
                  </a:schemeClr>
                </a:solidFill>
              </a:rPr>
              <a:t>b) </a:t>
            </a:r>
            <a:r>
              <a:rPr lang="zh-CN" altLang="en-US" sz="1400" b="1">
                <a:solidFill>
                  <a:schemeClr val="tx1">
                    <a:lumMod val="85000"/>
                    <a:lumOff val="15000"/>
                  </a:schemeClr>
                </a:solidFill>
              </a:rPr>
              <a:t>在软件生命周期的所有阶段，保护计算机程序物理介质免受未经授权的访问或无意的损坏</a:t>
            </a:r>
            <a:r>
              <a:rPr lang="en-US" altLang="zh-CN" sz="1400" b="1">
                <a:solidFill>
                  <a:schemeClr val="tx1">
                    <a:lumMod val="85000"/>
                    <a:lumOff val="15000"/>
                  </a:schemeClr>
                </a:solidFill>
              </a:rPr>
              <a:t>/</a:t>
            </a:r>
            <a:r>
              <a:rPr lang="zh-CN" altLang="en-US" sz="1400" b="1">
                <a:solidFill>
                  <a:schemeClr val="tx1">
                    <a:lumMod val="85000"/>
                    <a:lumOff val="15000"/>
                  </a:schemeClr>
                </a:solidFill>
              </a:rPr>
              <a:t>破坏。这可以作为</a:t>
            </a:r>
            <a:r>
              <a:rPr lang="en-US" altLang="zh-CN" sz="1400" b="1">
                <a:solidFill>
                  <a:schemeClr val="tx1">
                    <a:lumMod val="85000"/>
                    <a:lumOff val="15000"/>
                  </a:schemeClr>
                </a:solidFill>
              </a:rPr>
              <a:t>SCMP</a:t>
            </a:r>
            <a:r>
              <a:rPr lang="zh-CN" altLang="en-US" sz="1400" b="1">
                <a:solidFill>
                  <a:schemeClr val="tx1">
                    <a:lumMod val="85000"/>
                    <a:lumOff val="15000"/>
                  </a:schemeClr>
                </a:solidFill>
              </a:rPr>
              <a:t>（软件配置管理计划）的一部分提供，并就此提出适当的参考意见。</a:t>
            </a:r>
            <a:endParaRPr lang="en-US" altLang="zh-CN" sz="1400" b="1">
              <a:solidFill>
                <a:schemeClr val="tx1">
                  <a:lumMod val="85000"/>
                  <a:lumOff val="15000"/>
                </a:schemeClr>
              </a:solidFill>
            </a:endParaRPr>
          </a:p>
        </p:txBody>
      </p:sp>
      <p:sp>
        <p:nvSpPr>
          <p:cNvPr id="2" name="矩形 1"/>
          <p:cNvSpPr/>
          <p:nvPr/>
        </p:nvSpPr>
        <p:spPr>
          <a:xfrm>
            <a:off x="529590" y="1356995"/>
            <a:ext cx="434086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10. Media control (section 10 of the SQAP)</a:t>
            </a:r>
            <a:r>
              <a:rPr lang="en-US" altLang="zh-CN" b="1" i="1">
                <a:solidFill>
                  <a:schemeClr val="tx1">
                    <a:lumMod val="85000"/>
                    <a:lumOff val="15000"/>
                  </a:schemeClr>
                </a:solidFill>
              </a:rPr>
              <a:t> </a:t>
            </a:r>
          </a:p>
        </p:txBody>
      </p:sp>
      <p:pic>
        <p:nvPicPr>
          <p:cNvPr id="5" name="图片 4"/>
          <p:cNvPicPr>
            <a:picLocks noChangeAspect="1"/>
          </p:cNvPicPr>
          <p:nvPr/>
        </p:nvPicPr>
        <p:blipFill>
          <a:blip r:embed="rId3"/>
          <a:stretch>
            <a:fillRect/>
          </a:stretch>
        </p:blipFill>
        <p:spPr>
          <a:xfrm>
            <a:off x="5166995" y="-1270"/>
            <a:ext cx="3980815" cy="5154295"/>
          </a:xfrm>
          <a:prstGeom prst="rect">
            <a:avLst/>
          </a:prstGeom>
        </p:spPr>
      </p:pic>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本节需要说明用于保证供应商提供的软件满足既定要求的规定。此外，本节应说明用于确保供应商收到足够且完整的要求的方法。</a:t>
            </a:r>
          </a:p>
        </p:txBody>
      </p:sp>
      <p:sp>
        <p:nvSpPr>
          <p:cNvPr id="2" name="矩形 1"/>
          <p:cNvSpPr/>
          <p:nvPr/>
        </p:nvSpPr>
        <p:spPr>
          <a:xfrm>
            <a:off x="529590" y="1356995"/>
            <a:ext cx="4495165"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11. Supplier control (section 11 of the SQAP)</a:t>
            </a:r>
            <a:r>
              <a:rPr lang="en-US" altLang="zh-CN" b="1" i="1">
                <a:solidFill>
                  <a:schemeClr val="tx1">
                    <a:lumMod val="85000"/>
                    <a:lumOff val="15000"/>
                  </a:schemeClr>
                </a:solidFill>
              </a:rPr>
              <a:t> </a:t>
            </a:r>
          </a:p>
        </p:txBody>
      </p:sp>
      <p:sp>
        <p:nvSpPr>
          <p:cNvPr id="8" name="矩形 7"/>
          <p:cNvSpPr/>
          <p:nvPr/>
        </p:nvSpPr>
        <p:spPr>
          <a:xfrm>
            <a:off x="529590" y="2924175"/>
            <a:ext cx="4340225" cy="106045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本节还应说明为确保供应商符合本标准的要求而采用的方法。按照合同开发软件的，还应当说明合同评审和更新的程序。</a:t>
            </a:r>
          </a:p>
        </p:txBody>
      </p:sp>
      <p:pic>
        <p:nvPicPr>
          <p:cNvPr id="9" name="图片 8"/>
          <p:cNvPicPr>
            <a:picLocks noChangeAspect="1"/>
          </p:cNvPicPr>
          <p:nvPr/>
        </p:nvPicPr>
        <p:blipFill>
          <a:blip r:embed="rId3"/>
          <a:stretch>
            <a:fillRect/>
          </a:stretch>
        </p:blipFill>
        <p:spPr>
          <a:xfrm>
            <a:off x="5163820" y="-3810"/>
            <a:ext cx="3984625" cy="5159375"/>
          </a:xfrm>
          <a:prstGeom prst="rect">
            <a:avLst/>
          </a:prstGeom>
        </p:spPr>
      </p:pic>
    </p:spTree>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4496435"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12. Records collection, maintenance, and retention (section 12 of the SQAP)</a:t>
            </a:r>
          </a:p>
        </p:txBody>
      </p:sp>
      <p:sp>
        <p:nvSpPr>
          <p:cNvPr id="6" name="矩形 5"/>
          <p:cNvSpPr/>
          <p:nvPr/>
        </p:nvSpPr>
        <p:spPr>
          <a:xfrm>
            <a:off x="529590" y="2279015"/>
            <a:ext cx="4496435" cy="737235"/>
          </a:xfrm>
          <a:prstGeom prst="rect">
            <a:avLst/>
          </a:prstGeom>
        </p:spPr>
        <p:txBody>
          <a:bodyPr wrap="square">
            <a:spAutoFit/>
          </a:bodyPr>
          <a:lstStyle/>
          <a:p>
            <a:pPr indent="0" algn="l">
              <a:lnSpc>
                <a:spcPct val="150000"/>
              </a:lnSpc>
              <a:buFont typeface="Arial" panose="020B0604020202020204" pitchFamily="34" charset="0"/>
              <a:buNone/>
            </a:pPr>
            <a:r>
              <a:rPr lang="zh-CN" altLang="en-US" sz="1400" b="1">
                <a:solidFill>
                  <a:schemeClr val="tx1">
                    <a:lumMod val="85000"/>
                    <a:lumOff val="15000"/>
                  </a:schemeClr>
                </a:solidFill>
              </a:rPr>
              <a:t>本节应确定应保留的</a:t>
            </a:r>
            <a:r>
              <a:rPr lang="en-US" altLang="zh-CN" sz="1400" b="1">
                <a:solidFill>
                  <a:schemeClr val="tx1">
                    <a:lumMod val="85000"/>
                    <a:lumOff val="15000"/>
                  </a:schemeClr>
                </a:solidFill>
              </a:rPr>
              <a:t>SQA</a:t>
            </a:r>
            <a:r>
              <a:rPr lang="zh-CN" altLang="en-US" sz="1400" b="1">
                <a:solidFill>
                  <a:schemeClr val="tx1">
                    <a:lumMod val="85000"/>
                    <a:lumOff val="15000"/>
                  </a:schemeClr>
                </a:solidFill>
              </a:rPr>
              <a:t>文件，应说明用于汇编、归档、保护和维护该文件的方法和设施，并应指定保留期限。</a:t>
            </a:r>
          </a:p>
        </p:txBody>
      </p:sp>
      <p:pic>
        <p:nvPicPr>
          <p:cNvPr id="5" name="图片 4"/>
          <p:cNvPicPr>
            <a:picLocks noChangeAspect="1"/>
          </p:cNvPicPr>
          <p:nvPr/>
        </p:nvPicPr>
        <p:blipFill>
          <a:blip r:embed="rId3"/>
          <a:stretch>
            <a:fillRect/>
          </a:stretch>
        </p:blipFill>
        <p:spPr>
          <a:xfrm>
            <a:off x="5172710" y="5080"/>
            <a:ext cx="3975100" cy="5147310"/>
          </a:xfrm>
          <a:prstGeom prst="rect">
            <a:avLst/>
          </a:prstGeom>
        </p:spPr>
      </p:pic>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本节应确定满足</a:t>
            </a:r>
            <a:r>
              <a:rPr lang="en-US" altLang="zh-CN" sz="1400" b="1">
                <a:solidFill>
                  <a:schemeClr val="tx1">
                    <a:lumMod val="85000"/>
                    <a:lumOff val="15000"/>
                  </a:schemeClr>
                </a:solidFill>
              </a:rPr>
              <a:t>SQAP</a:t>
            </a:r>
            <a:r>
              <a:rPr lang="zh-CN" altLang="en-US" sz="1400" b="1">
                <a:solidFill>
                  <a:schemeClr val="tx1">
                    <a:lumMod val="85000"/>
                    <a:lumOff val="15000"/>
                  </a:schemeClr>
                </a:solidFill>
              </a:rPr>
              <a:t>需要的培训活动。</a:t>
            </a:r>
          </a:p>
        </p:txBody>
      </p:sp>
      <p:sp>
        <p:nvSpPr>
          <p:cNvPr id="2" name="矩形 1"/>
          <p:cNvSpPr/>
          <p:nvPr/>
        </p:nvSpPr>
        <p:spPr>
          <a:xfrm>
            <a:off x="529590" y="1356995"/>
            <a:ext cx="434086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13.  Training (section 13 of the SQAP)</a:t>
            </a:r>
          </a:p>
        </p:txBody>
      </p:sp>
      <p:pic>
        <p:nvPicPr>
          <p:cNvPr id="5" name="图片 4"/>
          <p:cNvPicPr>
            <a:picLocks noChangeAspect="1"/>
          </p:cNvPicPr>
          <p:nvPr/>
        </p:nvPicPr>
        <p:blipFill>
          <a:blip r:embed="rId3"/>
          <a:stretch>
            <a:fillRect/>
          </a:stretch>
        </p:blipFill>
        <p:spPr>
          <a:xfrm>
            <a:off x="5179060" y="-5715"/>
            <a:ext cx="3975735" cy="5153660"/>
          </a:xfrm>
          <a:prstGeom prst="rect">
            <a:avLst/>
          </a:prstGeom>
        </p:spPr>
      </p:pic>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本节应指定用于识别、评估、见识和控制</a:t>
            </a:r>
            <a:r>
              <a:rPr lang="en-US" altLang="zh-CN" sz="1400" b="1">
                <a:solidFill>
                  <a:schemeClr val="tx1">
                    <a:lumMod val="85000"/>
                    <a:lumOff val="15000"/>
                  </a:schemeClr>
                </a:solidFill>
              </a:rPr>
              <a:t>SQAP</a:t>
            </a:r>
            <a:r>
              <a:rPr lang="zh-CN" altLang="en-US" sz="1400" b="1">
                <a:solidFill>
                  <a:schemeClr val="tx1">
                    <a:lumMod val="85000"/>
                    <a:lumOff val="15000"/>
                  </a:schemeClr>
                </a:solidFill>
              </a:rPr>
              <a:t>所覆盖软件生命周期部分中所产生的风险领域的方法和过程。</a:t>
            </a:r>
          </a:p>
        </p:txBody>
      </p:sp>
      <p:sp>
        <p:nvSpPr>
          <p:cNvPr id="2" name="矩形 1"/>
          <p:cNvSpPr/>
          <p:nvPr/>
        </p:nvSpPr>
        <p:spPr>
          <a:xfrm>
            <a:off x="529590" y="1356995"/>
            <a:ext cx="44958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14. Risk management (section 14 of the SQAP)</a:t>
            </a:r>
          </a:p>
        </p:txBody>
      </p:sp>
      <p:pic>
        <p:nvPicPr>
          <p:cNvPr id="5" name="图片 4"/>
          <p:cNvPicPr>
            <a:picLocks noChangeAspect="1"/>
          </p:cNvPicPr>
          <p:nvPr/>
        </p:nvPicPr>
        <p:blipFill>
          <a:blip r:embed="rId3"/>
          <a:stretch>
            <a:fillRect/>
          </a:stretch>
        </p:blipFill>
        <p:spPr>
          <a:xfrm>
            <a:off x="5172710" y="4445"/>
            <a:ext cx="3975735" cy="5147310"/>
          </a:xfrm>
          <a:prstGeom prst="rect">
            <a:avLst/>
          </a:prstGeom>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软件质量保证的宗旨</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Purpose of Software Quality Assurance</a:t>
            </a:r>
            <a:r>
              <a:rPr lang="en-US" altLang="zh-CN" sz="1050">
                <a:solidFill>
                  <a:schemeClr val="tx1">
                    <a:lumMod val="85000"/>
                    <a:lumOff val="15000"/>
                  </a:schemeClr>
                </a:solidFill>
              </a:rPr>
              <a:t> </a:t>
            </a:r>
            <a:endParaRPr lang="zh-CN" altLang="en-US">
              <a:solidFill>
                <a:schemeClr val="tx1">
                  <a:lumMod val="85000"/>
                  <a:lumOff val="15000"/>
                </a:schemeClr>
              </a:solidFill>
            </a:endParaRPr>
          </a:p>
        </p:txBody>
      </p:sp>
      <p:cxnSp>
        <p:nvCxnSpPr>
          <p:cNvPr id="13" name="直接连接符 12"/>
          <p:cNvCxnSpPr/>
          <p:nvPr/>
        </p:nvCxnSpPr>
        <p:spPr>
          <a:xfrm>
            <a:off x="1032510" y="521970"/>
            <a:ext cx="1894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1" y="1629646"/>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1508077"/>
            <a:ext cx="617536" cy="709241"/>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2597343"/>
            <a:ext cx="617536" cy="709241"/>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4"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1"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7"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6"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0"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5"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8" y="2212844"/>
            <a:ext cx="372839"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2260961"/>
            <a:ext cx="383712" cy="336383"/>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0" y="2212844"/>
            <a:ext cx="352935" cy="354497"/>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1" y="2212844"/>
            <a:ext cx="408991" cy="40899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39" y="2229345"/>
            <a:ext cx="392489" cy="39248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6" y="3644659"/>
            <a:ext cx="1429349" cy="553085"/>
          </a:xfrm>
          <a:prstGeom prst="rect">
            <a:avLst/>
          </a:prstGeom>
        </p:spPr>
        <p:txBody>
          <a:bodyPr wrap="square">
            <a:spAutoFit/>
          </a:bodyPr>
          <a:lstStyle/>
          <a:p>
            <a:pPr algn="ctr" defTabSz="914400">
              <a:lnSpc>
                <a:spcPct val="150000"/>
              </a:lnSpc>
              <a:defRPr/>
            </a:pPr>
            <a:r>
              <a:rPr lang="zh-CN" altLang="en-US" sz="10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确保</a:t>
            </a:r>
            <a:r>
              <a:rPr lang="en-US" altLang="zh-CN" sz="10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软件质量保证工作是有计划进行的</a:t>
            </a: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3" y="3339058"/>
            <a:ext cx="1415143" cy="275590"/>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提前规划</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1"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4" y="3665423"/>
            <a:ext cx="1429349" cy="1014730"/>
          </a:xfrm>
          <a:prstGeom prst="rect">
            <a:avLst/>
          </a:prstGeom>
        </p:spPr>
        <p:txBody>
          <a:bodyPr wrap="square">
            <a:spAutoFit/>
          </a:bodyPr>
          <a:lstStyle/>
          <a:p>
            <a:pPr algn="ctr" defTabSz="914400">
              <a:lnSpc>
                <a:spcPct val="150000"/>
              </a:lnSpc>
              <a:defRPr/>
            </a:pPr>
            <a:r>
              <a:rPr lang="en-US" altLang="zh-CN" sz="10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客观地验证软件项目产品和工作是否遵循恰当的标准、步骤和需求</a:t>
            </a: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7" y="3359822"/>
            <a:ext cx="1415143" cy="275590"/>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客观标准</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4"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7" y="3665423"/>
            <a:ext cx="1429349" cy="783590"/>
          </a:xfrm>
          <a:prstGeom prst="rect">
            <a:avLst/>
          </a:prstGeom>
        </p:spPr>
        <p:txBody>
          <a:bodyPr wrap="square">
            <a:spAutoFit/>
          </a:bodyPr>
          <a:lstStyle/>
          <a:p>
            <a:pPr algn="ctr" defTabSz="914400">
              <a:lnSpc>
                <a:spcPct val="150000"/>
              </a:lnSpc>
              <a:defRPr/>
            </a:pPr>
            <a:r>
              <a:rPr lang="en-US" altLang="zh-CN" sz="10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将软件质量保证工作及结果通知给相关组别和个人</a:t>
            </a: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0" y="3359822"/>
            <a:ext cx="1415143" cy="275590"/>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及时通知</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7"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0" y="3665423"/>
            <a:ext cx="1429349" cy="783590"/>
          </a:xfrm>
          <a:prstGeom prst="rect">
            <a:avLst/>
          </a:prstGeom>
        </p:spPr>
        <p:txBody>
          <a:bodyPr wrap="square">
            <a:spAutoFit/>
          </a:bodyPr>
          <a:lstStyle/>
          <a:p>
            <a:pPr algn="ctr" defTabSz="914400">
              <a:lnSpc>
                <a:spcPct val="150000"/>
              </a:lnSpc>
              <a:defRPr/>
            </a:pPr>
            <a:r>
              <a:rPr lang="en-US" altLang="zh-CN" sz="10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高级管理层接触到在项目内部不能解决的不符合类问题</a:t>
            </a: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3" y="3359822"/>
            <a:ext cx="1415143" cy="275590"/>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高层管理</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0"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3664979"/>
            <a:ext cx="1429349" cy="553085"/>
          </a:xfrm>
          <a:prstGeom prst="rect">
            <a:avLst/>
          </a:prstGeom>
        </p:spPr>
        <p:txBody>
          <a:bodyPr wrap="square">
            <a:spAutoFit/>
          </a:bodyPr>
          <a:lstStyle/>
          <a:p>
            <a:pPr algn="ctr" defTabSz="914400">
              <a:lnSpc>
                <a:spcPct val="150000"/>
              </a:lnSpc>
              <a:defRPr/>
            </a:pPr>
            <a:r>
              <a:rPr lang="en-US" altLang="zh-CN" sz="10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软件质量需要全面的测试工作来保证</a:t>
            </a: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3339058"/>
            <a:ext cx="1415143" cy="275590"/>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全面测试</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3" name="矩形 2"/>
          <p:cNvSpPr/>
          <p:nvPr/>
        </p:nvSpPr>
        <p:spPr>
          <a:xfrm>
            <a:off x="529590" y="1863725"/>
            <a:ext cx="4340225" cy="414020"/>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本节应包含</a:t>
            </a:r>
            <a:r>
              <a:rPr lang="en-US" altLang="zh-CN" sz="1400" b="1">
                <a:solidFill>
                  <a:schemeClr val="tx1">
                    <a:lumMod val="85000"/>
                    <a:lumOff val="15000"/>
                  </a:schemeClr>
                </a:solidFill>
              </a:rPr>
              <a:t>SQAP</a:t>
            </a:r>
            <a:r>
              <a:rPr lang="zh-CN" altLang="en-US" sz="1400" b="1">
                <a:solidFill>
                  <a:schemeClr val="tx1">
                    <a:lumMod val="85000"/>
                    <a:lumOff val="15000"/>
                  </a:schemeClr>
                </a:solidFill>
              </a:rPr>
              <a:t>特有术语的术语表。</a:t>
            </a:r>
          </a:p>
        </p:txBody>
      </p:sp>
      <p:sp>
        <p:nvSpPr>
          <p:cNvPr id="2" name="矩形 1"/>
          <p:cNvSpPr/>
          <p:nvPr/>
        </p:nvSpPr>
        <p:spPr>
          <a:xfrm>
            <a:off x="529590" y="1356995"/>
            <a:ext cx="387350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15. Glossary (section 15 of the SQAP)</a:t>
            </a:r>
          </a:p>
        </p:txBody>
      </p:sp>
      <p:pic>
        <p:nvPicPr>
          <p:cNvPr id="5" name="图片 4"/>
          <p:cNvPicPr>
            <a:picLocks noChangeAspect="1"/>
          </p:cNvPicPr>
          <p:nvPr/>
        </p:nvPicPr>
        <p:blipFill>
          <a:blip r:embed="rId3"/>
          <a:stretch>
            <a:fillRect/>
          </a:stretch>
        </p:blipFill>
        <p:spPr>
          <a:xfrm>
            <a:off x="5172075" y="-2540"/>
            <a:ext cx="3975735" cy="5147310"/>
          </a:xfrm>
          <a:prstGeom prst="rect">
            <a:avLst/>
          </a:prstGeom>
        </p:spPr>
      </p:pic>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制定计划书</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Making a Plan</a:t>
            </a:r>
            <a:endParaRPr lang="en-US">
              <a:solidFill>
                <a:schemeClr val="tx1">
                  <a:lumMod val="85000"/>
                  <a:lumOff val="15000"/>
                </a:schemeClr>
              </a:solidFill>
            </a:endParaRPr>
          </a:p>
        </p:txBody>
      </p:sp>
      <p:cxnSp>
        <p:nvCxnSpPr>
          <p:cNvPr id="13" name="直接连接符 12"/>
          <p:cNvCxnSpPr/>
          <p:nvPr/>
        </p:nvCxnSpPr>
        <p:spPr>
          <a:xfrm>
            <a:off x="1032510" y="521970"/>
            <a:ext cx="184023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矩形 1"/>
          <p:cNvSpPr/>
          <p:nvPr/>
        </p:nvSpPr>
        <p:spPr>
          <a:xfrm>
            <a:off x="529590" y="1356995"/>
            <a:ext cx="3873500" cy="92202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16. SQAP change procedure and history (section 16 of the SQAP)</a:t>
            </a:r>
          </a:p>
        </p:txBody>
      </p:sp>
      <p:sp>
        <p:nvSpPr>
          <p:cNvPr id="6" name="矩形 5"/>
          <p:cNvSpPr/>
          <p:nvPr/>
        </p:nvSpPr>
        <p:spPr>
          <a:xfrm>
            <a:off x="529590" y="2279015"/>
            <a:ext cx="4320540" cy="737235"/>
          </a:xfrm>
          <a:prstGeom prst="rect">
            <a:avLst/>
          </a:prstGeom>
        </p:spPr>
        <p:txBody>
          <a:bodyPr wrap="square">
            <a:spAutoFit/>
          </a:bodyPr>
          <a:lstStyle/>
          <a:p>
            <a:pPr indent="0" algn="l">
              <a:lnSpc>
                <a:spcPct val="150000"/>
              </a:lnSpc>
              <a:buFont typeface="Arial" panose="020B0604020202020204" pitchFamily="34" charset="0"/>
              <a:buNone/>
            </a:pPr>
            <a:r>
              <a:rPr lang="zh-CN" sz="1400" b="1">
                <a:solidFill>
                  <a:schemeClr val="tx1">
                    <a:lumMod val="85000"/>
                    <a:lumOff val="15000"/>
                  </a:schemeClr>
                </a:solidFill>
              </a:rPr>
              <a:t>本节应包含修改</a:t>
            </a:r>
            <a:r>
              <a:rPr lang="en-US" altLang="zh-CN" sz="1400" b="1">
                <a:solidFill>
                  <a:schemeClr val="tx1">
                    <a:lumMod val="85000"/>
                    <a:lumOff val="15000"/>
                  </a:schemeClr>
                </a:solidFill>
              </a:rPr>
              <a:t>SQAP</a:t>
            </a:r>
            <a:r>
              <a:rPr lang="zh-CN" altLang="en-US" sz="1400" b="1">
                <a:solidFill>
                  <a:schemeClr val="tx1">
                    <a:lumMod val="85000"/>
                    <a:lumOff val="15000"/>
                  </a:schemeClr>
                </a:solidFill>
              </a:rPr>
              <a:t>和维护变更历史的过程，还应包含此类修改的修改历史。</a:t>
            </a:r>
          </a:p>
        </p:txBody>
      </p:sp>
      <p:pic>
        <p:nvPicPr>
          <p:cNvPr id="5" name="图片 4"/>
          <p:cNvPicPr>
            <a:picLocks noChangeAspect="1"/>
          </p:cNvPicPr>
          <p:nvPr/>
        </p:nvPicPr>
        <p:blipFill>
          <a:blip r:embed="rId3"/>
          <a:stretch>
            <a:fillRect/>
          </a:stretch>
        </p:blipFill>
        <p:spPr>
          <a:xfrm>
            <a:off x="5165725" y="0"/>
            <a:ext cx="3978275" cy="5150485"/>
          </a:xfrm>
          <a:prstGeom prst="rect">
            <a:avLst/>
          </a:prstGeom>
        </p:spPr>
      </p:pic>
    </p:spTree>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0" name="文本框 5"/>
          <p:cNvSpPr txBox="1">
            <a:spLocks noChangeArrowheads="1"/>
          </p:cNvSpPr>
          <p:nvPr/>
        </p:nvSpPr>
        <p:spPr bwMode="auto">
          <a:xfrm>
            <a:off x="934511" y="183664"/>
            <a:ext cx="11988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制定计划书</a:t>
            </a:r>
          </a:p>
        </p:txBody>
      </p:sp>
      <p:sp>
        <p:nvSpPr>
          <p:cNvPr id="11" name="矩形 10"/>
          <p:cNvSpPr/>
          <p:nvPr/>
        </p:nvSpPr>
        <p:spPr>
          <a:xfrm>
            <a:off x="934511" y="499366"/>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Making a Plan</a:t>
            </a:r>
          </a:p>
        </p:txBody>
      </p:sp>
      <p:cxnSp>
        <p:nvCxnSpPr>
          <p:cNvPr id="13" name="直接连接符 12"/>
          <p:cNvCxnSpPr/>
          <p:nvPr/>
        </p:nvCxnSpPr>
        <p:spPr>
          <a:xfrm>
            <a:off x="1032510" y="521970"/>
            <a:ext cx="183070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5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5" name="矩形 4"/>
          <p:cNvSpPr/>
          <p:nvPr/>
        </p:nvSpPr>
        <p:spPr>
          <a:xfrm>
            <a:off x="359410" y="913130"/>
            <a:ext cx="6610350" cy="1337945"/>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If there is no information pertinent to a section, the following shall appear below the section heading, “This section is not applicable to this plan,” together with the appropriate reasons for the exclusion.</a:t>
            </a:r>
          </a:p>
        </p:txBody>
      </p:sp>
      <p:sp>
        <p:nvSpPr>
          <p:cNvPr id="23" name="矩形 22"/>
          <p:cNvSpPr/>
          <p:nvPr/>
        </p:nvSpPr>
        <p:spPr>
          <a:xfrm>
            <a:off x="359410" y="2371725"/>
            <a:ext cx="6610350" cy="506730"/>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Additional sections may be added as required.</a:t>
            </a:r>
          </a:p>
        </p:txBody>
      </p:sp>
      <p:sp>
        <p:nvSpPr>
          <p:cNvPr id="24" name="矩形 23"/>
          <p:cNvSpPr/>
          <p:nvPr/>
        </p:nvSpPr>
        <p:spPr>
          <a:xfrm>
            <a:off x="360045" y="2993390"/>
            <a:ext cx="5474335" cy="1337945"/>
          </a:xfrm>
          <a:prstGeom prst="rect">
            <a:avLst/>
          </a:prstGeom>
        </p:spPr>
        <p:txBody>
          <a:bodyPr wrap="square">
            <a:spAutoFit/>
          </a:bodyPr>
          <a:lstStyle/>
          <a:p>
            <a:pPr>
              <a:lnSpc>
                <a:spcPct val="150000"/>
              </a:lnSpc>
            </a:pPr>
            <a:r>
              <a:rPr lang="en-US" altLang="zh-CN" sz="1800" b="1" i="1">
                <a:solidFill>
                  <a:schemeClr val="tx1">
                    <a:lumMod val="85000"/>
                    <a:lumOff val="15000"/>
                  </a:schemeClr>
                </a:solidFill>
              </a:rPr>
              <a:t>Some of the material may appear in other documents. If so, then reference to these documents shall be made in the body of the SQAP.</a:t>
            </a:r>
          </a:p>
        </p:txBody>
      </p:sp>
    </p:spTree>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参考文献</a:t>
            </a:r>
          </a:p>
        </p:txBody>
      </p:sp>
      <p:sp>
        <p:nvSpPr>
          <p:cNvPr id="20" name="矩形 19"/>
          <p:cNvSpPr/>
          <p:nvPr/>
        </p:nvSpPr>
        <p:spPr>
          <a:xfrm>
            <a:off x="3495177" y="2279235"/>
            <a:ext cx="1267460" cy="306705"/>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REFERENCES</a:t>
            </a:r>
          </a:p>
        </p:txBody>
      </p:sp>
      <p:cxnSp>
        <p:nvCxnSpPr>
          <p:cNvPr id="3" name="直接连接符 2"/>
          <p:cNvCxnSpPr/>
          <p:nvPr/>
        </p:nvCxnSpPr>
        <p:spPr>
          <a:xfrm>
            <a:off x="3605530" y="2597785"/>
            <a:ext cx="114744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97807"/>
            <a:ext cx="4120426" cy="414020"/>
          </a:xfrm>
          <a:prstGeom prst="rect">
            <a:avLst/>
          </a:prstGeom>
        </p:spPr>
        <p:txBody>
          <a:bodyPr wrap="square">
            <a:spAutoFit/>
          </a:bodyPr>
          <a:lstStyle/>
          <a:p>
            <a:pPr>
              <a:lnSpc>
                <a:spcPct val="150000"/>
              </a:lnSpc>
            </a:pPr>
            <a:r>
              <a:rPr lang="en-US" altLang="zh-CN" sz="1400" i="1">
                <a:solidFill>
                  <a:prstClr val="black">
                    <a:lumMod val="85000"/>
                    <a:lumOff val="15000"/>
                  </a:prstClr>
                </a:solidFill>
              </a:rPr>
              <a:t>Stand on the shoulders of giants</a:t>
            </a: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928" y="184934"/>
            <a:ext cx="995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sz="1600">
                <a:solidFill>
                  <a:srgbClr val="27506E"/>
                </a:solidFill>
                <a:latin typeface="方正兰亭黑_GBK"/>
                <a:ea typeface="方正兰亭黑_GBK"/>
              </a:rPr>
              <a:t>参考文献</a:t>
            </a: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sz="1400" i="1">
                <a:solidFill>
                  <a:schemeClr val="tx1">
                    <a:lumMod val="85000"/>
                    <a:lumOff val="15000"/>
                  </a:schemeClr>
                </a:solidFill>
              </a:rPr>
              <a:t>References</a:t>
            </a:r>
            <a:endParaRPr lang="en-US">
              <a:solidFill>
                <a:schemeClr val="tx1">
                  <a:lumMod val="85000"/>
                  <a:lumOff val="15000"/>
                </a:schemeClr>
              </a:solidFill>
            </a:endParaRPr>
          </a:p>
        </p:txBody>
      </p:sp>
      <p:cxnSp>
        <p:nvCxnSpPr>
          <p:cNvPr id="13" name="直接连接符 12"/>
          <p:cNvCxnSpPr/>
          <p:nvPr/>
        </p:nvCxnSpPr>
        <p:spPr>
          <a:xfrm>
            <a:off x="1032510" y="521970"/>
            <a:ext cx="90995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6" name="矩形 5"/>
          <p:cNvSpPr/>
          <p:nvPr/>
        </p:nvSpPr>
        <p:spPr>
          <a:xfrm>
            <a:off x="435610" y="1054735"/>
            <a:ext cx="8273415" cy="2999740"/>
          </a:xfrm>
          <a:prstGeom prst="rect">
            <a:avLst/>
          </a:prstGeom>
        </p:spPr>
        <p:txBody>
          <a:bodyPr wrap="square">
            <a:spAutoFit/>
          </a:bodyPr>
          <a:lstStyle/>
          <a:p>
            <a:pPr indent="0" algn="l">
              <a:lnSpc>
                <a:spcPct val="150000"/>
              </a:lnSpc>
              <a:buFont typeface="Arial" panose="020B0604020202020204" pitchFamily="34" charset="0"/>
              <a:buNone/>
            </a:pPr>
            <a:r>
              <a:rPr lang="zh-CN" altLang="en-US"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1</a:t>
            </a:r>
            <a:r>
              <a:rPr lang="zh-CN" altLang="en-US" sz="1400">
                <a:solidFill>
                  <a:schemeClr val="tx1">
                    <a:lumMod val="85000"/>
                    <a:lumOff val="15000"/>
                  </a:schemeClr>
                </a:solidFill>
                <a:latin typeface="+mj-ea"/>
                <a:ea typeface="+mj-ea"/>
                <a:cs typeface="+mj-ea"/>
              </a:rPr>
              <a:t>】软件质量保证计划方法的研究，张俊光 , 吕廷杰，《北京邮电大学学报》第</a:t>
            </a:r>
            <a:r>
              <a:rPr lang="en-US" altLang="zh-CN" sz="1400">
                <a:solidFill>
                  <a:schemeClr val="tx1">
                    <a:lumMod val="85000"/>
                    <a:lumOff val="15000"/>
                  </a:schemeClr>
                </a:solidFill>
                <a:latin typeface="+mj-ea"/>
                <a:ea typeface="+mj-ea"/>
                <a:cs typeface="+mj-ea"/>
              </a:rPr>
              <a:t>29</a:t>
            </a:r>
            <a:r>
              <a:rPr lang="zh-CN" altLang="en-US" sz="1400">
                <a:solidFill>
                  <a:schemeClr val="tx1">
                    <a:lumMod val="85000"/>
                    <a:lumOff val="15000"/>
                  </a:schemeClr>
                </a:solidFill>
                <a:latin typeface="+mj-ea"/>
                <a:ea typeface="+mj-ea"/>
                <a:cs typeface="+mj-ea"/>
              </a:rPr>
              <a:t>卷第</a:t>
            </a:r>
            <a:r>
              <a:rPr lang="en-US" altLang="zh-CN" sz="1400">
                <a:solidFill>
                  <a:schemeClr val="tx1">
                    <a:lumMod val="85000"/>
                    <a:lumOff val="15000"/>
                  </a:schemeClr>
                </a:solidFill>
                <a:latin typeface="+mj-ea"/>
                <a:ea typeface="+mj-ea"/>
                <a:cs typeface="+mj-ea"/>
              </a:rPr>
              <a:t>2</a:t>
            </a:r>
            <a:r>
              <a:rPr lang="zh-CN" altLang="en-US" sz="1400">
                <a:solidFill>
                  <a:schemeClr val="tx1">
                    <a:lumMod val="85000"/>
                    <a:lumOff val="15000"/>
                  </a:schemeClr>
                </a:solidFill>
                <a:latin typeface="+mj-ea"/>
                <a:ea typeface="+mj-ea"/>
                <a:cs typeface="+mj-ea"/>
              </a:rPr>
              <a:t>期，</a:t>
            </a:r>
            <a:r>
              <a:rPr lang="en-US" altLang="zh-CN" sz="1400">
                <a:solidFill>
                  <a:schemeClr val="tx1">
                    <a:lumMod val="85000"/>
                    <a:lumOff val="15000"/>
                  </a:schemeClr>
                </a:solidFill>
                <a:latin typeface="+mj-ea"/>
                <a:ea typeface="+mj-ea"/>
                <a:cs typeface="+mj-ea"/>
              </a:rPr>
              <a:t>2006.4</a:t>
            </a:r>
          </a:p>
          <a:p>
            <a:pPr indent="0" algn="l">
              <a:lnSpc>
                <a:spcPct val="150000"/>
              </a:lnSpc>
              <a:buFont typeface="Arial" panose="020B0604020202020204" pitchFamily="34" charset="0"/>
              <a:buNone/>
            </a:pPr>
            <a:r>
              <a:rPr lang="zh-CN" altLang="en-US"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2</a:t>
            </a:r>
            <a:r>
              <a:rPr lang="zh-CN" altLang="en-US" sz="1400">
                <a:solidFill>
                  <a:schemeClr val="tx1">
                    <a:lumMod val="85000"/>
                    <a:lumOff val="15000"/>
                  </a:schemeClr>
                </a:solidFill>
                <a:latin typeface="+mj-ea"/>
                <a:ea typeface="+mj-ea"/>
                <a:cs typeface="+mj-ea"/>
              </a:rPr>
              <a:t>】计算机软件质量和软件质量保证，梁洪宜，《广州大学学报（综合版）》第</a:t>
            </a:r>
            <a:r>
              <a:rPr lang="en-US" altLang="zh-CN" sz="1400">
                <a:solidFill>
                  <a:schemeClr val="tx1">
                    <a:lumMod val="85000"/>
                    <a:lumOff val="15000"/>
                  </a:schemeClr>
                </a:solidFill>
                <a:latin typeface="+mj-ea"/>
                <a:ea typeface="+mj-ea"/>
                <a:cs typeface="+mj-ea"/>
              </a:rPr>
              <a:t>15</a:t>
            </a:r>
            <a:r>
              <a:rPr lang="zh-CN" altLang="en-US" sz="1400">
                <a:solidFill>
                  <a:schemeClr val="tx1">
                    <a:lumMod val="85000"/>
                    <a:lumOff val="15000"/>
                  </a:schemeClr>
                </a:solidFill>
                <a:latin typeface="+mj-ea"/>
                <a:ea typeface="+mj-ea"/>
                <a:cs typeface="+mj-ea"/>
              </a:rPr>
              <a:t>卷第</a:t>
            </a:r>
            <a:r>
              <a:rPr lang="en-US" altLang="zh-CN" sz="1400">
                <a:solidFill>
                  <a:schemeClr val="tx1">
                    <a:lumMod val="85000"/>
                    <a:lumOff val="15000"/>
                  </a:schemeClr>
                </a:solidFill>
                <a:latin typeface="+mj-ea"/>
                <a:ea typeface="+mj-ea"/>
                <a:cs typeface="+mj-ea"/>
              </a:rPr>
              <a:t>5</a:t>
            </a:r>
            <a:r>
              <a:rPr lang="zh-CN" altLang="en-US" sz="1400">
                <a:solidFill>
                  <a:schemeClr val="tx1">
                    <a:lumMod val="85000"/>
                    <a:lumOff val="15000"/>
                  </a:schemeClr>
                </a:solidFill>
                <a:latin typeface="+mj-ea"/>
                <a:ea typeface="+mj-ea"/>
                <a:cs typeface="+mj-ea"/>
              </a:rPr>
              <a:t>期，</a:t>
            </a:r>
            <a:r>
              <a:rPr lang="en-US" altLang="zh-CN" sz="1400">
                <a:solidFill>
                  <a:schemeClr val="tx1">
                    <a:lumMod val="85000"/>
                    <a:lumOff val="15000"/>
                  </a:schemeClr>
                </a:solidFill>
                <a:latin typeface="+mj-ea"/>
                <a:ea typeface="+mj-ea"/>
                <a:cs typeface="+mj-ea"/>
              </a:rPr>
              <a:t>2001.5</a:t>
            </a:r>
            <a:endParaRPr lang="zh-CN" altLang="en-US" sz="1400">
              <a:solidFill>
                <a:schemeClr val="tx1">
                  <a:lumMod val="85000"/>
                  <a:lumOff val="15000"/>
                </a:schemeClr>
              </a:solidFill>
              <a:latin typeface="+mj-ea"/>
              <a:ea typeface="+mj-ea"/>
              <a:cs typeface="+mj-ea"/>
            </a:endParaRPr>
          </a:p>
          <a:p>
            <a:pPr indent="0" algn="l">
              <a:lnSpc>
                <a:spcPct val="150000"/>
              </a:lnSpc>
              <a:buFont typeface="Arial" panose="020B0604020202020204" pitchFamily="34" charset="0"/>
              <a:buNone/>
            </a:pPr>
            <a:r>
              <a:rPr lang="zh-CN" altLang="en-US"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3</a:t>
            </a:r>
            <a:r>
              <a:rPr lang="zh-CN" altLang="en-US" sz="1400">
                <a:solidFill>
                  <a:schemeClr val="tx1">
                    <a:lumMod val="85000"/>
                    <a:lumOff val="15000"/>
                  </a:schemeClr>
                </a:solidFill>
                <a:latin typeface="+mj-ea"/>
                <a:ea typeface="+mj-ea"/>
                <a:cs typeface="+mj-ea"/>
              </a:rPr>
              <a:t>】基于CMMI的软件质量保证，袁安富，伏萍，《计算机技术与发展》第</a:t>
            </a:r>
            <a:r>
              <a:rPr lang="en-US" altLang="zh-CN" sz="1400">
                <a:solidFill>
                  <a:schemeClr val="tx1">
                    <a:lumMod val="85000"/>
                    <a:lumOff val="15000"/>
                  </a:schemeClr>
                </a:solidFill>
                <a:latin typeface="+mj-ea"/>
                <a:ea typeface="+mj-ea"/>
                <a:cs typeface="+mj-ea"/>
              </a:rPr>
              <a:t>22</a:t>
            </a:r>
            <a:r>
              <a:rPr lang="zh-CN" altLang="en-US" sz="1400">
                <a:solidFill>
                  <a:schemeClr val="tx1">
                    <a:lumMod val="85000"/>
                    <a:lumOff val="15000"/>
                  </a:schemeClr>
                </a:solidFill>
                <a:latin typeface="+mj-ea"/>
                <a:ea typeface="+mj-ea"/>
                <a:cs typeface="+mj-ea"/>
              </a:rPr>
              <a:t>卷第</a:t>
            </a:r>
            <a:r>
              <a:rPr lang="en-US" altLang="zh-CN" sz="1400">
                <a:solidFill>
                  <a:schemeClr val="tx1">
                    <a:lumMod val="85000"/>
                    <a:lumOff val="15000"/>
                  </a:schemeClr>
                </a:solidFill>
                <a:latin typeface="+mj-ea"/>
                <a:ea typeface="+mj-ea"/>
                <a:cs typeface="+mj-ea"/>
              </a:rPr>
              <a:t>1</a:t>
            </a:r>
            <a:r>
              <a:rPr lang="zh-CN" altLang="en-US" sz="1400">
                <a:solidFill>
                  <a:schemeClr val="tx1">
                    <a:lumMod val="85000"/>
                    <a:lumOff val="15000"/>
                  </a:schemeClr>
                </a:solidFill>
                <a:latin typeface="+mj-ea"/>
                <a:ea typeface="+mj-ea"/>
                <a:cs typeface="+mj-ea"/>
              </a:rPr>
              <a:t>期，</a:t>
            </a:r>
            <a:r>
              <a:rPr lang="en-US" altLang="zh-CN" sz="1400">
                <a:solidFill>
                  <a:schemeClr val="tx1">
                    <a:lumMod val="85000"/>
                    <a:lumOff val="15000"/>
                  </a:schemeClr>
                </a:solidFill>
                <a:latin typeface="+mj-ea"/>
                <a:ea typeface="+mj-ea"/>
                <a:cs typeface="+mj-ea"/>
              </a:rPr>
              <a:t>2012.1</a:t>
            </a:r>
          </a:p>
          <a:p>
            <a:pPr indent="0" algn="l">
              <a:lnSpc>
                <a:spcPct val="150000"/>
              </a:lnSpc>
              <a:buFont typeface="Arial" panose="020B0604020202020204" pitchFamily="34" charset="0"/>
              <a:buNone/>
            </a:pPr>
            <a:r>
              <a:rPr lang="zh-CN"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4</a:t>
            </a:r>
            <a:r>
              <a:rPr lang="zh-CN" sz="1400">
                <a:solidFill>
                  <a:schemeClr val="tx1">
                    <a:lumMod val="85000"/>
                    <a:lumOff val="15000"/>
                  </a:schemeClr>
                </a:solidFill>
                <a:latin typeface="+mj-ea"/>
                <a:ea typeface="+mj-ea"/>
                <a:cs typeface="+mj-ea"/>
              </a:rPr>
              <a:t>】</a:t>
            </a:r>
            <a:r>
              <a:rPr sz="1400">
                <a:solidFill>
                  <a:schemeClr val="tx1">
                    <a:lumMod val="85000"/>
                    <a:lumOff val="15000"/>
                  </a:schemeClr>
                </a:solidFill>
                <a:latin typeface="+mj-ea"/>
                <a:ea typeface="+mj-ea"/>
                <a:cs typeface="+mj-ea"/>
              </a:rPr>
              <a:t>基于</a:t>
            </a:r>
            <a:r>
              <a:rPr lang="en-US" sz="1400">
                <a:solidFill>
                  <a:schemeClr val="tx1">
                    <a:lumMod val="85000"/>
                    <a:lumOff val="15000"/>
                  </a:schemeClr>
                </a:solidFill>
                <a:latin typeface="+mj-ea"/>
                <a:ea typeface="+mj-ea"/>
                <a:cs typeface="+mj-ea"/>
              </a:rPr>
              <a:t>CMMI</a:t>
            </a:r>
            <a:r>
              <a:rPr sz="1400">
                <a:solidFill>
                  <a:schemeClr val="tx1">
                    <a:lumMod val="85000"/>
                    <a:lumOff val="15000"/>
                  </a:schemeClr>
                </a:solidFill>
                <a:latin typeface="+mj-ea"/>
                <a:ea typeface="+mj-ea"/>
                <a:cs typeface="+mj-ea"/>
              </a:rPr>
              <a:t>的软件质量保证</a:t>
            </a:r>
            <a:r>
              <a:rPr lang="zh-CN" sz="1400">
                <a:solidFill>
                  <a:schemeClr val="tx1">
                    <a:lumMod val="85000"/>
                    <a:lumOff val="15000"/>
                  </a:schemeClr>
                </a:solidFill>
                <a:latin typeface="+mj-ea"/>
                <a:ea typeface="+mj-ea"/>
                <a:cs typeface="+mj-ea"/>
              </a:rPr>
              <a:t>，刘文红，吴欣，张敏，《现代电子技术》第</a:t>
            </a:r>
            <a:r>
              <a:rPr lang="en-US" altLang="zh-CN" sz="1400">
                <a:solidFill>
                  <a:schemeClr val="tx1">
                    <a:lumMod val="85000"/>
                    <a:lumOff val="15000"/>
                  </a:schemeClr>
                </a:solidFill>
                <a:latin typeface="+mj-ea"/>
                <a:ea typeface="+mj-ea"/>
                <a:cs typeface="+mj-ea"/>
              </a:rPr>
              <a:t>35</a:t>
            </a:r>
            <a:r>
              <a:rPr lang="zh-CN" altLang="en-US" sz="1400">
                <a:solidFill>
                  <a:schemeClr val="tx1">
                    <a:lumMod val="85000"/>
                    <a:lumOff val="15000"/>
                  </a:schemeClr>
                </a:solidFill>
                <a:latin typeface="+mj-ea"/>
                <a:ea typeface="+mj-ea"/>
                <a:cs typeface="+mj-ea"/>
              </a:rPr>
              <a:t>卷第</a:t>
            </a:r>
            <a:r>
              <a:rPr lang="en-US" altLang="zh-CN" sz="1400">
                <a:solidFill>
                  <a:schemeClr val="tx1">
                    <a:lumMod val="85000"/>
                    <a:lumOff val="15000"/>
                  </a:schemeClr>
                </a:solidFill>
                <a:latin typeface="+mj-ea"/>
                <a:ea typeface="+mj-ea"/>
                <a:cs typeface="+mj-ea"/>
              </a:rPr>
              <a:t>16</a:t>
            </a:r>
            <a:r>
              <a:rPr lang="zh-CN" altLang="en-US" sz="1400">
                <a:solidFill>
                  <a:schemeClr val="tx1">
                    <a:lumMod val="85000"/>
                    <a:lumOff val="15000"/>
                  </a:schemeClr>
                </a:solidFill>
                <a:latin typeface="+mj-ea"/>
                <a:ea typeface="+mj-ea"/>
                <a:cs typeface="+mj-ea"/>
              </a:rPr>
              <a:t>期，</a:t>
            </a:r>
            <a:r>
              <a:rPr lang="en-US" altLang="zh-CN" sz="1400">
                <a:solidFill>
                  <a:schemeClr val="tx1">
                    <a:lumMod val="85000"/>
                    <a:lumOff val="15000"/>
                  </a:schemeClr>
                </a:solidFill>
                <a:latin typeface="+mj-ea"/>
                <a:ea typeface="+mj-ea"/>
                <a:cs typeface="+mj-ea"/>
              </a:rPr>
              <a:t>2012.8</a:t>
            </a:r>
          </a:p>
          <a:p>
            <a:pPr indent="0" algn="l">
              <a:lnSpc>
                <a:spcPct val="150000"/>
              </a:lnSpc>
              <a:buFont typeface="Arial" panose="020B0604020202020204" pitchFamily="34" charset="0"/>
              <a:buNone/>
            </a:pPr>
            <a:r>
              <a:rPr lang="zh-CN" altLang="en-US"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5</a:t>
            </a:r>
            <a:r>
              <a:rPr lang="zh-CN" altLang="en-US"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IEEE Standard for Software Quality Assurance Plans, Software Engineering Standards Committee </a:t>
            </a:r>
            <a:r>
              <a:rPr lang="zh-CN" altLang="en-US" sz="1400">
                <a:solidFill>
                  <a:schemeClr val="tx1">
                    <a:lumMod val="85000"/>
                    <a:lumOff val="15000"/>
                  </a:schemeClr>
                </a:solidFill>
                <a:latin typeface="+mj-ea"/>
                <a:ea typeface="+mj-ea"/>
                <a:cs typeface="+mj-ea"/>
              </a:rPr>
              <a:t>of the IEEE Computer Society</a:t>
            </a:r>
            <a:r>
              <a:rPr lang="en-US" altLang="zh-CN" sz="1400">
                <a:solidFill>
                  <a:schemeClr val="tx1">
                    <a:lumMod val="85000"/>
                    <a:lumOff val="15000"/>
                  </a:schemeClr>
                </a:solidFill>
                <a:latin typeface="+mj-ea"/>
                <a:ea typeface="+mj-ea"/>
                <a:cs typeface="+mj-ea"/>
              </a:rPr>
              <a:t>, IEEE Std 730™-2002, 12 September 2002</a:t>
            </a:r>
          </a:p>
          <a:p>
            <a:pPr indent="0" algn="l">
              <a:lnSpc>
                <a:spcPct val="150000"/>
              </a:lnSpc>
              <a:buFont typeface="Arial" panose="020B0604020202020204" pitchFamily="34" charset="0"/>
              <a:buNone/>
            </a:pPr>
            <a:r>
              <a:rPr lang="zh-CN" altLang="en-US" sz="1400">
                <a:solidFill>
                  <a:schemeClr val="tx1">
                    <a:lumMod val="85000"/>
                    <a:lumOff val="15000"/>
                  </a:schemeClr>
                </a:solidFill>
                <a:latin typeface="+mj-ea"/>
                <a:ea typeface="+mj-ea"/>
                <a:cs typeface="+mj-ea"/>
              </a:rPr>
              <a:t>【</a:t>
            </a:r>
            <a:r>
              <a:rPr lang="en-US" altLang="zh-CN" sz="1400">
                <a:solidFill>
                  <a:schemeClr val="tx1">
                    <a:lumMod val="85000"/>
                    <a:lumOff val="15000"/>
                  </a:schemeClr>
                </a:solidFill>
                <a:latin typeface="+mj-ea"/>
                <a:ea typeface="+mj-ea"/>
                <a:cs typeface="+mj-ea"/>
              </a:rPr>
              <a:t>6</a:t>
            </a:r>
            <a:r>
              <a:rPr lang="zh-CN" altLang="en-US" sz="1400">
                <a:solidFill>
                  <a:schemeClr val="tx1">
                    <a:lumMod val="85000"/>
                    <a:lumOff val="15000"/>
                  </a:schemeClr>
                </a:solidFill>
                <a:latin typeface="+mj-ea"/>
                <a:ea typeface="+mj-ea"/>
                <a:cs typeface="+mj-ea"/>
              </a:rPr>
              <a:t>】Software Quality Assurance Plan for the EMD Project</a:t>
            </a:r>
            <a:r>
              <a:rPr lang="en-US" altLang="zh-CN" sz="1400">
                <a:solidFill>
                  <a:schemeClr val="tx1">
                    <a:lumMod val="85000"/>
                    <a:lumOff val="15000"/>
                  </a:schemeClr>
                </a:solidFill>
                <a:latin typeface="+mj-ea"/>
                <a:ea typeface="+mj-ea"/>
                <a:cs typeface="+mj-ea"/>
              </a:rPr>
              <a:t>, Carla Baglione, Quality Engineer, ECS Maintenance and Development Project, Raytheon Company, Upper Marlboro, Maryland, October 2003</a:t>
            </a:r>
          </a:p>
        </p:txBody>
      </p:sp>
    </p:spTree>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62069" y="1518478"/>
            <a:ext cx="3019802"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5400" b="1" dirty="0">
                <a:solidFill>
                  <a:srgbClr val="2E4864"/>
                </a:solidFill>
                <a:latin typeface="+mn-ea"/>
                <a:ea typeface="+mn-ea"/>
              </a:rPr>
              <a:t>谢谢观看</a:t>
            </a:r>
          </a:p>
        </p:txBody>
      </p:sp>
      <p:sp>
        <p:nvSpPr>
          <p:cNvPr id="26" name="文本框 6"/>
          <p:cNvSpPr txBox="1">
            <a:spLocks noChangeArrowheads="1"/>
          </p:cNvSpPr>
          <p:nvPr/>
        </p:nvSpPr>
        <p:spPr bwMode="auto">
          <a:xfrm>
            <a:off x="3148593" y="253132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a:solidFill>
                  <a:schemeClr val="accent1"/>
                </a:solidFill>
                <a:latin typeface="+mn-lt"/>
                <a:ea typeface="方正兰亭黑_GBK"/>
              </a:rPr>
              <a:t>THANK YOU FOR WATCHING</a:t>
            </a:r>
          </a:p>
        </p:txBody>
      </p:sp>
      <p:cxnSp>
        <p:nvCxnSpPr>
          <p:cNvPr id="27" name="直接连接符 26"/>
          <p:cNvCxnSpPr/>
          <p:nvPr/>
        </p:nvCxnSpPr>
        <p:spPr>
          <a:xfrm>
            <a:off x="3117850" y="2531110"/>
            <a:ext cx="2909570"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软件质量策划</a:t>
            </a:r>
          </a:p>
        </p:txBody>
      </p:sp>
      <p:sp>
        <p:nvSpPr>
          <p:cNvPr id="5123" name="Rectangle 3"/>
          <p:cNvSpPr>
            <a:spLocks noGrp="1" noChangeArrowheads="1"/>
          </p:cNvSpPr>
          <p:nvPr>
            <p:ph type="body" idx="1"/>
          </p:nvPr>
        </p:nvSpPr>
        <p:spPr>
          <a:xfrm>
            <a:off x="1771650" y="1257300"/>
            <a:ext cx="5829300" cy="2514600"/>
          </a:xfrm>
        </p:spPr>
        <p:txBody>
          <a:bodyPr>
            <a:normAutofit fontScale="92500" lnSpcReduction="10000"/>
          </a:bodyPr>
          <a:lstStyle/>
          <a:p>
            <a:pPr marL="0" indent="539354">
              <a:buNone/>
            </a:pPr>
            <a:endParaRPr lang="en-US" altLang="zh-CN" smtClean="0"/>
          </a:p>
          <a:p>
            <a:pPr marL="0" indent="539354">
              <a:buNone/>
            </a:pPr>
            <a:r>
              <a:rPr lang="zh-CN" altLang="en-US" u="sng" smtClean="0">
                <a:solidFill>
                  <a:srgbClr val="0066FF"/>
                </a:solidFill>
              </a:rPr>
              <a:t>一切为用户着想、一切以预防为主、一切凭数据说话和一切按</a:t>
            </a:r>
            <a:r>
              <a:rPr lang="en-US" altLang="zh-CN" u="sng" smtClean="0">
                <a:solidFill>
                  <a:srgbClr val="0066FF"/>
                </a:solidFill>
              </a:rPr>
              <a:t>PDCA</a:t>
            </a:r>
            <a:r>
              <a:rPr lang="zh-CN" altLang="en-US" u="sng" smtClean="0">
                <a:solidFill>
                  <a:srgbClr val="0066FF"/>
                </a:solidFill>
              </a:rPr>
              <a:t>循环办事</a:t>
            </a:r>
            <a:r>
              <a:rPr lang="en-US" altLang="zh-CN" u="sng" smtClean="0">
                <a:solidFill>
                  <a:srgbClr val="0066FF"/>
                </a:solidFill>
              </a:rPr>
              <a:t>; </a:t>
            </a:r>
            <a:r>
              <a:rPr lang="zh-CN" altLang="en-US" u="sng" smtClean="0">
                <a:solidFill>
                  <a:srgbClr val="0066FF"/>
                </a:solidFill>
              </a:rPr>
              <a:t>发轫于质量运动，但非简单的质量管理；实质是文化变革，关键在建立实施框架。</a:t>
            </a:r>
            <a:endParaRPr lang="zh-CN" altLang="en-US" smtClean="0">
              <a:solidFill>
                <a:srgbClr val="0066FF"/>
              </a:solidFill>
            </a:endParaRPr>
          </a:p>
          <a:p>
            <a:pPr marL="0" indent="539354">
              <a:buNone/>
            </a:pPr>
            <a:endParaRPr lang="zh-CN" altLang="en-US" smtClean="0"/>
          </a:p>
          <a:p>
            <a:pPr marL="0" indent="539354" algn="r">
              <a:buNone/>
            </a:pPr>
            <a:r>
              <a:rPr lang="en-US" altLang="zh-CN" smtClean="0">
                <a:solidFill>
                  <a:schemeClr val="accent1"/>
                </a:solidFill>
              </a:rPr>
              <a:t>- Sarah Fister Gale</a:t>
            </a:r>
          </a:p>
        </p:txBody>
      </p:sp>
      <p:pic>
        <p:nvPicPr>
          <p:cNvPr id="5124" name="Picture 4" descr="MCj0149478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3200400"/>
            <a:ext cx="19812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23698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朱兰三部曲与质量策划</a:t>
            </a:r>
          </a:p>
        </p:txBody>
      </p:sp>
      <p:sp>
        <p:nvSpPr>
          <p:cNvPr id="7171" name="Rectangle 5"/>
          <p:cNvSpPr>
            <a:spLocks noChangeArrowheads="1"/>
          </p:cNvSpPr>
          <p:nvPr/>
        </p:nvSpPr>
        <p:spPr bwMode="auto">
          <a:xfrm>
            <a:off x="1143000" y="1435605"/>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pic>
        <p:nvPicPr>
          <p:cNvPr id="7172" name="Picture 4" descr="12-1-Jur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1314451"/>
            <a:ext cx="5943600" cy="3126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5" name="AutoShape 7"/>
          <p:cNvSpPr>
            <a:spLocks noChangeArrowheads="1"/>
          </p:cNvSpPr>
          <p:nvPr/>
        </p:nvSpPr>
        <p:spPr bwMode="auto">
          <a:xfrm>
            <a:off x="1771650" y="1314450"/>
            <a:ext cx="1314450" cy="457200"/>
          </a:xfrm>
          <a:prstGeom prst="roundRect">
            <a:avLst>
              <a:gd name="adj" fmla="val 16667"/>
            </a:avLst>
          </a:prstGeom>
          <a:solidFill>
            <a:srgbClr val="FFFF00">
              <a:alpha val="50195"/>
            </a:srgbClr>
          </a:solidFill>
          <a:ln w="9525">
            <a:solidFill>
              <a:srgbClr val="FF9900"/>
            </a:solidFill>
            <a:prstDash val="dash"/>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sp>
        <p:nvSpPr>
          <p:cNvPr id="114696" name="AutoShape 8"/>
          <p:cNvSpPr>
            <a:spLocks noChangeArrowheads="1"/>
          </p:cNvSpPr>
          <p:nvPr/>
        </p:nvSpPr>
        <p:spPr bwMode="auto">
          <a:xfrm>
            <a:off x="3200400" y="1371600"/>
            <a:ext cx="4400550" cy="342900"/>
          </a:xfrm>
          <a:prstGeom prst="roundRect">
            <a:avLst>
              <a:gd name="adj" fmla="val 16667"/>
            </a:avLst>
          </a:prstGeom>
          <a:solidFill>
            <a:srgbClr val="FFFF00">
              <a:alpha val="50195"/>
            </a:srgbClr>
          </a:solidFill>
          <a:ln w="9525">
            <a:solidFill>
              <a:srgbClr val="FF9900"/>
            </a:solidFill>
            <a:prstDash val="dash"/>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sp>
        <p:nvSpPr>
          <p:cNvPr id="114697" name="AutoShape 9"/>
          <p:cNvSpPr>
            <a:spLocks noChangeArrowheads="1"/>
          </p:cNvSpPr>
          <p:nvPr/>
        </p:nvSpPr>
        <p:spPr bwMode="auto">
          <a:xfrm>
            <a:off x="5429250" y="1714500"/>
            <a:ext cx="400050" cy="2228850"/>
          </a:xfrm>
          <a:prstGeom prst="roundRect">
            <a:avLst>
              <a:gd name="adj" fmla="val 16667"/>
            </a:avLst>
          </a:prstGeom>
          <a:solidFill>
            <a:srgbClr val="FFFF00">
              <a:alpha val="50195"/>
            </a:srgbClr>
          </a:solidFill>
          <a:ln w="9525">
            <a:solidFill>
              <a:srgbClr val="FF9900"/>
            </a:solidFill>
            <a:prstDash val="dash"/>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sp>
        <p:nvSpPr>
          <p:cNvPr id="114698" name="AutoShape 10"/>
          <p:cNvSpPr>
            <a:spLocks noChangeArrowheads="1"/>
          </p:cNvSpPr>
          <p:nvPr/>
        </p:nvSpPr>
        <p:spPr bwMode="auto">
          <a:xfrm>
            <a:off x="3028950" y="2514600"/>
            <a:ext cx="2400300" cy="628650"/>
          </a:xfrm>
          <a:prstGeom prst="roundRect">
            <a:avLst>
              <a:gd name="adj" fmla="val 16667"/>
            </a:avLst>
          </a:prstGeom>
          <a:solidFill>
            <a:srgbClr val="FFFF00">
              <a:alpha val="50195"/>
            </a:srgbClr>
          </a:solidFill>
          <a:ln w="9525">
            <a:solidFill>
              <a:srgbClr val="FF9900"/>
            </a:solidFill>
            <a:prstDash val="dash"/>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sp>
        <p:nvSpPr>
          <p:cNvPr id="114699" name="AutoShape 11"/>
          <p:cNvSpPr>
            <a:spLocks noChangeArrowheads="1"/>
          </p:cNvSpPr>
          <p:nvPr/>
        </p:nvSpPr>
        <p:spPr bwMode="auto">
          <a:xfrm>
            <a:off x="5829300" y="3486150"/>
            <a:ext cx="1714500" cy="342900"/>
          </a:xfrm>
          <a:prstGeom prst="roundRect">
            <a:avLst>
              <a:gd name="adj" fmla="val 16667"/>
            </a:avLst>
          </a:prstGeom>
          <a:solidFill>
            <a:srgbClr val="FFFF00">
              <a:alpha val="50195"/>
            </a:srgbClr>
          </a:solidFill>
          <a:ln w="9525">
            <a:solidFill>
              <a:srgbClr val="FF9900"/>
            </a:solidFill>
            <a:prstDash val="dash"/>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spTree>
    <p:extLst>
      <p:ext uri="{BB962C8B-B14F-4D97-AF65-F5344CB8AC3E}">
        <p14:creationId xmlns:p14="http://schemas.microsoft.com/office/powerpoint/2010/main" val="2766130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4695"/>
                                        </p:tgtEl>
                                        <p:attrNameLst>
                                          <p:attrName>style.visibility</p:attrName>
                                        </p:attrNameLst>
                                      </p:cBhvr>
                                      <p:to>
                                        <p:strVal val="visible"/>
                                      </p:to>
                                    </p:set>
                                    <p:animEffect transition="in" filter="strips(downRight)">
                                      <p:cBhvr>
                                        <p:cTn id="7" dur="500"/>
                                        <p:tgtEl>
                                          <p:spTgt spid="1146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5" fill="hold" grpId="1" nodeType="clickEffect">
                                  <p:stCondLst>
                                    <p:cond delay="0"/>
                                  </p:stCondLst>
                                  <p:childTnLst>
                                    <p:animEffect transition="out" filter="blinds(vertical)">
                                      <p:cBhvr>
                                        <p:cTn id="11" dur="500"/>
                                        <p:tgtEl>
                                          <p:spTgt spid="114695"/>
                                        </p:tgtEl>
                                      </p:cBhvr>
                                    </p:animEffect>
                                    <p:set>
                                      <p:cBhvr>
                                        <p:cTn id="12" dur="1" fill="hold">
                                          <p:stCondLst>
                                            <p:cond delay="499"/>
                                          </p:stCondLst>
                                        </p:cTn>
                                        <p:tgtEl>
                                          <p:spTgt spid="114695"/>
                                        </p:tgtEl>
                                        <p:attrNameLst>
                                          <p:attrName>style.visibility</p:attrName>
                                        </p:attrNameLst>
                                      </p:cBhvr>
                                      <p:to>
                                        <p:strVal val="hidden"/>
                                      </p:to>
                                    </p:set>
                                  </p:childTnLst>
                                </p:cTn>
                              </p:par>
                              <p:par>
                                <p:cTn id="13" presetID="18" presetClass="entr" presetSubtype="6" fill="hold" grpId="0" nodeType="withEffect">
                                  <p:stCondLst>
                                    <p:cond delay="0"/>
                                  </p:stCondLst>
                                  <p:childTnLst>
                                    <p:set>
                                      <p:cBhvr>
                                        <p:cTn id="14" dur="1" fill="hold">
                                          <p:stCondLst>
                                            <p:cond delay="0"/>
                                          </p:stCondLst>
                                        </p:cTn>
                                        <p:tgtEl>
                                          <p:spTgt spid="114696"/>
                                        </p:tgtEl>
                                        <p:attrNameLst>
                                          <p:attrName>style.visibility</p:attrName>
                                        </p:attrNameLst>
                                      </p:cBhvr>
                                      <p:to>
                                        <p:strVal val="visible"/>
                                      </p:to>
                                    </p:set>
                                    <p:animEffect transition="in" filter="strips(downRight)">
                                      <p:cBhvr>
                                        <p:cTn id="15" dur="500"/>
                                        <p:tgtEl>
                                          <p:spTgt spid="1146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5" fill="hold" grpId="1" nodeType="clickEffect">
                                  <p:stCondLst>
                                    <p:cond delay="0"/>
                                  </p:stCondLst>
                                  <p:childTnLst>
                                    <p:animEffect transition="out" filter="blinds(vertical)">
                                      <p:cBhvr>
                                        <p:cTn id="19" dur="500"/>
                                        <p:tgtEl>
                                          <p:spTgt spid="114696"/>
                                        </p:tgtEl>
                                      </p:cBhvr>
                                    </p:animEffect>
                                    <p:set>
                                      <p:cBhvr>
                                        <p:cTn id="20" dur="1" fill="hold">
                                          <p:stCondLst>
                                            <p:cond delay="499"/>
                                          </p:stCondLst>
                                        </p:cTn>
                                        <p:tgtEl>
                                          <p:spTgt spid="114696"/>
                                        </p:tgtEl>
                                        <p:attrNameLst>
                                          <p:attrName>style.visibility</p:attrName>
                                        </p:attrNameLst>
                                      </p:cBhvr>
                                      <p:to>
                                        <p:strVal val="hidden"/>
                                      </p:to>
                                    </p:set>
                                  </p:childTnLst>
                                </p:cTn>
                              </p:par>
                              <p:par>
                                <p:cTn id="21" presetID="18" presetClass="entr" presetSubtype="6" fill="hold" grpId="0" nodeType="withEffect">
                                  <p:stCondLst>
                                    <p:cond delay="0"/>
                                  </p:stCondLst>
                                  <p:childTnLst>
                                    <p:set>
                                      <p:cBhvr>
                                        <p:cTn id="22" dur="1" fill="hold">
                                          <p:stCondLst>
                                            <p:cond delay="0"/>
                                          </p:stCondLst>
                                        </p:cTn>
                                        <p:tgtEl>
                                          <p:spTgt spid="114697"/>
                                        </p:tgtEl>
                                        <p:attrNameLst>
                                          <p:attrName>style.visibility</p:attrName>
                                        </p:attrNameLst>
                                      </p:cBhvr>
                                      <p:to>
                                        <p:strVal val="visible"/>
                                      </p:to>
                                    </p:set>
                                    <p:animEffect transition="in" filter="strips(downRight)">
                                      <p:cBhvr>
                                        <p:cTn id="23" dur="500"/>
                                        <p:tgtEl>
                                          <p:spTgt spid="1146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5" fill="hold" grpId="1" nodeType="clickEffect">
                                  <p:stCondLst>
                                    <p:cond delay="0"/>
                                  </p:stCondLst>
                                  <p:childTnLst>
                                    <p:animEffect transition="out" filter="blinds(vertical)">
                                      <p:cBhvr>
                                        <p:cTn id="27" dur="500"/>
                                        <p:tgtEl>
                                          <p:spTgt spid="114697"/>
                                        </p:tgtEl>
                                      </p:cBhvr>
                                    </p:animEffect>
                                    <p:set>
                                      <p:cBhvr>
                                        <p:cTn id="28" dur="1" fill="hold">
                                          <p:stCondLst>
                                            <p:cond delay="499"/>
                                          </p:stCondLst>
                                        </p:cTn>
                                        <p:tgtEl>
                                          <p:spTgt spid="114697"/>
                                        </p:tgtEl>
                                        <p:attrNameLst>
                                          <p:attrName>style.visibility</p:attrName>
                                        </p:attrNameLst>
                                      </p:cBhvr>
                                      <p:to>
                                        <p:strVal val="hidden"/>
                                      </p:to>
                                    </p:set>
                                  </p:childTnLst>
                                </p:cTn>
                              </p:par>
                              <p:par>
                                <p:cTn id="29" presetID="18" presetClass="entr" presetSubtype="6" fill="hold" grpId="0" nodeType="withEffect">
                                  <p:stCondLst>
                                    <p:cond delay="0"/>
                                  </p:stCondLst>
                                  <p:childTnLst>
                                    <p:set>
                                      <p:cBhvr>
                                        <p:cTn id="30" dur="1" fill="hold">
                                          <p:stCondLst>
                                            <p:cond delay="0"/>
                                          </p:stCondLst>
                                        </p:cTn>
                                        <p:tgtEl>
                                          <p:spTgt spid="114698"/>
                                        </p:tgtEl>
                                        <p:attrNameLst>
                                          <p:attrName>style.visibility</p:attrName>
                                        </p:attrNameLst>
                                      </p:cBhvr>
                                      <p:to>
                                        <p:strVal val="visible"/>
                                      </p:to>
                                    </p:set>
                                    <p:animEffect transition="in" filter="strips(downRight)">
                                      <p:cBhvr>
                                        <p:cTn id="31" dur="500"/>
                                        <p:tgtEl>
                                          <p:spTgt spid="11469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5" fill="hold" grpId="1" nodeType="clickEffect">
                                  <p:stCondLst>
                                    <p:cond delay="0"/>
                                  </p:stCondLst>
                                  <p:childTnLst>
                                    <p:animEffect transition="out" filter="blinds(vertical)">
                                      <p:cBhvr>
                                        <p:cTn id="35" dur="500"/>
                                        <p:tgtEl>
                                          <p:spTgt spid="114698"/>
                                        </p:tgtEl>
                                      </p:cBhvr>
                                    </p:animEffect>
                                    <p:set>
                                      <p:cBhvr>
                                        <p:cTn id="36" dur="1" fill="hold">
                                          <p:stCondLst>
                                            <p:cond delay="499"/>
                                          </p:stCondLst>
                                        </p:cTn>
                                        <p:tgtEl>
                                          <p:spTgt spid="114698"/>
                                        </p:tgtEl>
                                        <p:attrNameLst>
                                          <p:attrName>style.visibility</p:attrName>
                                        </p:attrNameLst>
                                      </p:cBhvr>
                                      <p:to>
                                        <p:strVal val="hidden"/>
                                      </p:to>
                                    </p:set>
                                  </p:childTnLst>
                                </p:cTn>
                              </p:par>
                              <p:par>
                                <p:cTn id="37" presetID="18" presetClass="entr" presetSubtype="6" fill="hold" grpId="0" nodeType="withEffect">
                                  <p:stCondLst>
                                    <p:cond delay="0"/>
                                  </p:stCondLst>
                                  <p:childTnLst>
                                    <p:set>
                                      <p:cBhvr>
                                        <p:cTn id="38" dur="1" fill="hold">
                                          <p:stCondLst>
                                            <p:cond delay="0"/>
                                          </p:stCondLst>
                                        </p:cTn>
                                        <p:tgtEl>
                                          <p:spTgt spid="114699"/>
                                        </p:tgtEl>
                                        <p:attrNameLst>
                                          <p:attrName>style.visibility</p:attrName>
                                        </p:attrNameLst>
                                      </p:cBhvr>
                                      <p:to>
                                        <p:strVal val="visible"/>
                                      </p:to>
                                    </p:set>
                                    <p:animEffect transition="in" filter="strips(downRight)">
                                      <p:cBhvr>
                                        <p:cTn id="39" dur="500"/>
                                        <p:tgtEl>
                                          <p:spTgt spid="114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animBg="1"/>
      <p:bldP spid="114695" grpId="1" animBg="1"/>
      <p:bldP spid="114696" grpId="0" animBg="1"/>
      <p:bldP spid="114696" grpId="1" animBg="1"/>
      <p:bldP spid="114697" grpId="0" animBg="1"/>
      <p:bldP spid="114697" grpId="1" animBg="1"/>
      <p:bldP spid="114698" grpId="0" animBg="1"/>
      <p:bldP spid="114698" grpId="1" animBg="1"/>
      <p:bldP spid="11469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质量策划的活动 </a:t>
            </a:r>
          </a:p>
        </p:txBody>
      </p:sp>
      <p:sp>
        <p:nvSpPr>
          <p:cNvPr id="8195" name="Rectangle 3"/>
          <p:cNvSpPr>
            <a:spLocks noGrp="1" noChangeArrowheads="1"/>
          </p:cNvSpPr>
          <p:nvPr>
            <p:ph type="body" idx="1"/>
          </p:nvPr>
        </p:nvSpPr>
        <p:spPr>
          <a:xfrm>
            <a:off x="1828800" y="1200150"/>
            <a:ext cx="5829300" cy="2857500"/>
          </a:xfrm>
        </p:spPr>
        <p:txBody>
          <a:bodyPr>
            <a:normAutofit lnSpcReduction="10000"/>
          </a:bodyPr>
          <a:lstStyle/>
          <a:p>
            <a:pPr marL="400050" indent="-400050">
              <a:buFont typeface="Wingdings" panose="05000000000000000000" pitchFamily="2" charset="2"/>
              <a:buAutoNum type="arabicPeriod"/>
            </a:pPr>
            <a:r>
              <a:rPr lang="zh-CN" altLang="en-US" smtClean="0"/>
              <a:t>设定质量目标；</a:t>
            </a:r>
          </a:p>
          <a:p>
            <a:pPr marL="400050" indent="-400050">
              <a:buFont typeface="Wingdings" panose="05000000000000000000" pitchFamily="2" charset="2"/>
              <a:buAutoNum type="arabicPeriod"/>
            </a:pPr>
            <a:r>
              <a:rPr lang="zh-CN" altLang="en-US" smtClean="0"/>
              <a:t>识别顾客一一受目标影响的人；</a:t>
            </a:r>
          </a:p>
          <a:p>
            <a:pPr marL="400050" indent="-400050">
              <a:buFont typeface="Wingdings" panose="05000000000000000000" pitchFamily="2" charset="2"/>
              <a:buAutoNum type="arabicPeriod"/>
            </a:pPr>
            <a:r>
              <a:rPr lang="zh-CN" altLang="en-US" smtClean="0"/>
              <a:t>确定顾客需求；</a:t>
            </a:r>
          </a:p>
          <a:p>
            <a:pPr marL="400050" indent="-400050">
              <a:buFont typeface="Wingdings" panose="05000000000000000000" pitchFamily="2" charset="2"/>
              <a:buAutoNum type="arabicPeriod"/>
            </a:pPr>
            <a:r>
              <a:rPr lang="zh-CN" altLang="en-US" smtClean="0"/>
              <a:t>开发反映顾客需求的产品特征；</a:t>
            </a:r>
          </a:p>
          <a:p>
            <a:pPr marL="400050" indent="-400050">
              <a:buFont typeface="Wingdings" panose="05000000000000000000" pitchFamily="2" charset="2"/>
              <a:buAutoNum type="arabicPeriod"/>
            </a:pPr>
            <a:r>
              <a:rPr lang="zh-CN" altLang="en-US" smtClean="0"/>
              <a:t>开发能够生产具有这种特征产品的过程；</a:t>
            </a:r>
          </a:p>
          <a:p>
            <a:pPr marL="400050" indent="-400050">
              <a:buFont typeface="Wingdings" panose="05000000000000000000" pitchFamily="2" charset="2"/>
              <a:buAutoNum type="arabicPeriod"/>
            </a:pPr>
            <a:r>
              <a:rPr lang="zh-CN" altLang="en-US" smtClean="0"/>
              <a:t>设定过程控制，并把由此得出的计划转换成为操作计划。</a:t>
            </a:r>
          </a:p>
        </p:txBody>
      </p:sp>
    </p:spTree>
    <p:extLst>
      <p:ext uri="{BB962C8B-B14F-4D97-AF65-F5344CB8AC3E}">
        <p14:creationId xmlns:p14="http://schemas.microsoft.com/office/powerpoint/2010/main" val="20996743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质量计划</a:t>
            </a:r>
          </a:p>
        </p:txBody>
      </p:sp>
      <p:sp>
        <p:nvSpPr>
          <p:cNvPr id="9219" name="Rectangle 3"/>
          <p:cNvSpPr>
            <a:spLocks noGrp="1" noChangeArrowheads="1"/>
          </p:cNvSpPr>
          <p:nvPr>
            <p:ph type="body" idx="1"/>
          </p:nvPr>
        </p:nvSpPr>
        <p:spPr>
          <a:xfrm>
            <a:off x="1657350" y="1714500"/>
            <a:ext cx="5829300" cy="1771650"/>
          </a:xfrm>
        </p:spPr>
        <p:txBody>
          <a:bodyPr/>
          <a:lstStyle/>
          <a:p>
            <a:pPr marL="628650" lvl="1" indent="-285750">
              <a:buNone/>
            </a:pPr>
            <a:r>
              <a:rPr lang="zh-CN" altLang="en-US" b="1"/>
              <a:t>质量计划的目标和要素</a:t>
            </a:r>
          </a:p>
          <a:p>
            <a:pPr marL="628650" lvl="1" indent="-285750">
              <a:buNone/>
            </a:pPr>
            <a:r>
              <a:rPr lang="zh-CN" altLang="en-US" b="1"/>
              <a:t>软件质量计划内容</a:t>
            </a:r>
          </a:p>
          <a:p>
            <a:pPr marL="628650" lvl="1" indent="-285750">
              <a:buNone/>
            </a:pPr>
            <a:r>
              <a:rPr lang="zh-CN" altLang="en-US" b="1"/>
              <a:t>软件质量计划的制定原则</a:t>
            </a:r>
          </a:p>
          <a:p>
            <a:pPr marL="628650" lvl="1" indent="-285750">
              <a:buNone/>
            </a:pPr>
            <a:r>
              <a:rPr lang="zh-CN" altLang="en-US" b="1"/>
              <a:t>制定质量计划的方法和规程</a:t>
            </a:r>
          </a:p>
        </p:txBody>
      </p:sp>
      <p:pic>
        <p:nvPicPr>
          <p:cNvPr id="9220" name="Picture 4"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9251" y="2571750"/>
            <a:ext cx="156567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045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软件质量保证的计划</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rPr>
              <a:t>Software Quality Assurance Plan</a:t>
            </a:r>
          </a:p>
        </p:txBody>
      </p:sp>
      <p:cxnSp>
        <p:nvCxnSpPr>
          <p:cNvPr id="13" name="直接连接符 12"/>
          <p:cNvCxnSpPr/>
          <p:nvPr/>
        </p:nvCxnSpPr>
        <p:spPr>
          <a:xfrm>
            <a:off x="1032510" y="521970"/>
            <a:ext cx="191198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35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grpSp>
        <p:nvGrpSpPr>
          <p:cNvPr id="25" name="组合 24"/>
          <p:cNvGrpSpPr/>
          <p:nvPr/>
        </p:nvGrpSpPr>
        <p:grpSpPr>
          <a:xfrm>
            <a:off x="740763" y="1226610"/>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73" name="矩形 72"/>
          <p:cNvSpPr/>
          <p:nvPr/>
        </p:nvSpPr>
        <p:spPr>
          <a:xfrm>
            <a:off x="4137025" y="2036445"/>
            <a:ext cx="4246245" cy="1383665"/>
          </a:xfrm>
          <a:prstGeom prst="rect">
            <a:avLst/>
          </a:prstGeom>
        </p:spPr>
        <p:txBody>
          <a:bodyPr wrap="square">
            <a:spAutoFit/>
          </a:bodyPr>
          <a:lstStyle/>
          <a:p>
            <a:pPr indent="0" algn="l">
              <a:lnSpc>
                <a:spcPct val="150000"/>
              </a:lnSpc>
              <a:buFont typeface="Arial" panose="020B0604020202020204" pitchFamily="34" charset="0"/>
              <a:buNone/>
            </a:pPr>
            <a:r>
              <a:rPr lang="en-US" altLang="zh-CN" sz="1400" b="1">
                <a:solidFill>
                  <a:schemeClr val="tx1">
                    <a:lumMod val="85000"/>
                    <a:lumOff val="15000"/>
                  </a:schemeClr>
                </a:solidFill>
              </a:rPr>
              <a:t>软件质量保证计划的目标是制定计划流程和程序，以确保制造的产品或组织提供的服务具有卓越的品质。在项目规划期间，测试经理制定SQA计划，定</a:t>
            </a:r>
            <a:r>
              <a:rPr lang="zh-CN" altLang="en-US" sz="1400" b="1">
                <a:solidFill>
                  <a:schemeClr val="tx1">
                    <a:lumMod val="85000"/>
                    <a:lumOff val="15000"/>
                  </a:schemeClr>
                </a:solidFill>
              </a:rPr>
              <a:t>期</a:t>
            </a:r>
            <a:r>
              <a:rPr lang="en-US" altLang="zh-CN" sz="1400" b="1">
                <a:solidFill>
                  <a:schemeClr val="tx1">
                    <a:lumMod val="85000"/>
                    <a:lumOff val="15000"/>
                  </a:schemeClr>
                </a:solidFill>
              </a:rPr>
              <a:t>安排SQA审核。</a:t>
            </a:r>
          </a:p>
        </p:txBody>
      </p:sp>
    </p:spTree>
  </p:cSld>
  <p:clrMapOvr>
    <a:masterClrMapping/>
  </p:clrMapOvr>
  <p:transition spd="slow">
    <p:wip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000"/>
              <a:t>质量计划的目标</a:t>
            </a:r>
          </a:p>
        </p:txBody>
      </p:sp>
      <p:sp>
        <p:nvSpPr>
          <p:cNvPr id="10243" name="Rectangle 3"/>
          <p:cNvSpPr>
            <a:spLocks noGrp="1" noChangeArrowheads="1"/>
          </p:cNvSpPr>
          <p:nvPr>
            <p:ph type="body" idx="1"/>
          </p:nvPr>
        </p:nvSpPr>
        <p:spPr>
          <a:xfrm>
            <a:off x="1657350" y="1371600"/>
            <a:ext cx="5829300" cy="2971800"/>
          </a:xfrm>
        </p:spPr>
        <p:txBody>
          <a:bodyPr/>
          <a:lstStyle/>
          <a:p>
            <a:pPr marL="628650" lvl="1" indent="-285750">
              <a:buFont typeface="Wingdings" panose="05000000000000000000" pitchFamily="2" charset="2"/>
              <a:buChar char="n"/>
            </a:pPr>
            <a:r>
              <a:rPr lang="zh-CN" altLang="en-US" dirty="0">
                <a:latin typeface="楷体_GB2312" pitchFamily="49" charset="-122"/>
                <a:ea typeface="楷体_GB2312" pitchFamily="49" charset="-122"/>
              </a:rPr>
              <a:t>企业最高层亲自抓质量体系 </a:t>
            </a:r>
          </a:p>
          <a:p>
            <a:pPr marL="628650" lvl="1" indent="-285750">
              <a:buFont typeface="Wingdings" panose="05000000000000000000" pitchFamily="2" charset="2"/>
              <a:buChar char="n"/>
            </a:pPr>
            <a:r>
              <a:rPr lang="zh-CN" altLang="en-US" dirty="0">
                <a:latin typeface="楷体_GB2312" pitchFamily="49" charset="-122"/>
                <a:ea typeface="楷体_GB2312" pitchFamily="49" charset="-122"/>
              </a:rPr>
              <a:t>质量方针要反映对顾客的承诺 </a:t>
            </a:r>
          </a:p>
          <a:p>
            <a:pPr marL="628650" lvl="1" indent="-285750">
              <a:buFont typeface="Wingdings" panose="05000000000000000000" pitchFamily="2" charset="2"/>
              <a:buChar char="n"/>
            </a:pPr>
            <a:r>
              <a:rPr lang="zh-CN" altLang="en-US" dirty="0">
                <a:latin typeface="楷体_GB2312" pitchFamily="49" charset="-122"/>
                <a:ea typeface="楷体_GB2312" pitchFamily="49" charset="-122"/>
              </a:rPr>
              <a:t>文件化的操作规程 </a:t>
            </a:r>
          </a:p>
          <a:p>
            <a:pPr marL="628650" lvl="1" indent="-285750">
              <a:buFont typeface="Wingdings" panose="05000000000000000000" pitchFamily="2" charset="2"/>
              <a:buChar char="n"/>
            </a:pPr>
            <a:r>
              <a:rPr lang="zh-CN" altLang="en-US" dirty="0">
                <a:latin typeface="楷体_GB2312" pitchFamily="49" charset="-122"/>
                <a:ea typeface="楷体_GB2312" pitchFamily="49" charset="-122"/>
              </a:rPr>
              <a:t>质量计划是为了满足用户的期望 </a:t>
            </a:r>
          </a:p>
          <a:p>
            <a:pPr marL="628650" lvl="1" indent="-285750">
              <a:buFont typeface="Wingdings" panose="05000000000000000000" pitchFamily="2" charset="2"/>
              <a:buChar char="n"/>
            </a:pPr>
            <a:r>
              <a:rPr lang="zh-CN" altLang="en-US" dirty="0">
                <a:latin typeface="楷体_GB2312" pitchFamily="49" charset="-122"/>
                <a:ea typeface="楷体_GB2312" pitchFamily="49" charset="-122"/>
              </a:rPr>
              <a:t>质量计划是为了降低不良质量的成本 </a:t>
            </a:r>
          </a:p>
          <a:p>
            <a:pPr marL="628650" lvl="1" indent="-285750">
              <a:buFont typeface="Wingdings" panose="05000000000000000000" pitchFamily="2" charset="2"/>
              <a:buChar char="n"/>
            </a:pPr>
            <a:r>
              <a:rPr lang="zh-CN" altLang="en-US" dirty="0">
                <a:latin typeface="楷体_GB2312" pitchFamily="49" charset="-122"/>
                <a:ea typeface="楷体_GB2312" pitchFamily="49" charset="-122"/>
              </a:rPr>
              <a:t>质量计划是为了在软件开发全过程中实施质量保证 </a:t>
            </a:r>
          </a:p>
        </p:txBody>
      </p:sp>
    </p:spTree>
    <p:extLst>
      <p:ext uri="{BB962C8B-B14F-4D97-AF65-F5344CB8AC3E}">
        <p14:creationId xmlns:p14="http://schemas.microsoft.com/office/powerpoint/2010/main" val="351450372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z="3000"/>
              <a:t>质量计划的要素</a:t>
            </a:r>
          </a:p>
        </p:txBody>
      </p:sp>
      <p:sp>
        <p:nvSpPr>
          <p:cNvPr id="11267" name="Rectangle 3"/>
          <p:cNvSpPr>
            <a:spLocks noGrp="1" noChangeArrowheads="1"/>
          </p:cNvSpPr>
          <p:nvPr>
            <p:ph type="body" idx="1"/>
          </p:nvPr>
        </p:nvSpPr>
        <p:spPr>
          <a:xfrm>
            <a:off x="1828800" y="1485900"/>
            <a:ext cx="5829300" cy="2343150"/>
          </a:xfrm>
        </p:spPr>
        <p:txBody>
          <a:bodyPr>
            <a:normAutofit fontScale="85000" lnSpcReduction="10000"/>
          </a:bodyPr>
          <a:lstStyle/>
          <a:p>
            <a:pPr eaLnBrk="1" hangingPunct="1">
              <a:buFont typeface="Wingdings" panose="05000000000000000000" pitchFamily="2" charset="2"/>
              <a:buChar char="n"/>
            </a:pPr>
            <a:r>
              <a:rPr lang="zh-CN" altLang="en-US" b="0" i="0" smtClean="0">
                <a:ea typeface="楷体_GB2312" pitchFamily="49" charset="-122"/>
              </a:rPr>
              <a:t>在组织上，如何建立、宣传质量方针</a:t>
            </a:r>
          </a:p>
          <a:p>
            <a:pPr eaLnBrk="1" hangingPunct="1">
              <a:buFont typeface="Wingdings" panose="05000000000000000000" pitchFamily="2" charset="2"/>
              <a:buChar char="n"/>
            </a:pPr>
            <a:r>
              <a:rPr lang="zh-CN" altLang="en-US" b="0" i="0" smtClean="0">
                <a:ea typeface="楷体_GB2312" pitchFamily="49" charset="-122"/>
              </a:rPr>
              <a:t>管理上质量文化的形成</a:t>
            </a:r>
          </a:p>
          <a:p>
            <a:pPr eaLnBrk="1" hangingPunct="1">
              <a:buFont typeface="Wingdings" panose="05000000000000000000" pitchFamily="2" charset="2"/>
              <a:buChar char="n"/>
            </a:pPr>
            <a:r>
              <a:rPr lang="zh-CN" altLang="en-US" b="0" i="0" smtClean="0">
                <a:ea typeface="楷体_GB2312" pitchFamily="49" charset="-122"/>
              </a:rPr>
              <a:t>质量风险和成本的分析</a:t>
            </a:r>
          </a:p>
          <a:p>
            <a:pPr eaLnBrk="1" hangingPunct="1">
              <a:buFont typeface="Wingdings" panose="05000000000000000000" pitchFamily="2" charset="2"/>
              <a:buChar char="n"/>
            </a:pPr>
            <a:r>
              <a:rPr lang="zh-CN" altLang="en-US" b="0" i="0" smtClean="0">
                <a:ea typeface="楷体_GB2312" pitchFamily="49" charset="-122"/>
              </a:rPr>
              <a:t>如何用流程改进来实施质量管理</a:t>
            </a:r>
          </a:p>
          <a:p>
            <a:pPr eaLnBrk="1" hangingPunct="1">
              <a:buFont typeface="Wingdings" panose="05000000000000000000" pitchFamily="2" charset="2"/>
              <a:buChar char="n"/>
            </a:pPr>
            <a:r>
              <a:rPr lang="zh-CN" altLang="en-US" b="0" i="0" smtClean="0">
                <a:ea typeface="楷体_GB2312" pitchFamily="49" charset="-122"/>
              </a:rPr>
              <a:t>如何通过方法和工具来提高质量管理的有效性</a:t>
            </a:r>
          </a:p>
          <a:p>
            <a:pPr eaLnBrk="1" hangingPunct="1">
              <a:buFont typeface="Wingdings" panose="05000000000000000000" pitchFamily="2" charset="2"/>
              <a:buChar char="n"/>
            </a:pPr>
            <a:r>
              <a:rPr lang="zh-CN" altLang="en-US" b="0" i="0" smtClean="0">
                <a:ea typeface="楷体_GB2312" pitchFamily="49" charset="-122"/>
              </a:rPr>
              <a:t>如何进行软件评审来检验质量管理的实施效果</a:t>
            </a:r>
          </a:p>
        </p:txBody>
      </p:sp>
    </p:spTree>
    <p:extLst>
      <p:ext uri="{BB962C8B-B14F-4D97-AF65-F5344CB8AC3E}">
        <p14:creationId xmlns:p14="http://schemas.microsoft.com/office/powerpoint/2010/main" val="32164759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软件质量计划内容</a:t>
            </a:r>
          </a:p>
        </p:txBody>
      </p:sp>
      <p:sp>
        <p:nvSpPr>
          <p:cNvPr id="12291" name="Rectangle 3"/>
          <p:cNvSpPr>
            <a:spLocks noGrp="1" noChangeArrowheads="1"/>
          </p:cNvSpPr>
          <p:nvPr>
            <p:ph type="body" idx="1"/>
          </p:nvPr>
        </p:nvSpPr>
        <p:spPr>
          <a:xfrm>
            <a:off x="1714500" y="1257300"/>
            <a:ext cx="2857500" cy="3314700"/>
          </a:xfrm>
        </p:spPr>
        <p:txBody>
          <a:bodyPr/>
          <a:lstStyle/>
          <a:p>
            <a:pPr marL="628650" lvl="1" indent="-285750">
              <a:spcBef>
                <a:spcPct val="40000"/>
              </a:spcBef>
              <a:buFont typeface="Wingdings" panose="05000000000000000000" pitchFamily="2" charset="2"/>
              <a:buChar char="n"/>
            </a:pPr>
            <a:r>
              <a:rPr lang="zh-CN" altLang="en-US" sz="1800" b="1"/>
              <a:t>计划目标</a:t>
            </a:r>
          </a:p>
          <a:p>
            <a:pPr marL="628650" lvl="1" indent="-285750">
              <a:spcBef>
                <a:spcPct val="40000"/>
              </a:spcBef>
              <a:buFont typeface="Wingdings" panose="05000000000000000000" pitchFamily="2" charset="2"/>
              <a:buChar char="n"/>
            </a:pPr>
            <a:r>
              <a:rPr lang="zh-CN" altLang="en-US" sz="1800" b="1"/>
              <a:t>参考文献</a:t>
            </a:r>
          </a:p>
          <a:p>
            <a:pPr marL="628650" lvl="1" indent="-285750">
              <a:spcBef>
                <a:spcPct val="40000"/>
              </a:spcBef>
              <a:buFont typeface="Wingdings" panose="05000000000000000000" pitchFamily="2" charset="2"/>
              <a:buChar char="n"/>
            </a:pPr>
            <a:r>
              <a:rPr lang="zh-CN" altLang="en-US" sz="1800" b="1"/>
              <a:t>管理</a:t>
            </a:r>
          </a:p>
          <a:p>
            <a:pPr marL="628650" lvl="1" indent="-285750">
              <a:spcBef>
                <a:spcPct val="40000"/>
              </a:spcBef>
              <a:buFont typeface="Wingdings" panose="05000000000000000000" pitchFamily="2" charset="2"/>
              <a:buChar char="n"/>
            </a:pPr>
            <a:r>
              <a:rPr lang="zh-CN" altLang="en-US" sz="1800" b="1"/>
              <a:t>文档</a:t>
            </a:r>
          </a:p>
          <a:p>
            <a:pPr marL="628650" lvl="1" indent="-285750">
              <a:spcBef>
                <a:spcPct val="40000"/>
              </a:spcBef>
              <a:buFont typeface="Wingdings" panose="05000000000000000000" pitchFamily="2" charset="2"/>
              <a:buChar char="n"/>
            </a:pPr>
            <a:r>
              <a:rPr lang="zh-CN" altLang="en-US" sz="1800" b="1"/>
              <a:t>标准和约定</a:t>
            </a:r>
          </a:p>
          <a:p>
            <a:pPr marL="628650" lvl="1" indent="-285750">
              <a:spcBef>
                <a:spcPct val="40000"/>
              </a:spcBef>
              <a:buFont typeface="Wingdings" panose="05000000000000000000" pitchFamily="2" charset="2"/>
              <a:buChar char="n"/>
            </a:pPr>
            <a:r>
              <a:rPr lang="zh-CN" altLang="en-US" sz="1800" b="1"/>
              <a:t>复审、内审或评审</a:t>
            </a:r>
          </a:p>
          <a:p>
            <a:pPr marL="628650" lvl="1" indent="-285750">
              <a:spcBef>
                <a:spcPct val="40000"/>
              </a:spcBef>
              <a:buFont typeface="Wingdings" panose="05000000000000000000" pitchFamily="2" charset="2"/>
              <a:buChar char="n"/>
            </a:pPr>
            <a:r>
              <a:rPr lang="zh-CN" altLang="en-US" sz="1800" b="1"/>
              <a:t>配置管理</a:t>
            </a:r>
          </a:p>
          <a:p>
            <a:pPr marL="628650" lvl="1" indent="-285750">
              <a:spcBef>
                <a:spcPct val="40000"/>
              </a:spcBef>
              <a:buFont typeface="Wingdings" panose="05000000000000000000" pitchFamily="2" charset="2"/>
              <a:buChar char="n"/>
            </a:pPr>
            <a:r>
              <a:rPr lang="zh-CN" altLang="en-US" sz="1800" b="1"/>
              <a:t>测试</a:t>
            </a:r>
          </a:p>
        </p:txBody>
      </p:sp>
      <p:sp>
        <p:nvSpPr>
          <p:cNvPr id="145412" name="Rectangle 4"/>
          <p:cNvSpPr>
            <a:spLocks noChangeArrowheads="1"/>
          </p:cNvSpPr>
          <p:nvPr/>
        </p:nvSpPr>
        <p:spPr bwMode="auto">
          <a:xfrm>
            <a:off x="4286250" y="1257300"/>
            <a:ext cx="32575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38200" indent="-3810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问题报告和改正活动</a:t>
            </a:r>
          </a:p>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工具、技术和方法</a:t>
            </a:r>
          </a:p>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媒体的控制</a:t>
            </a:r>
          </a:p>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供应商的控制</a:t>
            </a:r>
          </a:p>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记录、收集、维护和保密</a:t>
            </a:r>
          </a:p>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培训</a:t>
            </a:r>
          </a:p>
          <a:p>
            <a:pPr marL="628650" lvl="1" indent="-285750" eaLnBrk="1" hangingPunct="1">
              <a:spcBef>
                <a:spcPct val="40000"/>
              </a:spcBef>
              <a:buClr>
                <a:srgbClr val="4F81BD"/>
              </a:buClr>
              <a:buSzPct val="75000"/>
              <a:buFont typeface="Wingdings" panose="05000000000000000000" pitchFamily="2" charset="2"/>
              <a:buChar char="n"/>
            </a:pPr>
            <a:r>
              <a:rPr lang="zh-CN" altLang="en-US" sz="1800" b="1" i="1">
                <a:solidFill>
                  <a:prstClr val="black"/>
                </a:solidFill>
              </a:rPr>
              <a:t>风险管理</a:t>
            </a:r>
          </a:p>
        </p:txBody>
      </p:sp>
    </p:spTree>
    <p:extLst>
      <p:ext uri="{BB962C8B-B14F-4D97-AF65-F5344CB8AC3E}">
        <p14:creationId xmlns:p14="http://schemas.microsoft.com/office/powerpoint/2010/main" val="8480426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2" fill="hold" grpId="0" nodeType="clickEffect">
                                  <p:stCondLst>
                                    <p:cond delay="0"/>
                                  </p:stCondLst>
                                  <p:childTnLst>
                                    <p:set>
                                      <p:cBhvr>
                                        <p:cTn id="6" dur="1" fill="hold">
                                          <p:stCondLst>
                                            <p:cond delay="0"/>
                                          </p:stCondLst>
                                        </p:cTn>
                                        <p:tgtEl>
                                          <p:spTgt spid="145412"/>
                                        </p:tgtEl>
                                        <p:attrNameLst>
                                          <p:attrName>style.visibility</p:attrName>
                                        </p:attrNameLst>
                                      </p:cBhvr>
                                      <p:to>
                                        <p:strVal val="visible"/>
                                      </p:to>
                                    </p:set>
                                    <p:anim calcmode="lin" valueType="num">
                                      <p:cBhvr additive="base">
                                        <p:cTn id="7" dur="1000" fill="hold"/>
                                        <p:tgtEl>
                                          <p:spTgt spid="145412"/>
                                        </p:tgtEl>
                                        <p:attrNameLst>
                                          <p:attrName>ppt_x</p:attrName>
                                        </p:attrNameLst>
                                      </p:cBhvr>
                                      <p:tavLst>
                                        <p:tav tm="0">
                                          <p:val>
                                            <p:strVal val="1+#ppt_w/2"/>
                                          </p:val>
                                        </p:tav>
                                        <p:tav tm="100000">
                                          <p:val>
                                            <p:strVal val="#ppt_x"/>
                                          </p:val>
                                        </p:tav>
                                      </p:tavLst>
                                    </p:anim>
                                    <p:anim calcmode="lin" valueType="num">
                                      <p:cBhvr additive="base">
                                        <p:cTn id="8" dur="1000" fill="hold"/>
                                        <p:tgtEl>
                                          <p:spTgt spid="1454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软件质量计划的制定原则</a:t>
            </a:r>
          </a:p>
        </p:txBody>
      </p:sp>
      <p:sp>
        <p:nvSpPr>
          <p:cNvPr id="13315" name="Rectangle 3"/>
          <p:cNvSpPr>
            <a:spLocks noGrp="1" noChangeArrowheads="1"/>
          </p:cNvSpPr>
          <p:nvPr>
            <p:ph type="body" idx="1"/>
          </p:nvPr>
        </p:nvSpPr>
        <p:spPr>
          <a:xfrm>
            <a:off x="1543050" y="1257300"/>
            <a:ext cx="6115050" cy="3086100"/>
          </a:xfrm>
        </p:spPr>
        <p:txBody>
          <a:bodyPr/>
          <a:lstStyle/>
          <a:p>
            <a:pPr marL="628650" lvl="1" indent="-285750">
              <a:spcBef>
                <a:spcPct val="40000"/>
              </a:spcBef>
              <a:buFont typeface="Wingdings" panose="05000000000000000000" pitchFamily="2" charset="2"/>
              <a:buAutoNum type="arabicPeriod"/>
            </a:pPr>
            <a:r>
              <a:rPr lang="zh-CN" altLang="en-US" sz="1800" b="1"/>
              <a:t>制定正确的质量方针，缺陷预防为主的质量管理思想</a:t>
            </a:r>
          </a:p>
          <a:p>
            <a:pPr marL="628650" lvl="1" indent="-285750">
              <a:spcBef>
                <a:spcPct val="40000"/>
              </a:spcBef>
              <a:buFont typeface="Wingdings" panose="05000000000000000000" pitchFamily="2" charset="2"/>
              <a:buAutoNum type="arabicPeriod"/>
            </a:pPr>
            <a:r>
              <a:rPr lang="zh-CN" altLang="en-US" sz="1800" b="1"/>
              <a:t>始终以客户的需求为焦点</a:t>
            </a:r>
          </a:p>
          <a:p>
            <a:pPr marL="628650" lvl="1" indent="-285750">
              <a:spcBef>
                <a:spcPct val="40000"/>
              </a:spcBef>
              <a:buFont typeface="Wingdings" panose="05000000000000000000" pitchFamily="2" charset="2"/>
              <a:buAutoNum type="arabicPeriod"/>
            </a:pPr>
            <a:r>
              <a:rPr lang="zh-CN" altLang="en-US" sz="1800" b="1"/>
              <a:t>质量计划应得到管理层的认可和承诺</a:t>
            </a:r>
          </a:p>
          <a:p>
            <a:pPr marL="628650" lvl="1" indent="-285750">
              <a:spcBef>
                <a:spcPct val="40000"/>
              </a:spcBef>
              <a:buFont typeface="Wingdings" panose="05000000000000000000" pitchFamily="2" charset="2"/>
              <a:buAutoNum type="arabicPeriod"/>
            </a:pPr>
            <a:r>
              <a:rPr lang="zh-CN" altLang="en-US" sz="1800" b="1"/>
              <a:t>控制所有过程的质量。</a:t>
            </a:r>
          </a:p>
          <a:p>
            <a:pPr marL="628650" lvl="1" indent="-285750">
              <a:spcBef>
                <a:spcPct val="40000"/>
              </a:spcBef>
              <a:buFont typeface="Wingdings" panose="05000000000000000000" pitchFamily="2" charset="2"/>
              <a:buAutoNum type="arabicPeriod"/>
            </a:pPr>
            <a:r>
              <a:rPr lang="zh-CN" altLang="en-US" sz="1800" b="1"/>
              <a:t>选择合适的质量标准</a:t>
            </a:r>
          </a:p>
          <a:p>
            <a:pPr marL="628650" lvl="1" indent="-285750">
              <a:spcBef>
                <a:spcPct val="40000"/>
              </a:spcBef>
              <a:buFont typeface="Wingdings" panose="05000000000000000000" pitchFamily="2" charset="2"/>
              <a:buAutoNum type="arabicPeriod"/>
            </a:pPr>
            <a:r>
              <a:rPr lang="zh-CN" altLang="en-US" sz="1800" b="1"/>
              <a:t>持续的质量改进，定期评价质量体系</a:t>
            </a:r>
          </a:p>
          <a:p>
            <a:pPr marL="628650" lvl="1" indent="-285750">
              <a:spcBef>
                <a:spcPct val="40000"/>
              </a:spcBef>
              <a:buFont typeface="Wingdings" panose="05000000000000000000" pitchFamily="2" charset="2"/>
              <a:buAutoNum type="arabicPeriod"/>
            </a:pPr>
            <a:r>
              <a:rPr lang="en-US" altLang="zh-CN" sz="1800" b="1"/>
              <a:t>… …</a:t>
            </a:r>
          </a:p>
        </p:txBody>
      </p:sp>
    </p:spTree>
    <p:extLst>
      <p:ext uri="{BB962C8B-B14F-4D97-AF65-F5344CB8AC3E}">
        <p14:creationId xmlns:p14="http://schemas.microsoft.com/office/powerpoint/2010/main" val="401889390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制定质量计划的方法和规程</a:t>
            </a:r>
          </a:p>
        </p:txBody>
      </p:sp>
      <p:sp>
        <p:nvSpPr>
          <p:cNvPr id="14339" name="Rectangle 3"/>
          <p:cNvSpPr>
            <a:spLocks noGrp="1" noChangeArrowheads="1"/>
          </p:cNvSpPr>
          <p:nvPr>
            <p:ph type="body" idx="1"/>
          </p:nvPr>
        </p:nvSpPr>
        <p:spPr>
          <a:xfrm>
            <a:off x="1714500" y="1314450"/>
            <a:ext cx="5829300" cy="3200400"/>
          </a:xfrm>
        </p:spPr>
        <p:txBody>
          <a:bodyPr/>
          <a:lstStyle/>
          <a:p>
            <a:pPr marL="628650" lvl="1" indent="-285750">
              <a:spcBef>
                <a:spcPct val="40000"/>
              </a:spcBef>
              <a:buFont typeface="Wingdings" panose="05000000000000000000" pitchFamily="2" charset="2"/>
              <a:buAutoNum type="arabicPeriod"/>
            </a:pPr>
            <a:r>
              <a:rPr lang="zh-CN" altLang="en-US" sz="1800" b="1">
                <a:ea typeface="楷体_GB2312" pitchFamily="49" charset="-122"/>
              </a:rPr>
              <a:t>产品介绍</a:t>
            </a:r>
            <a:r>
              <a:rPr lang="zh-CN" altLang="en-US" sz="1800">
                <a:ea typeface="楷体_GB2312" pitchFamily="49" charset="-122"/>
              </a:rPr>
              <a:t>：说明产品、产品的意向市场及对产品性质的预期。</a:t>
            </a:r>
          </a:p>
          <a:p>
            <a:pPr marL="628650" lvl="1" indent="-285750">
              <a:spcBef>
                <a:spcPct val="40000"/>
              </a:spcBef>
              <a:buFont typeface="Wingdings" panose="05000000000000000000" pitchFamily="2" charset="2"/>
              <a:buAutoNum type="arabicPeriod"/>
            </a:pPr>
            <a:r>
              <a:rPr lang="zh-CN" altLang="en-US" sz="1800" b="1">
                <a:ea typeface="楷体_GB2312" pitchFamily="49" charset="-122"/>
              </a:rPr>
              <a:t>软件计划</a:t>
            </a:r>
            <a:r>
              <a:rPr lang="zh-CN" altLang="en-US" sz="1800">
                <a:ea typeface="楷体_GB2312" pitchFamily="49" charset="-122"/>
              </a:rPr>
              <a:t>：包括产品确切的发布日期、产品责任及产品的销售和售后服务计划。</a:t>
            </a:r>
          </a:p>
          <a:p>
            <a:pPr marL="628650" lvl="1" indent="-285750">
              <a:spcBef>
                <a:spcPct val="40000"/>
              </a:spcBef>
              <a:buFont typeface="Wingdings" panose="05000000000000000000" pitchFamily="2" charset="2"/>
              <a:buAutoNum type="arabicPeriod"/>
            </a:pPr>
            <a:r>
              <a:rPr lang="zh-CN" altLang="en-US" sz="1800" b="1">
                <a:ea typeface="楷体_GB2312" pitchFamily="49" charset="-122"/>
              </a:rPr>
              <a:t>过程描述</a:t>
            </a:r>
            <a:r>
              <a:rPr lang="zh-CN" altLang="en-US" sz="1800">
                <a:ea typeface="楷体_GB2312" pitchFamily="49" charset="-122"/>
              </a:rPr>
              <a:t>：产品的开发和管理中应该采用开发和售后服务质量过程</a:t>
            </a:r>
          </a:p>
          <a:p>
            <a:pPr marL="628650" lvl="1" indent="-285750">
              <a:spcBef>
                <a:spcPct val="40000"/>
              </a:spcBef>
              <a:buFont typeface="Wingdings" panose="05000000000000000000" pitchFamily="2" charset="2"/>
              <a:buAutoNum type="arabicPeriod"/>
            </a:pPr>
            <a:r>
              <a:rPr lang="zh-CN" altLang="en-US" sz="1800" b="1">
                <a:ea typeface="楷体_GB2312" pitchFamily="49" charset="-122"/>
              </a:rPr>
              <a:t>质量目标</a:t>
            </a:r>
            <a:r>
              <a:rPr lang="zh-CN" altLang="en-US" sz="1800">
                <a:ea typeface="楷体_GB2312" pitchFamily="49" charset="-122"/>
              </a:rPr>
              <a:t>：包括鉴定和验证产品的关键质量属性。</a:t>
            </a:r>
          </a:p>
          <a:p>
            <a:pPr marL="628650" lvl="1" indent="-285750">
              <a:spcBef>
                <a:spcPct val="40000"/>
              </a:spcBef>
              <a:buFont typeface="Wingdings" panose="05000000000000000000" pitchFamily="2" charset="2"/>
              <a:buAutoNum type="arabicPeriod"/>
            </a:pPr>
            <a:r>
              <a:rPr lang="zh-CN" altLang="en-US" sz="1800" b="1">
                <a:ea typeface="楷体_GB2312" pitchFamily="49" charset="-122"/>
              </a:rPr>
              <a:t>风险和风险管理</a:t>
            </a:r>
            <a:r>
              <a:rPr lang="zh-CN" altLang="en-US" sz="1800">
                <a:ea typeface="楷体_GB2312" pitchFamily="49" charset="-122"/>
              </a:rPr>
              <a:t>：说明影响产品质量的主要风险和这些风险的应对措施</a:t>
            </a:r>
          </a:p>
        </p:txBody>
      </p:sp>
    </p:spTree>
    <p:extLst>
      <p:ext uri="{BB962C8B-B14F-4D97-AF65-F5344CB8AC3E}">
        <p14:creationId xmlns:p14="http://schemas.microsoft.com/office/powerpoint/2010/main" val="1619780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制定质量计划的三部曲</a:t>
            </a:r>
          </a:p>
        </p:txBody>
      </p:sp>
      <p:sp>
        <p:nvSpPr>
          <p:cNvPr id="15363" name="Rectangle 5"/>
          <p:cNvSpPr>
            <a:spLocks noChangeArrowheads="1"/>
          </p:cNvSpPr>
          <p:nvPr/>
        </p:nvSpPr>
        <p:spPr bwMode="auto">
          <a:xfrm>
            <a:off x="1143000" y="1745168"/>
            <a:ext cx="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pic>
        <p:nvPicPr>
          <p:cNvPr id="15364" name="Picture 4" descr="1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43050"/>
            <a:ext cx="62293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1691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质量计划实例</a:t>
            </a:r>
          </a:p>
        </p:txBody>
      </p:sp>
      <p:sp>
        <p:nvSpPr>
          <p:cNvPr id="16387" name="Rectangle 3"/>
          <p:cNvSpPr>
            <a:spLocks noGrp="1" noChangeArrowheads="1"/>
          </p:cNvSpPr>
          <p:nvPr>
            <p:ph type="body" idx="1"/>
          </p:nvPr>
        </p:nvSpPr>
        <p:spPr>
          <a:xfrm>
            <a:off x="1657350" y="1771650"/>
            <a:ext cx="5829300" cy="1257300"/>
          </a:xfrm>
        </p:spPr>
        <p:txBody>
          <a:bodyPr/>
          <a:lstStyle/>
          <a:p>
            <a:pPr marL="400050" indent="-400050">
              <a:spcBef>
                <a:spcPct val="60000"/>
              </a:spcBef>
              <a:buNone/>
            </a:pPr>
            <a:r>
              <a:rPr lang="zh-CN" altLang="en-US" dirty="0" smtClean="0"/>
              <a:t>小项目与内部项目的质量计划</a:t>
            </a:r>
          </a:p>
          <a:p>
            <a:pPr marL="400050" indent="-400050">
              <a:spcBef>
                <a:spcPct val="60000"/>
              </a:spcBef>
              <a:buNone/>
            </a:pPr>
            <a:r>
              <a:rPr lang="zh-CN" altLang="en-US" dirty="0" smtClean="0"/>
              <a:t>大项目的质量计划 </a:t>
            </a:r>
          </a:p>
        </p:txBody>
      </p:sp>
    </p:spTree>
    <p:extLst>
      <p:ext uri="{BB962C8B-B14F-4D97-AF65-F5344CB8AC3E}">
        <p14:creationId xmlns:p14="http://schemas.microsoft.com/office/powerpoint/2010/main" val="31324265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大项目的质量计划 </a:t>
            </a:r>
          </a:p>
        </p:txBody>
      </p:sp>
      <p:sp>
        <p:nvSpPr>
          <p:cNvPr id="157699" name="Rectangle 3"/>
          <p:cNvSpPr>
            <a:spLocks noGrp="1" noChangeArrowheads="1"/>
          </p:cNvSpPr>
          <p:nvPr>
            <p:ph type="body" idx="1"/>
          </p:nvPr>
        </p:nvSpPr>
        <p:spPr>
          <a:xfrm>
            <a:off x="1657350" y="1257300"/>
            <a:ext cx="6000750" cy="3371850"/>
          </a:xfrm>
        </p:spPr>
        <p:txBody>
          <a:bodyPr>
            <a:normAutofit lnSpcReduction="10000"/>
          </a:bodyPr>
          <a:lstStyle/>
          <a:p>
            <a:pPr marL="0" indent="0">
              <a:lnSpc>
                <a:spcPct val="90000"/>
              </a:lnSpc>
              <a:spcBef>
                <a:spcPct val="60000"/>
              </a:spcBef>
              <a:buNone/>
            </a:pPr>
            <a:r>
              <a:rPr lang="zh-CN" altLang="en-US" sz="1800">
                <a:latin typeface="楷体_GB2312" pitchFamily="49" charset="-122"/>
                <a:ea typeface="楷体_GB2312" pitchFamily="49" charset="-122"/>
              </a:rPr>
              <a:t>大型软件项目的质量计划书应包含质量计划书所规定的各项内容，如目的、范围、参考文档、资源、组织、计划估算、进度、跟踪、工具和方法、度量、培训和特定审核等。</a:t>
            </a:r>
          </a:p>
          <a:p>
            <a:pPr marL="0" indent="0">
              <a:lnSpc>
                <a:spcPct val="90000"/>
              </a:lnSpc>
              <a:spcBef>
                <a:spcPct val="60000"/>
              </a:spcBef>
              <a:buFont typeface="Wingdings" panose="05000000000000000000" pitchFamily="2" charset="2"/>
              <a:buChar char="n"/>
            </a:pPr>
            <a:r>
              <a:rPr lang="zh-CN" altLang="en-US" i="0" smtClean="0"/>
              <a:t>  </a:t>
            </a:r>
            <a:r>
              <a:rPr lang="en-US" altLang="zh-CN" i="0" smtClean="0">
                <a:latin typeface="楷体_GB2312" pitchFamily="49" charset="-122"/>
                <a:ea typeface="楷体_GB2312" pitchFamily="49" charset="-122"/>
              </a:rPr>
              <a:t>SQA</a:t>
            </a:r>
            <a:r>
              <a:rPr lang="zh-CN" altLang="en-US" i="0" smtClean="0">
                <a:latin typeface="楷体_GB2312" pitchFamily="49" charset="-122"/>
                <a:ea typeface="楷体_GB2312" pitchFamily="49" charset="-122"/>
              </a:rPr>
              <a:t>程序和过程 </a:t>
            </a:r>
          </a:p>
          <a:p>
            <a:pPr marL="0" indent="0">
              <a:lnSpc>
                <a:spcPct val="90000"/>
              </a:lnSpc>
              <a:spcBef>
                <a:spcPct val="60000"/>
              </a:spcBef>
              <a:buFont typeface="Wingdings" panose="05000000000000000000" pitchFamily="2" charset="2"/>
              <a:buChar char="n"/>
            </a:pPr>
            <a:r>
              <a:rPr lang="zh-CN" altLang="en-US" i="0" smtClean="0">
                <a:latin typeface="楷体_GB2312" pitchFamily="49" charset="-122"/>
                <a:ea typeface="楷体_GB2312" pitchFamily="49" charset="-122"/>
              </a:rPr>
              <a:t> </a:t>
            </a:r>
            <a:r>
              <a:rPr lang="en-US" altLang="zh-CN" i="0" smtClean="0">
                <a:latin typeface="楷体_GB2312" pitchFamily="49" charset="-122"/>
                <a:ea typeface="楷体_GB2312" pitchFamily="49" charset="-122"/>
              </a:rPr>
              <a:t>SQA</a:t>
            </a:r>
            <a:r>
              <a:rPr lang="zh-CN" altLang="en-US" i="0" smtClean="0">
                <a:latin typeface="楷体_GB2312" pitchFamily="49" charset="-122"/>
                <a:ea typeface="楷体_GB2312" pitchFamily="49" charset="-122"/>
              </a:rPr>
              <a:t>审核和记录 </a:t>
            </a:r>
            <a:r>
              <a:rPr lang="zh-CN" altLang="en-US" sz="1800">
                <a:latin typeface="楷体_GB2312" pitchFamily="49" charset="-122"/>
                <a:ea typeface="楷体_GB2312" pitchFamily="49" charset="-122"/>
              </a:rPr>
              <a:t> </a:t>
            </a:r>
          </a:p>
          <a:p>
            <a:pPr marL="0" indent="0">
              <a:lnSpc>
                <a:spcPct val="90000"/>
              </a:lnSpc>
              <a:spcBef>
                <a:spcPct val="60000"/>
              </a:spcBef>
              <a:buFont typeface="Wingdings" panose="05000000000000000000" pitchFamily="2" charset="2"/>
              <a:buChar char="n"/>
            </a:pPr>
            <a:r>
              <a:rPr lang="zh-CN" altLang="en-US" i="0" smtClean="0">
                <a:latin typeface="楷体_GB2312" pitchFamily="49" charset="-122"/>
                <a:ea typeface="楷体_GB2312" pitchFamily="49" charset="-122"/>
              </a:rPr>
              <a:t> </a:t>
            </a:r>
            <a:r>
              <a:rPr lang="en-US" altLang="zh-CN" i="0" smtClean="0">
                <a:latin typeface="楷体_GB2312" pitchFamily="49" charset="-122"/>
                <a:ea typeface="楷体_GB2312" pitchFamily="49" charset="-122"/>
              </a:rPr>
              <a:t>SQA</a:t>
            </a:r>
            <a:r>
              <a:rPr lang="zh-CN" altLang="en-US" i="0" smtClean="0">
                <a:latin typeface="楷体_GB2312" pitchFamily="49" charset="-122"/>
                <a:ea typeface="楷体_GB2312" pitchFamily="49" charset="-122"/>
              </a:rPr>
              <a:t>参与风险管理过程 </a:t>
            </a:r>
          </a:p>
          <a:p>
            <a:pPr marL="0" indent="0">
              <a:lnSpc>
                <a:spcPct val="90000"/>
              </a:lnSpc>
              <a:spcBef>
                <a:spcPct val="60000"/>
              </a:spcBef>
              <a:buFont typeface="Wingdings" panose="05000000000000000000" pitchFamily="2" charset="2"/>
              <a:buChar char="n"/>
            </a:pPr>
            <a:r>
              <a:rPr lang="zh-CN" altLang="en-US" i="0" smtClean="0">
                <a:latin typeface="楷体_GB2312" pitchFamily="49" charset="-122"/>
                <a:ea typeface="楷体_GB2312" pitchFamily="49" charset="-122"/>
              </a:rPr>
              <a:t> 软件配置管理 </a:t>
            </a:r>
          </a:p>
          <a:p>
            <a:pPr marL="0" indent="0">
              <a:lnSpc>
                <a:spcPct val="90000"/>
              </a:lnSpc>
              <a:spcBef>
                <a:spcPct val="60000"/>
              </a:spcBef>
              <a:buFont typeface="Wingdings" panose="05000000000000000000" pitchFamily="2" charset="2"/>
              <a:buChar char="n"/>
            </a:pPr>
            <a:r>
              <a:rPr lang="zh-CN" altLang="en-US" i="0" smtClean="0">
                <a:latin typeface="楷体_GB2312" pitchFamily="49" charset="-122"/>
                <a:ea typeface="楷体_GB2312" pitchFamily="49" charset="-122"/>
              </a:rPr>
              <a:t> 软件缺陷的修正 </a:t>
            </a:r>
          </a:p>
        </p:txBody>
      </p:sp>
      <p:pic>
        <p:nvPicPr>
          <p:cNvPr id="18436" name="Picture 4" descr="BS0055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28048" y="2625329"/>
            <a:ext cx="1997869" cy="174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769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7699">
                                            <p:txEl>
                                              <p:pRg st="1" end="1"/>
                                            </p:txEl>
                                          </p:spTgt>
                                        </p:tgtEl>
                                        <p:attrNameLst>
                                          <p:attrName>style.visibility</p:attrName>
                                        </p:attrNameLst>
                                      </p:cBhvr>
                                      <p:to>
                                        <p:strVal val="visible"/>
                                      </p:to>
                                    </p:set>
                                    <p:anim calcmode="lin" valueType="num">
                                      <p:cBhvr additive="base">
                                        <p:cTn id="7" dur="500" fill="hold"/>
                                        <p:tgtEl>
                                          <p:spTgt spid="157699">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7699">
                                            <p:txEl>
                                              <p:pRg st="2" end="2"/>
                                            </p:txEl>
                                          </p:spTgt>
                                        </p:tgtEl>
                                        <p:attrNameLst>
                                          <p:attrName>style.visibility</p:attrName>
                                        </p:attrNameLst>
                                      </p:cBhvr>
                                      <p:to>
                                        <p:strVal val="visible"/>
                                      </p:to>
                                    </p:set>
                                    <p:anim calcmode="lin" valueType="num">
                                      <p:cBhvr additive="base">
                                        <p:cTn id="13" dur="500" fill="hold"/>
                                        <p:tgtEl>
                                          <p:spTgt spid="15769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7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anim calcmode="lin" valueType="num">
                                      <p:cBhvr additive="base">
                                        <p:cTn id="19" dur="500" fill="hold"/>
                                        <p:tgtEl>
                                          <p:spTgt spid="15769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76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57699">
                                            <p:txEl>
                                              <p:pRg st="4" end="4"/>
                                            </p:txEl>
                                          </p:spTgt>
                                        </p:tgtEl>
                                        <p:attrNameLst>
                                          <p:attrName>style.visibility</p:attrName>
                                        </p:attrNameLst>
                                      </p:cBhvr>
                                      <p:to>
                                        <p:strVal val="visible"/>
                                      </p:to>
                                    </p:set>
                                    <p:anim calcmode="lin" valueType="num">
                                      <p:cBhvr additive="base">
                                        <p:cTn id="25" dur="500" fill="hold"/>
                                        <p:tgtEl>
                                          <p:spTgt spid="157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7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157699">
                                            <p:txEl>
                                              <p:pRg st="5" end="5"/>
                                            </p:txEl>
                                          </p:spTgt>
                                        </p:tgtEl>
                                        <p:attrNameLst>
                                          <p:attrName>style.visibility</p:attrName>
                                        </p:attrNameLst>
                                      </p:cBhvr>
                                      <p:to>
                                        <p:strVal val="visible"/>
                                      </p:to>
                                    </p:set>
                                    <p:anim calcmode="lin" valueType="num">
                                      <p:cBhvr additive="base">
                                        <p:cTn id="31" dur="500" fill="hold"/>
                                        <p:tgtEl>
                                          <p:spTgt spid="157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76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质量计划实施体系</a:t>
            </a:r>
          </a:p>
        </p:txBody>
      </p:sp>
      <p:sp>
        <p:nvSpPr>
          <p:cNvPr id="19459" name="Rectangle 3"/>
          <p:cNvSpPr>
            <a:spLocks noGrp="1" noChangeArrowheads="1"/>
          </p:cNvSpPr>
          <p:nvPr>
            <p:ph type="body" idx="1"/>
          </p:nvPr>
        </p:nvSpPr>
        <p:spPr>
          <a:xfrm>
            <a:off x="2870597" y="1788319"/>
            <a:ext cx="4643438" cy="1771650"/>
          </a:xfrm>
        </p:spPr>
        <p:txBody>
          <a:bodyPr/>
          <a:lstStyle/>
          <a:p>
            <a:pPr marL="628650" lvl="1" indent="-285750">
              <a:spcBef>
                <a:spcPct val="60000"/>
              </a:spcBef>
              <a:buNone/>
            </a:pPr>
            <a:r>
              <a:rPr lang="zh-CN" altLang="en-US" b="1"/>
              <a:t>基础设施防护和组织关系</a:t>
            </a:r>
          </a:p>
          <a:p>
            <a:pPr marL="628650" lvl="1" indent="-285750">
              <a:spcBef>
                <a:spcPct val="60000"/>
              </a:spcBef>
              <a:buNone/>
            </a:pPr>
            <a:r>
              <a:rPr lang="zh-CN" altLang="en-US" b="1"/>
              <a:t>项目生命周期的质量活动</a:t>
            </a:r>
          </a:p>
          <a:p>
            <a:pPr marL="628650" lvl="1" indent="-285750">
              <a:spcBef>
                <a:spcPct val="60000"/>
              </a:spcBef>
              <a:buNone/>
            </a:pPr>
            <a:r>
              <a:rPr lang="zh-CN" altLang="en-US" b="1"/>
              <a:t>标准化、认证与</a:t>
            </a:r>
            <a:r>
              <a:rPr lang="en-US" altLang="zh-CN" b="1"/>
              <a:t>SQA</a:t>
            </a:r>
            <a:r>
              <a:rPr lang="zh-CN" altLang="en-US" b="1"/>
              <a:t>系统评估</a:t>
            </a:r>
          </a:p>
        </p:txBody>
      </p:sp>
      <p:pic>
        <p:nvPicPr>
          <p:cNvPr id="19460" name="Picture 6" descr="BD05515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353" y="2652713"/>
            <a:ext cx="2080022" cy="1856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1516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基础设施防护和组织关系</a:t>
            </a:r>
          </a:p>
        </p:txBody>
      </p:sp>
      <p:sp>
        <p:nvSpPr>
          <p:cNvPr id="20483" name="Rectangle 3"/>
          <p:cNvSpPr>
            <a:spLocks noGrp="1" noChangeArrowheads="1"/>
          </p:cNvSpPr>
          <p:nvPr>
            <p:ph type="body" idx="1"/>
          </p:nvPr>
        </p:nvSpPr>
        <p:spPr>
          <a:xfrm>
            <a:off x="1714500" y="1314450"/>
            <a:ext cx="5943600" cy="3314700"/>
          </a:xfrm>
        </p:spPr>
        <p:txBody>
          <a:bodyPr/>
          <a:lstStyle/>
          <a:p>
            <a:pPr marL="628650" lvl="1" indent="-285750">
              <a:spcBef>
                <a:spcPct val="40000"/>
              </a:spcBef>
              <a:buFont typeface="Wingdings" panose="05000000000000000000" pitchFamily="2" charset="2"/>
              <a:buAutoNum type="arabicPeriod"/>
            </a:pPr>
            <a:r>
              <a:rPr lang="zh-CN" altLang="en-US" dirty="0">
                <a:solidFill>
                  <a:srgbClr val="FF0000"/>
                </a:solidFill>
                <a:latin typeface="楷体_GB2312" pitchFamily="49" charset="-122"/>
                <a:ea typeface="楷体_GB2312" pitchFamily="49" charset="-122"/>
              </a:rPr>
              <a:t>管理层</a:t>
            </a:r>
            <a:r>
              <a:rPr lang="zh-CN" altLang="en-US" dirty="0">
                <a:latin typeface="楷体_GB2312" pitchFamily="49" charset="-122"/>
                <a:ea typeface="楷体_GB2312" pitchFamily="49" charset="-122"/>
              </a:rPr>
              <a:t>的重视、支持和承诺 </a:t>
            </a:r>
          </a:p>
          <a:p>
            <a:pPr marL="628650" lvl="1" indent="-285750">
              <a:spcBef>
                <a:spcPct val="40000"/>
              </a:spcBef>
              <a:buFont typeface="Wingdings" panose="05000000000000000000" pitchFamily="2" charset="2"/>
              <a:buAutoNum type="arabicPeriod"/>
            </a:pPr>
            <a:r>
              <a:rPr lang="en-US" altLang="zh-CN" dirty="0">
                <a:solidFill>
                  <a:srgbClr val="FF0000"/>
                </a:solidFill>
                <a:latin typeface="楷体_GB2312" pitchFamily="49" charset="-122"/>
                <a:ea typeface="楷体_GB2312" pitchFamily="49" charset="-122"/>
              </a:rPr>
              <a:t>SEPG</a:t>
            </a:r>
            <a:r>
              <a:rPr lang="en-US" altLang="zh-CN" dirty="0">
                <a:latin typeface="楷体_GB2312" pitchFamily="49" charset="-122"/>
                <a:ea typeface="楷体_GB2312" pitchFamily="49" charset="-122"/>
              </a:rPr>
              <a:t> </a:t>
            </a:r>
            <a:r>
              <a:rPr lang="zh-CN" altLang="en-US" dirty="0">
                <a:latin typeface="楷体_GB2312" pitchFamily="49" charset="-122"/>
                <a:ea typeface="楷体_GB2312" pitchFamily="49" charset="-122"/>
              </a:rPr>
              <a:t>负责软件开发流程的定义、解释、评估和改进。</a:t>
            </a:r>
          </a:p>
          <a:p>
            <a:pPr marL="628650" lvl="1" indent="-285750">
              <a:spcBef>
                <a:spcPct val="40000"/>
              </a:spcBef>
              <a:buFont typeface="Wingdings" panose="05000000000000000000" pitchFamily="2" charset="2"/>
              <a:buAutoNum type="arabicPeriod"/>
            </a:pPr>
            <a:r>
              <a:rPr lang="en-US" altLang="zh-CN" dirty="0">
                <a:solidFill>
                  <a:srgbClr val="FF0000"/>
                </a:solidFill>
                <a:latin typeface="楷体_GB2312" pitchFamily="49" charset="-122"/>
                <a:ea typeface="楷体_GB2312" pitchFamily="49" charset="-122"/>
              </a:rPr>
              <a:t>SCM </a:t>
            </a:r>
            <a:r>
              <a:rPr lang="zh-CN" altLang="en-US" dirty="0">
                <a:latin typeface="楷体_GB2312" pitchFamily="49" charset="-122"/>
                <a:ea typeface="楷体_GB2312" pitchFamily="49" charset="-122"/>
              </a:rPr>
              <a:t>负责软件配置管理，包括配置项识别、基线建立、版本控制、变更控制等</a:t>
            </a:r>
          </a:p>
          <a:p>
            <a:pPr marL="628650" lvl="1" indent="-285750">
              <a:spcBef>
                <a:spcPct val="40000"/>
              </a:spcBef>
              <a:buFont typeface="Wingdings" panose="05000000000000000000" pitchFamily="2" charset="2"/>
              <a:buAutoNum type="arabicPeriod"/>
            </a:pPr>
            <a:r>
              <a:rPr lang="en-US" altLang="zh-CN" dirty="0">
                <a:solidFill>
                  <a:srgbClr val="FF0000"/>
                </a:solidFill>
                <a:latin typeface="楷体_GB2312" pitchFamily="49" charset="-122"/>
                <a:ea typeface="楷体_GB2312" pitchFamily="49" charset="-122"/>
              </a:rPr>
              <a:t>SQA </a:t>
            </a:r>
            <a:r>
              <a:rPr lang="zh-CN" altLang="en-US" dirty="0">
                <a:latin typeface="楷体_GB2312" pitchFamily="49" charset="-122"/>
                <a:ea typeface="楷体_GB2312" pitchFamily="49" charset="-122"/>
              </a:rPr>
              <a:t>负责软件产品和软件过程的质量审计、评审活动和质量评估。</a:t>
            </a:r>
          </a:p>
          <a:p>
            <a:pPr marL="628650" lvl="1" indent="-285750">
              <a:spcBef>
                <a:spcPct val="40000"/>
              </a:spcBef>
              <a:buFont typeface="Wingdings" panose="05000000000000000000" pitchFamily="2" charset="2"/>
              <a:buAutoNum type="arabicPeriod"/>
            </a:pPr>
            <a:r>
              <a:rPr lang="zh-CN" altLang="en-US" dirty="0">
                <a:solidFill>
                  <a:srgbClr val="FF0000"/>
                </a:solidFill>
                <a:latin typeface="楷体_GB2312" pitchFamily="49" charset="-122"/>
                <a:ea typeface="楷体_GB2312" pitchFamily="49" charset="-122"/>
              </a:rPr>
              <a:t>软件测试组织</a:t>
            </a:r>
            <a:r>
              <a:rPr lang="zh-CN" altLang="en-US" dirty="0">
                <a:latin typeface="楷体_GB2312" pitchFamily="49" charset="-122"/>
                <a:ea typeface="楷体_GB2312" pitchFamily="49" charset="-122"/>
              </a:rPr>
              <a:t>的作用</a:t>
            </a:r>
          </a:p>
        </p:txBody>
      </p:sp>
    </p:spTree>
    <p:extLst>
      <p:ext uri="{BB962C8B-B14F-4D97-AF65-F5344CB8AC3E}">
        <p14:creationId xmlns:p14="http://schemas.microsoft.com/office/powerpoint/2010/main" val="4169513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297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软件质量保证计划的意义</a:t>
            </a:r>
          </a:p>
        </p:txBody>
      </p:sp>
      <p:sp>
        <p:nvSpPr>
          <p:cNvPr id="20" name="矩形 19"/>
          <p:cNvSpPr/>
          <p:nvPr/>
        </p:nvSpPr>
        <p:spPr>
          <a:xfrm>
            <a:off x="3500257" y="2261455"/>
            <a:ext cx="3958590" cy="306705"/>
          </a:xfrm>
          <a:prstGeom prst="rect">
            <a:avLst/>
          </a:prstGeom>
        </p:spPr>
        <p:txBody>
          <a:bodyPr wrap="none">
            <a:spAutoFit/>
          </a:bodyPr>
          <a:lstStyle/>
          <a:p>
            <a:pPr algn="ctr"/>
            <a:r>
              <a:rPr lang="en-US" altLang="zh-CN" sz="1400">
                <a:solidFill>
                  <a:schemeClr val="accent1"/>
                </a:solidFill>
                <a:latin typeface="+mj-ea"/>
                <a:ea typeface="+mj-ea"/>
                <a:sym typeface="+mn-ea"/>
              </a:rPr>
              <a:t>Meaning of Software Quality Assurance Plan</a:t>
            </a:r>
            <a:endParaRPr lang="en-US" altLang="zh-CN" sz="140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530" y="2597785"/>
            <a:ext cx="382333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610507"/>
            <a:ext cx="4120426" cy="414020"/>
          </a:xfrm>
          <a:prstGeom prst="rect">
            <a:avLst/>
          </a:prstGeom>
        </p:spPr>
        <p:txBody>
          <a:bodyPr wrap="square">
            <a:spAutoFit/>
          </a:bodyPr>
          <a:lstStyle/>
          <a:p>
            <a:pPr>
              <a:lnSpc>
                <a:spcPct val="150000"/>
              </a:lnSpc>
            </a:pPr>
            <a:r>
              <a:rPr lang="en-US" sz="1400" i="1">
                <a:solidFill>
                  <a:prstClr val="black">
                    <a:lumMod val="85000"/>
                    <a:lumOff val="15000"/>
                  </a:prstClr>
                </a:solidFill>
              </a:rPr>
              <a:t>Stantard of Software</a:t>
            </a: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p:wip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1657350" y="342900"/>
            <a:ext cx="5829300" cy="571500"/>
          </a:xfrm>
        </p:spPr>
        <p:txBody>
          <a:bodyPr>
            <a:normAutofit fontScale="90000"/>
          </a:bodyPr>
          <a:lstStyle/>
          <a:p>
            <a:pPr eaLnBrk="1" hangingPunct="1"/>
            <a:r>
              <a:rPr lang="zh-CN" altLang="en-US" smtClean="0"/>
              <a:t>缺陷纠正得越晚成本越大</a:t>
            </a:r>
            <a:r>
              <a:rPr lang="zh-CN" altLang="en-US" b="0" smtClean="0">
                <a:solidFill>
                  <a:schemeClr val="accent1"/>
                </a:solidFill>
              </a:rPr>
              <a:t> </a:t>
            </a:r>
          </a:p>
        </p:txBody>
      </p:sp>
      <p:sp>
        <p:nvSpPr>
          <p:cNvPr id="1028" name="Text Box 4"/>
          <p:cNvSpPr txBox="1">
            <a:spLocks noChangeArrowheads="1"/>
          </p:cNvSpPr>
          <p:nvPr/>
        </p:nvSpPr>
        <p:spPr bwMode="auto">
          <a:xfrm>
            <a:off x="1782366" y="2396728"/>
            <a:ext cx="1179909"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450"/>
              </a:spcBef>
            </a:pPr>
            <a:r>
              <a:rPr kumimoji="1" lang="en-US" altLang="zh-CN" sz="825" b="1">
                <a:solidFill>
                  <a:prstClr val="white"/>
                </a:solidFill>
              </a:rPr>
              <a:t>Phase That a </a:t>
            </a:r>
            <a:br>
              <a:rPr kumimoji="1" lang="en-US" altLang="zh-CN" sz="825" b="1">
                <a:solidFill>
                  <a:prstClr val="white"/>
                </a:solidFill>
              </a:rPr>
            </a:br>
            <a:r>
              <a:rPr kumimoji="1" lang="en-US" altLang="zh-CN" sz="825" b="1">
                <a:solidFill>
                  <a:prstClr val="white"/>
                </a:solidFill>
              </a:rPr>
              <a:t>Defect Is Created</a:t>
            </a:r>
            <a:endParaRPr kumimoji="1" lang="en-US" altLang="zh-CN" sz="825" b="1">
              <a:solidFill>
                <a:prstClr val="black"/>
              </a:solidFill>
            </a:endParaRPr>
          </a:p>
          <a:p>
            <a:pPr eaLnBrk="1" hangingPunct="1"/>
            <a:endParaRPr kumimoji="1" lang="en-US" altLang="zh-CN" sz="750">
              <a:solidFill>
                <a:prstClr val="black"/>
              </a:solidFill>
            </a:endParaRPr>
          </a:p>
        </p:txBody>
      </p:sp>
      <p:sp>
        <p:nvSpPr>
          <p:cNvPr id="1029" name="Text Box 5"/>
          <p:cNvSpPr txBox="1">
            <a:spLocks noChangeArrowheads="1"/>
          </p:cNvSpPr>
          <p:nvPr/>
        </p:nvSpPr>
        <p:spPr bwMode="auto">
          <a:xfrm>
            <a:off x="6653213" y="1428750"/>
            <a:ext cx="601266" cy="48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450"/>
              </a:spcBef>
            </a:pPr>
            <a:r>
              <a:rPr kumimoji="1" lang="en-US" altLang="zh-CN" sz="825" b="1">
                <a:solidFill>
                  <a:prstClr val="white"/>
                </a:solidFill>
              </a:rPr>
              <a:t>Cost to Correct</a:t>
            </a:r>
            <a:endParaRPr kumimoji="1" lang="en-US" altLang="zh-CN" sz="825" b="1">
              <a:solidFill>
                <a:prstClr val="black"/>
              </a:solidFill>
            </a:endParaRPr>
          </a:p>
          <a:p>
            <a:pPr eaLnBrk="1" hangingPunct="1"/>
            <a:endParaRPr kumimoji="1" lang="en-US" altLang="zh-CN" sz="750">
              <a:solidFill>
                <a:prstClr val="black"/>
              </a:solidFill>
            </a:endParaRPr>
          </a:p>
        </p:txBody>
      </p:sp>
      <p:sp>
        <p:nvSpPr>
          <p:cNvPr id="1030" name="Line 6"/>
          <p:cNvSpPr>
            <a:spLocks noChangeShapeType="1"/>
          </p:cNvSpPr>
          <p:nvPr/>
        </p:nvSpPr>
        <p:spPr bwMode="auto">
          <a:xfrm>
            <a:off x="2781301" y="2876550"/>
            <a:ext cx="116681" cy="1387079"/>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1" name="Line 7"/>
          <p:cNvSpPr>
            <a:spLocks noChangeShapeType="1"/>
          </p:cNvSpPr>
          <p:nvPr/>
        </p:nvSpPr>
        <p:spPr bwMode="auto">
          <a:xfrm flipV="1">
            <a:off x="2781300" y="2864644"/>
            <a:ext cx="3019425"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2" name="Line 8"/>
          <p:cNvSpPr>
            <a:spLocks noChangeShapeType="1"/>
          </p:cNvSpPr>
          <p:nvPr/>
        </p:nvSpPr>
        <p:spPr bwMode="auto">
          <a:xfrm>
            <a:off x="2897981" y="4251722"/>
            <a:ext cx="4110038"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3" name="Line 9"/>
          <p:cNvSpPr>
            <a:spLocks noChangeShapeType="1"/>
          </p:cNvSpPr>
          <p:nvPr/>
        </p:nvSpPr>
        <p:spPr bwMode="auto">
          <a:xfrm flipH="1" flipV="1">
            <a:off x="5768579" y="2864644"/>
            <a:ext cx="1239440" cy="1387079"/>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4" name="Line 10"/>
          <p:cNvSpPr>
            <a:spLocks noChangeShapeType="1"/>
          </p:cNvSpPr>
          <p:nvPr/>
        </p:nvSpPr>
        <p:spPr bwMode="auto">
          <a:xfrm flipV="1">
            <a:off x="2839642" y="3524250"/>
            <a:ext cx="3517106" cy="9525"/>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5" name="Line 11"/>
          <p:cNvSpPr>
            <a:spLocks noChangeShapeType="1"/>
          </p:cNvSpPr>
          <p:nvPr/>
        </p:nvSpPr>
        <p:spPr bwMode="auto">
          <a:xfrm>
            <a:off x="2864644" y="3908822"/>
            <a:ext cx="3833813" cy="0"/>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6" name="Line 12"/>
          <p:cNvSpPr>
            <a:spLocks noChangeShapeType="1"/>
          </p:cNvSpPr>
          <p:nvPr/>
        </p:nvSpPr>
        <p:spPr bwMode="auto">
          <a:xfrm flipV="1">
            <a:off x="2797969" y="3153966"/>
            <a:ext cx="3228975" cy="5953"/>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7" name="Line 13"/>
          <p:cNvSpPr>
            <a:spLocks noChangeShapeType="1"/>
          </p:cNvSpPr>
          <p:nvPr/>
        </p:nvSpPr>
        <p:spPr bwMode="auto">
          <a:xfrm>
            <a:off x="4006453" y="2864644"/>
            <a:ext cx="471488" cy="1387079"/>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8" name="Line 14"/>
          <p:cNvSpPr>
            <a:spLocks noChangeShapeType="1"/>
          </p:cNvSpPr>
          <p:nvPr/>
        </p:nvSpPr>
        <p:spPr bwMode="auto">
          <a:xfrm>
            <a:off x="3386137" y="2864644"/>
            <a:ext cx="272654" cy="1382316"/>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39" name="Line 15"/>
          <p:cNvSpPr>
            <a:spLocks noChangeShapeType="1"/>
          </p:cNvSpPr>
          <p:nvPr/>
        </p:nvSpPr>
        <p:spPr bwMode="auto">
          <a:xfrm>
            <a:off x="4618435" y="2871788"/>
            <a:ext cx="677465" cy="1375172"/>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40" name="Line 16"/>
          <p:cNvSpPr>
            <a:spLocks noChangeShapeType="1"/>
          </p:cNvSpPr>
          <p:nvPr/>
        </p:nvSpPr>
        <p:spPr bwMode="auto">
          <a:xfrm>
            <a:off x="5239941" y="2864644"/>
            <a:ext cx="892969" cy="1391841"/>
          </a:xfrm>
          <a:prstGeom prst="line">
            <a:avLst/>
          </a:prstGeom>
          <a:noFill/>
          <a:ln w="254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41" name="Line 17"/>
          <p:cNvSpPr>
            <a:spLocks noChangeShapeType="1"/>
          </p:cNvSpPr>
          <p:nvPr/>
        </p:nvSpPr>
        <p:spPr bwMode="auto">
          <a:xfrm flipV="1">
            <a:off x="6591300" y="1158479"/>
            <a:ext cx="0" cy="1837134"/>
          </a:xfrm>
          <a:prstGeom prst="line">
            <a:avLst/>
          </a:prstGeom>
          <a:noFill/>
          <a:ln w="25400">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latin typeface="Calibri"/>
              <a:ea typeface="宋体" panose="02010600030101010101" pitchFamily="2" charset="-122"/>
            </a:endParaRPr>
          </a:p>
        </p:txBody>
      </p:sp>
      <p:sp>
        <p:nvSpPr>
          <p:cNvPr id="1042" name="Text Box 18"/>
          <p:cNvSpPr txBox="1">
            <a:spLocks noChangeArrowheads="1"/>
          </p:cNvSpPr>
          <p:nvPr/>
        </p:nvSpPr>
        <p:spPr bwMode="auto">
          <a:xfrm>
            <a:off x="1858567" y="2897982"/>
            <a:ext cx="878681"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50" b="1">
                <a:solidFill>
                  <a:prstClr val="white"/>
                </a:solidFill>
              </a:rPr>
              <a:t>Requirements</a:t>
            </a:r>
            <a:endParaRPr kumimoji="1" lang="en-US" altLang="zh-CN" sz="750">
              <a:solidFill>
                <a:prstClr val="black"/>
              </a:solidFill>
              <a:latin typeface="Times New Roman" panose="02020603050405020304" pitchFamily="18" charset="0"/>
            </a:endParaRPr>
          </a:p>
          <a:p>
            <a:pPr algn="just" eaLnBrk="1" hangingPunct="1"/>
            <a:endParaRPr kumimoji="1" lang="en-US" altLang="zh-CN" sz="750">
              <a:solidFill>
                <a:prstClr val="black"/>
              </a:solidFill>
              <a:latin typeface="Times New Roman" panose="02020603050405020304" pitchFamily="18" charset="0"/>
            </a:endParaRPr>
          </a:p>
        </p:txBody>
      </p:sp>
      <p:sp>
        <p:nvSpPr>
          <p:cNvPr id="1043" name="Text Box 19"/>
          <p:cNvSpPr txBox="1">
            <a:spLocks noChangeArrowheads="1"/>
          </p:cNvSpPr>
          <p:nvPr/>
        </p:nvSpPr>
        <p:spPr bwMode="auto">
          <a:xfrm>
            <a:off x="1889523" y="3227785"/>
            <a:ext cx="869156"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50" b="1">
                <a:solidFill>
                  <a:prstClr val="white"/>
                </a:solidFill>
              </a:rPr>
              <a:t>Architecture</a:t>
            </a:r>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p:txBody>
      </p:sp>
      <p:sp>
        <p:nvSpPr>
          <p:cNvPr id="1044" name="Text Box 20"/>
          <p:cNvSpPr txBox="1">
            <a:spLocks noChangeArrowheads="1"/>
          </p:cNvSpPr>
          <p:nvPr/>
        </p:nvSpPr>
        <p:spPr bwMode="auto">
          <a:xfrm>
            <a:off x="1760935" y="3599260"/>
            <a:ext cx="1006078" cy="2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50" b="1">
                <a:solidFill>
                  <a:prstClr val="white"/>
                </a:solidFill>
              </a:rPr>
              <a:t>Detailed design</a:t>
            </a:r>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p:txBody>
      </p:sp>
      <p:sp>
        <p:nvSpPr>
          <p:cNvPr id="1045" name="Text Box 21"/>
          <p:cNvSpPr txBox="1">
            <a:spLocks noChangeArrowheads="1"/>
          </p:cNvSpPr>
          <p:nvPr/>
        </p:nvSpPr>
        <p:spPr bwMode="auto">
          <a:xfrm>
            <a:off x="1949053" y="3954066"/>
            <a:ext cx="862013" cy="24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750" b="1">
                <a:solidFill>
                  <a:prstClr val="white"/>
                </a:solidFill>
              </a:rPr>
              <a:t>Construction</a:t>
            </a:r>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p:txBody>
      </p:sp>
      <p:sp>
        <p:nvSpPr>
          <p:cNvPr id="1046" name="Text Box 22"/>
          <p:cNvSpPr txBox="1">
            <a:spLocks noChangeArrowheads="1"/>
          </p:cNvSpPr>
          <p:nvPr/>
        </p:nvSpPr>
        <p:spPr bwMode="auto">
          <a:xfrm>
            <a:off x="2887266" y="4293394"/>
            <a:ext cx="1004888"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450"/>
              </a:spcBef>
            </a:pPr>
            <a:r>
              <a:rPr kumimoji="1" lang="en-US" altLang="zh-CN" sz="675" b="1">
                <a:solidFill>
                  <a:prstClr val="white"/>
                </a:solidFill>
              </a:rPr>
              <a:t>Requirements</a:t>
            </a:r>
            <a:endParaRPr kumimoji="1" lang="en-US" altLang="zh-CN" sz="675" b="1">
              <a:solidFill>
                <a:prstClr val="black"/>
              </a:solidFill>
            </a:endParaRPr>
          </a:p>
          <a:p>
            <a:pPr eaLnBrk="1" hangingPunct="1"/>
            <a:endParaRPr kumimoji="1" lang="en-US" altLang="zh-CN" sz="750">
              <a:solidFill>
                <a:prstClr val="black"/>
              </a:solidFill>
              <a:latin typeface="CG Omega" pitchFamily="34" charset="0"/>
            </a:endParaRPr>
          </a:p>
        </p:txBody>
      </p:sp>
      <p:sp>
        <p:nvSpPr>
          <p:cNvPr id="1047" name="Text Box 23"/>
          <p:cNvSpPr txBox="1">
            <a:spLocks noChangeArrowheads="1"/>
          </p:cNvSpPr>
          <p:nvPr/>
        </p:nvSpPr>
        <p:spPr bwMode="auto">
          <a:xfrm>
            <a:off x="3696892" y="4293394"/>
            <a:ext cx="812006"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ts val="450"/>
              </a:spcBef>
            </a:pPr>
            <a:r>
              <a:rPr kumimoji="1" lang="en-US" altLang="zh-CN" sz="675" b="1">
                <a:solidFill>
                  <a:prstClr val="white"/>
                </a:solidFill>
              </a:rPr>
              <a:t>Architecture</a:t>
            </a:r>
            <a:endParaRPr kumimoji="1" lang="en-US" altLang="zh-CN" sz="675" b="1">
              <a:solidFill>
                <a:prstClr val="black"/>
              </a:solidFill>
            </a:endParaRPr>
          </a:p>
          <a:p>
            <a:pPr eaLnBrk="1" hangingPunct="1"/>
            <a:endParaRPr kumimoji="1" lang="en-US" altLang="zh-CN" sz="750">
              <a:solidFill>
                <a:prstClr val="black"/>
              </a:solidFill>
            </a:endParaRPr>
          </a:p>
        </p:txBody>
      </p:sp>
      <p:sp>
        <p:nvSpPr>
          <p:cNvPr id="1048" name="Text Box 24"/>
          <p:cNvSpPr txBox="1">
            <a:spLocks noChangeArrowheads="1"/>
          </p:cNvSpPr>
          <p:nvPr/>
        </p:nvSpPr>
        <p:spPr bwMode="auto">
          <a:xfrm>
            <a:off x="4545806" y="4293394"/>
            <a:ext cx="772716" cy="39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750" b="1">
                <a:solidFill>
                  <a:prstClr val="white"/>
                </a:solidFill>
              </a:rPr>
              <a:t>Detailed </a:t>
            </a:r>
            <a:br>
              <a:rPr kumimoji="1" lang="en-US" altLang="zh-CN" sz="750" b="1">
                <a:solidFill>
                  <a:prstClr val="white"/>
                </a:solidFill>
              </a:rPr>
            </a:br>
            <a:r>
              <a:rPr kumimoji="1" lang="en-US" altLang="zh-CN" sz="750" b="1">
                <a:solidFill>
                  <a:prstClr val="white"/>
                </a:solidFill>
              </a:rPr>
              <a:t>design</a:t>
            </a:r>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p:txBody>
      </p:sp>
      <p:sp>
        <p:nvSpPr>
          <p:cNvPr id="1049" name="Text Box 25"/>
          <p:cNvSpPr txBox="1">
            <a:spLocks noChangeArrowheads="1"/>
          </p:cNvSpPr>
          <p:nvPr/>
        </p:nvSpPr>
        <p:spPr bwMode="auto">
          <a:xfrm>
            <a:off x="5243512" y="4293394"/>
            <a:ext cx="1006079"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750" b="1">
                <a:solidFill>
                  <a:prstClr val="white"/>
                </a:solidFill>
              </a:rPr>
              <a:t>Construction</a:t>
            </a:r>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p:txBody>
      </p:sp>
      <p:sp>
        <p:nvSpPr>
          <p:cNvPr id="1050" name="Text Box 26"/>
          <p:cNvSpPr txBox="1">
            <a:spLocks noChangeArrowheads="1"/>
          </p:cNvSpPr>
          <p:nvPr/>
        </p:nvSpPr>
        <p:spPr bwMode="auto">
          <a:xfrm>
            <a:off x="6122194" y="4293394"/>
            <a:ext cx="1006079" cy="24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750" b="1">
                <a:solidFill>
                  <a:prstClr val="white"/>
                </a:solidFill>
              </a:rPr>
              <a:t>Release</a:t>
            </a:r>
            <a:endParaRPr kumimoji="1" lang="en-US" altLang="zh-CN" sz="750">
              <a:solidFill>
                <a:prstClr val="black"/>
              </a:solidFill>
              <a:latin typeface="Times New Roman" panose="02020603050405020304" pitchFamily="18" charset="0"/>
            </a:endParaRPr>
          </a:p>
          <a:p>
            <a:pPr algn="ctr" eaLnBrk="1" hangingPunct="1"/>
            <a:endParaRPr kumimoji="1" lang="en-US" altLang="zh-CN" sz="750">
              <a:solidFill>
                <a:prstClr val="black"/>
              </a:solidFill>
              <a:latin typeface="Times New Roman" panose="02020603050405020304" pitchFamily="18" charset="0"/>
            </a:endParaRPr>
          </a:p>
          <a:p>
            <a:pPr eaLnBrk="1" hangingPunct="1"/>
            <a:endParaRPr kumimoji="1" lang="en-US" altLang="zh-CN" sz="750">
              <a:solidFill>
                <a:prstClr val="black"/>
              </a:solidFill>
              <a:latin typeface="Times New Roman" panose="02020603050405020304" pitchFamily="18" charset="0"/>
            </a:endParaRPr>
          </a:p>
        </p:txBody>
      </p:sp>
      <p:sp>
        <p:nvSpPr>
          <p:cNvPr id="1051" name="Text Box 27"/>
          <p:cNvSpPr txBox="1">
            <a:spLocks noChangeArrowheads="1"/>
          </p:cNvSpPr>
          <p:nvPr/>
        </p:nvSpPr>
        <p:spPr bwMode="auto">
          <a:xfrm>
            <a:off x="5731669" y="1832373"/>
            <a:ext cx="563166" cy="17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900" b="1">
                <a:solidFill>
                  <a:prstClr val="white"/>
                </a:solidFill>
              </a:rPr>
              <a:t>50-200X</a:t>
            </a:r>
            <a:endParaRPr kumimoji="1" lang="en-US" altLang="zh-CN" sz="750">
              <a:solidFill>
                <a:prstClr val="black"/>
              </a:solidFill>
              <a:latin typeface="Times New Roman" panose="02020603050405020304" pitchFamily="18" charset="0"/>
            </a:endParaRPr>
          </a:p>
        </p:txBody>
      </p:sp>
      <p:sp>
        <p:nvSpPr>
          <p:cNvPr id="1052" name="Text Box 28"/>
          <p:cNvSpPr txBox="1">
            <a:spLocks noChangeArrowheads="1"/>
          </p:cNvSpPr>
          <p:nvPr/>
        </p:nvSpPr>
        <p:spPr bwMode="auto">
          <a:xfrm>
            <a:off x="2875360" y="2870597"/>
            <a:ext cx="244078"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900" b="1">
                <a:solidFill>
                  <a:prstClr val="white"/>
                </a:solidFill>
              </a:rPr>
              <a:t>1X</a:t>
            </a:r>
            <a:endParaRPr kumimoji="1" lang="en-US" altLang="zh-CN" sz="750">
              <a:solidFill>
                <a:prstClr val="black"/>
              </a:solidFill>
              <a:latin typeface="Times New Roman" panose="02020603050405020304" pitchFamily="18" charset="0"/>
            </a:endParaRPr>
          </a:p>
        </p:txBody>
      </p:sp>
      <p:sp>
        <p:nvSpPr>
          <p:cNvPr id="1053" name="Rectangle 29"/>
          <p:cNvSpPr>
            <a:spLocks noChangeArrowheads="1"/>
          </p:cNvSpPr>
          <p:nvPr/>
        </p:nvSpPr>
        <p:spPr bwMode="auto">
          <a:xfrm>
            <a:off x="3840122" y="4608389"/>
            <a:ext cx="19864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ts val="450"/>
              </a:spcBef>
            </a:pPr>
            <a:r>
              <a:rPr kumimoji="1" lang="en-US" altLang="zh-CN" sz="900" b="1">
                <a:solidFill>
                  <a:prstClr val="white"/>
                </a:solidFill>
              </a:rPr>
              <a:t>Phase That a Defect Is Corrected</a:t>
            </a:r>
          </a:p>
        </p:txBody>
      </p:sp>
      <p:sp>
        <p:nvSpPr>
          <p:cNvPr id="1054" name="Text Box 30"/>
          <p:cNvSpPr txBox="1">
            <a:spLocks noChangeArrowheads="1"/>
          </p:cNvSpPr>
          <p:nvPr/>
        </p:nvSpPr>
        <p:spPr bwMode="auto">
          <a:xfrm>
            <a:off x="5122069" y="1116806"/>
            <a:ext cx="563166"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900" b="1">
                <a:solidFill>
                  <a:prstClr val="white"/>
                </a:solidFill>
              </a:rPr>
              <a:t>50-200X</a:t>
            </a:r>
            <a:endParaRPr kumimoji="1" lang="en-US" altLang="zh-CN" sz="750">
              <a:solidFill>
                <a:prstClr val="black"/>
              </a:solidFill>
              <a:latin typeface="Times New Roman" panose="02020603050405020304" pitchFamily="18" charset="0"/>
            </a:endParaRPr>
          </a:p>
        </p:txBody>
      </p:sp>
      <p:sp>
        <p:nvSpPr>
          <p:cNvPr id="1055" name="Text Box 31"/>
          <p:cNvSpPr txBox="1">
            <a:spLocks noChangeArrowheads="1"/>
          </p:cNvSpPr>
          <p:nvPr/>
        </p:nvSpPr>
        <p:spPr bwMode="auto">
          <a:xfrm>
            <a:off x="3555206" y="3200400"/>
            <a:ext cx="244079"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900" b="1">
                <a:solidFill>
                  <a:prstClr val="white"/>
                </a:solidFill>
              </a:rPr>
              <a:t>1X</a:t>
            </a:r>
            <a:endParaRPr kumimoji="1" lang="en-US" altLang="zh-CN" sz="750">
              <a:solidFill>
                <a:prstClr val="black"/>
              </a:solidFill>
              <a:latin typeface="Times New Roman" panose="02020603050405020304" pitchFamily="18" charset="0"/>
            </a:endParaRPr>
          </a:p>
        </p:txBody>
      </p:sp>
      <p:graphicFrame>
        <p:nvGraphicFramePr>
          <p:cNvPr id="1026" name="Object 32"/>
          <p:cNvGraphicFramePr>
            <a:graphicFrameLocks noChangeAspect="1"/>
          </p:cNvGraphicFramePr>
          <p:nvPr/>
        </p:nvGraphicFramePr>
        <p:xfrm>
          <a:off x="1709737" y="1156098"/>
          <a:ext cx="5778104" cy="3925490"/>
        </p:xfrm>
        <a:graphic>
          <a:graphicData uri="http://schemas.openxmlformats.org/presentationml/2006/ole">
            <mc:AlternateContent xmlns:mc="http://schemas.openxmlformats.org/markup-compatibility/2006">
              <mc:Choice xmlns:v="urn:schemas-microsoft-com:vml" Requires="v">
                <p:oleObj spid="_x0000_s1030" name="BMP 图象" r:id="rId4" imgW="4933333" imgH="3352381" progId="Paint.Picture">
                  <p:embed/>
                </p:oleObj>
              </mc:Choice>
              <mc:Fallback>
                <p:oleObj name="BMP 图象" r:id="rId4" imgW="4933333" imgH="3352381" progId="Paint.Picture">
                  <p:embed/>
                  <p:pic>
                    <p:nvPicPr>
                      <p:cNvPr id="1026"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737" y="1156098"/>
                        <a:ext cx="5778104" cy="392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6" name="AutoShape 35"/>
          <p:cNvSpPr>
            <a:spLocks noChangeArrowheads="1"/>
          </p:cNvSpPr>
          <p:nvPr/>
        </p:nvSpPr>
        <p:spPr bwMode="auto">
          <a:xfrm rot="1352088">
            <a:off x="2932510" y="3744516"/>
            <a:ext cx="3024188" cy="53578"/>
          </a:xfrm>
          <a:prstGeom prst="roundRect">
            <a:avLst>
              <a:gd name="adj" fmla="val 16667"/>
            </a:avLst>
          </a:prstGeom>
          <a:solidFill>
            <a:schemeClr val="accent1">
              <a:alpha val="50195"/>
            </a:schemeClr>
          </a:solidFill>
          <a:ln w="19050">
            <a:solidFill>
              <a:schemeClr val="accent2"/>
            </a:solidFill>
            <a:prstDash val="dash"/>
            <a:round/>
            <a:headEnd/>
            <a:tailEnd/>
          </a:ln>
        </p:spPr>
        <p:txBody>
          <a:bodyPr wrap="none"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prstClr val="black"/>
              </a:solidFill>
            </a:endParaRPr>
          </a:p>
        </p:txBody>
      </p:sp>
      <p:sp>
        <p:nvSpPr>
          <p:cNvPr id="1057" name="Line 36"/>
          <p:cNvSpPr>
            <a:spLocks noChangeShapeType="1"/>
          </p:cNvSpPr>
          <p:nvPr/>
        </p:nvSpPr>
        <p:spPr bwMode="auto">
          <a:xfrm flipH="1">
            <a:off x="3168254" y="2247900"/>
            <a:ext cx="26194" cy="998935"/>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solidFill>
                <a:prstClr val="black"/>
              </a:solidFill>
              <a:latin typeface="Calibri"/>
              <a:ea typeface="宋体" panose="02010600030101010101" pitchFamily="2" charset="-122"/>
            </a:endParaRPr>
          </a:p>
        </p:txBody>
      </p:sp>
      <p:sp>
        <p:nvSpPr>
          <p:cNvPr id="1058" name="Text Box 37"/>
          <p:cNvSpPr txBox="1">
            <a:spLocks noChangeArrowheads="1"/>
          </p:cNvSpPr>
          <p:nvPr/>
        </p:nvSpPr>
        <p:spPr bwMode="auto">
          <a:xfrm>
            <a:off x="2006204" y="1950244"/>
            <a:ext cx="18097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b="1">
                <a:solidFill>
                  <a:prstClr val="white"/>
                </a:solidFill>
                <a:ea typeface="楷体_GB2312" pitchFamily="49" charset="-122"/>
              </a:rPr>
              <a:t>缺陷产生的地方</a:t>
            </a:r>
          </a:p>
        </p:txBody>
      </p:sp>
      <p:sp>
        <p:nvSpPr>
          <p:cNvPr id="1059" name="Text Box 38"/>
          <p:cNvSpPr txBox="1">
            <a:spLocks noChangeArrowheads="1"/>
          </p:cNvSpPr>
          <p:nvPr/>
        </p:nvSpPr>
        <p:spPr bwMode="auto">
          <a:xfrm>
            <a:off x="3843337" y="1653779"/>
            <a:ext cx="121562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1800" b="1">
                <a:solidFill>
                  <a:prstClr val="white"/>
                </a:solidFill>
                <a:ea typeface="楷体_GB2312" pitchFamily="49" charset="-122"/>
              </a:rPr>
              <a:t>修正的成本</a:t>
            </a:r>
          </a:p>
        </p:txBody>
      </p:sp>
      <p:sp>
        <p:nvSpPr>
          <p:cNvPr id="1060" name="Line 39"/>
          <p:cNvSpPr>
            <a:spLocks noChangeShapeType="1"/>
          </p:cNvSpPr>
          <p:nvPr/>
        </p:nvSpPr>
        <p:spPr bwMode="auto">
          <a:xfrm>
            <a:off x="4382692" y="1924050"/>
            <a:ext cx="945356" cy="215504"/>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solidFill>
                <a:prstClr val="black"/>
              </a:solidFill>
              <a:latin typeface="Calibri"/>
              <a:ea typeface="宋体" panose="02010600030101010101" pitchFamily="2" charset="-122"/>
            </a:endParaRPr>
          </a:p>
        </p:txBody>
      </p:sp>
      <p:sp>
        <p:nvSpPr>
          <p:cNvPr id="1061" name="Line 40"/>
          <p:cNvSpPr>
            <a:spLocks noChangeShapeType="1"/>
          </p:cNvSpPr>
          <p:nvPr/>
        </p:nvSpPr>
        <p:spPr bwMode="auto">
          <a:xfrm>
            <a:off x="4382691" y="1924050"/>
            <a:ext cx="1539478" cy="647700"/>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solidFill>
                <a:prstClr val="black"/>
              </a:solidFill>
              <a:latin typeface="Calibri"/>
              <a:ea typeface="宋体" panose="02010600030101010101" pitchFamily="2" charset="-122"/>
            </a:endParaRPr>
          </a:p>
        </p:txBody>
      </p:sp>
      <p:sp>
        <p:nvSpPr>
          <p:cNvPr id="1062" name="Line 41"/>
          <p:cNvSpPr>
            <a:spLocks noChangeShapeType="1"/>
          </p:cNvSpPr>
          <p:nvPr/>
        </p:nvSpPr>
        <p:spPr bwMode="auto">
          <a:xfrm>
            <a:off x="4382691" y="1924051"/>
            <a:ext cx="1809750" cy="156567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solidFill>
                <a:prstClr val="black"/>
              </a:solidFill>
              <a:latin typeface="Calibri"/>
              <a:ea typeface="宋体" panose="02010600030101010101" pitchFamily="2" charset="-122"/>
            </a:endParaRPr>
          </a:p>
        </p:txBody>
      </p:sp>
      <p:sp>
        <p:nvSpPr>
          <p:cNvPr id="1063" name="Line 42"/>
          <p:cNvSpPr>
            <a:spLocks noChangeShapeType="1"/>
          </p:cNvSpPr>
          <p:nvPr/>
        </p:nvSpPr>
        <p:spPr bwMode="auto">
          <a:xfrm>
            <a:off x="4410075" y="1924051"/>
            <a:ext cx="1997869" cy="2213372"/>
          </a:xfrm>
          <a:prstGeom prst="line">
            <a:avLst/>
          </a:prstGeom>
          <a:noFill/>
          <a:ln w="19050">
            <a:solidFill>
              <a:schemeClr val="bg1"/>
            </a:solidFill>
            <a:round/>
            <a:headEnd/>
            <a:tailEnd type="arrow" w="med" len="med"/>
          </a:ln>
          <a:extLst>
            <a:ext uri="{909E8E84-426E-40DD-AFC4-6F175D3DCCD1}">
              <a14:hiddenFill xmlns:a14="http://schemas.microsoft.com/office/drawing/2010/main">
                <a:noFill/>
              </a14:hiddenFill>
            </a:ext>
          </a:extLst>
        </p:spPr>
        <p:txBody>
          <a:bodyPr lIns="0" tIns="0" rIns="0" bIns="0" anchor="ctr"/>
          <a:lstStyle/>
          <a:p>
            <a:endParaRPr lang="zh-CN" altLang="en-US">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064093732"/>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smtClean="0"/>
              <a:t>项目生命周期的质量活动</a:t>
            </a:r>
          </a:p>
        </p:txBody>
      </p:sp>
      <p:sp>
        <p:nvSpPr>
          <p:cNvPr id="21507" name="Rectangle 3"/>
          <p:cNvSpPr>
            <a:spLocks noGrp="1" noChangeArrowheads="1"/>
          </p:cNvSpPr>
          <p:nvPr>
            <p:ph type="body" idx="1"/>
          </p:nvPr>
        </p:nvSpPr>
        <p:spPr>
          <a:xfrm>
            <a:off x="1428750" y="1314450"/>
            <a:ext cx="6229350" cy="3143250"/>
          </a:xfrm>
        </p:spPr>
        <p:txBody>
          <a:bodyPr/>
          <a:lstStyle/>
          <a:p>
            <a:pPr marL="628650" lvl="1" indent="-285750">
              <a:buFont typeface="Wingdings" panose="05000000000000000000" pitchFamily="2" charset="2"/>
              <a:buChar char="n"/>
            </a:pPr>
            <a:r>
              <a:rPr lang="zh-CN" altLang="en-US" dirty="0">
                <a:ea typeface="楷体_GB2312" pitchFamily="49" charset="-122"/>
              </a:rPr>
              <a:t>质量目标的分解，如分解到软件生命周期内的各个阶段。</a:t>
            </a:r>
          </a:p>
          <a:p>
            <a:pPr marL="628650" lvl="1" indent="-285750">
              <a:buFont typeface="Wingdings" panose="05000000000000000000" pitchFamily="2" charset="2"/>
              <a:buChar char="n"/>
            </a:pPr>
            <a:r>
              <a:rPr lang="zh-CN" altLang="en-US" dirty="0">
                <a:ea typeface="楷体_GB2312" pitchFamily="49" charset="-122"/>
              </a:rPr>
              <a:t>规划项目的软件质量管理活动</a:t>
            </a:r>
          </a:p>
          <a:p>
            <a:pPr marL="628650" lvl="1" indent="-285750">
              <a:buFont typeface="Wingdings" panose="05000000000000000000" pitchFamily="2" charset="2"/>
              <a:buChar char="n"/>
            </a:pPr>
            <a:r>
              <a:rPr lang="zh-CN" altLang="en-US" dirty="0">
                <a:ea typeface="楷体_GB2312" pitchFamily="49" charset="-122"/>
              </a:rPr>
              <a:t>跟踪、定量化管理已分解的、具体的质量目标</a:t>
            </a:r>
          </a:p>
          <a:p>
            <a:pPr marL="628650" lvl="1" indent="-285750">
              <a:buFont typeface="Wingdings" panose="05000000000000000000" pitchFamily="2" charset="2"/>
              <a:buChar char="n"/>
            </a:pPr>
            <a:r>
              <a:rPr lang="zh-CN" altLang="en-US" dirty="0">
                <a:ea typeface="楷体_GB2312" pitchFamily="49" charset="-122"/>
              </a:rPr>
              <a:t>必要时调整质量计划或质量目标</a:t>
            </a:r>
          </a:p>
          <a:p>
            <a:pPr marL="628650" lvl="1" indent="-285750">
              <a:buFont typeface="Wingdings" panose="05000000000000000000" pitchFamily="2" charset="2"/>
              <a:buChar char="n"/>
            </a:pPr>
            <a:r>
              <a:rPr lang="zh-CN" altLang="en-US" dirty="0">
                <a:ea typeface="楷体_GB2312" pitchFamily="49" charset="-122"/>
              </a:rPr>
              <a:t>客观地检验软件活动的结果</a:t>
            </a:r>
          </a:p>
          <a:p>
            <a:pPr marL="628650" lvl="1" indent="-285750">
              <a:buFont typeface="Wingdings" panose="05000000000000000000" pitchFamily="2" charset="2"/>
              <a:buChar char="n"/>
            </a:pPr>
            <a:r>
              <a:rPr lang="zh-CN" altLang="en-US" dirty="0">
                <a:ea typeface="楷体_GB2312" pitchFamily="49" charset="-122"/>
              </a:rPr>
              <a:t>复审及审核软件产品</a:t>
            </a:r>
          </a:p>
          <a:p>
            <a:pPr marL="628650" lvl="1" indent="-285750">
              <a:buFont typeface="Wingdings" panose="05000000000000000000" pitchFamily="2" charset="2"/>
              <a:buChar char="n"/>
            </a:pPr>
            <a:r>
              <a:rPr lang="zh-CN" altLang="en-US" dirty="0">
                <a:ea typeface="楷体_GB2312" pitchFamily="49" charset="-122"/>
              </a:rPr>
              <a:t>维持软件配置的完整性和可跟踪性</a:t>
            </a:r>
          </a:p>
        </p:txBody>
      </p:sp>
    </p:spTree>
    <p:extLst>
      <p:ext uri="{BB962C8B-B14F-4D97-AF65-F5344CB8AC3E}">
        <p14:creationId xmlns:p14="http://schemas.microsoft.com/office/powerpoint/2010/main" val="35149047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0" name="文本框 5"/>
          <p:cNvSpPr txBox="1">
            <a:spLocks noChangeArrowheads="1"/>
          </p:cNvSpPr>
          <p:nvPr/>
        </p:nvSpPr>
        <p:spPr bwMode="auto">
          <a:xfrm>
            <a:off x="934511" y="183664"/>
            <a:ext cx="20116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zh-CN" altLang="en-US" sz="1600" smtClean="0">
                <a:solidFill>
                  <a:schemeClr val="accent1"/>
                </a:solidFill>
                <a:latin typeface="方正兰亭黑_GBK"/>
                <a:ea typeface="方正兰亭黑_GBK"/>
                <a:sym typeface="+mn-ea"/>
              </a:rPr>
              <a:t>软件质量保证的意义</a:t>
            </a:r>
            <a:endParaRPr lang="zh-CN" altLang="en-US" sz="1600">
              <a:solidFill>
                <a:schemeClr val="accent1"/>
              </a:solidFill>
              <a:latin typeface="方正兰亭黑_GBK"/>
              <a:ea typeface="方正兰亭黑_GBK"/>
            </a:endParaRPr>
          </a:p>
        </p:txBody>
      </p:sp>
      <p:sp>
        <p:nvSpPr>
          <p:cNvPr id="11" name="矩形 10"/>
          <p:cNvSpPr/>
          <p:nvPr/>
        </p:nvSpPr>
        <p:spPr>
          <a:xfrm>
            <a:off x="934511" y="499366"/>
            <a:ext cx="4090495" cy="414020"/>
          </a:xfrm>
          <a:prstGeom prst="rect">
            <a:avLst/>
          </a:prstGeom>
        </p:spPr>
        <p:txBody>
          <a:bodyPr wrap="square">
            <a:spAutoFit/>
          </a:bodyPr>
          <a:lstStyle/>
          <a:p>
            <a:pPr>
              <a:lnSpc>
                <a:spcPct val="150000"/>
              </a:lnSpc>
            </a:pPr>
            <a:r>
              <a:rPr lang="en-US" altLang="zh-CN" sz="1400" i="1">
                <a:solidFill>
                  <a:schemeClr val="tx1">
                    <a:lumMod val="85000"/>
                    <a:lumOff val="15000"/>
                  </a:schemeClr>
                </a:solidFill>
                <a:sym typeface="+mn-ea"/>
              </a:rPr>
              <a:t>Meaning of Software Quality Assurance</a:t>
            </a:r>
            <a:endParaRPr lang="en-US" altLang="zh-CN" sz="1400" i="1">
              <a:solidFill>
                <a:schemeClr val="tx1">
                  <a:lumMod val="85000"/>
                  <a:lumOff val="15000"/>
                </a:schemeClr>
              </a:solidFill>
            </a:endParaRPr>
          </a:p>
        </p:txBody>
      </p:sp>
      <p:cxnSp>
        <p:nvCxnSpPr>
          <p:cNvPr id="13" name="直接连接符 12"/>
          <p:cNvCxnSpPr/>
          <p:nvPr/>
        </p:nvCxnSpPr>
        <p:spPr>
          <a:xfrm>
            <a:off x="1032510" y="521970"/>
            <a:ext cx="18440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35280"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20" name="矩形 19"/>
          <p:cNvSpPr/>
          <p:nvPr/>
        </p:nvSpPr>
        <p:spPr>
          <a:xfrm>
            <a:off x="729615" y="1296035"/>
            <a:ext cx="4414520" cy="1060450"/>
          </a:xfrm>
          <a:prstGeom prst="rect">
            <a:avLst/>
          </a:prstGeom>
        </p:spPr>
        <p:txBody>
          <a:bodyPr wrap="square">
            <a:spAutoFit/>
          </a:bodyPr>
          <a:lstStyle/>
          <a:p>
            <a:pPr indent="0" algn="l">
              <a:lnSpc>
                <a:spcPct val="150000"/>
              </a:lnSpc>
              <a:buFont typeface="Arial" panose="020B0604020202020204" pitchFamily="34" charset="0"/>
              <a:buNone/>
            </a:pPr>
            <a:r>
              <a:rPr sz="1400" b="1">
                <a:solidFill>
                  <a:schemeClr val="tx1">
                    <a:lumMod val="85000"/>
                    <a:lumOff val="15000"/>
                  </a:schemeClr>
                </a:solidFill>
              </a:rPr>
              <a:t>软件的质量单靠个人突出的技术能力根本无法满足大型工程对软件质量的高可靠性安全性要求。</a:t>
            </a:r>
          </a:p>
          <a:p>
            <a:pPr indent="0" algn="l">
              <a:lnSpc>
                <a:spcPct val="150000"/>
              </a:lnSpc>
              <a:buFont typeface="Arial" panose="020B0604020202020204" pitchFamily="34" charset="0"/>
              <a:buNone/>
            </a:pPr>
            <a:endParaRPr sz="1400" b="1">
              <a:solidFill>
                <a:schemeClr val="tx1">
                  <a:lumMod val="85000"/>
                  <a:lumOff val="15000"/>
                </a:schemeClr>
              </a:solidFill>
            </a:endParaRPr>
          </a:p>
        </p:txBody>
      </p:sp>
      <p:sp>
        <p:nvSpPr>
          <p:cNvPr id="22" name="矩形 21"/>
          <p:cNvSpPr/>
          <p:nvPr/>
        </p:nvSpPr>
        <p:spPr>
          <a:xfrm>
            <a:off x="729615" y="2413000"/>
            <a:ext cx="4296410" cy="2030095"/>
          </a:xfrm>
          <a:prstGeom prst="rect">
            <a:avLst/>
          </a:prstGeom>
        </p:spPr>
        <p:txBody>
          <a:bodyPr wrap="square">
            <a:spAutoFit/>
          </a:bodyPr>
          <a:lstStyle/>
          <a:p>
            <a:pPr indent="0" algn="l">
              <a:lnSpc>
                <a:spcPct val="150000"/>
              </a:lnSpc>
              <a:buFont typeface="Arial" panose="020B0604020202020204" pitchFamily="34" charset="0"/>
              <a:buNone/>
            </a:pPr>
            <a:r>
              <a:rPr sz="1400" b="1">
                <a:solidFill>
                  <a:schemeClr val="tx1">
                    <a:lumMod val="85000"/>
                    <a:lumOff val="15000"/>
                  </a:schemeClr>
                </a:solidFill>
              </a:rPr>
              <a:t>提高软件质量只强调加强软件测试力度是远远不够的。原因在于软件的缺陷是在软件研发过程中产生的，而软件测试处于软件研发过程的末端，同时也不可能进行无穷尽的测试。因此，导致后期发现的缺陷纠正时需要付出更多的代价，甚至软件中仍存在较多未被发现的缺陷。</a:t>
            </a: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6226</Words>
  <Application>Microsoft Office PowerPoint</Application>
  <PresentationFormat>全屏显示(16:9)</PresentationFormat>
  <Paragraphs>605</Paragraphs>
  <Slides>81</Slides>
  <Notes>81</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1</vt:i4>
      </vt:variant>
      <vt:variant>
        <vt:lpstr>幻灯片标题</vt:lpstr>
      </vt:variant>
      <vt:variant>
        <vt:i4>81</vt:i4>
      </vt:variant>
    </vt:vector>
  </HeadingPairs>
  <TitlesOfParts>
    <vt:vector size="99" baseType="lpstr">
      <vt:lpstr>CG Omega</vt:lpstr>
      <vt:lpstr>Gill Sans</vt:lpstr>
      <vt:lpstr>Microsoft YaHei UI</vt:lpstr>
      <vt:lpstr>方正兰亭黑_GBK</vt:lpstr>
      <vt:lpstr>华文新魏</vt:lpstr>
      <vt:lpstr>楷体_GB2312</vt:lpstr>
      <vt:lpstr>宋体</vt:lpstr>
      <vt:lpstr>微软雅黑</vt:lpstr>
      <vt:lpstr>微软雅黑 Light</vt:lpstr>
      <vt:lpstr>Arial</vt:lpstr>
      <vt:lpstr>Calibri</vt:lpstr>
      <vt:lpstr>Calibri Light</vt:lpstr>
      <vt:lpstr>Times New Roman</vt:lpstr>
      <vt:lpstr>Wingdings</vt:lpstr>
      <vt:lpstr>Office 主题</vt:lpstr>
      <vt:lpstr>自定义设计方案</vt:lpstr>
      <vt:lpstr>1_Office 主题</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软件质量策划</vt:lpstr>
      <vt:lpstr>朱兰三部曲与质量策划</vt:lpstr>
      <vt:lpstr>质量策划的活动 </vt:lpstr>
      <vt:lpstr>质量计划</vt:lpstr>
      <vt:lpstr>质量计划的目标</vt:lpstr>
      <vt:lpstr>质量计划的要素</vt:lpstr>
      <vt:lpstr>软件质量计划内容</vt:lpstr>
      <vt:lpstr>软件质量计划的制定原则</vt:lpstr>
      <vt:lpstr>制定质量计划的方法和规程</vt:lpstr>
      <vt:lpstr>制定质量计划的三部曲</vt:lpstr>
      <vt:lpstr>质量计划实例</vt:lpstr>
      <vt:lpstr>大项目的质量计划 </vt:lpstr>
      <vt:lpstr>质量计划实施体系</vt:lpstr>
      <vt:lpstr>基础设施防护和组织关系</vt:lpstr>
      <vt:lpstr>缺陷纠正得越晚成本越大 </vt:lpstr>
      <vt:lpstr>项目生命周期的质量活动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58c6acc4aee7d</dc:title>
  <dc:creator>熊猫设计</dc:creator>
  <cp:lastModifiedBy>nie</cp:lastModifiedBy>
  <cp:revision>1245</cp:revision>
  <dcterms:created xsi:type="dcterms:W3CDTF">2016-04-24T15:52:00Z</dcterms:created>
  <dcterms:modified xsi:type="dcterms:W3CDTF">2020-06-29T06:44:56Z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y fmtid="{D5CDD505-2E9C-101B-9397-08002B2CF9AE}" pid="3" name="KSORubyTemplateID">
    <vt:lpwstr>13</vt:lpwstr>
  </property>
</Properties>
</file>