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256" r:id="rId2"/>
    <p:sldId id="4169" r:id="rId3"/>
    <p:sldId id="4170" r:id="rId4"/>
    <p:sldId id="4171" r:id="rId5"/>
    <p:sldId id="4172" r:id="rId6"/>
    <p:sldId id="4173" r:id="rId7"/>
    <p:sldId id="4174" r:id="rId8"/>
    <p:sldId id="4175" r:id="rId9"/>
    <p:sldId id="4176" r:id="rId10"/>
    <p:sldId id="4177" r:id="rId11"/>
    <p:sldId id="4178" r:id="rId12"/>
    <p:sldId id="4179" r:id="rId13"/>
    <p:sldId id="4180" r:id="rId14"/>
    <p:sldId id="4181" r:id="rId15"/>
    <p:sldId id="4182" r:id="rId16"/>
    <p:sldId id="4183" r:id="rId17"/>
    <p:sldId id="4184" r:id="rId18"/>
    <p:sldId id="4185" r:id="rId19"/>
    <p:sldId id="4186" r:id="rId20"/>
    <p:sldId id="4187" r:id="rId21"/>
    <p:sldId id="4188" r:id="rId22"/>
    <p:sldId id="4189" r:id="rId23"/>
    <p:sldId id="4190" r:id="rId24"/>
    <p:sldId id="4191" r:id="rId25"/>
    <p:sldId id="4192" r:id="rId26"/>
    <p:sldId id="4193" r:id="rId27"/>
    <p:sldId id="4194" r:id="rId28"/>
    <p:sldId id="4195" r:id="rId29"/>
    <p:sldId id="4196" r:id="rId30"/>
    <p:sldId id="4197" r:id="rId31"/>
    <p:sldId id="4198" r:id="rId32"/>
    <p:sldId id="4199" r:id="rId33"/>
    <p:sldId id="4200" r:id="rId34"/>
    <p:sldId id="4201" r:id="rId35"/>
    <p:sldId id="4202" r:id="rId36"/>
    <p:sldId id="4211" r:id="rId37"/>
    <p:sldId id="4203" r:id="rId38"/>
    <p:sldId id="1086" r:id="rId39"/>
    <p:sldId id="4212" r:id="rId40"/>
    <p:sldId id="4213" r:id="rId41"/>
    <p:sldId id="4214" r:id="rId42"/>
    <p:sldId id="4215" r:id="rId43"/>
    <p:sldId id="4216" r:id="rId44"/>
    <p:sldId id="4217" r:id="rId45"/>
    <p:sldId id="4218" r:id="rId46"/>
    <p:sldId id="4206" r:id="rId47"/>
    <p:sldId id="4220" r:id="rId48"/>
    <p:sldId id="4219" r:id="rId49"/>
    <p:sldId id="4207" r:id="rId50"/>
    <p:sldId id="4221" r:id="rId51"/>
    <p:sldId id="4222" r:id="rId52"/>
    <p:sldId id="4223" r:id="rId53"/>
    <p:sldId id="4224" r:id="rId54"/>
    <p:sldId id="4209" r:id="rId55"/>
    <p:sldId id="4210" r:id="rId56"/>
    <p:sldId id="4166" r:id="rId57"/>
  </p:sldIdLst>
  <p:sldSz cx="9144000" cy="5143500" type="screen16x9"/>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114" d="100"/>
          <a:sy n="114" d="100"/>
        </p:scale>
        <p:origin x="365" y="82"/>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t>2021/4/4</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t>‹#›</a:t>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t>1</a:t>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rPr>
              <a:t>a</a:t>
            </a:r>
            <a:r>
              <a:rPr lang="zh-CN" altLang="en-US" sz="1800" kern="100" dirty="0">
                <a:effectLst/>
                <a:latin typeface="宋体" panose="02010600030101010101" pitchFamily="2" charset="-122"/>
                <a:ea typeface="宋体" panose="02010600030101010101" pitchFamily="2" charset="-122"/>
              </a:rPr>
              <a:t>生存周期模型管理</a:t>
            </a:r>
            <a:endParaRPr lang="en-US" altLang="zh-CN" sz="1800" kern="100" dirty="0">
              <a:effectLst/>
              <a:latin typeface="宋体" panose="02010600030101010101" pitchFamily="2" charset="-122"/>
              <a:ea typeface="宋体" panose="02010600030101010101" pitchFamily="2" charset="-122"/>
            </a:endParaRPr>
          </a:p>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根据机构目标选择合适的软件过程模型，定义软件过程相关的过程模式、规程及工作条例。具体活动包括定义软件过程、软件过程评估及持续改进。</a:t>
            </a:r>
            <a:endParaRPr lang="zh-CN" altLang="en-US" sz="1800" kern="100" dirty="0">
              <a:effectLst/>
              <a:latin typeface="Calibri" panose="020F0502020204030204" pitchFamily="34" charset="0"/>
            </a:endParaRPr>
          </a:p>
          <a:p>
            <a:pPr marL="0" marR="0" indent="266700" algn="just">
              <a:spcBef>
                <a:spcPts val="0"/>
              </a:spcBef>
              <a:spcAft>
                <a:spcPts val="0"/>
              </a:spcAft>
            </a:pPr>
            <a:r>
              <a:rPr lang="en-US" altLang="zh-CN" sz="1800" kern="100" dirty="0">
                <a:effectLst/>
                <a:latin typeface="Calibri" panose="020F0502020204030204" pitchFamily="34" charset="0"/>
              </a:rPr>
              <a:t>b</a:t>
            </a:r>
            <a:r>
              <a:rPr lang="zh-CN" altLang="en-US" sz="1800" kern="100" dirty="0">
                <a:effectLst/>
                <a:latin typeface="宋体" panose="02010600030101010101" pitchFamily="2" charset="-122"/>
                <a:ea typeface="宋体" panose="02010600030101010101" pitchFamily="2" charset="-122"/>
              </a:rPr>
              <a:t>基础设施管理</a:t>
            </a:r>
            <a:endParaRPr lang="en-US" altLang="zh-CN" sz="1800" kern="100" dirty="0">
              <a:effectLst/>
              <a:latin typeface="宋体" panose="02010600030101010101" pitchFamily="2" charset="-122"/>
              <a:ea typeface="宋体" panose="02010600030101010101" pitchFamily="2" charset="-122"/>
            </a:endParaRPr>
          </a:p>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为机构目标和软件项目目标的达成建立并维护软件项目必须的基础设施。</a:t>
            </a:r>
            <a:endParaRPr lang="zh-CN" altLang="en-US" sz="1800" kern="100" dirty="0">
              <a:effectLst/>
              <a:latin typeface="Calibri" panose="020F0502020204030204" pitchFamily="34" charset="0"/>
            </a:endParaRPr>
          </a:p>
          <a:p>
            <a:pPr marL="0" marR="0" indent="26670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项目组合管理</a:t>
            </a:r>
            <a:endParaRPr lang="en-US" altLang="zh-CN" sz="1800" kern="100" dirty="0">
              <a:effectLst/>
              <a:latin typeface="宋体" panose="02010600030101010101" pitchFamily="2" charset="-122"/>
              <a:ea typeface="宋体" panose="02010600030101010101" pitchFamily="2" charset="-122"/>
            </a:endParaRPr>
          </a:p>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在可利用的资源和企业战略计划的指导下，进行多个项目或项目群投资的选择和支持。项目组合管理是通过项目评价选择、多项目组合优化，确保项目符合企业的战略目标，从而实现机构收益最大化。</a:t>
            </a:r>
            <a:endParaRPr lang="zh-CN" altLang="en-US" sz="1800" kern="100" dirty="0">
              <a:effectLst/>
              <a:latin typeface="Calibri" panose="020F0502020204030204" pitchFamily="34" charset="0"/>
            </a:endParaRPr>
          </a:p>
          <a:p>
            <a:pPr marL="0" marR="0" indent="26670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rPr>
              <a:t>d</a:t>
            </a:r>
            <a:r>
              <a:rPr lang="zh-CN" altLang="en-US" sz="1800" kern="100" dirty="0">
                <a:effectLst/>
                <a:latin typeface="宋体" panose="02010600030101010101" pitchFamily="2" charset="-122"/>
                <a:ea typeface="宋体" panose="02010600030101010101" pitchFamily="2" charset="-122"/>
              </a:rPr>
              <a:t>人力资源管理</a:t>
            </a:r>
            <a:endParaRPr lang="en-US" altLang="zh-CN" sz="1800" kern="100" dirty="0">
              <a:effectLst/>
              <a:latin typeface="宋体" panose="02010600030101010101" pitchFamily="2" charset="-122"/>
              <a:ea typeface="宋体" panose="02010600030101010101" pitchFamily="2" charset="-122"/>
            </a:endParaRPr>
          </a:p>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为组织机构、软件项目提供拥有技能和知识的员工而定义的活动。具体活动包括识别出项目所需技能、根据技能需求招募新人、员工培训及认证、等等。</a:t>
            </a:r>
            <a:endParaRPr lang="zh-CN" altLang="en-US" sz="1800" kern="100" dirty="0">
              <a:effectLst/>
              <a:latin typeface="Calibri" panose="020F0502020204030204" pitchFamily="34" charset="0"/>
            </a:endParaRPr>
          </a:p>
          <a:p>
            <a:pPr marL="0" marR="0" indent="266700" algn="just">
              <a:spcBef>
                <a:spcPts val="0"/>
              </a:spcBef>
              <a:spcAft>
                <a:spcPts val="0"/>
              </a:spcAft>
            </a:pPr>
            <a:r>
              <a:rPr lang="en-US" altLang="zh-CN" sz="1800" kern="100" dirty="0">
                <a:effectLst/>
                <a:latin typeface="Calibri" panose="020F0502020204030204" pitchFamily="34" charset="0"/>
              </a:rPr>
              <a:t>e</a:t>
            </a:r>
            <a:r>
              <a:rPr lang="zh-CN" altLang="en-US" sz="1800" kern="100" dirty="0">
                <a:effectLst/>
                <a:latin typeface="宋体" panose="02010600030101010101" pitchFamily="2" charset="-122"/>
                <a:ea typeface="宋体" panose="02010600030101010101" pitchFamily="2" charset="-122"/>
              </a:rPr>
              <a:t>质量管理</a:t>
            </a:r>
            <a:endParaRPr lang="en-US" altLang="zh-CN" sz="1800" kern="100" dirty="0">
              <a:effectLst/>
              <a:latin typeface="宋体" panose="02010600030101010101" pitchFamily="2" charset="-122"/>
              <a:ea typeface="宋体" panose="02010600030101010101" pitchFamily="2" charset="-122"/>
            </a:endParaRPr>
          </a:p>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围绕软件产品及服务的质量，定义软件产品质量、过程质量所需的软件质量管理活动。具体工作包括建立质量管理计划、软件质量管理活动的实施及监控、分析软件质量管理现状、实施必要的改正性及预防性措施。</a:t>
            </a:r>
            <a:endParaRPr lang="zh-CN" altLang="en-US" sz="1800" kern="100" dirty="0">
              <a:effectLst/>
              <a:latin typeface="Calibri" panose="020F0502020204030204" pitchFamily="34" charset="0"/>
            </a:endParaRPr>
          </a:p>
          <a:p>
            <a:pPr marL="0" marR="0" indent="26670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rPr>
              <a:t>f</a:t>
            </a:r>
            <a:r>
              <a:rPr lang="zh-CN" altLang="en-US" sz="1800" kern="100" dirty="0">
                <a:effectLst/>
                <a:latin typeface="宋体" panose="02010600030101010101" pitchFamily="2" charset="-122"/>
                <a:ea typeface="宋体" panose="02010600030101010101" pitchFamily="2" charset="-122"/>
              </a:rPr>
              <a:t>知识管理</a:t>
            </a:r>
            <a:endParaRPr lang="en-US" altLang="zh-CN" sz="1800" kern="100" dirty="0">
              <a:effectLst/>
              <a:latin typeface="宋体" panose="02010600030101010101" pitchFamily="2" charset="-122"/>
              <a:ea typeface="宋体" panose="02010600030101010101" pitchFamily="2" charset="-122"/>
            </a:endParaRPr>
          </a:p>
          <a:p>
            <a:pPr marL="0" marR="0" indent="2667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rPr>
              <a:t>组织机构建立、维护和复用软件项目所需知识而进行的活动。具体活动包括建立知识管理计划、管理组织机构的已有知识、机构范围的知识和技能的分享、复用各种类型的知识资产。</a:t>
            </a:r>
            <a:endParaRPr lang="zh-CN" altLang="en-US" sz="1800" kern="100" dirty="0">
              <a:effectLst/>
              <a:latin typeface="Calibri" panose="020F0502020204030204" pitchFamily="34" charset="0"/>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800" kern="0" dirty="0">
                <a:effectLst/>
                <a:latin typeface="宋体" panose="02010600030101010101" pitchFamily="2" charset="-122"/>
                <a:ea typeface="宋体" panose="02010600030101010101" pitchFamily="2" charset="-122"/>
              </a:rPr>
              <a:t>1</a:t>
            </a:r>
            <a:r>
              <a:rPr lang="zh-CN" altLang="en-US" sz="1800" kern="0" dirty="0">
                <a:effectLst/>
                <a:latin typeface="宋体" panose="02010600030101010101" pitchFamily="2" charset="-122"/>
                <a:ea typeface="宋体" panose="02010600030101010101" pitchFamily="2" charset="-122"/>
              </a:rPr>
              <a:t>）必须组件描述了要实现某个过程域必须满足的目标，包括共性目标和特定目标。</a:t>
            </a:r>
            <a:endParaRPr lang="en-US" altLang="zh-CN" sz="1800" kern="0" dirty="0">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kern="0" dirty="0">
                <a:effectLst/>
                <a:latin typeface="宋体" panose="02010600030101010101" pitchFamily="2" charset="-122"/>
                <a:ea typeface="宋体" panose="02010600030101010101" pitchFamily="2" charset="-122"/>
              </a:rPr>
              <a:t>通用目标之所以被称为“通用”，是因为同样的目标陈述适用于多个过程域。</a:t>
            </a:r>
            <a:endParaRPr lang="en-US" altLang="zh-CN" sz="1800" kern="0" dirty="0">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kern="0" dirty="0">
                <a:effectLst/>
                <a:latin typeface="宋体" panose="02010600030101010101" pitchFamily="2" charset="-122"/>
                <a:ea typeface="宋体" panose="02010600030101010101" pitchFamily="2" charset="-122"/>
              </a:rPr>
              <a:t>特定目标描述了为满足某个过程域而必须实现的目标。</a:t>
            </a:r>
            <a:endParaRPr lang="en-US" altLang="zh-CN" sz="1800" kern="0" dirty="0">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kern="0" dirty="0">
                <a:effectLst/>
                <a:latin typeface="宋体" panose="02010600030101010101" pitchFamily="2" charset="-122"/>
                <a:ea typeface="宋体" panose="02010600030101010101" pitchFamily="2" charset="-122"/>
              </a:rPr>
              <a:t>例如：配置管理过程域的一个特定目标是“创建和维护基线的完整性”。</a:t>
            </a:r>
            <a:endParaRPr lang="zh-CN" altLang="en-US" sz="1800" kern="100" dirty="0">
              <a:effectLst/>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2</a:t>
            </a:r>
            <a:r>
              <a:rPr lang="zh-CN" altLang="en-US" dirty="0"/>
              <a:t>）</a:t>
            </a:r>
            <a:r>
              <a:rPr lang="zh-CN" altLang="en-US" sz="1800" kern="0" dirty="0">
                <a:effectLst/>
                <a:latin typeface="宋体" panose="02010600030101010101" pitchFamily="2" charset="-122"/>
                <a:ea typeface="宋体" panose="02010600030101010101" pitchFamily="2" charset="-122"/>
              </a:rPr>
              <a:t>期望部件描述了实现目标时要实施一般性做法，包括共性实践和特定实践。</a:t>
            </a:r>
            <a:endParaRPr lang="en-US" altLang="zh-CN" sz="1800" kern="0" dirty="0">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800" kern="0" dirty="0">
                <a:effectLst/>
                <a:latin typeface="宋体" panose="02010600030101010101" pitchFamily="2" charset="-122"/>
                <a:ea typeface="宋体" panose="02010600030101010101" pitchFamily="2" charset="-122"/>
              </a:rPr>
              <a:t>A </a:t>
            </a:r>
            <a:r>
              <a:rPr lang="zh-CN" altLang="en-US" sz="1800" kern="0" dirty="0">
                <a:effectLst/>
                <a:latin typeface="宋体" panose="02010600030101010101" pitchFamily="2" charset="-122"/>
                <a:ea typeface="宋体" panose="02010600030101010101" pitchFamily="2" charset="-122"/>
              </a:rPr>
              <a:t>共性实践是指同一活动的实施有助于多个过程域目标的实现。</a:t>
            </a:r>
            <a:endParaRPr lang="en-US" altLang="zh-CN" sz="1800" kern="0" dirty="0">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800" kern="0" dirty="0">
                <a:effectLst/>
                <a:latin typeface="宋体" panose="02010600030101010101" pitchFamily="2" charset="-122"/>
                <a:ea typeface="宋体" panose="02010600030101010101" pitchFamily="2" charset="-122"/>
              </a:rPr>
              <a:t>B</a:t>
            </a:r>
            <a:r>
              <a:rPr lang="zh-CN" altLang="en-US" sz="1800" kern="0" dirty="0">
                <a:effectLst/>
                <a:latin typeface="宋体" panose="02010600030101010101" pitchFamily="2" charset="-122"/>
                <a:ea typeface="宋体" panose="02010600030101010101" pitchFamily="2" charset="-122"/>
              </a:rPr>
              <a:t>特定实践是某过程域的特定目标要求开展的活动。</a:t>
            </a:r>
            <a:endParaRPr lang="zh-CN" altLang="en-US" sz="1800" kern="100" dirty="0">
              <a:effectLst/>
              <a:latin typeface="Calibri" panose="020F0502020204030204" pitchFamily="34" charset="0"/>
            </a:endParaRP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3</a:t>
            </a:r>
            <a:r>
              <a:rPr lang="zh-CN" altLang="en-US" dirty="0"/>
              <a:t>）</a:t>
            </a:r>
            <a:r>
              <a:rPr lang="zh-CN" altLang="en-US" sz="1800" kern="0" dirty="0">
                <a:effectLst/>
                <a:latin typeface="宋体" panose="02010600030101010101" pitchFamily="2" charset="-122"/>
                <a:ea typeface="宋体" panose="02010600030101010101" pitchFamily="2" charset="-122"/>
              </a:rPr>
              <a:t>说明性组件为过程域的描述提供说明性信息，包括目的陈述、简介、相关过程域、典型工作成果、通用实践详细说明、子实践、注释、实例和参考信息。</a:t>
            </a:r>
            <a:endParaRPr lang="zh-CN" altLang="en-US" sz="1800" kern="100" dirty="0">
              <a:effectLst/>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A</a:t>
            </a:r>
            <a:r>
              <a:rPr lang="zh-CN" altLang="en-US" sz="1800" kern="0" dirty="0">
                <a:effectLst/>
                <a:latin typeface="宋体" panose="02010600030101010101" pitchFamily="2" charset="-122"/>
                <a:ea typeface="宋体" panose="02010600030101010101" pitchFamily="2" charset="-122"/>
              </a:rPr>
              <a:t>典型工作成果，是指过程域相关实践的产出品。例如，项目监控过程域的特定实践“依据项目计划中的参数监督项目实际数据”中一个典型工作成果是“明显偏离的记录”</a:t>
            </a:r>
            <a:endParaRPr lang="zh-CN" altLang="en-US" sz="1800" kern="100" dirty="0">
              <a:effectLst/>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B</a:t>
            </a:r>
            <a:r>
              <a:rPr lang="zh-CN" altLang="en-US" sz="1800" kern="0" dirty="0">
                <a:effectLst/>
                <a:latin typeface="宋体" panose="02010600030101010101" pitchFamily="2" charset="-122"/>
                <a:ea typeface="宋体" panose="02010600030101010101" pitchFamily="2" charset="-122"/>
              </a:rPr>
              <a:t>子实践描述了某实践要求开展的活动细节，而共性实践详细说明则为共性实践提供操作指南和实施细则。</a:t>
            </a:r>
            <a:endParaRPr lang="zh-CN" altLang="en-US" sz="1800" kern="100" dirty="0">
              <a:effectLst/>
              <a:latin typeface="Calibri" panose="020F0502020204030204" pitchFamily="34" charset="0"/>
            </a:endParaRPr>
          </a:p>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t>56</a:t>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8"/>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3"/>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t>行业标准</a:t>
            </a:r>
          </a:p>
        </p:txBody>
      </p:sp>
      <p:sp>
        <p:nvSpPr>
          <p:cNvPr id="3" name="内容占位符 2"/>
          <p:cNvSpPr>
            <a:spLocks noGrp="1"/>
          </p:cNvSpPr>
          <p:nvPr>
            <p:ph idx="1"/>
          </p:nvPr>
        </p:nvSpPr>
        <p:spPr/>
        <p:txBody>
          <a:bodyPr>
            <a:normAutofit fontScale="87500" lnSpcReduction="20000"/>
          </a:bodyPr>
          <a:lstStyle/>
          <a:p>
            <a:pPr>
              <a:lnSpc>
                <a:spcPct val="150000"/>
              </a:lnSpc>
            </a:pPr>
            <a:r>
              <a:rPr lang="zh-CN" altLang="en-US" dirty="0"/>
              <a:t>行业标准是指由行业协会或管理机构、学术团体、国防机构制定，适用于特定业务领域的标准。</a:t>
            </a:r>
            <a:endParaRPr lang="en-US" altLang="zh-CN" dirty="0"/>
          </a:p>
          <a:p>
            <a:pPr lvl="1">
              <a:lnSpc>
                <a:spcPct val="150000"/>
              </a:lnSpc>
            </a:pPr>
            <a:r>
              <a:rPr lang="zh-CN" altLang="en-US" dirty="0"/>
              <a:t>美国电气和电子工程师学会（</a:t>
            </a:r>
            <a:r>
              <a:rPr lang="en-US" altLang="zh-CN" dirty="0"/>
              <a:t>IEEE</a:t>
            </a:r>
            <a:r>
              <a:rPr lang="zh-CN" altLang="en-US" dirty="0"/>
              <a:t>，全称为</a:t>
            </a:r>
            <a:r>
              <a:rPr lang="en-US" altLang="zh-CN" dirty="0"/>
              <a:t>Institute of Electrical and Electronics Engineers</a:t>
            </a:r>
            <a:r>
              <a:rPr lang="zh-CN" altLang="en-US" dirty="0"/>
              <a:t>），成立了软件标准技术委员会，开发</a:t>
            </a:r>
            <a:r>
              <a:rPr lang="en-US" altLang="zh-CN" dirty="0"/>
              <a:t>IEEE</a:t>
            </a:r>
            <a:r>
              <a:rPr lang="zh-CN" altLang="en-US" dirty="0"/>
              <a:t>系列标准。</a:t>
            </a:r>
          </a:p>
          <a:p>
            <a:pPr lvl="1">
              <a:lnSpc>
                <a:spcPct val="150000"/>
              </a:lnSpc>
            </a:pPr>
            <a:r>
              <a:rPr lang="zh-CN" altLang="en-US" dirty="0"/>
              <a:t>美国国防部为国防任务领域体系结构的制定相关标准，形成美国国防部标准（</a:t>
            </a:r>
            <a:r>
              <a:rPr lang="en-US" altLang="zh-CN" dirty="0"/>
              <a:t>DoD Standard</a:t>
            </a:r>
            <a:r>
              <a:rPr lang="zh-CN" altLang="en-US" dirty="0"/>
              <a:t>）、美国军用标准（</a:t>
            </a:r>
            <a:r>
              <a:rPr lang="en-US" altLang="zh-CN" dirty="0"/>
              <a:t>MIL-S</a:t>
            </a:r>
            <a:r>
              <a:rPr lang="zh-CN" altLang="en-US" dirty="0"/>
              <a:t>，</a:t>
            </a:r>
            <a:r>
              <a:rPr lang="en-US" altLang="zh-CN" dirty="0"/>
              <a:t>Military Standards</a:t>
            </a:r>
            <a:r>
              <a:rPr lang="zh-CN" altLang="en-US" dirty="0"/>
              <a:t>）。</a:t>
            </a:r>
          </a:p>
          <a:p>
            <a:pPr lvl="1">
              <a:lnSpc>
                <a:spcPct val="150000"/>
              </a:lnSpc>
            </a:pPr>
            <a:r>
              <a:rPr lang="zh-CN" altLang="en-US" dirty="0"/>
              <a:t>我国国防科学技术工业委员会为我国国防部门和军队制定我国国军用标准，冠名以“</a:t>
            </a:r>
            <a:r>
              <a:rPr lang="en-US" altLang="zh-CN" dirty="0"/>
              <a:t>GJB”</a:t>
            </a:r>
            <a:r>
              <a:rPr lang="zh-CN" altLang="en-US" dirty="0"/>
              <a:t> 。</a:t>
            </a:r>
          </a:p>
          <a:p>
            <a:pPr lvl="1">
              <a:lnSpc>
                <a:spcPct val="150000"/>
              </a:lnSpc>
            </a:pPr>
            <a:r>
              <a:rPr lang="zh-CN" altLang="en-US" dirty="0"/>
              <a:t>各类行业协会制定的标准也隶属于行业标准的范畴。例如，江苏省软件行业协会批准发布行业标准</a:t>
            </a:r>
            <a:r>
              <a:rPr lang="en-US" altLang="zh-CN" dirty="0"/>
              <a:t>《</a:t>
            </a:r>
            <a:r>
              <a:rPr lang="zh-CN" altLang="en-US" dirty="0"/>
              <a:t>软件企业和信息竞争力评价规范</a:t>
            </a:r>
            <a:r>
              <a:rPr lang="en-US" altLang="zh-CN" dirty="0"/>
              <a:t>》</a:t>
            </a:r>
            <a:r>
              <a:rPr lang="zh-CN" altLang="en-US" dirty="0"/>
              <a:t>。</a:t>
            </a:r>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地方标准</a:t>
            </a:r>
          </a:p>
        </p:txBody>
      </p:sp>
      <p:sp>
        <p:nvSpPr>
          <p:cNvPr id="3" name="内容占位符 2"/>
          <p:cNvSpPr>
            <a:spLocks noGrp="1"/>
          </p:cNvSpPr>
          <p:nvPr>
            <p:ph idx="1"/>
          </p:nvPr>
        </p:nvSpPr>
        <p:spPr/>
        <p:txBody>
          <a:bodyPr/>
          <a:lstStyle/>
          <a:p>
            <a:pPr>
              <a:lnSpc>
                <a:spcPct val="150000"/>
              </a:lnSpc>
            </a:pPr>
            <a:r>
              <a:rPr lang="zh-CN" altLang="en-US" dirty="0"/>
              <a:t>地方标准是由地方 </a:t>
            </a:r>
            <a:r>
              <a:rPr lang="en-US" altLang="zh-CN" dirty="0"/>
              <a:t>(</a:t>
            </a:r>
            <a:r>
              <a:rPr lang="zh-CN" altLang="en-US" dirty="0"/>
              <a:t>省、自治区、直辖市</a:t>
            </a:r>
            <a:r>
              <a:rPr lang="en-US" altLang="zh-CN" dirty="0"/>
              <a:t>) </a:t>
            </a:r>
            <a:r>
              <a:rPr lang="zh-CN" altLang="en-US" dirty="0"/>
              <a:t>标准化主管机构或专业主管部门批准发布，在某一地区范围内统一的标准。</a:t>
            </a:r>
          </a:p>
          <a:p>
            <a:pPr lvl="1">
              <a:lnSpc>
                <a:spcPct val="150000"/>
              </a:lnSpc>
            </a:pPr>
            <a:r>
              <a:rPr lang="zh-CN" altLang="en-US" dirty="0"/>
              <a:t>例如，江苏省人民政府制定并发布</a:t>
            </a:r>
            <a:r>
              <a:rPr lang="en-US" altLang="zh-CN" dirty="0"/>
              <a:t>《</a:t>
            </a:r>
            <a:r>
              <a:rPr lang="zh-CN" altLang="en-US" dirty="0"/>
              <a:t>电子政务外网建设规范</a:t>
            </a:r>
            <a:r>
              <a:rPr lang="en-US" altLang="zh-CN" dirty="0"/>
              <a:t>》</a:t>
            </a:r>
            <a:r>
              <a:rPr lang="zh-CN" altLang="en-US" dirty="0"/>
              <a:t>，为江苏省辖域内各级政府机构及部门的电子政务建设提供远景规划和技术指导。</a:t>
            </a:r>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en-US" dirty="0"/>
              <a:t>企业标准</a:t>
            </a:r>
          </a:p>
        </p:txBody>
      </p:sp>
      <p:sp>
        <p:nvSpPr>
          <p:cNvPr id="3" name="内容占位符 2"/>
          <p:cNvSpPr>
            <a:spLocks noGrp="1"/>
          </p:cNvSpPr>
          <p:nvPr>
            <p:ph idx="1"/>
          </p:nvPr>
        </p:nvSpPr>
        <p:spPr/>
        <p:txBody>
          <a:bodyPr/>
          <a:lstStyle/>
          <a:p>
            <a:pPr>
              <a:lnSpc>
                <a:spcPct val="150000"/>
              </a:lnSpc>
            </a:pPr>
            <a:r>
              <a:rPr lang="zh-CN" altLang="en-US" dirty="0"/>
              <a:t>企业标准是在企业范围内需要协调、统一的技术要求、管理要求和工作要求所制定的标准，是企业组织生产、经营活动的依据。</a:t>
            </a:r>
          </a:p>
          <a:p>
            <a:pPr lvl="1">
              <a:lnSpc>
                <a:spcPct val="150000"/>
              </a:lnSpc>
            </a:pPr>
            <a:r>
              <a:rPr lang="zh-CN" altLang="en-US" dirty="0"/>
              <a:t>企业标准一般以“</a:t>
            </a:r>
            <a:r>
              <a:rPr lang="en-US" altLang="zh-CN" dirty="0"/>
              <a:t>Q"</a:t>
            </a:r>
            <a:r>
              <a:rPr lang="zh-CN" altLang="en-US" dirty="0"/>
              <a:t>标准的开头。例如，华为编制并发表</a:t>
            </a:r>
            <a:r>
              <a:rPr lang="en-US" altLang="zh-CN" dirty="0"/>
              <a:t>《</a:t>
            </a:r>
            <a:r>
              <a:rPr lang="zh-CN" altLang="en-US" dirty="0"/>
              <a:t>华为技术有限公司企业技术规范</a:t>
            </a:r>
            <a:r>
              <a:rPr lang="en-US" altLang="zh-CN" dirty="0"/>
              <a:t>——</a:t>
            </a:r>
            <a:r>
              <a:rPr lang="zh-CN" altLang="en-US" dirty="0"/>
              <a:t>高密度</a:t>
            </a:r>
            <a:r>
              <a:rPr lang="en-US" altLang="zh-CN" dirty="0"/>
              <a:t>PCB</a:t>
            </a:r>
            <a:r>
              <a:rPr lang="zh-CN" altLang="en-US" dirty="0"/>
              <a:t>（</a:t>
            </a:r>
            <a:r>
              <a:rPr lang="en-US" altLang="zh-CN" dirty="0"/>
              <a:t>HDI</a:t>
            </a:r>
            <a:r>
              <a:rPr lang="zh-CN" altLang="en-US" dirty="0"/>
              <a:t>）检验标准</a:t>
            </a:r>
            <a:r>
              <a:rPr lang="en-US" altLang="zh-CN" dirty="0"/>
              <a:t>》</a:t>
            </a:r>
            <a:r>
              <a:rPr lang="zh-CN" altLang="en-US" dirty="0"/>
              <a:t>。</a:t>
            </a: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软件质量标准概述</a:t>
            </a:r>
          </a:p>
        </p:txBody>
      </p:sp>
      <p:sp>
        <p:nvSpPr>
          <p:cNvPr id="3" name="内容占位符 2"/>
          <p:cNvSpPr>
            <a:spLocks noGrp="1"/>
          </p:cNvSpPr>
          <p:nvPr>
            <p:ph idx="1"/>
          </p:nvPr>
        </p:nvSpPr>
        <p:spPr/>
        <p:txBody>
          <a:bodyPr/>
          <a:lstStyle/>
          <a:p>
            <a:pPr>
              <a:lnSpc>
                <a:spcPct val="150000"/>
              </a:lnSpc>
            </a:pPr>
            <a:r>
              <a:rPr lang="zh-CN" altLang="en-US" dirty="0"/>
              <a:t>软件质量标准围绕软件质量持续提升，为组织机构开展软件工程工作提供实践经验指导和软件工程实战准则。</a:t>
            </a:r>
            <a:endParaRPr lang="en-US" altLang="zh-CN" dirty="0"/>
          </a:p>
          <a:p>
            <a:pPr>
              <a:lnSpc>
                <a:spcPct val="150000"/>
              </a:lnSpc>
            </a:pPr>
            <a:r>
              <a:rPr lang="zh-CN" altLang="en-US" dirty="0"/>
              <a:t>常用的软件质量标准包括</a:t>
            </a:r>
            <a:r>
              <a:rPr lang="en-US" altLang="zh-CN" dirty="0"/>
              <a:t>ISO/IEC/12207</a:t>
            </a:r>
            <a:r>
              <a:rPr lang="zh-CN" altLang="en-US" dirty="0"/>
              <a:t>标准、</a:t>
            </a:r>
            <a:r>
              <a:rPr lang="en-US" altLang="zh-CN" dirty="0"/>
              <a:t>CMM</a:t>
            </a:r>
            <a:r>
              <a:rPr lang="zh-CN" altLang="en-US" dirty="0"/>
              <a:t>及</a:t>
            </a:r>
            <a:r>
              <a:rPr lang="en-US" altLang="zh-CN" dirty="0"/>
              <a:t>CMMI</a:t>
            </a:r>
            <a:r>
              <a:rPr lang="zh-CN" altLang="en-US" dirty="0"/>
              <a:t>标准、</a:t>
            </a:r>
            <a:r>
              <a:rPr lang="en-US" altLang="zh-CN" dirty="0"/>
              <a:t>GBT 25000</a:t>
            </a:r>
            <a:r>
              <a:rPr lang="zh-CN" altLang="en-US" dirty="0"/>
              <a:t>标准。</a:t>
            </a:r>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软件质量标准概述</a:t>
            </a:r>
          </a:p>
        </p:txBody>
      </p:sp>
      <p:pic>
        <p:nvPicPr>
          <p:cNvPr id="5" name="图片 4"/>
          <p:cNvPicPr>
            <a:picLocks noChangeAspect="1"/>
          </p:cNvPicPr>
          <p:nvPr/>
        </p:nvPicPr>
        <p:blipFill>
          <a:blip r:embed="rId2"/>
          <a:stretch>
            <a:fillRect/>
          </a:stretch>
        </p:blipFill>
        <p:spPr>
          <a:xfrm>
            <a:off x="1493658" y="1341571"/>
            <a:ext cx="5983523" cy="2460358"/>
          </a:xfrm>
          <a:prstGeom prst="rect">
            <a:avLst/>
          </a:prstGeom>
        </p:spPr>
      </p:pic>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ISO/IEC/IEEE</a:t>
            </a:r>
            <a:r>
              <a:rPr lang="zh-CN" altLang="en-US" dirty="0"/>
              <a:t> </a:t>
            </a:r>
            <a:r>
              <a:rPr lang="en-US" altLang="zh-CN" dirty="0"/>
              <a:t>12207:</a:t>
            </a:r>
            <a:r>
              <a:rPr lang="zh-CN" altLang="en-US" dirty="0"/>
              <a:t> </a:t>
            </a:r>
            <a:r>
              <a:rPr lang="en-US" altLang="zh-CN" dirty="0"/>
              <a:t>2017</a:t>
            </a:r>
            <a:r>
              <a:rPr lang="zh-CN" altLang="en-US" dirty="0"/>
              <a:t>标准</a:t>
            </a:r>
            <a:r>
              <a:rPr lang="en-US" altLang="zh-CN" dirty="0"/>
              <a:t> </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ISO/IEC/IEEE 12207: 2017</a:t>
            </a:r>
            <a:r>
              <a:rPr lang="zh-CN" altLang="en-US" dirty="0"/>
              <a:t>标准采用系统工程的方法，提供了一个软件产品全生存周期的公共过程框架，为机构定义、评价和改进软件过程提供决策支持。</a:t>
            </a: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目标</a:t>
            </a:r>
          </a:p>
        </p:txBody>
      </p:sp>
      <p:sp>
        <p:nvSpPr>
          <p:cNvPr id="3" name="内容占位符 2"/>
          <p:cNvSpPr>
            <a:spLocks noGrp="1"/>
          </p:cNvSpPr>
          <p:nvPr>
            <p:ph idx="1"/>
          </p:nvPr>
        </p:nvSpPr>
        <p:spPr/>
        <p:txBody>
          <a:bodyPr/>
          <a:lstStyle/>
          <a:p>
            <a:pPr>
              <a:lnSpc>
                <a:spcPct val="150000"/>
              </a:lnSpc>
            </a:pPr>
            <a:r>
              <a:rPr lang="en-US" altLang="zh-CN" dirty="0"/>
              <a:t>ISO/IEC/IEEE 12207: 2017</a:t>
            </a:r>
            <a:r>
              <a:rPr lang="zh-CN" altLang="en-US" dirty="0"/>
              <a:t>标准的基本目的是为软件生存周期过程建立提供一个共用框架，使软件相关涉众在开发、维护、管理和使用软件时有共同语言。</a:t>
            </a: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主要内容</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010" y="177800"/>
            <a:ext cx="3518535" cy="478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）合同过程组</a:t>
            </a:r>
          </a:p>
        </p:txBody>
      </p:sp>
      <p:sp>
        <p:nvSpPr>
          <p:cNvPr id="3" name="内容占位符 2"/>
          <p:cNvSpPr>
            <a:spLocks noGrp="1"/>
          </p:cNvSpPr>
          <p:nvPr>
            <p:ph idx="1"/>
          </p:nvPr>
        </p:nvSpPr>
        <p:spPr/>
        <p:txBody>
          <a:bodyPr>
            <a:normAutofit/>
          </a:bodyPr>
          <a:lstStyle/>
          <a:p>
            <a:pPr>
              <a:lnSpc>
                <a:spcPct val="150000"/>
              </a:lnSpc>
            </a:pPr>
            <a:r>
              <a:rPr lang="zh-CN" altLang="en-US" dirty="0"/>
              <a:t>合同过程组把软件产品的供方和需方通过合同联系起来，从而实现供需双方的价值沟通并实现各自的商业目标。具体包括：</a:t>
            </a:r>
            <a:endParaRPr lang="en-US" altLang="zh-CN" dirty="0"/>
          </a:p>
          <a:p>
            <a:pPr lvl="1">
              <a:lnSpc>
                <a:spcPct val="150000"/>
              </a:lnSpc>
            </a:pPr>
            <a:r>
              <a:rPr lang="zh-CN" altLang="en-US" b="1" dirty="0"/>
              <a:t>需方过程</a:t>
            </a:r>
            <a:r>
              <a:rPr lang="en-US" altLang="zh-CN" dirty="0"/>
              <a:t>——</a:t>
            </a:r>
            <a:r>
              <a:rPr lang="zh-CN" altLang="en-US" dirty="0"/>
              <a:t>机构用来采购软件产品及服务的活动，具体包括采办准备、选择供应商、建立并维护采办合同、监督采办合同的执行情况、软件产品及服务的验收。</a:t>
            </a:r>
          </a:p>
          <a:p>
            <a:pPr lvl="1">
              <a:lnSpc>
                <a:spcPct val="150000"/>
              </a:lnSpc>
            </a:pPr>
            <a:r>
              <a:rPr lang="zh-CN" altLang="en-US" b="1" dirty="0"/>
              <a:t>供方过程</a:t>
            </a:r>
            <a:r>
              <a:rPr lang="en-US" altLang="zh-CN" dirty="0"/>
              <a:t>——</a:t>
            </a:r>
            <a:r>
              <a:rPr lang="zh-CN" altLang="en-US" dirty="0"/>
              <a:t>机构用来提供软件产品及服务的活动，具体工作包括软件产品及服务的供应准备、响应需方采办请求、建立并维护供需合同、合同执行、软件产品及服务的交付。</a:t>
            </a:r>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）组织性使能过程组</a:t>
            </a:r>
          </a:p>
        </p:txBody>
      </p:sp>
      <p:sp>
        <p:nvSpPr>
          <p:cNvPr id="3" name="内容占位符 2"/>
          <p:cNvSpPr>
            <a:spLocks noGrp="1"/>
          </p:cNvSpPr>
          <p:nvPr>
            <p:ph idx="1"/>
          </p:nvPr>
        </p:nvSpPr>
        <p:spPr/>
        <p:txBody>
          <a:bodyPr/>
          <a:lstStyle/>
          <a:p>
            <a:pPr>
              <a:lnSpc>
                <a:spcPct val="150000"/>
              </a:lnSpc>
            </a:pPr>
            <a:r>
              <a:rPr lang="zh-CN" altLang="en-US" dirty="0"/>
              <a:t>确保组织机构通过启动、支持和控制软件项目来获得并提供软件产品及服务的能力。</a:t>
            </a:r>
            <a:endParaRPr lang="en-US" altLang="zh-CN" dirty="0"/>
          </a:p>
          <a:p>
            <a:pPr>
              <a:lnSpc>
                <a:spcPct val="150000"/>
              </a:lnSpc>
            </a:pPr>
            <a:r>
              <a:rPr lang="zh-CN" altLang="en-US" dirty="0"/>
              <a:t>提供项目所需的基础设施、各类资源、质量管理及相关知识。</a:t>
            </a:r>
            <a:endParaRPr lang="en-US" altLang="zh-CN" dirty="0"/>
          </a:p>
          <a:p>
            <a:pPr>
              <a:lnSpc>
                <a:spcPct val="150000"/>
              </a:lnSpc>
            </a:pPr>
            <a:r>
              <a:rPr lang="zh-CN" altLang="en-US" dirty="0"/>
              <a:t>确保组织目标和合同目标如期达成。</a:t>
            </a:r>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软件质量标准</a:t>
            </a:r>
          </a:p>
        </p:txBody>
      </p:sp>
      <p:sp>
        <p:nvSpPr>
          <p:cNvPr id="3" name="内容占位符 2"/>
          <p:cNvSpPr>
            <a:spLocks noGrp="1"/>
          </p:cNvSpPr>
          <p:nvPr>
            <p:ph idx="1"/>
          </p:nvPr>
        </p:nvSpPr>
        <p:spPr/>
        <p:txBody>
          <a:bodyPr>
            <a:normAutofit/>
          </a:bodyPr>
          <a:lstStyle/>
          <a:p>
            <a:pPr marL="0" indent="0">
              <a:lnSpc>
                <a:spcPct val="130000"/>
              </a:lnSpc>
              <a:buNone/>
            </a:pPr>
            <a:r>
              <a:rPr lang="en-US" altLang="zh-CN" dirty="0"/>
              <a:t>1 </a:t>
            </a:r>
            <a:r>
              <a:rPr lang="zh-CN" altLang="en-US" dirty="0"/>
              <a:t>引言</a:t>
            </a:r>
          </a:p>
          <a:p>
            <a:pPr marL="0" indent="0">
              <a:lnSpc>
                <a:spcPct val="130000"/>
              </a:lnSpc>
              <a:buNone/>
            </a:pPr>
            <a:r>
              <a:rPr lang="en-US" altLang="zh-CN" dirty="0"/>
              <a:t>2 </a:t>
            </a:r>
            <a:r>
              <a:rPr lang="zh-CN" altLang="en-US" dirty="0"/>
              <a:t>标准的定义</a:t>
            </a:r>
            <a:endParaRPr lang="en-US" altLang="zh-CN" dirty="0"/>
          </a:p>
          <a:p>
            <a:pPr marL="0" indent="0">
              <a:lnSpc>
                <a:spcPct val="130000"/>
              </a:lnSpc>
              <a:buNone/>
            </a:pPr>
            <a:r>
              <a:rPr lang="en-US" altLang="zh-CN" dirty="0"/>
              <a:t>3 </a:t>
            </a:r>
            <a:r>
              <a:rPr lang="zh-CN" altLang="en-US" dirty="0"/>
              <a:t>标准的分类</a:t>
            </a:r>
          </a:p>
          <a:p>
            <a:pPr marL="0" indent="0">
              <a:lnSpc>
                <a:spcPct val="130000"/>
              </a:lnSpc>
              <a:buNone/>
            </a:pPr>
            <a:r>
              <a:rPr lang="en-US" altLang="zh-CN" dirty="0"/>
              <a:t>4 </a:t>
            </a:r>
            <a:r>
              <a:rPr lang="zh-CN" altLang="en-US" dirty="0"/>
              <a:t>软件质量标准概述</a:t>
            </a:r>
          </a:p>
          <a:p>
            <a:pPr marL="0" indent="0">
              <a:lnSpc>
                <a:spcPct val="130000"/>
              </a:lnSpc>
              <a:buNone/>
            </a:pPr>
            <a:r>
              <a:rPr lang="en-US" altLang="zh-CN" dirty="0"/>
              <a:t>5 ISO/IEC/IEEE 12207</a:t>
            </a:r>
            <a:r>
              <a:rPr lang="zh-CN" altLang="en-US" dirty="0"/>
              <a:t>：</a:t>
            </a:r>
            <a:r>
              <a:rPr lang="en-US" altLang="zh-CN" dirty="0"/>
              <a:t>2017</a:t>
            </a:r>
            <a:r>
              <a:rPr lang="zh-CN" altLang="en-US" dirty="0"/>
              <a:t>标准</a:t>
            </a:r>
            <a:endParaRPr lang="en-US" altLang="zh-CN" dirty="0"/>
          </a:p>
          <a:p>
            <a:pPr marL="0" indent="0">
              <a:lnSpc>
                <a:spcPct val="130000"/>
              </a:lnSpc>
              <a:buNone/>
            </a:pPr>
            <a:r>
              <a:rPr lang="en-US" altLang="zh-CN" dirty="0"/>
              <a:t>6 CMM</a:t>
            </a:r>
            <a:r>
              <a:rPr lang="zh-CN" altLang="en-US" dirty="0"/>
              <a:t>及</a:t>
            </a:r>
            <a:r>
              <a:rPr lang="en-US" altLang="zh-CN" dirty="0"/>
              <a:t>CMMI</a:t>
            </a:r>
            <a:r>
              <a:rPr lang="zh-CN" altLang="en-US" dirty="0"/>
              <a:t>标准</a:t>
            </a:r>
          </a:p>
          <a:p>
            <a:pPr marL="0" indent="0">
              <a:buNone/>
            </a:pPr>
            <a:endParaRPr lang="zh-CN" altLang="en-US" dirty="0">
              <a:solidFill>
                <a:schemeClr val="bg1">
                  <a:lumMod val="50000"/>
                </a:schemeClr>
              </a:solidFill>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）组织性使能过程组</a:t>
            </a:r>
          </a:p>
        </p:txBody>
      </p:sp>
      <p:sp>
        <p:nvSpPr>
          <p:cNvPr id="3" name="内容占位符 2"/>
          <p:cNvSpPr>
            <a:spLocks noGrp="1"/>
          </p:cNvSpPr>
          <p:nvPr>
            <p:ph idx="1"/>
          </p:nvPr>
        </p:nvSpPr>
        <p:spPr/>
        <p:txBody>
          <a:bodyPr/>
          <a:lstStyle/>
          <a:p>
            <a:pPr>
              <a:lnSpc>
                <a:spcPct val="150000"/>
              </a:lnSpc>
            </a:pPr>
            <a:r>
              <a:rPr lang="zh-CN" altLang="en-US" dirty="0"/>
              <a:t>具体活动包括：</a:t>
            </a:r>
            <a:endParaRPr lang="en-US" altLang="zh-CN" dirty="0"/>
          </a:p>
          <a:p>
            <a:pPr lvl="1">
              <a:lnSpc>
                <a:spcPct val="150000"/>
              </a:lnSpc>
            </a:pPr>
            <a:r>
              <a:rPr lang="zh-CN" altLang="en-US" dirty="0"/>
              <a:t>软件生存周期模型管理</a:t>
            </a:r>
            <a:endParaRPr lang="en-US" altLang="zh-CN" dirty="0"/>
          </a:p>
          <a:p>
            <a:pPr lvl="1">
              <a:lnSpc>
                <a:spcPct val="150000"/>
              </a:lnSpc>
            </a:pPr>
            <a:r>
              <a:rPr lang="zh-CN" altLang="en-US" dirty="0"/>
              <a:t>基础设施管理</a:t>
            </a:r>
            <a:endParaRPr lang="en-US" altLang="zh-CN" dirty="0"/>
          </a:p>
          <a:p>
            <a:pPr lvl="1">
              <a:lnSpc>
                <a:spcPct val="150000"/>
              </a:lnSpc>
            </a:pPr>
            <a:r>
              <a:rPr lang="zh-CN" altLang="en-US" dirty="0"/>
              <a:t>项目组合管理</a:t>
            </a:r>
            <a:endParaRPr lang="en-US" altLang="zh-CN" dirty="0"/>
          </a:p>
          <a:p>
            <a:pPr lvl="1">
              <a:lnSpc>
                <a:spcPct val="150000"/>
              </a:lnSpc>
            </a:pPr>
            <a:r>
              <a:rPr lang="zh-CN" altLang="en-US" dirty="0"/>
              <a:t>人力资源管理</a:t>
            </a:r>
            <a:endParaRPr lang="en-US" altLang="zh-CN" dirty="0"/>
          </a:p>
          <a:p>
            <a:pPr lvl="1">
              <a:lnSpc>
                <a:spcPct val="150000"/>
              </a:lnSpc>
            </a:pPr>
            <a:r>
              <a:rPr lang="zh-CN" altLang="en-US" dirty="0"/>
              <a:t>质量管理</a:t>
            </a:r>
            <a:endParaRPr lang="en-US" altLang="zh-CN" dirty="0"/>
          </a:p>
          <a:p>
            <a:pPr lvl="1">
              <a:lnSpc>
                <a:spcPct val="150000"/>
              </a:lnSpc>
            </a:pPr>
            <a:r>
              <a:rPr lang="zh-CN" altLang="en-US" dirty="0"/>
              <a:t>知识管理</a:t>
            </a:r>
            <a:endParaRPr lang="en-US" altLang="zh-CN" dirty="0"/>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）技术过程组</a:t>
            </a:r>
          </a:p>
        </p:txBody>
      </p:sp>
      <p:sp>
        <p:nvSpPr>
          <p:cNvPr id="3" name="内容占位符 2"/>
          <p:cNvSpPr>
            <a:spLocks noGrp="1"/>
          </p:cNvSpPr>
          <p:nvPr>
            <p:ph idx="1"/>
          </p:nvPr>
        </p:nvSpPr>
        <p:spPr/>
        <p:txBody>
          <a:bodyPr/>
          <a:lstStyle/>
          <a:p>
            <a:pPr>
              <a:lnSpc>
                <a:spcPct val="150000"/>
              </a:lnSpc>
            </a:pPr>
            <a:r>
              <a:rPr lang="zh-CN" altLang="en-US" dirty="0"/>
              <a:t>技术过程组用于定义商业目标从而抽取出软件需求，根据软件需求定义软件架构并编码实现，并为软件的验证、确认、审核、运维直至退役的全程给出过程定义及任务描述。</a:t>
            </a: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）技术过程组</a:t>
            </a:r>
          </a:p>
        </p:txBody>
      </p:sp>
      <p:sp>
        <p:nvSpPr>
          <p:cNvPr id="5" name="内容占位符 4"/>
          <p:cNvSpPr>
            <a:spLocks noGrp="1"/>
          </p:cNvSpPr>
          <p:nvPr>
            <p:ph idx="1"/>
          </p:nvPr>
        </p:nvSpPr>
        <p:spPr/>
        <p:txBody>
          <a:bodyPr/>
          <a:lstStyle/>
          <a:p>
            <a:pPr>
              <a:lnSpc>
                <a:spcPct val="150000"/>
              </a:lnSpc>
            </a:pPr>
            <a:r>
              <a:rPr lang="zh-CN" altLang="en-US" dirty="0"/>
              <a:t>详细内容包括：</a:t>
            </a:r>
            <a:endParaRPr lang="en-US" altLang="zh-CN" dirty="0"/>
          </a:p>
          <a:p>
            <a:pPr lvl="1">
              <a:lnSpc>
                <a:spcPct val="150000"/>
              </a:lnSpc>
            </a:pPr>
            <a:r>
              <a:rPr lang="zh-CN" altLang="en-US" dirty="0"/>
              <a:t>商业目标分析、社会总需求分析、需求工程、架构设计、详细设计、系统分析、软件实现、系统集成、验证、确认、迁移、软件运行、软件维护、软件退役。</a:t>
            </a:r>
            <a:endParaRPr lang="en-US" altLang="zh-CN" dirty="0"/>
          </a:p>
          <a:p>
            <a:pPr lvl="1">
              <a:lnSpc>
                <a:spcPct val="150000"/>
              </a:lnSpc>
            </a:pPr>
            <a:endParaRPr lang="en-US" altLang="zh-CN" dirty="0"/>
          </a:p>
          <a:p>
            <a:pPr lvl="1"/>
            <a:endParaRPr lang="zh-CN" altLang="en-US" dirty="0"/>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）技术管理过程组</a:t>
            </a:r>
          </a:p>
        </p:txBody>
      </p:sp>
      <p:sp>
        <p:nvSpPr>
          <p:cNvPr id="3" name="内容占位符 2"/>
          <p:cNvSpPr>
            <a:spLocks noGrp="1"/>
          </p:cNvSpPr>
          <p:nvPr>
            <p:ph idx="1"/>
          </p:nvPr>
        </p:nvSpPr>
        <p:spPr/>
        <p:txBody>
          <a:bodyPr/>
          <a:lstStyle/>
          <a:p>
            <a:pPr>
              <a:lnSpc>
                <a:spcPct val="150000"/>
              </a:lnSpc>
            </a:pPr>
            <a:r>
              <a:rPr lang="zh-CN" altLang="en-US" dirty="0"/>
              <a:t>技术管理过程组用于建立、执行、监控并不断修订项目计划，并开展组织范围的决策管理、风险管理、配置管理、软件度量、信息管理、质量保证等工作。</a:t>
            </a:r>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特点</a:t>
            </a:r>
          </a:p>
        </p:txBody>
      </p:sp>
      <p:sp>
        <p:nvSpPr>
          <p:cNvPr id="3" name="内容占位符 2"/>
          <p:cNvSpPr>
            <a:spLocks noGrp="1"/>
          </p:cNvSpPr>
          <p:nvPr>
            <p:ph idx="1"/>
          </p:nvPr>
        </p:nvSpPr>
        <p:spPr>
          <a:xfrm>
            <a:off x="628650" y="1221600"/>
            <a:ext cx="7886700" cy="3263504"/>
          </a:xfrm>
        </p:spPr>
        <p:txBody>
          <a:bodyPr/>
          <a:lstStyle/>
          <a:p>
            <a:pPr>
              <a:lnSpc>
                <a:spcPct val="150000"/>
              </a:lnSpc>
            </a:pPr>
            <a:r>
              <a:rPr lang="en-US" altLang="zh-CN" dirty="0"/>
              <a:t>ISO/IEC/IEEE 12207:2017</a:t>
            </a:r>
            <a:r>
              <a:rPr lang="zh-CN" altLang="en-US" dirty="0"/>
              <a:t>标准的特点：</a:t>
            </a:r>
            <a:endParaRPr lang="en-US" altLang="zh-CN" dirty="0"/>
          </a:p>
          <a:p>
            <a:pPr lvl="1">
              <a:lnSpc>
                <a:spcPct val="150000"/>
              </a:lnSpc>
            </a:pPr>
            <a:r>
              <a:rPr lang="zh-CN" altLang="en-US" dirty="0"/>
              <a:t>兼顾不同涉众对软件项目的期望及需求</a:t>
            </a:r>
            <a:endParaRPr lang="en-US" altLang="zh-CN" dirty="0"/>
          </a:p>
          <a:p>
            <a:pPr lvl="1">
              <a:lnSpc>
                <a:spcPct val="150000"/>
              </a:lnSpc>
            </a:pPr>
            <a:r>
              <a:rPr lang="zh-CN" altLang="en-US" dirty="0"/>
              <a:t>描述软件生存周期中涉众应开展的各类活动，兼顾软件分包、众包、发包等多种开发模式。</a:t>
            </a:r>
            <a:endParaRPr lang="en-US" altLang="zh-CN" dirty="0"/>
          </a:p>
          <a:p>
            <a:pPr lvl="1">
              <a:lnSpc>
                <a:spcPct val="150000"/>
              </a:lnSpc>
            </a:pPr>
            <a:r>
              <a:rPr lang="zh-CN" altLang="en-US" dirty="0"/>
              <a:t>技术和管理并重，双管齐下。</a:t>
            </a:r>
            <a:endParaRPr lang="en-US" altLang="zh-CN" dirty="0"/>
          </a:p>
          <a:p>
            <a:pPr lvl="1">
              <a:lnSpc>
                <a:spcPct val="150000"/>
              </a:lnSpc>
            </a:pPr>
            <a:r>
              <a:rPr lang="zh-CN" altLang="en-US" dirty="0"/>
              <a:t>系统工程思想贯穿软件项目始终。</a:t>
            </a:r>
            <a:endParaRPr lang="en-US" altLang="zh-CN" dirty="0"/>
          </a:p>
          <a:p>
            <a:pPr lvl="1">
              <a:lnSpc>
                <a:spcPct val="150000"/>
              </a:lnSpc>
            </a:pPr>
            <a:r>
              <a:rPr lang="zh-CN" altLang="en-US" dirty="0"/>
              <a:t>把知识管理视为组织性项目是能过程的重要工作。</a:t>
            </a:r>
            <a:endParaRPr lang="en-US" altLang="zh-CN" dirty="0"/>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CMM</a:t>
            </a:r>
            <a:r>
              <a:rPr lang="zh-CN" altLang="en-US" dirty="0"/>
              <a:t>及</a:t>
            </a:r>
            <a:r>
              <a:rPr lang="en-US" altLang="zh-CN" dirty="0"/>
              <a:t>CMMI</a:t>
            </a:r>
            <a:r>
              <a:rPr lang="zh-CN" altLang="en-US" dirty="0"/>
              <a:t>标准</a:t>
            </a:r>
          </a:p>
        </p:txBody>
      </p:sp>
      <p:sp>
        <p:nvSpPr>
          <p:cNvPr id="3" name="内容占位符 2"/>
          <p:cNvSpPr>
            <a:spLocks noGrp="1"/>
          </p:cNvSpPr>
          <p:nvPr>
            <p:ph idx="1"/>
          </p:nvPr>
        </p:nvSpPr>
        <p:spPr/>
        <p:txBody>
          <a:bodyPr/>
          <a:lstStyle/>
          <a:p>
            <a:pPr>
              <a:lnSpc>
                <a:spcPct val="150000"/>
              </a:lnSpc>
            </a:pPr>
            <a:r>
              <a:rPr lang="zh-CN" altLang="en-US" dirty="0"/>
              <a:t>从</a:t>
            </a:r>
            <a:r>
              <a:rPr lang="en-US" altLang="zh-CN" dirty="0"/>
              <a:t>CMM</a:t>
            </a:r>
            <a:r>
              <a:rPr lang="zh-CN" altLang="en-US" dirty="0"/>
              <a:t>到</a:t>
            </a:r>
            <a:r>
              <a:rPr lang="en-US" altLang="zh-CN" dirty="0"/>
              <a:t>CMMI</a:t>
            </a:r>
          </a:p>
          <a:p>
            <a:pPr>
              <a:lnSpc>
                <a:spcPct val="150000"/>
              </a:lnSpc>
            </a:pPr>
            <a:r>
              <a:rPr lang="en-US" altLang="zh-CN" dirty="0"/>
              <a:t>CMM</a:t>
            </a:r>
            <a:r>
              <a:rPr lang="zh-CN" altLang="en-US" dirty="0"/>
              <a:t>标准</a:t>
            </a:r>
            <a:endParaRPr lang="en-US" altLang="zh-CN" dirty="0"/>
          </a:p>
          <a:p>
            <a:pPr>
              <a:lnSpc>
                <a:spcPct val="150000"/>
              </a:lnSpc>
            </a:pPr>
            <a:r>
              <a:rPr lang="en-US" altLang="zh-CN" dirty="0"/>
              <a:t>CMMI</a:t>
            </a:r>
            <a:r>
              <a:rPr lang="zh-CN" altLang="en-US" dirty="0"/>
              <a:t>标准</a:t>
            </a:r>
            <a:endParaRPr lang="en-US" altLang="zh-CN" dirty="0"/>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a:t>
            </a:r>
            <a:r>
              <a:rPr lang="zh-CN" altLang="en-US" dirty="0"/>
              <a:t>从</a:t>
            </a:r>
            <a:r>
              <a:rPr lang="en-US" altLang="zh-CN" dirty="0"/>
              <a:t>CMM</a:t>
            </a:r>
            <a:r>
              <a:rPr lang="zh-CN" altLang="en-US" dirty="0"/>
              <a:t>到</a:t>
            </a:r>
            <a:r>
              <a:rPr lang="en-US" altLang="zh-CN" dirty="0"/>
              <a:t>CMMI</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348320" y="732574"/>
            <a:ext cx="6447079" cy="4080864"/>
          </a:xfrm>
          <a:prstGeom prst="rect">
            <a:avLst/>
          </a:prstGeom>
        </p:spPr>
      </p:pic>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CMM</a:t>
            </a:r>
            <a:r>
              <a:rPr lang="zh-CN" altLang="en-US" dirty="0"/>
              <a:t>标准</a:t>
            </a:r>
          </a:p>
        </p:txBody>
      </p:sp>
      <p:sp>
        <p:nvSpPr>
          <p:cNvPr id="3" name="内容占位符 2"/>
          <p:cNvSpPr>
            <a:spLocks noGrp="1"/>
          </p:cNvSpPr>
          <p:nvPr>
            <p:ph idx="1"/>
          </p:nvPr>
        </p:nvSpPr>
        <p:spPr/>
        <p:txBody>
          <a:bodyPr/>
          <a:lstStyle/>
          <a:p>
            <a:pPr>
              <a:lnSpc>
                <a:spcPct val="150000"/>
              </a:lnSpc>
            </a:pPr>
            <a:r>
              <a:rPr lang="zh-CN" altLang="en-US" dirty="0"/>
              <a:t>软件能力成熟度是指组织机构的软件过程被有效地定义、管理、测量和控制的程度。</a:t>
            </a:r>
            <a:endParaRPr lang="en-US" altLang="zh-CN" dirty="0"/>
          </a:p>
          <a:p>
            <a:pPr>
              <a:lnSpc>
                <a:spcPct val="150000"/>
              </a:lnSpc>
            </a:pPr>
            <a:r>
              <a:rPr lang="zh-CN" altLang="en-US" dirty="0"/>
              <a:t>软件能力成熟度模型（</a:t>
            </a:r>
            <a:r>
              <a:rPr lang="en-US" altLang="zh-CN" dirty="0"/>
              <a:t>CMM</a:t>
            </a:r>
            <a:r>
              <a:rPr lang="zh-CN" altLang="en-US" dirty="0"/>
              <a:t>）为软件过程改进提供了一个框架，将整个软件改进过程分为</a:t>
            </a:r>
            <a:r>
              <a:rPr lang="en-US" altLang="zh-CN" dirty="0"/>
              <a:t>5</a:t>
            </a:r>
            <a:r>
              <a:rPr lang="zh-CN" altLang="en-US" dirty="0"/>
              <a:t>个成熟度等级，用来衡量组织机构的软件过程成熟度和评价其软件过程能力。</a:t>
            </a:r>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br>
              <a:rPr lang="en-US" altLang="zh-CN" dirty="0"/>
            </a:br>
            <a:r>
              <a:rPr lang="en-US" altLang="zh-CN" dirty="0"/>
              <a:t>CMM</a:t>
            </a:r>
            <a:r>
              <a:rPr lang="zh-CN" altLang="en-US" dirty="0"/>
              <a:t>软件过程成熟度等级</a:t>
            </a: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5073650" y="34290"/>
            <a:ext cx="3909060" cy="4979670"/>
          </a:xfrm>
          <a:prstGeom prst="rect">
            <a:avLst/>
          </a:prstGeom>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CMM</a:t>
            </a:r>
            <a:r>
              <a:rPr lang="zh-CN" altLang="en-US" dirty="0"/>
              <a:t>评估方法</a:t>
            </a:r>
          </a:p>
        </p:txBody>
      </p:sp>
      <p:sp>
        <p:nvSpPr>
          <p:cNvPr id="3" name="内容占位符 2"/>
          <p:cNvSpPr>
            <a:spLocks noGrp="1"/>
          </p:cNvSpPr>
          <p:nvPr>
            <p:ph idx="1"/>
          </p:nvPr>
        </p:nvSpPr>
        <p:spPr/>
        <p:txBody>
          <a:bodyPr>
            <a:normAutofit/>
          </a:bodyPr>
          <a:lstStyle/>
          <a:p>
            <a:pPr>
              <a:lnSpc>
                <a:spcPct val="150000"/>
              </a:lnSpc>
            </a:pPr>
            <a:r>
              <a:rPr lang="zh-CN" altLang="en-US" dirty="0"/>
              <a:t>方法</a:t>
            </a:r>
            <a:r>
              <a:rPr lang="en-US" altLang="zh-CN" dirty="0"/>
              <a:t>1</a:t>
            </a:r>
            <a:r>
              <a:rPr lang="zh-CN" altLang="en-US" dirty="0"/>
              <a:t>：</a:t>
            </a:r>
            <a:endParaRPr lang="en-US" altLang="zh-CN" dirty="0"/>
          </a:p>
          <a:p>
            <a:pPr lvl="1">
              <a:lnSpc>
                <a:spcPct val="150000"/>
              </a:lnSpc>
            </a:pPr>
            <a:r>
              <a:rPr lang="en-US" altLang="zh-CN" dirty="0"/>
              <a:t>CBA-SCE</a:t>
            </a:r>
            <a:r>
              <a:rPr lang="zh-CN" altLang="en-US" dirty="0"/>
              <a:t>（</a:t>
            </a:r>
            <a:r>
              <a:rPr lang="en-US" altLang="zh-CN" dirty="0"/>
              <a:t>CMM-Based Appraisal for Software Capability Estimation</a:t>
            </a:r>
            <a:r>
              <a:rPr lang="zh-CN" altLang="en-US" dirty="0"/>
              <a:t>），是基于</a:t>
            </a:r>
            <a:r>
              <a:rPr lang="en-US" altLang="zh-CN" dirty="0"/>
              <a:t>CMM</a:t>
            </a:r>
            <a:r>
              <a:rPr lang="zh-CN" altLang="en-US" dirty="0"/>
              <a:t>对组织的软件能力进行评估，是由组织外部的评估小组对该组织的软件能力进行的评估。</a:t>
            </a:r>
          </a:p>
          <a:p>
            <a:pPr>
              <a:lnSpc>
                <a:spcPct val="150000"/>
              </a:lnSpc>
            </a:pPr>
            <a:r>
              <a:rPr lang="zh-CN" altLang="en-US" dirty="0"/>
              <a:t>方法</a:t>
            </a:r>
            <a:r>
              <a:rPr lang="en-US" altLang="zh-CN" dirty="0"/>
              <a:t>2</a:t>
            </a:r>
            <a:r>
              <a:rPr lang="zh-CN" altLang="en-US" dirty="0"/>
              <a:t>：</a:t>
            </a:r>
            <a:endParaRPr lang="en-US" altLang="zh-CN" dirty="0"/>
          </a:p>
          <a:p>
            <a:pPr lvl="1">
              <a:lnSpc>
                <a:spcPct val="150000"/>
              </a:lnSpc>
            </a:pPr>
            <a:r>
              <a:rPr lang="en-US" altLang="zh-CN" dirty="0"/>
              <a:t>CBA-IPI</a:t>
            </a:r>
            <a:r>
              <a:rPr lang="zh-CN" altLang="en-US" dirty="0"/>
              <a:t>（</a:t>
            </a:r>
            <a:r>
              <a:rPr lang="en-US" altLang="zh-CN" dirty="0"/>
              <a:t>CMM-Based Appraisal for Internal Process Improvement</a:t>
            </a:r>
            <a:r>
              <a:rPr lang="zh-CN" altLang="en-US" dirty="0"/>
              <a:t>），基于</a:t>
            </a:r>
            <a:r>
              <a:rPr lang="en-US" altLang="zh-CN" dirty="0"/>
              <a:t>CMM</a:t>
            </a:r>
            <a:r>
              <a:rPr lang="zh-CN" altLang="en-US" dirty="0"/>
              <a:t>对内部的过程改进进行的评估，是由组织内部的小组对软件组织本身进行评估以改进质量，评估结果归组织机构所有。：</a:t>
            </a:r>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引言</a:t>
            </a:r>
          </a:p>
        </p:txBody>
      </p:sp>
      <p:sp>
        <p:nvSpPr>
          <p:cNvPr id="3" name="内容占位符 2"/>
          <p:cNvSpPr>
            <a:spLocks noGrp="1"/>
          </p:cNvSpPr>
          <p:nvPr>
            <p:ph idx="1"/>
          </p:nvPr>
        </p:nvSpPr>
        <p:spPr/>
        <p:txBody>
          <a:bodyPr/>
          <a:lstStyle/>
          <a:p>
            <a:pPr>
              <a:lnSpc>
                <a:spcPct val="150000"/>
              </a:lnSpc>
            </a:pPr>
            <a:r>
              <a:rPr lang="zh-CN" altLang="en-US" dirty="0"/>
              <a:t>目前，软件系统广泛应用到社会、生产、生活的方面方面，社会对软件质量要求越来越高。</a:t>
            </a:r>
            <a:endParaRPr lang="en-US" altLang="zh-CN" dirty="0"/>
          </a:p>
          <a:p>
            <a:pPr>
              <a:lnSpc>
                <a:spcPct val="150000"/>
              </a:lnSpc>
            </a:pPr>
            <a:r>
              <a:rPr lang="zh-CN" altLang="en-US" dirty="0"/>
              <a:t>为了规范软件产品开发维护、规范软件企业行为，软件质量标准应运而生。</a:t>
            </a:r>
            <a:endParaRPr lang="en-US" altLang="zh-CN" dirty="0"/>
          </a:p>
          <a:p>
            <a:pPr>
              <a:lnSpc>
                <a:spcPct val="150000"/>
              </a:lnSpc>
            </a:pPr>
            <a:r>
              <a:rPr lang="zh-CN" altLang="en-US" dirty="0"/>
              <a:t>软件质量标准是软件机构开展软件开发维护工作的准则和依据，也是用户、客户评判软件质量水平的准绳。</a:t>
            </a:r>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CMM</a:t>
            </a:r>
            <a:r>
              <a:rPr lang="zh-CN" altLang="en-US" dirty="0"/>
              <a:t>评估过程</a:t>
            </a:r>
          </a:p>
        </p:txBody>
      </p:sp>
      <p:pic>
        <p:nvPicPr>
          <p:cNvPr id="7" name="图片 6"/>
          <p:cNvPicPr>
            <a:picLocks noChangeAspect="1"/>
          </p:cNvPicPr>
          <p:nvPr/>
        </p:nvPicPr>
        <p:blipFill>
          <a:blip r:embed="rId2"/>
          <a:stretch>
            <a:fillRect/>
          </a:stretch>
        </p:blipFill>
        <p:spPr>
          <a:xfrm>
            <a:off x="1095842" y="1167594"/>
            <a:ext cx="6952316" cy="3088366"/>
          </a:xfrm>
          <a:prstGeom prst="rect">
            <a:avLst/>
          </a:prstGeom>
        </p:spPr>
      </p:pic>
    </p:spTree>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CMMI</a:t>
            </a:r>
            <a:r>
              <a:rPr lang="zh-CN" altLang="en-US" dirty="0"/>
              <a:t>标准</a:t>
            </a:r>
          </a:p>
        </p:txBody>
      </p:sp>
      <p:sp>
        <p:nvSpPr>
          <p:cNvPr id="3" name="内容占位符 2"/>
          <p:cNvSpPr>
            <a:spLocks noGrp="1"/>
          </p:cNvSpPr>
          <p:nvPr>
            <p:ph idx="1"/>
          </p:nvPr>
        </p:nvSpPr>
        <p:spPr/>
        <p:txBody>
          <a:bodyPr/>
          <a:lstStyle/>
          <a:p>
            <a:pPr>
              <a:lnSpc>
                <a:spcPct val="150000"/>
              </a:lnSpc>
            </a:pPr>
            <a:r>
              <a:rPr lang="en-US" altLang="zh-CN" dirty="0"/>
              <a:t>CMMI</a:t>
            </a:r>
            <a:r>
              <a:rPr lang="zh-CN" altLang="en-US" dirty="0"/>
              <a:t>（</a:t>
            </a:r>
            <a:r>
              <a:rPr lang="en-US" altLang="zh-CN" dirty="0"/>
              <a:t>Capability Maturity Model Integration</a:t>
            </a:r>
            <a:r>
              <a:rPr lang="zh-CN" altLang="en-US" dirty="0"/>
              <a:t>，能力成熟度模型集成）是用于产品开发（或服务）的过程改进成熟度模型。</a:t>
            </a:r>
          </a:p>
          <a:p>
            <a:pPr>
              <a:lnSpc>
                <a:spcPct val="150000"/>
              </a:lnSpc>
            </a:pPr>
            <a:r>
              <a:rPr lang="en-US" altLang="zh-CN" dirty="0"/>
              <a:t>CMMI</a:t>
            </a:r>
            <a:r>
              <a:rPr lang="zh-CN" altLang="en-US" dirty="0"/>
              <a:t>最佳实践覆盖了产品构思、交付、维护直至退役的整个软件生存周期。</a:t>
            </a:r>
          </a:p>
        </p:txBody>
      </p:sp>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6.3.1 CMMI</a:t>
            </a:r>
            <a:r>
              <a:rPr lang="zh-CN" altLang="en-US" dirty="0"/>
              <a:t>模型组件</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68" y="1059582"/>
            <a:ext cx="5174664" cy="3564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6.3.2 </a:t>
            </a:r>
            <a:r>
              <a:rPr lang="zh-CN" altLang="en-US" dirty="0"/>
              <a:t>过程域</a:t>
            </a:r>
          </a:p>
        </p:txBody>
      </p:sp>
      <p:graphicFrame>
        <p:nvGraphicFramePr>
          <p:cNvPr id="4" name="表格 4"/>
          <p:cNvGraphicFramePr>
            <a:graphicFrameLocks noGrp="1"/>
          </p:cNvGraphicFramePr>
          <p:nvPr/>
        </p:nvGraphicFramePr>
        <p:xfrm>
          <a:off x="683568" y="1167594"/>
          <a:ext cx="7668260" cy="3337560"/>
        </p:xfrm>
        <a:graphic>
          <a:graphicData uri="http://schemas.openxmlformats.org/drawingml/2006/table">
            <a:tbl>
              <a:tblPr firstRow="1" bandRow="1">
                <a:tableStyleId>{5C22544A-7EE6-4342-B048-85BDC9FD1C3A}</a:tableStyleId>
              </a:tblPr>
              <a:tblGrid>
                <a:gridCol w="756285">
                  <a:extLst>
                    <a:ext uri="{9D8B030D-6E8A-4147-A177-3AD203B41FA5}">
                      <a16:colId xmlns:a16="http://schemas.microsoft.com/office/drawing/2014/main" val="20000"/>
                    </a:ext>
                  </a:extLst>
                </a:gridCol>
                <a:gridCol w="915035">
                  <a:extLst>
                    <a:ext uri="{9D8B030D-6E8A-4147-A177-3AD203B41FA5}">
                      <a16:colId xmlns:a16="http://schemas.microsoft.com/office/drawing/2014/main" val="20001"/>
                    </a:ext>
                  </a:extLst>
                </a:gridCol>
                <a:gridCol w="3164205">
                  <a:extLst>
                    <a:ext uri="{9D8B030D-6E8A-4147-A177-3AD203B41FA5}">
                      <a16:colId xmlns:a16="http://schemas.microsoft.com/office/drawing/2014/main" val="20002"/>
                    </a:ext>
                  </a:extLst>
                </a:gridCol>
                <a:gridCol w="2832735">
                  <a:extLst>
                    <a:ext uri="{9D8B030D-6E8A-4147-A177-3AD203B41FA5}">
                      <a16:colId xmlns:a16="http://schemas.microsoft.com/office/drawing/2014/main" val="20003"/>
                    </a:ext>
                  </a:extLst>
                </a:gridCol>
              </a:tblGrid>
              <a:tr h="278130">
                <a:tc>
                  <a:txBody>
                    <a:bodyPr/>
                    <a:lstStyle/>
                    <a:p>
                      <a:r>
                        <a:rPr lang="zh-CN" altLang="en-US" sz="1050" dirty="0"/>
                        <a:t>序号</a:t>
                      </a:r>
                    </a:p>
                  </a:txBody>
                  <a:tcPr marL="68580" marR="68580" marT="34290" marB="34290"/>
                </a:tc>
                <a:tc>
                  <a:txBody>
                    <a:bodyPr/>
                    <a:lstStyle/>
                    <a:p>
                      <a:r>
                        <a:rPr lang="zh-CN" altLang="en-US" sz="1050" dirty="0"/>
                        <a:t>简称</a:t>
                      </a:r>
                    </a:p>
                  </a:txBody>
                  <a:tcPr marL="68580" marR="68580" marT="34290" marB="34290"/>
                </a:tc>
                <a:tc>
                  <a:txBody>
                    <a:bodyPr/>
                    <a:lstStyle/>
                    <a:p>
                      <a:r>
                        <a:rPr lang="zh-CN" altLang="en-US" sz="1050" dirty="0"/>
                        <a:t>英文全称</a:t>
                      </a:r>
                    </a:p>
                  </a:txBody>
                  <a:tcPr marL="68580" marR="68580" marT="34290" marB="34290"/>
                </a:tc>
                <a:tc>
                  <a:txBody>
                    <a:bodyPr/>
                    <a:lstStyle/>
                    <a:p>
                      <a:r>
                        <a:rPr lang="zh-CN" altLang="en-US" sz="1050" dirty="0"/>
                        <a:t>中文名称</a:t>
                      </a:r>
                    </a:p>
                  </a:txBody>
                  <a:tcPr marL="68580" marR="68580" marT="34290" marB="34290"/>
                </a:tc>
                <a:extLst>
                  <a:ext uri="{0D108BD9-81ED-4DB2-BD59-A6C34878D82A}">
                    <a16:rowId xmlns:a16="http://schemas.microsoft.com/office/drawing/2014/main" val="10000"/>
                  </a:ext>
                </a:extLst>
              </a:tr>
              <a:tr h="278130">
                <a:tc>
                  <a:txBody>
                    <a:bodyPr/>
                    <a:lstStyle/>
                    <a:p>
                      <a:r>
                        <a:rPr lang="en-US" altLang="zh-CN" sz="1050" dirty="0"/>
                        <a:t>1</a:t>
                      </a:r>
                      <a:endParaRPr lang="zh-CN" altLang="en-US" sz="1050" dirty="0"/>
                    </a:p>
                  </a:txBody>
                  <a:tcPr marL="68580" marR="68580" marT="34290" marB="34290"/>
                </a:tc>
                <a:tc>
                  <a:txBody>
                    <a:bodyPr/>
                    <a:lstStyle/>
                    <a:p>
                      <a:r>
                        <a:rPr lang="en-US" altLang="zh-CN" sz="1050" dirty="0"/>
                        <a:t>CAR</a:t>
                      </a:r>
                      <a:endParaRPr lang="zh-CN" altLang="en-US" sz="1050" dirty="0"/>
                    </a:p>
                  </a:txBody>
                  <a:tcPr marL="68580" marR="68580" marT="34290" marB="34290"/>
                </a:tc>
                <a:tc>
                  <a:txBody>
                    <a:bodyPr/>
                    <a:lstStyle/>
                    <a:p>
                      <a:r>
                        <a:rPr lang="en-US" altLang="zh-CN" sz="1050" dirty="0"/>
                        <a:t>Causal Analysis and Resolution</a:t>
                      </a:r>
                      <a:endParaRPr lang="zh-CN" altLang="en-US" sz="1050" dirty="0"/>
                    </a:p>
                  </a:txBody>
                  <a:tcPr marL="68580" marR="68580" marT="34290" marB="34290"/>
                </a:tc>
                <a:tc>
                  <a:txBody>
                    <a:bodyPr/>
                    <a:lstStyle/>
                    <a:p>
                      <a:r>
                        <a:rPr lang="zh-CN" altLang="en-US" sz="1050" dirty="0"/>
                        <a:t>原因分析与解决方案</a:t>
                      </a:r>
                    </a:p>
                  </a:txBody>
                  <a:tcPr marL="68580" marR="68580" marT="34290" marB="34290"/>
                </a:tc>
                <a:extLst>
                  <a:ext uri="{0D108BD9-81ED-4DB2-BD59-A6C34878D82A}">
                    <a16:rowId xmlns:a16="http://schemas.microsoft.com/office/drawing/2014/main" val="10001"/>
                  </a:ext>
                </a:extLst>
              </a:tr>
              <a:tr h="278130">
                <a:tc>
                  <a:txBody>
                    <a:bodyPr/>
                    <a:lstStyle/>
                    <a:p>
                      <a:r>
                        <a:rPr lang="en-US" altLang="zh-CN" sz="1050" dirty="0"/>
                        <a:t>2</a:t>
                      </a:r>
                      <a:endParaRPr lang="zh-CN" altLang="en-US" sz="1050" dirty="0"/>
                    </a:p>
                  </a:txBody>
                  <a:tcPr marL="68580" marR="68580" marT="34290" marB="34290"/>
                </a:tc>
                <a:tc>
                  <a:txBody>
                    <a:bodyPr/>
                    <a:lstStyle/>
                    <a:p>
                      <a:r>
                        <a:rPr lang="en-US" altLang="zh-CN" sz="1050" dirty="0"/>
                        <a:t>CM</a:t>
                      </a:r>
                      <a:endParaRPr lang="zh-CN" altLang="en-US" sz="1050" dirty="0"/>
                    </a:p>
                  </a:txBody>
                  <a:tcPr marL="68580" marR="68580" marT="34290" marB="34290"/>
                </a:tc>
                <a:tc>
                  <a:txBody>
                    <a:bodyPr/>
                    <a:lstStyle/>
                    <a:p>
                      <a:r>
                        <a:rPr lang="en-US" altLang="zh-CN" sz="1050" dirty="0"/>
                        <a:t>Configuration Management</a:t>
                      </a:r>
                      <a:endParaRPr lang="zh-CN" altLang="en-US" sz="1050" dirty="0"/>
                    </a:p>
                  </a:txBody>
                  <a:tcPr marL="68580" marR="68580" marT="34290" marB="34290"/>
                </a:tc>
                <a:tc>
                  <a:txBody>
                    <a:bodyPr/>
                    <a:lstStyle/>
                    <a:p>
                      <a:r>
                        <a:rPr lang="zh-CN" altLang="en-US" sz="1050" dirty="0"/>
                        <a:t>配置管理</a:t>
                      </a:r>
                    </a:p>
                  </a:txBody>
                  <a:tcPr marL="68580" marR="68580" marT="34290" marB="34290"/>
                </a:tc>
                <a:extLst>
                  <a:ext uri="{0D108BD9-81ED-4DB2-BD59-A6C34878D82A}">
                    <a16:rowId xmlns:a16="http://schemas.microsoft.com/office/drawing/2014/main" val="10002"/>
                  </a:ext>
                </a:extLst>
              </a:tr>
              <a:tr h="278130">
                <a:tc>
                  <a:txBody>
                    <a:bodyPr/>
                    <a:lstStyle/>
                    <a:p>
                      <a:r>
                        <a:rPr lang="en-US" altLang="zh-CN" sz="1050" dirty="0"/>
                        <a:t>3</a:t>
                      </a:r>
                      <a:endParaRPr lang="zh-CN" altLang="en-US" sz="1050" dirty="0"/>
                    </a:p>
                  </a:txBody>
                  <a:tcPr marL="68580" marR="68580" marT="34290" marB="34290"/>
                </a:tc>
                <a:tc>
                  <a:txBody>
                    <a:bodyPr/>
                    <a:lstStyle/>
                    <a:p>
                      <a:r>
                        <a:rPr lang="en-US" altLang="zh-CN" sz="1050" dirty="0"/>
                        <a:t>DAR</a:t>
                      </a:r>
                      <a:endParaRPr lang="zh-CN" altLang="en-US" sz="1050" dirty="0"/>
                    </a:p>
                  </a:txBody>
                  <a:tcPr marL="68580" marR="68580" marT="34290" marB="34290"/>
                </a:tc>
                <a:tc>
                  <a:txBody>
                    <a:bodyPr/>
                    <a:lstStyle/>
                    <a:p>
                      <a:r>
                        <a:rPr lang="en-US" altLang="zh-CN" sz="1050" dirty="0"/>
                        <a:t>Decision Analysis and Resolution</a:t>
                      </a:r>
                      <a:endParaRPr lang="zh-CN" altLang="en-US" sz="1050" dirty="0"/>
                    </a:p>
                  </a:txBody>
                  <a:tcPr marL="68580" marR="68580" marT="34290" marB="34290"/>
                </a:tc>
                <a:tc>
                  <a:txBody>
                    <a:bodyPr/>
                    <a:lstStyle/>
                    <a:p>
                      <a:r>
                        <a:rPr lang="zh-CN" altLang="en-US" sz="1050" dirty="0"/>
                        <a:t>决策分析与解决方案</a:t>
                      </a:r>
                    </a:p>
                  </a:txBody>
                  <a:tcPr marL="68580" marR="68580" marT="34290" marB="34290"/>
                </a:tc>
                <a:extLst>
                  <a:ext uri="{0D108BD9-81ED-4DB2-BD59-A6C34878D82A}">
                    <a16:rowId xmlns:a16="http://schemas.microsoft.com/office/drawing/2014/main" val="10003"/>
                  </a:ext>
                </a:extLst>
              </a:tr>
              <a:tr h="278130">
                <a:tc>
                  <a:txBody>
                    <a:bodyPr/>
                    <a:lstStyle/>
                    <a:p>
                      <a:r>
                        <a:rPr lang="en-US" altLang="zh-CN" sz="1050" dirty="0"/>
                        <a:t>4</a:t>
                      </a:r>
                      <a:endParaRPr lang="zh-CN" altLang="en-US" sz="1050" dirty="0"/>
                    </a:p>
                  </a:txBody>
                  <a:tcPr marL="68580" marR="68580" marT="34290" marB="34290"/>
                </a:tc>
                <a:tc>
                  <a:txBody>
                    <a:bodyPr/>
                    <a:lstStyle/>
                    <a:p>
                      <a:r>
                        <a:rPr lang="en-US" altLang="zh-CN" sz="1050" dirty="0"/>
                        <a:t>IPM</a:t>
                      </a:r>
                      <a:endParaRPr lang="zh-CN" altLang="en-US" sz="1050" dirty="0"/>
                    </a:p>
                  </a:txBody>
                  <a:tcPr marL="68580" marR="68580" marT="34290" marB="34290"/>
                </a:tc>
                <a:tc>
                  <a:txBody>
                    <a:bodyPr/>
                    <a:lstStyle/>
                    <a:p>
                      <a:r>
                        <a:rPr lang="en-US" altLang="zh-CN" sz="1050" dirty="0"/>
                        <a:t>Integrated Project Management</a:t>
                      </a:r>
                      <a:endParaRPr lang="zh-CN" altLang="en-US" sz="1050" dirty="0"/>
                    </a:p>
                  </a:txBody>
                  <a:tcPr marL="68580" marR="68580" marT="34290" marB="34290"/>
                </a:tc>
                <a:tc>
                  <a:txBody>
                    <a:bodyPr/>
                    <a:lstStyle/>
                    <a:p>
                      <a:r>
                        <a:rPr lang="zh-CN" altLang="en-US" sz="1050" dirty="0"/>
                        <a:t>集成化项目管理</a:t>
                      </a:r>
                    </a:p>
                  </a:txBody>
                  <a:tcPr marL="68580" marR="68580" marT="34290" marB="34290"/>
                </a:tc>
                <a:extLst>
                  <a:ext uri="{0D108BD9-81ED-4DB2-BD59-A6C34878D82A}">
                    <a16:rowId xmlns:a16="http://schemas.microsoft.com/office/drawing/2014/main" val="10004"/>
                  </a:ext>
                </a:extLst>
              </a:tr>
              <a:tr h="278130">
                <a:tc>
                  <a:txBody>
                    <a:bodyPr/>
                    <a:lstStyle/>
                    <a:p>
                      <a:r>
                        <a:rPr lang="en-US" altLang="zh-CN" sz="1050" dirty="0"/>
                        <a:t>5</a:t>
                      </a:r>
                      <a:endParaRPr lang="zh-CN" altLang="en-US" sz="1050" dirty="0"/>
                    </a:p>
                  </a:txBody>
                  <a:tcPr marL="68580" marR="68580" marT="34290" marB="34290"/>
                </a:tc>
                <a:tc>
                  <a:txBody>
                    <a:bodyPr/>
                    <a:lstStyle/>
                    <a:p>
                      <a:r>
                        <a:rPr lang="en-US" altLang="zh-CN" sz="1050" dirty="0"/>
                        <a:t>MA</a:t>
                      </a:r>
                      <a:endParaRPr lang="zh-CN" altLang="en-US" sz="1050" dirty="0"/>
                    </a:p>
                  </a:txBody>
                  <a:tcPr marL="68580" marR="68580" marT="34290" marB="34290"/>
                </a:tc>
                <a:tc>
                  <a:txBody>
                    <a:bodyPr/>
                    <a:lstStyle/>
                    <a:p>
                      <a:r>
                        <a:rPr lang="en-US" altLang="zh-CN" sz="1050" dirty="0"/>
                        <a:t>Measurement and Analysis</a:t>
                      </a:r>
                      <a:endParaRPr lang="zh-CN" altLang="en-US" sz="1050" dirty="0"/>
                    </a:p>
                  </a:txBody>
                  <a:tcPr marL="68580" marR="68580" marT="34290" marB="34290"/>
                </a:tc>
                <a:tc>
                  <a:txBody>
                    <a:bodyPr/>
                    <a:lstStyle/>
                    <a:p>
                      <a:r>
                        <a:rPr lang="zh-CN" altLang="en-US" sz="1050" dirty="0"/>
                        <a:t>度量与分析</a:t>
                      </a:r>
                    </a:p>
                  </a:txBody>
                  <a:tcPr marL="68580" marR="68580" marT="34290" marB="34290"/>
                </a:tc>
                <a:extLst>
                  <a:ext uri="{0D108BD9-81ED-4DB2-BD59-A6C34878D82A}">
                    <a16:rowId xmlns:a16="http://schemas.microsoft.com/office/drawing/2014/main" val="10005"/>
                  </a:ext>
                </a:extLst>
              </a:tr>
              <a:tr h="278130">
                <a:tc>
                  <a:txBody>
                    <a:bodyPr/>
                    <a:lstStyle/>
                    <a:p>
                      <a:r>
                        <a:rPr lang="en-US" altLang="zh-CN" sz="1050" dirty="0"/>
                        <a:t>6</a:t>
                      </a:r>
                      <a:endParaRPr lang="zh-CN" altLang="en-US" sz="1050" dirty="0"/>
                    </a:p>
                  </a:txBody>
                  <a:tcPr marL="68580" marR="68580" marT="34290" marB="34290"/>
                </a:tc>
                <a:tc>
                  <a:txBody>
                    <a:bodyPr/>
                    <a:lstStyle/>
                    <a:p>
                      <a:r>
                        <a:rPr lang="en-US" altLang="zh-CN" sz="1050" dirty="0"/>
                        <a:t>OPM</a:t>
                      </a:r>
                      <a:endParaRPr lang="zh-CN" altLang="en-US" sz="1050" dirty="0"/>
                    </a:p>
                  </a:txBody>
                  <a:tcPr marL="68580" marR="68580" marT="34290" marB="34290"/>
                </a:tc>
                <a:tc>
                  <a:txBody>
                    <a:bodyPr/>
                    <a:lstStyle/>
                    <a:p>
                      <a:r>
                        <a:rPr lang="en-US" altLang="zh-CN" sz="1050" dirty="0"/>
                        <a:t>Organizational Performance Management</a:t>
                      </a:r>
                      <a:endParaRPr lang="zh-CN" altLang="en-US" sz="1050" dirty="0"/>
                    </a:p>
                  </a:txBody>
                  <a:tcPr marL="68580" marR="68580" marT="34290" marB="34290"/>
                </a:tc>
                <a:tc>
                  <a:txBody>
                    <a:bodyPr/>
                    <a:lstStyle/>
                    <a:p>
                      <a:r>
                        <a:rPr lang="zh-CN" altLang="en-US" sz="1050" dirty="0"/>
                        <a:t>组织级绩效管理</a:t>
                      </a:r>
                    </a:p>
                  </a:txBody>
                  <a:tcPr marL="68580" marR="68580" marT="34290" marB="34290"/>
                </a:tc>
                <a:extLst>
                  <a:ext uri="{0D108BD9-81ED-4DB2-BD59-A6C34878D82A}">
                    <a16:rowId xmlns:a16="http://schemas.microsoft.com/office/drawing/2014/main" val="10006"/>
                  </a:ext>
                </a:extLst>
              </a:tr>
              <a:tr h="278130">
                <a:tc>
                  <a:txBody>
                    <a:bodyPr/>
                    <a:lstStyle/>
                    <a:p>
                      <a:r>
                        <a:rPr lang="en-US" altLang="zh-CN" sz="1050" dirty="0"/>
                        <a:t>7</a:t>
                      </a:r>
                      <a:endParaRPr lang="zh-CN" altLang="en-US" sz="1050" dirty="0"/>
                    </a:p>
                  </a:txBody>
                  <a:tcPr marL="68580" marR="68580" marT="34290" marB="34290"/>
                </a:tc>
                <a:tc>
                  <a:txBody>
                    <a:bodyPr/>
                    <a:lstStyle/>
                    <a:p>
                      <a:r>
                        <a:rPr lang="en-US" altLang="zh-CN" sz="1050" dirty="0"/>
                        <a:t>OPD</a:t>
                      </a:r>
                      <a:endParaRPr lang="zh-CN" altLang="en-US" sz="1050" dirty="0"/>
                    </a:p>
                  </a:txBody>
                  <a:tcPr marL="68580" marR="68580" marT="34290" marB="34290"/>
                </a:tc>
                <a:tc>
                  <a:txBody>
                    <a:bodyPr/>
                    <a:lstStyle/>
                    <a:p>
                      <a:r>
                        <a:rPr lang="en-US" altLang="zh-CN" sz="1050" dirty="0"/>
                        <a:t>Organizational Process Definition</a:t>
                      </a:r>
                      <a:endParaRPr lang="zh-CN" altLang="en-US" sz="1050" dirty="0"/>
                    </a:p>
                  </a:txBody>
                  <a:tcPr marL="68580" marR="68580" marT="34290" marB="34290"/>
                </a:tc>
                <a:tc>
                  <a:txBody>
                    <a:bodyPr/>
                    <a:lstStyle/>
                    <a:p>
                      <a:r>
                        <a:rPr lang="zh-CN" altLang="en-US" sz="1050" dirty="0"/>
                        <a:t>组织级过程定义</a:t>
                      </a:r>
                    </a:p>
                  </a:txBody>
                  <a:tcPr marL="68580" marR="68580" marT="34290" marB="34290"/>
                </a:tc>
                <a:extLst>
                  <a:ext uri="{0D108BD9-81ED-4DB2-BD59-A6C34878D82A}">
                    <a16:rowId xmlns:a16="http://schemas.microsoft.com/office/drawing/2014/main" val="10007"/>
                  </a:ext>
                </a:extLst>
              </a:tr>
              <a:tr h="278130">
                <a:tc>
                  <a:txBody>
                    <a:bodyPr/>
                    <a:lstStyle/>
                    <a:p>
                      <a:r>
                        <a:rPr lang="en-US" altLang="zh-CN" sz="1050" dirty="0"/>
                        <a:t>8</a:t>
                      </a:r>
                      <a:endParaRPr lang="zh-CN" altLang="en-US" sz="1050" dirty="0"/>
                    </a:p>
                  </a:txBody>
                  <a:tcPr marL="68580" marR="68580" marT="34290" marB="34290"/>
                </a:tc>
                <a:tc>
                  <a:txBody>
                    <a:bodyPr/>
                    <a:lstStyle/>
                    <a:p>
                      <a:r>
                        <a:rPr lang="en-US" altLang="zh-CN" sz="1050" dirty="0"/>
                        <a:t>OPF</a:t>
                      </a:r>
                      <a:endParaRPr lang="zh-CN" altLang="en-US" sz="1050" dirty="0"/>
                    </a:p>
                  </a:txBody>
                  <a:tcPr marL="68580" marR="68580" marT="34290" marB="34290"/>
                </a:tc>
                <a:tc>
                  <a:txBody>
                    <a:bodyPr/>
                    <a:lstStyle/>
                    <a:p>
                      <a:r>
                        <a:rPr lang="en-US" altLang="zh-CN" sz="1050" dirty="0"/>
                        <a:t>Organizational Process Focus</a:t>
                      </a:r>
                      <a:endParaRPr lang="zh-CN" altLang="en-US" sz="1050" dirty="0"/>
                    </a:p>
                  </a:txBody>
                  <a:tcPr marL="68580" marR="68580" marT="34290" marB="34290"/>
                </a:tc>
                <a:tc>
                  <a:txBody>
                    <a:bodyPr/>
                    <a:lstStyle/>
                    <a:p>
                      <a:r>
                        <a:rPr lang="zh-CN" altLang="en-US" sz="1050" dirty="0"/>
                        <a:t>组织级绩效关注</a:t>
                      </a:r>
                    </a:p>
                  </a:txBody>
                  <a:tcPr marL="68580" marR="68580" marT="34290" marB="34290"/>
                </a:tc>
                <a:extLst>
                  <a:ext uri="{0D108BD9-81ED-4DB2-BD59-A6C34878D82A}">
                    <a16:rowId xmlns:a16="http://schemas.microsoft.com/office/drawing/2014/main" val="10008"/>
                  </a:ext>
                </a:extLst>
              </a:tr>
              <a:tr h="278130">
                <a:tc>
                  <a:txBody>
                    <a:bodyPr/>
                    <a:lstStyle/>
                    <a:p>
                      <a:r>
                        <a:rPr lang="en-US" altLang="zh-CN" sz="1050" dirty="0"/>
                        <a:t>9</a:t>
                      </a:r>
                      <a:endParaRPr lang="zh-CN" altLang="en-US" sz="1050" dirty="0"/>
                    </a:p>
                  </a:txBody>
                  <a:tcPr marL="68580" marR="68580" marT="34290" marB="34290"/>
                </a:tc>
                <a:tc>
                  <a:txBody>
                    <a:bodyPr/>
                    <a:lstStyle/>
                    <a:p>
                      <a:r>
                        <a:rPr lang="en-US" altLang="zh-CN" sz="1050" dirty="0"/>
                        <a:t>OPP</a:t>
                      </a:r>
                      <a:endParaRPr lang="zh-CN" altLang="en-US" sz="1050" dirty="0"/>
                    </a:p>
                  </a:txBody>
                  <a:tcPr marL="68580" marR="68580" marT="34290" marB="34290"/>
                </a:tc>
                <a:tc>
                  <a:txBody>
                    <a:bodyPr/>
                    <a:lstStyle/>
                    <a:p>
                      <a:r>
                        <a:rPr lang="en-US" altLang="zh-CN" sz="1050" dirty="0"/>
                        <a:t>Organizational Process Performance</a:t>
                      </a:r>
                      <a:endParaRPr lang="zh-CN" altLang="en-US" sz="1050" dirty="0"/>
                    </a:p>
                  </a:txBody>
                  <a:tcPr marL="68580" marR="68580" marT="34290" marB="34290"/>
                </a:tc>
                <a:tc>
                  <a:txBody>
                    <a:bodyPr/>
                    <a:lstStyle/>
                    <a:p>
                      <a:r>
                        <a:rPr lang="zh-CN" altLang="en-US" sz="1050" dirty="0"/>
                        <a:t>组织级过程性能</a:t>
                      </a:r>
                    </a:p>
                  </a:txBody>
                  <a:tcPr marL="68580" marR="68580" marT="34290" marB="34290"/>
                </a:tc>
                <a:extLst>
                  <a:ext uri="{0D108BD9-81ED-4DB2-BD59-A6C34878D82A}">
                    <a16:rowId xmlns:a16="http://schemas.microsoft.com/office/drawing/2014/main" val="10009"/>
                  </a:ext>
                </a:extLst>
              </a:tr>
              <a:tr h="278130">
                <a:tc>
                  <a:txBody>
                    <a:bodyPr/>
                    <a:lstStyle/>
                    <a:p>
                      <a:r>
                        <a:rPr lang="en-US" altLang="zh-CN" sz="1050" dirty="0"/>
                        <a:t>10</a:t>
                      </a:r>
                      <a:endParaRPr lang="zh-CN" altLang="en-US" sz="1050" dirty="0"/>
                    </a:p>
                  </a:txBody>
                  <a:tcPr marL="68580" marR="68580" marT="34290" marB="34290"/>
                </a:tc>
                <a:tc>
                  <a:txBody>
                    <a:bodyPr/>
                    <a:lstStyle/>
                    <a:p>
                      <a:r>
                        <a:rPr lang="en-US" altLang="zh-CN" sz="1050" dirty="0"/>
                        <a:t>OT</a:t>
                      </a:r>
                      <a:endParaRPr lang="zh-CN" altLang="en-US" sz="1050" dirty="0"/>
                    </a:p>
                  </a:txBody>
                  <a:tcPr marL="68580" marR="68580" marT="34290" marB="34290"/>
                </a:tc>
                <a:tc>
                  <a:txBody>
                    <a:bodyPr/>
                    <a:lstStyle/>
                    <a:p>
                      <a:r>
                        <a:rPr lang="en-US" altLang="zh-CN" sz="1050" dirty="0"/>
                        <a:t>Organizational Training</a:t>
                      </a:r>
                      <a:endParaRPr lang="zh-CN" altLang="en-US" sz="1050" dirty="0"/>
                    </a:p>
                  </a:txBody>
                  <a:tcPr marL="68580" marR="68580" marT="34290" marB="34290"/>
                </a:tc>
                <a:tc>
                  <a:txBody>
                    <a:bodyPr/>
                    <a:lstStyle/>
                    <a:p>
                      <a:r>
                        <a:rPr lang="zh-CN" altLang="en-US" sz="1050" dirty="0"/>
                        <a:t>组织培训</a:t>
                      </a:r>
                    </a:p>
                  </a:txBody>
                  <a:tcPr marL="68580" marR="68580" marT="34290" marB="34290"/>
                </a:tc>
                <a:extLst>
                  <a:ext uri="{0D108BD9-81ED-4DB2-BD59-A6C34878D82A}">
                    <a16:rowId xmlns:a16="http://schemas.microsoft.com/office/drawing/2014/main" val="10010"/>
                  </a:ext>
                </a:extLst>
              </a:tr>
              <a:tr h="278130">
                <a:tc>
                  <a:txBody>
                    <a:bodyPr/>
                    <a:lstStyle/>
                    <a:p>
                      <a:r>
                        <a:rPr lang="en-US" altLang="zh-CN" sz="1050" dirty="0"/>
                        <a:t>11</a:t>
                      </a:r>
                      <a:endParaRPr lang="zh-CN" altLang="en-US" sz="1050" dirty="0"/>
                    </a:p>
                  </a:txBody>
                  <a:tcPr marL="68580" marR="68580" marT="34290" marB="34290"/>
                </a:tc>
                <a:tc>
                  <a:txBody>
                    <a:bodyPr/>
                    <a:lstStyle/>
                    <a:p>
                      <a:r>
                        <a:rPr lang="en-US" altLang="zh-CN" sz="1050" dirty="0"/>
                        <a:t>PI</a:t>
                      </a:r>
                      <a:endParaRPr lang="zh-CN" altLang="en-US" sz="1050" dirty="0"/>
                    </a:p>
                  </a:txBody>
                  <a:tcPr marL="68580" marR="68580" marT="34290" marB="34290"/>
                </a:tc>
                <a:tc>
                  <a:txBody>
                    <a:bodyPr/>
                    <a:lstStyle/>
                    <a:p>
                      <a:r>
                        <a:rPr lang="en-US" altLang="zh-CN" sz="1050" dirty="0"/>
                        <a:t>Product Integration</a:t>
                      </a:r>
                      <a:endParaRPr lang="zh-CN" altLang="en-US" sz="1050" dirty="0"/>
                    </a:p>
                  </a:txBody>
                  <a:tcPr marL="68580" marR="68580" marT="34290" marB="34290"/>
                </a:tc>
                <a:tc>
                  <a:txBody>
                    <a:bodyPr/>
                    <a:lstStyle/>
                    <a:p>
                      <a:r>
                        <a:rPr lang="zh-CN" altLang="en-US" sz="1050" dirty="0"/>
                        <a:t>产品集成</a:t>
                      </a:r>
                    </a:p>
                  </a:txBody>
                  <a:tcPr marL="68580" marR="68580" marT="34290" marB="34290"/>
                </a:tc>
                <a:extLst>
                  <a:ext uri="{0D108BD9-81ED-4DB2-BD59-A6C34878D82A}">
                    <a16:rowId xmlns:a16="http://schemas.microsoft.com/office/drawing/2014/main" val="10011"/>
                  </a:ext>
                </a:extLst>
              </a:tr>
            </a:tbl>
          </a:graphicData>
        </a:graphic>
      </p:graphicFrame>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6.3.2 </a:t>
            </a:r>
            <a:r>
              <a:rPr lang="zh-CN" altLang="en-US" dirty="0"/>
              <a:t>过程域</a:t>
            </a:r>
          </a:p>
        </p:txBody>
      </p:sp>
      <p:graphicFrame>
        <p:nvGraphicFramePr>
          <p:cNvPr id="4" name="表格 4"/>
          <p:cNvGraphicFramePr>
            <a:graphicFrameLocks noGrp="1"/>
          </p:cNvGraphicFramePr>
          <p:nvPr/>
        </p:nvGraphicFramePr>
        <p:xfrm>
          <a:off x="683568" y="1167594"/>
          <a:ext cx="7668260" cy="3337560"/>
        </p:xfrm>
        <a:graphic>
          <a:graphicData uri="http://schemas.openxmlformats.org/drawingml/2006/table">
            <a:tbl>
              <a:tblPr firstRow="1" bandRow="1">
                <a:tableStyleId>{5C22544A-7EE6-4342-B048-85BDC9FD1C3A}</a:tableStyleId>
              </a:tblPr>
              <a:tblGrid>
                <a:gridCol w="756285">
                  <a:extLst>
                    <a:ext uri="{9D8B030D-6E8A-4147-A177-3AD203B41FA5}">
                      <a16:colId xmlns:a16="http://schemas.microsoft.com/office/drawing/2014/main" val="20000"/>
                    </a:ext>
                  </a:extLst>
                </a:gridCol>
                <a:gridCol w="915035">
                  <a:extLst>
                    <a:ext uri="{9D8B030D-6E8A-4147-A177-3AD203B41FA5}">
                      <a16:colId xmlns:a16="http://schemas.microsoft.com/office/drawing/2014/main" val="20001"/>
                    </a:ext>
                  </a:extLst>
                </a:gridCol>
                <a:gridCol w="3164205">
                  <a:extLst>
                    <a:ext uri="{9D8B030D-6E8A-4147-A177-3AD203B41FA5}">
                      <a16:colId xmlns:a16="http://schemas.microsoft.com/office/drawing/2014/main" val="20002"/>
                    </a:ext>
                  </a:extLst>
                </a:gridCol>
                <a:gridCol w="2832735">
                  <a:extLst>
                    <a:ext uri="{9D8B030D-6E8A-4147-A177-3AD203B41FA5}">
                      <a16:colId xmlns:a16="http://schemas.microsoft.com/office/drawing/2014/main" val="20003"/>
                    </a:ext>
                  </a:extLst>
                </a:gridCol>
              </a:tblGrid>
              <a:tr h="278130">
                <a:tc>
                  <a:txBody>
                    <a:bodyPr/>
                    <a:lstStyle/>
                    <a:p>
                      <a:r>
                        <a:rPr lang="zh-CN" altLang="en-US" sz="1050" dirty="0"/>
                        <a:t>序号</a:t>
                      </a:r>
                    </a:p>
                  </a:txBody>
                  <a:tcPr marL="68580" marR="68580" marT="34290" marB="34290"/>
                </a:tc>
                <a:tc>
                  <a:txBody>
                    <a:bodyPr/>
                    <a:lstStyle/>
                    <a:p>
                      <a:r>
                        <a:rPr lang="zh-CN" altLang="en-US" sz="1050" dirty="0"/>
                        <a:t>简称</a:t>
                      </a:r>
                    </a:p>
                  </a:txBody>
                  <a:tcPr marL="68580" marR="68580" marT="34290" marB="34290"/>
                </a:tc>
                <a:tc>
                  <a:txBody>
                    <a:bodyPr/>
                    <a:lstStyle/>
                    <a:p>
                      <a:r>
                        <a:rPr lang="zh-CN" altLang="en-US" sz="1050" dirty="0"/>
                        <a:t>英文全称</a:t>
                      </a:r>
                    </a:p>
                  </a:txBody>
                  <a:tcPr marL="68580" marR="68580" marT="34290" marB="34290"/>
                </a:tc>
                <a:tc>
                  <a:txBody>
                    <a:bodyPr/>
                    <a:lstStyle/>
                    <a:p>
                      <a:r>
                        <a:rPr lang="zh-CN" altLang="en-US" sz="1050" dirty="0"/>
                        <a:t>中文名称</a:t>
                      </a:r>
                    </a:p>
                  </a:txBody>
                  <a:tcPr marL="68580" marR="68580" marT="34290" marB="34290"/>
                </a:tc>
                <a:extLst>
                  <a:ext uri="{0D108BD9-81ED-4DB2-BD59-A6C34878D82A}">
                    <a16:rowId xmlns:a16="http://schemas.microsoft.com/office/drawing/2014/main" val="10000"/>
                  </a:ext>
                </a:extLst>
              </a:tr>
              <a:tr h="278130">
                <a:tc>
                  <a:txBody>
                    <a:bodyPr/>
                    <a:lstStyle/>
                    <a:p>
                      <a:r>
                        <a:rPr lang="en-US" altLang="zh-CN" sz="1050" dirty="0"/>
                        <a:t>12</a:t>
                      </a:r>
                      <a:endParaRPr lang="zh-CN" altLang="en-US" sz="1050" dirty="0"/>
                    </a:p>
                  </a:txBody>
                  <a:tcPr marL="68580" marR="68580" marT="34290" marB="34290"/>
                </a:tc>
                <a:tc>
                  <a:txBody>
                    <a:bodyPr/>
                    <a:lstStyle/>
                    <a:p>
                      <a:r>
                        <a:rPr lang="en-US" altLang="zh-CN" sz="1050" dirty="0"/>
                        <a:t>PMC</a:t>
                      </a:r>
                      <a:endParaRPr lang="zh-CN" altLang="en-US" sz="1050" dirty="0"/>
                    </a:p>
                  </a:txBody>
                  <a:tcPr marL="68580" marR="68580" marT="34290" marB="34290"/>
                </a:tc>
                <a:tc>
                  <a:txBody>
                    <a:bodyPr/>
                    <a:lstStyle/>
                    <a:p>
                      <a:r>
                        <a:rPr lang="en-US" altLang="zh-CN" sz="1050" dirty="0"/>
                        <a:t>Project Monitoring and Control</a:t>
                      </a:r>
                      <a:endParaRPr lang="zh-CN" altLang="en-US" sz="1050" dirty="0"/>
                    </a:p>
                  </a:txBody>
                  <a:tcPr marL="68580" marR="68580" marT="34290" marB="34290"/>
                </a:tc>
                <a:tc>
                  <a:txBody>
                    <a:bodyPr/>
                    <a:lstStyle/>
                    <a:p>
                      <a:r>
                        <a:rPr lang="zh-CN" altLang="en-US" sz="1050" dirty="0"/>
                        <a:t>项目监控</a:t>
                      </a:r>
                    </a:p>
                  </a:txBody>
                  <a:tcPr marL="68580" marR="68580" marT="34290" marB="34290"/>
                </a:tc>
                <a:extLst>
                  <a:ext uri="{0D108BD9-81ED-4DB2-BD59-A6C34878D82A}">
                    <a16:rowId xmlns:a16="http://schemas.microsoft.com/office/drawing/2014/main" val="10001"/>
                  </a:ext>
                </a:extLst>
              </a:tr>
              <a:tr h="278130">
                <a:tc>
                  <a:txBody>
                    <a:bodyPr/>
                    <a:lstStyle/>
                    <a:p>
                      <a:r>
                        <a:rPr lang="en-US" altLang="zh-CN" sz="1050" dirty="0"/>
                        <a:t>13</a:t>
                      </a:r>
                      <a:endParaRPr lang="zh-CN" altLang="en-US" sz="1050" dirty="0"/>
                    </a:p>
                  </a:txBody>
                  <a:tcPr marL="68580" marR="68580" marT="34290" marB="34290"/>
                </a:tc>
                <a:tc>
                  <a:txBody>
                    <a:bodyPr/>
                    <a:lstStyle/>
                    <a:p>
                      <a:r>
                        <a:rPr lang="en-US" altLang="zh-CN" sz="1050" dirty="0"/>
                        <a:t>PP</a:t>
                      </a:r>
                      <a:endParaRPr lang="zh-CN" altLang="en-US" sz="1050" dirty="0"/>
                    </a:p>
                  </a:txBody>
                  <a:tcPr marL="68580" marR="68580" marT="34290" marB="34290"/>
                </a:tc>
                <a:tc>
                  <a:txBody>
                    <a:bodyPr/>
                    <a:lstStyle/>
                    <a:p>
                      <a:r>
                        <a:rPr lang="en-US" altLang="zh-CN" sz="1050" dirty="0"/>
                        <a:t>Project Planning</a:t>
                      </a:r>
                      <a:endParaRPr lang="zh-CN" altLang="en-US" sz="1050" dirty="0"/>
                    </a:p>
                  </a:txBody>
                  <a:tcPr marL="68580" marR="68580" marT="34290" marB="34290"/>
                </a:tc>
                <a:tc>
                  <a:txBody>
                    <a:bodyPr/>
                    <a:lstStyle/>
                    <a:p>
                      <a:r>
                        <a:rPr lang="zh-CN" altLang="en-US" sz="1050" dirty="0"/>
                        <a:t>项目规划</a:t>
                      </a:r>
                    </a:p>
                  </a:txBody>
                  <a:tcPr marL="68580" marR="68580" marT="34290" marB="34290"/>
                </a:tc>
                <a:extLst>
                  <a:ext uri="{0D108BD9-81ED-4DB2-BD59-A6C34878D82A}">
                    <a16:rowId xmlns:a16="http://schemas.microsoft.com/office/drawing/2014/main" val="10002"/>
                  </a:ext>
                </a:extLst>
              </a:tr>
              <a:tr h="278130">
                <a:tc>
                  <a:txBody>
                    <a:bodyPr/>
                    <a:lstStyle/>
                    <a:p>
                      <a:r>
                        <a:rPr lang="en-US" altLang="zh-CN" sz="1050" dirty="0"/>
                        <a:t>14</a:t>
                      </a:r>
                      <a:endParaRPr lang="zh-CN" altLang="en-US" sz="1050" dirty="0"/>
                    </a:p>
                  </a:txBody>
                  <a:tcPr marL="68580" marR="68580" marT="34290" marB="34290"/>
                </a:tc>
                <a:tc>
                  <a:txBody>
                    <a:bodyPr/>
                    <a:lstStyle/>
                    <a:p>
                      <a:r>
                        <a:rPr lang="en-US" altLang="zh-CN" sz="1050" dirty="0"/>
                        <a:t>PPQA</a:t>
                      </a:r>
                      <a:endParaRPr lang="zh-CN" altLang="en-US" sz="1050" dirty="0"/>
                    </a:p>
                  </a:txBody>
                  <a:tcPr marL="68580" marR="68580" marT="34290" marB="34290"/>
                </a:tc>
                <a:tc>
                  <a:txBody>
                    <a:bodyPr/>
                    <a:lstStyle/>
                    <a:p>
                      <a:r>
                        <a:rPr lang="en-US" altLang="zh-CN" sz="1050" dirty="0"/>
                        <a:t>Process and Product Quality Assurance</a:t>
                      </a:r>
                      <a:endParaRPr lang="zh-CN" altLang="en-US" sz="1050" dirty="0"/>
                    </a:p>
                  </a:txBody>
                  <a:tcPr marL="68580" marR="68580" marT="34290" marB="34290"/>
                </a:tc>
                <a:tc>
                  <a:txBody>
                    <a:bodyPr/>
                    <a:lstStyle/>
                    <a:p>
                      <a:r>
                        <a:rPr lang="zh-CN" altLang="en-US" sz="1050" dirty="0"/>
                        <a:t>过程和产品质量保证</a:t>
                      </a:r>
                    </a:p>
                  </a:txBody>
                  <a:tcPr marL="68580" marR="68580" marT="34290" marB="34290"/>
                </a:tc>
                <a:extLst>
                  <a:ext uri="{0D108BD9-81ED-4DB2-BD59-A6C34878D82A}">
                    <a16:rowId xmlns:a16="http://schemas.microsoft.com/office/drawing/2014/main" val="10003"/>
                  </a:ext>
                </a:extLst>
              </a:tr>
              <a:tr h="278130">
                <a:tc>
                  <a:txBody>
                    <a:bodyPr/>
                    <a:lstStyle/>
                    <a:p>
                      <a:r>
                        <a:rPr lang="en-US" altLang="zh-CN" sz="1050" dirty="0"/>
                        <a:t>15</a:t>
                      </a:r>
                      <a:endParaRPr lang="zh-CN" altLang="en-US" sz="1050" dirty="0"/>
                    </a:p>
                  </a:txBody>
                  <a:tcPr marL="68580" marR="68580" marT="34290" marB="34290"/>
                </a:tc>
                <a:tc>
                  <a:txBody>
                    <a:bodyPr/>
                    <a:lstStyle/>
                    <a:p>
                      <a:r>
                        <a:rPr lang="en-US" altLang="zh-CN" sz="1050" dirty="0"/>
                        <a:t>QPM</a:t>
                      </a:r>
                      <a:endParaRPr lang="zh-CN" altLang="en-US" sz="1050" dirty="0"/>
                    </a:p>
                  </a:txBody>
                  <a:tcPr marL="68580" marR="68580" marT="34290" marB="34290"/>
                </a:tc>
                <a:tc>
                  <a:txBody>
                    <a:bodyPr/>
                    <a:lstStyle/>
                    <a:p>
                      <a:r>
                        <a:rPr lang="en-US" altLang="zh-CN" sz="1050" dirty="0"/>
                        <a:t>Quantitative Project Management</a:t>
                      </a:r>
                      <a:endParaRPr lang="zh-CN" altLang="en-US" sz="1050" dirty="0"/>
                    </a:p>
                  </a:txBody>
                  <a:tcPr marL="68580" marR="68580" marT="34290" marB="34290"/>
                </a:tc>
                <a:tc>
                  <a:txBody>
                    <a:bodyPr/>
                    <a:lstStyle/>
                    <a:p>
                      <a:r>
                        <a:rPr lang="zh-CN" altLang="en-US" sz="1050" dirty="0"/>
                        <a:t>量化项目管理</a:t>
                      </a:r>
                    </a:p>
                  </a:txBody>
                  <a:tcPr marL="68580" marR="68580" marT="34290" marB="34290"/>
                </a:tc>
                <a:extLst>
                  <a:ext uri="{0D108BD9-81ED-4DB2-BD59-A6C34878D82A}">
                    <a16:rowId xmlns:a16="http://schemas.microsoft.com/office/drawing/2014/main" val="10004"/>
                  </a:ext>
                </a:extLst>
              </a:tr>
              <a:tr h="278130">
                <a:tc>
                  <a:txBody>
                    <a:bodyPr/>
                    <a:lstStyle/>
                    <a:p>
                      <a:r>
                        <a:rPr lang="en-US" altLang="zh-CN" sz="1050" dirty="0"/>
                        <a:t>16</a:t>
                      </a:r>
                      <a:endParaRPr lang="zh-CN" altLang="en-US" sz="1050" dirty="0"/>
                    </a:p>
                  </a:txBody>
                  <a:tcPr marL="68580" marR="68580" marT="34290" marB="34290"/>
                </a:tc>
                <a:tc>
                  <a:txBody>
                    <a:bodyPr/>
                    <a:lstStyle/>
                    <a:p>
                      <a:r>
                        <a:rPr lang="en-US" altLang="zh-CN" sz="1050" dirty="0"/>
                        <a:t>RD</a:t>
                      </a:r>
                      <a:endParaRPr lang="zh-CN" altLang="en-US" sz="1050" dirty="0"/>
                    </a:p>
                  </a:txBody>
                  <a:tcPr marL="68580" marR="68580" marT="34290" marB="34290"/>
                </a:tc>
                <a:tc>
                  <a:txBody>
                    <a:bodyPr/>
                    <a:lstStyle/>
                    <a:p>
                      <a:r>
                        <a:rPr lang="en-US" altLang="zh-CN" sz="1050" dirty="0"/>
                        <a:t>Requirements Development</a:t>
                      </a:r>
                      <a:endParaRPr lang="zh-CN" altLang="en-US" sz="1050" dirty="0"/>
                    </a:p>
                  </a:txBody>
                  <a:tcPr marL="68580" marR="68580" marT="34290" marB="34290"/>
                </a:tc>
                <a:tc>
                  <a:txBody>
                    <a:bodyPr/>
                    <a:lstStyle/>
                    <a:p>
                      <a:r>
                        <a:rPr lang="zh-CN" altLang="en-US" sz="1050" dirty="0"/>
                        <a:t>需求开发</a:t>
                      </a:r>
                    </a:p>
                  </a:txBody>
                  <a:tcPr marL="68580" marR="68580" marT="34290" marB="34290"/>
                </a:tc>
                <a:extLst>
                  <a:ext uri="{0D108BD9-81ED-4DB2-BD59-A6C34878D82A}">
                    <a16:rowId xmlns:a16="http://schemas.microsoft.com/office/drawing/2014/main" val="10005"/>
                  </a:ext>
                </a:extLst>
              </a:tr>
              <a:tr h="278130">
                <a:tc>
                  <a:txBody>
                    <a:bodyPr/>
                    <a:lstStyle/>
                    <a:p>
                      <a:r>
                        <a:rPr lang="en-US" altLang="zh-CN" sz="1050" dirty="0"/>
                        <a:t>17</a:t>
                      </a:r>
                      <a:endParaRPr lang="zh-CN" altLang="en-US" sz="1050" dirty="0"/>
                    </a:p>
                  </a:txBody>
                  <a:tcPr marL="68580" marR="68580" marT="34290" marB="34290"/>
                </a:tc>
                <a:tc>
                  <a:txBody>
                    <a:bodyPr/>
                    <a:lstStyle/>
                    <a:p>
                      <a:r>
                        <a:rPr lang="en-US" altLang="zh-CN" sz="1050" dirty="0"/>
                        <a:t>RM</a:t>
                      </a:r>
                      <a:endParaRPr lang="zh-CN" altLang="en-US" sz="1050" dirty="0"/>
                    </a:p>
                  </a:txBody>
                  <a:tcPr marL="68580" marR="68580" marT="34290" marB="34290"/>
                </a:tc>
                <a:tc>
                  <a:txBody>
                    <a:bodyPr/>
                    <a:lstStyle/>
                    <a:p>
                      <a:r>
                        <a:rPr lang="en-US" altLang="zh-CN" sz="1050" dirty="0"/>
                        <a:t>Requirements Management</a:t>
                      </a:r>
                      <a:endParaRPr lang="zh-CN" altLang="en-US" sz="1050" dirty="0"/>
                    </a:p>
                  </a:txBody>
                  <a:tcPr marL="68580" marR="68580" marT="34290" marB="34290"/>
                </a:tc>
                <a:tc>
                  <a:txBody>
                    <a:bodyPr/>
                    <a:lstStyle/>
                    <a:p>
                      <a:r>
                        <a:rPr lang="zh-CN" altLang="en-US" sz="1050" dirty="0"/>
                        <a:t>需求管理</a:t>
                      </a:r>
                    </a:p>
                  </a:txBody>
                  <a:tcPr marL="68580" marR="68580" marT="34290" marB="34290"/>
                </a:tc>
                <a:extLst>
                  <a:ext uri="{0D108BD9-81ED-4DB2-BD59-A6C34878D82A}">
                    <a16:rowId xmlns:a16="http://schemas.microsoft.com/office/drawing/2014/main" val="10006"/>
                  </a:ext>
                </a:extLst>
              </a:tr>
              <a:tr h="278130">
                <a:tc>
                  <a:txBody>
                    <a:bodyPr/>
                    <a:lstStyle/>
                    <a:p>
                      <a:r>
                        <a:rPr lang="en-US" altLang="zh-CN" sz="1050" dirty="0"/>
                        <a:t>18</a:t>
                      </a:r>
                      <a:endParaRPr lang="zh-CN" altLang="en-US" sz="1050" dirty="0"/>
                    </a:p>
                  </a:txBody>
                  <a:tcPr marL="68580" marR="68580" marT="34290" marB="34290"/>
                </a:tc>
                <a:tc>
                  <a:txBody>
                    <a:bodyPr/>
                    <a:lstStyle/>
                    <a:p>
                      <a:r>
                        <a:rPr lang="en-US" altLang="zh-CN" sz="1050" dirty="0"/>
                        <a:t>RM</a:t>
                      </a:r>
                      <a:endParaRPr lang="zh-CN" altLang="en-US" sz="1050" dirty="0"/>
                    </a:p>
                  </a:txBody>
                  <a:tcPr marL="68580" marR="68580" marT="34290" marB="34290"/>
                </a:tc>
                <a:tc>
                  <a:txBody>
                    <a:bodyPr/>
                    <a:lstStyle/>
                    <a:p>
                      <a:r>
                        <a:rPr lang="en-US" altLang="zh-CN" sz="1050" dirty="0"/>
                        <a:t>Risk Management</a:t>
                      </a:r>
                      <a:endParaRPr lang="zh-CN" altLang="en-US" sz="1050" dirty="0"/>
                    </a:p>
                  </a:txBody>
                  <a:tcPr marL="68580" marR="68580" marT="34290" marB="34290"/>
                </a:tc>
                <a:tc>
                  <a:txBody>
                    <a:bodyPr/>
                    <a:lstStyle/>
                    <a:p>
                      <a:r>
                        <a:rPr lang="zh-CN" altLang="en-US" sz="1050" dirty="0"/>
                        <a:t>风险管理</a:t>
                      </a:r>
                    </a:p>
                  </a:txBody>
                  <a:tcPr marL="68580" marR="68580" marT="34290" marB="34290"/>
                </a:tc>
                <a:extLst>
                  <a:ext uri="{0D108BD9-81ED-4DB2-BD59-A6C34878D82A}">
                    <a16:rowId xmlns:a16="http://schemas.microsoft.com/office/drawing/2014/main" val="10007"/>
                  </a:ext>
                </a:extLst>
              </a:tr>
              <a:tr h="278130">
                <a:tc>
                  <a:txBody>
                    <a:bodyPr/>
                    <a:lstStyle/>
                    <a:p>
                      <a:r>
                        <a:rPr lang="en-US" altLang="zh-CN" sz="1050" dirty="0"/>
                        <a:t>19</a:t>
                      </a:r>
                      <a:endParaRPr lang="zh-CN" altLang="en-US" sz="1050" dirty="0"/>
                    </a:p>
                  </a:txBody>
                  <a:tcPr marL="68580" marR="68580" marT="34290" marB="34290"/>
                </a:tc>
                <a:tc>
                  <a:txBody>
                    <a:bodyPr/>
                    <a:lstStyle/>
                    <a:p>
                      <a:r>
                        <a:rPr lang="en-US" altLang="zh-CN" sz="1050" dirty="0"/>
                        <a:t>SAM</a:t>
                      </a:r>
                      <a:endParaRPr lang="zh-CN" altLang="en-US" sz="1050" dirty="0"/>
                    </a:p>
                  </a:txBody>
                  <a:tcPr marL="68580" marR="68580" marT="34290" marB="34290"/>
                </a:tc>
                <a:tc>
                  <a:txBody>
                    <a:bodyPr/>
                    <a:lstStyle/>
                    <a:p>
                      <a:r>
                        <a:rPr lang="en-US" altLang="zh-CN" sz="1050" dirty="0"/>
                        <a:t>Supplier Agreement Management</a:t>
                      </a:r>
                      <a:endParaRPr lang="zh-CN" altLang="en-US" sz="1050" dirty="0"/>
                    </a:p>
                  </a:txBody>
                  <a:tcPr marL="68580" marR="68580" marT="34290" marB="34290"/>
                </a:tc>
                <a:tc>
                  <a:txBody>
                    <a:bodyPr/>
                    <a:lstStyle/>
                    <a:p>
                      <a:r>
                        <a:rPr lang="zh-CN" altLang="en-US" sz="1050" dirty="0"/>
                        <a:t>供方协议管理</a:t>
                      </a:r>
                    </a:p>
                  </a:txBody>
                  <a:tcPr marL="68580" marR="68580" marT="34290" marB="34290"/>
                </a:tc>
                <a:extLst>
                  <a:ext uri="{0D108BD9-81ED-4DB2-BD59-A6C34878D82A}">
                    <a16:rowId xmlns:a16="http://schemas.microsoft.com/office/drawing/2014/main" val="10008"/>
                  </a:ext>
                </a:extLst>
              </a:tr>
              <a:tr h="278130">
                <a:tc>
                  <a:txBody>
                    <a:bodyPr/>
                    <a:lstStyle/>
                    <a:p>
                      <a:r>
                        <a:rPr lang="en-US" altLang="zh-CN" sz="1050" dirty="0"/>
                        <a:t>20</a:t>
                      </a:r>
                      <a:endParaRPr lang="zh-CN" altLang="en-US" sz="1050" dirty="0"/>
                    </a:p>
                  </a:txBody>
                  <a:tcPr marL="68580" marR="68580" marT="34290" marB="34290"/>
                </a:tc>
                <a:tc>
                  <a:txBody>
                    <a:bodyPr/>
                    <a:lstStyle/>
                    <a:p>
                      <a:r>
                        <a:rPr lang="en-US" altLang="zh-CN" sz="1050" dirty="0"/>
                        <a:t>TS</a:t>
                      </a:r>
                      <a:endParaRPr lang="zh-CN" altLang="en-US" sz="1050" dirty="0"/>
                    </a:p>
                  </a:txBody>
                  <a:tcPr marL="68580" marR="68580" marT="34290" marB="34290"/>
                </a:tc>
                <a:tc>
                  <a:txBody>
                    <a:bodyPr/>
                    <a:lstStyle/>
                    <a:p>
                      <a:r>
                        <a:rPr lang="en-US" altLang="zh-CN" sz="1050" dirty="0"/>
                        <a:t>Technical Solution</a:t>
                      </a:r>
                      <a:endParaRPr lang="zh-CN" altLang="en-US" sz="1050" dirty="0"/>
                    </a:p>
                  </a:txBody>
                  <a:tcPr marL="68580" marR="68580" marT="34290" marB="34290"/>
                </a:tc>
                <a:tc>
                  <a:txBody>
                    <a:bodyPr/>
                    <a:lstStyle/>
                    <a:p>
                      <a:r>
                        <a:rPr lang="zh-CN" altLang="en-US" sz="1050" dirty="0"/>
                        <a:t>技术方案</a:t>
                      </a:r>
                    </a:p>
                  </a:txBody>
                  <a:tcPr marL="68580" marR="68580" marT="34290" marB="34290"/>
                </a:tc>
                <a:extLst>
                  <a:ext uri="{0D108BD9-81ED-4DB2-BD59-A6C34878D82A}">
                    <a16:rowId xmlns:a16="http://schemas.microsoft.com/office/drawing/2014/main" val="10009"/>
                  </a:ext>
                </a:extLst>
              </a:tr>
              <a:tr h="278130">
                <a:tc>
                  <a:txBody>
                    <a:bodyPr/>
                    <a:lstStyle/>
                    <a:p>
                      <a:r>
                        <a:rPr lang="en-US" altLang="zh-CN" sz="1050" dirty="0"/>
                        <a:t>21</a:t>
                      </a:r>
                      <a:endParaRPr lang="zh-CN" altLang="en-US" sz="1050" dirty="0"/>
                    </a:p>
                  </a:txBody>
                  <a:tcPr marL="68580" marR="68580" marT="34290" marB="34290"/>
                </a:tc>
                <a:tc>
                  <a:txBody>
                    <a:bodyPr/>
                    <a:lstStyle/>
                    <a:p>
                      <a:r>
                        <a:rPr lang="en-US" altLang="zh-CN" sz="1050" dirty="0"/>
                        <a:t>VAL</a:t>
                      </a:r>
                      <a:endParaRPr lang="zh-CN" altLang="en-US" sz="1050" dirty="0"/>
                    </a:p>
                  </a:txBody>
                  <a:tcPr marL="68580" marR="68580" marT="34290" marB="34290"/>
                </a:tc>
                <a:tc>
                  <a:txBody>
                    <a:bodyPr/>
                    <a:lstStyle/>
                    <a:p>
                      <a:r>
                        <a:rPr lang="en-US" altLang="zh-CN" sz="1050" dirty="0"/>
                        <a:t>Validation</a:t>
                      </a:r>
                      <a:endParaRPr lang="zh-CN" altLang="en-US" sz="1050" dirty="0"/>
                    </a:p>
                  </a:txBody>
                  <a:tcPr marL="68580" marR="68580" marT="34290" marB="34290"/>
                </a:tc>
                <a:tc>
                  <a:txBody>
                    <a:bodyPr/>
                    <a:lstStyle/>
                    <a:p>
                      <a:r>
                        <a:rPr lang="zh-CN" altLang="en-US" sz="1050" dirty="0"/>
                        <a:t>确认</a:t>
                      </a:r>
                    </a:p>
                  </a:txBody>
                  <a:tcPr marL="68580" marR="68580" marT="34290" marB="34290"/>
                </a:tc>
                <a:extLst>
                  <a:ext uri="{0D108BD9-81ED-4DB2-BD59-A6C34878D82A}">
                    <a16:rowId xmlns:a16="http://schemas.microsoft.com/office/drawing/2014/main" val="10010"/>
                  </a:ext>
                </a:extLst>
              </a:tr>
              <a:tr h="278130">
                <a:tc>
                  <a:txBody>
                    <a:bodyPr/>
                    <a:lstStyle/>
                    <a:p>
                      <a:r>
                        <a:rPr lang="en-US" altLang="zh-CN" sz="1050" dirty="0"/>
                        <a:t>22</a:t>
                      </a:r>
                      <a:endParaRPr lang="zh-CN" altLang="en-US" sz="1050" dirty="0"/>
                    </a:p>
                  </a:txBody>
                  <a:tcPr marL="68580" marR="68580" marT="34290" marB="34290"/>
                </a:tc>
                <a:tc>
                  <a:txBody>
                    <a:bodyPr/>
                    <a:lstStyle/>
                    <a:p>
                      <a:r>
                        <a:rPr lang="en-US" altLang="zh-CN" sz="1050" dirty="0"/>
                        <a:t>VER</a:t>
                      </a:r>
                      <a:endParaRPr lang="zh-CN" altLang="en-US" sz="1050" dirty="0"/>
                    </a:p>
                  </a:txBody>
                  <a:tcPr marL="68580" marR="68580" marT="34290" marB="34290"/>
                </a:tc>
                <a:tc>
                  <a:txBody>
                    <a:bodyPr/>
                    <a:lstStyle/>
                    <a:p>
                      <a:r>
                        <a:rPr lang="en-US" altLang="zh-CN" sz="1050" dirty="0"/>
                        <a:t>Product Integration</a:t>
                      </a:r>
                      <a:endParaRPr lang="zh-CN" altLang="en-US" sz="1050" dirty="0"/>
                    </a:p>
                  </a:txBody>
                  <a:tcPr marL="68580" marR="68580" marT="34290" marB="34290"/>
                </a:tc>
                <a:tc>
                  <a:txBody>
                    <a:bodyPr/>
                    <a:lstStyle/>
                    <a:p>
                      <a:r>
                        <a:rPr lang="zh-CN" altLang="en-US" sz="1050" dirty="0"/>
                        <a:t>验证</a:t>
                      </a:r>
                    </a:p>
                  </a:txBody>
                  <a:tcPr marL="68580" marR="68580" marT="34290" marB="34290"/>
                </a:tc>
                <a:extLst>
                  <a:ext uri="{0D108BD9-81ED-4DB2-BD59-A6C34878D82A}">
                    <a16:rowId xmlns:a16="http://schemas.microsoft.com/office/drawing/2014/main" val="10011"/>
                  </a:ext>
                </a:extLst>
              </a:tr>
            </a:tbl>
          </a:graphicData>
        </a:graphic>
      </p:graphicFrame>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6.3.3 </a:t>
            </a:r>
            <a:r>
              <a:rPr lang="zh-CN" altLang="en-US" dirty="0"/>
              <a:t>表示法</a:t>
            </a:r>
          </a:p>
        </p:txBody>
      </p:sp>
      <p:sp>
        <p:nvSpPr>
          <p:cNvPr id="3" name="内容占位符 2"/>
          <p:cNvSpPr>
            <a:spLocks noGrp="1"/>
          </p:cNvSpPr>
          <p:nvPr>
            <p:ph idx="1"/>
          </p:nvPr>
        </p:nvSpPr>
        <p:spPr/>
        <p:txBody>
          <a:bodyPr/>
          <a:lstStyle/>
          <a:p>
            <a:pPr>
              <a:lnSpc>
                <a:spcPct val="150000"/>
              </a:lnSpc>
            </a:pPr>
            <a:r>
              <a:rPr lang="zh-CN" altLang="en-US" dirty="0"/>
              <a:t>阶段式表示法</a:t>
            </a:r>
            <a:endParaRPr lang="en-US" altLang="zh-CN" dirty="0"/>
          </a:p>
          <a:p>
            <a:pPr>
              <a:lnSpc>
                <a:spcPct val="150000"/>
              </a:lnSpc>
            </a:pPr>
            <a:r>
              <a:rPr lang="zh-CN" altLang="en-US" dirty="0"/>
              <a:t>连续式表示法</a:t>
            </a:r>
            <a:endParaRPr lang="en-US" altLang="zh-CN" dirty="0"/>
          </a:p>
          <a:p>
            <a:endParaRPr lang="zh-CN" altLang="en-US" dirty="0"/>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3E79D9-AA1B-4F7B-B2E3-9C44EA626576}"/>
              </a:ext>
            </a:extLst>
          </p:cNvPr>
          <p:cNvSpPr>
            <a:spLocks noGrp="1"/>
          </p:cNvSpPr>
          <p:nvPr>
            <p:ph idx="1"/>
          </p:nvPr>
        </p:nvSpPr>
        <p:spPr/>
        <p:txBody>
          <a:bodyPr/>
          <a:lstStyle/>
          <a:p>
            <a:pPr>
              <a:lnSpc>
                <a:spcPct val="150000"/>
              </a:lnSpc>
            </a:pPr>
            <a:r>
              <a:rPr lang="en-US" altLang="zh-CN" dirty="0"/>
              <a:t>CMMI</a:t>
            </a:r>
            <a:r>
              <a:rPr lang="zh-CN" altLang="en-US" dirty="0"/>
              <a:t>阶段式表示法把机构的过程能力划分为</a:t>
            </a:r>
            <a:r>
              <a:rPr lang="en-US" altLang="zh-CN" dirty="0"/>
              <a:t>5</a:t>
            </a:r>
            <a:r>
              <a:rPr lang="zh-CN" altLang="en-US" dirty="0"/>
              <a:t>个等级，为每一个过程等级都定义了一组要实现的过程域。</a:t>
            </a:r>
            <a:endParaRPr lang="en-US" altLang="zh-CN" dirty="0"/>
          </a:p>
          <a:p>
            <a:pPr>
              <a:lnSpc>
                <a:spcPct val="150000"/>
              </a:lnSpc>
            </a:pPr>
            <a:r>
              <a:rPr lang="zh-CN" altLang="en-US" dirty="0"/>
              <a:t>由于成熟度等级是循序渐进的，如果要达到某个成熟度等级必须实现该成熟度等级及其更低成熟度等级所要的过程域。</a:t>
            </a:r>
          </a:p>
        </p:txBody>
      </p:sp>
      <p:sp>
        <p:nvSpPr>
          <p:cNvPr id="3" name="标题 2">
            <a:extLst>
              <a:ext uri="{FF2B5EF4-FFF2-40B4-BE49-F238E27FC236}">
                <a16:creationId xmlns:a16="http://schemas.microsoft.com/office/drawing/2014/main" id="{A562539B-5FBB-41BF-BFDC-69F1A1C157AA}"/>
              </a:ext>
            </a:extLst>
          </p:cNvPr>
          <p:cNvSpPr>
            <a:spLocks noGrp="1"/>
          </p:cNvSpPr>
          <p:nvPr>
            <p:ph type="title"/>
          </p:nvPr>
        </p:nvSpPr>
        <p:spPr/>
        <p:txBody>
          <a:bodyPr/>
          <a:lstStyle/>
          <a:p>
            <a:r>
              <a:rPr lang="en-US" altLang="zh-CN" dirty="0"/>
              <a:t>6.3.3.1</a:t>
            </a:r>
            <a:r>
              <a:rPr lang="zh-CN" altLang="en-US" dirty="0"/>
              <a:t>阶段式表示法</a:t>
            </a:r>
          </a:p>
        </p:txBody>
      </p:sp>
    </p:spTree>
    <p:extLst>
      <p:ext uri="{BB962C8B-B14F-4D97-AF65-F5344CB8AC3E}">
        <p14:creationId xmlns:p14="http://schemas.microsoft.com/office/powerpoint/2010/main" val="1509751023"/>
      </p:ext>
    </p:extLst>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6.3.3.1</a:t>
            </a:r>
            <a:r>
              <a:rPr lang="zh-CN" altLang="en-US" dirty="0"/>
              <a:t>阶段式表示法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48" y="1167594"/>
            <a:ext cx="4264104" cy="3170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6.3.3.1</a:t>
            </a:r>
            <a:r>
              <a:rPr lang="zh-CN" altLang="en-US" dirty="0"/>
              <a:t>阶段式表示法</a:t>
            </a:r>
          </a:p>
        </p:txBody>
      </p:sp>
      <p:graphicFrame>
        <p:nvGraphicFramePr>
          <p:cNvPr id="3" name="表格 4">
            <a:extLst>
              <a:ext uri="{FF2B5EF4-FFF2-40B4-BE49-F238E27FC236}">
                <a16:creationId xmlns:a16="http://schemas.microsoft.com/office/drawing/2014/main" id="{C4DD3B06-01D8-452F-9661-D6214577D5EA}"/>
              </a:ext>
            </a:extLst>
          </p:cNvPr>
          <p:cNvGraphicFramePr>
            <a:graphicFrameLocks noGrp="1"/>
          </p:cNvGraphicFramePr>
          <p:nvPr>
            <p:extLst>
              <p:ext uri="{D42A27DB-BD31-4B8C-83A1-F6EECF244321}">
                <p14:modId xmlns:p14="http://schemas.microsoft.com/office/powerpoint/2010/main" val="862921760"/>
              </p:ext>
            </p:extLst>
          </p:nvPr>
        </p:nvGraphicFramePr>
        <p:xfrm>
          <a:off x="786653" y="1005578"/>
          <a:ext cx="7550523" cy="3780732"/>
        </p:xfrm>
        <a:graphic>
          <a:graphicData uri="http://schemas.openxmlformats.org/drawingml/2006/table">
            <a:tbl>
              <a:tblPr firstRow="1" bandRow="1">
                <a:tableStyleId>{5C22544A-7EE6-4342-B048-85BDC9FD1C3A}</a:tableStyleId>
              </a:tblPr>
              <a:tblGrid>
                <a:gridCol w="934571">
                  <a:extLst>
                    <a:ext uri="{9D8B030D-6E8A-4147-A177-3AD203B41FA5}">
                      <a16:colId xmlns:a16="http://schemas.microsoft.com/office/drawing/2014/main" val="3209595707"/>
                    </a:ext>
                  </a:extLst>
                </a:gridCol>
                <a:gridCol w="1364876">
                  <a:extLst>
                    <a:ext uri="{9D8B030D-6E8A-4147-A177-3AD203B41FA5}">
                      <a16:colId xmlns:a16="http://schemas.microsoft.com/office/drawing/2014/main" val="2423524076"/>
                    </a:ext>
                  </a:extLst>
                </a:gridCol>
                <a:gridCol w="5251076">
                  <a:extLst>
                    <a:ext uri="{9D8B030D-6E8A-4147-A177-3AD203B41FA5}">
                      <a16:colId xmlns:a16="http://schemas.microsoft.com/office/drawing/2014/main" val="2004233454"/>
                    </a:ext>
                  </a:extLst>
                </a:gridCol>
              </a:tblGrid>
              <a:tr h="222312">
                <a:tc>
                  <a:txBody>
                    <a:bodyPr/>
                    <a:lstStyle/>
                    <a:p>
                      <a:pPr algn="ctr"/>
                      <a:r>
                        <a:rPr lang="zh-CN" altLang="en-US" sz="1100" dirty="0"/>
                        <a:t>级别</a:t>
                      </a:r>
                    </a:p>
                  </a:txBody>
                  <a:tcPr marL="68580" marR="68580" marT="34290" marB="34290"/>
                </a:tc>
                <a:tc>
                  <a:txBody>
                    <a:bodyPr/>
                    <a:lstStyle/>
                    <a:p>
                      <a:pPr algn="ctr"/>
                      <a:r>
                        <a:rPr lang="zh-CN" altLang="en-US" sz="1100" dirty="0"/>
                        <a:t>成熟度等级名称</a:t>
                      </a:r>
                    </a:p>
                  </a:txBody>
                  <a:tcPr marL="68580" marR="68580" marT="34290" marB="34290"/>
                </a:tc>
                <a:tc>
                  <a:txBody>
                    <a:bodyPr/>
                    <a:lstStyle/>
                    <a:p>
                      <a:r>
                        <a:rPr lang="zh-CN" altLang="en-US" sz="1100" dirty="0"/>
                        <a:t>过程域</a:t>
                      </a:r>
                    </a:p>
                  </a:txBody>
                  <a:tcPr marL="68580" marR="68580" marT="34290" marB="34290"/>
                </a:tc>
                <a:extLst>
                  <a:ext uri="{0D108BD9-81ED-4DB2-BD59-A6C34878D82A}">
                    <a16:rowId xmlns:a16="http://schemas.microsoft.com/office/drawing/2014/main" val="3041725216"/>
                  </a:ext>
                </a:extLst>
              </a:tr>
              <a:tr h="265340">
                <a:tc>
                  <a:txBody>
                    <a:bodyPr/>
                    <a:lstStyle/>
                    <a:p>
                      <a:pPr algn="ctr"/>
                      <a:r>
                        <a:rPr lang="en-US" altLang="zh-CN" sz="1400" dirty="0"/>
                        <a:t>1</a:t>
                      </a:r>
                      <a:r>
                        <a:rPr lang="zh-CN" altLang="en-US" sz="1400" dirty="0"/>
                        <a:t>级</a:t>
                      </a:r>
                      <a:endParaRPr lang="en-US" altLang="zh-CN" sz="1400" dirty="0"/>
                    </a:p>
                  </a:txBody>
                  <a:tcPr marL="68580" marR="68580" marT="34290" marB="34290"/>
                </a:tc>
                <a:tc>
                  <a:txBody>
                    <a:bodyPr/>
                    <a:lstStyle/>
                    <a:p>
                      <a:pPr algn="ctr"/>
                      <a:r>
                        <a:rPr lang="zh-CN" altLang="en-US" sz="1400" dirty="0"/>
                        <a:t>初始级</a:t>
                      </a:r>
                      <a:endParaRPr lang="en-US" altLang="zh-CN" sz="1400" dirty="0"/>
                    </a:p>
                  </a:txBody>
                  <a:tcPr marL="68580" marR="68580" marT="34290" marB="34290"/>
                </a:tc>
                <a:tc>
                  <a:txBody>
                    <a:bodyPr/>
                    <a:lstStyle/>
                    <a:p>
                      <a:r>
                        <a:rPr lang="zh-CN" altLang="en-US" sz="1400" dirty="0"/>
                        <a:t>无</a:t>
                      </a:r>
                    </a:p>
                  </a:txBody>
                  <a:tcPr marL="68580" marR="68580" marT="34290" marB="34290"/>
                </a:tc>
                <a:extLst>
                  <a:ext uri="{0D108BD9-81ED-4DB2-BD59-A6C34878D82A}">
                    <a16:rowId xmlns:a16="http://schemas.microsoft.com/office/drawing/2014/main" val="1475147636"/>
                  </a:ext>
                </a:extLst>
              </a:tr>
              <a:tr h="867735">
                <a:tc>
                  <a:txBody>
                    <a:bodyPr/>
                    <a:lstStyle/>
                    <a:p>
                      <a:pPr algn="ctr"/>
                      <a:r>
                        <a:rPr lang="en-US" altLang="zh-CN" sz="1400" dirty="0"/>
                        <a:t>2</a:t>
                      </a:r>
                      <a:r>
                        <a:rPr lang="zh-CN" altLang="en-US" sz="1400" dirty="0"/>
                        <a:t>级</a:t>
                      </a:r>
                    </a:p>
                  </a:txBody>
                  <a:tcPr marL="68580" marR="68580" marT="34290" marB="34290"/>
                </a:tc>
                <a:tc>
                  <a:txBody>
                    <a:bodyPr/>
                    <a:lstStyle/>
                    <a:p>
                      <a:pPr algn="ctr"/>
                      <a:r>
                        <a:rPr lang="zh-CN" altLang="en-US" sz="1400" dirty="0"/>
                        <a:t>已管理级别</a:t>
                      </a:r>
                    </a:p>
                  </a:txBody>
                  <a:tcPr marL="68580" marR="68580" marT="34290" marB="34290"/>
                </a:tc>
                <a:tc>
                  <a:txBody>
                    <a:bodyPr/>
                    <a:lstStyle/>
                    <a:p>
                      <a:r>
                        <a:rPr lang="zh-CN" altLang="en-US" sz="1400" dirty="0"/>
                        <a:t>需求管理（</a:t>
                      </a:r>
                      <a:r>
                        <a:rPr lang="en-US" altLang="zh-CN" sz="1400" dirty="0"/>
                        <a:t>REQM</a:t>
                      </a:r>
                      <a:r>
                        <a:rPr lang="zh-CN" altLang="en-US" sz="1400" dirty="0"/>
                        <a:t>）、项目规划（</a:t>
                      </a:r>
                      <a:r>
                        <a:rPr lang="en-US" altLang="zh-CN" sz="1400" dirty="0"/>
                        <a:t>PP</a:t>
                      </a:r>
                      <a:r>
                        <a:rPr lang="zh-CN" altLang="en-US" sz="1400" dirty="0"/>
                        <a:t>）、项目监督与控制（</a:t>
                      </a:r>
                      <a:r>
                        <a:rPr lang="en-US" altLang="zh-CN" sz="1400" dirty="0"/>
                        <a:t>PMC</a:t>
                      </a:r>
                      <a:r>
                        <a:rPr lang="zh-CN" altLang="en-US" sz="1400" dirty="0"/>
                        <a:t>）、</a:t>
                      </a:r>
                      <a:endParaRPr lang="en-US" altLang="zh-CN" sz="1400" dirty="0"/>
                    </a:p>
                    <a:p>
                      <a:r>
                        <a:rPr lang="zh-CN" altLang="en-US" sz="1400" dirty="0"/>
                        <a:t>度量分析（</a:t>
                      </a:r>
                      <a:r>
                        <a:rPr lang="en-US" altLang="zh-CN" sz="1400" dirty="0"/>
                        <a:t>MA</a:t>
                      </a:r>
                      <a:r>
                        <a:rPr lang="zh-CN" altLang="en-US" sz="1400" dirty="0"/>
                        <a:t>）、配置管理（</a:t>
                      </a:r>
                      <a:r>
                        <a:rPr lang="en-US" altLang="zh-CN" sz="1400" dirty="0"/>
                        <a:t>CM</a:t>
                      </a:r>
                      <a:r>
                        <a:rPr lang="zh-CN" altLang="en-US" sz="1400" dirty="0"/>
                        <a:t>）、过程与产品质量保证（</a:t>
                      </a:r>
                      <a:r>
                        <a:rPr lang="en-US" altLang="zh-CN" sz="1400" dirty="0"/>
                        <a:t>PPQA</a:t>
                      </a:r>
                      <a:r>
                        <a:rPr lang="zh-CN" altLang="en-US" sz="1400" dirty="0"/>
                        <a:t>）</a:t>
                      </a:r>
                    </a:p>
                  </a:txBody>
                  <a:tcPr marL="68580" marR="68580" marT="34290" marB="34290"/>
                </a:tc>
                <a:extLst>
                  <a:ext uri="{0D108BD9-81ED-4DB2-BD59-A6C34878D82A}">
                    <a16:rowId xmlns:a16="http://schemas.microsoft.com/office/drawing/2014/main" val="230489042"/>
                  </a:ext>
                </a:extLst>
              </a:tr>
              <a:tr h="1177544">
                <a:tc>
                  <a:txBody>
                    <a:bodyPr/>
                    <a:lstStyle/>
                    <a:p>
                      <a:pPr algn="ctr"/>
                      <a:r>
                        <a:rPr lang="en-US" altLang="zh-CN" sz="1400" dirty="0"/>
                        <a:t>3</a:t>
                      </a:r>
                      <a:r>
                        <a:rPr lang="zh-CN" altLang="en-US" sz="1400" dirty="0"/>
                        <a:t>级</a:t>
                      </a:r>
                    </a:p>
                  </a:txBody>
                  <a:tcPr marL="68580" marR="68580" marT="34290" marB="34290"/>
                </a:tc>
                <a:tc>
                  <a:txBody>
                    <a:bodyPr/>
                    <a:lstStyle/>
                    <a:p>
                      <a:pPr algn="ctr"/>
                      <a:r>
                        <a:rPr lang="zh-CN" altLang="en-US" sz="1400" dirty="0"/>
                        <a:t>已定义级</a:t>
                      </a:r>
                    </a:p>
                  </a:txBody>
                  <a:tcPr marL="68580" marR="68580" marT="34290" marB="34290"/>
                </a:tc>
                <a:tc>
                  <a:txBody>
                    <a:bodyPr/>
                    <a:lstStyle/>
                    <a:p>
                      <a:r>
                        <a:rPr lang="zh-CN" altLang="en-US" sz="1400" dirty="0"/>
                        <a:t>需求开发（</a:t>
                      </a:r>
                      <a:r>
                        <a:rPr lang="en-US" altLang="zh-CN" sz="1400" dirty="0"/>
                        <a:t>RD</a:t>
                      </a:r>
                      <a:r>
                        <a:rPr lang="zh-CN" altLang="en-US" sz="1400" dirty="0"/>
                        <a:t>）、技术解决方案（</a:t>
                      </a:r>
                      <a:r>
                        <a:rPr lang="en-US" altLang="zh-CN" sz="1400" dirty="0"/>
                        <a:t>TS</a:t>
                      </a:r>
                      <a:r>
                        <a:rPr lang="zh-CN" altLang="en-US" sz="1400" dirty="0"/>
                        <a:t>）、产品集成（</a:t>
                      </a:r>
                      <a:r>
                        <a:rPr lang="en-US" altLang="zh-CN" sz="1400" dirty="0"/>
                        <a:t>PI</a:t>
                      </a:r>
                      <a:r>
                        <a:rPr lang="zh-CN" altLang="en-US" sz="1400" dirty="0"/>
                        <a:t>）、</a:t>
                      </a:r>
                      <a:endParaRPr lang="en-US" altLang="zh-CN" sz="1400" dirty="0"/>
                    </a:p>
                    <a:p>
                      <a:r>
                        <a:rPr lang="zh-CN" altLang="en-US" sz="1400" dirty="0"/>
                        <a:t>验证（</a:t>
                      </a:r>
                      <a:r>
                        <a:rPr lang="en-US" altLang="zh-CN" sz="1400" dirty="0"/>
                        <a:t>VER</a:t>
                      </a:r>
                      <a:r>
                        <a:rPr lang="zh-CN" altLang="en-US" sz="1400" dirty="0"/>
                        <a:t>）、确认（</a:t>
                      </a:r>
                      <a:r>
                        <a:rPr lang="en-US" altLang="zh-CN" sz="1400" dirty="0"/>
                        <a:t>VAL</a:t>
                      </a:r>
                      <a:r>
                        <a:rPr lang="zh-CN" altLang="en-US" sz="1400" dirty="0"/>
                        <a:t>）、组织级过程焦点（</a:t>
                      </a:r>
                      <a:r>
                        <a:rPr lang="en-US" altLang="zh-CN" sz="1400" dirty="0"/>
                        <a:t>OPF</a:t>
                      </a:r>
                      <a:r>
                        <a:rPr lang="zh-CN" altLang="en-US" sz="1400" dirty="0"/>
                        <a:t>）、</a:t>
                      </a:r>
                      <a:endParaRPr lang="en-US" altLang="zh-CN" sz="1400" dirty="0"/>
                    </a:p>
                    <a:p>
                      <a:r>
                        <a:rPr lang="zh-CN" altLang="en-US" sz="1400" dirty="0"/>
                        <a:t>组织级过程定义（</a:t>
                      </a:r>
                      <a:r>
                        <a:rPr lang="en-US" altLang="zh-CN" sz="1400" dirty="0"/>
                        <a:t>OPD</a:t>
                      </a:r>
                      <a:r>
                        <a:rPr lang="zh-CN" altLang="en-US" sz="1400" dirty="0"/>
                        <a:t>）、组织培训（</a:t>
                      </a:r>
                      <a:r>
                        <a:rPr lang="en-US" altLang="zh-CN" sz="1400" dirty="0"/>
                        <a:t>OT</a:t>
                      </a:r>
                      <a:r>
                        <a:rPr lang="zh-CN" altLang="en-US" sz="1400" dirty="0"/>
                        <a:t>）、产品基础（</a:t>
                      </a:r>
                      <a:r>
                        <a:rPr lang="en-US" altLang="zh-CN" sz="1400" dirty="0"/>
                        <a:t>PI</a:t>
                      </a:r>
                      <a:r>
                        <a:rPr lang="zh-CN" altLang="en-US" sz="1400" dirty="0"/>
                        <a:t>）、</a:t>
                      </a:r>
                      <a:endParaRPr lang="en-US" altLang="zh-CN" sz="1400" dirty="0"/>
                    </a:p>
                    <a:p>
                      <a:r>
                        <a:rPr lang="zh-CN" altLang="en-US" sz="1400" dirty="0"/>
                        <a:t>风险管理（</a:t>
                      </a:r>
                      <a:r>
                        <a:rPr lang="en-US" altLang="zh-CN" sz="1400" dirty="0"/>
                        <a:t>RSKM</a:t>
                      </a:r>
                      <a:r>
                        <a:rPr lang="zh-CN" altLang="en-US" sz="1400" dirty="0"/>
                        <a:t>）、决策分析与解决方案（</a:t>
                      </a:r>
                      <a:r>
                        <a:rPr lang="en-US" altLang="zh-CN" sz="1400" dirty="0"/>
                        <a:t>DAR</a:t>
                      </a:r>
                      <a:r>
                        <a:rPr lang="zh-CN" altLang="en-US" sz="1400" dirty="0"/>
                        <a:t>）</a:t>
                      </a:r>
                      <a:endParaRPr lang="en-US" altLang="zh-CN" sz="1400" dirty="0"/>
                    </a:p>
                  </a:txBody>
                  <a:tcPr marL="68580" marR="68580" marT="34290" marB="34290"/>
                </a:tc>
                <a:extLst>
                  <a:ext uri="{0D108BD9-81ED-4DB2-BD59-A6C34878D82A}">
                    <a16:rowId xmlns:a16="http://schemas.microsoft.com/office/drawing/2014/main" val="1371872147"/>
                  </a:ext>
                </a:extLst>
              </a:tr>
              <a:tr h="466139">
                <a:tc>
                  <a:txBody>
                    <a:bodyPr/>
                    <a:lstStyle/>
                    <a:p>
                      <a:pPr algn="ctr"/>
                      <a:r>
                        <a:rPr lang="en-US" altLang="zh-CN" sz="1400" dirty="0"/>
                        <a:t>4</a:t>
                      </a:r>
                      <a:r>
                        <a:rPr lang="zh-CN" altLang="en-US" sz="1400" dirty="0"/>
                        <a:t>级</a:t>
                      </a:r>
                    </a:p>
                  </a:txBody>
                  <a:tcPr marL="68580" marR="68580" marT="34290" marB="34290"/>
                </a:tc>
                <a:tc>
                  <a:txBody>
                    <a:bodyPr/>
                    <a:lstStyle/>
                    <a:p>
                      <a:pPr algn="ctr"/>
                      <a:r>
                        <a:rPr lang="zh-CN" altLang="en-US" sz="1400" dirty="0"/>
                        <a:t>量化管理级</a:t>
                      </a:r>
                    </a:p>
                  </a:txBody>
                  <a:tcPr marL="68580" marR="68580" marT="34290" marB="34290"/>
                </a:tc>
                <a:tc>
                  <a:txBody>
                    <a:bodyPr/>
                    <a:lstStyle/>
                    <a:p>
                      <a:r>
                        <a:rPr lang="zh-CN" altLang="en-US" sz="1400" dirty="0"/>
                        <a:t>量化项目管理（</a:t>
                      </a:r>
                      <a:r>
                        <a:rPr lang="en-US" altLang="zh-CN" sz="1400" dirty="0"/>
                        <a:t>QPM</a:t>
                      </a:r>
                      <a:r>
                        <a:rPr lang="zh-CN" altLang="en-US" sz="1400" dirty="0"/>
                        <a:t>）</a:t>
                      </a:r>
                      <a:endParaRPr lang="en-US" altLang="zh-CN" sz="1400" dirty="0"/>
                    </a:p>
                    <a:p>
                      <a:r>
                        <a:rPr lang="zh-CN" altLang="en-US" sz="1400" dirty="0"/>
                        <a:t>组织级过程性能（</a:t>
                      </a:r>
                      <a:r>
                        <a:rPr lang="en-US" altLang="zh-CN" sz="1400" dirty="0"/>
                        <a:t>OPP</a:t>
                      </a:r>
                      <a:r>
                        <a:rPr lang="zh-CN" altLang="en-US" sz="1400" dirty="0"/>
                        <a:t>）</a:t>
                      </a:r>
                      <a:endParaRPr lang="en-US" altLang="zh-CN" sz="1400" dirty="0"/>
                    </a:p>
                  </a:txBody>
                  <a:tcPr marL="68580" marR="68580" marT="34290" marB="34290"/>
                </a:tc>
                <a:extLst>
                  <a:ext uri="{0D108BD9-81ED-4DB2-BD59-A6C34878D82A}">
                    <a16:rowId xmlns:a16="http://schemas.microsoft.com/office/drawing/2014/main" val="4248626638"/>
                  </a:ext>
                </a:extLst>
              </a:tr>
              <a:tr h="721993">
                <a:tc>
                  <a:txBody>
                    <a:bodyPr/>
                    <a:lstStyle/>
                    <a:p>
                      <a:pPr algn="ctr"/>
                      <a:r>
                        <a:rPr lang="en-US" altLang="zh-CN" sz="1400" dirty="0"/>
                        <a:t>5</a:t>
                      </a:r>
                      <a:r>
                        <a:rPr lang="zh-CN" altLang="en-US" sz="1400" dirty="0"/>
                        <a:t>级</a:t>
                      </a:r>
                    </a:p>
                  </a:txBody>
                  <a:tcPr marL="68580" marR="68580" marT="34290" marB="34290"/>
                </a:tc>
                <a:tc>
                  <a:txBody>
                    <a:bodyPr/>
                    <a:lstStyle/>
                    <a:p>
                      <a:pPr algn="ctr"/>
                      <a:r>
                        <a:rPr lang="zh-CN" altLang="en-US" sz="1400" dirty="0"/>
                        <a:t>优化级</a:t>
                      </a:r>
                    </a:p>
                  </a:txBody>
                  <a:tcPr marL="68580" marR="68580" marT="34290" marB="34290"/>
                </a:tc>
                <a:tc>
                  <a:txBody>
                    <a:bodyPr/>
                    <a:lstStyle/>
                    <a:p>
                      <a:r>
                        <a:rPr lang="zh-CN" altLang="en-US" sz="1400" dirty="0"/>
                        <a:t>组织级绩效管理（</a:t>
                      </a:r>
                      <a:r>
                        <a:rPr lang="en-US" altLang="zh-CN" sz="1400" dirty="0"/>
                        <a:t>OPM</a:t>
                      </a:r>
                      <a:r>
                        <a:rPr lang="zh-CN" altLang="en-US" sz="1400" dirty="0"/>
                        <a:t>）</a:t>
                      </a:r>
                      <a:endParaRPr lang="en-US" altLang="zh-CN" sz="1400" dirty="0"/>
                    </a:p>
                    <a:p>
                      <a:r>
                        <a:rPr lang="zh-CN" altLang="en-US" sz="1400" dirty="0"/>
                        <a:t>原因分析与解决方案（</a:t>
                      </a:r>
                      <a:r>
                        <a:rPr lang="en-US" altLang="zh-CN" sz="1400" dirty="0"/>
                        <a:t>CAR</a:t>
                      </a:r>
                      <a:r>
                        <a:rPr lang="zh-CN" altLang="en-US" sz="1400" dirty="0"/>
                        <a:t>）</a:t>
                      </a:r>
                      <a:endParaRPr lang="en-US" altLang="zh-CN" sz="1400" dirty="0"/>
                    </a:p>
                  </a:txBody>
                  <a:tcPr marL="68580" marR="68580" marT="34290" marB="34290"/>
                </a:tc>
                <a:extLst>
                  <a:ext uri="{0D108BD9-81ED-4DB2-BD59-A6C34878D82A}">
                    <a16:rowId xmlns:a16="http://schemas.microsoft.com/office/drawing/2014/main" val="4053812836"/>
                  </a:ext>
                </a:extLst>
              </a:tr>
            </a:tbl>
          </a:graphicData>
        </a:graphic>
      </p:graphicFrame>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85333-4F0B-480B-B49C-CE891AE0E593}"/>
              </a:ext>
            </a:extLst>
          </p:cNvPr>
          <p:cNvSpPr>
            <a:spLocks noGrp="1"/>
          </p:cNvSpPr>
          <p:nvPr>
            <p:ph idx="1"/>
          </p:nvPr>
        </p:nvSpPr>
        <p:spPr/>
        <p:txBody>
          <a:bodyPr/>
          <a:lstStyle/>
          <a:p>
            <a:pPr>
              <a:lnSpc>
                <a:spcPct val="150000"/>
              </a:lnSpc>
            </a:pPr>
            <a:r>
              <a:rPr lang="zh-CN" altLang="en-US" dirty="0"/>
              <a:t>初始级的软件机构，其过程通常是混乱、无序的，缺乏稳定的软件环境。软件项目成功与否，往往依赖于团队成员的个人能力和个人英雄主义。</a:t>
            </a:r>
          </a:p>
        </p:txBody>
      </p:sp>
      <p:sp>
        <p:nvSpPr>
          <p:cNvPr id="3" name="标题 2">
            <a:extLst>
              <a:ext uri="{FF2B5EF4-FFF2-40B4-BE49-F238E27FC236}">
                <a16:creationId xmlns:a16="http://schemas.microsoft.com/office/drawing/2014/main" id="{EAE9E075-C536-43A8-BC8D-CD328F29A057}"/>
              </a:ext>
            </a:extLst>
          </p:cNvPr>
          <p:cNvSpPr>
            <a:spLocks noGrp="1"/>
          </p:cNvSpPr>
          <p:nvPr>
            <p:ph type="title"/>
          </p:nvPr>
        </p:nvSpPr>
        <p:spPr/>
        <p:txBody>
          <a:bodyPr/>
          <a:lstStyle/>
          <a:p>
            <a:r>
              <a:rPr lang="en-US" altLang="zh-CN" dirty="0"/>
              <a:t>1</a:t>
            </a:r>
            <a:r>
              <a:rPr lang="zh-CN" altLang="en-US" dirty="0"/>
              <a:t>级：初始级</a:t>
            </a:r>
          </a:p>
        </p:txBody>
      </p:sp>
    </p:spTree>
    <p:extLst>
      <p:ext uri="{BB962C8B-B14F-4D97-AF65-F5344CB8AC3E}">
        <p14:creationId xmlns:p14="http://schemas.microsoft.com/office/powerpoint/2010/main" val="1035596308"/>
      </p:ext>
    </p:extLst>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标准的定义</a:t>
            </a:r>
          </a:p>
        </p:txBody>
      </p:sp>
      <p:sp>
        <p:nvSpPr>
          <p:cNvPr id="3" name="内容占位符 2"/>
          <p:cNvSpPr>
            <a:spLocks noGrp="1"/>
          </p:cNvSpPr>
          <p:nvPr>
            <p:ph idx="1"/>
          </p:nvPr>
        </p:nvSpPr>
        <p:spPr/>
        <p:txBody>
          <a:bodyPr>
            <a:normAutofit/>
          </a:bodyPr>
          <a:lstStyle/>
          <a:p>
            <a:pPr>
              <a:lnSpc>
                <a:spcPct val="150000"/>
              </a:lnSpc>
            </a:pPr>
            <a:r>
              <a:rPr lang="zh-CN" altLang="en-US" sz="2400" dirty="0"/>
              <a:t>标准是指</a:t>
            </a:r>
            <a:r>
              <a:rPr lang="zh-CN" altLang="en-US" dirty="0"/>
              <a:t>经有关方面协商一致、主管机构批准而形成的相关涉众共同遵守的准则和依据。</a:t>
            </a:r>
            <a:endParaRPr lang="en-US" altLang="zh-CN" dirty="0"/>
          </a:p>
          <a:p>
            <a:pPr lvl="1">
              <a:lnSpc>
                <a:spcPct val="150000"/>
              </a:lnSpc>
            </a:pPr>
            <a:r>
              <a:rPr lang="zh-CN" altLang="en-US" dirty="0"/>
              <a:t>以科学技术和实践经验的结合成果为基础</a:t>
            </a:r>
            <a:endParaRPr lang="en-US" altLang="zh-CN" dirty="0"/>
          </a:p>
          <a:p>
            <a:pPr lvl="1">
              <a:lnSpc>
                <a:spcPct val="150000"/>
              </a:lnSpc>
            </a:pPr>
            <a:r>
              <a:rPr lang="zh-CN" altLang="en-US" dirty="0"/>
              <a:t>对重复性事物和概念所做的统一规定</a:t>
            </a:r>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BB6A9A-0167-4371-936C-01BE9CAD5AE1}"/>
              </a:ext>
            </a:extLst>
          </p:cNvPr>
          <p:cNvSpPr>
            <a:spLocks noGrp="1"/>
          </p:cNvSpPr>
          <p:nvPr>
            <p:ph idx="1"/>
          </p:nvPr>
        </p:nvSpPr>
        <p:spPr/>
        <p:txBody>
          <a:bodyPr/>
          <a:lstStyle/>
          <a:p>
            <a:pPr>
              <a:lnSpc>
                <a:spcPct val="150000"/>
              </a:lnSpc>
            </a:pPr>
            <a:r>
              <a:rPr lang="zh-CN" altLang="en-US" dirty="0"/>
              <a:t>在已管理级下，组织机构定义了软件过程，编制形成项目计划，分派资源开发项目计划相关的各项活动；管理层对项目计划的执行情况进行监督，必要时采取适当控制来确保项目计划如期完成。</a:t>
            </a:r>
            <a:endParaRPr lang="en-US" altLang="zh-CN" dirty="0"/>
          </a:p>
        </p:txBody>
      </p:sp>
      <p:sp>
        <p:nvSpPr>
          <p:cNvPr id="3" name="标题 2">
            <a:extLst>
              <a:ext uri="{FF2B5EF4-FFF2-40B4-BE49-F238E27FC236}">
                <a16:creationId xmlns:a16="http://schemas.microsoft.com/office/drawing/2014/main" id="{053DBC34-01AE-4C19-B81C-C53892B66FC9}"/>
              </a:ext>
            </a:extLst>
          </p:cNvPr>
          <p:cNvSpPr>
            <a:spLocks noGrp="1"/>
          </p:cNvSpPr>
          <p:nvPr>
            <p:ph type="title"/>
          </p:nvPr>
        </p:nvSpPr>
        <p:spPr/>
        <p:txBody>
          <a:bodyPr/>
          <a:lstStyle/>
          <a:p>
            <a:r>
              <a:rPr lang="en-US" altLang="zh-CN" dirty="0"/>
              <a:t>2</a:t>
            </a:r>
            <a:r>
              <a:rPr lang="zh-CN" altLang="en-US" dirty="0"/>
              <a:t>级：已管理级</a:t>
            </a:r>
          </a:p>
        </p:txBody>
      </p:sp>
    </p:spTree>
    <p:extLst>
      <p:ext uri="{BB962C8B-B14F-4D97-AF65-F5344CB8AC3E}">
        <p14:creationId xmlns:p14="http://schemas.microsoft.com/office/powerpoint/2010/main" val="809618569"/>
      </p:ext>
    </p:extLst>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BB6A9A-0167-4371-936C-01BE9CAD5AE1}"/>
              </a:ext>
            </a:extLst>
          </p:cNvPr>
          <p:cNvSpPr>
            <a:spLocks noGrp="1"/>
          </p:cNvSpPr>
          <p:nvPr>
            <p:ph idx="1"/>
          </p:nvPr>
        </p:nvSpPr>
        <p:spPr>
          <a:xfrm>
            <a:off x="457200" y="951591"/>
            <a:ext cx="8229600" cy="594822"/>
          </a:xfrm>
        </p:spPr>
        <p:txBody>
          <a:bodyPr/>
          <a:lstStyle/>
          <a:p>
            <a:pPr>
              <a:lnSpc>
                <a:spcPct val="150000"/>
              </a:lnSpc>
            </a:pPr>
            <a:r>
              <a:rPr lang="zh-CN" altLang="en-US" dirty="0"/>
              <a:t>组织机构要达到已管理级，要实现的过程域包括：</a:t>
            </a:r>
            <a:endParaRPr lang="en-US" altLang="zh-CN" dirty="0"/>
          </a:p>
        </p:txBody>
      </p:sp>
      <p:sp>
        <p:nvSpPr>
          <p:cNvPr id="3" name="标题 2">
            <a:extLst>
              <a:ext uri="{FF2B5EF4-FFF2-40B4-BE49-F238E27FC236}">
                <a16:creationId xmlns:a16="http://schemas.microsoft.com/office/drawing/2014/main" id="{053DBC34-01AE-4C19-B81C-C53892B66FC9}"/>
              </a:ext>
            </a:extLst>
          </p:cNvPr>
          <p:cNvSpPr>
            <a:spLocks noGrp="1"/>
          </p:cNvSpPr>
          <p:nvPr>
            <p:ph type="title"/>
          </p:nvPr>
        </p:nvSpPr>
        <p:spPr/>
        <p:txBody>
          <a:bodyPr/>
          <a:lstStyle/>
          <a:p>
            <a:r>
              <a:rPr lang="en-US" altLang="zh-CN" dirty="0"/>
              <a:t>2</a:t>
            </a:r>
            <a:r>
              <a:rPr lang="zh-CN" altLang="en-US" dirty="0"/>
              <a:t>级：已管理级</a:t>
            </a:r>
          </a:p>
        </p:txBody>
      </p:sp>
      <p:sp>
        <p:nvSpPr>
          <p:cNvPr id="4" name="文本框 3">
            <a:extLst>
              <a:ext uri="{FF2B5EF4-FFF2-40B4-BE49-F238E27FC236}">
                <a16:creationId xmlns:a16="http://schemas.microsoft.com/office/drawing/2014/main" id="{CCF2717E-4449-4EEB-9E24-C20772A804C1}"/>
              </a:ext>
            </a:extLst>
          </p:cNvPr>
          <p:cNvSpPr txBox="1"/>
          <p:nvPr/>
        </p:nvSpPr>
        <p:spPr>
          <a:xfrm>
            <a:off x="737574" y="1620368"/>
            <a:ext cx="3834426" cy="2949525"/>
          </a:xfrm>
          <a:prstGeom prst="rect">
            <a:avLst/>
          </a:prstGeom>
          <a:noFill/>
        </p:spPr>
        <p:txBody>
          <a:bodyPr wrap="square" rtlCol="0">
            <a:spAutoFit/>
          </a:bodyPr>
          <a:lstStyle/>
          <a:p>
            <a:pPr marL="622300" lvl="1" indent="-285750">
              <a:lnSpc>
                <a:spcPct val="150000"/>
              </a:lnSpc>
              <a:buFont typeface="Wingdings" panose="05000000000000000000" pitchFamily="2" charset="2"/>
              <a:buChar char="Ø"/>
            </a:pPr>
            <a:r>
              <a:rPr lang="zh-CN" altLang="en-US" dirty="0"/>
              <a:t>需求开发</a:t>
            </a:r>
            <a:endParaRPr lang="en-US" altLang="zh-CN" dirty="0"/>
          </a:p>
          <a:p>
            <a:pPr marL="622300" lvl="1" indent="-285750">
              <a:lnSpc>
                <a:spcPct val="150000"/>
              </a:lnSpc>
              <a:buFont typeface="Wingdings" panose="05000000000000000000" pitchFamily="2" charset="2"/>
              <a:buChar char="Ø"/>
            </a:pPr>
            <a:r>
              <a:rPr lang="zh-CN" altLang="en-US" dirty="0"/>
              <a:t>技术解决方案</a:t>
            </a:r>
            <a:endParaRPr lang="en-US" altLang="zh-CN" dirty="0"/>
          </a:p>
          <a:p>
            <a:pPr marL="622300" lvl="1" indent="-285750">
              <a:lnSpc>
                <a:spcPct val="150000"/>
              </a:lnSpc>
              <a:buFont typeface="Wingdings" panose="05000000000000000000" pitchFamily="2" charset="2"/>
              <a:buChar char="Ø"/>
            </a:pPr>
            <a:r>
              <a:rPr lang="zh-CN" altLang="en-US" dirty="0"/>
              <a:t>验证</a:t>
            </a:r>
            <a:endParaRPr lang="en-US" altLang="zh-CN" dirty="0"/>
          </a:p>
          <a:p>
            <a:pPr marL="622300" lvl="1" indent="-285750">
              <a:lnSpc>
                <a:spcPct val="150000"/>
              </a:lnSpc>
              <a:buFont typeface="Wingdings" panose="05000000000000000000" pitchFamily="2" charset="2"/>
              <a:buChar char="Ø"/>
            </a:pPr>
            <a:r>
              <a:rPr lang="zh-CN" altLang="en-US" dirty="0"/>
              <a:t>确认</a:t>
            </a:r>
            <a:endParaRPr lang="en-US" altLang="zh-CN" dirty="0"/>
          </a:p>
          <a:p>
            <a:pPr marL="622300" lvl="1" indent="-285750">
              <a:lnSpc>
                <a:spcPct val="150000"/>
              </a:lnSpc>
              <a:buFont typeface="Wingdings" panose="05000000000000000000" pitchFamily="2" charset="2"/>
              <a:buChar char="Ø"/>
            </a:pPr>
            <a:r>
              <a:rPr lang="zh-CN" altLang="en-US" dirty="0"/>
              <a:t>组织级过程定义</a:t>
            </a:r>
            <a:endParaRPr lang="en-US" altLang="zh-CN" dirty="0"/>
          </a:p>
          <a:p>
            <a:pPr marL="622300" lvl="1" indent="-285750">
              <a:lnSpc>
                <a:spcPct val="150000"/>
              </a:lnSpc>
              <a:buFont typeface="Wingdings" panose="05000000000000000000" pitchFamily="2" charset="2"/>
              <a:buChar char="Ø"/>
            </a:pPr>
            <a:r>
              <a:rPr lang="zh-CN" altLang="en-US" dirty="0"/>
              <a:t>组织级过程焦点</a:t>
            </a:r>
            <a:endParaRPr lang="en-US" altLang="zh-CN" dirty="0"/>
          </a:p>
          <a:p>
            <a:pPr marL="622300" lvl="1" indent="-285750">
              <a:lnSpc>
                <a:spcPct val="150000"/>
              </a:lnSpc>
              <a:buFont typeface="Wingdings" panose="05000000000000000000" pitchFamily="2" charset="2"/>
              <a:buChar char="Ø"/>
            </a:pPr>
            <a:endParaRPr lang="en-US" altLang="zh-CN" dirty="0"/>
          </a:p>
        </p:txBody>
      </p:sp>
      <p:sp>
        <p:nvSpPr>
          <p:cNvPr id="5" name="文本框 4">
            <a:extLst>
              <a:ext uri="{FF2B5EF4-FFF2-40B4-BE49-F238E27FC236}">
                <a16:creationId xmlns:a16="http://schemas.microsoft.com/office/drawing/2014/main" id="{809D0900-7693-48CC-862F-036EFEC99915}"/>
              </a:ext>
            </a:extLst>
          </p:cNvPr>
          <p:cNvSpPr txBox="1"/>
          <p:nvPr/>
        </p:nvSpPr>
        <p:spPr>
          <a:xfrm>
            <a:off x="4688541" y="1620367"/>
            <a:ext cx="3834426" cy="2125647"/>
          </a:xfrm>
          <a:prstGeom prst="rect">
            <a:avLst/>
          </a:prstGeom>
          <a:noFill/>
        </p:spPr>
        <p:txBody>
          <a:bodyPr wrap="square" rtlCol="0">
            <a:spAutoFit/>
          </a:bodyPr>
          <a:lstStyle/>
          <a:p>
            <a:pPr marL="622300" lvl="1" indent="-285750">
              <a:lnSpc>
                <a:spcPct val="150000"/>
              </a:lnSpc>
              <a:buFont typeface="Wingdings" panose="05000000000000000000" pitchFamily="2" charset="2"/>
              <a:buChar char="Ø"/>
            </a:pPr>
            <a:r>
              <a:rPr lang="zh-CN" altLang="en-US" dirty="0"/>
              <a:t>产品集成</a:t>
            </a:r>
            <a:endParaRPr lang="en-US" altLang="zh-CN" dirty="0"/>
          </a:p>
          <a:p>
            <a:pPr marL="622300" lvl="1" indent="-285750">
              <a:lnSpc>
                <a:spcPct val="150000"/>
              </a:lnSpc>
              <a:buFont typeface="Wingdings" panose="05000000000000000000" pitchFamily="2" charset="2"/>
              <a:buChar char="Ø"/>
            </a:pPr>
            <a:r>
              <a:rPr lang="zh-CN" altLang="en-US" dirty="0"/>
              <a:t>组织培训</a:t>
            </a:r>
            <a:endParaRPr lang="en-US" altLang="zh-CN" dirty="0"/>
          </a:p>
          <a:p>
            <a:pPr marL="622300" lvl="1" indent="-285750">
              <a:lnSpc>
                <a:spcPct val="150000"/>
              </a:lnSpc>
              <a:buFont typeface="Wingdings" panose="05000000000000000000" pitchFamily="2" charset="2"/>
              <a:buChar char="Ø"/>
            </a:pPr>
            <a:r>
              <a:rPr lang="zh-CN" altLang="en-US" dirty="0"/>
              <a:t>产品基础</a:t>
            </a:r>
            <a:endParaRPr lang="en-US" altLang="zh-CN" dirty="0"/>
          </a:p>
          <a:p>
            <a:pPr marL="622300" lvl="1" indent="-285750">
              <a:lnSpc>
                <a:spcPct val="150000"/>
              </a:lnSpc>
              <a:buFont typeface="Wingdings" panose="05000000000000000000" pitchFamily="2" charset="2"/>
              <a:buChar char="Ø"/>
            </a:pPr>
            <a:r>
              <a:rPr lang="zh-CN" altLang="en-US" dirty="0"/>
              <a:t>风险管理</a:t>
            </a:r>
            <a:endParaRPr lang="en-US" altLang="zh-CN" dirty="0"/>
          </a:p>
          <a:p>
            <a:pPr marL="622300" lvl="1" indent="-285750">
              <a:lnSpc>
                <a:spcPct val="150000"/>
              </a:lnSpc>
              <a:buFont typeface="Wingdings" panose="05000000000000000000" pitchFamily="2" charset="2"/>
              <a:buChar char="Ø"/>
            </a:pPr>
            <a:r>
              <a:rPr lang="zh-CN" altLang="en-US" dirty="0"/>
              <a:t>决策分析与解决方案</a:t>
            </a:r>
            <a:endParaRPr lang="en-US" altLang="zh-CN" dirty="0"/>
          </a:p>
        </p:txBody>
      </p:sp>
    </p:spTree>
    <p:extLst>
      <p:ext uri="{BB962C8B-B14F-4D97-AF65-F5344CB8AC3E}">
        <p14:creationId xmlns:p14="http://schemas.microsoft.com/office/powerpoint/2010/main" val="3153151056"/>
      </p:ext>
    </p:extLst>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9F7E7D-3111-446C-A7F9-AFD3B1AF7284}"/>
              </a:ext>
            </a:extLst>
          </p:cNvPr>
          <p:cNvSpPr>
            <a:spLocks noGrp="1"/>
          </p:cNvSpPr>
          <p:nvPr>
            <p:ph idx="1"/>
          </p:nvPr>
        </p:nvSpPr>
        <p:spPr/>
        <p:txBody>
          <a:bodyPr/>
          <a:lstStyle/>
          <a:p>
            <a:pPr>
              <a:lnSpc>
                <a:spcPct val="150000"/>
              </a:lnSpc>
            </a:pPr>
            <a:r>
              <a:rPr lang="zh-CN" altLang="en-US" dirty="0"/>
              <a:t>以组织的标准过程集为基础，通过过程剪裁得到特定项目、组织级单位要求的软件过程。</a:t>
            </a:r>
            <a:endParaRPr lang="en-US" altLang="zh-CN" dirty="0"/>
          </a:p>
          <a:p>
            <a:pPr>
              <a:lnSpc>
                <a:spcPct val="150000"/>
              </a:lnSpc>
            </a:pPr>
            <a:r>
              <a:rPr lang="zh-CN" altLang="en-US" dirty="0"/>
              <a:t>清晰地描述软件过程，并且将软件过程定义以标准、规程、工具、方法等形式予以体现</a:t>
            </a:r>
            <a:endParaRPr lang="en-US" altLang="zh-CN" dirty="0"/>
          </a:p>
          <a:p>
            <a:pPr>
              <a:lnSpc>
                <a:spcPct val="150000"/>
              </a:lnSpc>
            </a:pPr>
            <a:r>
              <a:rPr lang="zh-CN" altLang="en-US" dirty="0"/>
              <a:t>尝试通过过程、产品、服务的度量，了解过程的实施情况，根据度量结果对过程进行管控。</a:t>
            </a:r>
          </a:p>
        </p:txBody>
      </p:sp>
      <p:sp>
        <p:nvSpPr>
          <p:cNvPr id="3" name="标题 2">
            <a:extLst>
              <a:ext uri="{FF2B5EF4-FFF2-40B4-BE49-F238E27FC236}">
                <a16:creationId xmlns:a16="http://schemas.microsoft.com/office/drawing/2014/main" id="{529E8BD6-4C5A-4A68-B3A4-3498F1A64CD8}"/>
              </a:ext>
            </a:extLst>
          </p:cNvPr>
          <p:cNvSpPr>
            <a:spLocks noGrp="1"/>
          </p:cNvSpPr>
          <p:nvPr>
            <p:ph type="title"/>
          </p:nvPr>
        </p:nvSpPr>
        <p:spPr/>
        <p:txBody>
          <a:bodyPr/>
          <a:lstStyle/>
          <a:p>
            <a:r>
              <a:rPr lang="en-US" altLang="zh-CN" dirty="0"/>
              <a:t>3</a:t>
            </a:r>
            <a:r>
              <a:rPr lang="zh-CN" altLang="en-US" dirty="0"/>
              <a:t>级：已定义级</a:t>
            </a:r>
          </a:p>
        </p:txBody>
      </p:sp>
    </p:spTree>
    <p:extLst>
      <p:ext uri="{BB962C8B-B14F-4D97-AF65-F5344CB8AC3E}">
        <p14:creationId xmlns:p14="http://schemas.microsoft.com/office/powerpoint/2010/main" val="3843371720"/>
      </p:ext>
    </p:extLst>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46D7DB-2E99-4DE1-B1E8-F078A523D308}"/>
              </a:ext>
            </a:extLst>
          </p:cNvPr>
          <p:cNvSpPr>
            <a:spLocks noGrp="1"/>
          </p:cNvSpPr>
          <p:nvPr>
            <p:ph idx="1"/>
          </p:nvPr>
        </p:nvSpPr>
        <p:spPr/>
        <p:txBody>
          <a:bodyPr/>
          <a:lstStyle/>
          <a:p>
            <a:pPr>
              <a:lnSpc>
                <a:spcPct val="150000"/>
              </a:lnSpc>
            </a:pPr>
            <a:r>
              <a:rPr lang="zh-CN" altLang="en-US" dirty="0"/>
              <a:t>组织机构已经建立了质量、过程的量化目标并将其作为项目管理的准则付诸实施。</a:t>
            </a:r>
            <a:endParaRPr lang="en-US" altLang="zh-CN" dirty="0"/>
          </a:p>
          <a:p>
            <a:pPr>
              <a:lnSpc>
                <a:spcPct val="150000"/>
              </a:lnSpc>
            </a:pPr>
            <a:r>
              <a:rPr lang="zh-CN" altLang="en-US" dirty="0"/>
              <a:t>产品质量、软件过程的性能通过统计分析表示为统计图表、统计指标。</a:t>
            </a:r>
            <a:endParaRPr lang="en-US" altLang="zh-CN" dirty="0"/>
          </a:p>
          <a:p>
            <a:pPr>
              <a:lnSpc>
                <a:spcPct val="150000"/>
              </a:lnSpc>
            </a:pPr>
            <a:r>
              <a:rPr lang="zh-CN" altLang="en-US" dirty="0"/>
              <a:t>以统计报告为基础，对过程性能进行分析和预测，使得软件过程的提前干预成为可能。</a:t>
            </a:r>
          </a:p>
        </p:txBody>
      </p:sp>
      <p:sp>
        <p:nvSpPr>
          <p:cNvPr id="3" name="标题 2">
            <a:extLst>
              <a:ext uri="{FF2B5EF4-FFF2-40B4-BE49-F238E27FC236}">
                <a16:creationId xmlns:a16="http://schemas.microsoft.com/office/drawing/2014/main" id="{05B5C6B6-A0A6-462F-983E-41CA71929688}"/>
              </a:ext>
            </a:extLst>
          </p:cNvPr>
          <p:cNvSpPr>
            <a:spLocks noGrp="1"/>
          </p:cNvSpPr>
          <p:nvPr>
            <p:ph type="title"/>
          </p:nvPr>
        </p:nvSpPr>
        <p:spPr/>
        <p:txBody>
          <a:bodyPr/>
          <a:lstStyle/>
          <a:p>
            <a:r>
              <a:rPr lang="en-US" altLang="zh-CN" dirty="0"/>
              <a:t>4</a:t>
            </a:r>
            <a:r>
              <a:rPr lang="zh-CN" altLang="en-US" dirty="0"/>
              <a:t>级：量化管理级</a:t>
            </a:r>
          </a:p>
        </p:txBody>
      </p:sp>
    </p:spTree>
    <p:extLst>
      <p:ext uri="{BB962C8B-B14F-4D97-AF65-F5344CB8AC3E}">
        <p14:creationId xmlns:p14="http://schemas.microsoft.com/office/powerpoint/2010/main" val="342458461"/>
      </p:ext>
    </p:extLst>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6A14C4-715F-4F83-A7E2-6F4FD6964835}"/>
              </a:ext>
            </a:extLst>
          </p:cNvPr>
          <p:cNvSpPr>
            <a:spLocks noGrp="1"/>
          </p:cNvSpPr>
          <p:nvPr>
            <p:ph idx="1"/>
          </p:nvPr>
        </p:nvSpPr>
        <p:spPr/>
        <p:txBody>
          <a:bodyPr/>
          <a:lstStyle/>
          <a:p>
            <a:pPr>
              <a:lnSpc>
                <a:spcPct val="150000"/>
              </a:lnSpc>
            </a:pPr>
            <a:r>
              <a:rPr lang="zh-CN" altLang="en-US" dirty="0"/>
              <a:t>对软件过程进行度量。</a:t>
            </a:r>
            <a:endParaRPr lang="en-US" altLang="zh-CN" dirty="0"/>
          </a:p>
          <a:p>
            <a:pPr>
              <a:lnSpc>
                <a:spcPct val="150000"/>
              </a:lnSpc>
            </a:pPr>
            <a:r>
              <a:rPr lang="zh-CN" altLang="en-US" dirty="0"/>
              <a:t>根据现有过程对业务目标、绩效指标的作用情况，通过技术改进、过程改进等手段不断地改进过程性能。</a:t>
            </a:r>
            <a:endParaRPr lang="en-US" altLang="zh-CN" dirty="0"/>
          </a:p>
          <a:p>
            <a:pPr>
              <a:lnSpc>
                <a:spcPct val="150000"/>
              </a:lnSpc>
            </a:pPr>
            <a:r>
              <a:rPr lang="zh-CN" altLang="en-US" dirty="0"/>
              <a:t>处于</a:t>
            </a:r>
            <a:r>
              <a:rPr lang="en-US" altLang="zh-CN" dirty="0"/>
              <a:t>5</a:t>
            </a:r>
            <a:r>
              <a:rPr lang="zh-CN" altLang="en-US" dirty="0"/>
              <a:t>级的组织机构，从已有项目采集来的数据中对整个组织的过程绩效进行评价，根据数据分析识别出过程绩效和预期的差距，及时采取措施来实现组织级过程改进。</a:t>
            </a:r>
          </a:p>
        </p:txBody>
      </p:sp>
      <p:sp>
        <p:nvSpPr>
          <p:cNvPr id="3" name="标题 2">
            <a:extLst>
              <a:ext uri="{FF2B5EF4-FFF2-40B4-BE49-F238E27FC236}">
                <a16:creationId xmlns:a16="http://schemas.microsoft.com/office/drawing/2014/main" id="{FB49F813-B94A-4578-9565-005EF0B2BA2C}"/>
              </a:ext>
            </a:extLst>
          </p:cNvPr>
          <p:cNvSpPr>
            <a:spLocks noGrp="1"/>
          </p:cNvSpPr>
          <p:nvPr>
            <p:ph type="title"/>
          </p:nvPr>
        </p:nvSpPr>
        <p:spPr/>
        <p:txBody>
          <a:bodyPr/>
          <a:lstStyle/>
          <a:p>
            <a:r>
              <a:rPr lang="en-US" altLang="zh-CN" dirty="0"/>
              <a:t>5</a:t>
            </a:r>
            <a:r>
              <a:rPr lang="zh-CN" altLang="en-US" dirty="0"/>
              <a:t>级：持续优化级</a:t>
            </a:r>
          </a:p>
        </p:txBody>
      </p:sp>
    </p:spTree>
    <p:extLst>
      <p:ext uri="{BB962C8B-B14F-4D97-AF65-F5344CB8AC3E}">
        <p14:creationId xmlns:p14="http://schemas.microsoft.com/office/powerpoint/2010/main" val="2596753923"/>
      </p:ext>
    </p:extLst>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9525A8-137A-4E67-9975-8BAEC5AF2D0C}"/>
              </a:ext>
            </a:extLst>
          </p:cNvPr>
          <p:cNvSpPr>
            <a:spLocks noGrp="1"/>
          </p:cNvSpPr>
          <p:nvPr>
            <p:ph idx="1"/>
          </p:nvPr>
        </p:nvSpPr>
        <p:spPr/>
        <p:txBody>
          <a:bodyPr/>
          <a:lstStyle/>
          <a:p>
            <a:pPr>
              <a:lnSpc>
                <a:spcPct val="150000"/>
              </a:lnSpc>
            </a:pPr>
            <a:r>
              <a:rPr lang="zh-CN" altLang="en-US" dirty="0"/>
              <a:t>连续式表示法认为组织的总体过程能力根植于开展过程活动的效能，过程的执行能力的提高才能促成组织的总过程能力的提升。</a:t>
            </a:r>
            <a:endParaRPr lang="en-US" altLang="zh-CN" dirty="0"/>
          </a:p>
        </p:txBody>
      </p:sp>
      <p:sp>
        <p:nvSpPr>
          <p:cNvPr id="3" name="标题 2">
            <a:extLst>
              <a:ext uri="{FF2B5EF4-FFF2-40B4-BE49-F238E27FC236}">
                <a16:creationId xmlns:a16="http://schemas.microsoft.com/office/drawing/2014/main" id="{44DA922C-6867-4C2B-8C99-EB67AEE1B960}"/>
              </a:ext>
            </a:extLst>
          </p:cNvPr>
          <p:cNvSpPr>
            <a:spLocks noGrp="1"/>
          </p:cNvSpPr>
          <p:nvPr>
            <p:ph type="title"/>
          </p:nvPr>
        </p:nvSpPr>
        <p:spPr/>
        <p:txBody>
          <a:bodyPr/>
          <a:lstStyle/>
          <a:p>
            <a:r>
              <a:rPr lang="en-US" altLang="zh-CN" dirty="0"/>
              <a:t>6.3.3.2</a:t>
            </a:r>
            <a:r>
              <a:rPr lang="zh-CN" altLang="en-US" dirty="0"/>
              <a:t>连续式表示法</a:t>
            </a:r>
          </a:p>
        </p:txBody>
      </p:sp>
      <p:pic>
        <p:nvPicPr>
          <p:cNvPr id="4" name="Picture 2">
            <a:extLst>
              <a:ext uri="{FF2B5EF4-FFF2-40B4-BE49-F238E27FC236}">
                <a16:creationId xmlns:a16="http://schemas.microsoft.com/office/drawing/2014/main" id="{8CB7C99D-6D20-4059-82A4-6BED8151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143" y="2048969"/>
            <a:ext cx="5339713" cy="238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14030"/>
      </p:ext>
    </p:extLst>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6.3.3.2</a:t>
            </a:r>
            <a:r>
              <a:rPr lang="zh-CN" altLang="en-US" dirty="0"/>
              <a:t>连续式表示法</a:t>
            </a:r>
          </a:p>
        </p:txBody>
      </p:sp>
      <p:sp>
        <p:nvSpPr>
          <p:cNvPr id="3" name="内容占位符 2"/>
          <p:cNvSpPr>
            <a:spLocks noGrp="1"/>
          </p:cNvSpPr>
          <p:nvPr>
            <p:ph idx="1"/>
          </p:nvPr>
        </p:nvSpPr>
        <p:spPr/>
        <p:txBody>
          <a:bodyPr/>
          <a:lstStyle/>
          <a:p>
            <a:pPr>
              <a:lnSpc>
                <a:spcPct val="150000"/>
              </a:lnSpc>
            </a:pPr>
            <a:r>
              <a:rPr lang="zh-CN" altLang="en-US" dirty="0"/>
              <a:t>软件过程域分类法</a:t>
            </a:r>
            <a:endParaRPr lang="en-US" altLang="zh-CN" dirty="0"/>
          </a:p>
          <a:p>
            <a:pPr lvl="1">
              <a:lnSpc>
                <a:spcPct val="150000"/>
              </a:lnSpc>
            </a:pPr>
            <a:r>
              <a:rPr lang="zh-CN" altLang="en-US" dirty="0"/>
              <a:t>按照主题内容，划分为过程管理、项目管理、工程、支持四种过程域。</a:t>
            </a:r>
            <a:endParaRPr lang="en-US" altLang="zh-CN" dirty="0"/>
          </a:p>
          <a:p>
            <a:pPr lvl="1">
              <a:lnSpc>
                <a:spcPct val="150000"/>
              </a:lnSpc>
            </a:pPr>
            <a:r>
              <a:rPr lang="zh-CN" altLang="en-US" dirty="0"/>
              <a:t>按照其实施难度，细分为基础过程域、高级过程域。</a:t>
            </a:r>
          </a:p>
        </p:txBody>
      </p:sp>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6BC001-42A4-4DA9-B3DE-4336513A5ED8}"/>
              </a:ext>
            </a:extLst>
          </p:cNvPr>
          <p:cNvSpPr>
            <a:spLocks noGrp="1"/>
          </p:cNvSpPr>
          <p:nvPr>
            <p:ph type="title"/>
          </p:nvPr>
        </p:nvSpPr>
        <p:spPr/>
        <p:txBody>
          <a:bodyPr/>
          <a:lstStyle/>
          <a:p>
            <a:r>
              <a:rPr lang="en-US" altLang="zh-CN" dirty="0"/>
              <a:t>6.3.3.2</a:t>
            </a:r>
            <a:r>
              <a:rPr lang="zh-CN" altLang="en-US" dirty="0"/>
              <a:t>连续式表示法</a:t>
            </a:r>
          </a:p>
        </p:txBody>
      </p:sp>
      <p:graphicFrame>
        <p:nvGraphicFramePr>
          <p:cNvPr id="4" name="表格 4">
            <a:extLst>
              <a:ext uri="{FF2B5EF4-FFF2-40B4-BE49-F238E27FC236}">
                <a16:creationId xmlns:a16="http://schemas.microsoft.com/office/drawing/2014/main" id="{4832FD24-EF4A-48BB-882F-B513D12CD7D5}"/>
              </a:ext>
            </a:extLst>
          </p:cNvPr>
          <p:cNvGraphicFramePr>
            <a:graphicFrameLocks noGrp="1"/>
          </p:cNvGraphicFramePr>
          <p:nvPr>
            <p:extLst>
              <p:ext uri="{D42A27DB-BD31-4B8C-83A1-F6EECF244321}">
                <p14:modId xmlns:p14="http://schemas.microsoft.com/office/powerpoint/2010/main" val="3352091392"/>
              </p:ext>
            </p:extLst>
          </p:nvPr>
        </p:nvGraphicFramePr>
        <p:xfrm>
          <a:off x="1017494" y="896096"/>
          <a:ext cx="7109012" cy="3484880"/>
        </p:xfrm>
        <a:graphic>
          <a:graphicData uri="http://schemas.openxmlformats.org/drawingml/2006/table">
            <a:tbl>
              <a:tblPr firstRow="1" bandRow="1">
                <a:tableStyleId>{5C22544A-7EE6-4342-B048-85BDC9FD1C3A}</a:tableStyleId>
              </a:tblPr>
              <a:tblGrid>
                <a:gridCol w="1112840">
                  <a:extLst>
                    <a:ext uri="{9D8B030D-6E8A-4147-A177-3AD203B41FA5}">
                      <a16:colId xmlns:a16="http://schemas.microsoft.com/office/drawing/2014/main" val="1097089752"/>
                    </a:ext>
                  </a:extLst>
                </a:gridCol>
                <a:gridCol w="2143589">
                  <a:extLst>
                    <a:ext uri="{9D8B030D-6E8A-4147-A177-3AD203B41FA5}">
                      <a16:colId xmlns:a16="http://schemas.microsoft.com/office/drawing/2014/main" val="2105410587"/>
                    </a:ext>
                  </a:extLst>
                </a:gridCol>
                <a:gridCol w="3852583">
                  <a:extLst>
                    <a:ext uri="{9D8B030D-6E8A-4147-A177-3AD203B41FA5}">
                      <a16:colId xmlns:a16="http://schemas.microsoft.com/office/drawing/2014/main" val="468797010"/>
                    </a:ext>
                  </a:extLst>
                </a:gridCol>
              </a:tblGrid>
              <a:tr h="370840">
                <a:tc>
                  <a:txBody>
                    <a:bodyPr/>
                    <a:lstStyle/>
                    <a:p>
                      <a:r>
                        <a:rPr lang="zh-CN" altLang="en-US" dirty="0"/>
                        <a:t>类型</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基础过程域</a:t>
                      </a:r>
                      <a:r>
                        <a:rPr lang="en-US" altLang="zh-CN" dirty="0"/>
                        <a:t>/</a:t>
                      </a:r>
                      <a:r>
                        <a:rPr lang="zh-CN" altLang="en-US" dirty="0"/>
                        <a:t>高级过程域</a:t>
                      </a:r>
                    </a:p>
                  </a:txBody>
                  <a:tcPr/>
                </a:tc>
                <a:tc>
                  <a:txBody>
                    <a:bodyPr/>
                    <a:lstStyle/>
                    <a:p>
                      <a:r>
                        <a:rPr lang="zh-CN" altLang="en-US" dirty="0"/>
                        <a:t>过程域</a:t>
                      </a:r>
                    </a:p>
                  </a:txBody>
                  <a:tcPr/>
                </a:tc>
                <a:extLst>
                  <a:ext uri="{0D108BD9-81ED-4DB2-BD59-A6C34878D82A}">
                    <a16:rowId xmlns:a16="http://schemas.microsoft.com/office/drawing/2014/main" val="3124752745"/>
                  </a:ext>
                </a:extLst>
              </a:tr>
              <a:tr h="370840">
                <a:tc rowSpan="2">
                  <a:txBody>
                    <a:bodyPr/>
                    <a:lstStyle/>
                    <a:p>
                      <a:r>
                        <a:rPr lang="zh-CN" altLang="en-US" dirty="0"/>
                        <a:t>过程管理</a:t>
                      </a:r>
                    </a:p>
                  </a:txBody>
                  <a:tcPr/>
                </a:tc>
                <a:tc>
                  <a:txBody>
                    <a:bodyPr/>
                    <a:lstStyle/>
                    <a:p>
                      <a:r>
                        <a:rPr lang="zh-CN" altLang="en-US" dirty="0"/>
                        <a:t>基础过程域</a:t>
                      </a:r>
                    </a:p>
                  </a:txBody>
                  <a:tcPr/>
                </a:tc>
                <a:tc>
                  <a:txBody>
                    <a:bodyPr/>
                    <a:lstStyle/>
                    <a:p>
                      <a:r>
                        <a:rPr lang="zh-CN" altLang="en-US" dirty="0"/>
                        <a:t>组织过程焦点、组织过程定义、组织培训</a:t>
                      </a:r>
                    </a:p>
                  </a:txBody>
                  <a:tcPr/>
                </a:tc>
                <a:extLst>
                  <a:ext uri="{0D108BD9-81ED-4DB2-BD59-A6C34878D82A}">
                    <a16:rowId xmlns:a16="http://schemas.microsoft.com/office/drawing/2014/main" val="2609469805"/>
                  </a:ext>
                </a:extLst>
              </a:tr>
              <a:tr h="370840">
                <a:tc vMerge="1">
                  <a:txBody>
                    <a:bodyPr/>
                    <a:lstStyle/>
                    <a:p>
                      <a:endParaRPr lang="zh-CN" altLang="en-US" dirty="0"/>
                    </a:p>
                  </a:txBody>
                  <a:tcPr/>
                </a:tc>
                <a:tc>
                  <a:txBody>
                    <a:bodyPr/>
                    <a:lstStyle/>
                    <a:p>
                      <a:r>
                        <a:rPr lang="zh-CN" altLang="en-US" dirty="0"/>
                        <a:t>高级过程域</a:t>
                      </a:r>
                    </a:p>
                  </a:txBody>
                  <a:tcPr/>
                </a:tc>
                <a:tc>
                  <a:txBody>
                    <a:bodyPr/>
                    <a:lstStyle/>
                    <a:p>
                      <a:r>
                        <a:rPr lang="zh-CN" altLang="en-US" dirty="0"/>
                        <a:t>组织过程绩效、组织革新与部署</a:t>
                      </a:r>
                    </a:p>
                  </a:txBody>
                  <a:tcPr/>
                </a:tc>
                <a:extLst>
                  <a:ext uri="{0D108BD9-81ED-4DB2-BD59-A6C34878D82A}">
                    <a16:rowId xmlns:a16="http://schemas.microsoft.com/office/drawing/2014/main" val="3661708851"/>
                  </a:ext>
                </a:extLst>
              </a:tr>
              <a:tr h="370840">
                <a:tc rowSpan="2">
                  <a:txBody>
                    <a:bodyPr/>
                    <a:lstStyle/>
                    <a:p>
                      <a:r>
                        <a:rPr lang="zh-CN" altLang="en-US" dirty="0"/>
                        <a:t>项目管理</a:t>
                      </a:r>
                    </a:p>
                  </a:txBody>
                  <a:tcPr/>
                </a:tc>
                <a:tc>
                  <a:txBody>
                    <a:bodyPr/>
                    <a:lstStyle/>
                    <a:p>
                      <a:r>
                        <a:rPr lang="zh-CN" altLang="en-US" dirty="0"/>
                        <a:t>基础过程域</a:t>
                      </a:r>
                    </a:p>
                  </a:txBody>
                  <a:tcPr/>
                </a:tc>
                <a:tc>
                  <a:txBody>
                    <a:bodyPr/>
                    <a:lstStyle/>
                    <a:p>
                      <a:r>
                        <a:rPr lang="zh-CN" altLang="en-US" dirty="0"/>
                        <a:t>项目规划、项目监控、供应商协议管理</a:t>
                      </a:r>
                    </a:p>
                  </a:txBody>
                  <a:tcPr/>
                </a:tc>
                <a:extLst>
                  <a:ext uri="{0D108BD9-81ED-4DB2-BD59-A6C34878D82A}">
                    <a16:rowId xmlns:a16="http://schemas.microsoft.com/office/drawing/2014/main" val="161317368"/>
                  </a:ext>
                </a:extLst>
              </a:tr>
              <a:tr h="370840">
                <a:tc vMerge="1">
                  <a:txBody>
                    <a:bodyPr/>
                    <a:lstStyle/>
                    <a:p>
                      <a:endParaRPr lang="zh-CN" altLang="en-US" dirty="0"/>
                    </a:p>
                  </a:txBody>
                  <a:tcPr/>
                </a:tc>
                <a:tc>
                  <a:txBody>
                    <a:bodyPr/>
                    <a:lstStyle/>
                    <a:p>
                      <a:r>
                        <a:rPr lang="zh-CN" altLang="en-US" dirty="0"/>
                        <a:t>高级过程域</a:t>
                      </a:r>
                    </a:p>
                  </a:txBody>
                  <a:tcPr/>
                </a:tc>
                <a:tc>
                  <a:txBody>
                    <a:bodyPr/>
                    <a:lstStyle/>
                    <a:p>
                      <a:r>
                        <a:rPr lang="zh-CN" altLang="en-US" dirty="0"/>
                        <a:t>集成化项目管理、风险管理、定量项目管理</a:t>
                      </a:r>
                    </a:p>
                  </a:txBody>
                  <a:tcPr/>
                </a:tc>
                <a:extLst>
                  <a:ext uri="{0D108BD9-81ED-4DB2-BD59-A6C34878D82A}">
                    <a16:rowId xmlns:a16="http://schemas.microsoft.com/office/drawing/2014/main" val="1225927086"/>
                  </a:ext>
                </a:extLst>
              </a:tr>
              <a:tr h="370840">
                <a:tc rowSpan="2">
                  <a:txBody>
                    <a:bodyPr/>
                    <a:lstStyle/>
                    <a:p>
                      <a:r>
                        <a:rPr lang="zh-CN" altLang="en-US" dirty="0"/>
                        <a:t>工程</a:t>
                      </a:r>
                    </a:p>
                  </a:txBody>
                  <a:tcPr/>
                </a:tc>
                <a:tc>
                  <a:txBody>
                    <a:bodyPr/>
                    <a:lstStyle/>
                    <a:p>
                      <a:r>
                        <a:rPr lang="zh-CN" altLang="en-US" dirty="0"/>
                        <a:t>基础过程域</a:t>
                      </a:r>
                    </a:p>
                  </a:txBody>
                  <a:tcPr/>
                </a:tc>
                <a:tc>
                  <a:txBody>
                    <a:bodyPr/>
                    <a:lstStyle/>
                    <a:p>
                      <a:r>
                        <a:rPr lang="zh-CN" altLang="en-US" dirty="0"/>
                        <a:t>需求管理、需求开发、技术方案、产品集成、验证与确认</a:t>
                      </a:r>
                    </a:p>
                  </a:txBody>
                  <a:tcPr/>
                </a:tc>
                <a:extLst>
                  <a:ext uri="{0D108BD9-81ED-4DB2-BD59-A6C34878D82A}">
                    <a16:rowId xmlns:a16="http://schemas.microsoft.com/office/drawing/2014/main" val="218342372"/>
                  </a:ext>
                </a:extLst>
              </a:tr>
              <a:tr h="370840">
                <a:tc vMerge="1">
                  <a:txBody>
                    <a:bodyPr/>
                    <a:lstStyle/>
                    <a:p>
                      <a:endParaRPr lang="zh-CN" altLang="en-US" dirty="0"/>
                    </a:p>
                  </a:txBody>
                  <a:tcPr/>
                </a:tc>
                <a:tc>
                  <a:txBody>
                    <a:bodyPr/>
                    <a:lstStyle/>
                    <a:p>
                      <a:r>
                        <a:rPr lang="zh-CN" altLang="en-US" dirty="0"/>
                        <a:t>高级过程域</a:t>
                      </a:r>
                    </a:p>
                  </a:txBody>
                  <a:tcPr/>
                </a:tc>
                <a:tc>
                  <a:txBody>
                    <a:bodyPr/>
                    <a:lstStyle/>
                    <a:p>
                      <a:r>
                        <a:rPr lang="zh-CN" altLang="en-US" dirty="0"/>
                        <a:t>无</a:t>
                      </a:r>
                    </a:p>
                  </a:txBody>
                  <a:tcPr/>
                </a:tc>
                <a:extLst>
                  <a:ext uri="{0D108BD9-81ED-4DB2-BD59-A6C34878D82A}">
                    <a16:rowId xmlns:a16="http://schemas.microsoft.com/office/drawing/2014/main" val="1556202917"/>
                  </a:ext>
                </a:extLst>
              </a:tr>
              <a:tr h="370840">
                <a:tc>
                  <a:txBody>
                    <a:bodyPr/>
                    <a:lstStyle/>
                    <a:p>
                      <a:r>
                        <a:rPr lang="zh-CN" altLang="en-US" dirty="0"/>
                        <a:t>支持</a:t>
                      </a:r>
                    </a:p>
                  </a:txBody>
                  <a:tcPr/>
                </a:tc>
                <a:tc>
                  <a:txBody>
                    <a:bodyPr/>
                    <a:lstStyle/>
                    <a:p>
                      <a:r>
                        <a:rPr lang="zh-CN" altLang="en-US" dirty="0"/>
                        <a:t>基础过程域</a:t>
                      </a:r>
                    </a:p>
                  </a:txBody>
                  <a:tcPr/>
                </a:tc>
                <a:tc>
                  <a:txBody>
                    <a:bodyPr/>
                    <a:lstStyle/>
                    <a:p>
                      <a:r>
                        <a:rPr lang="zh-CN" altLang="en-US" dirty="0"/>
                        <a:t>度量分析、配置管理、过程和产品质量保证</a:t>
                      </a:r>
                    </a:p>
                  </a:txBody>
                  <a:tcPr/>
                </a:tc>
                <a:extLst>
                  <a:ext uri="{0D108BD9-81ED-4DB2-BD59-A6C34878D82A}">
                    <a16:rowId xmlns:a16="http://schemas.microsoft.com/office/drawing/2014/main" val="610339829"/>
                  </a:ext>
                </a:extLst>
              </a:tr>
              <a:tr h="370840">
                <a:tc>
                  <a:txBody>
                    <a:bodyPr/>
                    <a:lstStyle/>
                    <a:p>
                      <a:endParaRPr lang="zh-CN" altLang="en-US" dirty="0"/>
                    </a:p>
                  </a:txBody>
                  <a:tcPr/>
                </a:tc>
                <a:tc>
                  <a:txBody>
                    <a:bodyPr/>
                    <a:lstStyle/>
                    <a:p>
                      <a:r>
                        <a:rPr lang="zh-CN" altLang="en-US" dirty="0"/>
                        <a:t>高级过程域</a:t>
                      </a:r>
                    </a:p>
                  </a:txBody>
                  <a:tcPr/>
                </a:tc>
                <a:tc>
                  <a:txBody>
                    <a:bodyPr/>
                    <a:lstStyle/>
                    <a:p>
                      <a:r>
                        <a:rPr lang="zh-CN" altLang="en-US" dirty="0"/>
                        <a:t>决策分析与解决方案、原因分析与解决方案</a:t>
                      </a:r>
                    </a:p>
                  </a:txBody>
                  <a:tcPr/>
                </a:tc>
                <a:extLst>
                  <a:ext uri="{0D108BD9-81ED-4DB2-BD59-A6C34878D82A}">
                    <a16:rowId xmlns:a16="http://schemas.microsoft.com/office/drawing/2014/main" val="3045251296"/>
                  </a:ext>
                </a:extLst>
              </a:tr>
            </a:tbl>
          </a:graphicData>
        </a:graphic>
      </p:graphicFrame>
    </p:spTree>
    <p:extLst>
      <p:ext uri="{BB962C8B-B14F-4D97-AF65-F5344CB8AC3E}">
        <p14:creationId xmlns:p14="http://schemas.microsoft.com/office/powerpoint/2010/main" val="3239084136"/>
      </p:ext>
    </p:extLst>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CF4042-072F-4EBE-A706-7A271A50B0AB}"/>
              </a:ext>
            </a:extLst>
          </p:cNvPr>
          <p:cNvSpPr>
            <a:spLocks noGrp="1"/>
          </p:cNvSpPr>
          <p:nvPr>
            <p:ph idx="1"/>
          </p:nvPr>
        </p:nvSpPr>
        <p:spPr/>
        <p:txBody>
          <a:bodyPr/>
          <a:lstStyle/>
          <a:p>
            <a:r>
              <a:rPr lang="zh-CN" altLang="en-US" dirty="0"/>
              <a:t>根据过程域的实施绩效，把过程域的成熟度划分为</a:t>
            </a:r>
            <a:r>
              <a:rPr lang="en-US" altLang="zh-CN" dirty="0"/>
              <a:t>0~5</a:t>
            </a:r>
            <a:r>
              <a:rPr lang="zh-CN" altLang="en-US" dirty="0"/>
              <a:t>总共</a:t>
            </a:r>
            <a:r>
              <a:rPr lang="en-US" altLang="zh-CN" dirty="0"/>
              <a:t>6</a:t>
            </a:r>
            <a:r>
              <a:rPr lang="zh-CN" altLang="en-US" dirty="0"/>
              <a:t>个级，分别是：</a:t>
            </a:r>
            <a:endParaRPr lang="en-US" altLang="zh-CN" dirty="0"/>
          </a:p>
          <a:p>
            <a:pPr lvl="1">
              <a:lnSpc>
                <a:spcPct val="150000"/>
              </a:lnSpc>
              <a:buFont typeface="Wingdings" panose="05000000000000000000" pitchFamily="2" charset="2"/>
              <a:buChar char="Ø"/>
            </a:pPr>
            <a:r>
              <a:rPr lang="en-US" altLang="zh-CN" sz="1600" dirty="0"/>
              <a:t>0-</a:t>
            </a:r>
            <a:r>
              <a:rPr lang="zh-CN" altLang="en-US" sz="1600" dirty="0"/>
              <a:t>不完整级；</a:t>
            </a:r>
            <a:endParaRPr lang="en-US" altLang="zh-CN" sz="1600" dirty="0"/>
          </a:p>
          <a:p>
            <a:pPr lvl="1">
              <a:lnSpc>
                <a:spcPct val="150000"/>
              </a:lnSpc>
              <a:buFont typeface="Wingdings" panose="05000000000000000000" pitchFamily="2" charset="2"/>
              <a:buChar char="Ø"/>
            </a:pPr>
            <a:r>
              <a:rPr lang="en-US" altLang="zh-CN" sz="1600" dirty="0"/>
              <a:t>1-</a:t>
            </a:r>
            <a:r>
              <a:rPr lang="zh-CN" altLang="en-US" sz="1600" dirty="0"/>
              <a:t>已执行级；</a:t>
            </a:r>
            <a:endParaRPr lang="en-US" altLang="zh-CN" sz="1600" dirty="0"/>
          </a:p>
          <a:p>
            <a:pPr lvl="1">
              <a:lnSpc>
                <a:spcPct val="150000"/>
              </a:lnSpc>
              <a:buFont typeface="Wingdings" panose="05000000000000000000" pitchFamily="2" charset="2"/>
              <a:buChar char="Ø"/>
            </a:pPr>
            <a:r>
              <a:rPr lang="en-US" altLang="zh-CN" sz="1600" dirty="0"/>
              <a:t>2-</a:t>
            </a:r>
            <a:r>
              <a:rPr lang="zh-CN" altLang="en-US" sz="1600" dirty="0"/>
              <a:t>已管理级；</a:t>
            </a:r>
            <a:endParaRPr lang="en-US" altLang="zh-CN" sz="1600" dirty="0"/>
          </a:p>
          <a:p>
            <a:pPr lvl="1">
              <a:lnSpc>
                <a:spcPct val="150000"/>
              </a:lnSpc>
              <a:buFont typeface="Wingdings" panose="05000000000000000000" pitchFamily="2" charset="2"/>
              <a:buChar char="Ø"/>
            </a:pPr>
            <a:r>
              <a:rPr lang="en-US" altLang="zh-CN" sz="1600" dirty="0"/>
              <a:t>3-</a:t>
            </a:r>
            <a:r>
              <a:rPr lang="zh-CN" altLang="en-US" sz="1600" dirty="0"/>
              <a:t>已定义级；</a:t>
            </a:r>
            <a:endParaRPr lang="en-US" altLang="zh-CN" sz="1600" dirty="0"/>
          </a:p>
          <a:p>
            <a:pPr lvl="1">
              <a:lnSpc>
                <a:spcPct val="150000"/>
              </a:lnSpc>
              <a:buFont typeface="Wingdings" panose="05000000000000000000" pitchFamily="2" charset="2"/>
              <a:buChar char="Ø"/>
            </a:pPr>
            <a:r>
              <a:rPr lang="en-US" altLang="zh-CN" sz="1600" dirty="0"/>
              <a:t>4-</a:t>
            </a:r>
            <a:r>
              <a:rPr lang="zh-CN" altLang="en-US" sz="1600" dirty="0"/>
              <a:t>量化管理级；</a:t>
            </a:r>
            <a:endParaRPr lang="en-US" altLang="zh-CN" sz="1600" dirty="0"/>
          </a:p>
          <a:p>
            <a:pPr lvl="1">
              <a:lnSpc>
                <a:spcPct val="150000"/>
              </a:lnSpc>
              <a:buFont typeface="Wingdings" panose="05000000000000000000" pitchFamily="2" charset="2"/>
              <a:buChar char="Ø"/>
            </a:pPr>
            <a:r>
              <a:rPr lang="en-US" altLang="zh-CN" sz="1600" dirty="0"/>
              <a:t>5-</a:t>
            </a:r>
            <a:r>
              <a:rPr lang="zh-CN" altLang="en-US" sz="1600" dirty="0"/>
              <a:t>持续优化级。</a:t>
            </a:r>
          </a:p>
          <a:p>
            <a:endParaRPr lang="zh-CN" altLang="en-US" dirty="0"/>
          </a:p>
        </p:txBody>
      </p:sp>
      <p:sp>
        <p:nvSpPr>
          <p:cNvPr id="3" name="标题 2">
            <a:extLst>
              <a:ext uri="{FF2B5EF4-FFF2-40B4-BE49-F238E27FC236}">
                <a16:creationId xmlns:a16="http://schemas.microsoft.com/office/drawing/2014/main" id="{B98EE0B6-1903-4AEA-887B-25B18339501C}"/>
              </a:ext>
            </a:extLst>
          </p:cNvPr>
          <p:cNvSpPr>
            <a:spLocks noGrp="1"/>
          </p:cNvSpPr>
          <p:nvPr>
            <p:ph type="title"/>
          </p:nvPr>
        </p:nvSpPr>
        <p:spPr/>
        <p:txBody>
          <a:bodyPr/>
          <a:lstStyle/>
          <a:p>
            <a:r>
              <a:rPr lang="en-US" altLang="zh-CN" dirty="0"/>
              <a:t>6.3.3.2</a:t>
            </a:r>
            <a:r>
              <a:rPr lang="zh-CN" altLang="en-US" dirty="0"/>
              <a:t>连续式表示法</a:t>
            </a:r>
          </a:p>
        </p:txBody>
      </p:sp>
    </p:spTree>
    <p:extLst>
      <p:ext uri="{BB962C8B-B14F-4D97-AF65-F5344CB8AC3E}">
        <p14:creationId xmlns:p14="http://schemas.microsoft.com/office/powerpoint/2010/main" val="2719496711"/>
      </p:ext>
    </p:extLst>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a:t>
            </a:r>
            <a:r>
              <a:rPr lang="zh-CN" altLang="en-US" dirty="0"/>
              <a:t>级：不完整级</a:t>
            </a:r>
          </a:p>
        </p:txBody>
      </p:sp>
      <p:sp>
        <p:nvSpPr>
          <p:cNvPr id="4" name="内容占位符 1">
            <a:extLst>
              <a:ext uri="{FF2B5EF4-FFF2-40B4-BE49-F238E27FC236}">
                <a16:creationId xmlns:a16="http://schemas.microsoft.com/office/drawing/2014/main" id="{61C62C36-377F-488E-B948-BC53A1E7517A}"/>
              </a:ext>
            </a:extLst>
          </p:cNvPr>
          <p:cNvSpPr>
            <a:spLocks noGrp="1"/>
          </p:cNvSpPr>
          <p:nvPr>
            <p:ph idx="1"/>
          </p:nvPr>
        </p:nvSpPr>
        <p:spPr>
          <a:xfrm>
            <a:off x="457200" y="951590"/>
            <a:ext cx="8229600" cy="3643057"/>
          </a:xfrm>
        </p:spPr>
        <p:txBody>
          <a:bodyPr/>
          <a:lstStyle/>
          <a:p>
            <a:pPr>
              <a:lnSpc>
                <a:spcPct val="150000"/>
              </a:lnSpc>
            </a:pPr>
            <a:r>
              <a:rPr lang="zh-CN" altLang="en-US" dirty="0"/>
              <a:t>不完整级也称为未执行级</a:t>
            </a:r>
            <a:endParaRPr lang="en-US" altLang="zh-CN" dirty="0"/>
          </a:p>
          <a:p>
            <a:pPr lvl="1">
              <a:lnSpc>
                <a:spcPct val="150000"/>
              </a:lnSpc>
            </a:pPr>
            <a:r>
              <a:rPr lang="zh-CN" altLang="en-US" dirty="0"/>
              <a:t>过程域的一个或多个特定目标未被满足；</a:t>
            </a:r>
            <a:endParaRPr lang="en-US" altLang="zh-CN" dirty="0"/>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标准的分类</a:t>
            </a:r>
          </a:p>
        </p:txBody>
      </p:sp>
      <p:pic>
        <p:nvPicPr>
          <p:cNvPr id="5" name="图片 4"/>
          <p:cNvPicPr>
            <a:picLocks noChangeAspect="1"/>
          </p:cNvPicPr>
          <p:nvPr/>
        </p:nvPicPr>
        <p:blipFill>
          <a:blip r:embed="rId2"/>
          <a:stretch>
            <a:fillRect/>
          </a:stretch>
        </p:blipFill>
        <p:spPr>
          <a:xfrm>
            <a:off x="1026677" y="1221600"/>
            <a:ext cx="7090645" cy="2997333"/>
          </a:xfrm>
          <a:prstGeom prst="rect">
            <a:avLst/>
          </a:prstGeom>
        </p:spPr>
      </p:pic>
    </p:spTree>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级：已执行级</a:t>
            </a:r>
          </a:p>
        </p:txBody>
      </p:sp>
      <p:sp>
        <p:nvSpPr>
          <p:cNvPr id="4" name="内容占位符 1">
            <a:extLst>
              <a:ext uri="{FF2B5EF4-FFF2-40B4-BE49-F238E27FC236}">
                <a16:creationId xmlns:a16="http://schemas.microsoft.com/office/drawing/2014/main" id="{61C62C36-377F-488E-B948-BC53A1E7517A}"/>
              </a:ext>
            </a:extLst>
          </p:cNvPr>
          <p:cNvSpPr>
            <a:spLocks noGrp="1"/>
          </p:cNvSpPr>
          <p:nvPr>
            <p:ph idx="1"/>
          </p:nvPr>
        </p:nvSpPr>
        <p:spPr>
          <a:xfrm>
            <a:off x="457200" y="951590"/>
            <a:ext cx="8229600" cy="3643057"/>
          </a:xfrm>
        </p:spPr>
        <p:txBody>
          <a:bodyPr/>
          <a:lstStyle/>
          <a:p>
            <a:pPr>
              <a:lnSpc>
                <a:spcPct val="150000"/>
              </a:lnSpc>
            </a:pPr>
            <a:r>
              <a:rPr lang="zh-CN" altLang="en-US" dirty="0"/>
              <a:t>满足过程域的所有特定目标。</a:t>
            </a:r>
            <a:endParaRPr lang="en-US" altLang="zh-CN" dirty="0"/>
          </a:p>
          <a:p>
            <a:pPr>
              <a:lnSpc>
                <a:spcPct val="150000"/>
              </a:lnSpc>
            </a:pPr>
            <a:endParaRPr lang="en-US" altLang="zh-CN" dirty="0"/>
          </a:p>
        </p:txBody>
      </p:sp>
    </p:spTree>
    <p:extLst>
      <p:ext uri="{BB962C8B-B14F-4D97-AF65-F5344CB8AC3E}">
        <p14:creationId xmlns:p14="http://schemas.microsoft.com/office/powerpoint/2010/main" val="3828784501"/>
      </p:ext>
    </p:extLst>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级：已管理级</a:t>
            </a:r>
          </a:p>
        </p:txBody>
      </p:sp>
      <p:sp>
        <p:nvSpPr>
          <p:cNvPr id="4" name="内容占位符 1">
            <a:extLst>
              <a:ext uri="{FF2B5EF4-FFF2-40B4-BE49-F238E27FC236}">
                <a16:creationId xmlns:a16="http://schemas.microsoft.com/office/drawing/2014/main" id="{61C62C36-377F-488E-B948-BC53A1E7517A}"/>
              </a:ext>
            </a:extLst>
          </p:cNvPr>
          <p:cNvSpPr>
            <a:spLocks noGrp="1"/>
          </p:cNvSpPr>
          <p:nvPr>
            <p:ph idx="1"/>
          </p:nvPr>
        </p:nvSpPr>
        <p:spPr>
          <a:xfrm>
            <a:off x="457200" y="951590"/>
            <a:ext cx="8229600" cy="3643057"/>
          </a:xfrm>
        </p:spPr>
        <p:txBody>
          <a:bodyPr/>
          <a:lstStyle/>
          <a:p>
            <a:pPr>
              <a:lnSpc>
                <a:spcPct val="150000"/>
              </a:lnSpc>
            </a:pPr>
            <a:r>
              <a:rPr lang="zh-CN" altLang="en-US" dirty="0"/>
              <a:t>已管理级的过程具有如下特征：</a:t>
            </a:r>
            <a:endParaRPr lang="en-US" altLang="zh-CN" dirty="0"/>
          </a:p>
          <a:p>
            <a:pPr lvl="1">
              <a:lnSpc>
                <a:spcPct val="150000"/>
              </a:lnSpc>
            </a:pPr>
            <a:r>
              <a:rPr lang="zh-CN" altLang="en-US" dirty="0"/>
              <a:t>按照预定方针，软件过程得以有效执行。</a:t>
            </a:r>
            <a:endParaRPr lang="en-US" altLang="zh-CN" dirty="0"/>
          </a:p>
          <a:p>
            <a:pPr lvl="1">
              <a:lnSpc>
                <a:spcPct val="150000"/>
              </a:lnSpc>
            </a:pPr>
            <a:r>
              <a:rPr lang="zh-CN" altLang="en-US" dirty="0"/>
              <a:t>为过程的执行分派了足够的资源，各方涉众深入参与过程执行。</a:t>
            </a:r>
            <a:endParaRPr lang="en-US" altLang="zh-CN" dirty="0"/>
          </a:p>
          <a:p>
            <a:pPr lvl="1">
              <a:lnSpc>
                <a:spcPct val="150000"/>
              </a:lnSpc>
            </a:pPr>
            <a:r>
              <a:rPr lang="zh-CN" altLang="en-US" dirty="0"/>
              <a:t>对过程实施情况进行审核和评价。</a:t>
            </a:r>
            <a:endParaRPr lang="en-US" altLang="zh-CN" dirty="0"/>
          </a:p>
          <a:p>
            <a:pPr lvl="1">
              <a:lnSpc>
                <a:spcPct val="150000"/>
              </a:lnSpc>
            </a:pPr>
            <a:r>
              <a:rPr lang="zh-CN" altLang="en-US" dirty="0"/>
              <a:t>当实际结果和预期的过程性能目标存在偏差时候，采取纠正措施。</a:t>
            </a:r>
            <a:endParaRPr lang="en-US" altLang="zh-CN" dirty="0"/>
          </a:p>
          <a:p>
            <a:pPr>
              <a:lnSpc>
                <a:spcPct val="150000"/>
              </a:lnSpc>
            </a:pPr>
            <a:endParaRPr lang="en-US" altLang="zh-CN" dirty="0"/>
          </a:p>
        </p:txBody>
      </p:sp>
    </p:spTree>
    <p:extLst>
      <p:ext uri="{BB962C8B-B14F-4D97-AF65-F5344CB8AC3E}">
        <p14:creationId xmlns:p14="http://schemas.microsoft.com/office/powerpoint/2010/main" val="506410989"/>
      </p:ext>
    </p:extLst>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ADE7CA-3B86-4B4B-8CB8-E13ECC96D4C3}"/>
              </a:ext>
            </a:extLst>
          </p:cNvPr>
          <p:cNvSpPr>
            <a:spLocks noGrp="1"/>
          </p:cNvSpPr>
          <p:nvPr>
            <p:ph idx="1"/>
          </p:nvPr>
        </p:nvSpPr>
        <p:spPr/>
        <p:txBody>
          <a:bodyPr/>
          <a:lstStyle/>
          <a:p>
            <a:pPr>
              <a:lnSpc>
                <a:spcPct val="150000"/>
              </a:lnSpc>
            </a:pPr>
            <a:r>
              <a:rPr lang="zh-CN" altLang="en-US" dirty="0"/>
              <a:t>已定义级的软件过程具有如下特征：</a:t>
            </a:r>
            <a:endParaRPr lang="en-US" altLang="zh-CN" dirty="0"/>
          </a:p>
          <a:p>
            <a:pPr lvl="1">
              <a:lnSpc>
                <a:spcPct val="150000"/>
              </a:lnSpc>
            </a:pPr>
            <a:r>
              <a:rPr lang="zh-CN" altLang="en-US" dirty="0"/>
              <a:t>对标准过程集合进行剪裁，产生组织级和项目级的过程定义。</a:t>
            </a:r>
            <a:endParaRPr lang="en-US" altLang="zh-CN" dirty="0"/>
          </a:p>
          <a:p>
            <a:pPr lvl="1">
              <a:lnSpc>
                <a:spcPct val="150000"/>
              </a:lnSpc>
            </a:pPr>
            <a:r>
              <a:rPr lang="zh-CN" altLang="en-US" dirty="0"/>
              <a:t>详细描述软件过程，按计划严格执行。</a:t>
            </a:r>
            <a:endParaRPr lang="en-US" altLang="zh-CN" dirty="0"/>
          </a:p>
          <a:p>
            <a:pPr lvl="1">
              <a:lnSpc>
                <a:spcPct val="150000"/>
              </a:lnSpc>
            </a:pPr>
            <a:r>
              <a:rPr lang="zh-CN" altLang="en-US" dirty="0"/>
              <a:t>软件过程以制度化方式沉淀下来，形成组织的标准过程集，标准过程集合在长期实践中建立并不断完善。</a:t>
            </a:r>
            <a:endParaRPr lang="en-US" altLang="zh-CN" dirty="0"/>
          </a:p>
          <a:p>
            <a:pPr lvl="1"/>
            <a:endParaRPr lang="zh-CN" altLang="en-US" dirty="0"/>
          </a:p>
        </p:txBody>
      </p:sp>
      <p:sp>
        <p:nvSpPr>
          <p:cNvPr id="3" name="标题 2">
            <a:extLst>
              <a:ext uri="{FF2B5EF4-FFF2-40B4-BE49-F238E27FC236}">
                <a16:creationId xmlns:a16="http://schemas.microsoft.com/office/drawing/2014/main" id="{BBAA9A50-B43E-49CB-9A00-D42DFBA7A345}"/>
              </a:ext>
            </a:extLst>
          </p:cNvPr>
          <p:cNvSpPr>
            <a:spLocks noGrp="1"/>
          </p:cNvSpPr>
          <p:nvPr>
            <p:ph type="title"/>
          </p:nvPr>
        </p:nvSpPr>
        <p:spPr/>
        <p:txBody>
          <a:bodyPr/>
          <a:lstStyle/>
          <a:p>
            <a:r>
              <a:rPr lang="en-US" altLang="zh-CN" dirty="0"/>
              <a:t>3</a:t>
            </a:r>
            <a:r>
              <a:rPr lang="zh-CN" altLang="en-US" dirty="0"/>
              <a:t>级：已定义级</a:t>
            </a:r>
          </a:p>
        </p:txBody>
      </p:sp>
    </p:spTree>
    <p:extLst>
      <p:ext uri="{BB962C8B-B14F-4D97-AF65-F5344CB8AC3E}">
        <p14:creationId xmlns:p14="http://schemas.microsoft.com/office/powerpoint/2010/main" val="2561315309"/>
      </p:ext>
    </p:extLst>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A88457-FE79-4CFE-8CAB-8529D9B5A94D}"/>
              </a:ext>
            </a:extLst>
          </p:cNvPr>
          <p:cNvSpPr>
            <a:spLocks noGrp="1"/>
          </p:cNvSpPr>
          <p:nvPr>
            <p:ph idx="1"/>
          </p:nvPr>
        </p:nvSpPr>
        <p:spPr/>
        <p:txBody>
          <a:bodyPr/>
          <a:lstStyle/>
          <a:p>
            <a:pPr>
              <a:lnSpc>
                <a:spcPct val="150000"/>
              </a:lnSpc>
            </a:pPr>
            <a:r>
              <a:rPr lang="zh-CN" altLang="en-US" dirty="0"/>
              <a:t>量化管理级别关注某过程的一个或多个关键子过程的实施效果。</a:t>
            </a:r>
          </a:p>
          <a:p>
            <a:pPr>
              <a:lnSpc>
                <a:spcPct val="150000"/>
              </a:lnSpc>
            </a:pPr>
            <a:r>
              <a:rPr lang="zh-CN" altLang="en-US" dirty="0"/>
              <a:t>对标产品质量目标和绩效目标，利用统计、度量等技术对过程进行统计分析，识别出过程绩效差的发生原因。</a:t>
            </a:r>
            <a:endParaRPr lang="en-US" altLang="zh-CN" dirty="0"/>
          </a:p>
          <a:p>
            <a:pPr>
              <a:lnSpc>
                <a:spcPct val="150000"/>
              </a:lnSpc>
            </a:pPr>
            <a:r>
              <a:rPr lang="zh-CN" altLang="en-US" dirty="0"/>
              <a:t>适当时，对绩效偏低的特殊原因进行处理，避免将来再次发生。</a:t>
            </a:r>
            <a:endParaRPr lang="en-US" altLang="zh-CN" dirty="0"/>
          </a:p>
        </p:txBody>
      </p:sp>
      <p:sp>
        <p:nvSpPr>
          <p:cNvPr id="3" name="标题 2">
            <a:extLst>
              <a:ext uri="{FF2B5EF4-FFF2-40B4-BE49-F238E27FC236}">
                <a16:creationId xmlns:a16="http://schemas.microsoft.com/office/drawing/2014/main" id="{6CE8A222-0BDD-449E-B3E4-EAA05CFF6544}"/>
              </a:ext>
            </a:extLst>
          </p:cNvPr>
          <p:cNvSpPr>
            <a:spLocks noGrp="1"/>
          </p:cNvSpPr>
          <p:nvPr>
            <p:ph type="title"/>
          </p:nvPr>
        </p:nvSpPr>
        <p:spPr/>
        <p:txBody>
          <a:bodyPr/>
          <a:lstStyle/>
          <a:p>
            <a:r>
              <a:rPr lang="en-US" altLang="zh-CN" dirty="0"/>
              <a:t>4</a:t>
            </a:r>
            <a:r>
              <a:rPr lang="zh-CN" altLang="en-US" dirty="0"/>
              <a:t>级：量化管理级</a:t>
            </a:r>
          </a:p>
        </p:txBody>
      </p:sp>
    </p:spTree>
    <p:extLst>
      <p:ext uri="{BB962C8B-B14F-4D97-AF65-F5344CB8AC3E}">
        <p14:creationId xmlns:p14="http://schemas.microsoft.com/office/powerpoint/2010/main" val="2503828024"/>
      </p:ext>
    </p:extLst>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7870" y="177800"/>
            <a:ext cx="4984115" cy="485775"/>
          </a:xfrm>
        </p:spPr>
        <p:txBody>
          <a:bodyPr/>
          <a:lstStyle/>
          <a:p>
            <a:r>
              <a:rPr lang="en-US" altLang="zh-CN" sz="2800" dirty="0"/>
              <a:t>6.3.4 CMMI</a:t>
            </a:r>
            <a:r>
              <a:rPr lang="zh-CN" altLang="en-US" sz="2800" dirty="0"/>
              <a:t>评估方法</a:t>
            </a:r>
            <a:r>
              <a:rPr lang="en-US" altLang="zh-CN" sz="2800" dirty="0"/>
              <a:t>SCAMPI</a:t>
            </a:r>
            <a:endParaRPr lang="zh-CN" altLang="en-US" sz="2800" dirty="0"/>
          </a:p>
        </p:txBody>
      </p:sp>
      <p:sp>
        <p:nvSpPr>
          <p:cNvPr id="3" name="内容占位符 2"/>
          <p:cNvSpPr>
            <a:spLocks noGrp="1"/>
          </p:cNvSpPr>
          <p:nvPr>
            <p:ph idx="1"/>
          </p:nvPr>
        </p:nvSpPr>
        <p:spPr/>
        <p:txBody>
          <a:bodyPr/>
          <a:lstStyle/>
          <a:p>
            <a:pPr>
              <a:lnSpc>
                <a:spcPct val="150000"/>
              </a:lnSpc>
            </a:pPr>
            <a:r>
              <a:rPr lang="zh-CN" altLang="en-US" dirty="0"/>
              <a:t>使用</a:t>
            </a:r>
            <a:r>
              <a:rPr lang="en-US" altLang="zh-CN" dirty="0"/>
              <a:t>CMMI</a:t>
            </a:r>
            <a:r>
              <a:rPr lang="zh-CN" altLang="en-US" dirty="0"/>
              <a:t>模型评估时，通常采用“标准</a:t>
            </a:r>
            <a:r>
              <a:rPr lang="en-US" altLang="zh-CN" dirty="0"/>
              <a:t>CMMI</a:t>
            </a:r>
            <a:r>
              <a:rPr lang="zh-CN" altLang="en-US" dirty="0"/>
              <a:t>评估方法”（</a:t>
            </a:r>
            <a:r>
              <a:rPr lang="en-US" altLang="zh-CN" dirty="0"/>
              <a:t>Standard CMMI Appraisal Method for Process Improvement</a:t>
            </a:r>
            <a:r>
              <a:rPr lang="zh-CN" altLang="en-US" dirty="0"/>
              <a:t>，</a:t>
            </a:r>
            <a:r>
              <a:rPr lang="en-US" altLang="zh-CN" dirty="0"/>
              <a:t>SCAMPI</a:t>
            </a:r>
            <a:r>
              <a:rPr lang="zh-CN" altLang="en-US" dirty="0"/>
              <a:t>）。</a:t>
            </a:r>
            <a:endParaRPr lang="en-US" altLang="zh-CN" dirty="0"/>
          </a:p>
          <a:p>
            <a:pPr>
              <a:lnSpc>
                <a:spcPct val="150000"/>
              </a:lnSpc>
            </a:pPr>
            <a:endParaRPr lang="en-US" altLang="zh-CN" dirty="0"/>
          </a:p>
          <a:p>
            <a:pPr>
              <a:lnSpc>
                <a:spcPct val="150000"/>
              </a:lnSpc>
            </a:pPr>
            <a:r>
              <a:rPr lang="en-US" altLang="zh-CN" dirty="0"/>
              <a:t>SCAMPI</a:t>
            </a:r>
            <a:r>
              <a:rPr lang="zh-CN" altLang="en-US" dirty="0"/>
              <a:t>定义了一些规则，确保评估定级的一致性。对于与其它企业实现标杆性对比的评估，评估定级必须确保一致性。</a:t>
            </a:r>
          </a:p>
        </p:txBody>
      </p:sp>
    </p:spTree>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7870" y="177800"/>
            <a:ext cx="4737735" cy="485775"/>
          </a:xfrm>
        </p:spPr>
        <p:txBody>
          <a:bodyPr/>
          <a:lstStyle/>
          <a:p>
            <a:r>
              <a:rPr lang="en-US" altLang="zh-CN" sz="2800" dirty="0"/>
              <a:t>6.3.4 CMMI</a:t>
            </a:r>
            <a:r>
              <a:rPr lang="zh-CN" altLang="en-US" sz="2800" dirty="0"/>
              <a:t>评估方法</a:t>
            </a:r>
            <a:r>
              <a:rPr lang="en-US" altLang="zh-CN" sz="2800" dirty="0"/>
              <a:t>SCAMPI</a:t>
            </a:r>
            <a:endParaRPr lang="zh-CN" altLang="en-US" sz="2800" dirty="0"/>
          </a:p>
        </p:txBody>
      </p:sp>
      <p:sp>
        <p:nvSpPr>
          <p:cNvPr id="3" name="内容占位符 2"/>
          <p:cNvSpPr>
            <a:spLocks noGrp="1"/>
          </p:cNvSpPr>
          <p:nvPr>
            <p:ph idx="1"/>
          </p:nvPr>
        </p:nvSpPr>
        <p:spPr/>
        <p:txBody>
          <a:bodyPr/>
          <a:lstStyle/>
          <a:p>
            <a:pPr>
              <a:lnSpc>
                <a:spcPct val="150000"/>
              </a:lnSpc>
            </a:pPr>
            <a:r>
              <a:rPr lang="en-US" altLang="zh-CN" dirty="0"/>
              <a:t>SCAMPI</a:t>
            </a:r>
            <a:r>
              <a:rPr lang="zh-CN" altLang="en-US" dirty="0"/>
              <a:t>评估法包含</a:t>
            </a:r>
            <a:r>
              <a:rPr lang="en-US" altLang="zh-CN" dirty="0"/>
              <a:t>A</a:t>
            </a:r>
            <a:r>
              <a:rPr lang="zh-CN" altLang="en-US" dirty="0"/>
              <a:t>级、</a:t>
            </a:r>
            <a:r>
              <a:rPr lang="en-US" altLang="zh-CN" dirty="0"/>
              <a:t>B</a:t>
            </a:r>
            <a:r>
              <a:rPr lang="zh-CN" altLang="en-US" dirty="0"/>
              <a:t>级、</a:t>
            </a:r>
            <a:r>
              <a:rPr lang="en-US" altLang="zh-CN" dirty="0"/>
              <a:t>C</a:t>
            </a:r>
            <a:r>
              <a:rPr lang="zh-CN" altLang="en-US" dirty="0"/>
              <a:t>级三种。</a:t>
            </a:r>
            <a:endParaRPr lang="en-US" altLang="zh-CN" dirty="0"/>
          </a:p>
          <a:p>
            <a:pPr lvl="1">
              <a:lnSpc>
                <a:spcPct val="150000"/>
              </a:lnSpc>
            </a:pPr>
            <a:r>
              <a:rPr lang="en-US" altLang="zh-CN" dirty="0"/>
              <a:t>SCAMPI-A</a:t>
            </a:r>
            <a:r>
              <a:rPr lang="zh-CN" altLang="en-US" dirty="0"/>
              <a:t>是最严格的和唯一能评定等级的评估方法。</a:t>
            </a:r>
            <a:endParaRPr lang="en-US" altLang="zh-CN" dirty="0"/>
          </a:p>
          <a:p>
            <a:pPr lvl="1">
              <a:lnSpc>
                <a:spcPct val="150000"/>
              </a:lnSpc>
            </a:pPr>
            <a:r>
              <a:rPr lang="en-US" altLang="zh-CN" dirty="0"/>
              <a:t>SCAMPI-B</a:t>
            </a:r>
            <a:r>
              <a:rPr lang="zh-CN" altLang="en-US" dirty="0"/>
              <a:t>提供了可选部分，但实践描述是一个固定比例的范围和这些实践得到实施。</a:t>
            </a:r>
            <a:endParaRPr lang="en-US" altLang="zh-CN" dirty="0"/>
          </a:p>
          <a:p>
            <a:pPr lvl="1">
              <a:lnSpc>
                <a:spcPct val="150000"/>
              </a:lnSpc>
            </a:pPr>
            <a:r>
              <a:rPr lang="en-US" altLang="zh-CN" dirty="0"/>
              <a:t>SCAMPI-C</a:t>
            </a:r>
            <a:r>
              <a:rPr lang="zh-CN" altLang="en-US" dirty="0"/>
              <a:t>提供了更广泛的选择范围，使用者可以预先定义好评估的范围，在进行过程描述时也是采用一种非常接近的方式。</a:t>
            </a:r>
          </a:p>
        </p:txBody>
      </p:sp>
    </p:spTree>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p>
        </p:txBody>
      </p:sp>
      <p:sp>
        <p:nvSpPr>
          <p:cNvPr id="8" name="文本框 7"/>
          <p:cNvSpPr txBox="1"/>
          <p:nvPr/>
        </p:nvSpPr>
        <p:spPr>
          <a:xfrm>
            <a:off x="1447483" y="1554205"/>
            <a:ext cx="6094095"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测试是利用测试工具按照测试方案和流程对产品进行功能和性能测试，甚至根据需要编写不同的测试工具，设计和维护测试系统，对测试方案可能出现的问题进行分析和评估。执行测试用例后，需要跟踪故障，以确保开发的产品适合需求。</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国际标准</a:t>
            </a:r>
          </a:p>
        </p:txBody>
      </p:sp>
      <p:sp>
        <p:nvSpPr>
          <p:cNvPr id="3" name="内容占位符 2"/>
          <p:cNvSpPr>
            <a:spLocks noGrp="1"/>
          </p:cNvSpPr>
          <p:nvPr>
            <p:ph idx="1"/>
          </p:nvPr>
        </p:nvSpPr>
        <p:spPr/>
        <p:txBody>
          <a:bodyPr/>
          <a:lstStyle/>
          <a:p>
            <a:pPr>
              <a:lnSpc>
                <a:spcPct val="150000"/>
              </a:lnSpc>
            </a:pPr>
            <a:r>
              <a:rPr lang="zh-CN" altLang="en-US" dirty="0"/>
              <a:t>由国际机构制定并发布、供各国参考的标准称为国际标准。</a:t>
            </a:r>
            <a:endParaRPr lang="en-US" altLang="zh-CN" dirty="0"/>
          </a:p>
          <a:p>
            <a:pPr lvl="1">
              <a:lnSpc>
                <a:spcPct val="150000"/>
              </a:lnSpc>
            </a:pPr>
            <a:r>
              <a:rPr lang="zh-CN" altLang="en-US" dirty="0"/>
              <a:t>国际标准化组织（</a:t>
            </a:r>
            <a:r>
              <a:rPr lang="en-US" altLang="zh-CN" dirty="0"/>
              <a:t>ISO, International Organization for Standardization</a:t>
            </a:r>
            <a:r>
              <a:rPr lang="zh-CN" altLang="en-US" dirty="0"/>
              <a:t>）是一个由多国家标准化机构组成的世界范围的联合会，有</a:t>
            </a:r>
            <a:r>
              <a:rPr lang="en-US" altLang="zh-CN" dirty="0"/>
              <a:t>140</a:t>
            </a:r>
            <a:r>
              <a:rPr lang="zh-CN" altLang="en-US" dirty="0"/>
              <a:t>个成员国。</a:t>
            </a:r>
          </a:p>
          <a:p>
            <a:pPr lvl="1">
              <a:lnSpc>
                <a:spcPct val="150000"/>
              </a:lnSpc>
            </a:pPr>
            <a:r>
              <a:rPr lang="zh-CN" altLang="en-US" dirty="0"/>
              <a:t>国际标准化组织公布的标准带有“</a:t>
            </a:r>
            <a:r>
              <a:rPr lang="en-US" altLang="zh-CN" dirty="0"/>
              <a:t>ISO”</a:t>
            </a:r>
            <a:r>
              <a:rPr lang="zh-CN" altLang="en-US" dirty="0"/>
              <a:t>标识，如</a:t>
            </a:r>
            <a:r>
              <a:rPr lang="en-US" altLang="zh-CN" dirty="0"/>
              <a:t>ISO 9001</a:t>
            </a:r>
            <a:r>
              <a:rPr lang="zh-CN" altLang="en-US" dirty="0"/>
              <a:t>：</a:t>
            </a:r>
            <a:r>
              <a:rPr lang="en-US" altLang="zh-CN" dirty="0"/>
              <a:t>2015</a:t>
            </a:r>
            <a:r>
              <a:rPr lang="zh-CN" altLang="en-US" dirty="0"/>
              <a:t>标准。</a:t>
            </a:r>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国家标准</a:t>
            </a:r>
          </a:p>
        </p:txBody>
      </p:sp>
      <p:sp>
        <p:nvSpPr>
          <p:cNvPr id="3" name="内容占位符 2"/>
          <p:cNvSpPr>
            <a:spLocks noGrp="1"/>
          </p:cNvSpPr>
          <p:nvPr>
            <p:ph idx="1"/>
          </p:nvPr>
        </p:nvSpPr>
        <p:spPr/>
        <p:txBody>
          <a:bodyPr>
            <a:normAutofit/>
          </a:bodyPr>
          <a:lstStyle/>
          <a:p>
            <a:pPr>
              <a:lnSpc>
                <a:spcPct val="150000"/>
              </a:lnSpc>
            </a:pPr>
            <a:r>
              <a:rPr lang="zh-CN" altLang="en-US" dirty="0"/>
              <a:t>国家标准是指由各国政府或国家级机构制定、批准和发布的标准。</a:t>
            </a:r>
          </a:p>
          <a:p>
            <a:pPr lvl="1">
              <a:lnSpc>
                <a:spcPct val="150000"/>
              </a:lnSpc>
            </a:pPr>
            <a:r>
              <a:rPr lang="zh-CN" altLang="en-US" dirty="0"/>
              <a:t>美国国家标准的编制机构包括美国商务部国家标准局、美国国家表标准协会等机构。</a:t>
            </a:r>
            <a:endParaRPr lang="en-US" altLang="zh-CN" dirty="0"/>
          </a:p>
          <a:p>
            <a:pPr lvl="1">
              <a:lnSpc>
                <a:spcPct val="150000"/>
              </a:lnSpc>
            </a:pPr>
            <a:r>
              <a:rPr lang="zh-CN" altLang="en-US" dirty="0"/>
              <a:t>英国、德国、日本的国家标准分别冠有</a:t>
            </a:r>
            <a:r>
              <a:rPr lang="en-US" altLang="zh-CN" dirty="0"/>
              <a:t>BS</a:t>
            </a:r>
            <a:r>
              <a:rPr lang="zh-CN" altLang="en-US" dirty="0"/>
              <a:t>（</a:t>
            </a:r>
            <a:r>
              <a:rPr lang="en-US" altLang="zh-CN" dirty="0"/>
              <a:t>British Standard</a:t>
            </a:r>
            <a:r>
              <a:rPr lang="zh-CN" altLang="en-US" dirty="0"/>
              <a:t>）、</a:t>
            </a:r>
            <a:r>
              <a:rPr lang="en-US" altLang="zh-CN" dirty="0"/>
              <a:t>DIN</a:t>
            </a:r>
            <a:r>
              <a:rPr lang="zh-CN" altLang="en-US" dirty="0"/>
              <a:t>（</a:t>
            </a:r>
            <a:r>
              <a:rPr lang="en-US" altLang="zh-CN" dirty="0"/>
              <a:t>Deutsche </a:t>
            </a:r>
            <a:r>
              <a:rPr lang="en-US" altLang="zh-CN" dirty="0" err="1"/>
              <a:t>Industrie</a:t>
            </a:r>
            <a:r>
              <a:rPr lang="en-US" altLang="zh-CN" dirty="0"/>
              <a:t> </a:t>
            </a:r>
            <a:r>
              <a:rPr lang="en-US" altLang="zh-CN" dirty="0" err="1"/>
              <a:t>Normen</a:t>
            </a:r>
            <a:r>
              <a:rPr lang="zh-CN" altLang="en-US" dirty="0"/>
              <a:t>）、</a:t>
            </a:r>
            <a:r>
              <a:rPr lang="en-US" altLang="zh-CN" dirty="0"/>
              <a:t>JS</a:t>
            </a:r>
            <a:r>
              <a:rPr lang="zh-CN" altLang="en-US" dirty="0"/>
              <a:t>（</a:t>
            </a:r>
            <a:r>
              <a:rPr lang="en-US" altLang="zh-CN" dirty="0"/>
              <a:t>Japanese Industrial Standard</a:t>
            </a:r>
            <a:r>
              <a:rPr lang="zh-CN" altLang="en-US" dirty="0"/>
              <a:t>）字样。</a:t>
            </a:r>
          </a:p>
          <a:p>
            <a:pPr lvl="1">
              <a:lnSpc>
                <a:spcPct val="150000"/>
              </a:lnSpc>
            </a:pPr>
            <a:r>
              <a:rPr lang="zh-CN" altLang="en-US" dirty="0"/>
              <a:t>我国国家技术监督局是中国的最高标准化机构，它所公布实施的标准简称为“国标”。</a:t>
            </a:r>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）美国国家标准</a:t>
            </a:r>
          </a:p>
        </p:txBody>
      </p:sp>
      <p:sp>
        <p:nvSpPr>
          <p:cNvPr id="3" name="内容占位符 2"/>
          <p:cNvSpPr>
            <a:spLocks noGrp="1"/>
          </p:cNvSpPr>
          <p:nvPr>
            <p:ph idx="1"/>
          </p:nvPr>
        </p:nvSpPr>
        <p:spPr/>
        <p:txBody>
          <a:bodyPr/>
          <a:lstStyle/>
          <a:p>
            <a:pPr>
              <a:lnSpc>
                <a:spcPct val="150000"/>
              </a:lnSpc>
            </a:pPr>
            <a:r>
              <a:rPr lang="zh-CN" altLang="en-US" dirty="0"/>
              <a:t>美国商务部国家标准局联邦信息处理标准，冠以“</a:t>
            </a:r>
            <a:r>
              <a:rPr lang="en-US" altLang="zh-CN" dirty="0"/>
              <a:t>FIPs”</a:t>
            </a:r>
            <a:r>
              <a:rPr lang="zh-CN" altLang="en-US" dirty="0"/>
              <a:t>字样；</a:t>
            </a:r>
            <a:endParaRPr lang="en-US" altLang="zh-CN" dirty="0"/>
          </a:p>
          <a:p>
            <a:pPr>
              <a:lnSpc>
                <a:spcPct val="150000"/>
              </a:lnSpc>
            </a:pPr>
            <a:r>
              <a:rPr lang="zh-CN" altLang="en-US" dirty="0"/>
              <a:t>美国国家表标准协会是美国民间标准化组织的领导机构，制定的标准冠以“</a:t>
            </a:r>
            <a:r>
              <a:rPr lang="en-US" altLang="zh-CN" dirty="0"/>
              <a:t>ANSI”</a:t>
            </a:r>
            <a:r>
              <a:rPr lang="zh-CN" altLang="en-US" dirty="0"/>
              <a:t>标识。</a:t>
            </a:r>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）中国国家标准</a:t>
            </a:r>
          </a:p>
        </p:txBody>
      </p:sp>
      <p:sp>
        <p:nvSpPr>
          <p:cNvPr id="3" name="内容占位符 2"/>
          <p:cNvSpPr>
            <a:spLocks noGrp="1"/>
          </p:cNvSpPr>
          <p:nvPr>
            <p:ph idx="1"/>
          </p:nvPr>
        </p:nvSpPr>
        <p:spPr/>
        <p:txBody>
          <a:bodyPr/>
          <a:lstStyle/>
          <a:p>
            <a:pPr>
              <a:lnSpc>
                <a:spcPct val="150000"/>
              </a:lnSpc>
            </a:pPr>
            <a:r>
              <a:rPr lang="zh-CN" altLang="en-US" dirty="0"/>
              <a:t>我国国家标准细分为强制性国家标准和推荐性国家标准。</a:t>
            </a:r>
            <a:endParaRPr lang="en-US" altLang="zh-CN" dirty="0"/>
          </a:p>
          <a:p>
            <a:pPr lvl="1">
              <a:lnSpc>
                <a:spcPct val="150000"/>
              </a:lnSpc>
            </a:pPr>
            <a:r>
              <a:rPr lang="zh-CN" altLang="en-US" dirty="0"/>
              <a:t>强制性国家标准，冠以“</a:t>
            </a:r>
            <a:r>
              <a:rPr lang="en-US" altLang="zh-CN" dirty="0"/>
              <a:t>GB</a:t>
            </a:r>
            <a:r>
              <a:rPr lang="zh-CN" altLang="en-US" dirty="0"/>
              <a:t>”字样；</a:t>
            </a:r>
            <a:endParaRPr lang="en-US" altLang="zh-CN" dirty="0"/>
          </a:p>
          <a:p>
            <a:pPr lvl="1">
              <a:lnSpc>
                <a:spcPct val="150000"/>
              </a:lnSpc>
            </a:pPr>
            <a:r>
              <a:rPr lang="zh-CN" altLang="en-US" dirty="0"/>
              <a:t>推荐性国家标准，冠以“</a:t>
            </a:r>
            <a:r>
              <a:rPr lang="en-US" altLang="zh-CN" dirty="0"/>
              <a:t>GB/T</a:t>
            </a:r>
            <a:r>
              <a:rPr lang="zh-CN" altLang="en-US" dirty="0"/>
              <a:t>”字样。</a:t>
            </a:r>
          </a:p>
        </p:txBody>
      </p:sp>
    </p:spTree>
  </p:cSld>
  <p:clrMapOvr>
    <a:masterClrMapping/>
  </p:clrMapOvr>
  <p:transition spd="med" advTm="5000">
    <p:pull dir="r"/>
  </p:transition>
</p:sld>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3521</Words>
  <Application>Microsoft Office PowerPoint</Application>
  <PresentationFormat>全屏显示(16:9)</PresentationFormat>
  <Paragraphs>361</Paragraphs>
  <Slides>56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等线</vt:lpstr>
      <vt:lpstr>黑体</vt:lpstr>
      <vt:lpstr>宋体</vt:lpstr>
      <vt:lpstr>微软雅黑</vt:lpstr>
      <vt:lpstr>Arial</vt:lpstr>
      <vt:lpstr>Calibri</vt:lpstr>
      <vt:lpstr>Century Gothic</vt:lpstr>
      <vt:lpstr>Wingdings</vt:lpstr>
      <vt:lpstr>默认设计模板</vt:lpstr>
      <vt:lpstr>   软件质量保证与测试            ——原理、技术与实践        </vt:lpstr>
      <vt:lpstr>第2章 软件质量标准</vt:lpstr>
      <vt:lpstr>1 引言</vt:lpstr>
      <vt:lpstr>2 标准的定义</vt:lpstr>
      <vt:lpstr>3 标准的分类</vt:lpstr>
      <vt:lpstr>3.1 国际标准</vt:lpstr>
      <vt:lpstr>3.2 国家标准</vt:lpstr>
      <vt:lpstr>1）美国国家标准</vt:lpstr>
      <vt:lpstr>2）中国国家标准</vt:lpstr>
      <vt:lpstr>3.3行业标准</vt:lpstr>
      <vt:lpstr>3.4 地方标准</vt:lpstr>
      <vt:lpstr>3.5 企业标准</vt:lpstr>
      <vt:lpstr>4 软件质量标准概述</vt:lpstr>
      <vt:lpstr>4 软件质量标准概述</vt:lpstr>
      <vt:lpstr>5 ISO/IEC/IEEE 12207: 2017标准 </vt:lpstr>
      <vt:lpstr>5.1 目标</vt:lpstr>
      <vt:lpstr>5.2 主要内容</vt:lpstr>
      <vt:lpstr>1）合同过程组</vt:lpstr>
      <vt:lpstr>2）组织性使能过程组</vt:lpstr>
      <vt:lpstr>2）组织性使能过程组</vt:lpstr>
      <vt:lpstr>3）技术过程组</vt:lpstr>
      <vt:lpstr>3）技术过程组</vt:lpstr>
      <vt:lpstr>4）技术管理过程组</vt:lpstr>
      <vt:lpstr>5.3 特点</vt:lpstr>
      <vt:lpstr>6 CMM及CMMI标准</vt:lpstr>
      <vt:lpstr>6.1从CMM到CMMI</vt:lpstr>
      <vt:lpstr>6.2 CMM标准</vt:lpstr>
      <vt:lpstr>6.2.1  CMM软件过程成熟度等级</vt:lpstr>
      <vt:lpstr>6.2.2 CMM评估方法</vt:lpstr>
      <vt:lpstr>6.2.3 CMM评估过程</vt:lpstr>
      <vt:lpstr>6.3 CMMI标准</vt:lpstr>
      <vt:lpstr>6.3.1 CMMI模型组件</vt:lpstr>
      <vt:lpstr>6.3.2 过程域</vt:lpstr>
      <vt:lpstr>6.3.2 过程域</vt:lpstr>
      <vt:lpstr>6.3.3 表示法</vt:lpstr>
      <vt:lpstr>6.3.3.1阶段式表示法</vt:lpstr>
      <vt:lpstr>6.3.3.1阶段式表示法</vt:lpstr>
      <vt:lpstr>6.3.3.1阶段式表示法</vt:lpstr>
      <vt:lpstr>1级：初始级</vt:lpstr>
      <vt:lpstr>2级：已管理级</vt:lpstr>
      <vt:lpstr>2级：已管理级</vt:lpstr>
      <vt:lpstr>3级：已定义级</vt:lpstr>
      <vt:lpstr>4级：量化管理级</vt:lpstr>
      <vt:lpstr>5级：持续优化级</vt:lpstr>
      <vt:lpstr>6.3.3.2连续式表示法</vt:lpstr>
      <vt:lpstr>6.3.3.2连续式表示法</vt:lpstr>
      <vt:lpstr>6.3.3.2连续式表示法</vt:lpstr>
      <vt:lpstr>6.3.3.2连续式表示法</vt:lpstr>
      <vt:lpstr>0级：不完整级</vt:lpstr>
      <vt:lpstr>1级：已执行级</vt:lpstr>
      <vt:lpstr>2级：已管理级</vt:lpstr>
      <vt:lpstr>3级：已定义级</vt:lpstr>
      <vt:lpstr>4级：量化管理级</vt:lpstr>
      <vt:lpstr>6.3.4 CMMI评估方法SCAMPI</vt:lpstr>
      <vt:lpstr>6.3.4 CMMI评估方法SCAMPI</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董 瑞志</cp:lastModifiedBy>
  <cp:revision>1589</cp:revision>
  <dcterms:created xsi:type="dcterms:W3CDTF">2018-03-26T08:36:00Z</dcterms:created>
  <dcterms:modified xsi:type="dcterms:W3CDTF">2021-04-04T12:58:36Z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E80F4F9DC5B6480EB0D0764CB95BD216</vt:lpwstr>
  </property>
</Properties>
</file>