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4.xml" ContentType="application/vnd.openxmlformats-officedocument.presentationml.tags+xml"/>
  <Override PartName="/ppt/notesSlides/notesSlide44.xml" ContentType="application/vnd.openxmlformats-officedocument.presentationml.notesSlide+xml"/>
  <Override PartName="/ppt/tags/tag15.xml" ContentType="application/vnd.openxmlformats-officedocument.presentationml.tags+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17.xml" ContentType="application/vnd.openxmlformats-officedocument.presentationml.tags+xml"/>
  <Override PartName="/ppt/notesSlides/notesSlide58.xml" ContentType="application/vnd.openxmlformats-officedocument.presentationml.notesSlide+xml"/>
  <Override PartName="/ppt/tags/tag18.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19.xml" ContentType="application/vnd.openxmlformats-officedocument.presentationml.tags+xml"/>
  <Override PartName="/ppt/notesSlides/notesSlide65.xml" ContentType="application/vnd.openxmlformats-officedocument.presentationml.notesSlide+xml"/>
  <Override PartName="/ppt/tags/tag20.xml" ContentType="application/vnd.openxmlformats-officedocument.presentationml.tags+xml"/>
  <Override PartName="/ppt/notesSlides/notesSlide66.xml" ContentType="application/vnd.openxmlformats-officedocument.presentationml.notesSlide+xml"/>
  <Override PartName="/ppt/tags/tag21.xml" ContentType="application/vnd.openxmlformats-officedocument.presentationml.tags+xml"/>
  <Override PartName="/ppt/notesSlides/notesSlide67.xml" ContentType="application/vnd.openxmlformats-officedocument.presentationml.notesSlide+xml"/>
  <Override PartName="/ppt/tags/tag22.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3.xml" ContentType="application/vnd.openxmlformats-officedocument.presentationml.tags+xml"/>
  <Override PartName="/ppt/notesSlides/notesSlide7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27.xml" ContentType="application/vnd.openxmlformats-officedocument.presentationml.tags+xml"/>
  <Override PartName="/ppt/notesSlides/notesSlide7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7.xml" ContentType="application/vnd.openxmlformats-officedocument.presentationml.notesSlide+xml"/>
  <Override PartName="/ppt/tags/tag45.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48.xml" ContentType="application/vnd.openxmlformats-officedocument.presentationml.tags+xml"/>
  <Override PartName="/ppt/notesSlides/notesSlide83.xml" ContentType="application/vnd.openxmlformats-officedocument.presentationml.notesSlide+xml"/>
  <Override PartName="/ppt/tags/tag49.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50.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tags/tag51.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tags/tag52.xml" ContentType="application/vnd.openxmlformats-officedocument.presentationml.tags+xml"/>
  <Override PartName="/ppt/notesSlides/notesSlide104.xml" ContentType="application/vnd.openxmlformats-officedocument.presentationml.notesSlide+xml"/>
  <Override PartName="/ppt/tags/tag53.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54.xml" ContentType="application/vnd.openxmlformats-officedocument.presentationml.tags+xml"/>
  <Override PartName="/ppt/notesSlides/notesSlide115.xml" ContentType="application/vnd.openxmlformats-officedocument.presentationml.notesSlide+xml"/>
  <Override PartName="/ppt/tags/tag55.xml" ContentType="application/vnd.openxmlformats-officedocument.presentationml.tags+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56.xml" ContentType="application/vnd.openxmlformats-officedocument.presentationml.tags+xml"/>
  <Override PartName="/ppt/notesSlides/notesSlide118.xml" ContentType="application/vnd.openxmlformats-officedocument.presentationml.notesSlide+xml"/>
  <Override PartName="/ppt/tags/tag57.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tags/tag58.xml" ContentType="application/vnd.openxmlformats-officedocument.presentationml.tags+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tags/tag59.xml" ContentType="application/vnd.openxmlformats-officedocument.presentationml.tags+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41"/>
  </p:notesMasterIdLst>
  <p:handoutMasterIdLst>
    <p:handoutMasterId r:id="rId142"/>
  </p:handoutMasterIdLst>
  <p:sldIdLst>
    <p:sldId id="325" r:id="rId3"/>
    <p:sldId id="264" r:id="rId4"/>
    <p:sldId id="767" r:id="rId5"/>
    <p:sldId id="328" r:id="rId6"/>
    <p:sldId id="924" r:id="rId7"/>
    <p:sldId id="925" r:id="rId8"/>
    <p:sldId id="926" r:id="rId9"/>
    <p:sldId id="928" r:id="rId10"/>
    <p:sldId id="927" r:id="rId11"/>
    <p:sldId id="1546" r:id="rId12"/>
    <p:sldId id="1547" r:id="rId13"/>
    <p:sldId id="1548" r:id="rId14"/>
    <p:sldId id="1549" r:id="rId15"/>
    <p:sldId id="1257" r:id="rId16"/>
    <p:sldId id="1258" r:id="rId17"/>
    <p:sldId id="1259" r:id="rId18"/>
    <p:sldId id="1260" r:id="rId19"/>
    <p:sldId id="1261" r:id="rId20"/>
    <p:sldId id="1262" r:id="rId21"/>
    <p:sldId id="1263" r:id="rId22"/>
    <p:sldId id="1264" r:id="rId23"/>
    <p:sldId id="1265" r:id="rId24"/>
    <p:sldId id="1266" r:id="rId25"/>
    <p:sldId id="1267" r:id="rId26"/>
    <p:sldId id="1268" r:id="rId27"/>
    <p:sldId id="1269" r:id="rId28"/>
    <p:sldId id="1271" r:id="rId29"/>
    <p:sldId id="1270" r:id="rId30"/>
    <p:sldId id="1272" r:id="rId31"/>
    <p:sldId id="1273" r:id="rId32"/>
    <p:sldId id="1274" r:id="rId33"/>
    <p:sldId id="1275" r:id="rId34"/>
    <p:sldId id="1276" r:id="rId35"/>
    <p:sldId id="1277" r:id="rId36"/>
    <p:sldId id="1278" r:id="rId37"/>
    <p:sldId id="1279" r:id="rId38"/>
    <p:sldId id="1280" r:id="rId39"/>
    <p:sldId id="1281" r:id="rId40"/>
    <p:sldId id="1282" r:id="rId41"/>
    <p:sldId id="1283" r:id="rId42"/>
    <p:sldId id="1284" r:id="rId43"/>
    <p:sldId id="1285" r:id="rId44"/>
    <p:sldId id="1286" r:id="rId45"/>
    <p:sldId id="1287" r:id="rId46"/>
    <p:sldId id="1288" r:id="rId47"/>
    <p:sldId id="1369" r:id="rId48"/>
    <p:sldId id="1370" r:id="rId49"/>
    <p:sldId id="1371" r:id="rId50"/>
    <p:sldId id="1372" r:id="rId51"/>
    <p:sldId id="1373" r:id="rId52"/>
    <p:sldId id="1374" r:id="rId53"/>
    <p:sldId id="1375" r:id="rId54"/>
    <p:sldId id="1376" r:id="rId55"/>
    <p:sldId id="1377" r:id="rId56"/>
    <p:sldId id="1378" r:id="rId57"/>
    <p:sldId id="1379" r:id="rId58"/>
    <p:sldId id="1380" r:id="rId59"/>
    <p:sldId id="1381" r:id="rId60"/>
    <p:sldId id="1382" r:id="rId61"/>
    <p:sldId id="1386" r:id="rId62"/>
    <p:sldId id="1383" r:id="rId63"/>
    <p:sldId id="1384" r:id="rId64"/>
    <p:sldId id="1385" r:id="rId65"/>
    <p:sldId id="1387" r:id="rId66"/>
    <p:sldId id="1388" r:id="rId67"/>
    <p:sldId id="1389" r:id="rId68"/>
    <p:sldId id="1391" r:id="rId69"/>
    <p:sldId id="1392" r:id="rId70"/>
    <p:sldId id="1393" r:id="rId71"/>
    <p:sldId id="1394" r:id="rId72"/>
    <p:sldId id="1395" r:id="rId73"/>
    <p:sldId id="1397" r:id="rId74"/>
    <p:sldId id="1398" r:id="rId75"/>
    <p:sldId id="1400" r:id="rId76"/>
    <p:sldId id="1401" r:id="rId77"/>
    <p:sldId id="1403" r:id="rId78"/>
    <p:sldId id="1402" r:id="rId79"/>
    <p:sldId id="1404" r:id="rId80"/>
    <p:sldId id="1406" r:id="rId81"/>
    <p:sldId id="1407" r:id="rId82"/>
    <p:sldId id="1408" r:id="rId83"/>
    <p:sldId id="1409" r:id="rId84"/>
    <p:sldId id="1410" r:id="rId85"/>
    <p:sldId id="1411" r:id="rId86"/>
    <p:sldId id="1412" r:id="rId87"/>
    <p:sldId id="1405" r:id="rId88"/>
    <p:sldId id="1413" r:id="rId89"/>
    <p:sldId id="1414" r:id="rId90"/>
    <p:sldId id="1415" r:id="rId91"/>
    <p:sldId id="1416" r:id="rId92"/>
    <p:sldId id="1417" r:id="rId93"/>
    <p:sldId id="1418" r:id="rId94"/>
    <p:sldId id="1419" r:id="rId95"/>
    <p:sldId id="1420" r:id="rId96"/>
    <p:sldId id="1421" r:id="rId97"/>
    <p:sldId id="1422" r:id="rId98"/>
    <p:sldId id="1423" r:id="rId99"/>
    <p:sldId id="1424" r:id="rId100"/>
    <p:sldId id="1505" r:id="rId101"/>
    <p:sldId id="1506" r:id="rId102"/>
    <p:sldId id="1507" r:id="rId103"/>
    <p:sldId id="1508" r:id="rId104"/>
    <p:sldId id="1509" r:id="rId105"/>
    <p:sldId id="1511" r:id="rId106"/>
    <p:sldId id="1510" r:id="rId107"/>
    <p:sldId id="1512" r:id="rId108"/>
    <p:sldId id="1513" r:id="rId109"/>
    <p:sldId id="1514" r:id="rId110"/>
    <p:sldId id="1516" r:id="rId111"/>
    <p:sldId id="1515" r:id="rId112"/>
    <p:sldId id="1517" r:id="rId113"/>
    <p:sldId id="1518" r:id="rId114"/>
    <p:sldId id="1519" r:id="rId115"/>
    <p:sldId id="1521" r:id="rId116"/>
    <p:sldId id="1522" r:id="rId117"/>
    <p:sldId id="1523" r:id="rId118"/>
    <p:sldId id="1520" r:id="rId119"/>
    <p:sldId id="1524" r:id="rId120"/>
    <p:sldId id="1525" r:id="rId121"/>
    <p:sldId id="1526" r:id="rId122"/>
    <p:sldId id="1527" r:id="rId123"/>
    <p:sldId id="1530" r:id="rId124"/>
    <p:sldId id="1531" r:id="rId125"/>
    <p:sldId id="1532" r:id="rId126"/>
    <p:sldId id="1533" r:id="rId127"/>
    <p:sldId id="1535" r:id="rId128"/>
    <p:sldId id="1536" r:id="rId129"/>
    <p:sldId id="1537" r:id="rId130"/>
    <p:sldId id="1538" r:id="rId131"/>
    <p:sldId id="1539" r:id="rId132"/>
    <p:sldId id="1540" r:id="rId133"/>
    <p:sldId id="1541" r:id="rId134"/>
    <p:sldId id="1542" r:id="rId135"/>
    <p:sldId id="1543" r:id="rId136"/>
    <p:sldId id="1544" r:id="rId137"/>
    <p:sldId id="1545" r:id="rId138"/>
    <p:sldId id="338" r:id="rId139"/>
    <p:sldId id="326" r:id="rId140"/>
  </p:sldIdLst>
  <p:sldSz cx="12190413" cy="6859588"/>
  <p:notesSz cx="6858000" cy="9144000"/>
  <p:custDataLst>
    <p:tags r:id="rId143"/>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2">
          <p15:clr>
            <a:srgbClr val="A4A3A4"/>
          </p15:clr>
        </p15:guide>
        <p15:guide id="2" pos="574">
          <p15:clr>
            <a:srgbClr val="A4A3A4"/>
          </p15:clr>
        </p15:guide>
        <p15:guide id="3" pos="7172">
          <p15:clr>
            <a:srgbClr val="A4A3A4"/>
          </p15:clr>
        </p15:guide>
      </p15:sldGuideLst>
    </p:ext>
    <p:ext uri="{2D200454-40CA-4A62-9FC3-DE9A4176ACB9}">
      <p15:notesGuideLst xmlns:p15="http://schemas.microsoft.com/office/powerpoint/2012/main">
        <p15:guide id="1" orient="horz" pos="308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AFAFA"/>
    <a:srgbClr val="1369B2"/>
    <a:srgbClr val="FF0000"/>
    <a:srgbClr val="F2F2F2"/>
    <a:srgbClr val="006BBC"/>
    <a:srgbClr val="0075CC"/>
    <a:srgbClr val="008DF6"/>
    <a:srgbClr val="005DA2"/>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590" autoAdjust="0"/>
  </p:normalViewPr>
  <p:slideViewPr>
    <p:cSldViewPr>
      <p:cViewPr varScale="1">
        <p:scale>
          <a:sx n="109" d="100"/>
          <a:sy n="109" d="100"/>
        </p:scale>
        <p:origin x="636" y="96"/>
      </p:cViewPr>
      <p:guideLst>
        <p:guide orient="horz" pos="2312"/>
        <p:guide pos="574"/>
        <p:guide pos="717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7" d="100"/>
          <a:sy n="87" d="100"/>
        </p:scale>
        <p:origin x="3840" y="96"/>
      </p:cViewPr>
      <p:guideLst>
        <p:guide orient="horz" pos="3083"/>
        <p:guide pos="2236"/>
      </p:guideLst>
    </p:cSldViewPr>
  </p:notesViewPr>
  <p:gridSpacing cx="72000" cy="720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notesMaster" Target="notesMasters/notesMaster1.xml"/><Relationship Id="rId14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handoutMaster" Target="handoutMasters/handout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gs" Target="tags/tag1.xml"/><Relationship Id="rId14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2025/3/5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2025/3/5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91242633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53654763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26171355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148683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2025/3/5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5794"/>
            <a:ext cx="12190413" cy="2413577"/>
            <a:chOff x="170694" y="178255"/>
            <a:chExt cx="3936004" cy="779007"/>
          </a:xfrm>
        </p:grpSpPr>
        <p:sp>
          <p:nvSpPr>
            <p:cNvPr id="44" name="等腰三角形 43"/>
            <p:cNvSpPr/>
            <p:nvPr/>
          </p:nvSpPr>
          <p:spPr>
            <a:xfrm>
              <a:off x="1270819" y="178255"/>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170694" y="600746"/>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48666" y="178257"/>
              <a:ext cx="1100951"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8484731"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756764"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620748"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5028797"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892781"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2025/3/5</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2025/3/5</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7.xml"/><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0.xml"/><Relationship Id="rId1" Type="http://schemas.openxmlformats.org/officeDocument/2006/relationships/tags" Target="../tags/tag5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0.xml"/><Relationship Id="rId1" Type="http://schemas.openxmlformats.org/officeDocument/2006/relationships/tags" Target="../tags/tag53.xml"/></Relationships>
</file>

<file path=ppt/slides/_rels/slide1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6.xml"/><Relationship Id="rId1" Type="http://schemas.openxmlformats.org/officeDocument/2006/relationships/slideLayout" Target="../slideLayouts/slideLayout10.xml"/><Relationship Id="rId4" Type="http://schemas.openxmlformats.org/officeDocument/2006/relationships/image" Target="../media/image25.sv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0.xml"/><Relationship Id="rId1" Type="http://schemas.openxmlformats.org/officeDocument/2006/relationships/tags" Target="../tags/tag55.xml"/></Relationships>
</file>

<file path=ppt/slides/_rels/slide1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0.xml"/><Relationship Id="rId1" Type="http://schemas.openxmlformats.org/officeDocument/2006/relationships/tags" Target="../tags/tag5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0.xml"/><Relationship Id="rId1" Type="http://schemas.openxmlformats.org/officeDocument/2006/relationships/tags" Target="../tags/tag5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10.xml"/><Relationship Id="rId1" Type="http://schemas.openxmlformats.org/officeDocument/2006/relationships/tags" Target="../tags/tag58.xml"/></Relationships>
</file>

<file path=ppt/slides/_rels/slide1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0.xml"/><Relationship Id="rId1" Type="http://schemas.openxmlformats.org/officeDocument/2006/relationships/tags" Target="../tags/tag59.xml"/></Relationships>
</file>

<file path=ppt/slides/_rels/slide1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6.xml"/><Relationship Id="rId1" Type="http://schemas.openxmlformats.org/officeDocument/2006/relationships/slideLayout" Target="../slideLayouts/slideLayout10.xml"/><Relationship Id="rId4" Type="http://schemas.openxmlformats.org/officeDocument/2006/relationships/image" Target="../media/image25.sv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12.emf"/><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notesSlide" Target="../notesSlides/notesSlide77.xml"/><Relationship Id="rId2" Type="http://schemas.openxmlformats.org/officeDocument/2006/relationships/tags" Target="../tags/tag31.xml"/><Relationship Id="rId16" Type="http://schemas.openxmlformats.org/officeDocument/2006/relationships/slideLayout" Target="../slideLayouts/slideLayout10.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0.xml"/><Relationship Id="rId1" Type="http://schemas.openxmlformats.org/officeDocument/2006/relationships/tags" Target="../tags/tag48.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0.xml"/><Relationship Id="rId1" Type="http://schemas.openxmlformats.org/officeDocument/2006/relationships/tags" Target="../tags/tag49.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7.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8.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503295" y="2637790"/>
            <a:ext cx="5504180" cy="783590"/>
          </a:xfrm>
          <a:prstGeom prst="rect">
            <a:avLst/>
          </a:prstGeom>
          <a:noFill/>
        </p:spPr>
        <p:txBody>
          <a:bodyPr wrap="square" rtlCol="0">
            <a:spAutoFit/>
          </a:bodyPr>
          <a:lstStyle/>
          <a:p>
            <a:r>
              <a:rPr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2</a:t>
            </a:r>
            <a:r>
              <a:rPr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黑盒</a:t>
            </a:r>
            <a:r>
              <a:rPr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测试</a:t>
            </a:r>
            <a:r>
              <a:rPr 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方法</a:t>
            </a:r>
          </a:p>
        </p:txBody>
      </p:sp>
      <p:sp>
        <p:nvSpPr>
          <p:cNvPr id="4" name="Rectangle 4"/>
          <p:cNvSpPr txBox="1">
            <a:spLocks noChangeArrowheads="1"/>
          </p:cNvSpPr>
          <p:nvPr/>
        </p:nvSpPr>
        <p:spPr>
          <a:xfrm>
            <a:off x="6598920" y="3933825"/>
            <a:ext cx="352425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lang="zh-CN" sz="2400" dirty="0">
                <a:solidFill>
                  <a:srgbClr val="595959"/>
                </a:solidFill>
                <a:latin typeface="微软雅黑" panose="020B0503020204020204" pitchFamily="34" charset="-122"/>
                <a:ea typeface="微软雅黑" panose="020B0503020204020204" pitchFamily="34" charset="-122"/>
                <a:cs typeface="+mn-ea"/>
                <a:sym typeface="+mn-lt"/>
              </a:rPr>
              <a:t>软件测试（第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r>
              <a:rPr lang="zh-CN"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2.1.1	等价类划分法概述</a:t>
            </a:r>
          </a:p>
        </p:txBody>
      </p:sp>
      <p:sp>
        <p:nvSpPr>
          <p:cNvPr id="5" name="TextBox 35"/>
          <p:cNvSpPr txBox="1">
            <a:spLocks noChangeArrowheads="1"/>
          </p:cNvSpPr>
          <p:nvPr/>
        </p:nvSpPr>
        <p:spPr bwMode="auto">
          <a:xfrm>
            <a:off x="1266825" y="981710"/>
            <a:ext cx="9660890"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使用等价类划分法测试程序需要经过</a:t>
            </a:r>
            <a:r>
              <a:rPr lang="zh-CN" altLang="en-US" sz="2000" dirty="0">
                <a:solidFill>
                  <a:srgbClr val="0070C0"/>
                </a:solidFill>
                <a:latin typeface="微软雅黑" panose="020B0503020204020204" pitchFamily="34" charset="-122"/>
                <a:ea typeface="微软雅黑" panose="020B0503020204020204" pitchFamily="34" charset="-122"/>
              </a:rPr>
              <a:t>划分等价类</a:t>
            </a:r>
            <a:r>
              <a:rPr lang="zh-CN" altLang="en-US" sz="2000" dirty="0">
                <a:solidFill>
                  <a:srgbClr val="595959"/>
                </a:solidFill>
                <a:latin typeface="微软雅黑" panose="020B0503020204020204" pitchFamily="34" charset="-122"/>
                <a:ea typeface="微软雅黑" panose="020B0503020204020204" pitchFamily="34" charset="-122"/>
              </a:rPr>
              <a:t>和</a:t>
            </a:r>
            <a:r>
              <a:rPr lang="zh-CN" altLang="en-US" sz="2000">
                <a:solidFill>
                  <a:srgbClr val="0070C0"/>
                </a:solidFill>
                <a:latin typeface="微软雅黑" panose="020B0503020204020204" pitchFamily="34" charset="-122"/>
                <a:ea typeface="微软雅黑" panose="020B0503020204020204" pitchFamily="34" charset="-122"/>
              </a:rPr>
              <a:t>设计测试用例</a:t>
            </a:r>
            <a:r>
              <a:rPr lang="en-US" altLang="zh-CN" sz="2000">
                <a:solidFill>
                  <a:srgbClr val="595959"/>
                </a:solidFill>
                <a:latin typeface="微软雅黑" panose="020B0503020204020204" pitchFamily="34" charset="-122"/>
                <a:ea typeface="微软雅黑" panose="020B0503020204020204" pitchFamily="34" charset="-122"/>
              </a:rPr>
              <a:t>2</a:t>
            </a:r>
            <a:r>
              <a:rPr lang="zh-CN" altLang="en-US" sz="2000">
                <a:solidFill>
                  <a:srgbClr val="595959"/>
                </a:solidFill>
                <a:latin typeface="微软雅黑" panose="020B0503020204020204" pitchFamily="34" charset="-122"/>
                <a:ea typeface="微软雅黑" panose="020B0503020204020204" pitchFamily="34" charset="-122"/>
              </a:rPr>
              <a:t>个</a:t>
            </a:r>
            <a:r>
              <a:rPr lang="zh-CN" altLang="en-US" sz="2000" dirty="0">
                <a:solidFill>
                  <a:srgbClr val="595959"/>
                </a:solidFill>
                <a:latin typeface="微软雅黑" panose="020B0503020204020204" pitchFamily="34" charset="-122"/>
                <a:ea typeface="微软雅黑" panose="020B0503020204020204" pitchFamily="34" charset="-122"/>
              </a:rPr>
              <a:t>步骤。</a:t>
            </a:r>
          </a:p>
          <a:p>
            <a:pPr algn="just">
              <a:lnSpc>
                <a:spcPct val="150000"/>
              </a:lnSpc>
            </a:pPr>
            <a:r>
              <a:rPr lang="zh-CN" altLang="en-US" sz="2000" b="1" dirty="0">
                <a:solidFill>
                  <a:srgbClr val="595959"/>
                </a:solidFill>
                <a:latin typeface="微软雅黑" panose="020B0503020204020204" pitchFamily="34" charset="-122"/>
                <a:ea typeface="微软雅黑" panose="020B0503020204020204" pitchFamily="34" charset="-122"/>
              </a:rPr>
              <a:t>1.</a:t>
            </a:r>
            <a:r>
              <a:rPr lang="en-US" altLang="zh-CN" sz="2000" b="1" dirty="0">
                <a:solidFill>
                  <a:srgbClr val="595959"/>
                </a:solidFill>
                <a:latin typeface="微软雅黑" panose="020B0503020204020204" pitchFamily="34" charset="-122"/>
                <a:ea typeface="微软雅黑" panose="020B0503020204020204" pitchFamily="34" charset="-122"/>
              </a:rPr>
              <a:t> </a:t>
            </a:r>
            <a:r>
              <a:rPr lang="zh-CN" altLang="en-US" sz="2000" b="1" dirty="0">
                <a:solidFill>
                  <a:srgbClr val="595959"/>
                </a:solidFill>
                <a:latin typeface="微软雅黑" panose="020B0503020204020204" pitchFamily="34" charset="-122"/>
                <a:ea typeface="微软雅黑" panose="020B0503020204020204" pitchFamily="34" charset="-122"/>
              </a:rPr>
              <a:t>划分等价类</a:t>
            </a:r>
          </a:p>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等价类可以分为</a:t>
            </a:r>
            <a:r>
              <a:rPr lang="zh-CN" altLang="en-US" sz="2000">
                <a:solidFill>
                  <a:srgbClr val="0070C0"/>
                </a:solidFill>
                <a:latin typeface="微软雅黑" panose="020B0503020204020204" pitchFamily="34" charset="-122"/>
                <a:ea typeface="微软雅黑" panose="020B0503020204020204" pitchFamily="34" charset="-122"/>
              </a:rPr>
              <a:t>有效等价类</a:t>
            </a:r>
            <a:r>
              <a:rPr lang="zh-CN" altLang="en-US" sz="2000">
                <a:solidFill>
                  <a:srgbClr val="595959"/>
                </a:solidFill>
                <a:latin typeface="微软雅黑" panose="020B0503020204020204" pitchFamily="34" charset="-122"/>
                <a:ea typeface="微软雅黑" panose="020B0503020204020204" pitchFamily="34" charset="-122"/>
              </a:rPr>
              <a:t>和</a:t>
            </a:r>
            <a:r>
              <a:rPr lang="zh-CN" altLang="en-US" sz="2000">
                <a:solidFill>
                  <a:srgbClr val="0070C0"/>
                </a:solidFill>
                <a:latin typeface="微软雅黑" panose="020B0503020204020204" pitchFamily="34" charset="-122"/>
                <a:ea typeface="微软雅黑" panose="020B0503020204020204" pitchFamily="34" charset="-122"/>
              </a:rPr>
              <a:t>无效</a:t>
            </a:r>
            <a:r>
              <a:rPr lang="zh-CN" altLang="en-US" sz="2000" dirty="0">
                <a:solidFill>
                  <a:srgbClr val="0070C0"/>
                </a:solidFill>
                <a:latin typeface="微软雅黑" panose="020B0503020204020204" pitchFamily="34" charset="-122"/>
                <a:ea typeface="微软雅黑" panose="020B0503020204020204" pitchFamily="34" charset="-122"/>
              </a:rPr>
              <a:t>等价类</a:t>
            </a:r>
            <a:r>
              <a:rPr lang="zh-CN" altLang="en-US" sz="2000" dirty="0">
                <a:solidFill>
                  <a:srgbClr val="595959"/>
                </a:solidFill>
                <a:latin typeface="微软雅黑" panose="020B0503020204020204" pitchFamily="34" charset="-122"/>
                <a:ea typeface="微软雅黑" panose="020B0503020204020204" pitchFamily="34" charset="-122"/>
              </a:rPr>
              <a:t>，其</a:t>
            </a:r>
            <a:r>
              <a:rPr lang="zh-CN" altLang="en-US" sz="2000">
                <a:solidFill>
                  <a:srgbClr val="595959"/>
                </a:solidFill>
                <a:latin typeface="微软雅黑" panose="020B0503020204020204" pitchFamily="34" charset="-122"/>
                <a:ea typeface="微软雅黑" panose="020B0503020204020204" pitchFamily="34" charset="-122"/>
              </a:rPr>
              <a:t>含义如下。</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6" name="TextBox 13"/>
          <p:cNvSpPr txBox="1">
            <a:spLocks noChangeArrowheads="1"/>
          </p:cNvSpPr>
          <p:nvPr/>
        </p:nvSpPr>
        <p:spPr bwMode="auto">
          <a:xfrm>
            <a:off x="1590040" y="2926080"/>
            <a:ext cx="2077200" cy="953135"/>
          </a:xfrm>
          <a:prstGeom prst="rect">
            <a:avLst/>
          </a:prstGeom>
          <a:gradFill rotWithShape="0">
            <a:gsLst>
              <a:gs pos="0">
                <a:srgbClr val="00B0F0"/>
              </a:gs>
              <a:gs pos="50000">
                <a:srgbClr val="00B0F0"/>
              </a:gs>
              <a:gs pos="100000">
                <a:srgbClr val="9FD8FF"/>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有效等价类</a:t>
            </a:r>
          </a:p>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7" name="折角形 16"/>
          <p:cNvSpPr/>
          <p:nvPr/>
        </p:nvSpPr>
        <p:spPr bwMode="auto">
          <a:xfrm>
            <a:off x="3647440" y="2925837"/>
            <a:ext cx="5926138" cy="954000"/>
          </a:xfrm>
          <a:prstGeom prst="foldedCorner">
            <a:avLst/>
          </a:prstGeom>
          <a:solidFill>
            <a:schemeClr val="accent1">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800">
                <a:solidFill>
                  <a:srgbClr val="595959"/>
                </a:solidFill>
                <a:latin typeface="微软雅黑" panose="020B0503020204020204" pitchFamily="34" charset="-122"/>
                <a:ea typeface="微软雅黑" panose="020B0503020204020204" pitchFamily="34" charset="-122"/>
              </a:rPr>
              <a:t>是</a:t>
            </a:r>
            <a:r>
              <a:rPr lang="zh-CN" altLang="en-US" sz="1800" dirty="0">
                <a:solidFill>
                  <a:srgbClr val="0070C0"/>
                </a:solidFill>
                <a:latin typeface="微软雅黑" panose="020B0503020204020204" pitchFamily="34" charset="-122"/>
                <a:ea typeface="微软雅黑" panose="020B0503020204020204" pitchFamily="34" charset="-122"/>
              </a:rPr>
              <a:t>有效值的</a:t>
            </a:r>
            <a:r>
              <a:rPr lang="zh-CN" altLang="en-US" sz="1800">
                <a:solidFill>
                  <a:srgbClr val="0070C0"/>
                </a:solidFill>
                <a:latin typeface="微软雅黑" panose="020B0503020204020204" pitchFamily="34" charset="-122"/>
                <a:ea typeface="微软雅黑" panose="020B0503020204020204" pitchFamily="34" charset="-122"/>
              </a:rPr>
              <a:t>集合</a:t>
            </a:r>
            <a:r>
              <a:rPr lang="zh-CN" altLang="en-US" sz="1800">
                <a:solidFill>
                  <a:srgbClr val="595959"/>
                </a:solidFill>
                <a:latin typeface="微软雅黑" panose="020B0503020204020204" pitchFamily="34" charset="-122"/>
                <a:ea typeface="微软雅黑" panose="020B0503020204020204" pitchFamily="34" charset="-122"/>
              </a:rPr>
              <a:t>，这些有效值是</a:t>
            </a:r>
            <a:r>
              <a:rPr lang="zh-CN" altLang="en-US" sz="1800" dirty="0">
                <a:solidFill>
                  <a:srgbClr val="595959"/>
                </a:solidFill>
                <a:latin typeface="微软雅黑" panose="020B0503020204020204" pitchFamily="34" charset="-122"/>
                <a:ea typeface="微软雅黑" panose="020B0503020204020204" pitchFamily="34" charset="-122"/>
              </a:rPr>
              <a:t>符合程序要求、合理且有意义的输入数据。</a:t>
            </a:r>
          </a:p>
        </p:txBody>
      </p:sp>
      <p:sp>
        <p:nvSpPr>
          <p:cNvPr id="18" name="折角形 17"/>
          <p:cNvSpPr/>
          <p:nvPr/>
        </p:nvSpPr>
        <p:spPr bwMode="auto">
          <a:xfrm>
            <a:off x="3649028" y="4210593"/>
            <a:ext cx="5925600" cy="954087"/>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800">
                <a:solidFill>
                  <a:srgbClr val="595959"/>
                </a:solidFill>
                <a:latin typeface="微软雅黑" panose="020B0503020204020204" pitchFamily="34" charset="-122"/>
                <a:ea typeface="微软雅黑" panose="020B0503020204020204" pitchFamily="34" charset="-122"/>
              </a:rPr>
              <a:t>是</a:t>
            </a:r>
            <a:r>
              <a:rPr lang="zh-CN" altLang="en-US" sz="1800" dirty="0">
                <a:solidFill>
                  <a:srgbClr val="0070C0"/>
                </a:solidFill>
                <a:latin typeface="微软雅黑" panose="020B0503020204020204" pitchFamily="34" charset="-122"/>
                <a:ea typeface="微软雅黑" panose="020B0503020204020204" pitchFamily="34" charset="-122"/>
              </a:rPr>
              <a:t>无效值的</a:t>
            </a:r>
            <a:r>
              <a:rPr lang="zh-CN" altLang="en-US" sz="1800">
                <a:solidFill>
                  <a:srgbClr val="0070C0"/>
                </a:solidFill>
                <a:latin typeface="微软雅黑" panose="020B0503020204020204" pitchFamily="34" charset="-122"/>
                <a:ea typeface="微软雅黑" panose="020B0503020204020204" pitchFamily="34" charset="-122"/>
              </a:rPr>
              <a:t>集合</a:t>
            </a:r>
            <a:r>
              <a:rPr lang="zh-CN" altLang="en-US" sz="1800">
                <a:solidFill>
                  <a:srgbClr val="595959"/>
                </a:solidFill>
                <a:latin typeface="微软雅黑" panose="020B0503020204020204" pitchFamily="34" charset="-122"/>
                <a:ea typeface="微软雅黑" panose="020B0503020204020204" pitchFamily="34" charset="-122"/>
              </a:rPr>
              <a:t>，这些无效值是</a:t>
            </a:r>
            <a:r>
              <a:rPr lang="zh-CN" altLang="en-US" sz="1800" dirty="0">
                <a:solidFill>
                  <a:srgbClr val="595959"/>
                </a:solidFill>
                <a:latin typeface="微软雅黑" panose="020B0503020204020204" pitchFamily="34" charset="-122"/>
                <a:ea typeface="微软雅黑" panose="020B0503020204020204" pitchFamily="34" charset="-122"/>
              </a:rPr>
              <a:t>不符合程序要求、不合理或无意义的输入数据。</a:t>
            </a:r>
          </a:p>
        </p:txBody>
      </p:sp>
      <p:sp>
        <p:nvSpPr>
          <p:cNvPr id="19" name="TextBox 8"/>
          <p:cNvSpPr txBox="1">
            <a:spLocks noChangeArrowheads="1"/>
          </p:cNvSpPr>
          <p:nvPr/>
        </p:nvSpPr>
        <p:spPr bwMode="auto">
          <a:xfrm>
            <a:off x="1571625" y="4210685"/>
            <a:ext cx="2077085" cy="954000"/>
          </a:xfrm>
          <a:prstGeom prst="rect">
            <a:avLst/>
          </a:prstGeom>
          <a:gradFill rotWithShape="0">
            <a:gsLst>
              <a:gs pos="0">
                <a:srgbClr val="008DF6"/>
              </a:gs>
              <a:gs pos="50000">
                <a:srgbClr val="00B0F0"/>
              </a:gs>
              <a:gs pos="100000">
                <a:srgbClr val="9FD8FF"/>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无效等价类</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1133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场景</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51220" y="3362960"/>
            <a:ext cx="583819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掌握场景</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法</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的概述</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通过</a:t>
            </a:r>
            <a:r>
              <a:rPr lang="zh-CN" sz="2000">
                <a:solidFill>
                  <a:srgbClr val="0070C0"/>
                </a:solidFill>
                <a:latin typeface="微软雅黑" panose="020B0503020204020204" pitchFamily="34" charset="-122"/>
                <a:ea typeface="微软雅黑" panose="020B0503020204020204" pitchFamily="34" charset="-122"/>
                <a:cs typeface="+mn-ea"/>
                <a:sym typeface="+mn-lt"/>
              </a:rPr>
              <a:t>场景</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法设计测试用例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2.5.1	场景法概述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774190"/>
            <a:ext cx="6289675"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场景法也叫流程图法</a:t>
            </a:r>
            <a:r>
              <a:rPr lang="zh-CN" altLang="en-US" sz="1800">
                <a:solidFill>
                  <a:srgbClr val="595959"/>
                </a:solidFill>
                <a:latin typeface="微软雅黑" panose="020B0503020204020204" pitchFamily="34" charset="-122"/>
                <a:ea typeface="微软雅黑" panose="020B0503020204020204" pitchFamily="34" charset="-122"/>
              </a:rPr>
              <a:t>，是指通过</a:t>
            </a:r>
            <a:r>
              <a:rPr lang="zh-CN" altLang="en-US" sz="1800" dirty="0">
                <a:solidFill>
                  <a:srgbClr val="595959"/>
                </a:solidFill>
                <a:latin typeface="微软雅黑" panose="020B0503020204020204" pitchFamily="34" charset="-122"/>
                <a:ea typeface="微软雅黑" panose="020B0503020204020204" pitchFamily="34" charset="-122"/>
              </a:rPr>
              <a:t>模拟用户操作软件时的场景来对系统</a:t>
            </a:r>
            <a:r>
              <a:rPr lang="zh-CN" altLang="en-US" sz="1800">
                <a:solidFill>
                  <a:srgbClr val="595959"/>
                </a:solidFill>
                <a:latin typeface="微软雅黑" panose="020B0503020204020204" pitchFamily="34" charset="-122"/>
                <a:ea typeface="微软雅黑" panose="020B0503020204020204" pitchFamily="34" charset="-122"/>
              </a:rPr>
              <a:t>的功能或</a:t>
            </a:r>
            <a:r>
              <a:rPr lang="zh-CN" altLang="en-US" sz="1800" dirty="0">
                <a:solidFill>
                  <a:srgbClr val="595959"/>
                </a:solidFill>
                <a:latin typeface="微软雅黑" panose="020B0503020204020204" pitchFamily="34" charset="-122"/>
                <a:ea typeface="微软雅黑" panose="020B0503020204020204" pitchFamily="34" charset="-122"/>
              </a:rPr>
              <a:t>业务流程进行测试。场景法通常</a:t>
            </a:r>
            <a:r>
              <a:rPr lang="zh-CN" altLang="en-US" sz="1800" dirty="0">
                <a:solidFill>
                  <a:srgbClr val="0070C0"/>
                </a:solidFill>
                <a:latin typeface="微软雅黑" panose="020B0503020204020204" pitchFamily="34" charset="-122"/>
                <a:ea typeface="微软雅黑" panose="020B0503020204020204" pitchFamily="34" charset="-122"/>
              </a:rPr>
              <a:t>用于测试多个功能之间的组合使用情况</a:t>
            </a:r>
            <a:r>
              <a:rPr lang="zh-CN" altLang="en-US" sz="1800">
                <a:solidFill>
                  <a:srgbClr val="595959"/>
                </a:solidFill>
                <a:latin typeface="微软雅黑" panose="020B0503020204020204" pitchFamily="34" charset="-122"/>
                <a:ea typeface="微软雅黑" panose="020B0503020204020204" pitchFamily="34" charset="-122"/>
              </a:rPr>
              <a:t>，以及用于</a:t>
            </a:r>
            <a:r>
              <a:rPr lang="zh-CN" altLang="en-US" sz="1800">
                <a:solidFill>
                  <a:srgbClr val="0070C0"/>
                </a:solidFill>
                <a:latin typeface="微软雅黑" panose="020B0503020204020204" pitchFamily="34" charset="-122"/>
                <a:ea typeface="微软雅黑" panose="020B0503020204020204" pitchFamily="34" charset="-122"/>
              </a:rPr>
              <a:t>集成测试</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系统测试</a:t>
            </a:r>
            <a:r>
              <a:rPr lang="zh-CN" altLang="en-US" sz="1800" dirty="0">
                <a:solidFill>
                  <a:srgbClr val="595959"/>
                </a:solidFill>
                <a:latin typeface="微软雅黑" panose="020B0503020204020204" pitchFamily="34" charset="-122"/>
                <a:ea typeface="微软雅黑" panose="020B0503020204020204" pitchFamily="34" charset="-122"/>
              </a:rPr>
              <a:t>和</a:t>
            </a:r>
            <a:r>
              <a:rPr lang="zh-CN" altLang="en-US" sz="1800" dirty="0">
                <a:solidFill>
                  <a:srgbClr val="0070C0"/>
                </a:solidFill>
                <a:latin typeface="微软雅黑" panose="020B0503020204020204" pitchFamily="34" charset="-122"/>
                <a:ea typeface="微软雅黑" panose="020B0503020204020204" pitchFamily="34" charset="-122"/>
              </a:rPr>
              <a:t>验收测试</a:t>
            </a:r>
            <a:r>
              <a:rPr lang="zh-CN" altLang="en-US" sz="1800" dirty="0">
                <a:solidFill>
                  <a:srgbClr val="595959"/>
                </a:solidFill>
                <a:latin typeface="微软雅黑" panose="020B0503020204020204" pitchFamily="34" charset="-122"/>
                <a:ea typeface="微软雅黑" panose="020B0503020204020204" pitchFamily="34" charset="-122"/>
              </a:rPr>
              <a:t>阶段。</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2.5.1	场景法概述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343025" y="838200"/>
            <a:ext cx="979678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根据用户操作流程的正确性来划分时，</a:t>
            </a:r>
            <a:r>
              <a:rPr lang="zh-CN" altLang="en-US" sz="1800">
                <a:solidFill>
                  <a:srgbClr val="0070C0"/>
                </a:solidFill>
                <a:latin typeface="微软雅黑" panose="020B0503020204020204" pitchFamily="34" charset="-122"/>
                <a:ea typeface="微软雅黑" panose="020B0503020204020204" pitchFamily="34" charset="-122"/>
              </a:rPr>
              <a:t>场景法将用户的操作流程分为</a:t>
            </a:r>
            <a:r>
              <a:rPr lang="zh-CN" altLang="en-US" sz="1800" dirty="0">
                <a:solidFill>
                  <a:srgbClr val="0070C0"/>
                </a:solidFill>
                <a:latin typeface="微软雅黑" panose="020B0503020204020204" pitchFamily="34" charset="-122"/>
                <a:ea typeface="微软雅黑" panose="020B0503020204020204" pitchFamily="34" charset="-122"/>
              </a:rPr>
              <a:t>基本流和备选流</a:t>
            </a:r>
            <a:r>
              <a:rPr lang="zh-CN" altLang="en-US" sz="1800" dirty="0">
                <a:solidFill>
                  <a:srgbClr val="595959"/>
                </a:solidFill>
                <a:latin typeface="微软雅黑" panose="020B0503020204020204" pitchFamily="34" charset="-122"/>
                <a:ea typeface="微软雅黑" panose="020B0503020204020204" pitchFamily="34" charset="-122"/>
              </a:rPr>
              <a:t>。基本流也称为</a:t>
            </a:r>
            <a:r>
              <a:rPr lang="zh-CN" altLang="en-US" sz="1800" dirty="0">
                <a:solidFill>
                  <a:srgbClr val="0070C0"/>
                </a:solidFill>
                <a:latin typeface="微软雅黑" panose="020B0503020204020204" pitchFamily="34" charset="-122"/>
                <a:ea typeface="微软雅黑" panose="020B0503020204020204" pitchFamily="34" charset="-122"/>
              </a:rPr>
              <a:t>有效流</a:t>
            </a:r>
            <a:r>
              <a:rPr lang="zh-CN" altLang="en-US" sz="1800" dirty="0">
                <a:solidFill>
                  <a:srgbClr val="595959"/>
                </a:solidFill>
                <a:latin typeface="微软雅黑" panose="020B0503020204020204" pitchFamily="34" charset="-122"/>
                <a:ea typeface="微软雅黑" panose="020B0503020204020204" pitchFamily="34" charset="-122"/>
              </a:rPr>
              <a:t>，用来</a:t>
            </a:r>
            <a:r>
              <a:rPr lang="zh-CN" altLang="en-US" sz="1800" dirty="0">
                <a:solidFill>
                  <a:srgbClr val="0070C0"/>
                </a:solidFill>
                <a:latin typeface="微软雅黑" panose="020B0503020204020204" pitchFamily="34" charset="-122"/>
                <a:ea typeface="微软雅黑" panose="020B0503020204020204" pitchFamily="34" charset="-122"/>
              </a:rPr>
              <a:t>模拟用户正确的操作</a:t>
            </a:r>
            <a:r>
              <a:rPr lang="zh-CN" altLang="en-US" sz="1800" dirty="0">
                <a:solidFill>
                  <a:srgbClr val="595959"/>
                </a:solidFill>
                <a:latin typeface="微软雅黑" panose="020B0503020204020204" pitchFamily="34" charset="-122"/>
                <a:ea typeface="微软雅黑" panose="020B0503020204020204" pitchFamily="34" charset="-122"/>
              </a:rPr>
              <a:t>流程；备选流也称为</a:t>
            </a:r>
            <a:r>
              <a:rPr lang="zh-CN" altLang="en-US" sz="1800" dirty="0">
                <a:solidFill>
                  <a:srgbClr val="0070C0"/>
                </a:solidFill>
                <a:latin typeface="微软雅黑" panose="020B0503020204020204" pitchFamily="34" charset="-122"/>
                <a:ea typeface="微软雅黑" panose="020B0503020204020204" pitchFamily="34" charset="-122"/>
              </a:rPr>
              <a:t>无效流</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错误流</a:t>
            </a:r>
            <a:r>
              <a:rPr lang="zh-CN" altLang="en-US" sz="1800" dirty="0">
                <a:solidFill>
                  <a:srgbClr val="595959"/>
                </a:solidFill>
                <a:latin typeface="微软雅黑" panose="020B0503020204020204" pitchFamily="34" charset="-122"/>
                <a:ea typeface="微软雅黑" panose="020B0503020204020204" pitchFamily="34" charset="-122"/>
              </a:rPr>
              <a:t>，用来</a:t>
            </a:r>
            <a:r>
              <a:rPr lang="zh-CN" altLang="en-US" sz="1800" dirty="0">
                <a:solidFill>
                  <a:srgbClr val="0070C0"/>
                </a:solidFill>
                <a:latin typeface="微软雅黑" panose="020B0503020204020204" pitchFamily="34" charset="-122"/>
                <a:ea typeface="微软雅黑" panose="020B0503020204020204" pitchFamily="34" charset="-122"/>
              </a:rPr>
              <a:t>模拟用户错误的操作</a:t>
            </a:r>
            <a:r>
              <a:rPr lang="zh-CN" altLang="en-US" sz="1800" dirty="0">
                <a:solidFill>
                  <a:srgbClr val="595959"/>
                </a:solidFill>
                <a:latin typeface="微软雅黑" panose="020B0503020204020204" pitchFamily="34" charset="-122"/>
                <a:ea typeface="微软雅黑" panose="020B0503020204020204" pitchFamily="34" charset="-122"/>
              </a:rPr>
              <a:t>流程。</a:t>
            </a:r>
            <a:r>
              <a:rPr lang="zh-CN" altLang="en-US" sz="1800" dirty="0">
                <a:solidFill>
                  <a:srgbClr val="0070C0"/>
                </a:solidFill>
                <a:latin typeface="微软雅黑" panose="020B0503020204020204" pitchFamily="34" charset="-122"/>
                <a:ea typeface="微软雅黑" panose="020B0503020204020204" pitchFamily="34" charset="-122"/>
              </a:rPr>
              <a:t>基本流和备选流</a:t>
            </a:r>
            <a:r>
              <a:rPr lang="zh-CN" altLang="en-US" sz="1800" dirty="0">
                <a:solidFill>
                  <a:srgbClr val="595959"/>
                </a:solidFill>
                <a:latin typeface="微软雅黑" panose="020B0503020204020204" pitchFamily="34" charset="-122"/>
                <a:ea typeface="微软雅黑" panose="020B0503020204020204" pitchFamily="34" charset="-122"/>
              </a:rPr>
              <a:t>如下图所示。</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2.5.1	场景法概述</a:t>
            </a:r>
          </a:p>
        </p:txBody>
      </p:sp>
      <p:pic>
        <p:nvPicPr>
          <p:cNvPr id="3" name="图片 2" descr="555"/>
          <p:cNvPicPr>
            <a:picLocks noChangeAspect="1"/>
          </p:cNvPicPr>
          <p:nvPr/>
        </p:nvPicPr>
        <p:blipFill>
          <a:blip r:embed="rId3"/>
          <a:stretch>
            <a:fillRect/>
          </a:stretch>
        </p:blipFill>
        <p:spPr>
          <a:xfrm>
            <a:off x="4295140" y="2133600"/>
            <a:ext cx="4269105" cy="39166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343206" y="796688"/>
            <a:ext cx="9796780" cy="303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在场景法中每一个场景是一条流程路径，根据流程路径的数量即可设计测试用例。使用场景法设计测试用例可以按照以下4个步骤进行。               </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步骤1：</a:t>
            </a:r>
            <a:r>
              <a:rPr lang="zh-CN" altLang="en-US" sz="1800" dirty="0">
                <a:solidFill>
                  <a:srgbClr val="0070C0"/>
                </a:solidFill>
                <a:latin typeface="微软雅黑" panose="020B0503020204020204" pitchFamily="34" charset="-122"/>
                <a:ea typeface="微软雅黑" panose="020B0503020204020204" pitchFamily="34" charset="-122"/>
              </a:rPr>
              <a:t>分析需求规格说明书</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步骤2：根据需求规格说明书</a:t>
            </a:r>
            <a:r>
              <a:rPr lang="zh-CN" altLang="en-US" sz="1800" dirty="0">
                <a:solidFill>
                  <a:srgbClr val="0070C0"/>
                </a:solidFill>
                <a:latin typeface="微软雅黑" panose="020B0503020204020204" pitchFamily="34" charset="-122"/>
                <a:ea typeface="微软雅黑" panose="020B0503020204020204" pitchFamily="34" charset="-122"/>
              </a:rPr>
              <a:t>绘制流程图</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步骤3：根据流程图</a:t>
            </a:r>
            <a:r>
              <a:rPr lang="zh-CN" altLang="en-US" sz="1800" dirty="0">
                <a:solidFill>
                  <a:srgbClr val="0070C0"/>
                </a:solidFill>
                <a:latin typeface="微软雅黑" panose="020B0503020204020204" pitchFamily="34" charset="-122"/>
                <a:ea typeface="微软雅黑" panose="020B0503020204020204" pitchFamily="34" charset="-122"/>
              </a:rPr>
              <a:t>确定测试场景</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步骤4：根据测试场景</a:t>
            </a:r>
            <a:r>
              <a:rPr lang="zh-CN" altLang="en-US" sz="1800" dirty="0">
                <a:solidFill>
                  <a:srgbClr val="0070C0"/>
                </a:solidFill>
                <a:latin typeface="微软雅黑" panose="020B0503020204020204" pitchFamily="34" charset="-122"/>
                <a:ea typeface="微软雅黑" panose="020B0503020204020204" pitchFamily="34" charset="-122"/>
              </a:rPr>
              <a:t>设计测试用例</a:t>
            </a:r>
            <a:r>
              <a:rPr lang="zh-CN" altLang="en-US" sz="1800" dirty="0">
                <a:solidFill>
                  <a:srgbClr val="595959"/>
                </a:solidFill>
                <a:latin typeface="微软雅黑" panose="020B0503020204020204" pitchFamily="34" charset="-122"/>
                <a:ea typeface="微软雅黑" panose="020B0503020204020204" pitchFamily="34" charset="-122"/>
              </a:rPr>
              <a:t>。</a:t>
            </a:r>
          </a:p>
          <a:p>
            <a:pPr indent="0" algn="just">
              <a:lnSpc>
                <a:spcPct val="150000"/>
              </a:lnSpc>
              <a:buClrTx/>
              <a:buSzTx/>
              <a:buFont typeface="Wingdings" panose="05000000000000000000" charset="0"/>
              <a:buNone/>
            </a:pPr>
            <a:r>
              <a:rPr lang="zh-CN" altLang="en-US" sz="1800" dirty="0">
                <a:solidFill>
                  <a:srgbClr val="0070C0"/>
                </a:solidFill>
                <a:latin typeface="微软雅黑" panose="020B0503020204020204" pitchFamily="34" charset="-122"/>
                <a:ea typeface="微软雅黑" panose="020B0503020204020204" pitchFamily="34" charset="-122"/>
              </a:rPr>
              <a:t>流程图常用的符号名称与说明</a:t>
            </a:r>
            <a:r>
              <a:rPr lang="zh-CN" altLang="en-US" sz="1800" dirty="0">
                <a:solidFill>
                  <a:srgbClr val="595959"/>
                </a:solidFill>
                <a:latin typeface="微软雅黑" panose="020B0503020204020204" pitchFamily="34" charset="-122"/>
                <a:ea typeface="微软雅黑" panose="020B0503020204020204" pitchFamily="34" charset="-122"/>
              </a:rPr>
              <a:t>如下表所示。</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2.5.1	场景法概述</a:t>
            </a:r>
          </a:p>
        </p:txBody>
      </p:sp>
      <p:graphicFrame>
        <p:nvGraphicFramePr>
          <p:cNvPr id="4" name="表格 3"/>
          <p:cNvGraphicFramePr/>
          <p:nvPr>
            <p:custDataLst>
              <p:tags r:id="rId1"/>
            </p:custDataLst>
            <p:extLst>
              <p:ext uri="{D42A27DB-BD31-4B8C-83A1-F6EECF244321}">
                <p14:modId xmlns:p14="http://schemas.microsoft.com/office/powerpoint/2010/main" val="837479522"/>
              </p:ext>
            </p:extLst>
          </p:nvPr>
        </p:nvGraphicFramePr>
        <p:xfrm>
          <a:off x="3503206" y="3828283"/>
          <a:ext cx="5643245" cy="2869565"/>
        </p:xfrm>
        <a:graphic>
          <a:graphicData uri="http://schemas.openxmlformats.org/drawingml/2006/table">
            <a:tbl>
              <a:tblPr firstRow="1" bandRow="1">
                <a:tableStyleId>{5C22544A-7EE6-4342-B048-85BDC9FD1C3A}</a:tableStyleId>
              </a:tblPr>
              <a:tblGrid>
                <a:gridCol w="1511935">
                  <a:extLst>
                    <a:ext uri="{9D8B030D-6E8A-4147-A177-3AD203B41FA5}">
                      <a16:colId xmlns:a16="http://schemas.microsoft.com/office/drawing/2014/main" val="20000"/>
                    </a:ext>
                  </a:extLst>
                </a:gridCol>
                <a:gridCol w="1537335">
                  <a:extLst>
                    <a:ext uri="{9D8B030D-6E8A-4147-A177-3AD203B41FA5}">
                      <a16:colId xmlns:a16="http://schemas.microsoft.com/office/drawing/2014/main" val="20001"/>
                    </a:ext>
                  </a:extLst>
                </a:gridCol>
                <a:gridCol w="2593975">
                  <a:extLst>
                    <a:ext uri="{9D8B030D-6E8A-4147-A177-3AD203B41FA5}">
                      <a16:colId xmlns:a16="http://schemas.microsoft.com/office/drawing/2014/main" val="20002"/>
                    </a:ext>
                  </a:extLst>
                </a:gridCol>
              </a:tblGrid>
              <a:tr h="60579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符号</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名称</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10000"/>
                  </a:ext>
                </a:extLst>
              </a:tr>
              <a:tr h="464185">
                <a:tc>
                  <a:txBody>
                    <a:bodyPr/>
                    <a:lstStyle/>
                    <a:p>
                      <a:pPr algn="ctr">
                        <a:buNone/>
                      </a:pPr>
                      <a:endParaRPr lang="en-US" altLang="zh-CN" sz="1600">
                        <a:latin typeface="微软雅黑" panose="020B0503020204020204" pitchFamily="34" charset="-122"/>
                        <a:ea typeface="微软雅黑" panose="020B0503020204020204" pitchFamily="34" charset="-122"/>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椭圆</a:t>
                      </a:r>
                    </a:p>
                  </a:txBody>
                  <a:tcPr marL="68580" marR="68580" marT="0" marB="0" anchor="ctr"/>
                </a:tc>
                <a:tc>
                  <a:txBody>
                    <a:bodyPr/>
                    <a:lstStyle/>
                    <a:p>
                      <a:pPr algn="l">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表示流程的开始或结束</a:t>
                      </a:r>
                    </a:p>
                  </a:txBody>
                  <a:tcPr marL="68580" marR="68580" marT="0" marB="0" anchor="ctr"/>
                </a:tc>
                <a:extLst>
                  <a:ext uri="{0D108BD9-81ED-4DB2-BD59-A6C34878D82A}">
                    <a16:rowId xmlns:a16="http://schemas.microsoft.com/office/drawing/2014/main" val="10001"/>
                  </a:ext>
                </a:extLst>
              </a:tr>
              <a:tr h="464820">
                <a:tc>
                  <a:txBody>
                    <a:bodyPr/>
                    <a:lstStyle/>
                    <a:p>
                      <a:pPr algn="ctr">
                        <a:buClrTx/>
                        <a:buSzTx/>
                        <a:buFontTx/>
                        <a:buNone/>
                      </a:pPr>
                      <a:endParaRPr lang="en-US" altLang="zh-CN" sz="1600">
                        <a:latin typeface="微软雅黑" panose="020B0503020204020204" pitchFamily="34" charset="-122"/>
                        <a:ea typeface="微软雅黑" panose="020B0503020204020204" pitchFamily="34" charset="-122"/>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平行四边形</a:t>
                      </a:r>
                    </a:p>
                  </a:txBody>
                  <a:tcPr marL="68580" marR="68580" marT="0" marB="0" anchor="ctr"/>
                </a:tc>
                <a:tc>
                  <a:txBody>
                    <a:bodyPr/>
                    <a:lstStyle/>
                    <a:p>
                      <a:pPr algn="l">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表示流程的输入或输出</a:t>
                      </a:r>
                    </a:p>
                  </a:txBody>
                  <a:tcPr marL="68580" marR="68580" marT="0" marB="0" anchor="ctr"/>
                </a:tc>
                <a:extLst>
                  <a:ext uri="{0D108BD9-81ED-4DB2-BD59-A6C34878D82A}">
                    <a16:rowId xmlns:a16="http://schemas.microsoft.com/office/drawing/2014/main" val="10002"/>
                  </a:ext>
                </a:extLst>
              </a:tr>
              <a:tr h="454660">
                <a:tc>
                  <a:txBody>
                    <a:bodyPr/>
                    <a:lstStyle/>
                    <a:p>
                      <a:pPr algn="ctr">
                        <a:buClrTx/>
                        <a:buSzTx/>
                        <a:buFontTx/>
                        <a:buNone/>
                      </a:pPr>
                      <a:endParaRPr lang="en-US" altLang="zh-CN" sz="1600">
                        <a:latin typeface="微软雅黑" panose="020B0503020204020204" pitchFamily="34" charset="-122"/>
                        <a:ea typeface="微软雅黑" panose="020B0503020204020204" pitchFamily="34" charset="-122"/>
                      </a:endParaRP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长方形</a:t>
                      </a:r>
                    </a:p>
                  </a:txBody>
                  <a:tcPr marL="68580" marR="68580" marT="0" marB="0" anchor="ctr"/>
                </a:tc>
                <a:tc>
                  <a:txBody>
                    <a:bodyPr/>
                    <a:lstStyle/>
                    <a:p>
                      <a:pPr algn="l">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表示处理或执行</a:t>
                      </a:r>
                    </a:p>
                  </a:txBody>
                  <a:tcPr marL="68580" marR="68580" marT="0" marB="0" anchor="ctr"/>
                </a:tc>
                <a:extLst>
                  <a:ext uri="{0D108BD9-81ED-4DB2-BD59-A6C34878D82A}">
                    <a16:rowId xmlns:a16="http://schemas.microsoft.com/office/drawing/2014/main" val="10003"/>
                  </a:ext>
                </a:extLst>
              </a:tr>
              <a:tr h="415925">
                <a:tc>
                  <a:txBody>
                    <a:bodyPr/>
                    <a:lstStyle/>
                    <a:p>
                      <a:pPr algn="ctr">
                        <a:buClrTx/>
                        <a:buSzTx/>
                        <a:buFontTx/>
                        <a:buNone/>
                      </a:pPr>
                      <a:endParaRPr lang="en-US" altLang="zh-CN" sz="1600">
                        <a:latin typeface="微软雅黑" panose="020B0503020204020204" pitchFamily="34" charset="-122"/>
                        <a:ea typeface="微软雅黑" panose="020B0503020204020204" pitchFamily="34" charset="-122"/>
                      </a:endParaRP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菱形</a:t>
                      </a:r>
                    </a:p>
                  </a:txBody>
                  <a:tcPr marL="68580" marR="68580" marT="0" marB="0" anchor="ctr"/>
                </a:tc>
                <a:tc>
                  <a:txBody>
                    <a:bodyPr/>
                    <a:lstStyle/>
                    <a:p>
                      <a:pPr algn="l">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表示对某个条件的判断</a:t>
                      </a:r>
                    </a:p>
                  </a:txBody>
                  <a:tcPr marL="68580" marR="68580" marT="0" marB="0" anchor="ctr"/>
                </a:tc>
                <a:extLst>
                  <a:ext uri="{0D108BD9-81ED-4DB2-BD59-A6C34878D82A}">
                    <a16:rowId xmlns:a16="http://schemas.microsoft.com/office/drawing/2014/main" val="10004"/>
                  </a:ext>
                </a:extLst>
              </a:tr>
              <a:tr h="464185">
                <a:tc>
                  <a:txBody>
                    <a:bodyPr/>
                    <a:lstStyle/>
                    <a:p>
                      <a:pPr algn="ctr">
                        <a:buClrTx/>
                        <a:buSzTx/>
                        <a:buFontTx/>
                        <a:buNone/>
                      </a:pPr>
                      <a:endParaRPr lang="en-US" altLang="zh-CN" sz="1600">
                        <a:latin typeface="微软雅黑" panose="020B0503020204020204" pitchFamily="34" charset="-122"/>
                        <a:ea typeface="微软雅黑" panose="020B0503020204020204" pitchFamily="34" charset="-122"/>
                      </a:endParaRP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箭头</a:t>
                      </a:r>
                    </a:p>
                  </a:txBody>
                  <a:tcPr marL="68580" marR="68580" marT="0" marB="0" anchor="ctr"/>
                </a:tc>
                <a:tc>
                  <a:txBody>
                    <a:bodyPr/>
                    <a:lstStyle/>
                    <a:p>
                      <a:pPr algn="l">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表示流程进行的方向</a:t>
                      </a:r>
                    </a:p>
                  </a:txBody>
                  <a:tcPr marL="68580" marR="68580" marT="0" marB="0" anchor="ctr"/>
                </a:tc>
                <a:extLst>
                  <a:ext uri="{0D108BD9-81ED-4DB2-BD59-A6C34878D82A}">
                    <a16:rowId xmlns:a16="http://schemas.microsoft.com/office/drawing/2014/main" val="10005"/>
                  </a:ext>
                </a:extLst>
              </a:tr>
            </a:tbl>
          </a:graphicData>
        </a:graphic>
      </p:graphicFrame>
      <p:sp>
        <p:nvSpPr>
          <p:cNvPr id="15" name="圆角矩形 15"/>
          <p:cNvSpPr/>
          <p:nvPr/>
        </p:nvSpPr>
        <p:spPr>
          <a:xfrm>
            <a:off x="4132194" y="4540580"/>
            <a:ext cx="419100" cy="200025"/>
          </a:xfrm>
          <a:prstGeom prst="roundRect">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 name="平行四边形 16"/>
          <p:cNvSpPr/>
          <p:nvPr/>
        </p:nvSpPr>
        <p:spPr>
          <a:xfrm>
            <a:off x="4135424" y="4999789"/>
            <a:ext cx="371475" cy="200025"/>
          </a:xfrm>
          <a:prstGeom prst="parallelogram">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8" name="菱形 18"/>
          <p:cNvSpPr/>
          <p:nvPr/>
        </p:nvSpPr>
        <p:spPr>
          <a:xfrm>
            <a:off x="4165214" y="5921879"/>
            <a:ext cx="353060" cy="314325"/>
          </a:xfrm>
          <a:prstGeom prst="diamond">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7" name="矩形 17"/>
          <p:cNvSpPr/>
          <p:nvPr/>
        </p:nvSpPr>
        <p:spPr>
          <a:xfrm>
            <a:off x="4105400" y="5486331"/>
            <a:ext cx="371475" cy="238125"/>
          </a:xfrm>
          <a:prstGeom prst="rect">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cxnSp>
        <p:nvCxnSpPr>
          <p:cNvPr id="6" name="直接箭头连接符 5"/>
          <p:cNvCxnSpPr/>
          <p:nvPr/>
        </p:nvCxnSpPr>
        <p:spPr>
          <a:xfrm>
            <a:off x="3961161" y="6525794"/>
            <a:ext cx="720000" cy="0"/>
          </a:xfrm>
          <a:prstGeom prst="straightConnector1">
            <a:avLst/>
          </a:prstGeom>
          <a:ln w="28575">
            <a:solidFill>
              <a:srgbClr val="595959"/>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343025" y="838200"/>
            <a:ext cx="9796780" cy="469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由上一页中的基本流和备选流图可知，基本流有1条，备选流有4条。备选流可以从基本流</a:t>
            </a:r>
            <a:r>
              <a:rPr lang="zh-CN" altLang="en-US" sz="1800">
                <a:solidFill>
                  <a:srgbClr val="595959"/>
                </a:solidFill>
                <a:latin typeface="微软雅黑" panose="020B0503020204020204" pitchFamily="34" charset="-122"/>
                <a:ea typeface="微软雅黑" panose="020B0503020204020204" pitchFamily="34" charset="-122"/>
              </a:rPr>
              <a:t>开始，例如</a:t>
            </a:r>
            <a:r>
              <a:rPr lang="zh-CN" altLang="en-US" sz="1800" dirty="0">
                <a:solidFill>
                  <a:srgbClr val="595959"/>
                </a:solidFill>
                <a:latin typeface="微软雅黑" panose="020B0503020204020204" pitchFamily="34" charset="-122"/>
                <a:ea typeface="微软雅黑" panose="020B0503020204020204" pitchFamily="34" charset="-122"/>
              </a:rPr>
              <a:t>备选流1、备选流2和备选流3；备选流也可以从备选流</a:t>
            </a:r>
            <a:r>
              <a:rPr lang="zh-CN" altLang="en-US" sz="1800">
                <a:solidFill>
                  <a:srgbClr val="595959"/>
                </a:solidFill>
                <a:latin typeface="微软雅黑" panose="020B0503020204020204" pitchFamily="34" charset="-122"/>
                <a:ea typeface="微软雅黑" panose="020B0503020204020204" pitchFamily="34" charset="-122"/>
              </a:rPr>
              <a:t>开始，例如</a:t>
            </a:r>
            <a:r>
              <a:rPr lang="zh-CN" altLang="en-US" sz="1800" dirty="0">
                <a:solidFill>
                  <a:srgbClr val="595959"/>
                </a:solidFill>
                <a:latin typeface="微软雅黑" panose="020B0503020204020204" pitchFamily="34" charset="-122"/>
                <a:ea typeface="微软雅黑" panose="020B0503020204020204" pitchFamily="34" charset="-122"/>
              </a:rPr>
              <a:t>备选流4。通过分析上一页中的</a:t>
            </a:r>
            <a:r>
              <a:rPr lang="zh-CN" altLang="en-US" sz="1800" dirty="0">
                <a:solidFill>
                  <a:srgbClr val="595959"/>
                </a:solidFill>
                <a:latin typeface="微软雅黑" panose="020B0503020204020204" pitchFamily="34" charset="-122"/>
                <a:ea typeface="微软雅黑" panose="020B0503020204020204" pitchFamily="34" charset="-122"/>
                <a:sym typeface="+mn-ea"/>
              </a:rPr>
              <a:t>基本流和备选流</a:t>
            </a:r>
            <a:r>
              <a:rPr lang="zh-CN" altLang="en-US" sz="1800" dirty="0">
                <a:solidFill>
                  <a:srgbClr val="595959"/>
                </a:solidFill>
                <a:latin typeface="微软雅黑" panose="020B0503020204020204" pitchFamily="34" charset="-122"/>
                <a:ea typeface="微软雅黑" panose="020B0503020204020204" pitchFamily="34" charset="-122"/>
              </a:rPr>
              <a:t>图，可以</a:t>
            </a:r>
            <a:r>
              <a:rPr lang="zh-CN" altLang="en-US" sz="1800" dirty="0">
                <a:solidFill>
                  <a:srgbClr val="0070C0"/>
                </a:solidFill>
                <a:latin typeface="微软雅黑" panose="020B0503020204020204" pitchFamily="34" charset="-122"/>
                <a:ea typeface="微软雅黑" panose="020B0503020204020204" pitchFamily="34" charset="-122"/>
              </a:rPr>
              <a:t>确定</a:t>
            </a:r>
            <a:r>
              <a:rPr lang="zh-CN" altLang="en-US" sz="1800" dirty="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0070C0"/>
                </a:solidFill>
                <a:latin typeface="微软雅黑" panose="020B0503020204020204" pitchFamily="34" charset="-122"/>
                <a:ea typeface="微软雅黑" panose="020B0503020204020204" pitchFamily="34" charset="-122"/>
              </a:rPr>
              <a:t>测试</a:t>
            </a:r>
            <a:r>
              <a:rPr lang="zh-CN" altLang="en-US" sz="1800">
                <a:solidFill>
                  <a:srgbClr val="0070C0"/>
                </a:solidFill>
                <a:latin typeface="微软雅黑" panose="020B0503020204020204" pitchFamily="34" charset="-122"/>
                <a:ea typeface="微软雅黑" panose="020B0503020204020204" pitchFamily="34" charset="-122"/>
              </a:rPr>
              <a:t>场景</a:t>
            </a:r>
            <a:r>
              <a:rPr lang="zh-CN" altLang="en-US" sz="1800">
                <a:solidFill>
                  <a:srgbClr val="595959"/>
                </a:solidFill>
                <a:latin typeface="微软雅黑" panose="020B0503020204020204" pitchFamily="34" charset="-122"/>
                <a:ea typeface="微软雅黑" panose="020B0503020204020204" pitchFamily="34" charset="-122"/>
              </a:rPr>
              <a:t>如下。                  </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场景1：</a:t>
            </a:r>
            <a:r>
              <a:rPr lang="zh-CN" altLang="en-US" sz="1800" dirty="0">
                <a:solidFill>
                  <a:srgbClr val="0070C0"/>
                </a:solidFill>
                <a:latin typeface="微软雅黑" panose="020B0503020204020204" pitchFamily="34" charset="-122"/>
                <a:ea typeface="微软雅黑" panose="020B0503020204020204" pitchFamily="34" charset="-122"/>
              </a:rPr>
              <a:t>基本流</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场景2：</a:t>
            </a:r>
            <a:r>
              <a:rPr lang="zh-CN" altLang="en-US" sz="1800" dirty="0">
                <a:solidFill>
                  <a:srgbClr val="0070C0"/>
                </a:solidFill>
                <a:latin typeface="微软雅黑" panose="020B0503020204020204" pitchFamily="34" charset="-122"/>
                <a:ea typeface="微软雅黑" panose="020B0503020204020204" pitchFamily="34" charset="-122"/>
              </a:rPr>
              <a:t>基本流→备选流1</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场景3：</a:t>
            </a:r>
            <a:r>
              <a:rPr lang="zh-CN" altLang="en-US" sz="1800" dirty="0">
                <a:solidFill>
                  <a:srgbClr val="0070C0"/>
                </a:solidFill>
                <a:latin typeface="微软雅黑" panose="020B0503020204020204" pitchFamily="34" charset="-122"/>
                <a:ea typeface="微软雅黑" panose="020B0503020204020204" pitchFamily="34" charset="-122"/>
              </a:rPr>
              <a:t>基本流→备选流1→备选流2</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场景4：</a:t>
            </a:r>
            <a:r>
              <a:rPr lang="zh-CN" altLang="en-US" sz="1800" dirty="0">
                <a:solidFill>
                  <a:srgbClr val="0070C0"/>
                </a:solidFill>
                <a:latin typeface="微软雅黑" panose="020B0503020204020204" pitchFamily="34" charset="-122"/>
                <a:ea typeface="微软雅黑" panose="020B0503020204020204" pitchFamily="34" charset="-122"/>
              </a:rPr>
              <a:t>基本流→备选流1→备选流3</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场景5：</a:t>
            </a:r>
            <a:r>
              <a:rPr lang="zh-CN" altLang="en-US" sz="1800" dirty="0">
                <a:solidFill>
                  <a:srgbClr val="0070C0"/>
                </a:solidFill>
                <a:latin typeface="微软雅黑" panose="020B0503020204020204" pitchFamily="34" charset="-122"/>
                <a:ea typeface="微软雅黑" panose="020B0503020204020204" pitchFamily="34" charset="-122"/>
              </a:rPr>
              <a:t>基本流→备选流1→备选流3→备选流4</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场景6：</a:t>
            </a:r>
            <a:r>
              <a:rPr lang="zh-CN" altLang="en-US" sz="1800" dirty="0">
                <a:solidFill>
                  <a:srgbClr val="0070C0"/>
                </a:solidFill>
                <a:latin typeface="微软雅黑" panose="020B0503020204020204" pitchFamily="34" charset="-122"/>
                <a:ea typeface="微软雅黑" panose="020B0503020204020204" pitchFamily="34" charset="-122"/>
              </a:rPr>
              <a:t>基本流→备选流2</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场景7：</a:t>
            </a:r>
            <a:r>
              <a:rPr lang="zh-CN" altLang="en-US" sz="1800" dirty="0">
                <a:solidFill>
                  <a:srgbClr val="0070C0"/>
                </a:solidFill>
                <a:latin typeface="微软雅黑" panose="020B0503020204020204" pitchFamily="34" charset="-122"/>
                <a:ea typeface="微软雅黑" panose="020B0503020204020204" pitchFamily="34" charset="-122"/>
              </a:rPr>
              <a:t>基本流→备选流3</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场景8：</a:t>
            </a:r>
            <a:r>
              <a:rPr lang="zh-CN" altLang="en-US" sz="1800" dirty="0">
                <a:solidFill>
                  <a:srgbClr val="0070C0"/>
                </a:solidFill>
                <a:latin typeface="微软雅黑" panose="020B0503020204020204" pitchFamily="34" charset="-122"/>
                <a:ea typeface="微软雅黑" panose="020B0503020204020204" pitchFamily="34" charset="-122"/>
              </a:rPr>
              <a:t>基本流→备选流3→备选流4</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2.5.1	场景法概述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791835" y="3213735"/>
            <a:ext cx="595884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电商网站购物场景分析</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sz="2000">
                <a:solidFill>
                  <a:srgbClr val="0070C0"/>
                </a:solidFill>
                <a:latin typeface="微软雅黑" panose="020B0503020204020204" pitchFamily="34" charset="-122"/>
                <a:ea typeface="微软雅黑" panose="020B0503020204020204" pitchFamily="34" charset="-122"/>
                <a:cs typeface="+mn-ea"/>
              </a:rPr>
              <a:t>通过场景法测试用户在电商网站购物的过程</a:t>
            </a:r>
          </a:p>
        </p:txBody>
      </p:sp>
      <p:grpSp>
        <p:nvGrpSpPr>
          <p:cNvPr id="19" name="组合 18"/>
          <p:cNvGrpSpPr/>
          <p:nvPr/>
        </p:nvGrpSpPr>
        <p:grpSpPr>
          <a:xfrm>
            <a:off x="530860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2.5.2	实例一：电商网站购物场景分析</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942840" y="1557655"/>
            <a:ext cx="6289675" cy="427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如今电商行业的发展非常迅速，许多公司开始研发电商网站，为用户提供更多的购物渠道。假设某公司研发了一个</a:t>
            </a:r>
            <a:r>
              <a:rPr lang="zh-CN" altLang="en-US" sz="1800" dirty="0">
                <a:solidFill>
                  <a:srgbClr val="0070C0"/>
                </a:solidFill>
                <a:latin typeface="微软雅黑" panose="020B0503020204020204" pitchFamily="34" charset="-122"/>
                <a:ea typeface="微软雅黑" panose="020B0503020204020204" pitchFamily="34" charset="-122"/>
              </a:rPr>
              <a:t>电商网站</a:t>
            </a:r>
            <a:r>
              <a:rPr lang="zh-CN" altLang="en-US" sz="1800" dirty="0">
                <a:solidFill>
                  <a:srgbClr val="595959"/>
                </a:solidFill>
                <a:latin typeface="微软雅黑" panose="020B0503020204020204" pitchFamily="34" charset="-122"/>
                <a:ea typeface="微软雅黑" panose="020B0503020204020204" pitchFamily="34" charset="-122"/>
              </a:rPr>
              <a:t>，现需要测试</a:t>
            </a:r>
            <a:r>
              <a:rPr lang="zh-CN" altLang="en-US" sz="1800">
                <a:solidFill>
                  <a:srgbClr val="595959"/>
                </a:solidFill>
                <a:latin typeface="微软雅黑" panose="020B0503020204020204" pitchFamily="34" charset="-122"/>
                <a:ea typeface="微软雅黑" panose="020B0503020204020204" pitchFamily="34" charset="-122"/>
              </a:rPr>
              <a:t>人员</a:t>
            </a:r>
            <a:r>
              <a:rPr lang="zh-CN" altLang="en-US" sz="1800">
                <a:solidFill>
                  <a:srgbClr val="0070C0"/>
                </a:solidFill>
                <a:latin typeface="微软雅黑" panose="020B0503020204020204" pitchFamily="34" charset="-122"/>
                <a:ea typeface="微软雅黑" panose="020B0503020204020204" pitchFamily="34" charset="-122"/>
              </a:rPr>
              <a:t>按照“注册→登录→挑选商品→将商品加入购物车→支付→查看订单”的</a:t>
            </a:r>
            <a:r>
              <a:rPr lang="zh-CN" altLang="en-US" sz="1800" dirty="0">
                <a:solidFill>
                  <a:srgbClr val="0070C0"/>
                </a:solidFill>
                <a:latin typeface="微软雅黑" panose="020B0503020204020204" pitchFamily="34" charset="-122"/>
                <a:ea typeface="微软雅黑" panose="020B0503020204020204" pitchFamily="34" charset="-122"/>
              </a:rPr>
              <a:t>流程进行测试</a:t>
            </a:r>
            <a:r>
              <a:rPr lang="zh-CN" altLang="en-US" sz="1800" dirty="0">
                <a:solidFill>
                  <a:srgbClr val="595959"/>
                </a:solidFill>
                <a:latin typeface="微软雅黑" panose="020B0503020204020204" pitchFamily="34" charset="-122"/>
                <a:ea typeface="微软雅黑" panose="020B0503020204020204" pitchFamily="34" charset="-122"/>
              </a:rPr>
              <a:t>。在使用电商网站进行购物时，首先进行注册，如果注册失败，则需要重新注册，直到注册成功后才可以登录电商网站。如果登录失败，则需要重新登录。该电商网站的支付方式有3种，分别是微信、银行卡和支付宝，如果这3种方式都支付失败，则需要返回支付环节重新支付，直到支付成功后才能查看订单。</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31"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2.5.2	实例一：电商网站购物场景分析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198880" y="838200"/>
            <a:ext cx="5688326" cy="136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下面通过场景法测试用户在电商网站购物的过程。首先通过</a:t>
            </a:r>
            <a:r>
              <a:rPr lang="zh-CN" altLang="en-US" sz="1800" dirty="0">
                <a:solidFill>
                  <a:srgbClr val="0070C0"/>
                </a:solidFill>
                <a:latin typeface="微软雅黑" panose="020B0503020204020204" pitchFamily="34" charset="-122"/>
                <a:ea typeface="微软雅黑" panose="020B0503020204020204" pitchFamily="34" charset="-122"/>
              </a:rPr>
              <a:t>分析</a:t>
            </a:r>
            <a:r>
              <a:rPr lang="zh-CN" altLang="en-US" sz="1800" dirty="0">
                <a:solidFill>
                  <a:srgbClr val="595959"/>
                </a:solidFill>
                <a:latin typeface="微软雅黑" panose="020B0503020204020204" pitchFamily="34" charset="-122"/>
                <a:ea typeface="微软雅黑" panose="020B0503020204020204" pitchFamily="34" charset="-122"/>
              </a:rPr>
              <a:t>前面的</a:t>
            </a:r>
            <a:r>
              <a:rPr lang="zh-CN" altLang="en-US" sz="1800" dirty="0">
                <a:solidFill>
                  <a:srgbClr val="0070C0"/>
                </a:solidFill>
                <a:latin typeface="微软雅黑" panose="020B0503020204020204" pitchFamily="34" charset="-122"/>
                <a:ea typeface="微软雅黑" panose="020B0503020204020204" pitchFamily="34" charset="-122"/>
              </a:rPr>
              <a:t>需求描述</a:t>
            </a:r>
            <a:r>
              <a:rPr lang="zh-CN" altLang="en-US" sz="1800" dirty="0">
                <a:solidFill>
                  <a:srgbClr val="595959"/>
                </a:solidFill>
                <a:latin typeface="微软雅黑" panose="020B0503020204020204" pitchFamily="34" charset="-122"/>
                <a:ea typeface="微软雅黑" panose="020B0503020204020204" pitchFamily="34" charset="-122"/>
              </a:rPr>
              <a:t>，然后画出用户在电商网站购物的流程图。</a:t>
            </a:r>
            <a:r>
              <a:rPr lang="zh-CN" altLang="en-US" sz="1800" dirty="0">
                <a:solidFill>
                  <a:srgbClr val="0070C0"/>
                </a:solidFill>
                <a:latin typeface="微软雅黑" panose="020B0503020204020204" pitchFamily="34" charset="-122"/>
                <a:ea typeface="微软雅黑" panose="020B0503020204020204" pitchFamily="34" charset="-122"/>
              </a:rPr>
              <a:t>购物</a:t>
            </a:r>
            <a:r>
              <a:rPr lang="zh-CN" altLang="en-US" sz="1800">
                <a:solidFill>
                  <a:srgbClr val="0070C0"/>
                </a:solidFill>
                <a:latin typeface="微软雅黑" panose="020B0503020204020204" pitchFamily="34" charset="-122"/>
                <a:ea typeface="微软雅黑" panose="020B0503020204020204" pitchFamily="34" charset="-122"/>
              </a:rPr>
              <a:t>流程图</a:t>
            </a:r>
            <a:r>
              <a:rPr lang="zh-CN" altLang="en-US" sz="1800">
                <a:solidFill>
                  <a:srgbClr val="595959"/>
                </a:solidFill>
                <a:latin typeface="微软雅黑" panose="020B0503020204020204" pitchFamily="34" charset="-122"/>
                <a:ea typeface="微软雅黑" panose="020B0503020204020204" pitchFamily="34" charset="-122"/>
              </a:rPr>
              <a:t>如右图</a:t>
            </a:r>
            <a:r>
              <a:rPr lang="zh-CN" altLang="en-US" sz="1800" dirty="0">
                <a:solidFill>
                  <a:srgbClr val="595959"/>
                </a:solidFill>
                <a:latin typeface="微软雅黑" panose="020B0503020204020204" pitchFamily="34" charset="-122"/>
                <a:ea typeface="微软雅黑" panose="020B0503020204020204" pitchFamily="34" charset="-122"/>
              </a:rPr>
              <a:t>所示。</a:t>
            </a:r>
          </a:p>
        </p:txBody>
      </p:sp>
      <p:sp>
        <p:nvSpPr>
          <p:cNvPr id="31"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2.5.2	实例一：电商网站购物场景分析</a:t>
            </a:r>
          </a:p>
        </p:txBody>
      </p:sp>
      <p:pic>
        <p:nvPicPr>
          <p:cNvPr id="2" name="图片 1" descr="666"/>
          <p:cNvPicPr>
            <a:picLocks noChangeAspect="1"/>
          </p:cNvPicPr>
          <p:nvPr/>
        </p:nvPicPr>
        <p:blipFill>
          <a:blip r:embed="rId3"/>
          <a:stretch>
            <a:fillRect/>
          </a:stretch>
        </p:blipFill>
        <p:spPr>
          <a:xfrm>
            <a:off x="7895206" y="981794"/>
            <a:ext cx="2388730" cy="578720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198880" y="838200"/>
            <a:ext cx="990727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在使用场景法设计测试用例时，每一个场景对应一</a:t>
            </a:r>
            <a:r>
              <a:rPr lang="zh-CN" altLang="en-US" sz="1800">
                <a:solidFill>
                  <a:srgbClr val="595959"/>
                </a:solidFill>
                <a:latin typeface="微软雅黑" panose="020B0503020204020204" pitchFamily="34" charset="-122"/>
                <a:ea typeface="微软雅黑" panose="020B0503020204020204" pitchFamily="34" charset="-122"/>
              </a:rPr>
              <a:t>个测试用例。下面</a:t>
            </a:r>
            <a:r>
              <a:rPr lang="zh-CN" altLang="en-US" sz="1800" dirty="0">
                <a:solidFill>
                  <a:srgbClr val="0070C0"/>
                </a:solidFill>
                <a:latin typeface="微软雅黑" panose="020B0503020204020204" pitchFamily="34" charset="-122"/>
                <a:ea typeface="微软雅黑" panose="020B0503020204020204" pitchFamily="34" charset="-122"/>
              </a:rPr>
              <a:t>根据</a:t>
            </a:r>
            <a:r>
              <a:rPr lang="zh-CN" altLang="en-US" sz="1800" dirty="0">
                <a:solidFill>
                  <a:srgbClr val="595959"/>
                </a:solidFill>
                <a:latin typeface="微软雅黑" panose="020B0503020204020204" pitchFamily="34" charset="-122"/>
                <a:ea typeface="微软雅黑" panose="020B0503020204020204" pitchFamily="34" charset="-122"/>
              </a:rPr>
              <a:t>这</a:t>
            </a:r>
            <a:r>
              <a:rPr lang="zh-CN" altLang="en-US" sz="1800" dirty="0">
                <a:solidFill>
                  <a:srgbClr val="0070C0"/>
                </a:solidFill>
                <a:latin typeface="微软雅黑" panose="020B0503020204020204" pitchFamily="34" charset="-122"/>
                <a:ea typeface="微软雅黑" panose="020B0503020204020204" pitchFamily="34" charset="-122"/>
              </a:rPr>
              <a:t>4个测试场景</a:t>
            </a:r>
            <a:r>
              <a:rPr lang="zh-CN" altLang="en-US" sz="1800" dirty="0">
                <a:solidFill>
                  <a:srgbClr val="595959"/>
                </a:solidFill>
                <a:latin typeface="微软雅黑" panose="020B0503020204020204" pitchFamily="34" charset="-122"/>
                <a:ea typeface="微软雅黑" panose="020B0503020204020204" pitchFamily="34" charset="-122"/>
              </a:rPr>
              <a:t>来</a:t>
            </a:r>
            <a:r>
              <a:rPr lang="zh-CN" altLang="en-US" sz="1800" dirty="0">
                <a:solidFill>
                  <a:srgbClr val="0070C0"/>
                </a:solidFill>
                <a:latin typeface="微软雅黑" panose="020B0503020204020204" pitchFamily="34" charset="-122"/>
                <a:ea typeface="微软雅黑" panose="020B0503020204020204" pitchFamily="34" charset="-122"/>
              </a:rPr>
              <a:t>设计测试用例</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电商网站购物的测试用例</a:t>
            </a:r>
            <a:r>
              <a:rPr lang="zh-CN" altLang="en-US" sz="1800" dirty="0">
                <a:solidFill>
                  <a:srgbClr val="595959"/>
                </a:solidFill>
                <a:latin typeface="微软雅黑" panose="020B0503020204020204" pitchFamily="34" charset="-122"/>
                <a:ea typeface="微软雅黑" panose="020B0503020204020204" pitchFamily="34" charset="-122"/>
              </a:rPr>
              <a:t>如下表所示。</a:t>
            </a:r>
          </a:p>
        </p:txBody>
      </p:sp>
      <p:sp>
        <p:nvSpPr>
          <p:cNvPr id="31"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2.5.2	实例一：电商网站购物场景分析</a:t>
            </a:r>
          </a:p>
        </p:txBody>
      </p:sp>
      <p:graphicFrame>
        <p:nvGraphicFramePr>
          <p:cNvPr id="2" name="表格 1"/>
          <p:cNvGraphicFramePr/>
          <p:nvPr>
            <p:custDataLst>
              <p:tags r:id="rId1"/>
            </p:custDataLst>
            <p:extLst>
              <p:ext uri="{D42A27DB-BD31-4B8C-83A1-F6EECF244321}">
                <p14:modId xmlns:p14="http://schemas.microsoft.com/office/powerpoint/2010/main" val="2945778100"/>
              </p:ext>
            </p:extLst>
          </p:nvPr>
        </p:nvGraphicFramePr>
        <p:xfrm>
          <a:off x="2063115" y="2061845"/>
          <a:ext cx="7574915" cy="3392805"/>
        </p:xfrm>
        <a:graphic>
          <a:graphicData uri="http://schemas.openxmlformats.org/drawingml/2006/table">
            <a:tbl>
              <a:tblPr firstRow="1" bandRow="1">
                <a:tableStyleId>{5C22544A-7EE6-4342-B048-85BDC9FD1C3A}</a:tableStyleId>
              </a:tblPr>
              <a:tblGrid>
                <a:gridCol w="1576070">
                  <a:extLst>
                    <a:ext uri="{9D8B030D-6E8A-4147-A177-3AD203B41FA5}">
                      <a16:colId xmlns:a16="http://schemas.microsoft.com/office/drawing/2014/main" val="20000"/>
                    </a:ext>
                  </a:extLst>
                </a:gridCol>
                <a:gridCol w="1448021">
                  <a:extLst>
                    <a:ext uri="{9D8B030D-6E8A-4147-A177-3AD203B41FA5}">
                      <a16:colId xmlns:a16="http://schemas.microsoft.com/office/drawing/2014/main" val="20001"/>
                    </a:ext>
                  </a:extLst>
                </a:gridCol>
                <a:gridCol w="3049684">
                  <a:extLst>
                    <a:ext uri="{9D8B030D-6E8A-4147-A177-3AD203B41FA5}">
                      <a16:colId xmlns:a16="http://schemas.microsoft.com/office/drawing/2014/main" val="20002"/>
                    </a:ext>
                  </a:extLst>
                </a:gridCol>
                <a:gridCol w="1501140">
                  <a:extLst>
                    <a:ext uri="{9D8B030D-6E8A-4147-A177-3AD203B41FA5}">
                      <a16:colId xmlns:a16="http://schemas.microsoft.com/office/drawing/2014/main" val="20003"/>
                    </a:ext>
                  </a:extLst>
                </a:gridCol>
              </a:tblGrid>
              <a:tr h="615315">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测试场景</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测试数据</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预期结果</a:t>
                      </a:r>
                    </a:p>
                  </a:txBody>
                  <a:tcPr anchor="ctr"/>
                </a:tc>
                <a:extLst>
                  <a:ext uri="{0D108BD9-81ED-4DB2-BD59-A6C34878D82A}">
                    <a16:rowId xmlns:a16="http://schemas.microsoft.com/office/drawing/2014/main" val="10000"/>
                  </a:ext>
                </a:extLst>
              </a:tr>
              <a:tr h="825500">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test1</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场景1</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有效的账号密码，微信、银行卡、支付宝均支付成功</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成功购物</a:t>
                      </a:r>
                    </a:p>
                  </a:txBody>
                  <a:tcPr anchor="ctr"/>
                </a:tc>
                <a:extLst>
                  <a:ext uri="{0D108BD9-81ED-4DB2-BD59-A6C34878D82A}">
                    <a16:rowId xmlns:a16="http://schemas.microsoft.com/office/drawing/2014/main" val="10001"/>
                  </a:ext>
                </a:extLst>
              </a:tr>
              <a:tr h="55943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test2</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场景</a:t>
                      </a: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无效的注册账号</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注册失败</a:t>
                      </a:r>
                    </a:p>
                  </a:txBody>
                  <a:tcPr anchor="ctr"/>
                </a:tc>
                <a:extLst>
                  <a:ext uri="{0D108BD9-81ED-4DB2-BD59-A6C34878D82A}">
                    <a16:rowId xmlns:a16="http://schemas.microsoft.com/office/drawing/2014/main" val="10002"/>
                  </a:ext>
                </a:extLst>
              </a:tr>
              <a:tr h="56705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test3</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场景</a:t>
                      </a: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账号或密码错误</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登录失败</a:t>
                      </a:r>
                    </a:p>
                  </a:txBody>
                  <a:tcPr anchor="ctr"/>
                </a:tc>
                <a:extLst>
                  <a:ext uri="{0D108BD9-81ED-4DB2-BD59-A6C34878D82A}">
                    <a16:rowId xmlns:a16="http://schemas.microsoft.com/office/drawing/2014/main" val="10003"/>
                  </a:ext>
                </a:extLst>
              </a:tr>
              <a:tr h="82550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test4</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场景</a:t>
                      </a:r>
                      <a:r>
                        <a:rPr lang="en-US" altLang="zh-CN" sz="1800" kern="1200">
                          <a:solidFill>
                            <a:srgbClr val="595959"/>
                          </a:solidFill>
                          <a:latin typeface="微软雅黑" panose="020B0503020204020204" pitchFamily="34" charset="-122"/>
                          <a:ea typeface="微软雅黑" panose="020B0503020204020204" pitchFamily="34" charset="-122"/>
                          <a:cs typeface="+mn-cs"/>
                        </a:rPr>
                        <a:t>4</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有效的账号</a:t>
                      </a:r>
                      <a:r>
                        <a:rPr lang="zh-CN" altLang="en-US" sz="1800" kern="1200">
                          <a:solidFill>
                            <a:srgbClr val="595959"/>
                          </a:solidFill>
                          <a:latin typeface="微软雅黑" panose="020B0503020204020204" pitchFamily="34" charset="-122"/>
                          <a:ea typeface="微软雅黑" panose="020B0503020204020204" pitchFamily="34" charset="-122"/>
                          <a:cs typeface="+mn-cs"/>
                        </a:rPr>
                        <a:t>和</a:t>
                      </a:r>
                      <a:r>
                        <a:rPr lang="en-US" altLang="zh-CN" sz="1800" kern="1200">
                          <a:solidFill>
                            <a:srgbClr val="595959"/>
                          </a:solidFill>
                          <a:latin typeface="微软雅黑" panose="020B0503020204020204" pitchFamily="34" charset="-122"/>
                          <a:ea typeface="微软雅黑" panose="020B0503020204020204" pitchFamily="34" charset="-122"/>
                          <a:cs typeface="+mn-cs"/>
                        </a:rPr>
                        <a:t>密码，</a:t>
                      </a:r>
                      <a:r>
                        <a:rPr lang="zh-CN" altLang="en-US" sz="1800" kern="1200">
                          <a:solidFill>
                            <a:srgbClr val="595959"/>
                          </a:solidFill>
                          <a:latin typeface="微软雅黑" panose="020B0503020204020204" pitchFamily="34" charset="-122"/>
                          <a:ea typeface="微软雅黑" panose="020B0503020204020204" pitchFamily="34" charset="-122"/>
                          <a:cs typeface="+mn-cs"/>
                        </a:rPr>
                        <a:t>用</a:t>
                      </a:r>
                      <a:r>
                        <a:rPr lang="en-US" altLang="zh-CN" sz="1800" kern="1200">
                          <a:solidFill>
                            <a:srgbClr val="595959"/>
                          </a:solidFill>
                          <a:latin typeface="微软雅黑" panose="020B0503020204020204" pitchFamily="34" charset="-122"/>
                          <a:ea typeface="微软雅黑" panose="020B0503020204020204" pitchFamily="34" charset="-122"/>
                          <a:cs typeface="+mn-cs"/>
                        </a:rPr>
                        <a:t>微信、银行卡、支付宝均支付失败</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支付失败</a:t>
                      </a:r>
                    </a:p>
                  </a:txBody>
                  <a:tcPr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2.1.1	等价类划分法概述</a:t>
            </a:r>
          </a:p>
        </p:txBody>
      </p:sp>
      <p:sp>
        <p:nvSpPr>
          <p:cNvPr id="8" name="TextBox 35"/>
          <p:cNvSpPr txBox="1">
            <a:spLocks noChangeArrowheads="1"/>
          </p:cNvSpPr>
          <p:nvPr/>
        </p:nvSpPr>
        <p:spPr bwMode="auto">
          <a:xfrm>
            <a:off x="4339344" y="1838560"/>
            <a:ext cx="7227862" cy="34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1600" dirty="0">
                <a:solidFill>
                  <a:srgbClr val="595959"/>
                </a:solidFill>
                <a:latin typeface="微软雅黑" panose="020B0503020204020204" pitchFamily="34" charset="-122"/>
                <a:ea typeface="微软雅黑" panose="020B0503020204020204" pitchFamily="34" charset="-122"/>
              </a:rPr>
              <a:t>（1）如果程序要求</a:t>
            </a:r>
            <a:r>
              <a:rPr sz="1600" dirty="0">
                <a:solidFill>
                  <a:srgbClr val="0070C0"/>
                </a:solidFill>
                <a:latin typeface="微软雅黑" panose="020B0503020204020204" pitchFamily="34" charset="-122"/>
                <a:ea typeface="微软雅黑" panose="020B0503020204020204" pitchFamily="34" charset="-122"/>
              </a:rPr>
              <a:t>输入值是</a:t>
            </a:r>
            <a:r>
              <a:rPr sz="1600" dirty="0">
                <a:solidFill>
                  <a:srgbClr val="595959"/>
                </a:solidFill>
                <a:latin typeface="微软雅黑" panose="020B0503020204020204" pitchFamily="34" charset="-122"/>
                <a:ea typeface="微软雅黑" panose="020B0503020204020204" pitchFamily="34" charset="-122"/>
              </a:rPr>
              <a:t>一个</a:t>
            </a:r>
            <a:r>
              <a:rPr sz="1600" dirty="0">
                <a:solidFill>
                  <a:srgbClr val="0070C0"/>
                </a:solidFill>
                <a:latin typeface="微软雅黑" panose="020B0503020204020204" pitchFamily="34" charset="-122"/>
                <a:ea typeface="微软雅黑" panose="020B0503020204020204" pitchFamily="34" charset="-122"/>
              </a:rPr>
              <a:t>有限区间的值</a:t>
            </a:r>
            <a:r>
              <a:rPr sz="1600">
                <a:solidFill>
                  <a:srgbClr val="595959"/>
                </a:solidFill>
                <a:latin typeface="微软雅黑" panose="020B0503020204020204" pitchFamily="34" charset="-122"/>
                <a:ea typeface="微软雅黑" panose="020B0503020204020204" pitchFamily="34" charset="-122"/>
              </a:rPr>
              <a:t>，则可以</a:t>
            </a:r>
            <a:r>
              <a:rPr sz="1600">
                <a:solidFill>
                  <a:srgbClr val="0070C0"/>
                </a:solidFill>
                <a:latin typeface="微软雅黑" panose="020B0503020204020204" pitchFamily="34" charset="-122"/>
                <a:ea typeface="微软雅黑" panose="020B0503020204020204" pitchFamily="34" charset="-122"/>
              </a:rPr>
              <a:t>将输入数据划分为</a:t>
            </a:r>
            <a:r>
              <a:rPr lang="en-US" sz="1600">
                <a:solidFill>
                  <a:srgbClr val="0070C0"/>
                </a:solidFill>
                <a:latin typeface="微软雅黑" panose="020B0503020204020204" pitchFamily="34" charset="-122"/>
                <a:ea typeface="微软雅黑" panose="020B0503020204020204" pitchFamily="34" charset="-122"/>
              </a:rPr>
              <a:t>1</a:t>
            </a:r>
            <a:r>
              <a:rPr sz="1600">
                <a:solidFill>
                  <a:srgbClr val="0070C0"/>
                </a:solidFill>
                <a:latin typeface="微软雅黑" panose="020B0503020204020204" pitchFamily="34" charset="-122"/>
                <a:ea typeface="微软雅黑" panose="020B0503020204020204" pitchFamily="34" charset="-122"/>
              </a:rPr>
              <a:t>个有效等价类</a:t>
            </a:r>
            <a:r>
              <a:rPr sz="1600">
                <a:solidFill>
                  <a:srgbClr val="595959"/>
                </a:solidFill>
                <a:latin typeface="微软雅黑" panose="020B0503020204020204" pitchFamily="34" charset="-122"/>
                <a:ea typeface="微软雅黑" panose="020B0503020204020204" pitchFamily="34" charset="-122"/>
              </a:rPr>
              <a:t>和</a:t>
            </a:r>
            <a:r>
              <a:rPr lang="en-US" sz="1600">
                <a:solidFill>
                  <a:srgbClr val="0070C0"/>
                </a:solidFill>
                <a:latin typeface="微软雅黑" panose="020B0503020204020204" pitchFamily="34" charset="-122"/>
                <a:ea typeface="微软雅黑" panose="020B0503020204020204" pitchFamily="34" charset="-122"/>
              </a:rPr>
              <a:t>2</a:t>
            </a:r>
            <a:r>
              <a:rPr sz="1600">
                <a:solidFill>
                  <a:srgbClr val="0070C0"/>
                </a:solidFill>
                <a:latin typeface="微软雅黑" panose="020B0503020204020204" pitchFamily="34" charset="-122"/>
                <a:ea typeface="微软雅黑" panose="020B0503020204020204" pitchFamily="34" charset="-122"/>
              </a:rPr>
              <a:t>个无效等价类</a:t>
            </a:r>
            <a:r>
              <a:rPr sz="1600">
                <a:solidFill>
                  <a:srgbClr val="595959"/>
                </a:solidFill>
                <a:latin typeface="微软雅黑" panose="020B0503020204020204" pitchFamily="34" charset="-122"/>
                <a:ea typeface="微软雅黑" panose="020B0503020204020204" pitchFamily="34" charset="-122"/>
              </a:rPr>
              <a:t>，有效等价类为</a:t>
            </a:r>
            <a:r>
              <a:rPr sz="1600">
                <a:solidFill>
                  <a:srgbClr val="0070C0"/>
                </a:solidFill>
                <a:latin typeface="微软雅黑" panose="020B0503020204020204" pitchFamily="34" charset="-122"/>
                <a:ea typeface="微软雅黑" panose="020B0503020204020204" pitchFamily="34" charset="-122"/>
              </a:rPr>
              <a:t>指定区间</a:t>
            </a:r>
            <a:r>
              <a:rPr lang="zh-CN" altLang="en-US" sz="1600">
                <a:solidFill>
                  <a:srgbClr val="0070C0"/>
                </a:solidFill>
                <a:latin typeface="微软雅黑" panose="020B0503020204020204" pitchFamily="34" charset="-122"/>
                <a:ea typeface="微软雅黑" panose="020B0503020204020204" pitchFamily="34" charset="-122"/>
              </a:rPr>
              <a:t>中的值的集合</a:t>
            </a:r>
            <a:r>
              <a:rPr sz="1600">
                <a:solidFill>
                  <a:srgbClr val="595959"/>
                </a:solidFill>
                <a:latin typeface="微软雅黑" panose="020B0503020204020204" pitchFamily="34" charset="-122"/>
                <a:ea typeface="微软雅黑" panose="020B0503020204020204" pitchFamily="34" charset="-122"/>
              </a:rPr>
              <a:t>，</a:t>
            </a:r>
            <a:r>
              <a:rPr lang="en-US" sz="1600">
                <a:solidFill>
                  <a:srgbClr val="595959"/>
                </a:solidFill>
                <a:latin typeface="微软雅黑" panose="020B0503020204020204" pitchFamily="34" charset="-122"/>
                <a:ea typeface="微软雅黑" panose="020B0503020204020204" pitchFamily="34" charset="-122"/>
              </a:rPr>
              <a:t>2</a:t>
            </a:r>
            <a:r>
              <a:rPr sz="1600">
                <a:solidFill>
                  <a:srgbClr val="595959"/>
                </a:solidFill>
                <a:latin typeface="微软雅黑" panose="020B0503020204020204" pitchFamily="34" charset="-122"/>
                <a:ea typeface="微软雅黑" panose="020B0503020204020204" pitchFamily="34" charset="-122"/>
              </a:rPr>
              <a:t>个无效等价类分别为</a:t>
            </a:r>
            <a:r>
              <a:rPr sz="1600">
                <a:solidFill>
                  <a:srgbClr val="0070C0"/>
                </a:solidFill>
                <a:latin typeface="微软雅黑" panose="020B0503020204020204" pitchFamily="34" charset="-122"/>
                <a:ea typeface="微软雅黑" panose="020B0503020204020204" pitchFamily="34" charset="-122"/>
              </a:rPr>
              <a:t>有限区间两边的值</a:t>
            </a:r>
            <a:r>
              <a:rPr lang="zh-CN" altLang="en-US" sz="1600">
                <a:solidFill>
                  <a:srgbClr val="0070C0"/>
                </a:solidFill>
                <a:latin typeface="微软雅黑" panose="020B0503020204020204" pitchFamily="34" charset="-122"/>
                <a:ea typeface="微软雅黑" panose="020B0503020204020204" pitchFamily="34" charset="-122"/>
              </a:rPr>
              <a:t>的集合</a:t>
            </a:r>
            <a:r>
              <a:rPr lang="zh-CN" altLang="en-US" sz="1600">
                <a:solidFill>
                  <a:srgbClr val="595959"/>
                </a:solidFill>
                <a:latin typeface="微软雅黑" panose="020B0503020204020204" pitchFamily="34" charset="-122"/>
                <a:ea typeface="微软雅黑" panose="020B0503020204020204" pitchFamily="34" charset="-122"/>
              </a:rPr>
              <a:t>。</a:t>
            </a:r>
            <a:endParaRPr lang="zh-CN" altLang="en-US" sz="16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（2）如果程序</a:t>
            </a:r>
            <a:r>
              <a:rPr lang="zh-CN" altLang="en-US" sz="1600">
                <a:solidFill>
                  <a:srgbClr val="595959"/>
                </a:solidFill>
                <a:latin typeface="微软雅黑" panose="020B0503020204020204" pitchFamily="34" charset="-122"/>
                <a:ea typeface="微软雅黑" panose="020B0503020204020204" pitchFamily="34" charset="-122"/>
              </a:rPr>
              <a:t>要求</a:t>
            </a:r>
            <a:r>
              <a:rPr lang="zh-CN" altLang="en-US" sz="1600">
                <a:solidFill>
                  <a:srgbClr val="0070C0"/>
                </a:solidFill>
                <a:latin typeface="微软雅黑" panose="020B0503020204020204" pitchFamily="34" charset="-122"/>
                <a:ea typeface="微软雅黑" panose="020B0503020204020204" pitchFamily="34" charset="-122"/>
              </a:rPr>
              <a:t>输入值</a:t>
            </a:r>
            <a:r>
              <a:rPr lang="zh-CN" altLang="en-US" sz="1600" dirty="0">
                <a:solidFill>
                  <a:srgbClr val="0070C0"/>
                </a:solidFill>
                <a:latin typeface="微软雅黑" panose="020B0503020204020204" pitchFamily="34" charset="-122"/>
                <a:ea typeface="微软雅黑" panose="020B0503020204020204" pitchFamily="34" charset="-122"/>
              </a:rPr>
              <a:t>“必须成立”</a:t>
            </a:r>
            <a:r>
              <a:rPr lang="zh-CN" altLang="en-US" sz="1600" dirty="0">
                <a:solidFill>
                  <a:srgbClr val="595959"/>
                </a:solidFill>
                <a:latin typeface="微软雅黑" panose="020B0503020204020204" pitchFamily="34" charset="-122"/>
                <a:ea typeface="微软雅黑" panose="020B0503020204020204" pitchFamily="34" charset="-122"/>
              </a:rPr>
              <a:t>，则可以将输入数据</a:t>
            </a:r>
            <a:r>
              <a:rPr lang="zh-CN" altLang="en-US" sz="1600">
                <a:solidFill>
                  <a:srgbClr val="0070C0"/>
                </a:solidFill>
                <a:latin typeface="微软雅黑" panose="020B0503020204020204" pitchFamily="34" charset="-122"/>
                <a:ea typeface="微软雅黑" panose="020B0503020204020204" pitchFamily="34" charset="-122"/>
              </a:rPr>
              <a:t>划分为</a:t>
            </a:r>
            <a:r>
              <a:rPr lang="en-US" altLang="zh-CN" sz="1600">
                <a:solidFill>
                  <a:srgbClr val="0070C0"/>
                </a:solidFill>
                <a:latin typeface="微软雅黑" panose="020B0503020204020204" pitchFamily="34" charset="-122"/>
                <a:ea typeface="微软雅黑" panose="020B0503020204020204" pitchFamily="34" charset="-122"/>
              </a:rPr>
              <a:t>1</a:t>
            </a:r>
            <a:r>
              <a:rPr lang="zh-CN" altLang="en-US" sz="1600">
                <a:solidFill>
                  <a:srgbClr val="0070C0"/>
                </a:solidFill>
                <a:latin typeface="微软雅黑" panose="020B0503020204020204" pitchFamily="34" charset="-122"/>
                <a:ea typeface="微软雅黑" panose="020B0503020204020204" pitchFamily="34" charset="-122"/>
              </a:rPr>
              <a:t>个</a:t>
            </a:r>
            <a:r>
              <a:rPr lang="zh-CN" altLang="en-US" sz="1600" dirty="0">
                <a:solidFill>
                  <a:srgbClr val="0070C0"/>
                </a:solidFill>
                <a:latin typeface="微软雅黑" panose="020B0503020204020204" pitchFamily="34" charset="-122"/>
                <a:ea typeface="微软雅黑" panose="020B0503020204020204" pitchFamily="34" charset="-122"/>
              </a:rPr>
              <a:t>有效</a:t>
            </a:r>
            <a:r>
              <a:rPr lang="zh-CN" altLang="en-US" sz="1600">
                <a:solidFill>
                  <a:srgbClr val="0070C0"/>
                </a:solidFill>
                <a:latin typeface="微软雅黑" panose="020B0503020204020204" pitchFamily="34" charset="-122"/>
                <a:ea typeface="微软雅黑" panose="020B0503020204020204" pitchFamily="34" charset="-122"/>
              </a:rPr>
              <a:t>等价类</a:t>
            </a:r>
            <a:r>
              <a:rPr lang="zh-CN" altLang="en-US" sz="1600">
                <a:solidFill>
                  <a:srgbClr val="595959"/>
                </a:solidFill>
                <a:latin typeface="微软雅黑" panose="020B0503020204020204" pitchFamily="34" charset="-122"/>
                <a:ea typeface="微软雅黑" panose="020B0503020204020204" pitchFamily="34" charset="-122"/>
              </a:rPr>
              <a:t>和</a:t>
            </a:r>
            <a:r>
              <a:rPr lang="en-US" altLang="zh-CN" sz="1600" dirty="0">
                <a:solidFill>
                  <a:srgbClr val="0070C0"/>
                </a:solidFill>
                <a:latin typeface="微软雅黑" panose="020B0503020204020204" pitchFamily="34" charset="-122"/>
                <a:ea typeface="微软雅黑" panose="020B0503020204020204" pitchFamily="34" charset="-122"/>
              </a:rPr>
              <a:t>1</a:t>
            </a:r>
            <a:r>
              <a:rPr lang="zh-CN" altLang="en-US" sz="1600">
                <a:solidFill>
                  <a:srgbClr val="0070C0"/>
                </a:solidFill>
                <a:latin typeface="微软雅黑" panose="020B0503020204020204" pitchFamily="34" charset="-122"/>
                <a:ea typeface="微软雅黑" panose="020B0503020204020204" pitchFamily="34" charset="-122"/>
              </a:rPr>
              <a:t>个</a:t>
            </a:r>
            <a:r>
              <a:rPr lang="zh-CN" altLang="en-US" sz="1600" dirty="0">
                <a:solidFill>
                  <a:srgbClr val="0070C0"/>
                </a:solidFill>
                <a:latin typeface="微软雅黑" panose="020B0503020204020204" pitchFamily="34" charset="-122"/>
                <a:ea typeface="微软雅黑" panose="020B0503020204020204" pitchFamily="34" charset="-122"/>
              </a:rPr>
              <a:t>无效等价类</a:t>
            </a:r>
            <a:r>
              <a:rPr lang="zh-CN" altLang="en-US" sz="1600" dirty="0">
                <a:solidFill>
                  <a:srgbClr val="595959"/>
                </a:solidFill>
                <a:latin typeface="微软雅黑" panose="020B0503020204020204" pitchFamily="34" charset="-122"/>
                <a:ea typeface="微软雅黑" panose="020B0503020204020204" pitchFamily="34" charset="-122"/>
              </a:rPr>
              <a:t>。</a:t>
            </a:r>
          </a:p>
          <a:p>
            <a:pPr algn="just">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（3）如果程序</a:t>
            </a:r>
            <a:r>
              <a:rPr lang="zh-CN" altLang="en-US" sz="1600">
                <a:solidFill>
                  <a:srgbClr val="595959"/>
                </a:solidFill>
                <a:latin typeface="微软雅黑" panose="020B0503020204020204" pitchFamily="34" charset="-122"/>
                <a:ea typeface="微软雅黑" panose="020B0503020204020204" pitchFamily="34" charset="-122"/>
              </a:rPr>
              <a:t>要求</a:t>
            </a:r>
            <a:r>
              <a:rPr lang="zh-CN" altLang="en-US" sz="1600">
                <a:solidFill>
                  <a:srgbClr val="0070C0"/>
                </a:solidFill>
                <a:latin typeface="微软雅黑" panose="020B0503020204020204" pitchFamily="34" charset="-122"/>
                <a:ea typeface="微软雅黑" panose="020B0503020204020204" pitchFamily="34" charset="-122"/>
              </a:rPr>
              <a:t>输入值</a:t>
            </a:r>
            <a:r>
              <a:rPr lang="zh-CN" altLang="en-US" sz="1600" dirty="0">
                <a:solidFill>
                  <a:srgbClr val="0070C0"/>
                </a:solidFill>
                <a:latin typeface="微软雅黑" panose="020B0503020204020204" pitchFamily="34" charset="-122"/>
                <a:ea typeface="微软雅黑" panose="020B0503020204020204" pitchFamily="34" charset="-122"/>
              </a:rPr>
              <a:t>是一组可能的值</a:t>
            </a:r>
            <a:r>
              <a:rPr lang="zh-CN" altLang="en-US" sz="1600" dirty="0">
                <a:solidFill>
                  <a:srgbClr val="595959"/>
                </a:solidFill>
                <a:latin typeface="微软雅黑" panose="020B0503020204020204" pitchFamily="34" charset="-122"/>
                <a:ea typeface="微软雅黑" panose="020B0503020204020204" pitchFamily="34" charset="-122"/>
              </a:rPr>
              <a:t>，或者要求输入值</a:t>
            </a:r>
            <a:r>
              <a:rPr lang="zh-CN" altLang="en-US" sz="1600" dirty="0">
                <a:solidFill>
                  <a:srgbClr val="0070C0"/>
                </a:solidFill>
                <a:latin typeface="微软雅黑" panose="020B0503020204020204" pitchFamily="34" charset="-122"/>
                <a:ea typeface="微软雅黑" panose="020B0503020204020204" pitchFamily="34" charset="-122"/>
              </a:rPr>
              <a:t>必须符合某个条件</a:t>
            </a:r>
            <a:r>
              <a:rPr lang="zh-CN" altLang="en-US" sz="1600" dirty="0">
                <a:solidFill>
                  <a:srgbClr val="595959"/>
                </a:solidFill>
                <a:latin typeface="微软雅黑" panose="020B0503020204020204" pitchFamily="34" charset="-122"/>
                <a:ea typeface="微软雅黑" panose="020B0503020204020204" pitchFamily="34" charset="-122"/>
              </a:rPr>
              <a:t>，则可以将输入数据</a:t>
            </a:r>
            <a:r>
              <a:rPr lang="zh-CN" altLang="en-US" sz="1600">
                <a:solidFill>
                  <a:srgbClr val="0070C0"/>
                </a:solidFill>
                <a:latin typeface="微软雅黑" panose="020B0503020204020204" pitchFamily="34" charset="-122"/>
                <a:ea typeface="微软雅黑" panose="020B0503020204020204" pitchFamily="34" charset="-122"/>
              </a:rPr>
              <a:t>划分为</a:t>
            </a:r>
            <a:r>
              <a:rPr lang="en-US" altLang="zh-CN" sz="1600">
                <a:solidFill>
                  <a:srgbClr val="0070C0"/>
                </a:solidFill>
                <a:latin typeface="微软雅黑" panose="020B0503020204020204" pitchFamily="34" charset="-122"/>
                <a:ea typeface="微软雅黑" panose="020B0503020204020204" pitchFamily="34" charset="-122"/>
              </a:rPr>
              <a:t>1</a:t>
            </a:r>
            <a:r>
              <a:rPr lang="zh-CN" altLang="en-US" sz="1600">
                <a:solidFill>
                  <a:srgbClr val="0070C0"/>
                </a:solidFill>
                <a:latin typeface="微软雅黑" panose="020B0503020204020204" pitchFamily="34" charset="-122"/>
                <a:ea typeface="微软雅黑" panose="020B0503020204020204" pitchFamily="34" charset="-122"/>
              </a:rPr>
              <a:t>个</a:t>
            </a:r>
            <a:r>
              <a:rPr lang="zh-CN" altLang="en-US" sz="1600" dirty="0">
                <a:solidFill>
                  <a:srgbClr val="0070C0"/>
                </a:solidFill>
                <a:latin typeface="微软雅黑" panose="020B0503020204020204" pitchFamily="34" charset="-122"/>
                <a:ea typeface="微软雅黑" panose="020B0503020204020204" pitchFamily="34" charset="-122"/>
              </a:rPr>
              <a:t>有效</a:t>
            </a:r>
            <a:r>
              <a:rPr lang="zh-CN" altLang="en-US" sz="1600">
                <a:solidFill>
                  <a:srgbClr val="0070C0"/>
                </a:solidFill>
                <a:latin typeface="微软雅黑" panose="020B0503020204020204" pitchFamily="34" charset="-122"/>
                <a:ea typeface="微软雅黑" panose="020B0503020204020204" pitchFamily="34" charset="-122"/>
              </a:rPr>
              <a:t>等价类</a:t>
            </a:r>
            <a:r>
              <a:rPr lang="zh-CN" altLang="en-US" sz="1600">
                <a:solidFill>
                  <a:srgbClr val="595959"/>
                </a:solidFill>
                <a:latin typeface="微软雅黑" panose="020B0503020204020204" pitchFamily="34" charset="-122"/>
                <a:ea typeface="微软雅黑" panose="020B0503020204020204" pitchFamily="34" charset="-122"/>
              </a:rPr>
              <a:t>和</a:t>
            </a:r>
            <a:r>
              <a:rPr lang="en-US" altLang="zh-CN" sz="1600" dirty="0">
                <a:solidFill>
                  <a:srgbClr val="0070C0"/>
                </a:solidFill>
                <a:latin typeface="微软雅黑" panose="020B0503020204020204" pitchFamily="34" charset="-122"/>
                <a:ea typeface="微软雅黑" panose="020B0503020204020204" pitchFamily="34" charset="-122"/>
              </a:rPr>
              <a:t>1</a:t>
            </a:r>
            <a:r>
              <a:rPr lang="zh-CN" altLang="en-US" sz="1600">
                <a:solidFill>
                  <a:srgbClr val="0070C0"/>
                </a:solidFill>
                <a:latin typeface="微软雅黑" panose="020B0503020204020204" pitchFamily="34" charset="-122"/>
                <a:ea typeface="微软雅黑" panose="020B0503020204020204" pitchFamily="34" charset="-122"/>
              </a:rPr>
              <a:t>个</a:t>
            </a:r>
            <a:r>
              <a:rPr lang="zh-CN" altLang="en-US" sz="1600" dirty="0">
                <a:solidFill>
                  <a:srgbClr val="0070C0"/>
                </a:solidFill>
                <a:latin typeface="微软雅黑" panose="020B0503020204020204" pitchFamily="34" charset="-122"/>
                <a:ea typeface="微软雅黑" panose="020B0503020204020204" pitchFamily="34" charset="-122"/>
              </a:rPr>
              <a:t>无效等价类</a:t>
            </a:r>
            <a:r>
              <a:rPr lang="zh-CN" altLang="en-US" sz="1600" dirty="0">
                <a:solidFill>
                  <a:srgbClr val="595959"/>
                </a:solidFill>
                <a:latin typeface="微软雅黑" panose="020B0503020204020204" pitchFamily="34" charset="-122"/>
                <a:ea typeface="微软雅黑" panose="020B0503020204020204" pitchFamily="34" charset="-122"/>
              </a:rPr>
              <a:t>。</a:t>
            </a:r>
          </a:p>
          <a:p>
            <a:pPr algn="just">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（4）如果在某一个等价类中，</a:t>
            </a:r>
            <a:r>
              <a:rPr lang="zh-CN" altLang="en-US" sz="1600" dirty="0">
                <a:solidFill>
                  <a:srgbClr val="0070C0"/>
                </a:solidFill>
                <a:latin typeface="微软雅黑" panose="020B0503020204020204" pitchFamily="34" charset="-122"/>
                <a:ea typeface="微软雅黑" panose="020B0503020204020204" pitchFamily="34" charset="-122"/>
              </a:rPr>
              <a:t>每个输入值</a:t>
            </a:r>
            <a:r>
              <a:rPr lang="zh-CN" altLang="en-US" sz="1600" dirty="0">
                <a:solidFill>
                  <a:srgbClr val="595959"/>
                </a:solidFill>
                <a:latin typeface="微软雅黑" panose="020B0503020204020204" pitchFamily="34" charset="-122"/>
                <a:ea typeface="微软雅黑" panose="020B0503020204020204" pitchFamily="34" charset="-122"/>
              </a:rPr>
              <a:t>在程序中</a:t>
            </a:r>
            <a:r>
              <a:rPr lang="zh-CN" altLang="en-US" sz="1600" dirty="0">
                <a:solidFill>
                  <a:srgbClr val="0070C0"/>
                </a:solidFill>
                <a:latin typeface="微软雅黑" panose="020B0503020204020204" pitchFamily="34" charset="-122"/>
                <a:ea typeface="微软雅黑" panose="020B0503020204020204" pitchFamily="34" charset="-122"/>
              </a:rPr>
              <a:t>的处理方式都不相同</a:t>
            </a:r>
            <a:r>
              <a:rPr lang="zh-CN" altLang="en-US" sz="1600" dirty="0">
                <a:solidFill>
                  <a:srgbClr val="595959"/>
                </a:solidFill>
                <a:latin typeface="微软雅黑" panose="020B0503020204020204" pitchFamily="34" charset="-122"/>
                <a:ea typeface="微软雅黑" panose="020B0503020204020204" pitchFamily="34" charset="-122"/>
              </a:rPr>
              <a:t>，则应将该等价类</a:t>
            </a:r>
            <a:r>
              <a:rPr lang="zh-CN" altLang="en-US" sz="1600" dirty="0">
                <a:solidFill>
                  <a:srgbClr val="0070C0"/>
                </a:solidFill>
                <a:latin typeface="微软雅黑" panose="020B0503020204020204" pitchFamily="34" charset="-122"/>
                <a:ea typeface="微软雅黑" panose="020B0503020204020204" pitchFamily="34" charset="-122"/>
              </a:rPr>
              <a:t>划分成更小的等价类</a:t>
            </a:r>
            <a:r>
              <a:rPr lang="zh-CN" altLang="en-US" sz="1600" dirty="0">
                <a:solidFill>
                  <a:srgbClr val="595959"/>
                </a:solidFill>
                <a:latin typeface="微软雅黑" panose="020B0503020204020204" pitchFamily="34" charset="-122"/>
                <a:ea typeface="微软雅黑" panose="020B0503020204020204" pitchFamily="34" charset="-122"/>
              </a:rPr>
              <a:t>，并</a:t>
            </a:r>
            <a:r>
              <a:rPr lang="zh-CN" altLang="en-US" sz="1600" dirty="0">
                <a:solidFill>
                  <a:srgbClr val="0070C0"/>
                </a:solidFill>
                <a:latin typeface="微软雅黑" panose="020B0503020204020204" pitchFamily="34" charset="-122"/>
                <a:ea typeface="微软雅黑" panose="020B0503020204020204" pitchFamily="34" charset="-122"/>
              </a:rPr>
              <a:t>建立等价类表</a:t>
            </a:r>
            <a:r>
              <a:rPr lang="zh-CN" altLang="en-US" sz="1600" dirty="0">
                <a:solidFill>
                  <a:srgbClr val="595959"/>
                </a:solidFill>
                <a:latin typeface="微软雅黑" panose="020B0503020204020204" pitchFamily="34" charset="-122"/>
                <a:ea typeface="微软雅黑" panose="020B0503020204020204" pitchFamily="34" charset="-122"/>
              </a:rPr>
              <a:t>。</a:t>
            </a:r>
          </a:p>
        </p:txBody>
      </p:sp>
      <p:sp>
        <p:nvSpPr>
          <p:cNvPr id="9" name="TextBox 35"/>
          <p:cNvSpPr txBox="1">
            <a:spLocks noChangeArrowheads="1"/>
          </p:cNvSpPr>
          <p:nvPr/>
        </p:nvSpPr>
        <p:spPr bwMode="auto">
          <a:xfrm>
            <a:off x="1127125" y="837565"/>
            <a:ext cx="966089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通常在划分等价类时，需要遵守以下4个原则。</a:t>
            </a:r>
          </a:p>
          <a:p>
            <a:pPr algn="just">
              <a:lnSpc>
                <a:spcPct val="150000"/>
              </a:lnSpc>
            </a:pPr>
            <a:endParaRPr lang="zh-CN" altLang="en-US" sz="1800" dirty="0">
              <a:solidFill>
                <a:srgbClr val="59595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623486" y="1557601"/>
            <a:ext cx="3715858" cy="4006159"/>
          </a:xfrm>
          <a:prstGeom prst="rect">
            <a:avLst/>
          </a:prstGeom>
        </p:spPr>
      </p:pic>
    </p:spTree>
    <p:extLst>
      <p:ext uri="{BB962C8B-B14F-4D97-AF65-F5344CB8AC3E}">
        <p14:creationId xmlns:p14="http://schemas.microsoft.com/office/powerpoint/2010/main" val="3278660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198880" y="981710"/>
            <a:ext cx="9907270" cy="427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分析</a:t>
            </a:r>
            <a:r>
              <a:rPr lang="zh-CN" altLang="en-US" sz="1800" dirty="0">
                <a:solidFill>
                  <a:srgbClr val="595959"/>
                </a:solidFill>
                <a:latin typeface="微软雅黑" panose="020B0503020204020204" pitchFamily="34" charset="-122"/>
                <a:ea typeface="微软雅黑" panose="020B0503020204020204" pitchFamily="34" charset="-122"/>
              </a:rPr>
              <a:t>上一页中的</a:t>
            </a:r>
            <a:r>
              <a:rPr lang="zh-CN" altLang="en-US" sz="1800" dirty="0">
                <a:solidFill>
                  <a:srgbClr val="0070C0"/>
                </a:solidFill>
                <a:latin typeface="微软雅黑" panose="020B0503020204020204" pitchFamily="34" charset="-122"/>
                <a:ea typeface="微软雅黑" panose="020B0503020204020204" pitchFamily="34" charset="-122"/>
                <a:sym typeface="+mn-ea"/>
              </a:rPr>
              <a:t>购物流程图</a:t>
            </a:r>
            <a:r>
              <a:rPr lang="zh-CN" altLang="en-US" sz="1800" dirty="0">
                <a:solidFill>
                  <a:srgbClr val="595959"/>
                </a:solidFill>
                <a:latin typeface="微软雅黑" panose="020B0503020204020204" pitchFamily="34" charset="-122"/>
                <a:ea typeface="微软雅黑" panose="020B0503020204020204" pitchFamily="34" charset="-122"/>
              </a:rPr>
              <a:t>可知，</a:t>
            </a:r>
            <a:r>
              <a:rPr lang="zh-CN" altLang="en-US" sz="1800" dirty="0">
                <a:solidFill>
                  <a:srgbClr val="0070C0"/>
                </a:solidFill>
                <a:latin typeface="微软雅黑" panose="020B0503020204020204" pitchFamily="34" charset="-122"/>
                <a:ea typeface="微软雅黑" panose="020B0503020204020204" pitchFamily="34" charset="-122"/>
              </a:rPr>
              <a:t>基本流有1条</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备选流有3条</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具体如下。</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a:solidFill>
                  <a:srgbClr val="595959"/>
                </a:solidFill>
                <a:latin typeface="微软雅黑" panose="020B0503020204020204" pitchFamily="34" charset="-122"/>
                <a:ea typeface="微软雅黑" panose="020B0503020204020204" pitchFamily="34" charset="-122"/>
              </a:rPr>
              <a:t>基本流：</a:t>
            </a:r>
            <a:r>
              <a:rPr lang="zh-CN" altLang="en-US" sz="1800" dirty="0">
                <a:solidFill>
                  <a:srgbClr val="595959"/>
                </a:solidFill>
                <a:latin typeface="微软雅黑" panose="020B0503020204020204" pitchFamily="34" charset="-122"/>
                <a:ea typeface="微软雅黑" panose="020B0503020204020204" pitchFamily="34" charset="-122"/>
              </a:rPr>
              <a:t>注册→登录→挑选商品→将商品加入购物车→支付→查看订单。</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备选流1：注册失败。</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备选流2：注册成功→登录失败。</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备选流3：注册成功→登录成功→挑选商品→将商品加入购物车→支付失败。</a:t>
            </a: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通过对基本流和备选流的分析，可以得出</a:t>
            </a:r>
            <a:r>
              <a:rPr lang="zh-CN" altLang="en-US" sz="1800" dirty="0">
                <a:solidFill>
                  <a:srgbClr val="0070C0"/>
                </a:solidFill>
                <a:latin typeface="微软雅黑" panose="020B0503020204020204" pitchFamily="34" charset="-122"/>
                <a:ea typeface="微软雅黑" panose="020B0503020204020204" pitchFamily="34" charset="-122"/>
              </a:rPr>
              <a:t>4个测试场景</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具体如下。</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场景1：</a:t>
            </a:r>
            <a:r>
              <a:rPr lang="zh-CN" altLang="en-US" sz="1800">
                <a:solidFill>
                  <a:srgbClr val="595959"/>
                </a:solidFill>
                <a:latin typeface="微软雅黑" panose="020B0503020204020204" pitchFamily="34" charset="-122"/>
                <a:ea typeface="微软雅黑" panose="020B0503020204020204" pitchFamily="34" charset="-122"/>
              </a:rPr>
              <a:t>基本流。</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场景2：</a:t>
            </a:r>
            <a:r>
              <a:rPr lang="zh-CN" altLang="en-US" sz="1800">
                <a:solidFill>
                  <a:srgbClr val="595959"/>
                </a:solidFill>
                <a:latin typeface="微软雅黑" panose="020B0503020204020204" pitchFamily="34" charset="-122"/>
                <a:ea typeface="微软雅黑" panose="020B0503020204020204" pitchFamily="34" charset="-122"/>
              </a:rPr>
              <a:t>基本流+</a:t>
            </a:r>
            <a:r>
              <a:rPr lang="zh-CN" altLang="en-US" sz="1800" dirty="0">
                <a:solidFill>
                  <a:srgbClr val="595959"/>
                </a:solidFill>
                <a:latin typeface="微软雅黑" panose="020B0503020204020204" pitchFamily="34" charset="-122"/>
                <a:ea typeface="微软雅黑" panose="020B0503020204020204" pitchFamily="34" charset="-122"/>
              </a:rPr>
              <a:t>备选流1。</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场景3：</a:t>
            </a:r>
            <a:r>
              <a:rPr lang="zh-CN" altLang="en-US" sz="1800">
                <a:solidFill>
                  <a:srgbClr val="595959"/>
                </a:solidFill>
                <a:latin typeface="微软雅黑" panose="020B0503020204020204" pitchFamily="34" charset="-122"/>
                <a:ea typeface="微软雅黑" panose="020B0503020204020204" pitchFamily="34" charset="-122"/>
              </a:rPr>
              <a:t>基本流+</a:t>
            </a:r>
            <a:r>
              <a:rPr lang="zh-CN" altLang="en-US" sz="1800" dirty="0">
                <a:solidFill>
                  <a:srgbClr val="595959"/>
                </a:solidFill>
                <a:latin typeface="微软雅黑" panose="020B0503020204020204" pitchFamily="34" charset="-122"/>
                <a:ea typeface="微软雅黑" panose="020B0503020204020204" pitchFamily="34" charset="-122"/>
              </a:rPr>
              <a:t>备选流2。</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场景4：</a:t>
            </a:r>
            <a:r>
              <a:rPr lang="zh-CN" altLang="en-US" sz="1800">
                <a:solidFill>
                  <a:srgbClr val="595959"/>
                </a:solidFill>
                <a:latin typeface="微软雅黑" panose="020B0503020204020204" pitchFamily="34" charset="-122"/>
                <a:ea typeface="微软雅黑" panose="020B0503020204020204" pitchFamily="34" charset="-122"/>
              </a:rPr>
              <a:t>基本流+</a:t>
            </a:r>
            <a:r>
              <a:rPr lang="zh-CN" altLang="en-US" sz="1800" dirty="0">
                <a:solidFill>
                  <a:srgbClr val="595959"/>
                </a:solidFill>
                <a:latin typeface="微软雅黑" panose="020B0503020204020204" pitchFamily="34" charset="-122"/>
                <a:ea typeface="微软雅黑" panose="020B0503020204020204" pitchFamily="34" charset="-122"/>
              </a:rPr>
              <a:t>备选流3。</a:t>
            </a:r>
          </a:p>
        </p:txBody>
      </p:sp>
      <p:sp>
        <p:nvSpPr>
          <p:cNvPr id="31"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2.5.2	实例一：电商网站购物场景分析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791835" y="3213735"/>
            <a:ext cx="595884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sz="2000">
                <a:solidFill>
                  <a:srgbClr val="595959"/>
                </a:solidFill>
                <a:latin typeface="微软雅黑" panose="020B0503020204020204" pitchFamily="34" charset="-122"/>
                <a:ea typeface="微软雅黑" panose="020B0503020204020204" pitchFamily="34" charset="-122"/>
                <a:cs typeface="+mn-ea"/>
                <a:sym typeface="+mn-lt"/>
              </a:rPr>
              <a:t>ATM取款</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场景分析</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sz="2000">
                <a:solidFill>
                  <a:srgbClr val="0070C0"/>
                </a:solidFill>
                <a:latin typeface="微软雅黑" panose="020B0503020204020204" pitchFamily="34" charset="-122"/>
                <a:ea typeface="微软雅黑" panose="020B0503020204020204" pitchFamily="34" charset="-122"/>
                <a:cs typeface="+mn-ea"/>
              </a:rPr>
              <a:t>通过场景法测试某银行ATM取款业务流程</a:t>
            </a:r>
          </a:p>
        </p:txBody>
      </p:sp>
      <p:grpSp>
        <p:nvGrpSpPr>
          <p:cNvPr id="19" name="组合 18"/>
          <p:cNvGrpSpPr/>
          <p:nvPr/>
        </p:nvGrpSpPr>
        <p:grpSpPr>
          <a:xfrm>
            <a:off x="530860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2.5.3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：ATM取款</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场景分析</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271270" y="981710"/>
            <a:ext cx="9812020" cy="344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cs typeface="+mn-ea"/>
              </a:rPr>
              <a:t>ATM(Automated </a:t>
            </a:r>
            <a:r>
              <a:rPr lang="zh-CN" altLang="en-US" sz="1800">
                <a:solidFill>
                  <a:srgbClr val="595959"/>
                </a:solidFill>
                <a:latin typeface="微软雅黑" panose="020B0503020204020204" pitchFamily="34" charset="-122"/>
                <a:ea typeface="微软雅黑" panose="020B0503020204020204" pitchFamily="34" charset="-122"/>
                <a:cs typeface="+mn-ea"/>
              </a:rPr>
              <a:t>Teller Machine，自动柜员机) 可用</a:t>
            </a:r>
            <a:r>
              <a:rPr lang="zh-CN" altLang="en-US" sz="1800" dirty="0">
                <a:solidFill>
                  <a:srgbClr val="595959"/>
                </a:solidFill>
                <a:latin typeface="微软雅黑" panose="020B0503020204020204" pitchFamily="34" charset="-122"/>
                <a:ea typeface="微软雅黑" panose="020B0503020204020204" pitchFamily="34" charset="-122"/>
                <a:cs typeface="+mn-ea"/>
              </a:rPr>
              <a:t>于提取现金、查询存款余额、</a:t>
            </a:r>
            <a:r>
              <a:rPr lang="zh-CN" altLang="en-US" sz="1800">
                <a:solidFill>
                  <a:srgbClr val="595959"/>
                </a:solidFill>
                <a:latin typeface="微软雅黑" panose="020B0503020204020204" pitchFamily="34" charset="-122"/>
                <a:ea typeface="微软雅黑" panose="020B0503020204020204" pitchFamily="34" charset="-122"/>
                <a:cs typeface="+mn-ea"/>
              </a:rPr>
              <a:t>转账等。</a:t>
            </a:r>
            <a:r>
              <a:rPr lang="zh-CN" altLang="en-US" sz="1800" dirty="0">
                <a:solidFill>
                  <a:srgbClr val="595959"/>
                </a:solidFill>
                <a:latin typeface="微软雅黑" panose="020B0503020204020204" pitchFamily="34" charset="-122"/>
                <a:ea typeface="微软雅黑" panose="020B0503020204020204" pitchFamily="34" charset="-122"/>
                <a:cs typeface="+mn-ea"/>
              </a:rPr>
              <a:t>假设需要使用场景法测试某</a:t>
            </a:r>
            <a:r>
              <a:rPr lang="zh-CN" altLang="en-US" sz="1800">
                <a:solidFill>
                  <a:srgbClr val="595959"/>
                </a:solidFill>
                <a:latin typeface="微软雅黑" panose="020B0503020204020204" pitchFamily="34" charset="-122"/>
                <a:ea typeface="微软雅黑" panose="020B0503020204020204" pitchFamily="34" charset="-122"/>
                <a:cs typeface="+mn-ea"/>
              </a:rPr>
              <a:t>银行ATM的</a:t>
            </a:r>
            <a:r>
              <a:rPr lang="zh-CN" altLang="en-US" sz="1800" dirty="0">
                <a:solidFill>
                  <a:srgbClr val="595959"/>
                </a:solidFill>
                <a:latin typeface="微软雅黑" panose="020B0503020204020204" pitchFamily="34" charset="-122"/>
                <a:ea typeface="微软雅黑" panose="020B0503020204020204" pitchFamily="34" charset="-122"/>
                <a:cs typeface="+mn-ea"/>
              </a:rPr>
              <a:t>取款业务流程，银行给出的需求规格说明是：用户</a:t>
            </a:r>
            <a:r>
              <a:rPr lang="zh-CN" altLang="en-US" sz="1800">
                <a:solidFill>
                  <a:srgbClr val="595959"/>
                </a:solidFill>
                <a:latin typeface="微软雅黑" panose="020B0503020204020204" pitchFamily="34" charset="-122"/>
                <a:ea typeface="微软雅黑" panose="020B0503020204020204" pitchFamily="34" charset="-122"/>
                <a:cs typeface="+mn-ea"/>
              </a:rPr>
              <a:t>在ATM中</a:t>
            </a:r>
            <a:r>
              <a:rPr lang="zh-CN" altLang="en-US" sz="1800" dirty="0">
                <a:solidFill>
                  <a:srgbClr val="0070C0"/>
                </a:solidFill>
                <a:latin typeface="微软雅黑" panose="020B0503020204020204" pitchFamily="34" charset="-122"/>
                <a:ea typeface="微软雅黑" panose="020B0503020204020204" pitchFamily="34" charset="-122"/>
                <a:cs typeface="+mn-ea"/>
              </a:rPr>
              <a:t>插入有效的银行卡</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0070C0"/>
                </a:solidFill>
                <a:latin typeface="微软雅黑" panose="020B0503020204020204" pitchFamily="34" charset="-122"/>
                <a:ea typeface="微软雅黑" panose="020B0503020204020204" pitchFamily="34" charset="-122"/>
                <a:cs typeface="+mn-ea"/>
              </a:rPr>
              <a:t>输入正确的密码</a:t>
            </a:r>
            <a:r>
              <a:rPr lang="zh-CN" altLang="en-US" sz="1800" dirty="0">
                <a:solidFill>
                  <a:srgbClr val="595959"/>
                </a:solidFill>
                <a:latin typeface="微软雅黑" panose="020B0503020204020204" pitchFamily="34" charset="-122"/>
                <a:ea typeface="微软雅黑" panose="020B0503020204020204" pitchFamily="34" charset="-122"/>
                <a:cs typeface="+mn-ea"/>
              </a:rPr>
              <a:t>后选择取款业务，然后</a:t>
            </a:r>
            <a:r>
              <a:rPr lang="zh-CN" altLang="en-US" sz="1800" dirty="0">
                <a:solidFill>
                  <a:srgbClr val="0070C0"/>
                </a:solidFill>
                <a:latin typeface="微软雅黑" panose="020B0503020204020204" pitchFamily="34" charset="-122"/>
                <a:ea typeface="微软雅黑" panose="020B0503020204020204" pitchFamily="34" charset="-122"/>
                <a:cs typeface="+mn-ea"/>
              </a:rPr>
              <a:t>输入取款金额</a:t>
            </a:r>
            <a:r>
              <a:rPr lang="zh-CN" altLang="en-US" sz="1800" dirty="0">
                <a:solidFill>
                  <a:srgbClr val="595959"/>
                </a:solidFill>
                <a:latin typeface="微软雅黑" panose="020B0503020204020204" pitchFamily="34" charset="-122"/>
                <a:ea typeface="微软雅黑" panose="020B0503020204020204" pitchFamily="34" charset="-122"/>
                <a:cs typeface="+mn-ea"/>
              </a:rPr>
              <a:t>，待</a:t>
            </a:r>
            <a:r>
              <a:rPr lang="zh-CN" altLang="en-US" sz="1800" dirty="0">
                <a:solidFill>
                  <a:srgbClr val="0070C0"/>
                </a:solidFill>
                <a:latin typeface="微软雅黑" panose="020B0503020204020204" pitchFamily="34" charset="-122"/>
                <a:ea typeface="微软雅黑" panose="020B0503020204020204" pitchFamily="34" charset="-122"/>
                <a:cs typeface="+mn-ea"/>
              </a:rPr>
              <a:t>出钞后选择退卡</a:t>
            </a:r>
            <a:r>
              <a:rPr lang="zh-CN" altLang="en-US" sz="1800" dirty="0">
                <a:solidFill>
                  <a:srgbClr val="595959"/>
                </a:solidFill>
                <a:latin typeface="微软雅黑" panose="020B0503020204020204" pitchFamily="34" charset="-122"/>
                <a:ea typeface="微软雅黑" panose="020B0503020204020204" pitchFamily="34" charset="-122"/>
                <a:cs typeface="+mn-ea"/>
              </a:rPr>
              <a:t>即可完成取款。在</a:t>
            </a:r>
            <a:r>
              <a:rPr lang="zh-CN" altLang="en-US" sz="1800" dirty="0">
                <a:solidFill>
                  <a:srgbClr val="0070C0"/>
                </a:solidFill>
                <a:latin typeface="微软雅黑" panose="020B0503020204020204" pitchFamily="34" charset="-122"/>
                <a:ea typeface="微软雅黑" panose="020B0503020204020204" pitchFamily="34" charset="-122"/>
                <a:cs typeface="+mn-ea"/>
              </a:rPr>
              <a:t>取款的过程</a:t>
            </a:r>
            <a:r>
              <a:rPr lang="zh-CN" altLang="en-US" sz="1800" dirty="0">
                <a:solidFill>
                  <a:srgbClr val="595959"/>
                </a:solidFill>
                <a:latin typeface="微软雅黑" panose="020B0503020204020204" pitchFamily="34" charset="-122"/>
                <a:ea typeface="微软雅黑" panose="020B0503020204020204" pitchFamily="34" charset="-122"/>
                <a:cs typeface="+mn-ea"/>
              </a:rPr>
              <a:t>中，如果出现以下</a:t>
            </a:r>
            <a:r>
              <a:rPr lang="zh-CN" altLang="en-US" sz="1800" dirty="0">
                <a:solidFill>
                  <a:srgbClr val="0070C0"/>
                </a:solidFill>
                <a:latin typeface="微软雅黑" panose="020B0503020204020204" pitchFamily="34" charset="-122"/>
                <a:ea typeface="微软雅黑" panose="020B0503020204020204" pitchFamily="34" charset="-122"/>
                <a:cs typeface="+mn-ea"/>
              </a:rPr>
              <a:t>4种</a:t>
            </a:r>
            <a:r>
              <a:rPr lang="zh-CN" altLang="en-US" sz="1800">
                <a:solidFill>
                  <a:srgbClr val="0070C0"/>
                </a:solidFill>
                <a:latin typeface="微软雅黑" panose="020B0503020204020204" pitchFamily="34" charset="-122"/>
                <a:ea typeface="微软雅黑" panose="020B0503020204020204" pitchFamily="34" charset="-122"/>
                <a:cs typeface="+mn-ea"/>
              </a:rPr>
              <a:t>情况将取款失败</a:t>
            </a:r>
            <a:r>
              <a:rPr lang="zh-CN" altLang="en-US" sz="180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结束流程。</a:t>
            </a:r>
          </a:p>
          <a:p>
            <a:pPr marL="285750" indent="-285750" algn="just">
              <a:lnSpc>
                <a:spcPct val="150000"/>
              </a:lnSpc>
              <a:buClrTx/>
              <a:buSzTx/>
              <a:buFont typeface="Wingdings" panose="05000000000000000000" charset="0"/>
              <a:buChar char="l"/>
            </a:pPr>
            <a:r>
              <a:rPr lang="zh-CN" altLang="en-US" sz="1800" dirty="0">
                <a:solidFill>
                  <a:srgbClr val="0070C0"/>
                </a:solidFill>
                <a:latin typeface="微软雅黑" panose="020B0503020204020204" pitchFamily="34" charset="-122"/>
                <a:ea typeface="微软雅黑" panose="020B0503020204020204" pitchFamily="34" charset="-122"/>
                <a:cs typeface="+mn-ea"/>
              </a:rPr>
              <a:t>密码</a:t>
            </a:r>
            <a:r>
              <a:rPr lang="zh-CN" altLang="en-US" sz="1800" dirty="0">
                <a:solidFill>
                  <a:srgbClr val="595959"/>
                </a:solidFill>
                <a:latin typeface="微软雅黑" panose="020B0503020204020204" pitchFamily="34" charset="-122"/>
                <a:ea typeface="微软雅黑" panose="020B0503020204020204" pitchFamily="34" charset="-122"/>
                <a:cs typeface="+mn-ea"/>
              </a:rPr>
              <a:t>输入</a:t>
            </a:r>
            <a:r>
              <a:rPr lang="zh-CN" altLang="en-US" sz="1800" dirty="0">
                <a:solidFill>
                  <a:srgbClr val="0070C0"/>
                </a:solidFill>
                <a:latin typeface="微软雅黑" panose="020B0503020204020204" pitchFamily="34" charset="-122"/>
                <a:ea typeface="微软雅黑" panose="020B0503020204020204" pitchFamily="34" charset="-122"/>
                <a:cs typeface="+mn-ea"/>
              </a:rPr>
              <a:t>错误</a:t>
            </a:r>
            <a:r>
              <a:rPr lang="zh-CN" altLang="en-US" sz="1800" dirty="0">
                <a:solidFill>
                  <a:srgbClr val="595959"/>
                </a:solidFill>
                <a:latin typeface="微软雅黑" panose="020B0503020204020204" pitchFamily="34" charset="-122"/>
                <a:ea typeface="微软雅黑" panose="020B0503020204020204" pitchFamily="34" charset="-122"/>
                <a:cs typeface="+mn-ea"/>
              </a:rPr>
              <a:t>的次数</a:t>
            </a:r>
            <a:r>
              <a:rPr lang="zh-CN" altLang="en-US" sz="1800" dirty="0">
                <a:solidFill>
                  <a:srgbClr val="0070C0"/>
                </a:solidFill>
                <a:latin typeface="微软雅黑" panose="020B0503020204020204" pitchFamily="34" charset="-122"/>
                <a:ea typeface="微软雅黑" panose="020B0503020204020204" pitchFamily="34" charset="-122"/>
                <a:cs typeface="+mn-ea"/>
              </a:rPr>
              <a:t>超过3次</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输入的</a:t>
            </a:r>
            <a:r>
              <a:rPr lang="zh-CN" altLang="en-US" sz="1800" dirty="0">
                <a:solidFill>
                  <a:srgbClr val="0070C0"/>
                </a:solidFill>
                <a:latin typeface="微软雅黑" panose="020B0503020204020204" pitchFamily="34" charset="-122"/>
                <a:ea typeface="微软雅黑" panose="020B0503020204020204" pitchFamily="34" charset="-122"/>
                <a:cs typeface="+mn-ea"/>
              </a:rPr>
              <a:t>取款金额不是100的倍数</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输入的</a:t>
            </a:r>
            <a:r>
              <a:rPr lang="zh-CN" altLang="en-US" sz="1800" dirty="0">
                <a:solidFill>
                  <a:srgbClr val="0070C0"/>
                </a:solidFill>
                <a:latin typeface="微软雅黑" panose="020B0503020204020204" pitchFamily="34" charset="-122"/>
                <a:ea typeface="微软雅黑" panose="020B0503020204020204" pitchFamily="34" charset="-122"/>
                <a:cs typeface="+mn-ea"/>
              </a:rPr>
              <a:t>取款金额大于账户余额</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输入的</a:t>
            </a:r>
            <a:r>
              <a:rPr lang="zh-CN" altLang="en-US" sz="1800" dirty="0">
                <a:solidFill>
                  <a:srgbClr val="0070C0"/>
                </a:solidFill>
                <a:latin typeface="微软雅黑" panose="020B0503020204020204" pitchFamily="34" charset="-122"/>
                <a:ea typeface="微软雅黑" panose="020B0503020204020204" pitchFamily="34" charset="-122"/>
                <a:cs typeface="+mn-ea"/>
              </a:rPr>
              <a:t>取款金额大于ATM取款额度</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
        <p:nvSpPr>
          <p:cNvPr id="2"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2.5.3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：ATM取款</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场景分析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271270" y="838200"/>
            <a:ext cx="981202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cs typeface="+mn-ea"/>
              </a:rPr>
              <a:t>下面通过前面需求规格说明，画出取款的流程图</a:t>
            </a:r>
            <a:r>
              <a:rPr lang="zh-CN" altLang="en-US" sz="1800">
                <a:solidFill>
                  <a:srgbClr val="595959"/>
                </a:solidFill>
                <a:latin typeface="微软雅黑" panose="020B0503020204020204" pitchFamily="34" charset="-122"/>
                <a:ea typeface="微软雅黑" panose="020B0503020204020204" pitchFamily="34" charset="-122"/>
                <a:cs typeface="+mn-ea"/>
              </a:rPr>
              <a:t>。</a:t>
            </a:r>
            <a:r>
              <a:rPr lang="zh-CN" altLang="en-US" sz="1800">
                <a:solidFill>
                  <a:srgbClr val="0070C0"/>
                </a:solidFill>
                <a:latin typeface="微软雅黑" panose="020B0503020204020204" pitchFamily="34" charset="-122"/>
                <a:ea typeface="微软雅黑" panose="020B0503020204020204" pitchFamily="34" charset="-122"/>
                <a:cs typeface="+mn-ea"/>
              </a:rPr>
              <a:t>ATM取款</a:t>
            </a:r>
            <a:r>
              <a:rPr lang="zh-CN" altLang="en-US" sz="1800" dirty="0">
                <a:solidFill>
                  <a:srgbClr val="0070C0"/>
                </a:solidFill>
                <a:latin typeface="微软雅黑" panose="020B0503020204020204" pitchFamily="34" charset="-122"/>
                <a:ea typeface="微软雅黑" panose="020B0503020204020204" pitchFamily="34" charset="-122"/>
                <a:cs typeface="+mn-ea"/>
              </a:rPr>
              <a:t>流程图</a:t>
            </a:r>
            <a:r>
              <a:rPr lang="zh-CN" altLang="en-US" sz="1800" dirty="0">
                <a:solidFill>
                  <a:srgbClr val="595959"/>
                </a:solidFill>
                <a:latin typeface="微软雅黑" panose="020B0503020204020204" pitchFamily="34" charset="-122"/>
                <a:ea typeface="微软雅黑" panose="020B0503020204020204" pitchFamily="34" charset="-122"/>
                <a:cs typeface="+mn-ea"/>
              </a:rPr>
              <a:t>如下图所示。</a:t>
            </a:r>
          </a:p>
        </p:txBody>
      </p:sp>
      <p:sp>
        <p:nvSpPr>
          <p:cNvPr id="2"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2.5.3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：ATM取款</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场景分析</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3206" y="1629794"/>
            <a:ext cx="4504680" cy="472579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271270" y="838200"/>
            <a:ext cx="994156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cs typeface="+mn-ea"/>
              </a:rPr>
              <a:t>下面根据前面列出的6个测试场景来设计测试用例，假设测试的</a:t>
            </a:r>
            <a:r>
              <a:rPr lang="zh-CN" altLang="en-US" sz="1800">
                <a:solidFill>
                  <a:srgbClr val="595959"/>
                </a:solidFill>
                <a:latin typeface="微软雅黑" panose="020B0503020204020204" pitchFamily="34" charset="-122"/>
                <a:ea typeface="微软雅黑" panose="020B0503020204020204" pitchFamily="34" charset="-122"/>
                <a:cs typeface="+mn-ea"/>
              </a:rPr>
              <a:t>银行卡有效，</a:t>
            </a:r>
            <a:r>
              <a:rPr lang="zh-CN" altLang="en-US" sz="1800" dirty="0">
                <a:solidFill>
                  <a:srgbClr val="595959"/>
                </a:solidFill>
                <a:latin typeface="微软雅黑" panose="020B0503020204020204" pitchFamily="34" charset="-122"/>
                <a:ea typeface="微软雅黑" panose="020B0503020204020204" pitchFamily="34" charset="-122"/>
                <a:cs typeface="+mn-ea"/>
              </a:rPr>
              <a:t>密码为123456，账户余额为5000元</a:t>
            </a:r>
            <a:r>
              <a:rPr lang="zh-CN" altLang="en-US" sz="1800">
                <a:solidFill>
                  <a:srgbClr val="595959"/>
                </a:solidFill>
                <a:latin typeface="微软雅黑" panose="020B0503020204020204" pitchFamily="34" charset="-122"/>
                <a:ea typeface="微软雅黑" panose="020B0503020204020204" pitchFamily="34" charset="-122"/>
                <a:cs typeface="+mn-ea"/>
              </a:rPr>
              <a:t>，ATM取款</a:t>
            </a:r>
            <a:r>
              <a:rPr lang="zh-CN" altLang="en-US" sz="1800" dirty="0">
                <a:solidFill>
                  <a:srgbClr val="595959"/>
                </a:solidFill>
                <a:latin typeface="微软雅黑" panose="020B0503020204020204" pitchFamily="34" charset="-122"/>
                <a:ea typeface="微软雅黑" panose="020B0503020204020204" pitchFamily="34" charset="-122"/>
                <a:cs typeface="+mn-ea"/>
              </a:rPr>
              <a:t>额度为3000元</a:t>
            </a:r>
            <a:r>
              <a:rPr lang="zh-CN" altLang="en-US" sz="1800">
                <a:solidFill>
                  <a:srgbClr val="595959"/>
                </a:solidFill>
                <a:latin typeface="微软雅黑" panose="020B0503020204020204" pitchFamily="34" charset="-122"/>
                <a:ea typeface="微软雅黑" panose="020B0503020204020204" pitchFamily="34" charset="-122"/>
                <a:cs typeface="+mn-ea"/>
              </a:rPr>
              <a:t>。</a:t>
            </a:r>
            <a:r>
              <a:rPr lang="zh-CN" altLang="en-US" sz="1800">
                <a:solidFill>
                  <a:srgbClr val="0070C0"/>
                </a:solidFill>
                <a:latin typeface="微软雅黑" panose="020B0503020204020204" pitchFamily="34" charset="-122"/>
                <a:ea typeface="微软雅黑" panose="020B0503020204020204" pitchFamily="34" charset="-122"/>
                <a:cs typeface="+mn-ea"/>
              </a:rPr>
              <a:t>ATM取款</a:t>
            </a:r>
            <a:r>
              <a:rPr lang="zh-CN" altLang="en-US" sz="1800" dirty="0">
                <a:solidFill>
                  <a:srgbClr val="0070C0"/>
                </a:solidFill>
                <a:latin typeface="微软雅黑" panose="020B0503020204020204" pitchFamily="34" charset="-122"/>
                <a:ea typeface="微软雅黑" panose="020B0503020204020204" pitchFamily="34" charset="-122"/>
                <a:cs typeface="+mn-ea"/>
              </a:rPr>
              <a:t>的测试用例</a:t>
            </a:r>
            <a:r>
              <a:rPr lang="zh-CN" altLang="en-US" sz="1800" dirty="0">
                <a:solidFill>
                  <a:srgbClr val="595959"/>
                </a:solidFill>
                <a:latin typeface="微软雅黑" panose="020B0503020204020204" pitchFamily="34" charset="-122"/>
                <a:ea typeface="微软雅黑" panose="020B0503020204020204" pitchFamily="34" charset="-122"/>
                <a:cs typeface="+mn-ea"/>
              </a:rPr>
              <a:t>如下表所示。</a:t>
            </a:r>
          </a:p>
        </p:txBody>
      </p:sp>
      <p:sp>
        <p:nvSpPr>
          <p:cNvPr id="2"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2.5.3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：ATM取款</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场景分析</a:t>
            </a:r>
          </a:p>
        </p:txBody>
      </p:sp>
      <p:graphicFrame>
        <p:nvGraphicFramePr>
          <p:cNvPr id="3" name="表格 2"/>
          <p:cNvGraphicFramePr/>
          <p:nvPr>
            <p:custDataLst>
              <p:tags r:id="rId1"/>
            </p:custDataLst>
            <p:extLst>
              <p:ext uri="{D42A27DB-BD31-4B8C-83A1-F6EECF244321}">
                <p14:modId xmlns:p14="http://schemas.microsoft.com/office/powerpoint/2010/main" val="1402177959"/>
              </p:ext>
            </p:extLst>
          </p:nvPr>
        </p:nvGraphicFramePr>
        <p:xfrm>
          <a:off x="1847206" y="1989794"/>
          <a:ext cx="9144000" cy="4455795"/>
        </p:xfrm>
        <a:graphic>
          <a:graphicData uri="http://schemas.openxmlformats.org/drawingml/2006/table">
            <a:tbl>
              <a:tblPr firstRow="1" bandRow="1">
                <a:tableStyleId>{5C22544A-7EE6-4342-B048-85BDC9FD1C3A}</a:tableStyleId>
              </a:tblPr>
              <a:tblGrid>
                <a:gridCol w="1434465">
                  <a:extLst>
                    <a:ext uri="{9D8B030D-6E8A-4147-A177-3AD203B41FA5}">
                      <a16:colId xmlns:a16="http://schemas.microsoft.com/office/drawing/2014/main" val="20000"/>
                    </a:ext>
                  </a:extLst>
                </a:gridCol>
                <a:gridCol w="1344930">
                  <a:extLst>
                    <a:ext uri="{9D8B030D-6E8A-4147-A177-3AD203B41FA5}">
                      <a16:colId xmlns:a16="http://schemas.microsoft.com/office/drawing/2014/main" val="20001"/>
                    </a:ext>
                  </a:extLst>
                </a:gridCol>
                <a:gridCol w="3772605">
                  <a:extLst>
                    <a:ext uri="{9D8B030D-6E8A-4147-A177-3AD203B41FA5}">
                      <a16:colId xmlns:a16="http://schemas.microsoft.com/office/drawing/2014/main" val="20002"/>
                    </a:ext>
                  </a:extLst>
                </a:gridCol>
                <a:gridCol w="2592000">
                  <a:extLst>
                    <a:ext uri="{9D8B030D-6E8A-4147-A177-3AD203B41FA5}">
                      <a16:colId xmlns:a16="http://schemas.microsoft.com/office/drawing/2014/main" val="20003"/>
                    </a:ext>
                  </a:extLst>
                </a:gridCol>
              </a:tblGrid>
              <a:tr h="615315">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测试场景</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测试数据</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预期结果</a:t>
                      </a:r>
                    </a:p>
                  </a:txBody>
                  <a:tcPr anchor="ctr"/>
                </a:tc>
                <a:extLst>
                  <a:ext uri="{0D108BD9-81ED-4DB2-BD59-A6C34878D82A}">
                    <a16:rowId xmlns:a16="http://schemas.microsoft.com/office/drawing/2014/main" val="10000"/>
                  </a:ext>
                </a:extLst>
              </a:tr>
              <a:tr h="825500">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ea"/>
                        </a:rPr>
                        <a:t>test1</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ea"/>
                        </a:rPr>
                        <a:t>场景1</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1.插入有效的银行卡</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2.输入密码123456</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3.输入取款金额为1000</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取出1000元钞票并退卡</a:t>
                      </a:r>
                    </a:p>
                  </a:txBody>
                  <a:tcPr anchor="ctr"/>
                </a:tc>
                <a:extLst>
                  <a:ext uri="{0D108BD9-81ED-4DB2-BD59-A6C34878D82A}">
                    <a16:rowId xmlns:a16="http://schemas.microsoft.com/office/drawing/2014/main" val="10001"/>
                  </a:ext>
                </a:extLst>
              </a:tr>
              <a:tr h="55943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test2</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ea"/>
                        </a:rPr>
                        <a:t>场景</a:t>
                      </a:r>
                      <a:r>
                        <a:rPr lang="en-US" altLang="zh-CN" sz="1800" kern="1200">
                          <a:solidFill>
                            <a:srgbClr val="595959"/>
                          </a:solidFill>
                          <a:latin typeface="微软雅黑" panose="020B0503020204020204" pitchFamily="34" charset="-122"/>
                          <a:ea typeface="微软雅黑" panose="020B0503020204020204" pitchFamily="34" charset="-122"/>
                          <a:cs typeface="+mn-ea"/>
                        </a:rPr>
                        <a:t>2</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1.插入有效的银行卡</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2.输入密码123455（第1次输入）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3.输入密码123450（第2次输入）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4.输入密码123456（第3次输入）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5.输入取款金额为1000</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取出1000元钞票并退卡</a:t>
                      </a:r>
                    </a:p>
                  </a:txBody>
                  <a:tcPr anchor="ctr"/>
                </a:tc>
                <a:extLst>
                  <a:ext uri="{0D108BD9-81ED-4DB2-BD59-A6C34878D82A}">
                    <a16:rowId xmlns:a16="http://schemas.microsoft.com/office/drawing/2014/main" val="10002"/>
                  </a:ext>
                </a:extLst>
              </a:tr>
              <a:tr h="56705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test3</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ea"/>
                        </a:rPr>
                        <a:t>场景</a:t>
                      </a:r>
                      <a:r>
                        <a:rPr lang="en-US" altLang="zh-CN" sz="1800" kern="1200">
                          <a:solidFill>
                            <a:srgbClr val="595959"/>
                          </a:solidFill>
                          <a:latin typeface="微软雅黑" panose="020B0503020204020204" pitchFamily="34" charset="-122"/>
                          <a:ea typeface="微软雅黑" panose="020B0503020204020204" pitchFamily="34" charset="-122"/>
                          <a:cs typeface="+mn-ea"/>
                        </a:rPr>
                        <a:t>3</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1.插入有效的银行卡</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2.输入密码123455（第1次输入）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3.输入密码123450（第2次输入）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4.输入密码123456（第3次输入）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5.输入取款金额为1551</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取款失败并退卡</a:t>
                      </a:r>
                    </a:p>
                  </a:txBody>
                  <a:tcPr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2.5.3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：ATM取款</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场景分析</a:t>
            </a:r>
          </a:p>
        </p:txBody>
      </p:sp>
      <p:graphicFrame>
        <p:nvGraphicFramePr>
          <p:cNvPr id="3" name="表格 2"/>
          <p:cNvGraphicFramePr/>
          <p:nvPr>
            <p:custDataLst>
              <p:tags r:id="rId1"/>
            </p:custDataLst>
            <p:extLst>
              <p:ext uri="{D42A27DB-BD31-4B8C-83A1-F6EECF244321}">
                <p14:modId xmlns:p14="http://schemas.microsoft.com/office/powerpoint/2010/main" val="1647081642"/>
              </p:ext>
            </p:extLst>
          </p:nvPr>
        </p:nvGraphicFramePr>
        <p:xfrm>
          <a:off x="1991360" y="1341120"/>
          <a:ext cx="8855846" cy="4730115"/>
        </p:xfrm>
        <a:graphic>
          <a:graphicData uri="http://schemas.openxmlformats.org/drawingml/2006/table">
            <a:tbl>
              <a:tblPr firstRow="1" bandRow="1">
                <a:tableStyleId>{5C22544A-7EE6-4342-B048-85BDC9FD1C3A}</a:tableStyleId>
              </a:tblPr>
              <a:tblGrid>
                <a:gridCol w="1434465">
                  <a:extLst>
                    <a:ext uri="{9D8B030D-6E8A-4147-A177-3AD203B41FA5}">
                      <a16:colId xmlns:a16="http://schemas.microsoft.com/office/drawing/2014/main" val="20000"/>
                    </a:ext>
                  </a:extLst>
                </a:gridCol>
                <a:gridCol w="1344930">
                  <a:extLst>
                    <a:ext uri="{9D8B030D-6E8A-4147-A177-3AD203B41FA5}">
                      <a16:colId xmlns:a16="http://schemas.microsoft.com/office/drawing/2014/main" val="20001"/>
                    </a:ext>
                  </a:extLst>
                </a:gridCol>
                <a:gridCol w="3700451">
                  <a:extLst>
                    <a:ext uri="{9D8B030D-6E8A-4147-A177-3AD203B41FA5}">
                      <a16:colId xmlns:a16="http://schemas.microsoft.com/office/drawing/2014/main" val="20002"/>
                    </a:ext>
                  </a:extLst>
                </a:gridCol>
                <a:gridCol w="2376000">
                  <a:extLst>
                    <a:ext uri="{9D8B030D-6E8A-4147-A177-3AD203B41FA5}">
                      <a16:colId xmlns:a16="http://schemas.microsoft.com/office/drawing/2014/main" val="20003"/>
                    </a:ext>
                  </a:extLst>
                </a:gridCol>
              </a:tblGrid>
              <a:tr h="615315">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测试场景</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测试数据</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预期结果</a:t>
                      </a:r>
                    </a:p>
                  </a:txBody>
                  <a:tcPr anchor="ctr"/>
                </a:tc>
                <a:extLst>
                  <a:ext uri="{0D108BD9-81ED-4DB2-BD59-A6C34878D82A}">
                    <a16:rowId xmlns:a16="http://schemas.microsoft.com/office/drawing/2014/main" val="10000"/>
                  </a:ext>
                </a:extLst>
              </a:tr>
              <a:tr h="825500">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ea"/>
                        </a:rPr>
                        <a:t>test</a:t>
                      </a:r>
                      <a:r>
                        <a:rPr lang="en-US" altLang="zh-CN" sz="1800" kern="1200">
                          <a:solidFill>
                            <a:srgbClr val="595959"/>
                          </a:solidFill>
                          <a:latin typeface="微软雅黑" panose="020B0503020204020204" pitchFamily="34" charset="-122"/>
                          <a:ea typeface="微软雅黑" panose="020B0503020204020204" pitchFamily="34" charset="-122"/>
                          <a:cs typeface="+mn-ea"/>
                        </a:rPr>
                        <a:t>4</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ea"/>
                        </a:rPr>
                        <a:t>场景</a:t>
                      </a:r>
                      <a:r>
                        <a:rPr lang="en-US" altLang="zh-CN" sz="1800" kern="1200">
                          <a:solidFill>
                            <a:srgbClr val="595959"/>
                          </a:solidFill>
                          <a:latin typeface="微软雅黑" panose="020B0503020204020204" pitchFamily="34" charset="-122"/>
                          <a:ea typeface="微软雅黑" panose="020B0503020204020204" pitchFamily="34" charset="-122"/>
                          <a:cs typeface="+mn-ea"/>
                        </a:rPr>
                        <a:t>4</a:t>
                      </a:r>
                    </a:p>
                  </a:txBody>
                  <a:tcPr anchor="ctr"/>
                </a:tc>
                <a:tc>
                  <a:txBody>
                    <a:bodyPr/>
                    <a:lstStyle/>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1.插入有效的银行卡</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2.输入密码123455（第1次输入）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3.输入密码123450（第2次输入）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4.输入密码123456（第3次输入）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5.输入取款金额为6000</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取款失败并退卡</a:t>
                      </a:r>
                    </a:p>
                  </a:txBody>
                  <a:tcPr anchor="ctr"/>
                </a:tc>
                <a:extLst>
                  <a:ext uri="{0D108BD9-81ED-4DB2-BD59-A6C34878D82A}">
                    <a16:rowId xmlns:a16="http://schemas.microsoft.com/office/drawing/2014/main" val="10001"/>
                  </a:ext>
                </a:extLst>
              </a:tr>
              <a:tr h="55943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test5</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ea"/>
                        </a:rPr>
                        <a:t>场景</a:t>
                      </a:r>
                      <a:r>
                        <a:rPr lang="en-US" altLang="zh-CN" sz="1800" kern="1200">
                          <a:solidFill>
                            <a:srgbClr val="595959"/>
                          </a:solidFill>
                          <a:latin typeface="微软雅黑" panose="020B0503020204020204" pitchFamily="34" charset="-122"/>
                          <a:ea typeface="微软雅黑" panose="020B0503020204020204" pitchFamily="34" charset="-122"/>
                          <a:cs typeface="+mn-ea"/>
                        </a:rPr>
                        <a:t>5</a:t>
                      </a:r>
                    </a:p>
                  </a:txBody>
                  <a:tcPr anchor="ctr"/>
                </a:tc>
                <a:tc>
                  <a:txBody>
                    <a:bodyPr/>
                    <a:lstStyle/>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1.插入有效的银行卡</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2.输入密码123455（第1次输入）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3.输入密码123450（第2次输入）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4.输入密码123456（第3次输入）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5.输入取款金额为4000</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取款失败并退卡</a:t>
                      </a:r>
                    </a:p>
                  </a:txBody>
                  <a:tcPr anchor="ctr"/>
                </a:tc>
                <a:extLst>
                  <a:ext uri="{0D108BD9-81ED-4DB2-BD59-A6C34878D82A}">
                    <a16:rowId xmlns:a16="http://schemas.microsoft.com/office/drawing/2014/main" val="10002"/>
                  </a:ext>
                </a:extLst>
              </a:tr>
              <a:tr h="56705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test6</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ea"/>
                        </a:rPr>
                        <a:t>场景</a:t>
                      </a:r>
                      <a:r>
                        <a:rPr lang="en-US" altLang="zh-CN" sz="1800" kern="1200">
                          <a:solidFill>
                            <a:srgbClr val="595959"/>
                          </a:solidFill>
                          <a:latin typeface="微软雅黑" panose="020B0503020204020204" pitchFamily="34" charset="-122"/>
                          <a:ea typeface="微软雅黑" panose="020B0503020204020204" pitchFamily="34" charset="-122"/>
                          <a:cs typeface="+mn-ea"/>
                        </a:rPr>
                        <a:t>6</a:t>
                      </a:r>
                    </a:p>
                  </a:txBody>
                  <a:tcPr anchor="ctr"/>
                </a:tc>
                <a:tc>
                  <a:txBody>
                    <a:bodyPr/>
                    <a:lstStyle/>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1.插入有效的银行卡</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2.输入密码123455（第1次输入）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3.输入密码123450（第2次输入）</a:t>
                      </a:r>
                      <a:r>
                        <a:rPr lang="zh-CN" altLang="en-US" sz="1800" kern="1200">
                          <a:solidFill>
                            <a:srgbClr val="595959"/>
                          </a:solidFill>
                          <a:latin typeface="微软雅黑" panose="020B0503020204020204" pitchFamily="34" charset="-122"/>
                          <a:ea typeface="微软雅黑" panose="020B0503020204020204" pitchFamily="34" charset="-122"/>
                          <a:cs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4.输入密码123451（第3次输入）</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取款失败并退卡</a:t>
                      </a:r>
                    </a:p>
                  </a:txBody>
                  <a:tcPr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形 22" descr="讲故事"/>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12767" y="1398145"/>
            <a:ext cx="1015842" cy="1015842"/>
          </a:xfrm>
          <a:prstGeom prst="rect">
            <a:avLst/>
          </a:prstGeom>
        </p:spPr>
      </p:pic>
      <p:sp>
        <p:nvSpPr>
          <p:cNvPr id="25" name="矩形 24"/>
          <p:cNvSpPr/>
          <p:nvPr/>
        </p:nvSpPr>
        <p:spPr>
          <a:xfrm>
            <a:off x="2150286" y="1608089"/>
            <a:ext cx="2513792"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107565" y="1701800"/>
            <a:ext cx="2557145" cy="460375"/>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错误推测法</a:t>
            </a:r>
          </a:p>
        </p:txBody>
      </p:sp>
      <p:sp>
        <p:nvSpPr>
          <p:cNvPr id="27" name="矩形 26"/>
          <p:cNvSpPr/>
          <p:nvPr/>
        </p:nvSpPr>
        <p:spPr>
          <a:xfrm>
            <a:off x="4768664" y="160808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4956363" y="160808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0" name="矩形 19"/>
          <p:cNvSpPr/>
          <p:nvPr/>
        </p:nvSpPr>
        <p:spPr>
          <a:xfrm>
            <a:off x="982980" y="838200"/>
            <a:ext cx="1779905" cy="5060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solidFill>
                  <a:srgbClr val="595959"/>
                </a:solidFill>
                <a:latin typeface="微软雅黑" panose="020B0503020204020204" pitchFamily="34" charset="-122"/>
                <a:ea typeface="微软雅黑" panose="020B0503020204020204" pitchFamily="34" charset="-122"/>
              </a:rPr>
              <a:t>多学一招</a:t>
            </a:r>
          </a:p>
        </p:txBody>
      </p:sp>
      <p:sp>
        <p:nvSpPr>
          <p:cNvPr id="4" name="文本框 3"/>
          <p:cNvSpPr txBox="1"/>
          <p:nvPr/>
        </p:nvSpPr>
        <p:spPr>
          <a:xfrm>
            <a:off x="1271270" y="2603500"/>
            <a:ext cx="9610725" cy="3058294"/>
          </a:xfrm>
          <a:prstGeom prst="rect">
            <a:avLst/>
          </a:prstGeom>
          <a:noFill/>
        </p:spPr>
        <p:txBody>
          <a:bodyPr wrap="square" rtlCol="0" anchor="t">
            <a:noAutofit/>
          </a:bodyPr>
          <a:lstStyle/>
          <a:p>
            <a:pPr>
              <a:lnSpc>
                <a:spcPct val="150000"/>
              </a:lnSpc>
            </a:pPr>
            <a:r>
              <a:rPr sz="1800" dirty="0">
                <a:solidFill>
                  <a:srgbClr val="595959"/>
                </a:solidFill>
                <a:latin typeface="微软雅黑" panose="020B0503020204020204" pitchFamily="34" charset="-122"/>
                <a:ea typeface="微软雅黑" panose="020B0503020204020204" pitchFamily="34" charset="-122"/>
              </a:rPr>
              <a:t>错误推测法是指测试人员在测试程序的过程中，</a:t>
            </a:r>
            <a:r>
              <a:rPr sz="1800" dirty="0">
                <a:solidFill>
                  <a:srgbClr val="0070C0"/>
                </a:solidFill>
                <a:latin typeface="微软雅黑" panose="020B0503020204020204" pitchFamily="34" charset="-122"/>
                <a:ea typeface="微软雅黑" panose="020B0503020204020204" pitchFamily="34" charset="-122"/>
              </a:rPr>
              <a:t>根据测试经验</a:t>
            </a:r>
            <a:r>
              <a:rPr sz="1800" dirty="0">
                <a:solidFill>
                  <a:srgbClr val="595959"/>
                </a:solidFill>
                <a:latin typeface="微软雅黑" panose="020B0503020204020204" pitchFamily="34" charset="-122"/>
                <a:ea typeface="微软雅黑" panose="020B0503020204020204" pitchFamily="34" charset="-122"/>
              </a:rPr>
              <a:t>或</a:t>
            </a:r>
            <a:r>
              <a:rPr sz="1800" dirty="0">
                <a:solidFill>
                  <a:srgbClr val="0070C0"/>
                </a:solidFill>
                <a:latin typeface="微软雅黑" panose="020B0503020204020204" pitchFamily="34" charset="-122"/>
                <a:ea typeface="微软雅黑" panose="020B0503020204020204" pitchFamily="34" charset="-122"/>
              </a:rPr>
              <a:t>直觉推测</a:t>
            </a:r>
            <a:r>
              <a:rPr sz="1800" dirty="0">
                <a:solidFill>
                  <a:srgbClr val="595959"/>
                </a:solidFill>
                <a:latin typeface="微软雅黑" panose="020B0503020204020204" pitchFamily="34" charset="-122"/>
                <a:ea typeface="微软雅黑" panose="020B0503020204020204" pitchFamily="34" charset="-122"/>
              </a:rPr>
              <a:t>程序中</a:t>
            </a:r>
            <a:r>
              <a:rPr sz="1800" dirty="0">
                <a:solidFill>
                  <a:srgbClr val="0070C0"/>
                </a:solidFill>
                <a:latin typeface="微软雅黑" panose="020B0503020204020204" pitchFamily="34" charset="-122"/>
                <a:ea typeface="微软雅黑" panose="020B0503020204020204" pitchFamily="34" charset="-122"/>
              </a:rPr>
              <a:t>可能存在的错误</a:t>
            </a:r>
            <a:r>
              <a:rPr sz="1800">
                <a:solidFill>
                  <a:srgbClr val="595959"/>
                </a:solidFill>
                <a:latin typeface="微软雅黑" panose="020B0503020204020204" pitchFamily="34" charset="-122"/>
                <a:ea typeface="微软雅黑" panose="020B0503020204020204" pitchFamily="34" charset="-122"/>
              </a:rPr>
              <a:t>，从而有</a:t>
            </a:r>
            <a:r>
              <a:rPr lang="zh-CN" altLang="en-US" sz="1800">
                <a:solidFill>
                  <a:srgbClr val="0070C0"/>
                </a:solidFill>
                <a:latin typeface="微软雅黑" panose="020B0503020204020204" pitchFamily="34" charset="-122"/>
                <a:ea typeface="微软雅黑" panose="020B0503020204020204" pitchFamily="34" charset="-122"/>
              </a:rPr>
              <a:t>针对</a:t>
            </a:r>
            <a:r>
              <a:rPr sz="1800">
                <a:solidFill>
                  <a:srgbClr val="0070C0"/>
                </a:solidFill>
                <a:latin typeface="微软雅黑" panose="020B0503020204020204" pitchFamily="34" charset="-122"/>
                <a:ea typeface="微软雅黑" panose="020B0503020204020204" pitchFamily="34" charset="-122"/>
              </a:rPr>
              <a:t>性地设计测试用例</a:t>
            </a:r>
            <a:r>
              <a:rPr sz="1800">
                <a:solidFill>
                  <a:srgbClr val="595959"/>
                </a:solidFill>
                <a:latin typeface="微软雅黑" panose="020B0503020204020204" pitchFamily="34" charset="-122"/>
                <a:ea typeface="微软雅黑" panose="020B0503020204020204" pitchFamily="34" charset="-122"/>
              </a:rPr>
              <a:t>的方法，该方法通常作为</a:t>
            </a:r>
            <a:r>
              <a:rPr sz="1800">
                <a:solidFill>
                  <a:srgbClr val="0070C0"/>
                </a:solidFill>
                <a:latin typeface="微软雅黑" panose="020B0503020204020204" pitchFamily="34" charset="-122"/>
                <a:ea typeface="微软雅黑" panose="020B0503020204020204" pitchFamily="34" charset="-122"/>
              </a:rPr>
              <a:t>设计测试用例的补充</a:t>
            </a:r>
            <a:r>
              <a:rPr lang="zh-CN" altLang="en-US" sz="1800">
                <a:solidFill>
                  <a:srgbClr val="0070C0"/>
                </a:solidFill>
                <a:latin typeface="微软雅黑" panose="020B0503020204020204" pitchFamily="34" charset="-122"/>
                <a:ea typeface="微软雅黑" panose="020B0503020204020204" pitchFamily="34" charset="-122"/>
              </a:rPr>
              <a:t>方法</a:t>
            </a:r>
            <a:r>
              <a:rPr sz="1800">
                <a:solidFill>
                  <a:srgbClr val="595959"/>
                </a:solidFill>
                <a:latin typeface="微软雅黑" panose="020B0503020204020204" pitchFamily="34" charset="-122"/>
                <a:ea typeface="微软雅黑" panose="020B0503020204020204" pitchFamily="34" charset="-122"/>
              </a:rPr>
              <a:t>。错误推测法不是一个有章可循的方法，</a:t>
            </a:r>
            <a:r>
              <a:rPr lang="zh-CN" altLang="en-US" sz="1800">
                <a:solidFill>
                  <a:srgbClr val="595959"/>
                </a:solidFill>
                <a:latin typeface="微软雅黑" panose="020B0503020204020204" pitchFamily="34" charset="-122"/>
                <a:ea typeface="微软雅黑" panose="020B0503020204020204" pitchFamily="34" charset="-122"/>
              </a:rPr>
              <a:t>其</a:t>
            </a:r>
            <a:r>
              <a:rPr sz="1800">
                <a:solidFill>
                  <a:srgbClr val="595959"/>
                </a:solidFill>
                <a:latin typeface="微软雅黑" panose="020B0503020204020204" pitchFamily="34" charset="-122"/>
                <a:ea typeface="微软雅黑" panose="020B0503020204020204" pitchFamily="34" charset="-122"/>
              </a:rPr>
              <a:t>通常</a:t>
            </a:r>
            <a:r>
              <a:rPr lang="zh-CN" altLang="en-US" sz="1800">
                <a:solidFill>
                  <a:srgbClr val="595959"/>
                </a:solidFill>
                <a:latin typeface="微软雅黑" panose="020B0503020204020204" pitchFamily="34" charset="-122"/>
                <a:ea typeface="微软雅黑" panose="020B0503020204020204" pitchFamily="34" charset="-122"/>
              </a:rPr>
              <a:t>做法</a:t>
            </a:r>
            <a:r>
              <a:rPr sz="1800">
                <a:solidFill>
                  <a:srgbClr val="595959"/>
                </a:solidFill>
                <a:latin typeface="微软雅黑" panose="020B0503020204020204" pitchFamily="34" charset="-122"/>
                <a:ea typeface="微软雅黑" panose="020B0503020204020204" pitchFamily="34" charset="-122"/>
              </a:rPr>
              <a:t>是测试人员在阅读需求规格说明书时</a:t>
            </a:r>
            <a:r>
              <a:rPr sz="1800" dirty="0">
                <a:solidFill>
                  <a:srgbClr val="595959"/>
                </a:solidFill>
                <a:latin typeface="微软雅黑" panose="020B0503020204020204" pitchFamily="34" charset="-122"/>
                <a:ea typeface="微软雅黑" panose="020B0503020204020204" pitchFamily="34" charset="-122"/>
              </a:rPr>
              <a:t>，根据平时测试工作过程中发现的缺陷相关数据和总结猜测可能被忽略的内容。</a:t>
            </a:r>
            <a:r>
              <a:rPr sz="1800" dirty="0">
                <a:solidFill>
                  <a:srgbClr val="0070C0"/>
                </a:solidFill>
                <a:latin typeface="微软雅黑" panose="020B0503020204020204" pitchFamily="34" charset="-122"/>
                <a:ea typeface="微软雅黑" panose="020B0503020204020204" pitchFamily="34" charset="-122"/>
              </a:rPr>
              <a:t>错误推测法</a:t>
            </a:r>
            <a:r>
              <a:rPr sz="1800" dirty="0">
                <a:solidFill>
                  <a:srgbClr val="595959"/>
                </a:solidFill>
                <a:latin typeface="微软雅黑" panose="020B0503020204020204" pitchFamily="34" charset="-122"/>
                <a:ea typeface="微软雅黑" panose="020B0503020204020204" pitchFamily="34" charset="-122"/>
              </a:rPr>
              <a:t>能够</a:t>
            </a:r>
            <a:r>
              <a:rPr sz="1800" dirty="0">
                <a:solidFill>
                  <a:srgbClr val="0070C0"/>
                </a:solidFill>
                <a:latin typeface="微软雅黑" panose="020B0503020204020204" pitchFamily="34" charset="-122"/>
                <a:ea typeface="微软雅黑" panose="020B0503020204020204" pitchFamily="34" charset="-122"/>
              </a:rPr>
              <a:t>充分体现测试人员的经验</a:t>
            </a:r>
            <a:r>
              <a:rPr sz="1800" dirty="0">
                <a:solidFill>
                  <a:srgbClr val="595959"/>
                </a:solidFill>
                <a:latin typeface="微软雅黑" panose="020B0503020204020204" pitchFamily="34" charset="-122"/>
                <a:ea typeface="微软雅黑" panose="020B0503020204020204" pitchFamily="34" charset="-122"/>
              </a:rPr>
              <a:t>，但是对于</a:t>
            </a:r>
            <a:r>
              <a:rPr sz="1800" dirty="0">
                <a:solidFill>
                  <a:srgbClr val="0070C0"/>
                </a:solidFill>
                <a:latin typeface="微软雅黑" panose="020B0503020204020204" pitchFamily="34" charset="-122"/>
                <a:ea typeface="微软雅黑" panose="020B0503020204020204" pitchFamily="34" charset="-122"/>
              </a:rPr>
              <a:t>经验或测试技能不足的测试人员</a:t>
            </a:r>
            <a:r>
              <a:rPr sz="1800" dirty="0">
                <a:solidFill>
                  <a:srgbClr val="595959"/>
                </a:solidFill>
                <a:latin typeface="微软雅黑" panose="020B0503020204020204" pitchFamily="34" charset="-122"/>
                <a:ea typeface="微软雅黑" panose="020B0503020204020204" pitchFamily="34" charset="-122"/>
              </a:rPr>
              <a:t>，</a:t>
            </a:r>
            <a:r>
              <a:rPr sz="1800" dirty="0">
                <a:solidFill>
                  <a:srgbClr val="0070C0"/>
                </a:solidFill>
                <a:latin typeface="微软雅黑" panose="020B0503020204020204" pitchFamily="34" charset="-122"/>
                <a:ea typeface="微软雅黑" panose="020B0503020204020204" pitchFamily="34" charset="-122"/>
              </a:rPr>
              <a:t>不建议使用该方法</a:t>
            </a:r>
            <a:r>
              <a:rPr sz="1800">
                <a:solidFill>
                  <a:srgbClr val="595959"/>
                </a:solidFill>
                <a:latin typeface="微软雅黑" panose="020B0503020204020204" pitchFamily="34" charset="-122"/>
                <a:ea typeface="微软雅黑" panose="020B0503020204020204" pitchFamily="34" charset="-122"/>
              </a:rPr>
              <a:t>，可以先使用其他方法</a:t>
            </a:r>
            <a:r>
              <a:rPr lang="zh-CN" altLang="en-US" sz="1800">
                <a:solidFill>
                  <a:srgbClr val="595959"/>
                </a:solidFill>
                <a:latin typeface="微软雅黑" panose="020B0503020204020204" pitchFamily="34" charset="-122"/>
                <a:ea typeface="微软雅黑" panose="020B0503020204020204" pitchFamily="34" charset="-122"/>
              </a:rPr>
              <a:t>（例如等价类划分法、边界值分析法等）设计测试用例</a:t>
            </a:r>
            <a:r>
              <a:rPr sz="180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如果其他方法不行，再使用错误推测法。</a:t>
            </a:r>
          </a:p>
          <a:p>
            <a:pPr algn="l">
              <a:lnSpc>
                <a:spcPct val="150000"/>
              </a:lnSpc>
              <a:buClrTx/>
              <a:buSzTx/>
              <a:buFontTx/>
            </a:pPr>
            <a:endParaRPr sz="1800" dirty="0">
              <a:solidFill>
                <a:srgbClr val="595959"/>
              </a:solidFill>
              <a:latin typeface="微软雅黑" panose="020B0503020204020204" pitchFamily="34" charset="-122"/>
              <a:ea typeface="微软雅黑" panose="020B0503020204020204" pitchFamily="34" charset="-122"/>
            </a:endParaRPr>
          </a:p>
        </p:txBody>
      </p:sp>
      <p:sp>
        <p:nvSpPr>
          <p:cNvPr id="2"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2.5.3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：ATM取款</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场景分析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271270" y="838200"/>
            <a:ext cx="9812020" cy="593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a:solidFill>
                  <a:srgbClr val="595959"/>
                </a:solidFill>
                <a:latin typeface="微软雅黑" panose="020B0503020204020204" pitchFamily="34" charset="-122"/>
                <a:ea typeface="微软雅黑" panose="020B0503020204020204" pitchFamily="34" charset="-122"/>
                <a:cs typeface="+mn-ea"/>
              </a:rPr>
              <a:t>分析</a:t>
            </a:r>
            <a:r>
              <a:rPr lang="zh-CN" altLang="en-US" sz="1800">
                <a:solidFill>
                  <a:srgbClr val="0070C0"/>
                </a:solidFill>
                <a:latin typeface="微软雅黑" panose="020B0503020204020204" pitchFamily="34" charset="-122"/>
                <a:ea typeface="微软雅黑" panose="020B0503020204020204" pitchFamily="34" charset="-122"/>
                <a:cs typeface="+mn-ea"/>
                <a:sym typeface="+mn-ea"/>
              </a:rPr>
              <a:t>ATM取款流程</a:t>
            </a:r>
            <a:r>
              <a:rPr lang="zh-CN" altLang="en-US" sz="1800">
                <a:solidFill>
                  <a:srgbClr val="595959"/>
                </a:solidFill>
                <a:latin typeface="微软雅黑" panose="020B0503020204020204" pitchFamily="34" charset="-122"/>
                <a:ea typeface="微软雅黑" panose="020B0503020204020204" pitchFamily="34" charset="-122"/>
                <a:cs typeface="+mn-ea"/>
              </a:rPr>
              <a:t>图可知，</a:t>
            </a:r>
            <a:r>
              <a:rPr lang="zh-CN" altLang="en-US" sz="1800">
                <a:solidFill>
                  <a:srgbClr val="0070C0"/>
                </a:solidFill>
                <a:latin typeface="微软雅黑" panose="020B0503020204020204" pitchFamily="34" charset="-122"/>
                <a:ea typeface="微软雅黑" panose="020B0503020204020204" pitchFamily="34" charset="-122"/>
                <a:cs typeface="+mn-ea"/>
              </a:rPr>
              <a:t>基本</a:t>
            </a:r>
            <a:r>
              <a:rPr lang="zh-CN" altLang="en-US" sz="1800" dirty="0">
                <a:solidFill>
                  <a:srgbClr val="0070C0"/>
                </a:solidFill>
                <a:latin typeface="微软雅黑" panose="020B0503020204020204" pitchFamily="34" charset="-122"/>
                <a:ea typeface="微软雅黑" panose="020B0503020204020204" pitchFamily="34" charset="-122"/>
                <a:cs typeface="+mn-ea"/>
              </a:rPr>
              <a:t>流有1条</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0070C0"/>
                </a:solidFill>
                <a:latin typeface="微软雅黑" panose="020B0503020204020204" pitchFamily="34" charset="-122"/>
                <a:ea typeface="微软雅黑" panose="020B0503020204020204" pitchFamily="34" charset="-122"/>
                <a:cs typeface="+mn-ea"/>
              </a:rPr>
              <a:t>备选流有5条</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a:solidFill>
                  <a:srgbClr val="595959"/>
                </a:solidFill>
                <a:latin typeface="微软雅黑" panose="020B0503020204020204" pitchFamily="34" charset="-122"/>
                <a:ea typeface="微软雅黑" panose="020B0503020204020204" pitchFamily="34" charset="-122"/>
                <a:cs typeface="+mn-ea"/>
              </a:rPr>
              <a:t>具体如下。</a:t>
            </a:r>
            <a:endParaRPr lang="zh-CN" altLang="en-US" sz="1800" dirty="0">
              <a:solidFill>
                <a:srgbClr val="595959"/>
              </a:solidFill>
              <a:latin typeface="微软雅黑" panose="020B0503020204020204" pitchFamily="34" charset="-122"/>
              <a:ea typeface="微软雅黑" panose="020B0503020204020204" pitchFamily="34" charset="-122"/>
              <a:cs typeface="+mn-ea"/>
            </a:endParaRP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基本流：插卡→输入密码→选择取款→输入取款金额→出钞→退卡。</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备选流1：插卡→输入</a:t>
            </a:r>
            <a:r>
              <a:rPr lang="zh-CN" altLang="en-US" sz="1800" dirty="0">
                <a:solidFill>
                  <a:srgbClr val="0070C0"/>
                </a:solidFill>
                <a:latin typeface="微软雅黑" panose="020B0503020204020204" pitchFamily="34" charset="-122"/>
                <a:ea typeface="微软雅黑" panose="020B0503020204020204" pitchFamily="34" charset="-122"/>
                <a:cs typeface="+mn-ea"/>
              </a:rPr>
              <a:t>密码错误</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0070C0"/>
                </a:solidFill>
                <a:latin typeface="微软雅黑" panose="020B0503020204020204" pitchFamily="34" charset="-122"/>
                <a:ea typeface="微软雅黑" panose="020B0503020204020204" pitchFamily="34" charset="-122"/>
                <a:cs typeface="+mn-ea"/>
              </a:rPr>
              <a:t>3次以内</a:t>
            </a:r>
            <a:r>
              <a:rPr lang="zh-CN" altLang="en-US" sz="1800" dirty="0">
                <a:solidFill>
                  <a:srgbClr val="595959"/>
                </a:solidFill>
                <a:latin typeface="微软雅黑" panose="020B0503020204020204" pitchFamily="34" charset="-122"/>
                <a:ea typeface="微软雅黑" panose="020B0503020204020204" pitchFamily="34" charset="-122"/>
                <a:cs typeface="+mn-ea"/>
              </a:rPr>
              <a:t>）→选择取款→输入取款金额→出钞→退卡。</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备选流2：插卡→输入</a:t>
            </a:r>
            <a:r>
              <a:rPr lang="zh-CN" altLang="en-US" sz="1800" dirty="0">
                <a:solidFill>
                  <a:srgbClr val="0070C0"/>
                </a:solidFill>
                <a:latin typeface="微软雅黑" panose="020B0503020204020204" pitchFamily="34" charset="-122"/>
                <a:ea typeface="微软雅黑" panose="020B0503020204020204" pitchFamily="34" charset="-122"/>
                <a:cs typeface="+mn-ea"/>
              </a:rPr>
              <a:t>密码错误</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0070C0"/>
                </a:solidFill>
                <a:latin typeface="微软雅黑" panose="020B0503020204020204" pitchFamily="34" charset="-122"/>
                <a:ea typeface="微软雅黑" panose="020B0503020204020204" pitchFamily="34" charset="-122"/>
                <a:cs typeface="+mn-ea"/>
              </a:rPr>
              <a:t>超过3次</a:t>
            </a:r>
            <a:r>
              <a:rPr lang="zh-CN" altLang="en-US" sz="1800" dirty="0">
                <a:solidFill>
                  <a:srgbClr val="595959"/>
                </a:solidFill>
                <a:latin typeface="微软雅黑" panose="020B0503020204020204" pitchFamily="34" charset="-122"/>
                <a:ea typeface="微软雅黑" panose="020B0503020204020204" pitchFamily="34" charset="-122"/>
                <a:cs typeface="+mn-ea"/>
              </a:rPr>
              <a:t>）→退卡。</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备选流3：插卡→输入密码→选择取款→输入的</a:t>
            </a:r>
            <a:r>
              <a:rPr lang="zh-CN" altLang="en-US" sz="1800" dirty="0">
                <a:solidFill>
                  <a:srgbClr val="0070C0"/>
                </a:solidFill>
                <a:latin typeface="微软雅黑" panose="020B0503020204020204" pitchFamily="34" charset="-122"/>
                <a:ea typeface="微软雅黑" panose="020B0503020204020204" pitchFamily="34" charset="-122"/>
                <a:cs typeface="+mn-ea"/>
              </a:rPr>
              <a:t>取款金额不是100的倍数</a:t>
            </a:r>
            <a:r>
              <a:rPr lang="zh-CN" altLang="en-US" sz="1800" dirty="0">
                <a:solidFill>
                  <a:srgbClr val="595959"/>
                </a:solidFill>
                <a:latin typeface="微软雅黑" panose="020B0503020204020204" pitchFamily="34" charset="-122"/>
                <a:ea typeface="微软雅黑" panose="020B0503020204020204" pitchFamily="34" charset="-122"/>
                <a:cs typeface="+mn-ea"/>
              </a:rPr>
              <a:t>→退卡。</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备选流4：插卡→输入密码→选择取款→输入的</a:t>
            </a:r>
            <a:r>
              <a:rPr lang="zh-CN" altLang="en-US" sz="1800" dirty="0">
                <a:solidFill>
                  <a:srgbClr val="0070C0"/>
                </a:solidFill>
                <a:latin typeface="微软雅黑" panose="020B0503020204020204" pitchFamily="34" charset="-122"/>
                <a:ea typeface="微软雅黑" panose="020B0503020204020204" pitchFamily="34" charset="-122"/>
                <a:cs typeface="+mn-ea"/>
              </a:rPr>
              <a:t>取款金额大于账户余额</a:t>
            </a:r>
            <a:r>
              <a:rPr lang="zh-CN" altLang="en-US" sz="1800" dirty="0">
                <a:solidFill>
                  <a:srgbClr val="595959"/>
                </a:solidFill>
                <a:latin typeface="微软雅黑" panose="020B0503020204020204" pitchFamily="34" charset="-122"/>
                <a:ea typeface="微软雅黑" panose="020B0503020204020204" pitchFamily="34" charset="-122"/>
                <a:cs typeface="+mn-ea"/>
              </a:rPr>
              <a:t>→退卡。</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备选流5：插卡→输入密码→选择取款→输入的</a:t>
            </a:r>
            <a:r>
              <a:rPr lang="zh-CN" altLang="en-US" sz="1800" dirty="0">
                <a:solidFill>
                  <a:srgbClr val="0070C0"/>
                </a:solidFill>
                <a:latin typeface="微软雅黑" panose="020B0503020204020204" pitchFamily="34" charset="-122"/>
                <a:ea typeface="微软雅黑" panose="020B0503020204020204" pitchFamily="34" charset="-122"/>
                <a:cs typeface="+mn-ea"/>
              </a:rPr>
              <a:t>取款金额大于ATM取款额度</a:t>
            </a:r>
            <a:r>
              <a:rPr lang="zh-CN" altLang="en-US" sz="1800" dirty="0">
                <a:solidFill>
                  <a:srgbClr val="595959"/>
                </a:solidFill>
                <a:latin typeface="微软雅黑" panose="020B0503020204020204" pitchFamily="34" charset="-122"/>
                <a:ea typeface="微软雅黑" panose="020B0503020204020204" pitchFamily="34" charset="-122"/>
                <a:cs typeface="+mn-ea"/>
              </a:rPr>
              <a:t>→退卡。</a:t>
            </a: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cs typeface="+mn-ea"/>
              </a:rPr>
              <a:t>通过对基本流和备选流的分析，可以得出</a:t>
            </a:r>
            <a:r>
              <a:rPr lang="zh-CN" altLang="en-US" sz="1800" dirty="0">
                <a:solidFill>
                  <a:srgbClr val="0070C0"/>
                </a:solidFill>
                <a:latin typeface="微软雅黑" panose="020B0503020204020204" pitchFamily="34" charset="-122"/>
                <a:ea typeface="微软雅黑" panose="020B0503020204020204" pitchFamily="34" charset="-122"/>
                <a:cs typeface="+mn-ea"/>
              </a:rPr>
              <a:t>6个测试场景</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a:solidFill>
                  <a:srgbClr val="595959"/>
                </a:solidFill>
                <a:latin typeface="微软雅黑" panose="020B0503020204020204" pitchFamily="34" charset="-122"/>
                <a:ea typeface="微软雅黑" panose="020B0503020204020204" pitchFamily="34" charset="-122"/>
                <a:cs typeface="+mn-ea"/>
              </a:rPr>
              <a:t>具体如下。</a:t>
            </a:r>
            <a:endParaRPr lang="zh-CN" altLang="en-US" sz="1800" dirty="0">
              <a:solidFill>
                <a:srgbClr val="595959"/>
              </a:solidFill>
              <a:latin typeface="微软雅黑" panose="020B0503020204020204" pitchFamily="34" charset="-122"/>
              <a:ea typeface="微软雅黑" panose="020B0503020204020204" pitchFamily="34" charset="-122"/>
              <a:cs typeface="+mn-ea"/>
            </a:endParaRP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场景1：基本流。</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场景2：基本流+备选流1。</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场景3：基本流+备选流1+备选流3。</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场景4：基本流+备选流1+备选流4。</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场景5：基本流+备选流1+备选流5。</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场景6：基本流+备选流2。</a:t>
            </a:r>
          </a:p>
        </p:txBody>
      </p:sp>
      <p:sp>
        <p:nvSpPr>
          <p:cNvPr id="2"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2.5.3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：ATM取款</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场景分析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状态迁移图</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51220" y="3213100"/>
            <a:ext cx="583819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状态迁移图</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法</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的概述</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通过</a:t>
            </a:r>
            <a:r>
              <a:rPr sz="2000">
                <a:solidFill>
                  <a:srgbClr val="0070C0"/>
                </a:solidFill>
                <a:latin typeface="微软雅黑" panose="020B0503020204020204" pitchFamily="34" charset="-122"/>
                <a:ea typeface="微软雅黑" panose="020B0503020204020204" pitchFamily="34" charset="-122"/>
                <a:cs typeface="+mn-ea"/>
                <a:sym typeface="+mn-lt"/>
              </a:rPr>
              <a:t>状态迁移图</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法设计测试用例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2.6.1	状态迁移图法概述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2.1.1	等价类划分法概述</a:t>
            </a:r>
          </a:p>
        </p:txBody>
      </p:sp>
      <p:sp>
        <p:nvSpPr>
          <p:cNvPr id="16" name="TextBox 35"/>
          <p:cNvSpPr txBox="1">
            <a:spLocks noChangeArrowheads="1"/>
          </p:cNvSpPr>
          <p:nvPr/>
        </p:nvSpPr>
        <p:spPr bwMode="auto">
          <a:xfrm>
            <a:off x="1264285" y="909955"/>
            <a:ext cx="9660890"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b="1" dirty="0">
                <a:solidFill>
                  <a:srgbClr val="595959"/>
                </a:solidFill>
                <a:latin typeface="微软雅黑" panose="020B0503020204020204" pitchFamily="34" charset="-122"/>
                <a:ea typeface="微软雅黑" panose="020B0503020204020204" pitchFamily="34" charset="-122"/>
              </a:rPr>
              <a:t>2</a:t>
            </a:r>
            <a:r>
              <a:rPr lang="zh-CN" altLang="en-US" sz="2000" b="1" dirty="0">
                <a:solidFill>
                  <a:srgbClr val="595959"/>
                </a:solidFill>
                <a:latin typeface="微软雅黑" panose="020B0503020204020204" pitchFamily="34" charset="-122"/>
                <a:ea typeface="微软雅黑" panose="020B0503020204020204" pitchFamily="34" charset="-122"/>
              </a:rPr>
              <a:t>.</a:t>
            </a:r>
            <a:r>
              <a:rPr lang="en-US" altLang="zh-CN" sz="2000" b="1" dirty="0">
                <a:solidFill>
                  <a:srgbClr val="595959"/>
                </a:solidFill>
                <a:latin typeface="微软雅黑" panose="020B0503020204020204" pitchFamily="34" charset="-122"/>
                <a:ea typeface="微软雅黑" panose="020B0503020204020204" pitchFamily="34" charset="-122"/>
              </a:rPr>
              <a:t> </a:t>
            </a:r>
            <a:r>
              <a:rPr lang="zh-CN" altLang="en-US" sz="2000" b="1" dirty="0">
                <a:solidFill>
                  <a:srgbClr val="595959"/>
                </a:solidFill>
                <a:latin typeface="微软雅黑" panose="020B0503020204020204" pitchFamily="34" charset="-122"/>
                <a:ea typeface="微软雅黑" panose="020B0503020204020204" pitchFamily="34" charset="-122"/>
              </a:rPr>
              <a:t>设计测试用例</a:t>
            </a:r>
          </a:p>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当确定等价类后，需要建立等价类表，列出所有划分出的等价类，用以</a:t>
            </a:r>
            <a:r>
              <a:rPr lang="zh-CN" altLang="en-US" sz="2000">
                <a:solidFill>
                  <a:srgbClr val="595959"/>
                </a:solidFill>
                <a:latin typeface="微软雅黑" panose="020B0503020204020204" pitchFamily="34" charset="-122"/>
                <a:ea typeface="微软雅黑" panose="020B0503020204020204" pitchFamily="34" charset="-122"/>
              </a:rPr>
              <a:t>设计测试用例。基于</a:t>
            </a:r>
            <a:r>
              <a:rPr lang="zh-CN" altLang="en-US" sz="2000" dirty="0">
                <a:solidFill>
                  <a:srgbClr val="595959"/>
                </a:solidFill>
                <a:latin typeface="微软雅黑" panose="020B0503020204020204" pitchFamily="34" charset="-122"/>
                <a:ea typeface="微软雅黑" panose="020B0503020204020204" pitchFamily="34" charset="-122"/>
              </a:rPr>
              <a:t>等价类划分法的测试用例设计</a:t>
            </a:r>
            <a:r>
              <a:rPr lang="zh-CN" altLang="en-US" sz="2000">
                <a:solidFill>
                  <a:srgbClr val="595959"/>
                </a:solidFill>
                <a:latin typeface="微软雅黑" panose="020B0503020204020204" pitchFamily="34" charset="-122"/>
                <a:ea typeface="微软雅黑" panose="020B0503020204020204" pitchFamily="34" charset="-122"/>
              </a:rPr>
              <a:t>步骤如下。</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7" name="Freeform 274"/>
          <p:cNvSpPr/>
          <p:nvPr/>
        </p:nvSpPr>
        <p:spPr bwMode="auto">
          <a:xfrm>
            <a:off x="1602929" y="2779753"/>
            <a:ext cx="827231" cy="827231"/>
          </a:xfrm>
          <a:prstGeom prst="flowChartConnector">
            <a:avLst/>
          </a:prstGeom>
          <a:solidFill>
            <a:srgbClr val="36B2E6"/>
          </a:solidFill>
          <a:ln>
            <a:noFill/>
          </a:ln>
          <a:effectLst>
            <a:reflection endPos="21000" dist="50800" dir="5400000" sy="-100000" algn="bl" rotWithShape="0"/>
          </a:effectLst>
        </p:spPr>
        <p:txBody>
          <a:bodyPr vert="horz" wrap="square" lIns="91425" tIns="45712" rIns="91425" bIns="45712" numCol="1" anchor="t" anchorCtr="0" compatLnSpc="1"/>
          <a:lstStyle/>
          <a:p>
            <a:pPr algn="ctr"/>
            <a:r>
              <a:rPr lang="en-US" altLang="zh-CN" sz="3200" b="1">
                <a:solidFill>
                  <a:schemeClr val="bg1"/>
                </a:solidFill>
              </a:rPr>
              <a:t>1</a:t>
            </a:r>
            <a:endParaRPr lang="zh-CN" altLang="en-US" sz="3200" b="1" dirty="0">
              <a:solidFill>
                <a:schemeClr val="bg1"/>
              </a:solidFill>
            </a:endParaRPr>
          </a:p>
        </p:txBody>
      </p:sp>
      <p:sp>
        <p:nvSpPr>
          <p:cNvPr id="18" name="Freeform 369"/>
          <p:cNvSpPr/>
          <p:nvPr/>
        </p:nvSpPr>
        <p:spPr bwMode="auto">
          <a:xfrm>
            <a:off x="1603626" y="4439726"/>
            <a:ext cx="827231" cy="827231"/>
          </a:xfrm>
          <a:prstGeom prst="flowChartConnector">
            <a:avLst/>
          </a:prstGeom>
          <a:solidFill>
            <a:srgbClr val="7BC143"/>
          </a:solidFill>
          <a:ln>
            <a:noFill/>
          </a:ln>
          <a:effectLst>
            <a:reflection endPos="21000" dist="50800" dir="5400000" sy="-100000" algn="bl" rotWithShape="0"/>
          </a:effectLst>
        </p:spPr>
        <p:txBody>
          <a:bodyPr vert="horz" wrap="square" lIns="91425" tIns="45712" rIns="91425" bIns="45712" numCol="1" anchor="t" anchorCtr="0" compatLnSpc="1"/>
          <a:lstStyle/>
          <a:p>
            <a:pPr algn="ctr"/>
            <a:r>
              <a:rPr lang="en-US" altLang="zh-CN" sz="3200" b="1">
                <a:solidFill>
                  <a:schemeClr val="bg1"/>
                </a:solidFill>
              </a:rPr>
              <a:t>2</a:t>
            </a:r>
            <a:endParaRPr lang="zh-CN" altLang="en-US" sz="3200" b="1" dirty="0">
              <a:solidFill>
                <a:schemeClr val="bg1"/>
              </a:solidFill>
            </a:endParaRPr>
          </a:p>
        </p:txBody>
      </p:sp>
      <p:cxnSp>
        <p:nvCxnSpPr>
          <p:cNvPr id="19" name="直接连接符 18"/>
          <p:cNvCxnSpPr/>
          <p:nvPr/>
        </p:nvCxnSpPr>
        <p:spPr>
          <a:xfrm flipV="1">
            <a:off x="1944460" y="3643714"/>
            <a:ext cx="737884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20" name="直接连接符 19"/>
          <p:cNvCxnSpPr/>
          <p:nvPr/>
        </p:nvCxnSpPr>
        <p:spPr>
          <a:xfrm>
            <a:off x="1945158" y="5304699"/>
            <a:ext cx="7378847" cy="0"/>
          </a:xfrm>
          <a:prstGeom prst="line">
            <a:avLst/>
          </a:prstGeom>
          <a:ln w="19050">
            <a:solidFill>
              <a:srgbClr val="92D050"/>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1" name="矩形 20"/>
          <p:cNvSpPr/>
          <p:nvPr/>
        </p:nvSpPr>
        <p:spPr>
          <a:xfrm>
            <a:off x="2467220" y="3062095"/>
            <a:ext cx="7136920" cy="460375"/>
          </a:xfrm>
          <a:prstGeom prst="rect">
            <a:avLst/>
          </a:prstGeom>
        </p:spPr>
        <p:txBody>
          <a:bodyPr wrap="square">
            <a:spAutoFit/>
          </a:bodyPr>
          <a:lstStyle/>
          <a:p>
            <a:pPr algn="l"/>
            <a:r>
              <a:rPr lang="zh-CN" altLang="en-US" b="1">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确定测试对象，保证非测试对象的正确性。</a:t>
            </a:r>
          </a:p>
        </p:txBody>
      </p:sp>
      <p:sp>
        <p:nvSpPr>
          <p:cNvPr id="22" name="矩形 21"/>
          <p:cNvSpPr/>
          <p:nvPr/>
        </p:nvSpPr>
        <p:spPr>
          <a:xfrm>
            <a:off x="2430396" y="4727440"/>
            <a:ext cx="6881690" cy="460375"/>
          </a:xfrm>
          <a:prstGeom prst="rect">
            <a:avLst/>
          </a:prstGeom>
        </p:spPr>
        <p:txBody>
          <a:bodyPr wrap="square">
            <a:spAutoFit/>
          </a:bodyPr>
          <a:lstStyle/>
          <a:p>
            <a:pPr algn="l"/>
            <a:r>
              <a:rPr lang="zh-CN" altLang="en-US" b="1" dirty="0">
                <a:solidFill>
                  <a:srgbClr val="92D050"/>
                </a:solidFill>
                <a:latin typeface="微软雅黑" panose="020B0503020204020204" pitchFamily="34" charset="-122"/>
                <a:ea typeface="微软雅黑" panose="020B0503020204020204" pitchFamily="34" charset="-122"/>
              </a:rPr>
              <a:t>为每个等价类规定一个唯一编号。</a:t>
            </a:r>
          </a:p>
        </p:txBody>
      </p:sp>
    </p:spTree>
    <p:extLst>
      <p:ext uri="{BB962C8B-B14F-4D97-AF65-F5344CB8AC3E}">
        <p14:creationId xmlns:p14="http://schemas.microsoft.com/office/powerpoint/2010/main" val="2651144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557655"/>
            <a:ext cx="6289675" cy="386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状态迁移图法</a:t>
            </a:r>
            <a:r>
              <a:rPr lang="zh-CN" altLang="en-US" sz="1800" dirty="0">
                <a:solidFill>
                  <a:srgbClr val="595959"/>
                </a:solidFill>
                <a:latin typeface="微软雅黑" panose="020B0503020204020204" pitchFamily="34" charset="-122"/>
                <a:ea typeface="微软雅黑" panose="020B0503020204020204" pitchFamily="34" charset="-122"/>
              </a:rPr>
              <a:t>(State Transition </a:t>
            </a:r>
            <a:r>
              <a:rPr lang="zh-CN" altLang="en-US" sz="1800">
                <a:solidFill>
                  <a:srgbClr val="595959"/>
                </a:solidFill>
                <a:latin typeface="微软雅黑" panose="020B0503020204020204" pitchFamily="34" charset="-122"/>
                <a:ea typeface="微软雅黑" panose="020B0503020204020204" pitchFamily="34" charset="-122"/>
              </a:rPr>
              <a:t>Diagram，STD</a:t>
            </a:r>
            <a:r>
              <a:rPr lang="zh-CN" altLang="en-US" sz="1800" dirty="0">
                <a:solidFill>
                  <a:srgbClr val="595959"/>
                </a:solidFill>
                <a:latin typeface="微软雅黑" panose="020B0503020204020204" pitchFamily="34" charset="-122"/>
                <a:ea typeface="微软雅黑" panose="020B0503020204020204" pitchFamily="34" charset="-122"/>
              </a:rPr>
              <a:t>)是</a:t>
            </a:r>
            <a:r>
              <a:rPr lang="zh-CN" altLang="en-US" sz="1800" dirty="0">
                <a:solidFill>
                  <a:srgbClr val="0070C0"/>
                </a:solidFill>
                <a:latin typeface="微软雅黑" panose="020B0503020204020204" pitchFamily="34" charset="-122"/>
                <a:ea typeface="微软雅黑" panose="020B0503020204020204" pitchFamily="34" charset="-122"/>
              </a:rPr>
              <a:t>黑盒测试</a:t>
            </a:r>
            <a:r>
              <a:rPr lang="zh-CN" altLang="en-US" sz="1800" dirty="0">
                <a:solidFill>
                  <a:srgbClr val="595959"/>
                </a:solidFill>
                <a:latin typeface="微软雅黑" panose="020B0503020204020204" pitchFamily="34" charset="-122"/>
                <a:ea typeface="微软雅黑" panose="020B0503020204020204" pitchFamily="34" charset="-122"/>
              </a:rPr>
              <a:t>的一种</a:t>
            </a:r>
            <a:r>
              <a:rPr lang="zh-CN" altLang="en-US" sz="1800" dirty="0">
                <a:solidFill>
                  <a:srgbClr val="0070C0"/>
                </a:solidFill>
                <a:latin typeface="微软雅黑" panose="020B0503020204020204" pitchFamily="34" charset="-122"/>
                <a:ea typeface="微软雅黑" panose="020B0503020204020204" pitchFamily="34" charset="-122"/>
              </a:rPr>
              <a:t>方法</a:t>
            </a:r>
            <a:r>
              <a:rPr lang="zh-CN" altLang="en-US" sz="1800" dirty="0">
                <a:solidFill>
                  <a:srgbClr val="595959"/>
                </a:solidFill>
                <a:latin typeface="微软雅黑" panose="020B0503020204020204" pitchFamily="34" charset="-122"/>
                <a:ea typeface="微软雅黑" panose="020B0503020204020204" pitchFamily="34" charset="-122"/>
              </a:rPr>
              <a:t>，状态迁移图用来描述系统或对象的状态，以及导致系统或对象状态发生改变的事件。状态迁移图法是通过</a:t>
            </a:r>
            <a:r>
              <a:rPr lang="zh-CN" altLang="en-US" sz="1800" dirty="0">
                <a:solidFill>
                  <a:srgbClr val="0070C0"/>
                </a:solidFill>
                <a:latin typeface="微软雅黑" panose="020B0503020204020204" pitchFamily="34" charset="-122"/>
                <a:ea typeface="微软雅黑" panose="020B0503020204020204" pitchFamily="34" charset="-122"/>
              </a:rPr>
              <a:t>分析被测系统的状态</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以及这些状态之间的转换条件和路径来设计测试用例的一种方法</a:t>
            </a:r>
            <a:r>
              <a:rPr lang="zh-CN" altLang="en-US" sz="1800" dirty="0">
                <a:solidFill>
                  <a:srgbClr val="595959"/>
                </a:solidFill>
                <a:latin typeface="微软雅黑" panose="020B0503020204020204" pitchFamily="34" charset="-122"/>
                <a:ea typeface="微软雅黑" panose="020B0503020204020204" pitchFamily="34" charset="-122"/>
              </a:rPr>
              <a:t>，它主要用于验证在给定的条件内，系统对象是否能够发生状态的改变，以及是否存在不可能达到的状态或非法的状态等。在状态迁移图中，由一个状态、事件所确定的下一个状态可能会有多个，实际迁移到哪一个状态，由触发条件决定。</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2.6.1	状态迁移图法概述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271270" y="837565"/>
            <a:ext cx="997902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状态迁移图法主要关注测试状态转移的</a:t>
            </a:r>
            <a:r>
              <a:rPr lang="zh-CN" altLang="en-US" sz="1800">
                <a:solidFill>
                  <a:srgbClr val="595959"/>
                </a:solidFill>
                <a:latin typeface="微软雅黑" panose="020B0503020204020204" pitchFamily="34" charset="-122"/>
                <a:ea typeface="微软雅黑" panose="020B0503020204020204" pitchFamily="34" charset="-122"/>
              </a:rPr>
              <a:t>正确性，将被</a:t>
            </a:r>
            <a:r>
              <a:rPr lang="zh-CN" altLang="en-US" sz="1800" dirty="0">
                <a:solidFill>
                  <a:srgbClr val="595959"/>
                </a:solidFill>
                <a:latin typeface="微软雅黑" panose="020B0503020204020204" pitchFamily="34" charset="-122"/>
                <a:ea typeface="微软雅黑" panose="020B0503020204020204" pitchFamily="34" charset="-122"/>
              </a:rPr>
              <a:t>测系统中业务流程的每个节点用状态来描述，</a:t>
            </a:r>
            <a:r>
              <a:rPr lang="zh-CN" altLang="en-US" sz="1800" dirty="0">
                <a:solidFill>
                  <a:srgbClr val="0070C0"/>
                </a:solidFill>
                <a:latin typeface="微软雅黑" panose="020B0503020204020204" pitchFamily="34" charset="-122"/>
                <a:ea typeface="微软雅黑" panose="020B0503020204020204" pitchFamily="34" charset="-122"/>
              </a:rPr>
              <a:t>通过触发的事件来完成各个状态之间的迁移</a:t>
            </a:r>
            <a:r>
              <a:rPr lang="zh-CN" altLang="en-US" sz="1800" dirty="0">
                <a:solidFill>
                  <a:srgbClr val="595959"/>
                </a:solidFill>
                <a:latin typeface="微软雅黑" panose="020B0503020204020204" pitchFamily="34" charset="-122"/>
                <a:ea typeface="微软雅黑" panose="020B0503020204020204" pitchFamily="34" charset="-122"/>
              </a:rPr>
              <a:t>。使用</a:t>
            </a:r>
            <a:r>
              <a:rPr lang="zh-CN" altLang="en-US" sz="1800" dirty="0">
                <a:solidFill>
                  <a:srgbClr val="0070C0"/>
                </a:solidFill>
                <a:latin typeface="微软雅黑" panose="020B0503020204020204" pitchFamily="34" charset="-122"/>
                <a:ea typeface="微软雅黑" panose="020B0503020204020204" pitchFamily="34" charset="-122"/>
              </a:rPr>
              <a:t>状态迁移图法设计测试用例的具体步骤</a:t>
            </a:r>
            <a:r>
              <a:rPr lang="zh-CN" altLang="en-US" sz="1800" dirty="0">
                <a:solidFill>
                  <a:srgbClr val="595959"/>
                </a:solidFill>
                <a:latin typeface="微软雅黑" panose="020B0503020204020204" pitchFamily="34" charset="-122"/>
                <a:ea typeface="微软雅黑" panose="020B0503020204020204" pitchFamily="34" charset="-122"/>
              </a:rPr>
              <a:t>如下。</a:t>
            </a: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2.6.1	状态迁移图法概述</a:t>
            </a:r>
          </a:p>
        </p:txBody>
      </p:sp>
      <p:sp>
        <p:nvSpPr>
          <p:cNvPr id="43" name="形状 42"/>
          <p:cNvSpPr/>
          <p:nvPr/>
        </p:nvSpPr>
        <p:spPr>
          <a:xfrm>
            <a:off x="2499604" y="3239719"/>
            <a:ext cx="2361196" cy="2361196"/>
          </a:xfrm>
          <a:prstGeom prst="leftCircularArrow">
            <a:avLst>
              <a:gd name="adj1" fmla="val 2872"/>
              <a:gd name="adj2" fmla="val 351158"/>
              <a:gd name="adj3" fmla="val 2126668"/>
              <a:gd name="adj4" fmla="val 9024489"/>
              <a:gd name="adj5" fmla="val 3351"/>
            </a:avLst>
          </a:prstGeom>
          <a:solidFill>
            <a:srgbClr val="0070C0"/>
          </a:solidFill>
          <a:ln w="0">
            <a:solidFill>
              <a:schemeClr val="accent1"/>
            </a:solidFill>
          </a:ln>
        </p:spPr>
        <p:style>
          <a:lnRef idx="2">
            <a:schemeClr val="accent1"/>
          </a:lnRef>
          <a:fillRef idx="0">
            <a:schemeClr val="accent1"/>
          </a:fillRef>
          <a:effectRef idx="1">
            <a:schemeClr val="accent1"/>
          </a:effectRef>
          <a:fontRef idx="minor">
            <a:schemeClr val="tx1"/>
          </a:fontRef>
        </p:style>
        <p:txBody>
          <a:bodyPr vert="horz" wrap="square" lIns="91425" tIns="45712" rIns="91425" bIns="45712" anchor="t">
            <a:noAutofit/>
          </a:bodyPr>
          <a:lstStyle/>
          <a:p>
            <a:pPr marL="0" marR="0" lvl="0" indent="0" algn="l" defTabSz="914400" rtl="0" eaLnBrk="0" fontAlgn="auto" latinLnBrk="0" hangingPunct="1">
              <a:lnSpc>
                <a:spcPct val="100000"/>
              </a:lnSpc>
              <a:spcBef>
                <a:spcPts val="0"/>
              </a:spcBef>
              <a:spcAft>
                <a:spcPts val="0"/>
              </a:spcAft>
              <a:buClrTx/>
              <a:buSzTx/>
              <a:buFontTx/>
              <a:buNone/>
              <a:defRPr/>
            </a:pPr>
            <a:endParaRPr kumimoji="0" lang="ko-KR" altLang="en-US" sz="2800" b="0" i="0" u="none" strike="noStrike" kern="1200" cap="none" spc="0" normalizeH="0" baseline="0" noProof="0" dirty="0">
              <a:ln>
                <a:noFill/>
              </a:ln>
              <a:solidFill>
                <a:srgbClr val="FFFFFF"/>
              </a:solidFill>
              <a:effectLst/>
              <a:uLnTx/>
              <a:uFillTx/>
              <a:ea typeface="微软雅黑" panose="020B0503020204020204" pitchFamily="34" charset="-122"/>
              <a:cs typeface="+mn-lt"/>
            </a:endParaRPr>
          </a:p>
        </p:txBody>
      </p:sp>
      <p:sp>
        <p:nvSpPr>
          <p:cNvPr id="44" name="形状 16501"/>
          <p:cNvSpPr/>
          <p:nvPr/>
        </p:nvSpPr>
        <p:spPr>
          <a:xfrm>
            <a:off x="1396782" y="2980680"/>
            <a:ext cx="1938352" cy="1598680"/>
          </a:xfrm>
          <a:custGeom>
            <a:avLst/>
            <a:gdLst>
              <a:gd name="TX0" fmla="*/ 0 w 1281168"/>
              <a:gd name="TY0" fmla="*/ 105669 h 1056696"/>
              <a:gd name="TX1" fmla="*/ 105669 w 1281168"/>
              <a:gd name="TY1" fmla="*/ 0 h 1056696"/>
              <a:gd name="TX2" fmla="*/ 1175497 w 1281168"/>
              <a:gd name="TY2" fmla="*/ 0 h 1056696"/>
              <a:gd name="TX3" fmla="*/ 1281166 w 1281168"/>
              <a:gd name="TY3" fmla="*/ 105669 h 1056696"/>
              <a:gd name="TX4" fmla="*/ 1281166 w 1281168"/>
              <a:gd name="TY4" fmla="*/ 951025 h 1056696"/>
              <a:gd name="TX5" fmla="*/ 1175497 w 1281168"/>
              <a:gd name="TY5" fmla="*/ 1056694 h 1056696"/>
              <a:gd name="TX6" fmla="*/ 105669 w 1281168"/>
              <a:gd name="TY6" fmla="*/ 1056694 h 1056696"/>
              <a:gd name="TX7" fmla="*/ 0 w 1281168"/>
              <a:gd name="TY7" fmla="*/ 951025 h 1056696"/>
              <a:gd name="TX8" fmla="*/ 0 w 1281168"/>
              <a:gd name="TY8" fmla="*/ 105669 h 1056696"/>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281168" h="1056696">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w="28575" cap="flat" cmpd="sng">
            <a:solidFill>
              <a:srgbClr val="014076"/>
            </a:solidFill>
            <a:prstDash val="solid"/>
            <a:round/>
          </a:ln>
        </p:spPr>
        <p:txBody>
          <a:bodyPr vert="horz" wrap="square" lIns="91425" tIns="66029" rIns="66029" bIns="91425" anchor="t">
            <a:noAutofit/>
          </a:bodyPr>
          <a:lstStyle/>
          <a:p>
            <a:pPr marL="228600" marR="0" lvl="0" indent="-228600" algn="l" defTabSz="977900" rtl="0" eaLnBrk="0" fontAlgn="auto" latinLnBrk="0" hangingPunct="1">
              <a:lnSpc>
                <a:spcPct val="90000"/>
              </a:lnSpc>
              <a:spcBef>
                <a:spcPts val="0"/>
              </a:spcBef>
              <a:spcAft>
                <a:spcPts val="300"/>
              </a:spcAft>
              <a:buClr>
                <a:srgbClr val="000000"/>
              </a:buClr>
              <a:buSzTx/>
              <a:buFont typeface="±¼¸²"/>
              <a:buChar char="•"/>
              <a:defRPr/>
            </a:pPr>
            <a:endParaRPr kumimoji="0" lang="ko-KR" altLang="en-US" sz="2800" b="0" i="0" u="none" strike="noStrike" kern="1200" cap="none" spc="0" normalizeH="0" baseline="0" noProof="0" dirty="0">
              <a:ln>
                <a:noFill/>
              </a:ln>
              <a:solidFill>
                <a:srgbClr val="000000"/>
              </a:solidFill>
              <a:effectLst/>
              <a:uLnTx/>
              <a:uFillTx/>
              <a:ea typeface="Arial" panose="020B0604020202020204" pitchFamily="34" charset="0"/>
              <a:cs typeface="+mn-lt"/>
            </a:endParaRPr>
          </a:p>
        </p:txBody>
      </p:sp>
      <p:sp>
        <p:nvSpPr>
          <p:cNvPr id="45" name="形状 16502"/>
          <p:cNvSpPr/>
          <p:nvPr/>
        </p:nvSpPr>
        <p:spPr>
          <a:xfrm>
            <a:off x="1827244" y="4229530"/>
            <a:ext cx="1723121" cy="685693"/>
          </a:xfrm>
          <a:custGeom>
            <a:avLst/>
            <a:gdLst>
              <a:gd name="TX0" fmla="*/ 0 w 1138816"/>
              <a:gd name="TY0" fmla="*/ 45287 h 452871"/>
              <a:gd name="TX1" fmla="*/ 45287 w 1138816"/>
              <a:gd name="TY1" fmla="*/ 0 h 452871"/>
              <a:gd name="TX2" fmla="*/ 1093527 w 1138816"/>
              <a:gd name="TY2" fmla="*/ 0 h 452871"/>
              <a:gd name="TX3" fmla="*/ 1138814 w 1138816"/>
              <a:gd name="TY3" fmla="*/ 45287 h 452871"/>
              <a:gd name="TX4" fmla="*/ 1138814 w 1138816"/>
              <a:gd name="TY4" fmla="*/ 407582 h 452871"/>
              <a:gd name="TX5" fmla="*/ 1093527 w 1138816"/>
              <a:gd name="TY5" fmla="*/ 452869 h 452871"/>
              <a:gd name="TX6" fmla="*/ 45287 w 1138816"/>
              <a:gd name="TY6" fmla="*/ 452869 h 452871"/>
              <a:gd name="TX7" fmla="*/ 0 w 1138816"/>
              <a:gd name="TY7" fmla="*/ 407582 h 452871"/>
              <a:gd name="TX8" fmla="*/ 0 w 1138816"/>
              <a:gd name="TY8" fmla="*/ 45287 h 452871"/>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138816" h="452871">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0070C0"/>
          </a:solidFill>
          <a:ln w="0">
            <a:noFill/>
          </a:ln>
        </p:spPr>
        <p:txBody>
          <a:bodyPr vert="horz" wrap="square" lIns="60950" tIns="45077" rIns="60950" bIns="45077" anchor="ctr">
            <a:noAutofit/>
          </a:bodyPr>
          <a:lstStyle/>
          <a:p>
            <a:pPr marL="0" marR="0" lvl="0" indent="0" algn="ctr" defTabSz="1111250" rtl="0" eaLnBrk="0" fontAlgn="auto" latinLnBrk="0" hangingPunct="1">
              <a:lnSpc>
                <a:spcPct val="90000"/>
              </a:lnSpc>
              <a:spcBef>
                <a:spcPts val="0"/>
              </a:spcBef>
              <a:spcAft>
                <a:spcPts val="1000"/>
              </a:spcAft>
              <a:buClrTx/>
              <a:buSzTx/>
              <a:buFontTx/>
              <a:buNone/>
              <a:defRPr/>
            </a:pPr>
            <a:endParaRPr kumimoji="0" lang="ko-KR" altLang="en-US" sz="2800" b="0" i="0" u="none" strike="noStrike" kern="1200" cap="none" spc="0" normalizeH="0" baseline="0" noProof="0" dirty="0">
              <a:ln>
                <a:noFill/>
              </a:ln>
              <a:solidFill>
                <a:srgbClr val="FFFFFF"/>
              </a:solidFill>
              <a:effectLst/>
              <a:uLnTx/>
              <a:uFillTx/>
              <a:ea typeface="Arial" panose="020B0604020202020204" pitchFamily="34" charset="0"/>
              <a:cs typeface="+mn-lt"/>
            </a:endParaRPr>
          </a:p>
        </p:txBody>
      </p:sp>
      <p:sp>
        <p:nvSpPr>
          <p:cNvPr id="46" name="形状 16503"/>
          <p:cNvSpPr/>
          <p:nvPr/>
        </p:nvSpPr>
        <p:spPr>
          <a:xfrm>
            <a:off x="4805564" y="1934417"/>
            <a:ext cx="2642457" cy="2642457"/>
          </a:xfrm>
          <a:prstGeom prst="circularArrow">
            <a:avLst>
              <a:gd name="adj1" fmla="val 2567"/>
              <a:gd name="adj2" fmla="val 311540"/>
              <a:gd name="adj3" fmla="val 19512949"/>
              <a:gd name="adj4" fmla="val 12575511"/>
              <a:gd name="adj5" fmla="val 2994"/>
            </a:avLst>
          </a:prstGeom>
          <a:solidFill>
            <a:srgbClr val="0070C0"/>
          </a:solidFill>
          <a:ln w="0">
            <a:solidFill>
              <a:schemeClr val="accent1"/>
            </a:solidFill>
          </a:ln>
        </p:spPr>
        <p:style>
          <a:lnRef idx="2">
            <a:schemeClr val="accent1"/>
          </a:lnRef>
          <a:fillRef idx="0">
            <a:schemeClr val="accent1"/>
          </a:fillRef>
          <a:effectRef idx="1">
            <a:schemeClr val="accent1"/>
          </a:effectRef>
          <a:fontRef idx="minor">
            <a:schemeClr val="tx1"/>
          </a:fontRef>
        </p:style>
        <p:txBody>
          <a:bodyPr vert="horz" wrap="square" lIns="91425" tIns="45712" rIns="91425" bIns="45712" anchor="t">
            <a:noAutofit/>
          </a:bodyPr>
          <a:lstStyle/>
          <a:p>
            <a:pPr marL="0" marR="0" lvl="0" indent="0" algn="l" defTabSz="914400" rtl="0" eaLnBrk="0" fontAlgn="auto" latinLnBrk="0" hangingPunct="1">
              <a:lnSpc>
                <a:spcPct val="100000"/>
              </a:lnSpc>
              <a:spcBef>
                <a:spcPts val="0"/>
              </a:spcBef>
              <a:spcAft>
                <a:spcPts val="0"/>
              </a:spcAft>
              <a:buClrTx/>
              <a:buSzTx/>
              <a:buFontTx/>
              <a:buNone/>
              <a:defRPr/>
            </a:pPr>
            <a:endParaRPr kumimoji="0" lang="ko-KR" altLang="en-US" sz="2800" b="0" i="0" u="none" strike="noStrike" kern="1200" cap="none" spc="0" normalizeH="0" baseline="0" noProof="0" dirty="0">
              <a:ln>
                <a:noFill/>
              </a:ln>
              <a:solidFill>
                <a:srgbClr val="FFFFFF"/>
              </a:solidFill>
              <a:effectLst/>
              <a:uLnTx/>
              <a:uFillTx/>
              <a:ea typeface="微软雅黑" panose="020B0503020204020204" pitchFamily="34" charset="-122"/>
              <a:cs typeface="+mn-lt"/>
            </a:endParaRPr>
          </a:p>
        </p:txBody>
      </p:sp>
      <p:sp>
        <p:nvSpPr>
          <p:cNvPr id="36" name="形状 16504"/>
          <p:cNvSpPr/>
          <p:nvPr/>
        </p:nvSpPr>
        <p:spPr>
          <a:xfrm>
            <a:off x="3864641" y="2980045"/>
            <a:ext cx="1938352" cy="1598680"/>
          </a:xfrm>
          <a:custGeom>
            <a:avLst/>
            <a:gdLst>
              <a:gd name="TX0" fmla="*/ 0 w 1281168"/>
              <a:gd name="TY0" fmla="*/ 105669 h 1056696"/>
              <a:gd name="TX1" fmla="*/ 105669 w 1281168"/>
              <a:gd name="TY1" fmla="*/ 0 h 1056696"/>
              <a:gd name="TX2" fmla="*/ 1175497 w 1281168"/>
              <a:gd name="TY2" fmla="*/ 0 h 1056696"/>
              <a:gd name="TX3" fmla="*/ 1281166 w 1281168"/>
              <a:gd name="TY3" fmla="*/ 105669 h 1056696"/>
              <a:gd name="TX4" fmla="*/ 1281166 w 1281168"/>
              <a:gd name="TY4" fmla="*/ 951025 h 1056696"/>
              <a:gd name="TX5" fmla="*/ 1175497 w 1281168"/>
              <a:gd name="TY5" fmla="*/ 1056694 h 1056696"/>
              <a:gd name="TX6" fmla="*/ 105669 w 1281168"/>
              <a:gd name="TY6" fmla="*/ 1056694 h 1056696"/>
              <a:gd name="TX7" fmla="*/ 0 w 1281168"/>
              <a:gd name="TY7" fmla="*/ 951025 h 1056696"/>
              <a:gd name="TX8" fmla="*/ 0 w 1281168"/>
              <a:gd name="TY8" fmla="*/ 105669 h 1056696"/>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281168" h="1056696">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w="28575" cap="flat" cmpd="sng">
            <a:solidFill>
              <a:srgbClr val="014076"/>
            </a:solidFill>
            <a:prstDash val="solid"/>
            <a:round/>
          </a:ln>
        </p:spPr>
        <p:txBody>
          <a:bodyPr vert="horz" wrap="square" lIns="66029" tIns="292689" rIns="66029" bIns="66029" anchor="b">
            <a:noAutofit/>
          </a:bodyPr>
          <a:lstStyle/>
          <a:p>
            <a:pPr marL="228600" marR="0" lvl="0" indent="-228600" algn="l" defTabSz="977900" rtl="0" eaLnBrk="0" fontAlgn="auto" latinLnBrk="0" hangingPunct="1">
              <a:lnSpc>
                <a:spcPct val="90000"/>
              </a:lnSpc>
              <a:spcBef>
                <a:spcPts val="0"/>
              </a:spcBef>
              <a:spcAft>
                <a:spcPts val="300"/>
              </a:spcAft>
              <a:buClr>
                <a:srgbClr val="000000"/>
              </a:buClr>
              <a:buSzTx/>
              <a:buFont typeface="±¼¸²"/>
              <a:buChar char="•"/>
              <a:defRPr/>
            </a:pPr>
            <a:endParaRPr kumimoji="0" lang="ko-KR" altLang="en-US" sz="2800" b="0" i="0" u="none" strike="noStrike" kern="1200" cap="none" spc="0" normalizeH="0" baseline="0" noProof="0" dirty="0">
              <a:ln>
                <a:noFill/>
              </a:ln>
              <a:solidFill>
                <a:srgbClr val="000000"/>
              </a:solidFill>
              <a:effectLst/>
              <a:uLnTx/>
              <a:uFillTx/>
              <a:ea typeface="Arial" panose="020B0604020202020204" pitchFamily="34" charset="0"/>
              <a:cs typeface="+mn-lt"/>
            </a:endParaRPr>
          </a:p>
        </p:txBody>
      </p:sp>
      <p:sp>
        <p:nvSpPr>
          <p:cNvPr id="48" name="形状 16505"/>
          <p:cNvSpPr/>
          <p:nvPr/>
        </p:nvSpPr>
        <p:spPr>
          <a:xfrm>
            <a:off x="4294469" y="2637198"/>
            <a:ext cx="1723121" cy="685693"/>
          </a:xfrm>
          <a:custGeom>
            <a:avLst/>
            <a:gdLst>
              <a:gd name="TX0" fmla="*/ 0 w 1138816"/>
              <a:gd name="TY0" fmla="*/ 45287 h 452871"/>
              <a:gd name="TX1" fmla="*/ 45287 w 1138816"/>
              <a:gd name="TY1" fmla="*/ 0 h 452871"/>
              <a:gd name="TX2" fmla="*/ 1093527 w 1138816"/>
              <a:gd name="TY2" fmla="*/ 0 h 452871"/>
              <a:gd name="TX3" fmla="*/ 1138814 w 1138816"/>
              <a:gd name="TY3" fmla="*/ 45287 h 452871"/>
              <a:gd name="TX4" fmla="*/ 1138814 w 1138816"/>
              <a:gd name="TY4" fmla="*/ 407582 h 452871"/>
              <a:gd name="TX5" fmla="*/ 1093527 w 1138816"/>
              <a:gd name="TY5" fmla="*/ 452869 h 452871"/>
              <a:gd name="TX6" fmla="*/ 45287 w 1138816"/>
              <a:gd name="TY6" fmla="*/ 452869 h 452871"/>
              <a:gd name="TX7" fmla="*/ 0 w 1138816"/>
              <a:gd name="TY7" fmla="*/ 407582 h 452871"/>
              <a:gd name="TX8" fmla="*/ 0 w 1138816"/>
              <a:gd name="TY8" fmla="*/ 45287 h 452871"/>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138816" h="452871">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0070C0"/>
          </a:solidFill>
          <a:ln w="0">
            <a:noFill/>
          </a:ln>
        </p:spPr>
        <p:txBody>
          <a:bodyPr vert="horz" wrap="square" lIns="60950" tIns="45077" rIns="60950" bIns="45077" anchor="ctr">
            <a:noAutofit/>
          </a:bodyPr>
          <a:lstStyle/>
          <a:p>
            <a:pPr marL="0" marR="0" lvl="0" indent="0" algn="ctr" defTabSz="1111250" rtl="0" eaLnBrk="0" fontAlgn="auto" latinLnBrk="0" hangingPunct="1">
              <a:lnSpc>
                <a:spcPct val="90000"/>
              </a:lnSpc>
              <a:spcBef>
                <a:spcPts val="0"/>
              </a:spcBef>
              <a:spcAft>
                <a:spcPts val="1000"/>
              </a:spcAft>
              <a:buClrTx/>
              <a:buSzTx/>
              <a:buFontTx/>
              <a:buNone/>
              <a:defRPr/>
            </a:pPr>
            <a:endParaRPr kumimoji="0" lang="ko-KR" altLang="en-US" sz="2800" b="0" i="0" u="none" strike="noStrike" kern="1200" cap="none" spc="0" normalizeH="0" baseline="0" noProof="0" dirty="0">
              <a:ln>
                <a:noFill/>
              </a:ln>
              <a:solidFill>
                <a:srgbClr val="FFFFFF"/>
              </a:solidFill>
              <a:effectLst/>
              <a:uLnTx/>
              <a:uFillTx/>
              <a:ea typeface="Arial" panose="020B0604020202020204" pitchFamily="34" charset="0"/>
              <a:cs typeface="+mn-lt"/>
            </a:endParaRPr>
          </a:p>
        </p:txBody>
      </p:sp>
      <p:sp>
        <p:nvSpPr>
          <p:cNvPr id="49" name="形状 16506"/>
          <p:cNvSpPr/>
          <p:nvPr/>
        </p:nvSpPr>
        <p:spPr>
          <a:xfrm>
            <a:off x="6315993" y="2999092"/>
            <a:ext cx="1938352" cy="1598680"/>
          </a:xfrm>
          <a:custGeom>
            <a:avLst/>
            <a:gdLst>
              <a:gd name="TX0" fmla="*/ 0 w 1281168"/>
              <a:gd name="TY0" fmla="*/ 105669 h 1056696"/>
              <a:gd name="TX1" fmla="*/ 105669 w 1281168"/>
              <a:gd name="TY1" fmla="*/ 0 h 1056696"/>
              <a:gd name="TX2" fmla="*/ 1175497 w 1281168"/>
              <a:gd name="TY2" fmla="*/ 0 h 1056696"/>
              <a:gd name="TX3" fmla="*/ 1281166 w 1281168"/>
              <a:gd name="TY3" fmla="*/ 105669 h 1056696"/>
              <a:gd name="TX4" fmla="*/ 1281166 w 1281168"/>
              <a:gd name="TY4" fmla="*/ 951025 h 1056696"/>
              <a:gd name="TX5" fmla="*/ 1175497 w 1281168"/>
              <a:gd name="TY5" fmla="*/ 1056694 h 1056696"/>
              <a:gd name="TX6" fmla="*/ 105669 w 1281168"/>
              <a:gd name="TY6" fmla="*/ 1056694 h 1056696"/>
              <a:gd name="TX7" fmla="*/ 0 w 1281168"/>
              <a:gd name="TY7" fmla="*/ 951025 h 1056696"/>
              <a:gd name="TX8" fmla="*/ 0 w 1281168"/>
              <a:gd name="TY8" fmla="*/ 105669 h 1056696"/>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281168" h="1056696">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w="28575" cap="flat" cmpd="sng">
            <a:solidFill>
              <a:srgbClr val="014076"/>
            </a:solidFill>
            <a:prstDash val="solid"/>
            <a:round/>
          </a:ln>
        </p:spPr>
        <p:txBody>
          <a:bodyPr vert="horz" wrap="square" lIns="91425" tIns="66029" rIns="66029" bIns="91425" anchor="t">
            <a:noAutofit/>
          </a:bodyPr>
          <a:lstStyle/>
          <a:p>
            <a:pPr marL="228600" marR="0" lvl="0" indent="-228600" algn="l" defTabSz="977900" rtl="0" eaLnBrk="0" fontAlgn="auto" latinLnBrk="0" hangingPunct="1">
              <a:lnSpc>
                <a:spcPct val="90000"/>
              </a:lnSpc>
              <a:spcBef>
                <a:spcPts val="0"/>
              </a:spcBef>
              <a:spcAft>
                <a:spcPts val="300"/>
              </a:spcAft>
              <a:buClr>
                <a:srgbClr val="000000"/>
              </a:buClr>
              <a:buSzTx/>
              <a:buFont typeface="±¼¸²"/>
              <a:buChar char="•"/>
              <a:defRPr/>
            </a:pPr>
            <a:endParaRPr kumimoji="0" lang="ko-KR" altLang="en-US" sz="2800" b="0" i="0" u="none" strike="noStrike" kern="1200" cap="none" spc="0" normalizeH="0" baseline="0" noProof="0" dirty="0">
              <a:ln>
                <a:noFill/>
              </a:ln>
              <a:solidFill>
                <a:srgbClr val="000000"/>
              </a:solidFill>
              <a:effectLst/>
              <a:uLnTx/>
              <a:uFillTx/>
              <a:ea typeface="Arial" panose="020B0604020202020204" pitchFamily="34" charset="0"/>
              <a:cs typeface="+mn-lt"/>
            </a:endParaRPr>
          </a:p>
        </p:txBody>
      </p:sp>
      <p:sp>
        <p:nvSpPr>
          <p:cNvPr id="50" name="形状 16507"/>
          <p:cNvSpPr/>
          <p:nvPr/>
        </p:nvSpPr>
        <p:spPr>
          <a:xfrm>
            <a:off x="6745821" y="4260005"/>
            <a:ext cx="1723121" cy="685693"/>
          </a:xfrm>
          <a:custGeom>
            <a:avLst/>
            <a:gdLst>
              <a:gd name="TX0" fmla="*/ 0 w 1138816"/>
              <a:gd name="TY0" fmla="*/ 45287 h 452871"/>
              <a:gd name="TX1" fmla="*/ 45287 w 1138816"/>
              <a:gd name="TY1" fmla="*/ 0 h 452871"/>
              <a:gd name="TX2" fmla="*/ 1093527 w 1138816"/>
              <a:gd name="TY2" fmla="*/ 0 h 452871"/>
              <a:gd name="TX3" fmla="*/ 1138814 w 1138816"/>
              <a:gd name="TY3" fmla="*/ 45287 h 452871"/>
              <a:gd name="TX4" fmla="*/ 1138814 w 1138816"/>
              <a:gd name="TY4" fmla="*/ 407582 h 452871"/>
              <a:gd name="TX5" fmla="*/ 1093527 w 1138816"/>
              <a:gd name="TY5" fmla="*/ 452869 h 452871"/>
              <a:gd name="TX6" fmla="*/ 45287 w 1138816"/>
              <a:gd name="TY6" fmla="*/ 452869 h 452871"/>
              <a:gd name="TX7" fmla="*/ 0 w 1138816"/>
              <a:gd name="TY7" fmla="*/ 407582 h 452871"/>
              <a:gd name="TX8" fmla="*/ 0 w 1138816"/>
              <a:gd name="TY8" fmla="*/ 45287 h 452871"/>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138816" h="452871">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0070C0"/>
          </a:solidFill>
          <a:ln w="0">
            <a:noFill/>
          </a:ln>
        </p:spPr>
        <p:txBody>
          <a:bodyPr vert="horz" wrap="square" lIns="60950" tIns="45077" rIns="60950" bIns="45077" anchor="ctr">
            <a:noAutofit/>
          </a:bodyPr>
          <a:lstStyle/>
          <a:p>
            <a:pPr marL="0" marR="0" lvl="0" indent="0" algn="ctr" defTabSz="1111250" rtl="0" eaLnBrk="0" fontAlgn="auto" latinLnBrk="0" hangingPunct="1">
              <a:lnSpc>
                <a:spcPct val="90000"/>
              </a:lnSpc>
              <a:spcBef>
                <a:spcPts val="0"/>
              </a:spcBef>
              <a:spcAft>
                <a:spcPts val="1000"/>
              </a:spcAft>
              <a:buClrTx/>
              <a:buSzTx/>
              <a:buFontTx/>
              <a:buNone/>
              <a:defRPr/>
            </a:pPr>
            <a:endParaRPr kumimoji="0" lang="ko-KR" altLang="en-US" sz="2800" b="0" i="0" u="none" strike="noStrike" kern="1200" cap="none" spc="0" normalizeH="0" baseline="0" noProof="0" dirty="0">
              <a:ln>
                <a:noFill/>
              </a:ln>
              <a:solidFill>
                <a:srgbClr val="FFFFFF"/>
              </a:solidFill>
              <a:effectLst/>
              <a:uLnTx/>
              <a:uFillTx/>
              <a:ea typeface="Arial" panose="020B0604020202020204" pitchFamily="34" charset="0"/>
              <a:cs typeface="+mn-lt"/>
            </a:endParaRPr>
          </a:p>
        </p:txBody>
      </p:sp>
      <p:sp>
        <p:nvSpPr>
          <p:cNvPr id="51" name="形状 16508"/>
          <p:cNvSpPr/>
          <p:nvPr/>
        </p:nvSpPr>
        <p:spPr>
          <a:xfrm>
            <a:off x="8766710" y="2997822"/>
            <a:ext cx="1938352" cy="1598680"/>
          </a:xfrm>
          <a:custGeom>
            <a:avLst/>
            <a:gdLst>
              <a:gd name="TX0" fmla="*/ 0 w 1281168"/>
              <a:gd name="TY0" fmla="*/ 105669 h 1056696"/>
              <a:gd name="TX1" fmla="*/ 105669 w 1281168"/>
              <a:gd name="TY1" fmla="*/ 0 h 1056696"/>
              <a:gd name="TX2" fmla="*/ 1175497 w 1281168"/>
              <a:gd name="TY2" fmla="*/ 0 h 1056696"/>
              <a:gd name="TX3" fmla="*/ 1281166 w 1281168"/>
              <a:gd name="TY3" fmla="*/ 105669 h 1056696"/>
              <a:gd name="TX4" fmla="*/ 1281166 w 1281168"/>
              <a:gd name="TY4" fmla="*/ 951025 h 1056696"/>
              <a:gd name="TX5" fmla="*/ 1175497 w 1281168"/>
              <a:gd name="TY5" fmla="*/ 1056694 h 1056696"/>
              <a:gd name="TX6" fmla="*/ 105669 w 1281168"/>
              <a:gd name="TY6" fmla="*/ 1056694 h 1056696"/>
              <a:gd name="TX7" fmla="*/ 0 w 1281168"/>
              <a:gd name="TY7" fmla="*/ 951025 h 1056696"/>
              <a:gd name="TX8" fmla="*/ 0 w 1281168"/>
              <a:gd name="TY8" fmla="*/ 105669 h 1056696"/>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281168" h="1056696">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w="28575" cap="flat" cmpd="sng">
            <a:solidFill>
              <a:srgbClr val="014076"/>
            </a:solidFill>
            <a:prstDash val="solid"/>
            <a:round/>
          </a:ln>
        </p:spPr>
        <p:txBody>
          <a:bodyPr vert="horz" wrap="square" lIns="66029" tIns="292689" rIns="66029" bIns="66029" anchor="b">
            <a:noAutofit/>
          </a:bodyPr>
          <a:lstStyle/>
          <a:p>
            <a:pPr marL="228600" marR="0" lvl="0" indent="-228600" algn="l" defTabSz="977900" rtl="0" eaLnBrk="0" fontAlgn="auto" latinLnBrk="0" hangingPunct="1">
              <a:lnSpc>
                <a:spcPct val="90000"/>
              </a:lnSpc>
              <a:spcBef>
                <a:spcPts val="0"/>
              </a:spcBef>
              <a:spcAft>
                <a:spcPts val="300"/>
              </a:spcAft>
              <a:buClr>
                <a:srgbClr val="000000"/>
              </a:buClr>
              <a:buSzTx/>
              <a:buFont typeface="±¼¸²"/>
              <a:buChar char="•"/>
              <a:defRPr/>
            </a:pPr>
            <a:endParaRPr kumimoji="0" lang="ko-KR" altLang="en-US" sz="2800" b="0" i="0" u="none" strike="noStrike" kern="1200" cap="none" spc="0" normalizeH="0" baseline="0" noProof="0" dirty="0">
              <a:ln>
                <a:noFill/>
              </a:ln>
              <a:solidFill>
                <a:srgbClr val="000000"/>
              </a:solidFill>
              <a:effectLst/>
              <a:uLnTx/>
              <a:uFillTx/>
              <a:ea typeface="Arial" panose="020B0604020202020204" pitchFamily="34" charset="0"/>
              <a:cs typeface="+mn-lt"/>
            </a:endParaRPr>
          </a:p>
        </p:txBody>
      </p:sp>
      <p:sp>
        <p:nvSpPr>
          <p:cNvPr id="52" name="形状 16509"/>
          <p:cNvSpPr/>
          <p:nvPr/>
        </p:nvSpPr>
        <p:spPr>
          <a:xfrm>
            <a:off x="9197173" y="2649262"/>
            <a:ext cx="1723121" cy="685693"/>
          </a:xfrm>
          <a:custGeom>
            <a:avLst/>
            <a:gdLst>
              <a:gd name="TX0" fmla="*/ 0 w 1138816"/>
              <a:gd name="TY0" fmla="*/ 45287 h 452871"/>
              <a:gd name="TX1" fmla="*/ 45287 w 1138816"/>
              <a:gd name="TY1" fmla="*/ 0 h 452871"/>
              <a:gd name="TX2" fmla="*/ 1093527 w 1138816"/>
              <a:gd name="TY2" fmla="*/ 0 h 452871"/>
              <a:gd name="TX3" fmla="*/ 1138814 w 1138816"/>
              <a:gd name="TY3" fmla="*/ 45287 h 452871"/>
              <a:gd name="TX4" fmla="*/ 1138814 w 1138816"/>
              <a:gd name="TY4" fmla="*/ 407582 h 452871"/>
              <a:gd name="TX5" fmla="*/ 1093527 w 1138816"/>
              <a:gd name="TY5" fmla="*/ 452869 h 452871"/>
              <a:gd name="TX6" fmla="*/ 45287 w 1138816"/>
              <a:gd name="TY6" fmla="*/ 452869 h 452871"/>
              <a:gd name="TX7" fmla="*/ 0 w 1138816"/>
              <a:gd name="TY7" fmla="*/ 407582 h 452871"/>
              <a:gd name="TX8" fmla="*/ 0 w 1138816"/>
              <a:gd name="TY8" fmla="*/ 45287 h 452871"/>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138816" h="452871">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0070C0"/>
          </a:solidFill>
          <a:ln w="0">
            <a:noFill/>
          </a:ln>
        </p:spPr>
        <p:txBody>
          <a:bodyPr vert="horz" wrap="square" lIns="60950" tIns="45077" rIns="60950" bIns="45077" anchor="ctr">
            <a:noAutofit/>
          </a:bodyPr>
          <a:lstStyle/>
          <a:p>
            <a:pPr marL="0" marR="0" lvl="0" indent="0" algn="ctr" defTabSz="1111250" rtl="0" eaLnBrk="0" fontAlgn="auto" latinLnBrk="0" hangingPunct="1">
              <a:lnSpc>
                <a:spcPct val="90000"/>
              </a:lnSpc>
              <a:spcBef>
                <a:spcPts val="0"/>
              </a:spcBef>
              <a:spcAft>
                <a:spcPts val="1000"/>
              </a:spcAft>
              <a:buClrTx/>
              <a:buSzTx/>
              <a:buFontTx/>
              <a:buNone/>
              <a:defRPr/>
            </a:pPr>
            <a:endParaRPr kumimoji="0" lang="ko-KR" altLang="en-US" sz="2800" b="0" i="0" u="none" strike="noStrike" kern="1200" cap="none" spc="0" normalizeH="0" baseline="0" noProof="0" dirty="0">
              <a:ln>
                <a:noFill/>
              </a:ln>
              <a:solidFill>
                <a:srgbClr val="FFFFFF"/>
              </a:solidFill>
              <a:effectLst/>
              <a:uLnTx/>
              <a:uFillTx/>
              <a:ea typeface="Arial" panose="020B0604020202020204" pitchFamily="34" charset="0"/>
              <a:cs typeface="+mn-lt"/>
            </a:endParaRPr>
          </a:p>
        </p:txBody>
      </p:sp>
      <p:sp>
        <p:nvSpPr>
          <p:cNvPr id="53" name="文本框 52"/>
          <p:cNvSpPr txBox="1"/>
          <p:nvPr/>
        </p:nvSpPr>
        <p:spPr>
          <a:xfrm>
            <a:off x="1774825" y="4404995"/>
            <a:ext cx="1807845" cy="335915"/>
          </a:xfrm>
          <a:prstGeom prst="rect">
            <a:avLst/>
          </a:prstGeom>
          <a:noFill/>
        </p:spPr>
        <p:txBody>
          <a:bodyPr vert="horz" wrap="square" lIns="91425" tIns="45712" rIns="91425" bIns="45712" anchor="t">
            <a:spAutoFit/>
          </a:bodyPr>
          <a:lstStyle/>
          <a:p>
            <a:pPr marL="0" marR="0" lvl="0" indent="0" algn="ctr" defTabSz="508000" rtl="0" eaLnBrk="0" fontAlgn="auto" latinLnBrk="0" hangingPunct="1">
              <a:lnSpc>
                <a:spcPct val="100000"/>
              </a:lnSpc>
              <a:spcBef>
                <a:spcPts val="0"/>
              </a:spcBef>
              <a:spcAft>
                <a:spcPts val="0"/>
              </a:spcAft>
              <a:buClrTx/>
              <a:buSzTx/>
              <a:buFontTx/>
              <a:buNone/>
              <a:defRPr/>
            </a:pPr>
            <a:r>
              <a:rPr lang="zh-CN" altLang="en-US" sz="1600" b="1"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1.绘制状态迁移图</a:t>
            </a:r>
          </a:p>
        </p:txBody>
      </p:sp>
      <p:sp>
        <p:nvSpPr>
          <p:cNvPr id="54" name="文本框 53"/>
          <p:cNvSpPr txBox="1"/>
          <p:nvPr/>
        </p:nvSpPr>
        <p:spPr>
          <a:xfrm>
            <a:off x="4201160" y="2823845"/>
            <a:ext cx="1910080" cy="335915"/>
          </a:xfrm>
          <a:prstGeom prst="rect">
            <a:avLst/>
          </a:prstGeom>
          <a:noFill/>
        </p:spPr>
        <p:txBody>
          <a:bodyPr vert="horz" wrap="square" lIns="91425" tIns="45712" rIns="91425" bIns="45712" anchor="t">
            <a:spAutoFit/>
          </a:bodyPr>
          <a:lstStyle/>
          <a:p>
            <a:pPr marL="0" marR="0" lvl="0" indent="0" algn="ctr" defTabSz="508000" rtl="0" eaLnBrk="0" fontAlgn="auto" latinLnBrk="0" hangingPunct="1">
              <a:lnSpc>
                <a:spcPct val="100000"/>
              </a:lnSpc>
              <a:spcBef>
                <a:spcPts val="0"/>
              </a:spcBef>
              <a:spcAft>
                <a:spcPts val="0"/>
              </a:spcAft>
              <a:buClrTx/>
              <a:buSzTx/>
              <a:buFontTx/>
              <a:buNone/>
              <a:defRPr/>
            </a:pPr>
            <a:r>
              <a:rPr lang="zh-CN" altLang="en-US" sz="1600" b="1"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2.列出状态-事件表</a:t>
            </a:r>
          </a:p>
        </p:txBody>
      </p:sp>
      <p:sp>
        <p:nvSpPr>
          <p:cNvPr id="55" name="文本框 54"/>
          <p:cNvSpPr txBox="1"/>
          <p:nvPr/>
        </p:nvSpPr>
        <p:spPr>
          <a:xfrm>
            <a:off x="6671310" y="4293870"/>
            <a:ext cx="1891030" cy="695325"/>
          </a:xfrm>
          <a:prstGeom prst="rect">
            <a:avLst/>
          </a:prstGeom>
          <a:noFill/>
        </p:spPr>
        <p:txBody>
          <a:bodyPr vert="horz" wrap="square" lIns="91425" tIns="45712" rIns="91425" bIns="45712" anchor="t">
            <a:noAutofit/>
          </a:bodyPr>
          <a:lstStyle/>
          <a:p>
            <a:pPr marL="0" marR="0" lvl="0" indent="0" algn="ctr" defTabSz="914400" rtl="0" eaLnBrk="0" fontAlgn="auto" latinLnBrk="0" hangingPunct="1">
              <a:lnSpc>
                <a:spcPct val="100000"/>
              </a:lnSpc>
              <a:spcBef>
                <a:spcPts val="0"/>
              </a:spcBef>
              <a:spcAft>
                <a:spcPts val="0"/>
              </a:spcAft>
              <a:buClrTx/>
              <a:buSzTx/>
              <a:buFontTx/>
              <a:buNone/>
              <a:defRPr/>
            </a:pPr>
            <a:r>
              <a:rPr lang="zh-CN" altLang="en-US" sz="1600" b="1"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3.绘制状态转换树并推导测试路径</a:t>
            </a:r>
          </a:p>
          <a:p>
            <a:pPr marL="0" marR="0" lvl="0" indent="0" algn="ctr" defTabSz="914400" rtl="0" eaLnBrk="0"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6" name="文本框 55"/>
          <p:cNvSpPr txBox="1"/>
          <p:nvPr/>
        </p:nvSpPr>
        <p:spPr>
          <a:xfrm>
            <a:off x="9197340" y="2811780"/>
            <a:ext cx="1712595" cy="335915"/>
          </a:xfrm>
          <a:prstGeom prst="rect">
            <a:avLst/>
          </a:prstGeom>
          <a:noFill/>
        </p:spPr>
        <p:txBody>
          <a:bodyPr vert="horz" wrap="square" lIns="91425" tIns="45712" rIns="91425" bIns="45712" anchor="t">
            <a:spAutoFit/>
          </a:bodyPr>
          <a:lstStyle/>
          <a:p>
            <a:pPr marL="0" marR="0" lvl="0" indent="0" algn="ctr" defTabSz="508000" rtl="0" eaLnBrk="0" fontAlgn="auto" latinLnBrk="0" hangingPunct="1">
              <a:lnSpc>
                <a:spcPct val="100000"/>
              </a:lnSpc>
              <a:spcBef>
                <a:spcPts val="0"/>
              </a:spcBef>
              <a:spcAft>
                <a:spcPts val="0"/>
              </a:spcAft>
              <a:buClrTx/>
              <a:buSzTx/>
              <a:buFontTx/>
              <a:buNone/>
              <a:defRPr/>
            </a:pPr>
            <a:r>
              <a:rPr lang="zh-CN" altLang="en-US" sz="1600" b="1"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4.设计测试用例</a:t>
            </a:r>
          </a:p>
        </p:txBody>
      </p:sp>
      <p:sp>
        <p:nvSpPr>
          <p:cNvPr id="57" name="形状 56"/>
          <p:cNvSpPr/>
          <p:nvPr/>
        </p:nvSpPr>
        <p:spPr>
          <a:xfrm>
            <a:off x="7281677" y="3239719"/>
            <a:ext cx="2361196" cy="2361196"/>
          </a:xfrm>
          <a:prstGeom prst="leftCircularArrow">
            <a:avLst>
              <a:gd name="adj1" fmla="val 2872"/>
              <a:gd name="adj2" fmla="val 351158"/>
              <a:gd name="adj3" fmla="val 2126668"/>
              <a:gd name="adj4" fmla="val 9024489"/>
              <a:gd name="adj5" fmla="val 3351"/>
            </a:avLst>
          </a:prstGeom>
          <a:solidFill>
            <a:srgbClr val="0070C0"/>
          </a:solidFill>
          <a:ln w="0">
            <a:solidFill>
              <a:schemeClr val="accent1"/>
            </a:solidFill>
          </a:ln>
        </p:spPr>
        <p:style>
          <a:lnRef idx="2">
            <a:schemeClr val="accent1"/>
          </a:lnRef>
          <a:fillRef idx="0">
            <a:schemeClr val="accent1"/>
          </a:fillRef>
          <a:effectRef idx="1">
            <a:schemeClr val="accent1"/>
          </a:effectRef>
          <a:fontRef idx="minor">
            <a:schemeClr val="tx1"/>
          </a:fontRef>
        </p:style>
        <p:txBody>
          <a:bodyPr vert="horz" wrap="square" lIns="91425" tIns="45712" rIns="91425" bIns="45712" anchor="t">
            <a:noAutofit/>
          </a:bodyPr>
          <a:lstStyle/>
          <a:p>
            <a:pPr marL="0" marR="0" lvl="0" indent="0" algn="l" defTabSz="914400" rtl="0" eaLnBrk="0" fontAlgn="auto" latinLnBrk="0" hangingPunct="1">
              <a:lnSpc>
                <a:spcPct val="100000"/>
              </a:lnSpc>
              <a:spcBef>
                <a:spcPts val="0"/>
              </a:spcBef>
              <a:spcAft>
                <a:spcPts val="0"/>
              </a:spcAft>
              <a:buClrTx/>
              <a:buSzTx/>
              <a:buFontTx/>
              <a:buNone/>
              <a:defRPr/>
            </a:pPr>
            <a:endParaRPr kumimoji="0" lang="ko-KR" altLang="en-US" sz="2800" b="0" i="0" u="none" strike="noStrike" kern="1200" cap="none" spc="0" normalizeH="0" baseline="0" noProof="0" dirty="0">
              <a:ln>
                <a:noFill/>
              </a:ln>
              <a:solidFill>
                <a:srgbClr val="FFFFFF"/>
              </a:solidFill>
              <a:effectLst/>
              <a:uLnTx/>
              <a:uFillTx/>
              <a:ea typeface="微软雅黑" panose="020B0503020204020204" pitchFamily="34" charset="-122"/>
              <a:cs typeface="+mn-lt"/>
            </a:endParaRPr>
          </a:p>
        </p:txBody>
      </p:sp>
      <p:sp>
        <p:nvSpPr>
          <p:cNvPr id="58" name="文本框 57"/>
          <p:cNvSpPr txBox="1"/>
          <p:nvPr/>
        </p:nvSpPr>
        <p:spPr>
          <a:xfrm>
            <a:off x="1420272" y="3064888"/>
            <a:ext cx="1894546" cy="1245235"/>
          </a:xfrm>
          <a:prstGeom prst="rect">
            <a:avLst/>
          </a:prstGeom>
          <a:noFill/>
          <a:ln w="0">
            <a:noFill/>
          </a:ln>
        </p:spPr>
        <p:txBody>
          <a:bodyPr vert="horz" wrap="square" lIns="89521" tIns="46347" rIns="89521" bIns="46347" anchor="t">
            <a:spAutoFit/>
          </a:bodyPr>
          <a:lstStyle/>
          <a:p>
            <a:pPr marL="0" marR="0" lvl="0" indent="0" algn="l" defTabSz="914400" rtl="0" fontAlgn="auto">
              <a:lnSpc>
                <a:spcPts val="1800"/>
              </a:lnSpc>
              <a:spcBef>
                <a:spcPts val="0"/>
              </a:spcBef>
              <a:spcAft>
                <a:spcPts val="0"/>
              </a:spcAft>
              <a:buClrTx/>
              <a:buSzTx/>
              <a:buFontTx/>
              <a:buNone/>
              <a:defRPr/>
            </a:pPr>
            <a:r>
              <a:rPr lang="zh-CN" altLang="en-US" sz="1600" dirty="0">
                <a:solidFill>
                  <a:srgbClr val="595959"/>
                </a:solidFill>
                <a:latin typeface="微软雅黑" panose="020B0503020204020204" pitchFamily="34" charset="-122"/>
                <a:ea typeface="微软雅黑" panose="020B0503020204020204" pitchFamily="34" charset="-122"/>
                <a:sym typeface="+mn-ea"/>
              </a:rPr>
              <a:t>根据</a:t>
            </a:r>
            <a:r>
              <a:rPr lang="zh-CN" altLang="en-US" sz="1600" dirty="0">
                <a:solidFill>
                  <a:srgbClr val="0070C0"/>
                </a:solidFill>
                <a:latin typeface="微软雅黑" panose="020B0503020204020204" pitchFamily="34" charset="-122"/>
                <a:ea typeface="微软雅黑" panose="020B0503020204020204" pitchFamily="34" charset="-122"/>
                <a:cs typeface="+mn-lt"/>
                <a:sym typeface="+mn-ea"/>
              </a:rPr>
              <a:t>需求规格说明</a:t>
            </a:r>
            <a:r>
              <a:rPr lang="zh-CN" altLang="en-US" sz="1600" dirty="0">
                <a:solidFill>
                  <a:srgbClr val="595959"/>
                </a:solidFill>
                <a:latin typeface="微软雅黑" panose="020B0503020204020204" pitchFamily="34" charset="-122"/>
                <a:ea typeface="微软雅黑" panose="020B0503020204020204" pitchFamily="34" charset="-122"/>
                <a:sym typeface="+mn-ea"/>
              </a:rPr>
              <a:t>书</a:t>
            </a:r>
            <a:r>
              <a:rPr lang="zh-CN" altLang="en-US" sz="1600" dirty="0">
                <a:solidFill>
                  <a:srgbClr val="0070C0"/>
                </a:solidFill>
                <a:latin typeface="微软雅黑" panose="020B0503020204020204" pitchFamily="34" charset="-122"/>
                <a:ea typeface="微软雅黑" panose="020B0503020204020204" pitchFamily="34" charset="-122"/>
                <a:cs typeface="+mn-lt"/>
                <a:sym typeface="+mn-ea"/>
              </a:rPr>
              <a:t>分析</a:t>
            </a:r>
            <a:r>
              <a:rPr lang="zh-CN" altLang="en-US" sz="1600" dirty="0">
                <a:solidFill>
                  <a:srgbClr val="595959"/>
                </a:solidFill>
                <a:latin typeface="微软雅黑" panose="020B0503020204020204" pitchFamily="34" charset="-122"/>
                <a:ea typeface="微软雅黑" panose="020B0503020204020204" pitchFamily="34" charset="-122"/>
                <a:sym typeface="+mn-ea"/>
              </a:rPr>
              <a:t>被测系统中有哪些状态以及每个</a:t>
            </a:r>
            <a:r>
              <a:rPr lang="zh-CN" altLang="en-US" sz="1600" dirty="0">
                <a:solidFill>
                  <a:srgbClr val="0070C0"/>
                </a:solidFill>
                <a:latin typeface="微软雅黑" panose="020B0503020204020204" pitchFamily="34" charset="-122"/>
                <a:ea typeface="微软雅黑" panose="020B0503020204020204" pitchFamily="34" charset="-122"/>
                <a:cs typeface="+mn-lt"/>
                <a:sym typeface="+mn-ea"/>
              </a:rPr>
              <a:t>状态之间的迁移关系</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mn-lt"/>
                <a:sym typeface="+mn-ea"/>
              </a:rPr>
              <a:t>。</a:t>
            </a:r>
          </a:p>
        </p:txBody>
      </p:sp>
      <p:sp>
        <p:nvSpPr>
          <p:cNvPr id="59" name="文本框 58"/>
          <p:cNvSpPr txBox="1"/>
          <p:nvPr/>
        </p:nvSpPr>
        <p:spPr>
          <a:xfrm>
            <a:off x="6346466" y="3099172"/>
            <a:ext cx="1894546" cy="1014730"/>
          </a:xfrm>
          <a:prstGeom prst="rect">
            <a:avLst/>
          </a:prstGeom>
          <a:noFill/>
          <a:ln w="0">
            <a:noFill/>
          </a:ln>
        </p:spPr>
        <p:txBody>
          <a:bodyPr vert="horz" wrap="square" lIns="89521" tIns="46347" rIns="89521" bIns="46347" anchor="t">
            <a:spAutoFit/>
          </a:bodyPr>
          <a:lstStyle/>
          <a:p>
            <a:pPr marL="0" marR="0" lvl="0" indent="0" algn="l" defTabSz="914400" rtl="0" fontAlgn="auto">
              <a:lnSpc>
                <a:spcPts val="1800"/>
              </a:lnSpc>
              <a:spcBef>
                <a:spcPts val="0"/>
              </a:spcBef>
              <a:spcAft>
                <a:spcPts val="0"/>
              </a:spcAft>
              <a:buClrTx/>
              <a:buSzTx/>
              <a:buFontTx/>
              <a:buNone/>
              <a:defRPr/>
            </a:pPr>
            <a:r>
              <a:rPr lang="zh-CN" altLang="en-US" sz="1600" dirty="0">
                <a:solidFill>
                  <a:srgbClr val="595959"/>
                </a:solidFill>
                <a:latin typeface="微软雅黑" panose="020B0503020204020204" pitchFamily="34" charset="-122"/>
                <a:ea typeface="微软雅黑" panose="020B0503020204020204" pitchFamily="34" charset="-122"/>
                <a:sym typeface="+mn-ea"/>
              </a:rPr>
              <a:t>确定一个根节点，向后延伸，直到</a:t>
            </a:r>
            <a:r>
              <a:rPr lang="zh-CN" altLang="en-US" sz="1600" dirty="0">
                <a:solidFill>
                  <a:srgbClr val="0070C0"/>
                </a:solidFill>
                <a:latin typeface="微软雅黑" panose="020B0503020204020204" pitchFamily="34" charset="-122"/>
                <a:ea typeface="微软雅黑" panose="020B0503020204020204" pitchFamily="34" charset="-122"/>
                <a:sym typeface="+mn-ea"/>
              </a:rPr>
              <a:t>所有的状态</a:t>
            </a:r>
            <a:r>
              <a:rPr lang="zh-CN" altLang="en-US" sz="1600" dirty="0">
                <a:solidFill>
                  <a:srgbClr val="595959"/>
                </a:solidFill>
                <a:latin typeface="微软雅黑" panose="020B0503020204020204" pitchFamily="34" charset="-122"/>
                <a:ea typeface="微软雅黑" panose="020B0503020204020204" pitchFamily="34" charset="-122"/>
                <a:sym typeface="+mn-ea"/>
              </a:rPr>
              <a:t>都包含</a:t>
            </a:r>
            <a:r>
              <a:rPr lang="zh-CN" altLang="en-US" sz="1600" dirty="0">
                <a:solidFill>
                  <a:srgbClr val="0070C0"/>
                </a:solidFill>
                <a:latin typeface="微软雅黑" panose="020B0503020204020204" pitchFamily="34" charset="-122"/>
                <a:ea typeface="微软雅黑" panose="020B0503020204020204" pitchFamily="34" charset="-122"/>
                <a:sym typeface="+mn-ea"/>
              </a:rPr>
              <a:t>在状态转换树中</a:t>
            </a:r>
            <a:r>
              <a:rPr lang="zh-CN" altLang="en-US" sz="1600" dirty="0">
                <a:solidFill>
                  <a:srgbClr val="595959"/>
                </a:solidFill>
                <a:latin typeface="微软雅黑" panose="020B0503020204020204" pitchFamily="34" charset="-122"/>
                <a:ea typeface="微软雅黑" panose="020B0503020204020204" pitchFamily="34" charset="-122"/>
                <a:sym typeface="+mn-ea"/>
              </a:rPr>
              <a:t>。</a:t>
            </a:r>
          </a:p>
        </p:txBody>
      </p:sp>
      <p:sp>
        <p:nvSpPr>
          <p:cNvPr id="60" name="文本框 59"/>
          <p:cNvSpPr txBox="1"/>
          <p:nvPr/>
        </p:nvSpPr>
        <p:spPr>
          <a:xfrm>
            <a:off x="3932458" y="3361212"/>
            <a:ext cx="1894546" cy="1014730"/>
          </a:xfrm>
          <a:prstGeom prst="rect">
            <a:avLst/>
          </a:prstGeom>
          <a:noFill/>
          <a:ln w="0">
            <a:noFill/>
          </a:ln>
        </p:spPr>
        <p:txBody>
          <a:bodyPr vert="horz" wrap="square" lIns="89521" tIns="46347" rIns="89521" bIns="46347" anchor="t">
            <a:spAutoFit/>
          </a:bodyPr>
          <a:lstStyle/>
          <a:p>
            <a:pPr marL="0" marR="0" lvl="0" indent="0" algn="l" defTabSz="914400" rtl="0" fontAlgn="auto">
              <a:lnSpc>
                <a:spcPts val="1800"/>
              </a:lnSpc>
              <a:spcBef>
                <a:spcPts val="0"/>
              </a:spcBef>
              <a:spcAft>
                <a:spcPts val="0"/>
              </a:spcAft>
              <a:buClrTx/>
              <a:buSzTx/>
              <a:buFontTx/>
              <a:buNone/>
              <a:defRPr/>
            </a:pPr>
            <a:r>
              <a:rPr lang="zh-CN" altLang="en-US" sz="1600" dirty="0">
                <a:solidFill>
                  <a:srgbClr val="595959"/>
                </a:solidFill>
                <a:latin typeface="微软雅黑" panose="020B0503020204020204" pitchFamily="34" charset="-122"/>
                <a:ea typeface="微软雅黑" panose="020B0503020204020204" pitchFamily="34" charset="-122"/>
                <a:sym typeface="+mn-ea"/>
              </a:rPr>
              <a:t>分析各个状态之间</a:t>
            </a:r>
            <a:r>
              <a:rPr lang="zh-CN" altLang="en-US" sz="1600" dirty="0">
                <a:solidFill>
                  <a:srgbClr val="0070C0"/>
                </a:solidFill>
                <a:latin typeface="微软雅黑" panose="020B0503020204020204" pitchFamily="34" charset="-122"/>
                <a:ea typeface="微软雅黑" panose="020B0503020204020204" pitchFamily="34" charset="-122"/>
                <a:sym typeface="+mn-ea"/>
              </a:rPr>
              <a:t>不同的输入导致的状态迁移</a:t>
            </a:r>
            <a:r>
              <a:rPr lang="zh-CN" altLang="en-US" sz="1600" dirty="0">
                <a:solidFill>
                  <a:srgbClr val="595959"/>
                </a:solidFill>
                <a:latin typeface="微软雅黑" panose="020B0503020204020204" pitchFamily="34" charset="-122"/>
                <a:ea typeface="微软雅黑" panose="020B0503020204020204" pitchFamily="34" charset="-122"/>
                <a:sym typeface="+mn-ea"/>
              </a:rPr>
              <a:t>，列出状态-事件表。</a:t>
            </a:r>
          </a:p>
        </p:txBody>
      </p:sp>
      <p:sp>
        <p:nvSpPr>
          <p:cNvPr id="61" name="文本框 60"/>
          <p:cNvSpPr txBox="1"/>
          <p:nvPr/>
        </p:nvSpPr>
        <p:spPr>
          <a:xfrm>
            <a:off x="8841626" y="3361212"/>
            <a:ext cx="1894546" cy="1245235"/>
          </a:xfrm>
          <a:prstGeom prst="rect">
            <a:avLst/>
          </a:prstGeom>
          <a:noFill/>
          <a:ln w="0">
            <a:noFill/>
          </a:ln>
        </p:spPr>
        <p:txBody>
          <a:bodyPr vert="horz" wrap="square" lIns="89521" tIns="46347" rIns="89521" bIns="46347" anchor="t">
            <a:spAutoFit/>
          </a:bodyPr>
          <a:lstStyle/>
          <a:p>
            <a:pPr marL="0" marR="0" lvl="0" indent="0" algn="l" defTabSz="914400" rtl="0" fontAlgn="auto">
              <a:lnSpc>
                <a:spcPts val="1800"/>
              </a:lnSpc>
              <a:spcBef>
                <a:spcPts val="0"/>
              </a:spcBef>
              <a:spcAft>
                <a:spcPts val="0"/>
              </a:spcAft>
              <a:buClrTx/>
              <a:buSzTx/>
              <a:buFontTx/>
              <a:buNone/>
              <a:defRPr/>
            </a:pPr>
            <a:r>
              <a:rPr lang="zh-CN" altLang="en-US" sz="1600" dirty="0">
                <a:solidFill>
                  <a:srgbClr val="595959"/>
                </a:solidFill>
                <a:latin typeface="微软雅黑" panose="020B0503020204020204" pitchFamily="34" charset="-122"/>
                <a:ea typeface="微软雅黑" panose="020B0503020204020204" pitchFamily="34" charset="-122"/>
                <a:sym typeface="+mn-ea"/>
              </a:rPr>
              <a:t>选取达到规定的测试覆盖率的测试路径</a:t>
            </a:r>
            <a:r>
              <a:rPr lang="zh-CN" altLang="en-US" sz="1600">
                <a:solidFill>
                  <a:srgbClr val="595959"/>
                </a:solidFill>
                <a:latin typeface="微软雅黑" panose="020B0503020204020204" pitchFamily="34" charset="-122"/>
                <a:ea typeface="微软雅黑" panose="020B0503020204020204" pitchFamily="34" charset="-122"/>
                <a:sym typeface="+mn-ea"/>
              </a:rPr>
              <a:t>，并</a:t>
            </a:r>
            <a:r>
              <a:rPr lang="zh-CN" altLang="en-US" sz="1600">
                <a:solidFill>
                  <a:srgbClr val="0070C0"/>
                </a:solidFill>
                <a:latin typeface="微软雅黑" panose="020B0503020204020204" pitchFamily="34" charset="-122"/>
                <a:ea typeface="微软雅黑" panose="020B0503020204020204" pitchFamily="34" charset="-122"/>
                <a:sym typeface="+mn-ea"/>
              </a:rPr>
              <a:t>对每</a:t>
            </a:r>
            <a:r>
              <a:rPr lang="zh-CN" altLang="en-US" sz="1600" dirty="0">
                <a:solidFill>
                  <a:srgbClr val="0070C0"/>
                </a:solidFill>
                <a:latin typeface="微软雅黑" panose="020B0503020204020204" pitchFamily="34" charset="-122"/>
                <a:ea typeface="微软雅黑" panose="020B0503020204020204" pitchFamily="34" charset="-122"/>
                <a:sym typeface="+mn-ea"/>
              </a:rPr>
              <a:t>条路径设计一个或多个测试用例</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sym typeface="+mn-ea"/>
              </a:rPr>
              <a:t>。</a:t>
            </a:r>
            <a:endParaRPr kumimoji="0" lang="zh-CN" altLang="en-US" sz="16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51220" y="3053715"/>
            <a:ext cx="5838190"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小兔鲜商城订单状态迁移图的内容</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a:t>
            </a:r>
            <a:r>
              <a:rPr sz="2000">
                <a:solidFill>
                  <a:srgbClr val="0070C0"/>
                </a:solidFill>
                <a:latin typeface="微软雅黑" panose="020B0503020204020204" pitchFamily="34" charset="-122"/>
                <a:ea typeface="微软雅黑" panose="020B0503020204020204" pitchFamily="34" charset="-122"/>
                <a:cs typeface="+mn-ea"/>
              </a:rPr>
              <a:t>状态迁移图法</a:t>
            </a:r>
            <a:r>
              <a:rPr lang="zh-CN" sz="2000">
                <a:solidFill>
                  <a:srgbClr val="0070C0"/>
                </a:solidFill>
                <a:latin typeface="微软雅黑" panose="020B0503020204020204" pitchFamily="34" charset="-122"/>
                <a:ea typeface="微软雅黑" panose="020B0503020204020204" pitchFamily="34" charset="-122"/>
                <a:cs typeface="+mn-ea"/>
              </a:rPr>
              <a:t>设计</a:t>
            </a:r>
            <a:r>
              <a:rPr sz="2000">
                <a:solidFill>
                  <a:srgbClr val="0070C0"/>
                </a:solidFill>
                <a:latin typeface="微软雅黑" panose="020B0503020204020204" pitchFamily="34" charset="-122"/>
                <a:ea typeface="微软雅黑" panose="020B0503020204020204" pitchFamily="34" charset="-122"/>
                <a:cs typeface="+mn-ea"/>
              </a:rPr>
              <a:t>小兔鲜商城订单状态迁移</a:t>
            </a:r>
            <a:r>
              <a:rPr lang="zh-CN" sz="2000">
                <a:solidFill>
                  <a:srgbClr val="0070C0"/>
                </a:solidFill>
                <a:latin typeface="微软雅黑" panose="020B0503020204020204" pitchFamily="34" charset="-122"/>
                <a:ea typeface="微软雅黑" panose="020B0503020204020204" pitchFamily="34" charset="-122"/>
                <a:cs typeface="+mn-ea"/>
              </a:rPr>
              <a:t>的测试用例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2.6.2	实例一：小兔鲜商城订单状态迁移图</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270000"/>
            <a:ext cx="6289675" cy="455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rPr>
              <a:t>以小兔鲜商城项目为例，</a:t>
            </a:r>
            <a:r>
              <a:rPr lang="zh-CN" altLang="en-US" sz="1600" dirty="0">
                <a:solidFill>
                  <a:srgbClr val="0070C0"/>
                </a:solidFill>
                <a:latin typeface="微软雅黑" panose="020B0503020204020204" pitchFamily="34" charset="-122"/>
                <a:ea typeface="微软雅黑" panose="020B0503020204020204" pitchFamily="34" charset="-122"/>
              </a:rPr>
              <a:t>使用状态迁移图法讲解小兔鲜商城订单状态的迁移</a:t>
            </a:r>
            <a:r>
              <a:rPr lang="zh-CN" altLang="en-US" sz="1600" dirty="0">
                <a:solidFill>
                  <a:srgbClr val="595959"/>
                </a:solidFill>
                <a:latin typeface="微软雅黑" panose="020B0503020204020204" pitchFamily="34" charset="-122"/>
                <a:ea typeface="微软雅黑" panose="020B0503020204020204" pitchFamily="34" charset="-122"/>
              </a:rPr>
              <a:t>。</a:t>
            </a:r>
          </a:p>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rPr>
              <a:t>假设小兔鲜商城的需求是：用户在搜索商品后，将商品加入购物车进行</a:t>
            </a:r>
            <a:r>
              <a:rPr lang="zh-CN" altLang="en-US" sz="1600">
                <a:solidFill>
                  <a:srgbClr val="595959"/>
                </a:solidFill>
                <a:latin typeface="微软雅黑" panose="020B0503020204020204" pitchFamily="34" charset="-122"/>
                <a:ea typeface="微软雅黑" panose="020B0503020204020204" pitchFamily="34" charset="-122"/>
              </a:rPr>
              <a:t>购买，用户提交订单后生成订单，订单状态转变为待支付，若</a:t>
            </a:r>
            <a:r>
              <a:rPr lang="zh-CN" altLang="en-US" sz="1600" dirty="0">
                <a:solidFill>
                  <a:srgbClr val="595959"/>
                </a:solidFill>
                <a:latin typeface="微软雅黑" panose="020B0503020204020204" pitchFamily="34" charset="-122"/>
                <a:ea typeface="微软雅黑" panose="020B0503020204020204" pitchFamily="34" charset="-122"/>
              </a:rPr>
              <a:t>支付失败，则订单状态转变为</a:t>
            </a:r>
            <a:r>
              <a:rPr lang="zh-CN" altLang="en-US" sz="1600">
                <a:solidFill>
                  <a:srgbClr val="595959"/>
                </a:solidFill>
                <a:latin typeface="微软雅黑" panose="020B0503020204020204" pitchFamily="34" charset="-122"/>
                <a:ea typeface="微软雅黑" panose="020B0503020204020204" pitchFamily="34" charset="-122"/>
              </a:rPr>
              <a:t>订单取消，若</a:t>
            </a:r>
            <a:r>
              <a:rPr lang="zh-CN" altLang="en-US" sz="1600" dirty="0">
                <a:solidFill>
                  <a:srgbClr val="595959"/>
                </a:solidFill>
                <a:latin typeface="微软雅黑" panose="020B0503020204020204" pitchFamily="34" charset="-122"/>
                <a:ea typeface="微软雅黑" panose="020B0503020204020204" pitchFamily="34" charset="-122"/>
              </a:rPr>
              <a:t>支付成功，则订单状态转变为待发货；商家发货后，订单状态转变为</a:t>
            </a:r>
            <a:r>
              <a:rPr lang="zh-CN" altLang="en-US" sz="1600">
                <a:solidFill>
                  <a:srgbClr val="595959"/>
                </a:solidFill>
                <a:latin typeface="微软雅黑" panose="020B0503020204020204" pitchFamily="34" charset="-122"/>
                <a:ea typeface="微软雅黑" panose="020B0503020204020204" pitchFamily="34" charset="-122"/>
              </a:rPr>
              <a:t>待收货；买家</a:t>
            </a:r>
            <a:r>
              <a:rPr lang="zh-CN" altLang="en-US" sz="1600" dirty="0">
                <a:solidFill>
                  <a:srgbClr val="595959"/>
                </a:solidFill>
                <a:latin typeface="微软雅黑" panose="020B0503020204020204" pitchFamily="34" charset="-122"/>
                <a:ea typeface="微软雅黑" panose="020B0503020204020204" pitchFamily="34" charset="-122"/>
              </a:rPr>
              <a:t>确认收货</a:t>
            </a:r>
            <a:r>
              <a:rPr lang="zh-CN" altLang="en-US" sz="1600">
                <a:solidFill>
                  <a:srgbClr val="595959"/>
                </a:solidFill>
                <a:latin typeface="微软雅黑" panose="020B0503020204020204" pitchFamily="34" charset="-122"/>
                <a:ea typeface="微软雅黑" panose="020B0503020204020204" pitchFamily="34" charset="-122"/>
              </a:rPr>
              <a:t>后，订单</a:t>
            </a:r>
            <a:r>
              <a:rPr lang="zh-CN" altLang="en-US" sz="1600" dirty="0">
                <a:solidFill>
                  <a:srgbClr val="595959"/>
                </a:solidFill>
                <a:latin typeface="微软雅黑" panose="020B0503020204020204" pitchFamily="34" charset="-122"/>
                <a:ea typeface="微软雅黑" panose="020B0503020204020204" pitchFamily="34" charset="-122"/>
              </a:rPr>
              <a:t>状态转变为订单完成；用户可在待发货状态和待</a:t>
            </a:r>
            <a:r>
              <a:rPr lang="zh-CN" altLang="en-US" sz="1600">
                <a:solidFill>
                  <a:srgbClr val="595959"/>
                </a:solidFill>
                <a:latin typeface="微软雅黑" panose="020B0503020204020204" pitchFamily="34" charset="-122"/>
                <a:ea typeface="微软雅黑" panose="020B0503020204020204" pitchFamily="34" charset="-122"/>
              </a:rPr>
              <a:t>收货状态下申请</a:t>
            </a:r>
            <a:r>
              <a:rPr lang="zh-CN" altLang="en-US" sz="1600" dirty="0">
                <a:solidFill>
                  <a:srgbClr val="595959"/>
                </a:solidFill>
                <a:latin typeface="微软雅黑" panose="020B0503020204020204" pitchFamily="34" charset="-122"/>
                <a:ea typeface="微软雅黑" panose="020B0503020204020204" pitchFamily="34" charset="-122"/>
              </a:rPr>
              <a:t>退货或取消申请，若用户申请退货，则订单状态均转变为售后；商家同意退货</a:t>
            </a:r>
            <a:r>
              <a:rPr lang="zh-CN" altLang="en-US" sz="1600">
                <a:solidFill>
                  <a:srgbClr val="595959"/>
                </a:solidFill>
                <a:latin typeface="微软雅黑" panose="020B0503020204020204" pitchFamily="34" charset="-122"/>
                <a:ea typeface="微软雅黑" panose="020B0503020204020204" pitchFamily="34" charset="-122"/>
              </a:rPr>
              <a:t>后，订单</a:t>
            </a:r>
            <a:r>
              <a:rPr lang="zh-CN" altLang="en-US" sz="1600" dirty="0">
                <a:solidFill>
                  <a:srgbClr val="595959"/>
                </a:solidFill>
                <a:latin typeface="微软雅黑" panose="020B0503020204020204" pitchFamily="34" charset="-122"/>
                <a:ea typeface="微软雅黑" panose="020B0503020204020204" pitchFamily="34" charset="-122"/>
              </a:rPr>
              <a:t>状态转变为已退货；退货成功时，订单状态转变为订单完成；如果用户在申请退货后，又取消申请，则订单状态转变为待发货或待收货；商家发货并且买家确认收货后订单状态才转变为订单完成。</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2"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2.6.2	实例一：小兔鲜商城订单状态迁移图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055370" y="837565"/>
            <a:ext cx="1026287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cs typeface="+mn-ea"/>
              </a:rPr>
              <a:t>根据上述需求描述，可以画出</a:t>
            </a:r>
            <a:r>
              <a:rPr lang="zh-CN" altLang="en-US" sz="1800" dirty="0">
                <a:solidFill>
                  <a:srgbClr val="0070C0"/>
                </a:solidFill>
                <a:latin typeface="微软雅黑" panose="020B0503020204020204" pitchFamily="34" charset="-122"/>
                <a:ea typeface="微软雅黑" panose="020B0503020204020204" pitchFamily="34" charset="-122"/>
                <a:cs typeface="+mn-ea"/>
              </a:rPr>
              <a:t>小兔鲜商城订单状态迁移图</a:t>
            </a:r>
            <a:r>
              <a:rPr lang="zh-CN" altLang="en-US" sz="1800" dirty="0">
                <a:solidFill>
                  <a:srgbClr val="595959"/>
                </a:solidFill>
                <a:latin typeface="微软雅黑" panose="020B0503020204020204" pitchFamily="34" charset="-122"/>
                <a:ea typeface="微软雅黑" panose="020B0503020204020204" pitchFamily="34" charset="-122"/>
                <a:cs typeface="+mn-ea"/>
              </a:rPr>
              <a:t>，如下图所示。</a:t>
            </a:r>
          </a:p>
        </p:txBody>
      </p:sp>
      <p:sp>
        <p:nvSpPr>
          <p:cNvPr id="2"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2.6.2	实例一：小兔鲜商城订单状态迁移图</a:t>
            </a:r>
          </a:p>
        </p:txBody>
      </p:sp>
      <p:pic>
        <p:nvPicPr>
          <p:cNvPr id="3" name="图片 2" descr="111"/>
          <p:cNvPicPr>
            <a:picLocks noChangeAspect="1"/>
          </p:cNvPicPr>
          <p:nvPr/>
        </p:nvPicPr>
        <p:blipFill>
          <a:blip r:embed="rId3"/>
          <a:stretch>
            <a:fillRect/>
          </a:stretch>
        </p:blipFill>
        <p:spPr>
          <a:xfrm>
            <a:off x="3143250" y="1557655"/>
            <a:ext cx="5854700" cy="43910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055370" y="837565"/>
            <a:ext cx="1026287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cs typeface="+mn-ea"/>
              </a:rPr>
              <a:t>小兔鲜商城订单状态-事件表</a:t>
            </a:r>
            <a:r>
              <a:rPr lang="zh-CN" altLang="en-US" sz="1800" dirty="0">
                <a:solidFill>
                  <a:srgbClr val="595959"/>
                </a:solidFill>
                <a:latin typeface="微软雅黑" panose="020B0503020204020204" pitchFamily="34" charset="-122"/>
                <a:ea typeface="微软雅黑" panose="020B0503020204020204" pitchFamily="34" charset="-122"/>
                <a:cs typeface="+mn-ea"/>
              </a:rPr>
              <a:t>如下表所示。</a:t>
            </a:r>
          </a:p>
        </p:txBody>
      </p:sp>
      <p:sp>
        <p:nvSpPr>
          <p:cNvPr id="2"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2.6.2	实例一：小兔鲜商城订单状态迁移图</a:t>
            </a:r>
          </a:p>
        </p:txBody>
      </p:sp>
      <p:graphicFrame>
        <p:nvGraphicFramePr>
          <p:cNvPr id="4" name="表格 3"/>
          <p:cNvGraphicFramePr/>
          <p:nvPr>
            <p:custDataLst>
              <p:tags r:id="rId1"/>
            </p:custDataLst>
            <p:extLst>
              <p:ext uri="{D42A27DB-BD31-4B8C-83A1-F6EECF244321}">
                <p14:modId xmlns:p14="http://schemas.microsoft.com/office/powerpoint/2010/main" val="4161108779"/>
              </p:ext>
            </p:extLst>
          </p:nvPr>
        </p:nvGraphicFramePr>
        <p:xfrm>
          <a:off x="2350770" y="1390015"/>
          <a:ext cx="6182995" cy="4966335"/>
        </p:xfrm>
        <a:graphic>
          <a:graphicData uri="http://schemas.openxmlformats.org/drawingml/2006/table">
            <a:tbl>
              <a:tblPr firstRow="1" bandRow="1">
                <a:tableStyleId>{5C22544A-7EE6-4342-B048-85BDC9FD1C3A}</a:tableStyleId>
              </a:tblPr>
              <a:tblGrid>
                <a:gridCol w="2030730">
                  <a:extLst>
                    <a:ext uri="{9D8B030D-6E8A-4147-A177-3AD203B41FA5}">
                      <a16:colId xmlns:a16="http://schemas.microsoft.com/office/drawing/2014/main" val="20000"/>
                    </a:ext>
                  </a:extLst>
                </a:gridCol>
                <a:gridCol w="1903730">
                  <a:extLst>
                    <a:ext uri="{9D8B030D-6E8A-4147-A177-3AD203B41FA5}">
                      <a16:colId xmlns:a16="http://schemas.microsoft.com/office/drawing/2014/main" val="20001"/>
                    </a:ext>
                  </a:extLst>
                </a:gridCol>
                <a:gridCol w="2248535">
                  <a:extLst>
                    <a:ext uri="{9D8B030D-6E8A-4147-A177-3AD203B41FA5}">
                      <a16:colId xmlns:a16="http://schemas.microsoft.com/office/drawing/2014/main" val="20002"/>
                    </a:ext>
                  </a:extLst>
                </a:gridCol>
              </a:tblGrid>
              <a:tr h="619125">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前一状态</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事件</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后一状态</a:t>
                      </a:r>
                    </a:p>
                  </a:txBody>
                  <a:tcPr anchor="ctr"/>
                </a:tc>
                <a:extLst>
                  <a:ext uri="{0D108BD9-81ED-4DB2-BD59-A6C34878D82A}">
                    <a16:rowId xmlns:a16="http://schemas.microsoft.com/office/drawing/2014/main" val="10000"/>
                  </a:ext>
                </a:extLst>
              </a:tr>
              <a:tr h="567055">
                <a:tc>
                  <a:txBody>
                    <a:bodyPr/>
                    <a:lstStyle/>
                    <a:p>
                      <a:pPr algn="ctr">
                        <a:buNone/>
                      </a:pPr>
                      <a:r>
                        <a:rPr sz="1800" kern="1200">
                          <a:solidFill>
                            <a:srgbClr val="595959"/>
                          </a:solidFill>
                          <a:latin typeface="微软雅黑" panose="020B0503020204020204" pitchFamily="34" charset="-122"/>
                          <a:ea typeface="微软雅黑" panose="020B0503020204020204" pitchFamily="34" charset="-122"/>
                          <a:cs typeface="+mn-ea"/>
                        </a:rPr>
                        <a:t>提交订单</a:t>
                      </a:r>
                    </a:p>
                  </a:txBody>
                  <a:tcPr anchor="ctr"/>
                </a:tc>
                <a:tc>
                  <a:txBody>
                    <a:bodyPr/>
                    <a:lstStyle/>
                    <a:p>
                      <a:pPr algn="ctr">
                        <a:buNone/>
                      </a:pPr>
                      <a:r>
                        <a:rPr sz="1800" kern="1200">
                          <a:solidFill>
                            <a:srgbClr val="595959"/>
                          </a:solidFill>
                          <a:latin typeface="微软雅黑" panose="020B0503020204020204" pitchFamily="34" charset="-122"/>
                          <a:ea typeface="微软雅黑" panose="020B0503020204020204" pitchFamily="34" charset="-122"/>
                          <a:cs typeface="+mn-ea"/>
                        </a:rPr>
                        <a:t>生成订单</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待支付</a:t>
                      </a:r>
                    </a:p>
                  </a:txBody>
                  <a:tcPr anchor="ctr"/>
                </a:tc>
                <a:extLst>
                  <a:ext uri="{0D108BD9-81ED-4DB2-BD59-A6C34878D82A}">
                    <a16:rowId xmlns:a16="http://schemas.microsoft.com/office/drawing/2014/main" val="10001"/>
                  </a:ext>
                </a:extLst>
              </a:tr>
              <a:tr h="5486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待支付</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支付失败</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订单取消</a:t>
                      </a:r>
                    </a:p>
                  </a:txBody>
                  <a:tcPr anchor="ctr"/>
                </a:tc>
                <a:extLst>
                  <a:ext uri="{0D108BD9-81ED-4DB2-BD59-A6C34878D82A}">
                    <a16:rowId xmlns:a16="http://schemas.microsoft.com/office/drawing/2014/main" val="10002"/>
                  </a:ext>
                </a:extLst>
              </a:tr>
              <a:tr h="63817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待支付</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支付成功</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待发货</a:t>
                      </a:r>
                    </a:p>
                  </a:txBody>
                  <a:tcPr anchor="ctr"/>
                </a:tc>
                <a:extLst>
                  <a:ext uri="{0D108BD9-81ED-4DB2-BD59-A6C34878D82A}">
                    <a16:rowId xmlns:a16="http://schemas.microsoft.com/office/drawing/2014/main" val="10003"/>
                  </a:ext>
                </a:extLst>
              </a:tr>
              <a:tr h="64833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待发货</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申请退货</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售后</a:t>
                      </a:r>
                    </a:p>
                  </a:txBody>
                  <a:tcPr anchor="ctr"/>
                </a:tc>
                <a:extLst>
                  <a:ext uri="{0D108BD9-81ED-4DB2-BD59-A6C34878D82A}">
                    <a16:rowId xmlns:a16="http://schemas.microsoft.com/office/drawing/2014/main" val="10004"/>
                  </a:ext>
                </a:extLst>
              </a:tr>
              <a:tr h="64833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售后</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取消申请</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待发货</a:t>
                      </a:r>
                    </a:p>
                  </a:txBody>
                  <a:tcPr anchor="ctr"/>
                </a:tc>
                <a:extLst>
                  <a:ext uri="{0D108BD9-81ED-4DB2-BD59-A6C34878D82A}">
                    <a16:rowId xmlns:a16="http://schemas.microsoft.com/office/drawing/2014/main" val="10005"/>
                  </a:ext>
                </a:extLst>
              </a:tr>
              <a:tr h="64833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待发货</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商家发货</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待收货</a:t>
                      </a:r>
                    </a:p>
                  </a:txBody>
                  <a:tcPr anchor="ctr"/>
                </a:tc>
                <a:extLst>
                  <a:ext uri="{0D108BD9-81ED-4DB2-BD59-A6C34878D82A}">
                    <a16:rowId xmlns:a16="http://schemas.microsoft.com/office/drawing/2014/main" val="10006"/>
                  </a:ext>
                </a:extLst>
              </a:tr>
              <a:tr h="64833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待收货</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申请退货</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sym typeface="+mn-ea"/>
                        </a:rPr>
                        <a:t>售后</a:t>
                      </a:r>
                      <a:endParaRPr lang="en-US" altLang="zh-CN" sz="1800" kern="1200">
                        <a:solidFill>
                          <a:srgbClr val="595959"/>
                        </a:solidFill>
                        <a:latin typeface="微软雅黑" panose="020B0503020204020204" pitchFamily="34" charset="-122"/>
                        <a:ea typeface="微软雅黑" panose="020B0503020204020204" pitchFamily="34" charset="-122"/>
                        <a:cs typeface="+mn-ea"/>
                      </a:endParaRPr>
                    </a:p>
                  </a:txBody>
                  <a:tcPr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2.6.2	实例一：小兔鲜商城订单状态迁移图</a:t>
            </a:r>
          </a:p>
        </p:txBody>
      </p:sp>
      <p:graphicFrame>
        <p:nvGraphicFramePr>
          <p:cNvPr id="4" name="表格 3"/>
          <p:cNvGraphicFramePr/>
          <p:nvPr>
            <p:custDataLst>
              <p:tags r:id="rId1"/>
            </p:custDataLst>
            <p:extLst>
              <p:ext uri="{D42A27DB-BD31-4B8C-83A1-F6EECF244321}">
                <p14:modId xmlns:p14="http://schemas.microsoft.com/office/powerpoint/2010/main" val="1958071554"/>
              </p:ext>
            </p:extLst>
          </p:nvPr>
        </p:nvGraphicFramePr>
        <p:xfrm>
          <a:off x="2423160" y="1627505"/>
          <a:ext cx="6182995" cy="3021330"/>
        </p:xfrm>
        <a:graphic>
          <a:graphicData uri="http://schemas.openxmlformats.org/drawingml/2006/table">
            <a:tbl>
              <a:tblPr firstRow="1" bandRow="1">
                <a:tableStyleId>{5C22544A-7EE6-4342-B048-85BDC9FD1C3A}</a:tableStyleId>
              </a:tblPr>
              <a:tblGrid>
                <a:gridCol w="2030730">
                  <a:extLst>
                    <a:ext uri="{9D8B030D-6E8A-4147-A177-3AD203B41FA5}">
                      <a16:colId xmlns:a16="http://schemas.microsoft.com/office/drawing/2014/main" val="20000"/>
                    </a:ext>
                  </a:extLst>
                </a:gridCol>
                <a:gridCol w="1903730">
                  <a:extLst>
                    <a:ext uri="{9D8B030D-6E8A-4147-A177-3AD203B41FA5}">
                      <a16:colId xmlns:a16="http://schemas.microsoft.com/office/drawing/2014/main" val="20001"/>
                    </a:ext>
                  </a:extLst>
                </a:gridCol>
                <a:gridCol w="2248535">
                  <a:extLst>
                    <a:ext uri="{9D8B030D-6E8A-4147-A177-3AD203B41FA5}">
                      <a16:colId xmlns:a16="http://schemas.microsoft.com/office/drawing/2014/main" val="20002"/>
                    </a:ext>
                  </a:extLst>
                </a:gridCol>
              </a:tblGrid>
              <a:tr h="619125">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前一状态</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事件</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后一状态</a:t>
                      </a:r>
                    </a:p>
                  </a:txBody>
                  <a:tcPr anchor="ctr"/>
                </a:tc>
                <a:extLst>
                  <a:ext uri="{0D108BD9-81ED-4DB2-BD59-A6C34878D82A}">
                    <a16:rowId xmlns:a16="http://schemas.microsoft.com/office/drawing/2014/main" val="10000"/>
                  </a:ext>
                </a:extLst>
              </a:tr>
              <a:tr h="567055">
                <a:tc>
                  <a:txBody>
                    <a:bodyPr/>
                    <a:lstStyle/>
                    <a:p>
                      <a:pPr algn="ctr">
                        <a:buNone/>
                      </a:pPr>
                      <a:r>
                        <a:rPr sz="1800" kern="1200">
                          <a:solidFill>
                            <a:srgbClr val="595959"/>
                          </a:solidFill>
                          <a:latin typeface="微软雅黑" panose="020B0503020204020204" pitchFamily="34" charset="-122"/>
                          <a:ea typeface="微软雅黑" panose="020B0503020204020204" pitchFamily="34" charset="-122"/>
                          <a:cs typeface="+mn-ea"/>
                        </a:rPr>
                        <a:t>售后</a:t>
                      </a:r>
                    </a:p>
                  </a:txBody>
                  <a:tcPr anchor="ctr"/>
                </a:tc>
                <a:tc>
                  <a:txBody>
                    <a:bodyPr/>
                    <a:lstStyle/>
                    <a:p>
                      <a:pPr algn="ctr">
                        <a:buNone/>
                      </a:pPr>
                      <a:r>
                        <a:rPr sz="1800" kern="1200">
                          <a:solidFill>
                            <a:srgbClr val="595959"/>
                          </a:solidFill>
                          <a:latin typeface="微软雅黑" panose="020B0503020204020204" pitchFamily="34" charset="-122"/>
                          <a:ea typeface="微软雅黑" panose="020B0503020204020204" pitchFamily="34" charset="-122"/>
                          <a:cs typeface="+mn-ea"/>
                        </a:rPr>
                        <a:t>取消申请</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待收货</a:t>
                      </a:r>
                    </a:p>
                  </a:txBody>
                  <a:tcPr anchor="ctr"/>
                </a:tc>
                <a:extLst>
                  <a:ext uri="{0D108BD9-81ED-4DB2-BD59-A6C34878D82A}">
                    <a16:rowId xmlns:a16="http://schemas.microsoft.com/office/drawing/2014/main" val="10001"/>
                  </a:ext>
                </a:extLst>
              </a:tr>
              <a:tr h="5486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待收货</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买家确认收货</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订单完成</a:t>
                      </a:r>
                    </a:p>
                  </a:txBody>
                  <a:tcPr anchor="ctr"/>
                </a:tc>
                <a:extLst>
                  <a:ext uri="{0D108BD9-81ED-4DB2-BD59-A6C34878D82A}">
                    <a16:rowId xmlns:a16="http://schemas.microsoft.com/office/drawing/2014/main" val="10002"/>
                  </a:ext>
                </a:extLst>
              </a:tr>
              <a:tr h="63817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售后</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商家同意退货</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已退货</a:t>
                      </a:r>
                    </a:p>
                  </a:txBody>
                  <a:tcPr anchor="ctr"/>
                </a:tc>
                <a:extLst>
                  <a:ext uri="{0D108BD9-81ED-4DB2-BD59-A6C34878D82A}">
                    <a16:rowId xmlns:a16="http://schemas.microsoft.com/office/drawing/2014/main" val="10003"/>
                  </a:ext>
                </a:extLst>
              </a:tr>
              <a:tr h="64833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已退货</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退货成功</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ea"/>
                        </a:rPr>
                        <a:t>订单完成</a:t>
                      </a:r>
                    </a:p>
                  </a:txBody>
                  <a:tcPr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2.6.2	实例一：小兔鲜商城订单状态迁移图</a:t>
            </a:r>
          </a:p>
        </p:txBody>
      </p:sp>
      <p:sp>
        <p:nvSpPr>
          <p:cNvPr id="3" name="文本框 2"/>
          <p:cNvSpPr txBox="1"/>
          <p:nvPr/>
        </p:nvSpPr>
        <p:spPr>
          <a:xfrm>
            <a:off x="1847215" y="836930"/>
            <a:ext cx="6532245" cy="368300"/>
          </a:xfrm>
          <a:prstGeom prst="rect">
            <a:avLst/>
          </a:prstGeom>
          <a:noFill/>
        </p:spPr>
        <p:txBody>
          <a:bodyPr wrap="square" rtlCol="0" anchor="t">
            <a:spAutoFit/>
          </a:bodyPr>
          <a:lstStyle/>
          <a:p>
            <a:r>
              <a:rPr lang="zh-CN" altLang="en-US" sz="1800" dirty="0">
                <a:solidFill>
                  <a:srgbClr val="595959"/>
                </a:solidFill>
                <a:latin typeface="微软雅黑" panose="020B0503020204020204" pitchFamily="34" charset="-122"/>
                <a:ea typeface="微软雅黑" panose="020B0503020204020204" pitchFamily="34" charset="-122"/>
                <a:cs typeface="+mn-ea"/>
              </a:rPr>
              <a:t>根据状态迁移画出</a:t>
            </a:r>
            <a:r>
              <a:rPr lang="zh-CN" altLang="en-US" sz="1800" dirty="0">
                <a:solidFill>
                  <a:srgbClr val="0070C0"/>
                </a:solidFill>
                <a:latin typeface="微软雅黑" panose="020B0503020204020204" pitchFamily="34" charset="-122"/>
                <a:ea typeface="微软雅黑" panose="020B0503020204020204" pitchFamily="34" charset="-122"/>
              </a:rPr>
              <a:t>小兔鲜商城订单状态转换树</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cs typeface="+mn-ea"/>
              </a:rPr>
              <a:t>如下图所示。</a:t>
            </a:r>
          </a:p>
        </p:txBody>
      </p:sp>
      <p:pic>
        <p:nvPicPr>
          <p:cNvPr id="9" name="图片 8">
            <a:extLst>
              <a:ext uri="{FF2B5EF4-FFF2-40B4-BE49-F238E27FC236}">
                <a16:creationId xmlns:a16="http://schemas.microsoft.com/office/drawing/2014/main" id="{C99918AF-0D09-11E7-F10B-2F1016C4D25D}"/>
              </a:ext>
            </a:extLst>
          </p:cNvPr>
          <p:cNvPicPr>
            <a:picLocks noChangeAspect="1"/>
          </p:cNvPicPr>
          <p:nvPr/>
        </p:nvPicPr>
        <p:blipFill>
          <a:blip r:embed="rId3"/>
          <a:stretch>
            <a:fillRect/>
          </a:stretch>
        </p:blipFill>
        <p:spPr>
          <a:xfrm>
            <a:off x="1919206" y="1496915"/>
            <a:ext cx="8007762" cy="1905098"/>
          </a:xfrm>
          <a:prstGeom prst="rect">
            <a:avLst/>
          </a:prstGeom>
        </p:spPr>
      </p:pic>
      <p:sp>
        <p:nvSpPr>
          <p:cNvPr id="10" name="文本框 9">
            <a:extLst>
              <a:ext uri="{FF2B5EF4-FFF2-40B4-BE49-F238E27FC236}">
                <a16:creationId xmlns:a16="http://schemas.microsoft.com/office/drawing/2014/main" id="{02A8AADE-E5F5-7BCB-98EA-B57E4FADAAB0}"/>
              </a:ext>
            </a:extLst>
          </p:cNvPr>
          <p:cNvSpPr txBox="1"/>
          <p:nvPr/>
        </p:nvSpPr>
        <p:spPr>
          <a:xfrm>
            <a:off x="1774825" y="3457575"/>
            <a:ext cx="9027795" cy="3000821"/>
          </a:xfrm>
          <a:prstGeom prst="rect">
            <a:avLst/>
          </a:prstGeom>
          <a:noFill/>
        </p:spPr>
        <p:txBody>
          <a:bodyPr wrap="square" rtlCol="0" anchor="t">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通过分析上图可知，一共有</a:t>
            </a:r>
            <a:r>
              <a:rPr lang="zh-CN" altLang="en-US" sz="1800" dirty="0">
                <a:solidFill>
                  <a:srgbClr val="0070C0"/>
                </a:solidFill>
                <a:latin typeface="微软雅黑" panose="020B0503020204020204" pitchFamily="34" charset="-122"/>
                <a:ea typeface="微软雅黑" panose="020B0503020204020204" pitchFamily="34" charset="-122"/>
              </a:rPr>
              <a:t>6条测试路径</a:t>
            </a:r>
            <a:r>
              <a:rPr lang="zh-CN" altLang="en-US" sz="1800" dirty="0">
                <a:solidFill>
                  <a:srgbClr val="595959"/>
                </a:solidFill>
                <a:latin typeface="微软雅黑" panose="020B0503020204020204" pitchFamily="34" charset="-122"/>
                <a:ea typeface="微软雅黑" panose="020B0503020204020204" pitchFamily="34" charset="-122"/>
                <a:cs typeface="+mn-ea"/>
              </a:rPr>
              <a:t>，具体如下。</a:t>
            </a:r>
          </a:p>
          <a:p>
            <a:pPr indent="-285750">
              <a:lnSpc>
                <a:spcPct val="150000"/>
              </a:lnSpc>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测试路径1：提交订单→待支付→订单取消。</a:t>
            </a:r>
          </a:p>
          <a:p>
            <a:pPr indent="-285750">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测试路径2：提交订单→待支付→待发货→售后→待发货。</a:t>
            </a:r>
          </a:p>
          <a:p>
            <a:pPr indent="-285750">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测试路径3：提交订单→待支付→待发货→售后→已退货→订单完成。</a:t>
            </a:r>
          </a:p>
          <a:p>
            <a:pPr indent="-285750">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测试路径4：提交订单→待支付→待</a:t>
            </a:r>
            <a:r>
              <a:rPr lang="zh-CN" altLang="en-US" sz="1800">
                <a:solidFill>
                  <a:srgbClr val="595959"/>
                </a:solidFill>
                <a:latin typeface="微软雅黑" panose="020B0503020204020204" pitchFamily="34" charset="-122"/>
                <a:ea typeface="微软雅黑" panose="020B0503020204020204" pitchFamily="34" charset="-122"/>
                <a:cs typeface="+mn-ea"/>
              </a:rPr>
              <a:t>发货→待收货→订单</a:t>
            </a:r>
            <a:r>
              <a:rPr lang="zh-CN" altLang="en-US" sz="1800" dirty="0">
                <a:solidFill>
                  <a:srgbClr val="595959"/>
                </a:solidFill>
                <a:latin typeface="微软雅黑" panose="020B0503020204020204" pitchFamily="34" charset="-122"/>
                <a:ea typeface="微软雅黑" panose="020B0503020204020204" pitchFamily="34" charset="-122"/>
                <a:cs typeface="+mn-ea"/>
              </a:rPr>
              <a:t>完成。</a:t>
            </a:r>
          </a:p>
          <a:p>
            <a:pPr indent="-285750">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测试路径5：提交订单→待支付→待发货→待收货→售后→ 待收货。</a:t>
            </a:r>
          </a:p>
          <a:p>
            <a:pPr indent="-285750">
              <a:lnSpc>
                <a:spcPct val="150000"/>
              </a:lnSpc>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cs typeface="+mn-ea"/>
              </a:rPr>
              <a:t>测试路径6：提交订单→待支付→待发货→待收货→售后→已退货→订单完成。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2.6.2	实例一：小兔鲜商城订单状态迁移图</a:t>
            </a:r>
          </a:p>
        </p:txBody>
      </p:sp>
      <p:sp>
        <p:nvSpPr>
          <p:cNvPr id="3" name="文本框 2"/>
          <p:cNvSpPr txBox="1"/>
          <p:nvPr/>
        </p:nvSpPr>
        <p:spPr>
          <a:xfrm>
            <a:off x="1847215" y="836930"/>
            <a:ext cx="6532245" cy="368300"/>
          </a:xfrm>
          <a:prstGeom prst="rect">
            <a:avLst/>
          </a:prstGeom>
          <a:noFill/>
        </p:spPr>
        <p:txBody>
          <a:bodyPr wrap="square" rtlCol="0" anchor="t">
            <a:spAutoFit/>
          </a:bodyPr>
          <a:lstStyle/>
          <a:p>
            <a:r>
              <a:rPr lang="zh-CN" altLang="en-US" sz="1800" dirty="0">
                <a:solidFill>
                  <a:srgbClr val="595959"/>
                </a:solidFill>
                <a:latin typeface="微软雅黑" panose="020B0503020204020204" pitchFamily="34" charset="-122"/>
                <a:ea typeface="微软雅黑" panose="020B0503020204020204" pitchFamily="34" charset="-122"/>
                <a:cs typeface="+mn-ea"/>
              </a:rPr>
              <a:t>小兔鲜商城</a:t>
            </a:r>
            <a:r>
              <a:rPr lang="zh-CN" altLang="en-US" sz="1800" dirty="0">
                <a:solidFill>
                  <a:srgbClr val="0070C0"/>
                </a:solidFill>
                <a:latin typeface="微软雅黑" panose="020B0503020204020204" pitchFamily="34" charset="-122"/>
                <a:ea typeface="微软雅黑" panose="020B0503020204020204" pitchFamily="34" charset="-122"/>
              </a:rPr>
              <a:t>订单状态迁移的测试用例</a:t>
            </a:r>
            <a:r>
              <a:rPr lang="zh-CN" altLang="en-US" sz="1800" dirty="0">
                <a:solidFill>
                  <a:srgbClr val="595959"/>
                </a:solidFill>
                <a:latin typeface="微软雅黑" panose="020B0503020204020204" pitchFamily="34" charset="-122"/>
                <a:ea typeface="微软雅黑" panose="020B0503020204020204" pitchFamily="34" charset="-122"/>
                <a:cs typeface="+mn-ea"/>
              </a:rPr>
              <a:t>如下表所示。</a:t>
            </a:r>
          </a:p>
        </p:txBody>
      </p:sp>
      <p:graphicFrame>
        <p:nvGraphicFramePr>
          <p:cNvPr id="4" name="表格 3"/>
          <p:cNvGraphicFramePr/>
          <p:nvPr>
            <p:custDataLst>
              <p:tags r:id="rId1"/>
            </p:custDataLst>
            <p:extLst>
              <p:ext uri="{D42A27DB-BD31-4B8C-83A1-F6EECF244321}">
                <p14:modId xmlns:p14="http://schemas.microsoft.com/office/powerpoint/2010/main" val="3569009601"/>
              </p:ext>
            </p:extLst>
          </p:nvPr>
        </p:nvGraphicFramePr>
        <p:xfrm>
          <a:off x="1127125" y="1413510"/>
          <a:ext cx="10045700" cy="3937000"/>
        </p:xfrm>
        <a:graphic>
          <a:graphicData uri="http://schemas.openxmlformats.org/drawingml/2006/table">
            <a:tbl>
              <a:tblPr firstRow="1" bandRow="1">
                <a:tableStyleId>{5C22544A-7EE6-4342-B048-85BDC9FD1C3A}</a:tableStyleId>
              </a:tblPr>
              <a:tblGrid>
                <a:gridCol w="1357630">
                  <a:extLst>
                    <a:ext uri="{9D8B030D-6E8A-4147-A177-3AD203B41FA5}">
                      <a16:colId xmlns:a16="http://schemas.microsoft.com/office/drawing/2014/main" val="20000"/>
                    </a:ext>
                  </a:extLst>
                </a:gridCol>
                <a:gridCol w="1201420">
                  <a:extLst>
                    <a:ext uri="{9D8B030D-6E8A-4147-A177-3AD203B41FA5}">
                      <a16:colId xmlns:a16="http://schemas.microsoft.com/office/drawing/2014/main" val="20001"/>
                    </a:ext>
                  </a:extLst>
                </a:gridCol>
                <a:gridCol w="2828925">
                  <a:extLst>
                    <a:ext uri="{9D8B030D-6E8A-4147-A177-3AD203B41FA5}">
                      <a16:colId xmlns:a16="http://schemas.microsoft.com/office/drawing/2014/main" val="20002"/>
                    </a:ext>
                  </a:extLst>
                </a:gridCol>
                <a:gridCol w="3007995">
                  <a:extLst>
                    <a:ext uri="{9D8B030D-6E8A-4147-A177-3AD203B41FA5}">
                      <a16:colId xmlns:a16="http://schemas.microsoft.com/office/drawing/2014/main" val="20003"/>
                    </a:ext>
                  </a:extLst>
                </a:gridCol>
                <a:gridCol w="1649730">
                  <a:extLst>
                    <a:ext uri="{9D8B030D-6E8A-4147-A177-3AD203B41FA5}">
                      <a16:colId xmlns:a16="http://schemas.microsoft.com/office/drawing/2014/main" val="20004"/>
                    </a:ext>
                  </a:extLst>
                </a:gridCol>
              </a:tblGrid>
              <a:tr h="699135">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测试路径</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前置条件</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测试步骤</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预期结果</a:t>
                      </a:r>
                    </a:p>
                  </a:txBody>
                  <a:tcPr anchor="ctr"/>
                </a:tc>
                <a:extLst>
                  <a:ext uri="{0D108BD9-81ED-4DB2-BD59-A6C34878D82A}">
                    <a16:rowId xmlns:a16="http://schemas.microsoft.com/office/drawing/2014/main" val="10000"/>
                  </a:ext>
                </a:extLst>
              </a:tr>
              <a:tr h="1104265">
                <a:tc>
                  <a:txBody>
                    <a:bodyPr/>
                    <a:lstStyle/>
                    <a:p>
                      <a:pPr marL="0" algn="ctr" defTabSz="1219200" rtl="0" eaLnBrk="1" latinLnBrk="0" hangingPunct="1">
                        <a:buNone/>
                      </a:pPr>
                      <a:r>
                        <a:rPr sz="1600" kern="1200">
                          <a:solidFill>
                            <a:srgbClr val="595959"/>
                          </a:solidFill>
                          <a:latin typeface="微软雅黑" panose="020B0503020204020204" pitchFamily="34" charset="-122"/>
                          <a:ea typeface="微软雅黑" panose="020B0503020204020204" pitchFamily="34" charset="-122"/>
                          <a:cs typeface="+mn-ea"/>
                        </a:rPr>
                        <a:t>test1</a:t>
                      </a:r>
                    </a:p>
                  </a:txBody>
                  <a:tcPr anchor="ctr"/>
                </a:tc>
                <a:tc>
                  <a:txBody>
                    <a:bodyPr/>
                    <a:lstStyle/>
                    <a:p>
                      <a:pPr marL="0" algn="ctr" defTabSz="1219200" rtl="0" eaLnBrk="1" latinLnBrk="0" hangingPunct="1">
                        <a:buNone/>
                      </a:pPr>
                      <a:r>
                        <a:rPr lang="en-US" sz="1600" kern="1200">
                          <a:solidFill>
                            <a:srgbClr val="595959"/>
                          </a:solidFill>
                          <a:latin typeface="微软雅黑" panose="020B0503020204020204" pitchFamily="34" charset="-122"/>
                          <a:ea typeface="微软雅黑" panose="020B0503020204020204" pitchFamily="34" charset="-122"/>
                          <a:cs typeface="+mn-ea"/>
                        </a:rPr>
                        <a:t>1</a:t>
                      </a:r>
                    </a:p>
                  </a:txBody>
                  <a:tcPr anchor="ctr"/>
                </a:tc>
                <a:tc>
                  <a:txBody>
                    <a:bodyPr/>
                    <a:lstStyle/>
                    <a:p>
                      <a:pPr marL="0" algn="l" defTabSz="1219200" rtl="0" eaLnBrk="1" latinLnBrk="0" hangingPunct="1">
                        <a:buNone/>
                      </a:pPr>
                      <a:r>
                        <a:rPr lang="en-US" altLang="zh-CN" sz="1600" kern="1200">
                          <a:solidFill>
                            <a:srgbClr val="595959"/>
                          </a:solidFill>
                          <a:latin typeface="微软雅黑" panose="020B0503020204020204" pitchFamily="34" charset="-122"/>
                          <a:ea typeface="微软雅黑" panose="020B0503020204020204" pitchFamily="34" charset="-122"/>
                          <a:cs typeface="+mn-ea"/>
                        </a:rPr>
                        <a:t>1.成功注册、登录的用户</a:t>
                      </a:r>
                      <a:r>
                        <a:rPr lang="zh-CN" altLang="en-US" sz="1600" kern="1200">
                          <a:solidFill>
                            <a:srgbClr val="595959"/>
                          </a:solidFill>
                          <a:latin typeface="微软雅黑" panose="020B0503020204020204" pitchFamily="34" charset="-122"/>
                          <a:ea typeface="微软雅黑" panose="020B0503020204020204" pitchFamily="34" charset="-122"/>
                          <a:cs typeface="+mn-ea"/>
                        </a:rPr>
                        <a:t>；</a:t>
                      </a:r>
                      <a:endParaRPr lang="en-US" altLang="zh-CN" sz="16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a:solidFill>
                            <a:srgbClr val="595959"/>
                          </a:solidFill>
                          <a:latin typeface="微软雅黑" panose="020B0503020204020204" pitchFamily="34" charset="-122"/>
                          <a:ea typeface="微软雅黑" panose="020B0503020204020204" pitchFamily="34" charset="-122"/>
                          <a:cs typeface="+mn-ea"/>
                        </a:rPr>
                        <a:t>2.成功搜索商品并加入购物车</a:t>
                      </a:r>
                    </a:p>
                  </a:txBody>
                  <a:tcPr anchor="ctr"/>
                </a:tc>
                <a:tc>
                  <a:txBody>
                    <a:bodyPr/>
                    <a:lstStyle/>
                    <a:p>
                      <a:pPr marL="0" algn="l" defTabSz="1219200" rtl="0" eaLnBrk="1" latinLnBrk="0" hangingPunct="1">
                        <a:buNone/>
                      </a:pPr>
                      <a:r>
                        <a:rPr lang="en-US" altLang="zh-CN" sz="1600" kern="1200">
                          <a:solidFill>
                            <a:srgbClr val="595959"/>
                          </a:solidFill>
                          <a:latin typeface="微软雅黑" panose="020B0503020204020204" pitchFamily="34" charset="-122"/>
                          <a:ea typeface="微软雅黑" panose="020B0503020204020204" pitchFamily="34" charset="-122"/>
                          <a:cs typeface="+mn-ea"/>
                        </a:rPr>
                        <a:t>1.选择购物车中的商品提交订单</a:t>
                      </a:r>
                      <a:r>
                        <a:rPr lang="zh-CN" altLang="en-US" sz="1600" kern="1200">
                          <a:solidFill>
                            <a:srgbClr val="595959"/>
                          </a:solidFill>
                          <a:latin typeface="微软雅黑" panose="020B0503020204020204" pitchFamily="34" charset="-122"/>
                          <a:ea typeface="微软雅黑" panose="020B0503020204020204" pitchFamily="34" charset="-122"/>
                          <a:cs typeface="+mn-ea"/>
                        </a:rPr>
                        <a:t>；</a:t>
                      </a:r>
                      <a:endParaRPr lang="en-US" altLang="zh-CN" sz="16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a:solidFill>
                            <a:srgbClr val="595959"/>
                          </a:solidFill>
                          <a:latin typeface="微软雅黑" panose="020B0503020204020204" pitchFamily="34" charset="-122"/>
                          <a:ea typeface="微软雅黑" panose="020B0503020204020204" pitchFamily="34" charset="-122"/>
                          <a:cs typeface="+mn-ea"/>
                        </a:rPr>
                        <a:t>2.使用余额不足的银行卡支付</a:t>
                      </a:r>
                      <a:r>
                        <a:rPr lang="zh-CN" altLang="en-US" sz="1600" kern="1200">
                          <a:solidFill>
                            <a:srgbClr val="595959"/>
                          </a:solidFill>
                          <a:latin typeface="微软雅黑" panose="020B0503020204020204" pitchFamily="34" charset="-122"/>
                          <a:ea typeface="微软雅黑" panose="020B0503020204020204" pitchFamily="34" charset="-122"/>
                          <a:cs typeface="+mn-ea"/>
                        </a:rPr>
                        <a:t>；</a:t>
                      </a:r>
                      <a:endParaRPr lang="en-US" altLang="zh-CN" sz="16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a:solidFill>
                            <a:srgbClr val="595959"/>
                          </a:solidFill>
                          <a:latin typeface="微软雅黑" panose="020B0503020204020204" pitchFamily="34" charset="-122"/>
                          <a:ea typeface="微软雅黑" panose="020B0503020204020204" pitchFamily="34" charset="-122"/>
                          <a:cs typeface="+mn-ea"/>
                        </a:rPr>
                        <a:t>3.选择取消订单</a:t>
                      </a:r>
                    </a:p>
                  </a:txBody>
                  <a:tcPr anchor="ctr"/>
                </a:tc>
                <a:tc>
                  <a:txBody>
                    <a:bodyPr/>
                    <a:lstStyle/>
                    <a:p>
                      <a:pPr marL="0" algn="l" defTabSz="1219200" rtl="0" eaLnBrk="1" latinLnBrk="0" hangingPunct="1">
                        <a:buNone/>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成功取消订单</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txBody>
                  <a:tcPr anchor="ctr"/>
                </a:tc>
                <a:extLst>
                  <a:ext uri="{0D108BD9-81ED-4DB2-BD59-A6C34878D82A}">
                    <a16:rowId xmlns:a16="http://schemas.microsoft.com/office/drawing/2014/main" val="10001"/>
                  </a:ext>
                </a:extLst>
              </a:tr>
              <a:tr h="619760">
                <a:tc>
                  <a:txBody>
                    <a:bodyPr/>
                    <a:lstStyle/>
                    <a:p>
                      <a:pPr marL="0" algn="ctr" defTabSz="1219200" rtl="0" eaLnBrk="1" latinLnBrk="0" hangingPunct="1">
                        <a:buClrTx/>
                        <a:buSzTx/>
                        <a:buFontTx/>
                        <a:buNone/>
                      </a:pPr>
                      <a:r>
                        <a:rPr lang="en-US" altLang="zh-CN" sz="1600" kern="1200">
                          <a:solidFill>
                            <a:srgbClr val="595959"/>
                          </a:solidFill>
                          <a:latin typeface="微软雅黑" panose="020B0503020204020204" pitchFamily="34" charset="-122"/>
                          <a:ea typeface="微软雅黑" panose="020B0503020204020204" pitchFamily="34" charset="-122"/>
                          <a:cs typeface="+mn-ea"/>
                        </a:rPr>
                        <a:t>test2</a:t>
                      </a:r>
                    </a:p>
                  </a:txBody>
                  <a:tcPr anchor="ctr"/>
                </a:tc>
                <a:tc>
                  <a:txBody>
                    <a:bodyPr/>
                    <a:lstStyle/>
                    <a:p>
                      <a:pPr marL="0" algn="ctr" defTabSz="1219200" rtl="0" eaLnBrk="1" latinLnBrk="0" hangingPunct="1">
                        <a:buNone/>
                      </a:pPr>
                      <a:r>
                        <a:rPr lang="en-US" altLang="zh-CN" sz="1600" kern="1200">
                          <a:solidFill>
                            <a:srgbClr val="595959"/>
                          </a:solidFill>
                          <a:latin typeface="微软雅黑" panose="020B0503020204020204" pitchFamily="34" charset="-122"/>
                          <a:ea typeface="微软雅黑" panose="020B0503020204020204" pitchFamily="34" charset="-122"/>
                          <a:cs typeface="+mn-ea"/>
                        </a:rPr>
                        <a:t>2</a:t>
                      </a:r>
                    </a:p>
                  </a:txBody>
                  <a:tcPr anchor="ctr"/>
                </a:tc>
                <a:tc>
                  <a:txBody>
                    <a:bodyPr/>
                    <a:lstStyle/>
                    <a:p>
                      <a:pPr marL="0" algn="l" defTabSz="1219200" rtl="0" eaLnBrk="1" latinLnBrk="0" hangingPunct="1">
                        <a:buNone/>
                      </a:pPr>
                      <a:r>
                        <a:rPr lang="en-US" altLang="zh-CN" sz="1600" kern="1200">
                          <a:solidFill>
                            <a:srgbClr val="595959"/>
                          </a:solidFill>
                          <a:latin typeface="微软雅黑" panose="020B0503020204020204" pitchFamily="34" charset="-122"/>
                          <a:ea typeface="微软雅黑" panose="020B0503020204020204" pitchFamily="34" charset="-122"/>
                          <a:cs typeface="+mn-ea"/>
                        </a:rPr>
                        <a:t>1.成功注册、登录的用户</a:t>
                      </a:r>
                      <a:r>
                        <a:rPr lang="zh-CN" altLang="en-US" sz="1600" kern="1200">
                          <a:solidFill>
                            <a:srgbClr val="595959"/>
                          </a:solidFill>
                          <a:latin typeface="微软雅黑" panose="020B0503020204020204" pitchFamily="34" charset="-122"/>
                          <a:ea typeface="微软雅黑" panose="020B0503020204020204" pitchFamily="34" charset="-122"/>
                          <a:cs typeface="+mn-ea"/>
                        </a:rPr>
                        <a:t>；</a:t>
                      </a:r>
                      <a:endParaRPr lang="en-US" altLang="zh-CN" sz="1600" kern="120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a:solidFill>
                            <a:srgbClr val="595959"/>
                          </a:solidFill>
                          <a:latin typeface="微软雅黑" panose="020B0503020204020204" pitchFamily="34" charset="-122"/>
                          <a:ea typeface="微软雅黑" panose="020B0503020204020204" pitchFamily="34" charset="-122"/>
                          <a:cs typeface="+mn-ea"/>
                        </a:rPr>
                        <a:t>2.成功搜索商品并加入购物车</a:t>
                      </a:r>
                    </a:p>
                  </a:txBody>
                  <a:tcPr anchor="ctr"/>
                </a:tc>
                <a:tc>
                  <a:txBody>
                    <a:bodyPr/>
                    <a:lstStyle/>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1.选择购物车中的商品提交订单</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2.使用可正常支付的银行卡支付</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3.申请退货</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4.取消申请</a:t>
                      </a:r>
                    </a:p>
                  </a:txBody>
                  <a:tcPr anchor="ctr"/>
                </a:tc>
                <a:tc>
                  <a:txBody>
                    <a:bodyPr/>
                    <a:lstStyle/>
                    <a:p>
                      <a:pPr marL="0" algn="l" defTabSz="1219200" rtl="0" eaLnBrk="1" latinLnBrk="0" hangingPunct="1">
                        <a:buNone/>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成功取消申请</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txBody>
                  <a:tcPr anchor="ctr"/>
                </a:tc>
                <a:extLst>
                  <a:ext uri="{0D108BD9-81ED-4DB2-BD59-A6C34878D82A}">
                    <a16:rowId xmlns:a16="http://schemas.microsoft.com/office/drawing/2014/main" val="10002"/>
                  </a:ext>
                </a:extLst>
              </a:tr>
              <a:tr h="720725">
                <a:tc>
                  <a:txBody>
                    <a:bodyPr/>
                    <a:lstStyle/>
                    <a:p>
                      <a:pPr marL="0" algn="ctr" defTabSz="1219200" rtl="0" eaLnBrk="1" latinLnBrk="0" hangingPunct="1">
                        <a:buNone/>
                      </a:pPr>
                      <a:r>
                        <a:rPr sz="1600" kern="1200" dirty="0">
                          <a:solidFill>
                            <a:srgbClr val="595959"/>
                          </a:solidFill>
                          <a:latin typeface="微软雅黑" panose="020B0503020204020204" pitchFamily="34" charset="-122"/>
                          <a:ea typeface="微软雅黑" panose="020B0503020204020204" pitchFamily="34" charset="-122"/>
                          <a:cs typeface="+mn-ea"/>
                        </a:rPr>
                        <a:t>test</a:t>
                      </a:r>
                      <a:r>
                        <a:rPr lang="en-US" sz="1600" kern="1200" dirty="0">
                          <a:solidFill>
                            <a:srgbClr val="595959"/>
                          </a:solidFill>
                          <a:latin typeface="微软雅黑" panose="020B0503020204020204" pitchFamily="34" charset="-122"/>
                          <a:ea typeface="微软雅黑" panose="020B0503020204020204" pitchFamily="34" charset="-122"/>
                          <a:cs typeface="+mn-ea"/>
                        </a:rPr>
                        <a:t>3</a:t>
                      </a:r>
                    </a:p>
                  </a:txBody>
                  <a:tcPr anchor="ctr"/>
                </a:tc>
                <a:tc>
                  <a:txBody>
                    <a:bodyPr/>
                    <a:lstStyle/>
                    <a:p>
                      <a:pPr marL="0" algn="ctr" defTabSz="1219200" rtl="0" eaLnBrk="1" latinLnBrk="0" hangingPunct="1">
                        <a:buNone/>
                      </a:pPr>
                      <a:r>
                        <a:rPr lang="en-US" sz="1600" kern="1200" dirty="0">
                          <a:solidFill>
                            <a:srgbClr val="595959"/>
                          </a:solidFill>
                          <a:latin typeface="微软雅黑" panose="020B0503020204020204" pitchFamily="34" charset="-122"/>
                          <a:ea typeface="微软雅黑" panose="020B0503020204020204" pitchFamily="34" charset="-122"/>
                          <a:cs typeface="+mn-ea"/>
                        </a:rPr>
                        <a:t>3</a:t>
                      </a:r>
                    </a:p>
                  </a:txBody>
                  <a:tcPr anchor="ctr"/>
                </a:tc>
                <a:tc>
                  <a:txBody>
                    <a:bodyPr/>
                    <a:lstStyle/>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1.成功注册、登录的用户</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2.成功搜索商品并加入购物车</a:t>
                      </a:r>
                    </a:p>
                  </a:txBody>
                  <a:tcPr anchor="ctr"/>
                </a:tc>
                <a:tc>
                  <a:txBody>
                    <a:bodyPr/>
                    <a:lstStyle/>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1.选择购物车中的商品提交订单</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2.使用可正常支付的银行卡支付</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3.申请退货</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4</a:t>
                      </a:r>
                      <a:r>
                        <a:rPr lang="en-US" altLang="zh-CN" sz="1600" kern="1200">
                          <a:solidFill>
                            <a:srgbClr val="595959"/>
                          </a:solidFill>
                          <a:latin typeface="微软雅黑" panose="020B0503020204020204" pitchFamily="34" charset="-122"/>
                          <a:ea typeface="微软雅黑" panose="020B0503020204020204" pitchFamily="34" charset="-122"/>
                          <a:cs typeface="+mn-ea"/>
                        </a:rPr>
                        <a:t>.</a:t>
                      </a:r>
                      <a:r>
                        <a:rPr lang="en-US" altLang="zh-CN" sz="1600" kern="1200" dirty="0">
                          <a:solidFill>
                            <a:srgbClr val="595959"/>
                          </a:solidFill>
                          <a:latin typeface="微软雅黑" panose="020B0503020204020204" pitchFamily="34" charset="-122"/>
                          <a:ea typeface="微软雅黑" panose="020B0503020204020204" pitchFamily="34" charset="-122"/>
                          <a:cs typeface="+mn-ea"/>
                        </a:rPr>
                        <a:t>商家同意退货</a:t>
                      </a:r>
                    </a:p>
                  </a:txBody>
                  <a:tcPr anchor="ctr"/>
                </a:tc>
                <a:tc>
                  <a:txBody>
                    <a:bodyPr/>
                    <a:lstStyle/>
                    <a:p>
                      <a:pPr marL="0" algn="l" defTabSz="1219200" rtl="0" eaLnBrk="1" latinLnBrk="0" hangingPunct="1">
                        <a:buNone/>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成功退货</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txBody>
                  <a:tcPr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2.6.2	实例一：小兔鲜商城订单状态迁移图</a:t>
            </a:r>
          </a:p>
        </p:txBody>
      </p:sp>
      <p:graphicFrame>
        <p:nvGraphicFramePr>
          <p:cNvPr id="3" name="表格 2">
            <a:extLst>
              <a:ext uri="{FF2B5EF4-FFF2-40B4-BE49-F238E27FC236}">
                <a16:creationId xmlns:a16="http://schemas.microsoft.com/office/drawing/2014/main" id="{1701ADCA-F8DA-AD3E-97E5-5AC47708B9A9}"/>
              </a:ext>
            </a:extLst>
          </p:cNvPr>
          <p:cNvGraphicFramePr/>
          <p:nvPr>
            <p:custDataLst>
              <p:tags r:id="rId1"/>
            </p:custDataLst>
            <p:extLst>
              <p:ext uri="{D42A27DB-BD31-4B8C-83A1-F6EECF244321}">
                <p14:modId xmlns:p14="http://schemas.microsoft.com/office/powerpoint/2010/main" val="532815281"/>
              </p:ext>
            </p:extLst>
          </p:nvPr>
        </p:nvGraphicFramePr>
        <p:xfrm>
          <a:off x="1072515" y="1197610"/>
          <a:ext cx="10045700" cy="4424680"/>
        </p:xfrm>
        <a:graphic>
          <a:graphicData uri="http://schemas.openxmlformats.org/drawingml/2006/table">
            <a:tbl>
              <a:tblPr firstRow="1" bandRow="1">
                <a:tableStyleId>{5C22544A-7EE6-4342-B048-85BDC9FD1C3A}</a:tableStyleId>
              </a:tblPr>
              <a:tblGrid>
                <a:gridCol w="1357630">
                  <a:extLst>
                    <a:ext uri="{9D8B030D-6E8A-4147-A177-3AD203B41FA5}">
                      <a16:colId xmlns:a16="http://schemas.microsoft.com/office/drawing/2014/main" val="20000"/>
                    </a:ext>
                  </a:extLst>
                </a:gridCol>
                <a:gridCol w="1201420">
                  <a:extLst>
                    <a:ext uri="{9D8B030D-6E8A-4147-A177-3AD203B41FA5}">
                      <a16:colId xmlns:a16="http://schemas.microsoft.com/office/drawing/2014/main" val="20001"/>
                    </a:ext>
                  </a:extLst>
                </a:gridCol>
                <a:gridCol w="2828925">
                  <a:extLst>
                    <a:ext uri="{9D8B030D-6E8A-4147-A177-3AD203B41FA5}">
                      <a16:colId xmlns:a16="http://schemas.microsoft.com/office/drawing/2014/main" val="20002"/>
                    </a:ext>
                  </a:extLst>
                </a:gridCol>
                <a:gridCol w="3007995">
                  <a:extLst>
                    <a:ext uri="{9D8B030D-6E8A-4147-A177-3AD203B41FA5}">
                      <a16:colId xmlns:a16="http://schemas.microsoft.com/office/drawing/2014/main" val="20003"/>
                    </a:ext>
                  </a:extLst>
                </a:gridCol>
                <a:gridCol w="1649730">
                  <a:extLst>
                    <a:ext uri="{9D8B030D-6E8A-4147-A177-3AD203B41FA5}">
                      <a16:colId xmlns:a16="http://schemas.microsoft.com/office/drawing/2014/main" val="20004"/>
                    </a:ext>
                  </a:extLst>
                </a:gridCol>
              </a:tblGrid>
              <a:tr h="699135">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测试路径</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前置条件</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测试步骤</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预期结果</a:t>
                      </a:r>
                    </a:p>
                  </a:txBody>
                  <a:tcPr anchor="ctr"/>
                </a:tc>
                <a:extLst>
                  <a:ext uri="{0D108BD9-81ED-4DB2-BD59-A6C34878D82A}">
                    <a16:rowId xmlns:a16="http://schemas.microsoft.com/office/drawing/2014/main" val="10000"/>
                  </a:ext>
                </a:extLst>
              </a:tr>
              <a:tr h="1104265">
                <a:tc>
                  <a:txBody>
                    <a:bodyPr/>
                    <a:lstStyle/>
                    <a:p>
                      <a:pPr marL="0" algn="ctr" defTabSz="1219200" rtl="0" eaLnBrk="1" latinLnBrk="0" hangingPunct="1">
                        <a:buClrTx/>
                        <a:buSzTx/>
                        <a:buFontTx/>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test4</a:t>
                      </a:r>
                    </a:p>
                  </a:txBody>
                  <a:tcPr anchor="ctr"/>
                </a:tc>
                <a:tc>
                  <a:txBody>
                    <a:bodyPr/>
                    <a:lstStyle/>
                    <a:p>
                      <a:pPr marL="0" algn="ctr"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4</a:t>
                      </a:r>
                    </a:p>
                  </a:txBody>
                  <a:tcPr anchor="ctr"/>
                </a:tc>
                <a:tc>
                  <a:txBody>
                    <a:bodyPr/>
                    <a:lstStyle/>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1.成功注册、登录的用户</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2.成功搜索商品并加入购物车</a:t>
                      </a:r>
                    </a:p>
                  </a:txBody>
                  <a:tcPr anchor="ctr"/>
                </a:tc>
                <a:tc>
                  <a:txBody>
                    <a:bodyPr/>
                    <a:lstStyle/>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1.选择购物车中的商品提交订单</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2.使用可正常支付的银行卡支付</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3.商家发货</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4.买家确认收货</a:t>
                      </a:r>
                    </a:p>
                  </a:txBody>
                  <a:tcPr anchor="ctr"/>
                </a:tc>
                <a:tc>
                  <a:txBody>
                    <a:bodyPr/>
                    <a:lstStyle/>
                    <a:p>
                      <a:pPr marL="0" algn="l" defTabSz="1219200" rtl="0" eaLnBrk="1" latinLnBrk="0" hangingPunct="1">
                        <a:buNone/>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成功</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购物</a:t>
                      </a:r>
                    </a:p>
                  </a:txBody>
                  <a:tcPr anchor="ctr"/>
                </a:tc>
                <a:extLst>
                  <a:ext uri="{0D108BD9-81ED-4DB2-BD59-A6C34878D82A}">
                    <a16:rowId xmlns:a16="http://schemas.microsoft.com/office/drawing/2014/main" val="10001"/>
                  </a:ext>
                </a:extLst>
              </a:tr>
              <a:tr h="619760">
                <a:tc>
                  <a:txBody>
                    <a:bodyPr/>
                    <a:lstStyle/>
                    <a:p>
                      <a:pPr marL="0" algn="ctr" defTabSz="1219200" rtl="0" eaLnBrk="1" latinLnBrk="0" hangingPunct="1">
                        <a:buClrTx/>
                        <a:buSzTx/>
                        <a:buFontTx/>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test5</a:t>
                      </a:r>
                    </a:p>
                  </a:txBody>
                  <a:tcPr anchor="ctr"/>
                </a:tc>
                <a:tc>
                  <a:txBody>
                    <a:bodyPr/>
                    <a:lstStyle/>
                    <a:p>
                      <a:pPr marL="0" algn="ctr"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5</a:t>
                      </a:r>
                    </a:p>
                  </a:txBody>
                  <a:tcPr anchor="ctr"/>
                </a:tc>
                <a:tc>
                  <a:txBody>
                    <a:bodyPr/>
                    <a:lstStyle/>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1.成功注册、登录的用户</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2.成功搜索商品并加入购物车</a:t>
                      </a:r>
                    </a:p>
                  </a:txBody>
                  <a:tcPr anchor="ctr"/>
                </a:tc>
                <a:tc>
                  <a:txBody>
                    <a:bodyPr/>
                    <a:lstStyle/>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1.选择购物车中的商品提交订单</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2.使用可正常支付的银行卡支付</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3.商家发货</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a:solidFill>
                            <a:srgbClr val="595959"/>
                          </a:solidFill>
                          <a:latin typeface="微软雅黑" panose="020B0503020204020204" pitchFamily="34" charset="-122"/>
                          <a:ea typeface="微软雅黑" panose="020B0503020204020204" pitchFamily="34" charset="-122"/>
                          <a:cs typeface="+mn-ea"/>
                        </a:rPr>
                        <a:t>4.买家申请退货</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5.</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取消申请</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txBody>
                  <a:tcPr anchor="ct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成功取消申请</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txBody>
                  <a:tcPr anchor="ctr"/>
                </a:tc>
                <a:extLst>
                  <a:ext uri="{0D108BD9-81ED-4DB2-BD59-A6C34878D82A}">
                    <a16:rowId xmlns:a16="http://schemas.microsoft.com/office/drawing/2014/main" val="10002"/>
                  </a:ext>
                </a:extLst>
              </a:tr>
              <a:tr h="720725">
                <a:tc>
                  <a:txBody>
                    <a:bodyPr/>
                    <a:lstStyle/>
                    <a:p>
                      <a:pPr marL="0" algn="ctr" defTabSz="1219200" rtl="0" eaLnBrk="1" latinLnBrk="0" hangingPunct="1">
                        <a:buClrTx/>
                        <a:buSzTx/>
                        <a:buFontTx/>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test6</a:t>
                      </a:r>
                    </a:p>
                  </a:txBody>
                  <a:tcPr anchor="ctr"/>
                </a:tc>
                <a:tc>
                  <a:txBody>
                    <a:bodyPr/>
                    <a:lstStyle/>
                    <a:p>
                      <a:pPr marL="0" algn="ctr"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6</a:t>
                      </a:r>
                    </a:p>
                  </a:txBody>
                  <a:tcPr anchor="ctr"/>
                </a:tc>
                <a:tc>
                  <a:txBody>
                    <a:bodyPr/>
                    <a:lstStyle/>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1.成功注册、登录的用户</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2.成功搜索商品并加入购物车</a:t>
                      </a:r>
                    </a:p>
                  </a:txBody>
                  <a:tcPr anchor="ctr"/>
                </a:tc>
                <a:tc>
                  <a:txBody>
                    <a:bodyPr/>
                    <a:lstStyle/>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1.选择购物车中的商品提交订单</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2.使用可正常支付的银行卡支付</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3.商家发货</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4.买家申请退货</a:t>
                      </a:r>
                    </a:p>
                    <a:p>
                      <a:pPr marL="0" algn="l" defTabSz="1219200" rtl="0" eaLnBrk="1" latinLnBrk="0" hangingPunct="1">
                        <a:buNone/>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5.商家同意退货</a:t>
                      </a:r>
                    </a:p>
                  </a:txBody>
                  <a:tcPr anchor="ctr"/>
                </a:tc>
                <a:tc>
                  <a:txBody>
                    <a:bodyPr/>
                    <a:lstStyle/>
                    <a:p>
                      <a:pPr marL="0" algn="l" defTabSz="1219200" rtl="0" eaLnBrk="1" latinLnBrk="0" hangingPunct="1">
                        <a:buNone/>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成功退货</a:t>
                      </a:r>
                      <a:endParaRPr lang="en-US" altLang="zh-CN" sz="1600" kern="1200" dirty="0">
                        <a:solidFill>
                          <a:srgbClr val="595959"/>
                        </a:solidFill>
                        <a:latin typeface="微软雅黑" panose="020B0503020204020204" pitchFamily="34" charset="-122"/>
                        <a:ea typeface="微软雅黑" panose="020B0503020204020204" pitchFamily="34" charset="-122"/>
                        <a:cs typeface="+mn-ea"/>
                      </a:endParaRPr>
                    </a:p>
                  </a:txBody>
                  <a:tcPr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2.1.1	等价类划分法概述</a:t>
            </a:r>
          </a:p>
        </p:txBody>
      </p:sp>
      <p:sp>
        <p:nvSpPr>
          <p:cNvPr id="10" name="Freeform 274"/>
          <p:cNvSpPr/>
          <p:nvPr/>
        </p:nvSpPr>
        <p:spPr bwMode="auto">
          <a:xfrm>
            <a:off x="1625789" y="2123798"/>
            <a:ext cx="827231" cy="827231"/>
          </a:xfrm>
          <a:prstGeom prst="flowChartConnector">
            <a:avLst/>
          </a:prstGeom>
          <a:solidFill>
            <a:srgbClr val="36B2E6"/>
          </a:solidFill>
          <a:ln>
            <a:noFill/>
          </a:ln>
          <a:effectLst>
            <a:reflection endPos="21000" dist="50800" dir="5400000" sy="-100000" algn="bl" rotWithShape="0"/>
          </a:effectLst>
        </p:spPr>
        <p:txBody>
          <a:bodyPr vert="horz" wrap="square" lIns="91425" tIns="45712" rIns="91425" bIns="45712" numCol="1" anchor="t" anchorCtr="0" compatLnSpc="1"/>
          <a:lstStyle/>
          <a:p>
            <a:pPr algn="ctr"/>
            <a:r>
              <a:rPr lang="en-US" altLang="zh-CN" sz="3200" b="1">
                <a:solidFill>
                  <a:schemeClr val="bg1"/>
                </a:solidFill>
              </a:rPr>
              <a:t>3</a:t>
            </a:r>
            <a:endParaRPr lang="zh-CN" altLang="en-US" sz="3200" b="1" dirty="0">
              <a:solidFill>
                <a:schemeClr val="bg1"/>
              </a:solidFill>
            </a:endParaRPr>
          </a:p>
        </p:txBody>
      </p:sp>
      <p:sp>
        <p:nvSpPr>
          <p:cNvPr id="11" name="Freeform 369"/>
          <p:cNvSpPr/>
          <p:nvPr/>
        </p:nvSpPr>
        <p:spPr bwMode="auto">
          <a:xfrm>
            <a:off x="1626486" y="3783771"/>
            <a:ext cx="827231" cy="827231"/>
          </a:xfrm>
          <a:prstGeom prst="flowChartConnector">
            <a:avLst/>
          </a:prstGeom>
          <a:solidFill>
            <a:srgbClr val="7BC143"/>
          </a:solidFill>
          <a:ln>
            <a:noFill/>
          </a:ln>
          <a:effectLst>
            <a:reflection endPos="21000" dist="50800" dir="5400000" sy="-100000" algn="bl" rotWithShape="0"/>
          </a:effectLst>
        </p:spPr>
        <p:txBody>
          <a:bodyPr vert="horz" wrap="square" lIns="91425" tIns="45712" rIns="91425" bIns="45712" numCol="1" anchor="t" anchorCtr="0" compatLnSpc="1"/>
          <a:lstStyle/>
          <a:p>
            <a:pPr algn="ctr"/>
            <a:r>
              <a:rPr lang="en-US" altLang="zh-CN" sz="3200" b="1">
                <a:solidFill>
                  <a:schemeClr val="bg1"/>
                </a:solidFill>
              </a:rPr>
              <a:t>4</a:t>
            </a:r>
            <a:endParaRPr lang="zh-CN" altLang="en-US" sz="3200" b="1" dirty="0">
              <a:solidFill>
                <a:schemeClr val="bg1"/>
              </a:solidFill>
            </a:endParaRPr>
          </a:p>
        </p:txBody>
      </p:sp>
      <p:cxnSp>
        <p:nvCxnSpPr>
          <p:cNvPr id="12" name="直接连接符 11"/>
          <p:cNvCxnSpPr/>
          <p:nvPr/>
        </p:nvCxnSpPr>
        <p:spPr>
          <a:xfrm flipV="1">
            <a:off x="1967320" y="2987759"/>
            <a:ext cx="8316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13" name="直接连接符 12"/>
          <p:cNvCxnSpPr/>
          <p:nvPr/>
        </p:nvCxnSpPr>
        <p:spPr>
          <a:xfrm>
            <a:off x="1968018" y="4648744"/>
            <a:ext cx="8316000" cy="0"/>
          </a:xfrm>
          <a:prstGeom prst="line">
            <a:avLst/>
          </a:prstGeom>
          <a:ln w="19050">
            <a:solidFill>
              <a:srgbClr val="92D050"/>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4" name="矩形 13"/>
          <p:cNvSpPr/>
          <p:nvPr/>
        </p:nvSpPr>
        <p:spPr>
          <a:xfrm>
            <a:off x="2496820" y="1990090"/>
            <a:ext cx="8116570" cy="829945"/>
          </a:xfrm>
          <a:prstGeom prst="rect">
            <a:avLst/>
          </a:prstGeom>
        </p:spPr>
        <p:txBody>
          <a:bodyPr wrap="square">
            <a:spAutoFit/>
          </a:bodyPr>
          <a:lstStyle/>
          <a:p>
            <a:pPr algn="l"/>
            <a:r>
              <a:rPr lang="zh-CN" altLang="en-US" b="1">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设计有效等价类的测试用例，使其尽可能多地覆盖尚未被覆盖的有效等价类，直到测试用例覆盖所有的有效等价类。</a:t>
            </a:r>
          </a:p>
        </p:txBody>
      </p:sp>
      <p:sp>
        <p:nvSpPr>
          <p:cNvPr id="15" name="矩形 14"/>
          <p:cNvSpPr/>
          <p:nvPr/>
        </p:nvSpPr>
        <p:spPr>
          <a:xfrm>
            <a:off x="2496820" y="4003675"/>
            <a:ext cx="7933690" cy="460375"/>
          </a:xfrm>
          <a:prstGeom prst="rect">
            <a:avLst/>
          </a:prstGeom>
        </p:spPr>
        <p:txBody>
          <a:bodyPr wrap="square">
            <a:spAutoFit/>
          </a:bodyPr>
          <a:lstStyle/>
          <a:p>
            <a:pPr algn="l"/>
            <a:r>
              <a:rPr lang="zh-CN" altLang="en-US" b="1" dirty="0">
                <a:solidFill>
                  <a:srgbClr val="92D050"/>
                </a:solidFill>
                <a:latin typeface="微软雅黑" panose="020B0503020204020204" pitchFamily="34" charset="-122"/>
                <a:ea typeface="微软雅黑" panose="020B0503020204020204" pitchFamily="34" charset="-122"/>
              </a:rPr>
              <a:t>设计无效等价类的测试用例，使其覆盖所有的无效等价类。</a:t>
            </a:r>
          </a:p>
        </p:txBody>
      </p:sp>
    </p:spTree>
    <p:extLst>
      <p:ext uri="{BB962C8B-B14F-4D97-AF65-F5344CB8AC3E}">
        <p14:creationId xmlns:p14="http://schemas.microsoft.com/office/powerpoint/2010/main" val="142083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51220" y="2989580"/>
            <a:ext cx="5838190"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飞机售票系统状态迁移图的内容</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a:t>
            </a:r>
            <a:r>
              <a:rPr sz="2000">
                <a:solidFill>
                  <a:srgbClr val="0070C0"/>
                </a:solidFill>
                <a:latin typeface="微软雅黑" panose="020B0503020204020204" pitchFamily="34" charset="-122"/>
                <a:ea typeface="微软雅黑" panose="020B0503020204020204" pitchFamily="34" charset="-122"/>
                <a:cs typeface="+mn-ea"/>
              </a:rPr>
              <a:t>状态迁移图法</a:t>
            </a:r>
            <a:r>
              <a:rPr lang="zh-CN" sz="2000">
                <a:solidFill>
                  <a:srgbClr val="0070C0"/>
                </a:solidFill>
                <a:latin typeface="微软雅黑" panose="020B0503020204020204" pitchFamily="34" charset="-122"/>
                <a:ea typeface="微软雅黑" panose="020B0503020204020204" pitchFamily="34" charset="-122"/>
                <a:cs typeface="+mn-ea"/>
              </a:rPr>
              <a:t>设计</a:t>
            </a:r>
            <a:r>
              <a:rPr sz="2000">
                <a:solidFill>
                  <a:srgbClr val="0070C0"/>
                </a:solidFill>
                <a:latin typeface="微软雅黑" panose="020B0503020204020204" pitchFamily="34" charset="-122"/>
                <a:ea typeface="微软雅黑" panose="020B0503020204020204" pitchFamily="34" charset="-122"/>
                <a:cs typeface="+mn-ea"/>
              </a:rPr>
              <a:t>用户预定机票到使用机票过程中机票状态迁移的测试用例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2.6.3	实例二：飞机售票系统状态迁移图</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270000"/>
            <a:ext cx="6289675" cy="386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下面以飞机售票系统为例，讲解</a:t>
            </a:r>
            <a:r>
              <a:rPr lang="zh-CN" sz="1800">
                <a:solidFill>
                  <a:srgbClr val="0070C0"/>
                </a:solidFill>
                <a:latin typeface="微软雅黑" panose="020B0503020204020204" pitchFamily="34" charset="-122"/>
                <a:ea typeface="微软雅黑" panose="020B0503020204020204" pitchFamily="34" charset="-122"/>
                <a:cs typeface="+mn-ea"/>
              </a:rPr>
              <a:t>用户预定机票到使用机票过程中机票状态的迁移情况</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a:t>
            </a:r>
          </a:p>
          <a:p>
            <a:pPr algn="just">
              <a:lnSpc>
                <a:spcPct val="150000"/>
              </a:lnSpc>
              <a:buClrTx/>
              <a:buSzTx/>
              <a:buFontTx/>
            </a:pP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假设飞机售票系统的需求是：乘客可以通过小程序预约购买机票，预约成功时，机票状态为已预订；乘客</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mn-ea"/>
              </a:rPr>
              <a:t>提交订单并</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成功支付机票费用后，机票状态为已支付；乘客到机场取出机票后，机票状态为已出票；乘客登机检票后，机票状态为已使用</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mn-ea"/>
              </a:rPr>
              <a:t>；</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在登机前，例如在已预订、已支付或已出票的状态下，乘客可以</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mn-ea"/>
              </a:rPr>
              <a:t>取消订单</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mn-ea"/>
              </a:rPr>
              <a:t>在</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这3种情况下</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mn-ea"/>
              </a:rPr>
              <a:t>取消订单</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时，机票状态都为已取消。</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31"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2.6.3	实例二：飞机售票系统状态迁移图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198880" y="909320"/>
            <a:ext cx="985266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现需要根据前面给出的需求测试飞机售票系统中机票状态迁移的过程，首先通过分析需求，画出状态迁移图。</a:t>
            </a:r>
            <a:r>
              <a:rPr lang="zh-CN" sz="1800">
                <a:solidFill>
                  <a:srgbClr val="0070C0"/>
                </a:solidFill>
                <a:latin typeface="微软雅黑" panose="020B0503020204020204" pitchFamily="34" charset="-122"/>
                <a:ea typeface="微软雅黑" panose="020B0503020204020204" pitchFamily="34" charset="-122"/>
                <a:cs typeface="+mn-ea"/>
              </a:rPr>
              <a:t>机票状态迁移图</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如下图所示。</a:t>
            </a:r>
          </a:p>
        </p:txBody>
      </p:sp>
      <p:sp>
        <p:nvSpPr>
          <p:cNvPr id="31"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2.6.3	实例二：飞机售票系统状态迁移图</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1206" y="1997074"/>
            <a:ext cx="3744000" cy="45291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198880" y="909320"/>
            <a:ext cx="985266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机票状态迁移图中一共由5个状态组成，分别是</a:t>
            </a:r>
            <a:r>
              <a:rPr lang="zh-CN" sz="1800">
                <a:solidFill>
                  <a:srgbClr val="0070C0"/>
                </a:solidFill>
                <a:latin typeface="微软雅黑" panose="020B0503020204020204" pitchFamily="34" charset="-122"/>
                <a:ea typeface="微软雅黑" panose="020B0503020204020204" pitchFamily="34" charset="-122"/>
                <a:cs typeface="+mn-ea"/>
              </a:rPr>
              <a:t>已预订、已支付、已出票、已使用和已取消</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。根据机票状态迁移图画出</a:t>
            </a:r>
            <a:r>
              <a:rPr lang="zh-CN" sz="1800">
                <a:solidFill>
                  <a:srgbClr val="0070C0"/>
                </a:solidFill>
                <a:latin typeface="微软雅黑" panose="020B0503020204020204" pitchFamily="34" charset="-122"/>
                <a:ea typeface="微软雅黑" panose="020B0503020204020204" pitchFamily="34" charset="-122"/>
                <a:cs typeface="+mn-ea"/>
              </a:rPr>
              <a:t>机票状态-事件表</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，如下表所示。</a:t>
            </a:r>
          </a:p>
        </p:txBody>
      </p:sp>
      <p:sp>
        <p:nvSpPr>
          <p:cNvPr id="31"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2.6.3	实例二：飞机售票系统状态迁移图</a:t>
            </a:r>
          </a:p>
        </p:txBody>
      </p:sp>
      <p:graphicFrame>
        <p:nvGraphicFramePr>
          <p:cNvPr id="4" name="表格 3"/>
          <p:cNvGraphicFramePr/>
          <p:nvPr>
            <p:custDataLst>
              <p:tags r:id="rId1"/>
            </p:custDataLst>
            <p:extLst>
              <p:ext uri="{D42A27DB-BD31-4B8C-83A1-F6EECF244321}">
                <p14:modId xmlns:p14="http://schemas.microsoft.com/office/powerpoint/2010/main" val="1702245492"/>
              </p:ext>
            </p:extLst>
          </p:nvPr>
        </p:nvGraphicFramePr>
        <p:xfrm>
          <a:off x="2494915" y="1990090"/>
          <a:ext cx="6182995" cy="4318000"/>
        </p:xfrm>
        <a:graphic>
          <a:graphicData uri="http://schemas.openxmlformats.org/drawingml/2006/table">
            <a:tbl>
              <a:tblPr firstRow="1" bandRow="1">
                <a:tableStyleId>{5C22544A-7EE6-4342-B048-85BDC9FD1C3A}</a:tableStyleId>
              </a:tblPr>
              <a:tblGrid>
                <a:gridCol w="2030730">
                  <a:extLst>
                    <a:ext uri="{9D8B030D-6E8A-4147-A177-3AD203B41FA5}">
                      <a16:colId xmlns:a16="http://schemas.microsoft.com/office/drawing/2014/main" val="20000"/>
                    </a:ext>
                  </a:extLst>
                </a:gridCol>
                <a:gridCol w="1903730">
                  <a:extLst>
                    <a:ext uri="{9D8B030D-6E8A-4147-A177-3AD203B41FA5}">
                      <a16:colId xmlns:a16="http://schemas.microsoft.com/office/drawing/2014/main" val="20001"/>
                    </a:ext>
                  </a:extLst>
                </a:gridCol>
                <a:gridCol w="2248535">
                  <a:extLst>
                    <a:ext uri="{9D8B030D-6E8A-4147-A177-3AD203B41FA5}">
                      <a16:colId xmlns:a16="http://schemas.microsoft.com/office/drawing/2014/main" val="20002"/>
                    </a:ext>
                  </a:extLst>
                </a:gridCol>
              </a:tblGrid>
              <a:tr h="619125">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前一状态</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事件</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后一状态</a:t>
                      </a:r>
                    </a:p>
                  </a:txBody>
                  <a:tcPr anchor="ctr"/>
                </a:tc>
                <a:extLst>
                  <a:ext uri="{0D108BD9-81ED-4DB2-BD59-A6C34878D82A}">
                    <a16:rowId xmlns:a16="http://schemas.microsoft.com/office/drawing/2014/main" val="10000"/>
                  </a:ext>
                </a:extLst>
              </a:tr>
              <a:tr h="567055">
                <a:tc>
                  <a:txBody>
                    <a:bodyPr/>
                    <a:lstStyle/>
                    <a:p>
                      <a:pPr algn="ctr">
                        <a:buNone/>
                      </a:pPr>
                      <a:r>
                        <a:rPr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已预订</a:t>
                      </a:r>
                    </a:p>
                  </a:txBody>
                  <a:tcPr anchor="ctr"/>
                </a:tc>
                <a:tc>
                  <a:txBody>
                    <a:bodyPr/>
                    <a:lstStyle/>
                    <a:p>
                      <a:pPr algn="ctr">
                        <a:buNone/>
                      </a:pPr>
                      <a:r>
                        <a:rPr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取消订单</a:t>
                      </a:r>
                    </a:p>
                  </a:txBody>
                  <a:tcPr anchor="ctr"/>
                </a:tc>
                <a:tc>
                  <a:txBody>
                    <a:bodyPr/>
                    <a:lstStyle/>
                    <a:p>
                      <a:pPr algn="ctr">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已取消</a:t>
                      </a:r>
                    </a:p>
                  </a:txBody>
                  <a:tcPr anchor="ctr"/>
                </a:tc>
                <a:extLst>
                  <a:ext uri="{0D108BD9-81ED-4DB2-BD59-A6C34878D82A}">
                    <a16:rowId xmlns:a16="http://schemas.microsoft.com/office/drawing/2014/main" val="10001"/>
                  </a:ext>
                </a:extLst>
              </a:tr>
              <a:tr h="548640">
                <a:tc>
                  <a:txBody>
                    <a:bodyPr/>
                    <a:lstStyle/>
                    <a:p>
                      <a:pPr algn="ctr">
                        <a:buClrTx/>
                        <a:buSzTx/>
                        <a:buFontTx/>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已预订</a:t>
                      </a:r>
                    </a:p>
                  </a:txBody>
                  <a:tcPr anchor="ctr"/>
                </a:tc>
                <a:tc>
                  <a:txBody>
                    <a:bodyPr/>
                    <a:lstStyle/>
                    <a:p>
                      <a:pPr algn="ctr">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提交订单</a:t>
                      </a:r>
                    </a:p>
                  </a:txBody>
                  <a:tcPr anchor="ctr"/>
                </a:tc>
                <a:tc>
                  <a:txBody>
                    <a:bodyPr/>
                    <a:lstStyle/>
                    <a:p>
                      <a:pPr algn="ctr">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已支付</a:t>
                      </a:r>
                    </a:p>
                  </a:txBody>
                  <a:tcPr anchor="ctr"/>
                </a:tc>
                <a:extLst>
                  <a:ext uri="{0D108BD9-81ED-4DB2-BD59-A6C34878D82A}">
                    <a16:rowId xmlns:a16="http://schemas.microsoft.com/office/drawing/2014/main" val="10002"/>
                  </a:ext>
                </a:extLst>
              </a:tr>
              <a:tr h="638175">
                <a:tc>
                  <a:txBody>
                    <a:bodyPr/>
                    <a:lstStyle/>
                    <a:p>
                      <a:pPr algn="ctr">
                        <a:buClrTx/>
                        <a:buSzTx/>
                        <a:buFontTx/>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已支付</a:t>
                      </a:r>
                    </a:p>
                  </a:txBody>
                  <a:tcPr anchor="ctr"/>
                </a:tc>
                <a:tc>
                  <a:txBody>
                    <a:bodyPr/>
                    <a:lstStyle/>
                    <a:p>
                      <a:pPr algn="ctr">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取消订单</a:t>
                      </a:r>
                    </a:p>
                  </a:txBody>
                  <a:tcPr anchor="ctr"/>
                </a:tc>
                <a:tc>
                  <a:txBody>
                    <a:bodyPr/>
                    <a:lstStyle/>
                    <a:p>
                      <a:pPr algn="ctr">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已取消</a:t>
                      </a:r>
                    </a:p>
                  </a:txBody>
                  <a:tcPr anchor="ctr"/>
                </a:tc>
                <a:extLst>
                  <a:ext uri="{0D108BD9-81ED-4DB2-BD59-A6C34878D82A}">
                    <a16:rowId xmlns:a16="http://schemas.microsoft.com/office/drawing/2014/main" val="10003"/>
                  </a:ext>
                </a:extLst>
              </a:tr>
              <a:tr h="648335">
                <a:tc>
                  <a:txBody>
                    <a:bodyPr/>
                    <a:lstStyle/>
                    <a:p>
                      <a:pPr algn="ctr">
                        <a:buClrTx/>
                        <a:buSzTx/>
                        <a:buFontTx/>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已支付</a:t>
                      </a:r>
                    </a:p>
                  </a:txBody>
                  <a:tcPr anchor="ctr"/>
                </a:tc>
                <a:tc>
                  <a:txBody>
                    <a:bodyPr/>
                    <a:lstStyle/>
                    <a:p>
                      <a:pPr algn="ctr">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支付成功</a:t>
                      </a:r>
                    </a:p>
                  </a:txBody>
                  <a:tcPr anchor="ctr"/>
                </a:tc>
                <a:tc>
                  <a:txBody>
                    <a:bodyPr/>
                    <a:lstStyle/>
                    <a:p>
                      <a:pPr algn="ctr">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已出票</a:t>
                      </a:r>
                    </a:p>
                  </a:txBody>
                  <a:tcPr anchor="ctr"/>
                </a:tc>
                <a:extLst>
                  <a:ext uri="{0D108BD9-81ED-4DB2-BD59-A6C34878D82A}">
                    <a16:rowId xmlns:a16="http://schemas.microsoft.com/office/drawing/2014/main" val="10004"/>
                  </a:ext>
                </a:extLst>
              </a:tr>
              <a:tr h="648335">
                <a:tc>
                  <a:txBody>
                    <a:bodyPr/>
                    <a:lstStyle/>
                    <a:p>
                      <a:pPr algn="ctr">
                        <a:buClrTx/>
                        <a:buSzTx/>
                        <a:buFontTx/>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已出票</a:t>
                      </a:r>
                    </a:p>
                  </a:txBody>
                  <a:tcPr anchor="ctr"/>
                </a:tc>
                <a:tc>
                  <a:txBody>
                    <a:bodyPr/>
                    <a:lstStyle/>
                    <a:p>
                      <a:pPr algn="ctr">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取消订单</a:t>
                      </a:r>
                    </a:p>
                  </a:txBody>
                  <a:tcPr anchor="ctr"/>
                </a:tc>
                <a:tc>
                  <a:txBody>
                    <a:bodyPr/>
                    <a:lstStyle/>
                    <a:p>
                      <a:pPr algn="ctr">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已取消</a:t>
                      </a:r>
                    </a:p>
                  </a:txBody>
                  <a:tcPr anchor="ctr"/>
                </a:tc>
                <a:extLst>
                  <a:ext uri="{0D108BD9-81ED-4DB2-BD59-A6C34878D82A}">
                    <a16:rowId xmlns:a16="http://schemas.microsoft.com/office/drawing/2014/main" val="10005"/>
                  </a:ext>
                </a:extLst>
              </a:tr>
              <a:tr h="648335">
                <a:tc>
                  <a:txBody>
                    <a:bodyPr/>
                    <a:lstStyle/>
                    <a:p>
                      <a:pPr algn="ctr">
                        <a:buClrTx/>
                        <a:buSzTx/>
                        <a:buFontTx/>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已出票</a:t>
                      </a:r>
                    </a:p>
                  </a:txBody>
                  <a:tcPr anchor="ctr"/>
                </a:tc>
                <a:tc>
                  <a:txBody>
                    <a:bodyPr/>
                    <a:lstStyle/>
                    <a:p>
                      <a:pPr algn="ctr">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登机检票</a:t>
                      </a:r>
                    </a:p>
                  </a:txBody>
                  <a:tcPr anchor="ctr"/>
                </a:tc>
                <a:tc>
                  <a:txBody>
                    <a:bodyPr/>
                    <a:lstStyle/>
                    <a:p>
                      <a:pPr algn="ctr">
                        <a:buNone/>
                      </a:pPr>
                      <a:r>
                        <a:rPr lang="en-US" altLang="zh-CN" sz="1800" kern="1200">
                          <a:solidFill>
                            <a:schemeClr val="tx1">
                              <a:lumMod val="65000"/>
                              <a:lumOff val="35000"/>
                            </a:schemeClr>
                          </a:solidFill>
                          <a:latin typeface="微软雅黑" panose="020B0503020204020204" pitchFamily="34" charset="-122"/>
                          <a:ea typeface="微软雅黑" panose="020B0503020204020204" pitchFamily="34" charset="-122"/>
                          <a:cs typeface="+mn-ea"/>
                        </a:rPr>
                        <a:t>已使用</a:t>
                      </a:r>
                    </a:p>
                  </a:txBody>
                  <a:tcPr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198880" y="909320"/>
            <a:ext cx="985266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为了能够更好地确定测试路径，需要根据状态迁移画出状态转换树，</a:t>
            </a:r>
            <a:r>
              <a:rPr lang="zh-CN" sz="1800">
                <a:solidFill>
                  <a:srgbClr val="0070C0"/>
                </a:solidFill>
                <a:latin typeface="微软雅黑" panose="020B0503020204020204" pitchFamily="34" charset="-122"/>
                <a:ea typeface="微软雅黑" panose="020B0503020204020204" pitchFamily="34" charset="-122"/>
                <a:cs typeface="+mn-ea"/>
              </a:rPr>
              <a:t>机票状态转换树</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如下图所示。</a:t>
            </a:r>
          </a:p>
        </p:txBody>
      </p:sp>
      <p:sp>
        <p:nvSpPr>
          <p:cNvPr id="31"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2.6.3	实例二：飞机售票系统状态迁移图</a:t>
            </a:r>
          </a:p>
        </p:txBody>
      </p:sp>
      <p:pic>
        <p:nvPicPr>
          <p:cNvPr id="2" name="图片 1" descr="444"/>
          <p:cNvPicPr>
            <a:picLocks noChangeAspect="1"/>
          </p:cNvPicPr>
          <p:nvPr/>
        </p:nvPicPr>
        <p:blipFill>
          <a:blip r:embed="rId3"/>
          <a:stretch>
            <a:fillRect/>
          </a:stretch>
        </p:blipFill>
        <p:spPr>
          <a:xfrm>
            <a:off x="2710815" y="1445260"/>
            <a:ext cx="6153150" cy="1693545"/>
          </a:xfrm>
          <a:prstGeom prst="rect">
            <a:avLst/>
          </a:prstGeom>
        </p:spPr>
      </p:pic>
      <p:sp>
        <p:nvSpPr>
          <p:cNvPr id="3" name="文本框 2"/>
          <p:cNvSpPr txBox="1"/>
          <p:nvPr/>
        </p:nvSpPr>
        <p:spPr>
          <a:xfrm>
            <a:off x="1262380" y="3137535"/>
            <a:ext cx="7880350" cy="2168525"/>
          </a:xfrm>
          <a:prstGeom prst="rect">
            <a:avLst/>
          </a:prstGeom>
          <a:noFill/>
        </p:spPr>
        <p:txBody>
          <a:bodyPr wrap="square" rtlCol="0" anchor="t">
            <a:spAutoFit/>
          </a:bodyPr>
          <a:lstStyle/>
          <a:p>
            <a:pPr>
              <a:lnSpc>
                <a:spcPct val="150000"/>
              </a:lnSpc>
            </a:pP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通过分析上图可知，一共有</a:t>
            </a:r>
            <a:r>
              <a:rPr lang="zh-CN" sz="1800">
                <a:solidFill>
                  <a:srgbClr val="0070C0"/>
                </a:solidFill>
                <a:latin typeface="微软雅黑" panose="020B0503020204020204" pitchFamily="34" charset="-122"/>
                <a:ea typeface="微软雅黑" panose="020B0503020204020204" pitchFamily="34" charset="-122"/>
                <a:cs typeface="+mn-ea"/>
              </a:rPr>
              <a:t>4条测试路径</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，具体如下所示。</a:t>
            </a:r>
          </a:p>
          <a:p>
            <a:pPr marL="285750" indent="-285750">
              <a:lnSpc>
                <a:spcPct val="150000"/>
              </a:lnSpc>
              <a:buFont typeface="Wingdings" panose="05000000000000000000" charset="0"/>
              <a:buChar char="l"/>
            </a:pP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测试路径1：已预订→已取消。</a:t>
            </a:r>
          </a:p>
          <a:p>
            <a:pPr marL="285750" indent="-285750" algn="l">
              <a:lnSpc>
                <a:spcPct val="150000"/>
              </a:lnSpc>
              <a:buClrTx/>
              <a:buSzTx/>
              <a:buFont typeface="Wingdings" panose="05000000000000000000" charset="0"/>
              <a:buChar char="l"/>
            </a:pP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测试路径2：已预订→已支付→已取消。</a:t>
            </a:r>
          </a:p>
          <a:p>
            <a:pPr marL="285750" indent="-285750" algn="l">
              <a:lnSpc>
                <a:spcPct val="150000"/>
              </a:lnSpc>
              <a:buClrTx/>
              <a:buSzTx/>
              <a:buFont typeface="Wingdings" panose="05000000000000000000" charset="0"/>
              <a:buChar char="l"/>
            </a:pP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测试路径3：已预订→已支付→已出票→已取消。</a:t>
            </a:r>
          </a:p>
          <a:p>
            <a:pPr marL="285750" indent="-285750" algn="l">
              <a:lnSpc>
                <a:spcPct val="150000"/>
              </a:lnSpc>
              <a:buClrTx/>
              <a:buSzTx/>
              <a:buFont typeface="Wingdings" panose="05000000000000000000" charset="0"/>
              <a:buChar char="l"/>
            </a:pP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测试路径4：已预订→已支付→已出票→已使用。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169035" y="837565"/>
            <a:ext cx="985266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假设需要测试用户预定机票到使用机票过程中机票状态的迁移过程，根据上一页中的4条测试路径可以</a:t>
            </a:r>
            <a:r>
              <a:rPr lang="zh-CN" sz="1800">
                <a:solidFill>
                  <a:srgbClr val="0070C0"/>
                </a:solidFill>
                <a:latin typeface="微软雅黑" panose="020B0503020204020204" pitchFamily="34" charset="-122"/>
                <a:ea typeface="微软雅黑" panose="020B0503020204020204" pitchFamily="34" charset="-122"/>
                <a:cs typeface="+mn-ea"/>
              </a:rPr>
              <a:t>设计4条测试用例</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a:t>
            </a:r>
            <a:r>
              <a:rPr lang="zh-CN" sz="1800">
                <a:solidFill>
                  <a:srgbClr val="0070C0"/>
                </a:solidFill>
                <a:latin typeface="微软雅黑" panose="020B0503020204020204" pitchFamily="34" charset="-122"/>
                <a:ea typeface="微软雅黑" panose="020B0503020204020204" pitchFamily="34" charset="-122"/>
                <a:cs typeface="+mn-ea"/>
              </a:rPr>
              <a:t>机票状态迁移的测试用例</a:t>
            </a:r>
            <a:r>
              <a:rPr lang="zh-CN" sz="1800">
                <a:solidFill>
                  <a:schemeClr val="tx1">
                    <a:lumMod val="65000"/>
                    <a:lumOff val="35000"/>
                  </a:schemeClr>
                </a:solidFill>
                <a:latin typeface="微软雅黑" panose="020B0503020204020204" pitchFamily="34" charset="-122"/>
                <a:ea typeface="微软雅黑" panose="020B0503020204020204" pitchFamily="34" charset="-122"/>
                <a:cs typeface="+mn-ea"/>
              </a:rPr>
              <a:t>如下表所示。</a:t>
            </a:r>
          </a:p>
        </p:txBody>
      </p:sp>
      <p:sp>
        <p:nvSpPr>
          <p:cNvPr id="31"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2.6.3	实例二：飞机售票系统状态迁移图</a:t>
            </a:r>
          </a:p>
        </p:txBody>
      </p:sp>
      <p:graphicFrame>
        <p:nvGraphicFramePr>
          <p:cNvPr id="4" name="表格 3"/>
          <p:cNvGraphicFramePr/>
          <p:nvPr>
            <p:custDataLst>
              <p:tags r:id="rId1"/>
            </p:custDataLst>
            <p:extLst>
              <p:ext uri="{D42A27DB-BD31-4B8C-83A1-F6EECF244321}">
                <p14:modId xmlns:p14="http://schemas.microsoft.com/office/powerpoint/2010/main" val="230470462"/>
              </p:ext>
            </p:extLst>
          </p:nvPr>
        </p:nvGraphicFramePr>
        <p:xfrm>
          <a:off x="1072515" y="1807210"/>
          <a:ext cx="10045700" cy="4759960"/>
        </p:xfrm>
        <a:graphic>
          <a:graphicData uri="http://schemas.openxmlformats.org/drawingml/2006/table">
            <a:tbl>
              <a:tblPr firstRow="1" bandRow="1">
                <a:tableStyleId>{5C22544A-7EE6-4342-B048-85BDC9FD1C3A}</a:tableStyleId>
              </a:tblPr>
              <a:tblGrid>
                <a:gridCol w="1357630">
                  <a:extLst>
                    <a:ext uri="{9D8B030D-6E8A-4147-A177-3AD203B41FA5}">
                      <a16:colId xmlns:a16="http://schemas.microsoft.com/office/drawing/2014/main" val="20000"/>
                    </a:ext>
                  </a:extLst>
                </a:gridCol>
                <a:gridCol w="1201420">
                  <a:extLst>
                    <a:ext uri="{9D8B030D-6E8A-4147-A177-3AD203B41FA5}">
                      <a16:colId xmlns:a16="http://schemas.microsoft.com/office/drawing/2014/main" val="20001"/>
                    </a:ext>
                  </a:extLst>
                </a:gridCol>
                <a:gridCol w="2828925">
                  <a:extLst>
                    <a:ext uri="{9D8B030D-6E8A-4147-A177-3AD203B41FA5}">
                      <a16:colId xmlns:a16="http://schemas.microsoft.com/office/drawing/2014/main" val="20002"/>
                    </a:ext>
                  </a:extLst>
                </a:gridCol>
                <a:gridCol w="3007995">
                  <a:extLst>
                    <a:ext uri="{9D8B030D-6E8A-4147-A177-3AD203B41FA5}">
                      <a16:colId xmlns:a16="http://schemas.microsoft.com/office/drawing/2014/main" val="20003"/>
                    </a:ext>
                  </a:extLst>
                </a:gridCol>
                <a:gridCol w="1649730">
                  <a:extLst>
                    <a:ext uri="{9D8B030D-6E8A-4147-A177-3AD203B41FA5}">
                      <a16:colId xmlns:a16="http://schemas.microsoft.com/office/drawing/2014/main" val="20004"/>
                    </a:ext>
                  </a:extLst>
                </a:gridCol>
              </a:tblGrid>
              <a:tr h="699135">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测试路径</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前置条件</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测试步骤</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预期结果</a:t>
                      </a:r>
                    </a:p>
                  </a:txBody>
                  <a:tcPr anchor="ctr"/>
                </a:tc>
                <a:extLst>
                  <a:ext uri="{0D108BD9-81ED-4DB2-BD59-A6C34878D82A}">
                    <a16:rowId xmlns:a16="http://schemas.microsoft.com/office/drawing/2014/main" val="10000"/>
                  </a:ext>
                </a:extLst>
              </a:tr>
              <a:tr h="1104265">
                <a:tc>
                  <a:txBody>
                    <a:bodyPr/>
                    <a:lstStyle/>
                    <a:p>
                      <a:pPr algn="ctr">
                        <a:buNone/>
                      </a:pPr>
                      <a:r>
                        <a:rPr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test1</a:t>
                      </a:r>
                    </a:p>
                  </a:txBody>
                  <a:tcPr anchor="ctr"/>
                </a:tc>
                <a:tc>
                  <a:txBody>
                    <a:bodyPr/>
                    <a:lstStyle/>
                    <a:p>
                      <a:pPr algn="ctr">
                        <a:buNone/>
                      </a:pPr>
                      <a:r>
                        <a:rPr 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1</a:t>
                      </a:r>
                    </a:p>
                  </a:txBody>
                  <a:tcPr anchor="ctr"/>
                </a:tc>
                <a:tc>
                  <a:txBody>
                    <a:bodyPr/>
                    <a:lstStyle/>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1.成功注册、登录的用户</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2.成功设置出发地和目的地</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3.成功选择所需舱位</a:t>
                      </a:r>
                    </a:p>
                  </a:txBody>
                  <a:tcPr anchor="ctr"/>
                </a:tc>
                <a:tc>
                  <a:txBody>
                    <a:bodyPr/>
                    <a:lstStyle/>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1.预订所选舱位的机票</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2.取消订单</a:t>
                      </a:r>
                    </a:p>
                  </a:txBody>
                  <a:tcPr anchor="ctr"/>
                </a:tc>
                <a:tc>
                  <a:txBody>
                    <a:bodyPr/>
                    <a:lstStyle/>
                    <a:p>
                      <a:pPr algn="ctr">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成功取消订单</a:t>
                      </a:r>
                    </a:p>
                  </a:txBody>
                  <a:tcPr anchor="ctr"/>
                </a:tc>
                <a:extLst>
                  <a:ext uri="{0D108BD9-81ED-4DB2-BD59-A6C34878D82A}">
                    <a16:rowId xmlns:a16="http://schemas.microsoft.com/office/drawing/2014/main" val="10001"/>
                  </a:ext>
                </a:extLst>
              </a:tr>
              <a:tr h="619760">
                <a:tc>
                  <a:txBody>
                    <a:bodyPr/>
                    <a:lstStyle/>
                    <a:p>
                      <a:pPr algn="ctr">
                        <a:buClrTx/>
                        <a:buSzTx/>
                        <a:buFontTx/>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test2</a:t>
                      </a:r>
                    </a:p>
                  </a:txBody>
                  <a:tcPr anchor="ctr"/>
                </a:tc>
                <a:tc>
                  <a:txBody>
                    <a:bodyPr/>
                    <a:lstStyle/>
                    <a:p>
                      <a:pPr algn="ctr">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2</a:t>
                      </a:r>
                    </a:p>
                  </a:txBody>
                  <a:tcPr anchor="ctr"/>
                </a:tc>
                <a:tc>
                  <a:txBody>
                    <a:bodyPr/>
                    <a:lstStyle/>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1.成功注册、登录的用户</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2.成功设置出发地和目的地</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3.成功选择所需舱位</a:t>
                      </a:r>
                    </a:p>
                  </a:txBody>
                  <a:tcPr anchor="ctr"/>
                </a:tc>
                <a:tc>
                  <a:txBody>
                    <a:bodyPr/>
                    <a:lstStyle/>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1.预订所选舱位的机票</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2.支付机票费用</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3.取消订单</a:t>
                      </a:r>
                    </a:p>
                  </a:txBody>
                  <a:tcPr anchor="ctr"/>
                </a:tc>
                <a:tc>
                  <a:txBody>
                    <a:bodyPr/>
                    <a:lstStyle/>
                    <a:p>
                      <a:pPr algn="ctr">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sym typeface="+mn-ea"/>
                        </a:rPr>
                        <a:t>成功取消订单</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txBody>
                  <a:tcPr anchor="ctr"/>
                </a:tc>
                <a:extLst>
                  <a:ext uri="{0D108BD9-81ED-4DB2-BD59-A6C34878D82A}">
                    <a16:rowId xmlns:a16="http://schemas.microsoft.com/office/drawing/2014/main" val="10002"/>
                  </a:ext>
                </a:extLst>
              </a:tr>
              <a:tr h="720725">
                <a:tc>
                  <a:txBody>
                    <a:bodyPr/>
                    <a:lstStyle/>
                    <a:p>
                      <a:pPr algn="ctr">
                        <a:buClrTx/>
                        <a:buSzTx/>
                        <a:buFontTx/>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test3</a:t>
                      </a:r>
                    </a:p>
                  </a:txBody>
                  <a:tcPr anchor="ctr"/>
                </a:tc>
                <a:tc>
                  <a:txBody>
                    <a:bodyPr/>
                    <a:lstStyle/>
                    <a:p>
                      <a:pPr algn="ctr">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3</a:t>
                      </a:r>
                    </a:p>
                  </a:txBody>
                  <a:tcPr anchor="ctr"/>
                </a:tc>
                <a:tc>
                  <a:txBody>
                    <a:bodyPr/>
                    <a:lstStyle/>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1.成功注册、登录的用户</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2.成功设置出发地和目的地</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3.成功选择所需舱位</a:t>
                      </a:r>
                    </a:p>
                  </a:txBody>
                  <a:tcPr anchor="ctr"/>
                </a:tc>
                <a:tc>
                  <a:txBody>
                    <a:bodyPr/>
                    <a:lstStyle/>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1.预订所选舱位的机票</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2.支付机票费用</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3.取出机票</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4.取消订单</a:t>
                      </a:r>
                    </a:p>
                  </a:txBody>
                  <a:tcPr anchor="ctr"/>
                </a:tc>
                <a:tc>
                  <a:txBody>
                    <a:bodyPr/>
                    <a:lstStyle/>
                    <a:p>
                      <a:pPr algn="ctr">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sym typeface="+mn-ea"/>
                        </a:rPr>
                        <a:t>成功取消订单</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txBody>
                  <a:tcPr anchor="ctr"/>
                </a:tc>
                <a:extLst>
                  <a:ext uri="{0D108BD9-81ED-4DB2-BD59-A6C34878D82A}">
                    <a16:rowId xmlns:a16="http://schemas.microsoft.com/office/drawing/2014/main" val="10003"/>
                  </a:ext>
                </a:extLst>
              </a:tr>
              <a:tr h="720725">
                <a:tc>
                  <a:txBody>
                    <a:bodyPr/>
                    <a:lstStyle/>
                    <a:p>
                      <a:pPr algn="ctr">
                        <a:buClrTx/>
                        <a:buSzTx/>
                        <a:buFontTx/>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sym typeface="+mn-ea"/>
                        </a:rPr>
                        <a:t>test4</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txBody>
                  <a:tcPr anchor="ctr"/>
                </a:tc>
                <a:tc>
                  <a:txBody>
                    <a:bodyPr/>
                    <a:lstStyle/>
                    <a:p>
                      <a:pPr algn="ctr">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4</a:t>
                      </a:r>
                    </a:p>
                  </a:txBody>
                  <a:tcPr anchor="ctr"/>
                </a:tc>
                <a:tc>
                  <a:txBody>
                    <a:bodyPr/>
                    <a:lstStyle/>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1.成功注册、登录的用户</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2.成功设置出发地和目的地</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3.成功选择所需舱位</a:t>
                      </a:r>
                    </a:p>
                  </a:txBody>
                  <a:tcPr anchor="ctr"/>
                </a:tc>
                <a:tc>
                  <a:txBody>
                    <a:bodyPr/>
                    <a:lstStyle/>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1.预订所选舱位的机票</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2.支付机票费用</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3.取出机票</a:t>
                      </a:r>
                      <a:r>
                        <a:rPr lang="zh-CN" altLang="en-US"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a:t>
                      </a:r>
                      <a:endPar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algn="l">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4.检票</a:t>
                      </a:r>
                    </a:p>
                  </a:txBody>
                  <a:tcPr anchor="ctr"/>
                </a:tc>
                <a:tc>
                  <a:txBody>
                    <a:bodyPr/>
                    <a:lstStyle/>
                    <a:p>
                      <a:pPr algn="ctr">
                        <a:buNone/>
                      </a:pPr>
                      <a:r>
                        <a:rPr lang="en-US" altLang="zh-CN" sz="1600" kern="1200">
                          <a:solidFill>
                            <a:schemeClr val="tx1">
                              <a:lumMod val="65000"/>
                              <a:lumOff val="35000"/>
                            </a:schemeClr>
                          </a:solidFill>
                          <a:latin typeface="微软雅黑" panose="020B0503020204020204" pitchFamily="34" charset="-122"/>
                          <a:ea typeface="微软雅黑" panose="020B0503020204020204" pitchFamily="34" charset="-122"/>
                          <a:cs typeface="+mn-ea"/>
                        </a:rPr>
                        <a:t>成功登机</a:t>
                      </a:r>
                    </a:p>
                  </a:txBody>
                  <a:tcPr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形 22" descr="讲故事"/>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12767" y="1398145"/>
            <a:ext cx="1015842" cy="1015842"/>
          </a:xfrm>
          <a:prstGeom prst="rect">
            <a:avLst/>
          </a:prstGeom>
        </p:spPr>
      </p:pic>
      <p:sp>
        <p:nvSpPr>
          <p:cNvPr id="25" name="矩形 24"/>
          <p:cNvSpPr/>
          <p:nvPr/>
        </p:nvSpPr>
        <p:spPr>
          <a:xfrm>
            <a:off x="2150110" y="1607820"/>
            <a:ext cx="263715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107565" y="1743710"/>
            <a:ext cx="2713355" cy="368300"/>
          </a:xfrm>
          <a:prstGeom prst="rect">
            <a:avLst/>
          </a:prstGeom>
          <a:noFill/>
        </p:spPr>
        <p:txBody>
          <a:bodyPr wrap="square" rtlCol="0">
            <a:spAutoFit/>
          </a:bodyPr>
          <a:lstStyle/>
          <a:p>
            <a:pPr algn="ctr"/>
            <a:r>
              <a:rPr lang="zh-CN" altLang="en-US" sz="1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设计测试用例的方法选择</a:t>
            </a:r>
          </a:p>
        </p:txBody>
      </p:sp>
      <p:sp>
        <p:nvSpPr>
          <p:cNvPr id="27" name="矩形 26"/>
          <p:cNvSpPr/>
          <p:nvPr/>
        </p:nvSpPr>
        <p:spPr>
          <a:xfrm>
            <a:off x="4840419" y="160808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5028118" y="160808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0" name="矩形 19"/>
          <p:cNvSpPr/>
          <p:nvPr/>
        </p:nvSpPr>
        <p:spPr>
          <a:xfrm>
            <a:off x="982980" y="838200"/>
            <a:ext cx="1779905" cy="5060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solidFill>
                  <a:srgbClr val="595959"/>
                </a:solidFill>
                <a:latin typeface="微软雅黑" panose="020B0503020204020204" pitchFamily="34" charset="-122"/>
                <a:ea typeface="微软雅黑" panose="020B0503020204020204" pitchFamily="34" charset="-122"/>
              </a:rPr>
              <a:t>多学一招</a:t>
            </a:r>
          </a:p>
        </p:txBody>
      </p:sp>
      <p:sp>
        <p:nvSpPr>
          <p:cNvPr id="4" name="文本框 3"/>
          <p:cNvSpPr txBox="1"/>
          <p:nvPr/>
        </p:nvSpPr>
        <p:spPr>
          <a:xfrm>
            <a:off x="1271270" y="2603500"/>
            <a:ext cx="9610725" cy="3446780"/>
          </a:xfrm>
          <a:prstGeom prst="rect">
            <a:avLst/>
          </a:prstGeom>
          <a:noFill/>
        </p:spPr>
        <p:txBody>
          <a:bodyPr wrap="square" rtlCol="0" anchor="t">
            <a:noAutofit/>
          </a:bodyPr>
          <a:lstStyle/>
          <a:p>
            <a:pPr algn="l">
              <a:lnSpc>
                <a:spcPct val="150000"/>
              </a:lnSpc>
              <a:buClrTx/>
              <a:buSzTx/>
              <a:buFontTx/>
            </a:pPr>
            <a:r>
              <a:rPr sz="1800" dirty="0">
                <a:solidFill>
                  <a:srgbClr val="595959"/>
                </a:solidFill>
                <a:latin typeface="微软雅黑" panose="020B0503020204020204" pitchFamily="34" charset="-122"/>
                <a:ea typeface="微软雅黑" panose="020B0503020204020204" pitchFamily="34" charset="-122"/>
              </a:rPr>
              <a:t>在使用黑盒测试方法设计测试用例的过程中，如果测试模块具有输入功能</a:t>
            </a:r>
            <a:r>
              <a:rPr sz="1800">
                <a:solidFill>
                  <a:srgbClr val="595959"/>
                </a:solidFill>
                <a:latin typeface="微软雅黑" panose="020B0503020204020204" pitchFamily="34" charset="-122"/>
                <a:ea typeface="微软雅黑" panose="020B0503020204020204" pitchFamily="34" charset="-122"/>
              </a:rPr>
              <a:t>，但是</a:t>
            </a:r>
            <a:r>
              <a:rPr sz="1800">
                <a:solidFill>
                  <a:srgbClr val="0070C0"/>
                </a:solidFill>
                <a:latin typeface="微软雅黑" panose="020B0503020204020204" pitchFamily="34" charset="-122"/>
                <a:ea typeface="微软雅黑" panose="020B0503020204020204" pitchFamily="34" charset="-122"/>
              </a:rPr>
              <a:t>输入功能之间没有组合关系</a:t>
            </a:r>
            <a:r>
              <a:rPr sz="180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则选择</a:t>
            </a:r>
            <a:r>
              <a:rPr sz="1800" dirty="0">
                <a:solidFill>
                  <a:srgbClr val="0070C0"/>
                </a:solidFill>
                <a:latin typeface="微软雅黑" panose="020B0503020204020204" pitchFamily="34" charset="-122"/>
                <a:ea typeface="微软雅黑" panose="020B0503020204020204" pitchFamily="34" charset="-122"/>
              </a:rPr>
              <a:t>等价类划分法</a:t>
            </a:r>
            <a:r>
              <a:rPr sz="1800" dirty="0">
                <a:solidFill>
                  <a:srgbClr val="595959"/>
                </a:solidFill>
                <a:latin typeface="微软雅黑" panose="020B0503020204020204" pitchFamily="34" charset="-122"/>
                <a:ea typeface="微软雅黑" panose="020B0503020204020204" pitchFamily="34" charset="-122"/>
              </a:rPr>
              <a:t>；如果测试模块的功能对</a:t>
            </a:r>
            <a:r>
              <a:rPr sz="1800" dirty="0">
                <a:solidFill>
                  <a:srgbClr val="0070C0"/>
                </a:solidFill>
                <a:latin typeface="微软雅黑" panose="020B0503020204020204" pitchFamily="34" charset="-122"/>
                <a:ea typeface="微软雅黑" panose="020B0503020204020204" pitchFamily="34" charset="-122"/>
              </a:rPr>
              <a:t>输入有边界限制</a:t>
            </a:r>
            <a:r>
              <a:rPr sz="1800">
                <a:solidFill>
                  <a:srgbClr val="595959"/>
                </a:solidFill>
                <a:latin typeface="微软雅黑" panose="020B0503020204020204" pitchFamily="34" charset="-122"/>
                <a:ea typeface="微软雅黑" panose="020B0503020204020204" pitchFamily="34" charset="-122"/>
              </a:rPr>
              <a:t>，例如长度范围、数值类型等</a:t>
            </a:r>
            <a:r>
              <a:rPr lang="zh-CN" altLang="en-US" sz="1800">
                <a:solidFill>
                  <a:srgbClr val="595959"/>
                </a:solidFill>
                <a:latin typeface="微软雅黑" panose="020B0503020204020204" pitchFamily="34" charset="-122"/>
                <a:ea typeface="微软雅黑" panose="020B0503020204020204" pitchFamily="34" charset="-122"/>
              </a:rPr>
              <a:t>方面的限制</a:t>
            </a:r>
            <a:r>
              <a:rPr sz="180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则选择</a:t>
            </a:r>
            <a:r>
              <a:rPr sz="1800" dirty="0">
                <a:solidFill>
                  <a:srgbClr val="0070C0"/>
                </a:solidFill>
                <a:latin typeface="微软雅黑" panose="020B0503020204020204" pitchFamily="34" charset="-122"/>
                <a:ea typeface="微软雅黑" panose="020B0503020204020204" pitchFamily="34" charset="-122"/>
              </a:rPr>
              <a:t>边界值分析法</a:t>
            </a:r>
            <a:r>
              <a:rPr sz="1800" dirty="0">
                <a:solidFill>
                  <a:srgbClr val="595959"/>
                </a:solidFill>
                <a:latin typeface="微软雅黑" panose="020B0503020204020204" pitchFamily="34" charset="-122"/>
                <a:ea typeface="微软雅黑" panose="020B0503020204020204" pitchFamily="34" charset="-122"/>
              </a:rPr>
              <a:t>；如果测试模块具有</a:t>
            </a:r>
            <a:r>
              <a:rPr sz="1800" dirty="0">
                <a:solidFill>
                  <a:srgbClr val="0070C0"/>
                </a:solidFill>
                <a:latin typeface="微软雅黑" panose="020B0503020204020204" pitchFamily="34" charset="-122"/>
                <a:ea typeface="微软雅黑" panose="020B0503020204020204" pitchFamily="34" charset="-122"/>
              </a:rPr>
              <a:t>多输入、多输出、输入与输入之间存在组合关系</a:t>
            </a:r>
            <a:r>
              <a:rPr sz="1800">
                <a:solidFill>
                  <a:srgbClr val="595959"/>
                </a:solidFill>
                <a:latin typeface="微软雅黑" panose="020B0503020204020204" pitchFamily="34" charset="-122"/>
                <a:ea typeface="微软雅黑" panose="020B0503020204020204" pitchFamily="34" charset="-122"/>
              </a:rPr>
              <a:t>、</a:t>
            </a:r>
            <a:r>
              <a:rPr sz="1800">
                <a:solidFill>
                  <a:srgbClr val="0070C0"/>
                </a:solidFill>
                <a:latin typeface="微软雅黑" panose="020B0503020204020204" pitchFamily="34" charset="-122"/>
                <a:ea typeface="微软雅黑" panose="020B0503020204020204" pitchFamily="34" charset="-122"/>
              </a:rPr>
              <a:t>输入与输出之间存在依赖或制约关系</a:t>
            </a:r>
            <a:r>
              <a:rPr lang="zh-CN" altLang="en-US" sz="1800">
                <a:solidFill>
                  <a:srgbClr val="595959"/>
                </a:solidFill>
                <a:latin typeface="微软雅黑" panose="020B0503020204020204" pitchFamily="34" charset="-122"/>
                <a:ea typeface="微软雅黑" panose="020B0503020204020204" pitchFamily="34" charset="-122"/>
              </a:rPr>
              <a:t>的情况</a:t>
            </a:r>
            <a:r>
              <a:rPr sz="180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则可以选择</a:t>
            </a:r>
            <a:r>
              <a:rPr sz="1800" dirty="0">
                <a:solidFill>
                  <a:srgbClr val="0070C0"/>
                </a:solidFill>
                <a:latin typeface="微软雅黑" panose="020B0503020204020204" pitchFamily="34" charset="-122"/>
                <a:ea typeface="微软雅黑" panose="020B0503020204020204" pitchFamily="34" charset="-122"/>
              </a:rPr>
              <a:t>因果图与决策表法</a:t>
            </a:r>
            <a:r>
              <a:rPr sz="1800">
                <a:solidFill>
                  <a:srgbClr val="595959"/>
                </a:solidFill>
                <a:latin typeface="微软雅黑" panose="020B0503020204020204" pitchFamily="34" charset="-122"/>
                <a:ea typeface="微软雅黑" panose="020B0503020204020204" pitchFamily="34" charset="-122"/>
              </a:rPr>
              <a:t>；如果想要用</a:t>
            </a:r>
            <a:r>
              <a:rPr sz="1800">
                <a:solidFill>
                  <a:srgbClr val="0070C0"/>
                </a:solidFill>
                <a:latin typeface="微软雅黑" panose="020B0503020204020204" pitchFamily="34" charset="-122"/>
                <a:ea typeface="微软雅黑" panose="020B0503020204020204" pitchFamily="34" charset="-122"/>
              </a:rPr>
              <a:t>最少的测试用例获得</a:t>
            </a:r>
            <a:r>
              <a:rPr sz="1800">
                <a:solidFill>
                  <a:srgbClr val="595959"/>
                </a:solidFill>
                <a:latin typeface="微软雅黑" panose="020B0503020204020204" pitchFamily="34" charset="-122"/>
                <a:ea typeface="微软雅黑" panose="020B0503020204020204" pitchFamily="34" charset="-122"/>
              </a:rPr>
              <a:t>测试模块的</a:t>
            </a:r>
            <a:r>
              <a:rPr sz="1800">
                <a:solidFill>
                  <a:srgbClr val="0070C0"/>
                </a:solidFill>
                <a:latin typeface="微软雅黑" panose="020B0503020204020204" pitchFamily="34" charset="-122"/>
                <a:ea typeface="微软雅黑" panose="020B0503020204020204" pitchFamily="34" charset="-122"/>
              </a:rPr>
              <a:t>最大测试覆盖率</a:t>
            </a:r>
            <a:r>
              <a:rPr sz="180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则可以选择</a:t>
            </a:r>
            <a:r>
              <a:rPr sz="1800" dirty="0">
                <a:solidFill>
                  <a:srgbClr val="0070C0"/>
                </a:solidFill>
                <a:latin typeface="微软雅黑" panose="020B0503020204020204" pitchFamily="34" charset="-122"/>
                <a:ea typeface="微软雅黑" panose="020B0503020204020204" pitchFamily="34" charset="-122"/>
              </a:rPr>
              <a:t>正交实验设计法</a:t>
            </a:r>
            <a:r>
              <a:rPr sz="1800" dirty="0">
                <a:solidFill>
                  <a:srgbClr val="595959"/>
                </a:solidFill>
                <a:latin typeface="微软雅黑" panose="020B0503020204020204" pitchFamily="34" charset="-122"/>
                <a:ea typeface="微软雅黑" panose="020B0503020204020204" pitchFamily="34" charset="-122"/>
              </a:rPr>
              <a:t>；如果测试模块包含</a:t>
            </a:r>
            <a:r>
              <a:rPr sz="1800" dirty="0">
                <a:solidFill>
                  <a:srgbClr val="0070C0"/>
                </a:solidFill>
                <a:latin typeface="微软雅黑" panose="020B0503020204020204" pitchFamily="34" charset="-122"/>
                <a:ea typeface="微软雅黑" panose="020B0503020204020204" pitchFamily="34" charset="-122"/>
              </a:rPr>
              <a:t>多个功能的组合</a:t>
            </a:r>
            <a:r>
              <a:rPr sz="1800" dirty="0">
                <a:solidFill>
                  <a:srgbClr val="595959"/>
                </a:solidFill>
                <a:latin typeface="微软雅黑" panose="020B0503020204020204" pitchFamily="34" charset="-122"/>
                <a:ea typeface="微软雅黑" panose="020B0503020204020204" pitchFamily="34" charset="-122"/>
              </a:rPr>
              <a:t>，则可以选择</a:t>
            </a:r>
            <a:r>
              <a:rPr sz="1800" dirty="0">
                <a:solidFill>
                  <a:srgbClr val="0070C0"/>
                </a:solidFill>
                <a:latin typeface="微软雅黑" panose="020B0503020204020204" pitchFamily="34" charset="-122"/>
                <a:ea typeface="微软雅黑" panose="020B0503020204020204" pitchFamily="34" charset="-122"/>
              </a:rPr>
              <a:t>场景法</a:t>
            </a:r>
            <a:r>
              <a:rPr sz="1800" dirty="0">
                <a:solidFill>
                  <a:srgbClr val="595959"/>
                </a:solidFill>
                <a:latin typeface="微软雅黑" panose="020B0503020204020204" pitchFamily="34" charset="-122"/>
                <a:ea typeface="微软雅黑" panose="020B0503020204020204" pitchFamily="34" charset="-122"/>
              </a:rPr>
              <a:t>；如果测试模块在</a:t>
            </a:r>
            <a:r>
              <a:rPr sz="1800" dirty="0">
                <a:solidFill>
                  <a:srgbClr val="0070C0"/>
                </a:solidFill>
                <a:latin typeface="微软雅黑" panose="020B0503020204020204" pitchFamily="34" charset="-122"/>
                <a:ea typeface="微软雅黑" panose="020B0503020204020204" pitchFamily="34" charset="-122"/>
              </a:rPr>
              <a:t>特定条件下会发生状态的改变</a:t>
            </a:r>
            <a:r>
              <a:rPr sz="1800" dirty="0">
                <a:solidFill>
                  <a:srgbClr val="595959"/>
                </a:solidFill>
                <a:latin typeface="微软雅黑" panose="020B0503020204020204" pitchFamily="34" charset="-122"/>
                <a:ea typeface="微软雅黑" panose="020B0503020204020204" pitchFamily="34" charset="-122"/>
              </a:rPr>
              <a:t>，则可以选择</a:t>
            </a:r>
            <a:r>
              <a:rPr sz="1800" dirty="0">
                <a:solidFill>
                  <a:srgbClr val="0070C0"/>
                </a:solidFill>
                <a:latin typeface="微软雅黑" panose="020B0503020204020204" pitchFamily="34" charset="-122"/>
                <a:ea typeface="微软雅黑" panose="020B0503020204020204" pitchFamily="34" charset="-122"/>
              </a:rPr>
              <a:t>状态迁移图法</a:t>
            </a:r>
            <a:r>
              <a:rPr sz="1800" dirty="0">
                <a:solidFill>
                  <a:srgbClr val="595959"/>
                </a:solidFill>
                <a:latin typeface="微软雅黑" panose="020B0503020204020204" pitchFamily="34" charset="-122"/>
                <a:ea typeface="微软雅黑" panose="020B0503020204020204" pitchFamily="34" charset="-122"/>
              </a:rPr>
              <a:t>。通常，对于测试</a:t>
            </a:r>
            <a:r>
              <a:rPr sz="1800" dirty="0">
                <a:solidFill>
                  <a:srgbClr val="0070C0"/>
                </a:solidFill>
                <a:latin typeface="微软雅黑" panose="020B0503020204020204" pitchFamily="34" charset="-122"/>
                <a:ea typeface="微软雅黑" panose="020B0503020204020204" pitchFamily="34" charset="-122"/>
              </a:rPr>
              <a:t>经验丰富的测试人员</a:t>
            </a:r>
            <a:r>
              <a:rPr sz="1800" dirty="0">
                <a:solidFill>
                  <a:srgbClr val="595959"/>
                </a:solidFill>
                <a:latin typeface="微软雅黑" panose="020B0503020204020204" pitchFamily="34" charset="-122"/>
                <a:ea typeface="微软雅黑" panose="020B0503020204020204" pitchFamily="34" charset="-122"/>
              </a:rPr>
              <a:t>来说，还会使用</a:t>
            </a:r>
            <a:r>
              <a:rPr sz="1800" dirty="0">
                <a:solidFill>
                  <a:srgbClr val="0070C0"/>
                </a:solidFill>
                <a:latin typeface="微软雅黑" panose="020B0503020204020204" pitchFamily="34" charset="-122"/>
                <a:ea typeface="微软雅黑" panose="020B0503020204020204" pitchFamily="34" charset="-122"/>
              </a:rPr>
              <a:t>错误推测法</a:t>
            </a:r>
            <a:r>
              <a:rPr sz="1800" dirty="0">
                <a:solidFill>
                  <a:srgbClr val="595959"/>
                </a:solidFill>
                <a:latin typeface="微软雅黑" panose="020B0503020204020204" pitchFamily="34" charset="-122"/>
                <a:ea typeface="微软雅黑" panose="020B0503020204020204" pitchFamily="34" charset="-122"/>
              </a:rPr>
              <a:t>来进一步补充测试用例的设计。</a:t>
            </a:r>
          </a:p>
          <a:p>
            <a:pPr algn="l">
              <a:lnSpc>
                <a:spcPct val="150000"/>
              </a:lnSpc>
              <a:buClrTx/>
              <a:buSzTx/>
              <a:buFontTx/>
            </a:pPr>
            <a:endParaRPr sz="1800" dirty="0">
              <a:solidFill>
                <a:srgbClr val="595959"/>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35" y="266700"/>
            <a:ext cx="5996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2.6.3	实例二：飞机售票系统状态迁移图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4" name="圆角矩形 3"/>
          <p:cNvSpPr/>
          <p:nvPr/>
        </p:nvSpPr>
        <p:spPr>
          <a:xfrm>
            <a:off x="1527810" y="1990090"/>
            <a:ext cx="8909050" cy="273748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5" name="TextBox 38"/>
          <p:cNvSpPr txBox="1"/>
          <p:nvPr/>
        </p:nvSpPr>
        <p:spPr>
          <a:xfrm>
            <a:off x="1913890" y="2493645"/>
            <a:ext cx="8136890" cy="1661795"/>
          </a:xfrm>
          <a:prstGeom prst="rect">
            <a:avLst/>
          </a:prstGeom>
          <a:noFill/>
        </p:spPr>
        <p:txBody>
          <a:bodyPr wrap="square" lIns="0" tIns="0" rIns="0" bIns="0" rtlCol="0">
            <a:spAutoFit/>
          </a:bodyPr>
          <a:lstStyle/>
          <a:p>
            <a:pPr algn="just">
              <a:lnSpc>
                <a:spcPct val="150000"/>
              </a:lnSpc>
              <a:buClrTx/>
              <a:buSzTx/>
              <a:buFontTx/>
            </a:pP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本章主要讲解了黑盒测试常用的方法，包括</a:t>
            </a:r>
            <a:r>
              <a:rPr lang="zh-CN" altLang="en-US" sz="18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等价类划分法</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8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边界值分析法</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8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因果图法与决策表法</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8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正交实验设计法</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8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场景法</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和</a:t>
            </a:r>
            <a:r>
              <a:rPr lang="zh-CN" altLang="en-US" sz="18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状态迁移图法</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。通过本章的学习，读者能够掌握每种测试方法的原理与测试用例的设计方法，可为后续学习实际软件项目测试奠定基础。</a:t>
            </a:r>
          </a:p>
        </p:txBody>
      </p:sp>
      <p:sp>
        <p:nvSpPr>
          <p:cNvPr id="6" name="椭圆 5"/>
          <p:cNvSpPr/>
          <p:nvPr/>
        </p:nvSpPr>
        <p:spPr>
          <a:xfrm>
            <a:off x="4513580" y="155829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本</a:t>
            </a:r>
          </a:p>
        </p:txBody>
      </p:sp>
      <p:sp>
        <p:nvSpPr>
          <p:cNvPr id="7" name="椭圆 6"/>
          <p:cNvSpPr/>
          <p:nvPr/>
        </p:nvSpPr>
        <p:spPr>
          <a:xfrm>
            <a:off x="5232400" y="155829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dirty="0">
                <a:latin typeface="微软雅黑" panose="020B0503020204020204" pitchFamily="34" charset="-122"/>
                <a:ea typeface="微软雅黑" panose="020B0503020204020204" pitchFamily="34" charset="-122"/>
                <a:sym typeface="+mn-ea"/>
              </a:rPr>
              <a:t>章</a:t>
            </a:r>
          </a:p>
        </p:txBody>
      </p:sp>
      <p:sp>
        <p:nvSpPr>
          <p:cNvPr id="8" name="椭圆 7"/>
          <p:cNvSpPr/>
          <p:nvPr/>
        </p:nvSpPr>
        <p:spPr>
          <a:xfrm>
            <a:off x="5951220" y="155829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a:latin typeface="微软雅黑" panose="020B0503020204020204" pitchFamily="34" charset="-122"/>
                <a:ea typeface="微软雅黑" panose="020B0503020204020204" pitchFamily="34" charset="-122"/>
                <a:sym typeface="+mn-ea"/>
              </a:rPr>
              <a:t>小</a:t>
            </a:r>
          </a:p>
        </p:txBody>
      </p:sp>
      <p:sp>
        <p:nvSpPr>
          <p:cNvPr id="9" name="椭圆 8"/>
          <p:cNvSpPr/>
          <p:nvPr/>
        </p:nvSpPr>
        <p:spPr>
          <a:xfrm>
            <a:off x="6670040" y="155829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35354" y="3213770"/>
            <a:ext cx="566929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QQ账号合法性的等价类划分</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建立</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QQ账号的</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等价类划分表</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与</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设计</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QQ账号</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2.1.2	实例一：QQ账号合法性的等价类划分</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2.1.2	实例一：QQ账号合法性的等价类划分</a:t>
            </a:r>
          </a:p>
        </p:txBody>
      </p:sp>
      <p:sp>
        <p:nvSpPr>
          <p:cNvPr id="16" name="TextBox 35"/>
          <p:cNvSpPr txBox="1">
            <a:spLocks noChangeArrowheads="1"/>
          </p:cNvSpPr>
          <p:nvPr/>
        </p:nvSpPr>
        <p:spPr bwMode="auto">
          <a:xfrm>
            <a:off x="911225" y="909955"/>
            <a:ext cx="9952990" cy="478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QQ是一款基于互联网的即时通信软件，</a:t>
            </a:r>
            <a:r>
              <a:rPr lang="zh-CN" altLang="en-US" sz="2000" dirty="0">
                <a:solidFill>
                  <a:srgbClr val="0070C0"/>
                </a:solidFill>
                <a:latin typeface="微软雅黑" panose="020B0503020204020204" pitchFamily="34" charset="-122"/>
                <a:ea typeface="微软雅黑" panose="020B0503020204020204" pitchFamily="34" charset="-122"/>
              </a:rPr>
              <a:t>假设QQ账号</a:t>
            </a:r>
            <a:r>
              <a:rPr lang="zh-CN" altLang="en-US" sz="2000" dirty="0">
                <a:solidFill>
                  <a:srgbClr val="595959"/>
                </a:solidFill>
                <a:latin typeface="微软雅黑" panose="020B0503020204020204" pitchFamily="34" charset="-122"/>
                <a:ea typeface="微软雅黑" panose="020B0503020204020204" pitchFamily="34" charset="-122"/>
              </a:rPr>
              <a:t>的要求</a:t>
            </a:r>
            <a:r>
              <a:rPr lang="zh-CN" altLang="en-US" sz="2000" dirty="0">
                <a:solidFill>
                  <a:srgbClr val="0070C0"/>
                </a:solidFill>
                <a:latin typeface="微软雅黑" panose="020B0503020204020204" pitchFamily="34" charset="-122"/>
                <a:ea typeface="微软雅黑" panose="020B0503020204020204" pitchFamily="34" charset="-122"/>
              </a:rPr>
              <a:t>是6~10位自然数</a:t>
            </a:r>
            <a:r>
              <a:rPr lang="zh-CN" altLang="en-US" sz="2000" dirty="0">
                <a:solidFill>
                  <a:srgbClr val="595959"/>
                </a:solidFill>
                <a:latin typeface="微软雅黑" panose="020B0503020204020204" pitchFamily="34" charset="-122"/>
                <a:ea typeface="微软雅黑" panose="020B0503020204020204" pitchFamily="34" charset="-122"/>
              </a:rPr>
              <a:t>，在登录QQ时，可以</a:t>
            </a:r>
            <a:r>
              <a:rPr lang="zh-CN" altLang="en-US" sz="2000" dirty="0">
                <a:solidFill>
                  <a:srgbClr val="0070C0"/>
                </a:solidFill>
                <a:latin typeface="微软雅黑" panose="020B0503020204020204" pitchFamily="34" charset="-122"/>
                <a:ea typeface="微软雅黑" panose="020B0503020204020204" pitchFamily="34" charset="-122"/>
              </a:rPr>
              <a:t>根据QQ账号的长度判断QQ账号的合法性</a:t>
            </a:r>
            <a:r>
              <a:rPr lang="zh-CN" altLang="en-US" sz="2000" dirty="0">
                <a:solidFill>
                  <a:srgbClr val="595959"/>
                </a:solidFill>
                <a:latin typeface="微软雅黑" panose="020B0503020204020204" pitchFamily="34" charset="-122"/>
                <a:ea typeface="微软雅黑" panose="020B0503020204020204" pitchFamily="34" charset="-122"/>
              </a:rPr>
              <a:t>。</a:t>
            </a: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下面以QQ账号为测试对象，在判断QQ账号的合法性时，需要明确2</a:t>
            </a:r>
            <a:r>
              <a:rPr lang="zh-CN" altLang="en-US" sz="1800">
                <a:solidFill>
                  <a:srgbClr val="595959"/>
                </a:solidFill>
                <a:latin typeface="微软雅黑" panose="020B0503020204020204" pitchFamily="34" charset="-122"/>
                <a:ea typeface="微软雅黑" panose="020B0503020204020204" pitchFamily="34" charset="-122"/>
              </a:rPr>
              <a:t>个条件：第1</a:t>
            </a:r>
            <a:r>
              <a:rPr lang="zh-CN" altLang="en-US" sz="1800" dirty="0">
                <a:solidFill>
                  <a:srgbClr val="595959"/>
                </a:solidFill>
                <a:latin typeface="微软雅黑" panose="020B0503020204020204" pitchFamily="34" charset="-122"/>
                <a:ea typeface="微软雅黑" panose="020B0503020204020204" pitchFamily="34" charset="-122"/>
              </a:rPr>
              <a:t>个条件是</a:t>
            </a:r>
            <a:r>
              <a:rPr lang="zh-CN" altLang="en-US" sz="1800" dirty="0">
                <a:solidFill>
                  <a:srgbClr val="0070C0"/>
                </a:solidFill>
                <a:latin typeface="微软雅黑" panose="020B0503020204020204" pitchFamily="34" charset="-122"/>
                <a:ea typeface="微软雅黑" panose="020B0503020204020204" pitchFamily="34" charset="-122"/>
              </a:rPr>
              <a:t>QQ账号的长度为6</a:t>
            </a:r>
            <a:r>
              <a:rPr lang="zh-CN" altLang="en-US" sz="1800">
                <a:solidFill>
                  <a:srgbClr val="0070C0"/>
                </a:solidFill>
                <a:latin typeface="微软雅黑" panose="020B0503020204020204" pitchFamily="34" charset="-122"/>
                <a:ea typeface="微软雅黑" panose="020B0503020204020204" pitchFamily="34" charset="-122"/>
              </a:rPr>
              <a:t>~10</a:t>
            </a:r>
            <a:r>
              <a:rPr lang="zh-CN" altLang="en-US" sz="1800">
                <a:solidFill>
                  <a:srgbClr val="595959"/>
                </a:solidFill>
                <a:latin typeface="微软雅黑" panose="020B0503020204020204" pitchFamily="34" charset="-122"/>
                <a:ea typeface="微软雅黑" panose="020B0503020204020204" pitchFamily="34" charset="-122"/>
              </a:rPr>
              <a:t>；第2</a:t>
            </a:r>
            <a:r>
              <a:rPr lang="zh-CN" altLang="en-US" sz="1800" dirty="0">
                <a:solidFill>
                  <a:srgbClr val="595959"/>
                </a:solidFill>
                <a:latin typeface="微软雅黑" panose="020B0503020204020204" pitchFamily="34" charset="-122"/>
                <a:ea typeface="微软雅黑" panose="020B0503020204020204" pitchFamily="34" charset="-122"/>
              </a:rPr>
              <a:t>个条件是</a:t>
            </a:r>
            <a:r>
              <a:rPr lang="zh-CN" altLang="en-US" sz="1800" dirty="0">
                <a:solidFill>
                  <a:srgbClr val="0070C0"/>
                </a:solidFill>
                <a:latin typeface="微软雅黑" panose="020B0503020204020204" pitchFamily="34" charset="-122"/>
                <a:ea typeface="微软雅黑" panose="020B0503020204020204" pitchFamily="34" charset="-122"/>
              </a:rPr>
              <a:t>QQ</a:t>
            </a:r>
            <a:r>
              <a:rPr lang="zh-CN" altLang="en-US" sz="1800">
                <a:solidFill>
                  <a:srgbClr val="0070C0"/>
                </a:solidFill>
                <a:latin typeface="微软雅黑" panose="020B0503020204020204" pitchFamily="34" charset="-122"/>
                <a:ea typeface="微软雅黑" panose="020B0503020204020204" pitchFamily="34" charset="-122"/>
              </a:rPr>
              <a:t>账号的数据类型</a:t>
            </a:r>
            <a:r>
              <a:rPr lang="zh-CN" altLang="en-US" sz="1800" dirty="0">
                <a:solidFill>
                  <a:srgbClr val="0070C0"/>
                </a:solidFill>
                <a:latin typeface="微软雅黑" panose="020B0503020204020204" pitchFamily="34" charset="-122"/>
                <a:ea typeface="微软雅黑" panose="020B0503020204020204" pitchFamily="34" charset="-122"/>
              </a:rPr>
              <a:t>为自然数</a:t>
            </a:r>
            <a:r>
              <a:rPr lang="zh-CN" altLang="en-US" sz="1800" dirty="0">
                <a:solidFill>
                  <a:srgbClr val="595959"/>
                </a:solidFill>
                <a:latin typeface="微软雅黑" panose="020B0503020204020204" pitchFamily="34" charset="-122"/>
                <a:ea typeface="微软雅黑" panose="020B0503020204020204" pitchFamily="34" charset="-122"/>
              </a:rPr>
              <a:t>。根据这2个条件可以将QQ账号划分为</a:t>
            </a:r>
            <a:r>
              <a:rPr lang="zh-CN" altLang="en-US" sz="1800" dirty="0">
                <a:solidFill>
                  <a:srgbClr val="0070C0"/>
                </a:solidFill>
                <a:latin typeface="微软雅黑" panose="020B0503020204020204" pitchFamily="34" charset="-122"/>
                <a:ea typeface="微软雅黑" panose="020B0503020204020204" pitchFamily="34" charset="-122"/>
              </a:rPr>
              <a:t>1个有效等价类</a:t>
            </a:r>
            <a:r>
              <a:rPr lang="zh-CN" altLang="en-US" sz="1800" dirty="0">
                <a:solidFill>
                  <a:srgbClr val="595959"/>
                </a:solidFill>
                <a:latin typeface="微软雅黑" panose="020B0503020204020204" pitchFamily="34" charset="-122"/>
                <a:ea typeface="微软雅黑" panose="020B0503020204020204" pitchFamily="34" charset="-122"/>
              </a:rPr>
              <a:t>和</a:t>
            </a:r>
            <a:r>
              <a:rPr lang="zh-CN" altLang="en-US" sz="1800" dirty="0">
                <a:solidFill>
                  <a:srgbClr val="0070C0"/>
                </a:solidFill>
                <a:latin typeface="微软雅黑" panose="020B0503020204020204" pitchFamily="34" charset="-122"/>
                <a:ea typeface="微软雅黑" panose="020B0503020204020204" pitchFamily="34" charset="-122"/>
              </a:rPr>
              <a:t>5个无效等价类</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具体如下。</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有效等价类：</a:t>
            </a:r>
            <a:r>
              <a:rPr lang="zh-CN" altLang="en-US" sz="1800" dirty="0">
                <a:solidFill>
                  <a:srgbClr val="0070C0"/>
                </a:solidFill>
                <a:latin typeface="微软雅黑" panose="020B0503020204020204" pitchFamily="34" charset="-122"/>
                <a:ea typeface="微软雅黑" panose="020B0503020204020204" pitchFamily="34" charset="-122"/>
              </a:rPr>
              <a:t>6~10</a:t>
            </a:r>
            <a:r>
              <a:rPr lang="zh-CN" altLang="en-US" sz="1800" dirty="0">
                <a:solidFill>
                  <a:srgbClr val="595959"/>
                </a:solidFill>
                <a:latin typeface="微软雅黑" panose="020B0503020204020204" pitchFamily="34" charset="-122"/>
                <a:ea typeface="微软雅黑" panose="020B0503020204020204" pitchFamily="34" charset="-122"/>
              </a:rPr>
              <a:t>位自然数。</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无效</a:t>
            </a:r>
            <a:r>
              <a:rPr lang="zh-CN" altLang="en-US" sz="1800">
                <a:solidFill>
                  <a:srgbClr val="595959"/>
                </a:solidFill>
                <a:latin typeface="微软雅黑" panose="020B0503020204020204" pitchFamily="34" charset="-122"/>
                <a:ea typeface="微软雅黑" panose="020B0503020204020204" pitchFamily="34" charset="-122"/>
              </a:rPr>
              <a:t>等价类：</a:t>
            </a:r>
            <a:r>
              <a:rPr lang="zh-CN" altLang="en-US" sz="1800" dirty="0">
                <a:solidFill>
                  <a:srgbClr val="0070C0"/>
                </a:solidFill>
                <a:latin typeface="微软雅黑" panose="020B0503020204020204" pitchFamily="34" charset="-122"/>
                <a:ea typeface="微软雅黑" panose="020B0503020204020204" pitchFamily="34" charset="-122"/>
              </a:rPr>
              <a:t>少</a:t>
            </a:r>
            <a:r>
              <a:rPr lang="zh-CN" altLang="en-US" sz="1800">
                <a:solidFill>
                  <a:srgbClr val="0070C0"/>
                </a:solidFill>
                <a:latin typeface="微软雅黑" panose="020B0503020204020204" pitchFamily="34" charset="-122"/>
                <a:ea typeface="微软雅黑" panose="020B0503020204020204" pitchFamily="34" charset="-122"/>
              </a:rPr>
              <a:t>于</a:t>
            </a:r>
            <a:r>
              <a:rPr lang="zh-CN" altLang="en-US" sz="1800" dirty="0">
                <a:solidFill>
                  <a:srgbClr val="0070C0"/>
                </a:solidFill>
                <a:latin typeface="微软雅黑" panose="020B0503020204020204" pitchFamily="34" charset="-122"/>
                <a:ea typeface="微软雅黑" panose="020B0503020204020204" pitchFamily="34" charset="-122"/>
              </a:rPr>
              <a:t>6</a:t>
            </a:r>
            <a:r>
              <a:rPr lang="zh-CN" altLang="en-US" sz="1800" dirty="0">
                <a:solidFill>
                  <a:srgbClr val="595959"/>
                </a:solidFill>
                <a:latin typeface="微软雅黑" panose="020B0503020204020204" pitchFamily="34" charset="-122"/>
                <a:ea typeface="微软雅黑" panose="020B0503020204020204" pitchFamily="34" charset="-122"/>
              </a:rPr>
              <a:t>位自然数（包含空值）。</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无效</a:t>
            </a:r>
            <a:r>
              <a:rPr lang="zh-CN" altLang="en-US" sz="1800">
                <a:solidFill>
                  <a:srgbClr val="595959"/>
                </a:solidFill>
                <a:latin typeface="微软雅黑" panose="020B0503020204020204" pitchFamily="34" charset="-122"/>
                <a:ea typeface="微软雅黑" panose="020B0503020204020204" pitchFamily="34" charset="-122"/>
              </a:rPr>
              <a:t>等价类：</a:t>
            </a:r>
            <a:r>
              <a:rPr lang="zh-CN" altLang="en-US" sz="1800" dirty="0">
                <a:solidFill>
                  <a:srgbClr val="0070C0"/>
                </a:solidFill>
                <a:latin typeface="微软雅黑" panose="020B0503020204020204" pitchFamily="34" charset="-122"/>
                <a:ea typeface="微软雅黑" panose="020B0503020204020204" pitchFamily="34" charset="-122"/>
              </a:rPr>
              <a:t>多</a:t>
            </a:r>
            <a:r>
              <a:rPr lang="zh-CN" altLang="en-US" sz="1800">
                <a:solidFill>
                  <a:srgbClr val="0070C0"/>
                </a:solidFill>
                <a:latin typeface="微软雅黑" panose="020B0503020204020204" pitchFamily="34" charset="-122"/>
                <a:ea typeface="微软雅黑" panose="020B0503020204020204" pitchFamily="34" charset="-122"/>
              </a:rPr>
              <a:t>于</a:t>
            </a:r>
            <a:r>
              <a:rPr lang="zh-CN" altLang="en-US" sz="1800" dirty="0">
                <a:solidFill>
                  <a:srgbClr val="0070C0"/>
                </a:solidFill>
                <a:latin typeface="微软雅黑" panose="020B0503020204020204" pitchFamily="34" charset="-122"/>
                <a:ea typeface="微软雅黑" panose="020B0503020204020204" pitchFamily="34" charset="-122"/>
              </a:rPr>
              <a:t>10</a:t>
            </a:r>
            <a:r>
              <a:rPr lang="zh-CN" altLang="en-US" sz="1800" dirty="0">
                <a:solidFill>
                  <a:srgbClr val="595959"/>
                </a:solidFill>
                <a:latin typeface="微软雅黑" panose="020B0503020204020204" pitchFamily="34" charset="-122"/>
                <a:ea typeface="微软雅黑" panose="020B0503020204020204" pitchFamily="34" charset="-122"/>
              </a:rPr>
              <a:t>位自然数。</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无效等价类：</a:t>
            </a:r>
            <a:r>
              <a:rPr lang="zh-CN" altLang="en-US" sz="1800" dirty="0">
                <a:solidFill>
                  <a:srgbClr val="0070C0"/>
                </a:solidFill>
                <a:latin typeface="微软雅黑" panose="020B0503020204020204" pitchFamily="34" charset="-122"/>
                <a:ea typeface="微软雅黑" panose="020B0503020204020204" pitchFamily="34" charset="-122"/>
              </a:rPr>
              <a:t>6~10</a:t>
            </a:r>
            <a:r>
              <a:rPr lang="zh-CN" altLang="en-US" sz="1800" dirty="0">
                <a:solidFill>
                  <a:srgbClr val="595959"/>
                </a:solidFill>
                <a:latin typeface="微软雅黑" panose="020B0503020204020204" pitchFamily="34" charset="-122"/>
                <a:ea typeface="微软雅黑" panose="020B0503020204020204" pitchFamily="34" charset="-122"/>
              </a:rPr>
              <a:t>位非自然数。</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无效</a:t>
            </a:r>
            <a:r>
              <a:rPr lang="zh-CN" altLang="en-US" sz="1800">
                <a:solidFill>
                  <a:srgbClr val="595959"/>
                </a:solidFill>
                <a:latin typeface="微软雅黑" panose="020B0503020204020204" pitchFamily="34" charset="-122"/>
                <a:ea typeface="微软雅黑" panose="020B0503020204020204" pitchFamily="34" charset="-122"/>
              </a:rPr>
              <a:t>等价类：</a:t>
            </a:r>
            <a:r>
              <a:rPr lang="zh-CN" altLang="en-US" sz="1800" dirty="0">
                <a:solidFill>
                  <a:srgbClr val="0070C0"/>
                </a:solidFill>
                <a:latin typeface="微软雅黑" panose="020B0503020204020204" pitchFamily="34" charset="-122"/>
                <a:ea typeface="微软雅黑" panose="020B0503020204020204" pitchFamily="34" charset="-122"/>
              </a:rPr>
              <a:t>少</a:t>
            </a:r>
            <a:r>
              <a:rPr lang="zh-CN" altLang="en-US" sz="1800">
                <a:solidFill>
                  <a:srgbClr val="0070C0"/>
                </a:solidFill>
                <a:latin typeface="微软雅黑" panose="020B0503020204020204" pitchFamily="34" charset="-122"/>
                <a:ea typeface="微软雅黑" panose="020B0503020204020204" pitchFamily="34" charset="-122"/>
              </a:rPr>
              <a:t>于</a:t>
            </a:r>
            <a:r>
              <a:rPr lang="zh-CN" altLang="en-US" sz="1800" dirty="0">
                <a:solidFill>
                  <a:srgbClr val="0070C0"/>
                </a:solidFill>
                <a:latin typeface="微软雅黑" panose="020B0503020204020204" pitchFamily="34" charset="-122"/>
                <a:ea typeface="微软雅黑" panose="020B0503020204020204" pitchFamily="34" charset="-122"/>
              </a:rPr>
              <a:t>6</a:t>
            </a:r>
            <a:r>
              <a:rPr lang="zh-CN" altLang="en-US" sz="1800" dirty="0">
                <a:solidFill>
                  <a:srgbClr val="595959"/>
                </a:solidFill>
                <a:latin typeface="微软雅黑" panose="020B0503020204020204" pitchFamily="34" charset="-122"/>
                <a:ea typeface="微软雅黑" panose="020B0503020204020204" pitchFamily="34" charset="-122"/>
              </a:rPr>
              <a:t>位非自然数（包含空值）。</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无效</a:t>
            </a:r>
            <a:r>
              <a:rPr lang="zh-CN" altLang="en-US" sz="1800">
                <a:solidFill>
                  <a:srgbClr val="595959"/>
                </a:solidFill>
                <a:latin typeface="微软雅黑" panose="020B0503020204020204" pitchFamily="34" charset="-122"/>
                <a:ea typeface="微软雅黑" panose="020B0503020204020204" pitchFamily="34" charset="-122"/>
              </a:rPr>
              <a:t>等价类：</a:t>
            </a:r>
            <a:r>
              <a:rPr lang="zh-CN" altLang="en-US" sz="1800" dirty="0">
                <a:solidFill>
                  <a:srgbClr val="0070C0"/>
                </a:solidFill>
                <a:latin typeface="微软雅黑" panose="020B0503020204020204" pitchFamily="34" charset="-122"/>
                <a:ea typeface="微软雅黑" panose="020B0503020204020204" pitchFamily="34" charset="-122"/>
              </a:rPr>
              <a:t>多</a:t>
            </a:r>
            <a:r>
              <a:rPr lang="zh-CN" altLang="en-US" sz="1800">
                <a:solidFill>
                  <a:srgbClr val="0070C0"/>
                </a:solidFill>
                <a:latin typeface="微软雅黑" panose="020B0503020204020204" pitchFamily="34" charset="-122"/>
                <a:ea typeface="微软雅黑" panose="020B0503020204020204" pitchFamily="34" charset="-122"/>
              </a:rPr>
              <a:t>于</a:t>
            </a:r>
            <a:r>
              <a:rPr lang="zh-CN" altLang="en-US" sz="1800" dirty="0">
                <a:solidFill>
                  <a:srgbClr val="0070C0"/>
                </a:solidFill>
                <a:latin typeface="微软雅黑" panose="020B0503020204020204" pitchFamily="34" charset="-122"/>
                <a:ea typeface="微软雅黑" panose="020B0503020204020204" pitchFamily="34" charset="-122"/>
              </a:rPr>
              <a:t>10</a:t>
            </a:r>
            <a:r>
              <a:rPr lang="zh-CN" altLang="en-US" sz="1800" dirty="0">
                <a:solidFill>
                  <a:srgbClr val="595959"/>
                </a:solidFill>
                <a:latin typeface="微软雅黑" panose="020B0503020204020204" pitchFamily="34" charset="-122"/>
                <a:ea typeface="微软雅黑" panose="020B0503020204020204" pitchFamily="34" charset="-122"/>
              </a:rPr>
              <a:t>位非自然数。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2.1.2	实例一：QQ账号合法性的等价类划分</a:t>
            </a:r>
          </a:p>
        </p:txBody>
      </p:sp>
      <p:graphicFrame>
        <p:nvGraphicFramePr>
          <p:cNvPr id="4" name="表格 3"/>
          <p:cNvGraphicFramePr/>
          <p:nvPr>
            <p:custDataLst>
              <p:tags r:id="rId1"/>
            </p:custDataLst>
            <p:extLst>
              <p:ext uri="{D42A27DB-BD31-4B8C-83A1-F6EECF244321}">
                <p14:modId xmlns:p14="http://schemas.microsoft.com/office/powerpoint/2010/main" val="777113770"/>
              </p:ext>
            </p:extLst>
          </p:nvPr>
        </p:nvGraphicFramePr>
        <p:xfrm>
          <a:off x="1631315" y="1955800"/>
          <a:ext cx="8619490" cy="4181856"/>
        </p:xfrm>
        <a:graphic>
          <a:graphicData uri="http://schemas.openxmlformats.org/drawingml/2006/table">
            <a:tbl>
              <a:tblPr firstRow="1" bandRow="1">
                <a:tableStyleId>{5C22544A-7EE6-4342-B048-85BDC9FD1C3A}</a:tableStyleId>
              </a:tblPr>
              <a:tblGrid>
                <a:gridCol w="1647825">
                  <a:extLst>
                    <a:ext uri="{9D8B030D-6E8A-4147-A177-3AD203B41FA5}">
                      <a16:colId xmlns:a16="http://schemas.microsoft.com/office/drawing/2014/main" val="20000"/>
                    </a:ext>
                  </a:extLst>
                </a:gridCol>
                <a:gridCol w="1678940">
                  <a:extLst>
                    <a:ext uri="{9D8B030D-6E8A-4147-A177-3AD203B41FA5}">
                      <a16:colId xmlns:a16="http://schemas.microsoft.com/office/drawing/2014/main" val="20001"/>
                    </a:ext>
                  </a:extLst>
                </a:gridCol>
                <a:gridCol w="1241425">
                  <a:extLst>
                    <a:ext uri="{9D8B030D-6E8A-4147-A177-3AD203B41FA5}">
                      <a16:colId xmlns:a16="http://schemas.microsoft.com/office/drawing/2014/main" val="20002"/>
                    </a:ext>
                  </a:extLst>
                </a:gridCol>
                <a:gridCol w="2910840">
                  <a:extLst>
                    <a:ext uri="{9D8B030D-6E8A-4147-A177-3AD203B41FA5}">
                      <a16:colId xmlns:a16="http://schemas.microsoft.com/office/drawing/2014/main" val="20003"/>
                    </a:ext>
                  </a:extLst>
                </a:gridCol>
                <a:gridCol w="1140460">
                  <a:extLst>
                    <a:ext uri="{9D8B030D-6E8A-4147-A177-3AD203B41FA5}">
                      <a16:colId xmlns:a16="http://schemas.microsoft.com/office/drawing/2014/main" val="20004"/>
                    </a:ext>
                  </a:extLst>
                </a:gridCol>
              </a:tblGrid>
              <a:tr h="49149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要求</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有效等价类</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有效等价类编号</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无效等价类</a:t>
                      </a:r>
                    </a:p>
                  </a:txBody>
                  <a:tcPr anchor="ctr"/>
                </a:tc>
                <a:tc>
                  <a:txBody>
                    <a:bodyPr/>
                    <a:lstStyle/>
                    <a:p>
                      <a:pPr marL="0" marR="0" lvl="0" indent="0" algn="ctr" defTabSz="1219200" rtl="0" eaLnBrk="1" fontAlgn="auto" latinLnBrk="0" hangingPunct="1">
                        <a:lnSpc>
                          <a:spcPct val="90000"/>
                        </a:lnSpc>
                        <a:spcBef>
                          <a:spcPts val="0"/>
                        </a:spcBef>
                        <a:spcAft>
                          <a:spcPts val="0"/>
                        </a:spcAft>
                        <a:buClrTx/>
                        <a:buSzTx/>
                        <a:buFontTx/>
                        <a:buNone/>
                        <a:tabLst/>
                        <a:defRPr/>
                      </a:pPr>
                      <a:r>
                        <a:rPr lang="zh-CN" altLang="en-US" sz="1800">
                          <a:latin typeface="微软雅黑" panose="020B0503020204020204" pitchFamily="34" charset="-122"/>
                          <a:ea typeface="微软雅黑" panose="020B0503020204020204" pitchFamily="34" charset="-122"/>
                        </a:rPr>
                        <a:t>无效等价类编号</a:t>
                      </a:r>
                    </a:p>
                  </a:txBody>
                  <a:tcPr anchor="ctr"/>
                </a:tc>
                <a:extLst>
                  <a:ext uri="{0D108BD9-81ED-4DB2-BD59-A6C34878D82A}">
                    <a16:rowId xmlns:a16="http://schemas.microsoft.com/office/drawing/2014/main" val="10000"/>
                  </a:ext>
                </a:extLst>
              </a:tr>
              <a:tr h="718820">
                <a:tc rowSpan="5">
                  <a:txBody>
                    <a:bodyPr/>
                    <a:lstStyle/>
                    <a:p>
                      <a:pPr algn="l">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QQ账号为6~10位自然数</a:t>
                      </a:r>
                    </a:p>
                  </a:txBody>
                  <a:tcPr anchor="ctr"/>
                </a:tc>
                <a:tc rowSpan="5">
                  <a:txBody>
                    <a:bodyPr/>
                    <a:lstStyle/>
                    <a:p>
                      <a:pP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6~10位自然数</a:t>
                      </a:r>
                    </a:p>
                  </a:txBody>
                  <a:tcPr anchor="ctr"/>
                </a:tc>
                <a:tc rowSpan="5">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少于6位自然数（包含空值）</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extLst>
                  <a:ext uri="{0D108BD9-81ED-4DB2-BD59-A6C34878D82A}">
                    <a16:rowId xmlns:a16="http://schemas.microsoft.com/office/drawing/2014/main" val="10001"/>
                  </a:ext>
                </a:extLst>
              </a:tr>
              <a:tr h="668655">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多于10位自然数</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extLst>
                  <a:ext uri="{0D108BD9-81ED-4DB2-BD59-A6C34878D82A}">
                    <a16:rowId xmlns:a16="http://schemas.microsoft.com/office/drawing/2014/main" val="10002"/>
                  </a:ext>
                </a:extLst>
              </a:tr>
              <a:tr h="711200">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6~10位非自然数</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a:t>
                      </a:r>
                    </a:p>
                  </a:txBody>
                  <a:tcPr anchor="ctr"/>
                </a:tc>
                <a:extLst>
                  <a:ext uri="{0D108BD9-81ED-4DB2-BD59-A6C34878D82A}">
                    <a16:rowId xmlns:a16="http://schemas.microsoft.com/office/drawing/2014/main" val="10003"/>
                  </a:ext>
                </a:extLst>
              </a:tr>
              <a:tr h="725170">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少于6位非自然数（包含空值）</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a:t>
                      </a:r>
                    </a:p>
                  </a:txBody>
                  <a:tcPr anchor="ctr"/>
                </a:tc>
                <a:extLst>
                  <a:ext uri="{0D108BD9-81ED-4DB2-BD59-A6C34878D82A}">
                    <a16:rowId xmlns:a16="http://schemas.microsoft.com/office/drawing/2014/main" val="10004"/>
                  </a:ext>
                </a:extLst>
              </a:tr>
              <a:tr h="772795">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多于10位非自然数</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6</a:t>
                      </a:r>
                    </a:p>
                  </a:txBody>
                  <a:tcPr anchor="ctr"/>
                </a:tc>
                <a:extLst>
                  <a:ext uri="{0D108BD9-81ED-4DB2-BD59-A6C34878D82A}">
                    <a16:rowId xmlns:a16="http://schemas.microsoft.com/office/drawing/2014/main" val="10005"/>
                  </a:ext>
                </a:extLst>
              </a:tr>
            </a:tbl>
          </a:graphicData>
        </a:graphic>
      </p:graphicFrame>
      <p:sp>
        <p:nvSpPr>
          <p:cNvPr id="16" name="TextBox 35"/>
          <p:cNvSpPr txBox="1">
            <a:spLocks noChangeArrowheads="1"/>
          </p:cNvSpPr>
          <p:nvPr/>
        </p:nvSpPr>
        <p:spPr bwMode="auto">
          <a:xfrm>
            <a:off x="1127125" y="837565"/>
            <a:ext cx="9710420" cy="105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通过前面的分析，下面将6个等价类进行编号，建立等价类划分表。</a:t>
            </a:r>
            <a:r>
              <a:rPr lang="zh-CN" altLang="en-US" sz="2000" dirty="0">
                <a:solidFill>
                  <a:srgbClr val="0070C0"/>
                </a:solidFill>
                <a:latin typeface="微软雅黑" panose="020B0503020204020204" pitchFamily="34" charset="-122"/>
                <a:ea typeface="微软雅黑" panose="020B0503020204020204" pitchFamily="34" charset="-122"/>
              </a:rPr>
              <a:t>QQ账号的等价类划分表</a:t>
            </a:r>
            <a:r>
              <a:rPr lang="zh-CN" altLang="en-US" sz="2000" dirty="0">
                <a:solidFill>
                  <a:srgbClr val="595959"/>
                </a:solidFill>
                <a:latin typeface="微软雅黑" panose="020B0503020204020204" pitchFamily="34" charset="-122"/>
                <a:ea typeface="微软雅黑" panose="020B0503020204020204" pitchFamily="34" charset="-122"/>
              </a:rPr>
              <a:t>如下表所</a:t>
            </a:r>
            <a:r>
              <a:rPr lang="zh-CN" altLang="en-US" sz="2000">
                <a:solidFill>
                  <a:srgbClr val="595959"/>
                </a:solidFill>
                <a:latin typeface="微软雅黑" panose="020B0503020204020204" pitchFamily="34" charset="-122"/>
                <a:ea typeface="微软雅黑" panose="020B0503020204020204" pitchFamily="34" charset="-122"/>
              </a:rPr>
              <a:t>示。</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custDataLst>
              <p:tags r:id="rId1"/>
            </p:custDataLst>
            <p:extLst>
              <p:ext uri="{D42A27DB-BD31-4B8C-83A1-F6EECF244321}">
                <p14:modId xmlns:p14="http://schemas.microsoft.com/office/powerpoint/2010/main" val="4170479634"/>
              </p:ext>
            </p:extLst>
          </p:nvPr>
        </p:nvGraphicFramePr>
        <p:xfrm>
          <a:off x="2207260" y="1990090"/>
          <a:ext cx="7343946" cy="4000500"/>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845686">
                  <a:extLst>
                    <a:ext uri="{9D8B030D-6E8A-4147-A177-3AD203B41FA5}">
                      <a16:colId xmlns:a16="http://schemas.microsoft.com/office/drawing/2014/main" val="20001"/>
                    </a:ext>
                  </a:extLst>
                </a:gridCol>
                <a:gridCol w="1872000">
                  <a:extLst>
                    <a:ext uri="{9D8B030D-6E8A-4147-A177-3AD203B41FA5}">
                      <a16:colId xmlns:a16="http://schemas.microsoft.com/office/drawing/2014/main" val="20002"/>
                    </a:ext>
                  </a:extLst>
                </a:gridCol>
                <a:gridCol w="1800000">
                  <a:extLst>
                    <a:ext uri="{9D8B030D-6E8A-4147-A177-3AD203B41FA5}">
                      <a16:colId xmlns:a16="http://schemas.microsoft.com/office/drawing/2014/main" val="20003"/>
                    </a:ext>
                  </a:extLst>
                </a:gridCol>
              </a:tblGrid>
              <a:tr h="61341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测试用例编号</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测试数据</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覆盖等价类编号</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预期结果</a:t>
                      </a:r>
                    </a:p>
                  </a:txBody>
                  <a:tcPr anchor="ctr"/>
                </a:tc>
                <a:extLst>
                  <a:ext uri="{0D108BD9-81ED-4DB2-BD59-A6C34878D82A}">
                    <a16:rowId xmlns:a16="http://schemas.microsoft.com/office/drawing/2014/main" val="10000"/>
                  </a:ext>
                </a:extLst>
              </a:tr>
              <a:tr h="598805">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test1</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147258</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QQ账号合法</a:t>
                      </a:r>
                    </a:p>
                  </a:txBody>
                  <a:tcPr anchor="ctr"/>
                </a:tc>
                <a:extLst>
                  <a:ext uri="{0D108BD9-81ED-4DB2-BD59-A6C34878D82A}">
                    <a16:rowId xmlns:a16="http://schemas.microsoft.com/office/drawing/2014/main" val="10001"/>
                  </a:ext>
                </a:extLst>
              </a:tr>
              <a:tr h="558165">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12345</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QQ账号不合法</a:t>
                      </a: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2"/>
                  </a:ext>
                </a:extLst>
              </a:tr>
              <a:tr h="565150">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14725836912</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QQ账号不合法</a:t>
                      </a: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3"/>
                  </a:ext>
                </a:extLst>
              </a:tr>
              <a:tr h="574040">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4</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1234@&amp;</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QQ账号不合法</a:t>
                      </a: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4"/>
                  </a:ext>
                </a:extLst>
              </a:tr>
              <a:tr h="525780">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5</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空值</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QQ账号不合法</a:t>
                      </a: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5"/>
                  </a:ext>
                </a:extLst>
              </a:tr>
              <a:tr h="565150">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6</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@#&amp;88888888</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6</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QQ账号不合法</a:t>
                      </a: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6"/>
                  </a:ext>
                </a:extLst>
              </a:tr>
            </a:tbl>
          </a:graphicData>
        </a:graphic>
      </p:graphicFrame>
      <p:sp>
        <p:nvSpPr>
          <p:cNvPr id="2"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2.1.2	实例一：QQ账号合法性的等价类划分</a:t>
            </a:r>
          </a:p>
        </p:txBody>
      </p:sp>
      <p:sp>
        <p:nvSpPr>
          <p:cNvPr id="16" name="TextBox 35"/>
          <p:cNvSpPr txBox="1">
            <a:spLocks noChangeArrowheads="1"/>
          </p:cNvSpPr>
          <p:nvPr/>
        </p:nvSpPr>
        <p:spPr bwMode="auto">
          <a:xfrm>
            <a:off x="1199515" y="909955"/>
            <a:ext cx="6474460" cy="66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a:solidFill>
                  <a:srgbClr val="595959"/>
                </a:solidFill>
                <a:latin typeface="微软雅黑" panose="020B0503020204020204" pitchFamily="34" charset="-122"/>
                <a:ea typeface="微软雅黑" panose="020B0503020204020204" pitchFamily="34" charset="-122"/>
              </a:rPr>
              <a:t>基于等价类划分</a:t>
            </a:r>
            <a:r>
              <a:rPr lang="zh-CN" altLang="en-US" sz="2000" dirty="0">
                <a:solidFill>
                  <a:srgbClr val="595959"/>
                </a:solidFill>
                <a:latin typeface="微软雅黑" panose="020B0503020204020204" pitchFamily="34" charset="-122"/>
                <a:ea typeface="微软雅黑" panose="020B0503020204020204" pitchFamily="34" charset="-122"/>
              </a:rPr>
              <a:t>法设计</a:t>
            </a:r>
            <a:r>
              <a:rPr lang="zh-CN" altLang="en-US" sz="2000" dirty="0">
                <a:solidFill>
                  <a:srgbClr val="0070C0"/>
                </a:solidFill>
                <a:latin typeface="微软雅黑" panose="020B0503020204020204" pitchFamily="34" charset="-122"/>
                <a:ea typeface="微软雅黑" panose="020B0503020204020204" pitchFamily="34" charset="-122"/>
              </a:rPr>
              <a:t>QQ账号的测试用例</a:t>
            </a:r>
            <a:r>
              <a:rPr lang="zh-CN" altLang="en-US" sz="2000" dirty="0">
                <a:solidFill>
                  <a:srgbClr val="595959"/>
                </a:solidFill>
                <a:latin typeface="微软雅黑" panose="020B0503020204020204" pitchFamily="34" charset="-122"/>
                <a:ea typeface="微软雅黑" panose="020B0503020204020204" pitchFamily="34" charset="-122"/>
              </a:rPr>
              <a:t>如下表所示。</a:t>
            </a:r>
          </a:p>
          <a:p>
            <a:pPr algn="just">
              <a:lnSpc>
                <a:spcPct val="150000"/>
              </a:lnSpc>
              <a:buClrTx/>
              <a:buSzTx/>
              <a:buFontTx/>
            </a:pP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433060" y="3213735"/>
            <a:ext cx="624268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三角形问题的等价类划分</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建立</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三角形输入等价类表</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设计覆盖有效与无效等价类的测试用例</a:t>
            </a:r>
          </a:p>
        </p:txBody>
      </p:sp>
      <p:grpSp>
        <p:nvGrpSpPr>
          <p:cNvPr id="19" name="组合 18"/>
          <p:cNvGrpSpPr/>
          <p:nvPr/>
        </p:nvGrpSpPr>
        <p:grpSpPr>
          <a:xfrm>
            <a:off x="4949825" y="3540125"/>
            <a:ext cx="44577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2.1.3	实例二：三角形问题的等价类划分</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2.1.3	实例二：三角形问题的等价类划分</a:t>
            </a:r>
          </a:p>
        </p:txBody>
      </p:sp>
      <p:sp>
        <p:nvSpPr>
          <p:cNvPr id="37" name="原创设计师QQ598969553          _3"/>
          <p:cNvSpPr/>
          <p:nvPr/>
        </p:nvSpPr>
        <p:spPr>
          <a:xfrm>
            <a:off x="1271270" y="1843405"/>
            <a:ext cx="4469130" cy="364236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8" name="原创设计师QQ598969553          _6"/>
          <p:cNvSpPr/>
          <p:nvPr/>
        </p:nvSpPr>
        <p:spPr>
          <a:xfrm>
            <a:off x="1687303" y="1583494"/>
            <a:ext cx="1656184" cy="519694"/>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a:solidFill>
                  <a:schemeClr val="bg1"/>
                </a:solidFill>
                <a:latin typeface="微软雅黑" panose="020B0503020204020204" pitchFamily="34" charset="-122"/>
                <a:ea typeface="微软雅黑" panose="020B0503020204020204" pitchFamily="34" charset="-122"/>
                <a:cs typeface="+mn-ea"/>
                <a:sym typeface="+mn-lt"/>
              </a:rPr>
              <a:t>案例描述</a:t>
            </a:r>
          </a:p>
        </p:txBody>
      </p:sp>
      <p:sp>
        <p:nvSpPr>
          <p:cNvPr id="4" name="TextBox 35"/>
          <p:cNvSpPr txBox="1">
            <a:spLocks noChangeArrowheads="1"/>
          </p:cNvSpPr>
          <p:nvPr/>
        </p:nvSpPr>
        <p:spPr bwMode="auto">
          <a:xfrm>
            <a:off x="1559560" y="2203450"/>
            <a:ext cx="3909060" cy="307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rPr>
              <a:t>三角形问题是测试中广泛使用的一个经典案例，它要求输入3个正数a、b、c作为</a:t>
            </a:r>
            <a:r>
              <a:rPr lang="zh-CN" altLang="en-US" sz="1600">
                <a:solidFill>
                  <a:srgbClr val="595959"/>
                </a:solidFill>
                <a:latin typeface="微软雅黑" panose="020B0503020204020204" pitchFamily="34" charset="-122"/>
                <a:ea typeface="微软雅黑" panose="020B0503020204020204" pitchFamily="34" charset="-122"/>
              </a:rPr>
              <a:t>三角形的</a:t>
            </a:r>
            <a:r>
              <a:rPr lang="en-US" altLang="zh-CN" sz="1600">
                <a:solidFill>
                  <a:srgbClr val="595959"/>
                </a:solidFill>
                <a:latin typeface="微软雅黑" panose="020B0503020204020204" pitchFamily="34" charset="-122"/>
                <a:ea typeface="微软雅黑" panose="020B0503020204020204" pitchFamily="34" charset="-122"/>
              </a:rPr>
              <a:t>3</a:t>
            </a:r>
            <a:r>
              <a:rPr lang="zh-CN" altLang="en-US" sz="1600">
                <a:solidFill>
                  <a:srgbClr val="595959"/>
                </a:solidFill>
                <a:latin typeface="微软雅黑" panose="020B0503020204020204" pitchFamily="34" charset="-122"/>
                <a:ea typeface="微软雅黑" panose="020B0503020204020204" pitchFamily="34" charset="-122"/>
              </a:rPr>
              <a:t>条</a:t>
            </a:r>
            <a:r>
              <a:rPr lang="zh-CN" altLang="en-US" sz="1600" dirty="0">
                <a:solidFill>
                  <a:srgbClr val="595959"/>
                </a:solidFill>
                <a:latin typeface="微软雅黑" panose="020B0503020204020204" pitchFamily="34" charset="-122"/>
                <a:ea typeface="微软雅黑" panose="020B0503020204020204" pitchFamily="34" charset="-122"/>
              </a:rPr>
              <a:t>边，</a:t>
            </a:r>
            <a:r>
              <a:rPr lang="zh-CN" altLang="en-US" sz="1600" dirty="0">
                <a:solidFill>
                  <a:srgbClr val="0070C0"/>
                </a:solidFill>
                <a:latin typeface="微软雅黑" panose="020B0503020204020204" pitchFamily="34" charset="-122"/>
                <a:ea typeface="微软雅黑" panose="020B0503020204020204" pitchFamily="34" charset="-122"/>
              </a:rPr>
              <a:t>判断这3个数构成</a:t>
            </a:r>
            <a:r>
              <a:rPr lang="zh-CN" altLang="en-US" sz="1600" dirty="0">
                <a:solidFill>
                  <a:srgbClr val="595959"/>
                </a:solidFill>
                <a:latin typeface="微软雅黑" panose="020B0503020204020204" pitchFamily="34" charset="-122"/>
                <a:ea typeface="微软雅黑" panose="020B0503020204020204" pitchFamily="34" charset="-122"/>
              </a:rPr>
              <a:t>的是</a:t>
            </a:r>
            <a:r>
              <a:rPr lang="zh-CN" altLang="en-US" sz="1600" dirty="0">
                <a:solidFill>
                  <a:srgbClr val="0070C0"/>
                </a:solidFill>
                <a:latin typeface="微软雅黑" panose="020B0503020204020204" pitchFamily="34" charset="-122"/>
                <a:ea typeface="微软雅黑" panose="020B0503020204020204" pitchFamily="34" charset="-122"/>
              </a:rPr>
              <a:t>一般三角形</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en-US" sz="1600" dirty="0">
                <a:solidFill>
                  <a:srgbClr val="0070C0"/>
                </a:solidFill>
                <a:latin typeface="微软雅黑" panose="020B0503020204020204" pitchFamily="34" charset="-122"/>
                <a:ea typeface="微软雅黑" panose="020B0503020204020204" pitchFamily="34" charset="-122"/>
              </a:rPr>
              <a:t>等边三角形</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en-US" sz="1600" dirty="0">
                <a:solidFill>
                  <a:srgbClr val="0070C0"/>
                </a:solidFill>
                <a:latin typeface="微软雅黑" panose="020B0503020204020204" pitchFamily="34" charset="-122"/>
                <a:ea typeface="微软雅黑" panose="020B0503020204020204" pitchFamily="34" charset="-122"/>
              </a:rPr>
              <a:t>等腰三角形</a:t>
            </a:r>
            <a:r>
              <a:rPr lang="zh-CN" altLang="en-US" sz="1600" dirty="0">
                <a:solidFill>
                  <a:srgbClr val="595959"/>
                </a:solidFill>
                <a:latin typeface="微软雅黑" panose="020B0503020204020204" pitchFamily="34" charset="-122"/>
                <a:ea typeface="微软雅黑" panose="020B0503020204020204" pitchFamily="34" charset="-122"/>
              </a:rPr>
              <a:t>，还是</a:t>
            </a:r>
            <a:r>
              <a:rPr lang="zh-CN" altLang="en-US" sz="1600" dirty="0">
                <a:solidFill>
                  <a:srgbClr val="0070C0"/>
                </a:solidFill>
                <a:latin typeface="微软雅黑" panose="020B0503020204020204" pitchFamily="34" charset="-122"/>
                <a:ea typeface="微软雅黑" panose="020B0503020204020204" pitchFamily="34" charset="-122"/>
              </a:rPr>
              <a:t>无法构成三角形</a:t>
            </a:r>
            <a:r>
              <a:rPr lang="zh-CN" altLang="en-US" sz="1600" dirty="0">
                <a:solidFill>
                  <a:srgbClr val="595959"/>
                </a:solidFill>
                <a:latin typeface="微软雅黑" panose="020B0503020204020204" pitchFamily="34" charset="-122"/>
                <a:ea typeface="微软雅黑" panose="020B0503020204020204" pitchFamily="34" charset="-122"/>
              </a:rPr>
              <a:t>。如果使用等价类划分法设计三角形程序的测试用例，则需要</a:t>
            </a:r>
            <a:r>
              <a:rPr lang="zh-CN" altLang="en-US" sz="1600" dirty="0">
                <a:solidFill>
                  <a:srgbClr val="0070C0"/>
                </a:solidFill>
                <a:latin typeface="微软雅黑" panose="020B0503020204020204" pitchFamily="34" charset="-122"/>
                <a:ea typeface="微软雅黑" panose="020B0503020204020204" pitchFamily="34" charset="-122"/>
              </a:rPr>
              <a:t>将所有输入数据划分为不同的等价类</a:t>
            </a:r>
            <a:r>
              <a:rPr lang="zh-CN" altLang="en-US" sz="1600" dirty="0">
                <a:solidFill>
                  <a:srgbClr val="595959"/>
                </a:solidFill>
                <a:latin typeface="微软雅黑" panose="020B0503020204020204" pitchFamily="34" charset="-122"/>
                <a:ea typeface="微软雅黑" panose="020B0503020204020204" pitchFamily="34" charset="-122"/>
              </a:rPr>
              <a:t>。</a:t>
            </a:r>
          </a:p>
          <a:p>
            <a:pPr algn="just">
              <a:lnSpc>
                <a:spcPct val="150000"/>
              </a:lnSpc>
              <a:buClrTx/>
              <a:buSzTx/>
              <a:buFontTx/>
            </a:pP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8" name="原创设计师QQ598969553          _3"/>
          <p:cNvSpPr/>
          <p:nvPr/>
        </p:nvSpPr>
        <p:spPr>
          <a:xfrm>
            <a:off x="6671310" y="1842770"/>
            <a:ext cx="4469130" cy="364236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 name="原创设计师QQ598969553          _6"/>
          <p:cNvSpPr/>
          <p:nvPr/>
        </p:nvSpPr>
        <p:spPr>
          <a:xfrm>
            <a:off x="7087343" y="1582859"/>
            <a:ext cx="1656184" cy="519694"/>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a:solidFill>
                  <a:schemeClr val="bg1"/>
                </a:solidFill>
                <a:latin typeface="微软雅黑" panose="020B0503020204020204" pitchFamily="34" charset="-122"/>
                <a:ea typeface="微软雅黑" panose="020B0503020204020204" pitchFamily="34" charset="-122"/>
                <a:cs typeface="+mn-ea"/>
                <a:sym typeface="+mn-lt"/>
              </a:rPr>
              <a:t>案例分析</a:t>
            </a:r>
          </a:p>
        </p:txBody>
      </p:sp>
      <p:sp>
        <p:nvSpPr>
          <p:cNvPr id="10" name="TextBox 35"/>
          <p:cNvSpPr txBox="1">
            <a:spLocks noChangeArrowheads="1"/>
          </p:cNvSpPr>
          <p:nvPr/>
        </p:nvSpPr>
        <p:spPr bwMode="auto">
          <a:xfrm>
            <a:off x="6959600" y="2202815"/>
            <a:ext cx="3909060" cy="307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sym typeface="+mn-ea"/>
              </a:rPr>
              <a:t>对该案例进行分析，程序要求输入3个数，并且是正数，在输入3个正数的基础上</a:t>
            </a:r>
            <a:r>
              <a:rPr lang="zh-CN" altLang="en-US" sz="1600">
                <a:solidFill>
                  <a:srgbClr val="595959"/>
                </a:solidFill>
                <a:latin typeface="微软雅黑" panose="020B0503020204020204" pitchFamily="34" charset="-122"/>
                <a:ea typeface="微软雅黑" panose="020B0503020204020204" pitchFamily="34" charset="-122"/>
                <a:sym typeface="+mn-ea"/>
              </a:rPr>
              <a:t>判断这</a:t>
            </a:r>
            <a:r>
              <a:rPr lang="en-US" altLang="zh-CN" sz="1600">
                <a:solidFill>
                  <a:srgbClr val="595959"/>
                </a:solidFill>
                <a:latin typeface="微软雅黑" panose="020B0503020204020204" pitchFamily="34" charset="-122"/>
                <a:ea typeface="微软雅黑" panose="020B0503020204020204" pitchFamily="34" charset="-122"/>
                <a:sym typeface="+mn-ea"/>
              </a:rPr>
              <a:t>3</a:t>
            </a:r>
            <a:r>
              <a:rPr lang="zh-CN" altLang="en-US" sz="1600">
                <a:solidFill>
                  <a:srgbClr val="595959"/>
                </a:solidFill>
                <a:latin typeface="微软雅黑" panose="020B0503020204020204" pitchFamily="34" charset="-122"/>
                <a:ea typeface="微软雅黑" panose="020B0503020204020204" pitchFamily="34" charset="-122"/>
                <a:sym typeface="+mn-ea"/>
              </a:rPr>
              <a:t>个数</a:t>
            </a:r>
            <a:r>
              <a:rPr lang="zh-CN" altLang="en-US" sz="1600" dirty="0">
                <a:solidFill>
                  <a:srgbClr val="595959"/>
                </a:solidFill>
                <a:latin typeface="微软雅黑" panose="020B0503020204020204" pitchFamily="34" charset="-122"/>
                <a:ea typeface="微软雅黑" panose="020B0503020204020204" pitchFamily="34" charset="-122"/>
                <a:sym typeface="+mn-ea"/>
              </a:rPr>
              <a:t>能否</a:t>
            </a:r>
            <a:r>
              <a:rPr lang="zh-CN" altLang="en-US" sz="1600">
                <a:solidFill>
                  <a:srgbClr val="595959"/>
                </a:solidFill>
                <a:latin typeface="微软雅黑" panose="020B0503020204020204" pitchFamily="34" charset="-122"/>
                <a:ea typeface="微软雅黑" panose="020B0503020204020204" pitchFamily="34" charset="-122"/>
                <a:sym typeface="+mn-ea"/>
              </a:rPr>
              <a:t>构成三角形；如果能构成三角形，再</a:t>
            </a:r>
            <a:r>
              <a:rPr lang="zh-CN" altLang="en-US" sz="1600" dirty="0">
                <a:solidFill>
                  <a:srgbClr val="595959"/>
                </a:solidFill>
                <a:latin typeface="微软雅黑" panose="020B0503020204020204" pitchFamily="34" charset="-122"/>
                <a:ea typeface="微软雅黑" panose="020B0503020204020204" pitchFamily="34" charset="-122"/>
                <a:sym typeface="+mn-ea"/>
              </a:rPr>
              <a:t>判断它构成的三角形是一般三角形、等腰三角形</a:t>
            </a:r>
            <a:r>
              <a:rPr lang="zh-CN" altLang="en-US" sz="1600">
                <a:solidFill>
                  <a:srgbClr val="595959"/>
                </a:solidFill>
                <a:latin typeface="微软雅黑" panose="020B0503020204020204" pitchFamily="34" charset="-122"/>
                <a:ea typeface="微软雅黑" panose="020B0503020204020204" pitchFamily="34" charset="-122"/>
                <a:sym typeface="+mn-ea"/>
              </a:rPr>
              <a:t>还是等边三角形。如此可以按照相关步骤</a:t>
            </a:r>
            <a:r>
              <a:rPr lang="zh-CN" altLang="en-US" sz="1600" dirty="0">
                <a:solidFill>
                  <a:srgbClr val="595959"/>
                </a:solidFill>
                <a:latin typeface="微软雅黑" panose="020B0503020204020204" pitchFamily="34" charset="-122"/>
                <a:ea typeface="微软雅黑" panose="020B0503020204020204" pitchFamily="34" charset="-122"/>
                <a:sym typeface="+mn-ea"/>
              </a:rPr>
              <a:t>将输入情况划分为不同的等价类</a:t>
            </a:r>
            <a:r>
              <a:rPr lang="zh-CN" altLang="en-US" sz="1600" dirty="0">
                <a:solidFill>
                  <a:srgbClr val="595959"/>
                </a:solidFill>
                <a:latin typeface="微软雅黑" panose="020B0503020204020204" pitchFamily="34" charset="-122"/>
                <a:ea typeface="微软雅黑" panose="020B0503020204020204" pitchFamily="34" charset="-122"/>
              </a:rPr>
              <a:t>。</a:t>
            </a:r>
          </a:p>
          <a:p>
            <a:pPr algn="just">
              <a:lnSpc>
                <a:spcPct val="150000"/>
              </a:lnSpc>
              <a:buClrTx/>
              <a:buSzTx/>
              <a:buFontTx/>
            </a:pP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7206" y="1949228"/>
            <a:ext cx="8135999" cy="688075"/>
            <a:chOff x="978872" y="1800500"/>
            <a:chExt cx="6018237" cy="515937"/>
          </a:xfrm>
        </p:grpSpPr>
        <p:sp>
          <p:nvSpPr>
            <p:cNvPr id="81" name="Pentagon 3"/>
            <p:cNvSpPr/>
            <p:nvPr/>
          </p:nvSpPr>
          <p:spPr bwMode="auto">
            <a:xfrm>
              <a:off x="978872" y="1800500"/>
              <a:ext cx="6018237"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FF000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等价类划分法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，能够灵活应用等价类划分法设计测试用例</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852295" y="2819400"/>
            <a:ext cx="8130910"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FF000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边界值分析法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，能够灵活应用边界值分析法设计测试用例</a:t>
              </a:r>
              <a:endParaRPr lang="zh-CN" altLang="en-US" dirty="0">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852294" y="3717290"/>
            <a:ext cx="8130911" cy="688340"/>
            <a:chOff x="978872" y="1800500"/>
            <a:chExt cx="5474633" cy="515937"/>
          </a:xfrm>
        </p:grpSpPr>
        <p:sp>
          <p:nvSpPr>
            <p:cNvPr id="3" name="Pentagon 3"/>
            <p:cNvSpPr/>
            <p:nvPr/>
          </p:nvSpPr>
          <p:spPr bwMode="auto">
            <a:xfrm>
              <a:off x="978872" y="1800500"/>
              <a:ext cx="5474633"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20000"/>
                </a:lnSpc>
                <a:buClrTx/>
                <a:buSzTx/>
                <a:buFontTx/>
                <a:defRP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7030A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因果图法与决策表法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，能够灵活应用因果图法与决策表法设计测试用例</a:t>
              </a:r>
            </a:p>
          </p:txBody>
        </p:sp>
        <p:sp>
          <p:nvSpPr>
            <p:cNvPr id="4"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5" name="组合 4"/>
          <p:cNvGrpSpPr/>
          <p:nvPr/>
        </p:nvGrpSpPr>
        <p:grpSpPr>
          <a:xfrm>
            <a:off x="1857375" y="4587240"/>
            <a:ext cx="8125830" cy="685800"/>
            <a:chOff x="978872" y="2570437"/>
            <a:chExt cx="5437064" cy="514350"/>
          </a:xfrm>
        </p:grpSpPr>
        <p:sp>
          <p:nvSpPr>
            <p:cNvPr id="6"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20000"/>
                </a:lnSpc>
                <a:buClrTx/>
                <a:buSzTx/>
                <a:buFontTx/>
                <a:defRP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正交实验设计法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，能够描述正交实验设计法的使用场景</a:t>
              </a:r>
            </a:p>
          </p:txBody>
        </p:sp>
        <p:sp>
          <p:nvSpPr>
            <p:cNvPr id="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2.1.3	实例二：三角形问题的等价类划分</a:t>
            </a:r>
          </a:p>
        </p:txBody>
      </p:sp>
      <p:sp>
        <p:nvSpPr>
          <p:cNvPr id="37" name="原创设计师QQ598969553          _3"/>
          <p:cNvSpPr/>
          <p:nvPr/>
        </p:nvSpPr>
        <p:spPr>
          <a:xfrm>
            <a:off x="1271270" y="1843405"/>
            <a:ext cx="4469130" cy="364236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8" name="原创设计师QQ598969553          _6"/>
          <p:cNvSpPr/>
          <p:nvPr/>
        </p:nvSpPr>
        <p:spPr>
          <a:xfrm>
            <a:off x="1687303" y="1583494"/>
            <a:ext cx="1656184" cy="519694"/>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a:solidFill>
                  <a:schemeClr val="bg1"/>
                </a:solidFill>
                <a:latin typeface="微软雅黑" panose="020B0503020204020204" pitchFamily="34" charset="-122"/>
                <a:ea typeface="微软雅黑" panose="020B0503020204020204" pitchFamily="34" charset="-122"/>
                <a:cs typeface="+mn-ea"/>
                <a:sym typeface="+mn-lt"/>
              </a:rPr>
              <a:t>第</a:t>
            </a:r>
            <a:r>
              <a:rPr lang="en-US" altLang="zh-CN" sz="2000">
                <a:solidFill>
                  <a:schemeClr val="bg1"/>
                </a:solidFill>
                <a:latin typeface="微软雅黑" panose="020B0503020204020204" pitchFamily="34" charset="-122"/>
                <a:ea typeface="微软雅黑" panose="020B0503020204020204" pitchFamily="34" charset="-122"/>
                <a:cs typeface="+mn-ea"/>
                <a:sym typeface="+mn-lt"/>
              </a:rPr>
              <a:t>1</a:t>
            </a:r>
            <a:r>
              <a:rPr lang="zh-CN" altLang="en-US" sz="2000">
                <a:solidFill>
                  <a:schemeClr val="bg1"/>
                </a:solidFill>
                <a:latin typeface="微软雅黑" panose="020B0503020204020204" pitchFamily="34" charset="-122"/>
                <a:ea typeface="微软雅黑" panose="020B0503020204020204" pitchFamily="34" charset="-122"/>
                <a:cs typeface="+mn-ea"/>
                <a:sym typeface="+mn-lt"/>
              </a:rPr>
              <a:t>步</a:t>
            </a:r>
          </a:p>
        </p:txBody>
      </p:sp>
      <p:sp>
        <p:nvSpPr>
          <p:cNvPr id="4" name="TextBox 35"/>
          <p:cNvSpPr txBox="1">
            <a:spLocks noChangeArrowheads="1"/>
          </p:cNvSpPr>
          <p:nvPr/>
        </p:nvSpPr>
        <p:spPr bwMode="auto">
          <a:xfrm>
            <a:off x="1559560" y="2203450"/>
            <a:ext cx="3909060" cy="34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rPr>
              <a:t>判断是否输入了3个数，可以将输入情况划分成</a:t>
            </a:r>
            <a:r>
              <a:rPr lang="zh-CN" altLang="en-US" sz="1600" dirty="0">
                <a:solidFill>
                  <a:srgbClr val="0070C0"/>
                </a:solidFill>
                <a:latin typeface="微软雅黑" panose="020B0503020204020204" pitchFamily="34" charset="-122"/>
                <a:ea typeface="微软雅黑" panose="020B0503020204020204" pitchFamily="34" charset="-122"/>
              </a:rPr>
              <a:t>1个有效等价类</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en-US" sz="1600" dirty="0">
                <a:solidFill>
                  <a:srgbClr val="0070C0"/>
                </a:solidFill>
                <a:latin typeface="微软雅黑" panose="020B0503020204020204" pitchFamily="34" charset="-122"/>
                <a:ea typeface="微软雅黑" panose="020B0503020204020204" pitchFamily="34" charset="-122"/>
              </a:rPr>
              <a:t>4个无效等价类</a:t>
            </a:r>
            <a:r>
              <a:rPr lang="zh-CN" altLang="en-US" sz="1600" dirty="0">
                <a:solidFill>
                  <a:srgbClr val="595959"/>
                </a:solidFill>
                <a:latin typeface="微软雅黑" panose="020B0503020204020204" pitchFamily="34" charset="-122"/>
                <a:ea typeface="微软雅黑" panose="020B0503020204020204" pitchFamily="34" charset="-122"/>
              </a:rPr>
              <a:t>，具体如下。</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有效等价类：输入3个数。</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无效等价类：输入0个数。</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无效等价类：只输入1个数。</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无效等价类：只输入2个数。</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无效等价类：输入超过3个数。</a:t>
            </a:r>
          </a:p>
          <a:p>
            <a:pPr algn="just">
              <a:lnSpc>
                <a:spcPct val="150000"/>
              </a:lnSpc>
              <a:buClrTx/>
              <a:buSzTx/>
              <a:buFontTx/>
            </a:pP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8" name="原创设计师QQ598969553          _3"/>
          <p:cNvSpPr/>
          <p:nvPr/>
        </p:nvSpPr>
        <p:spPr>
          <a:xfrm>
            <a:off x="6671310" y="1842770"/>
            <a:ext cx="4469130" cy="364236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 name="原创设计师QQ598969553          _6"/>
          <p:cNvSpPr/>
          <p:nvPr/>
        </p:nvSpPr>
        <p:spPr>
          <a:xfrm>
            <a:off x="7087343" y="1582859"/>
            <a:ext cx="1656184" cy="519694"/>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a:solidFill>
                  <a:schemeClr val="bg1"/>
                </a:solidFill>
                <a:latin typeface="微软雅黑" panose="020B0503020204020204" pitchFamily="34" charset="-122"/>
                <a:ea typeface="微软雅黑" panose="020B0503020204020204" pitchFamily="34" charset="-122"/>
                <a:cs typeface="+mn-ea"/>
                <a:sym typeface="+mn-lt"/>
              </a:rPr>
              <a:t>第</a:t>
            </a:r>
            <a:r>
              <a:rPr lang="en-US" altLang="zh-CN" sz="2000">
                <a:solidFill>
                  <a:schemeClr val="bg1"/>
                </a:solidFill>
                <a:latin typeface="微软雅黑" panose="020B0503020204020204" pitchFamily="34" charset="-122"/>
                <a:ea typeface="微软雅黑" panose="020B0503020204020204" pitchFamily="34" charset="-122"/>
                <a:cs typeface="+mn-ea"/>
                <a:sym typeface="+mn-lt"/>
              </a:rPr>
              <a:t>2</a:t>
            </a:r>
            <a:r>
              <a:rPr lang="zh-CN" altLang="en-US" sz="2000">
                <a:solidFill>
                  <a:schemeClr val="bg1"/>
                </a:solidFill>
                <a:latin typeface="微软雅黑" panose="020B0503020204020204" pitchFamily="34" charset="-122"/>
                <a:ea typeface="微软雅黑" panose="020B0503020204020204" pitchFamily="34" charset="-122"/>
                <a:cs typeface="+mn-ea"/>
                <a:sym typeface="+mn-lt"/>
              </a:rPr>
              <a:t>步</a:t>
            </a:r>
          </a:p>
        </p:txBody>
      </p:sp>
      <p:sp>
        <p:nvSpPr>
          <p:cNvPr id="10" name="TextBox 35"/>
          <p:cNvSpPr txBox="1">
            <a:spLocks noChangeArrowheads="1"/>
          </p:cNvSpPr>
          <p:nvPr/>
        </p:nvSpPr>
        <p:spPr bwMode="auto">
          <a:xfrm>
            <a:off x="6959600" y="2202815"/>
            <a:ext cx="3909060" cy="307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sym typeface="+mn-ea"/>
              </a:rPr>
              <a:t>在输入3个数的基础上</a:t>
            </a:r>
            <a:r>
              <a:rPr lang="zh-CN" altLang="en-US" sz="1600">
                <a:solidFill>
                  <a:srgbClr val="595959"/>
                </a:solidFill>
                <a:latin typeface="微软雅黑" panose="020B0503020204020204" pitchFamily="34" charset="-122"/>
                <a:ea typeface="微软雅黑" panose="020B0503020204020204" pitchFamily="34" charset="-122"/>
                <a:sym typeface="+mn-ea"/>
              </a:rPr>
              <a:t>，判断</a:t>
            </a:r>
            <a:r>
              <a:rPr lang="en-US" altLang="zh-CN" sz="1600">
                <a:solidFill>
                  <a:srgbClr val="595959"/>
                </a:solidFill>
                <a:latin typeface="微软雅黑" panose="020B0503020204020204" pitchFamily="34" charset="-122"/>
                <a:ea typeface="微软雅黑" panose="020B0503020204020204" pitchFamily="34" charset="-122"/>
                <a:sym typeface="+mn-ea"/>
              </a:rPr>
              <a:t>3</a:t>
            </a:r>
            <a:r>
              <a:rPr lang="zh-CN" altLang="en-US" sz="1600">
                <a:solidFill>
                  <a:srgbClr val="595959"/>
                </a:solidFill>
                <a:latin typeface="微软雅黑" panose="020B0503020204020204" pitchFamily="34" charset="-122"/>
                <a:ea typeface="微软雅黑" panose="020B0503020204020204" pitchFamily="34" charset="-122"/>
                <a:sym typeface="+mn-ea"/>
              </a:rPr>
              <a:t>个数</a:t>
            </a:r>
            <a:r>
              <a:rPr lang="zh-CN" altLang="en-US" sz="1600" dirty="0">
                <a:solidFill>
                  <a:srgbClr val="595959"/>
                </a:solidFill>
                <a:latin typeface="微软雅黑" panose="020B0503020204020204" pitchFamily="34" charset="-122"/>
                <a:ea typeface="微软雅黑" panose="020B0503020204020204" pitchFamily="34" charset="-122"/>
                <a:sym typeface="+mn-ea"/>
              </a:rPr>
              <a:t>是否为正数，可以将输入情况划分为</a:t>
            </a:r>
            <a:r>
              <a:rPr lang="zh-CN" altLang="en-US" sz="1600" dirty="0">
                <a:solidFill>
                  <a:srgbClr val="0070C0"/>
                </a:solidFill>
                <a:latin typeface="微软雅黑" panose="020B0503020204020204" pitchFamily="34" charset="-122"/>
                <a:ea typeface="微软雅黑" panose="020B0503020204020204" pitchFamily="34" charset="-122"/>
                <a:sym typeface="+mn-ea"/>
              </a:rPr>
              <a:t>1个有效等价类</a:t>
            </a:r>
            <a:r>
              <a:rPr lang="zh-CN" altLang="en-US" sz="1600" dirty="0">
                <a:solidFill>
                  <a:srgbClr val="595959"/>
                </a:solidFill>
                <a:latin typeface="微软雅黑" panose="020B0503020204020204" pitchFamily="34" charset="-122"/>
                <a:ea typeface="微软雅黑" panose="020B0503020204020204" pitchFamily="34" charset="-122"/>
                <a:sym typeface="+mn-ea"/>
              </a:rPr>
              <a:t>，</a:t>
            </a:r>
            <a:r>
              <a:rPr lang="zh-CN" altLang="en-US" sz="1600" dirty="0">
                <a:solidFill>
                  <a:srgbClr val="0070C0"/>
                </a:solidFill>
                <a:latin typeface="微软雅黑" panose="020B0503020204020204" pitchFamily="34" charset="-122"/>
                <a:ea typeface="微软雅黑" panose="020B0503020204020204" pitchFamily="34" charset="-122"/>
                <a:sym typeface="+mn-ea"/>
              </a:rPr>
              <a:t>3个无效等价类</a:t>
            </a:r>
            <a:r>
              <a:rPr lang="zh-CN" altLang="en-US" sz="1600" dirty="0">
                <a:solidFill>
                  <a:srgbClr val="595959"/>
                </a:solidFill>
                <a:latin typeface="微软雅黑" panose="020B0503020204020204" pitchFamily="34" charset="-122"/>
                <a:ea typeface="微软雅黑" panose="020B0503020204020204" pitchFamily="34" charset="-122"/>
                <a:sym typeface="+mn-ea"/>
              </a:rPr>
              <a:t>，具体如下</a:t>
            </a:r>
            <a:r>
              <a:rPr lang="zh-CN" altLang="en-US" sz="16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有效等价类：3个数都是正数。</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无效等价类：有1个数小于等于0。</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无效等价类：有2个数小于等于0。</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无效等价类：3个数都小于等于0。</a:t>
            </a:r>
          </a:p>
          <a:p>
            <a:pPr algn="just">
              <a:lnSpc>
                <a:spcPct val="150000"/>
              </a:lnSpc>
              <a:buClrTx/>
              <a:buSzTx/>
              <a:buFontTx/>
            </a:pP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2.1.3	实例二：三角形问题的等价类划分</a:t>
            </a:r>
          </a:p>
        </p:txBody>
      </p:sp>
      <p:sp>
        <p:nvSpPr>
          <p:cNvPr id="37" name="原创设计师QQ598969553          _3"/>
          <p:cNvSpPr/>
          <p:nvPr/>
        </p:nvSpPr>
        <p:spPr>
          <a:xfrm>
            <a:off x="1271270" y="1843405"/>
            <a:ext cx="4469130" cy="380492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8" name="原创设计师QQ598969553          _6"/>
          <p:cNvSpPr/>
          <p:nvPr/>
        </p:nvSpPr>
        <p:spPr>
          <a:xfrm>
            <a:off x="1687303" y="1583494"/>
            <a:ext cx="1656184" cy="519694"/>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a:solidFill>
                  <a:schemeClr val="bg1"/>
                </a:solidFill>
                <a:latin typeface="微软雅黑" panose="020B0503020204020204" pitchFamily="34" charset="-122"/>
                <a:ea typeface="微软雅黑" panose="020B0503020204020204" pitchFamily="34" charset="-122"/>
                <a:cs typeface="+mn-ea"/>
                <a:sym typeface="+mn-lt"/>
              </a:rPr>
              <a:t>第</a:t>
            </a:r>
            <a:r>
              <a:rPr lang="en-US" altLang="zh-CN" sz="2000">
                <a:solidFill>
                  <a:schemeClr val="bg1"/>
                </a:solidFill>
                <a:latin typeface="微软雅黑" panose="020B0503020204020204" pitchFamily="34" charset="-122"/>
                <a:ea typeface="微软雅黑" panose="020B0503020204020204" pitchFamily="34" charset="-122"/>
                <a:cs typeface="+mn-ea"/>
                <a:sym typeface="+mn-lt"/>
              </a:rPr>
              <a:t>3</a:t>
            </a:r>
            <a:r>
              <a:rPr lang="zh-CN" altLang="en-US" sz="2000">
                <a:solidFill>
                  <a:schemeClr val="bg1"/>
                </a:solidFill>
                <a:latin typeface="微软雅黑" panose="020B0503020204020204" pitchFamily="34" charset="-122"/>
                <a:ea typeface="微软雅黑" panose="020B0503020204020204" pitchFamily="34" charset="-122"/>
                <a:cs typeface="+mn-ea"/>
                <a:sym typeface="+mn-lt"/>
              </a:rPr>
              <a:t>步</a:t>
            </a:r>
          </a:p>
        </p:txBody>
      </p:sp>
      <p:sp>
        <p:nvSpPr>
          <p:cNvPr id="4" name="TextBox 35"/>
          <p:cNvSpPr txBox="1">
            <a:spLocks noChangeArrowheads="1"/>
          </p:cNvSpPr>
          <p:nvPr/>
        </p:nvSpPr>
        <p:spPr bwMode="auto">
          <a:xfrm>
            <a:off x="1559560" y="2203450"/>
            <a:ext cx="3909060" cy="307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rPr>
              <a:t>在输入3个正数的基础上，判断3个数是否能构成三角形，可以将输入情况划分为</a:t>
            </a:r>
            <a:r>
              <a:rPr lang="zh-CN" altLang="en-US" sz="1600" dirty="0">
                <a:solidFill>
                  <a:srgbClr val="0070C0"/>
                </a:solidFill>
                <a:latin typeface="微软雅黑" panose="020B0503020204020204" pitchFamily="34" charset="-122"/>
                <a:ea typeface="微软雅黑" panose="020B0503020204020204" pitchFamily="34" charset="-122"/>
              </a:rPr>
              <a:t>1个有效等价类</a:t>
            </a:r>
            <a:r>
              <a:rPr lang="zh-CN" altLang="en-US" sz="1600" dirty="0">
                <a:solidFill>
                  <a:srgbClr val="595959"/>
                </a:solidFill>
                <a:latin typeface="微软雅黑" panose="020B0503020204020204" pitchFamily="34" charset="-122"/>
                <a:ea typeface="微软雅黑" panose="020B0503020204020204" pitchFamily="34" charset="-122"/>
              </a:rPr>
              <a:t>和</a:t>
            </a:r>
            <a:r>
              <a:rPr lang="zh-CN" altLang="en-US" sz="1600" dirty="0">
                <a:solidFill>
                  <a:srgbClr val="0070C0"/>
                </a:solidFill>
                <a:latin typeface="微软雅黑" panose="020B0503020204020204" pitchFamily="34" charset="-122"/>
                <a:ea typeface="微软雅黑" panose="020B0503020204020204" pitchFamily="34" charset="-122"/>
              </a:rPr>
              <a:t>1个无效等价类</a:t>
            </a:r>
            <a:r>
              <a:rPr lang="zh-CN" altLang="en-US" sz="1600" dirty="0">
                <a:solidFill>
                  <a:srgbClr val="595959"/>
                </a:solidFill>
                <a:latin typeface="微软雅黑" panose="020B0503020204020204" pitchFamily="34" charset="-122"/>
                <a:ea typeface="微软雅黑" panose="020B0503020204020204" pitchFamily="34" charset="-122"/>
              </a:rPr>
              <a:t>，具体如下。</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有效等价类：任意2个数之和大于</a:t>
            </a:r>
            <a:r>
              <a:rPr lang="zh-CN" altLang="en-US" sz="1600">
                <a:solidFill>
                  <a:srgbClr val="595959"/>
                </a:solidFill>
                <a:latin typeface="微软雅黑" panose="020B0503020204020204" pitchFamily="34" charset="-122"/>
                <a:ea typeface="微软雅黑" panose="020B0503020204020204" pitchFamily="34" charset="-122"/>
              </a:rPr>
              <a:t>第3个数。</a:t>
            </a:r>
            <a:endParaRPr lang="zh-CN" altLang="en-US" sz="16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无效等价类：其中2个数之和小于等于</a:t>
            </a:r>
            <a:r>
              <a:rPr lang="zh-CN" altLang="en-US" sz="1600">
                <a:solidFill>
                  <a:srgbClr val="595959"/>
                </a:solidFill>
                <a:latin typeface="微软雅黑" panose="020B0503020204020204" pitchFamily="34" charset="-122"/>
                <a:ea typeface="微软雅黑" panose="020B0503020204020204" pitchFamily="34" charset="-122"/>
              </a:rPr>
              <a:t>第3个数。</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8" name="原创设计师QQ598969553          _3"/>
          <p:cNvSpPr/>
          <p:nvPr/>
        </p:nvSpPr>
        <p:spPr>
          <a:xfrm>
            <a:off x="6671310" y="1842770"/>
            <a:ext cx="4469130" cy="380492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 name="原创设计师QQ598969553          _6"/>
          <p:cNvSpPr/>
          <p:nvPr/>
        </p:nvSpPr>
        <p:spPr>
          <a:xfrm>
            <a:off x="7087343" y="1582859"/>
            <a:ext cx="1656184" cy="519694"/>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a:solidFill>
                  <a:schemeClr val="bg1"/>
                </a:solidFill>
                <a:latin typeface="微软雅黑" panose="020B0503020204020204" pitchFamily="34" charset="-122"/>
                <a:ea typeface="微软雅黑" panose="020B0503020204020204" pitchFamily="34" charset="-122"/>
                <a:cs typeface="+mn-ea"/>
                <a:sym typeface="+mn-lt"/>
              </a:rPr>
              <a:t>第</a:t>
            </a:r>
            <a:r>
              <a:rPr lang="en-US" altLang="zh-CN" sz="2000">
                <a:solidFill>
                  <a:schemeClr val="bg1"/>
                </a:solidFill>
                <a:latin typeface="微软雅黑" panose="020B0503020204020204" pitchFamily="34" charset="-122"/>
                <a:ea typeface="微软雅黑" panose="020B0503020204020204" pitchFamily="34" charset="-122"/>
                <a:cs typeface="+mn-ea"/>
                <a:sym typeface="+mn-lt"/>
              </a:rPr>
              <a:t>4</a:t>
            </a:r>
            <a:r>
              <a:rPr lang="zh-CN" altLang="en-US" sz="2000">
                <a:solidFill>
                  <a:schemeClr val="bg1"/>
                </a:solidFill>
                <a:latin typeface="微软雅黑" panose="020B0503020204020204" pitchFamily="34" charset="-122"/>
                <a:ea typeface="微软雅黑" panose="020B0503020204020204" pitchFamily="34" charset="-122"/>
                <a:cs typeface="+mn-ea"/>
                <a:sym typeface="+mn-lt"/>
              </a:rPr>
              <a:t>步</a:t>
            </a:r>
          </a:p>
        </p:txBody>
      </p:sp>
      <p:sp>
        <p:nvSpPr>
          <p:cNvPr id="10" name="TextBox 35"/>
          <p:cNvSpPr txBox="1">
            <a:spLocks noChangeArrowheads="1"/>
          </p:cNvSpPr>
          <p:nvPr/>
        </p:nvSpPr>
        <p:spPr bwMode="auto">
          <a:xfrm>
            <a:off x="6959600" y="2202815"/>
            <a:ext cx="3909060" cy="23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sym typeface="+mn-ea"/>
              </a:rPr>
              <a:t>在3个数构成三角形的基础上，判断3个数是否能构成等腰三角形，可以将输入情况划分成</a:t>
            </a:r>
            <a:r>
              <a:rPr lang="zh-CN" altLang="en-US" sz="1600" dirty="0">
                <a:solidFill>
                  <a:srgbClr val="0070C0"/>
                </a:solidFill>
                <a:latin typeface="微软雅黑" panose="020B0503020204020204" pitchFamily="34" charset="-122"/>
                <a:ea typeface="微软雅黑" panose="020B0503020204020204" pitchFamily="34" charset="-122"/>
                <a:sym typeface="+mn-ea"/>
              </a:rPr>
              <a:t>1个</a:t>
            </a:r>
            <a:r>
              <a:rPr lang="zh-CN" altLang="en-US" sz="1600">
                <a:solidFill>
                  <a:srgbClr val="0070C0"/>
                </a:solidFill>
                <a:latin typeface="微软雅黑" panose="020B0503020204020204" pitchFamily="34" charset="-122"/>
                <a:ea typeface="微软雅黑" panose="020B0503020204020204" pitchFamily="34" charset="-122"/>
                <a:sym typeface="+mn-ea"/>
              </a:rPr>
              <a:t>有效等价类</a:t>
            </a:r>
            <a:r>
              <a:rPr lang="zh-CN" altLang="en-US" sz="1600">
                <a:solidFill>
                  <a:srgbClr val="595959"/>
                </a:solidFill>
                <a:latin typeface="微软雅黑" panose="020B0503020204020204" pitchFamily="34" charset="-122"/>
                <a:ea typeface="微软雅黑" panose="020B0503020204020204" pitchFamily="34" charset="-122"/>
                <a:sym typeface="+mn-ea"/>
              </a:rPr>
              <a:t>和</a:t>
            </a:r>
            <a:r>
              <a:rPr lang="en-US" altLang="zh-CN" sz="1600">
                <a:solidFill>
                  <a:srgbClr val="0070C0"/>
                </a:solidFill>
                <a:latin typeface="微软雅黑" panose="020B0503020204020204" pitchFamily="34" charset="-122"/>
                <a:ea typeface="微软雅黑" panose="020B0503020204020204" pitchFamily="34" charset="-122"/>
                <a:sym typeface="+mn-ea"/>
              </a:rPr>
              <a:t>1</a:t>
            </a:r>
            <a:r>
              <a:rPr lang="zh-CN" altLang="en-US" sz="1600">
                <a:solidFill>
                  <a:srgbClr val="0070C0"/>
                </a:solidFill>
                <a:latin typeface="微软雅黑" panose="020B0503020204020204" pitchFamily="34" charset="-122"/>
                <a:ea typeface="微软雅黑" panose="020B0503020204020204" pitchFamily="34" charset="-122"/>
                <a:sym typeface="+mn-ea"/>
              </a:rPr>
              <a:t>个无效</a:t>
            </a:r>
            <a:r>
              <a:rPr lang="zh-CN" altLang="en-US" sz="1600" dirty="0">
                <a:solidFill>
                  <a:srgbClr val="0070C0"/>
                </a:solidFill>
                <a:latin typeface="微软雅黑" panose="020B0503020204020204" pitchFamily="34" charset="-122"/>
                <a:ea typeface="微软雅黑" panose="020B0503020204020204" pitchFamily="34" charset="-122"/>
                <a:sym typeface="+mn-ea"/>
              </a:rPr>
              <a:t>等价类</a:t>
            </a:r>
            <a:r>
              <a:rPr lang="zh-CN" altLang="en-US" sz="1600" dirty="0">
                <a:solidFill>
                  <a:srgbClr val="595959"/>
                </a:solidFill>
                <a:latin typeface="微软雅黑" panose="020B0503020204020204" pitchFamily="34" charset="-122"/>
                <a:ea typeface="微软雅黑" panose="020B0503020204020204" pitchFamily="34" charset="-122"/>
                <a:sym typeface="+mn-ea"/>
              </a:rPr>
              <a:t>。</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有效等价类：</a:t>
            </a:r>
            <a:r>
              <a:rPr lang="zh-CN" altLang="en-US" sz="1600">
                <a:solidFill>
                  <a:srgbClr val="595959"/>
                </a:solidFill>
                <a:latin typeface="微软雅黑" panose="020B0503020204020204" pitchFamily="34" charset="-122"/>
                <a:ea typeface="微软雅黑" panose="020B0503020204020204" pitchFamily="34" charset="-122"/>
              </a:rPr>
              <a:t>其中有</a:t>
            </a:r>
            <a:r>
              <a:rPr lang="en-US" altLang="zh-CN" sz="1600">
                <a:solidFill>
                  <a:srgbClr val="595959"/>
                </a:solidFill>
                <a:latin typeface="微软雅黑" panose="020B0503020204020204" pitchFamily="34" charset="-122"/>
                <a:ea typeface="微软雅黑" panose="020B0503020204020204" pitchFamily="34" charset="-122"/>
              </a:rPr>
              <a:t>2</a:t>
            </a:r>
            <a:r>
              <a:rPr lang="zh-CN" altLang="en-US" sz="1600">
                <a:solidFill>
                  <a:srgbClr val="595959"/>
                </a:solidFill>
                <a:latin typeface="微软雅黑" panose="020B0503020204020204" pitchFamily="34" charset="-122"/>
                <a:ea typeface="微软雅黑" panose="020B0503020204020204" pitchFamily="34" charset="-122"/>
              </a:rPr>
              <a:t>个数相等。</a:t>
            </a:r>
            <a:endParaRPr lang="zh-CN" altLang="en-US" sz="16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无效等价类：3个数均不</a:t>
            </a:r>
            <a:r>
              <a:rPr lang="zh-CN" altLang="en-US" sz="1600">
                <a:solidFill>
                  <a:srgbClr val="595959"/>
                </a:solidFill>
                <a:latin typeface="微软雅黑" panose="020B0503020204020204" pitchFamily="34" charset="-122"/>
                <a:ea typeface="微软雅黑" panose="020B0503020204020204" pitchFamily="34" charset="-122"/>
              </a:rPr>
              <a:t>相等。</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2.1.3	实例二：三角形问题的等价类划分</a:t>
            </a:r>
          </a:p>
        </p:txBody>
      </p:sp>
      <p:sp>
        <p:nvSpPr>
          <p:cNvPr id="37" name="原创设计师QQ598969553          _3"/>
          <p:cNvSpPr/>
          <p:nvPr/>
        </p:nvSpPr>
        <p:spPr>
          <a:xfrm>
            <a:off x="1560195" y="1845310"/>
            <a:ext cx="4469130" cy="333121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8" name="原创设计师QQ598969553          _6"/>
          <p:cNvSpPr/>
          <p:nvPr/>
        </p:nvSpPr>
        <p:spPr>
          <a:xfrm>
            <a:off x="1976228" y="1585399"/>
            <a:ext cx="1656184" cy="519694"/>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a:solidFill>
                  <a:schemeClr val="bg1"/>
                </a:solidFill>
                <a:latin typeface="微软雅黑" panose="020B0503020204020204" pitchFamily="34" charset="-122"/>
                <a:ea typeface="微软雅黑" panose="020B0503020204020204" pitchFamily="34" charset="-122"/>
                <a:cs typeface="+mn-ea"/>
                <a:sym typeface="+mn-lt"/>
              </a:rPr>
              <a:t>第</a:t>
            </a:r>
            <a:r>
              <a:rPr lang="en-US" altLang="zh-CN" sz="2000">
                <a:solidFill>
                  <a:schemeClr val="bg1"/>
                </a:solidFill>
                <a:latin typeface="微软雅黑" panose="020B0503020204020204" pitchFamily="34" charset="-122"/>
                <a:ea typeface="微软雅黑" panose="020B0503020204020204" pitchFamily="34" charset="-122"/>
                <a:cs typeface="+mn-ea"/>
                <a:sym typeface="+mn-lt"/>
              </a:rPr>
              <a:t>5</a:t>
            </a:r>
            <a:r>
              <a:rPr lang="zh-CN" altLang="en-US" sz="2000">
                <a:solidFill>
                  <a:schemeClr val="bg1"/>
                </a:solidFill>
                <a:latin typeface="微软雅黑" panose="020B0503020204020204" pitchFamily="34" charset="-122"/>
                <a:ea typeface="微软雅黑" panose="020B0503020204020204" pitchFamily="34" charset="-122"/>
                <a:cs typeface="+mn-ea"/>
                <a:sym typeface="+mn-lt"/>
              </a:rPr>
              <a:t>步</a:t>
            </a:r>
          </a:p>
        </p:txBody>
      </p:sp>
      <p:sp>
        <p:nvSpPr>
          <p:cNvPr id="4" name="TextBox 35"/>
          <p:cNvSpPr txBox="1">
            <a:spLocks noChangeArrowheads="1"/>
          </p:cNvSpPr>
          <p:nvPr/>
        </p:nvSpPr>
        <p:spPr bwMode="auto">
          <a:xfrm>
            <a:off x="1848485" y="2205355"/>
            <a:ext cx="3909060" cy="2336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rPr>
              <a:t>在构成等腰三角形的基础上，判断这3个数能否构成等边三角形，可以将输入情况划分为</a:t>
            </a:r>
            <a:r>
              <a:rPr lang="zh-CN" altLang="en-US" sz="1600" dirty="0">
                <a:solidFill>
                  <a:srgbClr val="0070C0"/>
                </a:solidFill>
                <a:latin typeface="微软雅黑" panose="020B0503020204020204" pitchFamily="34" charset="-122"/>
                <a:ea typeface="微软雅黑" panose="020B0503020204020204" pitchFamily="34" charset="-122"/>
              </a:rPr>
              <a:t>1个有效等价类</a:t>
            </a:r>
            <a:r>
              <a:rPr lang="zh-CN" altLang="en-US" sz="1600" dirty="0">
                <a:solidFill>
                  <a:srgbClr val="595959"/>
                </a:solidFill>
                <a:latin typeface="微软雅黑" panose="020B0503020204020204" pitchFamily="34" charset="-122"/>
                <a:ea typeface="微软雅黑" panose="020B0503020204020204" pitchFamily="34" charset="-122"/>
              </a:rPr>
              <a:t>和</a:t>
            </a:r>
            <a:r>
              <a:rPr lang="zh-CN" altLang="en-US" sz="1600" dirty="0">
                <a:solidFill>
                  <a:srgbClr val="0070C0"/>
                </a:solidFill>
                <a:latin typeface="微软雅黑" panose="020B0503020204020204" pitchFamily="34" charset="-122"/>
                <a:ea typeface="微软雅黑" panose="020B0503020204020204" pitchFamily="34" charset="-122"/>
              </a:rPr>
              <a:t>1个无效等价类</a:t>
            </a:r>
            <a:r>
              <a:rPr lang="zh-CN" altLang="en-US" sz="1600" dirty="0">
                <a:solidFill>
                  <a:srgbClr val="595959"/>
                </a:solidFill>
                <a:latin typeface="微软雅黑" panose="020B0503020204020204" pitchFamily="34" charset="-122"/>
                <a:ea typeface="微软雅黑" panose="020B0503020204020204" pitchFamily="34" charset="-122"/>
              </a:rPr>
              <a:t>，具体如下。</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有效等价类：3</a:t>
            </a:r>
            <a:r>
              <a:rPr lang="zh-CN" altLang="en-US" sz="1600">
                <a:solidFill>
                  <a:srgbClr val="595959"/>
                </a:solidFill>
                <a:latin typeface="微软雅黑" panose="020B0503020204020204" pitchFamily="34" charset="-122"/>
                <a:ea typeface="微软雅黑" panose="020B0503020204020204" pitchFamily="34" charset="-122"/>
              </a:rPr>
              <a:t>个数相等。</a:t>
            </a:r>
            <a:endParaRPr lang="zh-CN" altLang="en-US" sz="16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无效等价类：3个数不相等。</a:t>
            </a:r>
          </a:p>
        </p:txBody>
      </p:sp>
      <p:pic>
        <p:nvPicPr>
          <p:cNvPr id="16" name="Picture 2" descr="C:\Users\Administrator\Desktop\ppt展示模板-8.png"/>
          <p:cNvPicPr>
            <a:picLocks noChangeAspect="1" noChangeArrowheads="1"/>
          </p:cNvPicPr>
          <p:nvPr/>
        </p:nvPicPr>
        <p:blipFill>
          <a:blip r:embed="rId3"/>
          <a:srcRect/>
          <a:stretch>
            <a:fillRect/>
          </a:stretch>
        </p:blipFill>
        <p:spPr bwMode="auto">
          <a:xfrm>
            <a:off x="6671414" y="1916282"/>
            <a:ext cx="5059808" cy="3044254"/>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p:nvSpPr>
        <p:spPr>
          <a:xfrm>
            <a:off x="7364408" y="2292422"/>
            <a:ext cx="3665189" cy="211288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custDataLst>
              <p:tags r:id="rId1"/>
            </p:custDataLst>
            <p:extLst>
              <p:ext uri="{D42A27DB-BD31-4B8C-83A1-F6EECF244321}">
                <p14:modId xmlns:p14="http://schemas.microsoft.com/office/powerpoint/2010/main" val="957440003"/>
              </p:ext>
            </p:extLst>
          </p:nvPr>
        </p:nvGraphicFramePr>
        <p:xfrm>
          <a:off x="1271206" y="1701794"/>
          <a:ext cx="9144181" cy="4773041"/>
        </p:xfrm>
        <a:graphic>
          <a:graphicData uri="http://schemas.openxmlformats.org/drawingml/2006/table">
            <a:tbl>
              <a:tblPr firstRow="1" bandRow="1">
                <a:tableStyleId>{5C22544A-7EE6-4342-B048-85BDC9FD1C3A}</a:tableStyleId>
              </a:tblPr>
              <a:tblGrid>
                <a:gridCol w="1966595">
                  <a:extLst>
                    <a:ext uri="{9D8B030D-6E8A-4147-A177-3AD203B41FA5}">
                      <a16:colId xmlns:a16="http://schemas.microsoft.com/office/drawing/2014/main" val="20000"/>
                    </a:ext>
                  </a:extLst>
                </a:gridCol>
                <a:gridCol w="1833880">
                  <a:extLst>
                    <a:ext uri="{9D8B030D-6E8A-4147-A177-3AD203B41FA5}">
                      <a16:colId xmlns:a16="http://schemas.microsoft.com/office/drawing/2014/main" val="20001"/>
                    </a:ext>
                  </a:extLst>
                </a:gridCol>
                <a:gridCol w="1311706">
                  <a:extLst>
                    <a:ext uri="{9D8B030D-6E8A-4147-A177-3AD203B41FA5}">
                      <a16:colId xmlns:a16="http://schemas.microsoft.com/office/drawing/2014/main" val="20002"/>
                    </a:ext>
                  </a:extLst>
                </a:gridCol>
                <a:gridCol w="2916759">
                  <a:extLst>
                    <a:ext uri="{9D8B030D-6E8A-4147-A177-3AD203B41FA5}">
                      <a16:colId xmlns:a16="http://schemas.microsoft.com/office/drawing/2014/main" val="20003"/>
                    </a:ext>
                  </a:extLst>
                </a:gridCol>
                <a:gridCol w="1115241">
                  <a:extLst>
                    <a:ext uri="{9D8B030D-6E8A-4147-A177-3AD203B41FA5}">
                      <a16:colId xmlns:a16="http://schemas.microsoft.com/office/drawing/2014/main" val="20004"/>
                    </a:ext>
                  </a:extLst>
                </a:gridCol>
              </a:tblGrid>
              <a:tr h="49149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要求</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有效等价类</a:t>
                      </a:r>
                    </a:p>
                  </a:txBody>
                  <a:tcPr anchor="ctr"/>
                </a:tc>
                <a:tc>
                  <a:txBody>
                    <a:bodyPr/>
                    <a:lstStyle/>
                    <a:p>
                      <a:pPr marL="0" marR="0" lvl="0" indent="0" algn="ctr" defTabSz="1219200" rtl="0" eaLnBrk="1" fontAlgn="auto" latinLnBrk="0" hangingPunct="1">
                        <a:lnSpc>
                          <a:spcPct val="90000"/>
                        </a:lnSpc>
                        <a:spcBef>
                          <a:spcPts val="0"/>
                        </a:spcBef>
                        <a:spcAft>
                          <a:spcPts val="0"/>
                        </a:spcAft>
                        <a:buClrTx/>
                        <a:buSzTx/>
                        <a:buFontTx/>
                        <a:buNone/>
                        <a:tabLst/>
                        <a:defRPr/>
                      </a:pPr>
                      <a:r>
                        <a:rPr lang="zh-CN" altLang="en-US" sz="1800">
                          <a:latin typeface="微软雅黑" panose="020B0503020204020204" pitchFamily="34" charset="-122"/>
                          <a:ea typeface="微软雅黑" panose="020B0503020204020204" pitchFamily="34" charset="-122"/>
                        </a:rPr>
                        <a:t>有效等价类编号</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无效等价类</a:t>
                      </a:r>
                    </a:p>
                  </a:txBody>
                  <a:tcPr anchor="ctr"/>
                </a:tc>
                <a:tc>
                  <a:txBody>
                    <a:bodyPr/>
                    <a:lstStyle/>
                    <a:p>
                      <a:pPr marL="0" marR="0" lvl="0" indent="0" algn="ctr" defTabSz="1219200" rtl="0" eaLnBrk="1" fontAlgn="auto" latinLnBrk="0" hangingPunct="1">
                        <a:lnSpc>
                          <a:spcPct val="90000"/>
                        </a:lnSpc>
                        <a:spcBef>
                          <a:spcPts val="0"/>
                        </a:spcBef>
                        <a:spcAft>
                          <a:spcPts val="0"/>
                        </a:spcAft>
                        <a:buClrTx/>
                        <a:buSzTx/>
                        <a:buFontTx/>
                        <a:buNone/>
                        <a:tabLst/>
                        <a:defRPr/>
                      </a:pPr>
                      <a:r>
                        <a:rPr lang="zh-CN" altLang="en-US" sz="1800">
                          <a:latin typeface="微软雅黑" panose="020B0503020204020204" pitchFamily="34" charset="-122"/>
                          <a:ea typeface="微软雅黑" panose="020B0503020204020204" pitchFamily="34" charset="-122"/>
                        </a:rPr>
                        <a:t>无效等价类编号</a:t>
                      </a:r>
                    </a:p>
                  </a:txBody>
                  <a:tcPr anchor="ctr"/>
                </a:tc>
                <a:extLst>
                  <a:ext uri="{0D108BD9-81ED-4DB2-BD59-A6C34878D82A}">
                    <a16:rowId xmlns:a16="http://schemas.microsoft.com/office/drawing/2014/main" val="10000"/>
                  </a:ext>
                </a:extLst>
              </a:tr>
              <a:tr h="381000">
                <a:tc rowSpan="4">
                  <a:txBody>
                    <a:bodyPr/>
                    <a:lstStyle/>
                    <a:p>
                      <a:pPr algn="l">
                        <a:buClrTx/>
                        <a:buSzTx/>
                        <a:buFontTx/>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输入3个数</a:t>
                      </a:r>
                    </a:p>
                  </a:txBody>
                  <a:tcPr anchor="ctr"/>
                </a:tc>
                <a:tc rowSpan="4">
                  <a:txBody>
                    <a:bodyPr/>
                    <a:lstStyle/>
                    <a:p>
                      <a:pPr algn="l">
                        <a:buClrTx/>
                        <a:buSzTx/>
                        <a:buFontTx/>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输入3个数</a:t>
                      </a:r>
                    </a:p>
                  </a:txBody>
                  <a:tcPr anchor="ctr"/>
                </a:tc>
                <a:tc rowSpan="4">
                  <a:txBody>
                    <a:bodyPr/>
                    <a:lstStyle/>
                    <a:p>
                      <a:pPr algn="ctr">
                        <a:buClrTx/>
                        <a:buSzTx/>
                        <a:buFontTx/>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lgn="l">
                        <a:buClrTx/>
                        <a:buSzTx/>
                        <a:buFontTx/>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输入0个数</a:t>
                      </a:r>
                    </a:p>
                  </a:txBody>
                  <a:tcPr anchor="ctr"/>
                </a:tc>
                <a:tc>
                  <a:txBody>
                    <a:bodyPr/>
                    <a:lstStyle/>
                    <a:p>
                      <a:pPr algn="ctr">
                        <a:buClrTx/>
                        <a:buSzTx/>
                        <a:buFontTx/>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2</a:t>
                      </a:r>
                    </a:p>
                  </a:txBody>
                  <a:tcPr anchor="ctr"/>
                </a:tc>
                <a:extLst>
                  <a:ext uri="{0D108BD9-81ED-4DB2-BD59-A6C34878D82A}">
                    <a16:rowId xmlns:a16="http://schemas.microsoft.com/office/drawing/2014/main" val="10001"/>
                  </a:ext>
                </a:extLst>
              </a:tr>
              <a:tr h="309880">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只输入1个数</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3</a:t>
                      </a:r>
                    </a:p>
                  </a:txBody>
                  <a:tcPr anchor="ctr"/>
                </a:tc>
                <a:extLst>
                  <a:ext uri="{0D108BD9-81ED-4DB2-BD59-A6C34878D82A}">
                    <a16:rowId xmlns:a16="http://schemas.microsoft.com/office/drawing/2014/main" val="10002"/>
                  </a:ext>
                </a:extLst>
              </a:tr>
              <a:tr h="357505">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只输入2个数</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4</a:t>
                      </a:r>
                    </a:p>
                  </a:txBody>
                  <a:tcPr anchor="ctr"/>
                </a:tc>
                <a:extLst>
                  <a:ext uri="{0D108BD9-81ED-4DB2-BD59-A6C34878D82A}">
                    <a16:rowId xmlns:a16="http://schemas.microsoft.com/office/drawing/2014/main" val="10003"/>
                  </a:ext>
                </a:extLst>
              </a:tr>
              <a:tr h="184150">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输入超过3个数</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5</a:t>
                      </a:r>
                    </a:p>
                  </a:txBody>
                  <a:tcPr anchor="ctr"/>
                </a:tc>
                <a:extLst>
                  <a:ext uri="{0D108BD9-81ED-4DB2-BD59-A6C34878D82A}">
                    <a16:rowId xmlns:a16="http://schemas.microsoft.com/office/drawing/2014/main" val="10004"/>
                  </a:ext>
                </a:extLst>
              </a:tr>
              <a:tr h="367665">
                <a:tc rowSpan="3">
                  <a:txBody>
                    <a:bodyPr/>
                    <a:lstStyle/>
                    <a:p>
                      <a:pPr algn="l">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3个数是否都是正数</a:t>
                      </a:r>
                    </a:p>
                  </a:txBody>
                  <a:tcPr anchor="ctr"/>
                </a:tc>
                <a:tc rowSpan="3">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3个数都是正数</a:t>
                      </a:r>
                    </a:p>
                  </a:txBody>
                  <a:tcPr anchor="ctr"/>
                </a:tc>
                <a:tc rowSpan="3">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6</a:t>
                      </a:r>
                    </a:p>
                  </a:txBody>
                  <a:tcPr anchor="ctr"/>
                </a:tc>
                <a:tc>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有1个数小于等于0</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7</a:t>
                      </a:r>
                    </a:p>
                  </a:txBody>
                  <a:tcPr anchor="ctr"/>
                </a:tc>
                <a:extLst>
                  <a:ext uri="{0D108BD9-81ED-4DB2-BD59-A6C34878D82A}">
                    <a16:rowId xmlns:a16="http://schemas.microsoft.com/office/drawing/2014/main" val="10005"/>
                  </a:ext>
                </a:extLst>
              </a:tr>
              <a:tr h="299720">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有2个数小于等于0</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8</a:t>
                      </a:r>
                    </a:p>
                  </a:txBody>
                  <a:tcPr anchor="ctr"/>
                </a:tc>
                <a:extLst>
                  <a:ext uri="{0D108BD9-81ED-4DB2-BD59-A6C34878D82A}">
                    <a16:rowId xmlns:a16="http://schemas.microsoft.com/office/drawing/2014/main" val="10006"/>
                  </a:ext>
                </a:extLst>
              </a:tr>
              <a:tr h="338455">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3个数都小于等于0</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9</a:t>
                      </a:r>
                    </a:p>
                  </a:txBody>
                  <a:tcPr anchor="ctr"/>
                </a:tc>
                <a:extLst>
                  <a:ext uri="{0D108BD9-81ED-4DB2-BD59-A6C34878D82A}">
                    <a16:rowId xmlns:a16="http://schemas.microsoft.com/office/drawing/2014/main" val="10007"/>
                  </a:ext>
                </a:extLst>
              </a:tr>
              <a:tr h="502920">
                <a:tc>
                  <a:txBody>
                    <a:bodyPr/>
                    <a:lstStyle/>
                    <a:p>
                      <a:pPr algn="l">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3个数是否能构成三角形</a:t>
                      </a:r>
                    </a:p>
                  </a:txBody>
                  <a:tcPr anchor="ctr"/>
                </a:tc>
                <a:tc>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任意2个数之和大于第3个数</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10</a:t>
                      </a:r>
                    </a:p>
                  </a:txBody>
                  <a:tcPr anchor="ctr"/>
                </a:tc>
                <a:tc>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其中2个数之和小于等于第3个数</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11</a:t>
                      </a:r>
                    </a:p>
                  </a:txBody>
                  <a:tcPr anchor="ctr"/>
                </a:tc>
                <a:extLst>
                  <a:ext uri="{0D108BD9-81ED-4DB2-BD59-A6C34878D82A}">
                    <a16:rowId xmlns:a16="http://schemas.microsoft.com/office/drawing/2014/main" val="10008"/>
                  </a:ext>
                </a:extLst>
              </a:tr>
              <a:tr h="464185">
                <a:tc>
                  <a:txBody>
                    <a:bodyPr/>
                    <a:lstStyle/>
                    <a:p>
                      <a:pPr algn="l">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3个数是否能构成等腰三角形</a:t>
                      </a:r>
                    </a:p>
                  </a:txBody>
                  <a:tcPr anchor="ctr"/>
                </a:tc>
                <a:tc>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其中有2个数相等，a=b|a=c|b=c</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12</a:t>
                      </a:r>
                    </a:p>
                  </a:txBody>
                  <a:tcPr anchor="ctr"/>
                </a:tc>
                <a:tc>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3个数均不相等</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13</a:t>
                      </a:r>
                    </a:p>
                  </a:txBody>
                  <a:tcPr anchor="ctr"/>
                </a:tc>
                <a:extLst>
                  <a:ext uri="{0D108BD9-81ED-4DB2-BD59-A6C34878D82A}">
                    <a16:rowId xmlns:a16="http://schemas.microsoft.com/office/drawing/2014/main" val="10009"/>
                  </a:ext>
                </a:extLst>
              </a:tr>
              <a:tr h="434975">
                <a:tc>
                  <a:txBody>
                    <a:bodyPr/>
                    <a:lstStyle/>
                    <a:p>
                      <a:pPr algn="l">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3个数是否能构成等边三角形</a:t>
                      </a:r>
                    </a:p>
                  </a:txBody>
                  <a:tcPr anchor="ctr"/>
                </a:tc>
                <a:tc>
                  <a:txBody>
                    <a:bodyPr/>
                    <a:lstStyle/>
                    <a:p>
                      <a:pP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3</a:t>
                      </a:r>
                      <a:r>
                        <a:rPr lang="zh-CN" altLang="en-US" sz="1600" kern="1200">
                          <a:solidFill>
                            <a:srgbClr val="595959"/>
                          </a:solidFill>
                          <a:latin typeface="微软雅黑" panose="020B0503020204020204" pitchFamily="34" charset="-122"/>
                          <a:ea typeface="微软雅黑" panose="020B0503020204020204" pitchFamily="34" charset="-122"/>
                          <a:cs typeface="+mn-cs"/>
                        </a:rPr>
                        <a:t>个数相等， a=b=c</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14</a:t>
                      </a:r>
                    </a:p>
                  </a:txBody>
                  <a:tcPr anchor="ctr"/>
                </a:tc>
                <a:tc>
                  <a:txBody>
                    <a:bodyPr/>
                    <a:lstStyle/>
                    <a:p>
                      <a:pPr>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3个数不相等</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15</a:t>
                      </a:r>
                    </a:p>
                  </a:txBody>
                  <a:tcPr anchor="ctr"/>
                </a:tc>
                <a:extLst>
                  <a:ext uri="{0D108BD9-81ED-4DB2-BD59-A6C34878D82A}">
                    <a16:rowId xmlns:a16="http://schemas.microsoft.com/office/drawing/2014/main" val="10010"/>
                  </a:ext>
                </a:extLst>
              </a:tr>
            </a:tbl>
          </a:graphicData>
        </a:graphic>
      </p:graphicFrame>
      <p:sp>
        <p:nvSpPr>
          <p:cNvPr id="16" name="TextBox 35"/>
          <p:cNvSpPr txBox="1">
            <a:spLocks noChangeArrowheads="1"/>
          </p:cNvSpPr>
          <p:nvPr/>
        </p:nvSpPr>
        <p:spPr bwMode="auto">
          <a:xfrm>
            <a:off x="1143634" y="821055"/>
            <a:ext cx="9919571" cy="105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在前面分析中，一共</a:t>
            </a:r>
            <a:r>
              <a:rPr lang="zh-CN" altLang="en-US" sz="1800">
                <a:solidFill>
                  <a:srgbClr val="595959"/>
                </a:solidFill>
                <a:latin typeface="微软雅黑" panose="020B0503020204020204" pitchFamily="34" charset="-122"/>
                <a:ea typeface="微软雅黑" panose="020B0503020204020204" pitchFamily="34" charset="-122"/>
              </a:rPr>
              <a:t>将三角形程序的输入</a:t>
            </a:r>
            <a:r>
              <a:rPr lang="zh-CN" altLang="en-US" sz="1800" dirty="0">
                <a:solidFill>
                  <a:srgbClr val="595959"/>
                </a:solidFill>
                <a:latin typeface="微软雅黑" panose="020B0503020204020204" pitchFamily="34" charset="-122"/>
                <a:ea typeface="微软雅黑" panose="020B0503020204020204" pitchFamily="34" charset="-122"/>
              </a:rPr>
              <a:t>划分为了15个等价类，下面分别为</a:t>
            </a:r>
            <a:r>
              <a:rPr lang="zh-CN" altLang="en-US" sz="1800" dirty="0">
                <a:solidFill>
                  <a:srgbClr val="0070C0"/>
                </a:solidFill>
                <a:latin typeface="微软雅黑" panose="020B0503020204020204" pitchFamily="34" charset="-122"/>
                <a:ea typeface="微软雅黑" panose="020B0503020204020204" pitchFamily="34" charset="-122"/>
              </a:rPr>
              <a:t>等价类</a:t>
            </a:r>
            <a:r>
              <a:rPr lang="zh-CN" altLang="en-US" sz="1800">
                <a:solidFill>
                  <a:srgbClr val="0070C0"/>
                </a:solidFill>
                <a:latin typeface="微软雅黑" panose="020B0503020204020204" pitchFamily="34" charset="-122"/>
                <a:ea typeface="微软雅黑" panose="020B0503020204020204" pitchFamily="34" charset="-122"/>
              </a:rPr>
              <a:t>编号</a:t>
            </a:r>
            <a:r>
              <a:rPr lang="zh-CN" altLang="en-US" sz="1800">
                <a:solidFill>
                  <a:srgbClr val="595959"/>
                </a:solidFill>
                <a:latin typeface="微软雅黑" panose="020B0503020204020204" pitchFamily="34" charset="-122"/>
                <a:ea typeface="微软雅黑" panose="020B0503020204020204" pitchFamily="34" charset="-122"/>
              </a:rPr>
              <a:t>，并</a:t>
            </a:r>
            <a:r>
              <a:rPr lang="zh-CN" altLang="en-US" sz="1800">
                <a:solidFill>
                  <a:srgbClr val="0070C0"/>
                </a:solidFill>
                <a:latin typeface="微软雅黑" panose="020B0503020204020204" pitchFamily="34" charset="-122"/>
                <a:ea typeface="微软雅黑" panose="020B0503020204020204" pitchFamily="34" charset="-122"/>
              </a:rPr>
              <a:t>建立</a:t>
            </a:r>
            <a:r>
              <a:rPr lang="zh-CN" altLang="en-US" sz="1800" dirty="0">
                <a:solidFill>
                  <a:srgbClr val="0070C0"/>
                </a:solidFill>
                <a:latin typeface="微软雅黑" panose="020B0503020204020204" pitchFamily="34" charset="-122"/>
                <a:ea typeface="微软雅黑" panose="020B0503020204020204" pitchFamily="34" charset="-122"/>
              </a:rPr>
              <a:t>等价类表</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0C0"/>
                </a:solidFill>
                <a:latin typeface="微软雅黑" panose="020B0503020204020204" pitchFamily="34" charset="-122"/>
                <a:ea typeface="微软雅黑" panose="020B0503020204020204" pitchFamily="34" charset="-122"/>
              </a:rPr>
              <a:t>三角形程序输入的等价类</a:t>
            </a:r>
            <a:r>
              <a:rPr lang="zh-CN" altLang="en-US" sz="1800" dirty="0">
                <a:solidFill>
                  <a:srgbClr val="0070C0"/>
                </a:solidFill>
                <a:latin typeface="微软雅黑" panose="020B0503020204020204" pitchFamily="34" charset="-122"/>
                <a:ea typeface="微软雅黑" panose="020B0503020204020204" pitchFamily="34" charset="-122"/>
              </a:rPr>
              <a:t>表</a:t>
            </a:r>
            <a:r>
              <a:rPr lang="zh-CN" altLang="en-US" sz="1800" dirty="0">
                <a:solidFill>
                  <a:srgbClr val="595959"/>
                </a:solidFill>
                <a:latin typeface="微软雅黑" panose="020B0503020204020204" pitchFamily="34" charset="-122"/>
                <a:ea typeface="微软雅黑" panose="020B0503020204020204" pitchFamily="34" charset="-122"/>
              </a:rPr>
              <a:t>如下表所</a:t>
            </a:r>
            <a:r>
              <a:rPr lang="zh-CN" altLang="en-US" sz="1800">
                <a:solidFill>
                  <a:srgbClr val="595959"/>
                </a:solidFill>
                <a:latin typeface="微软雅黑" panose="020B0503020204020204" pitchFamily="34" charset="-122"/>
                <a:ea typeface="微软雅黑" panose="020B0503020204020204" pitchFamily="34" charset="-122"/>
              </a:rPr>
              <a:t>示。</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2.1.3	实例二：三角形问题的等价类划分</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1127125" y="837565"/>
            <a:ext cx="9710420" cy="135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下面根据三角形输入等价类表，设计测试用例</a:t>
            </a:r>
            <a:r>
              <a:rPr lang="zh-CN" altLang="en-US" sz="1800">
                <a:solidFill>
                  <a:srgbClr val="595959"/>
                </a:solidFill>
                <a:latin typeface="微软雅黑" panose="020B0503020204020204" pitchFamily="34" charset="-122"/>
                <a:ea typeface="微软雅黑" panose="020B0503020204020204" pitchFamily="34" charset="-122"/>
              </a:rPr>
              <a:t>覆盖等价类。首先</a:t>
            </a:r>
            <a:r>
              <a:rPr lang="zh-CN" altLang="en-US" sz="1800" dirty="0">
                <a:solidFill>
                  <a:srgbClr val="595959"/>
                </a:solidFill>
                <a:latin typeface="微软雅黑" panose="020B0503020204020204" pitchFamily="34" charset="-122"/>
                <a:ea typeface="微软雅黑" panose="020B0503020204020204" pitchFamily="34" charset="-122"/>
              </a:rPr>
              <a:t>设计覆盖有效等价类的测试用例，在设计时，既要考虑测试输入情况的全面性，又要考虑对有效等价类的覆盖情况，</a:t>
            </a:r>
            <a:r>
              <a:rPr lang="zh-CN" altLang="en-US" sz="1800" dirty="0">
                <a:solidFill>
                  <a:srgbClr val="0070C0"/>
                </a:solidFill>
                <a:latin typeface="微软雅黑" panose="020B0503020204020204" pitchFamily="34" charset="-122"/>
                <a:ea typeface="微软雅黑" panose="020B0503020204020204" pitchFamily="34" charset="-122"/>
              </a:rPr>
              <a:t>覆盖有效等价类的测试用例</a:t>
            </a:r>
            <a:r>
              <a:rPr lang="zh-CN" altLang="en-US" sz="1800" dirty="0">
                <a:solidFill>
                  <a:srgbClr val="595959"/>
                </a:solidFill>
                <a:latin typeface="微软雅黑" panose="020B0503020204020204" pitchFamily="34" charset="-122"/>
                <a:ea typeface="微软雅黑" panose="020B0503020204020204" pitchFamily="34" charset="-122"/>
              </a:rPr>
              <a:t>如下表所示。</a:t>
            </a:r>
          </a:p>
          <a:p>
            <a:pPr algn="just">
              <a:lnSpc>
                <a:spcPct val="150000"/>
              </a:lnSpc>
              <a:buClrTx/>
              <a:buSzTx/>
              <a:buFontTx/>
            </a:pP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2.1.3	实例二：三角形问题的等价类划分</a:t>
            </a:r>
          </a:p>
        </p:txBody>
      </p:sp>
      <p:graphicFrame>
        <p:nvGraphicFramePr>
          <p:cNvPr id="2" name="表格 1"/>
          <p:cNvGraphicFramePr/>
          <p:nvPr>
            <p:custDataLst>
              <p:tags r:id="rId1"/>
            </p:custDataLst>
            <p:extLst>
              <p:ext uri="{D42A27DB-BD31-4B8C-83A1-F6EECF244321}">
                <p14:modId xmlns:p14="http://schemas.microsoft.com/office/powerpoint/2010/main" val="518856650"/>
              </p:ext>
            </p:extLst>
          </p:nvPr>
        </p:nvGraphicFramePr>
        <p:xfrm>
          <a:off x="2871470" y="2637155"/>
          <a:ext cx="6221730" cy="2310765"/>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760220">
                  <a:extLst>
                    <a:ext uri="{9D8B030D-6E8A-4147-A177-3AD203B41FA5}">
                      <a16:colId xmlns:a16="http://schemas.microsoft.com/office/drawing/2014/main" val="20001"/>
                    </a:ext>
                  </a:extLst>
                </a:gridCol>
                <a:gridCol w="2635250">
                  <a:extLst>
                    <a:ext uri="{9D8B030D-6E8A-4147-A177-3AD203B41FA5}">
                      <a16:colId xmlns:a16="http://schemas.microsoft.com/office/drawing/2014/main" val="20002"/>
                    </a:ext>
                  </a:extLst>
                </a:gridCol>
              </a:tblGrid>
              <a:tr h="61341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输入3个数</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覆盖有效等价类的编号</a:t>
                      </a:r>
                    </a:p>
                  </a:txBody>
                  <a:tcPr anchor="ctr"/>
                </a:tc>
                <a:extLst>
                  <a:ext uri="{0D108BD9-81ED-4DB2-BD59-A6C34878D82A}">
                    <a16:rowId xmlns:a16="http://schemas.microsoft.com/office/drawing/2014/main" val="10000"/>
                  </a:ext>
                </a:extLst>
              </a:tr>
              <a:tr h="558165">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3  4  5</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1  6  10</a:t>
                      </a:r>
                    </a:p>
                  </a:txBody>
                  <a:tcPr anchor="ctr"/>
                </a:tc>
                <a:extLst>
                  <a:ext uri="{0D108BD9-81ED-4DB2-BD59-A6C34878D82A}">
                    <a16:rowId xmlns:a16="http://schemas.microsoft.com/office/drawing/2014/main" val="10002"/>
                  </a:ext>
                </a:extLst>
              </a:tr>
              <a:tr h="565150">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6  6  8</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1  6  10  12</a:t>
                      </a:r>
                    </a:p>
                  </a:txBody>
                  <a:tcPr anchor="ctr"/>
                </a:tc>
                <a:extLst>
                  <a:ext uri="{0D108BD9-81ED-4DB2-BD59-A6C34878D82A}">
                    <a16:rowId xmlns:a16="http://schemas.microsoft.com/office/drawing/2014/main" val="10003"/>
                  </a:ext>
                </a:extLst>
              </a:tr>
              <a:tr h="574040">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6  6  6</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1  6  10  12  14</a:t>
                      </a:r>
                    </a:p>
                  </a:txBody>
                  <a:tcPr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1127124" y="837565"/>
            <a:ext cx="9792081"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覆盖有效等价类的测试用例</a:t>
            </a:r>
            <a:r>
              <a:rPr lang="zh-CN" altLang="en-US" sz="1800" dirty="0">
                <a:solidFill>
                  <a:srgbClr val="595959"/>
                </a:solidFill>
                <a:latin typeface="微软雅黑" panose="020B0503020204020204" pitchFamily="34" charset="-122"/>
                <a:ea typeface="微软雅黑" panose="020B0503020204020204" pitchFamily="34" charset="-122"/>
              </a:rPr>
              <a:t>表设计了4个测试用例覆盖了全部的有效等价类，无效等价类测试用例的设计原则与</a:t>
            </a:r>
            <a:r>
              <a:rPr lang="zh-CN" altLang="en-US" sz="1800">
                <a:solidFill>
                  <a:srgbClr val="595959"/>
                </a:solidFill>
                <a:latin typeface="微软雅黑" panose="020B0503020204020204" pitchFamily="34" charset="-122"/>
                <a:ea typeface="微软雅黑" panose="020B0503020204020204" pitchFamily="34" charset="-122"/>
              </a:rPr>
              <a:t>有效等价类测试用例的设计原则相同</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覆盖无效等价类的测试用例</a:t>
            </a:r>
            <a:r>
              <a:rPr lang="zh-CN" altLang="en-US" sz="1800" dirty="0">
                <a:solidFill>
                  <a:srgbClr val="595959"/>
                </a:solidFill>
                <a:latin typeface="微软雅黑" panose="020B0503020204020204" pitchFamily="34" charset="-122"/>
                <a:ea typeface="微软雅黑" panose="020B0503020204020204" pitchFamily="34" charset="-122"/>
              </a:rPr>
              <a:t>如下表所示。</a:t>
            </a:r>
          </a:p>
        </p:txBody>
      </p:sp>
      <p:sp>
        <p:nvSpPr>
          <p:cNvPr id="3"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2.1.3	实例二：三角形问题的等价类划分</a:t>
            </a:r>
          </a:p>
        </p:txBody>
      </p:sp>
      <p:graphicFrame>
        <p:nvGraphicFramePr>
          <p:cNvPr id="2" name="表格 1"/>
          <p:cNvGraphicFramePr/>
          <p:nvPr>
            <p:custDataLst>
              <p:tags r:id="rId1"/>
            </p:custDataLst>
            <p:extLst>
              <p:ext uri="{D42A27DB-BD31-4B8C-83A1-F6EECF244321}">
                <p14:modId xmlns:p14="http://schemas.microsoft.com/office/powerpoint/2010/main" val="360310094"/>
              </p:ext>
            </p:extLst>
          </p:nvPr>
        </p:nvGraphicFramePr>
        <p:xfrm>
          <a:off x="2855595" y="1917700"/>
          <a:ext cx="6221730" cy="4779010"/>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760220">
                  <a:extLst>
                    <a:ext uri="{9D8B030D-6E8A-4147-A177-3AD203B41FA5}">
                      <a16:colId xmlns:a16="http://schemas.microsoft.com/office/drawing/2014/main" val="20001"/>
                    </a:ext>
                  </a:extLst>
                </a:gridCol>
                <a:gridCol w="2635250">
                  <a:extLst>
                    <a:ext uri="{9D8B030D-6E8A-4147-A177-3AD203B41FA5}">
                      <a16:colId xmlns:a16="http://schemas.microsoft.com/office/drawing/2014/main" val="20002"/>
                    </a:ext>
                  </a:extLst>
                </a:gridCol>
              </a:tblGrid>
              <a:tr h="58420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输入数值</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覆盖无效等价类的编号</a:t>
                      </a:r>
                    </a:p>
                  </a:txBody>
                  <a:tcPr anchor="ctr"/>
                </a:tc>
                <a:extLst>
                  <a:ext uri="{0D108BD9-81ED-4DB2-BD59-A6C34878D82A}">
                    <a16:rowId xmlns:a16="http://schemas.microsoft.com/office/drawing/2014/main" val="10000"/>
                  </a:ext>
                </a:extLst>
              </a:tr>
              <a:tr h="434975">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test1</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  -1  -1</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9</a:t>
                      </a:r>
                    </a:p>
                  </a:txBody>
                  <a:tcPr anchor="ctr"/>
                </a:tc>
                <a:extLst>
                  <a:ext uri="{0D108BD9-81ED-4DB2-BD59-A6C34878D82A}">
                    <a16:rowId xmlns:a16="http://schemas.microsoft.com/office/drawing/2014/main" val="10001"/>
                  </a:ext>
                </a:extLst>
              </a:tr>
              <a:tr h="384175">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  -1  5</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8</a:t>
                      </a:r>
                    </a:p>
                  </a:txBody>
                  <a:tcPr anchor="ctr"/>
                </a:tc>
                <a:extLst>
                  <a:ext uri="{0D108BD9-81ED-4DB2-BD59-A6C34878D82A}">
                    <a16:rowId xmlns:a16="http://schemas.microsoft.com/office/drawing/2014/main" val="10002"/>
                  </a:ext>
                </a:extLst>
              </a:tr>
              <a:tr h="422275">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-1   4  5</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7</a:t>
                      </a:r>
                    </a:p>
                  </a:txBody>
                  <a:tcPr anchor="ctr"/>
                </a:tc>
                <a:extLst>
                  <a:ext uri="{0D108BD9-81ED-4DB2-BD59-A6C34878D82A}">
                    <a16:rowId xmlns:a16="http://schemas.microsoft.com/office/drawing/2014/main" val="10003"/>
                  </a:ext>
                </a:extLst>
              </a:tr>
              <a:tr h="422275">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test</a:t>
                      </a: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输入0个数据</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extLst>
                  <a:ext uri="{0D108BD9-81ED-4DB2-BD59-A6C34878D82A}">
                    <a16:rowId xmlns:a16="http://schemas.microsoft.com/office/drawing/2014/main" val="10004"/>
                  </a:ext>
                </a:extLst>
              </a:tr>
              <a:tr h="422275">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test</a:t>
                      </a: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5</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extLst>
                  <a:ext uri="{0D108BD9-81ED-4DB2-BD59-A6C34878D82A}">
                    <a16:rowId xmlns:a16="http://schemas.microsoft.com/office/drawing/2014/main" val="10005"/>
                  </a:ext>
                </a:extLst>
              </a:tr>
              <a:tr h="422275">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test</a:t>
                      </a: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6</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1   2</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a:t>
                      </a:r>
                    </a:p>
                  </a:txBody>
                  <a:tcPr anchor="ctr"/>
                </a:tc>
                <a:extLst>
                  <a:ext uri="{0D108BD9-81ED-4DB2-BD59-A6C34878D82A}">
                    <a16:rowId xmlns:a16="http://schemas.microsoft.com/office/drawing/2014/main" val="10006"/>
                  </a:ext>
                </a:extLst>
              </a:tr>
              <a:tr h="422275">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test</a:t>
                      </a: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7</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1   3   4</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11</a:t>
                      </a:r>
                    </a:p>
                  </a:txBody>
                  <a:tcPr anchor="ctr"/>
                </a:tc>
                <a:extLst>
                  <a:ext uri="{0D108BD9-81ED-4DB2-BD59-A6C34878D82A}">
                    <a16:rowId xmlns:a16="http://schemas.microsoft.com/office/drawing/2014/main" val="10007"/>
                  </a:ext>
                </a:extLst>
              </a:tr>
              <a:tr h="422275">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test</a:t>
                      </a: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8</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1  2   3  4</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a:t>
                      </a:r>
                    </a:p>
                  </a:txBody>
                  <a:tcPr anchor="ctr"/>
                </a:tc>
                <a:extLst>
                  <a:ext uri="{0D108BD9-81ED-4DB2-BD59-A6C34878D82A}">
                    <a16:rowId xmlns:a16="http://schemas.microsoft.com/office/drawing/2014/main" val="10008"/>
                  </a:ext>
                </a:extLst>
              </a:tr>
              <a:tr h="422275">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test</a:t>
                      </a: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9</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3  4  5</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13</a:t>
                      </a:r>
                    </a:p>
                  </a:txBody>
                  <a:tcPr anchor="ctr"/>
                </a:tc>
                <a:extLst>
                  <a:ext uri="{0D108BD9-81ED-4DB2-BD59-A6C34878D82A}">
                    <a16:rowId xmlns:a16="http://schemas.microsoft.com/office/drawing/2014/main" val="10009"/>
                  </a:ext>
                </a:extLst>
              </a:tr>
              <a:tr h="419735">
                <a:tc>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10</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3  </a:t>
                      </a:r>
                      <a:r>
                        <a:rPr lang="en-US" altLang="zh-CN" sz="1800" kern="1200">
                          <a:solidFill>
                            <a:srgbClr val="595959"/>
                          </a:solidFill>
                          <a:latin typeface="微软雅黑" panose="020B0503020204020204" pitchFamily="34" charset="-122"/>
                          <a:ea typeface="微软雅黑" panose="020B0503020204020204" pitchFamily="34" charset="-122"/>
                          <a:cs typeface="+mn-cs"/>
                        </a:rPr>
                        <a:t>3</a:t>
                      </a:r>
                      <a:r>
                        <a:rPr lang="zh-CN" altLang="en-US" sz="1800" kern="1200">
                          <a:solidFill>
                            <a:srgbClr val="595959"/>
                          </a:solidFill>
                          <a:latin typeface="微软雅黑" panose="020B0503020204020204" pitchFamily="34" charset="-122"/>
                          <a:ea typeface="微软雅黑" panose="020B0503020204020204" pitchFamily="34" charset="-122"/>
                          <a:cs typeface="+mn-cs"/>
                        </a:rPr>
                        <a:t>  5</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15</a:t>
                      </a:r>
                    </a:p>
                  </a:txBody>
                  <a:tcPr anchor="ct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433060" y="3213735"/>
            <a:ext cx="624268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余额宝提现的等价类划分</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对余额宝的提现功能进行测试</a:t>
            </a:r>
          </a:p>
        </p:txBody>
      </p:sp>
      <p:grpSp>
        <p:nvGrpSpPr>
          <p:cNvPr id="19" name="组合 18"/>
          <p:cNvGrpSpPr/>
          <p:nvPr/>
        </p:nvGrpSpPr>
        <p:grpSpPr>
          <a:xfrm>
            <a:off x="4949825" y="3540125"/>
            <a:ext cx="44577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2.1.4	实例三：余额宝提现的等价类划分</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原创设计师QQ598969553          _3"/>
          <p:cNvSpPr/>
          <p:nvPr/>
        </p:nvSpPr>
        <p:spPr>
          <a:xfrm>
            <a:off x="1860550" y="1611630"/>
            <a:ext cx="8234680" cy="321818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8" name="原创设计师QQ598969553          _6"/>
          <p:cNvSpPr/>
          <p:nvPr/>
        </p:nvSpPr>
        <p:spPr>
          <a:xfrm>
            <a:off x="2276583" y="1351719"/>
            <a:ext cx="1656184" cy="519694"/>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a:solidFill>
                  <a:schemeClr val="bg1"/>
                </a:solidFill>
                <a:latin typeface="微软雅黑" panose="020B0503020204020204" pitchFamily="34" charset="-122"/>
                <a:ea typeface="微软雅黑" panose="020B0503020204020204" pitchFamily="34" charset="-122"/>
                <a:cs typeface="+mn-ea"/>
                <a:sym typeface="+mn-lt"/>
              </a:rPr>
              <a:t>案例描述</a:t>
            </a:r>
          </a:p>
        </p:txBody>
      </p:sp>
      <p:sp>
        <p:nvSpPr>
          <p:cNvPr id="4" name="TextBox 35"/>
          <p:cNvSpPr txBox="1">
            <a:spLocks noChangeArrowheads="1"/>
          </p:cNvSpPr>
          <p:nvPr/>
        </p:nvSpPr>
        <p:spPr bwMode="auto">
          <a:xfrm>
            <a:off x="2148840" y="1971675"/>
            <a:ext cx="7571105" cy="2377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余额宝是一个余额增值服务和活期资金管理服务产品，可以</a:t>
            </a:r>
            <a:r>
              <a:rPr lang="zh-CN" altLang="en-US" sz="2000">
                <a:solidFill>
                  <a:srgbClr val="595959"/>
                </a:solidFill>
                <a:latin typeface="微软雅黑" panose="020B0503020204020204" pitchFamily="34" charset="-122"/>
                <a:ea typeface="微软雅黑" panose="020B0503020204020204" pitchFamily="34" charset="-122"/>
              </a:rPr>
              <a:t>把一些零钱</a:t>
            </a:r>
            <a:r>
              <a:rPr lang="zh-CN" altLang="en-US" sz="2000" dirty="0">
                <a:solidFill>
                  <a:srgbClr val="595959"/>
                </a:solidFill>
                <a:latin typeface="微软雅黑" panose="020B0503020204020204" pitchFamily="34" charset="-122"/>
                <a:ea typeface="微软雅黑" panose="020B0503020204020204" pitchFamily="34" charset="-122"/>
              </a:rPr>
              <a:t>存入余额宝产生利息，也可以将</a:t>
            </a:r>
            <a:r>
              <a:rPr lang="zh-CN" altLang="en-US" sz="2000">
                <a:solidFill>
                  <a:srgbClr val="595959"/>
                </a:solidFill>
                <a:latin typeface="微软雅黑" panose="020B0503020204020204" pitchFamily="34" charset="-122"/>
                <a:ea typeface="微软雅黑" panose="020B0503020204020204" pitchFamily="34" charset="-122"/>
              </a:rPr>
              <a:t>余额宝中的钱提现。</a:t>
            </a:r>
            <a:r>
              <a:rPr lang="zh-CN" altLang="en-US" sz="2000">
                <a:solidFill>
                  <a:srgbClr val="0070C0"/>
                </a:solidFill>
                <a:latin typeface="微软雅黑" panose="020B0503020204020204" pitchFamily="34" charset="-122"/>
                <a:ea typeface="微软雅黑" panose="020B0503020204020204" pitchFamily="34" charset="-122"/>
              </a:rPr>
              <a:t>余额</a:t>
            </a:r>
            <a:r>
              <a:rPr lang="zh-CN" altLang="en-US" sz="2000" dirty="0">
                <a:solidFill>
                  <a:srgbClr val="0070C0"/>
                </a:solidFill>
                <a:latin typeface="微软雅黑" panose="020B0503020204020204" pitchFamily="34" charset="-122"/>
                <a:ea typeface="微软雅黑" panose="020B0503020204020204" pitchFamily="34" charset="-122"/>
              </a:rPr>
              <a:t>宝</a:t>
            </a:r>
            <a:r>
              <a:rPr lang="zh-CN" altLang="en-US" sz="2000" dirty="0">
                <a:solidFill>
                  <a:srgbClr val="595959"/>
                </a:solidFill>
                <a:latin typeface="微软雅黑" panose="020B0503020204020204" pitchFamily="34" charset="-122"/>
                <a:ea typeface="微软雅黑" panose="020B0503020204020204" pitchFamily="34" charset="-122"/>
              </a:rPr>
              <a:t>的</a:t>
            </a:r>
            <a:r>
              <a:rPr lang="zh-CN" altLang="en-US" sz="2000" dirty="0">
                <a:solidFill>
                  <a:srgbClr val="0070C0"/>
                </a:solidFill>
                <a:latin typeface="微软雅黑" panose="020B0503020204020204" pitchFamily="34" charset="-122"/>
                <a:ea typeface="微软雅黑" panose="020B0503020204020204" pitchFamily="34" charset="-122"/>
              </a:rPr>
              <a:t>提现方式有2种</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快速到账（2小时）</a:t>
            </a:r>
            <a:r>
              <a:rPr lang="zh-CN" altLang="en-US" sz="2000" dirty="0">
                <a:solidFill>
                  <a:srgbClr val="595959"/>
                </a:solidFill>
                <a:latin typeface="微软雅黑" panose="020B0503020204020204" pitchFamily="34" charset="-122"/>
                <a:ea typeface="微软雅黑" panose="020B0503020204020204" pitchFamily="34" charset="-122"/>
              </a:rPr>
              <a:t>，每日最高提现额度为10000元；</a:t>
            </a:r>
            <a:r>
              <a:rPr lang="zh-CN" altLang="en-US" sz="2000" dirty="0">
                <a:solidFill>
                  <a:srgbClr val="0070C0"/>
                </a:solidFill>
                <a:latin typeface="微软雅黑" panose="020B0503020204020204" pitchFamily="34" charset="-122"/>
                <a:ea typeface="微软雅黑" panose="020B0503020204020204" pitchFamily="34" charset="-122"/>
              </a:rPr>
              <a:t>普通到账</a:t>
            </a:r>
            <a:r>
              <a:rPr lang="zh-CN" altLang="en-US" sz="2000" dirty="0">
                <a:solidFill>
                  <a:srgbClr val="595959"/>
                </a:solidFill>
                <a:latin typeface="微软雅黑" panose="020B0503020204020204" pitchFamily="34" charset="-122"/>
                <a:ea typeface="微软雅黑" panose="020B0503020204020204" pitchFamily="34" charset="-122"/>
              </a:rPr>
              <a:t>，可提取金额为</a:t>
            </a:r>
            <a:r>
              <a:rPr lang="zh-CN" altLang="en-US" sz="2000">
                <a:solidFill>
                  <a:srgbClr val="595959"/>
                </a:solidFill>
                <a:latin typeface="微软雅黑" panose="020B0503020204020204" pitchFamily="34" charset="-122"/>
                <a:ea typeface="微软雅黑" panose="020B0503020204020204" pitchFamily="34" charset="-122"/>
              </a:rPr>
              <a:t>余额宝中的最大</a:t>
            </a:r>
            <a:r>
              <a:rPr lang="zh-CN" altLang="en-US" sz="2000" dirty="0">
                <a:solidFill>
                  <a:srgbClr val="595959"/>
                </a:solidFill>
                <a:latin typeface="微软雅黑" panose="020B0503020204020204" pitchFamily="34" charset="-122"/>
                <a:ea typeface="微软雅黑" panose="020B0503020204020204" pitchFamily="34" charset="-122"/>
              </a:rPr>
              <a:t>余额，但到账时间会慢</a:t>
            </a:r>
            <a:r>
              <a:rPr lang="zh-CN" altLang="en-US" sz="2000">
                <a:solidFill>
                  <a:srgbClr val="595959"/>
                </a:solidFill>
                <a:latin typeface="微软雅黑" panose="020B0503020204020204" pitchFamily="34" charset="-122"/>
                <a:ea typeface="微软雅黑" panose="020B0503020204020204" pitchFamily="34" charset="-122"/>
              </a:rPr>
              <a:t>一些。</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2.1.4	实例三：余额宝提现的等价类划分</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原创设计师QQ598969553          _3"/>
          <p:cNvSpPr/>
          <p:nvPr/>
        </p:nvSpPr>
        <p:spPr>
          <a:xfrm>
            <a:off x="1271270" y="2273935"/>
            <a:ext cx="4469130" cy="300736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8" name="原创设计师QQ598969553          _6"/>
          <p:cNvSpPr/>
          <p:nvPr/>
        </p:nvSpPr>
        <p:spPr>
          <a:xfrm>
            <a:off x="1687303" y="2014024"/>
            <a:ext cx="1656184" cy="519694"/>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en-US" altLang="zh-CN" sz="2000">
                <a:solidFill>
                  <a:schemeClr val="bg1"/>
                </a:solidFill>
                <a:latin typeface="微软雅黑" panose="020B0503020204020204" pitchFamily="34" charset="-122"/>
                <a:ea typeface="微软雅黑" panose="020B0503020204020204" pitchFamily="34" charset="-122"/>
                <a:cs typeface="+mn-ea"/>
                <a:sym typeface="+mn-lt"/>
              </a:rPr>
              <a:t>1.</a:t>
            </a:r>
            <a:r>
              <a:rPr lang="zh-CN" altLang="en-US" sz="2000">
                <a:solidFill>
                  <a:schemeClr val="bg1"/>
                </a:solidFill>
                <a:latin typeface="微软雅黑" panose="020B0503020204020204" pitchFamily="34" charset="-122"/>
                <a:ea typeface="微软雅黑" panose="020B0503020204020204" pitchFamily="34" charset="-122"/>
                <a:cs typeface="+mn-ea"/>
                <a:sym typeface="+mn-lt"/>
              </a:rPr>
              <a:t>快速到账</a:t>
            </a:r>
          </a:p>
        </p:txBody>
      </p:sp>
      <p:sp>
        <p:nvSpPr>
          <p:cNvPr id="4" name="TextBox 35"/>
          <p:cNvSpPr txBox="1">
            <a:spLocks noChangeArrowheads="1"/>
          </p:cNvSpPr>
          <p:nvPr/>
        </p:nvSpPr>
        <p:spPr bwMode="auto">
          <a:xfrm>
            <a:off x="1559560" y="2633980"/>
            <a:ext cx="4031646" cy="23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rPr>
              <a:t>如果选择快速到账，则可将提现功能划分为</a:t>
            </a:r>
            <a:r>
              <a:rPr lang="zh-CN" altLang="en-US" sz="1600" dirty="0">
                <a:solidFill>
                  <a:srgbClr val="0070C0"/>
                </a:solidFill>
                <a:latin typeface="微软雅黑" panose="020B0503020204020204" pitchFamily="34" charset="-122"/>
                <a:ea typeface="微软雅黑" panose="020B0503020204020204" pitchFamily="34" charset="-122"/>
              </a:rPr>
              <a:t>1个</a:t>
            </a:r>
            <a:r>
              <a:rPr lang="zh-CN" altLang="en-US" sz="1600">
                <a:solidFill>
                  <a:srgbClr val="0070C0"/>
                </a:solidFill>
                <a:latin typeface="微软雅黑" panose="020B0503020204020204" pitchFamily="34" charset="-122"/>
                <a:ea typeface="微软雅黑" panose="020B0503020204020204" pitchFamily="34" charset="-122"/>
              </a:rPr>
              <a:t>有效等价类</a:t>
            </a:r>
            <a:r>
              <a:rPr lang="zh-CN" altLang="en-US" sz="1600" dirty="0">
                <a:solidFill>
                  <a:srgbClr val="595959"/>
                </a:solidFill>
                <a:latin typeface="微软雅黑" panose="020B0503020204020204" pitchFamily="34" charset="-122"/>
                <a:ea typeface="微软雅黑" panose="020B0503020204020204" pitchFamily="34" charset="-122"/>
              </a:rPr>
              <a:t>和</a:t>
            </a:r>
            <a:r>
              <a:rPr lang="zh-CN" altLang="en-US" sz="1600">
                <a:solidFill>
                  <a:srgbClr val="0070C0"/>
                </a:solidFill>
                <a:latin typeface="微软雅黑" panose="020B0503020204020204" pitchFamily="34" charset="-122"/>
                <a:ea typeface="微软雅黑" panose="020B0503020204020204" pitchFamily="34" charset="-122"/>
              </a:rPr>
              <a:t>2</a:t>
            </a:r>
            <a:r>
              <a:rPr lang="zh-CN" altLang="en-US" sz="1600" dirty="0">
                <a:solidFill>
                  <a:srgbClr val="0070C0"/>
                </a:solidFill>
                <a:latin typeface="微软雅黑" panose="020B0503020204020204" pitchFamily="34" charset="-122"/>
                <a:ea typeface="微软雅黑" panose="020B0503020204020204" pitchFamily="34" charset="-122"/>
              </a:rPr>
              <a:t>个无效等价类</a:t>
            </a:r>
            <a:r>
              <a:rPr lang="zh-CN" altLang="en-US" sz="1600" dirty="0">
                <a:solidFill>
                  <a:srgbClr val="595959"/>
                </a:solidFill>
                <a:latin typeface="微软雅黑" panose="020B0503020204020204" pitchFamily="34" charset="-122"/>
                <a:ea typeface="微软雅黑" panose="020B0503020204020204" pitchFamily="34" charset="-122"/>
              </a:rPr>
              <a:t>，具体如下。</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有效等价类</a:t>
            </a:r>
            <a:r>
              <a:rPr lang="zh-CN" altLang="en-US" sz="1600">
                <a:solidFill>
                  <a:srgbClr val="595959"/>
                </a:solidFill>
                <a:latin typeface="微软雅黑" panose="020B0503020204020204" pitchFamily="34" charset="-122"/>
                <a:ea typeface="微软雅黑" panose="020B0503020204020204" pitchFamily="34" charset="-122"/>
              </a:rPr>
              <a:t>：0元&lt;</a:t>
            </a:r>
            <a:r>
              <a:rPr lang="zh-CN" altLang="en-US" sz="1600" dirty="0">
                <a:solidFill>
                  <a:srgbClr val="595959"/>
                </a:solidFill>
                <a:latin typeface="微软雅黑" panose="020B0503020204020204" pitchFamily="34" charset="-122"/>
                <a:ea typeface="微软雅黑" panose="020B0503020204020204" pitchFamily="34" charset="-122"/>
              </a:rPr>
              <a:t>提现金额≤10000元。</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无效等价类：提现金额</a:t>
            </a:r>
            <a:r>
              <a:rPr lang="zh-CN" altLang="en-US" sz="1600">
                <a:solidFill>
                  <a:srgbClr val="595959"/>
                </a:solidFill>
                <a:latin typeface="微软雅黑" panose="020B0503020204020204" pitchFamily="34" charset="-122"/>
                <a:ea typeface="微软雅黑" panose="020B0503020204020204" pitchFamily="34" charset="-122"/>
              </a:rPr>
              <a:t>≤0元。</a:t>
            </a:r>
            <a:endParaRPr lang="zh-CN" altLang="en-US" sz="16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rPr>
              <a:t>无效等价类：提现金额&gt;10000</a:t>
            </a:r>
            <a:r>
              <a:rPr lang="zh-CN" altLang="en-US" sz="1600">
                <a:solidFill>
                  <a:srgbClr val="595959"/>
                </a:solidFill>
                <a:latin typeface="微软雅黑" panose="020B0503020204020204" pitchFamily="34" charset="-122"/>
                <a:ea typeface="微软雅黑" panose="020B0503020204020204" pitchFamily="34" charset="-122"/>
              </a:rPr>
              <a:t>元。</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8" name="原创设计师QQ598969553          _3"/>
          <p:cNvSpPr/>
          <p:nvPr/>
        </p:nvSpPr>
        <p:spPr>
          <a:xfrm>
            <a:off x="6671310" y="2273300"/>
            <a:ext cx="4469130" cy="306641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 name="原创设计师QQ598969553          _6"/>
          <p:cNvSpPr/>
          <p:nvPr/>
        </p:nvSpPr>
        <p:spPr>
          <a:xfrm>
            <a:off x="7087343" y="2013389"/>
            <a:ext cx="1656184" cy="519694"/>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en-US" altLang="zh-CN" sz="2000">
                <a:solidFill>
                  <a:schemeClr val="bg1"/>
                </a:solidFill>
                <a:latin typeface="微软雅黑" panose="020B0503020204020204" pitchFamily="34" charset="-122"/>
                <a:ea typeface="微软雅黑" panose="020B0503020204020204" pitchFamily="34" charset="-122"/>
                <a:cs typeface="+mn-ea"/>
                <a:sym typeface="+mn-lt"/>
              </a:rPr>
              <a:t>2.</a:t>
            </a:r>
            <a:r>
              <a:rPr lang="zh-CN" altLang="en-US" sz="2000">
                <a:solidFill>
                  <a:schemeClr val="bg1"/>
                </a:solidFill>
                <a:latin typeface="微软雅黑" panose="020B0503020204020204" pitchFamily="34" charset="-122"/>
                <a:ea typeface="微软雅黑" panose="020B0503020204020204" pitchFamily="34" charset="-122"/>
                <a:cs typeface="+mn-ea"/>
                <a:sym typeface="+mn-lt"/>
              </a:rPr>
              <a:t>普通到账</a:t>
            </a:r>
          </a:p>
        </p:txBody>
      </p:sp>
      <p:sp>
        <p:nvSpPr>
          <p:cNvPr id="10" name="TextBox 35"/>
          <p:cNvSpPr txBox="1">
            <a:spLocks noChangeArrowheads="1"/>
          </p:cNvSpPr>
          <p:nvPr/>
        </p:nvSpPr>
        <p:spPr bwMode="auto">
          <a:xfrm>
            <a:off x="6959600" y="2633345"/>
            <a:ext cx="3909060" cy="23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sym typeface="+mn-ea"/>
              </a:rPr>
              <a:t>如果选择普通到账，则可将提现功能划分为</a:t>
            </a:r>
            <a:r>
              <a:rPr lang="zh-CN" altLang="en-US" sz="1600" dirty="0">
                <a:solidFill>
                  <a:srgbClr val="0070C0"/>
                </a:solidFill>
                <a:latin typeface="微软雅黑" panose="020B0503020204020204" pitchFamily="34" charset="-122"/>
                <a:ea typeface="微软雅黑" panose="020B0503020204020204" pitchFamily="34" charset="-122"/>
                <a:sym typeface="+mn-ea"/>
              </a:rPr>
              <a:t>1个</a:t>
            </a:r>
            <a:r>
              <a:rPr lang="zh-CN" altLang="en-US" sz="1600">
                <a:solidFill>
                  <a:srgbClr val="0070C0"/>
                </a:solidFill>
                <a:latin typeface="微软雅黑" panose="020B0503020204020204" pitchFamily="34" charset="-122"/>
                <a:ea typeface="微软雅黑" panose="020B0503020204020204" pitchFamily="34" charset="-122"/>
                <a:sym typeface="+mn-ea"/>
              </a:rPr>
              <a:t>有效等价类</a:t>
            </a:r>
            <a:r>
              <a:rPr lang="zh-CN" altLang="en-US" sz="1600" dirty="0">
                <a:solidFill>
                  <a:srgbClr val="595959"/>
                </a:solidFill>
                <a:latin typeface="微软雅黑" panose="020B0503020204020204" pitchFamily="34" charset="-122"/>
                <a:ea typeface="微软雅黑" panose="020B0503020204020204" pitchFamily="34" charset="-122"/>
                <a:sym typeface="+mn-ea"/>
              </a:rPr>
              <a:t>和</a:t>
            </a:r>
            <a:r>
              <a:rPr lang="zh-CN" altLang="en-US" sz="1600">
                <a:solidFill>
                  <a:srgbClr val="0070C0"/>
                </a:solidFill>
                <a:latin typeface="微软雅黑" panose="020B0503020204020204" pitchFamily="34" charset="-122"/>
                <a:ea typeface="微软雅黑" panose="020B0503020204020204" pitchFamily="34" charset="-122"/>
                <a:sym typeface="+mn-ea"/>
              </a:rPr>
              <a:t>2</a:t>
            </a:r>
            <a:r>
              <a:rPr lang="zh-CN" altLang="en-US" sz="1600" dirty="0">
                <a:solidFill>
                  <a:srgbClr val="0070C0"/>
                </a:solidFill>
                <a:latin typeface="微软雅黑" panose="020B0503020204020204" pitchFamily="34" charset="-122"/>
                <a:ea typeface="微软雅黑" panose="020B0503020204020204" pitchFamily="34" charset="-122"/>
                <a:sym typeface="+mn-ea"/>
              </a:rPr>
              <a:t>个无效等价类</a:t>
            </a:r>
            <a:r>
              <a:rPr lang="zh-CN" altLang="en-US" sz="1600" dirty="0">
                <a:solidFill>
                  <a:srgbClr val="595959"/>
                </a:solidFill>
                <a:latin typeface="微软雅黑" panose="020B0503020204020204" pitchFamily="34" charset="-122"/>
                <a:ea typeface="微软雅黑" panose="020B0503020204020204" pitchFamily="34" charset="-122"/>
                <a:sym typeface="+mn-ea"/>
              </a:rPr>
              <a:t>，具体如下。</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sym typeface="+mn-ea"/>
              </a:rPr>
              <a:t>有效等价类</a:t>
            </a:r>
            <a:r>
              <a:rPr lang="zh-CN" altLang="en-US" sz="1600">
                <a:solidFill>
                  <a:srgbClr val="595959"/>
                </a:solidFill>
                <a:latin typeface="微软雅黑" panose="020B0503020204020204" pitchFamily="34" charset="-122"/>
                <a:ea typeface="微软雅黑" panose="020B0503020204020204" pitchFamily="34" charset="-122"/>
                <a:sym typeface="+mn-ea"/>
              </a:rPr>
              <a:t>：0元&lt;</a:t>
            </a:r>
            <a:r>
              <a:rPr lang="zh-CN" altLang="en-US" sz="1600" dirty="0">
                <a:solidFill>
                  <a:srgbClr val="595959"/>
                </a:solidFill>
                <a:latin typeface="微软雅黑" panose="020B0503020204020204" pitchFamily="34" charset="-122"/>
                <a:ea typeface="微软雅黑" panose="020B0503020204020204" pitchFamily="34" charset="-122"/>
                <a:sym typeface="+mn-ea"/>
              </a:rPr>
              <a:t>提现金额≤余额。</a:t>
            </a: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sym typeface="+mn-ea"/>
              </a:rPr>
              <a:t>无效等价类：提现金额</a:t>
            </a:r>
            <a:r>
              <a:rPr lang="zh-CN" altLang="en-US" sz="1600">
                <a:solidFill>
                  <a:srgbClr val="595959"/>
                </a:solidFill>
                <a:latin typeface="微软雅黑" panose="020B0503020204020204" pitchFamily="34" charset="-122"/>
                <a:ea typeface="微软雅黑" panose="020B0503020204020204" pitchFamily="34" charset="-122"/>
                <a:sym typeface="+mn-ea"/>
              </a:rPr>
              <a:t>≤0元。</a:t>
            </a:r>
            <a:endParaRPr lang="zh-CN" altLang="en-US" sz="1600" dirty="0">
              <a:solidFill>
                <a:srgbClr val="595959"/>
              </a:solidFill>
              <a:latin typeface="微软雅黑" panose="020B0503020204020204" pitchFamily="34" charset="-122"/>
              <a:ea typeface="微软雅黑" panose="020B0503020204020204" pitchFamily="34" charset="-122"/>
              <a:sym typeface="+mn-ea"/>
            </a:endParaRPr>
          </a:p>
          <a:p>
            <a:pPr marL="285750" indent="-285750" algn="just">
              <a:lnSpc>
                <a:spcPct val="150000"/>
              </a:lnSpc>
              <a:buClrTx/>
              <a:buSzTx/>
              <a:buFont typeface="Wingdings" panose="05000000000000000000" charset="0"/>
              <a:buChar char="l"/>
            </a:pPr>
            <a:r>
              <a:rPr lang="zh-CN" altLang="en-US" sz="1600" dirty="0">
                <a:solidFill>
                  <a:srgbClr val="595959"/>
                </a:solidFill>
                <a:latin typeface="微软雅黑" panose="020B0503020204020204" pitchFamily="34" charset="-122"/>
                <a:ea typeface="微软雅黑" panose="020B0503020204020204" pitchFamily="34" charset="-122"/>
                <a:sym typeface="+mn-ea"/>
              </a:rPr>
              <a:t>无效等价类：提现金额&gt;</a:t>
            </a:r>
            <a:r>
              <a:rPr lang="zh-CN" altLang="en-US" sz="1600">
                <a:solidFill>
                  <a:srgbClr val="595959"/>
                </a:solidFill>
                <a:latin typeface="微软雅黑" panose="020B0503020204020204" pitchFamily="34" charset="-122"/>
                <a:ea typeface="微软雅黑" panose="020B0503020204020204" pitchFamily="34" charset="-122"/>
                <a:sym typeface="+mn-ea"/>
              </a:rPr>
              <a:t>余额</a:t>
            </a:r>
            <a:r>
              <a:rPr lang="zh-CN" altLang="en-US" sz="1600">
                <a:solidFill>
                  <a:srgbClr val="595959"/>
                </a:solidFill>
                <a:latin typeface="微软雅黑" panose="020B0503020204020204" pitchFamily="34" charset="-122"/>
                <a:ea typeface="微软雅黑" panose="020B0503020204020204" pitchFamily="34" charset="-122"/>
              </a:rPr>
              <a:t>。</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2"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2.1.4	实例三：余额宝提现的等价类划分</a:t>
            </a:r>
          </a:p>
        </p:txBody>
      </p:sp>
      <p:sp>
        <p:nvSpPr>
          <p:cNvPr id="16" name="TextBox 35"/>
          <p:cNvSpPr txBox="1">
            <a:spLocks noChangeArrowheads="1"/>
          </p:cNvSpPr>
          <p:nvPr/>
        </p:nvSpPr>
        <p:spPr bwMode="auto">
          <a:xfrm>
            <a:off x="1127125" y="909320"/>
            <a:ext cx="9710420" cy="70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对余额宝的提现功能进行测试，首先</a:t>
            </a:r>
            <a:r>
              <a:rPr lang="zh-CN" altLang="en-US" sz="1800" dirty="0">
                <a:solidFill>
                  <a:srgbClr val="0070C0"/>
                </a:solidFill>
                <a:latin typeface="微软雅黑" panose="020B0503020204020204" pitchFamily="34" charset="-122"/>
                <a:ea typeface="微软雅黑" panose="020B0503020204020204" pitchFamily="34" charset="-122"/>
              </a:rPr>
              <a:t>对余额宝</a:t>
            </a:r>
            <a:r>
              <a:rPr lang="zh-CN" altLang="en-US" sz="1800">
                <a:solidFill>
                  <a:srgbClr val="0070C0"/>
                </a:solidFill>
                <a:latin typeface="微软雅黑" panose="020B0503020204020204" pitchFamily="34" charset="-122"/>
                <a:ea typeface="微软雅黑" panose="020B0503020204020204" pitchFamily="34" charset="-122"/>
              </a:rPr>
              <a:t>提现功能进行</a:t>
            </a:r>
            <a:r>
              <a:rPr lang="zh-CN" altLang="en-US" sz="1800" dirty="0">
                <a:solidFill>
                  <a:srgbClr val="0070C0"/>
                </a:solidFill>
                <a:latin typeface="微软雅黑" panose="020B0503020204020204" pitchFamily="34" charset="-122"/>
                <a:ea typeface="微软雅黑" panose="020B0503020204020204" pitchFamily="34" charset="-122"/>
              </a:rPr>
              <a:t>等价类划分</a:t>
            </a: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1127125" y="837565"/>
            <a:ext cx="9710420" cy="94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根据前面分析，余额宝提现功能一共可划分为6个等价类，</a:t>
            </a:r>
            <a:r>
              <a:rPr lang="zh-CN" altLang="en-US" sz="1800" dirty="0">
                <a:solidFill>
                  <a:srgbClr val="0070C0"/>
                </a:solidFill>
                <a:latin typeface="微软雅黑" panose="020B0503020204020204" pitchFamily="34" charset="-122"/>
                <a:ea typeface="微软雅黑" panose="020B0503020204020204" pitchFamily="34" charset="-122"/>
              </a:rPr>
              <a:t>余额宝提现功能的等价类表</a:t>
            </a:r>
            <a:r>
              <a:rPr lang="zh-CN" altLang="en-US" sz="1800" dirty="0">
                <a:solidFill>
                  <a:srgbClr val="595959"/>
                </a:solidFill>
                <a:latin typeface="微软雅黑" panose="020B0503020204020204" pitchFamily="34" charset="-122"/>
                <a:ea typeface="微软雅黑" panose="020B0503020204020204" pitchFamily="34" charset="-122"/>
              </a:rPr>
              <a:t>如下表所示。</a:t>
            </a:r>
          </a:p>
          <a:p>
            <a:pPr algn="just">
              <a:lnSpc>
                <a:spcPct val="150000"/>
              </a:lnSpc>
              <a:buClrTx/>
              <a:buSzTx/>
              <a:buFontTx/>
            </a:pPr>
            <a:endParaRPr lang="zh-CN" altLang="en-US" sz="1800" dirty="0">
              <a:solidFill>
                <a:srgbClr val="595959"/>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767753439"/>
              </p:ext>
            </p:extLst>
          </p:nvPr>
        </p:nvGraphicFramePr>
        <p:xfrm>
          <a:off x="2279015" y="1989455"/>
          <a:ext cx="8119745" cy="3347720"/>
        </p:xfrm>
        <a:graphic>
          <a:graphicData uri="http://schemas.openxmlformats.org/drawingml/2006/table">
            <a:tbl>
              <a:tblPr firstRow="1" bandRow="1">
                <a:tableStyleId>{5C22544A-7EE6-4342-B048-85BDC9FD1C3A}</a:tableStyleId>
              </a:tblPr>
              <a:tblGrid>
                <a:gridCol w="1152191">
                  <a:extLst>
                    <a:ext uri="{9D8B030D-6E8A-4147-A177-3AD203B41FA5}">
                      <a16:colId xmlns:a16="http://schemas.microsoft.com/office/drawing/2014/main" val="20000"/>
                    </a:ext>
                  </a:extLst>
                </a:gridCol>
                <a:gridCol w="2808000">
                  <a:extLst>
                    <a:ext uri="{9D8B030D-6E8A-4147-A177-3AD203B41FA5}">
                      <a16:colId xmlns:a16="http://schemas.microsoft.com/office/drawing/2014/main" val="20001"/>
                    </a:ext>
                  </a:extLst>
                </a:gridCol>
                <a:gridCol w="813104">
                  <a:extLst>
                    <a:ext uri="{9D8B030D-6E8A-4147-A177-3AD203B41FA5}">
                      <a16:colId xmlns:a16="http://schemas.microsoft.com/office/drawing/2014/main" val="20002"/>
                    </a:ext>
                  </a:extLst>
                </a:gridCol>
                <a:gridCol w="2225040">
                  <a:extLst>
                    <a:ext uri="{9D8B030D-6E8A-4147-A177-3AD203B41FA5}">
                      <a16:colId xmlns:a16="http://schemas.microsoft.com/office/drawing/2014/main" val="20003"/>
                    </a:ext>
                  </a:extLst>
                </a:gridCol>
                <a:gridCol w="1121410">
                  <a:extLst>
                    <a:ext uri="{9D8B030D-6E8A-4147-A177-3AD203B41FA5}">
                      <a16:colId xmlns:a16="http://schemas.microsoft.com/office/drawing/2014/main" val="20004"/>
                    </a:ext>
                  </a:extLst>
                </a:gridCol>
              </a:tblGrid>
              <a:tr h="71501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功能</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有效等价类</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编号</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sym typeface="+mn-ea"/>
                        </a:rPr>
                        <a:t>无效等价类</a:t>
                      </a:r>
                      <a:endParaRPr lang="zh-CN" altLang="en-US" sz="1800">
                        <a:latin typeface="微软雅黑" panose="020B0503020204020204" pitchFamily="34" charset="-122"/>
                        <a:ea typeface="微软雅黑" panose="020B0503020204020204" pitchFamily="34" charset="-122"/>
                      </a:endParaRP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编号</a:t>
                      </a:r>
                    </a:p>
                  </a:txBody>
                  <a:tcPr anchor="ctr"/>
                </a:tc>
                <a:extLst>
                  <a:ext uri="{0D108BD9-81ED-4DB2-BD59-A6C34878D82A}">
                    <a16:rowId xmlns:a16="http://schemas.microsoft.com/office/drawing/2014/main" val="10000"/>
                  </a:ext>
                </a:extLst>
              </a:tr>
              <a:tr h="687070">
                <a:tc rowSpan="2">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快速到账</a:t>
                      </a:r>
                    </a:p>
                  </a:txBody>
                  <a:tcPr anchor="ctr"/>
                </a:tc>
                <a:tc rowSpan="2">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0元&lt;提现金额≤10000元</a:t>
                      </a:r>
                    </a:p>
                  </a:txBody>
                  <a:tcPr anchor="ctr"/>
                </a:tc>
                <a:tc rowSpan="2">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提现金额≤ 0</a:t>
                      </a:r>
                      <a:r>
                        <a:rPr lang="zh-CN" altLang="en-US" sz="1800" kern="1200">
                          <a:solidFill>
                            <a:srgbClr val="595959"/>
                          </a:solidFill>
                          <a:latin typeface="微软雅黑" panose="020B0503020204020204" pitchFamily="34" charset="-122"/>
                          <a:ea typeface="微软雅黑" panose="020B0503020204020204" pitchFamily="34" charset="-122"/>
                          <a:cs typeface="+mn-cs"/>
                        </a:rPr>
                        <a:t>元</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extLst>
                  <a:ext uri="{0D108BD9-81ED-4DB2-BD59-A6C34878D82A}">
                    <a16:rowId xmlns:a16="http://schemas.microsoft.com/office/drawing/2014/main" val="10001"/>
                  </a:ext>
                </a:extLst>
              </a:tr>
              <a:tr h="645160">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提现金额&gt;10000元</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extLst>
                  <a:ext uri="{0D108BD9-81ED-4DB2-BD59-A6C34878D82A}">
                    <a16:rowId xmlns:a16="http://schemas.microsoft.com/office/drawing/2014/main" val="10002"/>
                  </a:ext>
                </a:extLst>
              </a:tr>
              <a:tr h="644525">
                <a:tc rowSpan="2">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普通到账</a:t>
                      </a:r>
                    </a:p>
                  </a:txBody>
                  <a:tcPr anchor="ctr"/>
                </a:tc>
                <a:tc rowSpan="2">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0&lt;提现金额≤余额</a:t>
                      </a:r>
                    </a:p>
                  </a:txBody>
                  <a:tcPr anchor="ctr"/>
                </a:tc>
                <a:tc rowSpan="2">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提现金额≤ 0</a:t>
                      </a:r>
                      <a:r>
                        <a:rPr lang="zh-CN" altLang="en-US" sz="1800" kern="1200">
                          <a:solidFill>
                            <a:srgbClr val="595959"/>
                          </a:solidFill>
                          <a:latin typeface="微软雅黑" panose="020B0503020204020204" pitchFamily="34" charset="-122"/>
                          <a:ea typeface="微软雅黑" panose="020B0503020204020204" pitchFamily="34" charset="-122"/>
                          <a:cs typeface="+mn-cs"/>
                        </a:rPr>
                        <a:t>元</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a:t>
                      </a:r>
                    </a:p>
                  </a:txBody>
                  <a:tcPr anchor="ctr"/>
                </a:tc>
                <a:extLst>
                  <a:ext uri="{0D108BD9-81ED-4DB2-BD59-A6C34878D82A}">
                    <a16:rowId xmlns:a16="http://schemas.microsoft.com/office/drawing/2014/main" val="10003"/>
                  </a:ext>
                </a:extLst>
              </a:tr>
              <a:tr h="655955">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提现金额&gt;余额</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6</a:t>
                      </a:r>
                    </a:p>
                  </a:txBody>
                  <a:tcPr anchor="ctr"/>
                </a:tc>
                <a:extLst>
                  <a:ext uri="{0D108BD9-81ED-4DB2-BD59-A6C34878D82A}">
                    <a16:rowId xmlns:a16="http://schemas.microsoft.com/office/drawing/2014/main" val="10004"/>
                  </a:ext>
                </a:extLst>
              </a:tr>
            </a:tbl>
          </a:graphicData>
        </a:graphic>
      </p:graphicFrame>
      <p:sp>
        <p:nvSpPr>
          <p:cNvPr id="4"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2.1.4	实例三：余额宝提现的等价类划分</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7206" y="1949228"/>
            <a:ext cx="7920000" cy="688075"/>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FF000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场景法，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能够灵活应用场景法设计测试用例</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852295" y="2819400"/>
            <a:ext cx="7920000"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状态迁移图法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，能够描述状态迁移图法的使用场景</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1127125" y="837565"/>
            <a:ext cx="9710420" cy="637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细分后的余额宝提现功能等价类表</a:t>
            </a:r>
            <a:r>
              <a:rPr lang="zh-CN" altLang="en-US" sz="1800" dirty="0">
                <a:solidFill>
                  <a:srgbClr val="595959"/>
                </a:solidFill>
                <a:latin typeface="微软雅黑" panose="020B0503020204020204" pitchFamily="34" charset="-122"/>
                <a:ea typeface="微软雅黑" panose="020B0503020204020204" pitchFamily="34" charset="-122"/>
              </a:rPr>
              <a:t>如下表所示。</a:t>
            </a:r>
          </a:p>
        </p:txBody>
      </p:sp>
      <p:graphicFrame>
        <p:nvGraphicFramePr>
          <p:cNvPr id="2" name="表格 1"/>
          <p:cNvGraphicFramePr/>
          <p:nvPr>
            <p:custDataLst>
              <p:tags r:id="rId1"/>
            </p:custDataLst>
            <p:extLst>
              <p:ext uri="{D42A27DB-BD31-4B8C-83A1-F6EECF244321}">
                <p14:modId xmlns:p14="http://schemas.microsoft.com/office/powerpoint/2010/main" val="91824080"/>
              </p:ext>
            </p:extLst>
          </p:nvPr>
        </p:nvGraphicFramePr>
        <p:xfrm>
          <a:off x="1806362" y="1629794"/>
          <a:ext cx="8464844" cy="4558030"/>
        </p:xfrm>
        <a:graphic>
          <a:graphicData uri="http://schemas.openxmlformats.org/drawingml/2006/table">
            <a:tbl>
              <a:tblPr firstRow="1" bandRow="1">
                <a:tableStyleId>{5C22544A-7EE6-4342-B048-85BDC9FD1C3A}</a:tableStyleId>
              </a:tblPr>
              <a:tblGrid>
                <a:gridCol w="1323340">
                  <a:extLst>
                    <a:ext uri="{9D8B030D-6E8A-4147-A177-3AD203B41FA5}">
                      <a16:colId xmlns:a16="http://schemas.microsoft.com/office/drawing/2014/main" val="20000"/>
                    </a:ext>
                  </a:extLst>
                </a:gridCol>
                <a:gridCol w="3068606">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gridCol w="2200898">
                  <a:extLst>
                    <a:ext uri="{9D8B030D-6E8A-4147-A177-3AD203B41FA5}">
                      <a16:colId xmlns:a16="http://schemas.microsoft.com/office/drawing/2014/main" val="20003"/>
                    </a:ext>
                  </a:extLst>
                </a:gridCol>
                <a:gridCol w="864000">
                  <a:extLst>
                    <a:ext uri="{9D8B030D-6E8A-4147-A177-3AD203B41FA5}">
                      <a16:colId xmlns:a16="http://schemas.microsoft.com/office/drawing/2014/main" val="20004"/>
                    </a:ext>
                  </a:extLst>
                </a:gridCol>
              </a:tblGrid>
              <a:tr h="71501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功能</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有效等价类</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编号</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sym typeface="+mn-ea"/>
                        </a:rPr>
                        <a:t>无效等价类</a:t>
                      </a:r>
                      <a:endParaRPr lang="zh-CN" altLang="en-US" sz="1800">
                        <a:latin typeface="微软雅黑" panose="020B0503020204020204" pitchFamily="34" charset="-122"/>
                        <a:ea typeface="微软雅黑" panose="020B0503020204020204" pitchFamily="34" charset="-122"/>
                      </a:endParaRP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编号</a:t>
                      </a:r>
                    </a:p>
                  </a:txBody>
                  <a:tcPr anchor="ctr"/>
                </a:tc>
                <a:extLst>
                  <a:ext uri="{0D108BD9-81ED-4DB2-BD59-A6C34878D82A}">
                    <a16:rowId xmlns:a16="http://schemas.microsoft.com/office/drawing/2014/main" val="10000"/>
                  </a:ext>
                </a:extLst>
              </a:tr>
              <a:tr h="687070">
                <a:tc rowSpan="2">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快速到账</a:t>
                      </a:r>
                    </a:p>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（第1次）</a:t>
                      </a:r>
                    </a:p>
                  </a:txBody>
                  <a:tcPr anchor="ctr"/>
                </a:tc>
                <a:tc rowSpan="2">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0元&lt;提现金额&lt;=10000元</a:t>
                      </a:r>
                    </a:p>
                  </a:txBody>
                  <a:tcPr anchor="ctr"/>
                </a:tc>
                <a:tc rowSpan="2">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提现金额≤ 0</a:t>
                      </a:r>
                      <a:r>
                        <a:rPr lang="zh-CN" altLang="en-US" sz="1800" kern="1200">
                          <a:solidFill>
                            <a:srgbClr val="595959"/>
                          </a:solidFill>
                          <a:latin typeface="微软雅黑" panose="020B0503020204020204" pitchFamily="34" charset="-122"/>
                          <a:ea typeface="微软雅黑" panose="020B0503020204020204" pitchFamily="34" charset="-122"/>
                          <a:cs typeface="+mn-cs"/>
                        </a:rPr>
                        <a:t>元</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extLst>
                  <a:ext uri="{0D108BD9-81ED-4DB2-BD59-A6C34878D82A}">
                    <a16:rowId xmlns:a16="http://schemas.microsoft.com/office/drawing/2014/main" val="10001"/>
                  </a:ext>
                </a:extLst>
              </a:tr>
              <a:tr h="645160">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提现金额&gt;10000</a:t>
                      </a:r>
                      <a:r>
                        <a:rPr lang="zh-CN" altLang="en-US" sz="1800" kern="1200">
                          <a:solidFill>
                            <a:srgbClr val="595959"/>
                          </a:solidFill>
                          <a:latin typeface="微软雅黑" panose="020B0503020204020204" pitchFamily="34" charset="-122"/>
                          <a:ea typeface="微软雅黑" panose="020B0503020204020204" pitchFamily="34" charset="-122"/>
                          <a:cs typeface="+mn-cs"/>
                        </a:rPr>
                        <a:t>元</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extLst>
                  <a:ext uri="{0D108BD9-81ED-4DB2-BD59-A6C34878D82A}">
                    <a16:rowId xmlns:a16="http://schemas.microsoft.com/office/drawing/2014/main" val="10002"/>
                  </a:ext>
                </a:extLst>
              </a:tr>
              <a:tr h="644525">
                <a:tc rowSpan="2">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快速到账</a:t>
                      </a:r>
                    </a:p>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（第n次）</a:t>
                      </a:r>
                    </a:p>
                  </a:txBody>
                  <a:tcPr anchor="ctr"/>
                </a:tc>
                <a:tc rowSpan="2">
                  <a:txBody>
                    <a:bodyPr/>
                    <a:lstStyle/>
                    <a:p>
                      <a:pPr algn="l">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0元&lt;提现金</a:t>
                      </a: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额</a:t>
                      </a:r>
                      <a:r>
                        <a:rPr lang="zh-CN" altLang="en-US" sz="1800" kern="1200">
                          <a:solidFill>
                            <a:srgbClr val="595959"/>
                          </a:solidFill>
                          <a:latin typeface="微软雅黑" panose="020B0503020204020204" pitchFamily="34" charset="-122"/>
                          <a:ea typeface="微软雅黑" panose="020B0503020204020204" pitchFamily="34" charset="-122"/>
                          <a:cs typeface="+mn-cs"/>
                        </a:rPr>
                        <a:t>&lt;=10000-已提现金额</a:t>
                      </a:r>
                    </a:p>
                  </a:txBody>
                  <a:tcPr anchor="ctr"/>
                </a:tc>
                <a:tc rowSpan="2">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7</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提现金额≤ 0</a:t>
                      </a:r>
                      <a:r>
                        <a:rPr lang="zh-CN" altLang="en-US" sz="1800" kern="1200">
                          <a:solidFill>
                            <a:srgbClr val="595959"/>
                          </a:solidFill>
                          <a:latin typeface="微软雅黑" panose="020B0503020204020204" pitchFamily="34" charset="-122"/>
                          <a:ea typeface="微软雅黑" panose="020B0503020204020204" pitchFamily="34" charset="-122"/>
                          <a:cs typeface="+mn-cs"/>
                        </a:rPr>
                        <a:t>元</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8</a:t>
                      </a:r>
                    </a:p>
                  </a:txBody>
                  <a:tcPr anchor="ctr"/>
                </a:tc>
                <a:extLst>
                  <a:ext uri="{0D108BD9-81ED-4DB2-BD59-A6C34878D82A}">
                    <a16:rowId xmlns:a16="http://schemas.microsoft.com/office/drawing/2014/main" val="10003"/>
                  </a:ext>
                </a:extLst>
              </a:tr>
              <a:tr h="655955">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提现金额&gt;10000-已提现金额</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9</a:t>
                      </a:r>
                    </a:p>
                  </a:txBody>
                  <a:tcPr anchor="ctr"/>
                </a:tc>
                <a:extLst>
                  <a:ext uri="{0D108BD9-81ED-4DB2-BD59-A6C34878D82A}">
                    <a16:rowId xmlns:a16="http://schemas.microsoft.com/office/drawing/2014/main" val="10004"/>
                  </a:ext>
                </a:extLst>
              </a:tr>
              <a:tr h="572135">
                <a:tc rowSpan="3">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普通到账</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rowSpan="3">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0元&lt;提现金额≤余额</a:t>
                      </a: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rowSpan="3">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rowSpan="2">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提现金额≤ 0</a:t>
                      </a: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元</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a:t>
                      </a:r>
                    </a:p>
                  </a:txBody>
                  <a:tcPr anchor="ctr"/>
                </a:tc>
                <a:extLst>
                  <a:ext uri="{0D108BD9-81ED-4DB2-BD59-A6C34878D82A}">
                    <a16:rowId xmlns:a16="http://schemas.microsoft.com/office/drawing/2014/main" val="10005"/>
                  </a:ext>
                </a:extLst>
              </a:tr>
              <a:tr h="0">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rowSpan="2">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6</a:t>
                      </a:r>
                    </a:p>
                  </a:txBody>
                  <a:tcPr anchor="ctr"/>
                </a:tc>
                <a:extLst>
                  <a:ext uri="{0D108BD9-81ED-4DB2-BD59-A6C34878D82A}">
                    <a16:rowId xmlns:a16="http://schemas.microsoft.com/office/drawing/2014/main" val="10006"/>
                  </a:ext>
                </a:extLst>
              </a:tr>
              <a:tr h="567055">
                <a:tc vMerge="1">
                  <a:txBody>
                    <a:bodyPr/>
                    <a:lstStyle/>
                    <a:p>
                      <a:endParaRPr lang="zh-CN"/>
                    </a:p>
                  </a:txBody>
                  <a:tcPr anchor="ctr"/>
                </a:tc>
                <a:tc vMerge="1">
                  <a:txBody>
                    <a:bodyPr/>
                    <a:lstStyle/>
                    <a:p>
                      <a:endParaRPr lang="zh-CN"/>
                    </a:p>
                  </a:txBody>
                  <a:tcPr anchor="ctr"/>
                </a:tc>
                <a:tc vMerge="1">
                  <a:txBody>
                    <a:bodyPr/>
                    <a:lstStyle/>
                    <a:p>
                      <a:endParaRPr lang="zh-CN"/>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提现金额&gt;余额</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extLst>
                  <a:ext uri="{0D108BD9-81ED-4DB2-BD59-A6C34878D82A}">
                    <a16:rowId xmlns:a16="http://schemas.microsoft.com/office/drawing/2014/main" val="10007"/>
                  </a:ext>
                </a:extLst>
              </a:tr>
            </a:tbl>
          </a:graphicData>
        </a:graphic>
      </p:graphicFrame>
      <p:sp>
        <p:nvSpPr>
          <p:cNvPr id="4"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2.1.4	实例三：余额宝提现的等价类划分</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1127125" y="837565"/>
            <a:ext cx="9710420" cy="110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下面根据建立的等价类表来设计测试用例进行测试，假如现在余额宝中有50000元余额，则</a:t>
            </a:r>
            <a:r>
              <a:rPr lang="zh-CN" altLang="en-US" sz="1800" dirty="0">
                <a:solidFill>
                  <a:srgbClr val="0070C0"/>
                </a:solidFill>
                <a:latin typeface="微软雅黑" panose="020B0503020204020204" pitchFamily="34" charset="-122"/>
                <a:ea typeface="微软雅黑" panose="020B0503020204020204" pitchFamily="34" charset="-122"/>
              </a:rPr>
              <a:t>覆盖有效等价类</a:t>
            </a:r>
            <a:r>
              <a:rPr lang="zh-CN" altLang="en-US" sz="1800">
                <a:solidFill>
                  <a:srgbClr val="0070C0"/>
                </a:solidFill>
                <a:latin typeface="微软雅黑" panose="020B0503020204020204" pitchFamily="34" charset="-122"/>
                <a:ea typeface="微软雅黑" panose="020B0503020204020204" pitchFamily="34" charset="-122"/>
              </a:rPr>
              <a:t>的测试用例</a:t>
            </a:r>
            <a:r>
              <a:rPr lang="zh-CN" altLang="en-US" sz="1800" dirty="0">
                <a:solidFill>
                  <a:srgbClr val="595959"/>
                </a:solidFill>
                <a:latin typeface="微软雅黑" panose="020B0503020204020204" pitchFamily="34" charset="-122"/>
                <a:ea typeface="微软雅黑" panose="020B0503020204020204" pitchFamily="34" charset="-122"/>
              </a:rPr>
              <a:t>和</a:t>
            </a:r>
            <a:r>
              <a:rPr lang="zh-CN" altLang="en-US" sz="1800">
                <a:solidFill>
                  <a:srgbClr val="0070C0"/>
                </a:solidFill>
                <a:latin typeface="微软雅黑" panose="020B0503020204020204" pitchFamily="34" charset="-122"/>
                <a:ea typeface="微软雅黑" panose="020B0503020204020204" pitchFamily="34" charset="-122"/>
              </a:rPr>
              <a:t>覆盖</a:t>
            </a:r>
            <a:r>
              <a:rPr lang="zh-CN" altLang="en-US" sz="1800" dirty="0">
                <a:solidFill>
                  <a:srgbClr val="0070C0"/>
                </a:solidFill>
                <a:latin typeface="微软雅黑" panose="020B0503020204020204" pitchFamily="34" charset="-122"/>
                <a:ea typeface="微软雅黑" panose="020B0503020204020204" pitchFamily="34" charset="-122"/>
              </a:rPr>
              <a:t>无效等价类的测试用例</a:t>
            </a:r>
            <a:r>
              <a:rPr lang="zh-CN" altLang="en-US" sz="1800" dirty="0">
                <a:solidFill>
                  <a:srgbClr val="595959"/>
                </a:solidFill>
                <a:latin typeface="微软雅黑" panose="020B0503020204020204" pitchFamily="34" charset="-122"/>
                <a:ea typeface="微软雅黑" panose="020B0503020204020204" pitchFamily="34" charset="-122"/>
              </a:rPr>
              <a:t>分别如下所示。</a:t>
            </a:r>
          </a:p>
          <a:p>
            <a:pPr algn="just">
              <a:lnSpc>
                <a:spcPct val="150000"/>
              </a:lnSpc>
              <a:buClrTx/>
              <a:buSzTx/>
              <a:buFontTx/>
            </a:pPr>
            <a:endParaRPr lang="zh-CN" altLang="en-US" sz="1800" dirty="0">
              <a:solidFill>
                <a:srgbClr val="595959"/>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1847596077"/>
              </p:ext>
            </p:extLst>
          </p:nvPr>
        </p:nvGraphicFramePr>
        <p:xfrm>
          <a:off x="2423160" y="2565400"/>
          <a:ext cx="7541260" cy="2399665"/>
        </p:xfrm>
        <a:graphic>
          <a:graphicData uri="http://schemas.openxmlformats.org/drawingml/2006/table">
            <a:tbl>
              <a:tblPr firstRow="1" bandRow="1">
                <a:tableStyleId>{5C22544A-7EE6-4342-B048-85BDC9FD1C3A}</a:tableStyleId>
              </a:tblPr>
              <a:tblGrid>
                <a:gridCol w="1437005">
                  <a:extLst>
                    <a:ext uri="{9D8B030D-6E8A-4147-A177-3AD203B41FA5}">
                      <a16:colId xmlns:a16="http://schemas.microsoft.com/office/drawing/2014/main" val="20000"/>
                    </a:ext>
                  </a:extLst>
                </a:gridCol>
                <a:gridCol w="2011045">
                  <a:extLst>
                    <a:ext uri="{9D8B030D-6E8A-4147-A177-3AD203B41FA5}">
                      <a16:colId xmlns:a16="http://schemas.microsoft.com/office/drawing/2014/main" val="20001"/>
                    </a:ext>
                  </a:extLst>
                </a:gridCol>
                <a:gridCol w="1401445">
                  <a:extLst>
                    <a:ext uri="{9D8B030D-6E8A-4147-A177-3AD203B41FA5}">
                      <a16:colId xmlns:a16="http://schemas.microsoft.com/office/drawing/2014/main" val="20002"/>
                    </a:ext>
                  </a:extLst>
                </a:gridCol>
                <a:gridCol w="2691765">
                  <a:extLst>
                    <a:ext uri="{9D8B030D-6E8A-4147-A177-3AD203B41FA5}">
                      <a16:colId xmlns:a16="http://schemas.microsoft.com/office/drawing/2014/main" val="20003"/>
                    </a:ext>
                  </a:extLst>
                </a:gridCol>
              </a:tblGrid>
              <a:tr h="607695">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功能</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金额/元</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覆盖有效等价类编号</a:t>
                      </a:r>
                    </a:p>
                  </a:txBody>
                  <a:tcPr anchor="ctr"/>
                </a:tc>
                <a:extLst>
                  <a:ext uri="{0D108BD9-81ED-4DB2-BD59-A6C34878D82A}">
                    <a16:rowId xmlns:a16="http://schemas.microsoft.com/office/drawing/2014/main" val="10000"/>
                  </a:ext>
                </a:extLst>
              </a:tr>
              <a:tr h="592455">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test1</a:t>
                      </a:r>
                    </a:p>
                  </a:txBody>
                  <a:tcPr anchor="ctr"/>
                </a:tc>
                <a:tc>
                  <a:txBody>
                    <a:bodyPr/>
                    <a:lstStyle/>
                    <a:p>
                      <a:pPr algn="l">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快速到账（第1次）</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1000</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extLst>
                  <a:ext uri="{0D108BD9-81ED-4DB2-BD59-A6C34878D82A}">
                    <a16:rowId xmlns:a16="http://schemas.microsoft.com/office/drawing/2014/main" val="10001"/>
                  </a:ext>
                </a:extLst>
              </a:tr>
              <a:tr h="55308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test2</a:t>
                      </a:r>
                    </a:p>
                  </a:txBody>
                  <a:tcPr anchor="ctr"/>
                </a:tc>
                <a:tc>
                  <a:txBody>
                    <a:bodyPr/>
                    <a:lstStyle/>
                    <a:p>
                      <a:pPr algn="l">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快速到账（第n次，已提现2000元）</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7000</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7</a:t>
                      </a:r>
                    </a:p>
                  </a:txBody>
                  <a:tcPr anchor="ctr"/>
                </a:tc>
                <a:extLst>
                  <a:ext uri="{0D108BD9-81ED-4DB2-BD59-A6C34878D82A}">
                    <a16:rowId xmlns:a16="http://schemas.microsoft.com/office/drawing/2014/main" val="10002"/>
                  </a:ext>
                </a:extLst>
              </a:tr>
              <a:tr h="55943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test3</a:t>
                      </a:r>
                    </a:p>
                  </a:txBody>
                  <a:tcPr anchor="ctr"/>
                </a:tc>
                <a:tc>
                  <a:txBody>
                    <a:bodyPr/>
                    <a:lstStyle/>
                    <a:p>
                      <a:pPr algn="l">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普通到账</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40000</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a:t>
                      </a:r>
                    </a:p>
                  </a:txBody>
                  <a:tcPr anchor="ctr"/>
                </a:tc>
                <a:extLst>
                  <a:ext uri="{0D108BD9-81ED-4DB2-BD59-A6C34878D82A}">
                    <a16:rowId xmlns:a16="http://schemas.microsoft.com/office/drawing/2014/main" val="10003"/>
                  </a:ext>
                </a:extLst>
              </a:tr>
            </a:tbl>
          </a:graphicData>
        </a:graphic>
      </p:graphicFrame>
      <p:sp>
        <p:nvSpPr>
          <p:cNvPr id="4"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2.1.4	实例三：余额宝提现的等价类划分</a:t>
            </a:r>
          </a:p>
        </p:txBody>
      </p:sp>
      <p:sp>
        <p:nvSpPr>
          <p:cNvPr id="5" name="文本框 4"/>
          <p:cNvSpPr txBox="1"/>
          <p:nvPr/>
        </p:nvSpPr>
        <p:spPr>
          <a:xfrm>
            <a:off x="4727575" y="2068830"/>
            <a:ext cx="3057525" cy="368300"/>
          </a:xfrm>
          <a:prstGeom prst="rect">
            <a:avLst/>
          </a:prstGeom>
          <a:noFill/>
        </p:spPr>
        <p:txBody>
          <a:bodyPr wrap="square" rtlCol="0" anchor="t">
            <a:spAutoFit/>
          </a:bodyPr>
          <a:lstStyle/>
          <a:p>
            <a:r>
              <a:rPr lang="zh-CN" altLang="en-US" sz="1800" dirty="0">
                <a:solidFill>
                  <a:srgbClr val="595959"/>
                </a:solidFill>
                <a:latin typeface="微软雅黑" panose="020B0503020204020204" pitchFamily="34" charset="-122"/>
                <a:ea typeface="微软雅黑" panose="020B0503020204020204" pitchFamily="34" charset="-122"/>
                <a:sym typeface="+mn-ea"/>
              </a:rPr>
              <a:t>覆盖有效等价类的测试用例</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extLst>
              <p:ext uri="{D42A27DB-BD31-4B8C-83A1-F6EECF244321}">
                <p14:modId xmlns:p14="http://schemas.microsoft.com/office/powerpoint/2010/main" val="1816334370"/>
              </p:ext>
            </p:extLst>
          </p:nvPr>
        </p:nvGraphicFramePr>
        <p:xfrm>
          <a:off x="2350770" y="1478280"/>
          <a:ext cx="7541260" cy="3964305"/>
        </p:xfrm>
        <a:graphic>
          <a:graphicData uri="http://schemas.openxmlformats.org/drawingml/2006/table">
            <a:tbl>
              <a:tblPr firstRow="1" bandRow="1">
                <a:tableStyleId>{5C22544A-7EE6-4342-B048-85BDC9FD1C3A}</a:tableStyleId>
              </a:tblPr>
              <a:tblGrid>
                <a:gridCol w="1437005">
                  <a:extLst>
                    <a:ext uri="{9D8B030D-6E8A-4147-A177-3AD203B41FA5}">
                      <a16:colId xmlns:a16="http://schemas.microsoft.com/office/drawing/2014/main" val="20000"/>
                    </a:ext>
                  </a:extLst>
                </a:gridCol>
                <a:gridCol w="2011045">
                  <a:extLst>
                    <a:ext uri="{9D8B030D-6E8A-4147-A177-3AD203B41FA5}">
                      <a16:colId xmlns:a16="http://schemas.microsoft.com/office/drawing/2014/main" val="20001"/>
                    </a:ext>
                  </a:extLst>
                </a:gridCol>
                <a:gridCol w="1401445">
                  <a:extLst>
                    <a:ext uri="{9D8B030D-6E8A-4147-A177-3AD203B41FA5}">
                      <a16:colId xmlns:a16="http://schemas.microsoft.com/office/drawing/2014/main" val="20002"/>
                    </a:ext>
                  </a:extLst>
                </a:gridCol>
                <a:gridCol w="2691765">
                  <a:extLst>
                    <a:ext uri="{9D8B030D-6E8A-4147-A177-3AD203B41FA5}">
                      <a16:colId xmlns:a16="http://schemas.microsoft.com/office/drawing/2014/main" val="20003"/>
                    </a:ext>
                  </a:extLst>
                </a:gridCol>
              </a:tblGrid>
              <a:tr h="607695">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功能</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金额/元</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覆盖无效等价类编号</a:t>
                      </a:r>
                    </a:p>
                  </a:txBody>
                  <a:tcPr anchor="ctr"/>
                </a:tc>
                <a:extLst>
                  <a:ext uri="{0D108BD9-81ED-4DB2-BD59-A6C34878D82A}">
                    <a16:rowId xmlns:a16="http://schemas.microsoft.com/office/drawing/2014/main" val="10000"/>
                  </a:ext>
                </a:extLst>
              </a:tr>
              <a:tr h="55943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test4</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rowSpan="2">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快速到账（第1次）</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-10000</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extLst>
                  <a:ext uri="{0D108BD9-81ED-4DB2-BD59-A6C34878D82A}">
                    <a16:rowId xmlns:a16="http://schemas.microsoft.com/office/drawing/2014/main" val="10001"/>
                  </a:ext>
                </a:extLst>
              </a:tr>
              <a:tr h="55943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test5</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20000</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extLst>
                  <a:ext uri="{0D108BD9-81ED-4DB2-BD59-A6C34878D82A}">
                    <a16:rowId xmlns:a16="http://schemas.microsoft.com/office/drawing/2014/main" val="10002"/>
                  </a:ext>
                </a:extLst>
              </a:tr>
              <a:tr h="55943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test6</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rowSpan="2">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快速到账（第n次，已提现2000）</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-2000</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8</a:t>
                      </a:r>
                    </a:p>
                  </a:txBody>
                  <a:tcPr anchor="ctr"/>
                </a:tc>
                <a:extLst>
                  <a:ext uri="{0D108BD9-81ED-4DB2-BD59-A6C34878D82A}">
                    <a16:rowId xmlns:a16="http://schemas.microsoft.com/office/drawing/2014/main" val="10003"/>
                  </a:ext>
                </a:extLst>
              </a:tr>
              <a:tr h="55943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test7</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9000</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9</a:t>
                      </a:r>
                    </a:p>
                  </a:txBody>
                  <a:tcPr anchor="ctr"/>
                </a:tc>
                <a:extLst>
                  <a:ext uri="{0D108BD9-81ED-4DB2-BD59-A6C34878D82A}">
                    <a16:rowId xmlns:a16="http://schemas.microsoft.com/office/drawing/2014/main" val="10004"/>
                  </a:ext>
                </a:extLst>
              </a:tr>
              <a:tr h="55943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test8</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rowSpan="2">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普通到账</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-3000</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a:t>
                      </a:r>
                    </a:p>
                  </a:txBody>
                  <a:tcPr anchor="ctr"/>
                </a:tc>
                <a:extLst>
                  <a:ext uri="{0D108BD9-81ED-4DB2-BD59-A6C34878D82A}">
                    <a16:rowId xmlns:a16="http://schemas.microsoft.com/office/drawing/2014/main" val="10005"/>
                  </a:ext>
                </a:extLst>
              </a:tr>
              <a:tr h="55943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test9</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60000</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6</a:t>
                      </a:r>
                    </a:p>
                  </a:txBody>
                  <a:tcPr anchor="ctr"/>
                </a:tc>
                <a:extLst>
                  <a:ext uri="{0D108BD9-81ED-4DB2-BD59-A6C34878D82A}">
                    <a16:rowId xmlns:a16="http://schemas.microsoft.com/office/drawing/2014/main" val="10006"/>
                  </a:ext>
                </a:extLst>
              </a:tr>
            </a:tbl>
          </a:graphicData>
        </a:graphic>
      </p:graphicFrame>
      <p:sp>
        <p:nvSpPr>
          <p:cNvPr id="4"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2.1.4	实例三：余额宝提现的等价类划分</a:t>
            </a:r>
          </a:p>
        </p:txBody>
      </p:sp>
      <p:sp>
        <p:nvSpPr>
          <p:cNvPr id="5" name="文本框 4"/>
          <p:cNvSpPr txBox="1"/>
          <p:nvPr/>
        </p:nvSpPr>
        <p:spPr>
          <a:xfrm>
            <a:off x="4655185" y="981710"/>
            <a:ext cx="3057525" cy="368300"/>
          </a:xfrm>
          <a:prstGeom prst="rect">
            <a:avLst/>
          </a:prstGeom>
          <a:noFill/>
        </p:spPr>
        <p:txBody>
          <a:bodyPr wrap="square" rtlCol="0" anchor="t">
            <a:spAutoFit/>
          </a:bodyPr>
          <a:lstStyle/>
          <a:p>
            <a:r>
              <a:rPr lang="zh-CN" altLang="en-US" sz="1800" dirty="0">
                <a:solidFill>
                  <a:srgbClr val="595959"/>
                </a:solidFill>
                <a:latin typeface="微软雅黑" panose="020B0503020204020204" pitchFamily="34" charset="-122"/>
                <a:ea typeface="微软雅黑" panose="020B0503020204020204" pitchFamily="34" charset="-122"/>
                <a:sym typeface="+mn-ea"/>
              </a:rPr>
              <a:t>覆盖无效等价类的测试用例</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1369B2"/>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边界值</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分析法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35354" y="3213770"/>
            <a:ext cx="566929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边界值分析法</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的概述</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归纳</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什么是边界值分析法</a:t>
            </a:r>
            <a:endParaRPr lang="zh-CN"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.1	边界值分析法概述</a:t>
            </a:r>
          </a:p>
        </p:txBody>
      </p:sp>
    </p:spTree>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701165"/>
            <a:ext cx="6289675" cy="289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0070C0"/>
                </a:solidFill>
                <a:latin typeface="微软雅黑" panose="020B0503020204020204" pitchFamily="34" charset="-122"/>
                <a:ea typeface="微软雅黑" panose="020B0503020204020204" pitchFamily="34" charset="-122"/>
              </a:rPr>
              <a:t>边界值分析法</a:t>
            </a:r>
            <a:r>
              <a:rPr lang="zh-CN" altLang="en-US" sz="2000" dirty="0">
                <a:solidFill>
                  <a:srgbClr val="595959"/>
                </a:solidFill>
                <a:latin typeface="微软雅黑" panose="020B0503020204020204" pitchFamily="34" charset="-122"/>
                <a:ea typeface="微软雅黑" panose="020B0503020204020204" pitchFamily="34" charset="-122"/>
              </a:rPr>
              <a:t>是对软件的</a:t>
            </a:r>
            <a:r>
              <a:rPr lang="zh-CN" altLang="en-US" sz="2000" dirty="0">
                <a:solidFill>
                  <a:srgbClr val="0070C0"/>
                </a:solidFill>
                <a:latin typeface="微软雅黑" panose="020B0503020204020204" pitchFamily="34" charset="-122"/>
                <a:ea typeface="微软雅黑" panose="020B0503020204020204" pitchFamily="34" charset="-122"/>
              </a:rPr>
              <a:t>输入或输出边界进行测试的一种方法</a:t>
            </a:r>
            <a:r>
              <a:rPr lang="zh-CN" altLang="en-US" sz="2000" dirty="0">
                <a:solidFill>
                  <a:srgbClr val="595959"/>
                </a:solidFill>
                <a:latin typeface="微软雅黑" panose="020B0503020204020204" pitchFamily="34" charset="-122"/>
                <a:ea typeface="微软雅黑" panose="020B0503020204020204" pitchFamily="34" charset="-122"/>
              </a:rPr>
              <a:t>，它通常作为等价类划分法的一种补充测试。对于软件来说，错误经常发生在输入或输出值的关键点，即从</a:t>
            </a:r>
            <a:r>
              <a:rPr lang="zh-CN" altLang="en-US" sz="2000" dirty="0">
                <a:solidFill>
                  <a:srgbClr val="0070C0"/>
                </a:solidFill>
                <a:latin typeface="微软雅黑" panose="020B0503020204020204" pitchFamily="34" charset="-122"/>
                <a:ea typeface="微软雅黑" panose="020B0503020204020204" pitchFamily="34" charset="-122"/>
              </a:rPr>
              <a:t>符合需求到不符合需求的关键点</a:t>
            </a:r>
            <a:r>
              <a:rPr lang="zh-CN" altLang="en-US" sz="2000" dirty="0">
                <a:solidFill>
                  <a:srgbClr val="595959"/>
                </a:solidFill>
                <a:latin typeface="微软雅黑" panose="020B0503020204020204" pitchFamily="34" charset="-122"/>
                <a:ea typeface="微软雅黑" panose="020B0503020204020204" pitchFamily="34" charset="-122"/>
              </a:rPr>
              <a:t>，因此</a:t>
            </a:r>
            <a:r>
              <a:rPr lang="zh-CN" altLang="en-US" sz="2000">
                <a:solidFill>
                  <a:srgbClr val="0070C0"/>
                </a:solidFill>
                <a:latin typeface="微软雅黑" panose="020B0503020204020204" pitchFamily="34" charset="-122"/>
                <a:ea typeface="微软雅黑" panose="020B0503020204020204" pitchFamily="34" charset="-122"/>
              </a:rPr>
              <a:t>边界值分析法在</a:t>
            </a:r>
            <a:r>
              <a:rPr lang="zh-CN" altLang="en-US" sz="2000" dirty="0">
                <a:solidFill>
                  <a:srgbClr val="0070C0"/>
                </a:solidFill>
                <a:latin typeface="微软雅黑" panose="020B0503020204020204" pitchFamily="34" charset="-122"/>
                <a:ea typeface="微软雅黑" panose="020B0503020204020204" pitchFamily="34" charset="-122"/>
              </a:rPr>
              <a:t>等价类的边界上执行软件测试工作</a:t>
            </a:r>
            <a:r>
              <a:rPr lang="zh-CN" altLang="en-US" sz="2000" dirty="0">
                <a:solidFill>
                  <a:srgbClr val="595959"/>
                </a:solidFill>
                <a:latin typeface="微软雅黑" panose="020B0503020204020204" pitchFamily="34" charset="-122"/>
                <a:ea typeface="微软雅黑" panose="020B0503020204020204" pitchFamily="34" charset="-122"/>
              </a:rPr>
              <a:t>，它的所有测试用例都是在等价类的边界</a:t>
            </a:r>
            <a:r>
              <a:rPr lang="zh-CN" altLang="en-US" sz="2000">
                <a:solidFill>
                  <a:srgbClr val="595959"/>
                </a:solidFill>
                <a:latin typeface="微软雅黑" panose="020B0503020204020204" pitchFamily="34" charset="-122"/>
                <a:ea typeface="微软雅黑" panose="020B0503020204020204" pitchFamily="34" charset="-122"/>
              </a:rPr>
              <a:t>处设计的。</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.1	边界值分析法概述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411345" y="1413510"/>
            <a:ext cx="7098030" cy="4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在等价类划分法中，无论</a:t>
            </a:r>
            <a:r>
              <a:rPr lang="zh-CN" altLang="en-US" sz="1800">
                <a:solidFill>
                  <a:srgbClr val="595959"/>
                </a:solidFill>
                <a:latin typeface="微软雅黑" panose="020B0503020204020204" pitchFamily="34" charset="-122"/>
                <a:ea typeface="微软雅黑" panose="020B0503020204020204" pitchFamily="34" charset="-122"/>
              </a:rPr>
              <a:t>是输入值还是输出值，</a:t>
            </a:r>
            <a:r>
              <a:rPr lang="zh-CN" altLang="en-US" sz="1800" dirty="0">
                <a:solidFill>
                  <a:srgbClr val="595959"/>
                </a:solidFill>
                <a:latin typeface="微软雅黑" panose="020B0503020204020204" pitchFamily="34" charset="-122"/>
                <a:ea typeface="微软雅黑" panose="020B0503020204020204" pitchFamily="34" charset="-122"/>
              </a:rPr>
              <a:t>都会有多个边界，而</a:t>
            </a:r>
            <a:r>
              <a:rPr lang="zh-CN" altLang="en-US" sz="1800">
                <a:solidFill>
                  <a:srgbClr val="0070C0"/>
                </a:solidFill>
                <a:latin typeface="微软雅黑" panose="020B0503020204020204" pitchFamily="34" charset="-122"/>
                <a:ea typeface="微软雅黑" panose="020B0503020204020204" pitchFamily="34" charset="-122"/>
              </a:rPr>
              <a:t>边界值分析法是</a:t>
            </a:r>
            <a:r>
              <a:rPr lang="zh-CN" altLang="en-US" sz="1800" dirty="0">
                <a:solidFill>
                  <a:srgbClr val="0070C0"/>
                </a:solidFill>
                <a:latin typeface="微软雅黑" panose="020B0503020204020204" pitchFamily="34" charset="-122"/>
                <a:ea typeface="微软雅黑" panose="020B0503020204020204" pitchFamily="34" charset="-122"/>
              </a:rPr>
              <a:t>在</a:t>
            </a:r>
            <a:r>
              <a:rPr lang="zh-CN" altLang="en-US" sz="1800" dirty="0">
                <a:solidFill>
                  <a:srgbClr val="595959"/>
                </a:solidFill>
                <a:latin typeface="微软雅黑" panose="020B0503020204020204" pitchFamily="34" charset="-122"/>
                <a:ea typeface="微软雅黑" panose="020B0503020204020204" pitchFamily="34" charset="-122"/>
              </a:rPr>
              <a:t>这些</a:t>
            </a:r>
            <a:r>
              <a:rPr lang="zh-CN" altLang="en-US" sz="1800" dirty="0">
                <a:solidFill>
                  <a:srgbClr val="0070C0"/>
                </a:solidFill>
                <a:latin typeface="微软雅黑" panose="020B0503020204020204" pitchFamily="34" charset="-122"/>
                <a:ea typeface="微软雅黑" panose="020B0503020204020204" pitchFamily="34" charset="-122"/>
              </a:rPr>
              <a:t>边界附近寻找某些点</a:t>
            </a:r>
            <a:r>
              <a:rPr lang="zh-CN" altLang="en-US" sz="1800">
                <a:solidFill>
                  <a:srgbClr val="0070C0"/>
                </a:solidFill>
                <a:latin typeface="微软雅黑" panose="020B0503020204020204" pitchFamily="34" charset="-122"/>
                <a:ea typeface="微软雅黑" panose="020B0503020204020204" pitchFamily="34" charset="-122"/>
              </a:rPr>
              <a:t>作为测试值</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而不是在等价类内部</a:t>
            </a:r>
            <a:r>
              <a:rPr lang="zh-CN" altLang="en-US" sz="1800">
                <a:solidFill>
                  <a:srgbClr val="595959"/>
                </a:solidFill>
                <a:latin typeface="微软雅黑" panose="020B0503020204020204" pitchFamily="34" charset="-122"/>
                <a:ea typeface="微软雅黑" panose="020B0503020204020204" pitchFamily="34" charset="-122"/>
              </a:rPr>
              <a:t>选择测试值。</a:t>
            </a:r>
            <a:r>
              <a:rPr lang="zh-CN" altLang="en-US" sz="1800" dirty="0">
                <a:solidFill>
                  <a:srgbClr val="595959"/>
                </a:solidFill>
                <a:latin typeface="微软雅黑" panose="020B0503020204020204" pitchFamily="34" charset="-122"/>
                <a:ea typeface="微软雅黑" panose="020B0503020204020204" pitchFamily="34" charset="-122"/>
              </a:rPr>
              <a:t>在使用边界值分析法时，可以通过</a:t>
            </a:r>
            <a:r>
              <a:rPr lang="zh-CN" altLang="en-US" sz="1800" dirty="0">
                <a:solidFill>
                  <a:srgbClr val="0070C0"/>
                </a:solidFill>
                <a:latin typeface="微软雅黑" panose="020B0503020204020204" pitchFamily="34" charset="-122"/>
                <a:ea typeface="微软雅黑" panose="020B0503020204020204" pitchFamily="34" charset="-122"/>
              </a:rPr>
              <a:t>确定边界的3个点来设计测试用例</a:t>
            </a:r>
            <a:r>
              <a:rPr lang="zh-CN" altLang="en-US" sz="1800" dirty="0">
                <a:solidFill>
                  <a:srgbClr val="595959"/>
                </a:solidFill>
                <a:latin typeface="微软雅黑" panose="020B0503020204020204" pitchFamily="34" charset="-122"/>
                <a:ea typeface="微软雅黑" panose="020B0503020204020204" pitchFamily="34" charset="-122"/>
              </a:rPr>
              <a:t>，这3个点分别是</a:t>
            </a:r>
            <a:r>
              <a:rPr lang="zh-CN" altLang="en-US" sz="1800" dirty="0">
                <a:solidFill>
                  <a:srgbClr val="0070C0"/>
                </a:solidFill>
                <a:latin typeface="微软雅黑" panose="020B0503020204020204" pitchFamily="34" charset="-122"/>
                <a:ea typeface="微软雅黑" panose="020B0503020204020204" pitchFamily="34" charset="-122"/>
              </a:rPr>
              <a:t>上点</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离点</a:t>
            </a:r>
            <a:r>
              <a:rPr lang="zh-CN" altLang="en-US" sz="1800" dirty="0">
                <a:solidFill>
                  <a:srgbClr val="595959"/>
                </a:solidFill>
                <a:latin typeface="微软雅黑" panose="020B0503020204020204" pitchFamily="34" charset="-122"/>
                <a:ea typeface="微软雅黑" panose="020B0503020204020204" pitchFamily="34" charset="-122"/>
              </a:rPr>
              <a:t>和</a:t>
            </a:r>
            <a:r>
              <a:rPr lang="zh-CN" altLang="en-US" sz="1800" dirty="0">
                <a:solidFill>
                  <a:srgbClr val="0070C0"/>
                </a:solidFill>
                <a:latin typeface="微软雅黑" panose="020B0503020204020204" pitchFamily="34" charset="-122"/>
                <a:ea typeface="微软雅黑" panose="020B0503020204020204" pitchFamily="34" charset="-122"/>
              </a:rPr>
              <a:t>内点</a:t>
            </a:r>
            <a:r>
              <a:rPr lang="zh-CN" altLang="en-US" sz="1800" dirty="0">
                <a:solidFill>
                  <a:srgbClr val="595959"/>
                </a:solidFill>
                <a:latin typeface="微软雅黑" panose="020B0503020204020204" pitchFamily="34" charset="-122"/>
                <a:ea typeface="微软雅黑" panose="020B0503020204020204" pitchFamily="34" charset="-122"/>
              </a:rPr>
              <a:t>。上点是指边界上的点，离点是指距离边界最近的点，内点是指需求给定范围内的</a:t>
            </a:r>
            <a:r>
              <a:rPr lang="zh-CN" altLang="en-US" sz="1800">
                <a:solidFill>
                  <a:srgbClr val="595959"/>
                </a:solidFill>
                <a:latin typeface="微软雅黑" panose="020B0503020204020204" pitchFamily="34" charset="-122"/>
                <a:ea typeface="微软雅黑" panose="020B0503020204020204" pitchFamily="34" charset="-122"/>
              </a:rPr>
              <a:t>点。</a:t>
            </a:r>
            <a:endParaRPr lang="en-US" altLang="zh-CN" sz="1800">
              <a:solidFill>
                <a:srgbClr val="595959"/>
              </a:solidFill>
              <a:latin typeface="微软雅黑" panose="020B0503020204020204" pitchFamily="34" charset="-122"/>
              <a:ea typeface="微软雅黑" panose="020B0503020204020204" pitchFamily="34" charset="-122"/>
            </a:endParaRPr>
          </a:p>
          <a:p>
            <a:pPr algn="just">
              <a:lnSpc>
                <a:spcPct val="150000"/>
              </a:lnSpc>
              <a:buClrTx/>
              <a:buSzTx/>
              <a:buFontTx/>
            </a:pPr>
            <a:endParaRPr lang="zh-CN" altLang="en-US" sz="18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800">
                <a:solidFill>
                  <a:srgbClr val="595959"/>
                </a:solidFill>
                <a:latin typeface="微软雅黑" panose="020B0503020204020204" pitchFamily="34" charset="-122"/>
                <a:ea typeface="微软雅黑" panose="020B0503020204020204" pitchFamily="34" charset="-122"/>
              </a:rPr>
              <a:t>在等价类中选择边界值时，如果输入条件规定了取值范围或取值个数，则在选取边界值时可选取</a:t>
            </a:r>
            <a:r>
              <a:rPr lang="en-US" altLang="zh-CN" sz="1800">
                <a:solidFill>
                  <a:srgbClr val="0070C0"/>
                </a:solidFill>
                <a:latin typeface="微软雅黑" panose="020B0503020204020204" pitchFamily="34" charset="-122"/>
                <a:ea typeface="微软雅黑" panose="020B0503020204020204" pitchFamily="34" charset="-122"/>
              </a:rPr>
              <a:t> 5 个测试值</a:t>
            </a:r>
            <a:r>
              <a:rPr lang="en-US" altLang="zh-CN" sz="1800">
                <a:solidFill>
                  <a:srgbClr val="595959"/>
                </a:solidFill>
                <a:latin typeface="微软雅黑" panose="020B0503020204020204" pitchFamily="34" charset="-122"/>
                <a:ea typeface="微软雅黑" panose="020B0503020204020204" pitchFamily="34" charset="-122"/>
              </a:rPr>
              <a:t>或</a:t>
            </a:r>
            <a:r>
              <a:rPr lang="en-US" altLang="zh-CN" sz="1800">
                <a:solidFill>
                  <a:srgbClr val="0070C0"/>
                </a:solidFill>
                <a:latin typeface="微软雅黑" panose="020B0503020204020204" pitchFamily="34" charset="-122"/>
                <a:ea typeface="微软雅黑" panose="020B0503020204020204" pitchFamily="34" charset="-122"/>
              </a:rPr>
              <a:t> 7 个测试值</a:t>
            </a:r>
            <a:r>
              <a:rPr lang="en-US" altLang="zh-CN" sz="1800">
                <a:solidFill>
                  <a:srgbClr val="595959"/>
                </a:solidFill>
                <a:latin typeface="微软雅黑" panose="020B0503020204020204" pitchFamily="34" charset="-122"/>
                <a:ea typeface="微软雅黑" panose="020B0503020204020204" pitchFamily="34" charset="-122"/>
              </a:rPr>
              <a:t>。如果选取 5 个测试值，即在 2 个边界值内选取 5 个测试值：</a:t>
            </a:r>
            <a:r>
              <a:rPr lang="en-US" altLang="zh-CN" sz="1800">
                <a:solidFill>
                  <a:srgbClr val="0070C0"/>
                </a:solidFill>
                <a:latin typeface="微软雅黑" panose="020B0503020204020204" pitchFamily="34" charset="-122"/>
                <a:ea typeface="微软雅黑" panose="020B0503020204020204" pitchFamily="34" charset="-122"/>
              </a:rPr>
              <a:t>最小值</a:t>
            </a:r>
            <a:r>
              <a:rPr lang="en-US" altLang="zh-CN" sz="1800">
                <a:solidFill>
                  <a:srgbClr val="595959"/>
                </a:solidFill>
                <a:latin typeface="微软雅黑" panose="020B0503020204020204" pitchFamily="34" charset="-122"/>
                <a:ea typeface="微软雅黑" panose="020B0503020204020204" pitchFamily="34" charset="-122"/>
              </a:rPr>
              <a:t>、</a:t>
            </a:r>
            <a:r>
              <a:rPr lang="en-US" altLang="zh-CN" sz="1800">
                <a:solidFill>
                  <a:srgbClr val="0070C0"/>
                </a:solidFill>
                <a:latin typeface="微软雅黑" panose="020B0503020204020204" pitchFamily="34" charset="-122"/>
                <a:ea typeface="微软雅黑" panose="020B0503020204020204" pitchFamily="34" charset="-122"/>
              </a:rPr>
              <a:t>略大于最小值</a:t>
            </a:r>
            <a:r>
              <a:rPr lang="en-US" altLang="zh-CN" sz="1800">
                <a:solidFill>
                  <a:srgbClr val="595959"/>
                </a:solidFill>
                <a:latin typeface="微软雅黑" panose="020B0503020204020204" pitchFamily="34" charset="-122"/>
                <a:ea typeface="微软雅黑" panose="020B0503020204020204" pitchFamily="34" charset="-122"/>
              </a:rPr>
              <a:t>、</a:t>
            </a:r>
            <a:r>
              <a:rPr lang="en-US" altLang="zh-CN" sz="1800">
                <a:solidFill>
                  <a:srgbClr val="0070C0"/>
                </a:solidFill>
                <a:latin typeface="微软雅黑" panose="020B0503020204020204" pitchFamily="34" charset="-122"/>
                <a:ea typeface="微软雅黑" panose="020B0503020204020204" pitchFamily="34" charset="-122"/>
              </a:rPr>
              <a:t>正常值</a:t>
            </a:r>
            <a:r>
              <a:rPr lang="en-US" altLang="zh-CN" sz="1800">
                <a:solidFill>
                  <a:srgbClr val="595959"/>
                </a:solidFill>
                <a:latin typeface="微软雅黑" panose="020B0503020204020204" pitchFamily="34" charset="-122"/>
                <a:ea typeface="微软雅黑" panose="020B0503020204020204" pitchFamily="34" charset="-122"/>
              </a:rPr>
              <a:t>、</a:t>
            </a:r>
            <a:r>
              <a:rPr lang="en-US" altLang="zh-CN" sz="1800">
                <a:solidFill>
                  <a:srgbClr val="0070C0"/>
                </a:solidFill>
                <a:latin typeface="微软雅黑" panose="020B0503020204020204" pitchFamily="34" charset="-122"/>
                <a:ea typeface="微软雅黑" panose="020B0503020204020204" pitchFamily="34" charset="-122"/>
              </a:rPr>
              <a:t>略小于最大值</a:t>
            </a:r>
            <a:r>
              <a:rPr lang="en-US" altLang="zh-CN" sz="1800">
                <a:solidFill>
                  <a:srgbClr val="595959"/>
                </a:solidFill>
                <a:latin typeface="微软雅黑" panose="020B0503020204020204" pitchFamily="34" charset="-122"/>
                <a:ea typeface="微软雅黑" panose="020B0503020204020204" pitchFamily="34" charset="-122"/>
              </a:rPr>
              <a:t>、</a:t>
            </a:r>
            <a:r>
              <a:rPr lang="en-US" altLang="zh-CN" sz="1800">
                <a:solidFill>
                  <a:srgbClr val="0070C0"/>
                </a:solidFill>
                <a:latin typeface="微软雅黑" panose="020B0503020204020204" pitchFamily="34" charset="-122"/>
                <a:ea typeface="微软雅黑" panose="020B0503020204020204" pitchFamily="34" charset="-122"/>
              </a:rPr>
              <a:t>最大值</a:t>
            </a:r>
            <a:r>
              <a:rPr lang="en-US" altLang="zh-CN" sz="180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.1	边界值分析法概述</a:t>
            </a:r>
          </a:p>
        </p:txBody>
      </p:sp>
      <p:pic>
        <p:nvPicPr>
          <p:cNvPr id="2" name="图片 1"/>
          <p:cNvPicPr>
            <a:picLocks noChangeAspect="1"/>
          </p:cNvPicPr>
          <p:nvPr/>
        </p:nvPicPr>
        <p:blipFill>
          <a:blip r:embed="rId3"/>
          <a:stretch>
            <a:fillRect/>
          </a:stretch>
        </p:blipFill>
        <p:spPr>
          <a:xfrm>
            <a:off x="695241" y="1413456"/>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1127125" y="837565"/>
            <a:ext cx="971042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例如，输入条件规定取值范围为1~100，则可以</a:t>
            </a:r>
            <a:r>
              <a:rPr lang="zh-CN" altLang="en-US" sz="1800" dirty="0">
                <a:solidFill>
                  <a:srgbClr val="0070C0"/>
                </a:solidFill>
                <a:latin typeface="微软雅黑" panose="020B0503020204020204" pitchFamily="34" charset="-122"/>
                <a:ea typeface="微软雅黑" panose="020B0503020204020204" pitchFamily="34" charset="-122"/>
              </a:rPr>
              <a:t>选取</a:t>
            </a:r>
            <a:r>
              <a:rPr lang="en-US" altLang="zh-CN" sz="1800" dirty="0">
                <a:solidFill>
                  <a:srgbClr val="0070C0"/>
                </a:solidFill>
                <a:latin typeface="微软雅黑" panose="020B0503020204020204" pitchFamily="34" charset="-122"/>
                <a:ea typeface="微软雅黑" panose="020B0503020204020204" pitchFamily="34" charset="-122"/>
              </a:rPr>
              <a:t>0</a:t>
            </a:r>
            <a:r>
              <a:rPr lang="zh-CN" altLang="en-US" sz="1800" dirty="0">
                <a:solidFill>
                  <a:srgbClr val="0070C0"/>
                </a:solidFill>
                <a:latin typeface="微软雅黑" panose="020B0503020204020204" pitchFamily="34" charset="-122"/>
                <a:ea typeface="微软雅黑" panose="020B0503020204020204" pitchFamily="34" charset="-122"/>
              </a:rPr>
              <a:t>、1、50、</a:t>
            </a:r>
            <a:r>
              <a:rPr lang="en-US" altLang="zh-CN" sz="1800" dirty="0">
                <a:solidFill>
                  <a:srgbClr val="0070C0"/>
                </a:solidFill>
                <a:latin typeface="微软雅黑" panose="020B0503020204020204" pitchFamily="34" charset="-122"/>
                <a:ea typeface="微软雅黑" panose="020B0503020204020204" pitchFamily="34" charset="-122"/>
              </a:rPr>
              <a:t>100</a:t>
            </a:r>
            <a:r>
              <a:rPr lang="zh-CN" altLang="en-US" sz="1800" dirty="0">
                <a:solidFill>
                  <a:srgbClr val="0070C0"/>
                </a:solidFill>
                <a:latin typeface="微软雅黑" panose="020B0503020204020204" pitchFamily="34" charset="-122"/>
                <a:ea typeface="微软雅黑" panose="020B0503020204020204" pitchFamily="34" charset="-122"/>
              </a:rPr>
              <a:t>和10</a:t>
            </a:r>
            <a:r>
              <a:rPr lang="en-US" altLang="zh-CN" sz="1800" dirty="0">
                <a:solidFill>
                  <a:srgbClr val="0070C0"/>
                </a:solidFill>
                <a:latin typeface="微软雅黑" panose="020B0503020204020204" pitchFamily="34" charset="-122"/>
                <a:ea typeface="微软雅黑" panose="020B0503020204020204" pitchFamily="34" charset="-122"/>
              </a:rPr>
              <a:t>1</a:t>
            </a:r>
            <a:r>
              <a:rPr lang="zh-CN" altLang="en-US" sz="1800" dirty="0">
                <a:solidFill>
                  <a:srgbClr val="0070C0"/>
                </a:solidFill>
                <a:latin typeface="微软雅黑" panose="020B0503020204020204" pitchFamily="34" charset="-122"/>
                <a:ea typeface="微软雅黑" panose="020B0503020204020204" pitchFamily="34" charset="-122"/>
              </a:rPr>
              <a:t>作为测试值</a:t>
            </a:r>
            <a:r>
              <a:rPr lang="zh-CN" altLang="en-US" sz="1800" dirty="0">
                <a:solidFill>
                  <a:srgbClr val="595959"/>
                </a:solidFill>
                <a:latin typeface="微软雅黑" panose="020B0503020204020204" pitchFamily="34" charset="-122"/>
                <a:ea typeface="微软雅黑" panose="020B0503020204020204" pitchFamily="34" charset="-122"/>
              </a:rPr>
              <a:t>。如果</a:t>
            </a:r>
            <a:r>
              <a:rPr lang="zh-CN" altLang="en-US" sz="1800" dirty="0">
                <a:solidFill>
                  <a:srgbClr val="0070C0"/>
                </a:solidFill>
                <a:latin typeface="微软雅黑" panose="020B0503020204020204" pitchFamily="34" charset="-122"/>
                <a:ea typeface="微软雅黑" panose="020B0503020204020204" pitchFamily="34" charset="-122"/>
              </a:rPr>
              <a:t>选取7个测试值</a:t>
            </a:r>
            <a:r>
              <a:rPr lang="zh-CN" altLang="en-US" sz="1800" dirty="0">
                <a:solidFill>
                  <a:srgbClr val="595959"/>
                </a:solidFill>
                <a:latin typeface="微软雅黑" panose="020B0503020204020204" pitchFamily="34" charset="-122"/>
                <a:ea typeface="微软雅黑" panose="020B0503020204020204" pitchFamily="34" charset="-122"/>
              </a:rPr>
              <a:t>，则在取值范围两侧再各选取一个测试值，这</a:t>
            </a:r>
            <a:r>
              <a:rPr lang="en-US" altLang="zh-CN" sz="1800" dirty="0">
                <a:solidFill>
                  <a:srgbClr val="595959"/>
                </a:solidFill>
                <a:latin typeface="微软雅黑" panose="020B0503020204020204" pitchFamily="34" charset="-122"/>
                <a:ea typeface="微软雅黑" panose="020B0503020204020204" pitchFamily="34" charset="-122"/>
              </a:rPr>
              <a:t>7</a:t>
            </a:r>
            <a:r>
              <a:rPr lang="zh-CN" altLang="en-US" sz="1800" dirty="0">
                <a:solidFill>
                  <a:srgbClr val="595959"/>
                </a:solidFill>
                <a:latin typeface="微软雅黑" panose="020B0503020204020204" pitchFamily="34" charset="-122"/>
                <a:ea typeface="微软雅黑" panose="020B0503020204020204" pitchFamily="34" charset="-122"/>
              </a:rPr>
              <a:t>个值分别是略小于最小值、最小值、略大于最小值、正常值、略小于最大值、最大值、略大于最大值，对于上述输入条件，</a:t>
            </a:r>
            <a:r>
              <a:rPr lang="zh-CN" altLang="en-US" sz="1800" dirty="0">
                <a:solidFill>
                  <a:srgbClr val="0070C0"/>
                </a:solidFill>
                <a:latin typeface="微软雅黑" panose="020B0503020204020204" pitchFamily="34" charset="-122"/>
                <a:ea typeface="微软雅黑" panose="020B0503020204020204" pitchFamily="34" charset="-122"/>
              </a:rPr>
              <a:t>可选取0、1、</a:t>
            </a:r>
            <a:r>
              <a:rPr lang="en-US" altLang="zh-CN" sz="1800" dirty="0">
                <a:solidFill>
                  <a:srgbClr val="0070C0"/>
                </a:solidFill>
                <a:latin typeface="微软雅黑" panose="020B0503020204020204" pitchFamily="34" charset="-122"/>
                <a:ea typeface="微软雅黑" panose="020B0503020204020204" pitchFamily="34" charset="-122"/>
              </a:rPr>
              <a:t>2</a:t>
            </a:r>
            <a:r>
              <a:rPr lang="zh-CN" altLang="en-US" sz="1800" dirty="0">
                <a:solidFill>
                  <a:srgbClr val="0070C0"/>
                </a:solidFill>
                <a:latin typeface="微软雅黑" panose="020B0503020204020204" pitchFamily="34" charset="-122"/>
                <a:ea typeface="微软雅黑" panose="020B0503020204020204" pitchFamily="34" charset="-122"/>
              </a:rPr>
              <a:t>、50、99、100和10</a:t>
            </a:r>
            <a:r>
              <a:rPr lang="en-US" altLang="zh-CN" sz="1800" dirty="0">
                <a:solidFill>
                  <a:srgbClr val="0070C0"/>
                </a:solidFill>
                <a:latin typeface="微软雅黑" panose="020B0503020204020204" pitchFamily="34" charset="-122"/>
                <a:ea typeface="微软雅黑" panose="020B0503020204020204" pitchFamily="34" charset="-122"/>
              </a:rPr>
              <a:t>1</a:t>
            </a:r>
            <a:r>
              <a:rPr lang="zh-CN" altLang="en-US" sz="1800" dirty="0">
                <a:solidFill>
                  <a:srgbClr val="0070C0"/>
                </a:solidFill>
                <a:latin typeface="微软雅黑" panose="020B0503020204020204" pitchFamily="34" charset="-122"/>
                <a:ea typeface="微软雅黑" panose="020B0503020204020204" pitchFamily="34" charset="-122"/>
              </a:rPr>
              <a:t>作为测试值</a:t>
            </a:r>
            <a:r>
              <a:rPr lang="zh-CN" altLang="en-US" sz="1800" dirty="0">
                <a:solidFill>
                  <a:srgbClr val="595959"/>
                </a:solidFill>
                <a:latin typeface="微软雅黑" panose="020B0503020204020204" pitchFamily="34" charset="-122"/>
                <a:ea typeface="微软雅黑" panose="020B0503020204020204" pitchFamily="34" charset="-122"/>
              </a:rPr>
              <a:t>，1~100边界值选取如下表所示。</a:t>
            </a:r>
          </a:p>
          <a:p>
            <a:pPr algn="just">
              <a:lnSpc>
                <a:spcPct val="150000"/>
              </a:lnSpc>
              <a:buClrTx/>
              <a:buSzTx/>
              <a:buFontTx/>
            </a:pPr>
            <a:endParaRPr lang="zh-CN" altLang="en-US" sz="1800" dirty="0">
              <a:solidFill>
                <a:srgbClr val="595959"/>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1440448000"/>
              </p:ext>
            </p:extLst>
          </p:nvPr>
        </p:nvGraphicFramePr>
        <p:xfrm>
          <a:off x="1991360" y="3140710"/>
          <a:ext cx="8326125" cy="2371090"/>
        </p:xfrm>
        <a:graphic>
          <a:graphicData uri="http://schemas.openxmlformats.org/drawingml/2006/table">
            <a:tbl>
              <a:tblPr firstRow="1" bandRow="1">
                <a:tableStyleId>{5C22544A-7EE6-4342-B048-85BDC9FD1C3A}</a:tableStyleId>
              </a:tblPr>
              <a:tblGrid>
                <a:gridCol w="1925955">
                  <a:extLst>
                    <a:ext uri="{9D8B030D-6E8A-4147-A177-3AD203B41FA5}">
                      <a16:colId xmlns:a16="http://schemas.microsoft.com/office/drawing/2014/main" val="20000"/>
                    </a:ext>
                  </a:extLst>
                </a:gridCol>
                <a:gridCol w="914310">
                  <a:extLst>
                    <a:ext uri="{9D8B030D-6E8A-4147-A177-3AD203B41FA5}">
                      <a16:colId xmlns:a16="http://schemas.microsoft.com/office/drawing/2014/main" val="20001"/>
                    </a:ext>
                  </a:extLst>
                </a:gridCol>
                <a:gridCol w="393791">
                  <a:extLst>
                    <a:ext uri="{9D8B030D-6E8A-4147-A177-3AD203B41FA5}">
                      <a16:colId xmlns:a16="http://schemas.microsoft.com/office/drawing/2014/main" val="20002"/>
                    </a:ext>
                  </a:extLst>
                </a:gridCol>
                <a:gridCol w="520519">
                  <a:extLst>
                    <a:ext uri="{9D8B030D-6E8A-4147-A177-3AD203B41FA5}">
                      <a16:colId xmlns:a16="http://schemas.microsoft.com/office/drawing/2014/main" val="20003"/>
                    </a:ext>
                  </a:extLst>
                </a:gridCol>
                <a:gridCol w="770437">
                  <a:extLst>
                    <a:ext uri="{9D8B030D-6E8A-4147-A177-3AD203B41FA5}">
                      <a16:colId xmlns:a16="http://schemas.microsoft.com/office/drawing/2014/main" val="20004"/>
                    </a:ext>
                  </a:extLst>
                </a:gridCol>
                <a:gridCol w="143873">
                  <a:extLst>
                    <a:ext uri="{9D8B030D-6E8A-4147-A177-3AD203B41FA5}">
                      <a16:colId xmlns:a16="http://schemas.microsoft.com/office/drawing/2014/main" val="20005"/>
                    </a:ext>
                  </a:extLst>
                </a:gridCol>
                <a:gridCol w="914310">
                  <a:extLst>
                    <a:ext uri="{9D8B030D-6E8A-4147-A177-3AD203B41FA5}">
                      <a16:colId xmlns:a16="http://schemas.microsoft.com/office/drawing/2014/main" val="20006"/>
                    </a:ext>
                  </a:extLst>
                </a:gridCol>
                <a:gridCol w="259443">
                  <a:extLst>
                    <a:ext uri="{9D8B030D-6E8A-4147-A177-3AD203B41FA5}">
                      <a16:colId xmlns:a16="http://schemas.microsoft.com/office/drawing/2014/main" val="20007"/>
                    </a:ext>
                  </a:extLst>
                </a:gridCol>
                <a:gridCol w="654867">
                  <a:extLst>
                    <a:ext uri="{9D8B030D-6E8A-4147-A177-3AD203B41FA5}">
                      <a16:colId xmlns:a16="http://schemas.microsoft.com/office/drawing/2014/main" val="20008"/>
                    </a:ext>
                  </a:extLst>
                </a:gridCol>
                <a:gridCol w="587194">
                  <a:extLst>
                    <a:ext uri="{9D8B030D-6E8A-4147-A177-3AD203B41FA5}">
                      <a16:colId xmlns:a16="http://schemas.microsoft.com/office/drawing/2014/main" val="20009"/>
                    </a:ext>
                  </a:extLst>
                </a:gridCol>
                <a:gridCol w="327116">
                  <a:extLst>
                    <a:ext uri="{9D8B030D-6E8A-4147-A177-3AD203B41FA5}">
                      <a16:colId xmlns:a16="http://schemas.microsoft.com/office/drawing/2014/main" val="20010"/>
                    </a:ext>
                  </a:extLst>
                </a:gridCol>
                <a:gridCol w="914310">
                  <a:extLst>
                    <a:ext uri="{9D8B030D-6E8A-4147-A177-3AD203B41FA5}">
                      <a16:colId xmlns:a16="http://schemas.microsoft.com/office/drawing/2014/main" val="20011"/>
                    </a:ext>
                  </a:extLst>
                </a:gridCol>
              </a:tblGrid>
              <a:tr h="82169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选取方案</a:t>
                      </a:r>
                    </a:p>
                  </a:txBody>
                  <a:tcPr anchor="ctr"/>
                </a:tc>
                <a:tc gridSpan="11">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选取数据</a:t>
                      </a:r>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0"/>
                  </a:ext>
                </a:extLst>
              </a:tr>
              <a:tr h="801370">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选取5个值</a:t>
                      </a:r>
                    </a:p>
                  </a:txBody>
                  <a:tcPr anchor="ctr"/>
                </a:tc>
                <a:tc gridSpan="2">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0</a:t>
                      </a:r>
                    </a:p>
                  </a:txBody>
                  <a:tcPr anchor="ctr"/>
                </a:tc>
                <a:tc hMerge="1">
                  <a:txBody>
                    <a:bodyPr/>
                    <a:lstStyle/>
                    <a:p>
                      <a:endParaRPr lang="zh-CN"/>
                    </a:p>
                  </a:txBody>
                  <a:tcPr anchor="ctr"/>
                </a:tc>
                <a:tc gridSpan="2">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1</a:t>
                      </a:r>
                    </a:p>
                  </a:txBody>
                  <a:tcPr anchor="ctr"/>
                </a:tc>
                <a:tc hMerge="1">
                  <a:txBody>
                    <a:bodyPr/>
                    <a:lstStyle/>
                    <a:p>
                      <a:endParaRPr lang="zh-CN"/>
                    </a:p>
                  </a:txBody>
                  <a:tcPr anchor="ctr"/>
                </a:tc>
                <a:tc gridSpan="3">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50</a:t>
                      </a:r>
                    </a:p>
                  </a:txBody>
                  <a:tcPr anchor="ctr"/>
                </a:tc>
                <a:tc hMerge="1">
                  <a:txBody>
                    <a:bodyPr/>
                    <a:lstStyle/>
                    <a:p>
                      <a:endParaRPr lang="zh-CN"/>
                    </a:p>
                  </a:txBody>
                  <a:tcPr anchor="ctr"/>
                </a:tc>
                <a:tc hMerge="1">
                  <a:txBody>
                    <a:bodyPr/>
                    <a:lstStyle/>
                    <a:p>
                      <a:endParaRPr lang="zh-CN"/>
                    </a:p>
                  </a:txBody>
                  <a:tcPr anchor="ctr"/>
                </a:tc>
                <a:tc gridSpan="2">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100</a:t>
                      </a:r>
                    </a:p>
                  </a:txBody>
                  <a:tcPr anchor="ctr"/>
                </a:tc>
                <a:tc hMerge="1">
                  <a:txBody>
                    <a:bodyPr/>
                    <a:lstStyle/>
                    <a:p>
                      <a:endParaRPr lang="zh-CN"/>
                    </a:p>
                  </a:txBody>
                  <a:tcPr anchor="ctr"/>
                </a:tc>
                <a:tc gridSpan="2">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101</a:t>
                      </a:r>
                    </a:p>
                  </a:txBody>
                  <a:tcPr anchor="ctr"/>
                </a:tc>
                <a:tc hMerge="1">
                  <a:txBody>
                    <a:bodyPr/>
                    <a:lstStyle/>
                    <a:p>
                      <a:endParaRPr lang="zh-CN"/>
                    </a:p>
                  </a:txBody>
                  <a:tcPr anchor="ctr"/>
                </a:tc>
                <a:extLst>
                  <a:ext uri="{0D108BD9-81ED-4DB2-BD59-A6C34878D82A}">
                    <a16:rowId xmlns:a16="http://schemas.microsoft.com/office/drawing/2014/main" val="10001"/>
                  </a:ext>
                </a:extLst>
              </a:tr>
              <a:tr h="74803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选取7个值</a:t>
                      </a:r>
                    </a:p>
                  </a:txBody>
                  <a:tcPr anchor="ctr"/>
                </a:tc>
                <a:tc>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0</a:t>
                      </a:r>
                    </a:p>
                  </a:txBody>
                  <a:tcPr anchor="ctr"/>
                </a:tc>
                <a:tc gridSpan="2">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1</a:t>
                      </a:r>
                    </a:p>
                  </a:txBody>
                  <a:tcPr anchor="ctr"/>
                </a:tc>
                <a:tc hMerge="1">
                  <a:txBody>
                    <a:bodyPr/>
                    <a:lstStyle/>
                    <a:p>
                      <a:endParaRPr lang="zh-CN"/>
                    </a:p>
                  </a:txBody>
                  <a:tcPr anchor="ctr"/>
                </a:tc>
                <a:tc gridSpan="2">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2</a:t>
                      </a:r>
                    </a:p>
                  </a:txBody>
                  <a:tcPr anchor="ctr"/>
                </a:tc>
                <a:tc hMerge="1">
                  <a:txBody>
                    <a:bodyPr/>
                    <a:lstStyle/>
                    <a:p>
                      <a:endParaRPr lang="zh-CN"/>
                    </a:p>
                  </a:txBody>
                  <a:tcPr anchor="ctr"/>
                </a:tc>
                <a:tc>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50</a:t>
                      </a:r>
                    </a:p>
                  </a:txBody>
                  <a:tcPr anchor="ctr"/>
                </a:tc>
                <a:tc gridSpan="2">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99</a:t>
                      </a:r>
                    </a:p>
                  </a:txBody>
                  <a:tcPr anchor="ctr"/>
                </a:tc>
                <a:tc hMerge="1">
                  <a:txBody>
                    <a:bodyPr/>
                    <a:lstStyle/>
                    <a:p>
                      <a:endParaRPr lang="zh-CN"/>
                    </a:p>
                  </a:txBody>
                  <a:tcPr anchor="ctr"/>
                </a:tc>
                <a:tc gridSpan="2">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100</a:t>
                      </a:r>
                    </a:p>
                  </a:txBody>
                  <a:tcPr anchor="ctr"/>
                </a:tc>
                <a:tc hMerge="1">
                  <a:txBody>
                    <a:bodyPr/>
                    <a:lstStyle/>
                    <a:p>
                      <a:endParaRPr lang="zh-CN"/>
                    </a:p>
                  </a:txBody>
                  <a:tcPr anchor="ctr"/>
                </a:tc>
                <a:tc>
                  <a:txBody>
                    <a:bodyPr/>
                    <a:lstStyle/>
                    <a:p>
                      <a:pPr algn="ctr">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rPr>
                        <a:t>101</a:t>
                      </a:r>
                    </a:p>
                  </a:txBody>
                  <a:tcPr anchor="ctr"/>
                </a:tc>
                <a:extLst>
                  <a:ext uri="{0D108BD9-81ED-4DB2-BD59-A6C34878D82A}">
                    <a16:rowId xmlns:a16="http://schemas.microsoft.com/office/drawing/2014/main" val="10002"/>
                  </a:ext>
                </a:extLst>
              </a:tr>
            </a:tbl>
          </a:graphicData>
        </a:graphic>
      </p:graphicFrame>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.1	边界值分析法概述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35354" y="3213770"/>
            <a:ext cx="566929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QQ账号合法性的边界值分析</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设计</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QQ账号</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边界值分析测试用例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2.2.2	实例一：QQ账号合法性的边界值分析</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911225" y="1053465"/>
            <a:ext cx="9952990" cy="4047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在2.1.2节中，使用等价类划分法设计了QQ账号</a:t>
            </a:r>
            <a:r>
              <a:rPr lang="zh-CN" altLang="en-US" sz="2000">
                <a:solidFill>
                  <a:srgbClr val="595959"/>
                </a:solidFill>
                <a:latin typeface="微软雅黑" panose="020B0503020204020204" pitchFamily="34" charset="-122"/>
                <a:ea typeface="微软雅黑" panose="020B0503020204020204" pitchFamily="34" charset="-122"/>
              </a:rPr>
              <a:t>的测试用例。在</a:t>
            </a:r>
            <a:r>
              <a:rPr lang="zh-CN" altLang="en-US" sz="2000" dirty="0">
                <a:solidFill>
                  <a:srgbClr val="595959"/>
                </a:solidFill>
                <a:latin typeface="微软雅黑" panose="020B0503020204020204" pitchFamily="34" charset="-122"/>
                <a:ea typeface="微软雅黑" panose="020B0503020204020204" pitchFamily="34" charset="-122"/>
              </a:rPr>
              <a:t>实际的测试工作中，通常有大量的缺陷出现在输入或输出范围的边界上，而不是出现在输入或输出范围的内部</a:t>
            </a:r>
            <a:r>
              <a:rPr lang="zh-CN" altLang="en-US" sz="2000">
                <a:solidFill>
                  <a:srgbClr val="595959"/>
                </a:solidFill>
                <a:latin typeface="微软雅黑" panose="020B0503020204020204" pitchFamily="34" charset="-122"/>
                <a:ea typeface="微软雅黑" panose="020B0503020204020204" pitchFamily="34" charset="-122"/>
              </a:rPr>
              <a:t>，下面针对</a:t>
            </a:r>
            <a:r>
              <a:rPr lang="zh-CN" altLang="en-US" sz="2000">
                <a:solidFill>
                  <a:srgbClr val="0070C0"/>
                </a:solidFill>
                <a:latin typeface="微软雅黑" panose="020B0503020204020204" pitchFamily="34" charset="-122"/>
                <a:ea typeface="微软雅黑" panose="020B0503020204020204" pitchFamily="34" charset="-122"/>
              </a:rPr>
              <a:t>QQ</a:t>
            </a:r>
            <a:r>
              <a:rPr lang="zh-CN" altLang="en-US" sz="2000" dirty="0">
                <a:solidFill>
                  <a:srgbClr val="0070C0"/>
                </a:solidFill>
                <a:latin typeface="微软雅黑" panose="020B0503020204020204" pitchFamily="34" charset="-122"/>
                <a:ea typeface="微软雅黑" panose="020B0503020204020204" pitchFamily="34" charset="-122"/>
              </a:rPr>
              <a:t>账号的边界情况来设计</a:t>
            </a:r>
            <a:r>
              <a:rPr lang="zh-CN" altLang="en-US" sz="2000">
                <a:solidFill>
                  <a:srgbClr val="0070C0"/>
                </a:solidFill>
                <a:latin typeface="微软雅黑" panose="020B0503020204020204" pitchFamily="34" charset="-122"/>
                <a:ea typeface="微软雅黑" panose="020B0503020204020204" pitchFamily="34" charset="-122"/>
              </a:rPr>
              <a:t>测试用例</a:t>
            </a:r>
            <a:r>
              <a:rPr lang="zh-CN" altLang="en-US" sz="2000">
                <a:solidFill>
                  <a:srgbClr val="595959"/>
                </a:solidFill>
                <a:latin typeface="微软雅黑" panose="020B0503020204020204" pitchFamily="34" charset="-122"/>
                <a:ea typeface="微软雅黑" panose="020B0503020204020204" pitchFamily="34" charset="-122"/>
              </a:rPr>
              <a:t>。</a:t>
            </a:r>
            <a:endParaRPr lang="en-US" altLang="zh-CN" sz="2000">
              <a:solidFill>
                <a:srgbClr val="595959"/>
              </a:solidFill>
              <a:latin typeface="微软雅黑" panose="020B0503020204020204" pitchFamily="34" charset="-122"/>
              <a:ea typeface="微软雅黑" panose="020B0503020204020204" pitchFamily="34" charset="-122"/>
            </a:endParaRPr>
          </a:p>
          <a:p>
            <a:pPr algn="just">
              <a:lnSpc>
                <a:spcPct val="150000"/>
              </a:lnSpc>
              <a:buClrTx/>
              <a:buSzTx/>
              <a:buFontTx/>
            </a:pPr>
            <a:endParaRPr lang="zh-CN" altLang="en-US" sz="2000" dirty="0">
              <a:solidFill>
                <a:srgbClr val="595959"/>
              </a:solidFill>
              <a:latin typeface="微软雅黑" panose="020B0503020204020204" pitchFamily="34" charset="-122"/>
              <a:ea typeface="微软雅黑" panose="020B0503020204020204" pitchFamily="34" charset="-122"/>
            </a:endParaRP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通过分析2.1.2节中的需求可以知道，QQ账号要求是</a:t>
            </a:r>
            <a:r>
              <a:rPr lang="zh-CN" altLang="en-US" sz="1800" dirty="0">
                <a:solidFill>
                  <a:srgbClr val="0070C0"/>
                </a:solidFill>
                <a:latin typeface="微软雅黑" panose="020B0503020204020204" pitchFamily="34" charset="-122"/>
                <a:ea typeface="微软雅黑" panose="020B0503020204020204" pitchFamily="34" charset="-122"/>
              </a:rPr>
              <a:t>6~10位自然数</a:t>
            </a:r>
            <a:r>
              <a:rPr lang="zh-CN" altLang="en-US" sz="1800" dirty="0">
                <a:solidFill>
                  <a:srgbClr val="595959"/>
                </a:solidFill>
                <a:latin typeface="微软雅黑" panose="020B0503020204020204" pitchFamily="34" charset="-122"/>
                <a:ea typeface="微软雅黑" panose="020B0503020204020204" pitchFamily="34" charset="-122"/>
              </a:rPr>
              <a:t>，根据</a:t>
            </a:r>
            <a:r>
              <a:rPr lang="zh-CN" altLang="en-US" sz="1800" dirty="0">
                <a:solidFill>
                  <a:srgbClr val="0070C0"/>
                </a:solidFill>
                <a:latin typeface="微软雅黑" panose="020B0503020204020204" pitchFamily="34" charset="-122"/>
                <a:ea typeface="微软雅黑" panose="020B0503020204020204" pitchFamily="34" charset="-122"/>
              </a:rPr>
              <a:t>上点、离点和内点</a:t>
            </a:r>
            <a:r>
              <a:rPr lang="zh-CN" altLang="en-US" sz="1800" dirty="0">
                <a:solidFill>
                  <a:srgbClr val="595959"/>
                </a:solidFill>
                <a:latin typeface="微软雅黑" panose="020B0503020204020204" pitchFamily="34" charset="-122"/>
                <a:ea typeface="微软雅黑" panose="020B0503020204020204" pitchFamily="34" charset="-122"/>
              </a:rPr>
              <a:t>即可</a:t>
            </a:r>
            <a:r>
              <a:rPr lang="zh-CN" altLang="en-US" sz="1800" dirty="0">
                <a:solidFill>
                  <a:srgbClr val="0070C0"/>
                </a:solidFill>
                <a:latin typeface="微软雅黑" panose="020B0503020204020204" pitchFamily="34" charset="-122"/>
                <a:ea typeface="微软雅黑" panose="020B0503020204020204" pitchFamily="34" charset="-122"/>
              </a:rPr>
              <a:t>确定边界范围</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具体如下。</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上点：6、10。</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离点：5、7、9、11。</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内点：</a:t>
            </a:r>
            <a:r>
              <a:rPr lang="zh-CN" altLang="en-US" sz="1800">
                <a:solidFill>
                  <a:srgbClr val="595959"/>
                </a:solidFill>
                <a:latin typeface="微软雅黑" panose="020B0503020204020204" pitchFamily="34" charset="-122"/>
                <a:ea typeface="微软雅黑" panose="020B0503020204020204" pitchFamily="34" charset="-122"/>
              </a:rPr>
              <a:t>8。</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2.2.2	实例一：QQ账号合法性的边界值分析</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631106" y="2205504"/>
            <a:ext cx="9039080"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黑盒测试是软件测试中经常使用的一种测试方法，常用的</a:t>
            </a:r>
            <a:r>
              <a:rPr lang="zh-CN" altLang="en-US" sz="2000" dirty="0">
                <a:solidFill>
                  <a:srgbClr val="0070C0"/>
                </a:solidFill>
                <a:latin typeface="微软雅黑" panose="020B0503020204020204" pitchFamily="34" charset="-122"/>
                <a:ea typeface="微软雅黑" panose="020B0503020204020204" pitchFamily="34" charset="-122"/>
              </a:rPr>
              <a:t>黑盒测试方法</a:t>
            </a:r>
            <a:r>
              <a:rPr lang="zh-CN" altLang="en-US" sz="2000" dirty="0">
                <a:solidFill>
                  <a:srgbClr val="595959"/>
                </a:solidFill>
                <a:latin typeface="微软雅黑" panose="020B0503020204020204" pitchFamily="34" charset="-122"/>
                <a:ea typeface="微软雅黑" panose="020B0503020204020204" pitchFamily="34" charset="-122"/>
              </a:rPr>
              <a:t>包括</a:t>
            </a:r>
            <a:r>
              <a:rPr lang="zh-CN" altLang="en-US" sz="2000" dirty="0">
                <a:solidFill>
                  <a:srgbClr val="0070C0"/>
                </a:solidFill>
                <a:highlight>
                  <a:srgbClr val="FFFF00"/>
                </a:highlight>
                <a:latin typeface="微软雅黑" panose="020B0503020204020204" pitchFamily="34" charset="-122"/>
                <a:ea typeface="微软雅黑" panose="020B0503020204020204" pitchFamily="34" charset="-122"/>
              </a:rPr>
              <a:t>等价类划分法</a:t>
            </a:r>
            <a:r>
              <a:rPr lang="zh-CN" altLang="en-US" sz="2000" dirty="0">
                <a:solidFill>
                  <a:srgbClr val="595959"/>
                </a:solidFill>
                <a:highlight>
                  <a:srgbClr val="FFFF00"/>
                </a:highlight>
                <a:latin typeface="微软雅黑" panose="020B0503020204020204" pitchFamily="34" charset="-122"/>
                <a:ea typeface="微软雅黑" panose="020B0503020204020204" pitchFamily="34" charset="-122"/>
              </a:rPr>
              <a:t>、</a:t>
            </a:r>
            <a:r>
              <a:rPr lang="zh-CN" altLang="en-US" sz="2000" dirty="0">
                <a:solidFill>
                  <a:srgbClr val="0070C0"/>
                </a:solidFill>
                <a:highlight>
                  <a:srgbClr val="FFFF00"/>
                </a:highlight>
                <a:latin typeface="微软雅黑" panose="020B0503020204020204" pitchFamily="34" charset="-122"/>
                <a:ea typeface="微软雅黑" panose="020B0503020204020204" pitchFamily="34" charset="-122"/>
              </a:rPr>
              <a:t>边界值分析法</a:t>
            </a:r>
            <a:r>
              <a:rPr lang="zh-CN" altLang="en-US" sz="2000" dirty="0">
                <a:solidFill>
                  <a:srgbClr val="595959"/>
                </a:solidFill>
                <a:highlight>
                  <a:srgbClr val="FFFF00"/>
                </a:highlight>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因果图法与决策表法</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正交实验设计法</a:t>
            </a:r>
            <a:r>
              <a:rPr lang="zh-CN" altLang="en-US" sz="2000" dirty="0">
                <a:solidFill>
                  <a:srgbClr val="595959"/>
                </a:solidFill>
                <a:highlight>
                  <a:srgbClr val="FFFF00"/>
                </a:highlight>
                <a:latin typeface="微软雅黑" panose="020B0503020204020204" pitchFamily="34" charset="-122"/>
                <a:ea typeface="微软雅黑" panose="020B0503020204020204" pitchFamily="34" charset="-122"/>
              </a:rPr>
              <a:t>、</a:t>
            </a:r>
            <a:r>
              <a:rPr lang="zh-CN" altLang="en-US" sz="2000" dirty="0">
                <a:solidFill>
                  <a:srgbClr val="0070C0"/>
                </a:solidFill>
                <a:highlight>
                  <a:srgbClr val="FFFF00"/>
                </a:highlight>
                <a:latin typeface="微软雅黑" panose="020B0503020204020204" pitchFamily="34" charset="-122"/>
                <a:ea typeface="微软雅黑" panose="020B0503020204020204" pitchFamily="34" charset="-122"/>
              </a:rPr>
              <a:t>场景法</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状态迁移图法</a:t>
            </a:r>
            <a:r>
              <a:rPr lang="zh-CN" altLang="en-US" sz="2000" dirty="0">
                <a:solidFill>
                  <a:srgbClr val="595959"/>
                </a:solidFill>
                <a:latin typeface="微软雅黑" panose="020B0503020204020204" pitchFamily="34" charset="-122"/>
                <a:ea typeface="微软雅黑" panose="020B0503020204020204" pitchFamily="34" charset="-122"/>
              </a:rPr>
              <a:t>等，这些方法非常实用，本章将对黑盒测试的常用方法进行详细讲解。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1127125" y="909320"/>
            <a:ext cx="9710420" cy="70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根据上述边界范围即可设计测试用例，</a:t>
            </a:r>
            <a:r>
              <a:rPr lang="zh-CN" altLang="en-US" sz="1800" dirty="0">
                <a:solidFill>
                  <a:srgbClr val="0070C0"/>
                </a:solidFill>
                <a:latin typeface="微软雅黑" panose="020B0503020204020204" pitchFamily="34" charset="-122"/>
                <a:ea typeface="微软雅黑" panose="020B0503020204020204" pitchFamily="34" charset="-122"/>
              </a:rPr>
              <a:t>QQ账号边界值分析测试用例</a:t>
            </a:r>
            <a:r>
              <a:rPr lang="zh-CN" altLang="en-US" sz="1800" dirty="0">
                <a:solidFill>
                  <a:srgbClr val="595959"/>
                </a:solidFill>
                <a:latin typeface="微软雅黑" panose="020B0503020204020204" pitchFamily="34" charset="-122"/>
                <a:ea typeface="微软雅黑" panose="020B0503020204020204" pitchFamily="34" charset="-122"/>
              </a:rPr>
              <a:t>如下表所示。</a:t>
            </a:r>
          </a:p>
          <a:p>
            <a:pPr algn="just">
              <a:lnSpc>
                <a:spcPct val="150000"/>
              </a:lnSpc>
              <a:buClrTx/>
              <a:buSzTx/>
              <a:buFontTx/>
            </a:pPr>
            <a:endParaRPr lang="zh-CN" altLang="en-US" sz="1800" dirty="0">
              <a:solidFill>
                <a:srgbClr val="595959"/>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743086616"/>
              </p:ext>
            </p:extLst>
          </p:nvPr>
        </p:nvGraphicFramePr>
        <p:xfrm>
          <a:off x="2207260" y="1701165"/>
          <a:ext cx="6780979" cy="4631690"/>
        </p:xfrm>
        <a:graphic>
          <a:graphicData uri="http://schemas.openxmlformats.org/drawingml/2006/table">
            <a:tbl>
              <a:tblPr firstRow="1" bandRow="1">
                <a:tableStyleId>{5C22544A-7EE6-4342-B048-85BDC9FD1C3A}</a:tableStyleId>
              </a:tblPr>
              <a:tblGrid>
                <a:gridCol w="1799946">
                  <a:extLst>
                    <a:ext uri="{9D8B030D-6E8A-4147-A177-3AD203B41FA5}">
                      <a16:colId xmlns:a16="http://schemas.microsoft.com/office/drawing/2014/main" val="20000"/>
                    </a:ext>
                  </a:extLst>
                </a:gridCol>
                <a:gridCol w="1674774">
                  <a:extLst>
                    <a:ext uri="{9D8B030D-6E8A-4147-A177-3AD203B41FA5}">
                      <a16:colId xmlns:a16="http://schemas.microsoft.com/office/drawing/2014/main" val="20001"/>
                    </a:ext>
                  </a:extLst>
                </a:gridCol>
                <a:gridCol w="1455085">
                  <a:extLst>
                    <a:ext uri="{9D8B030D-6E8A-4147-A177-3AD203B41FA5}">
                      <a16:colId xmlns:a16="http://schemas.microsoft.com/office/drawing/2014/main" val="20002"/>
                    </a:ext>
                  </a:extLst>
                </a:gridCol>
                <a:gridCol w="1851174">
                  <a:extLst>
                    <a:ext uri="{9D8B030D-6E8A-4147-A177-3AD203B41FA5}">
                      <a16:colId xmlns:a16="http://schemas.microsoft.com/office/drawing/2014/main" val="20003"/>
                    </a:ext>
                  </a:extLst>
                </a:gridCol>
              </a:tblGrid>
              <a:tr h="61341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测试用例编号</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测试数据</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被测边界值</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预期结果</a:t>
                      </a:r>
                    </a:p>
                  </a:txBody>
                  <a:tcPr anchor="ctr"/>
                </a:tc>
                <a:extLst>
                  <a:ext uri="{0D108BD9-81ED-4DB2-BD59-A6C34878D82A}">
                    <a16:rowId xmlns:a16="http://schemas.microsoft.com/office/drawing/2014/main" val="10000"/>
                  </a:ext>
                </a:extLst>
              </a:tr>
              <a:tr h="598805">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test1</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14725</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QQ账号不合法</a:t>
                      </a:r>
                    </a:p>
                  </a:txBody>
                  <a:tcPr anchor="ctr"/>
                </a:tc>
                <a:extLst>
                  <a:ext uri="{0D108BD9-81ED-4DB2-BD59-A6C34878D82A}">
                    <a16:rowId xmlns:a16="http://schemas.microsoft.com/office/drawing/2014/main" val="10001"/>
                  </a:ext>
                </a:extLst>
              </a:tr>
              <a:tr h="55816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test2</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123456</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6</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QQ账号合法</a:t>
                      </a:r>
                    </a:p>
                  </a:txBody>
                  <a:tcPr anchor="ctr"/>
                </a:tc>
                <a:extLst>
                  <a:ext uri="{0D108BD9-81ED-4DB2-BD59-A6C34878D82A}">
                    <a16:rowId xmlns:a16="http://schemas.microsoft.com/office/drawing/2014/main" val="10002"/>
                  </a:ext>
                </a:extLst>
              </a:tr>
              <a:tr h="56515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test3</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1345678</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7</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QQ账号合法</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3"/>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test4</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23616666</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8</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QQ账号合法</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4"/>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test5</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564789100</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9</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QQ账号合法</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5"/>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test6</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3316556666</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10</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QQ账号合法</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6"/>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test7</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33165566897</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11</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QQ账号不合法</a:t>
                      </a:r>
                    </a:p>
                  </a:txBody>
                  <a:tcPr anchor="ctr"/>
                </a:tc>
                <a:extLst>
                  <a:ext uri="{0D108BD9-81ED-4DB2-BD59-A6C34878D82A}">
                    <a16:rowId xmlns:a16="http://schemas.microsoft.com/office/drawing/2014/main" val="10007"/>
                  </a:ext>
                </a:extLst>
              </a:tr>
            </a:tbl>
          </a:graphicData>
        </a:graphic>
      </p:graphicFrame>
      <p:sp>
        <p:nvSpPr>
          <p:cNvPr id="4"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2.2.2	实例一：QQ账号合法性的边界值分析</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35354" y="3213770"/>
            <a:ext cx="566929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三角形问题的边界值分析</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设计</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三角形边界值分析测试用例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2.2.3	实例二：三角形问题的边界值分析</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1271206" y="981794"/>
            <a:ext cx="9710420" cy="184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rPr>
              <a:t>在2.1.3节中，讲解了三角形问题的等价类划分，在等价类划分中，除了要求输入数据为3</a:t>
            </a:r>
            <a:r>
              <a:rPr lang="zh-CN" altLang="en-US" sz="1600">
                <a:solidFill>
                  <a:srgbClr val="595959"/>
                </a:solidFill>
                <a:latin typeface="微软雅黑" panose="020B0503020204020204" pitchFamily="34" charset="-122"/>
                <a:ea typeface="微软雅黑" panose="020B0503020204020204" pitchFamily="34" charset="-122"/>
              </a:rPr>
              <a:t>个正数外</a:t>
            </a:r>
            <a:r>
              <a:rPr lang="zh-CN" altLang="en-US" sz="1600" dirty="0">
                <a:solidFill>
                  <a:srgbClr val="595959"/>
                </a:solidFill>
                <a:latin typeface="微软雅黑" panose="020B0503020204020204" pitchFamily="34" charset="-122"/>
                <a:ea typeface="微软雅黑" panose="020B0503020204020204" pitchFamily="34" charset="-122"/>
              </a:rPr>
              <a:t>，没有给出其他</a:t>
            </a:r>
            <a:r>
              <a:rPr lang="zh-CN" altLang="en-US" sz="1600">
                <a:solidFill>
                  <a:srgbClr val="595959"/>
                </a:solidFill>
                <a:latin typeface="微软雅黑" panose="020B0503020204020204" pitchFamily="34" charset="-122"/>
                <a:ea typeface="微软雅黑" panose="020B0503020204020204" pitchFamily="34" charset="-122"/>
              </a:rPr>
              <a:t>限制条件。如果要求三角形边长</a:t>
            </a:r>
            <a:r>
              <a:rPr lang="zh-CN" altLang="en-US" sz="1600" dirty="0">
                <a:solidFill>
                  <a:srgbClr val="595959"/>
                </a:solidFill>
                <a:latin typeface="微软雅黑" panose="020B0503020204020204" pitchFamily="34" charset="-122"/>
                <a:ea typeface="微软雅黑" panose="020B0503020204020204" pitchFamily="34" charset="-122"/>
              </a:rPr>
              <a:t>取值范围为1~100，则可以</a:t>
            </a:r>
            <a:r>
              <a:rPr lang="zh-CN" altLang="en-US" sz="1600" dirty="0">
                <a:solidFill>
                  <a:srgbClr val="0070C0"/>
                </a:solidFill>
                <a:latin typeface="微软雅黑" panose="020B0503020204020204" pitchFamily="34" charset="-122"/>
                <a:ea typeface="微软雅黑" panose="020B0503020204020204" pitchFamily="34" charset="-122"/>
              </a:rPr>
              <a:t>使用边界值分析法对三角形</a:t>
            </a:r>
            <a:r>
              <a:rPr lang="zh-CN" altLang="en-US" sz="1600">
                <a:solidFill>
                  <a:srgbClr val="0070C0"/>
                </a:solidFill>
                <a:latin typeface="微软雅黑" panose="020B0503020204020204" pitchFamily="34" charset="-122"/>
                <a:ea typeface="微软雅黑" panose="020B0503020204020204" pitchFamily="34" charset="-122"/>
              </a:rPr>
              <a:t>边界边长的边界进行</a:t>
            </a:r>
            <a:r>
              <a:rPr lang="zh-CN" altLang="en-US" sz="1600" dirty="0">
                <a:solidFill>
                  <a:srgbClr val="0070C0"/>
                </a:solidFill>
                <a:latin typeface="微软雅黑" panose="020B0503020204020204" pitchFamily="34" charset="-122"/>
                <a:ea typeface="微软雅黑" panose="020B0503020204020204" pitchFamily="34" charset="-122"/>
              </a:rPr>
              <a:t>测试</a:t>
            </a:r>
            <a:r>
              <a:rPr lang="zh-CN" altLang="en-US" sz="1600" dirty="0">
                <a:solidFill>
                  <a:srgbClr val="595959"/>
                </a:solidFill>
                <a:latin typeface="微软雅黑" panose="020B0503020204020204" pitchFamily="34" charset="-122"/>
                <a:ea typeface="微软雅黑" panose="020B0503020204020204" pitchFamily="34" charset="-122"/>
              </a:rPr>
              <a:t>。在设计测试用例时，</a:t>
            </a:r>
            <a:r>
              <a:rPr lang="zh-CN" altLang="en-US" sz="1600">
                <a:solidFill>
                  <a:srgbClr val="595959"/>
                </a:solidFill>
                <a:latin typeface="微软雅黑" panose="020B0503020204020204" pitchFamily="34" charset="-122"/>
                <a:ea typeface="微软雅黑" panose="020B0503020204020204" pitchFamily="34" charset="-122"/>
              </a:rPr>
              <a:t>分别选取</a:t>
            </a:r>
            <a:r>
              <a:rPr lang="en-US" altLang="zh-CN" sz="1600">
                <a:solidFill>
                  <a:srgbClr val="0070C0"/>
                </a:solidFill>
                <a:latin typeface="微软雅黑" panose="020B0503020204020204" pitchFamily="34" charset="-122"/>
                <a:ea typeface="微软雅黑" panose="020B0503020204020204" pitchFamily="34" charset="-122"/>
              </a:rPr>
              <a:t>0</a:t>
            </a:r>
            <a:r>
              <a:rPr lang="zh-CN" altLang="en-US" sz="1600">
                <a:solidFill>
                  <a:srgbClr val="0070C0"/>
                </a:solidFill>
                <a:latin typeface="微软雅黑" panose="020B0503020204020204" pitchFamily="34" charset="-122"/>
                <a:ea typeface="微软雅黑" panose="020B0503020204020204" pitchFamily="34" charset="-122"/>
              </a:rPr>
              <a:t>、1、2、50、99、100、</a:t>
            </a:r>
            <a:r>
              <a:rPr lang="en-US" altLang="zh-CN" sz="1600">
                <a:solidFill>
                  <a:srgbClr val="0070C0"/>
                </a:solidFill>
                <a:latin typeface="微软雅黑" panose="020B0503020204020204" pitchFamily="34" charset="-122"/>
                <a:ea typeface="微软雅黑" panose="020B0503020204020204" pitchFamily="34" charset="-122"/>
              </a:rPr>
              <a:t>101</a:t>
            </a:r>
            <a:r>
              <a:rPr lang="zh-CN" altLang="en-US" sz="1600">
                <a:solidFill>
                  <a:srgbClr val="595959"/>
                </a:solidFill>
                <a:latin typeface="微软雅黑" panose="020B0503020204020204" pitchFamily="34" charset="-122"/>
                <a:ea typeface="微软雅黑" panose="020B0503020204020204" pitchFamily="34" charset="-122"/>
              </a:rPr>
              <a:t>这</a:t>
            </a:r>
            <a:r>
              <a:rPr lang="en-US" altLang="zh-CN" sz="1600">
                <a:solidFill>
                  <a:srgbClr val="595959"/>
                </a:solidFill>
                <a:latin typeface="微软雅黑" panose="020B0503020204020204" pitchFamily="34" charset="-122"/>
                <a:ea typeface="微软雅黑" panose="020B0503020204020204" pitchFamily="34" charset="-122"/>
              </a:rPr>
              <a:t>7</a:t>
            </a:r>
            <a:r>
              <a:rPr lang="zh-CN" altLang="en-US" sz="1600">
                <a:solidFill>
                  <a:srgbClr val="595959"/>
                </a:solidFill>
                <a:latin typeface="微软雅黑" panose="020B0503020204020204" pitchFamily="34" charset="-122"/>
                <a:ea typeface="微软雅黑" panose="020B0503020204020204" pitchFamily="34" charset="-122"/>
              </a:rPr>
              <a:t>个</a:t>
            </a:r>
            <a:r>
              <a:rPr lang="zh-CN" altLang="en-US" sz="1600" dirty="0">
                <a:solidFill>
                  <a:srgbClr val="595959"/>
                </a:solidFill>
                <a:latin typeface="微软雅黑" panose="020B0503020204020204" pitchFamily="34" charset="-122"/>
                <a:ea typeface="微软雅黑" panose="020B0503020204020204" pitchFamily="34" charset="-122"/>
              </a:rPr>
              <a:t>值</a:t>
            </a:r>
            <a:r>
              <a:rPr lang="zh-CN" altLang="en-US" sz="1600">
                <a:solidFill>
                  <a:srgbClr val="595959"/>
                </a:solidFill>
                <a:latin typeface="微软雅黑" panose="020B0503020204020204" pitchFamily="34" charset="-122"/>
                <a:ea typeface="微软雅黑" panose="020B0503020204020204" pitchFamily="34" charset="-122"/>
              </a:rPr>
              <a:t>作为测试值，由于三角形的边长不能取</a:t>
            </a:r>
            <a:r>
              <a:rPr lang="en-US" altLang="zh-CN" sz="1600">
                <a:solidFill>
                  <a:srgbClr val="595959"/>
                </a:solidFill>
                <a:latin typeface="微软雅黑" panose="020B0503020204020204" pitchFamily="34" charset="-122"/>
                <a:ea typeface="微软雅黑" panose="020B0503020204020204" pitchFamily="34" charset="-122"/>
              </a:rPr>
              <a:t>0,</a:t>
            </a:r>
            <a:r>
              <a:rPr lang="zh-CN" altLang="en-US" sz="1600">
                <a:solidFill>
                  <a:srgbClr val="595959"/>
                </a:solidFill>
                <a:latin typeface="微软雅黑" panose="020B0503020204020204" pitchFamily="34" charset="-122"/>
                <a:ea typeface="微软雅黑" panose="020B0503020204020204" pitchFamily="34" charset="-122"/>
              </a:rPr>
              <a:t>所以数值</a:t>
            </a:r>
            <a:r>
              <a:rPr lang="en-US" altLang="zh-CN" sz="1600">
                <a:solidFill>
                  <a:srgbClr val="595959"/>
                </a:solidFill>
                <a:latin typeface="微软雅黑" panose="020B0503020204020204" pitchFamily="34" charset="-122"/>
                <a:ea typeface="微软雅黑" panose="020B0503020204020204" pitchFamily="34" charset="-122"/>
              </a:rPr>
              <a:t>0</a:t>
            </a:r>
            <a:r>
              <a:rPr lang="zh-CN" altLang="en-US" sz="1600">
                <a:solidFill>
                  <a:srgbClr val="595959"/>
                </a:solidFill>
                <a:latin typeface="微软雅黑" panose="020B0503020204020204" pitchFamily="34" charset="-122"/>
                <a:ea typeface="微软雅黑" panose="020B0503020204020204" pitchFamily="34" charset="-122"/>
              </a:rPr>
              <a:t>可以忽略。</a:t>
            </a:r>
            <a:r>
              <a:rPr lang="zh-CN" altLang="en-US" sz="1600">
                <a:solidFill>
                  <a:srgbClr val="0070C0"/>
                </a:solidFill>
                <a:latin typeface="微软雅黑" panose="020B0503020204020204" pitchFamily="34" charset="-122"/>
                <a:ea typeface="微软雅黑" panose="020B0503020204020204" pitchFamily="34" charset="-122"/>
              </a:rPr>
              <a:t>三角形边长的边界值分析</a:t>
            </a:r>
            <a:r>
              <a:rPr lang="zh-CN" altLang="en-US" sz="1600" dirty="0">
                <a:solidFill>
                  <a:srgbClr val="0070C0"/>
                </a:solidFill>
                <a:latin typeface="微软雅黑" panose="020B0503020204020204" pitchFamily="34" charset="-122"/>
                <a:ea typeface="微软雅黑" panose="020B0503020204020204" pitchFamily="34" charset="-122"/>
              </a:rPr>
              <a:t>测试用例</a:t>
            </a:r>
            <a:r>
              <a:rPr lang="zh-CN" altLang="en-US" sz="1600" dirty="0">
                <a:solidFill>
                  <a:srgbClr val="595959"/>
                </a:solidFill>
                <a:latin typeface="微软雅黑" panose="020B0503020204020204" pitchFamily="34" charset="-122"/>
                <a:ea typeface="微软雅黑" panose="020B0503020204020204" pitchFamily="34" charset="-122"/>
              </a:rPr>
              <a:t>如下表所示。</a:t>
            </a:r>
          </a:p>
          <a:p>
            <a:pPr algn="just">
              <a:lnSpc>
                <a:spcPct val="150000"/>
              </a:lnSpc>
              <a:buClrTx/>
              <a:buSzTx/>
              <a:buFontTx/>
            </a:pPr>
            <a:endParaRPr lang="zh-CN" altLang="en-US" sz="1800" dirty="0">
              <a:solidFill>
                <a:srgbClr val="595959"/>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1158984014"/>
              </p:ext>
            </p:extLst>
          </p:nvPr>
        </p:nvGraphicFramePr>
        <p:xfrm>
          <a:off x="2999206" y="2709794"/>
          <a:ext cx="6780979" cy="4057650"/>
        </p:xfrm>
        <a:graphic>
          <a:graphicData uri="http://schemas.openxmlformats.org/drawingml/2006/table">
            <a:tbl>
              <a:tblPr firstRow="1" bandRow="1">
                <a:tableStyleId>{5C22544A-7EE6-4342-B048-85BDC9FD1C3A}</a:tableStyleId>
              </a:tblPr>
              <a:tblGrid>
                <a:gridCol w="1842135">
                  <a:extLst>
                    <a:ext uri="{9D8B030D-6E8A-4147-A177-3AD203B41FA5}">
                      <a16:colId xmlns:a16="http://schemas.microsoft.com/office/drawing/2014/main" val="20000"/>
                    </a:ext>
                  </a:extLst>
                </a:gridCol>
                <a:gridCol w="1632585">
                  <a:extLst>
                    <a:ext uri="{9D8B030D-6E8A-4147-A177-3AD203B41FA5}">
                      <a16:colId xmlns:a16="http://schemas.microsoft.com/office/drawing/2014/main" val="20001"/>
                    </a:ext>
                  </a:extLst>
                </a:gridCol>
                <a:gridCol w="1455085">
                  <a:extLst>
                    <a:ext uri="{9D8B030D-6E8A-4147-A177-3AD203B41FA5}">
                      <a16:colId xmlns:a16="http://schemas.microsoft.com/office/drawing/2014/main" val="20002"/>
                    </a:ext>
                  </a:extLst>
                </a:gridCol>
                <a:gridCol w="1851174">
                  <a:extLst>
                    <a:ext uri="{9D8B030D-6E8A-4147-A177-3AD203B41FA5}">
                      <a16:colId xmlns:a16="http://schemas.microsoft.com/office/drawing/2014/main" val="20003"/>
                    </a:ext>
                  </a:extLst>
                </a:gridCol>
              </a:tblGrid>
              <a:tr h="61341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输入</a:t>
                      </a:r>
                      <a:r>
                        <a:rPr lang="en-US" altLang="zh-CN" sz="1800">
                          <a:latin typeface="微软雅黑" panose="020B0503020204020204" pitchFamily="34" charset="-122"/>
                          <a:ea typeface="微软雅黑" panose="020B0503020204020204" pitchFamily="34" charset="-122"/>
                        </a:rPr>
                        <a:t>3</a:t>
                      </a:r>
                      <a:r>
                        <a:rPr lang="zh-CN" altLang="en-US" sz="1800">
                          <a:latin typeface="微软雅黑" panose="020B0503020204020204" pitchFamily="34" charset="-122"/>
                          <a:ea typeface="微软雅黑" panose="020B0503020204020204" pitchFamily="34" charset="-122"/>
                        </a:rPr>
                        <a:t>个数</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被测边界值</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预期结果</a:t>
                      </a:r>
                    </a:p>
                  </a:txBody>
                  <a:tcPr anchor="ctr"/>
                </a:tc>
                <a:extLst>
                  <a:ext uri="{0D108BD9-81ED-4DB2-BD59-A6C34878D82A}">
                    <a16:rowId xmlns:a16="http://schemas.microsoft.com/office/drawing/2014/main" val="10000"/>
                  </a:ext>
                </a:extLst>
              </a:tr>
              <a:tr h="598805">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test1</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50   50   1</a:t>
                      </a:r>
                    </a:p>
                  </a:txBody>
                  <a:tcPr anchor="ctr"/>
                </a:tc>
                <a:tc rowSpan="2">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等腰三角形</a:t>
                      </a:r>
                    </a:p>
                  </a:txBody>
                  <a:tcPr anchor="ctr"/>
                </a:tc>
                <a:extLst>
                  <a:ext uri="{0D108BD9-81ED-4DB2-BD59-A6C34878D82A}">
                    <a16:rowId xmlns:a16="http://schemas.microsoft.com/office/drawing/2014/main" val="10001"/>
                  </a:ext>
                </a:extLst>
              </a:tr>
              <a:tr h="55816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test2</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50   50   2</a:t>
                      </a:r>
                    </a:p>
                  </a:txBody>
                  <a:tcPr anchor="ctr"/>
                </a:tc>
                <a:tc vMerge="1">
                  <a:txBody>
                    <a:bodyPr/>
                    <a:lstStyle/>
                    <a:p>
                      <a:endParaRPr lang="zh-CN"/>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等腰三角形</a:t>
                      </a:r>
                    </a:p>
                  </a:txBody>
                  <a:tcPr anchor="ctr"/>
                </a:tc>
                <a:extLst>
                  <a:ext uri="{0D108BD9-81ED-4DB2-BD59-A6C34878D82A}">
                    <a16:rowId xmlns:a16="http://schemas.microsoft.com/office/drawing/2014/main" val="10002"/>
                  </a:ext>
                </a:extLst>
              </a:tr>
              <a:tr h="56515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test3</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 50   50   50</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无</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等</a:t>
                      </a:r>
                      <a:r>
                        <a:rPr lang="zh-CN" altLang="en-US" sz="1800" kern="1200">
                          <a:solidFill>
                            <a:srgbClr val="595959"/>
                          </a:solidFill>
                          <a:latin typeface="微软雅黑" panose="020B0503020204020204" pitchFamily="34" charset="-122"/>
                          <a:ea typeface="微软雅黑" panose="020B0503020204020204" pitchFamily="34" charset="-122"/>
                          <a:cs typeface="+mn-cs"/>
                        </a:rPr>
                        <a:t>边</a:t>
                      </a:r>
                      <a:r>
                        <a:rPr lang="en-US" altLang="zh-CN" sz="1800" kern="1200">
                          <a:solidFill>
                            <a:srgbClr val="595959"/>
                          </a:solidFill>
                          <a:latin typeface="微软雅黑" panose="020B0503020204020204" pitchFamily="34" charset="-122"/>
                          <a:ea typeface="微软雅黑" panose="020B0503020204020204" pitchFamily="34" charset="-122"/>
                          <a:cs typeface="+mn-cs"/>
                        </a:rPr>
                        <a:t>三角形</a:t>
                      </a:r>
                    </a:p>
                  </a:txBody>
                  <a:tcPr anchor="ctr"/>
                </a:tc>
                <a:extLst>
                  <a:ext uri="{0D108BD9-81ED-4DB2-BD59-A6C34878D82A}">
                    <a16:rowId xmlns:a16="http://schemas.microsoft.com/office/drawing/2014/main" val="10003"/>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test4</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50   50   99</a:t>
                      </a:r>
                    </a:p>
                  </a:txBody>
                  <a:tcPr anchor="ctr"/>
                </a:tc>
                <a:tc rowSpan="3">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100</a:t>
                      </a: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等腰三角形</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4"/>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test5</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50   50   100</a:t>
                      </a:r>
                    </a:p>
                  </a:txBody>
                  <a:tcPr anchor="ctr"/>
                </a:tc>
                <a:tc vMerge="1">
                  <a:txBody>
                    <a:bodyPr/>
                    <a:lstStyle/>
                    <a:p>
                      <a:endParaRPr lang="zh-CN"/>
                    </a:p>
                  </a:txBody>
                  <a:tcPr anchor="ctr"/>
                </a:tc>
                <a:tc>
                  <a:txBody>
                    <a:bodyPr/>
                    <a:lstStyle/>
                    <a:p>
                      <a:pPr algn="l">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不构成</a:t>
                      </a: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三角形</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5"/>
                  </a:ext>
                </a:extLst>
              </a:tr>
              <a:tr h="574040">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en-US" altLang="zh-CN" sz="1800" kern="1200">
                          <a:solidFill>
                            <a:srgbClr val="595959"/>
                          </a:solidFill>
                          <a:latin typeface="微软雅黑" panose="020B0503020204020204" pitchFamily="34" charset="-122"/>
                          <a:ea typeface="微软雅黑" panose="020B0503020204020204" pitchFamily="34" charset="-122"/>
                          <a:cs typeface="+mn-cs"/>
                        </a:rPr>
                        <a:t>test6</a:t>
                      </a: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zh-CN" altLang="en-US" sz="1800" kern="1200">
                          <a:solidFill>
                            <a:srgbClr val="595959"/>
                          </a:solidFill>
                          <a:latin typeface="微软雅黑" panose="020B0503020204020204" pitchFamily="34" charset="-122"/>
                          <a:ea typeface="微软雅黑" panose="020B0503020204020204" pitchFamily="34" charset="-122"/>
                          <a:cs typeface="+mn-cs"/>
                        </a:rPr>
                        <a:t>50   50   </a:t>
                      </a:r>
                      <a:r>
                        <a:rPr lang="en-US" altLang="zh-CN" sz="1800" kern="1200">
                          <a:solidFill>
                            <a:srgbClr val="595959"/>
                          </a:solidFill>
                          <a:latin typeface="微软雅黑" panose="020B0503020204020204" pitchFamily="34" charset="-122"/>
                          <a:ea typeface="微软雅黑" panose="020B0503020204020204" pitchFamily="34" charset="-122"/>
                          <a:cs typeface="+mn-cs"/>
                        </a:rPr>
                        <a:t>101</a:t>
                      </a: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l">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不构成</a:t>
                      </a: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三角形</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810879448"/>
                  </a:ext>
                </a:extLst>
              </a:tr>
            </a:tbl>
          </a:graphicData>
        </a:graphic>
      </p:graphicFrame>
      <p:sp>
        <p:nvSpPr>
          <p:cNvPr id="3"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2.2.3	实例二：三角形问题的边界值分析</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35354" y="3213770"/>
            <a:ext cx="566929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余额宝提现</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的边界值分析</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设计</a:t>
            </a:r>
            <a:r>
              <a:rPr lang="zh-CN" sz="2000">
                <a:solidFill>
                  <a:srgbClr val="0070C0"/>
                </a:solidFill>
                <a:latin typeface="微软雅黑" panose="020B0503020204020204" pitchFamily="34" charset="-122"/>
                <a:ea typeface="微软雅黑" panose="020B0503020204020204" pitchFamily="34" charset="-122"/>
                <a:cs typeface="+mn-ea"/>
                <a:sym typeface="+mn-lt"/>
              </a:rPr>
              <a:t>余额宝提现</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边界值分析测试用例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2.2.4	实例三：余额宝提现的边界值分析</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4367530" y="1629409"/>
            <a:ext cx="6950075" cy="379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600">
                <a:solidFill>
                  <a:srgbClr val="595959"/>
                </a:solidFill>
                <a:latin typeface="微软雅黑" panose="020B0503020204020204" pitchFamily="34" charset="-122"/>
                <a:ea typeface="微软雅黑" panose="020B0503020204020204" pitchFamily="34" charset="-122"/>
              </a:rPr>
              <a:t>在 2.1.4 小节中，讲解了余额宝提现功能的等价类划分，余额宝快速到账的日提现额度最高为 10000 元，如果余额宝中的余额小于 1000 元，则普通到账的提现额度最高为余额。假设余额宝中余额为 50000 元，则在进行边界值分析时，如果是第 1 次快速到账提现，则分别对 </a:t>
            </a:r>
            <a:r>
              <a:rPr lang="en-US" altLang="zh-CN" sz="1600">
                <a:solidFill>
                  <a:srgbClr val="0070C0"/>
                </a:solidFill>
                <a:latin typeface="微软雅黑" panose="020B0503020204020204" pitchFamily="34" charset="-122"/>
                <a:ea typeface="微软雅黑" panose="020B0503020204020204" pitchFamily="34" charset="-122"/>
              </a:rPr>
              <a:t>0 </a:t>
            </a:r>
            <a:r>
              <a:rPr lang="en-US" altLang="zh-CN" sz="1600">
                <a:solidFill>
                  <a:srgbClr val="595959"/>
                </a:solidFill>
                <a:latin typeface="微软雅黑" panose="020B0503020204020204" pitchFamily="34" charset="-122"/>
                <a:ea typeface="微软雅黑" panose="020B0503020204020204" pitchFamily="34" charset="-122"/>
              </a:rPr>
              <a:t>和</a:t>
            </a:r>
            <a:r>
              <a:rPr lang="en-US" altLang="zh-CN" sz="1600">
                <a:solidFill>
                  <a:srgbClr val="0070C0"/>
                </a:solidFill>
                <a:latin typeface="微软雅黑" panose="020B0503020204020204" pitchFamily="34" charset="-122"/>
                <a:ea typeface="微软雅黑" panose="020B0503020204020204" pitchFamily="34" charset="-122"/>
              </a:rPr>
              <a:t> 10000 </a:t>
            </a:r>
            <a:r>
              <a:rPr lang="en-US" altLang="zh-CN" sz="1600">
                <a:solidFill>
                  <a:srgbClr val="595959"/>
                </a:solidFill>
                <a:latin typeface="微软雅黑" panose="020B0503020204020204" pitchFamily="34" charset="-122"/>
                <a:ea typeface="微软雅黑" panose="020B0503020204020204" pitchFamily="34" charset="-122"/>
              </a:rPr>
              <a:t>这 2 个边界值进行测试，分别取</a:t>
            </a:r>
            <a:r>
              <a:rPr lang="en-US" altLang="zh-CN" sz="1600">
                <a:solidFill>
                  <a:srgbClr val="0070C0"/>
                </a:solidFill>
                <a:latin typeface="微软雅黑" panose="020B0503020204020204" pitchFamily="34" charset="-122"/>
                <a:ea typeface="微软雅黑" panose="020B0503020204020204" pitchFamily="34" charset="-122"/>
              </a:rPr>
              <a:t>-1、0、1、5000、9999、10000、10001 </a:t>
            </a:r>
            <a:r>
              <a:rPr lang="en-US" altLang="zh-CN" sz="1600">
                <a:solidFill>
                  <a:srgbClr val="595959"/>
                </a:solidFill>
                <a:latin typeface="微软雅黑" panose="020B0503020204020204" pitchFamily="34" charset="-122"/>
                <a:ea typeface="微软雅黑" panose="020B0503020204020204" pitchFamily="34" charset="-122"/>
              </a:rPr>
              <a:t>这 7 个值作为测试值；如果是第 n 次快速到账提现（假设已提现 2000 元），则分别对 </a:t>
            </a:r>
            <a:r>
              <a:rPr lang="en-US" altLang="zh-CN" sz="1600">
                <a:solidFill>
                  <a:srgbClr val="0070C0"/>
                </a:solidFill>
                <a:latin typeface="微软雅黑" panose="020B0503020204020204" pitchFamily="34" charset="-122"/>
                <a:ea typeface="微软雅黑" panose="020B0503020204020204" pitchFamily="34" charset="-122"/>
              </a:rPr>
              <a:t>0</a:t>
            </a:r>
            <a:r>
              <a:rPr lang="en-US" altLang="zh-CN" sz="1600">
                <a:solidFill>
                  <a:srgbClr val="595959"/>
                </a:solidFill>
                <a:latin typeface="微软雅黑" panose="020B0503020204020204" pitchFamily="34" charset="-122"/>
                <a:ea typeface="微软雅黑" panose="020B0503020204020204" pitchFamily="34" charset="-122"/>
              </a:rPr>
              <a:t> 和 </a:t>
            </a:r>
            <a:r>
              <a:rPr lang="en-US" altLang="zh-CN" sz="1600">
                <a:solidFill>
                  <a:srgbClr val="0070C0"/>
                </a:solidFill>
                <a:latin typeface="微软雅黑" panose="020B0503020204020204" pitchFamily="34" charset="-122"/>
                <a:ea typeface="微软雅黑" panose="020B0503020204020204" pitchFamily="34" charset="-122"/>
              </a:rPr>
              <a:t>8000</a:t>
            </a:r>
            <a:r>
              <a:rPr lang="en-US" altLang="zh-CN" sz="1600">
                <a:solidFill>
                  <a:srgbClr val="595959"/>
                </a:solidFill>
                <a:latin typeface="微软雅黑" panose="020B0503020204020204" pitchFamily="34" charset="-122"/>
                <a:ea typeface="微软雅黑" panose="020B0503020204020204" pitchFamily="34" charset="-122"/>
              </a:rPr>
              <a:t> 这 2 个边界值进行测试，分别取</a:t>
            </a:r>
            <a:r>
              <a:rPr lang="en-US" altLang="zh-CN" sz="1600">
                <a:solidFill>
                  <a:srgbClr val="0070C0"/>
                </a:solidFill>
                <a:latin typeface="微软雅黑" panose="020B0503020204020204" pitchFamily="34" charset="-122"/>
                <a:ea typeface="微软雅黑" panose="020B0503020204020204" pitchFamily="34" charset="-122"/>
              </a:rPr>
              <a:t>-1、0、1、5000、7999、8000、8001 </a:t>
            </a:r>
            <a:r>
              <a:rPr lang="en-US" altLang="zh-CN" sz="1600">
                <a:solidFill>
                  <a:srgbClr val="595959"/>
                </a:solidFill>
                <a:latin typeface="微软雅黑" panose="020B0503020204020204" pitchFamily="34" charset="-122"/>
                <a:ea typeface="微软雅黑" panose="020B0503020204020204" pitchFamily="34" charset="-122"/>
              </a:rPr>
              <a:t>这 7 个值作为测试值；如果是普通到账提现，则对 </a:t>
            </a:r>
            <a:r>
              <a:rPr lang="en-US" altLang="zh-CN" sz="1600">
                <a:solidFill>
                  <a:srgbClr val="0070C0"/>
                </a:solidFill>
                <a:latin typeface="微软雅黑" panose="020B0503020204020204" pitchFamily="34" charset="-122"/>
                <a:ea typeface="微软雅黑" panose="020B0503020204020204" pitchFamily="34" charset="-122"/>
              </a:rPr>
              <a:t>0 </a:t>
            </a:r>
            <a:r>
              <a:rPr lang="en-US" altLang="zh-CN" sz="1600">
                <a:solidFill>
                  <a:srgbClr val="595959"/>
                </a:solidFill>
                <a:latin typeface="微软雅黑" panose="020B0503020204020204" pitchFamily="34" charset="-122"/>
                <a:ea typeface="微软雅黑" panose="020B0503020204020204" pitchFamily="34" charset="-122"/>
              </a:rPr>
              <a:t>和 </a:t>
            </a:r>
            <a:r>
              <a:rPr lang="en-US" altLang="zh-CN" sz="1600">
                <a:solidFill>
                  <a:srgbClr val="0070C0"/>
                </a:solidFill>
                <a:latin typeface="微软雅黑" panose="020B0503020204020204" pitchFamily="34" charset="-122"/>
                <a:ea typeface="微软雅黑" panose="020B0503020204020204" pitchFamily="34" charset="-122"/>
              </a:rPr>
              <a:t>50000 </a:t>
            </a:r>
            <a:r>
              <a:rPr lang="en-US" altLang="zh-CN" sz="1600">
                <a:solidFill>
                  <a:srgbClr val="595959"/>
                </a:solidFill>
                <a:latin typeface="微软雅黑" panose="020B0503020204020204" pitchFamily="34" charset="-122"/>
                <a:ea typeface="微软雅黑" panose="020B0503020204020204" pitchFamily="34" charset="-122"/>
              </a:rPr>
              <a:t>这 2 个边界值进行测试，分别取</a:t>
            </a:r>
            <a:r>
              <a:rPr lang="en-US" altLang="zh-CN" sz="1600">
                <a:solidFill>
                  <a:srgbClr val="0070C0"/>
                </a:solidFill>
                <a:latin typeface="微软雅黑" panose="020B0503020204020204" pitchFamily="34" charset="-122"/>
                <a:ea typeface="微软雅黑" panose="020B0503020204020204" pitchFamily="34" charset="-122"/>
              </a:rPr>
              <a:t>-1、0、1、20000、49999、50000、50001 </a:t>
            </a:r>
            <a:r>
              <a:rPr lang="en-US" altLang="zh-CN" sz="1600">
                <a:solidFill>
                  <a:srgbClr val="595959"/>
                </a:solidFill>
                <a:latin typeface="微软雅黑" panose="020B0503020204020204" pitchFamily="34" charset="-122"/>
                <a:ea typeface="微软雅黑" panose="020B0503020204020204" pitchFamily="34" charset="-122"/>
              </a:rPr>
              <a:t>这 7 个值作为测试值。</a:t>
            </a:r>
            <a:endParaRPr lang="zh-CN" altLang="zh-CN" sz="1600">
              <a:solidFill>
                <a:srgbClr val="595959"/>
              </a:solidFill>
              <a:latin typeface="微软雅黑" panose="020B0503020204020204" pitchFamily="34" charset="-122"/>
              <a:ea typeface="微软雅黑" panose="020B0503020204020204" pitchFamily="34" charset="-122"/>
            </a:endParaRPr>
          </a:p>
          <a:p>
            <a:pPr algn="just">
              <a:lnSpc>
                <a:spcPct val="150000"/>
              </a:lnSpc>
              <a:buClrTx/>
              <a:buSzTx/>
              <a:buFontTx/>
            </a:pP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2.2.4	实例三：余额宝提现的边界值分析</a:t>
            </a:r>
          </a:p>
        </p:txBody>
      </p:sp>
      <p:pic>
        <p:nvPicPr>
          <p:cNvPr id="6" name="图片 5"/>
          <p:cNvPicPr>
            <a:picLocks noChangeAspect="1"/>
          </p:cNvPicPr>
          <p:nvPr/>
        </p:nvPicPr>
        <p:blipFill>
          <a:blip r:embed="rId3"/>
          <a:stretch>
            <a:fillRect/>
          </a:stretch>
        </p:blipFill>
        <p:spPr>
          <a:xfrm>
            <a:off x="695241" y="1413456"/>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1127125" y="909320"/>
            <a:ext cx="9710420" cy="63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根据前面分析即可设计测试用例，</a:t>
            </a:r>
            <a:r>
              <a:rPr lang="zh-CN" altLang="en-US" sz="1800" dirty="0">
                <a:solidFill>
                  <a:srgbClr val="0070C0"/>
                </a:solidFill>
                <a:latin typeface="微软雅黑" panose="020B0503020204020204" pitchFamily="34" charset="-122"/>
                <a:ea typeface="微软雅黑" panose="020B0503020204020204" pitchFamily="34" charset="-122"/>
              </a:rPr>
              <a:t>余额宝提</a:t>
            </a:r>
            <a:r>
              <a:rPr lang="zh-CN" altLang="en-US" sz="1800">
                <a:solidFill>
                  <a:srgbClr val="0070C0"/>
                </a:solidFill>
                <a:latin typeface="微软雅黑" panose="020B0503020204020204" pitchFamily="34" charset="-122"/>
                <a:ea typeface="微软雅黑" panose="020B0503020204020204" pitchFamily="34" charset="-122"/>
              </a:rPr>
              <a:t>现边界值分析的测试用例</a:t>
            </a:r>
            <a:r>
              <a:rPr lang="zh-CN" altLang="en-US" sz="1800" dirty="0">
                <a:solidFill>
                  <a:srgbClr val="595959"/>
                </a:solidFill>
                <a:latin typeface="微软雅黑" panose="020B0503020204020204" pitchFamily="34" charset="-122"/>
                <a:ea typeface="微软雅黑" panose="020B0503020204020204" pitchFamily="34" charset="-122"/>
              </a:rPr>
              <a:t>如下表所示。</a:t>
            </a:r>
          </a:p>
        </p:txBody>
      </p:sp>
      <p:graphicFrame>
        <p:nvGraphicFramePr>
          <p:cNvPr id="2" name="表格 1"/>
          <p:cNvGraphicFramePr/>
          <p:nvPr>
            <p:custDataLst>
              <p:tags r:id="rId1"/>
            </p:custDataLst>
            <p:extLst>
              <p:ext uri="{D42A27DB-BD31-4B8C-83A1-F6EECF244321}">
                <p14:modId xmlns:p14="http://schemas.microsoft.com/office/powerpoint/2010/main" val="2228421529"/>
              </p:ext>
            </p:extLst>
          </p:nvPr>
        </p:nvGraphicFramePr>
        <p:xfrm>
          <a:off x="2495550" y="1702435"/>
          <a:ext cx="6780979" cy="4631690"/>
        </p:xfrm>
        <a:graphic>
          <a:graphicData uri="http://schemas.openxmlformats.org/drawingml/2006/table">
            <a:tbl>
              <a:tblPr firstRow="1" bandRow="1">
                <a:tableStyleId>{5C22544A-7EE6-4342-B048-85BDC9FD1C3A}</a:tableStyleId>
              </a:tblPr>
              <a:tblGrid>
                <a:gridCol w="1447087">
                  <a:extLst>
                    <a:ext uri="{9D8B030D-6E8A-4147-A177-3AD203B41FA5}">
                      <a16:colId xmlns:a16="http://schemas.microsoft.com/office/drawing/2014/main" val="20000"/>
                    </a:ext>
                  </a:extLst>
                </a:gridCol>
                <a:gridCol w="1282476">
                  <a:extLst>
                    <a:ext uri="{9D8B030D-6E8A-4147-A177-3AD203B41FA5}">
                      <a16:colId xmlns:a16="http://schemas.microsoft.com/office/drawing/2014/main" val="20001"/>
                    </a:ext>
                  </a:extLst>
                </a:gridCol>
                <a:gridCol w="1143040">
                  <a:extLst>
                    <a:ext uri="{9D8B030D-6E8A-4147-A177-3AD203B41FA5}">
                      <a16:colId xmlns:a16="http://schemas.microsoft.com/office/drawing/2014/main" val="20002"/>
                    </a:ext>
                  </a:extLst>
                </a:gridCol>
                <a:gridCol w="1454188">
                  <a:extLst>
                    <a:ext uri="{9D8B030D-6E8A-4147-A177-3AD203B41FA5}">
                      <a16:colId xmlns:a16="http://schemas.microsoft.com/office/drawing/2014/main" val="20003"/>
                    </a:ext>
                  </a:extLst>
                </a:gridCol>
                <a:gridCol w="1454188">
                  <a:extLst>
                    <a:ext uri="{9D8B030D-6E8A-4147-A177-3AD203B41FA5}">
                      <a16:colId xmlns:a16="http://schemas.microsoft.com/office/drawing/2014/main" val="20004"/>
                    </a:ext>
                  </a:extLst>
                </a:gridCol>
              </a:tblGrid>
              <a:tr h="61341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sz="1800">
                          <a:latin typeface="微软雅黑" panose="020B0503020204020204" pitchFamily="34" charset="-122"/>
                          <a:ea typeface="微软雅黑" panose="020B0503020204020204" pitchFamily="34" charset="-122"/>
                        </a:rPr>
                        <a:t>功能</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金额</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被测边界</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预期输出</a:t>
                      </a:r>
                    </a:p>
                  </a:txBody>
                  <a:tcPr anchor="ctr"/>
                </a:tc>
                <a:extLst>
                  <a:ext uri="{0D108BD9-81ED-4DB2-BD59-A6C34878D82A}">
                    <a16:rowId xmlns:a16="http://schemas.microsoft.com/office/drawing/2014/main" val="10000"/>
                  </a:ext>
                </a:extLst>
              </a:tr>
              <a:tr h="598805">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test1</a:t>
                      </a:r>
                    </a:p>
                  </a:txBody>
                  <a:tcPr anchor="ctr"/>
                </a:tc>
                <a:tc rowSpan="7">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快速到账（第1次）</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rowSpan="3">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0</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无法提现</a:t>
                      </a:r>
                    </a:p>
                  </a:txBody>
                  <a:tcPr anchor="ctr"/>
                </a:tc>
                <a:extLst>
                  <a:ext uri="{0D108BD9-81ED-4DB2-BD59-A6C34878D82A}">
                    <a16:rowId xmlns:a16="http://schemas.microsoft.com/office/drawing/2014/main" val="10001"/>
                  </a:ext>
                </a:extLst>
              </a:tr>
              <a:tr h="55816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test2</a:t>
                      </a:r>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0</a:t>
                      </a:r>
                    </a:p>
                  </a:txBody>
                  <a:tcPr anchor="ctr"/>
                </a:tc>
                <a:tc vMerge="1">
                  <a:txBody>
                    <a:bodyPr/>
                    <a:lstStyle/>
                    <a:p>
                      <a:endParaRPr lang="zh-CN"/>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无法提现</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2"/>
                  </a:ext>
                </a:extLst>
              </a:tr>
              <a:tr h="56515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test3</a:t>
                      </a:r>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extLst>
                  <a:ext uri="{0D108BD9-81ED-4DB2-BD59-A6C34878D82A}">
                    <a16:rowId xmlns:a16="http://schemas.microsoft.com/office/drawing/2014/main" val="10003"/>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test4</a:t>
                      </a:r>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5000</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无</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5000</a:t>
                      </a:r>
                    </a:p>
                  </a:txBody>
                  <a:tcPr anchor="ctr"/>
                </a:tc>
                <a:extLst>
                  <a:ext uri="{0D108BD9-81ED-4DB2-BD59-A6C34878D82A}">
                    <a16:rowId xmlns:a16="http://schemas.microsoft.com/office/drawing/2014/main" val="10004"/>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test5</a:t>
                      </a:r>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9999</a:t>
                      </a:r>
                    </a:p>
                  </a:txBody>
                  <a:tcPr anchor="ctr"/>
                </a:tc>
                <a:tc rowSpan="3">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10000</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9999</a:t>
                      </a:r>
                    </a:p>
                  </a:txBody>
                  <a:tcPr anchor="ctr"/>
                </a:tc>
                <a:extLst>
                  <a:ext uri="{0D108BD9-81ED-4DB2-BD59-A6C34878D82A}">
                    <a16:rowId xmlns:a16="http://schemas.microsoft.com/office/drawing/2014/main" val="10005"/>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test6</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10000</a:t>
                      </a:r>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10000</a:t>
                      </a:r>
                    </a:p>
                  </a:txBody>
                  <a:tcPr anchor="ctr"/>
                </a:tc>
                <a:extLst>
                  <a:ext uri="{0D108BD9-81ED-4DB2-BD59-A6C34878D82A}">
                    <a16:rowId xmlns:a16="http://schemas.microsoft.com/office/drawing/2014/main" val="10006"/>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test7</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10001</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无法提现</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7"/>
                  </a:ext>
                </a:extLst>
              </a:tr>
            </a:tbl>
          </a:graphicData>
        </a:graphic>
      </p:graphicFrame>
      <p:sp>
        <p:nvSpPr>
          <p:cNvPr id="5"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2.2.4	实例三：余额宝提现的边界值分析</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extLst>
              <p:ext uri="{D42A27DB-BD31-4B8C-83A1-F6EECF244321}">
                <p14:modId xmlns:p14="http://schemas.microsoft.com/office/powerpoint/2010/main" val="337915356"/>
              </p:ext>
            </p:extLst>
          </p:nvPr>
        </p:nvGraphicFramePr>
        <p:xfrm>
          <a:off x="2423160" y="1341755"/>
          <a:ext cx="6780979" cy="4631690"/>
        </p:xfrm>
        <a:graphic>
          <a:graphicData uri="http://schemas.openxmlformats.org/drawingml/2006/table">
            <a:tbl>
              <a:tblPr firstRow="1" bandRow="1">
                <a:tableStyleId>{5C22544A-7EE6-4342-B048-85BDC9FD1C3A}</a:tableStyleId>
              </a:tblPr>
              <a:tblGrid>
                <a:gridCol w="1447087">
                  <a:extLst>
                    <a:ext uri="{9D8B030D-6E8A-4147-A177-3AD203B41FA5}">
                      <a16:colId xmlns:a16="http://schemas.microsoft.com/office/drawing/2014/main" val="20000"/>
                    </a:ext>
                  </a:extLst>
                </a:gridCol>
                <a:gridCol w="1282476">
                  <a:extLst>
                    <a:ext uri="{9D8B030D-6E8A-4147-A177-3AD203B41FA5}">
                      <a16:colId xmlns:a16="http://schemas.microsoft.com/office/drawing/2014/main" val="20001"/>
                    </a:ext>
                  </a:extLst>
                </a:gridCol>
                <a:gridCol w="1143040">
                  <a:extLst>
                    <a:ext uri="{9D8B030D-6E8A-4147-A177-3AD203B41FA5}">
                      <a16:colId xmlns:a16="http://schemas.microsoft.com/office/drawing/2014/main" val="20002"/>
                    </a:ext>
                  </a:extLst>
                </a:gridCol>
                <a:gridCol w="1454188">
                  <a:extLst>
                    <a:ext uri="{9D8B030D-6E8A-4147-A177-3AD203B41FA5}">
                      <a16:colId xmlns:a16="http://schemas.microsoft.com/office/drawing/2014/main" val="20003"/>
                    </a:ext>
                  </a:extLst>
                </a:gridCol>
                <a:gridCol w="1454188">
                  <a:extLst>
                    <a:ext uri="{9D8B030D-6E8A-4147-A177-3AD203B41FA5}">
                      <a16:colId xmlns:a16="http://schemas.microsoft.com/office/drawing/2014/main" val="20004"/>
                    </a:ext>
                  </a:extLst>
                </a:gridCol>
              </a:tblGrid>
              <a:tr h="61341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sz="1800">
                          <a:latin typeface="微软雅黑" panose="020B0503020204020204" pitchFamily="34" charset="-122"/>
                          <a:ea typeface="微软雅黑" panose="020B0503020204020204" pitchFamily="34" charset="-122"/>
                        </a:rPr>
                        <a:t>功能</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金额</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被测边界</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预期输出</a:t>
                      </a:r>
                    </a:p>
                  </a:txBody>
                  <a:tcPr anchor="ctr"/>
                </a:tc>
                <a:extLst>
                  <a:ext uri="{0D108BD9-81ED-4DB2-BD59-A6C34878D82A}">
                    <a16:rowId xmlns:a16="http://schemas.microsoft.com/office/drawing/2014/main" val="10000"/>
                  </a:ext>
                </a:extLst>
              </a:tr>
              <a:tr h="598805">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8</a:t>
                      </a:r>
                    </a:p>
                  </a:txBody>
                  <a:tcPr anchor="ctr"/>
                </a:tc>
                <a:tc rowSpan="7">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快速到账（第</a:t>
                      </a:r>
                      <a:r>
                        <a:rPr lang="en-US" altLang="zh-CN" sz="1800" kern="1200">
                          <a:solidFill>
                            <a:srgbClr val="595959"/>
                          </a:solidFill>
                          <a:latin typeface="微软雅黑" panose="020B0503020204020204" pitchFamily="34" charset="-122"/>
                          <a:ea typeface="微软雅黑" panose="020B0503020204020204" pitchFamily="34" charset="-122"/>
                          <a:cs typeface="+mn-cs"/>
                        </a:rPr>
                        <a:t>n</a:t>
                      </a:r>
                      <a:r>
                        <a:rPr lang="zh-CN" altLang="en-US" sz="1800" kern="1200">
                          <a:solidFill>
                            <a:srgbClr val="595959"/>
                          </a:solidFill>
                          <a:latin typeface="微软雅黑" panose="020B0503020204020204" pitchFamily="34" charset="-122"/>
                          <a:ea typeface="微软雅黑" panose="020B0503020204020204" pitchFamily="34" charset="-122"/>
                          <a:cs typeface="+mn-cs"/>
                        </a:rPr>
                        <a:t>次）</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rowSpan="3">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0</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无法提现</a:t>
                      </a:r>
                    </a:p>
                  </a:txBody>
                  <a:tcPr anchor="ctr"/>
                </a:tc>
                <a:extLst>
                  <a:ext uri="{0D108BD9-81ED-4DB2-BD59-A6C34878D82A}">
                    <a16:rowId xmlns:a16="http://schemas.microsoft.com/office/drawing/2014/main" val="10001"/>
                  </a:ext>
                </a:extLst>
              </a:tr>
              <a:tr h="55816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test9</a:t>
                      </a:r>
                    </a:p>
                  </a:txBody>
                  <a:tcPr anchor="ctr"/>
                </a:tc>
                <a:tc vMerge="1">
                  <a:txBody>
                    <a:bodyPr/>
                    <a:lstStyle/>
                    <a:p>
                      <a:endParaRPr lang="zh-CN"/>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0</a:t>
                      </a:r>
                    </a:p>
                  </a:txBody>
                  <a:tcPr anchor="ctr"/>
                </a:tc>
                <a:tc vMerge="1">
                  <a:txBody>
                    <a:bodyPr/>
                    <a:lstStyle/>
                    <a:p>
                      <a:endParaRPr lang="zh-CN"/>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无法提现</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2"/>
                  </a:ext>
                </a:extLst>
              </a:tr>
              <a:tr h="565150">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test10</a:t>
                      </a:r>
                    </a:p>
                  </a:txBody>
                  <a:tcPr anchor="ctr"/>
                </a:tc>
                <a:tc vMerge="1">
                  <a:txBody>
                    <a:bodyPr/>
                    <a:lstStyle/>
                    <a:p>
                      <a:endParaRPr lang="zh-CN"/>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vMerge="1">
                  <a:txBody>
                    <a:bodyPr/>
                    <a:lstStyle/>
                    <a:p>
                      <a:endParaRPr lang="zh-CN"/>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extLst>
                  <a:ext uri="{0D108BD9-81ED-4DB2-BD59-A6C34878D82A}">
                    <a16:rowId xmlns:a16="http://schemas.microsoft.com/office/drawing/2014/main" val="10003"/>
                  </a:ext>
                </a:extLst>
              </a:tr>
              <a:tr h="574040">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test11</a:t>
                      </a:r>
                    </a:p>
                  </a:txBody>
                  <a:tcPr anchor="ctr"/>
                </a:tc>
                <a:tc vMerge="1">
                  <a:txBody>
                    <a:bodyPr/>
                    <a:lstStyle/>
                    <a:p>
                      <a:endParaRPr lang="zh-CN"/>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5000</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无</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5000</a:t>
                      </a:r>
                    </a:p>
                  </a:txBody>
                  <a:tcPr anchor="ctr"/>
                </a:tc>
                <a:extLst>
                  <a:ext uri="{0D108BD9-81ED-4DB2-BD59-A6C34878D82A}">
                    <a16:rowId xmlns:a16="http://schemas.microsoft.com/office/drawing/2014/main" val="10004"/>
                  </a:ext>
                </a:extLst>
              </a:tr>
              <a:tr h="574040">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test12</a:t>
                      </a:r>
                    </a:p>
                  </a:txBody>
                  <a:tcPr anchor="ctr"/>
                </a:tc>
                <a:tc vMerge="1">
                  <a:txBody>
                    <a:bodyPr/>
                    <a:lstStyle/>
                    <a:p>
                      <a:endParaRPr lang="zh-CN"/>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7999</a:t>
                      </a:r>
                    </a:p>
                  </a:txBody>
                  <a:tcPr anchor="ctr"/>
                </a:tc>
                <a:tc rowSpan="3">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8000</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7999</a:t>
                      </a:r>
                    </a:p>
                  </a:txBody>
                  <a:tcPr anchor="ctr"/>
                </a:tc>
                <a:extLst>
                  <a:ext uri="{0D108BD9-81ED-4DB2-BD59-A6C34878D82A}">
                    <a16:rowId xmlns:a16="http://schemas.microsoft.com/office/drawing/2014/main" val="10005"/>
                  </a:ext>
                </a:extLst>
              </a:tr>
              <a:tr h="574040">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test13</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8000</a:t>
                      </a:r>
                    </a:p>
                  </a:txBody>
                  <a:tcPr anchor="ctr"/>
                </a:tc>
                <a:tc vMerge="1">
                  <a:txBody>
                    <a:bodyPr/>
                    <a:lstStyle/>
                    <a:p>
                      <a:endParaRPr lang="zh-CN"/>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8000</a:t>
                      </a:r>
                    </a:p>
                  </a:txBody>
                  <a:tcPr anchor="ctr"/>
                </a:tc>
                <a:extLst>
                  <a:ext uri="{0D108BD9-81ED-4DB2-BD59-A6C34878D82A}">
                    <a16:rowId xmlns:a16="http://schemas.microsoft.com/office/drawing/2014/main" val="10006"/>
                  </a:ext>
                </a:extLst>
              </a:tr>
              <a:tr h="574040">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test14</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8001</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无法提现</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7"/>
                  </a:ext>
                </a:extLst>
              </a:tr>
            </a:tbl>
          </a:graphicData>
        </a:graphic>
      </p:graphicFrame>
      <p:sp>
        <p:nvSpPr>
          <p:cNvPr id="5"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2.2.4	实例三：余额宝提现的边界值分析</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extLst>
              <p:ext uri="{D42A27DB-BD31-4B8C-83A1-F6EECF244321}">
                <p14:modId xmlns:p14="http://schemas.microsoft.com/office/powerpoint/2010/main" val="3439937309"/>
              </p:ext>
            </p:extLst>
          </p:nvPr>
        </p:nvGraphicFramePr>
        <p:xfrm>
          <a:off x="2423160" y="1341755"/>
          <a:ext cx="6780979" cy="4631690"/>
        </p:xfrm>
        <a:graphic>
          <a:graphicData uri="http://schemas.openxmlformats.org/drawingml/2006/table">
            <a:tbl>
              <a:tblPr firstRow="1" bandRow="1">
                <a:tableStyleId>{5C22544A-7EE6-4342-B048-85BDC9FD1C3A}</a:tableStyleId>
              </a:tblPr>
              <a:tblGrid>
                <a:gridCol w="1447087">
                  <a:extLst>
                    <a:ext uri="{9D8B030D-6E8A-4147-A177-3AD203B41FA5}">
                      <a16:colId xmlns:a16="http://schemas.microsoft.com/office/drawing/2014/main" val="20000"/>
                    </a:ext>
                  </a:extLst>
                </a:gridCol>
                <a:gridCol w="1282476">
                  <a:extLst>
                    <a:ext uri="{9D8B030D-6E8A-4147-A177-3AD203B41FA5}">
                      <a16:colId xmlns:a16="http://schemas.microsoft.com/office/drawing/2014/main" val="20001"/>
                    </a:ext>
                  </a:extLst>
                </a:gridCol>
                <a:gridCol w="1143040">
                  <a:extLst>
                    <a:ext uri="{9D8B030D-6E8A-4147-A177-3AD203B41FA5}">
                      <a16:colId xmlns:a16="http://schemas.microsoft.com/office/drawing/2014/main" val="20002"/>
                    </a:ext>
                  </a:extLst>
                </a:gridCol>
                <a:gridCol w="1454188">
                  <a:extLst>
                    <a:ext uri="{9D8B030D-6E8A-4147-A177-3AD203B41FA5}">
                      <a16:colId xmlns:a16="http://schemas.microsoft.com/office/drawing/2014/main" val="20003"/>
                    </a:ext>
                  </a:extLst>
                </a:gridCol>
                <a:gridCol w="1454188">
                  <a:extLst>
                    <a:ext uri="{9D8B030D-6E8A-4147-A177-3AD203B41FA5}">
                      <a16:colId xmlns:a16="http://schemas.microsoft.com/office/drawing/2014/main" val="20004"/>
                    </a:ext>
                  </a:extLst>
                </a:gridCol>
              </a:tblGrid>
              <a:tr h="61341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sz="1800">
                          <a:latin typeface="微软雅黑" panose="020B0503020204020204" pitchFamily="34" charset="-122"/>
                          <a:ea typeface="微软雅黑" panose="020B0503020204020204" pitchFamily="34" charset="-122"/>
                        </a:rPr>
                        <a:t>功能</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金额</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被测边界</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预期输出</a:t>
                      </a:r>
                    </a:p>
                  </a:txBody>
                  <a:tcPr anchor="ctr"/>
                </a:tc>
                <a:extLst>
                  <a:ext uri="{0D108BD9-81ED-4DB2-BD59-A6C34878D82A}">
                    <a16:rowId xmlns:a16="http://schemas.microsoft.com/office/drawing/2014/main" val="10000"/>
                  </a:ext>
                </a:extLst>
              </a:tr>
              <a:tr h="598805">
                <a:tc>
                  <a:txBody>
                    <a:bodyPr/>
                    <a:lstStyle/>
                    <a:p>
                      <a:pPr marL="0" algn="ctr" defTabSz="1219200" rtl="0" eaLnBrk="1" latinLnBrk="0" hangingPunct="1">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a:t>
                      </a:r>
                      <a:r>
                        <a:rPr lang="en-US" altLang="zh-CN" sz="1800" kern="1200">
                          <a:solidFill>
                            <a:srgbClr val="595959"/>
                          </a:solidFill>
                          <a:latin typeface="微软雅黑" panose="020B0503020204020204" pitchFamily="34" charset="-122"/>
                          <a:ea typeface="微软雅黑" panose="020B0503020204020204" pitchFamily="34" charset="-122"/>
                          <a:cs typeface="+mn-cs"/>
                        </a:rPr>
                        <a:t>15</a:t>
                      </a:r>
                    </a:p>
                  </a:txBody>
                  <a:tcPr anchor="ctr"/>
                </a:tc>
                <a:tc rowSpan="7">
                  <a:txBody>
                    <a:bodyPr/>
                    <a:lstStyle/>
                    <a:p>
                      <a:pPr marL="0" algn="ctr" defTabSz="1219200" rtl="0" eaLnBrk="1" latinLnBrk="0" hangingPunct="1">
                        <a:buClrTx/>
                        <a:buSzTx/>
                        <a:buFontTx/>
                        <a:buNone/>
                      </a:pPr>
                      <a:r>
                        <a:rPr sz="1800" kern="1200">
                          <a:solidFill>
                            <a:srgbClr val="595959"/>
                          </a:solidFill>
                          <a:latin typeface="微软雅黑" panose="020B0503020204020204" pitchFamily="34" charset="-122"/>
                          <a:ea typeface="微软雅黑" panose="020B0503020204020204" pitchFamily="34" charset="-122"/>
                          <a:cs typeface="+mn-cs"/>
                        </a:rPr>
                        <a:t>普通到账</a:t>
                      </a:r>
                    </a:p>
                  </a:txBody>
                  <a:tcPr anchor="ctr"/>
                </a:tc>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rowSpan="3">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0</a:t>
                      </a:r>
                    </a:p>
                  </a:txBody>
                  <a:tcPr anchor="ctr"/>
                </a:tc>
                <a:tc>
                  <a:txBody>
                    <a:bodyPr/>
                    <a:lstStyle/>
                    <a:p>
                      <a:pPr marL="0" algn="ctr" defTabSz="1219200" rtl="0" eaLnBrk="1" latinLnBrk="0" hangingPunct="1">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无法提现</a:t>
                      </a:r>
                    </a:p>
                  </a:txBody>
                  <a:tcPr anchor="ctr"/>
                </a:tc>
                <a:extLst>
                  <a:ext uri="{0D108BD9-81ED-4DB2-BD59-A6C34878D82A}">
                    <a16:rowId xmlns:a16="http://schemas.microsoft.com/office/drawing/2014/main" val="10001"/>
                  </a:ext>
                </a:extLst>
              </a:tr>
              <a:tr h="55816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test16</a:t>
                      </a:r>
                    </a:p>
                  </a:txBody>
                  <a:tcPr anchor="ctr"/>
                </a:tc>
                <a:tc vMerge="1">
                  <a:txBody>
                    <a:bodyPr/>
                    <a:lstStyle/>
                    <a:p>
                      <a:endParaRPr lang="zh-CN"/>
                    </a:p>
                  </a:txBody>
                  <a:tcPr anchor="ctr"/>
                </a:tc>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0</a:t>
                      </a:r>
                    </a:p>
                  </a:txBody>
                  <a:tcPr anchor="ctr"/>
                </a:tc>
                <a:tc vMerge="1">
                  <a:txBody>
                    <a:bodyPr/>
                    <a:lstStyle/>
                    <a:p>
                      <a:endParaRPr lang="zh-CN"/>
                    </a:p>
                  </a:txBody>
                  <a:tcPr anchor="ctr"/>
                </a:tc>
                <a:tc>
                  <a:txBody>
                    <a:bodyPr/>
                    <a:lstStyle/>
                    <a:p>
                      <a:pPr marL="0" algn="ctr" defTabSz="1219200" rtl="0" eaLnBrk="1" latinLnBrk="0" hangingPunct="1">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无法提现</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2"/>
                  </a:ext>
                </a:extLst>
              </a:tr>
              <a:tr h="565150">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test17</a:t>
                      </a:r>
                    </a:p>
                  </a:txBody>
                  <a:tcPr anchor="ctr"/>
                </a:tc>
                <a:tc vMerge="1">
                  <a:txBody>
                    <a:bodyPr/>
                    <a:lstStyle/>
                    <a:p>
                      <a:endParaRPr lang="zh-CN"/>
                    </a:p>
                  </a:txBody>
                  <a:tcPr anchor="ctr"/>
                </a:tc>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vMerge="1">
                  <a:txBody>
                    <a:bodyPr/>
                    <a:lstStyle/>
                    <a:p>
                      <a:endParaRPr lang="zh-CN"/>
                    </a:p>
                  </a:txBody>
                  <a:tcPr anchor="ctr"/>
                </a:tc>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extLst>
                  <a:ext uri="{0D108BD9-81ED-4DB2-BD59-A6C34878D82A}">
                    <a16:rowId xmlns:a16="http://schemas.microsoft.com/office/drawing/2014/main" val="10003"/>
                  </a:ext>
                </a:extLst>
              </a:tr>
              <a:tr h="574040">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test18</a:t>
                      </a:r>
                    </a:p>
                  </a:txBody>
                  <a:tcPr anchor="ctr"/>
                </a:tc>
                <a:tc vMerge="1">
                  <a:txBody>
                    <a:bodyPr/>
                    <a:lstStyle/>
                    <a:p>
                      <a:endParaRPr lang="zh-CN"/>
                    </a:p>
                  </a:txBody>
                  <a:tcPr anchor="ctr"/>
                </a:tc>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20000</a:t>
                      </a:r>
                    </a:p>
                  </a:txBody>
                  <a:tcPr anchor="ctr"/>
                </a:tc>
                <a:tc>
                  <a:txBody>
                    <a:bodyPr/>
                    <a:lstStyle/>
                    <a:p>
                      <a:pPr marL="0" algn="ctr" defTabSz="1219200" rtl="0" eaLnBrk="1" latinLnBrk="0" hangingPunct="1">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无</a:t>
                      </a:r>
                    </a:p>
                  </a:txBody>
                  <a:tcPr anchor="ctr"/>
                </a:tc>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20000</a:t>
                      </a:r>
                    </a:p>
                  </a:txBody>
                  <a:tcPr anchor="ctr"/>
                </a:tc>
                <a:extLst>
                  <a:ext uri="{0D108BD9-81ED-4DB2-BD59-A6C34878D82A}">
                    <a16:rowId xmlns:a16="http://schemas.microsoft.com/office/drawing/2014/main" val="10004"/>
                  </a:ext>
                </a:extLst>
              </a:tr>
              <a:tr h="574040">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test19</a:t>
                      </a:r>
                    </a:p>
                  </a:txBody>
                  <a:tcPr anchor="ctr"/>
                </a:tc>
                <a:tc vMerge="1">
                  <a:txBody>
                    <a:bodyPr/>
                    <a:lstStyle/>
                    <a:p>
                      <a:endParaRPr lang="zh-CN"/>
                    </a:p>
                  </a:txBody>
                  <a:tcPr anchor="ctr"/>
                </a:tc>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49999</a:t>
                      </a:r>
                    </a:p>
                  </a:txBody>
                  <a:tcPr anchor="ctr"/>
                </a:tc>
                <a:tc rowSpan="3">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50000</a:t>
                      </a:r>
                    </a:p>
                  </a:txBody>
                  <a:tcPr anchor="ctr"/>
                </a:tc>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49999</a:t>
                      </a:r>
                    </a:p>
                  </a:txBody>
                  <a:tcPr anchor="ctr"/>
                </a:tc>
                <a:extLst>
                  <a:ext uri="{0D108BD9-81ED-4DB2-BD59-A6C34878D82A}">
                    <a16:rowId xmlns:a16="http://schemas.microsoft.com/office/drawing/2014/main" val="10005"/>
                  </a:ext>
                </a:extLst>
              </a:tr>
              <a:tr h="574040">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test20</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50000</a:t>
                      </a:r>
                    </a:p>
                  </a:txBody>
                  <a:tcPr anchor="ctr"/>
                </a:tc>
                <a:tc vMerge="1">
                  <a:txBody>
                    <a:bodyPr/>
                    <a:lstStyle/>
                    <a:p>
                      <a:endParaRPr lang="zh-CN"/>
                    </a:p>
                  </a:txBody>
                  <a:tcPr anchor="ctr"/>
                </a:tc>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50000</a:t>
                      </a:r>
                    </a:p>
                  </a:txBody>
                  <a:tcPr anchor="ctr"/>
                </a:tc>
                <a:extLst>
                  <a:ext uri="{0D108BD9-81ED-4DB2-BD59-A6C34878D82A}">
                    <a16:rowId xmlns:a16="http://schemas.microsoft.com/office/drawing/2014/main" val="10006"/>
                  </a:ext>
                </a:extLst>
              </a:tr>
              <a:tr h="574040">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test21</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50001</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anchor="ctr"/>
                </a:tc>
                <a:tc>
                  <a:txBody>
                    <a:bodyPr/>
                    <a:lstStyle/>
                    <a:p>
                      <a:pPr marL="0" algn="ctr" defTabSz="1219200" rtl="0" eaLnBrk="1" latinLnBrk="0" hangingPunct="1">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无法提现</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7"/>
                  </a:ext>
                </a:extLst>
              </a:tr>
            </a:tbl>
          </a:graphicData>
        </a:graphic>
      </p:graphicFrame>
      <p:sp>
        <p:nvSpPr>
          <p:cNvPr id="5" name="Title 1"/>
          <p:cNvSpPr txBox="1"/>
          <p:nvPr/>
        </p:nvSpPr>
        <p:spPr>
          <a:xfrm>
            <a:off x="1143635" y="266700"/>
            <a:ext cx="64427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2.2.4	实例三：余额宝提现的边界值分析</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1369B2"/>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因果图</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与决策表</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35354" y="3213770"/>
            <a:ext cx="566929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掌握因果图</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法</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的概述</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通过因果图法设计测试用例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2.3.1	因果图法概述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1933199"/>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2853597"/>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3784175"/>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4" name="组合 53"/>
          <p:cNvGrpSpPr/>
          <p:nvPr/>
        </p:nvGrpSpPr>
        <p:grpSpPr>
          <a:xfrm>
            <a:off x="3119265" y="4710448"/>
            <a:ext cx="1192190" cy="613061"/>
            <a:chOff x="2215144" y="4135856"/>
            <a:chExt cx="1244730" cy="842781"/>
          </a:xfrm>
        </p:grpSpPr>
        <p:sp>
          <p:nvSpPr>
            <p:cNvPr id="55" name="平行四边形 54"/>
            <p:cNvSpPr/>
            <p:nvPr/>
          </p:nvSpPr>
          <p:spPr>
            <a:xfrm>
              <a:off x="2215144" y="4135856"/>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6" name="文本框 12"/>
            <p:cNvSpPr txBox="1"/>
            <p:nvPr/>
          </p:nvSpPr>
          <p:spPr>
            <a:xfrm>
              <a:off x="2393075" y="4169272"/>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1911020"/>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等价类划分</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836771"/>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pPr algn="l">
                <a:buClrTx/>
                <a:buSzTx/>
                <a:buFontTx/>
              </a:pPr>
              <a:r>
                <a:rPr lang="zh-CN" altLang="en-US" sz="2000"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边界值</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分析法</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3762522"/>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pPr algn="l">
                <a:buClrTx/>
                <a:buSzTx/>
                <a:buFontTx/>
              </a:pPr>
              <a:r>
                <a:rPr lang="zh-CN" altLang="en-US" sz="2000"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因果图</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法与</a:t>
              </a:r>
              <a:r>
                <a:rPr lang="zh-CN" altLang="en-US" sz="2000"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决策表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9" name="组合 68"/>
          <p:cNvGrpSpPr/>
          <p:nvPr/>
        </p:nvGrpSpPr>
        <p:grpSpPr>
          <a:xfrm>
            <a:off x="4024817" y="4688273"/>
            <a:ext cx="5142331" cy="613062"/>
            <a:chOff x="4315150" y="3035884"/>
            <a:chExt cx="3857250" cy="540057"/>
          </a:xfrm>
        </p:grpSpPr>
        <p:sp>
          <p:nvSpPr>
            <p:cNvPr id="70" name="矩形 69"/>
            <p:cNvSpPr/>
            <p:nvPr/>
          </p:nvSpPr>
          <p:spPr>
            <a:xfrm>
              <a:off x="4841196" y="3118548"/>
              <a:ext cx="2827147" cy="331154"/>
            </a:xfrm>
            <a:prstGeom prst="rect">
              <a:avLst/>
            </a:prstGeom>
            <a:ln w="15875">
              <a:noFill/>
            </a:ln>
          </p:spPr>
          <p:txBody>
            <a:bodyPr wrap="square" lIns="68580" tIns="34290" rIns="68580" bIns="34290">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正交实验设计</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559560"/>
            <a:ext cx="6289675" cy="386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因果图法是一种利用图解法分析输入的各种组合情况的测试方法</a:t>
            </a:r>
            <a:r>
              <a:rPr lang="zh-CN" altLang="en-US" sz="1800" dirty="0">
                <a:solidFill>
                  <a:srgbClr val="595959"/>
                </a:solidFill>
                <a:latin typeface="微软雅黑" panose="020B0503020204020204" pitchFamily="34" charset="-122"/>
                <a:ea typeface="微软雅黑" panose="020B0503020204020204" pitchFamily="34" charset="-122"/>
              </a:rPr>
              <a:t>，它</a:t>
            </a:r>
            <a:r>
              <a:rPr lang="zh-CN" altLang="en-US" sz="1800" dirty="0">
                <a:solidFill>
                  <a:srgbClr val="0070C0"/>
                </a:solidFill>
                <a:latin typeface="微软雅黑" panose="020B0503020204020204" pitchFamily="34" charset="-122"/>
                <a:ea typeface="微软雅黑" panose="020B0503020204020204" pitchFamily="34" charset="-122"/>
              </a:rPr>
              <a:t>考虑</a:t>
            </a:r>
            <a:r>
              <a:rPr lang="zh-CN" altLang="en-US" sz="1800" dirty="0">
                <a:solidFill>
                  <a:srgbClr val="595959"/>
                </a:solidFill>
                <a:latin typeface="微软雅黑" panose="020B0503020204020204" pitchFamily="34" charset="-122"/>
                <a:ea typeface="微软雅黑" panose="020B0503020204020204" pitchFamily="34" charset="-122"/>
              </a:rPr>
              <a:t>了</a:t>
            </a:r>
            <a:r>
              <a:rPr lang="zh-CN" altLang="en-US" sz="1800" dirty="0">
                <a:solidFill>
                  <a:srgbClr val="0070C0"/>
                </a:solidFill>
                <a:latin typeface="微软雅黑" panose="020B0503020204020204" pitchFamily="34" charset="-122"/>
                <a:ea typeface="微软雅黑" panose="020B0503020204020204" pitchFamily="34" charset="-122"/>
              </a:rPr>
              <a:t>输入条件的各种组合</a:t>
            </a:r>
            <a:r>
              <a:rPr lang="zh-CN" altLang="en-US" sz="1800" dirty="0">
                <a:solidFill>
                  <a:srgbClr val="595959"/>
                </a:solidFill>
                <a:latin typeface="微软雅黑" panose="020B0503020204020204" pitchFamily="34" charset="-122"/>
                <a:ea typeface="微软雅黑" panose="020B0503020204020204" pitchFamily="34" charset="-122"/>
              </a:rPr>
              <a:t>及</a:t>
            </a:r>
            <a:r>
              <a:rPr lang="zh-CN" altLang="en-US" sz="1800" dirty="0">
                <a:solidFill>
                  <a:srgbClr val="0070C0"/>
                </a:solidFill>
                <a:latin typeface="微软雅黑" panose="020B0503020204020204" pitchFamily="34" charset="-122"/>
                <a:ea typeface="微软雅黑" panose="020B0503020204020204" pitchFamily="34" charset="-122"/>
              </a:rPr>
              <a:t>输入条件之间的相互制约关系</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并考虑了输出</a:t>
            </a:r>
            <a:r>
              <a:rPr lang="zh-CN" altLang="en-US" sz="1800" dirty="0">
                <a:solidFill>
                  <a:srgbClr val="595959"/>
                </a:solidFill>
                <a:latin typeface="微软雅黑" panose="020B0503020204020204" pitchFamily="34" charset="-122"/>
                <a:ea typeface="微软雅黑" panose="020B0503020204020204" pitchFamily="34" charset="-122"/>
              </a:rPr>
              <a:t>情况。例如，某一软件</a:t>
            </a:r>
            <a:r>
              <a:rPr lang="zh-CN" altLang="en-US" sz="1800">
                <a:solidFill>
                  <a:srgbClr val="595959"/>
                </a:solidFill>
                <a:latin typeface="微软雅黑" panose="020B0503020204020204" pitchFamily="34" charset="-122"/>
                <a:ea typeface="微软雅黑" panose="020B0503020204020204" pitchFamily="34" charset="-122"/>
              </a:rPr>
              <a:t>要求输入的地址具体</a:t>
            </a:r>
            <a:r>
              <a:rPr lang="zh-CN" altLang="en-US" sz="1800" dirty="0">
                <a:solidFill>
                  <a:srgbClr val="595959"/>
                </a:solidFill>
                <a:latin typeface="微软雅黑" panose="020B0503020204020204" pitchFamily="34" charset="-122"/>
                <a:ea typeface="微软雅黑" panose="020B0503020204020204" pitchFamily="34" charset="-122"/>
              </a:rPr>
              <a:t>到</a:t>
            </a:r>
            <a:r>
              <a:rPr lang="zh-CN" altLang="en-US" sz="1800">
                <a:solidFill>
                  <a:srgbClr val="595959"/>
                </a:solidFill>
                <a:latin typeface="微软雅黑" panose="020B0503020204020204" pitchFamily="34" charset="-122"/>
                <a:ea typeface="微软雅黑" panose="020B0503020204020204" pitchFamily="34" charset="-122"/>
              </a:rPr>
              <a:t>市区，例如</a:t>
            </a:r>
            <a:r>
              <a:rPr lang="zh-CN" altLang="en-US" sz="1800" dirty="0">
                <a:solidFill>
                  <a:srgbClr val="595959"/>
                </a:solidFill>
                <a:latin typeface="微软雅黑" panose="020B0503020204020204" pitchFamily="34" charset="-122"/>
                <a:ea typeface="微软雅黑" panose="020B0503020204020204" pitchFamily="34" charset="-122"/>
              </a:rPr>
              <a:t>“北京→昌平区”“天津→南开区”，其中第二个输入受到第一个输入的约束，</a:t>
            </a:r>
            <a:r>
              <a:rPr lang="zh-CN" altLang="en-US" sz="1800">
                <a:solidFill>
                  <a:srgbClr val="595959"/>
                </a:solidFill>
                <a:latin typeface="微软雅黑" panose="020B0503020204020204" pitchFamily="34" charset="-122"/>
                <a:ea typeface="微软雅黑" panose="020B0503020204020204" pitchFamily="34" charset="-122"/>
              </a:rPr>
              <a:t>输入的城区</a:t>
            </a:r>
            <a:r>
              <a:rPr lang="zh-CN" altLang="en-US" sz="1800" dirty="0">
                <a:solidFill>
                  <a:srgbClr val="595959"/>
                </a:solidFill>
                <a:latin typeface="微软雅黑" panose="020B0503020204020204" pitchFamily="34" charset="-122"/>
                <a:ea typeface="微软雅黑" panose="020B0503020204020204" pitchFamily="34" charset="-122"/>
              </a:rPr>
              <a:t>只能在输入的城市中选择，否则输入的地址无效。像这样</a:t>
            </a:r>
            <a:r>
              <a:rPr lang="zh-CN" altLang="en-US" sz="1800" dirty="0">
                <a:solidFill>
                  <a:srgbClr val="0070C0"/>
                </a:solidFill>
                <a:latin typeface="微软雅黑" panose="020B0503020204020204" pitchFamily="34" charset="-122"/>
                <a:ea typeface="微软雅黑" panose="020B0503020204020204" pitchFamily="34" charset="-122"/>
              </a:rPr>
              <a:t>多个输入之间有相互</a:t>
            </a:r>
            <a:r>
              <a:rPr lang="zh-CN" altLang="en-US" sz="1800">
                <a:solidFill>
                  <a:srgbClr val="0070C0"/>
                </a:solidFill>
                <a:latin typeface="微软雅黑" panose="020B0503020204020204" pitchFamily="34" charset="-122"/>
                <a:ea typeface="微软雅黑" panose="020B0503020204020204" pitchFamily="34" charset="-122"/>
              </a:rPr>
              <a:t>制约关系的情况</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就无法使用等价类划分法和边界值分析法设计测试用例。</a:t>
            </a:r>
            <a:r>
              <a:rPr lang="zh-CN" altLang="en-US" sz="1800" dirty="0">
                <a:solidFill>
                  <a:srgbClr val="0070C0"/>
                </a:solidFill>
                <a:latin typeface="微软雅黑" panose="020B0503020204020204" pitchFamily="34" charset="-122"/>
                <a:ea typeface="微软雅黑" panose="020B0503020204020204" pitchFamily="34" charset="-122"/>
              </a:rPr>
              <a:t>因果图法就是为了解决多个输入之间的作用关系而产生的测试用例设计方法</a:t>
            </a:r>
            <a:r>
              <a:rPr lang="zh-CN" altLang="en-US" sz="1800" dirty="0">
                <a:solidFill>
                  <a:srgbClr val="595959"/>
                </a:solidFill>
                <a:latin typeface="微软雅黑" panose="020B0503020204020204" pitchFamily="34" charset="-122"/>
                <a:ea typeface="微软雅黑" panose="020B0503020204020204" pitchFamily="34" charset="-122"/>
              </a:rPr>
              <a:t>。</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2.3.1	因果图法概述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054735" y="909955"/>
            <a:ext cx="10327005" cy="303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下面介绍如何使用因果图展示多</a:t>
            </a:r>
            <a:r>
              <a:rPr lang="zh-CN" altLang="en-US" sz="1800">
                <a:solidFill>
                  <a:srgbClr val="595959"/>
                </a:solidFill>
                <a:latin typeface="微软雅黑" panose="020B0503020204020204" pitchFamily="34" charset="-122"/>
                <a:ea typeface="微软雅黑" panose="020B0503020204020204" pitchFamily="34" charset="-122"/>
              </a:rPr>
              <a:t>个输入、输出</a:t>
            </a:r>
            <a:r>
              <a:rPr lang="zh-CN" altLang="en-US" sz="1800" dirty="0">
                <a:solidFill>
                  <a:srgbClr val="595959"/>
                </a:solidFill>
                <a:latin typeface="微软雅黑" panose="020B0503020204020204" pitchFamily="34" charset="-122"/>
                <a:ea typeface="微软雅黑" panose="020B0503020204020204" pitchFamily="34" charset="-122"/>
              </a:rPr>
              <a:t>之间的关系，并且学习如何</a:t>
            </a:r>
            <a:r>
              <a:rPr lang="zh-CN" altLang="en-US" sz="1800" dirty="0">
                <a:solidFill>
                  <a:srgbClr val="0070C0"/>
                </a:solidFill>
                <a:latin typeface="微软雅黑" panose="020B0503020204020204" pitchFamily="34" charset="-122"/>
                <a:ea typeface="微软雅黑" panose="020B0503020204020204" pitchFamily="34" charset="-122"/>
              </a:rPr>
              <a:t>通过因果图法设计测试用例</a:t>
            </a:r>
            <a:r>
              <a:rPr lang="zh-CN" altLang="en-US" sz="1800" dirty="0">
                <a:solidFill>
                  <a:srgbClr val="595959"/>
                </a:solidFill>
                <a:latin typeface="微软雅黑" panose="020B0503020204020204" pitchFamily="34" charset="-122"/>
                <a:ea typeface="微软雅黑" panose="020B0503020204020204" pitchFamily="34" charset="-122"/>
              </a:rPr>
              <a:t>。</a:t>
            </a:r>
          </a:p>
          <a:p>
            <a:pPr algn="just">
              <a:lnSpc>
                <a:spcPct val="150000"/>
              </a:lnSpc>
              <a:buClrTx/>
              <a:buSzTx/>
              <a:buFontTx/>
            </a:pPr>
            <a:r>
              <a:rPr lang="zh-CN" altLang="en-US" sz="1800" b="1" dirty="0">
                <a:solidFill>
                  <a:srgbClr val="595959"/>
                </a:solidFill>
                <a:latin typeface="微软雅黑" panose="020B0503020204020204" pitchFamily="34" charset="-122"/>
                <a:ea typeface="微软雅黑" panose="020B0503020204020204" pitchFamily="34" charset="-122"/>
              </a:rPr>
              <a:t>1</a:t>
            </a:r>
            <a:r>
              <a:rPr lang="zh-CN" altLang="en-US" sz="1800" b="1">
                <a:solidFill>
                  <a:srgbClr val="595959"/>
                </a:solidFill>
                <a:latin typeface="微软雅黑" panose="020B0503020204020204" pitchFamily="34" charset="-122"/>
                <a:ea typeface="微软雅黑" panose="020B0503020204020204" pitchFamily="34" charset="-122"/>
              </a:rPr>
              <a:t>.</a:t>
            </a:r>
            <a:r>
              <a:rPr lang="en-US" altLang="zh-CN" sz="1800" b="1">
                <a:solidFill>
                  <a:srgbClr val="595959"/>
                </a:solidFill>
                <a:latin typeface="微软雅黑" panose="020B0503020204020204" pitchFamily="34" charset="-122"/>
                <a:ea typeface="微软雅黑" panose="020B0503020204020204" pitchFamily="34" charset="-122"/>
              </a:rPr>
              <a:t> </a:t>
            </a:r>
            <a:r>
              <a:rPr lang="zh-CN" altLang="en-US" sz="1800" b="1">
                <a:solidFill>
                  <a:srgbClr val="595959"/>
                </a:solidFill>
                <a:latin typeface="微软雅黑" panose="020B0503020204020204" pitchFamily="34" charset="-122"/>
                <a:ea typeface="微软雅黑" panose="020B0503020204020204" pitchFamily="34" charset="-122"/>
              </a:rPr>
              <a:t>使用因果</a:t>
            </a:r>
            <a:r>
              <a:rPr lang="zh-CN" altLang="en-US" sz="1800" b="1" dirty="0">
                <a:solidFill>
                  <a:srgbClr val="595959"/>
                </a:solidFill>
                <a:latin typeface="微软雅黑" panose="020B0503020204020204" pitchFamily="34" charset="-122"/>
                <a:ea typeface="微软雅黑" panose="020B0503020204020204" pitchFamily="34" charset="-122"/>
              </a:rPr>
              <a:t>图展示多</a:t>
            </a:r>
            <a:r>
              <a:rPr lang="zh-CN" altLang="en-US" sz="1800" b="1">
                <a:solidFill>
                  <a:srgbClr val="595959"/>
                </a:solidFill>
                <a:latin typeface="微软雅黑" panose="020B0503020204020204" pitchFamily="34" charset="-122"/>
                <a:ea typeface="微软雅黑" panose="020B0503020204020204" pitchFamily="34" charset="-122"/>
              </a:rPr>
              <a:t>个输入、输出</a:t>
            </a:r>
            <a:r>
              <a:rPr lang="zh-CN" altLang="en-US" sz="1800" b="1" dirty="0">
                <a:solidFill>
                  <a:srgbClr val="595959"/>
                </a:solidFill>
                <a:latin typeface="微软雅黑" panose="020B0503020204020204" pitchFamily="34" charset="-122"/>
                <a:ea typeface="微软雅黑" panose="020B0503020204020204" pitchFamily="34" charset="-122"/>
              </a:rPr>
              <a:t>之间的关系</a:t>
            </a: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因果图需要处理输入之间的作用关系，还要考虑输出情况，因此它包含了复杂的</a:t>
            </a:r>
            <a:r>
              <a:rPr lang="zh-CN" altLang="en-US" sz="1800">
                <a:solidFill>
                  <a:srgbClr val="595959"/>
                </a:solidFill>
                <a:latin typeface="微软雅黑" panose="020B0503020204020204" pitchFamily="34" charset="-122"/>
                <a:ea typeface="微软雅黑" panose="020B0503020204020204" pitchFamily="34" charset="-122"/>
              </a:rPr>
              <a:t>逻辑关系。这些</a:t>
            </a:r>
            <a:r>
              <a:rPr lang="zh-CN" altLang="en-US" sz="1800" dirty="0">
                <a:solidFill>
                  <a:srgbClr val="0070C0"/>
                </a:solidFill>
                <a:latin typeface="微软雅黑" panose="020B0503020204020204" pitchFamily="34" charset="-122"/>
                <a:ea typeface="微软雅黑" panose="020B0503020204020204" pitchFamily="34" charset="-122"/>
              </a:rPr>
              <a:t>复杂的逻辑关系通常</a:t>
            </a:r>
            <a:r>
              <a:rPr lang="zh-CN" altLang="en-US" sz="1800">
                <a:solidFill>
                  <a:srgbClr val="0070C0"/>
                </a:solidFill>
                <a:latin typeface="微软雅黑" panose="020B0503020204020204" pitchFamily="34" charset="-122"/>
                <a:ea typeface="微软雅黑" panose="020B0503020204020204" pitchFamily="34" charset="-122"/>
              </a:rPr>
              <a:t>用图来</a:t>
            </a:r>
            <a:r>
              <a:rPr lang="zh-CN" altLang="en-US" sz="1800" dirty="0">
                <a:solidFill>
                  <a:srgbClr val="0070C0"/>
                </a:solidFill>
                <a:latin typeface="微软雅黑" panose="020B0503020204020204" pitchFamily="34" charset="-122"/>
                <a:ea typeface="微软雅黑" panose="020B0503020204020204" pitchFamily="34" charset="-122"/>
              </a:rPr>
              <a:t>展现</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这些图就是</a:t>
            </a:r>
            <a:r>
              <a:rPr lang="zh-CN" altLang="en-US" sz="1800" dirty="0">
                <a:solidFill>
                  <a:srgbClr val="0070C0"/>
                </a:solidFill>
                <a:latin typeface="微软雅黑" panose="020B0503020204020204" pitchFamily="34" charset="-122"/>
                <a:ea typeface="微软雅黑" panose="020B0503020204020204" pitchFamily="34" charset="-122"/>
              </a:rPr>
              <a:t>因果图</a:t>
            </a:r>
            <a:r>
              <a:rPr lang="zh-CN" altLang="en-US" sz="1800" dirty="0">
                <a:solidFill>
                  <a:srgbClr val="595959"/>
                </a:solidFill>
                <a:latin typeface="微软雅黑" panose="020B0503020204020204" pitchFamily="34" charset="-122"/>
                <a:ea typeface="微软雅黑" panose="020B0503020204020204" pitchFamily="34" charset="-122"/>
              </a:rPr>
              <a:t>。</a:t>
            </a:r>
          </a:p>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因果图使用一些简单的逻辑符号和直线将</a:t>
            </a:r>
            <a:r>
              <a:rPr lang="zh-CN" altLang="en-US" sz="1800">
                <a:solidFill>
                  <a:srgbClr val="595959"/>
                </a:solidFill>
                <a:latin typeface="微软雅黑" panose="020B0503020204020204" pitchFamily="34" charset="-122"/>
                <a:ea typeface="微软雅黑" panose="020B0503020204020204" pitchFamily="34" charset="-122"/>
              </a:rPr>
              <a:t>程序的原因</a:t>
            </a:r>
            <a:r>
              <a:rPr lang="zh-CN" altLang="en-US" sz="1800" dirty="0">
                <a:solidFill>
                  <a:srgbClr val="595959"/>
                </a:solidFill>
                <a:latin typeface="微软雅黑" panose="020B0503020204020204" pitchFamily="34" charset="-122"/>
                <a:ea typeface="微软雅黑" panose="020B0503020204020204" pitchFamily="34" charset="-122"/>
              </a:rPr>
              <a:t>（输入</a:t>
            </a:r>
            <a:r>
              <a:rPr lang="zh-CN" altLang="en-US" sz="1800">
                <a:solidFill>
                  <a:srgbClr val="595959"/>
                </a:solidFill>
                <a:latin typeface="微软雅黑" panose="020B0503020204020204" pitchFamily="34" charset="-122"/>
                <a:ea typeface="微软雅黑" panose="020B0503020204020204" pitchFamily="34" charset="-122"/>
              </a:rPr>
              <a:t>）与结果</a:t>
            </a:r>
            <a:r>
              <a:rPr lang="zh-CN" altLang="en-US" sz="1800" dirty="0">
                <a:solidFill>
                  <a:srgbClr val="595959"/>
                </a:solidFill>
                <a:latin typeface="微软雅黑" panose="020B0503020204020204" pitchFamily="34" charset="-122"/>
                <a:ea typeface="微软雅黑" panose="020B0503020204020204" pitchFamily="34" charset="-122"/>
              </a:rPr>
              <a:t>（输出）连接</a:t>
            </a:r>
            <a:r>
              <a:rPr lang="zh-CN" altLang="en-US" sz="1800">
                <a:solidFill>
                  <a:srgbClr val="595959"/>
                </a:solidFill>
                <a:latin typeface="微软雅黑" panose="020B0503020204020204" pitchFamily="34" charset="-122"/>
                <a:ea typeface="微软雅黑" panose="020B0503020204020204" pitchFamily="34" charset="-122"/>
              </a:rPr>
              <a:t>起来，</a:t>
            </a:r>
            <a:r>
              <a:rPr lang="en-US" altLang="zh-CN" sz="1800">
                <a:solidFill>
                  <a:srgbClr val="0070C0"/>
                </a:solidFill>
                <a:latin typeface="微软雅黑" panose="020B0503020204020204" pitchFamily="34" charset="-122"/>
                <a:ea typeface="微软雅黑" panose="020B0503020204020204" pitchFamily="34" charset="-122"/>
              </a:rPr>
              <a:t>一般原因用 c</a:t>
            </a:r>
            <a:r>
              <a:rPr lang="en-US" altLang="zh-CN" sz="1800" baseline="-25000">
                <a:solidFill>
                  <a:srgbClr val="0070C0"/>
                </a:solidFill>
                <a:latin typeface="微软雅黑" panose="020B0503020204020204" pitchFamily="34" charset="-122"/>
                <a:ea typeface="微软雅黑" panose="020B0503020204020204" pitchFamily="34" charset="-122"/>
              </a:rPr>
              <a:t>i</a:t>
            </a:r>
            <a:r>
              <a:rPr lang="en-US" altLang="zh-CN" sz="1800">
                <a:solidFill>
                  <a:srgbClr val="0070C0"/>
                </a:solidFill>
                <a:latin typeface="微软雅黑" panose="020B0503020204020204" pitchFamily="34" charset="-122"/>
                <a:ea typeface="微软雅黑" panose="020B0503020204020204" pitchFamily="34" charset="-122"/>
              </a:rPr>
              <a:t>表示</a:t>
            </a:r>
            <a:r>
              <a:rPr lang="en-US" altLang="zh-CN" sz="1800">
                <a:solidFill>
                  <a:srgbClr val="595959"/>
                </a:solidFill>
                <a:latin typeface="微软雅黑" panose="020B0503020204020204" pitchFamily="34" charset="-122"/>
                <a:ea typeface="微软雅黑" panose="020B0503020204020204" pitchFamily="34" charset="-122"/>
              </a:rPr>
              <a:t>，</a:t>
            </a:r>
            <a:r>
              <a:rPr lang="en-US" altLang="zh-CN" sz="1800">
                <a:solidFill>
                  <a:srgbClr val="0070C0"/>
                </a:solidFill>
                <a:latin typeface="微软雅黑" panose="020B0503020204020204" pitchFamily="34" charset="-122"/>
                <a:ea typeface="微软雅黑" panose="020B0503020204020204" pitchFamily="34" charset="-122"/>
              </a:rPr>
              <a:t>结果用 e</a:t>
            </a:r>
            <a:r>
              <a:rPr lang="en-US" altLang="zh-CN" sz="1800" baseline="-25000">
                <a:solidFill>
                  <a:srgbClr val="0070C0"/>
                </a:solidFill>
                <a:latin typeface="微软雅黑" panose="020B0503020204020204" pitchFamily="34" charset="-122"/>
                <a:ea typeface="微软雅黑" panose="020B0503020204020204" pitchFamily="34" charset="-122"/>
              </a:rPr>
              <a:t>i</a:t>
            </a:r>
            <a:r>
              <a:rPr lang="en-US" altLang="zh-CN" sz="1800">
                <a:solidFill>
                  <a:srgbClr val="0070C0"/>
                </a:solidFill>
                <a:latin typeface="微软雅黑" panose="020B0503020204020204" pitchFamily="34" charset="-122"/>
                <a:ea typeface="微软雅黑" panose="020B0503020204020204" pitchFamily="34" charset="-122"/>
              </a:rPr>
              <a:t>表示</a:t>
            </a:r>
            <a:r>
              <a:rPr lang="en-US" altLang="zh-CN" sz="1800">
                <a:solidFill>
                  <a:srgbClr val="595959"/>
                </a:solidFill>
                <a:latin typeface="微软雅黑" panose="020B0503020204020204" pitchFamily="34" charset="-122"/>
                <a:ea typeface="微软雅黑" panose="020B0503020204020204" pitchFamily="34" charset="-122"/>
              </a:rPr>
              <a:t>，</a:t>
            </a:r>
            <a:r>
              <a:rPr lang="en-US" altLang="zh-CN" sz="1800">
                <a:solidFill>
                  <a:srgbClr val="0070C0"/>
                </a:solidFill>
                <a:latin typeface="微软雅黑" panose="020B0503020204020204" pitchFamily="34" charset="-122"/>
                <a:ea typeface="微软雅黑" panose="020B0503020204020204" pitchFamily="34" charset="-122"/>
              </a:rPr>
              <a:t>c</a:t>
            </a:r>
            <a:r>
              <a:rPr lang="en-US" altLang="zh-CN" sz="1800" baseline="-25000">
                <a:solidFill>
                  <a:srgbClr val="0070C0"/>
                </a:solidFill>
                <a:latin typeface="微软雅黑" panose="020B0503020204020204" pitchFamily="34" charset="-122"/>
                <a:ea typeface="微软雅黑" panose="020B0503020204020204" pitchFamily="34" charset="-122"/>
              </a:rPr>
              <a:t>i</a:t>
            </a:r>
            <a:r>
              <a:rPr lang="en-US" altLang="zh-CN" sz="1800">
                <a:solidFill>
                  <a:srgbClr val="0070C0"/>
                </a:solidFill>
                <a:latin typeface="微软雅黑" panose="020B0503020204020204" pitchFamily="34" charset="-122"/>
                <a:ea typeface="微软雅黑" panose="020B0503020204020204" pitchFamily="34" charset="-122"/>
              </a:rPr>
              <a:t>与 e</a:t>
            </a:r>
            <a:r>
              <a:rPr lang="en-US" altLang="zh-CN" sz="1800" baseline="-25000">
                <a:solidFill>
                  <a:srgbClr val="0070C0"/>
                </a:solidFill>
                <a:latin typeface="微软雅黑" panose="020B0503020204020204" pitchFamily="34" charset="-122"/>
                <a:ea typeface="微软雅黑" panose="020B0503020204020204" pitchFamily="34" charset="-122"/>
              </a:rPr>
              <a:t>i</a:t>
            </a:r>
            <a:r>
              <a:rPr lang="en-US" altLang="zh-CN" sz="1800">
                <a:solidFill>
                  <a:srgbClr val="0070C0"/>
                </a:solidFill>
                <a:latin typeface="微软雅黑" panose="020B0503020204020204" pitchFamily="34" charset="-122"/>
                <a:ea typeface="微软雅黑" panose="020B0503020204020204" pitchFamily="34" charset="-122"/>
              </a:rPr>
              <a:t>可以取值“0”或“1”，</a:t>
            </a:r>
            <a:r>
              <a:rPr lang="en-US" altLang="zh-CN" sz="1800">
                <a:solidFill>
                  <a:srgbClr val="595959"/>
                </a:solidFill>
                <a:latin typeface="微软雅黑" panose="020B0503020204020204" pitchFamily="34" charset="-122"/>
                <a:ea typeface="微软雅黑" panose="020B0503020204020204" pitchFamily="34" charset="-122"/>
              </a:rPr>
              <a:t>其中</a:t>
            </a:r>
            <a:r>
              <a:rPr lang="en-US" altLang="zh-CN" sz="1800">
                <a:solidFill>
                  <a:srgbClr val="0070C0"/>
                </a:solidFill>
                <a:latin typeface="微软雅黑" panose="020B0503020204020204" pitchFamily="34" charset="-122"/>
                <a:ea typeface="微软雅黑" panose="020B0503020204020204" pitchFamily="34" charset="-122"/>
              </a:rPr>
              <a:t>“0”表示状态不出现，“1”表示状态出现</a:t>
            </a:r>
            <a:r>
              <a:rPr lang="en-US" altLang="zh-CN" sz="180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c</a:t>
            </a:r>
            <a:r>
              <a:rPr lang="zh-CN" altLang="en-US" sz="1800" baseline="-25000">
                <a:solidFill>
                  <a:srgbClr val="595959"/>
                </a:solidFill>
                <a:latin typeface="微软雅黑" panose="020B0503020204020204" pitchFamily="34" charset="-122"/>
                <a:ea typeface="微软雅黑" panose="020B0503020204020204" pitchFamily="34" charset="-122"/>
              </a:rPr>
              <a:t>i</a:t>
            </a:r>
            <a:r>
              <a:rPr lang="zh-CN" altLang="en-US" sz="1800" dirty="0">
                <a:solidFill>
                  <a:srgbClr val="595959"/>
                </a:solidFill>
                <a:latin typeface="微软雅黑" panose="020B0503020204020204" pitchFamily="34" charset="-122"/>
                <a:ea typeface="微软雅黑" panose="020B0503020204020204" pitchFamily="34" charset="-122"/>
              </a:rPr>
              <a:t>与e</a:t>
            </a:r>
            <a:r>
              <a:rPr lang="zh-CN" altLang="en-US" sz="1800" baseline="-25000" dirty="0">
                <a:solidFill>
                  <a:srgbClr val="595959"/>
                </a:solidFill>
                <a:latin typeface="微软雅黑" panose="020B0503020204020204" pitchFamily="34" charset="-122"/>
                <a:ea typeface="微软雅黑" panose="020B0503020204020204" pitchFamily="34" charset="-122"/>
              </a:rPr>
              <a:t>i</a:t>
            </a:r>
            <a:r>
              <a:rPr lang="zh-CN" altLang="en-US" sz="1800" dirty="0">
                <a:solidFill>
                  <a:srgbClr val="595959"/>
                </a:solidFill>
                <a:latin typeface="微软雅黑" panose="020B0503020204020204" pitchFamily="34" charset="-122"/>
                <a:ea typeface="微软雅黑" panose="020B0503020204020204" pitchFamily="34" charset="-122"/>
              </a:rPr>
              <a:t>之间有</a:t>
            </a:r>
            <a:r>
              <a:rPr lang="zh-CN" altLang="en-US" sz="1800" dirty="0">
                <a:solidFill>
                  <a:srgbClr val="0070C0"/>
                </a:solidFill>
                <a:latin typeface="微软雅黑" panose="020B0503020204020204" pitchFamily="34" charset="-122"/>
                <a:ea typeface="微软雅黑" panose="020B0503020204020204" pitchFamily="34" charset="-122"/>
              </a:rPr>
              <a:t>恒等、非（~）、或（∨）、与（∧）</a:t>
            </a:r>
            <a:r>
              <a:rPr lang="zh-CN" altLang="en-US" sz="1800" dirty="0">
                <a:solidFill>
                  <a:srgbClr val="595959"/>
                </a:solidFill>
                <a:latin typeface="微软雅黑" panose="020B0503020204020204" pitchFamily="34" charset="-122"/>
                <a:ea typeface="微软雅黑" panose="020B0503020204020204" pitchFamily="34" charset="-122"/>
              </a:rPr>
              <a:t>这4种关系，如下图所示。</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2.3.1	因果图法概述</a:t>
            </a:r>
          </a:p>
        </p:txBody>
      </p:sp>
      <p:pic>
        <p:nvPicPr>
          <p:cNvPr id="11" name="图片 11" descr="图1"/>
          <p:cNvPicPr/>
          <p:nvPr/>
        </p:nvPicPr>
        <p:blipFill>
          <a:blip r:embed="rId3"/>
          <a:stretch>
            <a:fillRect/>
          </a:stretch>
        </p:blipFill>
        <p:spPr>
          <a:xfrm>
            <a:off x="4079206" y="4058718"/>
            <a:ext cx="3281024" cy="259987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054735" y="909955"/>
            <a:ext cx="10327005" cy="427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上一页中</a:t>
            </a:r>
            <a:r>
              <a:rPr lang="zh-CN" altLang="en-US" sz="2000">
                <a:solidFill>
                  <a:srgbClr val="595959"/>
                </a:solidFill>
                <a:latin typeface="微软雅黑" panose="020B0503020204020204" pitchFamily="34" charset="-122"/>
                <a:ea typeface="微软雅黑" panose="020B0503020204020204" pitchFamily="34" charset="-122"/>
              </a:rPr>
              <a:t>展示了</a:t>
            </a:r>
            <a:r>
              <a:rPr lang="zh-CN" altLang="en-US" sz="2000">
                <a:solidFill>
                  <a:srgbClr val="0070C0"/>
                </a:solidFill>
                <a:latin typeface="微软雅黑" panose="020B0503020204020204" pitchFamily="34" charset="-122"/>
                <a:ea typeface="微软雅黑" panose="020B0503020204020204" pitchFamily="34" charset="-122"/>
              </a:rPr>
              <a:t>输入、输出之间的</a:t>
            </a:r>
            <a:r>
              <a:rPr lang="zh-CN" altLang="en-US" sz="2000" dirty="0">
                <a:solidFill>
                  <a:srgbClr val="0070C0"/>
                </a:solidFill>
                <a:latin typeface="微软雅黑" panose="020B0503020204020204" pitchFamily="34" charset="-122"/>
                <a:ea typeface="微软雅黑" panose="020B0503020204020204" pitchFamily="34" charset="-122"/>
              </a:rPr>
              <a:t>4种关系</a:t>
            </a:r>
            <a:r>
              <a:rPr lang="zh-CN" altLang="en-US" sz="2000" dirty="0">
                <a:solidFill>
                  <a:srgbClr val="595959"/>
                </a:solidFill>
                <a:latin typeface="微软雅黑" panose="020B0503020204020204" pitchFamily="34" charset="-122"/>
                <a:ea typeface="微软雅黑" panose="020B0503020204020204" pitchFamily="34" charset="-122"/>
              </a:rPr>
              <a:t>，每种关系的具体</a:t>
            </a:r>
            <a:r>
              <a:rPr lang="zh-CN" altLang="en-US" sz="2000">
                <a:solidFill>
                  <a:srgbClr val="595959"/>
                </a:solidFill>
                <a:latin typeface="微软雅黑" panose="020B0503020204020204" pitchFamily="34" charset="-122"/>
                <a:ea typeface="微软雅黑" panose="020B0503020204020204" pitchFamily="34" charset="-122"/>
              </a:rPr>
              <a:t>含义如下。</a:t>
            </a:r>
            <a:endParaRPr lang="zh-CN" altLang="en-US" sz="2000" dirty="0">
              <a:solidFill>
                <a:srgbClr val="595959"/>
              </a:solidFill>
              <a:latin typeface="微软雅黑" panose="020B0503020204020204" pitchFamily="34" charset="-122"/>
              <a:ea typeface="微软雅黑" panose="020B0503020204020204" pitchFamily="34" charset="-122"/>
            </a:endParaRPr>
          </a:p>
          <a:p>
            <a:pPr marL="342900" indent="-342900" algn="just">
              <a:lnSpc>
                <a:spcPct val="150000"/>
              </a:lnSpc>
              <a:buClrTx/>
              <a:buSzTx/>
              <a:buFont typeface="Wingdings" panose="05000000000000000000" charset="0"/>
              <a:buChar char="l"/>
            </a:pPr>
            <a:r>
              <a:rPr lang="zh-CN" altLang="en-US" sz="2000" dirty="0">
                <a:solidFill>
                  <a:srgbClr val="0070C0"/>
                </a:solidFill>
                <a:latin typeface="微软雅黑" panose="020B0503020204020204" pitchFamily="34" charset="-122"/>
                <a:ea typeface="微软雅黑" panose="020B0503020204020204" pitchFamily="34" charset="-122"/>
              </a:rPr>
              <a:t>恒等</a:t>
            </a:r>
            <a:r>
              <a:rPr lang="zh-CN" altLang="en-US" sz="2000" dirty="0">
                <a:solidFill>
                  <a:srgbClr val="595959"/>
                </a:solidFill>
                <a:latin typeface="微软雅黑" panose="020B0503020204020204" pitchFamily="34" charset="-122"/>
                <a:ea typeface="微软雅黑" panose="020B0503020204020204" pitchFamily="34" charset="-122"/>
              </a:rPr>
              <a:t>：在恒等关系中，要求程序</a:t>
            </a:r>
            <a:r>
              <a:rPr lang="zh-CN" altLang="en-US" sz="2000" dirty="0">
                <a:solidFill>
                  <a:srgbClr val="0070C0"/>
                </a:solidFill>
                <a:latin typeface="微软雅黑" panose="020B0503020204020204" pitchFamily="34" charset="-122"/>
                <a:ea typeface="微软雅黑" panose="020B0503020204020204" pitchFamily="34" charset="-122"/>
              </a:rPr>
              <a:t>有一个输入和一个输出</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输出与输入保持一致</a:t>
            </a:r>
            <a:r>
              <a:rPr lang="zh-CN" altLang="en-US" sz="2000" dirty="0">
                <a:solidFill>
                  <a:srgbClr val="595959"/>
                </a:solidFill>
                <a:latin typeface="微软雅黑" panose="020B0503020204020204" pitchFamily="34" charset="-122"/>
                <a:ea typeface="微软雅黑" panose="020B0503020204020204" pitchFamily="34" charset="-122"/>
              </a:rPr>
              <a:t>。若c</a:t>
            </a:r>
            <a:r>
              <a:rPr lang="zh-CN" altLang="en-US" sz="2000" baseline="-25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为1，则e</a:t>
            </a:r>
            <a:r>
              <a:rPr lang="zh-CN" altLang="en-US" sz="2000" baseline="-25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也为1，若c</a:t>
            </a:r>
            <a:r>
              <a:rPr lang="zh-CN" altLang="en-US" sz="2000" baseline="-25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为0，则e</a:t>
            </a:r>
            <a:r>
              <a:rPr lang="zh-CN" altLang="en-US" sz="2000" baseline="-25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也为0。</a:t>
            </a:r>
          </a:p>
          <a:p>
            <a:pPr marL="342900" indent="-342900" algn="just">
              <a:lnSpc>
                <a:spcPct val="150000"/>
              </a:lnSpc>
              <a:buClrTx/>
              <a:buSzTx/>
              <a:buFont typeface="Wingdings" panose="05000000000000000000" charset="0"/>
              <a:buChar char="l"/>
            </a:pPr>
            <a:r>
              <a:rPr lang="zh-CN" altLang="en-US" sz="2000" dirty="0">
                <a:solidFill>
                  <a:srgbClr val="0070C0"/>
                </a:solidFill>
                <a:latin typeface="微软雅黑" panose="020B0503020204020204" pitchFamily="34" charset="-122"/>
                <a:ea typeface="微软雅黑" panose="020B0503020204020204" pitchFamily="34" charset="-122"/>
              </a:rPr>
              <a:t>非</a:t>
            </a:r>
            <a:r>
              <a:rPr lang="zh-CN" altLang="en-US" sz="2000" dirty="0">
                <a:solidFill>
                  <a:srgbClr val="595959"/>
                </a:solidFill>
                <a:latin typeface="微软雅黑" panose="020B0503020204020204" pitchFamily="34" charset="-122"/>
                <a:ea typeface="微软雅黑" panose="020B0503020204020204" pitchFamily="34" charset="-122"/>
              </a:rPr>
              <a:t>：非使用符号</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表示，在非关系中，要求程序</a:t>
            </a:r>
            <a:r>
              <a:rPr lang="zh-CN" altLang="en-US" sz="2000" dirty="0">
                <a:solidFill>
                  <a:srgbClr val="0070C0"/>
                </a:solidFill>
                <a:latin typeface="微软雅黑" panose="020B0503020204020204" pitchFamily="34" charset="-122"/>
                <a:ea typeface="微软雅黑" panose="020B0503020204020204" pitchFamily="34" charset="-122"/>
              </a:rPr>
              <a:t>有一个输入和一个输出</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输出是输入的取反</a:t>
            </a:r>
            <a:r>
              <a:rPr lang="zh-CN" altLang="en-US" sz="2000" dirty="0">
                <a:solidFill>
                  <a:srgbClr val="595959"/>
                </a:solidFill>
                <a:latin typeface="微软雅黑" panose="020B0503020204020204" pitchFamily="34" charset="-122"/>
                <a:ea typeface="微软雅黑" panose="020B0503020204020204" pitchFamily="34" charset="-122"/>
              </a:rPr>
              <a:t>。若c</a:t>
            </a:r>
            <a:r>
              <a:rPr lang="zh-CN" altLang="en-US" sz="2000" baseline="-25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为1，则e</a:t>
            </a:r>
            <a:r>
              <a:rPr lang="zh-CN" altLang="en-US" sz="2000" baseline="-25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为0，若c</a:t>
            </a:r>
            <a:r>
              <a:rPr lang="zh-CN" altLang="en-US" sz="2000" baseline="-25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为0，则e</a:t>
            </a:r>
            <a:r>
              <a:rPr lang="zh-CN" altLang="en-US" sz="2000" baseline="-25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为1。</a:t>
            </a:r>
          </a:p>
          <a:p>
            <a:pPr marL="342900" indent="-342900" algn="just">
              <a:lnSpc>
                <a:spcPct val="150000"/>
              </a:lnSpc>
              <a:buClrTx/>
              <a:buSzTx/>
              <a:buFont typeface="Wingdings" panose="05000000000000000000" charset="0"/>
              <a:buChar char="l"/>
            </a:pPr>
            <a:r>
              <a:rPr lang="zh-CN" altLang="en-US" sz="2000" dirty="0">
                <a:solidFill>
                  <a:srgbClr val="0070C0"/>
                </a:solidFill>
                <a:latin typeface="微软雅黑" panose="020B0503020204020204" pitchFamily="34" charset="-122"/>
                <a:ea typeface="微软雅黑" panose="020B0503020204020204" pitchFamily="34" charset="-122"/>
              </a:rPr>
              <a:t>或</a:t>
            </a:r>
            <a:r>
              <a:rPr lang="zh-CN" altLang="en-US" sz="2000" dirty="0">
                <a:solidFill>
                  <a:srgbClr val="595959"/>
                </a:solidFill>
                <a:latin typeface="微软雅黑" panose="020B0503020204020204" pitchFamily="34" charset="-122"/>
                <a:ea typeface="微软雅黑" panose="020B0503020204020204" pitchFamily="34" charset="-122"/>
              </a:rPr>
              <a:t>：或使用符号</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表示，或关系</a:t>
            </a:r>
            <a:r>
              <a:rPr lang="zh-CN" altLang="en-US" sz="2000" dirty="0">
                <a:solidFill>
                  <a:srgbClr val="0070C0"/>
                </a:solidFill>
                <a:latin typeface="微软雅黑" panose="020B0503020204020204" pitchFamily="34" charset="-122"/>
                <a:ea typeface="微软雅黑" panose="020B0503020204020204" pitchFamily="34" charset="-122"/>
              </a:rPr>
              <a:t>可以有多个输入</a:t>
            </a:r>
            <a:r>
              <a:rPr lang="zh-CN" altLang="en-US" sz="2000" dirty="0">
                <a:solidFill>
                  <a:srgbClr val="595959"/>
                </a:solidFill>
                <a:latin typeface="微软雅黑" panose="020B0503020204020204" pitchFamily="34" charset="-122"/>
                <a:ea typeface="微软雅黑" panose="020B0503020204020204" pitchFamily="34" charset="-122"/>
              </a:rPr>
              <a:t>，只要这些</a:t>
            </a:r>
            <a:r>
              <a:rPr lang="zh-CN" altLang="en-US" sz="2000" dirty="0">
                <a:solidFill>
                  <a:srgbClr val="0070C0"/>
                </a:solidFill>
                <a:latin typeface="微软雅黑" panose="020B0503020204020204" pitchFamily="34" charset="-122"/>
                <a:ea typeface="微软雅黑" panose="020B0503020204020204" pitchFamily="34" charset="-122"/>
              </a:rPr>
              <a:t>输入中有一个为1</a:t>
            </a:r>
            <a:r>
              <a:rPr lang="zh-CN" altLang="en-US" sz="2000" dirty="0">
                <a:solidFill>
                  <a:srgbClr val="595959"/>
                </a:solidFill>
                <a:latin typeface="微软雅黑" panose="020B0503020204020204" pitchFamily="34" charset="-122"/>
                <a:ea typeface="微软雅黑" panose="020B0503020204020204" pitchFamily="34" charset="-122"/>
              </a:rPr>
              <a:t>，则</a:t>
            </a:r>
            <a:r>
              <a:rPr lang="zh-CN" altLang="en-US" sz="2000" dirty="0">
                <a:solidFill>
                  <a:srgbClr val="0070C0"/>
                </a:solidFill>
                <a:latin typeface="微软雅黑" panose="020B0503020204020204" pitchFamily="34" charset="-122"/>
                <a:ea typeface="微软雅黑" panose="020B0503020204020204" pitchFamily="34" charset="-122"/>
              </a:rPr>
              <a:t>输出为1</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否则输出为0</a:t>
            </a:r>
            <a:r>
              <a:rPr lang="zh-CN" altLang="en-US" sz="2000" dirty="0">
                <a:solidFill>
                  <a:srgbClr val="595959"/>
                </a:solidFill>
                <a:latin typeface="微软雅黑" panose="020B0503020204020204" pitchFamily="34" charset="-122"/>
                <a:ea typeface="微软雅黑" panose="020B0503020204020204" pitchFamily="34" charset="-122"/>
              </a:rPr>
              <a:t>。</a:t>
            </a:r>
          </a:p>
          <a:p>
            <a:pPr marL="342900" indent="-342900" algn="just">
              <a:lnSpc>
                <a:spcPct val="150000"/>
              </a:lnSpc>
              <a:buClrTx/>
              <a:buSzTx/>
              <a:buFont typeface="Wingdings" panose="05000000000000000000" charset="0"/>
              <a:buChar char="l"/>
            </a:pPr>
            <a:r>
              <a:rPr lang="zh-CN" altLang="en-US" sz="2000" dirty="0">
                <a:solidFill>
                  <a:srgbClr val="0070C0"/>
                </a:solidFill>
                <a:latin typeface="微软雅黑" panose="020B0503020204020204" pitchFamily="34" charset="-122"/>
                <a:ea typeface="微软雅黑" panose="020B0503020204020204" pitchFamily="34" charset="-122"/>
              </a:rPr>
              <a:t>与</a:t>
            </a:r>
            <a:r>
              <a:rPr lang="zh-CN" altLang="en-US" sz="2000" dirty="0">
                <a:solidFill>
                  <a:srgbClr val="595959"/>
                </a:solidFill>
                <a:latin typeface="微软雅黑" panose="020B0503020204020204" pitchFamily="34" charset="-122"/>
                <a:ea typeface="微软雅黑" panose="020B0503020204020204" pitchFamily="34" charset="-122"/>
              </a:rPr>
              <a:t>：与使用符号</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表示，与关系也</a:t>
            </a:r>
            <a:r>
              <a:rPr lang="zh-CN" altLang="en-US" sz="2000" dirty="0">
                <a:solidFill>
                  <a:srgbClr val="0070C0"/>
                </a:solidFill>
                <a:latin typeface="微软雅黑" panose="020B0503020204020204" pitchFamily="34" charset="-122"/>
                <a:ea typeface="微软雅黑" panose="020B0503020204020204" pitchFamily="34" charset="-122"/>
              </a:rPr>
              <a:t>可以有多个输入</a:t>
            </a:r>
            <a:r>
              <a:rPr lang="zh-CN" altLang="en-US" sz="2000" dirty="0">
                <a:solidFill>
                  <a:srgbClr val="595959"/>
                </a:solidFill>
                <a:latin typeface="微软雅黑" panose="020B0503020204020204" pitchFamily="34" charset="-122"/>
                <a:ea typeface="微软雅黑" panose="020B0503020204020204" pitchFamily="34" charset="-122"/>
              </a:rPr>
              <a:t>，但只有这些</a:t>
            </a:r>
            <a:r>
              <a:rPr lang="zh-CN" altLang="en-US" sz="2000" dirty="0">
                <a:solidFill>
                  <a:srgbClr val="0070C0"/>
                </a:solidFill>
                <a:latin typeface="微软雅黑" panose="020B0503020204020204" pitchFamily="34" charset="-122"/>
                <a:ea typeface="微软雅黑" panose="020B0503020204020204" pitchFamily="34" charset="-122"/>
              </a:rPr>
              <a:t>输入全部为1</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输出才能为1</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否则输出为0</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2.3.1	因果图法概述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054735" y="909955"/>
            <a:ext cx="1032700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在软件测试中，如果程序有多个输入，那么除了输入与输出之间的作用关系之外，这些输入之间往往也会存在某些依赖</a:t>
            </a:r>
            <a:r>
              <a:rPr lang="zh-CN" altLang="en-US" sz="1800">
                <a:solidFill>
                  <a:srgbClr val="595959"/>
                </a:solidFill>
                <a:latin typeface="微软雅黑" panose="020B0503020204020204" pitchFamily="34" charset="-122"/>
                <a:ea typeface="微软雅黑" panose="020B0503020204020204" pitchFamily="34" charset="-122"/>
              </a:rPr>
              <a:t>关系，即某些</a:t>
            </a:r>
            <a:r>
              <a:rPr lang="zh-CN" altLang="en-US" sz="1800" dirty="0">
                <a:solidFill>
                  <a:srgbClr val="595959"/>
                </a:solidFill>
                <a:latin typeface="微软雅黑" panose="020B0503020204020204" pitchFamily="34" charset="-122"/>
                <a:ea typeface="微软雅黑" panose="020B0503020204020204" pitchFamily="34" charset="-122"/>
              </a:rPr>
              <a:t>输入条件本身不能</a:t>
            </a:r>
            <a:r>
              <a:rPr lang="zh-CN" altLang="en-US" sz="1800">
                <a:solidFill>
                  <a:srgbClr val="595959"/>
                </a:solidFill>
                <a:latin typeface="微软雅黑" panose="020B0503020204020204" pitchFamily="34" charset="-122"/>
                <a:ea typeface="微软雅黑" panose="020B0503020204020204" pitchFamily="34" charset="-122"/>
              </a:rPr>
              <a:t>同时出现或某</a:t>
            </a:r>
            <a:r>
              <a:rPr lang="zh-CN" altLang="en-US" sz="1800" dirty="0">
                <a:solidFill>
                  <a:srgbClr val="595959"/>
                </a:solidFill>
                <a:latin typeface="微软雅黑" panose="020B0503020204020204" pitchFamily="34" charset="-122"/>
                <a:ea typeface="微软雅黑" panose="020B0503020204020204" pitchFamily="34" charset="-122"/>
              </a:rPr>
              <a:t>一种输入可能会影响</a:t>
            </a:r>
            <a:r>
              <a:rPr lang="zh-CN" altLang="en-US" sz="1800">
                <a:solidFill>
                  <a:srgbClr val="595959"/>
                </a:solidFill>
                <a:latin typeface="微软雅黑" panose="020B0503020204020204" pitchFamily="34" charset="-122"/>
                <a:ea typeface="微软雅黑" panose="020B0503020204020204" pitchFamily="34" charset="-122"/>
              </a:rPr>
              <a:t>其他输入。例如</a:t>
            </a:r>
            <a:r>
              <a:rPr lang="zh-CN" altLang="en-US" sz="1800" dirty="0">
                <a:solidFill>
                  <a:srgbClr val="595959"/>
                </a:solidFill>
                <a:latin typeface="微软雅黑" panose="020B0503020204020204" pitchFamily="34" charset="-122"/>
                <a:ea typeface="微软雅黑" panose="020B0503020204020204" pitchFamily="34" charset="-122"/>
              </a:rPr>
              <a:t>，某一软件用于统计体检信息，在输入个人信息时，性别只能输入男或女</a:t>
            </a:r>
            <a:r>
              <a:rPr lang="zh-CN" altLang="en-US" sz="1800">
                <a:solidFill>
                  <a:srgbClr val="595959"/>
                </a:solidFill>
                <a:latin typeface="微软雅黑" panose="020B0503020204020204" pitchFamily="34" charset="-122"/>
                <a:ea typeface="微软雅黑" panose="020B0503020204020204" pitchFamily="34" charset="-122"/>
              </a:rPr>
              <a:t>，这</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种</a:t>
            </a:r>
            <a:r>
              <a:rPr lang="zh-CN" altLang="en-US" sz="1800" dirty="0">
                <a:solidFill>
                  <a:srgbClr val="595959"/>
                </a:solidFill>
                <a:latin typeface="微软雅黑" panose="020B0503020204020204" pitchFamily="34" charset="-122"/>
                <a:ea typeface="微软雅黑" panose="020B0503020204020204" pitchFamily="34" charset="-122"/>
              </a:rPr>
              <a:t>输入不能同时存在，而且如果输入性别为女，那么体检项就会受到限制。</a:t>
            </a:r>
            <a:r>
              <a:rPr lang="zh-CN" altLang="en-US" sz="1800" dirty="0">
                <a:solidFill>
                  <a:srgbClr val="0070C0"/>
                </a:solidFill>
                <a:latin typeface="微软雅黑" panose="020B0503020204020204" pitchFamily="34" charset="-122"/>
                <a:ea typeface="微软雅黑" panose="020B0503020204020204" pitchFamily="34" charset="-122"/>
              </a:rPr>
              <a:t>这些依赖关系在软件测试中称为“约束”</a:t>
            </a:r>
            <a:r>
              <a:rPr lang="zh-CN" altLang="en-US" sz="1800" dirty="0">
                <a:solidFill>
                  <a:srgbClr val="595959"/>
                </a:solidFill>
                <a:latin typeface="微软雅黑" panose="020B0503020204020204" pitchFamily="34" charset="-122"/>
                <a:ea typeface="微软雅黑" panose="020B0503020204020204" pitchFamily="34" charset="-122"/>
              </a:rPr>
              <a:t>，约束的类别可</a:t>
            </a:r>
            <a:r>
              <a:rPr lang="zh-CN" altLang="en-US" sz="1800" dirty="0">
                <a:solidFill>
                  <a:srgbClr val="0070C0"/>
                </a:solidFill>
                <a:latin typeface="微软雅黑" panose="020B0503020204020204" pitchFamily="34" charset="-122"/>
                <a:ea typeface="微软雅黑" panose="020B0503020204020204" pitchFamily="34" charset="-122"/>
              </a:rPr>
              <a:t>分为4种</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E（Exclusive，异）</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I（at least one，或）</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O（one and only one，唯一）</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R（Requires，</a:t>
            </a:r>
            <a:r>
              <a:rPr lang="zh-CN" altLang="en-US" sz="1800">
                <a:solidFill>
                  <a:srgbClr val="0070C0"/>
                </a:solidFill>
                <a:latin typeface="微软雅黑" panose="020B0503020204020204" pitchFamily="34" charset="-122"/>
                <a:ea typeface="微软雅黑" panose="020B0503020204020204" pitchFamily="34" charset="-122"/>
              </a:rPr>
              <a:t>要求）</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在</a:t>
            </a:r>
            <a:r>
              <a:rPr lang="zh-CN" altLang="en-US" sz="1800" dirty="0">
                <a:solidFill>
                  <a:srgbClr val="595959"/>
                </a:solidFill>
                <a:latin typeface="微软雅黑" panose="020B0503020204020204" pitchFamily="34" charset="-122"/>
                <a:ea typeface="微软雅黑" panose="020B0503020204020204" pitchFamily="34" charset="-122"/>
              </a:rPr>
              <a:t>因果图中，用特定的符号表明这些约束关系，</a:t>
            </a:r>
            <a:r>
              <a:rPr lang="zh-CN" altLang="en-US" sz="1800" dirty="0">
                <a:solidFill>
                  <a:srgbClr val="0070C0"/>
                </a:solidFill>
                <a:latin typeface="微软雅黑" panose="020B0503020204020204" pitchFamily="34" charset="-122"/>
                <a:ea typeface="微软雅黑" panose="020B0503020204020204" pitchFamily="34" charset="-122"/>
              </a:rPr>
              <a:t>多个输入之间的约束符号</a:t>
            </a:r>
            <a:r>
              <a:rPr lang="zh-CN" altLang="en-US" sz="1800" dirty="0">
                <a:solidFill>
                  <a:srgbClr val="595959"/>
                </a:solidFill>
                <a:latin typeface="微软雅黑" panose="020B0503020204020204" pitchFamily="34" charset="-122"/>
                <a:ea typeface="微软雅黑" panose="020B0503020204020204" pitchFamily="34" charset="-122"/>
              </a:rPr>
              <a:t>如下图所示。</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2.3.1	因果图法概述</a:t>
            </a:r>
          </a:p>
        </p:txBody>
      </p:sp>
      <p:graphicFrame>
        <p:nvGraphicFramePr>
          <p:cNvPr id="3" name="对象 2"/>
          <p:cNvGraphicFramePr/>
          <p:nvPr/>
        </p:nvGraphicFramePr>
        <p:xfrm>
          <a:off x="4006850" y="3573780"/>
          <a:ext cx="3436620" cy="3154680"/>
        </p:xfrm>
        <a:graphic>
          <a:graphicData uri="http://schemas.openxmlformats.org/presentationml/2006/ole">
            <mc:AlternateContent xmlns:mc="http://schemas.openxmlformats.org/markup-compatibility/2006">
              <mc:Choice xmlns:v="urn:schemas-microsoft-com:vml" Requires="v">
                <p:oleObj spid="_x0000_s1026" r:id="rId4" imgW="2671445" imgH="2573020" progId="Visio.Drawing.11">
                  <p:embed/>
                </p:oleObj>
              </mc:Choice>
              <mc:Fallback>
                <p:oleObj r:id="rId4" imgW="2671445" imgH="2573020" progId="Visio.Drawing.11">
                  <p:embed/>
                  <p:pic>
                    <p:nvPicPr>
                      <p:cNvPr id="0" name="图片 3"/>
                      <p:cNvPicPr/>
                      <p:nvPr/>
                    </p:nvPicPr>
                    <p:blipFill>
                      <a:blip r:embed="rId5"/>
                      <a:stretch>
                        <a:fillRect/>
                      </a:stretch>
                    </p:blipFill>
                    <p:spPr>
                      <a:xfrm>
                        <a:off x="4006850" y="3573780"/>
                        <a:ext cx="3436620" cy="315468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054735" y="909955"/>
            <a:ext cx="10327005" cy="34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上一页中的图展示了多个输入之间的约束符号，这些约束关系的含义具体如下所示。</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E（异）：a和b中最多只能有一个为1，即</a:t>
            </a:r>
            <a:r>
              <a:rPr lang="zh-CN" altLang="en-US" sz="1800" dirty="0">
                <a:solidFill>
                  <a:srgbClr val="0070C0"/>
                </a:solidFill>
                <a:latin typeface="微软雅黑" panose="020B0503020204020204" pitchFamily="34" charset="-122"/>
                <a:ea typeface="微软雅黑" panose="020B0503020204020204" pitchFamily="34" charset="-122"/>
              </a:rPr>
              <a:t>a和b不能同时为1</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I（或）：a、b和c中至少有一个必须是1，即</a:t>
            </a:r>
            <a:r>
              <a:rPr lang="zh-CN" altLang="en-US" sz="1800" dirty="0">
                <a:solidFill>
                  <a:srgbClr val="0070C0"/>
                </a:solidFill>
                <a:latin typeface="微软雅黑" panose="020B0503020204020204" pitchFamily="34" charset="-122"/>
                <a:ea typeface="微软雅黑" panose="020B0503020204020204" pitchFamily="34" charset="-122"/>
              </a:rPr>
              <a:t>a、b、c不能同时为0</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O（唯一）：</a:t>
            </a:r>
            <a:r>
              <a:rPr lang="zh-CN" altLang="en-US" sz="1800" dirty="0">
                <a:solidFill>
                  <a:srgbClr val="0070C0"/>
                </a:solidFill>
                <a:latin typeface="微软雅黑" panose="020B0503020204020204" pitchFamily="34" charset="-122"/>
                <a:ea typeface="微软雅黑" panose="020B0503020204020204" pitchFamily="34" charset="-122"/>
              </a:rPr>
              <a:t>a和b有且仅有一个为1</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R（要求）：</a:t>
            </a:r>
            <a:r>
              <a:rPr lang="zh-CN" altLang="en-US" sz="1800" dirty="0">
                <a:solidFill>
                  <a:srgbClr val="0070C0"/>
                </a:solidFill>
                <a:latin typeface="微软雅黑" panose="020B0503020204020204" pitchFamily="34" charset="-122"/>
                <a:ea typeface="微软雅黑" panose="020B0503020204020204" pitchFamily="34" charset="-122"/>
              </a:rPr>
              <a:t>a和b必须保持一致</a:t>
            </a:r>
            <a:r>
              <a:rPr lang="zh-CN" altLang="en-US" sz="1800" dirty="0">
                <a:solidFill>
                  <a:srgbClr val="595959"/>
                </a:solidFill>
                <a:latin typeface="微软雅黑" panose="020B0503020204020204" pitchFamily="34" charset="-122"/>
                <a:ea typeface="微软雅黑" panose="020B0503020204020204" pitchFamily="34" charset="-122"/>
              </a:rPr>
              <a:t>，即a为1时，b也必须为1，a为0时，b也必须为0。</a:t>
            </a:r>
          </a:p>
          <a:p>
            <a:pPr indent="0" algn="just">
              <a:lnSpc>
                <a:spcPct val="150000"/>
              </a:lnSpc>
              <a:buClrTx/>
              <a:buSzTx/>
              <a:buFont typeface="Wingdings" panose="05000000000000000000" charset="0"/>
              <a:buNone/>
            </a:pPr>
            <a:r>
              <a:rPr lang="zh-CN" altLang="en-US" sz="1800" dirty="0">
                <a:solidFill>
                  <a:srgbClr val="595959"/>
                </a:solidFill>
                <a:latin typeface="微软雅黑" panose="020B0503020204020204" pitchFamily="34" charset="-122"/>
                <a:ea typeface="微软雅黑" panose="020B0503020204020204" pitchFamily="34" charset="-122"/>
              </a:rPr>
              <a:t>上面这4种都是关于输入条件</a:t>
            </a:r>
            <a:r>
              <a:rPr lang="zh-CN" altLang="en-US" sz="1800">
                <a:solidFill>
                  <a:srgbClr val="595959"/>
                </a:solidFill>
                <a:latin typeface="微软雅黑" panose="020B0503020204020204" pitchFamily="34" charset="-122"/>
                <a:ea typeface="微软雅黑" panose="020B0503020204020204" pitchFamily="34" charset="-122"/>
              </a:rPr>
              <a:t>的约束。除了</a:t>
            </a:r>
            <a:r>
              <a:rPr lang="zh-CN" altLang="en-US" sz="1800" dirty="0">
                <a:solidFill>
                  <a:srgbClr val="595959"/>
                </a:solidFill>
                <a:latin typeface="微软雅黑" panose="020B0503020204020204" pitchFamily="34" charset="-122"/>
                <a:ea typeface="微软雅黑" panose="020B0503020204020204" pitchFamily="34" charset="-122"/>
              </a:rPr>
              <a:t>输入条件，输出条件也会</a:t>
            </a:r>
            <a:r>
              <a:rPr lang="zh-CN" altLang="en-US" sz="1800">
                <a:solidFill>
                  <a:srgbClr val="595959"/>
                </a:solidFill>
                <a:latin typeface="微软雅黑" panose="020B0503020204020204" pitchFamily="34" charset="-122"/>
                <a:ea typeface="微软雅黑" panose="020B0503020204020204" pitchFamily="34" charset="-122"/>
              </a:rPr>
              <a:t>相互约束。</a:t>
            </a:r>
            <a:r>
              <a:rPr lang="zh-CN" altLang="en-US" sz="1800">
                <a:solidFill>
                  <a:srgbClr val="0070C0"/>
                </a:solidFill>
                <a:latin typeface="微软雅黑" panose="020B0503020204020204" pitchFamily="34" charset="-122"/>
                <a:ea typeface="微软雅黑" panose="020B0503020204020204" pitchFamily="34" charset="-122"/>
              </a:rPr>
              <a:t>输出</a:t>
            </a:r>
            <a:r>
              <a:rPr lang="zh-CN" altLang="en-US" sz="1800" dirty="0">
                <a:solidFill>
                  <a:srgbClr val="0070C0"/>
                </a:solidFill>
                <a:latin typeface="微软雅黑" panose="020B0503020204020204" pitchFamily="34" charset="-122"/>
                <a:ea typeface="微软雅黑" panose="020B0503020204020204" pitchFamily="34" charset="-122"/>
              </a:rPr>
              <a:t>条件的约束只有</a:t>
            </a:r>
            <a:r>
              <a:rPr lang="zh-CN" altLang="en-US" sz="1800">
                <a:solidFill>
                  <a:srgbClr val="0070C0"/>
                </a:solidFill>
                <a:latin typeface="微软雅黑" panose="020B0503020204020204" pitchFamily="34" charset="-122"/>
                <a:ea typeface="微软雅黑" panose="020B0503020204020204" pitchFamily="34" charset="-122"/>
              </a:rPr>
              <a:t>一种，即M</a:t>
            </a:r>
            <a:r>
              <a:rPr lang="zh-CN" altLang="en-US" sz="1800" dirty="0">
                <a:solidFill>
                  <a:srgbClr val="0070C0"/>
                </a:solidFill>
                <a:latin typeface="微软雅黑" panose="020B0503020204020204" pitchFamily="34" charset="-122"/>
                <a:ea typeface="微软雅黑" panose="020B0503020204020204" pitchFamily="34" charset="-122"/>
              </a:rPr>
              <a:t>（Mask，</a:t>
            </a:r>
            <a:r>
              <a:rPr lang="zh-CN" altLang="en-US" sz="1800">
                <a:solidFill>
                  <a:srgbClr val="0070C0"/>
                </a:solidFill>
                <a:latin typeface="微软雅黑" panose="020B0503020204020204" pitchFamily="34" charset="-122"/>
                <a:ea typeface="微软雅黑" panose="020B0503020204020204" pitchFamily="34" charset="-122"/>
              </a:rPr>
              <a:t>强制）</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在</a:t>
            </a:r>
            <a:r>
              <a:rPr lang="zh-CN" altLang="en-US" sz="1800" dirty="0">
                <a:solidFill>
                  <a:srgbClr val="595959"/>
                </a:solidFill>
                <a:latin typeface="微软雅黑" panose="020B0503020204020204" pitchFamily="34" charset="-122"/>
                <a:ea typeface="微软雅黑" panose="020B0503020204020204" pitchFamily="34" charset="-122"/>
              </a:rPr>
              <a:t>因果图中，使用特定的符号表示输出条件之间的强制约束关系，如下图所示。</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2.3.1	因果图法概述</a:t>
            </a:r>
          </a:p>
        </p:txBody>
      </p:sp>
      <p:graphicFrame>
        <p:nvGraphicFramePr>
          <p:cNvPr id="5" name="对象 4"/>
          <p:cNvGraphicFramePr/>
          <p:nvPr/>
        </p:nvGraphicFramePr>
        <p:xfrm>
          <a:off x="5302885" y="4005580"/>
          <a:ext cx="1329055" cy="1804035"/>
        </p:xfrm>
        <a:graphic>
          <a:graphicData uri="http://schemas.openxmlformats.org/presentationml/2006/ole">
            <mc:AlternateContent xmlns:mc="http://schemas.openxmlformats.org/markup-compatibility/2006">
              <mc:Choice xmlns:v="urn:schemas-microsoft-com:vml" Requires="v">
                <p:oleObj spid="_x0000_s2050" r:id="rId4" imgW="860425" imgH="1138555" progId="Visio.Drawing.11">
                  <p:embed/>
                </p:oleObj>
              </mc:Choice>
              <mc:Fallback>
                <p:oleObj r:id="rId4" imgW="860425" imgH="1138555" progId="Visio.Drawing.11">
                  <p:embed/>
                  <p:pic>
                    <p:nvPicPr>
                      <p:cNvPr id="0" name="图片 5"/>
                      <p:cNvPicPr/>
                      <p:nvPr/>
                    </p:nvPicPr>
                    <p:blipFill>
                      <a:blip r:embed="rId5"/>
                      <a:stretch>
                        <a:fillRect/>
                      </a:stretch>
                    </p:blipFill>
                    <p:spPr>
                      <a:xfrm>
                        <a:off x="5302885" y="4005580"/>
                        <a:ext cx="1329055" cy="1804035"/>
                      </a:xfrm>
                      <a:prstGeom prst="rect">
                        <a:avLst/>
                      </a:prstGeom>
                    </p:spPr>
                  </p:pic>
                </p:oleObj>
              </mc:Fallback>
            </mc:AlternateContent>
          </a:graphicData>
        </a:graphic>
      </p:graphicFrame>
      <p:sp>
        <p:nvSpPr>
          <p:cNvPr id="7" name="文本框 6"/>
          <p:cNvSpPr txBox="1"/>
          <p:nvPr/>
        </p:nvSpPr>
        <p:spPr>
          <a:xfrm>
            <a:off x="1271270" y="6021705"/>
            <a:ext cx="10110470" cy="368300"/>
          </a:xfrm>
          <a:prstGeom prst="rect">
            <a:avLst/>
          </a:prstGeom>
          <a:noFill/>
        </p:spPr>
        <p:txBody>
          <a:bodyPr wrap="square" rtlCol="0" anchor="t">
            <a:spAutoFit/>
          </a:bodyPr>
          <a:lstStyle/>
          <a:p>
            <a:r>
              <a:rPr lang="zh-CN" altLang="en-US" sz="1800" dirty="0">
                <a:solidFill>
                  <a:srgbClr val="595959"/>
                </a:solidFill>
                <a:latin typeface="微软雅黑" panose="020B0503020204020204" pitchFamily="34" charset="-122"/>
                <a:ea typeface="微软雅黑" panose="020B0503020204020204" pitchFamily="34" charset="-122"/>
              </a:rPr>
              <a:t>在输出条件的强制约束关系中，如果</a:t>
            </a:r>
            <a:r>
              <a:rPr lang="zh-CN" altLang="en-US" sz="1800" dirty="0">
                <a:solidFill>
                  <a:srgbClr val="0070C0"/>
                </a:solidFill>
                <a:latin typeface="微软雅黑" panose="020B0503020204020204" pitchFamily="34" charset="-122"/>
                <a:ea typeface="微软雅黑" panose="020B0503020204020204" pitchFamily="34" charset="-122"/>
              </a:rPr>
              <a:t>a为1</a:t>
            </a:r>
            <a:r>
              <a:rPr lang="zh-CN" altLang="en-US" sz="1800" dirty="0">
                <a:solidFill>
                  <a:srgbClr val="595959"/>
                </a:solidFill>
                <a:latin typeface="微软雅黑" panose="020B0503020204020204" pitchFamily="34" charset="-122"/>
                <a:ea typeface="微软雅黑" panose="020B0503020204020204" pitchFamily="34" charset="-122"/>
              </a:rPr>
              <a:t>，则</a:t>
            </a:r>
            <a:r>
              <a:rPr lang="zh-CN" altLang="en-US" sz="1800" dirty="0">
                <a:solidFill>
                  <a:srgbClr val="0070C0"/>
                </a:solidFill>
                <a:latin typeface="微软雅黑" panose="020B0503020204020204" pitchFamily="34" charset="-122"/>
                <a:ea typeface="微软雅黑" panose="020B0503020204020204" pitchFamily="34" charset="-122"/>
              </a:rPr>
              <a:t>b强制为0</a:t>
            </a:r>
            <a:r>
              <a:rPr lang="zh-CN" altLang="en-US" sz="1800" dirty="0">
                <a:solidFill>
                  <a:srgbClr val="595959"/>
                </a:solidFill>
                <a:latin typeface="微软雅黑" panose="020B0503020204020204" pitchFamily="34" charset="-122"/>
                <a:ea typeface="微软雅黑" panose="020B0503020204020204" pitchFamily="34" charset="-122"/>
              </a:rPr>
              <a:t>，如果</a:t>
            </a:r>
            <a:r>
              <a:rPr lang="zh-CN" altLang="en-US" sz="1800" dirty="0">
                <a:solidFill>
                  <a:srgbClr val="0070C0"/>
                </a:solidFill>
                <a:latin typeface="微软雅黑" panose="020B0503020204020204" pitchFamily="34" charset="-122"/>
                <a:ea typeface="微软雅黑" panose="020B0503020204020204" pitchFamily="34" charset="-122"/>
              </a:rPr>
              <a:t>a为0</a:t>
            </a:r>
            <a:r>
              <a:rPr lang="zh-CN" altLang="en-US" sz="1800" dirty="0">
                <a:solidFill>
                  <a:srgbClr val="595959"/>
                </a:solidFill>
                <a:latin typeface="微软雅黑" panose="020B0503020204020204" pitchFamily="34" charset="-122"/>
                <a:ea typeface="微软雅黑" panose="020B0503020204020204" pitchFamily="34" charset="-122"/>
              </a:rPr>
              <a:t>，则</a:t>
            </a:r>
            <a:r>
              <a:rPr lang="zh-CN" altLang="en-US" sz="1800" dirty="0">
                <a:solidFill>
                  <a:srgbClr val="0070C0"/>
                </a:solidFill>
                <a:latin typeface="微软雅黑" panose="020B0503020204020204" pitchFamily="34" charset="-122"/>
                <a:ea typeface="微软雅黑" panose="020B0503020204020204" pitchFamily="34" charset="-122"/>
              </a:rPr>
              <a:t>b强制为1</a:t>
            </a: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054735" y="909955"/>
            <a:ext cx="10327005"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b="1" dirty="0">
                <a:solidFill>
                  <a:srgbClr val="595959"/>
                </a:solidFill>
                <a:latin typeface="微软雅黑" panose="020B0503020204020204" pitchFamily="34" charset="-122"/>
                <a:ea typeface="微软雅黑" panose="020B0503020204020204" pitchFamily="34" charset="-122"/>
              </a:rPr>
              <a:t>2</a:t>
            </a:r>
            <a:r>
              <a:rPr lang="zh-CN" altLang="en-US" sz="1800" b="1">
                <a:solidFill>
                  <a:srgbClr val="595959"/>
                </a:solidFill>
                <a:latin typeface="微软雅黑" panose="020B0503020204020204" pitchFamily="34" charset="-122"/>
                <a:ea typeface="微软雅黑" panose="020B0503020204020204" pitchFamily="34" charset="-122"/>
              </a:rPr>
              <a:t>.</a:t>
            </a:r>
            <a:r>
              <a:rPr lang="en-US" altLang="zh-CN" sz="1800" b="1">
                <a:solidFill>
                  <a:srgbClr val="595959"/>
                </a:solidFill>
                <a:latin typeface="微软雅黑" panose="020B0503020204020204" pitchFamily="34" charset="-122"/>
                <a:ea typeface="微软雅黑" panose="020B0503020204020204" pitchFamily="34" charset="-122"/>
              </a:rPr>
              <a:t> </a:t>
            </a:r>
            <a:r>
              <a:rPr lang="zh-CN" altLang="en-US" sz="1800" b="1">
                <a:solidFill>
                  <a:srgbClr val="595959"/>
                </a:solidFill>
                <a:latin typeface="微软雅黑" panose="020B0503020204020204" pitchFamily="34" charset="-122"/>
                <a:ea typeface="微软雅黑" panose="020B0503020204020204" pitchFamily="34" charset="-122"/>
              </a:rPr>
              <a:t>使用因果</a:t>
            </a:r>
            <a:r>
              <a:rPr lang="zh-CN" altLang="en-US" sz="1800" b="1" dirty="0">
                <a:solidFill>
                  <a:srgbClr val="595959"/>
                </a:solidFill>
                <a:latin typeface="微软雅黑" panose="020B0503020204020204" pitchFamily="34" charset="-122"/>
                <a:ea typeface="微软雅黑" panose="020B0503020204020204" pitchFamily="34" charset="-122"/>
              </a:rPr>
              <a:t>图法设计测试用例的步骤</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2.3.1	因果图法概述</a:t>
            </a:r>
          </a:p>
        </p:txBody>
      </p:sp>
      <p:sp>
        <p:nvSpPr>
          <p:cNvPr id="37" name="原创设计师QQ598969553          _3"/>
          <p:cNvSpPr/>
          <p:nvPr/>
        </p:nvSpPr>
        <p:spPr>
          <a:xfrm>
            <a:off x="1334135" y="1736725"/>
            <a:ext cx="8334375" cy="462407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8" name="原创设计师QQ598969553          _6"/>
          <p:cNvSpPr/>
          <p:nvPr/>
        </p:nvSpPr>
        <p:spPr>
          <a:xfrm>
            <a:off x="1759585" y="1477010"/>
            <a:ext cx="444373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a:solidFill>
                  <a:schemeClr val="bg1"/>
                </a:solidFill>
                <a:latin typeface="微软雅黑" panose="020B0503020204020204" pitchFamily="34" charset="-122"/>
                <a:ea typeface="微软雅黑" panose="020B0503020204020204" pitchFamily="34" charset="-122"/>
                <a:cs typeface="+mn-ea"/>
                <a:sym typeface="+mn-lt"/>
              </a:rPr>
              <a:t>因果图法设计测试用例的</a:t>
            </a:r>
            <a:r>
              <a:rPr lang="en-US" altLang="zh-CN" sz="2000">
                <a:solidFill>
                  <a:schemeClr val="bg1"/>
                </a:solidFill>
                <a:latin typeface="微软雅黑" panose="020B0503020204020204" pitchFamily="34" charset="-122"/>
                <a:ea typeface="微软雅黑" panose="020B0503020204020204" pitchFamily="34" charset="-122"/>
                <a:cs typeface="+mn-ea"/>
                <a:sym typeface="+mn-lt"/>
              </a:rPr>
              <a:t>5</a:t>
            </a:r>
            <a:r>
              <a:rPr lang="zh-CN" altLang="en-US" sz="2000">
                <a:solidFill>
                  <a:schemeClr val="bg1"/>
                </a:solidFill>
                <a:latin typeface="微软雅黑" panose="020B0503020204020204" pitchFamily="34" charset="-122"/>
                <a:ea typeface="微软雅黑" panose="020B0503020204020204" pitchFamily="34" charset="-122"/>
                <a:cs typeface="+mn-ea"/>
                <a:sym typeface="+mn-lt"/>
              </a:rPr>
              <a:t>个步骤</a:t>
            </a:r>
          </a:p>
        </p:txBody>
      </p:sp>
      <p:sp>
        <p:nvSpPr>
          <p:cNvPr id="41" name="矩形 40"/>
          <p:cNvSpPr/>
          <p:nvPr/>
        </p:nvSpPr>
        <p:spPr>
          <a:xfrm>
            <a:off x="1624330" y="2096770"/>
            <a:ext cx="7676515" cy="787523"/>
          </a:xfrm>
          <a:prstGeom prst="rect">
            <a:avLst/>
          </a:prstGeom>
          <a:blipFill>
            <a:blip r:embed="rId3"/>
            <a:tile tx="0" ty="0" sx="100000" sy="100000" flip="none" algn="tl"/>
          </a:blipFill>
        </p:spPr>
        <p:txBody>
          <a:bodyPr wrap="square">
            <a:spAutoFit/>
          </a:bodyPr>
          <a:lstStyle/>
          <a:p>
            <a:pPr lvl="0" indent="0">
              <a:lnSpc>
                <a:spcPct val="150000"/>
              </a:lnSpc>
              <a:buFont typeface="Wingdings" panose="05000000000000000000" pitchFamily="2" charset="2"/>
              <a:buNone/>
            </a:pPr>
            <a:r>
              <a:rPr lang="zh-CN" altLang="en-US" sz="1600" dirty="0">
                <a:solidFill>
                  <a:srgbClr val="595959"/>
                </a:solidFill>
                <a:latin typeface="微软雅黑" panose="020B0503020204020204" pitchFamily="34" charset="-122"/>
                <a:ea typeface="微软雅黑" panose="020B0503020204020204" pitchFamily="34" charset="-122"/>
              </a:rPr>
              <a:t>（1）分析程序规格说明书描述内容，确定程序的输入与输出，即</a:t>
            </a:r>
            <a:r>
              <a:rPr lang="zh-CN" altLang="en-US" sz="1600" dirty="0">
                <a:solidFill>
                  <a:srgbClr val="0070C0"/>
                </a:solidFill>
                <a:latin typeface="微软雅黑" panose="020B0503020204020204" pitchFamily="34" charset="-122"/>
                <a:ea typeface="微软雅黑" panose="020B0503020204020204" pitchFamily="34" charset="-122"/>
              </a:rPr>
              <a:t>确定“原因”和“结果”</a:t>
            </a:r>
            <a:r>
              <a:rPr lang="zh-CN" altLang="en-US" sz="1600" dirty="0">
                <a:solidFill>
                  <a:srgbClr val="595959"/>
                </a:solidFill>
                <a:latin typeface="微软雅黑" panose="020B0503020204020204" pitchFamily="34" charset="-122"/>
                <a:ea typeface="微软雅黑" panose="020B0503020204020204" pitchFamily="34" charset="-122"/>
              </a:rPr>
              <a:t>。</a:t>
            </a:r>
          </a:p>
        </p:txBody>
      </p:sp>
      <p:sp>
        <p:nvSpPr>
          <p:cNvPr id="42" name="矩形 41"/>
          <p:cNvSpPr/>
          <p:nvPr/>
        </p:nvSpPr>
        <p:spPr>
          <a:xfrm>
            <a:off x="1618615" y="2995295"/>
            <a:ext cx="7692390" cy="866775"/>
          </a:xfrm>
          <a:prstGeom prst="rect">
            <a:avLst/>
          </a:prstGeom>
          <a:solidFill>
            <a:schemeClr val="accent3">
              <a:lumMod val="40000"/>
              <a:lumOff val="60000"/>
            </a:schemeClr>
          </a:solidFill>
        </p:spPr>
        <p:txBody>
          <a:bodyPr wrap="square" anchor="ctr" anchorCtr="0">
            <a:noAutofit/>
          </a:bodyPr>
          <a:lstStyle/>
          <a:p>
            <a:pPr>
              <a:lnSpc>
                <a:spcPct val="150000"/>
              </a:lnSpc>
              <a:buClrTx/>
              <a:buSzTx/>
            </a:pPr>
            <a:r>
              <a:rPr lang="zh-CN" altLang="en-US" sz="1600" dirty="0">
                <a:solidFill>
                  <a:srgbClr val="595959"/>
                </a:solidFill>
                <a:latin typeface="微软雅黑" panose="020B0503020204020204" pitchFamily="34" charset="-122"/>
                <a:ea typeface="微软雅黑" panose="020B0503020204020204" pitchFamily="34" charset="-122"/>
              </a:rPr>
              <a:t>（2）分析输入与输入之间、输入与输出之间的对应关系，将这些</a:t>
            </a:r>
            <a:r>
              <a:rPr lang="zh-CN" altLang="en-US" sz="1600" dirty="0">
                <a:solidFill>
                  <a:srgbClr val="0070C0"/>
                </a:solidFill>
                <a:latin typeface="微软雅黑" panose="020B0503020204020204" pitchFamily="34" charset="-122"/>
                <a:ea typeface="微软雅黑" panose="020B0503020204020204" pitchFamily="34" charset="-122"/>
              </a:rPr>
              <a:t>输入与输出之间的关系使用因果图表示出来</a:t>
            </a:r>
            <a:r>
              <a:rPr lang="zh-CN" altLang="en-US" sz="1600" dirty="0">
                <a:solidFill>
                  <a:srgbClr val="595959"/>
                </a:solidFill>
                <a:latin typeface="微软雅黑" panose="020B0503020204020204" pitchFamily="34" charset="-122"/>
                <a:ea typeface="微软雅黑" panose="020B0503020204020204" pitchFamily="34" charset="-122"/>
              </a:rPr>
              <a:t>。</a:t>
            </a:r>
          </a:p>
        </p:txBody>
      </p:sp>
      <p:sp>
        <p:nvSpPr>
          <p:cNvPr id="43" name="矩形 42"/>
          <p:cNvSpPr/>
          <p:nvPr/>
        </p:nvSpPr>
        <p:spPr>
          <a:xfrm>
            <a:off x="1624330" y="3916045"/>
            <a:ext cx="7688580" cy="787523"/>
          </a:xfrm>
          <a:prstGeom prst="rect">
            <a:avLst/>
          </a:prstGeom>
          <a:solidFill>
            <a:schemeClr val="accent4">
              <a:lumMod val="20000"/>
              <a:lumOff val="80000"/>
            </a:schemeClr>
          </a:solidFill>
        </p:spPr>
        <p:txBody>
          <a:bodyPr wrap="square">
            <a:spAutoFit/>
          </a:bodyPr>
          <a:lstStyle/>
          <a:p>
            <a:pPr lvl="0" indent="0">
              <a:lnSpc>
                <a:spcPct val="150000"/>
              </a:lnSpc>
              <a:buFont typeface="Wingdings" panose="05000000000000000000" pitchFamily="2" charset="2"/>
              <a:buNone/>
            </a:pPr>
            <a:r>
              <a:rPr lang="zh-CN" altLang="en-US" sz="1600" dirty="0">
                <a:solidFill>
                  <a:srgbClr val="595959"/>
                </a:solidFill>
                <a:latin typeface="微软雅黑" panose="020B0503020204020204" pitchFamily="34" charset="-122"/>
                <a:ea typeface="微软雅黑" panose="020B0503020204020204" pitchFamily="34" charset="-122"/>
              </a:rPr>
              <a:t>（3）由于语法与环境的限制，有些输入与输入之间、输入与输出之间的组合情况是不可能出现的，对于这种情况</a:t>
            </a:r>
            <a:r>
              <a:rPr lang="zh-CN" altLang="en-US" sz="1600" dirty="0">
                <a:latin typeface="微软雅黑" panose="020B0503020204020204" pitchFamily="34" charset="-122"/>
                <a:ea typeface="微软雅黑" panose="020B0503020204020204" pitchFamily="34" charset="-122"/>
              </a:rPr>
              <a:t>，</a:t>
            </a:r>
            <a:r>
              <a:rPr lang="zh-CN" altLang="en-US" sz="1600" dirty="0">
                <a:solidFill>
                  <a:srgbClr val="0070C0"/>
                </a:solidFill>
                <a:latin typeface="微软雅黑" panose="020B0503020204020204" pitchFamily="34" charset="-122"/>
                <a:ea typeface="微软雅黑" panose="020B0503020204020204" pitchFamily="34" charset="-122"/>
              </a:rPr>
              <a:t>使用符号标记它们之间的限制或约束关系</a:t>
            </a:r>
            <a:r>
              <a:rPr lang="zh-CN" altLang="en-US" sz="1600" dirty="0">
                <a:solidFill>
                  <a:srgbClr val="595959"/>
                </a:solidFill>
                <a:latin typeface="微软雅黑" panose="020B0503020204020204" pitchFamily="34" charset="-122"/>
                <a:ea typeface="微软雅黑" panose="020B0503020204020204" pitchFamily="34" charset="-122"/>
              </a:rPr>
              <a:t>。</a:t>
            </a:r>
          </a:p>
        </p:txBody>
      </p:sp>
      <p:sp>
        <p:nvSpPr>
          <p:cNvPr id="44" name="矩形 43"/>
          <p:cNvSpPr/>
          <p:nvPr/>
        </p:nvSpPr>
        <p:spPr>
          <a:xfrm>
            <a:off x="1618615" y="4831715"/>
            <a:ext cx="7693660" cy="548640"/>
          </a:xfrm>
          <a:prstGeom prst="rect">
            <a:avLst/>
          </a:prstGeom>
          <a:solidFill>
            <a:schemeClr val="accent2">
              <a:lumMod val="20000"/>
              <a:lumOff val="80000"/>
            </a:schemeClr>
          </a:solidFill>
        </p:spPr>
        <p:txBody>
          <a:bodyPr wrap="square" anchor="ctr" anchorCtr="0">
            <a:noAutofit/>
          </a:bodyPr>
          <a:lstStyle/>
          <a:p>
            <a:pPr lvl="0" indent="0">
              <a:buFont typeface="Wingdings" panose="05000000000000000000" pitchFamily="2" charset="2"/>
              <a:buNone/>
            </a:pP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solidFill>
                  <a:srgbClr val="595959"/>
                </a:solidFill>
                <a:latin typeface="微软雅黑" panose="020B0503020204020204" pitchFamily="34" charset="-122"/>
                <a:ea typeface="微软雅黑" panose="020B0503020204020204" pitchFamily="34" charset="-122"/>
              </a:rPr>
              <a:t>4）将</a:t>
            </a:r>
            <a:r>
              <a:rPr lang="en-US" altLang="zh-CN" sz="1600" dirty="0">
                <a:solidFill>
                  <a:srgbClr val="0070C0"/>
                </a:solidFill>
                <a:latin typeface="微软雅黑" panose="020B0503020204020204" pitchFamily="34" charset="-122"/>
                <a:ea typeface="微软雅黑" panose="020B0503020204020204" pitchFamily="34" charset="-122"/>
              </a:rPr>
              <a:t>因果图转换为决策表</a:t>
            </a:r>
            <a:r>
              <a:rPr lang="en-US" altLang="zh-CN" sz="1600" dirty="0">
                <a:solidFill>
                  <a:srgbClr val="595959"/>
                </a:solidFill>
                <a:latin typeface="微软雅黑" panose="020B0503020204020204" pitchFamily="34" charset="-122"/>
                <a:ea typeface="微软雅黑" panose="020B0503020204020204" pitchFamily="34" charset="-122"/>
              </a:rPr>
              <a:t>。（决策表将在下一小节学习）</a:t>
            </a:r>
          </a:p>
        </p:txBody>
      </p:sp>
      <p:sp>
        <p:nvSpPr>
          <p:cNvPr id="45" name="矩形 44"/>
          <p:cNvSpPr/>
          <p:nvPr/>
        </p:nvSpPr>
        <p:spPr>
          <a:xfrm>
            <a:off x="1617980" y="5480050"/>
            <a:ext cx="7693660" cy="544830"/>
          </a:xfrm>
          <a:prstGeom prst="rect">
            <a:avLst/>
          </a:prstGeom>
          <a:solidFill>
            <a:schemeClr val="accent5">
              <a:lumMod val="20000"/>
              <a:lumOff val="80000"/>
            </a:schemeClr>
          </a:solidFill>
        </p:spPr>
        <p:txBody>
          <a:bodyPr wrap="square" anchor="ctr" anchorCtr="0">
            <a:noAutofit/>
          </a:bodyPr>
          <a:lstStyle/>
          <a:p>
            <a:pPr lvl="0" indent="0">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solidFill>
                  <a:srgbClr val="595959"/>
                </a:solidFill>
                <a:latin typeface="微软雅黑" panose="020B0503020204020204" pitchFamily="34" charset="-122"/>
                <a:ea typeface="微软雅黑" panose="020B0503020204020204" pitchFamily="34" charset="-122"/>
              </a:rPr>
              <a:t>5</a:t>
            </a:r>
            <a:r>
              <a:rPr lang="en-US" altLang="zh-CN" sz="1600">
                <a:solidFill>
                  <a:srgbClr val="595959"/>
                </a:solidFill>
                <a:latin typeface="微软雅黑" panose="020B0503020204020204" pitchFamily="34" charset="-122"/>
                <a:ea typeface="微软雅黑" panose="020B0503020204020204" pitchFamily="34" charset="-122"/>
              </a:rPr>
              <a:t>）根据决策表</a:t>
            </a:r>
            <a:r>
              <a:rPr lang="en-US" altLang="zh-CN" sz="1600">
                <a:solidFill>
                  <a:srgbClr val="0070C0"/>
                </a:solidFill>
                <a:latin typeface="微软雅黑" panose="020B0503020204020204" pitchFamily="34" charset="-122"/>
                <a:ea typeface="微软雅黑" panose="020B0503020204020204" pitchFamily="34" charset="-122"/>
              </a:rPr>
              <a:t>设计测试用例</a:t>
            </a:r>
            <a:r>
              <a:rPr lang="en-US" altLang="zh-CN" sz="1600">
                <a:solidFill>
                  <a:srgbClr val="595959"/>
                </a:solidFill>
                <a:latin typeface="微软雅黑" panose="020B0503020204020204" pitchFamily="34" charset="-122"/>
                <a:ea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35354" y="3213770"/>
            <a:ext cx="566929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掌握决策表</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法</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的概述</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通过决策表</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设计出完整的测试用例集合</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2.3.2	决策表法概述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559560"/>
            <a:ext cx="6289675" cy="386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在实际测试中，如果输入条件较多，再加上各种输入与输出之间相互作用关系，画出的</a:t>
            </a:r>
            <a:r>
              <a:rPr lang="zh-CN" altLang="en-US" sz="1800">
                <a:solidFill>
                  <a:srgbClr val="595959"/>
                </a:solidFill>
                <a:latin typeface="微软雅黑" panose="020B0503020204020204" pitchFamily="34" charset="-122"/>
                <a:ea typeface="微软雅黑" panose="020B0503020204020204" pitchFamily="34" charset="-122"/>
              </a:rPr>
              <a:t>因果图就会</a:t>
            </a:r>
            <a:r>
              <a:rPr lang="zh-CN" altLang="en-US" sz="1800" dirty="0">
                <a:solidFill>
                  <a:srgbClr val="595959"/>
                </a:solidFill>
                <a:latin typeface="微软雅黑" panose="020B0503020204020204" pitchFamily="34" charset="-122"/>
                <a:ea typeface="微软雅黑" panose="020B0503020204020204" pitchFamily="34" charset="-122"/>
              </a:rPr>
              <a:t>比较复杂，让人</a:t>
            </a:r>
            <a:r>
              <a:rPr lang="zh-CN" altLang="en-US" sz="1800">
                <a:solidFill>
                  <a:srgbClr val="595959"/>
                </a:solidFill>
                <a:latin typeface="微软雅黑" panose="020B0503020204020204" pitchFamily="34" charset="-122"/>
                <a:ea typeface="微软雅黑" panose="020B0503020204020204" pitchFamily="34" charset="-122"/>
              </a:rPr>
              <a:t>不易理解。为了</a:t>
            </a:r>
            <a:r>
              <a:rPr lang="zh-CN" altLang="en-US" sz="1800" dirty="0">
                <a:solidFill>
                  <a:srgbClr val="595959"/>
                </a:solidFill>
                <a:latin typeface="微软雅黑" panose="020B0503020204020204" pitchFamily="34" charset="-122"/>
                <a:ea typeface="微软雅黑" panose="020B0503020204020204" pitchFamily="34" charset="-122"/>
              </a:rPr>
              <a:t>避免</a:t>
            </a:r>
            <a:r>
              <a:rPr lang="zh-CN" altLang="en-US" sz="1800">
                <a:solidFill>
                  <a:srgbClr val="595959"/>
                </a:solidFill>
                <a:latin typeface="微软雅黑" panose="020B0503020204020204" pitchFamily="34" charset="-122"/>
                <a:ea typeface="微软雅黑" panose="020B0503020204020204" pitchFamily="34" charset="-122"/>
              </a:rPr>
              <a:t>这种情况出现，</a:t>
            </a:r>
            <a:r>
              <a:rPr lang="zh-CN" altLang="en-US" sz="1800" dirty="0">
                <a:solidFill>
                  <a:srgbClr val="595959"/>
                </a:solidFill>
                <a:latin typeface="微软雅黑" panose="020B0503020204020204" pitchFamily="34" charset="-122"/>
                <a:ea typeface="微软雅黑" panose="020B0503020204020204" pitchFamily="34" charset="-122"/>
              </a:rPr>
              <a:t>测试人员往往</a:t>
            </a:r>
            <a:r>
              <a:rPr lang="zh-CN" altLang="en-US" sz="1800" dirty="0">
                <a:solidFill>
                  <a:srgbClr val="0070C0"/>
                </a:solidFill>
                <a:latin typeface="微软雅黑" panose="020B0503020204020204" pitchFamily="34" charset="-122"/>
                <a:ea typeface="微软雅黑" panose="020B0503020204020204" pitchFamily="34" charset="-122"/>
              </a:rPr>
              <a:t>使用决策表法代替因果</a:t>
            </a:r>
            <a:r>
              <a:rPr lang="zh-CN" altLang="en-US" sz="1800">
                <a:solidFill>
                  <a:srgbClr val="0070C0"/>
                </a:solidFill>
                <a:latin typeface="微软雅黑" panose="020B0503020204020204" pitchFamily="34" charset="-122"/>
                <a:ea typeface="微软雅黑" panose="020B0503020204020204" pitchFamily="34" charset="-122"/>
              </a:rPr>
              <a:t>图法</a:t>
            </a:r>
            <a:r>
              <a:rPr lang="zh-CN" altLang="en-US" sz="180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决策表</a:t>
            </a:r>
            <a:r>
              <a:rPr lang="zh-CN" altLang="en-US" sz="1800" dirty="0">
                <a:solidFill>
                  <a:srgbClr val="0070C0"/>
                </a:solidFill>
                <a:latin typeface="微软雅黑" panose="020B0503020204020204" pitchFamily="34" charset="-122"/>
                <a:ea typeface="微软雅黑" panose="020B0503020204020204" pitchFamily="34" charset="-122"/>
              </a:rPr>
              <a:t>也称为判定表</a:t>
            </a:r>
            <a:r>
              <a:rPr lang="zh-CN" altLang="en-US" sz="1800" dirty="0">
                <a:solidFill>
                  <a:srgbClr val="595959"/>
                </a:solidFill>
                <a:latin typeface="微软雅黑" panose="020B0503020204020204" pitchFamily="34" charset="-122"/>
                <a:ea typeface="微软雅黑" panose="020B0503020204020204" pitchFamily="34" charset="-122"/>
              </a:rPr>
              <a:t>，其</a:t>
            </a:r>
            <a:r>
              <a:rPr lang="zh-CN" altLang="en-US" sz="1800" dirty="0">
                <a:solidFill>
                  <a:srgbClr val="0070C0"/>
                </a:solidFill>
                <a:latin typeface="微软雅黑" panose="020B0503020204020204" pitchFamily="34" charset="-122"/>
                <a:ea typeface="微软雅黑" panose="020B0503020204020204" pitchFamily="34" charset="-122"/>
              </a:rPr>
              <a:t>实质</a:t>
            </a:r>
            <a:r>
              <a:rPr lang="zh-CN" altLang="en-US" sz="1800" dirty="0">
                <a:solidFill>
                  <a:srgbClr val="595959"/>
                </a:solidFill>
                <a:latin typeface="微软雅黑" panose="020B0503020204020204" pitchFamily="34" charset="-122"/>
                <a:ea typeface="微软雅黑" panose="020B0503020204020204" pitchFamily="34" charset="-122"/>
              </a:rPr>
              <a:t>就</a:t>
            </a:r>
            <a:r>
              <a:rPr lang="zh-CN" altLang="en-US" sz="1800" dirty="0">
                <a:solidFill>
                  <a:srgbClr val="0070C0"/>
                </a:solidFill>
                <a:latin typeface="微软雅黑" panose="020B0503020204020204" pitchFamily="34" charset="-122"/>
                <a:ea typeface="微软雅黑" panose="020B0503020204020204" pitchFamily="34" charset="-122"/>
              </a:rPr>
              <a:t>是</a:t>
            </a:r>
            <a:r>
              <a:rPr lang="zh-CN" altLang="en-US" sz="1800" dirty="0">
                <a:solidFill>
                  <a:srgbClr val="595959"/>
                </a:solidFill>
                <a:latin typeface="微软雅黑" panose="020B0503020204020204" pitchFamily="34" charset="-122"/>
                <a:ea typeface="微软雅黑" panose="020B0503020204020204" pitchFamily="34" charset="-122"/>
              </a:rPr>
              <a:t>一种</a:t>
            </a:r>
            <a:r>
              <a:rPr lang="zh-CN" altLang="en-US" sz="1800" dirty="0">
                <a:solidFill>
                  <a:srgbClr val="0070C0"/>
                </a:solidFill>
                <a:latin typeface="微软雅黑" panose="020B0503020204020204" pitchFamily="34" charset="-122"/>
                <a:ea typeface="微软雅黑" panose="020B0503020204020204" pitchFamily="34" charset="-122"/>
              </a:rPr>
              <a:t>逻辑表</a:t>
            </a:r>
            <a:r>
              <a:rPr lang="zh-CN" altLang="en-US" sz="1800" dirty="0">
                <a:solidFill>
                  <a:srgbClr val="595959"/>
                </a:solidFill>
                <a:latin typeface="微软雅黑" panose="020B0503020204020204" pitchFamily="34" charset="-122"/>
                <a:ea typeface="微软雅黑" panose="020B0503020204020204" pitchFamily="34" charset="-122"/>
              </a:rPr>
              <a:t>。在程序设计发展初期，判定表就已经被当作程序开发的辅助工具</a:t>
            </a:r>
            <a:r>
              <a:rPr lang="zh-CN" altLang="en-US" sz="1800">
                <a:solidFill>
                  <a:srgbClr val="595959"/>
                </a:solidFill>
                <a:latin typeface="微软雅黑" panose="020B0503020204020204" pitchFamily="34" charset="-122"/>
                <a:ea typeface="微软雅黑" panose="020B0503020204020204" pitchFamily="34" charset="-122"/>
              </a:rPr>
              <a:t>了，用于帮助开发人员设计开发模式和整理开发流程</a:t>
            </a:r>
            <a:r>
              <a:rPr lang="zh-CN" altLang="en-US" sz="1800" dirty="0">
                <a:solidFill>
                  <a:srgbClr val="595959"/>
                </a:solidFill>
                <a:latin typeface="微软雅黑" panose="020B0503020204020204" pitchFamily="34" charset="-122"/>
                <a:ea typeface="微软雅黑" panose="020B0503020204020204" pitchFamily="34" charset="-122"/>
              </a:rPr>
              <a:t>，因为它可以</a:t>
            </a:r>
            <a:r>
              <a:rPr lang="zh-CN" altLang="en-US" sz="1800" dirty="0">
                <a:solidFill>
                  <a:srgbClr val="0070C0"/>
                </a:solidFill>
                <a:latin typeface="微软雅黑" panose="020B0503020204020204" pitchFamily="34" charset="-122"/>
                <a:ea typeface="微软雅黑" panose="020B0503020204020204" pitchFamily="34" charset="-122"/>
              </a:rPr>
              <a:t>把复杂的逻辑关系和多种条件组合的情况表达得既具体又明确</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利用决策表可以设计出完整的测试用例集合</a:t>
            </a:r>
            <a:r>
              <a:rPr lang="zh-CN" altLang="en-US" sz="1800" dirty="0">
                <a:solidFill>
                  <a:srgbClr val="595959"/>
                </a:solidFill>
                <a:latin typeface="微软雅黑" panose="020B0503020204020204" pitchFamily="34" charset="-122"/>
                <a:ea typeface="微软雅黑" panose="020B0503020204020204" pitchFamily="34" charset="-122"/>
              </a:rPr>
              <a:t>。</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2.3.2	决策表法概述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413510"/>
            <a:ext cx="6289675" cy="427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为了让读者明白什么是决策表</a:t>
            </a:r>
            <a:r>
              <a:rPr lang="zh-CN" altLang="en-US" sz="1800">
                <a:solidFill>
                  <a:srgbClr val="595959"/>
                </a:solidFill>
                <a:latin typeface="微软雅黑" panose="020B0503020204020204" pitchFamily="34" charset="-122"/>
                <a:ea typeface="微软雅黑" panose="020B0503020204020204" pitchFamily="34" charset="-122"/>
              </a:rPr>
              <a:t>，下面以一个</a:t>
            </a:r>
            <a:r>
              <a:rPr lang="zh-CN" altLang="en-US" sz="1800">
                <a:solidFill>
                  <a:srgbClr val="0070C0"/>
                </a:solidFill>
                <a:latin typeface="微软雅黑" panose="020B0503020204020204" pitchFamily="34" charset="-122"/>
                <a:ea typeface="微软雅黑" panose="020B0503020204020204" pitchFamily="34" charset="-122"/>
              </a:rPr>
              <a:t>“图书阅读指南”为例来</a:t>
            </a:r>
            <a:r>
              <a:rPr lang="zh-CN" altLang="en-US" sz="1800" dirty="0">
                <a:solidFill>
                  <a:srgbClr val="0070C0"/>
                </a:solidFill>
                <a:latin typeface="微软雅黑" panose="020B0503020204020204" pitchFamily="34" charset="-122"/>
                <a:ea typeface="微软雅黑" panose="020B0503020204020204" pitchFamily="34" charset="-122"/>
              </a:rPr>
              <a:t>制作一个决策表</a:t>
            </a:r>
            <a:r>
              <a:rPr lang="zh-CN" altLang="en-US" sz="1800" dirty="0">
                <a:solidFill>
                  <a:srgbClr val="595959"/>
                </a:solidFill>
                <a:latin typeface="微软雅黑" panose="020B0503020204020204" pitchFamily="34" charset="-122"/>
                <a:ea typeface="微软雅黑" panose="020B0503020204020204" pitchFamily="34" charset="-122"/>
              </a:rPr>
              <a:t>，“图书阅读指南”指明了图书阅读过程中可能</a:t>
            </a:r>
            <a:r>
              <a:rPr lang="zh-CN" altLang="en-US" sz="1800">
                <a:solidFill>
                  <a:srgbClr val="595959"/>
                </a:solidFill>
                <a:latin typeface="微软雅黑" panose="020B0503020204020204" pitchFamily="34" charset="-122"/>
                <a:ea typeface="微软雅黑" panose="020B0503020204020204" pitchFamily="34" charset="-122"/>
              </a:rPr>
              <a:t>出现的情况，以及针对各种</a:t>
            </a:r>
            <a:r>
              <a:rPr lang="zh-CN" altLang="en-US" sz="1800" dirty="0">
                <a:solidFill>
                  <a:srgbClr val="595959"/>
                </a:solidFill>
                <a:latin typeface="微软雅黑" panose="020B0503020204020204" pitchFamily="34" charset="-122"/>
                <a:ea typeface="微软雅黑" panose="020B0503020204020204" pitchFamily="34" charset="-122"/>
              </a:rPr>
              <a:t>情况给读者的建议。在</a:t>
            </a:r>
            <a:r>
              <a:rPr lang="zh-CN" altLang="en-US" sz="1800" dirty="0">
                <a:solidFill>
                  <a:srgbClr val="0070C0"/>
                </a:solidFill>
                <a:latin typeface="微软雅黑" panose="020B0503020204020204" pitchFamily="34" charset="-122"/>
                <a:ea typeface="微软雅黑" panose="020B0503020204020204" pitchFamily="34" charset="-122"/>
              </a:rPr>
              <a:t>图书阅读过程中</a:t>
            </a:r>
            <a:r>
              <a:rPr lang="zh-CN" altLang="en-US" sz="1800" dirty="0">
                <a:solidFill>
                  <a:srgbClr val="595959"/>
                </a:solidFill>
                <a:latin typeface="微软雅黑" panose="020B0503020204020204" pitchFamily="34" charset="-122"/>
                <a:ea typeface="微软雅黑" panose="020B0503020204020204" pitchFamily="34" charset="-122"/>
              </a:rPr>
              <a:t>可能会</a:t>
            </a:r>
            <a:r>
              <a:rPr lang="zh-CN" altLang="en-US" sz="1800" dirty="0">
                <a:solidFill>
                  <a:srgbClr val="0070C0"/>
                </a:solidFill>
                <a:latin typeface="微软雅黑" panose="020B0503020204020204" pitchFamily="34" charset="-122"/>
                <a:ea typeface="微软雅黑" panose="020B0503020204020204" pitchFamily="34" charset="-122"/>
              </a:rPr>
              <a:t>出现3种情况</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是否疲倦</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是否对内容感兴趣</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对书中内容是否感到不理解</a:t>
            </a:r>
            <a:r>
              <a:rPr lang="zh-CN" altLang="en-US" sz="1800" dirty="0">
                <a:solidFill>
                  <a:srgbClr val="595959"/>
                </a:solidFill>
                <a:latin typeface="微软雅黑" panose="020B0503020204020204" pitchFamily="34" charset="-122"/>
                <a:ea typeface="微软雅黑" panose="020B0503020204020204" pitchFamily="34" charset="-122"/>
              </a:rPr>
              <a:t>，如果</a:t>
            </a:r>
            <a:r>
              <a:rPr lang="zh-CN" altLang="en-US" sz="1800">
                <a:solidFill>
                  <a:srgbClr val="595959"/>
                </a:solidFill>
                <a:latin typeface="微软雅黑" panose="020B0503020204020204" pitchFamily="34" charset="-122"/>
                <a:ea typeface="微软雅黑" panose="020B0503020204020204" pitchFamily="34" charset="-122"/>
              </a:rPr>
              <a:t>回答是</a:t>
            </a:r>
            <a:r>
              <a:rPr lang="zh-CN" altLang="en-US" sz="1800">
                <a:solidFill>
                  <a:srgbClr val="0070C0"/>
                </a:solidFill>
                <a:latin typeface="微软雅黑" panose="020B0503020204020204" pitchFamily="34" charset="-122"/>
                <a:ea typeface="微软雅黑" panose="020B0503020204020204" pitchFamily="34" charset="-122"/>
              </a:rPr>
              <a:t>“是”</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则使用</a:t>
            </a:r>
            <a:r>
              <a:rPr lang="zh-CN" altLang="en-US" sz="1800" dirty="0">
                <a:solidFill>
                  <a:srgbClr val="0070C0"/>
                </a:solidFill>
                <a:latin typeface="微软雅黑" panose="020B0503020204020204" pitchFamily="34" charset="-122"/>
                <a:ea typeface="微软雅黑" panose="020B0503020204020204" pitchFamily="34" charset="-122"/>
              </a:rPr>
              <a:t>“Y”</a:t>
            </a:r>
            <a:r>
              <a:rPr lang="zh-CN" altLang="en-US" sz="1800" dirty="0">
                <a:solidFill>
                  <a:srgbClr val="595959"/>
                </a:solidFill>
                <a:latin typeface="微软雅黑" panose="020B0503020204020204" pitchFamily="34" charset="-122"/>
                <a:ea typeface="微软雅黑" panose="020B0503020204020204" pitchFamily="34" charset="-122"/>
              </a:rPr>
              <a:t>标记，如果</a:t>
            </a:r>
            <a:r>
              <a:rPr lang="zh-CN" altLang="en-US" sz="1800">
                <a:solidFill>
                  <a:srgbClr val="595959"/>
                </a:solidFill>
                <a:latin typeface="微软雅黑" panose="020B0503020204020204" pitchFamily="34" charset="-122"/>
                <a:ea typeface="微软雅黑" panose="020B0503020204020204" pitchFamily="34" charset="-122"/>
              </a:rPr>
              <a:t>回答是</a:t>
            </a:r>
            <a:r>
              <a:rPr lang="zh-CN" altLang="en-US" sz="1800">
                <a:solidFill>
                  <a:srgbClr val="0070C0"/>
                </a:solidFill>
                <a:latin typeface="微软雅黑" panose="020B0503020204020204" pitchFamily="34" charset="-122"/>
                <a:ea typeface="微软雅黑" panose="020B0503020204020204" pitchFamily="34" charset="-122"/>
              </a:rPr>
              <a:t>“否”</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则使用</a:t>
            </a:r>
            <a:r>
              <a:rPr lang="zh-CN" altLang="en-US" sz="1800">
                <a:solidFill>
                  <a:srgbClr val="0070C0"/>
                </a:solidFill>
                <a:latin typeface="微软雅黑" panose="020B0503020204020204" pitchFamily="34" charset="-122"/>
                <a:ea typeface="微软雅黑" panose="020B0503020204020204" pitchFamily="34" charset="-122"/>
              </a:rPr>
              <a:t>“N”</a:t>
            </a:r>
            <a:r>
              <a:rPr lang="zh-CN" altLang="en-US" sz="1800">
                <a:solidFill>
                  <a:srgbClr val="595959"/>
                </a:solidFill>
                <a:latin typeface="微软雅黑" panose="020B0503020204020204" pitchFamily="34" charset="-122"/>
                <a:ea typeface="微软雅黑" panose="020B0503020204020204" pitchFamily="34" charset="-122"/>
              </a:rPr>
              <a:t>标记。这</a:t>
            </a:r>
            <a:r>
              <a:rPr lang="zh-CN" altLang="en-US" sz="1800" dirty="0">
                <a:solidFill>
                  <a:srgbClr val="595959"/>
                </a:solidFill>
                <a:latin typeface="微软雅黑" panose="020B0503020204020204" pitchFamily="34" charset="-122"/>
                <a:ea typeface="微软雅黑" panose="020B0503020204020204" pitchFamily="34" charset="-122"/>
              </a:rPr>
              <a:t>3种情况可以有2</a:t>
            </a:r>
            <a:r>
              <a:rPr lang="zh-CN" altLang="en-US" sz="1800" baseline="30000" dirty="0">
                <a:solidFill>
                  <a:srgbClr val="595959"/>
                </a:solidFill>
                <a:latin typeface="微软雅黑" panose="020B0503020204020204" pitchFamily="34" charset="-122"/>
                <a:ea typeface="微软雅黑" panose="020B0503020204020204" pitchFamily="34" charset="-122"/>
              </a:rPr>
              <a:t>3</a:t>
            </a:r>
            <a:r>
              <a:rPr lang="zh-CN" altLang="en-US" sz="1800" dirty="0">
                <a:solidFill>
                  <a:srgbClr val="595959"/>
                </a:solidFill>
                <a:latin typeface="微软雅黑" panose="020B0503020204020204" pitchFamily="34" charset="-122"/>
                <a:ea typeface="微软雅黑" panose="020B0503020204020204" pitchFamily="34" charset="-122"/>
              </a:rPr>
              <a:t>=8种</a:t>
            </a:r>
            <a:r>
              <a:rPr lang="zh-CN" altLang="en-US" sz="1800">
                <a:solidFill>
                  <a:srgbClr val="595959"/>
                </a:solidFill>
                <a:latin typeface="微软雅黑" panose="020B0503020204020204" pitchFamily="34" charset="-122"/>
                <a:ea typeface="微软雅黑" panose="020B0503020204020204" pitchFamily="34" charset="-122"/>
              </a:rPr>
              <a:t>组合，针对这</a:t>
            </a:r>
            <a:r>
              <a:rPr lang="zh-CN" altLang="en-US" sz="1800" dirty="0">
                <a:solidFill>
                  <a:srgbClr val="595959"/>
                </a:solidFill>
                <a:latin typeface="微软雅黑" panose="020B0503020204020204" pitchFamily="34" charset="-122"/>
                <a:ea typeface="微软雅黑" panose="020B0503020204020204" pitchFamily="34" charset="-122"/>
              </a:rPr>
              <a:t>8种组合，阅读指南给读者提供了</a:t>
            </a:r>
            <a:r>
              <a:rPr lang="zh-CN" altLang="en-US" sz="1800" dirty="0">
                <a:solidFill>
                  <a:srgbClr val="0070C0"/>
                </a:solidFill>
                <a:latin typeface="微软雅黑" panose="020B0503020204020204" pitchFamily="34" charset="-122"/>
                <a:ea typeface="微软雅黑" panose="020B0503020204020204" pitchFamily="34" charset="-122"/>
              </a:rPr>
              <a:t>4条建议</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回到本章开头重读</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继续读下去</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跳到下一章去读</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停止阅读并休息</a:t>
            </a:r>
            <a:r>
              <a:rPr lang="zh-CN" altLang="en-US" sz="1800" dirty="0">
                <a:solidFill>
                  <a:srgbClr val="595959"/>
                </a:solidFill>
                <a:latin typeface="微软雅黑" panose="020B0503020204020204" pitchFamily="34" charset="-122"/>
                <a:ea typeface="微软雅黑" panose="020B0503020204020204" pitchFamily="34" charset="-122"/>
              </a:rPr>
              <a:t>，据此</a:t>
            </a:r>
            <a:r>
              <a:rPr lang="zh-CN" altLang="en-US" sz="1800">
                <a:solidFill>
                  <a:srgbClr val="595959"/>
                </a:solidFill>
                <a:latin typeface="微软雅黑" panose="020B0503020204020204" pitchFamily="34" charset="-122"/>
                <a:ea typeface="微软雅黑" panose="020B0503020204020204" pitchFamily="34" charset="-122"/>
              </a:rPr>
              <a:t>制作的“图书阅读指南”决策表</a:t>
            </a:r>
            <a:r>
              <a:rPr lang="zh-CN" altLang="en-US" sz="1800" dirty="0">
                <a:solidFill>
                  <a:srgbClr val="595959"/>
                </a:solidFill>
                <a:latin typeface="微软雅黑" panose="020B0503020204020204" pitchFamily="34" charset="-122"/>
                <a:ea typeface="微软雅黑" panose="020B0503020204020204" pitchFamily="34" charset="-122"/>
              </a:rPr>
              <a:t>如下表所示。</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2.3.2	决策表法概述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4655185" y="909320"/>
            <a:ext cx="292735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“图书阅读指南”决策表</a:t>
            </a:r>
          </a:p>
          <a:p>
            <a:pPr algn="just">
              <a:lnSpc>
                <a:spcPct val="150000"/>
              </a:lnSpc>
              <a:buClrTx/>
              <a:buSzTx/>
              <a:buFontTx/>
            </a:pPr>
            <a:endParaRPr lang="zh-CN" altLang="en-US" sz="1800" dirty="0">
              <a:solidFill>
                <a:srgbClr val="0070C0"/>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248953534"/>
              </p:ext>
            </p:extLst>
          </p:nvPr>
        </p:nvGraphicFramePr>
        <p:xfrm>
          <a:off x="1623060" y="1486535"/>
          <a:ext cx="8648146" cy="4784090"/>
        </p:xfrm>
        <a:graphic>
          <a:graphicData uri="http://schemas.openxmlformats.org/drawingml/2006/table">
            <a:tbl>
              <a:tblPr firstRow="1" bandRow="1">
                <a:tableStyleId>{5C22544A-7EE6-4342-B048-85BDC9FD1C3A}</a:tableStyleId>
              </a:tblPr>
              <a:tblGrid>
                <a:gridCol w="681355">
                  <a:extLst>
                    <a:ext uri="{9D8B030D-6E8A-4147-A177-3AD203B41FA5}">
                      <a16:colId xmlns:a16="http://schemas.microsoft.com/office/drawing/2014/main" val="20000"/>
                    </a:ext>
                  </a:extLst>
                </a:gridCol>
                <a:gridCol w="2062791">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92000">
                  <a:extLst>
                    <a:ext uri="{9D8B030D-6E8A-4147-A177-3AD203B41FA5}">
                      <a16:colId xmlns:a16="http://schemas.microsoft.com/office/drawing/2014/main" val="20004"/>
                    </a:ext>
                  </a:extLst>
                </a:gridCol>
                <a:gridCol w="720000">
                  <a:extLst>
                    <a:ext uri="{9D8B030D-6E8A-4147-A177-3AD203B41FA5}">
                      <a16:colId xmlns:a16="http://schemas.microsoft.com/office/drawing/2014/main" val="20005"/>
                    </a:ext>
                  </a:extLst>
                </a:gridCol>
                <a:gridCol w="720000">
                  <a:extLst>
                    <a:ext uri="{9D8B030D-6E8A-4147-A177-3AD203B41FA5}">
                      <a16:colId xmlns:a16="http://schemas.microsoft.com/office/drawing/2014/main" val="20006"/>
                    </a:ext>
                  </a:extLst>
                </a:gridCol>
                <a:gridCol w="792000">
                  <a:extLst>
                    <a:ext uri="{9D8B030D-6E8A-4147-A177-3AD203B41FA5}">
                      <a16:colId xmlns:a16="http://schemas.microsoft.com/office/drawing/2014/main" val="20007"/>
                    </a:ext>
                  </a:extLst>
                </a:gridCol>
                <a:gridCol w="720000">
                  <a:extLst>
                    <a:ext uri="{9D8B030D-6E8A-4147-A177-3AD203B41FA5}">
                      <a16:colId xmlns:a16="http://schemas.microsoft.com/office/drawing/2014/main" val="20008"/>
                    </a:ext>
                  </a:extLst>
                </a:gridCol>
                <a:gridCol w="720000">
                  <a:extLst>
                    <a:ext uri="{9D8B030D-6E8A-4147-A177-3AD203B41FA5}">
                      <a16:colId xmlns:a16="http://schemas.microsoft.com/office/drawing/2014/main" val="20009"/>
                    </a:ext>
                  </a:extLst>
                </a:gridCol>
              </a:tblGrid>
              <a:tr h="685165">
                <a:tc grid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情况与建议</a:t>
                      </a:r>
                    </a:p>
                  </a:txBody>
                  <a:tcPr anchor="ctr"/>
                </a:tc>
                <a:tc hMerge="1">
                  <a:txBody>
                    <a:bodyPr/>
                    <a:lstStyle/>
                    <a:p>
                      <a:endParaRPr lang="zh-CN"/>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1</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2</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3</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4</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5</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6</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7</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8</a:t>
                      </a:r>
                    </a:p>
                  </a:txBody>
                  <a:tcPr anchor="ctr"/>
                </a:tc>
                <a:extLst>
                  <a:ext uri="{0D108BD9-81ED-4DB2-BD59-A6C34878D82A}">
                    <a16:rowId xmlns:a16="http://schemas.microsoft.com/office/drawing/2014/main" val="10000"/>
                  </a:ext>
                </a:extLst>
              </a:tr>
              <a:tr h="595630">
                <a:tc rowSpan="3">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情况</a:t>
                      </a:r>
                    </a:p>
                  </a:txBody>
                  <a:tcPr anchor="ctr"/>
                </a:tc>
                <a:tc>
                  <a:txBody>
                    <a:bodyPr/>
                    <a:lstStyle/>
                    <a:p>
                      <a:pPr algn="l">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是否疲倦</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1"/>
                  </a:ext>
                </a:extLst>
              </a:tr>
              <a:tr h="579120">
                <a:tc vMerge="1">
                  <a:txBody>
                    <a:bodyPr/>
                    <a:lstStyle/>
                    <a:p>
                      <a:endParaRPr lang="zh-CN"/>
                    </a:p>
                  </a:txBody>
                  <a:tcPr anchor="ctr"/>
                </a:tc>
                <a:tc>
                  <a:txBody>
                    <a:bodyPr/>
                    <a:lstStyle/>
                    <a:p>
                      <a:pPr algn="l">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是否对内容感兴趣</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2"/>
                  </a:ext>
                </a:extLst>
              </a:tr>
              <a:tr h="561975">
                <a:tc vMerge="1">
                  <a:txBody>
                    <a:bodyPr/>
                    <a:lstStyle/>
                    <a:p>
                      <a:endParaRPr lang="zh-CN"/>
                    </a:p>
                  </a:txBody>
                  <a:tcPr anchor="ctr"/>
                </a:tc>
                <a:tc>
                  <a:txBody>
                    <a:bodyPr/>
                    <a:lstStyle/>
                    <a:p>
                      <a:pPr algn="l">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对书中内容是否感到不理解</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N</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3"/>
                  </a:ext>
                </a:extLst>
              </a:tr>
              <a:tr h="570865">
                <a:tc rowSpan="4">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建议</a:t>
                      </a:r>
                    </a:p>
                  </a:txBody>
                  <a:tcPr anchor="ctr"/>
                </a:tc>
                <a:tc>
                  <a:txBody>
                    <a:bodyPr/>
                    <a:lstStyle/>
                    <a:p>
                      <a:pPr algn="l">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回到本章开头重读</a:t>
                      </a:r>
                    </a:p>
                  </a:txBody>
                  <a:tcPr anchor="ctr"/>
                </a:tc>
                <a:tc>
                  <a:txBody>
                    <a:bodyPr/>
                    <a:lstStyle/>
                    <a:p>
                      <a:pPr algn="ctr">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4"/>
                  </a:ext>
                </a:extLst>
              </a:tr>
              <a:tr h="570865">
                <a:tc vMerge="1">
                  <a:txBody>
                    <a:bodyPr/>
                    <a:lstStyle/>
                    <a:p>
                      <a:endParaRPr lang="zh-CN"/>
                    </a:p>
                  </a:txBody>
                  <a:tcPr anchor="ctr"/>
                </a:tc>
                <a:tc>
                  <a:txBody>
                    <a:bodyPr/>
                    <a:lstStyle/>
                    <a:p>
                      <a:pPr algn="l">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继续读下去</a:t>
                      </a:r>
                    </a:p>
                  </a:txBody>
                  <a:tcPr anchor="ctr"/>
                </a:tc>
                <a:tc>
                  <a:txBody>
                    <a:bodyPr/>
                    <a:lstStyle/>
                    <a:p>
                      <a:pPr algn="ctr">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5"/>
                  </a:ext>
                </a:extLst>
              </a:tr>
              <a:tr h="571500">
                <a:tc vMerge="1">
                  <a:txBody>
                    <a:bodyPr/>
                    <a:lstStyle/>
                    <a:p>
                      <a:endParaRPr lang="zh-CN"/>
                    </a:p>
                  </a:txBody>
                  <a:tcPr anchor="ctr"/>
                </a:tc>
                <a:tc>
                  <a:txBody>
                    <a:bodyPr/>
                    <a:lstStyle/>
                    <a:p>
                      <a:pPr algn="l">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跳到下一章去读</a:t>
                      </a:r>
                    </a:p>
                  </a:txBody>
                  <a:tcPr anchor="ctr"/>
                </a:tc>
                <a:tc>
                  <a:txBody>
                    <a:bodyPr/>
                    <a:lstStyle/>
                    <a:p>
                      <a:pPr algn="ctr">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6"/>
                  </a:ext>
                </a:extLst>
              </a:tr>
              <a:tr h="570865">
                <a:tc vMerge="1">
                  <a:txBody>
                    <a:bodyPr/>
                    <a:lstStyle/>
                    <a:p>
                      <a:endParaRPr lang="zh-CN"/>
                    </a:p>
                  </a:txBody>
                  <a:tcPr anchor="ctr"/>
                </a:tc>
                <a:tc>
                  <a:txBody>
                    <a:bodyPr/>
                    <a:lstStyle/>
                    <a:p>
                      <a:pPr algn="l">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停止阅读并休息</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a:t>
                      </a: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7"/>
                  </a:ext>
                </a:extLst>
              </a:tr>
            </a:tbl>
          </a:graphicData>
        </a:graphic>
      </p:graphicFrame>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2.3.2	决策表法概述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1933199"/>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2853597"/>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1911020"/>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场景</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a:t>
              </a:r>
              <a:endParaRPr lang="zh-CN" altLang="en-US" sz="2000"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836771"/>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pPr algn="l">
                <a:buClrTx/>
                <a:buSzTx/>
                <a:buFontTx/>
              </a:pPr>
              <a:r>
                <a:rPr lang="zh-CN" altLang="en-US" sz="2000"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状态迁移图</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a:t>
              </a:r>
              <a:endParaRPr lang="zh-CN" altLang="en-US" sz="2000"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
        <p:nvSpPr>
          <p:cNvPr id="2" name="文本框 1"/>
          <p:cNvSpPr txBox="1"/>
          <p:nvPr/>
        </p:nvSpPr>
        <p:spPr>
          <a:xfrm>
            <a:off x="5279390" y="4454525"/>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4254500" y="909955"/>
            <a:ext cx="368109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简化后的“图书阅读指南”决策表</a:t>
            </a:r>
            <a:endParaRPr lang="zh-CN" altLang="en-US" sz="1800" dirty="0">
              <a:solidFill>
                <a:srgbClr val="595959"/>
              </a:solidFill>
              <a:latin typeface="微软雅黑" panose="020B0503020204020204" pitchFamily="34" charset="-122"/>
              <a:ea typeface="微软雅黑" panose="020B0503020204020204" pitchFamily="34" charset="-122"/>
            </a:endParaRPr>
          </a:p>
          <a:p>
            <a:pPr algn="just">
              <a:lnSpc>
                <a:spcPct val="150000"/>
              </a:lnSpc>
              <a:buClrTx/>
              <a:buSzTx/>
              <a:buFontTx/>
            </a:pPr>
            <a:endParaRPr lang="zh-CN" altLang="en-US" sz="1800" dirty="0">
              <a:solidFill>
                <a:srgbClr val="595959"/>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2168634182"/>
              </p:ext>
            </p:extLst>
          </p:nvPr>
        </p:nvGraphicFramePr>
        <p:xfrm>
          <a:off x="2844165" y="1485900"/>
          <a:ext cx="5702008" cy="4723130"/>
        </p:xfrm>
        <a:graphic>
          <a:graphicData uri="http://schemas.openxmlformats.org/drawingml/2006/table">
            <a:tbl>
              <a:tblPr firstRow="1" bandRow="1">
                <a:tableStyleId>{5C22544A-7EE6-4342-B048-85BDC9FD1C3A}</a:tableStyleId>
              </a:tblPr>
              <a:tblGrid>
                <a:gridCol w="681355">
                  <a:extLst>
                    <a:ext uri="{9D8B030D-6E8A-4147-A177-3AD203B41FA5}">
                      <a16:colId xmlns:a16="http://schemas.microsoft.com/office/drawing/2014/main" val="20000"/>
                    </a:ext>
                  </a:extLst>
                </a:gridCol>
                <a:gridCol w="1860012">
                  <a:extLst>
                    <a:ext uri="{9D8B030D-6E8A-4147-A177-3AD203B41FA5}">
                      <a16:colId xmlns:a16="http://schemas.microsoft.com/office/drawing/2014/main" val="20001"/>
                    </a:ext>
                  </a:extLst>
                </a:gridCol>
                <a:gridCol w="767421">
                  <a:extLst>
                    <a:ext uri="{9D8B030D-6E8A-4147-A177-3AD203B41FA5}">
                      <a16:colId xmlns:a16="http://schemas.microsoft.com/office/drawing/2014/main" val="20003"/>
                    </a:ext>
                  </a:extLst>
                </a:gridCol>
                <a:gridCol w="754349">
                  <a:extLst>
                    <a:ext uri="{9D8B030D-6E8A-4147-A177-3AD203B41FA5}">
                      <a16:colId xmlns:a16="http://schemas.microsoft.com/office/drawing/2014/main" val="20004"/>
                    </a:ext>
                  </a:extLst>
                </a:gridCol>
                <a:gridCol w="812627">
                  <a:extLst>
                    <a:ext uri="{9D8B030D-6E8A-4147-A177-3AD203B41FA5}">
                      <a16:colId xmlns:a16="http://schemas.microsoft.com/office/drawing/2014/main" val="20005"/>
                    </a:ext>
                  </a:extLst>
                </a:gridCol>
                <a:gridCol w="826244">
                  <a:extLst>
                    <a:ext uri="{9D8B030D-6E8A-4147-A177-3AD203B41FA5}">
                      <a16:colId xmlns:a16="http://schemas.microsoft.com/office/drawing/2014/main" val="20006"/>
                    </a:ext>
                  </a:extLst>
                </a:gridCol>
              </a:tblGrid>
              <a:tr h="685165">
                <a:tc grid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情况与建议</a:t>
                      </a:r>
                    </a:p>
                  </a:txBody>
                  <a:tcPr anchor="ctr"/>
                </a:tc>
                <a:tc hMerge="1">
                  <a:txBody>
                    <a:bodyPr/>
                    <a:lstStyle/>
                    <a:p>
                      <a:endParaRPr lang="zh-CN"/>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1</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2</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3</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4</a:t>
                      </a:r>
                    </a:p>
                  </a:txBody>
                  <a:tcPr anchor="ctr"/>
                </a:tc>
                <a:extLst>
                  <a:ext uri="{0D108BD9-81ED-4DB2-BD59-A6C34878D82A}">
                    <a16:rowId xmlns:a16="http://schemas.microsoft.com/office/drawing/2014/main" val="10000"/>
                  </a:ext>
                </a:extLst>
              </a:tr>
              <a:tr h="595630">
                <a:tc rowSpan="3">
                  <a:txBody>
                    <a:bodyPr/>
                    <a:lstStyle/>
                    <a:p>
                      <a:pPr marL="0" algn="ctr" defTabSz="1219200" rtl="0" eaLnBrk="1" latinLnBrk="0" hangingPunct="1">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情况</a:t>
                      </a:r>
                    </a:p>
                  </a:txBody>
                  <a:tcPr anchor="ctr"/>
                </a:tc>
                <a:tc>
                  <a:txBody>
                    <a:bodyPr/>
                    <a:lstStyle/>
                    <a:p>
                      <a:pPr algn="l">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是否疲倦</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1"/>
                  </a:ext>
                </a:extLst>
              </a:tr>
              <a:tr h="579120">
                <a:tc vMerge="1">
                  <a:txBody>
                    <a:bodyPr/>
                    <a:lstStyle/>
                    <a:p>
                      <a:endParaRPr lang="zh-CN"/>
                    </a:p>
                  </a:txBody>
                  <a:tcPr anchor="ctr"/>
                </a:tc>
                <a:tc>
                  <a:txBody>
                    <a:bodyPr/>
                    <a:lstStyle/>
                    <a:p>
                      <a:pPr algn="l">
                        <a:buClrTx/>
                        <a:buSzTx/>
                        <a:buFontTx/>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是否对内容感兴趣</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2"/>
                  </a:ext>
                </a:extLst>
              </a:tr>
              <a:tr h="561975">
                <a:tc vMerge="1">
                  <a:txBody>
                    <a:bodyPr/>
                    <a:lstStyle/>
                    <a:p>
                      <a:endParaRPr lang="zh-CN"/>
                    </a:p>
                  </a:txBody>
                  <a:tcPr anchor="ctr"/>
                </a:tc>
                <a:tc>
                  <a:txBody>
                    <a:bodyPr/>
                    <a:lstStyle/>
                    <a:p>
                      <a:pPr algn="l">
                        <a:buClrTx/>
                        <a:buSzTx/>
                        <a:buFontTx/>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对书中内容是否感到不理解</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a:t>
                      </a: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600" kern="1200">
                          <a:solidFill>
                            <a:srgbClr val="595959"/>
                          </a:solidFill>
                          <a:latin typeface="微软雅黑" panose="020B0503020204020204" pitchFamily="34" charset="-122"/>
                          <a:ea typeface="微软雅黑" panose="020B0503020204020204" pitchFamily="34" charset="-122"/>
                          <a:cs typeface="+mn-cs"/>
                          <a:sym typeface="+mn-ea"/>
                        </a:rPr>
                        <a:t>N</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3"/>
                  </a:ext>
                </a:extLst>
              </a:tr>
              <a:tr h="570865">
                <a:tc rowSpan="4">
                  <a:txBody>
                    <a:bodyPr/>
                    <a:lstStyle/>
                    <a:p>
                      <a:pPr marL="0" algn="ctr" defTabSz="1219200" rtl="0" eaLnBrk="1" latinLnBrk="0" hangingPunct="1">
                        <a:buClrTx/>
                        <a:buSzTx/>
                        <a:buFontTx/>
                        <a:buNone/>
                      </a:pPr>
                      <a:r>
                        <a:rPr lang="zh-CN" altLang="en-US" sz="1600" kern="1200">
                          <a:solidFill>
                            <a:srgbClr val="595959"/>
                          </a:solidFill>
                          <a:latin typeface="微软雅黑" panose="020B0503020204020204" pitchFamily="34" charset="-122"/>
                          <a:ea typeface="微软雅黑" panose="020B0503020204020204" pitchFamily="34" charset="-122"/>
                          <a:cs typeface="+mn-cs"/>
                        </a:rPr>
                        <a:t>建议</a:t>
                      </a:r>
                    </a:p>
                  </a:txBody>
                  <a:tcPr anchor="ctr"/>
                </a:tc>
                <a:tc>
                  <a:txBody>
                    <a:bodyPr/>
                    <a:lstStyle/>
                    <a:p>
                      <a:pPr algn="l">
                        <a:buClrTx/>
                        <a:buSzTx/>
                        <a:buFontTx/>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回到本章开头重读</a:t>
                      </a: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zh-CN" altLang="en-US" sz="16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4"/>
                  </a:ext>
                </a:extLst>
              </a:tr>
              <a:tr h="570865">
                <a:tc vMerge="1">
                  <a:txBody>
                    <a:bodyPr/>
                    <a:lstStyle/>
                    <a:p>
                      <a:endParaRPr lang="zh-CN"/>
                    </a:p>
                  </a:txBody>
                  <a:tcPr anchor="ctr"/>
                </a:tc>
                <a:tc>
                  <a:txBody>
                    <a:bodyPr/>
                    <a:lstStyle/>
                    <a:p>
                      <a:pPr algn="l">
                        <a:buClrTx/>
                        <a:buSzTx/>
                        <a:buFontTx/>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继续读下去</a:t>
                      </a: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zh-CN" altLang="en-US" sz="16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5"/>
                  </a:ext>
                </a:extLst>
              </a:tr>
              <a:tr h="571500">
                <a:tc vMerge="1">
                  <a:txBody>
                    <a:bodyPr/>
                    <a:lstStyle/>
                    <a:p>
                      <a:endParaRPr lang="zh-CN"/>
                    </a:p>
                  </a:txBody>
                  <a:tcPr anchor="ctr"/>
                </a:tc>
                <a:tc>
                  <a:txBody>
                    <a:bodyPr/>
                    <a:lstStyle/>
                    <a:p>
                      <a:pPr algn="l">
                        <a:buClrTx/>
                        <a:buSzTx/>
                        <a:buFontTx/>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跳到下一章去读</a:t>
                      </a: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zh-CN" altLang="en-US" sz="16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6"/>
                  </a:ext>
                </a:extLst>
              </a:tr>
              <a:tr h="570865">
                <a:tc vMerge="1">
                  <a:txBody>
                    <a:bodyPr/>
                    <a:lstStyle/>
                    <a:p>
                      <a:endParaRPr lang="zh-CN"/>
                    </a:p>
                  </a:txBody>
                  <a:tcPr anchor="ctr"/>
                </a:tc>
                <a:tc>
                  <a:txBody>
                    <a:bodyPr/>
                    <a:lstStyle/>
                    <a:p>
                      <a:pPr algn="l">
                        <a:buClrTx/>
                        <a:buSzTx/>
                        <a:buFontTx/>
                        <a:buNone/>
                      </a:pPr>
                      <a:r>
                        <a:rPr lang="en-US" altLang="zh-CN" sz="1600" kern="1200">
                          <a:solidFill>
                            <a:srgbClr val="595959"/>
                          </a:solidFill>
                          <a:latin typeface="微软雅黑" panose="020B0503020204020204" pitchFamily="34" charset="-122"/>
                          <a:ea typeface="微软雅黑" panose="020B0503020204020204" pitchFamily="34" charset="-122"/>
                          <a:cs typeface="+mn-cs"/>
                        </a:rPr>
                        <a:t>停止阅读并休息</a:t>
                      </a:r>
                    </a:p>
                  </a:txBody>
                  <a:tcPr anchor="ctr"/>
                </a:tc>
                <a:tc>
                  <a:txBody>
                    <a:bodyPr/>
                    <a:lstStyle/>
                    <a:p>
                      <a:pPr algn="ctr">
                        <a:buNone/>
                      </a:pPr>
                      <a:r>
                        <a:rPr lang="zh-CN" altLang="en-US" sz="16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endParaRPr lang="en-US" altLang="zh-CN" sz="16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7"/>
                  </a:ext>
                </a:extLst>
              </a:tr>
            </a:tbl>
          </a:graphicData>
        </a:graphic>
      </p:graphicFrame>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2.3.2	决策表法概述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054735" y="909955"/>
            <a:ext cx="10327005" cy="459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决策表</a:t>
            </a:r>
            <a:r>
              <a:rPr lang="zh-CN" altLang="en-US" sz="1800" dirty="0">
                <a:solidFill>
                  <a:srgbClr val="595959"/>
                </a:solidFill>
                <a:latin typeface="微软雅黑" panose="020B0503020204020204" pitchFamily="34" charset="-122"/>
                <a:ea typeface="微软雅黑" panose="020B0503020204020204" pitchFamily="34" charset="-122"/>
              </a:rPr>
              <a:t>通常</a:t>
            </a:r>
            <a:r>
              <a:rPr lang="zh-CN" altLang="en-US" sz="1800" dirty="0">
                <a:solidFill>
                  <a:srgbClr val="0070C0"/>
                </a:solidFill>
                <a:latin typeface="微软雅黑" panose="020B0503020204020204" pitchFamily="34" charset="-122"/>
                <a:ea typeface="微软雅黑" panose="020B0503020204020204" pitchFamily="34" charset="-122"/>
              </a:rPr>
              <a:t>由4</a:t>
            </a:r>
            <a:r>
              <a:rPr lang="zh-CN" altLang="en-US" sz="1800" dirty="0">
                <a:solidFill>
                  <a:srgbClr val="595959"/>
                </a:solidFill>
                <a:latin typeface="微软雅黑" panose="020B0503020204020204" pitchFamily="34" charset="-122"/>
                <a:ea typeface="微软雅黑" panose="020B0503020204020204" pitchFamily="34" charset="-122"/>
              </a:rPr>
              <a:t>个</a:t>
            </a:r>
            <a:r>
              <a:rPr lang="zh-CN" altLang="en-US" sz="1800" dirty="0">
                <a:solidFill>
                  <a:srgbClr val="0070C0"/>
                </a:solidFill>
                <a:latin typeface="微软雅黑" panose="020B0503020204020204" pitchFamily="34" charset="-122"/>
                <a:ea typeface="微软雅黑" panose="020B0503020204020204" pitchFamily="34" charset="-122"/>
              </a:rPr>
              <a:t>部分组成</a:t>
            </a:r>
            <a:r>
              <a:rPr lang="zh-CN" altLang="en-US" sz="1800" dirty="0">
                <a:solidFill>
                  <a:srgbClr val="595959"/>
                </a:solidFill>
                <a:latin typeface="微软雅黑" panose="020B0503020204020204" pitchFamily="34" charset="-122"/>
                <a:ea typeface="微软雅黑" panose="020B0503020204020204" pitchFamily="34" charset="-122"/>
              </a:rPr>
              <a:t>，具体如下。</a:t>
            </a:r>
          </a:p>
          <a:p>
            <a:pPr marL="285750" indent="-285750" algn="just">
              <a:lnSpc>
                <a:spcPct val="150000"/>
              </a:lnSpc>
              <a:buClrTx/>
              <a:buSzTx/>
              <a:buFont typeface="Wingdings" panose="05000000000000000000" charset="0"/>
              <a:buChar char="l"/>
            </a:pPr>
            <a:r>
              <a:rPr lang="zh-CN" altLang="en-US" sz="1600" dirty="0">
                <a:solidFill>
                  <a:srgbClr val="0070C0"/>
                </a:solidFill>
                <a:latin typeface="微软雅黑" panose="020B0503020204020204" pitchFamily="34" charset="-122"/>
                <a:ea typeface="微软雅黑" panose="020B0503020204020204" pitchFamily="34" charset="-122"/>
              </a:rPr>
              <a:t>条件</a:t>
            </a:r>
            <a:r>
              <a:rPr lang="zh-CN" altLang="en-US" sz="1600">
                <a:solidFill>
                  <a:srgbClr val="0070C0"/>
                </a:solidFill>
                <a:latin typeface="微软雅黑" panose="020B0503020204020204" pitchFamily="34" charset="-122"/>
                <a:ea typeface="微软雅黑" panose="020B0503020204020204" pitchFamily="34" charset="-122"/>
              </a:rPr>
              <a:t>桩</a:t>
            </a:r>
            <a:r>
              <a:rPr lang="zh-CN" altLang="en-US" sz="1600">
                <a:solidFill>
                  <a:srgbClr val="595959"/>
                </a:solidFill>
                <a:latin typeface="微软雅黑" panose="020B0503020204020204" pitchFamily="34" charset="-122"/>
                <a:ea typeface="微软雅黑" panose="020B0503020204020204" pitchFamily="34" charset="-122"/>
              </a:rPr>
              <a:t>：用于</a:t>
            </a:r>
            <a:r>
              <a:rPr lang="zh-CN" altLang="en-US" sz="1600">
                <a:solidFill>
                  <a:srgbClr val="0070C0"/>
                </a:solidFill>
                <a:latin typeface="微软雅黑" panose="020B0503020204020204" pitchFamily="34" charset="-122"/>
                <a:ea typeface="微软雅黑" panose="020B0503020204020204" pitchFamily="34" charset="-122"/>
              </a:rPr>
              <a:t>列出</a:t>
            </a:r>
            <a:r>
              <a:rPr lang="zh-CN" altLang="en-US" sz="1600" dirty="0">
                <a:solidFill>
                  <a:srgbClr val="0070C0"/>
                </a:solidFill>
                <a:latin typeface="微软雅黑" panose="020B0503020204020204" pitchFamily="34" charset="-122"/>
                <a:ea typeface="微软雅黑" panose="020B0503020204020204" pitchFamily="34" charset="-122"/>
              </a:rPr>
              <a:t>问题的所有条件</a:t>
            </a:r>
            <a:r>
              <a:rPr lang="zh-CN" altLang="en-US" sz="1600" dirty="0">
                <a:solidFill>
                  <a:srgbClr val="595959"/>
                </a:solidFill>
                <a:latin typeface="微软雅黑" panose="020B0503020204020204" pitchFamily="34" charset="-122"/>
                <a:ea typeface="微软雅黑" panose="020B0503020204020204" pitchFamily="34" charset="-122"/>
              </a:rPr>
              <a:t>，除了某些问题对条件的先后次序</a:t>
            </a:r>
            <a:r>
              <a:rPr lang="zh-CN" altLang="en-US" sz="1600">
                <a:solidFill>
                  <a:srgbClr val="595959"/>
                </a:solidFill>
                <a:latin typeface="微软雅黑" panose="020B0503020204020204" pitchFamily="34" charset="-122"/>
                <a:ea typeface="微软雅黑" panose="020B0503020204020204" pitchFamily="34" charset="-122"/>
              </a:rPr>
              <a:t>有要求外</a:t>
            </a:r>
            <a:r>
              <a:rPr lang="zh-CN" altLang="en-US" sz="1600" dirty="0">
                <a:solidFill>
                  <a:srgbClr val="595959"/>
                </a:solidFill>
                <a:latin typeface="微软雅黑" panose="020B0503020204020204" pitchFamily="34" charset="-122"/>
                <a:ea typeface="微软雅黑" panose="020B0503020204020204" pitchFamily="34" charset="-122"/>
              </a:rPr>
              <a:t>，通常决策表中所列条件的先后次序都无关紧要。</a:t>
            </a:r>
          </a:p>
          <a:p>
            <a:pPr marL="285750" indent="-285750" algn="just">
              <a:lnSpc>
                <a:spcPct val="150000"/>
              </a:lnSpc>
              <a:buClrTx/>
              <a:buSzTx/>
              <a:buFont typeface="Wingdings" panose="05000000000000000000" charset="0"/>
              <a:buChar char="l"/>
            </a:pPr>
            <a:r>
              <a:rPr lang="zh-CN" altLang="en-US" sz="1600" dirty="0">
                <a:solidFill>
                  <a:srgbClr val="0070C0"/>
                </a:solidFill>
                <a:latin typeface="微软雅黑" panose="020B0503020204020204" pitchFamily="34" charset="-122"/>
                <a:ea typeface="微软雅黑" panose="020B0503020204020204" pitchFamily="34" charset="-122"/>
              </a:rPr>
              <a:t>条件</a:t>
            </a:r>
            <a:r>
              <a:rPr lang="zh-CN" altLang="en-US" sz="1600">
                <a:solidFill>
                  <a:srgbClr val="0070C0"/>
                </a:solidFill>
                <a:latin typeface="微软雅黑" panose="020B0503020204020204" pitchFamily="34" charset="-122"/>
                <a:ea typeface="微软雅黑" panose="020B0503020204020204" pitchFamily="34" charset="-122"/>
              </a:rPr>
              <a:t>项</a:t>
            </a:r>
            <a:r>
              <a:rPr lang="zh-CN" altLang="en-US" sz="1600">
                <a:solidFill>
                  <a:srgbClr val="595959"/>
                </a:solidFill>
                <a:latin typeface="微软雅黑" panose="020B0503020204020204" pitchFamily="34" charset="-122"/>
                <a:ea typeface="微软雅黑" panose="020B0503020204020204" pitchFamily="34" charset="-122"/>
              </a:rPr>
              <a:t>：</a:t>
            </a:r>
            <a:r>
              <a:rPr lang="zh-CN" altLang="en-US" sz="1600">
                <a:solidFill>
                  <a:srgbClr val="0070C0"/>
                </a:solidFill>
                <a:latin typeface="微软雅黑" panose="020B0503020204020204" pitchFamily="34" charset="-122"/>
                <a:ea typeface="微软雅黑" panose="020B0503020204020204" pitchFamily="34" charset="-122"/>
              </a:rPr>
              <a:t>条件</a:t>
            </a:r>
            <a:r>
              <a:rPr lang="zh-CN" altLang="en-US" sz="1600" dirty="0">
                <a:solidFill>
                  <a:srgbClr val="0070C0"/>
                </a:solidFill>
                <a:latin typeface="微软雅黑" panose="020B0503020204020204" pitchFamily="34" charset="-122"/>
                <a:ea typeface="微软雅黑" panose="020B0503020204020204" pitchFamily="34" charset="-122"/>
              </a:rPr>
              <a:t>桩的所有可能取值</a:t>
            </a:r>
            <a:r>
              <a:rPr lang="zh-CN" altLang="en-US" sz="16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600" dirty="0">
                <a:solidFill>
                  <a:srgbClr val="0070C0"/>
                </a:solidFill>
                <a:latin typeface="微软雅黑" panose="020B0503020204020204" pitchFamily="34" charset="-122"/>
                <a:ea typeface="微软雅黑" panose="020B0503020204020204" pitchFamily="34" charset="-122"/>
              </a:rPr>
              <a:t>动作</a:t>
            </a:r>
            <a:r>
              <a:rPr lang="zh-CN" altLang="en-US" sz="1600">
                <a:solidFill>
                  <a:srgbClr val="0070C0"/>
                </a:solidFill>
                <a:latin typeface="微软雅黑" panose="020B0503020204020204" pitchFamily="34" charset="-122"/>
                <a:ea typeface="微软雅黑" panose="020B0503020204020204" pitchFamily="34" charset="-122"/>
              </a:rPr>
              <a:t>桩</a:t>
            </a:r>
            <a:r>
              <a:rPr lang="zh-CN" altLang="en-US" sz="1600">
                <a:solidFill>
                  <a:srgbClr val="595959"/>
                </a:solidFill>
                <a:latin typeface="微软雅黑" panose="020B0503020204020204" pitchFamily="34" charset="-122"/>
                <a:ea typeface="微软雅黑" panose="020B0503020204020204" pitchFamily="34" charset="-122"/>
              </a:rPr>
              <a:t>：对</a:t>
            </a:r>
            <a:r>
              <a:rPr lang="zh-CN" altLang="en-US" sz="1600">
                <a:solidFill>
                  <a:srgbClr val="0070C0"/>
                </a:solidFill>
                <a:latin typeface="微软雅黑" panose="020B0503020204020204" pitchFamily="34" charset="-122"/>
                <a:ea typeface="微软雅黑" panose="020B0503020204020204" pitchFamily="34" charset="-122"/>
              </a:rPr>
              <a:t>问题</a:t>
            </a:r>
            <a:r>
              <a:rPr lang="zh-CN" altLang="en-US" sz="1600" dirty="0">
                <a:solidFill>
                  <a:srgbClr val="0070C0"/>
                </a:solidFill>
                <a:latin typeface="微软雅黑" panose="020B0503020204020204" pitchFamily="34" charset="-122"/>
                <a:ea typeface="微软雅黑" panose="020B0503020204020204" pitchFamily="34" charset="-122"/>
              </a:rPr>
              <a:t>可能</a:t>
            </a:r>
            <a:r>
              <a:rPr lang="zh-CN" altLang="en-US" sz="1600">
                <a:solidFill>
                  <a:srgbClr val="0070C0"/>
                </a:solidFill>
                <a:latin typeface="微软雅黑" panose="020B0503020204020204" pitchFamily="34" charset="-122"/>
                <a:ea typeface="微软雅黑" panose="020B0503020204020204" pitchFamily="34" charset="-122"/>
              </a:rPr>
              <a:t>采取的动作</a:t>
            </a:r>
            <a:r>
              <a:rPr lang="zh-CN" altLang="en-US" sz="1600">
                <a:solidFill>
                  <a:srgbClr val="595959"/>
                </a:solidFill>
                <a:latin typeface="微软雅黑" panose="020B0503020204020204" pitchFamily="34" charset="-122"/>
                <a:ea typeface="微软雅黑" panose="020B0503020204020204" pitchFamily="34" charset="-122"/>
              </a:rPr>
              <a:t>，这些动作一般</a:t>
            </a:r>
            <a:r>
              <a:rPr lang="zh-CN" altLang="en-US" sz="1600" dirty="0">
                <a:solidFill>
                  <a:srgbClr val="0070C0"/>
                </a:solidFill>
                <a:latin typeface="微软雅黑" panose="020B0503020204020204" pitchFamily="34" charset="-122"/>
                <a:ea typeface="微软雅黑" panose="020B0503020204020204" pitchFamily="34" charset="-122"/>
              </a:rPr>
              <a:t>没有先后次序</a:t>
            </a:r>
            <a:r>
              <a:rPr lang="zh-CN" altLang="en-US" sz="1600" dirty="0">
                <a:solidFill>
                  <a:srgbClr val="595959"/>
                </a:solidFill>
                <a:latin typeface="微软雅黑" panose="020B0503020204020204" pitchFamily="34" charset="-122"/>
                <a:ea typeface="微软雅黑" panose="020B0503020204020204" pitchFamily="34" charset="-122"/>
              </a:rPr>
              <a:t>之分。</a:t>
            </a:r>
          </a:p>
          <a:p>
            <a:pPr marL="285750" indent="-285750" algn="just">
              <a:lnSpc>
                <a:spcPct val="150000"/>
              </a:lnSpc>
              <a:buClrTx/>
              <a:buSzTx/>
              <a:buFont typeface="Wingdings" panose="05000000000000000000" charset="0"/>
              <a:buChar char="l"/>
            </a:pPr>
            <a:r>
              <a:rPr lang="zh-CN" altLang="en-US" sz="1600" dirty="0">
                <a:solidFill>
                  <a:srgbClr val="0070C0"/>
                </a:solidFill>
                <a:latin typeface="微软雅黑" panose="020B0503020204020204" pitchFamily="34" charset="-122"/>
                <a:ea typeface="微软雅黑" panose="020B0503020204020204" pitchFamily="34" charset="-122"/>
              </a:rPr>
              <a:t>动作项</a:t>
            </a:r>
            <a:r>
              <a:rPr lang="zh-CN" altLang="en-US" sz="1600" dirty="0">
                <a:solidFill>
                  <a:srgbClr val="595959"/>
                </a:solidFill>
                <a:latin typeface="微软雅黑" panose="020B0503020204020204" pitchFamily="34" charset="-122"/>
                <a:ea typeface="微软雅黑" panose="020B0503020204020204" pitchFamily="34" charset="-122"/>
              </a:rPr>
              <a:t>：指出在</a:t>
            </a:r>
            <a:r>
              <a:rPr lang="zh-CN" altLang="en-US" sz="1600" dirty="0">
                <a:solidFill>
                  <a:srgbClr val="0070C0"/>
                </a:solidFill>
                <a:latin typeface="微软雅黑" panose="020B0503020204020204" pitchFamily="34" charset="-122"/>
                <a:ea typeface="微软雅黑" panose="020B0503020204020204" pitchFamily="34" charset="-122"/>
              </a:rPr>
              <a:t>条件项的各组取值</a:t>
            </a:r>
            <a:r>
              <a:rPr lang="zh-CN" altLang="en-US" sz="1600" dirty="0">
                <a:solidFill>
                  <a:srgbClr val="595959"/>
                </a:solidFill>
                <a:latin typeface="微软雅黑" panose="020B0503020204020204" pitchFamily="34" charset="-122"/>
                <a:ea typeface="微软雅黑" panose="020B0503020204020204" pitchFamily="34" charset="-122"/>
              </a:rPr>
              <a:t>情况下应</a:t>
            </a:r>
            <a:r>
              <a:rPr lang="zh-CN" altLang="en-US" sz="1600" dirty="0">
                <a:solidFill>
                  <a:srgbClr val="0070C0"/>
                </a:solidFill>
                <a:latin typeface="微软雅黑" panose="020B0503020204020204" pitchFamily="34" charset="-122"/>
                <a:ea typeface="微软雅黑" panose="020B0503020204020204" pitchFamily="34" charset="-122"/>
              </a:rPr>
              <a:t>采取的动作</a:t>
            </a:r>
            <a:r>
              <a:rPr lang="zh-CN" altLang="en-US" sz="1600" dirty="0">
                <a:solidFill>
                  <a:srgbClr val="595959"/>
                </a:solidFill>
                <a:latin typeface="微软雅黑" panose="020B0503020204020204" pitchFamily="34" charset="-122"/>
                <a:ea typeface="微软雅黑" panose="020B0503020204020204" pitchFamily="34" charset="-122"/>
              </a:rPr>
              <a:t>。</a:t>
            </a:r>
          </a:p>
          <a:p>
            <a:pPr indent="0" algn="just">
              <a:lnSpc>
                <a:spcPct val="150000"/>
              </a:lnSpc>
              <a:buClrTx/>
              <a:buSzTx/>
              <a:buFont typeface="Wingdings" panose="05000000000000000000" charset="0"/>
              <a:buNone/>
            </a:pPr>
            <a:r>
              <a:rPr lang="zh-CN" altLang="en-US" sz="1600" dirty="0">
                <a:solidFill>
                  <a:srgbClr val="595959"/>
                </a:solidFill>
                <a:latin typeface="微软雅黑" panose="020B0503020204020204" pitchFamily="34" charset="-122"/>
                <a:ea typeface="微软雅黑" panose="020B0503020204020204" pitchFamily="34" charset="-122"/>
              </a:rPr>
              <a:t>这4个组成部分对应到</a:t>
            </a:r>
            <a:r>
              <a:rPr lang="zh-CN" altLang="en-US" sz="1600" dirty="0">
                <a:solidFill>
                  <a:srgbClr val="595959"/>
                </a:solidFill>
                <a:latin typeface="微软雅黑" panose="020B0503020204020204" pitchFamily="34" charset="-122"/>
                <a:ea typeface="微软雅黑" panose="020B0503020204020204" pitchFamily="34" charset="-122"/>
                <a:sym typeface="+mn-ea"/>
              </a:rPr>
              <a:t>“图书阅读指南”决策表</a:t>
            </a:r>
            <a:r>
              <a:rPr lang="zh-CN" altLang="en-US" sz="1600" dirty="0">
                <a:solidFill>
                  <a:srgbClr val="595959"/>
                </a:solidFill>
                <a:latin typeface="微软雅黑" panose="020B0503020204020204" pitchFamily="34" charset="-122"/>
                <a:ea typeface="微软雅黑" panose="020B0503020204020204" pitchFamily="34" charset="-122"/>
              </a:rPr>
              <a:t>中，</a:t>
            </a:r>
            <a:r>
              <a:rPr lang="zh-CN" altLang="en-US" sz="1600" dirty="0">
                <a:solidFill>
                  <a:srgbClr val="0070C0"/>
                </a:solidFill>
                <a:latin typeface="微软雅黑" panose="020B0503020204020204" pitchFamily="34" charset="-122"/>
                <a:ea typeface="微软雅黑" panose="020B0503020204020204" pitchFamily="34" charset="-122"/>
              </a:rPr>
              <a:t>条件桩</a:t>
            </a:r>
            <a:r>
              <a:rPr lang="zh-CN" altLang="en-US" sz="1600" dirty="0">
                <a:solidFill>
                  <a:srgbClr val="595959"/>
                </a:solidFill>
                <a:latin typeface="微软雅黑" panose="020B0503020204020204" pitchFamily="34" charset="-122"/>
                <a:ea typeface="微软雅黑" panose="020B0503020204020204" pitchFamily="34" charset="-122"/>
              </a:rPr>
              <a:t>包括是否疲倦、是否对内容感兴趣、对书中内容是否感到不理解；</a:t>
            </a:r>
            <a:r>
              <a:rPr lang="zh-CN" altLang="en-US" sz="1600" dirty="0">
                <a:solidFill>
                  <a:srgbClr val="0070C0"/>
                </a:solidFill>
                <a:latin typeface="微软雅黑" panose="020B0503020204020204" pitchFamily="34" charset="-122"/>
                <a:ea typeface="微软雅黑" panose="020B0503020204020204" pitchFamily="34" charset="-122"/>
              </a:rPr>
              <a:t>条件项</a:t>
            </a:r>
            <a:r>
              <a:rPr lang="zh-CN" altLang="en-US" sz="1600" dirty="0">
                <a:solidFill>
                  <a:srgbClr val="595959"/>
                </a:solidFill>
                <a:latin typeface="微软雅黑" panose="020B0503020204020204" pitchFamily="34" charset="-122"/>
                <a:ea typeface="微软雅黑" panose="020B0503020204020204" pitchFamily="34" charset="-122"/>
              </a:rPr>
              <a:t>包括“Y”与“N”；</a:t>
            </a:r>
            <a:r>
              <a:rPr lang="zh-CN" altLang="en-US" sz="1600" dirty="0">
                <a:solidFill>
                  <a:srgbClr val="0070C0"/>
                </a:solidFill>
                <a:latin typeface="微软雅黑" panose="020B0503020204020204" pitchFamily="34" charset="-122"/>
                <a:ea typeface="微软雅黑" panose="020B0503020204020204" pitchFamily="34" charset="-122"/>
              </a:rPr>
              <a:t>动作桩</a:t>
            </a:r>
            <a:r>
              <a:rPr lang="zh-CN" altLang="en-US" sz="1600" dirty="0">
                <a:solidFill>
                  <a:srgbClr val="595959"/>
                </a:solidFill>
                <a:latin typeface="微软雅黑" panose="020B0503020204020204" pitchFamily="34" charset="-122"/>
                <a:ea typeface="微软雅黑" panose="020B0503020204020204" pitchFamily="34" charset="-122"/>
              </a:rPr>
              <a:t>包括回到本章开头重读、继续读下去、跳到下一章去读、停止阅读并休息；</a:t>
            </a:r>
            <a:r>
              <a:rPr lang="zh-CN" altLang="en-US" sz="1600" dirty="0">
                <a:solidFill>
                  <a:srgbClr val="0070C0"/>
                </a:solidFill>
                <a:latin typeface="微软雅黑" panose="020B0503020204020204" pitchFamily="34" charset="-122"/>
                <a:ea typeface="微软雅黑" panose="020B0503020204020204" pitchFamily="34" charset="-122"/>
              </a:rPr>
              <a:t>动作项</a:t>
            </a:r>
            <a:r>
              <a:rPr lang="zh-CN" altLang="en-US" sz="1600" dirty="0">
                <a:solidFill>
                  <a:srgbClr val="595959"/>
                </a:solidFill>
                <a:latin typeface="微软雅黑" panose="020B0503020204020204" pitchFamily="34" charset="-122"/>
                <a:ea typeface="微软雅黑" panose="020B0503020204020204" pitchFamily="34" charset="-122"/>
              </a:rPr>
              <a:t>是</a:t>
            </a:r>
            <a:r>
              <a:rPr lang="zh-CN" altLang="en-US" sz="1600">
                <a:solidFill>
                  <a:srgbClr val="595959"/>
                </a:solidFill>
                <a:latin typeface="微软雅黑" panose="020B0503020204020204" pitchFamily="34" charset="-122"/>
                <a:ea typeface="微软雅黑" panose="020B0503020204020204" pitchFamily="34" charset="-122"/>
              </a:rPr>
              <a:t>指在综合</a:t>
            </a:r>
            <a:r>
              <a:rPr lang="zh-CN" altLang="en-US" sz="1600" dirty="0">
                <a:solidFill>
                  <a:srgbClr val="595959"/>
                </a:solidFill>
                <a:latin typeface="微软雅黑" panose="020B0503020204020204" pitchFamily="34" charset="-122"/>
                <a:ea typeface="微软雅黑" panose="020B0503020204020204" pitchFamily="34" charset="-122"/>
              </a:rPr>
              <a:t>情况下所采取的具体动作，</a:t>
            </a:r>
            <a:r>
              <a:rPr lang="zh-CN" altLang="en-US" sz="1600">
                <a:solidFill>
                  <a:srgbClr val="595959"/>
                </a:solidFill>
                <a:latin typeface="微软雅黑" panose="020B0503020204020204" pitchFamily="34" charset="-122"/>
                <a:ea typeface="微软雅黑" panose="020B0503020204020204" pitchFamily="34" charset="-122"/>
              </a:rPr>
              <a:t>例如“√”表示确认执行综合情况下采取的具体动作，动作</a:t>
            </a:r>
            <a:r>
              <a:rPr lang="zh-CN" altLang="en-US" sz="1600" dirty="0">
                <a:solidFill>
                  <a:srgbClr val="595959"/>
                </a:solidFill>
                <a:latin typeface="微软雅黑" panose="020B0503020204020204" pitchFamily="34" charset="-122"/>
                <a:ea typeface="微软雅黑" panose="020B0503020204020204" pitchFamily="34" charset="-122"/>
              </a:rPr>
              <a:t>项与条件项紧密相关，</a:t>
            </a:r>
            <a:r>
              <a:rPr lang="zh-CN" altLang="en-US" sz="1600">
                <a:solidFill>
                  <a:srgbClr val="595959"/>
                </a:solidFill>
                <a:latin typeface="微软雅黑" panose="020B0503020204020204" pitchFamily="34" charset="-122"/>
                <a:ea typeface="微软雅黑" panose="020B0503020204020204" pitchFamily="34" charset="-122"/>
              </a:rPr>
              <a:t>它的取值取决于</a:t>
            </a:r>
            <a:r>
              <a:rPr lang="zh-CN" altLang="en-US" sz="1600" dirty="0">
                <a:solidFill>
                  <a:srgbClr val="595959"/>
                </a:solidFill>
                <a:latin typeface="微软雅黑" panose="020B0503020204020204" pitchFamily="34" charset="-122"/>
                <a:ea typeface="微软雅黑" panose="020B0503020204020204" pitchFamily="34" charset="-122"/>
              </a:rPr>
              <a:t>条件项的各组取值情况。</a:t>
            </a:r>
          </a:p>
          <a:p>
            <a:pPr indent="0" algn="just">
              <a:lnSpc>
                <a:spcPct val="150000"/>
              </a:lnSpc>
              <a:buClrTx/>
              <a:buSzTx/>
              <a:buFont typeface="Wingdings" panose="05000000000000000000" charset="0"/>
              <a:buNone/>
            </a:pPr>
            <a:r>
              <a:rPr lang="zh-CN" altLang="en-US" sz="1600" dirty="0">
                <a:solidFill>
                  <a:srgbClr val="595959"/>
                </a:solidFill>
                <a:latin typeface="微软雅黑" panose="020B0503020204020204" pitchFamily="34" charset="-122"/>
                <a:ea typeface="微软雅黑" panose="020B0503020204020204" pitchFamily="34" charset="-122"/>
              </a:rPr>
              <a:t>在决策表中，任何一个条件组合的特定取值及其相应要执行的操作称为一条规则，即</a:t>
            </a:r>
            <a:r>
              <a:rPr lang="zh-CN" altLang="en-US" sz="1600" dirty="0">
                <a:solidFill>
                  <a:srgbClr val="0070C0"/>
                </a:solidFill>
                <a:latin typeface="微软雅黑" panose="020B0503020204020204" pitchFamily="34" charset="-122"/>
                <a:ea typeface="微软雅黑" panose="020B0503020204020204" pitchFamily="34" charset="-122"/>
              </a:rPr>
              <a:t>决策表中的每一列就是一条规则</a:t>
            </a:r>
            <a:r>
              <a:rPr lang="zh-CN" altLang="en-US" sz="1600" dirty="0">
                <a:solidFill>
                  <a:srgbClr val="595959"/>
                </a:solidFill>
                <a:latin typeface="微软雅黑" panose="020B0503020204020204" pitchFamily="34" charset="-122"/>
                <a:ea typeface="微软雅黑" panose="020B0503020204020204" pitchFamily="34" charset="-122"/>
              </a:rPr>
              <a:t>，每一列</a:t>
            </a:r>
            <a:r>
              <a:rPr lang="zh-CN" altLang="en-US" sz="1600">
                <a:solidFill>
                  <a:srgbClr val="595959"/>
                </a:solidFill>
                <a:latin typeface="微软雅黑" panose="020B0503020204020204" pitchFamily="34" charset="-122"/>
                <a:ea typeface="微软雅黑" panose="020B0503020204020204" pitchFamily="34" charset="-122"/>
              </a:rPr>
              <a:t>都</a:t>
            </a:r>
            <a:r>
              <a:rPr lang="zh-CN" altLang="en-US" sz="1600">
                <a:solidFill>
                  <a:srgbClr val="0070C0"/>
                </a:solidFill>
                <a:latin typeface="微软雅黑" panose="020B0503020204020204" pitchFamily="34" charset="-122"/>
                <a:ea typeface="微软雅黑" panose="020B0503020204020204" pitchFamily="34" charset="-122"/>
              </a:rPr>
              <a:t>可以用于设计</a:t>
            </a:r>
            <a:r>
              <a:rPr lang="zh-CN" altLang="en-US" sz="1600" dirty="0">
                <a:solidFill>
                  <a:srgbClr val="0070C0"/>
                </a:solidFill>
                <a:latin typeface="微软雅黑" panose="020B0503020204020204" pitchFamily="34" charset="-122"/>
                <a:ea typeface="微软雅黑" panose="020B0503020204020204" pitchFamily="34" charset="-122"/>
              </a:rPr>
              <a:t>一</a:t>
            </a:r>
            <a:r>
              <a:rPr lang="zh-CN" altLang="en-US" sz="1600">
                <a:solidFill>
                  <a:srgbClr val="0070C0"/>
                </a:solidFill>
                <a:latin typeface="微软雅黑" panose="020B0503020204020204" pitchFamily="34" charset="-122"/>
                <a:ea typeface="微软雅黑" panose="020B0503020204020204" pitchFamily="34" charset="-122"/>
              </a:rPr>
              <a:t>个测试用例</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en-US" sz="1600">
                <a:solidFill>
                  <a:srgbClr val="595959"/>
                </a:solidFill>
                <a:latin typeface="微软雅黑" panose="020B0503020204020204" pitchFamily="34" charset="-122"/>
                <a:ea typeface="微软雅黑" panose="020B0503020204020204" pitchFamily="34" charset="-122"/>
              </a:rPr>
              <a:t>根据</a:t>
            </a:r>
            <a:r>
              <a:rPr lang="zh-CN" altLang="en-US" sz="1600" dirty="0">
                <a:solidFill>
                  <a:srgbClr val="595959"/>
                </a:solidFill>
                <a:latin typeface="微软雅黑" panose="020B0503020204020204" pitchFamily="34" charset="-122"/>
                <a:ea typeface="微软雅黑" panose="020B0503020204020204" pitchFamily="34" charset="-122"/>
              </a:rPr>
              <a:t>决策表设计测试用例可以</a:t>
            </a:r>
            <a:r>
              <a:rPr lang="zh-CN" altLang="en-US" sz="1600">
                <a:solidFill>
                  <a:srgbClr val="0070C0"/>
                </a:solidFill>
                <a:latin typeface="微软雅黑" panose="020B0503020204020204" pitchFamily="34" charset="-122"/>
                <a:ea typeface="微软雅黑" panose="020B0503020204020204" pitchFamily="34" charset="-122"/>
              </a:rPr>
              <a:t>避免遗漏</a:t>
            </a:r>
            <a:r>
              <a:rPr lang="zh-CN" altLang="en-US" sz="1600">
                <a:solidFill>
                  <a:srgbClr val="595959"/>
                </a:solidFill>
                <a:latin typeface="微软雅黑" panose="020B0503020204020204" pitchFamily="34" charset="-122"/>
                <a:ea typeface="微软雅黑" panose="020B0503020204020204" pitchFamily="34" charset="-122"/>
              </a:rPr>
              <a:t>。</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2.3.2	决策表法概述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292225"/>
            <a:ext cx="6289675" cy="427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在实际测试中，条件桩通常有多个，而且</a:t>
            </a:r>
            <a:r>
              <a:rPr lang="zh-CN" altLang="en-US" sz="1800" dirty="0">
                <a:solidFill>
                  <a:srgbClr val="0070C0"/>
                </a:solidFill>
                <a:latin typeface="微软雅黑" panose="020B0503020204020204" pitchFamily="34" charset="-122"/>
                <a:ea typeface="微软雅黑" panose="020B0503020204020204" pitchFamily="34" charset="-122"/>
              </a:rPr>
              <a:t>每个条件桩</a:t>
            </a:r>
            <a:r>
              <a:rPr lang="zh-CN" altLang="en-US" sz="1800" dirty="0">
                <a:solidFill>
                  <a:srgbClr val="595959"/>
                </a:solidFill>
                <a:latin typeface="微软雅黑" panose="020B0503020204020204" pitchFamily="34" charset="-122"/>
                <a:ea typeface="微软雅黑" panose="020B0503020204020204" pitchFamily="34" charset="-122"/>
              </a:rPr>
              <a:t>都</a:t>
            </a:r>
            <a:r>
              <a:rPr lang="zh-CN" altLang="en-US" sz="1800">
                <a:solidFill>
                  <a:srgbClr val="0070C0"/>
                </a:solidFill>
                <a:latin typeface="微软雅黑" panose="020B0503020204020204" pitchFamily="34" charset="-122"/>
                <a:ea typeface="微软雅黑" panose="020B0503020204020204" pitchFamily="34" charset="-122"/>
              </a:rPr>
              <a:t>有真、假</a:t>
            </a:r>
            <a:r>
              <a:rPr lang="en-US" altLang="zh-CN" sz="1800" dirty="0">
                <a:solidFill>
                  <a:srgbClr val="0070C0"/>
                </a:solidFill>
                <a:latin typeface="微软雅黑" panose="020B0503020204020204" pitchFamily="34" charset="-122"/>
                <a:ea typeface="微软雅黑" panose="020B0503020204020204" pitchFamily="34" charset="-122"/>
              </a:rPr>
              <a:t>2</a:t>
            </a:r>
            <a:r>
              <a:rPr lang="zh-CN" altLang="en-US" sz="1800">
                <a:solidFill>
                  <a:srgbClr val="0070C0"/>
                </a:solidFill>
                <a:latin typeface="微软雅黑" panose="020B0503020204020204" pitchFamily="34" charset="-122"/>
                <a:ea typeface="微软雅黑" panose="020B0503020204020204" pitchFamily="34" charset="-122"/>
              </a:rPr>
              <a:t>个</a:t>
            </a:r>
            <a:r>
              <a:rPr lang="zh-CN" altLang="en-US" sz="1800" dirty="0">
                <a:solidFill>
                  <a:srgbClr val="0070C0"/>
                </a:solidFill>
                <a:latin typeface="微软雅黑" panose="020B0503020204020204" pitchFamily="34" charset="-122"/>
                <a:ea typeface="微软雅黑" panose="020B0503020204020204" pitchFamily="34" charset="-122"/>
              </a:rPr>
              <a:t>条件项</a:t>
            </a:r>
            <a:r>
              <a:rPr lang="zh-CN" altLang="en-US" sz="1800" dirty="0">
                <a:solidFill>
                  <a:srgbClr val="595959"/>
                </a:solidFill>
                <a:latin typeface="微软雅黑" panose="020B0503020204020204" pitchFamily="34" charset="-122"/>
                <a:ea typeface="微软雅黑" panose="020B0503020204020204" pitchFamily="34" charset="-122"/>
              </a:rPr>
              <a:t>，有</a:t>
            </a:r>
            <a:r>
              <a:rPr lang="zh-CN" altLang="en-US" sz="1800" dirty="0">
                <a:solidFill>
                  <a:srgbClr val="0070C0"/>
                </a:solidFill>
                <a:latin typeface="微软雅黑" panose="020B0503020204020204" pitchFamily="34" charset="-122"/>
                <a:ea typeface="微软雅黑" panose="020B0503020204020204" pitchFamily="34" charset="-122"/>
              </a:rPr>
              <a:t>n个条件桩</a:t>
            </a:r>
            <a:r>
              <a:rPr lang="zh-CN" altLang="en-US" sz="1800" dirty="0">
                <a:solidFill>
                  <a:srgbClr val="595959"/>
                </a:solidFill>
                <a:latin typeface="微软雅黑" panose="020B0503020204020204" pitchFamily="34" charset="-122"/>
                <a:ea typeface="微软雅黑" panose="020B0503020204020204" pitchFamily="34" charset="-122"/>
              </a:rPr>
              <a:t>的决策表就会有</a:t>
            </a:r>
            <a:r>
              <a:rPr lang="zh-CN" altLang="en-US" sz="1800" dirty="0">
                <a:solidFill>
                  <a:srgbClr val="0070C0"/>
                </a:solidFill>
                <a:latin typeface="微软雅黑" panose="020B0503020204020204" pitchFamily="34" charset="-122"/>
                <a:ea typeface="微软雅黑" panose="020B0503020204020204" pitchFamily="34" charset="-122"/>
              </a:rPr>
              <a:t>2</a:t>
            </a:r>
            <a:r>
              <a:rPr lang="zh-CN" altLang="en-US" sz="1800" baseline="30000">
                <a:solidFill>
                  <a:srgbClr val="0070C0"/>
                </a:solidFill>
                <a:latin typeface="微软雅黑" panose="020B0503020204020204" pitchFamily="34" charset="-122"/>
                <a:ea typeface="微软雅黑" panose="020B0503020204020204" pitchFamily="34" charset="-122"/>
              </a:rPr>
              <a:t>n</a:t>
            </a:r>
            <a:r>
              <a:rPr lang="zh-CN" altLang="en-US" sz="1800">
                <a:solidFill>
                  <a:srgbClr val="0070C0"/>
                </a:solidFill>
                <a:latin typeface="微软雅黑" panose="020B0503020204020204" pitchFamily="34" charset="-122"/>
                <a:ea typeface="微软雅黑" panose="020B0503020204020204" pitchFamily="34" charset="-122"/>
              </a:rPr>
              <a:t>条规则</a:t>
            </a:r>
            <a:r>
              <a:rPr lang="zh-CN" altLang="en-US" sz="1800">
                <a:solidFill>
                  <a:srgbClr val="595959"/>
                </a:solidFill>
                <a:latin typeface="微软雅黑" panose="020B0503020204020204" pitchFamily="34" charset="-122"/>
                <a:ea typeface="微软雅黑" panose="020B0503020204020204" pitchFamily="34" charset="-122"/>
              </a:rPr>
              <a:t>。如果为</a:t>
            </a:r>
            <a:r>
              <a:rPr lang="zh-CN" altLang="en-US" sz="1800">
                <a:solidFill>
                  <a:srgbClr val="0070C0"/>
                </a:solidFill>
                <a:latin typeface="微软雅黑" panose="020B0503020204020204" pitchFamily="34" charset="-122"/>
                <a:ea typeface="微软雅黑" panose="020B0503020204020204" pitchFamily="34" charset="-122"/>
              </a:rPr>
              <a:t>每</a:t>
            </a:r>
            <a:r>
              <a:rPr lang="zh-CN" altLang="en-US" sz="1800" dirty="0">
                <a:solidFill>
                  <a:srgbClr val="0070C0"/>
                </a:solidFill>
                <a:latin typeface="微软雅黑" panose="020B0503020204020204" pitchFamily="34" charset="-122"/>
                <a:ea typeface="微软雅黑" panose="020B0503020204020204" pitchFamily="34" charset="-122"/>
              </a:rPr>
              <a:t>条规则都设计一个测试用例</a:t>
            </a:r>
            <a:r>
              <a:rPr lang="zh-CN" altLang="en-US" sz="1800" dirty="0">
                <a:solidFill>
                  <a:srgbClr val="595959"/>
                </a:solidFill>
                <a:latin typeface="微软雅黑" panose="020B0503020204020204" pitchFamily="34" charset="-122"/>
                <a:ea typeface="微软雅黑" panose="020B0503020204020204" pitchFamily="34" charset="-122"/>
              </a:rPr>
              <a:t>，不仅</a:t>
            </a:r>
            <a:r>
              <a:rPr lang="zh-CN" altLang="en-US" sz="1800" dirty="0">
                <a:solidFill>
                  <a:srgbClr val="0070C0"/>
                </a:solidFill>
                <a:latin typeface="微软雅黑" panose="020B0503020204020204" pitchFamily="34" charset="-122"/>
                <a:ea typeface="微软雅黑" panose="020B0503020204020204" pitchFamily="34" charset="-122"/>
              </a:rPr>
              <a:t>工作量大</a:t>
            </a:r>
            <a:r>
              <a:rPr lang="zh-CN" altLang="en-US" sz="1800" dirty="0">
                <a:solidFill>
                  <a:srgbClr val="595959"/>
                </a:solidFill>
                <a:latin typeface="微软雅黑" panose="020B0503020204020204" pitchFamily="34" charset="-122"/>
                <a:ea typeface="微软雅黑" panose="020B0503020204020204" pitchFamily="34" charset="-122"/>
              </a:rPr>
              <a:t>，而且有些工作量</a:t>
            </a:r>
            <a:r>
              <a:rPr lang="zh-CN" altLang="en-US" sz="1800" dirty="0">
                <a:solidFill>
                  <a:srgbClr val="0070C0"/>
                </a:solidFill>
                <a:latin typeface="微软雅黑" panose="020B0503020204020204" pitchFamily="34" charset="-122"/>
                <a:ea typeface="微软雅黑" panose="020B0503020204020204" pitchFamily="34" charset="-122"/>
              </a:rPr>
              <a:t>可能</a:t>
            </a:r>
            <a:r>
              <a:rPr lang="zh-CN" altLang="en-US" sz="1800" dirty="0">
                <a:solidFill>
                  <a:srgbClr val="595959"/>
                </a:solidFill>
                <a:latin typeface="微软雅黑" panose="020B0503020204020204" pitchFamily="34" charset="-122"/>
                <a:ea typeface="微软雅黑" panose="020B0503020204020204" pitchFamily="34" charset="-122"/>
              </a:rPr>
              <a:t>是</a:t>
            </a:r>
            <a:r>
              <a:rPr lang="zh-CN" altLang="en-US" sz="1800" dirty="0">
                <a:solidFill>
                  <a:srgbClr val="0070C0"/>
                </a:solidFill>
                <a:latin typeface="微软雅黑" panose="020B0503020204020204" pitchFamily="34" charset="-122"/>
                <a:ea typeface="微软雅黑" panose="020B0503020204020204" pitchFamily="34" charset="-122"/>
              </a:rPr>
              <a:t>重复</a:t>
            </a:r>
            <a:r>
              <a:rPr lang="zh-CN" altLang="en-US" sz="1800" dirty="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0070C0"/>
                </a:solidFill>
                <a:latin typeface="微软雅黑" panose="020B0503020204020204" pitchFamily="34" charset="-122"/>
                <a:ea typeface="微软雅黑" panose="020B0503020204020204" pitchFamily="34" charset="-122"/>
              </a:rPr>
              <a:t>无</a:t>
            </a:r>
            <a:r>
              <a:rPr lang="zh-CN" altLang="en-US" sz="1800">
                <a:solidFill>
                  <a:srgbClr val="0070C0"/>
                </a:solidFill>
                <a:latin typeface="微软雅黑" panose="020B0503020204020204" pitchFamily="34" charset="-122"/>
                <a:ea typeface="微软雅黑" panose="020B0503020204020204" pitchFamily="34" charset="-122"/>
              </a:rPr>
              <a:t>意义</a:t>
            </a:r>
            <a:r>
              <a:rPr lang="zh-CN" altLang="en-US" sz="1800">
                <a:solidFill>
                  <a:srgbClr val="595959"/>
                </a:solidFill>
                <a:latin typeface="微软雅黑" panose="020B0503020204020204" pitchFamily="34" charset="-122"/>
                <a:ea typeface="微软雅黑" panose="020B0503020204020204" pitchFamily="34" charset="-122"/>
              </a:rPr>
              <a:t>的。例如</a:t>
            </a:r>
            <a:r>
              <a:rPr lang="zh-CN" altLang="en-US" sz="1800" dirty="0">
                <a:solidFill>
                  <a:srgbClr val="595959"/>
                </a:solidFill>
                <a:latin typeface="微软雅黑" panose="020B0503020204020204" pitchFamily="34" charset="-122"/>
                <a:ea typeface="微软雅黑" panose="020B0503020204020204" pitchFamily="34" charset="-122"/>
              </a:rPr>
              <a:t>，在“图书阅读指南”决策表中，以第1、2条规则为例，第1条规则取值为：Y、Y、Y，执行结果为“停止阅读并休息”；第2条规则取值为：Y、Y、N，执行结果也为“停止阅读并</a:t>
            </a:r>
            <a:r>
              <a:rPr lang="zh-CN" altLang="en-US" sz="1800">
                <a:solidFill>
                  <a:srgbClr val="595959"/>
                </a:solidFill>
                <a:latin typeface="微软雅黑" panose="020B0503020204020204" pitchFamily="34" charset="-122"/>
                <a:ea typeface="微软雅黑" panose="020B0503020204020204" pitchFamily="34" charset="-122"/>
              </a:rPr>
              <a:t>休息”。对于这</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条规</a:t>
            </a:r>
            <a:r>
              <a:rPr lang="zh-CN" altLang="en-US" sz="1800" dirty="0">
                <a:solidFill>
                  <a:srgbClr val="595959"/>
                </a:solidFill>
                <a:latin typeface="微软雅黑" panose="020B0503020204020204" pitchFamily="34" charset="-122"/>
                <a:ea typeface="微软雅黑" panose="020B0503020204020204" pitchFamily="34" charset="-122"/>
              </a:rPr>
              <a:t>则来说</a:t>
            </a:r>
            <a:r>
              <a:rPr lang="zh-CN" altLang="en-US" sz="1800">
                <a:solidFill>
                  <a:srgbClr val="595959"/>
                </a:solidFill>
                <a:latin typeface="微软雅黑" panose="020B0503020204020204" pitchFamily="34" charset="-122"/>
                <a:ea typeface="微软雅黑" panose="020B0503020204020204" pitchFamily="34" charset="-122"/>
              </a:rPr>
              <a:t>，前</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个</a:t>
            </a:r>
            <a:r>
              <a:rPr lang="zh-CN" altLang="en-US" sz="1800" dirty="0">
                <a:solidFill>
                  <a:srgbClr val="595959"/>
                </a:solidFill>
                <a:latin typeface="微软雅黑" panose="020B0503020204020204" pitchFamily="34" charset="-122"/>
                <a:ea typeface="微软雅黑" panose="020B0503020204020204" pitchFamily="34" charset="-122"/>
              </a:rPr>
              <a:t>问题的取值相同，执行结果一样，因此第3个问题的取值对结果并无影响，这个问题就称为</a:t>
            </a:r>
            <a:r>
              <a:rPr lang="zh-CN" altLang="en-US" sz="1800" dirty="0">
                <a:solidFill>
                  <a:srgbClr val="0070C0"/>
                </a:solidFill>
                <a:latin typeface="微软雅黑" panose="020B0503020204020204" pitchFamily="34" charset="-122"/>
                <a:ea typeface="微软雅黑" panose="020B0503020204020204" pitchFamily="34" charset="-122"/>
              </a:rPr>
              <a:t>无关条件项</a:t>
            </a:r>
            <a:r>
              <a:rPr lang="zh-CN" altLang="en-US" sz="1800" dirty="0">
                <a:solidFill>
                  <a:srgbClr val="595959"/>
                </a:solidFill>
                <a:latin typeface="微软雅黑" panose="020B0503020204020204" pitchFamily="34" charset="-122"/>
                <a:ea typeface="微软雅黑" panose="020B0503020204020204" pitchFamily="34" charset="-122"/>
              </a:rPr>
              <a:t>，使用</a:t>
            </a:r>
            <a:r>
              <a:rPr lang="zh-CN" altLang="en-US" sz="1800">
                <a:solidFill>
                  <a:srgbClr val="0070C0"/>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表示。忽略</a:t>
            </a:r>
            <a:r>
              <a:rPr lang="zh-CN" altLang="en-US" sz="1800" dirty="0">
                <a:solidFill>
                  <a:srgbClr val="595959"/>
                </a:solidFill>
                <a:latin typeface="微软雅黑" panose="020B0503020204020204" pitchFamily="34" charset="-122"/>
                <a:ea typeface="微软雅黑" panose="020B0503020204020204" pitchFamily="34" charset="-122"/>
              </a:rPr>
              <a:t>无关条件项，可以</a:t>
            </a:r>
            <a:r>
              <a:rPr lang="zh-CN" altLang="en-US" sz="1800">
                <a:solidFill>
                  <a:srgbClr val="595959"/>
                </a:solidFill>
                <a:latin typeface="微软雅黑" panose="020B0503020204020204" pitchFamily="34" charset="-122"/>
                <a:ea typeface="微软雅黑" panose="020B0503020204020204" pitchFamily="34" charset="-122"/>
              </a:rPr>
              <a:t>将这</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条规</a:t>
            </a:r>
            <a:r>
              <a:rPr lang="zh-CN" altLang="en-US" sz="1800" dirty="0">
                <a:solidFill>
                  <a:srgbClr val="595959"/>
                </a:solidFill>
                <a:latin typeface="微软雅黑" panose="020B0503020204020204" pitchFamily="34" charset="-122"/>
                <a:ea typeface="微软雅黑" panose="020B0503020204020204" pitchFamily="34" charset="-122"/>
              </a:rPr>
              <a:t>则进行合并。</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2.3.2	决策表法概述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127125" y="909955"/>
            <a:ext cx="3754755" cy="63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600" dirty="0">
                <a:solidFill>
                  <a:srgbClr val="0070C0"/>
                </a:solidFill>
                <a:latin typeface="微软雅黑" panose="020B0503020204020204" pitchFamily="34" charset="-122"/>
                <a:ea typeface="微软雅黑" panose="020B0503020204020204" pitchFamily="34" charset="-122"/>
              </a:rPr>
              <a:t>合并规则1与规则2</a:t>
            </a:r>
            <a:r>
              <a:rPr lang="zh-CN" altLang="en-US" sz="1600" dirty="0">
                <a:solidFill>
                  <a:srgbClr val="595959"/>
                </a:solidFill>
                <a:latin typeface="微软雅黑" panose="020B0503020204020204" pitchFamily="34" charset="-122"/>
                <a:ea typeface="微软雅黑" panose="020B0503020204020204" pitchFamily="34" charset="-122"/>
              </a:rPr>
              <a:t>如下图所示。</a:t>
            </a: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2.3.2	决策表法概述</a:t>
            </a:r>
          </a:p>
        </p:txBody>
      </p:sp>
      <p:graphicFrame>
        <p:nvGraphicFramePr>
          <p:cNvPr id="2" name="对象 1"/>
          <p:cNvGraphicFramePr/>
          <p:nvPr/>
        </p:nvGraphicFramePr>
        <p:xfrm>
          <a:off x="1558925" y="2277745"/>
          <a:ext cx="2047240" cy="2947670"/>
        </p:xfrm>
        <a:graphic>
          <a:graphicData uri="http://schemas.openxmlformats.org/presentationml/2006/ole">
            <mc:AlternateContent xmlns:mc="http://schemas.openxmlformats.org/markup-compatibility/2006">
              <mc:Choice xmlns:v="urn:schemas-microsoft-com:vml" Requires="v">
                <p:oleObj spid="_x0000_s3074" r:id="rId4" imgW="1470025" imgH="2079625" progId="Visio.Drawing.11">
                  <p:embed/>
                </p:oleObj>
              </mc:Choice>
              <mc:Fallback>
                <p:oleObj r:id="rId4" imgW="1470025" imgH="2079625" progId="Visio.Drawing.11">
                  <p:embed/>
                  <p:pic>
                    <p:nvPicPr>
                      <p:cNvPr id="0" name="图片 2"/>
                      <p:cNvPicPr/>
                      <p:nvPr/>
                    </p:nvPicPr>
                    <p:blipFill>
                      <a:blip r:embed="rId5"/>
                      <a:stretch>
                        <a:fillRect/>
                      </a:stretch>
                    </p:blipFill>
                    <p:spPr>
                      <a:xfrm>
                        <a:off x="1558925" y="2277745"/>
                        <a:ext cx="2047240" cy="2947670"/>
                      </a:xfrm>
                      <a:prstGeom prst="rect">
                        <a:avLst/>
                      </a:prstGeom>
                    </p:spPr>
                  </p:pic>
                </p:oleObj>
              </mc:Fallback>
            </mc:AlternateContent>
          </a:graphicData>
        </a:graphic>
      </p:graphicFrame>
      <p:sp>
        <p:nvSpPr>
          <p:cNvPr id="4" name="文本框 3"/>
          <p:cNvSpPr txBox="1"/>
          <p:nvPr/>
        </p:nvSpPr>
        <p:spPr>
          <a:xfrm>
            <a:off x="4799330" y="909955"/>
            <a:ext cx="6477635" cy="1198880"/>
          </a:xfrm>
          <a:prstGeom prst="rect">
            <a:avLst/>
          </a:prstGeom>
          <a:noFill/>
        </p:spPr>
        <p:txBody>
          <a:bodyPr wrap="square" rtlCol="0" anchor="t">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规则1与规则2合并成了一条规则。由于合并之后的无关</a:t>
            </a:r>
            <a:r>
              <a:rPr lang="zh-CN" altLang="en-US" sz="1600">
                <a:solidFill>
                  <a:srgbClr val="595959"/>
                </a:solidFill>
                <a:latin typeface="微软雅黑" panose="020B0503020204020204" pitchFamily="34" charset="-122"/>
                <a:ea typeface="微软雅黑" panose="020B0503020204020204" pitchFamily="34" charset="-122"/>
              </a:rPr>
              <a:t>条件项包含</a:t>
            </a:r>
            <a:r>
              <a:rPr lang="zh-CN" altLang="en-US" sz="1600" dirty="0">
                <a:solidFill>
                  <a:srgbClr val="595959"/>
                </a:solidFill>
                <a:latin typeface="微软雅黑" panose="020B0503020204020204" pitchFamily="34" charset="-122"/>
                <a:ea typeface="微软雅黑" panose="020B0503020204020204" pitchFamily="34" charset="-122"/>
              </a:rPr>
              <a:t>其他条件项取值，因此具有相同动作的规则还可</a:t>
            </a:r>
            <a:r>
              <a:rPr lang="zh-CN" altLang="en-US" sz="1600" dirty="0">
                <a:solidFill>
                  <a:srgbClr val="0070C0"/>
                </a:solidFill>
                <a:latin typeface="微软雅黑" panose="020B0503020204020204" pitchFamily="34" charset="-122"/>
                <a:ea typeface="微软雅黑" panose="020B0503020204020204" pitchFamily="34" charset="-122"/>
              </a:rPr>
              <a:t>进一步合并</a:t>
            </a:r>
            <a:r>
              <a:rPr lang="zh-CN" altLang="en-US" sz="1600" dirty="0">
                <a:solidFill>
                  <a:srgbClr val="595959"/>
                </a:solidFill>
                <a:latin typeface="微软雅黑" panose="020B0503020204020204" pitchFamily="34" charset="-122"/>
                <a:ea typeface="微软雅黑" panose="020B0503020204020204" pitchFamily="34" charset="-122"/>
              </a:rPr>
              <a:t>，如下图所示。</a:t>
            </a:r>
          </a:p>
        </p:txBody>
      </p:sp>
      <p:graphicFrame>
        <p:nvGraphicFramePr>
          <p:cNvPr id="6" name="对象 5"/>
          <p:cNvGraphicFramePr/>
          <p:nvPr/>
        </p:nvGraphicFramePr>
        <p:xfrm>
          <a:off x="5878830" y="2245995"/>
          <a:ext cx="4178935" cy="2971800"/>
        </p:xfrm>
        <a:graphic>
          <a:graphicData uri="http://schemas.openxmlformats.org/presentationml/2006/ole">
            <mc:AlternateContent xmlns:mc="http://schemas.openxmlformats.org/markup-compatibility/2006">
              <mc:Choice xmlns:v="urn:schemas-microsoft-com:vml" Requires="v">
                <p:oleObj spid="_x0000_s3075" r:id="rId6" imgW="3128645" imgH="2106930" progId="Visio.Drawing.11">
                  <p:embed/>
                </p:oleObj>
              </mc:Choice>
              <mc:Fallback>
                <p:oleObj r:id="rId6" imgW="3128645" imgH="2106930" progId="Visio.Drawing.11">
                  <p:embed/>
                  <p:pic>
                    <p:nvPicPr>
                      <p:cNvPr id="0" name="图片 6"/>
                      <p:cNvPicPr/>
                      <p:nvPr/>
                    </p:nvPicPr>
                    <p:blipFill>
                      <a:blip r:embed="rId7"/>
                      <a:stretch>
                        <a:fillRect/>
                      </a:stretch>
                    </p:blipFill>
                    <p:spPr>
                      <a:xfrm>
                        <a:off x="5878830" y="2245995"/>
                        <a:ext cx="4178935" cy="2971800"/>
                      </a:xfrm>
                      <a:prstGeom prst="rect">
                        <a:avLst/>
                      </a:prstGeom>
                    </p:spPr>
                  </p:pic>
                </p:oleObj>
              </mc:Fallback>
            </mc:AlternateContent>
          </a:graphicData>
        </a:graphic>
      </p:graphicFrame>
      <p:sp>
        <p:nvSpPr>
          <p:cNvPr id="8" name="文本框 7"/>
          <p:cNvSpPr txBox="1"/>
          <p:nvPr/>
        </p:nvSpPr>
        <p:spPr>
          <a:xfrm>
            <a:off x="5375275" y="5374005"/>
            <a:ext cx="6096000" cy="829945"/>
          </a:xfrm>
          <a:prstGeom prst="rect">
            <a:avLst/>
          </a:prstGeom>
          <a:noFill/>
        </p:spPr>
        <p:txBody>
          <a:bodyPr wrap="square" rtlCol="0" anchor="t">
            <a:spAutoFit/>
          </a:bodyPr>
          <a:lstStyle/>
          <a:p>
            <a:pPr algn="l">
              <a:lnSpc>
                <a:spcPct val="150000"/>
              </a:lnSpc>
              <a:buClrTx/>
              <a:buSzTx/>
              <a:buFontTx/>
            </a:pPr>
            <a:r>
              <a:rPr lang="zh-CN" altLang="en-US" sz="1600" dirty="0">
                <a:solidFill>
                  <a:srgbClr val="595959"/>
                </a:solidFill>
                <a:latin typeface="微软雅黑" panose="020B0503020204020204" pitchFamily="34" charset="-122"/>
                <a:ea typeface="微软雅黑" panose="020B0503020204020204" pitchFamily="34" charset="-122"/>
              </a:rPr>
              <a:t>上图中只是演示合并后的</a:t>
            </a:r>
            <a:r>
              <a:rPr lang="zh-CN" altLang="en-US" sz="1600">
                <a:solidFill>
                  <a:srgbClr val="595959"/>
                </a:solidFill>
                <a:latin typeface="微软雅黑" panose="020B0503020204020204" pitchFamily="34" charset="-122"/>
                <a:ea typeface="微软雅黑" panose="020B0503020204020204" pitchFamily="34" charset="-122"/>
              </a:rPr>
              <a:t>规则，其还</a:t>
            </a:r>
            <a:r>
              <a:rPr lang="zh-CN" altLang="en-US" sz="1600" dirty="0">
                <a:solidFill>
                  <a:srgbClr val="595959"/>
                </a:solidFill>
                <a:latin typeface="微软雅黑" panose="020B0503020204020204" pitchFamily="34" charset="-122"/>
                <a:ea typeface="微软雅黑" panose="020B0503020204020204" pitchFamily="34" charset="-122"/>
              </a:rPr>
              <a:t>可以与其他规则进一步合并，但</a:t>
            </a:r>
            <a:r>
              <a:rPr lang="zh-CN" altLang="en-US" sz="1600" dirty="0">
                <a:solidFill>
                  <a:srgbClr val="0070C0"/>
                </a:solidFill>
                <a:latin typeface="微软雅黑" panose="020B0503020204020204" pitchFamily="34" charset="-122"/>
                <a:ea typeface="微软雅黑" panose="020B0503020204020204" pitchFamily="34" charset="-122"/>
              </a:rPr>
              <a:t>规则1与规则2合并之后就不再存在于决策表中</a:t>
            </a:r>
            <a:r>
              <a:rPr lang="zh-CN" altLang="en-US" sz="16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304790" y="3141980"/>
            <a:ext cx="6100445"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零食自动售货机</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售货情况的</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因果图与决策表</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绘制，能够</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通过因果图与决策表设计</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零食自动售货机</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的测试用例</a:t>
            </a:r>
          </a:p>
        </p:txBody>
      </p:sp>
      <p:grpSp>
        <p:nvGrpSpPr>
          <p:cNvPr id="19" name="组合 18"/>
          <p:cNvGrpSpPr/>
          <p:nvPr/>
        </p:nvGrpSpPr>
        <p:grpSpPr>
          <a:xfrm>
            <a:off x="487807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039559" y="189794"/>
            <a:ext cx="7759571"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2.3.3	实例一：零食</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自动售货机售货情况的因果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982980" y="909955"/>
            <a:ext cx="10017125" cy="510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为了演示因果图与决策表的应用，下面</a:t>
            </a:r>
            <a:r>
              <a:rPr lang="zh-CN" altLang="en-US" sz="1800" dirty="0">
                <a:solidFill>
                  <a:srgbClr val="0070C0"/>
                </a:solidFill>
                <a:latin typeface="微软雅黑" panose="020B0503020204020204" pitchFamily="34" charset="-122"/>
                <a:ea typeface="微软雅黑" panose="020B0503020204020204" pitchFamily="34" charset="-122"/>
              </a:rPr>
              <a:t>以零食自动售货机为例</a:t>
            </a:r>
            <a:r>
              <a:rPr lang="zh-CN" altLang="en-US" sz="1800" dirty="0">
                <a:solidFill>
                  <a:srgbClr val="595959"/>
                </a:solidFill>
                <a:latin typeface="微软雅黑" panose="020B0503020204020204" pitchFamily="34" charset="-122"/>
                <a:ea typeface="微软雅黑" panose="020B0503020204020204" pitchFamily="34" charset="-122"/>
              </a:rPr>
              <a:t>，讲解使用</a:t>
            </a:r>
            <a:r>
              <a:rPr lang="zh-CN" altLang="en-US" sz="1800">
                <a:solidFill>
                  <a:srgbClr val="595959"/>
                </a:solidFill>
                <a:latin typeface="微软雅黑" panose="020B0503020204020204" pitchFamily="34" charset="-122"/>
                <a:ea typeface="微软雅黑" panose="020B0503020204020204" pitchFamily="34" charset="-122"/>
              </a:rPr>
              <a:t>5角的</a:t>
            </a:r>
            <a:r>
              <a:rPr lang="zh-CN" altLang="en-US" sz="1800" dirty="0">
                <a:solidFill>
                  <a:srgbClr val="595959"/>
                </a:solidFill>
                <a:latin typeface="微软雅黑" panose="020B0503020204020204" pitchFamily="34" charset="-122"/>
                <a:ea typeface="微软雅黑" panose="020B0503020204020204" pitchFamily="34" charset="-122"/>
              </a:rPr>
              <a:t>硬币和</a:t>
            </a:r>
            <a:r>
              <a:rPr lang="zh-CN" altLang="en-US" sz="1800">
                <a:solidFill>
                  <a:srgbClr val="595959"/>
                </a:solidFill>
                <a:latin typeface="微软雅黑" panose="020B0503020204020204" pitchFamily="34" charset="-122"/>
                <a:ea typeface="微软雅黑" panose="020B0503020204020204" pitchFamily="34" charset="-122"/>
              </a:rPr>
              <a:t>1元的</a:t>
            </a:r>
            <a:r>
              <a:rPr lang="zh-CN" altLang="en-US" sz="1800" dirty="0">
                <a:solidFill>
                  <a:srgbClr val="595959"/>
                </a:solidFill>
                <a:latin typeface="微软雅黑" panose="020B0503020204020204" pitchFamily="34" charset="-122"/>
                <a:ea typeface="微软雅黑" panose="020B0503020204020204" pitchFamily="34" charset="-122"/>
              </a:rPr>
              <a:t>硬币在零食</a:t>
            </a:r>
            <a:r>
              <a:rPr lang="zh-CN" altLang="en-US" sz="1800">
                <a:solidFill>
                  <a:srgbClr val="595959"/>
                </a:solidFill>
                <a:latin typeface="微软雅黑" panose="020B0503020204020204" pitchFamily="34" charset="-122"/>
                <a:ea typeface="微软雅黑" panose="020B0503020204020204" pitchFamily="34" charset="-122"/>
              </a:rPr>
              <a:t>自动售货机上购买</a:t>
            </a:r>
            <a:r>
              <a:rPr lang="zh-CN" altLang="en-US" sz="1800" dirty="0">
                <a:solidFill>
                  <a:srgbClr val="595959"/>
                </a:solidFill>
                <a:latin typeface="微软雅黑" panose="020B0503020204020204" pitchFamily="34" charset="-122"/>
                <a:ea typeface="微软雅黑" panose="020B0503020204020204" pitchFamily="34" charset="-122"/>
              </a:rPr>
              <a:t>零食的过程，并</a:t>
            </a:r>
            <a:r>
              <a:rPr lang="zh-CN" altLang="en-US" sz="1800" dirty="0">
                <a:solidFill>
                  <a:srgbClr val="0070C0"/>
                </a:solidFill>
                <a:latin typeface="微软雅黑" panose="020B0503020204020204" pitchFamily="34" charset="-122"/>
                <a:ea typeface="微软雅黑" panose="020B0503020204020204" pitchFamily="34" charset="-122"/>
              </a:rPr>
              <a:t>绘制因果图与决策表</a:t>
            </a:r>
            <a:r>
              <a:rPr lang="zh-CN" altLang="en-US" sz="1800" dirty="0">
                <a:solidFill>
                  <a:srgbClr val="595959"/>
                </a:solidFill>
                <a:latin typeface="微软雅黑" panose="020B0503020204020204" pitchFamily="34" charset="-122"/>
                <a:ea typeface="微软雅黑" panose="020B0503020204020204" pitchFamily="34" charset="-122"/>
              </a:rPr>
              <a:t>。</a:t>
            </a: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假设零食自动售货机主要售卖糖果和饼干，其中糖果和饼干的单价均为</a:t>
            </a:r>
            <a:r>
              <a:rPr lang="zh-CN" altLang="en-US" sz="1800">
                <a:solidFill>
                  <a:srgbClr val="595959"/>
                </a:solidFill>
                <a:latin typeface="微软雅黑" panose="020B0503020204020204" pitchFamily="34" charset="-122"/>
                <a:ea typeface="微软雅黑" panose="020B0503020204020204" pitchFamily="34" charset="-122"/>
              </a:rPr>
              <a:t>5角，</a:t>
            </a:r>
            <a:r>
              <a:rPr lang="zh-CN" altLang="en-US" sz="1800" dirty="0">
                <a:solidFill>
                  <a:srgbClr val="595959"/>
                </a:solidFill>
                <a:latin typeface="微软雅黑" panose="020B0503020204020204" pitchFamily="34" charset="-122"/>
                <a:ea typeface="微软雅黑" panose="020B0503020204020204" pitchFamily="34" charset="-122"/>
              </a:rPr>
              <a:t>每次只能投入一枚</a:t>
            </a:r>
            <a:r>
              <a:rPr lang="zh-CN" altLang="en-US" sz="1800">
                <a:solidFill>
                  <a:srgbClr val="595959"/>
                </a:solidFill>
                <a:latin typeface="微软雅黑" panose="020B0503020204020204" pitchFamily="34" charset="-122"/>
                <a:ea typeface="微软雅黑" panose="020B0503020204020204" pitchFamily="34" charset="-122"/>
              </a:rPr>
              <a:t>5角的</a:t>
            </a:r>
            <a:r>
              <a:rPr lang="zh-CN" altLang="en-US" sz="1800" dirty="0">
                <a:solidFill>
                  <a:srgbClr val="595959"/>
                </a:solidFill>
                <a:latin typeface="微软雅黑" panose="020B0503020204020204" pitchFamily="34" charset="-122"/>
                <a:ea typeface="微软雅黑" panose="020B0503020204020204" pitchFamily="34" charset="-122"/>
              </a:rPr>
              <a:t>硬币或一枚</a:t>
            </a:r>
            <a:r>
              <a:rPr lang="zh-CN" altLang="en-US" sz="1800">
                <a:solidFill>
                  <a:srgbClr val="595959"/>
                </a:solidFill>
                <a:latin typeface="微软雅黑" panose="020B0503020204020204" pitchFamily="34" charset="-122"/>
                <a:ea typeface="微软雅黑" panose="020B0503020204020204" pitchFamily="34" charset="-122"/>
              </a:rPr>
              <a:t>1元的</a:t>
            </a:r>
            <a:r>
              <a:rPr lang="zh-CN" altLang="en-US" sz="1800" dirty="0">
                <a:solidFill>
                  <a:srgbClr val="595959"/>
                </a:solidFill>
                <a:latin typeface="微软雅黑" panose="020B0503020204020204" pitchFamily="34" charset="-122"/>
                <a:ea typeface="微软雅黑" panose="020B0503020204020204" pitchFamily="34" charset="-122"/>
              </a:rPr>
              <a:t>硬币，</a:t>
            </a:r>
            <a:r>
              <a:rPr lang="zh-CN" altLang="en-US" sz="1800">
                <a:solidFill>
                  <a:srgbClr val="595959"/>
                </a:solidFill>
                <a:latin typeface="微软雅黑" panose="020B0503020204020204" pitchFamily="34" charset="-122"/>
                <a:ea typeface="微软雅黑" panose="020B0503020204020204" pitchFamily="34" charset="-122"/>
              </a:rPr>
              <a:t>并按“糖果”</a:t>
            </a:r>
            <a:r>
              <a:rPr lang="zh-CN" altLang="en-US" sz="1800" dirty="0">
                <a:solidFill>
                  <a:srgbClr val="595959"/>
                </a:solidFill>
                <a:latin typeface="微软雅黑" panose="020B0503020204020204" pitchFamily="34" charset="-122"/>
                <a:ea typeface="微软雅黑" panose="020B0503020204020204" pitchFamily="34" charset="-122"/>
              </a:rPr>
              <a:t>按钮或“饼干“按钮”进行购买，不能</a:t>
            </a:r>
            <a:r>
              <a:rPr lang="zh-CN" altLang="en-US" sz="1800">
                <a:solidFill>
                  <a:srgbClr val="595959"/>
                </a:solidFill>
                <a:latin typeface="微软雅黑" panose="020B0503020204020204" pitchFamily="34" charset="-122"/>
                <a:ea typeface="微软雅黑" panose="020B0503020204020204" pitchFamily="34" charset="-122"/>
              </a:rPr>
              <a:t>同时按“糖果”</a:t>
            </a:r>
            <a:r>
              <a:rPr lang="zh-CN" altLang="en-US" sz="1800" dirty="0">
                <a:solidFill>
                  <a:srgbClr val="595959"/>
                </a:solidFill>
                <a:latin typeface="微软雅黑" panose="020B0503020204020204" pitchFamily="34" charset="-122"/>
                <a:ea typeface="微软雅黑" panose="020B0503020204020204" pitchFamily="34" charset="-122"/>
              </a:rPr>
              <a:t>按钮和饼干</a:t>
            </a:r>
            <a:r>
              <a:rPr lang="zh-CN" altLang="en-US" sz="1800">
                <a:solidFill>
                  <a:srgbClr val="595959"/>
                </a:solidFill>
                <a:latin typeface="微软雅黑" panose="020B0503020204020204" pitchFamily="34" charset="-122"/>
                <a:ea typeface="微软雅黑" panose="020B0503020204020204" pitchFamily="34" charset="-122"/>
              </a:rPr>
              <a:t>“按钮”。零食</a:t>
            </a:r>
            <a:r>
              <a:rPr lang="zh-CN" altLang="en-US" sz="1800" dirty="0">
                <a:solidFill>
                  <a:srgbClr val="595959"/>
                </a:solidFill>
                <a:latin typeface="微软雅黑" panose="020B0503020204020204" pitchFamily="34" charset="-122"/>
                <a:ea typeface="微软雅黑" panose="020B0503020204020204" pitchFamily="34" charset="-122"/>
              </a:rPr>
              <a:t>自动售货机的具体使用说明如下。</a:t>
            </a:r>
          </a:p>
          <a:p>
            <a:pPr marL="285750" indent="-285750" algn="just">
              <a:lnSpc>
                <a:spcPct val="150000"/>
              </a:lnSpc>
              <a:buClrTx/>
              <a:buSzTx/>
              <a:buFont typeface="Wingdings" panose="05000000000000000000" charset="0"/>
              <a:buChar char="l"/>
            </a:pPr>
            <a:r>
              <a:rPr lang="zh-CN" altLang="en-US" sz="1800" dirty="0">
                <a:solidFill>
                  <a:srgbClr val="0070C0"/>
                </a:solidFill>
                <a:latin typeface="微软雅黑" panose="020B0503020204020204" pitchFamily="34" charset="-122"/>
                <a:ea typeface="微软雅黑" panose="020B0503020204020204" pitchFamily="34" charset="-122"/>
              </a:rPr>
              <a:t>如果</a:t>
            </a:r>
            <a:r>
              <a:rPr lang="zh-CN" altLang="en-US" sz="1800" dirty="0">
                <a:solidFill>
                  <a:srgbClr val="595959"/>
                </a:solidFill>
                <a:latin typeface="微软雅黑" panose="020B0503020204020204" pitchFamily="34" charset="-122"/>
                <a:ea typeface="微软雅黑" panose="020B0503020204020204" pitchFamily="34" charset="-122"/>
              </a:rPr>
              <a:t>售货机中</a:t>
            </a:r>
            <a:r>
              <a:rPr lang="zh-CN" altLang="en-US" sz="1800" dirty="0">
                <a:solidFill>
                  <a:srgbClr val="0070C0"/>
                </a:solidFill>
                <a:latin typeface="微软雅黑" panose="020B0503020204020204" pitchFamily="34" charset="-122"/>
                <a:ea typeface="微软雅黑" panose="020B0503020204020204" pitchFamily="34" charset="-122"/>
              </a:rPr>
              <a:t>没有</a:t>
            </a:r>
            <a:r>
              <a:rPr lang="zh-CN" altLang="en-US" sz="1800">
                <a:solidFill>
                  <a:srgbClr val="0070C0"/>
                </a:solidFill>
                <a:latin typeface="微软雅黑" panose="020B0503020204020204" pitchFamily="34" charset="-122"/>
                <a:ea typeface="微软雅黑" panose="020B0503020204020204" pitchFamily="34" charset="-122"/>
              </a:rPr>
              <a:t>5角</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595959"/>
                </a:solidFill>
                <a:latin typeface="微软雅黑" panose="020B0503020204020204" pitchFamily="34" charset="-122"/>
                <a:ea typeface="微软雅黑" panose="020B0503020204020204" pitchFamily="34" charset="-122"/>
              </a:rPr>
              <a:t>硬币供找回，则</a:t>
            </a:r>
            <a:r>
              <a:rPr lang="zh-CN" altLang="en-US" sz="1800" dirty="0">
                <a:solidFill>
                  <a:srgbClr val="0070C0"/>
                </a:solidFill>
                <a:latin typeface="微软雅黑" panose="020B0503020204020204" pitchFamily="34" charset="-122"/>
                <a:ea typeface="微软雅黑" panose="020B0503020204020204" pitchFamily="34" charset="-122"/>
              </a:rPr>
              <a:t>亮红灯</a:t>
            </a:r>
            <a:r>
              <a:rPr lang="zh-CN" altLang="en-US" sz="1800" dirty="0">
                <a:solidFill>
                  <a:srgbClr val="595959"/>
                </a:solidFill>
                <a:latin typeface="微软雅黑" panose="020B0503020204020204" pitchFamily="34" charset="-122"/>
                <a:ea typeface="微软雅黑" panose="020B0503020204020204" pitchFamily="34" charset="-122"/>
              </a:rPr>
              <a:t>，提示顾客此种情况下不要投入</a:t>
            </a:r>
            <a:r>
              <a:rPr lang="zh-CN" altLang="en-US" sz="1800">
                <a:solidFill>
                  <a:srgbClr val="595959"/>
                </a:solidFill>
                <a:latin typeface="微软雅黑" panose="020B0503020204020204" pitchFamily="34" charset="-122"/>
                <a:ea typeface="微软雅黑" panose="020B0503020204020204" pitchFamily="34" charset="-122"/>
              </a:rPr>
              <a:t>1元的</a:t>
            </a:r>
            <a:r>
              <a:rPr lang="zh-CN" altLang="en-US" sz="1800" dirty="0">
                <a:solidFill>
                  <a:srgbClr val="595959"/>
                </a:solidFill>
                <a:latin typeface="微软雅黑" panose="020B0503020204020204" pitchFamily="34" charset="-122"/>
                <a:ea typeface="微软雅黑" panose="020B0503020204020204" pitchFamily="34" charset="-122"/>
              </a:rPr>
              <a:t>硬币；如果</a:t>
            </a:r>
            <a:r>
              <a:rPr lang="zh-CN" altLang="en-US" sz="1800" dirty="0">
                <a:solidFill>
                  <a:srgbClr val="0070C0"/>
                </a:solidFill>
                <a:latin typeface="微软雅黑" panose="020B0503020204020204" pitchFamily="34" charset="-122"/>
                <a:ea typeface="微软雅黑" panose="020B0503020204020204" pitchFamily="34" charset="-122"/>
              </a:rPr>
              <a:t>有</a:t>
            </a:r>
            <a:r>
              <a:rPr lang="zh-CN" altLang="en-US" sz="1800">
                <a:solidFill>
                  <a:srgbClr val="0070C0"/>
                </a:solidFill>
                <a:latin typeface="微软雅黑" panose="020B0503020204020204" pitchFamily="34" charset="-122"/>
                <a:ea typeface="微软雅黑" panose="020B0503020204020204" pitchFamily="34" charset="-122"/>
              </a:rPr>
              <a:t>5角</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595959"/>
                </a:solidFill>
                <a:latin typeface="微软雅黑" panose="020B0503020204020204" pitchFamily="34" charset="-122"/>
                <a:ea typeface="微软雅黑" panose="020B0503020204020204" pitchFamily="34" charset="-122"/>
              </a:rPr>
              <a:t>硬币供找回，则</a:t>
            </a:r>
            <a:r>
              <a:rPr lang="zh-CN" altLang="en-US" sz="1800" dirty="0">
                <a:solidFill>
                  <a:srgbClr val="0070C0"/>
                </a:solidFill>
                <a:latin typeface="微软雅黑" panose="020B0503020204020204" pitchFamily="34" charset="-122"/>
                <a:ea typeface="微软雅黑" panose="020B0503020204020204" pitchFamily="34" charset="-122"/>
              </a:rPr>
              <a:t>红灯不亮</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如果顾客</a:t>
            </a:r>
            <a:r>
              <a:rPr lang="zh-CN" altLang="en-US" sz="1800" dirty="0">
                <a:solidFill>
                  <a:srgbClr val="0070C0"/>
                </a:solidFill>
                <a:latin typeface="微软雅黑" panose="020B0503020204020204" pitchFamily="34" charset="-122"/>
                <a:ea typeface="微软雅黑" panose="020B0503020204020204" pitchFamily="34" charset="-122"/>
              </a:rPr>
              <a:t>投入</a:t>
            </a:r>
            <a:r>
              <a:rPr lang="zh-CN" altLang="en-US" sz="1800">
                <a:solidFill>
                  <a:srgbClr val="0070C0"/>
                </a:solidFill>
                <a:latin typeface="微软雅黑" panose="020B0503020204020204" pitchFamily="34" charset="-122"/>
                <a:ea typeface="微软雅黑" panose="020B0503020204020204" pitchFamily="34" charset="-122"/>
              </a:rPr>
              <a:t>5角</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595959"/>
                </a:solidFill>
                <a:latin typeface="微软雅黑" panose="020B0503020204020204" pitchFamily="34" charset="-122"/>
                <a:ea typeface="微软雅黑" panose="020B0503020204020204" pitchFamily="34" charset="-122"/>
              </a:rPr>
              <a:t>硬币</a:t>
            </a:r>
            <a:r>
              <a:rPr lang="zh-CN" altLang="en-US" sz="1800">
                <a:solidFill>
                  <a:srgbClr val="595959"/>
                </a:solidFill>
                <a:latin typeface="微软雅黑" panose="020B0503020204020204" pitchFamily="34" charset="-122"/>
                <a:ea typeface="微软雅黑" panose="020B0503020204020204" pitchFamily="34" charset="-122"/>
              </a:rPr>
              <a:t>并按“糖果”</a:t>
            </a:r>
            <a:r>
              <a:rPr lang="zh-CN" altLang="en-US" sz="1800" dirty="0">
                <a:solidFill>
                  <a:srgbClr val="595959"/>
                </a:solidFill>
                <a:latin typeface="微软雅黑" panose="020B0503020204020204" pitchFamily="34" charset="-122"/>
                <a:ea typeface="微软雅黑" panose="020B0503020204020204" pitchFamily="34" charset="-122"/>
              </a:rPr>
              <a:t>按钮或“饼干”按钮，则</a:t>
            </a:r>
            <a:r>
              <a:rPr lang="zh-CN" altLang="en-US" sz="1800" dirty="0">
                <a:solidFill>
                  <a:srgbClr val="0070C0"/>
                </a:solidFill>
                <a:latin typeface="微软雅黑" panose="020B0503020204020204" pitchFamily="34" charset="-122"/>
                <a:ea typeface="微软雅黑" panose="020B0503020204020204" pitchFamily="34" charset="-122"/>
              </a:rPr>
              <a:t>送出糖果或饼干</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如果顾客</a:t>
            </a:r>
            <a:r>
              <a:rPr lang="zh-CN" altLang="en-US" sz="1800" dirty="0">
                <a:solidFill>
                  <a:srgbClr val="0070C0"/>
                </a:solidFill>
                <a:latin typeface="微软雅黑" panose="020B0503020204020204" pitchFamily="34" charset="-122"/>
                <a:ea typeface="微软雅黑" panose="020B0503020204020204" pitchFamily="34" charset="-122"/>
              </a:rPr>
              <a:t>投入</a:t>
            </a:r>
            <a:r>
              <a:rPr lang="zh-CN" altLang="en-US" sz="1800">
                <a:solidFill>
                  <a:srgbClr val="0070C0"/>
                </a:solidFill>
                <a:latin typeface="微软雅黑" panose="020B0503020204020204" pitchFamily="34" charset="-122"/>
                <a:ea typeface="微软雅黑" panose="020B0503020204020204" pitchFamily="34" charset="-122"/>
              </a:rPr>
              <a:t>1元</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595959"/>
                </a:solidFill>
                <a:latin typeface="微软雅黑" panose="020B0503020204020204" pitchFamily="34" charset="-122"/>
                <a:ea typeface="微软雅黑" panose="020B0503020204020204" pitchFamily="34" charset="-122"/>
              </a:rPr>
              <a:t>硬币</a:t>
            </a:r>
            <a:r>
              <a:rPr lang="zh-CN" altLang="en-US" sz="1800">
                <a:solidFill>
                  <a:srgbClr val="595959"/>
                </a:solidFill>
                <a:latin typeface="微软雅黑" panose="020B0503020204020204" pitchFamily="34" charset="-122"/>
                <a:ea typeface="微软雅黑" panose="020B0503020204020204" pitchFamily="34" charset="-122"/>
              </a:rPr>
              <a:t>并按“糖果”</a:t>
            </a:r>
            <a:r>
              <a:rPr lang="zh-CN" altLang="en-US" sz="1800" dirty="0">
                <a:solidFill>
                  <a:srgbClr val="595959"/>
                </a:solidFill>
                <a:latin typeface="微软雅黑" panose="020B0503020204020204" pitchFamily="34" charset="-122"/>
                <a:ea typeface="微软雅黑" panose="020B0503020204020204" pitchFamily="34" charset="-122"/>
              </a:rPr>
              <a:t>按钮或“饼干”</a:t>
            </a:r>
            <a:r>
              <a:rPr lang="zh-CN" altLang="en-US" sz="1800">
                <a:solidFill>
                  <a:srgbClr val="595959"/>
                </a:solidFill>
                <a:latin typeface="微软雅黑" panose="020B0503020204020204" pitchFamily="34" charset="-122"/>
                <a:ea typeface="微软雅黑" panose="020B0503020204020204" pitchFamily="34" charset="-122"/>
              </a:rPr>
              <a:t>按钮，且</a:t>
            </a:r>
            <a:r>
              <a:rPr lang="zh-CN" altLang="en-US" sz="1800">
                <a:solidFill>
                  <a:srgbClr val="0070C0"/>
                </a:solidFill>
                <a:latin typeface="微软雅黑" panose="020B0503020204020204" pitchFamily="34" charset="-122"/>
                <a:ea typeface="微软雅黑" panose="020B0503020204020204" pitchFamily="34" charset="-122"/>
              </a:rPr>
              <a:t>售货机</a:t>
            </a:r>
            <a:r>
              <a:rPr lang="zh-CN" altLang="en-US" sz="1800" dirty="0">
                <a:solidFill>
                  <a:srgbClr val="0070C0"/>
                </a:solidFill>
                <a:latin typeface="微软雅黑" panose="020B0503020204020204" pitchFamily="34" charset="-122"/>
                <a:ea typeface="微软雅黑" panose="020B0503020204020204" pitchFamily="34" charset="-122"/>
              </a:rPr>
              <a:t>有</a:t>
            </a:r>
            <a:r>
              <a:rPr lang="zh-CN" altLang="en-US" sz="1800">
                <a:solidFill>
                  <a:srgbClr val="0070C0"/>
                </a:solidFill>
                <a:latin typeface="微软雅黑" panose="020B0503020204020204" pitchFamily="34" charset="-122"/>
                <a:ea typeface="微软雅黑" panose="020B0503020204020204" pitchFamily="34" charset="-122"/>
              </a:rPr>
              <a:t>5角</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595959"/>
                </a:solidFill>
                <a:latin typeface="微软雅黑" panose="020B0503020204020204" pitchFamily="34" charset="-122"/>
                <a:ea typeface="微软雅黑" panose="020B0503020204020204" pitchFamily="34" charset="-122"/>
              </a:rPr>
              <a:t>零钱找回，则</a:t>
            </a:r>
            <a:r>
              <a:rPr lang="zh-CN" altLang="en-US" sz="1800" dirty="0">
                <a:solidFill>
                  <a:srgbClr val="0070C0"/>
                </a:solidFill>
                <a:latin typeface="微软雅黑" panose="020B0503020204020204" pitchFamily="34" charset="-122"/>
                <a:ea typeface="微软雅黑" panose="020B0503020204020204" pitchFamily="34" charset="-122"/>
              </a:rPr>
              <a:t>退出</a:t>
            </a:r>
            <a:r>
              <a:rPr lang="zh-CN" altLang="en-US" sz="1800" dirty="0">
                <a:solidFill>
                  <a:srgbClr val="595959"/>
                </a:solidFill>
                <a:latin typeface="微软雅黑" panose="020B0503020204020204" pitchFamily="34" charset="-122"/>
                <a:ea typeface="微软雅黑" panose="020B0503020204020204" pitchFamily="34" charset="-122"/>
              </a:rPr>
              <a:t>一枚</a:t>
            </a:r>
            <a:r>
              <a:rPr lang="zh-CN" altLang="en-US" sz="1800">
                <a:solidFill>
                  <a:srgbClr val="0070C0"/>
                </a:solidFill>
                <a:latin typeface="微软雅黑" panose="020B0503020204020204" pitchFamily="34" charset="-122"/>
                <a:ea typeface="微软雅黑" panose="020B0503020204020204" pitchFamily="34" charset="-122"/>
              </a:rPr>
              <a:t>5角</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595959"/>
                </a:solidFill>
                <a:latin typeface="微软雅黑" panose="020B0503020204020204" pitchFamily="34" charset="-122"/>
                <a:ea typeface="微软雅黑" panose="020B0503020204020204" pitchFamily="34" charset="-122"/>
              </a:rPr>
              <a:t>硬币</a:t>
            </a:r>
            <a:r>
              <a:rPr lang="zh-CN" altLang="en-US" sz="1800" dirty="0">
                <a:solidFill>
                  <a:srgbClr val="0070C0"/>
                </a:solidFill>
                <a:latin typeface="微软雅黑" panose="020B0503020204020204" pitchFamily="34" charset="-122"/>
                <a:ea typeface="微软雅黑" panose="020B0503020204020204" pitchFamily="34" charset="-122"/>
              </a:rPr>
              <a:t>并送出糖果或饼干</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如果顾客</a:t>
            </a:r>
            <a:r>
              <a:rPr lang="zh-CN" altLang="en-US" sz="1800" dirty="0">
                <a:solidFill>
                  <a:srgbClr val="0070C0"/>
                </a:solidFill>
                <a:latin typeface="微软雅黑" panose="020B0503020204020204" pitchFamily="34" charset="-122"/>
                <a:ea typeface="微软雅黑" panose="020B0503020204020204" pitchFamily="34" charset="-122"/>
              </a:rPr>
              <a:t>投入</a:t>
            </a:r>
            <a:r>
              <a:rPr lang="zh-CN" altLang="en-US" sz="1800">
                <a:solidFill>
                  <a:srgbClr val="0070C0"/>
                </a:solidFill>
                <a:latin typeface="微软雅黑" panose="020B0503020204020204" pitchFamily="34" charset="-122"/>
                <a:ea typeface="微软雅黑" panose="020B0503020204020204" pitchFamily="34" charset="-122"/>
              </a:rPr>
              <a:t>1元</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595959"/>
                </a:solidFill>
                <a:latin typeface="微软雅黑" panose="020B0503020204020204" pitchFamily="34" charset="-122"/>
                <a:ea typeface="微软雅黑" panose="020B0503020204020204" pitchFamily="34" charset="-122"/>
              </a:rPr>
              <a:t>硬币并按下“糖果”按钮或“饼干”按钮，若</a:t>
            </a:r>
            <a:r>
              <a:rPr lang="zh-CN" altLang="en-US" sz="1800" dirty="0">
                <a:solidFill>
                  <a:srgbClr val="0070C0"/>
                </a:solidFill>
                <a:latin typeface="微软雅黑" panose="020B0503020204020204" pitchFamily="34" charset="-122"/>
                <a:ea typeface="微软雅黑" panose="020B0503020204020204" pitchFamily="34" charset="-122"/>
              </a:rPr>
              <a:t>售货机没有</a:t>
            </a:r>
            <a:r>
              <a:rPr lang="zh-CN" altLang="en-US" sz="1800">
                <a:solidFill>
                  <a:srgbClr val="0070C0"/>
                </a:solidFill>
                <a:latin typeface="微软雅黑" panose="020B0503020204020204" pitchFamily="34" charset="-122"/>
                <a:ea typeface="微软雅黑" panose="020B0503020204020204" pitchFamily="34" charset="-122"/>
              </a:rPr>
              <a:t>5角</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595959"/>
                </a:solidFill>
                <a:latin typeface="微软雅黑" panose="020B0503020204020204" pitchFamily="34" charset="-122"/>
                <a:ea typeface="微软雅黑" panose="020B0503020204020204" pitchFamily="34" charset="-122"/>
              </a:rPr>
              <a:t>零钱找回</a:t>
            </a:r>
            <a:r>
              <a:rPr lang="zh-CN" altLang="en-US" sz="1800">
                <a:solidFill>
                  <a:srgbClr val="595959"/>
                </a:solidFill>
                <a:latin typeface="微软雅黑" panose="020B0503020204020204" pitchFamily="34" charset="-122"/>
                <a:ea typeface="微软雅黑" panose="020B0503020204020204" pitchFamily="34" charset="-122"/>
              </a:rPr>
              <a:t>，则亮</a:t>
            </a:r>
            <a:r>
              <a:rPr lang="zh-CN" altLang="en-US" sz="1800">
                <a:solidFill>
                  <a:srgbClr val="0070C0"/>
                </a:solidFill>
                <a:latin typeface="微软雅黑" panose="020B0503020204020204" pitchFamily="34" charset="-122"/>
                <a:ea typeface="微软雅黑" panose="020B0503020204020204" pitchFamily="34" charset="-122"/>
              </a:rPr>
              <a:t>红灯</a:t>
            </a:r>
            <a:r>
              <a:rPr lang="zh-CN" altLang="en-US" sz="1800" dirty="0">
                <a:solidFill>
                  <a:srgbClr val="595959"/>
                </a:solidFill>
                <a:latin typeface="微软雅黑" panose="020B0503020204020204" pitchFamily="34" charset="-122"/>
                <a:ea typeface="微软雅黑" panose="020B0503020204020204" pitchFamily="34" charset="-122"/>
              </a:rPr>
              <a:t>，然后</a:t>
            </a:r>
            <a:r>
              <a:rPr lang="zh-CN" altLang="en-US" sz="1800" dirty="0">
                <a:solidFill>
                  <a:srgbClr val="0070C0"/>
                </a:solidFill>
                <a:latin typeface="微软雅黑" panose="020B0503020204020204" pitchFamily="34" charset="-122"/>
                <a:ea typeface="微软雅黑" panose="020B0503020204020204" pitchFamily="34" charset="-122"/>
              </a:rPr>
              <a:t>退出</a:t>
            </a:r>
            <a:r>
              <a:rPr lang="zh-CN" altLang="en-US" sz="1800">
                <a:solidFill>
                  <a:srgbClr val="0070C0"/>
                </a:solidFill>
                <a:latin typeface="微软雅黑" panose="020B0503020204020204" pitchFamily="34" charset="-122"/>
                <a:ea typeface="微软雅黑" panose="020B0503020204020204" pitchFamily="34" charset="-122"/>
              </a:rPr>
              <a:t>1元</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595959"/>
                </a:solidFill>
                <a:latin typeface="微软雅黑" panose="020B0503020204020204" pitchFamily="34" charset="-122"/>
                <a:ea typeface="微软雅黑" panose="020B0503020204020204" pitchFamily="34" charset="-122"/>
              </a:rPr>
              <a:t>硬币，</a:t>
            </a:r>
            <a:r>
              <a:rPr lang="zh-CN" altLang="en-US" sz="1800" dirty="0">
                <a:solidFill>
                  <a:srgbClr val="0070C0"/>
                </a:solidFill>
                <a:latin typeface="微软雅黑" panose="020B0503020204020204" pitchFamily="34" charset="-122"/>
                <a:ea typeface="微软雅黑" panose="020B0503020204020204" pitchFamily="34" charset="-122"/>
              </a:rPr>
              <a:t>无法送出糖果或饼干</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4" name="Title 1"/>
          <p:cNvSpPr txBox="1"/>
          <p:nvPr/>
        </p:nvSpPr>
        <p:spPr>
          <a:xfrm>
            <a:off x="1039559" y="189794"/>
            <a:ext cx="7759571"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2.3.3	实例一：零食</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自动售货机售货情况的因果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1127125" y="909320"/>
            <a:ext cx="971042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通过分析前面4条使用说明，列出原因与结果，</a:t>
            </a:r>
            <a:r>
              <a:rPr lang="zh-CN" altLang="en-US" sz="1800" dirty="0">
                <a:solidFill>
                  <a:srgbClr val="0070C0"/>
                </a:solidFill>
                <a:latin typeface="微软雅黑" panose="020B0503020204020204" pitchFamily="34" charset="-122"/>
                <a:ea typeface="微软雅黑" panose="020B0503020204020204" pitchFamily="34" charset="-122"/>
              </a:rPr>
              <a:t>零食自动售货机的原因与结果</a:t>
            </a:r>
            <a:r>
              <a:rPr lang="zh-CN" altLang="en-US" sz="1800" dirty="0">
                <a:solidFill>
                  <a:srgbClr val="595959"/>
                </a:solidFill>
                <a:latin typeface="微软雅黑" panose="020B0503020204020204" pitchFamily="34" charset="-122"/>
                <a:ea typeface="微软雅黑" panose="020B0503020204020204" pitchFamily="34" charset="-122"/>
              </a:rPr>
              <a:t>如下表所示。</a:t>
            </a:r>
          </a:p>
          <a:p>
            <a:pPr algn="just">
              <a:lnSpc>
                <a:spcPct val="150000"/>
              </a:lnSpc>
              <a:buClrTx/>
              <a:buSzTx/>
              <a:buFontTx/>
            </a:pPr>
            <a:endParaRPr lang="zh-CN" altLang="en-US" sz="1800" dirty="0">
              <a:solidFill>
                <a:srgbClr val="595959"/>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1303263372"/>
              </p:ext>
            </p:extLst>
          </p:nvPr>
        </p:nvGraphicFramePr>
        <p:xfrm>
          <a:off x="2207260" y="1701165"/>
          <a:ext cx="6780979" cy="3549650"/>
        </p:xfrm>
        <a:graphic>
          <a:graphicData uri="http://schemas.openxmlformats.org/drawingml/2006/table">
            <a:tbl>
              <a:tblPr firstRow="1" bandRow="1">
                <a:tableStyleId>{5C22544A-7EE6-4342-B048-85BDC9FD1C3A}</a:tableStyleId>
              </a:tblPr>
              <a:tblGrid>
                <a:gridCol w="2663946">
                  <a:extLst>
                    <a:ext uri="{9D8B030D-6E8A-4147-A177-3AD203B41FA5}">
                      <a16:colId xmlns:a16="http://schemas.microsoft.com/office/drawing/2014/main" val="20000"/>
                    </a:ext>
                  </a:extLst>
                </a:gridCol>
                <a:gridCol w="810774">
                  <a:extLst>
                    <a:ext uri="{9D8B030D-6E8A-4147-A177-3AD203B41FA5}">
                      <a16:colId xmlns:a16="http://schemas.microsoft.com/office/drawing/2014/main" val="20001"/>
                    </a:ext>
                  </a:extLst>
                </a:gridCol>
                <a:gridCol w="2466340">
                  <a:extLst>
                    <a:ext uri="{9D8B030D-6E8A-4147-A177-3AD203B41FA5}">
                      <a16:colId xmlns:a16="http://schemas.microsoft.com/office/drawing/2014/main" val="20002"/>
                    </a:ext>
                  </a:extLst>
                </a:gridCol>
                <a:gridCol w="839919">
                  <a:extLst>
                    <a:ext uri="{9D8B030D-6E8A-4147-A177-3AD203B41FA5}">
                      <a16:colId xmlns:a16="http://schemas.microsoft.com/office/drawing/2014/main" val="20003"/>
                    </a:ext>
                  </a:extLst>
                </a:gridCol>
              </a:tblGrid>
              <a:tr h="613410">
                <a:tc grid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原因</a:t>
                      </a:r>
                      <a:endParaRPr lang="zh-CN" altLang="en-US" sz="180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tc gridSpan="2">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结果</a:t>
                      </a:r>
                    </a:p>
                  </a:txBody>
                  <a:tcPr anchor="ctr"/>
                </a:tc>
                <a:tc hMerge="1">
                  <a:txBody>
                    <a:bodyPr/>
                    <a:lstStyle/>
                    <a:p>
                      <a:endParaRPr lang="zh-CN"/>
                    </a:p>
                  </a:txBody>
                  <a:tcPr anchor="ctr"/>
                </a:tc>
                <a:extLst>
                  <a:ext uri="{0D108BD9-81ED-4DB2-BD59-A6C34878D82A}">
                    <a16:rowId xmlns:a16="http://schemas.microsoft.com/office/drawing/2014/main" val="10000"/>
                  </a:ext>
                </a:extLst>
              </a:tr>
              <a:tr h="598805">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投入5角的硬币</a:t>
                      </a:r>
                    </a:p>
                  </a:txBody>
                  <a:tcPr anchor="ctr"/>
                </a:tc>
                <a:tc>
                  <a:txBody>
                    <a:bodyPr/>
                    <a:lstStyle/>
                    <a:p>
                      <a:pPr algn="ctr">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zh-CN" altLang="en-US"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送出糖果</a:t>
                      </a:r>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1"/>
                  </a:ext>
                </a:extLst>
              </a:tr>
              <a:tr h="55816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投入1元的硬币</a:t>
                      </a:r>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送出饼干</a:t>
                      </a:r>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2"/>
                  </a:ext>
                </a:extLst>
              </a:tr>
              <a:tr h="56515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按“糖果”按钮</a:t>
                      </a:r>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退出5角的硬币</a:t>
                      </a:r>
                    </a:p>
                  </a:txBody>
                  <a:tcPr anchor="ctr"/>
                </a:tc>
                <a:tc>
                  <a:txBody>
                    <a:bodyPr/>
                    <a:lstStyle/>
                    <a:p>
                      <a:pPr algn="ctr">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3"/>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按“饼干”按钮</a:t>
                      </a:r>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退出1元的硬币</a:t>
                      </a:r>
                    </a:p>
                  </a:txBody>
                  <a:tcPr anchor="ctr"/>
                </a:tc>
                <a:tc>
                  <a:txBody>
                    <a:bodyPr/>
                    <a:lstStyle/>
                    <a:p>
                      <a:pPr algn="ctr">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4"/>
                  </a:ext>
                </a:extLst>
              </a:tr>
              <a:tr h="57404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售货机有</a:t>
                      </a:r>
                      <a:r>
                        <a:rPr lang="zh-CN" altLang="en-US" sz="1800" kern="1200">
                          <a:solidFill>
                            <a:srgbClr val="595959"/>
                          </a:solidFill>
                          <a:latin typeface="微软雅黑" panose="020B0503020204020204" pitchFamily="34" charset="-122"/>
                          <a:ea typeface="微软雅黑" panose="020B0503020204020204" pitchFamily="34" charset="-122"/>
                          <a:cs typeface="+mn-cs"/>
                        </a:rPr>
                        <a:t>没有</a:t>
                      </a:r>
                      <a:r>
                        <a:rPr lang="en-US" altLang="zh-CN" sz="1800" kern="1200">
                          <a:solidFill>
                            <a:srgbClr val="595959"/>
                          </a:solidFill>
                          <a:latin typeface="微软雅黑" panose="020B0503020204020204" pitchFamily="34" charset="-122"/>
                          <a:ea typeface="微软雅黑" panose="020B0503020204020204" pitchFamily="34" charset="-122"/>
                          <a:cs typeface="+mn-cs"/>
                        </a:rPr>
                        <a:t>5角的零钱</a:t>
                      </a:r>
                      <a:r>
                        <a:rPr lang="zh-CN" altLang="en-US" sz="1800" kern="1200">
                          <a:solidFill>
                            <a:srgbClr val="595959"/>
                          </a:solidFill>
                          <a:latin typeface="微软雅黑" panose="020B0503020204020204" pitchFamily="34" charset="-122"/>
                          <a:ea typeface="微软雅黑" panose="020B0503020204020204" pitchFamily="34" charset="-122"/>
                          <a:cs typeface="+mn-cs"/>
                        </a:rPr>
                        <a:t>可</a:t>
                      </a:r>
                      <a:r>
                        <a:rPr lang="en-US" altLang="zh-CN" sz="1800" kern="1200">
                          <a:solidFill>
                            <a:srgbClr val="595959"/>
                          </a:solidFill>
                          <a:latin typeface="微软雅黑" panose="020B0503020204020204" pitchFamily="34" charset="-122"/>
                          <a:ea typeface="微软雅黑" panose="020B0503020204020204" pitchFamily="34" charset="-122"/>
                          <a:cs typeface="+mn-cs"/>
                        </a:rPr>
                        <a:t>找回</a:t>
                      </a:r>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5</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l">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售货机没有5角的零钱找回，</a:t>
                      </a:r>
                      <a:r>
                        <a:rPr lang="zh-CN" altLang="en-US" sz="1800" kern="1200">
                          <a:solidFill>
                            <a:srgbClr val="595959"/>
                          </a:solidFill>
                          <a:latin typeface="微软雅黑" panose="020B0503020204020204" pitchFamily="34" charset="-122"/>
                          <a:ea typeface="微软雅黑" panose="020B0503020204020204" pitchFamily="34" charset="-122"/>
                          <a:cs typeface="+mn-cs"/>
                        </a:rPr>
                        <a:t>亮</a:t>
                      </a:r>
                      <a:r>
                        <a:rPr lang="en-US" altLang="zh-CN" sz="1800" kern="1200">
                          <a:solidFill>
                            <a:srgbClr val="595959"/>
                          </a:solidFill>
                          <a:latin typeface="微软雅黑" panose="020B0503020204020204" pitchFamily="34" charset="-122"/>
                          <a:ea typeface="微软雅黑" panose="020B0503020204020204" pitchFamily="34" charset="-122"/>
                          <a:cs typeface="+mn-cs"/>
                        </a:rPr>
                        <a:t>红灯</a:t>
                      </a:r>
                    </a:p>
                  </a:txBody>
                  <a:tcPr anchor="ctr"/>
                </a:tc>
                <a:tc>
                  <a:txBody>
                    <a:bodyPr/>
                    <a:lstStyle/>
                    <a:p>
                      <a:pPr algn="ctr">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5</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5"/>
                  </a:ext>
                </a:extLst>
              </a:tr>
            </a:tbl>
          </a:graphicData>
        </a:graphic>
      </p:graphicFrame>
      <p:sp>
        <p:nvSpPr>
          <p:cNvPr id="5" name="Title 1"/>
          <p:cNvSpPr txBox="1"/>
          <p:nvPr/>
        </p:nvSpPr>
        <p:spPr>
          <a:xfrm>
            <a:off x="1039559" y="189794"/>
            <a:ext cx="7759571"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2.3.3	实例一：零食</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自动售货机售货情况的因果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4655185" y="909320"/>
            <a:ext cx="292735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sym typeface="+mn-ea"/>
              </a:rPr>
              <a:t>零食自动售货机的决策表</a:t>
            </a:r>
            <a:endParaRPr lang="zh-CN" altLang="en-US" sz="1800" dirty="0">
              <a:solidFill>
                <a:srgbClr val="0070C0"/>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611499564"/>
              </p:ext>
            </p:extLst>
          </p:nvPr>
        </p:nvGraphicFramePr>
        <p:xfrm>
          <a:off x="1941195" y="1486535"/>
          <a:ext cx="8326120" cy="4215765"/>
        </p:xfrm>
        <a:graphic>
          <a:graphicData uri="http://schemas.openxmlformats.org/drawingml/2006/table">
            <a:tbl>
              <a:tblPr firstRow="1" bandRow="1">
                <a:tableStyleId>{5C22544A-7EE6-4342-B048-85BDC9FD1C3A}</a:tableStyleId>
              </a:tblPr>
              <a:tblGrid>
                <a:gridCol w="1121410">
                  <a:extLst>
                    <a:ext uri="{9D8B030D-6E8A-4147-A177-3AD203B41FA5}">
                      <a16:colId xmlns:a16="http://schemas.microsoft.com/office/drawing/2014/main" val="20000"/>
                    </a:ext>
                  </a:extLst>
                </a:gridCol>
                <a:gridCol w="814705">
                  <a:extLst>
                    <a:ext uri="{9D8B030D-6E8A-4147-A177-3AD203B41FA5}">
                      <a16:colId xmlns:a16="http://schemas.microsoft.com/office/drawing/2014/main" val="20001"/>
                    </a:ext>
                  </a:extLst>
                </a:gridCol>
                <a:gridCol w="799652">
                  <a:extLst>
                    <a:ext uri="{9D8B030D-6E8A-4147-A177-3AD203B41FA5}">
                      <a16:colId xmlns:a16="http://schemas.microsoft.com/office/drawing/2014/main" val="20002"/>
                    </a:ext>
                  </a:extLst>
                </a:gridCol>
                <a:gridCol w="767421">
                  <a:extLst>
                    <a:ext uri="{9D8B030D-6E8A-4147-A177-3AD203B41FA5}">
                      <a16:colId xmlns:a16="http://schemas.microsoft.com/office/drawing/2014/main" val="20003"/>
                    </a:ext>
                  </a:extLst>
                </a:gridCol>
                <a:gridCol w="754349">
                  <a:extLst>
                    <a:ext uri="{9D8B030D-6E8A-4147-A177-3AD203B41FA5}">
                      <a16:colId xmlns:a16="http://schemas.microsoft.com/office/drawing/2014/main" val="20004"/>
                    </a:ext>
                  </a:extLst>
                </a:gridCol>
                <a:gridCol w="812627">
                  <a:extLst>
                    <a:ext uri="{9D8B030D-6E8A-4147-A177-3AD203B41FA5}">
                      <a16:colId xmlns:a16="http://schemas.microsoft.com/office/drawing/2014/main" val="20005"/>
                    </a:ext>
                  </a:extLst>
                </a:gridCol>
                <a:gridCol w="826244">
                  <a:extLst>
                    <a:ext uri="{9D8B030D-6E8A-4147-A177-3AD203B41FA5}">
                      <a16:colId xmlns:a16="http://schemas.microsoft.com/office/drawing/2014/main" val="20006"/>
                    </a:ext>
                  </a:extLst>
                </a:gridCol>
                <a:gridCol w="833324">
                  <a:extLst>
                    <a:ext uri="{9D8B030D-6E8A-4147-A177-3AD203B41FA5}">
                      <a16:colId xmlns:a16="http://schemas.microsoft.com/office/drawing/2014/main" val="20007"/>
                    </a:ext>
                  </a:extLst>
                </a:gridCol>
                <a:gridCol w="812083">
                  <a:extLst>
                    <a:ext uri="{9D8B030D-6E8A-4147-A177-3AD203B41FA5}">
                      <a16:colId xmlns:a16="http://schemas.microsoft.com/office/drawing/2014/main" val="20008"/>
                    </a:ext>
                  </a:extLst>
                </a:gridCol>
                <a:gridCol w="784305">
                  <a:extLst>
                    <a:ext uri="{9D8B030D-6E8A-4147-A177-3AD203B41FA5}">
                      <a16:colId xmlns:a16="http://schemas.microsoft.com/office/drawing/2014/main" val="20009"/>
                    </a:ext>
                  </a:extLst>
                </a:gridCol>
              </a:tblGrid>
              <a:tr h="552450">
                <a:tc grid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原因与结果</a:t>
                      </a:r>
                    </a:p>
                  </a:txBody>
                  <a:tcPr anchor="ctr"/>
                </a:tc>
                <a:tc hMerge="1">
                  <a:txBody>
                    <a:bodyPr/>
                    <a:lstStyle/>
                    <a:p>
                      <a:endParaRPr lang="zh-CN"/>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1</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2</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3</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4</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5</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6</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7</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8</a:t>
                      </a:r>
                    </a:p>
                  </a:txBody>
                  <a:tcPr anchor="ctr"/>
                </a:tc>
                <a:extLst>
                  <a:ext uri="{0D108BD9-81ED-4DB2-BD59-A6C34878D82A}">
                    <a16:rowId xmlns:a16="http://schemas.microsoft.com/office/drawing/2014/main" val="10000"/>
                  </a:ext>
                </a:extLst>
              </a:tr>
              <a:tr h="363220">
                <a:tc rowSpan="5">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原因</a:t>
                      </a:r>
                    </a:p>
                  </a:txBody>
                  <a:tcPr anchor="ctr"/>
                </a:tc>
                <a:tc>
                  <a:txBody>
                    <a:bodyPr/>
                    <a:lstStyle/>
                    <a:p>
                      <a:pPr marL="0" algn="ctr" defTabSz="1219200" rtl="0" eaLnBrk="1" latinLnBrk="0" hangingPunct="1">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zh-CN" altLang="en-US"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1"/>
                  </a:ext>
                </a:extLst>
              </a:tr>
              <a:tr h="339090">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extLst>
                  <a:ext uri="{0D108BD9-81ED-4DB2-BD59-A6C34878D82A}">
                    <a16:rowId xmlns:a16="http://schemas.microsoft.com/office/drawing/2014/main" val="10002"/>
                  </a:ext>
                </a:extLst>
              </a:tr>
              <a:tr h="354330">
                <a:tc vMerge="1">
                  <a:txBody>
                    <a:bodyPr/>
                    <a:lstStyle/>
                    <a:p>
                      <a:endParaRPr lang="zh-CN"/>
                    </a:p>
                  </a:txBody>
                  <a:tcP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3"/>
                  </a:ext>
                </a:extLst>
              </a:tr>
              <a:tr h="327025">
                <a:tc vMerge="1">
                  <a:txBody>
                    <a:bodyPr/>
                    <a:lstStyle/>
                    <a:p>
                      <a:endParaRPr lang="zh-CN"/>
                    </a:p>
                  </a:txBody>
                  <a:tcP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extLst>
                  <a:ext uri="{0D108BD9-81ED-4DB2-BD59-A6C34878D82A}">
                    <a16:rowId xmlns:a16="http://schemas.microsoft.com/office/drawing/2014/main" val="10004"/>
                  </a:ext>
                </a:extLst>
              </a:tr>
              <a:tr h="368935">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5</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N</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N</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N</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N</a:t>
                      </a:r>
                    </a:p>
                  </a:txBody>
                  <a:tcPr anchor="ctr"/>
                </a:tc>
                <a:extLst>
                  <a:ext uri="{0D108BD9-81ED-4DB2-BD59-A6C34878D82A}">
                    <a16:rowId xmlns:a16="http://schemas.microsoft.com/office/drawing/2014/main" val="10005"/>
                  </a:ext>
                </a:extLst>
              </a:tr>
              <a:tr h="338455">
                <a:tc rowSpan="5">
                  <a:txBody>
                    <a:bodyPr/>
                    <a:lstStyle/>
                    <a:p>
                      <a:pPr marL="0" algn="ctr" defTabSz="1219200" rtl="0" eaLnBrk="1" latinLnBrk="0" hangingPunct="1">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结果</a:t>
                      </a:r>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a:t>
                      </a: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6"/>
                  </a:ext>
                </a:extLst>
              </a:tr>
              <a:tr h="347345">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7"/>
                  </a:ext>
                </a:extLst>
              </a:tr>
              <a:tr h="314325">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8"/>
                  </a:ext>
                </a:extLst>
              </a:tr>
              <a:tr h="368300">
                <a:tc vMerge="1">
                  <a:txBody>
                    <a:bodyPr/>
                    <a:lstStyle/>
                    <a:p>
                      <a:endParaRPr lang="zh-CN"/>
                    </a:p>
                  </a:txBody>
                  <a:tcP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9"/>
                  </a:ext>
                </a:extLst>
              </a:tr>
              <a:tr h="314325">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5</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10"/>
                  </a:ext>
                </a:extLst>
              </a:tr>
            </a:tbl>
          </a:graphicData>
        </a:graphic>
      </p:graphicFrame>
      <p:sp>
        <p:nvSpPr>
          <p:cNvPr id="5" name="Title 1"/>
          <p:cNvSpPr txBox="1"/>
          <p:nvPr/>
        </p:nvSpPr>
        <p:spPr>
          <a:xfrm>
            <a:off x="1039559" y="189794"/>
            <a:ext cx="7759571"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2.3.3	实例一：零食</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自动售货机售货情况的因果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4207510" y="907415"/>
            <a:ext cx="395033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sym typeface="+mn-ea"/>
              </a:rPr>
              <a:t>简化后的零食自动售货机的决策表</a:t>
            </a:r>
            <a:endParaRPr lang="zh-CN" altLang="en-US" sz="1800" dirty="0">
              <a:solidFill>
                <a:srgbClr val="0070C0"/>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4213918821"/>
              </p:ext>
            </p:extLst>
          </p:nvPr>
        </p:nvGraphicFramePr>
        <p:xfrm>
          <a:off x="2729865" y="1557655"/>
          <a:ext cx="5896408" cy="4215765"/>
        </p:xfrm>
        <a:graphic>
          <a:graphicData uri="http://schemas.openxmlformats.org/drawingml/2006/table">
            <a:tbl>
              <a:tblPr firstRow="1" bandRow="1">
                <a:tableStyleId>{5C22544A-7EE6-4342-B048-85BDC9FD1C3A}</a:tableStyleId>
              </a:tblPr>
              <a:tblGrid>
                <a:gridCol w="1121410">
                  <a:extLst>
                    <a:ext uri="{9D8B030D-6E8A-4147-A177-3AD203B41FA5}">
                      <a16:colId xmlns:a16="http://schemas.microsoft.com/office/drawing/2014/main" val="20000"/>
                    </a:ext>
                  </a:extLst>
                </a:gridCol>
                <a:gridCol w="814705">
                  <a:extLst>
                    <a:ext uri="{9D8B030D-6E8A-4147-A177-3AD203B41FA5}">
                      <a16:colId xmlns:a16="http://schemas.microsoft.com/office/drawing/2014/main" val="20001"/>
                    </a:ext>
                  </a:extLst>
                </a:gridCol>
                <a:gridCol w="799652">
                  <a:extLst>
                    <a:ext uri="{9D8B030D-6E8A-4147-A177-3AD203B41FA5}">
                      <a16:colId xmlns:a16="http://schemas.microsoft.com/office/drawing/2014/main" val="20002"/>
                    </a:ext>
                  </a:extLst>
                </a:gridCol>
                <a:gridCol w="767421">
                  <a:extLst>
                    <a:ext uri="{9D8B030D-6E8A-4147-A177-3AD203B41FA5}">
                      <a16:colId xmlns:a16="http://schemas.microsoft.com/office/drawing/2014/main" val="20003"/>
                    </a:ext>
                  </a:extLst>
                </a:gridCol>
                <a:gridCol w="754349">
                  <a:extLst>
                    <a:ext uri="{9D8B030D-6E8A-4147-A177-3AD203B41FA5}">
                      <a16:colId xmlns:a16="http://schemas.microsoft.com/office/drawing/2014/main" val="20004"/>
                    </a:ext>
                  </a:extLst>
                </a:gridCol>
                <a:gridCol w="812627">
                  <a:extLst>
                    <a:ext uri="{9D8B030D-6E8A-4147-A177-3AD203B41FA5}">
                      <a16:colId xmlns:a16="http://schemas.microsoft.com/office/drawing/2014/main" val="20005"/>
                    </a:ext>
                  </a:extLst>
                </a:gridCol>
                <a:gridCol w="826244">
                  <a:extLst>
                    <a:ext uri="{9D8B030D-6E8A-4147-A177-3AD203B41FA5}">
                      <a16:colId xmlns:a16="http://schemas.microsoft.com/office/drawing/2014/main" val="20006"/>
                    </a:ext>
                  </a:extLst>
                </a:gridCol>
              </a:tblGrid>
              <a:tr h="552450">
                <a:tc grid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原因与结果</a:t>
                      </a:r>
                    </a:p>
                  </a:txBody>
                  <a:tcPr anchor="ctr"/>
                </a:tc>
                <a:tc hMerge="1">
                  <a:txBody>
                    <a:bodyPr/>
                    <a:lstStyle/>
                    <a:p>
                      <a:endParaRPr lang="zh-CN"/>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1</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2</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3</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4</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5</a:t>
                      </a:r>
                    </a:p>
                  </a:txBody>
                  <a:tcPr anchor="ctr"/>
                </a:tc>
                <a:extLst>
                  <a:ext uri="{0D108BD9-81ED-4DB2-BD59-A6C34878D82A}">
                    <a16:rowId xmlns:a16="http://schemas.microsoft.com/office/drawing/2014/main" val="10000"/>
                  </a:ext>
                </a:extLst>
              </a:tr>
              <a:tr h="363220">
                <a:tc rowSpan="5">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原因</a:t>
                      </a:r>
                    </a:p>
                  </a:txBody>
                  <a:tcPr anchor="ctr"/>
                </a:tc>
                <a:tc>
                  <a:txBody>
                    <a:bodyPr/>
                    <a:lstStyle/>
                    <a:p>
                      <a:pPr marL="0" algn="ctr" defTabSz="1219200" rtl="0" eaLnBrk="1" latinLnBrk="0" hangingPunct="1">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zh-CN" altLang="en-US"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1"/>
                  </a:ext>
                </a:extLst>
              </a:tr>
              <a:tr h="339090">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extLst>
                  <a:ext uri="{0D108BD9-81ED-4DB2-BD59-A6C34878D82A}">
                    <a16:rowId xmlns:a16="http://schemas.microsoft.com/office/drawing/2014/main" val="10002"/>
                  </a:ext>
                </a:extLst>
              </a:tr>
              <a:tr h="354330">
                <a:tc vMerge="1">
                  <a:txBody>
                    <a:bodyPr/>
                    <a:lstStyle/>
                    <a:p>
                      <a:endParaRPr lang="zh-CN"/>
                    </a:p>
                  </a:txBody>
                  <a:tcP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a:t>
                      </a:r>
                    </a:p>
                  </a:txBody>
                  <a:tcPr anchor="ctr"/>
                </a:tc>
                <a:extLst>
                  <a:ext uri="{0D108BD9-81ED-4DB2-BD59-A6C34878D82A}">
                    <a16:rowId xmlns:a16="http://schemas.microsoft.com/office/drawing/2014/main" val="10003"/>
                  </a:ext>
                </a:extLst>
              </a:tr>
              <a:tr h="327025">
                <a:tc vMerge="1">
                  <a:txBody>
                    <a:bodyPr/>
                    <a:lstStyle/>
                    <a:p>
                      <a:endParaRPr lang="zh-CN"/>
                    </a:p>
                  </a:txBody>
                  <a:tcP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4"/>
                  </a:ext>
                </a:extLst>
              </a:tr>
              <a:tr h="368935">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5</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Y</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Y</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N</a:t>
                      </a:r>
                    </a:p>
                  </a:txBody>
                  <a:tcPr anchor="ctr"/>
                </a:tc>
                <a:extLst>
                  <a:ext uri="{0D108BD9-81ED-4DB2-BD59-A6C34878D82A}">
                    <a16:rowId xmlns:a16="http://schemas.microsoft.com/office/drawing/2014/main" val="10005"/>
                  </a:ext>
                </a:extLst>
              </a:tr>
              <a:tr h="338455">
                <a:tc rowSpan="5">
                  <a:txBody>
                    <a:bodyPr/>
                    <a:lstStyle/>
                    <a:p>
                      <a:pPr marL="0" algn="ctr" defTabSz="1219200" rtl="0" eaLnBrk="1" latinLnBrk="0" hangingPunct="1">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结果</a:t>
                      </a:r>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a:t>
                      </a: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6"/>
                  </a:ext>
                </a:extLst>
              </a:tr>
              <a:tr h="347345">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7"/>
                  </a:ext>
                </a:extLst>
              </a:tr>
              <a:tr h="314325">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8"/>
                  </a:ext>
                </a:extLst>
              </a:tr>
              <a:tr h="368300">
                <a:tc vMerge="1">
                  <a:txBody>
                    <a:bodyPr/>
                    <a:lstStyle/>
                    <a:p>
                      <a:endParaRPr lang="zh-CN"/>
                    </a:p>
                  </a:txBody>
                  <a:tcP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9"/>
                  </a:ext>
                </a:extLst>
              </a:tr>
              <a:tr h="314325">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5</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zh-CN" altLang="en-US"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10"/>
                  </a:ext>
                </a:extLst>
              </a:tr>
            </a:tbl>
          </a:graphicData>
        </a:graphic>
      </p:graphicFrame>
      <p:sp>
        <p:nvSpPr>
          <p:cNvPr id="5" name="Title 1"/>
          <p:cNvSpPr txBox="1"/>
          <p:nvPr/>
        </p:nvSpPr>
        <p:spPr>
          <a:xfrm>
            <a:off x="1039559" y="189794"/>
            <a:ext cx="7759571"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2.3.3	实例一：零食</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自动售货机售货情况的因果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1127125" y="909320"/>
            <a:ext cx="971042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根据合并后的</a:t>
            </a:r>
            <a:r>
              <a:rPr lang="zh-CN" altLang="en-US" sz="1800">
                <a:solidFill>
                  <a:srgbClr val="595959"/>
                </a:solidFill>
                <a:latin typeface="微软雅黑" panose="020B0503020204020204" pitchFamily="34" charset="-122"/>
                <a:ea typeface="微软雅黑" panose="020B0503020204020204" pitchFamily="34" charset="-122"/>
              </a:rPr>
              <a:t>决策表设计</a:t>
            </a:r>
            <a:r>
              <a:rPr lang="en-US" altLang="zh-CN" sz="1800">
                <a:solidFill>
                  <a:srgbClr val="595959"/>
                </a:solidFill>
                <a:latin typeface="微软雅黑" panose="020B0503020204020204" pitchFamily="34" charset="-122"/>
                <a:ea typeface="微软雅黑" panose="020B0503020204020204" pitchFamily="34" charset="-122"/>
              </a:rPr>
              <a:t>5</a:t>
            </a:r>
            <a:r>
              <a:rPr lang="zh-CN" altLang="en-US" sz="1800">
                <a:solidFill>
                  <a:srgbClr val="595959"/>
                </a:solidFill>
                <a:latin typeface="微软雅黑" panose="020B0503020204020204" pitchFamily="34" charset="-122"/>
                <a:ea typeface="微软雅黑" panose="020B0503020204020204" pitchFamily="34" charset="-122"/>
              </a:rPr>
              <a:t>个</a:t>
            </a:r>
            <a:r>
              <a:rPr lang="zh-CN" altLang="en-US" sz="1800" dirty="0">
                <a:solidFill>
                  <a:srgbClr val="0070C0"/>
                </a:solidFill>
                <a:latin typeface="微软雅黑" panose="020B0503020204020204" pitchFamily="34" charset="-122"/>
                <a:ea typeface="微软雅黑" panose="020B0503020204020204" pitchFamily="34" charset="-122"/>
              </a:rPr>
              <a:t>零食自动售货机的测试用例</a:t>
            </a:r>
            <a:r>
              <a:rPr lang="zh-CN" altLang="en-US" sz="1800" dirty="0">
                <a:solidFill>
                  <a:srgbClr val="595959"/>
                </a:solidFill>
                <a:latin typeface="微软雅黑" panose="020B0503020204020204" pitchFamily="34" charset="-122"/>
                <a:ea typeface="微软雅黑" panose="020B0503020204020204" pitchFamily="34" charset="-122"/>
              </a:rPr>
              <a:t>，如下表所示。</a:t>
            </a:r>
          </a:p>
          <a:p>
            <a:pPr algn="just">
              <a:lnSpc>
                <a:spcPct val="150000"/>
              </a:lnSpc>
              <a:buClrTx/>
              <a:buSzTx/>
              <a:buFontTx/>
            </a:pPr>
            <a:endParaRPr lang="zh-CN" altLang="en-US" sz="1800" dirty="0">
              <a:solidFill>
                <a:srgbClr val="595959"/>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2731478730"/>
              </p:ext>
            </p:extLst>
          </p:nvPr>
        </p:nvGraphicFramePr>
        <p:xfrm>
          <a:off x="1774824" y="1630045"/>
          <a:ext cx="9062721" cy="3659505"/>
        </p:xfrm>
        <a:graphic>
          <a:graphicData uri="http://schemas.openxmlformats.org/drawingml/2006/table">
            <a:tbl>
              <a:tblPr firstRow="1" bandRow="1">
                <a:tableStyleId>{5C22544A-7EE6-4342-B048-85BDC9FD1C3A}</a:tableStyleId>
              </a:tblPr>
              <a:tblGrid>
                <a:gridCol w="1476464">
                  <a:extLst>
                    <a:ext uri="{9D8B030D-6E8A-4147-A177-3AD203B41FA5}">
                      <a16:colId xmlns:a16="http://schemas.microsoft.com/office/drawing/2014/main" val="20000"/>
                    </a:ext>
                  </a:extLst>
                </a:gridCol>
                <a:gridCol w="1523314">
                  <a:extLst>
                    <a:ext uri="{9D8B030D-6E8A-4147-A177-3AD203B41FA5}">
                      <a16:colId xmlns:a16="http://schemas.microsoft.com/office/drawing/2014/main" val="20001"/>
                    </a:ext>
                  </a:extLst>
                </a:gridCol>
                <a:gridCol w="1455106">
                  <a:extLst>
                    <a:ext uri="{9D8B030D-6E8A-4147-A177-3AD203B41FA5}">
                      <a16:colId xmlns:a16="http://schemas.microsoft.com/office/drawing/2014/main" val="20002"/>
                    </a:ext>
                  </a:extLst>
                </a:gridCol>
                <a:gridCol w="1672821">
                  <a:extLst>
                    <a:ext uri="{9D8B030D-6E8A-4147-A177-3AD203B41FA5}">
                      <a16:colId xmlns:a16="http://schemas.microsoft.com/office/drawing/2014/main" val="20003"/>
                    </a:ext>
                  </a:extLst>
                </a:gridCol>
                <a:gridCol w="2935016">
                  <a:extLst>
                    <a:ext uri="{9D8B030D-6E8A-4147-A177-3AD203B41FA5}">
                      <a16:colId xmlns:a16="http://schemas.microsoft.com/office/drawing/2014/main" val="20004"/>
                    </a:ext>
                  </a:extLst>
                </a:gridCol>
              </a:tblGrid>
              <a:tr h="64262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sz="1800">
                          <a:latin typeface="微软雅黑" panose="020B0503020204020204" pitchFamily="34" charset="-122"/>
                          <a:ea typeface="微软雅黑" panose="020B0503020204020204" pitchFamily="34" charset="-122"/>
                        </a:rPr>
                        <a:t>投入硬币</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选择零食</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是否有零钱</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预期结果</a:t>
                      </a:r>
                    </a:p>
                  </a:txBody>
                  <a:tcPr anchor="ctr"/>
                </a:tc>
                <a:extLst>
                  <a:ext uri="{0D108BD9-81ED-4DB2-BD59-A6C34878D82A}">
                    <a16:rowId xmlns:a16="http://schemas.microsoft.com/office/drawing/2014/main" val="10000"/>
                  </a:ext>
                </a:extLst>
              </a:tr>
              <a:tr h="627380">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test1</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5角钱</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选择糖果</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无关条件项</a:t>
                      </a:r>
                      <a:endParaRPr lang="en-US" altLang="zh-CN" sz="1800" kern="1200" dirty="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送出糖果</a:t>
                      </a:r>
                    </a:p>
                  </a:txBody>
                  <a:tcPr anchor="ctr"/>
                </a:tc>
                <a:extLst>
                  <a:ext uri="{0D108BD9-81ED-4DB2-BD59-A6C34878D82A}">
                    <a16:rowId xmlns:a16="http://schemas.microsoft.com/office/drawing/2014/main" val="10001"/>
                  </a:ext>
                </a:extLst>
              </a:tr>
              <a:tr h="585470">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test2</a:t>
                      </a:r>
                    </a:p>
                  </a:txBody>
                  <a:tcPr anchor="ct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zh-CN" altLang="en-US" sz="1800" kern="1200">
                          <a:solidFill>
                            <a:srgbClr val="595959"/>
                          </a:solidFill>
                          <a:latin typeface="微软雅黑" panose="020B0503020204020204" pitchFamily="34" charset="-122"/>
                          <a:ea typeface="微软雅黑" panose="020B0503020204020204" pitchFamily="34" charset="-122"/>
                          <a:cs typeface="+mn-cs"/>
                        </a:rPr>
                        <a:t>5角钱</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选择饼干</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无关条件项</a:t>
                      </a:r>
                      <a:endParaRPr lang="en-US" altLang="zh-CN" sz="1800" kern="1200" dirty="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送出饼干</a:t>
                      </a:r>
                    </a:p>
                  </a:txBody>
                  <a:tcPr anchor="ctr"/>
                </a:tc>
                <a:extLst>
                  <a:ext uri="{0D108BD9-81ED-4DB2-BD59-A6C34878D82A}">
                    <a16:rowId xmlns:a16="http://schemas.microsoft.com/office/drawing/2014/main" val="10002"/>
                  </a:ext>
                </a:extLst>
              </a:tr>
              <a:tr h="60134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test3</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1元钱</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选择糖果</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有</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送出糖果并退出5角</a:t>
                      </a:r>
                      <a:r>
                        <a:rPr lang="zh-CN" altLang="en-US" sz="1800" kern="1200">
                          <a:solidFill>
                            <a:srgbClr val="595959"/>
                          </a:solidFill>
                          <a:latin typeface="微软雅黑" panose="020B0503020204020204" pitchFamily="34" charset="-122"/>
                          <a:ea typeface="微软雅黑" panose="020B0503020204020204" pitchFamily="34" charset="-122"/>
                          <a:cs typeface="+mn-cs"/>
                        </a:rPr>
                        <a:t>钱</a:t>
                      </a:r>
                      <a:r>
                        <a:rPr lang="en-US" altLang="zh-CN" sz="1800" kern="1200">
                          <a:solidFill>
                            <a:srgbClr val="595959"/>
                          </a:solidFill>
                          <a:latin typeface="微软雅黑" panose="020B0503020204020204" pitchFamily="34" charset="-122"/>
                          <a:ea typeface="微软雅黑" panose="020B0503020204020204" pitchFamily="34" charset="-122"/>
                          <a:cs typeface="+mn-cs"/>
                        </a:rPr>
                        <a:t>硬币</a:t>
                      </a:r>
                    </a:p>
                  </a:txBody>
                  <a:tcPr anchor="ctr"/>
                </a:tc>
                <a:extLst>
                  <a:ext uri="{0D108BD9-81ED-4DB2-BD59-A6C34878D82A}">
                    <a16:rowId xmlns:a16="http://schemas.microsoft.com/office/drawing/2014/main" val="10004"/>
                  </a:ext>
                </a:extLst>
              </a:tr>
              <a:tr h="60134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test4</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1元钱</a:t>
                      </a: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选择饼干</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有</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送出饼干并退出5角</a:t>
                      </a:r>
                      <a:r>
                        <a:rPr lang="zh-CN" altLang="en-US" sz="1800" kern="1200">
                          <a:solidFill>
                            <a:srgbClr val="595959"/>
                          </a:solidFill>
                          <a:latin typeface="微软雅黑" panose="020B0503020204020204" pitchFamily="34" charset="-122"/>
                          <a:ea typeface="微软雅黑" panose="020B0503020204020204" pitchFamily="34" charset="-122"/>
                          <a:cs typeface="+mn-cs"/>
                        </a:rPr>
                        <a:t>钱</a:t>
                      </a:r>
                      <a:r>
                        <a:rPr lang="en-US" altLang="zh-CN" sz="1800" kern="1200">
                          <a:solidFill>
                            <a:srgbClr val="595959"/>
                          </a:solidFill>
                          <a:latin typeface="微软雅黑" panose="020B0503020204020204" pitchFamily="34" charset="-122"/>
                          <a:ea typeface="微软雅黑" panose="020B0503020204020204" pitchFamily="34" charset="-122"/>
                          <a:cs typeface="+mn-cs"/>
                        </a:rPr>
                        <a:t>硬币</a:t>
                      </a:r>
                    </a:p>
                  </a:txBody>
                  <a:tcPr anchor="ctr"/>
                </a:tc>
                <a:extLst>
                  <a:ext uri="{0D108BD9-81ED-4DB2-BD59-A6C34878D82A}">
                    <a16:rowId xmlns:a16="http://schemas.microsoft.com/office/drawing/2014/main" val="10005"/>
                  </a:ext>
                </a:extLst>
              </a:tr>
              <a:tr h="601345">
                <a:tc>
                  <a:txBody>
                    <a:bodyPr/>
                    <a:lstStyle/>
                    <a:p>
                      <a:pPr marL="0" algn="ctr" defTabSz="1219200" rtl="0" eaLnBrk="1" latinLnBrk="0" hangingPunct="1">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test5</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1元钱</a:t>
                      </a:r>
                    </a:p>
                  </a:txBody>
                  <a:tcPr anchor="ctr"/>
                </a:tc>
                <a:tc>
                  <a:txBody>
                    <a:bodyPr/>
                    <a:lstStyle/>
                    <a:p>
                      <a:pPr marL="0" algn="ctr" defTabSz="1219200" rtl="0" eaLnBrk="1" latinLnBrk="0" hangingPunct="1">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无关条件项</a:t>
                      </a:r>
                      <a:endParaRPr lang="en-US" altLang="zh-CN" sz="1800" kern="1200" dirty="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没有</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buNone/>
                      </a:pPr>
                      <a:r>
                        <a:rPr lang="zh-CN" altLang="en-US" sz="1800" kern="1200" dirty="0">
                          <a:solidFill>
                            <a:srgbClr val="595959"/>
                          </a:solidFill>
                          <a:latin typeface="微软雅黑" panose="020B0503020204020204" pitchFamily="34" charset="-122"/>
                          <a:ea typeface="微软雅黑" panose="020B0503020204020204" pitchFamily="34" charset="-122"/>
                          <a:cs typeface="+mn-cs"/>
                        </a:rPr>
                        <a:t>亮</a:t>
                      </a:r>
                      <a:r>
                        <a:rPr lang="en-US" altLang="zh-CN" sz="1800" kern="1200" dirty="0">
                          <a:solidFill>
                            <a:srgbClr val="595959"/>
                          </a:solidFill>
                          <a:latin typeface="微软雅黑" panose="020B0503020204020204" pitchFamily="34" charset="-122"/>
                          <a:ea typeface="微软雅黑" panose="020B0503020204020204" pitchFamily="34" charset="-122"/>
                          <a:cs typeface="+mn-cs"/>
                        </a:rPr>
                        <a:t>红灯并退出1元</a:t>
                      </a:r>
                      <a:r>
                        <a:rPr lang="zh-CN" altLang="en-US" sz="1800" kern="1200" dirty="0">
                          <a:solidFill>
                            <a:srgbClr val="595959"/>
                          </a:solidFill>
                          <a:latin typeface="微软雅黑" panose="020B0503020204020204" pitchFamily="34" charset="-122"/>
                          <a:ea typeface="微软雅黑" panose="020B0503020204020204" pitchFamily="34" charset="-122"/>
                          <a:cs typeface="+mn-cs"/>
                        </a:rPr>
                        <a:t>钱</a:t>
                      </a:r>
                      <a:r>
                        <a:rPr lang="en-US" altLang="zh-CN" sz="1800" kern="1200" dirty="0" err="1">
                          <a:solidFill>
                            <a:srgbClr val="595959"/>
                          </a:solidFill>
                          <a:latin typeface="微软雅黑" panose="020B0503020204020204" pitchFamily="34" charset="-122"/>
                          <a:ea typeface="微软雅黑" panose="020B0503020204020204" pitchFamily="34" charset="-122"/>
                          <a:cs typeface="+mn-cs"/>
                        </a:rPr>
                        <a:t>硬币</a:t>
                      </a:r>
                      <a:endParaRPr lang="en-US" altLang="zh-CN" sz="1800" kern="1200" dirty="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8"/>
                  </a:ext>
                </a:extLst>
              </a:tr>
            </a:tbl>
          </a:graphicData>
        </a:graphic>
      </p:graphicFrame>
      <p:sp>
        <p:nvSpPr>
          <p:cNvPr id="5" name="Title 1"/>
          <p:cNvSpPr txBox="1"/>
          <p:nvPr/>
        </p:nvSpPr>
        <p:spPr>
          <a:xfrm>
            <a:off x="1039559" y="189794"/>
            <a:ext cx="7759571"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2.3.3	实例一：零食</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自动售货机售货情况的因果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1369B2"/>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等价类划分</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35354" y="3213770"/>
            <a:ext cx="566929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掌握三角形</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问题的</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因果图与决策表</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绘制，能够</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通过因果图与决策表设计三角形的测试用例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35" y="266700"/>
            <a:ext cx="70142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2.3.4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：三角形问题的因果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982980" y="909955"/>
            <a:ext cx="10017125" cy="219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三角形问题是一个非常经典的案例，下面将使用三角形讲解决策表的绘制与测试用例的设计。三角形的三边是否能构成三角形，如果能构成三角形，那么是构成一般三角形、等腰三角形还是等边三角形，据此分析，假设</a:t>
            </a:r>
            <a:r>
              <a:rPr lang="zh-CN" altLang="en-US" sz="1800" dirty="0">
                <a:solidFill>
                  <a:srgbClr val="0070C0"/>
                </a:solidFill>
                <a:latin typeface="微软雅黑" panose="020B0503020204020204" pitchFamily="34" charset="-122"/>
                <a:ea typeface="微软雅黑" panose="020B0503020204020204" pitchFamily="34" charset="-122"/>
              </a:rPr>
              <a:t>三角形的三边</a:t>
            </a:r>
            <a:r>
              <a:rPr lang="zh-CN" altLang="en-US" sz="1800" dirty="0">
                <a:solidFill>
                  <a:srgbClr val="595959"/>
                </a:solidFill>
                <a:latin typeface="微软雅黑" panose="020B0503020204020204" pitchFamily="34" charset="-122"/>
                <a:ea typeface="微软雅黑" panose="020B0503020204020204" pitchFamily="34" charset="-122"/>
              </a:rPr>
              <a:t>分别为</a:t>
            </a:r>
            <a:r>
              <a:rPr lang="zh-CN" altLang="en-US" sz="1800" dirty="0">
                <a:solidFill>
                  <a:srgbClr val="0070C0"/>
                </a:solidFill>
                <a:latin typeface="微软雅黑" panose="020B0503020204020204" pitchFamily="34" charset="-122"/>
                <a:ea typeface="微软雅黑" panose="020B0503020204020204" pitchFamily="34" charset="-122"/>
              </a:rPr>
              <a:t>a、b、c</a:t>
            </a:r>
            <a:r>
              <a:rPr lang="zh-CN" altLang="en-US" sz="1800" dirty="0">
                <a:solidFill>
                  <a:srgbClr val="595959"/>
                </a:solidFill>
                <a:latin typeface="微软雅黑" panose="020B0503020204020204" pitchFamily="34" charset="-122"/>
                <a:ea typeface="微软雅黑" panose="020B0503020204020204" pitchFamily="34" charset="-122"/>
              </a:rPr>
              <a:t>，则三角形问题有</a:t>
            </a:r>
            <a:r>
              <a:rPr lang="zh-CN" altLang="en-US" sz="1800" dirty="0">
                <a:solidFill>
                  <a:srgbClr val="0070C0"/>
                </a:solidFill>
                <a:latin typeface="微软雅黑" panose="020B0503020204020204" pitchFamily="34" charset="-122"/>
                <a:ea typeface="微软雅黑" panose="020B0503020204020204" pitchFamily="34" charset="-122"/>
              </a:rPr>
              <a:t>4个原因</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是否构成三角形、a=b?、b=c?、c=a?</a:t>
            </a:r>
            <a:r>
              <a:rPr lang="zh-CN" altLang="en-US" sz="1800" dirty="0">
                <a:solidFill>
                  <a:srgbClr val="595959"/>
                </a:solidFill>
                <a:latin typeface="微软雅黑" panose="020B0503020204020204" pitchFamily="34" charset="-122"/>
                <a:ea typeface="微软雅黑" panose="020B0503020204020204" pitchFamily="34" charset="-122"/>
              </a:rPr>
              <a:t>；有</a:t>
            </a:r>
            <a:r>
              <a:rPr lang="zh-CN" altLang="en-US" sz="1800" dirty="0">
                <a:solidFill>
                  <a:srgbClr val="0070C0"/>
                </a:solidFill>
                <a:latin typeface="微软雅黑" panose="020B0503020204020204" pitchFamily="34" charset="-122"/>
                <a:ea typeface="微软雅黑" panose="020B0503020204020204" pitchFamily="34" charset="-122"/>
              </a:rPr>
              <a:t>5个结果</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不构成三角形、一般三角形、等腰三角形、等边三角形、不符合逻辑</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三角形问题的原因与结果</a:t>
            </a:r>
            <a:r>
              <a:rPr lang="zh-CN" altLang="en-US" sz="1800" dirty="0">
                <a:solidFill>
                  <a:srgbClr val="595959"/>
                </a:solidFill>
                <a:latin typeface="微软雅黑" panose="020B0503020204020204" pitchFamily="34" charset="-122"/>
                <a:ea typeface="微软雅黑" panose="020B0503020204020204" pitchFamily="34" charset="-122"/>
              </a:rPr>
              <a:t>如下表所示。</a:t>
            </a:r>
          </a:p>
        </p:txBody>
      </p:sp>
      <p:sp>
        <p:nvSpPr>
          <p:cNvPr id="31" name="Title 1"/>
          <p:cNvSpPr txBox="1"/>
          <p:nvPr/>
        </p:nvSpPr>
        <p:spPr>
          <a:xfrm>
            <a:off x="1143635" y="266700"/>
            <a:ext cx="70142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2.3.4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：三角形问题的因果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graphicFrame>
        <p:nvGraphicFramePr>
          <p:cNvPr id="2" name="表格 1">
            <a:extLst>
              <a:ext uri="{FF2B5EF4-FFF2-40B4-BE49-F238E27FC236}">
                <a16:creationId xmlns:a16="http://schemas.microsoft.com/office/drawing/2014/main" id="{3E79A079-A5CE-A07E-4B0B-E73CC3B20E17}"/>
              </a:ext>
            </a:extLst>
          </p:cNvPr>
          <p:cNvGraphicFramePr/>
          <p:nvPr>
            <p:custDataLst>
              <p:tags r:id="rId1"/>
            </p:custDataLst>
            <p:extLst>
              <p:ext uri="{D42A27DB-BD31-4B8C-83A1-F6EECF244321}">
                <p14:modId xmlns:p14="http://schemas.microsoft.com/office/powerpoint/2010/main" val="1706274873"/>
              </p:ext>
            </p:extLst>
          </p:nvPr>
        </p:nvGraphicFramePr>
        <p:xfrm>
          <a:off x="2710815" y="3107690"/>
          <a:ext cx="5614670" cy="3010535"/>
        </p:xfrm>
        <a:graphic>
          <a:graphicData uri="http://schemas.openxmlformats.org/drawingml/2006/table">
            <a:tbl>
              <a:tblPr firstRow="1" bandRow="1">
                <a:tableStyleId>{5C22544A-7EE6-4342-B048-85BDC9FD1C3A}</a:tableStyleId>
              </a:tblPr>
              <a:tblGrid>
                <a:gridCol w="200215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1870710">
                  <a:extLst>
                    <a:ext uri="{9D8B030D-6E8A-4147-A177-3AD203B41FA5}">
                      <a16:colId xmlns:a16="http://schemas.microsoft.com/office/drawing/2014/main" val="20002"/>
                    </a:ext>
                  </a:extLst>
                </a:gridCol>
                <a:gridCol w="867410">
                  <a:extLst>
                    <a:ext uri="{9D8B030D-6E8A-4147-A177-3AD203B41FA5}">
                      <a16:colId xmlns:a16="http://schemas.microsoft.com/office/drawing/2014/main" val="20003"/>
                    </a:ext>
                  </a:extLst>
                </a:gridCol>
              </a:tblGrid>
              <a:tr h="530225">
                <a:tc grid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原因</a:t>
                      </a:r>
                      <a:endParaRPr lang="zh-CN" altLang="en-US" sz="180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tc gridSpan="2">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结果</a:t>
                      </a:r>
                    </a:p>
                  </a:txBody>
                  <a:tcPr anchor="ctr"/>
                </a:tc>
                <a:tc hMerge="1">
                  <a:txBody>
                    <a:bodyPr/>
                    <a:lstStyle/>
                    <a:p>
                      <a:endParaRPr lang="zh-CN"/>
                    </a:p>
                  </a:txBody>
                  <a:tcPr anchor="ctr"/>
                </a:tc>
                <a:extLst>
                  <a:ext uri="{0D108BD9-81ED-4DB2-BD59-A6C34878D82A}">
                    <a16:rowId xmlns:a16="http://schemas.microsoft.com/office/drawing/2014/main" val="10000"/>
                  </a:ext>
                </a:extLst>
              </a:tr>
              <a:tr h="517525">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是否构成三角形</a:t>
                      </a:r>
                    </a:p>
                  </a:txBody>
                  <a:tcPr anchor="ctr"/>
                </a:tc>
                <a:tc>
                  <a:txBody>
                    <a:bodyPr/>
                    <a:lstStyle/>
                    <a:p>
                      <a:pPr algn="ctr">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zh-CN" altLang="en-US"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不构成三角形</a:t>
                      </a:r>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1"/>
                  </a:ext>
                </a:extLst>
              </a:tr>
              <a:tr h="48260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a=b?</a:t>
                      </a:r>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一般三角形</a:t>
                      </a:r>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2"/>
                  </a:ext>
                </a:extLst>
              </a:tr>
              <a:tr h="48768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b=c?</a:t>
                      </a:r>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等腰三角形</a:t>
                      </a:r>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3"/>
                  </a:ext>
                </a:extLst>
              </a:tr>
              <a:tr h="496570">
                <a:tc rowSpan="2">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a=c?</a:t>
                      </a:r>
                    </a:p>
                  </a:txBody>
                  <a:tcPr anchor="ctr"/>
                </a:tc>
                <a:tc rowSpan="2">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等边三角形</a:t>
                      </a:r>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4"/>
                  </a:ext>
                </a:extLst>
              </a:tr>
              <a:tr h="495935">
                <a:tc vMerge="1">
                  <a:txBody>
                    <a:bodyPr/>
                    <a:lstStyle/>
                    <a:p>
                      <a:endParaRPr lang="zh-CN"/>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不符合逻辑</a:t>
                      </a:r>
                    </a:p>
                  </a:txBody>
                  <a:tcPr anchor="ctr"/>
                </a:tc>
                <a:tc>
                  <a:txBody>
                    <a:bodyPr/>
                    <a:lstStyle/>
                    <a:p>
                      <a:pPr marL="0" algn="ctr" defTabSz="1219200" rtl="0" eaLnBrk="1" latinLnBrk="0" hangingPunct="1">
                        <a:buClrTx/>
                        <a:buSzTx/>
                        <a:buFontTx/>
                        <a:buNone/>
                      </a:pPr>
                      <a:r>
                        <a:rPr lang="en-US" sz="1800" kern="1200" dirty="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dirty="0">
                          <a:solidFill>
                            <a:srgbClr val="595959"/>
                          </a:solidFill>
                          <a:latin typeface="微软雅黑" panose="020B0503020204020204" pitchFamily="34" charset="-122"/>
                          <a:ea typeface="微软雅黑" panose="020B0503020204020204" pitchFamily="34" charset="-122"/>
                          <a:cs typeface="+mn-cs"/>
                          <a:sym typeface="+mn-ea"/>
                        </a:rPr>
                        <a:t>5</a:t>
                      </a:r>
                      <a:endParaRPr lang="en-US" altLang="zh-CN" sz="1800" kern="1200" baseline="-25000" dirty="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extLst>
              <p:ext uri="{D42A27DB-BD31-4B8C-83A1-F6EECF244321}">
                <p14:modId xmlns:p14="http://schemas.microsoft.com/office/powerpoint/2010/main" val="648861804"/>
              </p:ext>
            </p:extLst>
          </p:nvPr>
        </p:nvGraphicFramePr>
        <p:xfrm>
          <a:off x="838835" y="1573530"/>
          <a:ext cx="10376535" cy="4276090"/>
        </p:xfrm>
        <a:graphic>
          <a:graphicData uri="http://schemas.openxmlformats.org/drawingml/2006/table">
            <a:tbl>
              <a:tblPr firstRow="1" bandRow="1">
                <a:tableStyleId>{5C22544A-7EE6-4342-B048-85BDC9FD1C3A}</a:tableStyleId>
              </a:tblPr>
              <a:tblGrid>
                <a:gridCol w="772795">
                  <a:extLst>
                    <a:ext uri="{9D8B030D-6E8A-4147-A177-3AD203B41FA5}">
                      <a16:colId xmlns:a16="http://schemas.microsoft.com/office/drawing/2014/main" val="20000"/>
                    </a:ext>
                  </a:extLst>
                </a:gridCol>
                <a:gridCol w="560705">
                  <a:extLst>
                    <a:ext uri="{9D8B030D-6E8A-4147-A177-3AD203B41FA5}">
                      <a16:colId xmlns:a16="http://schemas.microsoft.com/office/drawing/2014/main" val="20001"/>
                    </a:ext>
                  </a:extLst>
                </a:gridCol>
                <a:gridCol w="550545">
                  <a:extLst>
                    <a:ext uri="{9D8B030D-6E8A-4147-A177-3AD203B41FA5}">
                      <a16:colId xmlns:a16="http://schemas.microsoft.com/office/drawing/2014/main" val="20002"/>
                    </a:ext>
                  </a:extLst>
                </a:gridCol>
                <a:gridCol w="527685">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59435">
                  <a:extLst>
                    <a:ext uri="{9D8B030D-6E8A-4147-A177-3AD203B41FA5}">
                      <a16:colId xmlns:a16="http://schemas.microsoft.com/office/drawing/2014/main" val="20005"/>
                    </a:ext>
                  </a:extLst>
                </a:gridCol>
                <a:gridCol w="568960">
                  <a:extLst>
                    <a:ext uri="{9D8B030D-6E8A-4147-A177-3AD203B41FA5}">
                      <a16:colId xmlns:a16="http://schemas.microsoft.com/office/drawing/2014/main" val="20006"/>
                    </a:ext>
                  </a:extLst>
                </a:gridCol>
                <a:gridCol w="574040">
                  <a:extLst>
                    <a:ext uri="{9D8B030D-6E8A-4147-A177-3AD203B41FA5}">
                      <a16:colId xmlns:a16="http://schemas.microsoft.com/office/drawing/2014/main" val="20007"/>
                    </a:ext>
                  </a:extLst>
                </a:gridCol>
                <a:gridCol w="574675">
                  <a:extLst>
                    <a:ext uri="{9D8B030D-6E8A-4147-A177-3AD203B41FA5}">
                      <a16:colId xmlns:a16="http://schemas.microsoft.com/office/drawing/2014/main" val="20008"/>
                    </a:ext>
                  </a:extLst>
                </a:gridCol>
                <a:gridCol w="572770">
                  <a:extLst>
                    <a:ext uri="{9D8B030D-6E8A-4147-A177-3AD203B41FA5}">
                      <a16:colId xmlns:a16="http://schemas.microsoft.com/office/drawing/2014/main" val="20009"/>
                    </a:ext>
                  </a:extLst>
                </a:gridCol>
                <a:gridCol w="573405">
                  <a:extLst>
                    <a:ext uri="{9D8B030D-6E8A-4147-A177-3AD203B41FA5}">
                      <a16:colId xmlns:a16="http://schemas.microsoft.com/office/drawing/2014/main" val="20010"/>
                    </a:ext>
                  </a:extLst>
                </a:gridCol>
                <a:gridCol w="574675">
                  <a:extLst>
                    <a:ext uri="{9D8B030D-6E8A-4147-A177-3AD203B41FA5}">
                      <a16:colId xmlns:a16="http://schemas.microsoft.com/office/drawing/2014/main" val="20011"/>
                    </a:ext>
                  </a:extLst>
                </a:gridCol>
                <a:gridCol w="574040">
                  <a:extLst>
                    <a:ext uri="{9D8B030D-6E8A-4147-A177-3AD203B41FA5}">
                      <a16:colId xmlns:a16="http://schemas.microsoft.com/office/drawing/2014/main" val="20012"/>
                    </a:ext>
                  </a:extLst>
                </a:gridCol>
                <a:gridCol w="574040">
                  <a:extLst>
                    <a:ext uri="{9D8B030D-6E8A-4147-A177-3AD203B41FA5}">
                      <a16:colId xmlns:a16="http://schemas.microsoft.com/office/drawing/2014/main" val="20013"/>
                    </a:ext>
                  </a:extLst>
                </a:gridCol>
                <a:gridCol w="574675">
                  <a:extLst>
                    <a:ext uri="{9D8B030D-6E8A-4147-A177-3AD203B41FA5}">
                      <a16:colId xmlns:a16="http://schemas.microsoft.com/office/drawing/2014/main" val="20014"/>
                    </a:ext>
                  </a:extLst>
                </a:gridCol>
                <a:gridCol w="574675">
                  <a:extLst>
                    <a:ext uri="{9D8B030D-6E8A-4147-A177-3AD203B41FA5}">
                      <a16:colId xmlns:a16="http://schemas.microsoft.com/office/drawing/2014/main" val="20015"/>
                    </a:ext>
                  </a:extLst>
                </a:gridCol>
                <a:gridCol w="574675">
                  <a:extLst>
                    <a:ext uri="{9D8B030D-6E8A-4147-A177-3AD203B41FA5}">
                      <a16:colId xmlns:a16="http://schemas.microsoft.com/office/drawing/2014/main" val="20016"/>
                    </a:ext>
                  </a:extLst>
                </a:gridCol>
                <a:gridCol w="574040">
                  <a:extLst>
                    <a:ext uri="{9D8B030D-6E8A-4147-A177-3AD203B41FA5}">
                      <a16:colId xmlns:a16="http://schemas.microsoft.com/office/drawing/2014/main" val="20017"/>
                    </a:ext>
                  </a:extLst>
                </a:gridCol>
              </a:tblGrid>
              <a:tr h="528320">
                <a:tc grid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原因与结果</a:t>
                      </a:r>
                    </a:p>
                  </a:txBody>
                  <a:tcPr anchor="ctr"/>
                </a:tc>
                <a:tc hMerge="1">
                  <a:txBody>
                    <a:bodyPr/>
                    <a:lstStyle/>
                    <a:p>
                      <a:endParaRPr lang="zh-CN"/>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1</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2</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3</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4</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5</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6</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7</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8</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9</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10</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11</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12</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13</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14</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15</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16</a:t>
                      </a:r>
                    </a:p>
                  </a:txBody>
                  <a:tcPr anchor="ctr"/>
                </a:tc>
                <a:extLst>
                  <a:ext uri="{0D108BD9-81ED-4DB2-BD59-A6C34878D82A}">
                    <a16:rowId xmlns:a16="http://schemas.microsoft.com/office/drawing/2014/main" val="10000"/>
                  </a:ext>
                </a:extLst>
              </a:tr>
              <a:tr h="436245">
                <a:tc rowSpan="4">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原因</a:t>
                      </a:r>
                    </a:p>
                  </a:txBody>
                  <a:tcPr anchor="ctr"/>
                </a:tc>
                <a:tc>
                  <a:txBody>
                    <a:bodyPr/>
                    <a:lstStyle/>
                    <a:p>
                      <a:pPr algn="ctr">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zh-CN" altLang="en-US"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extLst>
                  <a:ext uri="{0D108BD9-81ED-4DB2-BD59-A6C34878D82A}">
                    <a16:rowId xmlns:a16="http://schemas.microsoft.com/office/drawing/2014/main" val="10001"/>
                  </a:ext>
                </a:extLst>
              </a:tr>
              <a:tr h="408305">
                <a:tc vMerge="1">
                  <a:txBody>
                    <a:bodyPr/>
                    <a:lstStyle/>
                    <a:p>
                      <a:endParaRPr lang="zh-CN"/>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extLst>
                  <a:ext uri="{0D108BD9-81ED-4DB2-BD59-A6C34878D82A}">
                    <a16:rowId xmlns:a16="http://schemas.microsoft.com/office/drawing/2014/main" val="10002"/>
                  </a:ext>
                </a:extLst>
              </a:tr>
              <a:tr h="426720">
                <a:tc vMerge="1">
                  <a:txBody>
                    <a:bodyPr/>
                    <a:lstStyle/>
                    <a:p>
                      <a:endParaRPr lang="zh-CN"/>
                    </a:p>
                  </a:txBody>
                  <a:tcP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extLst>
                  <a:ext uri="{0D108BD9-81ED-4DB2-BD59-A6C34878D82A}">
                    <a16:rowId xmlns:a16="http://schemas.microsoft.com/office/drawing/2014/main" val="10003"/>
                  </a:ext>
                </a:extLst>
              </a:tr>
              <a:tr h="402590">
                <a:tc vMerge="1">
                  <a:txBody>
                    <a:bodyPr/>
                    <a:lstStyle/>
                    <a:p>
                      <a:endParaRPr lang="zh-CN"/>
                    </a:p>
                  </a:txBody>
                  <a:tcP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extLst>
                  <a:ext uri="{0D108BD9-81ED-4DB2-BD59-A6C34878D82A}">
                    <a16:rowId xmlns:a16="http://schemas.microsoft.com/office/drawing/2014/main" val="10004"/>
                  </a:ext>
                </a:extLst>
              </a:tr>
              <a:tr h="406400">
                <a:tc rowSpan="5">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结果</a:t>
                      </a:r>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5"/>
                  </a:ext>
                </a:extLst>
              </a:tr>
              <a:tr h="418465">
                <a:tc vMerge="1">
                  <a:txBody>
                    <a:bodyPr/>
                    <a:lstStyle/>
                    <a:p>
                      <a:endParaRPr lang="zh-CN"/>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6"/>
                  </a:ext>
                </a:extLst>
              </a:tr>
              <a:tr h="403225">
                <a:tc vMerge="1">
                  <a:txBody>
                    <a:bodyPr/>
                    <a:lstStyle/>
                    <a:p>
                      <a:endParaRPr lang="zh-CN"/>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7"/>
                  </a:ext>
                </a:extLst>
              </a:tr>
              <a:tr h="443230">
                <a:tc vMerge="1">
                  <a:txBody>
                    <a:bodyPr/>
                    <a:lstStyle/>
                    <a:p>
                      <a:endParaRPr lang="zh-CN"/>
                    </a:p>
                  </a:txBody>
                  <a:tcP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8"/>
                  </a:ext>
                </a:extLst>
              </a:tr>
              <a:tr h="402590">
                <a:tc vMerge="1">
                  <a:txBody>
                    <a:bodyPr/>
                    <a:lstStyle/>
                    <a:p>
                      <a:endParaRPr lang="zh-CN"/>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5</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9"/>
                  </a:ext>
                </a:extLst>
              </a:tr>
            </a:tbl>
          </a:graphicData>
        </a:graphic>
      </p:graphicFrame>
      <p:sp>
        <p:nvSpPr>
          <p:cNvPr id="16" name="TextBox 35"/>
          <p:cNvSpPr txBox="1">
            <a:spLocks noChangeArrowheads="1"/>
          </p:cNvSpPr>
          <p:nvPr/>
        </p:nvSpPr>
        <p:spPr bwMode="auto">
          <a:xfrm>
            <a:off x="5086985" y="909955"/>
            <a:ext cx="169672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三角形决策表</a:t>
            </a:r>
          </a:p>
          <a:p>
            <a:pPr algn="just">
              <a:lnSpc>
                <a:spcPct val="150000"/>
              </a:lnSpc>
              <a:buClrTx/>
              <a:buSzTx/>
              <a:buFontTx/>
            </a:pPr>
            <a:endParaRPr lang="zh-CN" altLang="en-US" sz="1800" dirty="0">
              <a:solidFill>
                <a:srgbClr val="0070C0"/>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35" y="266700"/>
            <a:ext cx="70142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2.3.4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：三角形问题的因果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extLst>
              <p:ext uri="{D42A27DB-BD31-4B8C-83A1-F6EECF244321}">
                <p14:modId xmlns:p14="http://schemas.microsoft.com/office/powerpoint/2010/main" val="2962479736"/>
              </p:ext>
            </p:extLst>
          </p:nvPr>
        </p:nvGraphicFramePr>
        <p:xfrm>
          <a:off x="1849755" y="1533525"/>
          <a:ext cx="8491220" cy="4744720"/>
        </p:xfrm>
        <a:graphic>
          <a:graphicData uri="http://schemas.openxmlformats.org/drawingml/2006/table">
            <a:tbl>
              <a:tblPr firstRow="1" bandRow="1">
                <a:tableStyleId>{5C22544A-7EE6-4342-B048-85BDC9FD1C3A}</a:tableStyleId>
              </a:tblPr>
              <a:tblGrid>
                <a:gridCol w="1031875">
                  <a:extLst>
                    <a:ext uri="{9D8B030D-6E8A-4147-A177-3AD203B41FA5}">
                      <a16:colId xmlns:a16="http://schemas.microsoft.com/office/drawing/2014/main" val="20000"/>
                    </a:ext>
                  </a:extLst>
                </a:gridCol>
                <a:gridCol w="749935">
                  <a:extLst>
                    <a:ext uri="{9D8B030D-6E8A-4147-A177-3AD203B41FA5}">
                      <a16:colId xmlns:a16="http://schemas.microsoft.com/office/drawing/2014/main" val="20001"/>
                    </a:ext>
                  </a:extLst>
                </a:gridCol>
                <a:gridCol w="73533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695325">
                  <a:extLst>
                    <a:ext uri="{9D8B030D-6E8A-4147-A177-3AD203B41FA5}">
                      <a16:colId xmlns:a16="http://schemas.microsoft.com/office/drawing/2014/main" val="20004"/>
                    </a:ext>
                  </a:extLst>
                </a:gridCol>
                <a:gridCol w="748030">
                  <a:extLst>
                    <a:ext uri="{9D8B030D-6E8A-4147-A177-3AD203B41FA5}">
                      <a16:colId xmlns:a16="http://schemas.microsoft.com/office/drawing/2014/main" val="20005"/>
                    </a:ext>
                  </a:extLst>
                </a:gridCol>
                <a:gridCol w="760095">
                  <a:extLst>
                    <a:ext uri="{9D8B030D-6E8A-4147-A177-3AD203B41FA5}">
                      <a16:colId xmlns:a16="http://schemas.microsoft.com/office/drawing/2014/main" val="20006"/>
                    </a:ext>
                  </a:extLst>
                </a:gridCol>
                <a:gridCol w="767080">
                  <a:extLst>
                    <a:ext uri="{9D8B030D-6E8A-4147-A177-3AD203B41FA5}">
                      <a16:colId xmlns:a16="http://schemas.microsoft.com/office/drawing/2014/main" val="20007"/>
                    </a:ext>
                  </a:extLst>
                </a:gridCol>
                <a:gridCol w="767715">
                  <a:extLst>
                    <a:ext uri="{9D8B030D-6E8A-4147-A177-3AD203B41FA5}">
                      <a16:colId xmlns:a16="http://schemas.microsoft.com/office/drawing/2014/main" val="20008"/>
                    </a:ext>
                  </a:extLst>
                </a:gridCol>
                <a:gridCol w="765175">
                  <a:extLst>
                    <a:ext uri="{9D8B030D-6E8A-4147-A177-3AD203B41FA5}">
                      <a16:colId xmlns:a16="http://schemas.microsoft.com/office/drawing/2014/main" val="20009"/>
                    </a:ext>
                  </a:extLst>
                </a:gridCol>
                <a:gridCol w="765810">
                  <a:extLst>
                    <a:ext uri="{9D8B030D-6E8A-4147-A177-3AD203B41FA5}">
                      <a16:colId xmlns:a16="http://schemas.microsoft.com/office/drawing/2014/main" val="20010"/>
                    </a:ext>
                  </a:extLst>
                </a:gridCol>
              </a:tblGrid>
              <a:tr h="586105">
                <a:tc grid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原因与结果</a:t>
                      </a:r>
                    </a:p>
                  </a:txBody>
                  <a:tcPr anchor="ctr"/>
                </a:tc>
                <a:tc hMerge="1">
                  <a:txBody>
                    <a:bodyPr/>
                    <a:lstStyle/>
                    <a:p>
                      <a:endParaRPr lang="zh-CN"/>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1</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2</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3</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4</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5</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6</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7</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8</a:t>
                      </a:r>
                    </a:p>
                  </a:txBody>
                  <a:tcPr anchor="ctr"/>
                </a:tc>
                <a:tc>
                  <a:txBody>
                    <a:bodyPr/>
                    <a:lstStyle/>
                    <a:p>
                      <a:pPr algn="ctr">
                        <a:lnSpc>
                          <a:spcPct val="90000"/>
                        </a:lnSpc>
                        <a:buNone/>
                      </a:pPr>
                      <a:r>
                        <a:rPr lang="en-US" altLang="zh-CN" sz="1800" dirty="0">
                          <a:latin typeface="微软雅黑" panose="020B0503020204020204" pitchFamily="34" charset="-122"/>
                          <a:ea typeface="微软雅黑" panose="020B0503020204020204" pitchFamily="34" charset="-122"/>
                        </a:rPr>
                        <a:t>9</a:t>
                      </a:r>
                    </a:p>
                  </a:txBody>
                  <a:tcPr anchor="ctr"/>
                </a:tc>
                <a:extLst>
                  <a:ext uri="{0D108BD9-81ED-4DB2-BD59-A6C34878D82A}">
                    <a16:rowId xmlns:a16="http://schemas.microsoft.com/office/drawing/2014/main" val="10000"/>
                  </a:ext>
                </a:extLst>
              </a:tr>
              <a:tr h="483870">
                <a:tc rowSpan="4">
                  <a:txBody>
                    <a:bodyPr/>
                    <a:lstStyle/>
                    <a:p>
                      <a:pPr marL="0" algn="ctr" defTabSz="1219200" rtl="0" eaLnBrk="1" latinLnBrk="0" hangingPunct="1">
                        <a:spcAft>
                          <a:spcPts val="0"/>
                        </a:spcAft>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原因</a:t>
                      </a:r>
                    </a:p>
                  </a:txBody>
                  <a:tcPr anchor="ctr"/>
                </a:tc>
                <a:tc>
                  <a:txBody>
                    <a:bodyPr/>
                    <a:lstStyle/>
                    <a:p>
                      <a:pPr marL="0" algn="ctr" defTabSz="1219200" rtl="0" eaLnBrk="1" latinLnBrk="0" hangingPunct="1">
                        <a:spcAft>
                          <a:spcPts val="0"/>
                        </a:spcAft>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zh-CN" altLang="en-US"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extLst>
                  <a:ext uri="{0D108BD9-81ED-4DB2-BD59-A6C34878D82A}">
                    <a16:rowId xmlns:a16="http://schemas.microsoft.com/office/drawing/2014/main" val="10001"/>
                  </a:ext>
                </a:extLst>
              </a:tr>
              <a:tr h="453390">
                <a:tc vMerge="1">
                  <a:txBody>
                    <a:bodyPr/>
                    <a:lstStyle/>
                    <a:p>
                      <a:endParaRPr lang="zh-CN"/>
                    </a:p>
                  </a:txBody>
                  <a:tcPr anchor="ctr"/>
                </a:tc>
                <a:tc>
                  <a:txBody>
                    <a:bodyPr/>
                    <a:lstStyle/>
                    <a:p>
                      <a:pPr marL="0" algn="ctr" defTabSz="1219200" rtl="0" eaLnBrk="1" latinLnBrk="0" hangingPunct="1">
                        <a:spcAft>
                          <a:spcPts val="0"/>
                        </a:spcAft>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2"/>
                  </a:ext>
                </a:extLst>
              </a:tr>
              <a:tr h="473075">
                <a:tc vMerge="1">
                  <a:txBody>
                    <a:bodyPr/>
                    <a:lstStyle/>
                    <a:p>
                      <a:endParaRPr lang="zh-CN"/>
                    </a:p>
                  </a:txBody>
                  <a:tcPr/>
                </a:tc>
                <a:tc>
                  <a:txBody>
                    <a:bodyPr/>
                    <a:lstStyle/>
                    <a:p>
                      <a:pPr marL="0" algn="ctr" defTabSz="1219200" rtl="0" eaLnBrk="1" latinLnBrk="0" hangingPunct="1">
                        <a:spcAft>
                          <a:spcPts val="0"/>
                        </a:spcAft>
                        <a:buClrTx/>
                        <a:buSzTx/>
                        <a:buFontTx/>
                        <a:buNone/>
                      </a:pPr>
                      <a:r>
                        <a:rPr lang="en-US" sz="1800" kern="1200" dirty="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dirty="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dirty="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3"/>
                  </a:ext>
                </a:extLst>
              </a:tr>
              <a:tr h="447040">
                <a:tc vMerge="1">
                  <a:txBody>
                    <a:bodyPr/>
                    <a:lstStyle/>
                    <a:p>
                      <a:endParaRPr lang="zh-CN"/>
                    </a:p>
                  </a:txBody>
                  <a:tcPr/>
                </a:tc>
                <a:tc>
                  <a:txBody>
                    <a:bodyPr/>
                    <a:lstStyle/>
                    <a:p>
                      <a:pPr marL="0" algn="ctr" defTabSz="1219200" rtl="0" eaLnBrk="1" latinLnBrk="0" hangingPunct="1">
                        <a:spcAft>
                          <a:spcPts val="0"/>
                        </a:spcAft>
                        <a:buClrTx/>
                        <a:buSzTx/>
                        <a:buFontTx/>
                        <a:buNone/>
                      </a:pPr>
                      <a:r>
                        <a:rPr lang="en-US" sz="1800" kern="1200" dirty="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dirty="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dirty="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marL="0" algn="ctr" defTabSz="1219200" rtl="0" eaLnBrk="1" latinLnBrk="0" hangingPunct="1">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4"/>
                  </a:ext>
                </a:extLst>
              </a:tr>
              <a:tr h="450850">
                <a:tc rowSpan="5">
                  <a:txBody>
                    <a:bodyPr/>
                    <a:lstStyle/>
                    <a:p>
                      <a:pPr marL="0" algn="ctr" defTabSz="1219200" rtl="0" eaLnBrk="1" latinLnBrk="0" hangingPunct="1">
                        <a:spcAft>
                          <a:spcPts val="0"/>
                        </a:spcAft>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结果</a:t>
                      </a:r>
                    </a:p>
                  </a:txBody>
                  <a:tcPr anchor="ctr"/>
                </a:tc>
                <a:tc>
                  <a:txBody>
                    <a:bodyPr/>
                    <a:lstStyle/>
                    <a:p>
                      <a:pPr marL="0" algn="ctr" defTabSz="1219200" rtl="0" eaLnBrk="1" latinLnBrk="0" hangingPunct="1">
                        <a:spcAft>
                          <a:spcPts val="0"/>
                        </a:spcAft>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5"/>
                  </a:ext>
                </a:extLst>
              </a:tr>
              <a:tr h="464820">
                <a:tc vMerge="1">
                  <a:txBody>
                    <a:bodyPr/>
                    <a:lstStyle/>
                    <a:p>
                      <a:endParaRPr lang="zh-CN"/>
                    </a:p>
                  </a:txBody>
                  <a:tcPr anchor="ctr"/>
                </a:tc>
                <a:tc>
                  <a:txBody>
                    <a:bodyPr/>
                    <a:lstStyle/>
                    <a:p>
                      <a:pPr marL="0" algn="ctr" defTabSz="1219200" rtl="0" eaLnBrk="1" latinLnBrk="0" hangingPunct="1">
                        <a:spcAft>
                          <a:spcPts val="0"/>
                        </a:spcAft>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6"/>
                  </a:ext>
                </a:extLst>
              </a:tr>
              <a:tr h="447040">
                <a:tc vMerge="1">
                  <a:txBody>
                    <a:bodyPr/>
                    <a:lstStyle/>
                    <a:p>
                      <a:endParaRPr lang="zh-CN"/>
                    </a:p>
                  </a:txBody>
                  <a:tcPr anchor="ctr"/>
                </a:tc>
                <a:tc>
                  <a:txBody>
                    <a:bodyPr/>
                    <a:lstStyle/>
                    <a:p>
                      <a:pPr marL="0" algn="ctr" defTabSz="1219200" rtl="0" eaLnBrk="1" latinLnBrk="0" hangingPunct="1">
                        <a:spcAft>
                          <a:spcPts val="0"/>
                        </a:spcAft>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7"/>
                  </a:ext>
                </a:extLst>
              </a:tr>
              <a:tr h="491490">
                <a:tc vMerge="1">
                  <a:txBody>
                    <a:bodyPr/>
                    <a:lstStyle/>
                    <a:p>
                      <a:endParaRPr lang="zh-CN"/>
                    </a:p>
                  </a:txBody>
                  <a:tcPr/>
                </a:tc>
                <a:tc>
                  <a:txBody>
                    <a:bodyPr/>
                    <a:lstStyle/>
                    <a:p>
                      <a:pPr marL="0" algn="ctr" defTabSz="1219200" rtl="0" eaLnBrk="1" latinLnBrk="0" hangingPunct="1">
                        <a:spcAft>
                          <a:spcPts val="0"/>
                        </a:spcAft>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8"/>
                  </a:ext>
                </a:extLst>
              </a:tr>
              <a:tr h="447040">
                <a:tc vMerge="1">
                  <a:txBody>
                    <a:bodyPr/>
                    <a:lstStyle/>
                    <a:p>
                      <a:endParaRPr lang="zh-CN"/>
                    </a:p>
                  </a:txBody>
                  <a:tcPr anchor="ctr"/>
                </a:tc>
                <a:tc>
                  <a:txBody>
                    <a:bodyPr/>
                    <a:lstStyle/>
                    <a:p>
                      <a:pPr marL="0" algn="ctr" defTabSz="1219200" rtl="0" eaLnBrk="1" latinLnBrk="0" hangingPunct="1">
                        <a:spcAft>
                          <a:spcPts val="0"/>
                        </a:spcAft>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5</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marL="0" algn="ctr" defTabSz="1219200" rtl="0" eaLnBrk="1" latinLnBrk="0" hangingPunct="1">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9"/>
                  </a:ext>
                </a:extLst>
              </a:tr>
            </a:tbl>
          </a:graphicData>
        </a:graphic>
      </p:graphicFrame>
      <p:sp>
        <p:nvSpPr>
          <p:cNvPr id="16" name="TextBox 35"/>
          <p:cNvSpPr txBox="1">
            <a:spLocks noChangeArrowheads="1"/>
          </p:cNvSpPr>
          <p:nvPr/>
        </p:nvSpPr>
        <p:spPr bwMode="auto">
          <a:xfrm>
            <a:off x="4871085" y="841375"/>
            <a:ext cx="282702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简化后的三角形决策表</a:t>
            </a:r>
          </a:p>
          <a:p>
            <a:pPr algn="just">
              <a:lnSpc>
                <a:spcPct val="150000"/>
              </a:lnSpc>
              <a:buClrTx/>
              <a:buSzTx/>
              <a:buFontTx/>
            </a:pPr>
            <a:endParaRPr lang="zh-CN" altLang="en-US" sz="1800" dirty="0">
              <a:solidFill>
                <a:srgbClr val="0070C0"/>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35" y="266700"/>
            <a:ext cx="70142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2.3.4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：三角形问题的因果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4871085" y="841375"/>
            <a:ext cx="222631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三角形测试用例</a:t>
            </a:r>
          </a:p>
          <a:p>
            <a:pPr algn="just">
              <a:lnSpc>
                <a:spcPct val="150000"/>
              </a:lnSpc>
              <a:buClrTx/>
              <a:buSzTx/>
              <a:buFontTx/>
            </a:pPr>
            <a:endParaRPr lang="zh-CN" altLang="en-US" sz="1800" dirty="0">
              <a:solidFill>
                <a:srgbClr val="0070C0"/>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35" y="266700"/>
            <a:ext cx="70142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2.3.4	实例二</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：三角形问题的因果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graphicFrame>
        <p:nvGraphicFramePr>
          <p:cNvPr id="3" name="表格 2"/>
          <p:cNvGraphicFramePr/>
          <p:nvPr>
            <p:custDataLst>
              <p:tags r:id="rId1"/>
            </p:custDataLst>
            <p:extLst>
              <p:ext uri="{D42A27DB-BD31-4B8C-83A1-F6EECF244321}">
                <p14:modId xmlns:p14="http://schemas.microsoft.com/office/powerpoint/2010/main" val="3153164971"/>
              </p:ext>
            </p:extLst>
          </p:nvPr>
        </p:nvGraphicFramePr>
        <p:xfrm>
          <a:off x="2710815" y="1413510"/>
          <a:ext cx="5988685" cy="4786630"/>
        </p:xfrm>
        <a:graphic>
          <a:graphicData uri="http://schemas.openxmlformats.org/drawingml/2006/table">
            <a:tbl>
              <a:tblPr firstRow="1" bandRow="1">
                <a:tableStyleId>{5C22544A-7EE6-4342-B048-85BDC9FD1C3A}</a:tableStyleId>
              </a:tblPr>
              <a:tblGrid>
                <a:gridCol w="1217295">
                  <a:extLst>
                    <a:ext uri="{9D8B030D-6E8A-4147-A177-3AD203B41FA5}">
                      <a16:colId xmlns:a16="http://schemas.microsoft.com/office/drawing/2014/main" val="20000"/>
                    </a:ext>
                  </a:extLst>
                </a:gridCol>
                <a:gridCol w="847090">
                  <a:extLst>
                    <a:ext uri="{9D8B030D-6E8A-4147-A177-3AD203B41FA5}">
                      <a16:colId xmlns:a16="http://schemas.microsoft.com/office/drawing/2014/main" val="20001"/>
                    </a:ext>
                  </a:extLst>
                </a:gridCol>
                <a:gridCol w="826135">
                  <a:extLst>
                    <a:ext uri="{9D8B030D-6E8A-4147-A177-3AD203B41FA5}">
                      <a16:colId xmlns:a16="http://schemas.microsoft.com/office/drawing/2014/main" val="20002"/>
                    </a:ext>
                  </a:extLst>
                </a:gridCol>
                <a:gridCol w="815340">
                  <a:extLst>
                    <a:ext uri="{9D8B030D-6E8A-4147-A177-3AD203B41FA5}">
                      <a16:colId xmlns:a16="http://schemas.microsoft.com/office/drawing/2014/main" val="20003"/>
                    </a:ext>
                  </a:extLst>
                </a:gridCol>
                <a:gridCol w="2282825">
                  <a:extLst>
                    <a:ext uri="{9D8B030D-6E8A-4147-A177-3AD203B41FA5}">
                      <a16:colId xmlns:a16="http://schemas.microsoft.com/office/drawing/2014/main" val="20004"/>
                    </a:ext>
                  </a:extLst>
                </a:gridCol>
              </a:tblGrid>
              <a:tr h="61341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a</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b</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c</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预期结果</a:t>
                      </a:r>
                    </a:p>
                  </a:txBody>
                  <a:tcPr anchor="ctr"/>
                </a:tc>
                <a:extLst>
                  <a:ext uri="{0D108BD9-81ED-4DB2-BD59-A6C34878D82A}">
                    <a16:rowId xmlns:a16="http://schemas.microsoft.com/office/drawing/2014/main" val="10000"/>
                  </a:ext>
                </a:extLst>
              </a:tr>
              <a:tr h="475615">
                <a:tc>
                  <a:txBody>
                    <a:bodyPr/>
                    <a:lstStyle/>
                    <a:p>
                      <a:pPr marL="0" algn="ctr" defTabSz="1219200" rtl="0" eaLnBrk="1" latinLnBrk="0" hangingPunct="1">
                        <a:spcAft>
                          <a:spcPts val="0"/>
                        </a:spcAft>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test1</a:t>
                      </a: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等边三角形</a:t>
                      </a:r>
                    </a:p>
                  </a:txBody>
                  <a:tcPr marL="68580" marR="68580" marT="0" marB="0" anchor="ctr"/>
                </a:tc>
                <a:extLst>
                  <a:ext uri="{0D108BD9-81ED-4DB2-BD59-A6C34878D82A}">
                    <a16:rowId xmlns:a16="http://schemas.microsoft.com/office/drawing/2014/main" val="10001"/>
                  </a:ext>
                </a:extLst>
              </a:tr>
              <a:tr h="445135">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test2</a:t>
                      </a: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4</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5</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一般三角形</a:t>
                      </a:r>
                    </a:p>
                  </a:txBody>
                  <a:tcPr marL="68580" marR="68580" marT="0" marB="0" anchor="ctr"/>
                </a:tc>
                <a:extLst>
                  <a:ext uri="{0D108BD9-81ED-4DB2-BD59-A6C34878D82A}">
                    <a16:rowId xmlns:a16="http://schemas.microsoft.com/office/drawing/2014/main" val="10002"/>
                  </a:ext>
                </a:extLst>
              </a:tr>
              <a:tr h="452755">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test3</a:t>
                      </a: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4</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等腰三角形</a:t>
                      </a:r>
                    </a:p>
                  </a:txBody>
                  <a:tcPr marL="68580" marR="68580" marT="0" marB="0" anchor="ctr"/>
                </a:tc>
                <a:extLst>
                  <a:ext uri="{0D108BD9-81ED-4DB2-BD59-A6C34878D82A}">
                    <a16:rowId xmlns:a16="http://schemas.microsoft.com/office/drawing/2014/main" val="10003"/>
                  </a:ext>
                </a:extLst>
              </a:tr>
              <a:tr h="462280">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test4</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4</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等腰三角形</a:t>
                      </a:r>
                    </a:p>
                  </a:txBody>
                  <a:tcPr marL="68580" marR="68580" marT="0" marB="0" anchor="ctr"/>
                </a:tc>
                <a:extLst>
                  <a:ext uri="{0D108BD9-81ED-4DB2-BD59-A6C34878D82A}">
                    <a16:rowId xmlns:a16="http://schemas.microsoft.com/office/drawing/2014/main" val="10004"/>
                  </a:ext>
                </a:extLst>
              </a:tr>
              <a:tr h="471170">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test5</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4</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等腰三角形</a:t>
                      </a:r>
                    </a:p>
                  </a:txBody>
                  <a:tcPr marL="68580" marR="68580" marT="0" marB="0" anchor="ctr"/>
                </a:tc>
                <a:extLst>
                  <a:ext uri="{0D108BD9-81ED-4DB2-BD59-A6C34878D82A}">
                    <a16:rowId xmlns:a16="http://schemas.microsoft.com/office/drawing/2014/main" val="10005"/>
                  </a:ext>
                </a:extLst>
              </a:tr>
              <a:tr h="471805">
                <a:tc>
                  <a:txBody>
                    <a:bodyPr/>
                    <a:lstStyle/>
                    <a:p>
                      <a:pPr marL="0" algn="ctr" defTabSz="1219200" rtl="0" eaLnBrk="1" latinLnBrk="0" hangingPunct="1">
                        <a:spcAft>
                          <a:spcPts val="0"/>
                        </a:spcAft>
                        <a:buClrTx/>
                        <a:buSzTx/>
                        <a:buFontTx/>
                        <a:buNone/>
                      </a:pPr>
                      <a:r>
                        <a:rPr lang="en-US" altLang="zh-CN" sz="1800" kern="1200" dirty="0">
                          <a:solidFill>
                            <a:srgbClr val="595959"/>
                          </a:solidFill>
                          <a:latin typeface="微软雅黑" panose="020B0503020204020204" pitchFamily="34" charset="-122"/>
                          <a:ea typeface="微软雅黑" panose="020B0503020204020204" pitchFamily="34" charset="-122"/>
                          <a:cs typeface="+mn-cs"/>
                          <a:sym typeface="+mn-ea"/>
                        </a:rPr>
                        <a:t>test6</a:t>
                      </a:r>
                      <a:endParaRPr lang="en-US" altLang="zh-CN" sz="1800" kern="1200" dirty="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zh-CN" sz="1800" kern="1200" dirty="0">
                          <a:solidFill>
                            <a:srgbClr val="595959"/>
                          </a:solidFill>
                          <a:latin typeface="微软雅黑" panose="020B0503020204020204" pitchFamily="34" charset="-122"/>
                          <a:ea typeface="微软雅黑" panose="020B0503020204020204" pitchFamily="34" charset="-122"/>
                          <a:cs typeface="+mn-cs"/>
                        </a:rPr>
                        <a:t>不符合逻辑</a:t>
                      </a:r>
                    </a:p>
                  </a:txBody>
                  <a:tcPr marL="68580" marR="68580" marT="0" marB="0" anchor="ctr"/>
                </a:tc>
                <a:extLst>
                  <a:ext uri="{0D108BD9-81ED-4DB2-BD59-A6C34878D82A}">
                    <a16:rowId xmlns:a16="http://schemas.microsoft.com/office/drawing/2014/main" val="10006"/>
                  </a:ext>
                </a:extLst>
              </a:tr>
              <a:tr h="471170">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test7</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不符合逻辑</a:t>
                      </a:r>
                    </a:p>
                  </a:txBody>
                  <a:tcPr marL="68580" marR="68580" marT="0" marB="0" anchor="ctr"/>
                </a:tc>
                <a:extLst>
                  <a:ext uri="{0D108BD9-81ED-4DB2-BD59-A6C34878D82A}">
                    <a16:rowId xmlns:a16="http://schemas.microsoft.com/office/drawing/2014/main" val="10007"/>
                  </a:ext>
                </a:extLst>
              </a:tr>
              <a:tr h="452120">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test8</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不符合逻辑</a:t>
                      </a:r>
                    </a:p>
                  </a:txBody>
                  <a:tcPr marL="68580" marR="68580" marT="0" marB="0" anchor="ctr"/>
                </a:tc>
                <a:extLst>
                  <a:ext uri="{0D108BD9-81ED-4DB2-BD59-A6C34878D82A}">
                    <a16:rowId xmlns:a16="http://schemas.microsoft.com/office/drawing/2014/main" val="10008"/>
                  </a:ext>
                </a:extLst>
              </a:tr>
              <a:tr h="471170">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test9</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tc>
                  <a:txBody>
                    <a:bodyPr/>
                    <a:lstStyle/>
                    <a:p>
                      <a:pPr marL="0" algn="ctr" defTabSz="1219200" rtl="0" eaLnBrk="1" latinLnBrk="0" hangingPunct="1">
                        <a:spcAft>
                          <a:spcPts val="0"/>
                        </a:spcAft>
                      </a:pPr>
                      <a:r>
                        <a:rPr lang="zh-CN" sz="1800" kern="1200" dirty="0">
                          <a:solidFill>
                            <a:srgbClr val="595959"/>
                          </a:solidFill>
                          <a:latin typeface="微软雅黑" panose="020B0503020204020204" pitchFamily="34" charset="-122"/>
                          <a:ea typeface="微软雅黑" panose="020B0503020204020204" pitchFamily="34" charset="-122"/>
                          <a:cs typeface="+mn-cs"/>
                        </a:rPr>
                        <a:t>不构成三角形</a:t>
                      </a:r>
                    </a:p>
                  </a:txBody>
                  <a:tcPr marL="68580" marR="68580" marT="0" marB="0" anchor="ct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35354" y="3213770"/>
            <a:ext cx="566929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掌握工资发放</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情况的</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因果图与决策表</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绘制，能够</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通过因果图与决策表设计员工工资的测试用例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35" y="266700"/>
            <a:ext cx="70142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2.3.5	实例三：</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工资发放情况的因果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942840" y="1701800"/>
            <a:ext cx="6289675" cy="261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某公司的薪资管理制度如下：员工工资分为年薪制与</a:t>
            </a:r>
            <a:r>
              <a:rPr lang="zh-CN" altLang="en-US" sz="1800">
                <a:solidFill>
                  <a:srgbClr val="595959"/>
                </a:solidFill>
                <a:latin typeface="微软雅黑" panose="020B0503020204020204" pitchFamily="34" charset="-122"/>
                <a:ea typeface="微软雅黑" panose="020B0503020204020204" pitchFamily="34" charset="-122"/>
              </a:rPr>
              <a:t>月薪制</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种</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员工的犯错类型包括</a:t>
            </a:r>
            <a:r>
              <a:rPr lang="zh-CN" altLang="en-US" sz="1800" dirty="0">
                <a:solidFill>
                  <a:srgbClr val="595959"/>
                </a:solidFill>
                <a:latin typeface="微软雅黑" panose="020B0503020204020204" pitchFamily="34" charset="-122"/>
                <a:ea typeface="微软雅黑" panose="020B0503020204020204" pitchFamily="34" charset="-122"/>
              </a:rPr>
              <a:t>普通错误与</a:t>
            </a:r>
            <a:r>
              <a:rPr lang="zh-CN" altLang="en-US" sz="1800">
                <a:solidFill>
                  <a:srgbClr val="595959"/>
                </a:solidFill>
                <a:latin typeface="微软雅黑" panose="020B0503020204020204" pitchFamily="34" charset="-122"/>
                <a:ea typeface="微软雅黑" panose="020B0503020204020204" pitchFamily="34" charset="-122"/>
              </a:rPr>
              <a:t>严重错误</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种</a:t>
            </a:r>
            <a:r>
              <a:rPr lang="zh-CN" altLang="en-US" sz="1800" dirty="0">
                <a:solidFill>
                  <a:srgbClr val="595959"/>
                </a:solidFill>
                <a:latin typeface="微软雅黑" panose="020B0503020204020204" pitchFamily="34" charset="-122"/>
                <a:ea typeface="微软雅黑" panose="020B0503020204020204" pitchFamily="34" charset="-122"/>
              </a:rPr>
              <a:t>，如果是</a:t>
            </a:r>
            <a:r>
              <a:rPr lang="zh-CN" altLang="en-US" sz="1800" dirty="0">
                <a:solidFill>
                  <a:srgbClr val="0070C0"/>
                </a:solidFill>
                <a:latin typeface="微软雅黑" panose="020B0503020204020204" pitchFamily="34" charset="-122"/>
                <a:ea typeface="微软雅黑" panose="020B0503020204020204" pitchFamily="34" charset="-122"/>
              </a:rPr>
              <a:t>年薪制的员工</a:t>
            </a:r>
            <a:r>
              <a:rPr lang="zh-CN" altLang="en-US" sz="1800" dirty="0">
                <a:solidFill>
                  <a:srgbClr val="595959"/>
                </a:solidFill>
                <a:latin typeface="微软雅黑" panose="020B0503020204020204" pitchFamily="34" charset="-122"/>
                <a:ea typeface="微软雅黑" panose="020B0503020204020204" pitchFamily="34" charset="-122"/>
              </a:rPr>
              <a:t>，犯</a:t>
            </a:r>
            <a:r>
              <a:rPr lang="zh-CN" altLang="en-US" sz="1800" dirty="0">
                <a:solidFill>
                  <a:srgbClr val="0070C0"/>
                </a:solidFill>
                <a:latin typeface="微软雅黑" panose="020B0503020204020204" pitchFamily="34" charset="-122"/>
                <a:ea typeface="微软雅黑" panose="020B0503020204020204" pitchFamily="34" charset="-122"/>
              </a:rPr>
              <a:t>普通错误扣款2%</a:t>
            </a:r>
            <a:r>
              <a:rPr lang="zh-CN" altLang="en-US" sz="1800" dirty="0">
                <a:solidFill>
                  <a:srgbClr val="595959"/>
                </a:solidFill>
                <a:latin typeface="微软雅黑" panose="020B0503020204020204" pitchFamily="34" charset="-122"/>
                <a:ea typeface="微软雅黑" panose="020B0503020204020204" pitchFamily="34" charset="-122"/>
              </a:rPr>
              <a:t>，犯</a:t>
            </a:r>
            <a:r>
              <a:rPr lang="zh-CN" altLang="en-US" sz="1800" dirty="0">
                <a:solidFill>
                  <a:srgbClr val="0070C0"/>
                </a:solidFill>
                <a:latin typeface="微软雅黑" panose="020B0503020204020204" pitchFamily="34" charset="-122"/>
                <a:ea typeface="微软雅黑" panose="020B0503020204020204" pitchFamily="34" charset="-122"/>
              </a:rPr>
              <a:t>严重错误扣款4%</a:t>
            </a:r>
            <a:r>
              <a:rPr lang="zh-CN" altLang="en-US" sz="1800" dirty="0">
                <a:solidFill>
                  <a:srgbClr val="595959"/>
                </a:solidFill>
                <a:latin typeface="微软雅黑" panose="020B0503020204020204" pitchFamily="34" charset="-122"/>
                <a:ea typeface="微软雅黑" panose="020B0503020204020204" pitchFamily="34" charset="-122"/>
              </a:rPr>
              <a:t>；如果是</a:t>
            </a:r>
            <a:r>
              <a:rPr lang="zh-CN" altLang="en-US" sz="1800" dirty="0">
                <a:solidFill>
                  <a:srgbClr val="0070C0"/>
                </a:solidFill>
                <a:latin typeface="微软雅黑" panose="020B0503020204020204" pitchFamily="34" charset="-122"/>
                <a:ea typeface="微软雅黑" panose="020B0503020204020204" pitchFamily="34" charset="-122"/>
              </a:rPr>
              <a:t>月薪制的员工</a:t>
            </a:r>
            <a:r>
              <a:rPr lang="zh-CN" altLang="en-US" sz="1800" dirty="0">
                <a:solidFill>
                  <a:srgbClr val="595959"/>
                </a:solidFill>
                <a:latin typeface="微软雅黑" panose="020B0503020204020204" pitchFamily="34" charset="-122"/>
                <a:ea typeface="微软雅黑" panose="020B0503020204020204" pitchFamily="34" charset="-122"/>
              </a:rPr>
              <a:t>，犯</a:t>
            </a:r>
            <a:r>
              <a:rPr lang="zh-CN" altLang="en-US" sz="1800" dirty="0">
                <a:solidFill>
                  <a:srgbClr val="0070C0"/>
                </a:solidFill>
                <a:latin typeface="微软雅黑" panose="020B0503020204020204" pitchFamily="34" charset="-122"/>
                <a:ea typeface="微软雅黑" panose="020B0503020204020204" pitchFamily="34" charset="-122"/>
              </a:rPr>
              <a:t>普通错误扣款4%</a:t>
            </a:r>
            <a:r>
              <a:rPr lang="zh-CN" altLang="en-US" sz="1800" dirty="0">
                <a:solidFill>
                  <a:srgbClr val="595959"/>
                </a:solidFill>
                <a:latin typeface="微软雅黑" panose="020B0503020204020204" pitchFamily="34" charset="-122"/>
                <a:ea typeface="微软雅黑" panose="020B0503020204020204" pitchFamily="34" charset="-122"/>
              </a:rPr>
              <a:t>，犯</a:t>
            </a:r>
            <a:r>
              <a:rPr lang="zh-CN" altLang="en-US" sz="1800" dirty="0">
                <a:solidFill>
                  <a:srgbClr val="0070C0"/>
                </a:solidFill>
                <a:latin typeface="微软雅黑" panose="020B0503020204020204" pitchFamily="34" charset="-122"/>
                <a:ea typeface="微软雅黑" panose="020B0503020204020204" pitchFamily="34" charset="-122"/>
              </a:rPr>
              <a:t>严重错误扣款8%</a:t>
            </a:r>
            <a:r>
              <a:rPr lang="zh-CN" altLang="en-US" sz="1800" dirty="0">
                <a:solidFill>
                  <a:srgbClr val="595959"/>
                </a:solidFill>
                <a:latin typeface="微软雅黑" panose="020B0503020204020204" pitchFamily="34" charset="-122"/>
                <a:ea typeface="微软雅黑" panose="020B0503020204020204" pitchFamily="34" charset="-122"/>
              </a:rPr>
              <a:t>。该公司编写了一款软件用于对员工工资的计算发放，现在要对该软件进行测试。</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2" name="Title 1"/>
          <p:cNvSpPr txBox="1"/>
          <p:nvPr/>
        </p:nvSpPr>
        <p:spPr>
          <a:xfrm>
            <a:off x="1143635" y="266700"/>
            <a:ext cx="70142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2.3.5	实例三：</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工资发放情况的因果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982980" y="909955"/>
            <a:ext cx="10017125"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对公司员工工资管理进行分析，可得出员工</a:t>
            </a:r>
            <a:r>
              <a:rPr lang="zh-CN" altLang="en-US" sz="1800" dirty="0">
                <a:solidFill>
                  <a:srgbClr val="0070C0"/>
                </a:solidFill>
                <a:latin typeface="微软雅黑" panose="020B0503020204020204" pitchFamily="34" charset="-122"/>
                <a:ea typeface="微软雅黑" panose="020B0503020204020204" pitchFamily="34" charset="-122"/>
              </a:rPr>
              <a:t>工资由4个</a:t>
            </a:r>
            <a:r>
              <a:rPr lang="zh-CN" altLang="en-US" sz="1800">
                <a:solidFill>
                  <a:srgbClr val="0070C0"/>
                </a:solidFill>
                <a:latin typeface="微软雅黑" panose="020B0503020204020204" pitchFamily="34" charset="-122"/>
                <a:ea typeface="微软雅黑" panose="020B0503020204020204" pitchFamily="34" charset="-122"/>
              </a:rPr>
              <a:t>因素决定</a:t>
            </a:r>
            <a:r>
              <a:rPr lang="zh-CN" altLang="en-US" sz="1800">
                <a:solidFill>
                  <a:srgbClr val="595959"/>
                </a:solidFill>
                <a:latin typeface="微软雅黑" panose="020B0503020204020204" pitchFamily="34" charset="-122"/>
                <a:ea typeface="微软雅黑" panose="020B0503020204020204" pitchFamily="34" charset="-122"/>
              </a:rPr>
              <a:t>，即</a:t>
            </a:r>
            <a:r>
              <a:rPr lang="zh-CN" altLang="en-US" sz="1800">
                <a:solidFill>
                  <a:srgbClr val="0070C0"/>
                </a:solidFill>
                <a:latin typeface="微软雅黑" panose="020B0503020204020204" pitchFamily="34" charset="-122"/>
                <a:ea typeface="微软雅黑" panose="020B0503020204020204" pitchFamily="34" charset="-122"/>
              </a:rPr>
              <a:t>年薪</a:t>
            </a:r>
            <a:r>
              <a:rPr lang="zh-CN" altLang="en-US" sz="1800" dirty="0">
                <a:solidFill>
                  <a:srgbClr val="0070C0"/>
                </a:solidFill>
                <a:latin typeface="微软雅黑" panose="020B0503020204020204" pitchFamily="34" charset="-122"/>
                <a:ea typeface="微软雅黑" panose="020B0503020204020204" pitchFamily="34" charset="-122"/>
              </a:rPr>
              <a:t>、月薪、普通错误、严重错误</a:t>
            </a:r>
            <a:r>
              <a:rPr lang="zh-CN" altLang="en-US" sz="1800" dirty="0">
                <a:solidFill>
                  <a:srgbClr val="595959"/>
                </a:solidFill>
                <a:latin typeface="微软雅黑" panose="020B0503020204020204" pitchFamily="34" charset="-122"/>
                <a:ea typeface="微软雅黑" panose="020B0503020204020204" pitchFamily="34" charset="-122"/>
              </a:rPr>
              <a:t>，其中年薪与</a:t>
            </a:r>
            <a:r>
              <a:rPr lang="zh-CN" altLang="en-US" sz="1800">
                <a:solidFill>
                  <a:srgbClr val="595959"/>
                </a:solidFill>
                <a:latin typeface="微软雅黑" panose="020B0503020204020204" pitchFamily="34" charset="-122"/>
                <a:ea typeface="微软雅黑" panose="020B0503020204020204" pitchFamily="34" charset="-122"/>
              </a:rPr>
              <a:t>月薪不可能并存</a:t>
            </a:r>
            <a:r>
              <a:rPr lang="zh-CN" altLang="en-US" sz="1800" dirty="0">
                <a:solidFill>
                  <a:srgbClr val="595959"/>
                </a:solidFill>
                <a:latin typeface="微软雅黑" panose="020B0503020204020204" pitchFamily="34" charset="-122"/>
                <a:ea typeface="微软雅黑" panose="020B0503020204020204" pitchFamily="34" charset="-122"/>
              </a:rPr>
              <a:t>，但普通错误与严重错误可以并存；而员工最终</a:t>
            </a:r>
            <a:r>
              <a:rPr lang="zh-CN" altLang="en-US" sz="1800" dirty="0">
                <a:solidFill>
                  <a:srgbClr val="0070C0"/>
                </a:solidFill>
                <a:latin typeface="微软雅黑" panose="020B0503020204020204" pitchFamily="34" charset="-122"/>
                <a:ea typeface="微软雅黑" panose="020B0503020204020204" pitchFamily="34" charset="-122"/>
              </a:rPr>
              <a:t>扣款结果有</a:t>
            </a:r>
            <a:r>
              <a:rPr lang="zh-CN" altLang="en-US" sz="1800">
                <a:solidFill>
                  <a:srgbClr val="0070C0"/>
                </a:solidFill>
                <a:latin typeface="微软雅黑" panose="020B0503020204020204" pitchFamily="34" charset="-122"/>
                <a:ea typeface="微软雅黑" panose="020B0503020204020204" pitchFamily="34" charset="-122"/>
              </a:rPr>
              <a:t>7种</a:t>
            </a:r>
            <a:r>
              <a:rPr lang="zh-CN" altLang="en-US" sz="1800">
                <a:solidFill>
                  <a:srgbClr val="595959"/>
                </a:solidFill>
                <a:latin typeface="微软雅黑" panose="020B0503020204020204" pitchFamily="34" charset="-122"/>
                <a:ea typeface="微软雅黑" panose="020B0503020204020204" pitchFamily="34" charset="-122"/>
              </a:rPr>
              <a:t>，即</a:t>
            </a:r>
            <a:r>
              <a:rPr lang="zh-CN" altLang="en-US" sz="1800">
                <a:solidFill>
                  <a:srgbClr val="0070C0"/>
                </a:solidFill>
                <a:latin typeface="微软雅黑" panose="020B0503020204020204" pitchFamily="34" charset="-122"/>
                <a:ea typeface="微软雅黑" panose="020B0503020204020204" pitchFamily="34" charset="-122"/>
              </a:rPr>
              <a:t>未</a:t>
            </a:r>
            <a:r>
              <a:rPr lang="zh-CN" altLang="en-US" sz="1800" dirty="0">
                <a:solidFill>
                  <a:srgbClr val="0070C0"/>
                </a:solidFill>
                <a:latin typeface="微软雅黑" panose="020B0503020204020204" pitchFamily="34" charset="-122"/>
                <a:ea typeface="微软雅黑" panose="020B0503020204020204" pitchFamily="34" charset="-122"/>
              </a:rPr>
              <a:t>扣款、扣款2%、扣款4%、扣款6%（2%+4%）、扣款4%、扣款8%、扣款12%（4%+8</a:t>
            </a:r>
            <a:r>
              <a:rPr lang="zh-CN" altLang="en-US" sz="180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由此总结出</a:t>
            </a:r>
            <a:r>
              <a:rPr lang="zh-CN" altLang="en-US" sz="1800">
                <a:solidFill>
                  <a:srgbClr val="0070C0"/>
                </a:solidFill>
                <a:latin typeface="微软雅黑" panose="020B0503020204020204" pitchFamily="34" charset="-122"/>
                <a:ea typeface="微软雅黑" panose="020B0503020204020204" pitchFamily="34" charset="-122"/>
              </a:rPr>
              <a:t>员工工资发放情况的原因与结果，</a:t>
            </a:r>
            <a:r>
              <a:rPr lang="zh-CN" altLang="en-US" sz="1800">
                <a:solidFill>
                  <a:srgbClr val="595959"/>
                </a:solidFill>
                <a:latin typeface="微软雅黑" panose="020B0503020204020204" pitchFamily="34" charset="-122"/>
                <a:ea typeface="微软雅黑" panose="020B0503020204020204" pitchFamily="34" charset="-122"/>
              </a:rPr>
              <a:t>如下</a:t>
            </a:r>
            <a:r>
              <a:rPr lang="zh-CN" altLang="en-US" sz="1800" dirty="0">
                <a:solidFill>
                  <a:srgbClr val="595959"/>
                </a:solidFill>
                <a:latin typeface="微软雅黑" panose="020B0503020204020204" pitchFamily="34" charset="-122"/>
                <a:ea typeface="微软雅黑" panose="020B0503020204020204" pitchFamily="34" charset="-122"/>
              </a:rPr>
              <a:t>表所示。</a:t>
            </a:r>
          </a:p>
        </p:txBody>
      </p:sp>
      <p:graphicFrame>
        <p:nvGraphicFramePr>
          <p:cNvPr id="3" name="表格 2"/>
          <p:cNvGraphicFramePr/>
          <p:nvPr>
            <p:custDataLst>
              <p:tags r:id="rId1"/>
            </p:custDataLst>
            <p:extLst>
              <p:ext uri="{D42A27DB-BD31-4B8C-83A1-F6EECF244321}">
                <p14:modId xmlns:p14="http://schemas.microsoft.com/office/powerpoint/2010/main" val="622485664"/>
              </p:ext>
            </p:extLst>
          </p:nvPr>
        </p:nvGraphicFramePr>
        <p:xfrm>
          <a:off x="2854960" y="2781935"/>
          <a:ext cx="5614670" cy="3599180"/>
        </p:xfrm>
        <a:graphic>
          <a:graphicData uri="http://schemas.openxmlformats.org/drawingml/2006/table">
            <a:tbl>
              <a:tblPr firstRow="1" bandRow="1">
                <a:tableStyleId>{5C22544A-7EE6-4342-B048-85BDC9FD1C3A}</a:tableStyleId>
              </a:tblPr>
              <a:tblGrid>
                <a:gridCol w="1916430">
                  <a:extLst>
                    <a:ext uri="{9D8B030D-6E8A-4147-A177-3AD203B41FA5}">
                      <a16:colId xmlns:a16="http://schemas.microsoft.com/office/drawing/2014/main" val="20000"/>
                    </a:ext>
                  </a:extLst>
                </a:gridCol>
                <a:gridCol w="960120">
                  <a:extLst>
                    <a:ext uri="{9D8B030D-6E8A-4147-A177-3AD203B41FA5}">
                      <a16:colId xmlns:a16="http://schemas.microsoft.com/office/drawing/2014/main" val="20001"/>
                    </a:ext>
                  </a:extLst>
                </a:gridCol>
                <a:gridCol w="1870710">
                  <a:extLst>
                    <a:ext uri="{9D8B030D-6E8A-4147-A177-3AD203B41FA5}">
                      <a16:colId xmlns:a16="http://schemas.microsoft.com/office/drawing/2014/main" val="20002"/>
                    </a:ext>
                  </a:extLst>
                </a:gridCol>
                <a:gridCol w="867410">
                  <a:extLst>
                    <a:ext uri="{9D8B030D-6E8A-4147-A177-3AD203B41FA5}">
                      <a16:colId xmlns:a16="http://schemas.microsoft.com/office/drawing/2014/main" val="20003"/>
                    </a:ext>
                  </a:extLst>
                </a:gridCol>
              </a:tblGrid>
              <a:tr h="530225">
                <a:tc grid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原因</a:t>
                      </a:r>
                      <a:endParaRPr lang="zh-CN" altLang="en-US" sz="1800">
                        <a:latin typeface="微软雅黑" panose="020B0503020204020204" pitchFamily="34" charset="-122"/>
                        <a:ea typeface="微软雅黑" panose="020B0503020204020204" pitchFamily="34" charset="-122"/>
                      </a:endParaRPr>
                    </a:p>
                  </a:txBody>
                  <a:tcPr anchor="ctr"/>
                </a:tc>
                <a:tc hMerge="1">
                  <a:txBody>
                    <a:bodyPr/>
                    <a:lstStyle/>
                    <a:p>
                      <a:endParaRPr lang="zh-CN"/>
                    </a:p>
                  </a:txBody>
                  <a:tcPr anchor="ctr"/>
                </a:tc>
                <a:tc gridSpan="2">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结果</a:t>
                      </a:r>
                    </a:p>
                  </a:txBody>
                  <a:tcPr anchor="ctr"/>
                </a:tc>
                <a:tc hMerge="1">
                  <a:txBody>
                    <a:bodyPr/>
                    <a:lstStyle/>
                    <a:p>
                      <a:endParaRPr lang="zh-CN"/>
                    </a:p>
                  </a:txBody>
                  <a:tcPr anchor="ctr"/>
                </a:tc>
                <a:extLst>
                  <a:ext uri="{0D108BD9-81ED-4DB2-BD59-A6C34878D82A}">
                    <a16:rowId xmlns:a16="http://schemas.microsoft.com/office/drawing/2014/main" val="10000"/>
                  </a:ext>
                </a:extLst>
              </a:tr>
              <a:tr h="450215">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年薪</a:t>
                      </a:r>
                    </a:p>
                  </a:txBody>
                  <a:tcPr anchor="ctr"/>
                </a:tc>
                <a:tc>
                  <a:txBody>
                    <a:bodyPr/>
                    <a:lstStyle/>
                    <a:p>
                      <a:pPr algn="ctr">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zh-CN" altLang="en-US"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未扣款</a:t>
                      </a:r>
                    </a:p>
                  </a:txBody>
                  <a:tcPr anchor="ctr"/>
                </a:tc>
                <a:tc>
                  <a:txBody>
                    <a:bodyPr/>
                    <a:lstStyle/>
                    <a:p>
                      <a:pPr algn="ctr">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1"/>
                  </a:ext>
                </a:extLst>
              </a:tr>
              <a:tr h="424815">
                <a:tc rowSpan="2">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月薪</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rowSpan="2">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扣款2%</a:t>
                      </a:r>
                    </a:p>
                  </a:txBody>
                  <a:tcPr anchor="ctr"/>
                </a:tc>
                <a:tc>
                  <a:txBody>
                    <a:bodyPr/>
                    <a:lstStyle/>
                    <a:p>
                      <a:pPr marL="0" algn="ctr" defTabSz="1219200" rtl="0" eaLnBrk="1" latinLnBrk="0" hangingPunct="1">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2"/>
                  </a:ext>
                </a:extLst>
              </a:tr>
              <a:tr h="420370">
                <a:tc vMerge="1">
                  <a:txBody>
                    <a:bodyPr/>
                    <a:lstStyle/>
                    <a:p>
                      <a:endParaRPr lang="zh-CN"/>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扣款4%</a:t>
                      </a:r>
                    </a:p>
                  </a:txBody>
                  <a:tcPr anchor="ctr"/>
                </a:tc>
                <a:tc>
                  <a:txBody>
                    <a:bodyPr/>
                    <a:lstStyle/>
                    <a:p>
                      <a:pPr marL="0" algn="ctr" defTabSz="1219200" rtl="0" eaLnBrk="1" latinLnBrk="0" hangingPunct="1">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3"/>
                  </a:ext>
                </a:extLst>
              </a:tr>
              <a:tr h="448310">
                <a:tc rowSpan="2">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普通错误</a:t>
                      </a:r>
                    </a:p>
                  </a:txBody>
                  <a:tcPr anchor="ctr"/>
                </a:tc>
                <a:tc rowSpan="2">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扣款6%</a:t>
                      </a:r>
                    </a:p>
                  </a:txBody>
                  <a:tcPr anchor="ctr"/>
                </a:tc>
                <a:tc>
                  <a:txBody>
                    <a:bodyPr/>
                    <a:lstStyle/>
                    <a:p>
                      <a:pPr algn="ctr">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4"/>
                  </a:ext>
                </a:extLst>
              </a:tr>
              <a:tr h="448310">
                <a:tc vMerge="1">
                  <a:txBody>
                    <a:bodyPr/>
                    <a:lstStyle/>
                    <a:p>
                      <a:endParaRPr lang="zh-CN"/>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扣款4%</a:t>
                      </a:r>
                    </a:p>
                  </a:txBody>
                  <a:tcPr anchor="ctr"/>
                </a:tc>
                <a:tc>
                  <a:txBody>
                    <a:bodyPr/>
                    <a:lstStyle/>
                    <a:p>
                      <a:pPr algn="ctr">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5</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5"/>
                  </a:ext>
                </a:extLst>
              </a:tr>
              <a:tr h="448310">
                <a:tc rowSpan="2">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严重错误</a:t>
                      </a:r>
                    </a:p>
                  </a:txBody>
                  <a:tcPr anchor="ctr"/>
                </a:tc>
                <a:tc rowSpan="2">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en-US" sz="1800" kern="1200" baseline="-25000">
                        <a:solidFill>
                          <a:srgbClr val="595959"/>
                        </a:solidFill>
                        <a:latin typeface="微软雅黑" panose="020B0503020204020204" pitchFamily="34" charset="-122"/>
                        <a:ea typeface="微软雅黑" panose="020B0503020204020204" pitchFamily="34" charset="-122"/>
                        <a:cs typeface="+mn-cs"/>
                        <a:sym typeface="+mn-ea"/>
                      </a:endParaRPr>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扣款8%</a:t>
                      </a:r>
                    </a:p>
                  </a:txBody>
                  <a:tcPr anchor="ctr"/>
                </a:tc>
                <a:tc>
                  <a:txBody>
                    <a:bodyPr/>
                    <a:lstStyle/>
                    <a:p>
                      <a:pPr marL="0" algn="ctr" defTabSz="1219200" rtl="0" eaLnBrk="1" latinLnBrk="0" hangingPunct="1">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6</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6"/>
                  </a:ext>
                </a:extLst>
              </a:tr>
              <a:tr h="428625">
                <a:tc vMerge="1">
                  <a:txBody>
                    <a:bodyPr/>
                    <a:lstStyle/>
                    <a:p>
                      <a:endParaRPr lang="zh-CN"/>
                    </a:p>
                  </a:txBody>
                  <a:tcPr anchor="ctr"/>
                </a:tc>
                <a:tc vMerge="1">
                  <a:txBody>
                    <a:bodyPr/>
                    <a:lstStyle/>
                    <a:p>
                      <a:endParaRPr lang="zh-CN"/>
                    </a:p>
                  </a:txBody>
                  <a:tcPr anchor="ctr"/>
                </a:tc>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扣款12%</a:t>
                      </a:r>
                    </a:p>
                  </a:txBody>
                  <a:tcPr anchor="ctr"/>
                </a:tc>
                <a:tc>
                  <a:txBody>
                    <a:bodyPr/>
                    <a:lstStyle/>
                    <a:p>
                      <a:pPr marL="0" algn="ctr" defTabSz="1219200" rtl="0" eaLnBrk="1" latinLnBrk="0" hangingPunct="1">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7</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7"/>
                  </a:ext>
                </a:extLst>
              </a:tr>
            </a:tbl>
          </a:graphicData>
        </a:graphic>
      </p:graphicFrame>
      <p:sp>
        <p:nvSpPr>
          <p:cNvPr id="2" name="Title 1"/>
          <p:cNvSpPr txBox="1"/>
          <p:nvPr/>
        </p:nvSpPr>
        <p:spPr>
          <a:xfrm>
            <a:off x="1143635" y="266700"/>
            <a:ext cx="70142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2.3.5	实例三：</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工资发放情况的因果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extLst>
              <p:ext uri="{D42A27DB-BD31-4B8C-83A1-F6EECF244321}">
                <p14:modId xmlns:p14="http://schemas.microsoft.com/office/powerpoint/2010/main" val="468888920"/>
              </p:ext>
            </p:extLst>
          </p:nvPr>
        </p:nvGraphicFramePr>
        <p:xfrm>
          <a:off x="2063115" y="1863725"/>
          <a:ext cx="7725410" cy="4784725"/>
        </p:xfrm>
        <a:graphic>
          <a:graphicData uri="http://schemas.openxmlformats.org/drawingml/2006/table">
            <a:tbl>
              <a:tblPr firstRow="1" bandRow="1">
                <a:tableStyleId>{5C22544A-7EE6-4342-B048-85BDC9FD1C3A}</a:tableStyleId>
              </a:tblPr>
              <a:tblGrid>
                <a:gridCol w="1031875">
                  <a:extLst>
                    <a:ext uri="{9D8B030D-6E8A-4147-A177-3AD203B41FA5}">
                      <a16:colId xmlns:a16="http://schemas.microsoft.com/office/drawing/2014/main" val="20000"/>
                    </a:ext>
                  </a:extLst>
                </a:gridCol>
                <a:gridCol w="749935">
                  <a:extLst>
                    <a:ext uri="{9D8B030D-6E8A-4147-A177-3AD203B41FA5}">
                      <a16:colId xmlns:a16="http://schemas.microsoft.com/office/drawing/2014/main" val="20001"/>
                    </a:ext>
                  </a:extLst>
                </a:gridCol>
                <a:gridCol w="73533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695325">
                  <a:extLst>
                    <a:ext uri="{9D8B030D-6E8A-4147-A177-3AD203B41FA5}">
                      <a16:colId xmlns:a16="http://schemas.microsoft.com/office/drawing/2014/main" val="20004"/>
                    </a:ext>
                  </a:extLst>
                </a:gridCol>
                <a:gridCol w="748030">
                  <a:extLst>
                    <a:ext uri="{9D8B030D-6E8A-4147-A177-3AD203B41FA5}">
                      <a16:colId xmlns:a16="http://schemas.microsoft.com/office/drawing/2014/main" val="20005"/>
                    </a:ext>
                  </a:extLst>
                </a:gridCol>
                <a:gridCol w="760095">
                  <a:extLst>
                    <a:ext uri="{9D8B030D-6E8A-4147-A177-3AD203B41FA5}">
                      <a16:colId xmlns:a16="http://schemas.microsoft.com/office/drawing/2014/main" val="20006"/>
                    </a:ext>
                  </a:extLst>
                </a:gridCol>
                <a:gridCol w="767080">
                  <a:extLst>
                    <a:ext uri="{9D8B030D-6E8A-4147-A177-3AD203B41FA5}">
                      <a16:colId xmlns:a16="http://schemas.microsoft.com/office/drawing/2014/main" val="20007"/>
                    </a:ext>
                  </a:extLst>
                </a:gridCol>
                <a:gridCol w="767715">
                  <a:extLst>
                    <a:ext uri="{9D8B030D-6E8A-4147-A177-3AD203B41FA5}">
                      <a16:colId xmlns:a16="http://schemas.microsoft.com/office/drawing/2014/main" val="20008"/>
                    </a:ext>
                  </a:extLst>
                </a:gridCol>
                <a:gridCol w="765175">
                  <a:extLst>
                    <a:ext uri="{9D8B030D-6E8A-4147-A177-3AD203B41FA5}">
                      <a16:colId xmlns:a16="http://schemas.microsoft.com/office/drawing/2014/main" val="20009"/>
                    </a:ext>
                  </a:extLst>
                </a:gridCol>
              </a:tblGrid>
              <a:tr h="586105">
                <a:tc grid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原因与结果</a:t>
                      </a:r>
                    </a:p>
                  </a:txBody>
                  <a:tcPr anchor="ctr"/>
                </a:tc>
                <a:tc hMerge="1">
                  <a:txBody>
                    <a:bodyPr/>
                    <a:lstStyle/>
                    <a:p>
                      <a:endParaRPr lang="zh-CN"/>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1</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2</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3</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4</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5</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6</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7</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8</a:t>
                      </a:r>
                    </a:p>
                  </a:txBody>
                  <a:tcPr anchor="ctr"/>
                </a:tc>
                <a:extLst>
                  <a:ext uri="{0D108BD9-81ED-4DB2-BD59-A6C34878D82A}">
                    <a16:rowId xmlns:a16="http://schemas.microsoft.com/office/drawing/2014/main" val="10000"/>
                  </a:ext>
                </a:extLst>
              </a:tr>
              <a:tr h="435610">
                <a:tc rowSpan="4">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原因</a:t>
                      </a:r>
                    </a:p>
                  </a:txBody>
                  <a:tcPr anchor="ctr"/>
                </a:tc>
                <a:tc>
                  <a:txBody>
                    <a:bodyPr/>
                    <a:lstStyle/>
                    <a:p>
                      <a:pPr algn="ctr">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zh-CN" altLang="en-US"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1"/>
                  </a:ext>
                </a:extLst>
              </a:tr>
              <a:tr h="376555">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extLst>
                  <a:ext uri="{0D108BD9-81ED-4DB2-BD59-A6C34878D82A}">
                    <a16:rowId xmlns:a16="http://schemas.microsoft.com/office/drawing/2014/main" val="10002"/>
                  </a:ext>
                </a:extLst>
              </a:tr>
              <a:tr h="405765">
                <a:tc vMerge="1">
                  <a:txBody>
                    <a:bodyPr/>
                    <a:lstStyle/>
                    <a:p>
                      <a:endParaRPr lang="zh-CN"/>
                    </a:p>
                  </a:txBody>
                  <a:tcP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extLst>
                  <a:ext uri="{0D108BD9-81ED-4DB2-BD59-A6C34878D82A}">
                    <a16:rowId xmlns:a16="http://schemas.microsoft.com/office/drawing/2014/main" val="10003"/>
                  </a:ext>
                </a:extLst>
              </a:tr>
              <a:tr h="361315">
                <a:tc vMerge="1">
                  <a:txBody>
                    <a:bodyPr/>
                    <a:lstStyle/>
                    <a:p>
                      <a:endParaRPr lang="zh-CN"/>
                    </a:p>
                  </a:txBody>
                  <a:tcP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c</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N</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Y</a:t>
                      </a:r>
                    </a:p>
                  </a:txBody>
                  <a:tcPr marL="68580" marR="68580" marT="0" marB="0" anchor="ctr"/>
                </a:tc>
                <a:extLst>
                  <a:ext uri="{0D108BD9-81ED-4DB2-BD59-A6C34878D82A}">
                    <a16:rowId xmlns:a16="http://schemas.microsoft.com/office/drawing/2014/main" val="10004"/>
                  </a:ext>
                </a:extLst>
              </a:tr>
              <a:tr h="383540">
                <a:tc rowSpan="7">
                  <a:txBody>
                    <a:bodyPr/>
                    <a:lstStyle/>
                    <a:p>
                      <a:pPr algn="ctr">
                        <a:buClrTx/>
                        <a:buSzTx/>
                        <a:buFontTx/>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结果</a:t>
                      </a:r>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1</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5"/>
                  </a:ext>
                </a:extLst>
              </a:tr>
              <a:tr h="368935">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2</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6"/>
                  </a:ext>
                </a:extLst>
              </a:tr>
              <a:tr h="370205">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3</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7"/>
                  </a:ext>
                </a:extLst>
              </a:tr>
              <a:tr h="376555">
                <a:tc vMerge="1">
                  <a:txBody>
                    <a:bodyPr/>
                    <a:lstStyle/>
                    <a:p>
                      <a:endParaRPr lang="zh-CN"/>
                    </a:p>
                  </a:txBody>
                  <a:tcP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4</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8"/>
                  </a:ext>
                </a:extLst>
              </a:tr>
              <a:tr h="370205">
                <a:tc vMerge="1">
                  <a:txBody>
                    <a:bodyPr/>
                    <a:lstStyle/>
                    <a:p>
                      <a:endParaRPr lang="zh-CN"/>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5</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09"/>
                  </a:ext>
                </a:extLst>
              </a:tr>
              <a:tr h="360680">
                <a:tc vMerge="1">
                  <a:txBody>
                    <a:bodyPr/>
                    <a:lstStyle/>
                    <a:p>
                      <a:endParaRPr lang="zh-CN"/>
                    </a:p>
                  </a:txBody>
                  <a:tcPr anchor="ctr"/>
                </a:tc>
                <a:tc>
                  <a:txBody>
                    <a:bodyPr/>
                    <a:lstStyle/>
                    <a:p>
                      <a:pPr marL="0" algn="ctr" defTabSz="1219200" rtl="0" eaLnBrk="1" latinLnBrk="0" hangingPunct="1">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6</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extLst>
                  <a:ext uri="{0D108BD9-81ED-4DB2-BD59-A6C34878D82A}">
                    <a16:rowId xmlns:a16="http://schemas.microsoft.com/office/drawing/2014/main" val="10010"/>
                  </a:ext>
                </a:extLst>
              </a:tr>
              <a:tr h="379730">
                <a:tc vMerge="1">
                  <a:txBody>
                    <a:bodyPr/>
                    <a:lstStyle/>
                    <a:p>
                      <a:endParaRPr lang="zh-CN"/>
                    </a:p>
                  </a:txBody>
                  <a:tcPr anchor="ctr"/>
                </a:tc>
                <a:tc>
                  <a:txBody>
                    <a:bodyPr/>
                    <a:lstStyle/>
                    <a:p>
                      <a:pPr algn="ctr">
                        <a:buClrTx/>
                        <a:buSzTx/>
                        <a:buFontTx/>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e</a:t>
                      </a:r>
                      <a:r>
                        <a:rPr lang="en-US" sz="1800" kern="1200" baseline="-25000">
                          <a:solidFill>
                            <a:srgbClr val="595959"/>
                          </a:solidFill>
                          <a:latin typeface="微软雅黑" panose="020B0503020204020204" pitchFamily="34" charset="-122"/>
                          <a:ea typeface="微软雅黑" panose="020B0503020204020204" pitchFamily="34" charset="-122"/>
                          <a:cs typeface="+mn-cs"/>
                          <a:sym typeface="+mn-ea"/>
                        </a:rPr>
                        <a:t>7</a:t>
                      </a:r>
                      <a:endParaRPr lang="en-US" altLang="zh-CN" sz="1800" kern="1200" baseline="-25000">
                        <a:solidFill>
                          <a:srgbClr val="595959"/>
                        </a:solidFill>
                        <a:latin typeface="微软雅黑" panose="020B0503020204020204" pitchFamily="34" charset="-122"/>
                        <a:ea typeface="微软雅黑" panose="020B0503020204020204" pitchFamily="34" charset="-122"/>
                        <a:cs typeface="+mn-cs"/>
                      </a:endParaRP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 </a:t>
                      </a:r>
                    </a:p>
                  </a:txBody>
                  <a:tcPr marL="68580" marR="68580" marT="0" marB="0" anchor="ctr"/>
                </a:tc>
                <a:tc>
                  <a:txBody>
                    <a:bodyPr/>
                    <a:lstStyle/>
                    <a:p>
                      <a:pPr algn="ctr">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11"/>
                  </a:ext>
                </a:extLst>
              </a:tr>
            </a:tbl>
          </a:graphicData>
        </a:graphic>
      </p:graphicFrame>
      <p:sp>
        <p:nvSpPr>
          <p:cNvPr id="16" name="TextBox 35"/>
          <p:cNvSpPr txBox="1">
            <a:spLocks noChangeArrowheads="1"/>
          </p:cNvSpPr>
          <p:nvPr/>
        </p:nvSpPr>
        <p:spPr bwMode="auto">
          <a:xfrm>
            <a:off x="982980" y="841375"/>
            <a:ext cx="10246360" cy="935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员工工资原因与结果表中有4个原因，每个原因有“Y”</a:t>
            </a:r>
            <a:r>
              <a:rPr lang="zh-CN" altLang="en-US" sz="1800">
                <a:solidFill>
                  <a:srgbClr val="595959"/>
                </a:solidFill>
                <a:latin typeface="微软雅黑" panose="020B0503020204020204" pitchFamily="34" charset="-122"/>
                <a:ea typeface="微软雅黑" panose="020B0503020204020204" pitchFamily="34" charset="-122"/>
              </a:rPr>
              <a:t>和“N”</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个</a:t>
            </a:r>
            <a:r>
              <a:rPr lang="zh-CN" altLang="en-US" sz="1800" dirty="0">
                <a:solidFill>
                  <a:srgbClr val="595959"/>
                </a:solidFill>
                <a:latin typeface="微软雅黑" panose="020B0503020204020204" pitchFamily="34" charset="-122"/>
                <a:ea typeface="微软雅黑" panose="020B0503020204020204" pitchFamily="34" charset="-122"/>
              </a:rPr>
              <a:t>取值，理论上可以组成</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2</a:t>
            </a:r>
            <a:r>
              <a:rPr lang="en-US" altLang="zh-CN" sz="1800" baseline="300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4</a:t>
            </a:r>
            <a:r>
              <a:rPr lang="zh-CN" altLang="en-US" sz="1800">
                <a:solidFill>
                  <a:srgbClr val="595959"/>
                </a:solidFill>
                <a:latin typeface="微软雅黑" panose="020B0503020204020204" pitchFamily="34" charset="-122"/>
                <a:ea typeface="微软雅黑" panose="020B0503020204020204" pitchFamily="34" charset="-122"/>
              </a:rPr>
              <a:t>=16条规</a:t>
            </a:r>
            <a:r>
              <a:rPr lang="zh-CN" altLang="en-US" sz="1800" dirty="0">
                <a:solidFill>
                  <a:srgbClr val="595959"/>
                </a:solidFill>
                <a:latin typeface="微软雅黑" panose="020B0503020204020204" pitchFamily="34" charset="-122"/>
                <a:ea typeface="微软雅黑" panose="020B0503020204020204" pitchFamily="34" charset="-122"/>
              </a:rPr>
              <a:t>则，由于</a:t>
            </a:r>
            <a:r>
              <a:rPr lang="zh-CN" altLang="en-US" sz="1800" dirty="0">
                <a:solidFill>
                  <a:srgbClr val="0070C0"/>
                </a:solidFill>
                <a:latin typeface="微软雅黑" panose="020B0503020204020204" pitchFamily="34" charset="-122"/>
                <a:ea typeface="微软雅黑" panose="020B0503020204020204" pitchFamily="34" charset="-122"/>
              </a:rPr>
              <a:t>c</a:t>
            </a:r>
            <a:r>
              <a:rPr lang="zh-CN" altLang="en-US" sz="1800" baseline="-25000" dirty="0">
                <a:solidFill>
                  <a:srgbClr val="0070C0"/>
                </a:solidFill>
                <a:latin typeface="微软雅黑" panose="020B0503020204020204" pitchFamily="34" charset="-122"/>
                <a:ea typeface="微软雅黑" panose="020B0503020204020204" pitchFamily="34" charset="-122"/>
              </a:rPr>
              <a:t>1</a:t>
            </a:r>
            <a:r>
              <a:rPr lang="zh-CN" altLang="en-US" sz="1800" dirty="0">
                <a:solidFill>
                  <a:srgbClr val="0070C0"/>
                </a:solidFill>
                <a:latin typeface="微软雅黑" panose="020B0503020204020204" pitchFamily="34" charset="-122"/>
                <a:ea typeface="微软雅黑" panose="020B0503020204020204" pitchFamily="34" charset="-122"/>
              </a:rPr>
              <a:t>与c</a:t>
            </a:r>
            <a:r>
              <a:rPr lang="zh-CN" altLang="en-US" sz="1800" baseline="-25000">
                <a:solidFill>
                  <a:srgbClr val="0070C0"/>
                </a:solidFill>
                <a:latin typeface="微软雅黑" panose="020B0503020204020204" pitchFamily="34" charset="-122"/>
                <a:ea typeface="微软雅黑" panose="020B0503020204020204" pitchFamily="34" charset="-122"/>
              </a:rPr>
              <a:t>2</a:t>
            </a:r>
            <a:r>
              <a:rPr lang="zh-CN" altLang="en-US" sz="1800">
                <a:solidFill>
                  <a:srgbClr val="0070C0"/>
                </a:solidFill>
                <a:latin typeface="微软雅黑" panose="020B0503020204020204" pitchFamily="34" charset="-122"/>
                <a:ea typeface="微软雅黑" panose="020B0503020204020204" pitchFamily="34" charset="-122"/>
              </a:rPr>
              <a:t>不能并存</a:t>
            </a:r>
            <a:r>
              <a:rPr lang="zh-CN" altLang="en-US" sz="1800" dirty="0">
                <a:solidFill>
                  <a:srgbClr val="595959"/>
                </a:solidFill>
                <a:latin typeface="微软雅黑" panose="020B0503020204020204" pitchFamily="34" charset="-122"/>
                <a:ea typeface="微软雅黑" panose="020B0503020204020204" pitchFamily="34" charset="-122"/>
              </a:rPr>
              <a:t>，所以只有</a:t>
            </a:r>
            <a:r>
              <a:rPr lang="en-US" altLang="zh-CN" sz="1800" dirty="0">
                <a:solidFill>
                  <a:srgbClr val="0070C0"/>
                </a:solidFill>
                <a:latin typeface="微软雅黑" panose="020B0503020204020204" pitchFamily="34" charset="-122"/>
                <a:ea typeface="微软雅黑" panose="020B0503020204020204" pitchFamily="34" charset="-122"/>
                <a:cs typeface="Lucida Sans Unicode" panose="020B0602030504020204"/>
                <a:sym typeface="+mn-ea"/>
              </a:rPr>
              <a:t>2</a:t>
            </a:r>
            <a:r>
              <a:rPr lang="en-US" altLang="zh-CN" sz="1800" baseline="30000" dirty="0">
                <a:solidFill>
                  <a:srgbClr val="0070C0"/>
                </a:solidFill>
                <a:latin typeface="微软雅黑" panose="020B0503020204020204" pitchFamily="34" charset="-122"/>
                <a:ea typeface="微软雅黑" panose="020B0503020204020204" pitchFamily="34" charset="-122"/>
                <a:cs typeface="Lucida Sans Unicode" panose="020B0602030504020204"/>
                <a:sym typeface="+mn-ea"/>
              </a:rPr>
              <a:t>3</a:t>
            </a:r>
            <a:r>
              <a:rPr lang="zh-CN" altLang="en-US" sz="1800">
                <a:solidFill>
                  <a:srgbClr val="0070C0"/>
                </a:solidFill>
                <a:latin typeface="微软雅黑" panose="020B0503020204020204" pitchFamily="34" charset="-122"/>
                <a:ea typeface="微软雅黑" panose="020B0503020204020204" pitchFamily="34" charset="-122"/>
              </a:rPr>
              <a:t>=8条规则</a:t>
            </a:r>
            <a:r>
              <a:rPr lang="zh-CN" altLang="en-US" sz="1800">
                <a:solidFill>
                  <a:srgbClr val="595959"/>
                </a:solidFill>
                <a:latin typeface="微软雅黑" panose="020B0503020204020204" pitchFamily="34" charset="-122"/>
                <a:ea typeface="微软雅黑" panose="020B0503020204020204" pitchFamily="34" charset="-122"/>
              </a:rPr>
              <a:t>，如下</a:t>
            </a:r>
            <a:r>
              <a:rPr lang="zh-CN" altLang="en-US" sz="1800" dirty="0">
                <a:solidFill>
                  <a:srgbClr val="595959"/>
                </a:solidFill>
                <a:latin typeface="微软雅黑" panose="020B0503020204020204" pitchFamily="34" charset="-122"/>
                <a:ea typeface="微软雅黑" panose="020B0503020204020204" pitchFamily="34" charset="-122"/>
              </a:rPr>
              <a:t>表所示。</a:t>
            </a:r>
          </a:p>
          <a:p>
            <a:pPr algn="just">
              <a:lnSpc>
                <a:spcPct val="150000"/>
              </a:lnSpc>
              <a:buClrTx/>
              <a:buSzTx/>
              <a:buFontTx/>
            </a:pPr>
            <a:endParaRPr lang="zh-CN" altLang="en-US" sz="1800" dirty="0">
              <a:solidFill>
                <a:srgbClr val="0070C0"/>
              </a:solidFill>
              <a:latin typeface="微软雅黑" panose="020B0503020204020204" pitchFamily="34" charset="-122"/>
              <a:ea typeface="微软雅黑" panose="020B0503020204020204" pitchFamily="34" charset="-122"/>
            </a:endParaRPr>
          </a:p>
        </p:txBody>
      </p:sp>
      <p:sp>
        <p:nvSpPr>
          <p:cNvPr id="3" name="Title 1"/>
          <p:cNvSpPr txBox="1"/>
          <p:nvPr/>
        </p:nvSpPr>
        <p:spPr>
          <a:xfrm>
            <a:off x="1143635" y="266700"/>
            <a:ext cx="70142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2.3.5	实例三：</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工资发放情况的因果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5"/>
          <p:cNvSpPr txBox="1">
            <a:spLocks noChangeArrowheads="1"/>
          </p:cNvSpPr>
          <p:nvPr/>
        </p:nvSpPr>
        <p:spPr bwMode="auto">
          <a:xfrm>
            <a:off x="4871085" y="841375"/>
            <a:ext cx="222631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员工工资测试用例</a:t>
            </a:r>
          </a:p>
          <a:p>
            <a:pPr algn="just">
              <a:lnSpc>
                <a:spcPct val="150000"/>
              </a:lnSpc>
              <a:buClrTx/>
              <a:buSzTx/>
              <a:buFontTx/>
            </a:pPr>
            <a:endParaRPr lang="zh-CN" altLang="en-US" sz="1800" dirty="0">
              <a:solidFill>
                <a:srgbClr val="0070C0"/>
              </a:solidFill>
              <a:latin typeface="微软雅黑" panose="020B0503020204020204" pitchFamily="34" charset="-122"/>
              <a:ea typeface="微软雅黑" panose="020B0503020204020204" pitchFamily="34" charset="-122"/>
            </a:endParaRPr>
          </a:p>
        </p:txBody>
      </p:sp>
      <p:graphicFrame>
        <p:nvGraphicFramePr>
          <p:cNvPr id="3" name="表格 2"/>
          <p:cNvGraphicFramePr/>
          <p:nvPr>
            <p:custDataLst>
              <p:tags r:id="rId1"/>
            </p:custDataLst>
            <p:extLst>
              <p:ext uri="{D42A27DB-BD31-4B8C-83A1-F6EECF244321}">
                <p14:modId xmlns:p14="http://schemas.microsoft.com/office/powerpoint/2010/main" val="2052926372"/>
              </p:ext>
            </p:extLst>
          </p:nvPr>
        </p:nvGraphicFramePr>
        <p:xfrm>
          <a:off x="1991360" y="1413510"/>
          <a:ext cx="7516495" cy="4608830"/>
        </p:xfrm>
        <a:graphic>
          <a:graphicData uri="http://schemas.openxmlformats.org/drawingml/2006/table">
            <a:tbl>
              <a:tblPr firstRow="1" bandRow="1">
                <a:tableStyleId>{5C22544A-7EE6-4342-B048-85BDC9FD1C3A}</a:tableStyleId>
              </a:tblPr>
              <a:tblGrid>
                <a:gridCol w="1695450">
                  <a:extLst>
                    <a:ext uri="{9D8B030D-6E8A-4147-A177-3AD203B41FA5}">
                      <a16:colId xmlns:a16="http://schemas.microsoft.com/office/drawing/2014/main" val="20000"/>
                    </a:ext>
                  </a:extLst>
                </a:gridCol>
                <a:gridCol w="1179830">
                  <a:extLst>
                    <a:ext uri="{9D8B030D-6E8A-4147-A177-3AD203B41FA5}">
                      <a16:colId xmlns:a16="http://schemas.microsoft.com/office/drawing/2014/main" val="20001"/>
                    </a:ext>
                  </a:extLst>
                </a:gridCol>
                <a:gridCol w="1265555">
                  <a:extLst>
                    <a:ext uri="{9D8B030D-6E8A-4147-A177-3AD203B41FA5}">
                      <a16:colId xmlns:a16="http://schemas.microsoft.com/office/drawing/2014/main" val="20002"/>
                    </a:ext>
                  </a:extLst>
                </a:gridCol>
                <a:gridCol w="1586230">
                  <a:extLst>
                    <a:ext uri="{9D8B030D-6E8A-4147-A177-3AD203B41FA5}">
                      <a16:colId xmlns:a16="http://schemas.microsoft.com/office/drawing/2014/main" val="20003"/>
                    </a:ext>
                  </a:extLst>
                </a:gridCol>
                <a:gridCol w="1789430">
                  <a:extLst>
                    <a:ext uri="{9D8B030D-6E8A-4147-A177-3AD203B41FA5}">
                      <a16:colId xmlns:a16="http://schemas.microsoft.com/office/drawing/2014/main" val="20004"/>
                    </a:ext>
                  </a:extLst>
                </a:gridCol>
              </a:tblGrid>
              <a:tr h="65532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测试用例</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薪资制度</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薪资</a:t>
                      </a:r>
                    </a:p>
                  </a:txBody>
                  <a:tcPr anchor="ctr"/>
                </a:tc>
                <a:tc>
                  <a:txBody>
                    <a:bodyPr/>
                    <a:lstStyle/>
                    <a:p>
                      <a:pPr algn="ctr">
                        <a:lnSpc>
                          <a:spcPct val="90000"/>
                        </a:lnSpc>
                        <a:buNone/>
                      </a:pPr>
                      <a:r>
                        <a:rPr lang="en-US" altLang="zh-CN" sz="1800">
                          <a:latin typeface="微软雅黑" panose="020B0503020204020204" pitchFamily="34" charset="-122"/>
                          <a:ea typeface="微软雅黑" panose="020B0503020204020204" pitchFamily="34" charset="-122"/>
                        </a:rPr>
                        <a:t>错误程度</a:t>
                      </a:r>
                    </a:p>
                  </a:txBody>
                  <a:tcPr anchor="ctr"/>
                </a:tc>
                <a:tc>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扣款</a:t>
                      </a:r>
                    </a:p>
                  </a:txBody>
                  <a:tcPr anchor="ctr"/>
                </a:tc>
                <a:extLst>
                  <a:ext uri="{0D108BD9-81ED-4DB2-BD59-A6C34878D82A}">
                    <a16:rowId xmlns:a16="http://schemas.microsoft.com/office/drawing/2014/main" val="10000"/>
                  </a:ext>
                </a:extLst>
              </a:tr>
              <a:tr h="508000">
                <a:tc>
                  <a:txBody>
                    <a:bodyPr/>
                    <a:lstStyle/>
                    <a:p>
                      <a:pPr marL="0" algn="ctr" defTabSz="1219200" rtl="0" eaLnBrk="1" latinLnBrk="0" hangingPunct="1">
                        <a:spcAft>
                          <a:spcPts val="0"/>
                        </a:spcAft>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test1</a:t>
                      </a:r>
                    </a:p>
                  </a:txBody>
                  <a:tcPr anchor="ctr"/>
                </a:tc>
                <a:tc rowSpan="4">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年薪制</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200000</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无</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extLst>
                  <a:ext uri="{0D108BD9-81ED-4DB2-BD59-A6C34878D82A}">
                    <a16:rowId xmlns:a16="http://schemas.microsoft.com/office/drawing/2014/main" val="10001"/>
                  </a:ext>
                </a:extLst>
              </a:tr>
              <a:tr h="474980">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test2</a:t>
                      </a:r>
                    </a:p>
                  </a:txBody>
                  <a:tcPr anchor="ctr"/>
                </a:tc>
                <a:tc vMerge="1">
                  <a:txBody>
                    <a:bodyPr/>
                    <a:lstStyle/>
                    <a:p>
                      <a:endParaRPr lang="zh-CN"/>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250000</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普通</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5000</a:t>
                      </a:r>
                    </a:p>
                  </a:txBody>
                  <a:tcPr marL="68580" marR="68580" marT="0" marB="0" anchor="ctr"/>
                </a:tc>
                <a:extLst>
                  <a:ext uri="{0D108BD9-81ED-4DB2-BD59-A6C34878D82A}">
                    <a16:rowId xmlns:a16="http://schemas.microsoft.com/office/drawing/2014/main" val="10002"/>
                  </a:ext>
                </a:extLst>
              </a:tr>
              <a:tr h="483870">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test3</a:t>
                      </a:r>
                    </a:p>
                  </a:txBody>
                  <a:tcPr anchor="ctr"/>
                </a:tc>
                <a:tc vMerge="1">
                  <a:txBody>
                    <a:bodyPr/>
                    <a:lstStyle/>
                    <a:p>
                      <a:endParaRPr lang="zh-CN"/>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300000</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严重</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12000</a:t>
                      </a:r>
                    </a:p>
                  </a:txBody>
                  <a:tcPr marL="68580" marR="68580" marT="0" marB="0" anchor="ctr"/>
                </a:tc>
                <a:extLst>
                  <a:ext uri="{0D108BD9-81ED-4DB2-BD59-A6C34878D82A}">
                    <a16:rowId xmlns:a16="http://schemas.microsoft.com/office/drawing/2014/main" val="10003"/>
                  </a:ext>
                </a:extLst>
              </a:tr>
              <a:tr h="493395">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test4</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350000</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普通</a:t>
                      </a:r>
                      <a:r>
                        <a:rPr lang="en-US" sz="1800" kern="1200">
                          <a:solidFill>
                            <a:srgbClr val="595959"/>
                          </a:solidFill>
                          <a:latin typeface="微软雅黑" panose="020B0503020204020204" pitchFamily="34" charset="-122"/>
                          <a:ea typeface="微软雅黑" panose="020B0503020204020204" pitchFamily="34" charset="-122"/>
                          <a:cs typeface="+mn-cs"/>
                        </a:rPr>
                        <a:t>+</a:t>
                      </a:r>
                      <a:r>
                        <a:rPr lang="zh-CN" sz="1800" kern="1200">
                          <a:solidFill>
                            <a:srgbClr val="595959"/>
                          </a:solidFill>
                          <a:latin typeface="微软雅黑" panose="020B0503020204020204" pitchFamily="34" charset="-122"/>
                          <a:ea typeface="微软雅黑" panose="020B0503020204020204" pitchFamily="34" charset="-122"/>
                          <a:cs typeface="+mn-cs"/>
                        </a:rPr>
                        <a:t>严重</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21000</a:t>
                      </a:r>
                    </a:p>
                  </a:txBody>
                  <a:tcPr marL="68580" marR="68580" marT="0" marB="0" anchor="ctr"/>
                </a:tc>
                <a:extLst>
                  <a:ext uri="{0D108BD9-81ED-4DB2-BD59-A6C34878D82A}">
                    <a16:rowId xmlns:a16="http://schemas.microsoft.com/office/drawing/2014/main" val="10004"/>
                  </a:ext>
                </a:extLst>
              </a:tr>
              <a:tr h="503555">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test5</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rowSpan="4">
                  <a:txBody>
                    <a:bodyPr/>
                    <a:lstStyle/>
                    <a:p>
                      <a:pPr marL="0" algn="ctr" defTabSz="1219200" rtl="0" eaLnBrk="1" latinLnBrk="0" hangingPunct="1">
                        <a:spcAft>
                          <a:spcPts val="0"/>
                        </a:spcAft>
                      </a:pPr>
                      <a:r>
                        <a:rPr lang="zh-CN" altLang="en-US" sz="1800" kern="1200">
                          <a:solidFill>
                            <a:srgbClr val="595959"/>
                          </a:solidFill>
                          <a:latin typeface="微软雅黑" panose="020B0503020204020204" pitchFamily="34" charset="-122"/>
                          <a:ea typeface="微软雅黑" panose="020B0503020204020204" pitchFamily="34" charset="-122"/>
                          <a:cs typeface="+mn-cs"/>
                        </a:rPr>
                        <a:t>月</a:t>
                      </a:r>
                      <a:r>
                        <a:rPr lang="en-US" sz="1800" kern="1200">
                          <a:solidFill>
                            <a:srgbClr val="595959"/>
                          </a:solidFill>
                          <a:latin typeface="微软雅黑" panose="020B0503020204020204" pitchFamily="34" charset="-122"/>
                          <a:ea typeface="微软雅黑" panose="020B0503020204020204" pitchFamily="34" charset="-122"/>
                          <a:cs typeface="+mn-cs"/>
                        </a:rPr>
                        <a:t>薪制</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8000</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无</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extLst>
                  <a:ext uri="{0D108BD9-81ED-4DB2-BD59-A6C34878D82A}">
                    <a16:rowId xmlns:a16="http://schemas.microsoft.com/office/drawing/2014/main" val="10005"/>
                  </a:ext>
                </a:extLst>
              </a:tr>
              <a:tr h="503555">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test6</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10000</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普通</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400</a:t>
                      </a:r>
                    </a:p>
                  </a:txBody>
                  <a:tcPr marL="68580" marR="68580" marT="0" marB="0" anchor="ctr"/>
                </a:tc>
                <a:extLst>
                  <a:ext uri="{0D108BD9-81ED-4DB2-BD59-A6C34878D82A}">
                    <a16:rowId xmlns:a16="http://schemas.microsoft.com/office/drawing/2014/main" val="10006"/>
                  </a:ext>
                </a:extLst>
              </a:tr>
              <a:tr h="503555">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test7</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15000</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严重</a:t>
                      </a:r>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1200</a:t>
                      </a:r>
                    </a:p>
                  </a:txBody>
                  <a:tcPr marL="68580" marR="68580" marT="0" marB="0" anchor="ctr"/>
                </a:tc>
                <a:extLst>
                  <a:ext uri="{0D108BD9-81ED-4DB2-BD59-A6C34878D82A}">
                    <a16:rowId xmlns:a16="http://schemas.microsoft.com/office/drawing/2014/main" val="10007"/>
                  </a:ext>
                </a:extLst>
              </a:tr>
              <a:tr h="482600">
                <a:tc>
                  <a:txBody>
                    <a:bodyPr/>
                    <a:lstStyle/>
                    <a:p>
                      <a:pPr marL="0" algn="ctr" defTabSz="1219200" rtl="0" eaLnBrk="1" latinLnBrk="0" hangingPunct="1">
                        <a:spcAft>
                          <a:spcPts val="0"/>
                        </a:spcAft>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sym typeface="+mn-ea"/>
                        </a:rPr>
                        <a:t>test8</a:t>
                      </a:r>
                      <a:endParaRPr lang="en-US" altLang="zh-CN" sz="1800" kern="1200">
                        <a:solidFill>
                          <a:srgbClr val="595959"/>
                        </a:solidFill>
                        <a:latin typeface="微软雅黑" panose="020B0503020204020204" pitchFamily="34" charset="-122"/>
                        <a:ea typeface="微软雅黑" panose="020B0503020204020204" pitchFamily="34" charset="-122"/>
                        <a:cs typeface="+mn-cs"/>
                      </a:endParaRPr>
                    </a:p>
                  </a:txBody>
                  <a:tcPr anchor="ctr"/>
                </a:tc>
                <a:tc vMerge="1">
                  <a:txBody>
                    <a:bodyPr/>
                    <a:lstStyle/>
                    <a:p>
                      <a:endParaRPr lang="zh-CN"/>
                    </a:p>
                  </a:txBody>
                  <a:tcPr marL="68580" marR="68580" marT="0" marB="0" anchor="ctr"/>
                </a:tc>
                <a:tc>
                  <a:txBody>
                    <a:bodyPr/>
                    <a:lstStyle/>
                    <a:p>
                      <a:pPr marL="0" algn="ctr" defTabSz="1219200" rtl="0" eaLnBrk="1" latinLnBrk="0" hangingPunct="1">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8000</a:t>
                      </a:r>
                    </a:p>
                  </a:txBody>
                  <a:tcPr marL="68580" marR="68580" marT="0" marB="0" anchor="ctr"/>
                </a:tc>
                <a:tc>
                  <a:txBody>
                    <a:bodyPr/>
                    <a:lstStyle/>
                    <a:p>
                      <a:pPr marL="0" algn="ctr" defTabSz="1219200" rtl="0" eaLnBrk="1" latinLnBrk="0" hangingPunct="1">
                        <a:spcAft>
                          <a:spcPts val="0"/>
                        </a:spcAft>
                      </a:pPr>
                      <a:r>
                        <a:rPr lang="zh-CN" sz="1800" kern="1200">
                          <a:solidFill>
                            <a:srgbClr val="595959"/>
                          </a:solidFill>
                          <a:latin typeface="微软雅黑" panose="020B0503020204020204" pitchFamily="34" charset="-122"/>
                          <a:ea typeface="微软雅黑" panose="020B0503020204020204" pitchFamily="34" charset="-122"/>
                          <a:cs typeface="+mn-cs"/>
                        </a:rPr>
                        <a:t>普通</a:t>
                      </a:r>
                      <a:r>
                        <a:rPr lang="en-US" sz="1800" kern="1200">
                          <a:solidFill>
                            <a:srgbClr val="595959"/>
                          </a:solidFill>
                          <a:latin typeface="微软雅黑" panose="020B0503020204020204" pitchFamily="34" charset="-122"/>
                          <a:ea typeface="微软雅黑" panose="020B0503020204020204" pitchFamily="34" charset="-122"/>
                          <a:cs typeface="+mn-cs"/>
                        </a:rPr>
                        <a:t>+</a:t>
                      </a:r>
                      <a:r>
                        <a:rPr lang="zh-CN" sz="1800" kern="1200">
                          <a:solidFill>
                            <a:srgbClr val="595959"/>
                          </a:solidFill>
                          <a:latin typeface="微软雅黑" panose="020B0503020204020204" pitchFamily="34" charset="-122"/>
                          <a:ea typeface="微软雅黑" panose="020B0503020204020204" pitchFamily="34" charset="-122"/>
                          <a:cs typeface="+mn-cs"/>
                        </a:rPr>
                        <a:t>严重</a:t>
                      </a:r>
                    </a:p>
                  </a:txBody>
                  <a:tcPr marL="68580" marR="68580" marT="0" marB="0" anchor="ctr"/>
                </a:tc>
                <a:tc>
                  <a:txBody>
                    <a:bodyPr/>
                    <a:lstStyle/>
                    <a:p>
                      <a:pPr marL="0" algn="ctr" defTabSz="1219200" rtl="0" eaLnBrk="1" latinLnBrk="0" hangingPunct="1">
                        <a:spcAft>
                          <a:spcPts val="0"/>
                        </a:spcAft>
                      </a:pPr>
                      <a:r>
                        <a:rPr lang="en-US" sz="1800" kern="1200" dirty="0">
                          <a:solidFill>
                            <a:srgbClr val="595959"/>
                          </a:solidFill>
                          <a:latin typeface="微软雅黑" panose="020B0503020204020204" pitchFamily="34" charset="-122"/>
                          <a:ea typeface="微软雅黑" panose="020B0503020204020204" pitchFamily="34" charset="-122"/>
                          <a:cs typeface="+mn-cs"/>
                        </a:rPr>
                        <a:t>960</a:t>
                      </a:r>
                    </a:p>
                  </a:txBody>
                  <a:tcPr marL="68580" marR="68580" marT="0" marB="0" anchor="ctr"/>
                </a:tc>
                <a:extLst>
                  <a:ext uri="{0D108BD9-81ED-4DB2-BD59-A6C34878D82A}">
                    <a16:rowId xmlns:a16="http://schemas.microsoft.com/office/drawing/2014/main" val="10008"/>
                  </a:ext>
                </a:extLst>
              </a:tr>
            </a:tbl>
          </a:graphicData>
        </a:graphic>
      </p:graphicFrame>
      <p:sp>
        <p:nvSpPr>
          <p:cNvPr id="2" name="Title 1"/>
          <p:cNvSpPr txBox="1"/>
          <p:nvPr/>
        </p:nvSpPr>
        <p:spPr>
          <a:xfrm>
            <a:off x="1143635" y="266700"/>
            <a:ext cx="70142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2.3.5	实例三：</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工资发放情况的因果</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图与决策表绘制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35354" y="3213770"/>
            <a:ext cx="566929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等价类划分法概述</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，能够灵活</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应用等价类划分法设计测试用例</a:t>
            </a:r>
            <a:endParaRPr lang="zh-CN"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2.1.1	等价类划分法概述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0070C0"/>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正交实验设计</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35354" y="3213770"/>
            <a:ext cx="566929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掌握正交实验设计</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法</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的概述</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通过</a:t>
            </a:r>
            <a:r>
              <a:rPr sz="2000">
                <a:solidFill>
                  <a:srgbClr val="0070C0"/>
                </a:solidFill>
                <a:latin typeface="微软雅黑" panose="020B0503020204020204" pitchFamily="34" charset="-122"/>
                <a:ea typeface="微软雅黑" panose="020B0503020204020204" pitchFamily="34" charset="-122"/>
                <a:cs typeface="+mn-ea"/>
                <a:sym typeface="+mn-lt"/>
              </a:rPr>
              <a:t>正交实验设计</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法设计测试用例</a:t>
            </a: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2.4.1	正交实验设计法概述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559560"/>
            <a:ext cx="6289675" cy="386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正交实验设计法</a:t>
            </a:r>
            <a:r>
              <a:rPr lang="zh-CN" altLang="en-US" sz="1800" dirty="0">
                <a:solidFill>
                  <a:srgbClr val="595959"/>
                </a:solidFill>
                <a:latin typeface="微软雅黑" panose="020B0503020204020204" pitchFamily="34" charset="-122"/>
                <a:ea typeface="微软雅黑" panose="020B0503020204020204" pitchFamily="34" charset="-122"/>
              </a:rPr>
              <a:t>（Orthogonal experimental design）是指从</a:t>
            </a:r>
            <a:r>
              <a:rPr lang="zh-CN" altLang="en-US" sz="1800" dirty="0">
                <a:solidFill>
                  <a:srgbClr val="0070C0"/>
                </a:solidFill>
                <a:latin typeface="微软雅黑" panose="020B0503020204020204" pitchFamily="34" charset="-122"/>
                <a:ea typeface="微软雅黑" panose="020B0503020204020204" pitchFamily="34" charset="-122"/>
              </a:rPr>
              <a:t>大量的实验点中挑选出适量的</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有代表性的点</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依据G</a:t>
            </a:r>
            <a:r>
              <a:rPr lang="en-US" altLang="zh-CN" sz="1800">
                <a:solidFill>
                  <a:srgbClr val="595959"/>
                </a:solidFill>
                <a:latin typeface="微软雅黑" panose="020B0503020204020204" pitchFamily="34" charset="-122"/>
                <a:ea typeface="微软雅黑" panose="020B0503020204020204" pitchFamily="34" charset="-122"/>
              </a:rPr>
              <a:t>a</a:t>
            </a:r>
            <a:r>
              <a:rPr lang="zh-CN" altLang="en-US" sz="1800">
                <a:solidFill>
                  <a:srgbClr val="595959"/>
                </a:solidFill>
                <a:latin typeface="微软雅黑" panose="020B0503020204020204" pitchFamily="34" charset="-122"/>
                <a:ea typeface="微软雅黑" panose="020B0503020204020204" pitchFamily="34" charset="-122"/>
              </a:rPr>
              <a:t>lois</a:t>
            </a:r>
            <a:r>
              <a:rPr lang="zh-CN" altLang="en-US" sz="1800" dirty="0">
                <a:solidFill>
                  <a:srgbClr val="595959"/>
                </a:solidFill>
                <a:latin typeface="微软雅黑" panose="020B0503020204020204" pitchFamily="34" charset="-122"/>
                <a:ea typeface="微软雅黑" panose="020B0503020204020204" pitchFamily="34" charset="-122"/>
              </a:rPr>
              <a:t>理论导出“正交表”，</a:t>
            </a:r>
            <a:r>
              <a:rPr lang="zh-CN" altLang="en-US" sz="1800">
                <a:solidFill>
                  <a:srgbClr val="595959"/>
                </a:solidFill>
                <a:latin typeface="微软雅黑" panose="020B0503020204020204" pitchFamily="34" charset="-122"/>
                <a:ea typeface="微软雅黑" panose="020B0503020204020204" pitchFamily="34" charset="-122"/>
              </a:rPr>
              <a:t>从而合理地安排</a:t>
            </a:r>
            <a:r>
              <a:rPr lang="zh-CN" altLang="en-US" sz="1800" dirty="0">
                <a:solidFill>
                  <a:srgbClr val="595959"/>
                </a:solidFill>
                <a:latin typeface="微软雅黑" panose="020B0503020204020204" pitchFamily="34" charset="-122"/>
                <a:ea typeface="微软雅黑" panose="020B0503020204020204" pitchFamily="34" charset="-122"/>
              </a:rPr>
              <a:t>实验的一种</a:t>
            </a:r>
            <a:r>
              <a:rPr lang="zh-CN" altLang="en-US" sz="1800" dirty="0">
                <a:solidFill>
                  <a:srgbClr val="0070C0"/>
                </a:solidFill>
                <a:latin typeface="微软雅黑" panose="020B0503020204020204" pitchFamily="34" charset="-122"/>
                <a:ea typeface="微软雅黑" panose="020B0503020204020204" pitchFamily="34" charset="-122"/>
              </a:rPr>
              <a:t>实验设计方法</a:t>
            </a:r>
            <a:r>
              <a:rPr lang="zh-CN" altLang="en-US" sz="1800" dirty="0">
                <a:solidFill>
                  <a:srgbClr val="595959"/>
                </a:solidFill>
                <a:latin typeface="微软雅黑" panose="020B0503020204020204" pitchFamily="34" charset="-122"/>
                <a:ea typeface="微软雅黑" panose="020B0503020204020204" pitchFamily="34" charset="-122"/>
              </a:rPr>
              <a:t>。正交实验设计法是研究</a:t>
            </a:r>
            <a:r>
              <a:rPr lang="zh-CN" altLang="en-US" sz="1800">
                <a:solidFill>
                  <a:srgbClr val="595959"/>
                </a:solidFill>
                <a:latin typeface="微软雅黑" panose="020B0503020204020204" pitchFamily="34" charset="-122"/>
                <a:ea typeface="微软雅黑" panose="020B0503020204020204" pitchFamily="34" charset="-122"/>
              </a:rPr>
              <a:t>多因素、多水平问题的</a:t>
            </a:r>
            <a:r>
              <a:rPr lang="zh-CN" altLang="en-US" sz="1800" dirty="0">
                <a:solidFill>
                  <a:srgbClr val="595959"/>
                </a:solidFill>
                <a:latin typeface="微软雅黑" panose="020B0503020204020204" pitchFamily="34" charset="-122"/>
                <a:ea typeface="微软雅黑" panose="020B0503020204020204" pitchFamily="34" charset="-122"/>
              </a:rPr>
              <a:t>一种实验</a:t>
            </a:r>
            <a:r>
              <a:rPr lang="zh-CN" altLang="en-US" sz="1800">
                <a:solidFill>
                  <a:srgbClr val="595959"/>
                </a:solidFill>
                <a:latin typeface="微软雅黑" panose="020B0503020204020204" pitchFamily="34" charset="-122"/>
                <a:ea typeface="微软雅黑" panose="020B0503020204020204" pitchFamily="34" charset="-122"/>
              </a:rPr>
              <a:t>方法，在上生物课时</a:t>
            </a:r>
            <a:r>
              <a:rPr lang="zh-CN" altLang="en-US" sz="1800" dirty="0">
                <a:solidFill>
                  <a:srgbClr val="595959"/>
                </a:solidFill>
                <a:latin typeface="微软雅黑" panose="020B0503020204020204" pitchFamily="34" charset="-122"/>
                <a:ea typeface="微软雅黑" panose="020B0503020204020204" pitchFamily="34" charset="-122"/>
              </a:rPr>
              <a:t>，经常会用这种方法研究植物的</a:t>
            </a:r>
            <a:r>
              <a:rPr lang="zh-CN" altLang="en-US" sz="1800">
                <a:solidFill>
                  <a:srgbClr val="595959"/>
                </a:solidFill>
                <a:latin typeface="微软雅黑" panose="020B0503020204020204" pitchFamily="34" charset="-122"/>
                <a:ea typeface="微软雅黑" panose="020B0503020204020204" pitchFamily="34" charset="-122"/>
              </a:rPr>
              <a:t>生长状况。一</a:t>
            </a:r>
            <a:r>
              <a:rPr lang="zh-CN" altLang="en-US" sz="1800" dirty="0">
                <a:solidFill>
                  <a:srgbClr val="595959"/>
                </a:solidFill>
                <a:latin typeface="微软雅黑" panose="020B0503020204020204" pitchFamily="34" charset="-122"/>
                <a:ea typeface="微软雅黑" panose="020B0503020204020204" pitchFamily="34" charset="-122"/>
              </a:rPr>
              <a:t>株植物的生长状况会受到多种因素的影响，包括种子质量等</a:t>
            </a:r>
            <a:r>
              <a:rPr lang="zh-CN" altLang="en-US" sz="1800">
                <a:solidFill>
                  <a:srgbClr val="595959"/>
                </a:solidFill>
                <a:latin typeface="微软雅黑" panose="020B0503020204020204" pitchFamily="34" charset="-122"/>
                <a:ea typeface="微软雅黑" panose="020B0503020204020204" pitchFamily="34" charset="-122"/>
              </a:rPr>
              <a:t>内部因素的影响，</a:t>
            </a:r>
            <a:r>
              <a:rPr lang="zh-CN" altLang="en-US" sz="1800" dirty="0">
                <a:solidFill>
                  <a:srgbClr val="595959"/>
                </a:solidFill>
                <a:latin typeface="微软雅黑" panose="020B0503020204020204" pitchFamily="34" charset="-122"/>
                <a:ea typeface="微软雅黑" panose="020B0503020204020204" pitchFamily="34" charset="-122"/>
              </a:rPr>
              <a:t>还包括阳光、空气、水分、土壤等外部因素的影响。在软件测试中，如果</a:t>
            </a:r>
            <a:r>
              <a:rPr lang="zh-CN" altLang="en-US" sz="1800" dirty="0">
                <a:solidFill>
                  <a:srgbClr val="0070C0"/>
                </a:solidFill>
                <a:latin typeface="微软雅黑" panose="020B0503020204020204" pitchFamily="34" charset="-122"/>
                <a:ea typeface="微软雅黑" panose="020B0503020204020204" pitchFamily="34" charset="-122"/>
              </a:rPr>
              <a:t>软件比较复杂</a:t>
            </a:r>
            <a:r>
              <a:rPr lang="zh-CN" altLang="en-US" sz="1800" dirty="0">
                <a:solidFill>
                  <a:srgbClr val="595959"/>
                </a:solidFill>
                <a:latin typeface="微软雅黑" panose="020B0503020204020204" pitchFamily="34" charset="-122"/>
                <a:ea typeface="微软雅黑" panose="020B0503020204020204" pitchFamily="34" charset="-122"/>
              </a:rPr>
              <a:t>，也</a:t>
            </a:r>
            <a:r>
              <a:rPr lang="zh-CN" altLang="en-US" sz="1800" dirty="0">
                <a:solidFill>
                  <a:srgbClr val="0070C0"/>
                </a:solidFill>
                <a:latin typeface="微软雅黑" panose="020B0503020204020204" pitchFamily="34" charset="-122"/>
                <a:ea typeface="微软雅黑" panose="020B0503020204020204" pitchFamily="34" charset="-122"/>
              </a:rPr>
              <a:t>可以利用正交实验法设计测试用例对软件进行测试</a:t>
            </a:r>
            <a:r>
              <a:rPr lang="zh-CN" altLang="en-US" sz="1800" dirty="0">
                <a:solidFill>
                  <a:srgbClr val="595959"/>
                </a:solidFill>
                <a:latin typeface="微软雅黑" panose="020B0503020204020204" pitchFamily="34" charset="-122"/>
                <a:ea typeface="微软雅黑" panose="020B0503020204020204" pitchFamily="34" charset="-122"/>
              </a:rPr>
              <a:t>。</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2.4.1	正交实验设计法概述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271270" y="909955"/>
            <a:ext cx="1016190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正交实验设计法包含3个关键因素</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具体如下。</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2.4.1	正交实验设计法概述</a:t>
            </a:r>
          </a:p>
        </p:txBody>
      </p:sp>
      <p:sp>
        <p:nvSpPr>
          <p:cNvPr id="20" name="MH_SubTitle_1"/>
          <p:cNvSpPr/>
          <p:nvPr>
            <p:custDataLst>
              <p:tags r:id="rId1"/>
            </p:custDataLst>
          </p:nvPr>
        </p:nvSpPr>
        <p:spPr>
          <a:xfrm>
            <a:off x="2514620" y="1891742"/>
            <a:ext cx="2600325" cy="511175"/>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指标</a:t>
            </a:r>
          </a:p>
        </p:txBody>
      </p:sp>
      <p:sp>
        <p:nvSpPr>
          <p:cNvPr id="21" name="MH_Other_1"/>
          <p:cNvSpPr/>
          <p:nvPr>
            <p:custDataLst>
              <p:tags r:id="rId2"/>
            </p:custDataLst>
          </p:nvPr>
        </p:nvSpPr>
        <p:spPr>
          <a:xfrm>
            <a:off x="4633931" y="1932064"/>
            <a:ext cx="431800" cy="431800"/>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
        <p:nvSpPr>
          <p:cNvPr id="22" name="MH_Text_1"/>
          <p:cNvSpPr>
            <a:spLocks noChangeArrowheads="1"/>
          </p:cNvSpPr>
          <p:nvPr>
            <p:custDataLst>
              <p:tags r:id="rId3"/>
            </p:custDataLst>
          </p:nvPr>
        </p:nvSpPr>
        <p:spPr bwMode="auto">
          <a:xfrm>
            <a:off x="5206456" y="1819281"/>
            <a:ext cx="2976027" cy="709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fontAlgn="auto">
              <a:lnSpc>
                <a:spcPts val="1800"/>
              </a:lnSpc>
              <a:spcBef>
                <a:spcPts val="0"/>
              </a:spcBef>
              <a:spcAft>
                <a:spcPts val="0"/>
              </a:spcAft>
              <a:buClrTx/>
              <a:buSzTx/>
              <a:buFontTx/>
              <a:buNone/>
              <a:defRPr/>
            </a:pPr>
            <a:r>
              <a:rPr lang="zh-CN" altLang="en-US" sz="1600" dirty="0">
                <a:solidFill>
                  <a:srgbClr val="0070C0"/>
                </a:solidFill>
                <a:latin typeface="微软雅黑" panose="020B0503020204020204" pitchFamily="34" charset="-122"/>
                <a:ea typeface="微软雅黑" panose="020B0503020204020204" pitchFamily="34" charset="-122"/>
                <a:sym typeface="+mn-ea"/>
              </a:rPr>
              <a:t>判断</a:t>
            </a:r>
            <a:r>
              <a:rPr lang="zh-CN" altLang="en-US" sz="1600" dirty="0">
                <a:solidFill>
                  <a:srgbClr val="595959"/>
                </a:solidFill>
                <a:latin typeface="微软雅黑" panose="020B0503020204020204" pitchFamily="34" charset="-122"/>
                <a:ea typeface="微软雅黑" panose="020B0503020204020204" pitchFamily="34" charset="-122"/>
                <a:sym typeface="+mn-ea"/>
              </a:rPr>
              <a:t>实验</a:t>
            </a:r>
            <a:r>
              <a:rPr lang="zh-CN" altLang="en-US" sz="1600" dirty="0">
                <a:solidFill>
                  <a:srgbClr val="0070C0"/>
                </a:solidFill>
                <a:latin typeface="微软雅黑" panose="020B0503020204020204" pitchFamily="34" charset="-122"/>
                <a:ea typeface="微软雅黑" panose="020B0503020204020204" pitchFamily="34" charset="-122"/>
                <a:sym typeface="+mn-ea"/>
              </a:rPr>
              <a:t>结果优劣的标准</a:t>
            </a:r>
            <a:r>
              <a:rPr lang="zh-CN" altLang="en-US" sz="1600" dirty="0">
                <a:solidFill>
                  <a:srgbClr val="595959"/>
                </a:solidFill>
                <a:latin typeface="微软雅黑" panose="020B0503020204020204" pitchFamily="34" charset="-122"/>
                <a:ea typeface="微软雅黑" panose="020B0503020204020204" pitchFamily="34" charset="-122"/>
                <a:sym typeface="+mn-ea"/>
              </a:rPr>
              <a:t>。</a:t>
            </a:r>
          </a:p>
        </p:txBody>
      </p:sp>
      <p:sp>
        <p:nvSpPr>
          <p:cNvPr id="23" name="MH_SubTitle_2"/>
          <p:cNvSpPr/>
          <p:nvPr>
            <p:custDataLst>
              <p:tags r:id="rId4"/>
            </p:custDataLst>
          </p:nvPr>
        </p:nvSpPr>
        <p:spPr>
          <a:xfrm>
            <a:off x="2514620" y="3097288"/>
            <a:ext cx="2600325" cy="511175"/>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spcBef>
                <a:spcPts val="0"/>
              </a:spcBef>
              <a:spcAft>
                <a:spcPts val="0"/>
              </a:spcAft>
              <a:buClrTx/>
              <a:buSzTx/>
              <a:buFontTx/>
              <a:defRPr/>
            </a:pPr>
            <a:r>
              <a:rPr lang="zh-CN" altLang="en-US" sz="200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因子</a:t>
            </a:r>
          </a:p>
        </p:txBody>
      </p:sp>
      <p:sp>
        <p:nvSpPr>
          <p:cNvPr id="24" name="MH_Other_2"/>
          <p:cNvSpPr/>
          <p:nvPr>
            <p:custDataLst>
              <p:tags r:id="rId5"/>
            </p:custDataLst>
          </p:nvPr>
        </p:nvSpPr>
        <p:spPr>
          <a:xfrm>
            <a:off x="4633931" y="3136974"/>
            <a:ext cx="431800" cy="431800"/>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
        <p:nvSpPr>
          <p:cNvPr id="25" name="MH_Text_2"/>
          <p:cNvSpPr>
            <a:spLocks noChangeArrowheads="1"/>
          </p:cNvSpPr>
          <p:nvPr>
            <p:custDataLst>
              <p:tags r:id="rId6"/>
            </p:custDataLst>
          </p:nvPr>
        </p:nvSpPr>
        <p:spPr bwMode="auto">
          <a:xfrm>
            <a:off x="5206456" y="3024192"/>
            <a:ext cx="2904978" cy="709613"/>
          </a:xfrm>
          <a:prstGeom prst="rect">
            <a:avLst/>
          </a:prstGeom>
          <a:noFill/>
          <a:ln>
            <a:noFill/>
          </a:ln>
          <a:extLst>
            <a:ext uri="{909E8E84-426E-40DD-AFC4-6F175D3DCCD1}">
              <a14:hiddenFill xmlns:a14="http://schemas.microsoft.com/office/drawing/2010/main">
                <a:solidFill>
                  <a:srgbClr val="FFFFFF"/>
                </a:solidFill>
              </a14:hiddenFill>
            </a:ext>
          </a:extLst>
        </p:spPr>
        <p:txBody>
          <a:bodyPr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l">
              <a:lnSpc>
                <a:spcPts val="1800"/>
              </a:lnSpc>
              <a:spcBef>
                <a:spcPts val="0"/>
              </a:spcBef>
              <a:spcAft>
                <a:spcPts val="0"/>
              </a:spcAft>
              <a:buClrTx/>
              <a:buSzTx/>
              <a:buFontTx/>
              <a:defRPr/>
            </a:pPr>
            <a:r>
              <a:rPr lang="zh-CN" altLang="en-US" sz="1600">
                <a:solidFill>
                  <a:srgbClr val="595959"/>
                </a:solidFill>
                <a:latin typeface="微软雅黑" panose="020B0503020204020204" pitchFamily="34" charset="-122"/>
                <a:ea typeface="微软雅黑" panose="020B0503020204020204" pitchFamily="34" charset="-122"/>
                <a:sym typeface="+mn-ea"/>
              </a:rPr>
              <a:t>也</a:t>
            </a:r>
            <a:r>
              <a:rPr lang="zh-CN" altLang="en-US" sz="1600" dirty="0">
                <a:solidFill>
                  <a:srgbClr val="595959"/>
                </a:solidFill>
                <a:latin typeface="微软雅黑" panose="020B0503020204020204" pitchFamily="34" charset="-122"/>
                <a:ea typeface="微软雅黑" panose="020B0503020204020204" pitchFamily="34" charset="-122"/>
                <a:sym typeface="+mn-ea"/>
              </a:rPr>
              <a:t>称为</a:t>
            </a:r>
            <a:r>
              <a:rPr lang="zh-CN" altLang="en-US" sz="1600">
                <a:solidFill>
                  <a:srgbClr val="595959"/>
                </a:solidFill>
                <a:latin typeface="微软雅黑" panose="020B0503020204020204" pitchFamily="34" charset="-122"/>
                <a:ea typeface="微软雅黑" panose="020B0503020204020204" pitchFamily="34" charset="-122"/>
                <a:sym typeface="+mn-ea"/>
              </a:rPr>
              <a:t>因素，它是</a:t>
            </a:r>
            <a:r>
              <a:rPr lang="zh-CN" altLang="en-US" sz="1600" dirty="0">
                <a:solidFill>
                  <a:srgbClr val="595959"/>
                </a:solidFill>
                <a:latin typeface="微软雅黑" panose="020B0503020204020204" pitchFamily="34" charset="-122"/>
                <a:ea typeface="微软雅黑" panose="020B0503020204020204" pitchFamily="34" charset="-122"/>
                <a:sym typeface="+mn-ea"/>
              </a:rPr>
              <a:t>指所有</a:t>
            </a:r>
            <a:r>
              <a:rPr lang="zh-CN" altLang="en-US" sz="1600" dirty="0">
                <a:solidFill>
                  <a:srgbClr val="0070C0"/>
                </a:solidFill>
                <a:latin typeface="微软雅黑" panose="020B0503020204020204" pitchFamily="34" charset="-122"/>
                <a:ea typeface="微软雅黑" panose="020B0503020204020204" pitchFamily="34" charset="-122"/>
                <a:sym typeface="+mn-ea"/>
              </a:rPr>
              <a:t>影响实验指标的条件</a:t>
            </a:r>
            <a:r>
              <a:rPr lang="zh-CN" altLang="en-US" sz="1600" dirty="0">
                <a:solidFill>
                  <a:srgbClr val="595959"/>
                </a:solidFill>
                <a:latin typeface="微软雅黑" panose="020B0503020204020204" pitchFamily="34" charset="-122"/>
                <a:ea typeface="微软雅黑" panose="020B0503020204020204" pitchFamily="34" charset="-122"/>
                <a:sym typeface="+mn-ea"/>
              </a:rPr>
              <a:t>。</a:t>
            </a:r>
          </a:p>
        </p:txBody>
      </p:sp>
      <p:sp>
        <p:nvSpPr>
          <p:cNvPr id="26" name="MH_SubTitle_3"/>
          <p:cNvSpPr/>
          <p:nvPr>
            <p:custDataLst>
              <p:tags r:id="rId7"/>
            </p:custDataLst>
          </p:nvPr>
        </p:nvSpPr>
        <p:spPr>
          <a:xfrm>
            <a:off x="2514620" y="4317544"/>
            <a:ext cx="2600325" cy="511175"/>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spcBef>
                <a:spcPts val="0"/>
              </a:spcBef>
              <a:spcAft>
                <a:spcPts val="0"/>
              </a:spcAft>
              <a:buClrTx/>
              <a:buSzTx/>
              <a:buFontTx/>
              <a:defRPr/>
            </a:pPr>
            <a:r>
              <a:rPr lang="zh-CN" altLang="en-US" sz="200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因子的状态</a:t>
            </a:r>
          </a:p>
        </p:txBody>
      </p:sp>
      <p:sp>
        <p:nvSpPr>
          <p:cNvPr id="27" name="MH_Other_3"/>
          <p:cNvSpPr/>
          <p:nvPr>
            <p:custDataLst>
              <p:tags r:id="rId8"/>
            </p:custDataLst>
          </p:nvPr>
        </p:nvSpPr>
        <p:spPr>
          <a:xfrm>
            <a:off x="4633931" y="4357230"/>
            <a:ext cx="431800" cy="431800"/>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
        <p:nvSpPr>
          <p:cNvPr id="28" name="MH_Text_3"/>
          <p:cNvSpPr>
            <a:spLocks noChangeArrowheads="1"/>
          </p:cNvSpPr>
          <p:nvPr>
            <p:custDataLst>
              <p:tags r:id="rId9"/>
            </p:custDataLst>
          </p:nvPr>
        </p:nvSpPr>
        <p:spPr bwMode="auto">
          <a:xfrm>
            <a:off x="5206456" y="4246035"/>
            <a:ext cx="2904975" cy="709612"/>
          </a:xfrm>
          <a:prstGeom prst="rect">
            <a:avLst/>
          </a:prstGeom>
          <a:noFill/>
          <a:ln>
            <a:noFill/>
          </a:ln>
          <a:extLst>
            <a:ext uri="{909E8E84-426E-40DD-AFC4-6F175D3DCCD1}">
              <a14:hiddenFill xmlns:a14="http://schemas.microsoft.com/office/drawing/2010/main">
                <a:solidFill>
                  <a:srgbClr val="FFFFFF"/>
                </a:solidFill>
              </a14:hiddenFill>
            </a:ext>
          </a:extLst>
        </p:spPr>
        <p:txBody>
          <a:bodyPr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l">
              <a:lnSpc>
                <a:spcPts val="1800"/>
              </a:lnSpc>
              <a:spcBef>
                <a:spcPts val="0"/>
              </a:spcBef>
              <a:spcAft>
                <a:spcPts val="0"/>
              </a:spcAft>
              <a:buClrTx/>
              <a:buSzTx/>
              <a:buFontTx/>
              <a:defRPr/>
            </a:pPr>
            <a:r>
              <a:rPr lang="zh-CN" altLang="en-US" sz="1600">
                <a:solidFill>
                  <a:srgbClr val="595959"/>
                </a:solidFill>
                <a:latin typeface="微软雅黑" panose="020B0503020204020204" pitchFamily="34" charset="-122"/>
                <a:ea typeface="微软雅黑" panose="020B0503020204020204" pitchFamily="34" charset="-122"/>
                <a:sym typeface="+mn-ea"/>
              </a:rPr>
              <a:t>也</a:t>
            </a:r>
            <a:r>
              <a:rPr lang="zh-CN" altLang="en-US" sz="1600" dirty="0">
                <a:solidFill>
                  <a:srgbClr val="595959"/>
                </a:solidFill>
                <a:latin typeface="微软雅黑" panose="020B0503020204020204" pitchFamily="34" charset="-122"/>
                <a:ea typeface="微软雅黑" panose="020B0503020204020204" pitchFamily="34" charset="-122"/>
                <a:sym typeface="+mn-ea"/>
              </a:rPr>
              <a:t>叫因子的水平</a:t>
            </a:r>
            <a:r>
              <a:rPr lang="zh-CN" altLang="en-US" sz="1600">
                <a:solidFill>
                  <a:srgbClr val="595959"/>
                </a:solidFill>
                <a:latin typeface="微软雅黑" panose="020B0503020204020204" pitchFamily="34" charset="-122"/>
                <a:ea typeface="微软雅黑" panose="020B0503020204020204" pitchFamily="34" charset="-122"/>
                <a:sym typeface="+mn-ea"/>
              </a:rPr>
              <a:t>，它是指</a:t>
            </a:r>
            <a:r>
              <a:rPr lang="zh-CN" altLang="en-US" sz="1600">
                <a:solidFill>
                  <a:srgbClr val="0070C0"/>
                </a:solidFill>
                <a:latin typeface="微软雅黑" panose="020B0503020204020204" pitchFamily="34" charset="-122"/>
                <a:ea typeface="微软雅黑" panose="020B0503020204020204" pitchFamily="34" charset="-122"/>
                <a:sym typeface="+mn-ea"/>
              </a:rPr>
              <a:t>因子</a:t>
            </a:r>
            <a:r>
              <a:rPr lang="zh-CN" altLang="en-US" sz="1600" dirty="0">
                <a:solidFill>
                  <a:srgbClr val="0070C0"/>
                </a:solidFill>
                <a:latin typeface="微软雅黑" panose="020B0503020204020204" pitchFamily="34" charset="-122"/>
                <a:ea typeface="微软雅黑" panose="020B0503020204020204" pitchFamily="34" charset="-122"/>
                <a:sym typeface="+mn-ea"/>
              </a:rPr>
              <a:t>变量的取值</a:t>
            </a:r>
            <a:r>
              <a:rPr lang="zh-CN" altLang="en-US" sz="1600" dirty="0">
                <a:solidFill>
                  <a:srgbClr val="595959"/>
                </a:solidFill>
                <a:latin typeface="微软雅黑" panose="020B0503020204020204" pitchFamily="34" charset="-122"/>
                <a:ea typeface="微软雅黑" panose="020B0503020204020204" pitchFamily="34" charset="-122"/>
                <a:sym typeface="+mn-ea"/>
              </a:rPr>
              <a:t>。</a:t>
            </a:r>
          </a:p>
        </p:txBody>
      </p:sp>
      <p:sp>
        <p:nvSpPr>
          <p:cNvPr id="29" name="MH_Title_1"/>
          <p:cNvSpPr/>
          <p:nvPr>
            <p:custDataLst>
              <p:tags r:id="rId10"/>
            </p:custDataLst>
          </p:nvPr>
        </p:nvSpPr>
        <p:spPr>
          <a:xfrm>
            <a:off x="1747596" y="2235607"/>
            <a:ext cx="498260" cy="241775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rgbClr val="0070C0"/>
                </a:solidFill>
                <a:latin typeface="微软雅黑" panose="020B0503020204020204" pitchFamily="34" charset="-122"/>
                <a:ea typeface="微软雅黑" panose="020B0503020204020204" pitchFamily="34" charset="-122"/>
                <a:sym typeface="+mn-ea"/>
              </a:rPr>
              <a:t>3个关键因素</a:t>
            </a:r>
            <a:endParaRPr kumimoji="0" lang="zh-CN" altLang="en-US" sz="2000" b="1" i="0" u="none" strike="noStrike" kern="1200" cap="none" spc="10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endParaRPr>
          </a:p>
        </p:txBody>
      </p:sp>
      <p:cxnSp>
        <p:nvCxnSpPr>
          <p:cNvPr id="30" name="PA_直接连接符 2"/>
          <p:cNvCxnSpPr/>
          <p:nvPr>
            <p:custDataLst>
              <p:tags r:id="rId11"/>
            </p:custDataLst>
          </p:nvPr>
        </p:nvCxnSpPr>
        <p:spPr>
          <a:xfrm>
            <a:off x="1726850" y="1921805"/>
            <a:ext cx="0" cy="3045363"/>
          </a:xfrm>
          <a:prstGeom prst="line">
            <a:avLst/>
          </a:prstGeom>
          <a:ln>
            <a:solidFill>
              <a:srgbClr val="6BAFE1"/>
            </a:solidFill>
          </a:ln>
        </p:spPr>
        <p:style>
          <a:lnRef idx="1">
            <a:schemeClr val="accent1"/>
          </a:lnRef>
          <a:fillRef idx="0">
            <a:schemeClr val="accent1"/>
          </a:fillRef>
          <a:effectRef idx="0">
            <a:schemeClr val="accent1"/>
          </a:effectRef>
          <a:fontRef idx="minor">
            <a:schemeClr val="tx1"/>
          </a:fontRef>
        </p:style>
      </p:cxnSp>
      <p:cxnSp>
        <p:nvCxnSpPr>
          <p:cNvPr id="32" name="PA_直接连接符 2"/>
          <p:cNvCxnSpPr/>
          <p:nvPr>
            <p:custDataLst>
              <p:tags r:id="rId12"/>
            </p:custDataLst>
          </p:nvPr>
        </p:nvCxnSpPr>
        <p:spPr>
          <a:xfrm>
            <a:off x="2245856" y="1921803"/>
            <a:ext cx="0" cy="3045363"/>
          </a:xfrm>
          <a:prstGeom prst="line">
            <a:avLst/>
          </a:prstGeom>
          <a:ln>
            <a:solidFill>
              <a:srgbClr val="6BAFE1"/>
            </a:solidFill>
            <a:prstDash val="dash"/>
          </a:ln>
        </p:spPr>
        <p:style>
          <a:lnRef idx="1">
            <a:schemeClr val="accent1"/>
          </a:lnRef>
          <a:fillRef idx="0">
            <a:schemeClr val="accent1"/>
          </a:fillRef>
          <a:effectRef idx="0">
            <a:schemeClr val="accent1"/>
          </a:effectRef>
          <a:fontRef idx="minor">
            <a:schemeClr val="tx1"/>
          </a:fontRef>
        </p:style>
      </p:cxnSp>
      <p:cxnSp>
        <p:nvCxnSpPr>
          <p:cNvPr id="2" name="PA_StraightArrowConnector 4"/>
          <p:cNvCxnSpPr/>
          <p:nvPr>
            <p:custDataLst>
              <p:tags r:id="rId13"/>
            </p:custDataLst>
          </p:nvPr>
        </p:nvCxnSpPr>
        <p:spPr>
          <a:xfrm>
            <a:off x="8111435" y="2147329"/>
            <a:ext cx="979659" cy="0"/>
          </a:xfrm>
          <a:prstGeom prst="straightConnector1">
            <a:avLst/>
          </a:prstGeom>
          <a:ln w="12700">
            <a:solidFill>
              <a:srgbClr val="01407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PA_StraightArrowConnector 4"/>
          <p:cNvCxnSpPr/>
          <p:nvPr>
            <p:custDataLst>
              <p:tags r:id="rId14"/>
            </p:custDataLst>
          </p:nvPr>
        </p:nvCxnSpPr>
        <p:spPr>
          <a:xfrm>
            <a:off x="8111434" y="3397125"/>
            <a:ext cx="979659" cy="0"/>
          </a:xfrm>
          <a:prstGeom prst="straightConnector1">
            <a:avLst/>
          </a:prstGeom>
          <a:ln w="12700">
            <a:solidFill>
              <a:srgbClr val="01407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PA_StraightArrowConnector 4"/>
          <p:cNvCxnSpPr/>
          <p:nvPr>
            <p:custDataLst>
              <p:tags r:id="rId15"/>
            </p:custDataLst>
          </p:nvPr>
        </p:nvCxnSpPr>
        <p:spPr>
          <a:xfrm>
            <a:off x="8111431" y="4653364"/>
            <a:ext cx="979659" cy="0"/>
          </a:xfrm>
          <a:prstGeom prst="straightConnector1">
            <a:avLst/>
          </a:prstGeom>
          <a:ln w="12700">
            <a:solidFill>
              <a:srgbClr val="01407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arrow-on-target_68291"/>
          <p:cNvSpPr>
            <a:spLocks noChangeAspect="1"/>
          </p:cNvSpPr>
          <p:nvPr/>
        </p:nvSpPr>
        <p:spPr bwMode="auto">
          <a:xfrm>
            <a:off x="9435038" y="4357481"/>
            <a:ext cx="609685" cy="609685"/>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rgbClr val="0070C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lt"/>
            </a:endParaRPr>
          </a:p>
        </p:txBody>
      </p:sp>
      <p:sp>
        <p:nvSpPr>
          <p:cNvPr id="37" name="computer-service_78951"/>
          <p:cNvSpPr>
            <a:spLocks noChangeAspect="1"/>
          </p:cNvSpPr>
          <p:nvPr/>
        </p:nvSpPr>
        <p:spPr bwMode="auto">
          <a:xfrm>
            <a:off x="9435038" y="1798006"/>
            <a:ext cx="609685" cy="565858"/>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rgbClr val="0070C0"/>
          </a:solidFill>
          <a:ln>
            <a:noFill/>
          </a:ln>
        </p:spPr>
        <p:txBody>
          <a:bodyPr/>
          <a:lstStyle/>
          <a:p>
            <a:endParaRPr lang="zh-CN" altLang="en-US"/>
          </a:p>
        </p:txBody>
      </p:sp>
      <p:sp>
        <p:nvSpPr>
          <p:cNvPr id="38" name="graph_134483"/>
          <p:cNvSpPr>
            <a:spLocks noChangeAspect="1"/>
          </p:cNvSpPr>
          <p:nvPr/>
        </p:nvSpPr>
        <p:spPr bwMode="auto">
          <a:xfrm>
            <a:off x="9435038" y="3005673"/>
            <a:ext cx="609685" cy="555432"/>
          </a:xfrm>
          <a:custGeom>
            <a:avLst/>
            <a:gdLst>
              <a:gd name="connsiteX0" fmla="*/ 260506 w 331788"/>
              <a:gd name="connsiteY0" fmla="*/ 76839 h 302264"/>
              <a:gd name="connsiteX1" fmla="*/ 326604 w 331788"/>
              <a:gd name="connsiteY1" fmla="*/ 76839 h 302264"/>
              <a:gd name="connsiteX2" fmla="*/ 326604 w 331788"/>
              <a:gd name="connsiteY2" fmla="*/ 291959 h 302264"/>
              <a:gd name="connsiteX3" fmla="*/ 331788 w 331788"/>
              <a:gd name="connsiteY3" fmla="*/ 297111 h 302264"/>
              <a:gd name="connsiteX4" fmla="*/ 326604 w 331788"/>
              <a:gd name="connsiteY4" fmla="*/ 302264 h 302264"/>
              <a:gd name="connsiteX5" fmla="*/ 5184 w 331788"/>
              <a:gd name="connsiteY5" fmla="*/ 302264 h 302264"/>
              <a:gd name="connsiteX6" fmla="*/ 0 w 331788"/>
              <a:gd name="connsiteY6" fmla="*/ 297111 h 302264"/>
              <a:gd name="connsiteX7" fmla="*/ 5184 w 331788"/>
              <a:gd name="connsiteY7" fmla="*/ 291959 h 302264"/>
              <a:gd name="connsiteX8" fmla="*/ 11664 w 331788"/>
              <a:gd name="connsiteY8" fmla="*/ 291959 h 302264"/>
              <a:gd name="connsiteX9" fmla="*/ 11664 w 331788"/>
              <a:gd name="connsiteY9" fmla="*/ 214670 h 302264"/>
              <a:gd name="connsiteX10" fmla="*/ 77763 w 331788"/>
              <a:gd name="connsiteY10" fmla="*/ 214670 h 302264"/>
              <a:gd name="connsiteX11" fmla="*/ 77763 w 331788"/>
              <a:gd name="connsiteY11" fmla="*/ 291959 h 302264"/>
              <a:gd name="connsiteX12" fmla="*/ 94612 w 331788"/>
              <a:gd name="connsiteY12" fmla="*/ 291959 h 302264"/>
              <a:gd name="connsiteX13" fmla="*/ 94612 w 331788"/>
              <a:gd name="connsiteY13" fmla="*/ 165721 h 302264"/>
              <a:gd name="connsiteX14" fmla="*/ 160710 w 331788"/>
              <a:gd name="connsiteY14" fmla="*/ 165721 h 302264"/>
              <a:gd name="connsiteX15" fmla="*/ 160710 w 331788"/>
              <a:gd name="connsiteY15" fmla="*/ 291959 h 302264"/>
              <a:gd name="connsiteX16" fmla="*/ 177559 w 331788"/>
              <a:gd name="connsiteY16" fmla="*/ 291959 h 302264"/>
              <a:gd name="connsiteX17" fmla="*/ 177559 w 331788"/>
              <a:gd name="connsiteY17" fmla="*/ 121924 h 302264"/>
              <a:gd name="connsiteX18" fmla="*/ 243657 w 331788"/>
              <a:gd name="connsiteY18" fmla="*/ 121924 h 302264"/>
              <a:gd name="connsiteX19" fmla="*/ 243657 w 331788"/>
              <a:gd name="connsiteY19" fmla="*/ 291959 h 302264"/>
              <a:gd name="connsiteX20" fmla="*/ 260506 w 331788"/>
              <a:gd name="connsiteY20" fmla="*/ 291959 h 302264"/>
              <a:gd name="connsiteX21" fmla="*/ 260506 w 331788"/>
              <a:gd name="connsiteY21" fmla="*/ 76839 h 302264"/>
              <a:gd name="connsiteX22" fmla="*/ 212230 w 331788"/>
              <a:gd name="connsiteY22" fmla="*/ 334 h 302264"/>
              <a:gd name="connsiteX23" fmla="*/ 259954 w 331788"/>
              <a:gd name="connsiteY23" fmla="*/ 4179 h 302264"/>
              <a:gd name="connsiteX24" fmla="*/ 261244 w 331788"/>
              <a:gd name="connsiteY24" fmla="*/ 5460 h 302264"/>
              <a:gd name="connsiteX25" fmla="*/ 262534 w 331788"/>
              <a:gd name="connsiteY25" fmla="*/ 5460 h 302264"/>
              <a:gd name="connsiteX26" fmla="*/ 263823 w 331788"/>
              <a:gd name="connsiteY26" fmla="*/ 6742 h 302264"/>
              <a:gd name="connsiteX27" fmla="*/ 263823 w 331788"/>
              <a:gd name="connsiteY27" fmla="*/ 8024 h 302264"/>
              <a:gd name="connsiteX28" fmla="*/ 265113 w 331788"/>
              <a:gd name="connsiteY28" fmla="*/ 8024 h 302264"/>
              <a:gd name="connsiteX29" fmla="*/ 265113 w 331788"/>
              <a:gd name="connsiteY29" fmla="*/ 9305 h 302264"/>
              <a:gd name="connsiteX30" fmla="*/ 265113 w 331788"/>
              <a:gd name="connsiteY30" fmla="*/ 10587 h 302264"/>
              <a:gd name="connsiteX31" fmla="*/ 265113 w 331788"/>
              <a:gd name="connsiteY31" fmla="*/ 11869 h 302264"/>
              <a:gd name="connsiteX32" fmla="*/ 263823 w 331788"/>
              <a:gd name="connsiteY32" fmla="*/ 11869 h 302264"/>
              <a:gd name="connsiteX33" fmla="*/ 244476 w 331788"/>
              <a:gd name="connsiteY33" fmla="*/ 55445 h 302264"/>
              <a:gd name="connsiteX34" fmla="*/ 239316 w 331788"/>
              <a:gd name="connsiteY34" fmla="*/ 58008 h 302264"/>
              <a:gd name="connsiteX35" fmla="*/ 238026 w 331788"/>
              <a:gd name="connsiteY35" fmla="*/ 58008 h 302264"/>
              <a:gd name="connsiteX36" fmla="*/ 234157 w 331788"/>
              <a:gd name="connsiteY36" fmla="*/ 50318 h 302264"/>
              <a:gd name="connsiteX37" fmla="*/ 247055 w 331788"/>
              <a:gd name="connsiteY37" fmla="*/ 23403 h 302264"/>
              <a:gd name="connsiteX38" fmla="*/ 47129 w 331788"/>
              <a:gd name="connsiteY38" fmla="*/ 137470 h 302264"/>
              <a:gd name="connsiteX39" fmla="*/ 44549 w 331788"/>
              <a:gd name="connsiteY39" fmla="*/ 138752 h 302264"/>
              <a:gd name="connsiteX40" fmla="*/ 40680 w 331788"/>
              <a:gd name="connsiteY40" fmla="*/ 136189 h 302264"/>
              <a:gd name="connsiteX41" fmla="*/ 41970 w 331788"/>
              <a:gd name="connsiteY41" fmla="*/ 128499 h 302264"/>
              <a:gd name="connsiteX42" fmla="*/ 241896 w 331788"/>
              <a:gd name="connsiteY42" fmla="*/ 13150 h 302264"/>
              <a:gd name="connsiteX43" fmla="*/ 212230 w 331788"/>
              <a:gd name="connsiteY43" fmla="*/ 10587 h 302264"/>
              <a:gd name="connsiteX44" fmla="*/ 207070 w 331788"/>
              <a:gd name="connsiteY44" fmla="*/ 5460 h 302264"/>
              <a:gd name="connsiteX45" fmla="*/ 212230 w 331788"/>
              <a:gd name="connsiteY45" fmla="*/ 334 h 302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31788" h="302264">
                <a:moveTo>
                  <a:pt x="260506" y="76839"/>
                </a:moveTo>
                <a:cubicBezTo>
                  <a:pt x="260506" y="76839"/>
                  <a:pt x="260506" y="76839"/>
                  <a:pt x="326604" y="76839"/>
                </a:cubicBezTo>
                <a:cubicBezTo>
                  <a:pt x="326604" y="76839"/>
                  <a:pt x="326604" y="76839"/>
                  <a:pt x="326604" y="291959"/>
                </a:cubicBezTo>
                <a:cubicBezTo>
                  <a:pt x="329196" y="291959"/>
                  <a:pt x="331788" y="294535"/>
                  <a:pt x="331788" y="297111"/>
                </a:cubicBezTo>
                <a:cubicBezTo>
                  <a:pt x="331788" y="299688"/>
                  <a:pt x="329196" y="302264"/>
                  <a:pt x="326604" y="302264"/>
                </a:cubicBezTo>
                <a:cubicBezTo>
                  <a:pt x="326604" y="302264"/>
                  <a:pt x="326604" y="302264"/>
                  <a:pt x="5184" y="302264"/>
                </a:cubicBezTo>
                <a:cubicBezTo>
                  <a:pt x="2592" y="302264"/>
                  <a:pt x="0" y="299688"/>
                  <a:pt x="0" y="297111"/>
                </a:cubicBezTo>
                <a:cubicBezTo>
                  <a:pt x="0" y="294535"/>
                  <a:pt x="2592" y="291959"/>
                  <a:pt x="5184" y="291959"/>
                </a:cubicBezTo>
                <a:cubicBezTo>
                  <a:pt x="5184" y="291959"/>
                  <a:pt x="5184" y="291959"/>
                  <a:pt x="11664" y="291959"/>
                </a:cubicBezTo>
                <a:cubicBezTo>
                  <a:pt x="11664" y="291959"/>
                  <a:pt x="11664" y="291959"/>
                  <a:pt x="11664" y="214670"/>
                </a:cubicBezTo>
                <a:cubicBezTo>
                  <a:pt x="11664" y="214670"/>
                  <a:pt x="11664" y="214670"/>
                  <a:pt x="77763" y="214670"/>
                </a:cubicBezTo>
                <a:cubicBezTo>
                  <a:pt x="77763" y="214670"/>
                  <a:pt x="77763" y="214670"/>
                  <a:pt x="77763" y="291959"/>
                </a:cubicBezTo>
                <a:cubicBezTo>
                  <a:pt x="77763" y="291959"/>
                  <a:pt x="77763" y="291959"/>
                  <a:pt x="94612" y="291959"/>
                </a:cubicBezTo>
                <a:cubicBezTo>
                  <a:pt x="94612" y="291959"/>
                  <a:pt x="94612" y="291959"/>
                  <a:pt x="94612" y="165721"/>
                </a:cubicBezTo>
                <a:cubicBezTo>
                  <a:pt x="94612" y="165721"/>
                  <a:pt x="94612" y="165721"/>
                  <a:pt x="160710" y="165721"/>
                </a:cubicBezTo>
                <a:cubicBezTo>
                  <a:pt x="160710" y="165721"/>
                  <a:pt x="160710" y="165721"/>
                  <a:pt x="160710" y="291959"/>
                </a:cubicBezTo>
                <a:cubicBezTo>
                  <a:pt x="160710" y="291959"/>
                  <a:pt x="160710" y="291959"/>
                  <a:pt x="177559" y="291959"/>
                </a:cubicBezTo>
                <a:cubicBezTo>
                  <a:pt x="177559" y="291959"/>
                  <a:pt x="177559" y="291959"/>
                  <a:pt x="177559" y="121924"/>
                </a:cubicBezTo>
                <a:cubicBezTo>
                  <a:pt x="177559" y="121924"/>
                  <a:pt x="177559" y="121924"/>
                  <a:pt x="243657" y="121924"/>
                </a:cubicBezTo>
                <a:cubicBezTo>
                  <a:pt x="243657" y="121924"/>
                  <a:pt x="243657" y="121924"/>
                  <a:pt x="243657" y="291959"/>
                </a:cubicBezTo>
                <a:cubicBezTo>
                  <a:pt x="243657" y="291959"/>
                  <a:pt x="243657" y="291959"/>
                  <a:pt x="260506" y="291959"/>
                </a:cubicBezTo>
                <a:cubicBezTo>
                  <a:pt x="260506" y="291959"/>
                  <a:pt x="260506" y="291959"/>
                  <a:pt x="260506" y="76839"/>
                </a:cubicBezTo>
                <a:close/>
                <a:moveTo>
                  <a:pt x="212230" y="334"/>
                </a:moveTo>
                <a:cubicBezTo>
                  <a:pt x="212230" y="334"/>
                  <a:pt x="212230" y="334"/>
                  <a:pt x="259954" y="4179"/>
                </a:cubicBezTo>
                <a:cubicBezTo>
                  <a:pt x="259954" y="4179"/>
                  <a:pt x="261244" y="4179"/>
                  <a:pt x="261244" y="5460"/>
                </a:cubicBezTo>
                <a:cubicBezTo>
                  <a:pt x="262534" y="5460"/>
                  <a:pt x="262534" y="5460"/>
                  <a:pt x="262534" y="5460"/>
                </a:cubicBezTo>
                <a:cubicBezTo>
                  <a:pt x="262534" y="5460"/>
                  <a:pt x="263823" y="6742"/>
                  <a:pt x="263823" y="6742"/>
                </a:cubicBezTo>
                <a:cubicBezTo>
                  <a:pt x="263823" y="6742"/>
                  <a:pt x="263823" y="8024"/>
                  <a:pt x="263823" y="8024"/>
                </a:cubicBezTo>
                <a:cubicBezTo>
                  <a:pt x="263823" y="8024"/>
                  <a:pt x="265113" y="8024"/>
                  <a:pt x="265113" y="8024"/>
                </a:cubicBezTo>
                <a:cubicBezTo>
                  <a:pt x="265113" y="8024"/>
                  <a:pt x="265113" y="8024"/>
                  <a:pt x="265113" y="9305"/>
                </a:cubicBezTo>
                <a:cubicBezTo>
                  <a:pt x="265113" y="9305"/>
                  <a:pt x="265113" y="10587"/>
                  <a:pt x="265113" y="10587"/>
                </a:cubicBezTo>
                <a:cubicBezTo>
                  <a:pt x="265113" y="10587"/>
                  <a:pt x="265113" y="11869"/>
                  <a:pt x="265113" y="11869"/>
                </a:cubicBezTo>
                <a:cubicBezTo>
                  <a:pt x="263823" y="11869"/>
                  <a:pt x="263823" y="11869"/>
                  <a:pt x="263823" y="11869"/>
                </a:cubicBezTo>
                <a:cubicBezTo>
                  <a:pt x="263823" y="11869"/>
                  <a:pt x="263823" y="11869"/>
                  <a:pt x="244476" y="55445"/>
                </a:cubicBezTo>
                <a:cubicBezTo>
                  <a:pt x="244476" y="56726"/>
                  <a:pt x="241896" y="58008"/>
                  <a:pt x="239316" y="58008"/>
                </a:cubicBezTo>
                <a:cubicBezTo>
                  <a:pt x="239316" y="58008"/>
                  <a:pt x="238026" y="58008"/>
                  <a:pt x="238026" y="58008"/>
                </a:cubicBezTo>
                <a:cubicBezTo>
                  <a:pt x="234157" y="56726"/>
                  <a:pt x="232867" y="52881"/>
                  <a:pt x="234157" y="50318"/>
                </a:cubicBezTo>
                <a:cubicBezTo>
                  <a:pt x="234157" y="50318"/>
                  <a:pt x="234157" y="50318"/>
                  <a:pt x="247055" y="23403"/>
                </a:cubicBezTo>
                <a:cubicBezTo>
                  <a:pt x="247055" y="23403"/>
                  <a:pt x="247055" y="23403"/>
                  <a:pt x="47129" y="137470"/>
                </a:cubicBezTo>
                <a:cubicBezTo>
                  <a:pt x="47129" y="138752"/>
                  <a:pt x="45839" y="138752"/>
                  <a:pt x="44549" y="138752"/>
                </a:cubicBezTo>
                <a:cubicBezTo>
                  <a:pt x="43260" y="138752"/>
                  <a:pt x="40680" y="137470"/>
                  <a:pt x="40680" y="136189"/>
                </a:cubicBezTo>
                <a:cubicBezTo>
                  <a:pt x="38100" y="133625"/>
                  <a:pt x="39390" y="129780"/>
                  <a:pt x="41970" y="128499"/>
                </a:cubicBezTo>
                <a:cubicBezTo>
                  <a:pt x="41970" y="128499"/>
                  <a:pt x="41970" y="128499"/>
                  <a:pt x="241896" y="13150"/>
                </a:cubicBezTo>
                <a:cubicBezTo>
                  <a:pt x="241896" y="13150"/>
                  <a:pt x="241896" y="13150"/>
                  <a:pt x="212230" y="10587"/>
                </a:cubicBezTo>
                <a:cubicBezTo>
                  <a:pt x="208360" y="10587"/>
                  <a:pt x="207070" y="8024"/>
                  <a:pt x="207070" y="5460"/>
                </a:cubicBezTo>
                <a:cubicBezTo>
                  <a:pt x="207070" y="1615"/>
                  <a:pt x="209650" y="-948"/>
                  <a:pt x="212230" y="334"/>
                </a:cubicBezTo>
                <a:close/>
              </a:path>
            </a:pathLst>
          </a:custGeom>
          <a:solidFill>
            <a:srgbClr val="0070C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271270" y="909955"/>
            <a:ext cx="1016190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利用正交实验设计法设计测试用例时，可以按照以下3个步骤进行。</a:t>
            </a:r>
          </a:p>
          <a:p>
            <a:pPr algn="just">
              <a:lnSpc>
                <a:spcPct val="150000"/>
              </a:lnSpc>
              <a:buClrTx/>
              <a:buSzTx/>
              <a:buFontTx/>
            </a:pPr>
            <a:r>
              <a:rPr lang="zh-CN" altLang="en-US" sz="1800" b="1" dirty="0">
                <a:solidFill>
                  <a:srgbClr val="595959"/>
                </a:solidFill>
                <a:latin typeface="微软雅黑" panose="020B0503020204020204" pitchFamily="34" charset="-122"/>
                <a:ea typeface="微软雅黑" panose="020B0503020204020204" pitchFamily="34" charset="-122"/>
              </a:rPr>
              <a:t>1.</a:t>
            </a:r>
            <a:r>
              <a:rPr lang="en-US" altLang="zh-CN" sz="1800" b="1" dirty="0">
                <a:solidFill>
                  <a:srgbClr val="595959"/>
                </a:solidFill>
                <a:latin typeface="微软雅黑" panose="020B0503020204020204" pitchFamily="34" charset="-122"/>
                <a:ea typeface="微软雅黑" panose="020B0503020204020204" pitchFamily="34" charset="-122"/>
              </a:rPr>
              <a:t> </a:t>
            </a:r>
            <a:r>
              <a:rPr lang="zh-CN" altLang="en-US" sz="1800" b="1" dirty="0">
                <a:solidFill>
                  <a:srgbClr val="595959"/>
                </a:solidFill>
                <a:latin typeface="微软雅黑" panose="020B0503020204020204" pitchFamily="34" charset="-122"/>
                <a:ea typeface="微软雅黑" panose="020B0503020204020204" pitchFamily="34" charset="-122"/>
              </a:rPr>
              <a:t>提取因子，构造因子-状态表</a:t>
            </a: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分析软件的</a:t>
            </a:r>
            <a:r>
              <a:rPr lang="zh-CN" altLang="en-US" sz="1800">
                <a:solidFill>
                  <a:srgbClr val="595959"/>
                </a:solidFill>
                <a:latin typeface="微软雅黑" panose="020B0503020204020204" pitchFamily="34" charset="-122"/>
                <a:ea typeface="微软雅黑" panose="020B0503020204020204" pitchFamily="34" charset="-122"/>
              </a:rPr>
              <a:t>需求规格说明书得到</a:t>
            </a:r>
            <a:r>
              <a:rPr lang="zh-CN" altLang="en-US" sz="1800" dirty="0">
                <a:solidFill>
                  <a:srgbClr val="595959"/>
                </a:solidFill>
                <a:latin typeface="微软雅黑" panose="020B0503020204020204" pitchFamily="34" charset="-122"/>
                <a:ea typeface="微软雅黑" panose="020B0503020204020204" pitchFamily="34" charset="-122"/>
              </a:rPr>
              <a:t>影响软件功能的因子，确定因子可以有哪些取值，即</a:t>
            </a:r>
            <a:r>
              <a:rPr lang="zh-CN" altLang="en-US" sz="1800" dirty="0">
                <a:solidFill>
                  <a:srgbClr val="0070C0"/>
                </a:solidFill>
                <a:latin typeface="微软雅黑" panose="020B0503020204020204" pitchFamily="34" charset="-122"/>
                <a:ea typeface="微软雅黑" panose="020B0503020204020204" pitchFamily="34" charset="-122"/>
              </a:rPr>
              <a:t>确定因子的状态</a:t>
            </a:r>
            <a:r>
              <a:rPr lang="zh-CN" altLang="en-US" sz="1800" dirty="0">
                <a:solidFill>
                  <a:srgbClr val="595959"/>
                </a:solidFill>
                <a:latin typeface="微软雅黑" panose="020B0503020204020204" pitchFamily="34" charset="-122"/>
                <a:ea typeface="微软雅黑" panose="020B0503020204020204" pitchFamily="34" charset="-122"/>
              </a:rPr>
              <a:t>。例如，某一软件的运行受到操作系统和数据库的影响，因此影响</a:t>
            </a:r>
            <a:r>
              <a:rPr lang="zh-CN" altLang="en-US" sz="1800">
                <a:solidFill>
                  <a:srgbClr val="595959"/>
                </a:solidFill>
                <a:latin typeface="微软雅黑" panose="020B0503020204020204" pitchFamily="34" charset="-122"/>
                <a:ea typeface="微软雅黑" panose="020B0503020204020204" pitchFamily="34" charset="-122"/>
              </a:rPr>
              <a:t>其运行的</a:t>
            </a:r>
            <a:r>
              <a:rPr lang="zh-CN" altLang="en-US" sz="1800" dirty="0">
                <a:solidFill>
                  <a:srgbClr val="595959"/>
                </a:solidFill>
                <a:latin typeface="微软雅黑" panose="020B0503020204020204" pitchFamily="34" charset="-122"/>
                <a:ea typeface="微软雅黑" panose="020B0503020204020204" pitchFamily="34" charset="-122"/>
              </a:rPr>
              <a:t>因子有操作系统</a:t>
            </a:r>
            <a:r>
              <a:rPr lang="zh-CN" altLang="en-US" sz="1800">
                <a:solidFill>
                  <a:srgbClr val="595959"/>
                </a:solidFill>
                <a:latin typeface="微软雅黑" panose="020B0503020204020204" pitchFamily="34" charset="-122"/>
                <a:ea typeface="微软雅黑" panose="020B0503020204020204" pitchFamily="34" charset="-122"/>
              </a:rPr>
              <a:t>和数据库，</a:t>
            </a:r>
            <a:r>
              <a:rPr lang="zh-CN" altLang="en-US" sz="1800" dirty="0">
                <a:solidFill>
                  <a:srgbClr val="595959"/>
                </a:solidFill>
                <a:latin typeface="微软雅黑" panose="020B0503020204020204" pitchFamily="34" charset="-122"/>
                <a:ea typeface="微软雅黑" panose="020B0503020204020204" pitchFamily="34" charset="-122"/>
              </a:rPr>
              <a:t>而</a:t>
            </a:r>
            <a:r>
              <a:rPr lang="zh-CN" altLang="en-US" sz="1800" dirty="0">
                <a:solidFill>
                  <a:srgbClr val="0070C0"/>
                </a:solidFill>
                <a:latin typeface="微软雅黑" panose="020B0503020204020204" pitchFamily="34" charset="-122"/>
                <a:ea typeface="微软雅黑" panose="020B0503020204020204" pitchFamily="34" charset="-122"/>
              </a:rPr>
              <a:t>操作系统有Windows、</a:t>
            </a:r>
            <a:r>
              <a:rPr lang="zh-CN" altLang="en-US" sz="1800">
                <a:solidFill>
                  <a:srgbClr val="0070C0"/>
                </a:solidFill>
                <a:latin typeface="微软雅黑" panose="020B0503020204020204" pitchFamily="34" charset="-122"/>
                <a:ea typeface="微软雅黑" panose="020B0503020204020204" pitchFamily="34" charset="-122"/>
              </a:rPr>
              <a:t>Linux、</a:t>
            </a:r>
            <a:r>
              <a:rPr lang="en-US" altLang="zh-CN" sz="1800">
                <a:solidFill>
                  <a:srgbClr val="0070C0"/>
                </a:solidFill>
                <a:latin typeface="微软雅黑" panose="020B0503020204020204" pitchFamily="34" charset="-122"/>
                <a:ea typeface="微软雅黑" panose="020B0503020204020204" pitchFamily="34" charset="-122"/>
              </a:rPr>
              <a:t>macOS</a:t>
            </a:r>
            <a:r>
              <a:rPr lang="zh-CN" altLang="en-US" sz="1800">
                <a:solidFill>
                  <a:srgbClr val="595959"/>
                </a:solidFill>
                <a:latin typeface="微软雅黑" panose="020B0503020204020204" pitchFamily="34" charset="-122"/>
                <a:ea typeface="微软雅黑" panose="020B0503020204020204" pitchFamily="34" charset="-122"/>
              </a:rPr>
              <a:t>这</a:t>
            </a:r>
            <a:r>
              <a:rPr lang="en-US" altLang="zh-CN" sz="1800">
                <a:solidFill>
                  <a:srgbClr val="595959"/>
                </a:solidFill>
                <a:latin typeface="微软雅黑" panose="020B0503020204020204" pitchFamily="34" charset="-122"/>
                <a:ea typeface="微软雅黑" panose="020B0503020204020204" pitchFamily="34" charset="-122"/>
              </a:rPr>
              <a:t>3</a:t>
            </a:r>
            <a:r>
              <a:rPr lang="zh-CN" altLang="en-US" sz="1800">
                <a:solidFill>
                  <a:srgbClr val="595959"/>
                </a:solidFill>
                <a:latin typeface="微软雅黑" panose="020B0503020204020204" pitchFamily="34" charset="-122"/>
                <a:ea typeface="微软雅黑" panose="020B0503020204020204" pitchFamily="34" charset="-122"/>
              </a:rPr>
              <a:t>个</a:t>
            </a:r>
            <a:r>
              <a:rPr lang="zh-CN" altLang="en-US" sz="1800" dirty="0">
                <a:solidFill>
                  <a:srgbClr val="595959"/>
                </a:solidFill>
                <a:latin typeface="微软雅黑" panose="020B0503020204020204" pitchFamily="34" charset="-122"/>
                <a:ea typeface="微软雅黑" panose="020B0503020204020204" pitchFamily="34" charset="-122"/>
              </a:rPr>
              <a:t>取值，</a:t>
            </a:r>
            <a:r>
              <a:rPr lang="zh-CN" altLang="en-US" sz="1800" dirty="0">
                <a:solidFill>
                  <a:srgbClr val="0070C0"/>
                </a:solidFill>
                <a:latin typeface="微软雅黑" panose="020B0503020204020204" pitchFamily="34" charset="-122"/>
                <a:ea typeface="微软雅黑" panose="020B0503020204020204" pitchFamily="34" charset="-122"/>
              </a:rPr>
              <a:t>数据库有MySQL、MongoDB</a:t>
            </a:r>
            <a:r>
              <a:rPr lang="zh-CN" altLang="en-US" sz="1800">
                <a:solidFill>
                  <a:srgbClr val="0070C0"/>
                </a:solidFill>
                <a:latin typeface="微软雅黑" panose="020B0503020204020204" pitchFamily="34" charset="-122"/>
                <a:ea typeface="微软雅黑" panose="020B0503020204020204" pitchFamily="34" charset="-122"/>
              </a:rPr>
              <a:t>、Oracle</a:t>
            </a:r>
            <a:r>
              <a:rPr lang="zh-CN" altLang="en-US" sz="1800">
                <a:solidFill>
                  <a:srgbClr val="595959"/>
                </a:solidFill>
                <a:latin typeface="微软雅黑" panose="020B0503020204020204" pitchFamily="34" charset="-122"/>
                <a:ea typeface="微软雅黑" panose="020B0503020204020204" pitchFamily="34" charset="-122"/>
              </a:rPr>
              <a:t>这</a:t>
            </a:r>
            <a:r>
              <a:rPr lang="en-US" altLang="zh-CN" sz="1800">
                <a:solidFill>
                  <a:srgbClr val="595959"/>
                </a:solidFill>
                <a:latin typeface="微软雅黑" panose="020B0503020204020204" pitchFamily="34" charset="-122"/>
                <a:ea typeface="微软雅黑" panose="020B0503020204020204" pitchFamily="34" charset="-122"/>
              </a:rPr>
              <a:t>3</a:t>
            </a:r>
            <a:r>
              <a:rPr lang="zh-CN" altLang="en-US" sz="1800">
                <a:solidFill>
                  <a:srgbClr val="595959"/>
                </a:solidFill>
                <a:latin typeface="微软雅黑" panose="020B0503020204020204" pitchFamily="34" charset="-122"/>
                <a:ea typeface="微软雅黑" panose="020B0503020204020204" pitchFamily="34" charset="-122"/>
              </a:rPr>
              <a:t>个取值，所以</a:t>
            </a:r>
            <a:r>
              <a:rPr lang="zh-CN" altLang="en-US" sz="1800">
                <a:solidFill>
                  <a:srgbClr val="0070C0"/>
                </a:solidFill>
                <a:latin typeface="微软雅黑" panose="020B0503020204020204" pitchFamily="34" charset="-122"/>
                <a:ea typeface="微软雅黑" panose="020B0503020204020204" pitchFamily="34" charset="-122"/>
              </a:rPr>
              <a:t>操作系统</a:t>
            </a:r>
            <a:r>
              <a:rPr lang="zh-CN" altLang="en-US" sz="1800" dirty="0">
                <a:solidFill>
                  <a:srgbClr val="595959"/>
                </a:solidFill>
                <a:latin typeface="微软雅黑" panose="020B0503020204020204" pitchFamily="34" charset="-122"/>
                <a:ea typeface="微软雅黑" panose="020B0503020204020204" pitchFamily="34" charset="-122"/>
              </a:rPr>
              <a:t>的</a:t>
            </a:r>
            <a:r>
              <a:rPr lang="zh-CN" altLang="en-US" sz="1800">
                <a:solidFill>
                  <a:srgbClr val="0070C0"/>
                </a:solidFill>
                <a:latin typeface="微软雅黑" panose="020B0503020204020204" pitchFamily="34" charset="-122"/>
                <a:ea typeface="微软雅黑" panose="020B0503020204020204" pitchFamily="34" charset="-122"/>
              </a:rPr>
              <a:t>因子状态数为</a:t>
            </a:r>
            <a:r>
              <a:rPr lang="zh-CN" altLang="en-US" sz="1800" dirty="0">
                <a:solidFill>
                  <a:srgbClr val="0070C0"/>
                </a:solidFill>
                <a:latin typeface="微软雅黑" panose="020B0503020204020204" pitchFamily="34" charset="-122"/>
                <a:ea typeface="微软雅黑" panose="020B0503020204020204" pitchFamily="34" charset="-122"/>
              </a:rPr>
              <a:t>3</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0C0"/>
                </a:solidFill>
                <a:latin typeface="微软雅黑" panose="020B0503020204020204" pitchFamily="34" charset="-122"/>
                <a:ea typeface="微软雅黑" panose="020B0503020204020204" pitchFamily="34" charset="-122"/>
              </a:rPr>
              <a:t>数据库的因子状态数为</a:t>
            </a:r>
            <a:r>
              <a:rPr lang="zh-CN" altLang="en-US" sz="1800" dirty="0">
                <a:solidFill>
                  <a:srgbClr val="0070C0"/>
                </a:solidFill>
                <a:latin typeface="微软雅黑" panose="020B0503020204020204" pitchFamily="34" charset="-122"/>
                <a:ea typeface="微软雅黑" panose="020B0503020204020204" pitchFamily="34" charset="-122"/>
              </a:rPr>
              <a:t>3</a:t>
            </a:r>
            <a:r>
              <a:rPr lang="zh-CN" altLang="en-US" sz="1800" dirty="0">
                <a:solidFill>
                  <a:srgbClr val="595959"/>
                </a:solidFill>
                <a:latin typeface="微软雅黑" panose="020B0503020204020204" pitchFamily="34" charset="-122"/>
                <a:ea typeface="微软雅黑" panose="020B0503020204020204" pitchFamily="34" charset="-122"/>
              </a:rPr>
              <a:t>。据此构造该软件运行功能的</a:t>
            </a:r>
            <a:r>
              <a:rPr lang="zh-CN" altLang="en-US" sz="1800" dirty="0">
                <a:solidFill>
                  <a:srgbClr val="0070C0"/>
                </a:solidFill>
                <a:latin typeface="微软雅黑" panose="020B0503020204020204" pitchFamily="34" charset="-122"/>
                <a:ea typeface="微软雅黑" panose="020B0503020204020204" pitchFamily="34" charset="-122"/>
              </a:rPr>
              <a:t>因子-状态表</a:t>
            </a:r>
            <a:r>
              <a:rPr lang="zh-CN" altLang="en-US" sz="1800" dirty="0">
                <a:solidFill>
                  <a:srgbClr val="595959"/>
                </a:solidFill>
                <a:latin typeface="微软雅黑" panose="020B0503020204020204" pitchFamily="34" charset="-122"/>
                <a:ea typeface="微软雅黑" panose="020B0503020204020204" pitchFamily="34" charset="-122"/>
              </a:rPr>
              <a:t>，如下表所示。</a:t>
            </a: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2.4.1	正交实验设计法概述</a:t>
            </a:r>
          </a:p>
        </p:txBody>
      </p:sp>
      <p:graphicFrame>
        <p:nvGraphicFramePr>
          <p:cNvPr id="4" name="表格 3"/>
          <p:cNvGraphicFramePr/>
          <p:nvPr>
            <p:custDataLst>
              <p:tags r:id="rId1"/>
            </p:custDataLst>
            <p:extLst>
              <p:ext uri="{D42A27DB-BD31-4B8C-83A1-F6EECF244321}">
                <p14:modId xmlns:p14="http://schemas.microsoft.com/office/powerpoint/2010/main" val="339025919"/>
              </p:ext>
            </p:extLst>
          </p:nvPr>
        </p:nvGraphicFramePr>
        <p:xfrm>
          <a:off x="2997835" y="4076065"/>
          <a:ext cx="6193790" cy="17449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628140">
                  <a:extLst>
                    <a:ext uri="{9D8B030D-6E8A-4147-A177-3AD203B41FA5}">
                      <a16:colId xmlns:a16="http://schemas.microsoft.com/office/drawing/2014/main" val="20001"/>
                    </a:ext>
                  </a:extLst>
                </a:gridCol>
                <a:gridCol w="1456690">
                  <a:extLst>
                    <a:ext uri="{9D8B030D-6E8A-4147-A177-3AD203B41FA5}">
                      <a16:colId xmlns:a16="http://schemas.microsoft.com/office/drawing/2014/main" val="20002"/>
                    </a:ext>
                  </a:extLst>
                </a:gridCol>
                <a:gridCol w="1381760">
                  <a:extLst>
                    <a:ext uri="{9D8B030D-6E8A-4147-A177-3AD203B41FA5}">
                      <a16:colId xmlns:a16="http://schemas.microsoft.com/office/drawing/2014/main" val="20003"/>
                    </a:ext>
                  </a:extLst>
                </a:gridCol>
              </a:tblGrid>
              <a:tr h="605790">
                <a:tc>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因子</a:t>
                      </a:r>
                    </a:p>
                  </a:txBody>
                  <a:tcPr anchor="ctr"/>
                </a:tc>
                <a:tc gridSpan="3">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因子的状态</a:t>
                      </a:r>
                    </a:p>
                  </a:txBody>
                  <a:tcPr anchor="ctr"/>
                </a:tc>
                <a:tc hMerge="1">
                  <a:txBody>
                    <a:bodyPr/>
                    <a:lstStyle/>
                    <a:p>
                      <a:endParaRPr lang="zh-CN"/>
                    </a:p>
                  </a:txBody>
                  <a:tcPr anchor="ctr"/>
                </a:tc>
                <a:tc hMerge="1">
                  <a:txBody>
                    <a:bodyPr/>
                    <a:lstStyle/>
                    <a:p>
                      <a:endParaRPr lang="zh-CN"/>
                    </a:p>
                  </a:txBody>
                  <a:tcPr anchor="ctr"/>
                </a:tc>
                <a:extLst>
                  <a:ext uri="{0D108BD9-81ED-4DB2-BD59-A6C34878D82A}">
                    <a16:rowId xmlns:a16="http://schemas.microsoft.com/office/drawing/2014/main" val="10000"/>
                  </a:ext>
                </a:extLst>
              </a:tr>
              <a:tr h="588645">
                <a:tc>
                  <a:txBody>
                    <a:bodyPr/>
                    <a:lstStyle/>
                    <a:p>
                      <a:pPr algn="ctr">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操作系统</a:t>
                      </a: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Windows</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Linux</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macOS</a:t>
                      </a:r>
                    </a:p>
                  </a:txBody>
                  <a:tcPr marL="68580" marR="68580" marT="0" marB="0" anchor="ctr"/>
                </a:tc>
                <a:extLst>
                  <a:ext uri="{0D108BD9-81ED-4DB2-BD59-A6C34878D82A}">
                    <a16:rowId xmlns:a16="http://schemas.microsoft.com/office/drawing/2014/main" val="10001"/>
                  </a:ext>
                </a:extLst>
              </a:tr>
              <a:tr h="55054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数据库</a:t>
                      </a: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MySQL</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MongoDB</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Oracle</a:t>
                      </a: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271270" y="837565"/>
            <a:ext cx="10161905" cy="427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en-US" altLang="zh-CN" sz="1800" b="1" dirty="0">
                <a:solidFill>
                  <a:srgbClr val="595959"/>
                </a:solidFill>
                <a:latin typeface="微软雅黑" panose="020B0503020204020204" pitchFamily="34" charset="-122"/>
                <a:ea typeface="微软雅黑" panose="020B0503020204020204" pitchFamily="34" charset="-122"/>
              </a:rPr>
              <a:t>2</a:t>
            </a:r>
            <a:r>
              <a:rPr lang="zh-CN" altLang="en-US" sz="1800" b="1" dirty="0">
                <a:solidFill>
                  <a:srgbClr val="595959"/>
                </a:solidFill>
                <a:latin typeface="微软雅黑" panose="020B0503020204020204" pitchFamily="34" charset="-122"/>
                <a:ea typeface="微软雅黑" panose="020B0503020204020204" pitchFamily="34" charset="-122"/>
              </a:rPr>
              <a:t>.</a:t>
            </a:r>
            <a:r>
              <a:rPr lang="en-US" altLang="zh-CN" sz="1800" b="1" dirty="0">
                <a:solidFill>
                  <a:srgbClr val="595959"/>
                </a:solidFill>
                <a:latin typeface="微软雅黑" panose="020B0503020204020204" pitchFamily="34" charset="-122"/>
                <a:ea typeface="微软雅黑" panose="020B0503020204020204" pitchFamily="34" charset="-122"/>
              </a:rPr>
              <a:t> </a:t>
            </a:r>
            <a:r>
              <a:rPr lang="zh-CN" altLang="en-US" sz="1800" b="1" dirty="0">
                <a:solidFill>
                  <a:srgbClr val="595959"/>
                </a:solidFill>
                <a:latin typeface="微软雅黑" panose="020B0503020204020204" pitchFamily="34" charset="-122"/>
                <a:ea typeface="微软雅黑" panose="020B0503020204020204" pitchFamily="34" charset="-122"/>
              </a:rPr>
              <a:t>加权筛选，简化因子-状态表</a:t>
            </a: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在实际软件测试中，软件的因子及因子的状态会有很多，每个因子及其状态对</a:t>
            </a:r>
            <a:r>
              <a:rPr lang="zh-CN" altLang="en-US" sz="1800">
                <a:solidFill>
                  <a:srgbClr val="595959"/>
                </a:solidFill>
                <a:latin typeface="微软雅黑" panose="020B0503020204020204" pitchFamily="34" charset="-122"/>
                <a:ea typeface="微软雅黑" panose="020B0503020204020204" pitchFamily="34" charset="-122"/>
              </a:rPr>
              <a:t>软件的影响也</a:t>
            </a:r>
            <a:r>
              <a:rPr lang="zh-CN" altLang="en-US" sz="1800" dirty="0">
                <a:solidFill>
                  <a:srgbClr val="595959"/>
                </a:solidFill>
                <a:latin typeface="微软雅黑" panose="020B0503020204020204" pitchFamily="34" charset="-122"/>
                <a:ea typeface="微软雅黑" panose="020B0503020204020204" pitchFamily="34" charset="-122"/>
              </a:rPr>
              <a:t>大不相同，如果把这些</a:t>
            </a:r>
            <a:r>
              <a:rPr lang="zh-CN" altLang="en-US" sz="1800">
                <a:solidFill>
                  <a:srgbClr val="595959"/>
                </a:solidFill>
                <a:latin typeface="微软雅黑" panose="020B0503020204020204" pitchFamily="34" charset="-122"/>
                <a:ea typeface="微软雅黑" panose="020B0503020204020204" pitchFamily="34" charset="-122"/>
              </a:rPr>
              <a:t>因子及其状态</a:t>
            </a:r>
            <a:r>
              <a:rPr lang="zh-CN" altLang="en-US" sz="1800" dirty="0">
                <a:solidFill>
                  <a:srgbClr val="595959"/>
                </a:solidFill>
                <a:latin typeface="微软雅黑" panose="020B0503020204020204" pitchFamily="34" charset="-122"/>
                <a:ea typeface="微软雅黑" panose="020B0503020204020204" pitchFamily="34" charset="-122"/>
              </a:rPr>
              <a:t>都划分到因子-状态表中，最后生成的测试用例会相当庞大</a:t>
            </a:r>
            <a:r>
              <a:rPr lang="zh-CN" altLang="en-US" sz="1800">
                <a:solidFill>
                  <a:srgbClr val="595959"/>
                </a:solidFill>
                <a:latin typeface="微软雅黑" panose="020B0503020204020204" pitchFamily="34" charset="-122"/>
                <a:ea typeface="微软雅黑" panose="020B0503020204020204" pitchFamily="34" charset="-122"/>
              </a:rPr>
              <a:t>，从而会影响</a:t>
            </a:r>
            <a:r>
              <a:rPr lang="zh-CN" altLang="en-US" sz="1800" dirty="0">
                <a:solidFill>
                  <a:srgbClr val="595959"/>
                </a:solidFill>
                <a:latin typeface="微软雅黑" panose="020B0503020204020204" pitchFamily="34" charset="-122"/>
                <a:ea typeface="微软雅黑" panose="020B0503020204020204" pitchFamily="34" charset="-122"/>
              </a:rPr>
              <a:t>软件测试的效率。因此需要</a:t>
            </a:r>
            <a:r>
              <a:rPr lang="zh-CN" altLang="en-US" sz="1800" dirty="0">
                <a:solidFill>
                  <a:srgbClr val="0070C0"/>
                </a:solidFill>
                <a:latin typeface="微软雅黑" panose="020B0503020204020204" pitchFamily="34" charset="-122"/>
                <a:ea typeface="微软雅黑" panose="020B0503020204020204" pitchFamily="34" charset="-122"/>
              </a:rPr>
              <a:t>根据</a:t>
            </a:r>
            <a:r>
              <a:rPr lang="zh-CN" altLang="en-US" sz="1800">
                <a:solidFill>
                  <a:srgbClr val="0070C0"/>
                </a:solidFill>
                <a:latin typeface="微软雅黑" panose="020B0503020204020204" pitchFamily="34" charset="-122"/>
                <a:ea typeface="微软雅黑" panose="020B0503020204020204" pitchFamily="34" charset="-122"/>
              </a:rPr>
              <a:t>因子及其状态</a:t>
            </a:r>
            <a:r>
              <a:rPr lang="zh-CN" altLang="en-US" sz="1800" dirty="0">
                <a:solidFill>
                  <a:srgbClr val="0070C0"/>
                </a:solidFill>
                <a:latin typeface="微软雅黑" panose="020B0503020204020204" pitchFamily="34" charset="-122"/>
                <a:ea typeface="微软雅黑" panose="020B0503020204020204" pitchFamily="34" charset="-122"/>
              </a:rPr>
              <a:t>的重要程度进行加权筛选</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选出重要</a:t>
            </a:r>
            <a:r>
              <a:rPr lang="zh-CN" altLang="en-US" sz="1800">
                <a:solidFill>
                  <a:srgbClr val="0070C0"/>
                </a:solidFill>
                <a:latin typeface="微软雅黑" panose="020B0503020204020204" pitchFamily="34" charset="-122"/>
                <a:ea typeface="微软雅黑" panose="020B0503020204020204" pitchFamily="34" charset="-122"/>
              </a:rPr>
              <a:t>的因子及其状态</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简化因子-状态表</a:t>
            </a:r>
            <a:r>
              <a:rPr lang="zh-CN" altLang="en-US" sz="1800" dirty="0">
                <a:solidFill>
                  <a:srgbClr val="595959"/>
                </a:solidFill>
                <a:latin typeface="微软雅黑" panose="020B0503020204020204" pitchFamily="34" charset="-122"/>
                <a:ea typeface="微软雅黑" panose="020B0503020204020204" pitchFamily="34" charset="-122"/>
              </a:rPr>
              <a:t>。</a:t>
            </a:r>
          </a:p>
          <a:p>
            <a:pPr algn="just">
              <a:lnSpc>
                <a:spcPct val="150000"/>
              </a:lnSpc>
              <a:buClrTx/>
              <a:buSzTx/>
              <a:buFontTx/>
            </a:pPr>
            <a:r>
              <a:rPr lang="zh-CN" altLang="en-US" sz="1800">
                <a:solidFill>
                  <a:srgbClr val="595959"/>
                </a:solidFill>
                <a:latin typeface="微软雅黑" panose="020B0503020204020204" pitchFamily="34" charset="-122"/>
                <a:ea typeface="微软雅黑" panose="020B0503020204020204" pitchFamily="34" charset="-122"/>
              </a:rPr>
              <a:t>加权筛选是指根据因子或因子的状态</a:t>
            </a:r>
            <a:r>
              <a:rPr lang="zh-CN" altLang="en-US" sz="1800" dirty="0">
                <a:solidFill>
                  <a:srgbClr val="595959"/>
                </a:solidFill>
                <a:latin typeface="微软雅黑" panose="020B0503020204020204" pitchFamily="34" charset="-122"/>
                <a:ea typeface="微软雅黑" panose="020B0503020204020204" pitchFamily="34" charset="-122"/>
              </a:rPr>
              <a:t>的重要程度、出现频率等因素计算</a:t>
            </a:r>
            <a:r>
              <a:rPr lang="zh-CN" altLang="en-US" sz="1800">
                <a:solidFill>
                  <a:srgbClr val="595959"/>
                </a:solidFill>
                <a:latin typeface="微软雅黑" panose="020B0503020204020204" pitchFamily="34" charset="-122"/>
                <a:ea typeface="微软雅黑" panose="020B0503020204020204" pitchFamily="34" charset="-122"/>
              </a:rPr>
              <a:t>因子和因子的状态</a:t>
            </a:r>
            <a:r>
              <a:rPr lang="zh-CN" altLang="en-US" sz="1800" dirty="0">
                <a:solidFill>
                  <a:srgbClr val="595959"/>
                </a:solidFill>
                <a:latin typeface="微软雅黑" panose="020B0503020204020204" pitchFamily="34" charset="-122"/>
                <a:ea typeface="微软雅黑" panose="020B0503020204020204" pitchFamily="34" charset="-122"/>
              </a:rPr>
              <a:t>的权值，</a:t>
            </a:r>
            <a:r>
              <a:rPr lang="zh-CN" altLang="en-US" sz="1800" dirty="0">
                <a:solidFill>
                  <a:srgbClr val="0070C0"/>
                </a:solidFill>
                <a:latin typeface="微软雅黑" panose="020B0503020204020204" pitchFamily="34" charset="-122"/>
                <a:ea typeface="微软雅黑" panose="020B0503020204020204" pitchFamily="34" charset="-122"/>
              </a:rPr>
              <a:t>权值越大</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表明</a:t>
            </a:r>
            <a:r>
              <a:rPr lang="zh-CN" altLang="en-US" sz="1800">
                <a:solidFill>
                  <a:srgbClr val="0070C0"/>
                </a:solidFill>
                <a:latin typeface="微软雅黑" panose="020B0503020204020204" pitchFamily="34" charset="-122"/>
                <a:ea typeface="微软雅黑" panose="020B0503020204020204" pitchFamily="34" charset="-122"/>
              </a:rPr>
              <a:t>因子或因子的状态</a:t>
            </a:r>
            <a:r>
              <a:rPr lang="zh-CN" altLang="en-US" sz="1800" dirty="0">
                <a:solidFill>
                  <a:srgbClr val="0070C0"/>
                </a:solidFill>
                <a:latin typeface="微软雅黑" panose="020B0503020204020204" pitchFamily="34" charset="-122"/>
                <a:ea typeface="微软雅黑" panose="020B0503020204020204" pitchFamily="34" charset="-122"/>
              </a:rPr>
              <a:t>越重要，而权值越小，表明</a:t>
            </a:r>
            <a:r>
              <a:rPr lang="zh-CN" altLang="en-US" sz="1800">
                <a:solidFill>
                  <a:srgbClr val="0070C0"/>
                </a:solidFill>
                <a:latin typeface="微软雅黑" panose="020B0503020204020204" pitchFamily="34" charset="-122"/>
                <a:ea typeface="微软雅黑" panose="020B0503020204020204" pitchFamily="34" charset="-122"/>
              </a:rPr>
              <a:t>因子或因子的状态</a:t>
            </a:r>
            <a:r>
              <a:rPr lang="zh-CN" altLang="en-US" sz="1800" dirty="0">
                <a:solidFill>
                  <a:srgbClr val="0070C0"/>
                </a:solidFill>
                <a:latin typeface="微软雅黑" panose="020B0503020204020204" pitchFamily="34" charset="-122"/>
                <a:ea typeface="微软雅黑" panose="020B0503020204020204" pitchFamily="34" charset="-122"/>
              </a:rPr>
              <a:t>的重要性越小</a:t>
            </a:r>
            <a:r>
              <a:rPr lang="zh-CN" altLang="en-US" sz="1800" dirty="0">
                <a:solidFill>
                  <a:srgbClr val="595959"/>
                </a:solidFill>
                <a:latin typeface="微软雅黑" panose="020B0503020204020204" pitchFamily="34" charset="-122"/>
                <a:ea typeface="微软雅黑" panose="020B0503020204020204" pitchFamily="34" charset="-122"/>
              </a:rPr>
              <a:t>。加权筛选之后，可以去掉一部分权值较小的</a:t>
            </a:r>
            <a:r>
              <a:rPr lang="zh-CN" altLang="en-US" sz="1800">
                <a:solidFill>
                  <a:srgbClr val="595959"/>
                </a:solidFill>
                <a:latin typeface="微软雅黑" panose="020B0503020204020204" pitchFamily="34" charset="-122"/>
                <a:ea typeface="微软雅黑" panose="020B0503020204020204" pitchFamily="34" charset="-122"/>
              </a:rPr>
              <a:t>因子或因子的状态</a:t>
            </a:r>
            <a:r>
              <a:rPr lang="zh-CN" altLang="en-US" sz="1800" dirty="0">
                <a:solidFill>
                  <a:srgbClr val="595959"/>
                </a:solidFill>
                <a:latin typeface="微软雅黑" panose="020B0503020204020204" pitchFamily="34" charset="-122"/>
                <a:ea typeface="微软雅黑" panose="020B0503020204020204" pitchFamily="34" charset="-122"/>
              </a:rPr>
              <a:t>，使得最后生成的测试用例集缩减到允许的范围。</a:t>
            </a:r>
          </a:p>
          <a:p>
            <a:pPr algn="just">
              <a:lnSpc>
                <a:spcPct val="150000"/>
              </a:lnSpc>
              <a:buClrTx/>
              <a:buSzTx/>
              <a:buFontTx/>
            </a:pP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2.4.1	正交实验设计法概述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14780" y="981710"/>
            <a:ext cx="9338945" cy="2999740"/>
          </a:xfrm>
          <a:prstGeom prst="rect">
            <a:avLst/>
          </a:prstGeom>
          <a:noFill/>
        </p:spPr>
        <p:txBody>
          <a:bodyPr wrap="square" rtlCol="0" anchor="t">
            <a:spAutoFit/>
          </a:bodyPr>
          <a:lstStyle/>
          <a:p>
            <a:pPr algn="just">
              <a:lnSpc>
                <a:spcPct val="150000"/>
              </a:lnSpc>
            </a:pPr>
            <a:r>
              <a:rPr lang="zh-CN" altLang="en-US" sz="1800" b="1" dirty="0">
                <a:solidFill>
                  <a:srgbClr val="595959"/>
                </a:solidFill>
                <a:latin typeface="微软雅黑" panose="020B0503020204020204" pitchFamily="34" charset="-122"/>
                <a:ea typeface="微软雅黑" panose="020B0503020204020204" pitchFamily="34" charset="-122"/>
                <a:sym typeface="+mn-ea"/>
              </a:rPr>
              <a:t>3.</a:t>
            </a:r>
            <a:r>
              <a:rPr lang="en-US" altLang="zh-CN" sz="1800" b="1" dirty="0">
                <a:solidFill>
                  <a:srgbClr val="595959"/>
                </a:solidFill>
                <a:latin typeface="微软雅黑" panose="020B0503020204020204" pitchFamily="34" charset="-122"/>
                <a:ea typeface="微软雅黑" panose="020B0503020204020204" pitchFamily="34" charset="-122"/>
                <a:sym typeface="+mn-ea"/>
              </a:rPr>
              <a:t> </a:t>
            </a:r>
            <a:r>
              <a:rPr lang="zh-CN" altLang="en-US" sz="1800" b="1" dirty="0">
                <a:solidFill>
                  <a:srgbClr val="595959"/>
                </a:solidFill>
                <a:latin typeface="微软雅黑" panose="020B0503020204020204" pitchFamily="34" charset="-122"/>
                <a:ea typeface="微软雅黑" panose="020B0503020204020204" pitchFamily="34" charset="-122"/>
                <a:sym typeface="+mn-ea"/>
              </a:rPr>
              <a:t>构建正交表，设计测试用例</a:t>
            </a:r>
            <a:endParaRPr lang="zh-CN" altLang="en-US" sz="1800" b="1" dirty="0">
              <a:solidFill>
                <a:srgbClr val="595959"/>
              </a:solidFill>
              <a:latin typeface="微软雅黑" panose="020B0503020204020204" pitchFamily="34" charset="-122"/>
              <a:ea typeface="微软雅黑" panose="020B0503020204020204" pitchFamily="34" charset="-122"/>
            </a:endParaRP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正交表的表示形式为L</a:t>
            </a:r>
            <a:r>
              <a:rPr lang="zh-CN" altLang="en-US" sz="1800" baseline="-25000" dirty="0">
                <a:solidFill>
                  <a:srgbClr val="595959"/>
                </a:solidFill>
                <a:latin typeface="微软雅黑" panose="020B0503020204020204" pitchFamily="34" charset="-122"/>
                <a:ea typeface="微软雅黑" panose="020B0503020204020204" pitchFamily="34" charset="-122"/>
                <a:sym typeface="+mn-ea"/>
              </a:rPr>
              <a:t>n</a:t>
            </a:r>
            <a:r>
              <a:rPr lang="zh-CN" altLang="en-US" sz="1800" dirty="0">
                <a:solidFill>
                  <a:srgbClr val="595959"/>
                </a:solidFill>
                <a:latin typeface="微软雅黑" panose="020B0503020204020204" pitchFamily="34" charset="-122"/>
                <a:ea typeface="微软雅黑" panose="020B0503020204020204" pitchFamily="34" charset="-122"/>
                <a:sym typeface="+mn-ea"/>
              </a:rPr>
              <a:t>（t</a:t>
            </a:r>
            <a:r>
              <a:rPr lang="zh-CN" altLang="en-US" sz="1800" baseline="30000" dirty="0">
                <a:solidFill>
                  <a:srgbClr val="595959"/>
                </a:solidFill>
                <a:latin typeface="微软雅黑" panose="020B0503020204020204" pitchFamily="34" charset="-122"/>
                <a:ea typeface="微软雅黑" panose="020B0503020204020204" pitchFamily="34" charset="-122"/>
                <a:sym typeface="+mn-ea"/>
              </a:rPr>
              <a:t>c</a:t>
            </a:r>
            <a:r>
              <a:rPr lang="zh-CN" altLang="en-US" sz="1800" dirty="0">
                <a:solidFill>
                  <a:srgbClr val="595959"/>
                </a:solidFill>
                <a:latin typeface="微软雅黑" panose="020B0503020204020204" pitchFamily="34" charset="-122"/>
                <a:ea typeface="微软雅黑" panose="020B0503020204020204" pitchFamily="34" charset="-122"/>
                <a:sym typeface="+mn-ea"/>
              </a:rPr>
              <a:t>），具体说明如下。</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dirty="0">
                <a:solidFill>
                  <a:srgbClr val="0070C0"/>
                </a:solidFill>
                <a:latin typeface="微软雅黑" panose="020B0503020204020204" pitchFamily="34" charset="-122"/>
                <a:ea typeface="微软雅黑" panose="020B0503020204020204" pitchFamily="34" charset="-122"/>
                <a:sym typeface="+mn-ea"/>
              </a:rPr>
              <a:t>L</a:t>
            </a:r>
            <a:r>
              <a:rPr lang="zh-CN" altLang="en-US" sz="1800" dirty="0">
                <a:solidFill>
                  <a:srgbClr val="595959"/>
                </a:solidFill>
                <a:latin typeface="微软雅黑" panose="020B0503020204020204" pitchFamily="34" charset="-122"/>
                <a:ea typeface="微软雅黑" panose="020B0503020204020204" pitchFamily="34" charset="-122"/>
                <a:sym typeface="+mn-ea"/>
              </a:rPr>
              <a:t>表示</a:t>
            </a:r>
            <a:r>
              <a:rPr lang="zh-CN" altLang="en-US" sz="1800" dirty="0">
                <a:solidFill>
                  <a:srgbClr val="0070C0"/>
                </a:solidFill>
                <a:latin typeface="微软雅黑" panose="020B0503020204020204" pitchFamily="34" charset="-122"/>
                <a:ea typeface="微软雅黑" panose="020B0503020204020204" pitchFamily="34" charset="-122"/>
                <a:sym typeface="+mn-ea"/>
              </a:rPr>
              <a:t>正交表</a:t>
            </a:r>
            <a:r>
              <a:rPr lang="zh-CN" altLang="en-US" sz="1800" dirty="0">
                <a:solidFill>
                  <a:srgbClr val="595959"/>
                </a:solidFill>
                <a:latin typeface="微软雅黑" panose="020B0503020204020204" pitchFamily="34" charset="-122"/>
                <a:ea typeface="微软雅黑" panose="020B0503020204020204" pitchFamily="34" charset="-122"/>
                <a:sym typeface="+mn-ea"/>
              </a:rPr>
              <a:t>。</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dirty="0">
                <a:solidFill>
                  <a:srgbClr val="0070C0"/>
                </a:solidFill>
                <a:latin typeface="微软雅黑" panose="020B0503020204020204" pitchFamily="34" charset="-122"/>
                <a:ea typeface="微软雅黑" panose="020B0503020204020204" pitchFamily="34" charset="-122"/>
                <a:sym typeface="+mn-ea"/>
              </a:rPr>
              <a:t>n</a:t>
            </a:r>
            <a:r>
              <a:rPr lang="zh-CN" altLang="en-US" sz="1800" dirty="0">
                <a:solidFill>
                  <a:srgbClr val="595959"/>
                </a:solidFill>
                <a:latin typeface="微软雅黑" panose="020B0503020204020204" pitchFamily="34" charset="-122"/>
                <a:ea typeface="微软雅黑" panose="020B0503020204020204" pitchFamily="34" charset="-122"/>
                <a:sym typeface="+mn-ea"/>
              </a:rPr>
              <a:t>为</a:t>
            </a:r>
            <a:r>
              <a:rPr lang="zh-CN" altLang="en-US" sz="1800" dirty="0">
                <a:solidFill>
                  <a:srgbClr val="0070C0"/>
                </a:solidFill>
                <a:latin typeface="微软雅黑" panose="020B0503020204020204" pitchFamily="34" charset="-122"/>
                <a:ea typeface="微软雅黑" panose="020B0503020204020204" pitchFamily="34" charset="-122"/>
                <a:sym typeface="+mn-ea"/>
              </a:rPr>
              <a:t>正交表的行数</a:t>
            </a:r>
            <a:r>
              <a:rPr lang="zh-CN" altLang="en-US" sz="1800" dirty="0">
                <a:solidFill>
                  <a:srgbClr val="595959"/>
                </a:solidFill>
                <a:latin typeface="微软雅黑" panose="020B0503020204020204" pitchFamily="34" charset="-122"/>
                <a:ea typeface="微软雅黑" panose="020B0503020204020204" pitchFamily="34" charset="-122"/>
                <a:sym typeface="+mn-ea"/>
              </a:rPr>
              <a:t>，正交表的每</a:t>
            </a:r>
            <a:r>
              <a:rPr lang="zh-CN" altLang="en-US" sz="1800">
                <a:solidFill>
                  <a:srgbClr val="595959"/>
                </a:solidFill>
                <a:latin typeface="微软雅黑" panose="020B0503020204020204" pitchFamily="34" charset="-122"/>
                <a:ea typeface="微软雅黑" panose="020B0503020204020204" pitchFamily="34" charset="-122"/>
                <a:sym typeface="+mn-ea"/>
              </a:rPr>
              <a:t>一行可以用于设计</a:t>
            </a:r>
            <a:r>
              <a:rPr lang="zh-CN" altLang="en-US" sz="1800" dirty="0">
                <a:solidFill>
                  <a:srgbClr val="595959"/>
                </a:solidFill>
                <a:latin typeface="微软雅黑" panose="020B0503020204020204" pitchFamily="34" charset="-122"/>
                <a:ea typeface="微软雅黑" panose="020B0503020204020204" pitchFamily="34" charset="-122"/>
                <a:sym typeface="+mn-ea"/>
              </a:rPr>
              <a:t>一个测试用例，因此</a:t>
            </a:r>
            <a:r>
              <a:rPr lang="zh-CN" altLang="en-US" sz="1800" dirty="0">
                <a:solidFill>
                  <a:srgbClr val="0070C0"/>
                </a:solidFill>
                <a:latin typeface="微软雅黑" panose="020B0503020204020204" pitchFamily="34" charset="-122"/>
                <a:ea typeface="微软雅黑" panose="020B0503020204020204" pitchFamily="34" charset="-122"/>
                <a:sym typeface="+mn-ea"/>
              </a:rPr>
              <a:t>行数n</a:t>
            </a:r>
            <a:r>
              <a:rPr lang="zh-CN" altLang="en-US" sz="1800" dirty="0">
                <a:solidFill>
                  <a:srgbClr val="595959"/>
                </a:solidFill>
                <a:latin typeface="微软雅黑" panose="020B0503020204020204" pitchFamily="34" charset="-122"/>
                <a:ea typeface="微软雅黑" panose="020B0503020204020204" pitchFamily="34" charset="-122"/>
                <a:sym typeface="+mn-ea"/>
              </a:rPr>
              <a:t>也表示可以设计的</a:t>
            </a:r>
            <a:r>
              <a:rPr lang="zh-CN" altLang="en-US" sz="1800" dirty="0">
                <a:solidFill>
                  <a:srgbClr val="0070C0"/>
                </a:solidFill>
                <a:latin typeface="微软雅黑" panose="020B0503020204020204" pitchFamily="34" charset="-122"/>
                <a:ea typeface="微软雅黑" panose="020B0503020204020204" pitchFamily="34" charset="-122"/>
                <a:sym typeface="+mn-ea"/>
              </a:rPr>
              <a:t>测试用例的数目</a:t>
            </a:r>
            <a:r>
              <a:rPr lang="zh-CN" altLang="en-US" sz="1800" dirty="0">
                <a:solidFill>
                  <a:srgbClr val="595959"/>
                </a:solidFill>
                <a:latin typeface="微软雅黑" panose="020B0503020204020204" pitchFamily="34" charset="-122"/>
                <a:ea typeface="微软雅黑" panose="020B0503020204020204" pitchFamily="34" charset="-122"/>
                <a:sym typeface="+mn-ea"/>
              </a:rPr>
              <a:t>。</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dirty="0">
                <a:solidFill>
                  <a:srgbClr val="0070C0"/>
                </a:solidFill>
                <a:latin typeface="微软雅黑" panose="020B0503020204020204" pitchFamily="34" charset="-122"/>
                <a:ea typeface="微软雅黑" panose="020B0503020204020204" pitchFamily="34" charset="-122"/>
                <a:sym typeface="+mn-ea"/>
              </a:rPr>
              <a:t>c</a:t>
            </a:r>
            <a:r>
              <a:rPr lang="zh-CN" altLang="en-US" sz="1800" dirty="0">
                <a:solidFill>
                  <a:srgbClr val="595959"/>
                </a:solidFill>
                <a:latin typeface="微软雅黑" panose="020B0503020204020204" pitchFamily="34" charset="-122"/>
                <a:ea typeface="微软雅黑" panose="020B0503020204020204" pitchFamily="34" charset="-122"/>
                <a:sym typeface="+mn-ea"/>
              </a:rPr>
              <a:t>表示正交实验的因子数目，即</a:t>
            </a:r>
            <a:r>
              <a:rPr lang="zh-CN" altLang="en-US" sz="1800" dirty="0">
                <a:solidFill>
                  <a:srgbClr val="0070C0"/>
                </a:solidFill>
                <a:latin typeface="微软雅黑" panose="020B0503020204020204" pitchFamily="34" charset="-122"/>
                <a:ea typeface="微软雅黑" panose="020B0503020204020204" pitchFamily="34" charset="-122"/>
                <a:sym typeface="+mn-ea"/>
              </a:rPr>
              <a:t>正交表的列数</a:t>
            </a:r>
            <a:r>
              <a:rPr lang="zh-CN" altLang="en-US" sz="1800" dirty="0">
                <a:solidFill>
                  <a:srgbClr val="595959"/>
                </a:solidFill>
                <a:latin typeface="微软雅黑" panose="020B0503020204020204" pitchFamily="34" charset="-122"/>
                <a:ea typeface="微软雅黑" panose="020B0503020204020204" pitchFamily="34" charset="-122"/>
                <a:sym typeface="+mn-ea"/>
              </a:rPr>
              <a:t>，因此正交表是一个n行c列的表。</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dirty="0">
                <a:solidFill>
                  <a:srgbClr val="0070C0"/>
                </a:solidFill>
                <a:latin typeface="微软雅黑" panose="020B0503020204020204" pitchFamily="34" charset="-122"/>
                <a:ea typeface="微软雅黑" panose="020B0503020204020204" pitchFamily="34" charset="-122"/>
                <a:sym typeface="+mn-ea"/>
              </a:rPr>
              <a:t>t称为水平数</a:t>
            </a:r>
            <a:r>
              <a:rPr lang="zh-CN" altLang="en-US" sz="1800" dirty="0">
                <a:solidFill>
                  <a:srgbClr val="595959"/>
                </a:solidFill>
                <a:latin typeface="微软雅黑" panose="020B0503020204020204" pitchFamily="34" charset="-122"/>
                <a:ea typeface="微软雅黑" panose="020B0503020204020204" pitchFamily="34" charset="-122"/>
                <a:sym typeface="+mn-ea"/>
              </a:rPr>
              <a:t>，表示每个因子能够取得的最大值，即</a:t>
            </a:r>
            <a:r>
              <a:rPr lang="zh-CN" altLang="en-US" sz="1800" dirty="0">
                <a:solidFill>
                  <a:srgbClr val="0070C0"/>
                </a:solidFill>
                <a:latin typeface="微软雅黑" panose="020B0503020204020204" pitchFamily="34" charset="-122"/>
                <a:ea typeface="微软雅黑" panose="020B0503020204020204" pitchFamily="34" charset="-122"/>
                <a:sym typeface="+mn-ea"/>
              </a:rPr>
              <a:t>因子有多少个状态</a:t>
            </a:r>
            <a:r>
              <a:rPr lang="zh-CN" altLang="en-US" sz="1800" dirty="0">
                <a:solidFill>
                  <a:srgbClr val="595959"/>
                </a:solidFill>
                <a:latin typeface="微软雅黑" panose="020B0503020204020204" pitchFamily="34" charset="-122"/>
                <a:ea typeface="微软雅黑" panose="020B0503020204020204" pitchFamily="34" charset="-122"/>
                <a:sym typeface="+mn-ea"/>
              </a:rPr>
              <a:t>。</a:t>
            </a: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2.4.1	正交实验设计法概述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25575" y="909955"/>
            <a:ext cx="9338945" cy="133794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例如L</a:t>
            </a:r>
            <a:r>
              <a:rPr lang="zh-CN" altLang="en-US" sz="1800" baseline="-25000" dirty="0">
                <a:solidFill>
                  <a:srgbClr val="595959"/>
                </a:solidFill>
                <a:latin typeface="微软雅黑" panose="020B0503020204020204" pitchFamily="34" charset="-122"/>
                <a:ea typeface="微软雅黑" panose="020B0503020204020204" pitchFamily="34" charset="-122"/>
                <a:sym typeface="+mn-ea"/>
              </a:rPr>
              <a:t>4</a:t>
            </a:r>
            <a:r>
              <a:rPr lang="zh-CN" altLang="en-US" sz="1800" dirty="0">
                <a:solidFill>
                  <a:srgbClr val="595959"/>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2</a:t>
            </a:r>
            <a:r>
              <a:rPr lang="en-US" altLang="zh-CN" sz="1800" baseline="300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3</a:t>
            </a:r>
            <a:r>
              <a:rPr lang="zh-CN" altLang="en-US" sz="1800">
                <a:solidFill>
                  <a:srgbClr val="595959"/>
                </a:solidFill>
                <a:latin typeface="微软雅黑" panose="020B0503020204020204" pitchFamily="34" charset="-122"/>
                <a:ea typeface="微软雅黑" panose="020B0503020204020204" pitchFamily="34" charset="-122"/>
                <a:sym typeface="+mn-ea"/>
              </a:rPr>
              <a:t>）是较为简单</a:t>
            </a:r>
            <a:r>
              <a:rPr lang="zh-CN" altLang="en-US" sz="1800" dirty="0">
                <a:solidFill>
                  <a:srgbClr val="595959"/>
                </a:solidFill>
                <a:latin typeface="微软雅黑" panose="020B0503020204020204" pitchFamily="34" charset="-122"/>
                <a:ea typeface="微软雅黑" panose="020B0503020204020204" pitchFamily="34" charset="-122"/>
                <a:sym typeface="+mn-ea"/>
              </a:rPr>
              <a:t>的正交表，它表示该实验</a:t>
            </a:r>
            <a:r>
              <a:rPr lang="zh-CN" altLang="en-US" sz="1800" dirty="0">
                <a:solidFill>
                  <a:srgbClr val="0070C0"/>
                </a:solidFill>
                <a:latin typeface="微软雅黑" panose="020B0503020204020204" pitchFamily="34" charset="-122"/>
                <a:ea typeface="微软雅黑" panose="020B0503020204020204" pitchFamily="34" charset="-122"/>
                <a:sym typeface="+mn-ea"/>
              </a:rPr>
              <a:t>有3个因子</a:t>
            </a:r>
            <a:r>
              <a:rPr lang="zh-CN" altLang="en-US" sz="1800" dirty="0">
                <a:solidFill>
                  <a:srgbClr val="595959"/>
                </a:solidFill>
                <a:latin typeface="微软雅黑" panose="020B0503020204020204" pitchFamily="34" charset="-122"/>
                <a:ea typeface="微软雅黑" panose="020B0503020204020204" pitchFamily="34" charset="-122"/>
                <a:sym typeface="+mn-ea"/>
              </a:rPr>
              <a:t>，每个因子</a:t>
            </a:r>
            <a:r>
              <a:rPr lang="zh-CN" altLang="en-US" sz="1800" dirty="0">
                <a:solidFill>
                  <a:srgbClr val="0070C0"/>
                </a:solidFill>
                <a:latin typeface="微软雅黑" panose="020B0503020204020204" pitchFamily="34" charset="-122"/>
                <a:ea typeface="微软雅黑" panose="020B0503020204020204" pitchFamily="34" charset="-122"/>
                <a:sym typeface="+mn-ea"/>
              </a:rPr>
              <a:t>有2个状态</a:t>
            </a:r>
            <a:r>
              <a:rPr lang="zh-CN" altLang="en-US" sz="1800" dirty="0">
                <a:solidFill>
                  <a:srgbClr val="595959"/>
                </a:solidFill>
                <a:latin typeface="微软雅黑" panose="020B0503020204020204" pitchFamily="34" charset="-122"/>
                <a:ea typeface="微软雅黑" panose="020B0503020204020204" pitchFamily="34" charset="-122"/>
                <a:sym typeface="+mn-ea"/>
              </a:rPr>
              <a:t>，可以做</a:t>
            </a:r>
            <a:r>
              <a:rPr lang="zh-CN" altLang="en-US" sz="1800" dirty="0">
                <a:solidFill>
                  <a:srgbClr val="0070C0"/>
                </a:solidFill>
                <a:latin typeface="微软雅黑" panose="020B0503020204020204" pitchFamily="34" charset="-122"/>
                <a:ea typeface="微软雅黑" panose="020B0503020204020204" pitchFamily="34" charset="-122"/>
                <a:sym typeface="+mn-ea"/>
              </a:rPr>
              <a:t>4</a:t>
            </a:r>
            <a:r>
              <a:rPr lang="zh-CN" altLang="en-US" sz="1800">
                <a:solidFill>
                  <a:srgbClr val="0070C0"/>
                </a:solidFill>
                <a:latin typeface="微软雅黑" panose="020B0503020204020204" pitchFamily="34" charset="-122"/>
                <a:ea typeface="微软雅黑" panose="020B0503020204020204" pitchFamily="34" charset="-122"/>
                <a:sym typeface="+mn-ea"/>
              </a:rPr>
              <a:t>次实验</a:t>
            </a:r>
            <a:r>
              <a:rPr lang="zh-CN" altLang="en-US" sz="1800" dirty="0">
                <a:solidFill>
                  <a:srgbClr val="595959"/>
                </a:solidFill>
                <a:latin typeface="微软雅黑" panose="020B0503020204020204" pitchFamily="34" charset="-122"/>
                <a:ea typeface="微软雅黑" panose="020B0503020204020204" pitchFamily="34" charset="-122"/>
                <a:sym typeface="+mn-ea"/>
              </a:rPr>
              <a:t>。</a:t>
            </a:r>
            <a:r>
              <a:rPr lang="zh-CN" altLang="en-US" sz="1800">
                <a:solidFill>
                  <a:srgbClr val="595959"/>
                </a:solidFill>
                <a:latin typeface="微软雅黑" panose="020B0503020204020204" pitchFamily="34" charset="-122"/>
                <a:ea typeface="微软雅黑" panose="020B0503020204020204" pitchFamily="34" charset="-122"/>
                <a:sym typeface="+mn-ea"/>
              </a:rPr>
              <a:t>如果</a:t>
            </a:r>
            <a:r>
              <a:rPr lang="zh-CN" altLang="en-US" sz="1800" dirty="0">
                <a:solidFill>
                  <a:srgbClr val="595959"/>
                </a:solidFill>
                <a:latin typeface="微软雅黑" panose="020B0503020204020204" pitchFamily="34" charset="-122"/>
                <a:ea typeface="微软雅黑" panose="020B0503020204020204" pitchFamily="34" charset="-122"/>
                <a:sym typeface="+mn-ea"/>
              </a:rPr>
              <a:t>用0和1表示每个因子的2种状态，则该</a:t>
            </a:r>
            <a:r>
              <a:rPr lang="zh-CN" altLang="en-US" sz="1800" dirty="0">
                <a:solidFill>
                  <a:srgbClr val="0070C0"/>
                </a:solidFill>
                <a:latin typeface="微软雅黑" panose="020B0503020204020204" pitchFamily="34" charset="-122"/>
                <a:ea typeface="微软雅黑" panose="020B0503020204020204" pitchFamily="34" charset="-122"/>
                <a:sym typeface="+mn-ea"/>
              </a:rPr>
              <a:t>正交表就是一个4行3列的表</a:t>
            </a:r>
            <a:r>
              <a:rPr lang="zh-CN" altLang="en-US" sz="1800" dirty="0">
                <a:solidFill>
                  <a:srgbClr val="595959"/>
                </a:solidFill>
                <a:latin typeface="微软雅黑" panose="020B0503020204020204" pitchFamily="34" charset="-122"/>
                <a:ea typeface="微软雅黑" panose="020B0503020204020204" pitchFamily="34" charset="-122"/>
                <a:sym typeface="+mn-ea"/>
              </a:rPr>
              <a:t>。</a:t>
            </a:r>
            <a:r>
              <a:rPr lang="zh-CN" altLang="en-US" sz="1800" dirty="0">
                <a:solidFill>
                  <a:srgbClr val="0070C0"/>
                </a:solidFill>
                <a:latin typeface="微软雅黑" panose="020B0503020204020204" pitchFamily="34" charset="-122"/>
                <a:ea typeface="微软雅黑" panose="020B0503020204020204" pitchFamily="34" charset="-122"/>
                <a:sym typeface="+mn-ea"/>
              </a:rPr>
              <a:t>L</a:t>
            </a:r>
            <a:r>
              <a:rPr lang="zh-CN" altLang="en-US" sz="1800" baseline="-25000" dirty="0">
                <a:solidFill>
                  <a:srgbClr val="0070C0"/>
                </a:solidFill>
                <a:latin typeface="微软雅黑" panose="020B0503020204020204" pitchFamily="34" charset="-122"/>
                <a:ea typeface="微软雅黑" panose="020B0503020204020204" pitchFamily="34" charset="-122"/>
                <a:sym typeface="+mn-ea"/>
              </a:rPr>
              <a:t>4</a:t>
            </a:r>
            <a:r>
              <a:rPr lang="zh-CN" altLang="en-US" sz="1800" dirty="0">
                <a:solidFill>
                  <a:srgbClr val="0070C0"/>
                </a:solidFill>
                <a:latin typeface="微软雅黑" panose="020B0503020204020204" pitchFamily="34" charset="-122"/>
                <a:ea typeface="微软雅黑" panose="020B0503020204020204" pitchFamily="34" charset="-122"/>
                <a:sym typeface="+mn-ea"/>
              </a:rPr>
              <a:t>（</a:t>
            </a:r>
            <a:r>
              <a:rPr lang="en-US" altLang="zh-CN" sz="1800" dirty="0">
                <a:solidFill>
                  <a:srgbClr val="0070C0"/>
                </a:solidFill>
                <a:latin typeface="微软雅黑" panose="020B0503020204020204" pitchFamily="34" charset="-122"/>
                <a:ea typeface="微软雅黑" panose="020B0503020204020204" pitchFamily="34" charset="-122"/>
                <a:cs typeface="Lucida Sans Unicode" panose="020B0602030504020204"/>
                <a:sym typeface="+mn-ea"/>
              </a:rPr>
              <a:t>2</a:t>
            </a:r>
            <a:r>
              <a:rPr lang="en-US" altLang="zh-CN" sz="1800" baseline="30000" dirty="0">
                <a:solidFill>
                  <a:srgbClr val="0070C0"/>
                </a:solidFill>
                <a:latin typeface="微软雅黑" panose="020B0503020204020204" pitchFamily="34" charset="-122"/>
                <a:ea typeface="微软雅黑" panose="020B0503020204020204" pitchFamily="34" charset="-122"/>
                <a:cs typeface="Lucida Sans Unicode" panose="020B0602030504020204"/>
                <a:sym typeface="+mn-ea"/>
              </a:rPr>
              <a:t>3</a:t>
            </a:r>
            <a:r>
              <a:rPr lang="zh-CN" altLang="en-US" sz="1800" dirty="0">
                <a:solidFill>
                  <a:srgbClr val="0070C0"/>
                </a:solidFill>
                <a:latin typeface="微软雅黑" panose="020B0503020204020204" pitchFamily="34" charset="-122"/>
                <a:ea typeface="微软雅黑" panose="020B0503020204020204" pitchFamily="34" charset="-122"/>
                <a:sym typeface="+mn-ea"/>
              </a:rPr>
              <a:t>）正交表</a:t>
            </a:r>
            <a:r>
              <a:rPr lang="zh-CN" altLang="en-US" sz="1800" dirty="0">
                <a:solidFill>
                  <a:srgbClr val="595959"/>
                </a:solidFill>
                <a:latin typeface="微软雅黑" panose="020B0503020204020204" pitchFamily="34" charset="-122"/>
                <a:ea typeface="微软雅黑" panose="020B0503020204020204" pitchFamily="34" charset="-122"/>
                <a:sym typeface="+mn-ea"/>
              </a:rPr>
              <a:t>如下表所示。</a:t>
            </a: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2.4.1	正交实验设计法概述</a:t>
            </a:r>
          </a:p>
        </p:txBody>
      </p:sp>
      <p:graphicFrame>
        <p:nvGraphicFramePr>
          <p:cNvPr id="4" name="表格 3"/>
          <p:cNvGraphicFramePr/>
          <p:nvPr>
            <p:custDataLst>
              <p:tags r:id="rId1"/>
            </p:custDataLst>
            <p:extLst>
              <p:ext uri="{D42A27DB-BD31-4B8C-83A1-F6EECF244321}">
                <p14:modId xmlns:p14="http://schemas.microsoft.com/office/powerpoint/2010/main" val="3179938280"/>
              </p:ext>
            </p:extLst>
          </p:nvPr>
        </p:nvGraphicFramePr>
        <p:xfrm>
          <a:off x="2639060" y="2421890"/>
          <a:ext cx="6193792" cy="3451860"/>
        </p:xfrm>
        <a:graphic>
          <a:graphicData uri="http://schemas.openxmlformats.org/drawingml/2006/table">
            <a:tbl>
              <a:tblPr firstRow="1" bandRow="1">
                <a:tableStyleId>{5C22544A-7EE6-4342-B048-85BDC9FD1C3A}</a:tableStyleId>
              </a:tblPr>
              <a:tblGrid>
                <a:gridCol w="1728146">
                  <a:extLst>
                    <a:ext uri="{9D8B030D-6E8A-4147-A177-3AD203B41FA5}">
                      <a16:colId xmlns:a16="http://schemas.microsoft.com/office/drawing/2014/main" val="20000"/>
                    </a:ext>
                  </a:extLst>
                </a:gridCol>
                <a:gridCol w="1627195">
                  <a:extLst>
                    <a:ext uri="{9D8B030D-6E8A-4147-A177-3AD203B41FA5}">
                      <a16:colId xmlns:a16="http://schemas.microsoft.com/office/drawing/2014/main" val="20001"/>
                    </a:ext>
                  </a:extLst>
                </a:gridCol>
                <a:gridCol w="1456691">
                  <a:extLst>
                    <a:ext uri="{9D8B030D-6E8A-4147-A177-3AD203B41FA5}">
                      <a16:colId xmlns:a16="http://schemas.microsoft.com/office/drawing/2014/main" val="20002"/>
                    </a:ext>
                  </a:extLst>
                </a:gridCol>
                <a:gridCol w="1381760">
                  <a:extLst>
                    <a:ext uri="{9D8B030D-6E8A-4147-A177-3AD203B41FA5}">
                      <a16:colId xmlns:a16="http://schemas.microsoft.com/office/drawing/2014/main" val="20003"/>
                    </a:ext>
                  </a:extLst>
                </a:gridCol>
              </a:tblGrid>
              <a:tr h="605790">
                <a:tc rowSpan="2">
                  <a:txBody>
                    <a:bodyPr/>
                    <a:lstStyle/>
                    <a:p>
                      <a:pPr algn="ctr">
                        <a:lnSpc>
                          <a:spcPct val="90000"/>
                        </a:lnSpc>
                        <a:buNone/>
                      </a:pPr>
                      <a:endParaRPr lang="zh-CN" altLang="en-US" sz="1800" b="1">
                        <a:latin typeface="微软雅黑" panose="020B0503020204020204" pitchFamily="34" charset="-122"/>
                        <a:ea typeface="微软雅黑" panose="020B0503020204020204" pitchFamily="34" charset="-122"/>
                      </a:endParaRPr>
                    </a:p>
                  </a:txBody>
                  <a:tcPr anchor="ctr"/>
                </a:tc>
                <a:tc gridSpan="3">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列</a:t>
                      </a: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en-US" altLang="zh-CN" sz="180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690945432"/>
                  </a:ext>
                </a:extLst>
              </a:tr>
              <a:tr h="605790">
                <a:tc vMerge="1">
                  <a:txBody>
                    <a:bodyPr/>
                    <a:lstStyle/>
                    <a:p>
                      <a:pPr algn="ctr">
                        <a:lnSpc>
                          <a:spcPct val="90000"/>
                        </a:lnSpc>
                        <a:buNone/>
                      </a:pPr>
                      <a:endParaRPr lang="zh-CN" altLang="en-US" sz="1800" b="1">
                        <a:latin typeface="微软雅黑" panose="020B0503020204020204" pitchFamily="34" charset="-122"/>
                        <a:ea typeface="微软雅黑" panose="020B0503020204020204" pitchFamily="34" charset="-122"/>
                      </a:endParaRPr>
                    </a:p>
                  </a:txBody>
                  <a:tcPr anchor="ct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1</a:t>
                      </a:r>
                    </a:p>
                  </a:txBody>
                  <a:tcPr anchor="ctr">
                    <a:solidFill>
                      <a:srgbClr val="1369B2"/>
                    </a:solidFill>
                  </a:tcP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2</a:t>
                      </a:r>
                    </a:p>
                  </a:txBody>
                  <a:tcPr anchor="ctr">
                    <a:solidFill>
                      <a:srgbClr val="1369B2"/>
                    </a:solidFill>
                  </a:tcP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3</a:t>
                      </a:r>
                    </a:p>
                  </a:txBody>
                  <a:tcPr anchor="ctr">
                    <a:solidFill>
                      <a:srgbClr val="1369B2"/>
                    </a:solidFill>
                  </a:tcPr>
                </a:tc>
                <a:extLst>
                  <a:ext uri="{0D108BD9-81ED-4DB2-BD59-A6C34878D82A}">
                    <a16:rowId xmlns:a16="http://schemas.microsoft.com/office/drawing/2014/main" val="10000"/>
                  </a:ext>
                </a:extLst>
              </a:tr>
              <a:tr h="588645">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extLst>
                  <a:ext uri="{0D108BD9-81ED-4DB2-BD59-A6C34878D82A}">
                    <a16:rowId xmlns:a16="http://schemas.microsoft.com/office/drawing/2014/main" val="10001"/>
                  </a:ext>
                </a:extLst>
              </a:tr>
              <a:tr h="55054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extLst>
                  <a:ext uri="{0D108BD9-81ED-4DB2-BD59-A6C34878D82A}">
                    <a16:rowId xmlns:a16="http://schemas.microsoft.com/office/drawing/2014/main" val="10002"/>
                  </a:ext>
                </a:extLst>
              </a:tr>
              <a:tr h="55054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extLst>
                  <a:ext uri="{0D108BD9-81ED-4DB2-BD59-A6C34878D82A}">
                    <a16:rowId xmlns:a16="http://schemas.microsoft.com/office/drawing/2014/main" val="10003"/>
                  </a:ext>
                </a:extLst>
              </a:tr>
              <a:tr h="55054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extLst>
                  <a:ext uri="{0D108BD9-81ED-4DB2-BD59-A6C34878D82A}">
                    <a16:rowId xmlns:a16="http://schemas.microsoft.com/office/drawing/2014/main" val="10004"/>
                  </a:ext>
                </a:extLst>
              </a:tr>
            </a:tbl>
          </a:graphicData>
        </a:graphic>
      </p:graphicFrame>
      <p:sp>
        <p:nvSpPr>
          <p:cNvPr id="6" name="文本框 5"/>
          <p:cNvSpPr txBox="1"/>
          <p:nvPr/>
        </p:nvSpPr>
        <p:spPr>
          <a:xfrm>
            <a:off x="3287206" y="2853794"/>
            <a:ext cx="400050" cy="337185"/>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行</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25575" y="909955"/>
            <a:ext cx="9338945" cy="9233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混合正交表往往难以确定测试用例的数目，此时用n表示测试用例的数目，这种情况下，读者可以</a:t>
            </a:r>
            <a:r>
              <a:rPr lang="zh-CN" altLang="en-US" sz="1800" dirty="0">
                <a:solidFill>
                  <a:srgbClr val="0070C0"/>
                </a:solidFill>
                <a:latin typeface="微软雅黑" panose="020B0503020204020204" pitchFamily="34" charset="-122"/>
                <a:ea typeface="微软雅黑" panose="020B0503020204020204" pitchFamily="34" charset="-122"/>
                <a:sym typeface="+mn-ea"/>
              </a:rPr>
              <a:t>登录正交表的权威网站</a:t>
            </a:r>
            <a:r>
              <a:rPr lang="zh-CN" altLang="en-US" sz="1800" dirty="0">
                <a:solidFill>
                  <a:srgbClr val="595959"/>
                </a:solidFill>
                <a:latin typeface="微软雅黑" panose="020B0503020204020204" pitchFamily="34" charset="-122"/>
                <a:ea typeface="微软雅黑" panose="020B0503020204020204" pitchFamily="34" charset="-122"/>
                <a:sym typeface="+mn-ea"/>
              </a:rPr>
              <a:t>，</a:t>
            </a:r>
            <a:r>
              <a:rPr lang="zh-CN" altLang="en-US" sz="1800" dirty="0">
                <a:solidFill>
                  <a:srgbClr val="0070C0"/>
                </a:solidFill>
                <a:latin typeface="微软雅黑" panose="020B0503020204020204" pitchFamily="34" charset="-122"/>
                <a:ea typeface="微软雅黑" panose="020B0503020204020204" pitchFamily="34" charset="-122"/>
                <a:sym typeface="+mn-ea"/>
              </a:rPr>
              <a:t>查询</a:t>
            </a:r>
            <a:r>
              <a:rPr lang="zh-CN" altLang="en-US" sz="1800">
                <a:solidFill>
                  <a:srgbClr val="0070C0"/>
                </a:solidFill>
                <a:latin typeface="微软雅黑" panose="020B0503020204020204" pitchFamily="34" charset="-122"/>
                <a:ea typeface="微软雅黑" panose="020B0503020204020204" pitchFamily="34" charset="-122"/>
                <a:sym typeface="+mn-ea"/>
              </a:rPr>
              <a:t>n值</a:t>
            </a:r>
            <a:r>
              <a:rPr lang="zh-CN" altLang="en-US" sz="1800">
                <a:solidFill>
                  <a:srgbClr val="595959"/>
                </a:solidFill>
                <a:latin typeface="微软雅黑" panose="020B0503020204020204" pitchFamily="34" charset="-122"/>
                <a:ea typeface="微软雅黑" panose="020B0503020204020204" pitchFamily="34" charset="-122"/>
                <a:sym typeface="+mn-ea"/>
              </a:rPr>
              <a:t>。</a:t>
            </a:r>
            <a:r>
              <a:rPr lang="zh-CN" altLang="en-US" sz="1800">
                <a:solidFill>
                  <a:srgbClr val="0070C0"/>
                </a:solidFill>
                <a:latin typeface="微软雅黑" panose="020B0503020204020204" pitchFamily="34" charset="-122"/>
                <a:ea typeface="微软雅黑" panose="020B0503020204020204" pitchFamily="34" charset="-122"/>
                <a:sym typeface="+mn-ea"/>
              </a:rPr>
              <a:t>正交表</a:t>
            </a:r>
            <a:r>
              <a:rPr lang="zh-CN" altLang="en-US" sz="1800" dirty="0">
                <a:solidFill>
                  <a:srgbClr val="0070C0"/>
                </a:solidFill>
                <a:latin typeface="微软雅黑" panose="020B0503020204020204" pitchFamily="34" charset="-122"/>
                <a:ea typeface="微软雅黑" panose="020B0503020204020204" pitchFamily="34" charset="-122"/>
                <a:sym typeface="+mn-ea"/>
              </a:rPr>
              <a:t>查询网站主页</a:t>
            </a:r>
            <a:r>
              <a:rPr lang="zh-CN" altLang="en-US" sz="1800" dirty="0">
                <a:solidFill>
                  <a:srgbClr val="595959"/>
                </a:solidFill>
                <a:latin typeface="微软雅黑" panose="020B0503020204020204" pitchFamily="34" charset="-122"/>
                <a:ea typeface="微软雅黑" panose="020B0503020204020204" pitchFamily="34" charset="-122"/>
                <a:sym typeface="+mn-ea"/>
              </a:rPr>
              <a:t>如下图所示。</a:t>
            </a: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2.4.1	正交实验设计法概述</a:t>
            </a:r>
          </a:p>
        </p:txBody>
      </p:sp>
      <p:pic>
        <p:nvPicPr>
          <p:cNvPr id="8" name="图片 7" descr="11"/>
          <p:cNvPicPr>
            <a:picLocks noChangeAspect="1"/>
          </p:cNvPicPr>
          <p:nvPr/>
        </p:nvPicPr>
        <p:blipFill>
          <a:blip r:embed="rId2"/>
          <a:stretch>
            <a:fillRect/>
          </a:stretch>
        </p:blipFill>
        <p:spPr>
          <a:xfrm>
            <a:off x="4079240" y="1990090"/>
            <a:ext cx="5420360" cy="47085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25575" y="909955"/>
            <a:ext cx="933894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上一页的图中，读者</a:t>
            </a:r>
            <a:r>
              <a:rPr lang="zh-CN" altLang="en-US" sz="1800" dirty="0">
                <a:solidFill>
                  <a:srgbClr val="0070C0"/>
                </a:solidFill>
                <a:latin typeface="微软雅黑" panose="020B0503020204020204" pitchFamily="34" charset="-122"/>
                <a:ea typeface="微软雅黑" panose="020B0503020204020204" pitchFamily="34" charset="-122"/>
                <a:sym typeface="+mn-ea"/>
              </a:rPr>
              <a:t>可以查询</a:t>
            </a:r>
            <a:r>
              <a:rPr lang="zh-CN" altLang="en-US" sz="1800" dirty="0">
                <a:solidFill>
                  <a:srgbClr val="595959"/>
                </a:solidFill>
                <a:latin typeface="微软雅黑" panose="020B0503020204020204" pitchFamily="34" charset="-122"/>
                <a:ea typeface="微软雅黑" panose="020B0503020204020204" pitchFamily="34" charset="-122"/>
                <a:sym typeface="+mn-ea"/>
              </a:rPr>
              <a:t>到</a:t>
            </a:r>
            <a:r>
              <a:rPr lang="zh-CN" altLang="en-US" sz="1800" dirty="0">
                <a:solidFill>
                  <a:srgbClr val="0070C0"/>
                </a:solidFill>
                <a:latin typeface="微软雅黑" panose="020B0503020204020204" pitchFamily="34" charset="-122"/>
                <a:ea typeface="微软雅黑" panose="020B0503020204020204" pitchFamily="34" charset="-122"/>
                <a:sym typeface="+mn-ea"/>
              </a:rPr>
              <a:t>不同因子数</a:t>
            </a:r>
            <a:r>
              <a:rPr lang="zh-CN" altLang="en-US" sz="1800" dirty="0">
                <a:solidFill>
                  <a:srgbClr val="595959"/>
                </a:solidFill>
                <a:latin typeface="微软雅黑" panose="020B0503020204020204" pitchFamily="34" charset="-122"/>
                <a:ea typeface="微软雅黑" panose="020B0503020204020204" pitchFamily="34" charset="-122"/>
                <a:sym typeface="+mn-ea"/>
              </a:rPr>
              <a:t>、</a:t>
            </a:r>
            <a:r>
              <a:rPr lang="zh-CN" altLang="en-US" sz="1800" dirty="0">
                <a:solidFill>
                  <a:srgbClr val="0070C0"/>
                </a:solidFill>
                <a:latin typeface="微软雅黑" panose="020B0503020204020204" pitchFamily="34" charset="-122"/>
                <a:ea typeface="微软雅黑" panose="020B0503020204020204" pitchFamily="34" charset="-122"/>
                <a:sym typeface="+mn-ea"/>
              </a:rPr>
              <a:t>不同水平数</a:t>
            </a:r>
            <a:r>
              <a:rPr lang="zh-CN" altLang="en-US" sz="1800" dirty="0">
                <a:solidFill>
                  <a:srgbClr val="595959"/>
                </a:solidFill>
                <a:latin typeface="微软雅黑" panose="020B0503020204020204" pitchFamily="34" charset="-122"/>
                <a:ea typeface="微软雅黑" panose="020B0503020204020204" pitchFamily="34" charset="-122"/>
                <a:sym typeface="+mn-ea"/>
              </a:rPr>
              <a:t>的</a:t>
            </a:r>
            <a:r>
              <a:rPr lang="zh-CN" altLang="en-US" sz="1800" dirty="0">
                <a:solidFill>
                  <a:srgbClr val="0070C0"/>
                </a:solidFill>
                <a:latin typeface="微软雅黑" panose="020B0503020204020204" pitchFamily="34" charset="-122"/>
                <a:ea typeface="微软雅黑" panose="020B0503020204020204" pitchFamily="34" charset="-122"/>
                <a:sym typeface="+mn-ea"/>
              </a:rPr>
              <a:t>正交表的n值</a:t>
            </a:r>
            <a:r>
              <a:rPr lang="zh-CN" altLang="en-US" sz="1800" dirty="0">
                <a:solidFill>
                  <a:srgbClr val="595959"/>
                </a:solidFill>
                <a:latin typeface="微软雅黑" panose="020B0503020204020204" pitchFamily="34" charset="-122"/>
                <a:ea typeface="微软雅黑" panose="020B0503020204020204" pitchFamily="34" charset="-122"/>
                <a:sym typeface="+mn-ea"/>
              </a:rPr>
              <a:t>。在正交表查询网站查找到</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2</a:t>
            </a:r>
            <a:r>
              <a:rPr lang="en-US" altLang="zh-CN" sz="1800" baseline="300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4</a:t>
            </a:r>
            <a:r>
              <a:rPr lang="zh-CN" altLang="en-US" sz="1800" dirty="0">
                <a:solidFill>
                  <a:srgbClr val="595959"/>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4</a:t>
            </a:r>
            <a:r>
              <a:rPr lang="en-US" altLang="zh-CN" sz="1800" baseline="300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1</a:t>
            </a:r>
            <a:r>
              <a:rPr lang="zh-CN" altLang="en-US" sz="1800" dirty="0">
                <a:solidFill>
                  <a:srgbClr val="595959"/>
                </a:solidFill>
                <a:latin typeface="微软雅黑" panose="020B0503020204020204" pitchFamily="34" charset="-122"/>
                <a:ea typeface="微软雅黑" panose="020B0503020204020204" pitchFamily="34" charset="-122"/>
                <a:sym typeface="+mn-ea"/>
              </a:rPr>
              <a:t>的正交表n值为8。</a:t>
            </a:r>
            <a:r>
              <a:rPr lang="zh-CN" altLang="en-US" sz="1800" dirty="0">
                <a:solidFill>
                  <a:srgbClr val="0070C0"/>
                </a:solidFill>
                <a:latin typeface="微软雅黑" panose="020B0503020204020204" pitchFamily="34" charset="-122"/>
                <a:ea typeface="微软雅黑" panose="020B0503020204020204" pitchFamily="34" charset="-122"/>
                <a:sym typeface="+mn-ea"/>
              </a:rPr>
              <a:t>L8(</a:t>
            </a:r>
            <a:r>
              <a:rPr lang="en-US" altLang="zh-CN" sz="1800" dirty="0">
                <a:solidFill>
                  <a:srgbClr val="0070C0"/>
                </a:solidFill>
                <a:latin typeface="微软雅黑" panose="020B0503020204020204" pitchFamily="34" charset="-122"/>
                <a:ea typeface="微软雅黑" panose="020B0503020204020204" pitchFamily="34" charset="-122"/>
                <a:cs typeface="Lucida Sans Unicode" panose="020B0602030504020204"/>
                <a:sym typeface="+mn-ea"/>
              </a:rPr>
              <a:t>2</a:t>
            </a:r>
            <a:r>
              <a:rPr lang="en-US" altLang="zh-CN" sz="1800" baseline="30000" dirty="0">
                <a:solidFill>
                  <a:srgbClr val="0070C0"/>
                </a:solidFill>
                <a:latin typeface="微软雅黑" panose="020B0503020204020204" pitchFamily="34" charset="-122"/>
                <a:ea typeface="微软雅黑" panose="020B0503020204020204" pitchFamily="34" charset="-122"/>
                <a:cs typeface="Lucida Sans Unicode" panose="020B0602030504020204"/>
                <a:sym typeface="+mn-ea"/>
              </a:rPr>
              <a:t>4</a:t>
            </a:r>
            <a:r>
              <a:rPr lang="zh-CN" altLang="en-US" sz="1800" dirty="0">
                <a:solidFill>
                  <a:srgbClr val="0070C0"/>
                </a:solidFill>
                <a:latin typeface="微软雅黑" panose="020B0503020204020204" pitchFamily="34" charset="-122"/>
                <a:ea typeface="微软雅黑" panose="020B0503020204020204" pitchFamily="34" charset="-122"/>
                <a:sym typeface="+mn-ea"/>
              </a:rPr>
              <a:t>×</a:t>
            </a:r>
            <a:r>
              <a:rPr lang="en-US" altLang="zh-CN" sz="1800" dirty="0">
                <a:solidFill>
                  <a:srgbClr val="0070C0"/>
                </a:solidFill>
                <a:latin typeface="微软雅黑" panose="020B0503020204020204" pitchFamily="34" charset="-122"/>
                <a:ea typeface="微软雅黑" panose="020B0503020204020204" pitchFamily="34" charset="-122"/>
                <a:cs typeface="Lucida Sans Unicode" panose="020B0602030504020204"/>
                <a:sym typeface="+mn-ea"/>
              </a:rPr>
              <a:t>4</a:t>
            </a:r>
            <a:r>
              <a:rPr lang="en-US" altLang="zh-CN" sz="1800" baseline="30000" dirty="0">
                <a:solidFill>
                  <a:srgbClr val="0070C0"/>
                </a:solidFill>
                <a:latin typeface="微软雅黑" panose="020B0503020204020204" pitchFamily="34" charset="-122"/>
                <a:ea typeface="微软雅黑" panose="020B0503020204020204" pitchFamily="34" charset="-122"/>
                <a:cs typeface="Lucida Sans Unicode" panose="020B0602030504020204"/>
                <a:sym typeface="+mn-ea"/>
              </a:rPr>
              <a:t>1</a:t>
            </a:r>
            <a:r>
              <a:rPr lang="zh-CN" altLang="en-US" sz="1800" dirty="0">
                <a:solidFill>
                  <a:srgbClr val="0070C0"/>
                </a:solidFill>
                <a:latin typeface="微软雅黑" panose="020B0503020204020204" pitchFamily="34" charset="-122"/>
                <a:ea typeface="微软雅黑" panose="020B0503020204020204" pitchFamily="34" charset="-122"/>
                <a:sym typeface="+mn-ea"/>
              </a:rPr>
              <a:t>)的正交表设计</a:t>
            </a:r>
            <a:r>
              <a:rPr lang="zh-CN" altLang="en-US" sz="1800" dirty="0">
                <a:solidFill>
                  <a:srgbClr val="595959"/>
                </a:solidFill>
                <a:latin typeface="微软雅黑" panose="020B0503020204020204" pitchFamily="34" charset="-122"/>
                <a:ea typeface="微软雅黑" panose="020B0503020204020204" pitchFamily="34" charset="-122"/>
                <a:sym typeface="+mn-ea"/>
              </a:rPr>
              <a:t>如下表所示。</a:t>
            </a: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2.4.1	正交实验设计法概述</a:t>
            </a:r>
          </a:p>
        </p:txBody>
      </p:sp>
      <p:graphicFrame>
        <p:nvGraphicFramePr>
          <p:cNvPr id="4" name="表格 3"/>
          <p:cNvGraphicFramePr/>
          <p:nvPr>
            <p:custDataLst>
              <p:tags r:id="rId1"/>
            </p:custDataLst>
            <p:extLst>
              <p:ext uri="{D42A27DB-BD31-4B8C-83A1-F6EECF244321}">
                <p14:modId xmlns:p14="http://schemas.microsoft.com/office/powerpoint/2010/main" val="2480910932"/>
              </p:ext>
            </p:extLst>
          </p:nvPr>
        </p:nvGraphicFramePr>
        <p:xfrm>
          <a:off x="2207206" y="1831975"/>
          <a:ext cx="7560001" cy="4642824"/>
        </p:xfrm>
        <a:graphic>
          <a:graphicData uri="http://schemas.openxmlformats.org/drawingml/2006/table">
            <a:tbl>
              <a:tblPr firstRow="1" bandRow="1">
                <a:tableStyleId>{5C22544A-7EE6-4342-B048-85BDC9FD1C3A}</a:tableStyleId>
              </a:tblPr>
              <a:tblGrid>
                <a:gridCol w="1457519">
                  <a:extLst>
                    <a:ext uri="{9D8B030D-6E8A-4147-A177-3AD203B41FA5}">
                      <a16:colId xmlns:a16="http://schemas.microsoft.com/office/drawing/2014/main" val="20000"/>
                    </a:ext>
                  </a:extLst>
                </a:gridCol>
                <a:gridCol w="1374332">
                  <a:extLst>
                    <a:ext uri="{9D8B030D-6E8A-4147-A177-3AD203B41FA5}">
                      <a16:colId xmlns:a16="http://schemas.microsoft.com/office/drawing/2014/main" val="20001"/>
                    </a:ext>
                  </a:extLst>
                </a:gridCol>
                <a:gridCol w="1229635">
                  <a:extLst>
                    <a:ext uri="{9D8B030D-6E8A-4147-A177-3AD203B41FA5}">
                      <a16:colId xmlns:a16="http://schemas.microsoft.com/office/drawing/2014/main" val="20002"/>
                    </a:ext>
                  </a:extLst>
                </a:gridCol>
                <a:gridCol w="1166367">
                  <a:extLst>
                    <a:ext uri="{9D8B030D-6E8A-4147-A177-3AD203B41FA5}">
                      <a16:colId xmlns:a16="http://schemas.microsoft.com/office/drawing/2014/main" val="20003"/>
                    </a:ext>
                  </a:extLst>
                </a:gridCol>
                <a:gridCol w="1165781">
                  <a:extLst>
                    <a:ext uri="{9D8B030D-6E8A-4147-A177-3AD203B41FA5}">
                      <a16:colId xmlns:a16="http://schemas.microsoft.com/office/drawing/2014/main" val="20004"/>
                    </a:ext>
                  </a:extLst>
                </a:gridCol>
                <a:gridCol w="1166367">
                  <a:extLst>
                    <a:ext uri="{9D8B030D-6E8A-4147-A177-3AD203B41FA5}">
                      <a16:colId xmlns:a16="http://schemas.microsoft.com/office/drawing/2014/main" val="20005"/>
                    </a:ext>
                  </a:extLst>
                </a:gridCol>
              </a:tblGrid>
              <a:tr h="626594">
                <a:tc row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行</a:t>
                      </a:r>
                    </a:p>
                  </a:txBody>
                  <a:tcPr anchor="ctr"/>
                </a:tc>
                <a:tc gridSpan="5">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列</a:t>
                      </a: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en-US" altLang="zh-CN" sz="180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197602514"/>
                  </a:ext>
                </a:extLst>
              </a:tr>
              <a:tr h="626594">
                <a:tc vMerge="1">
                  <a:txBody>
                    <a:bodyPr/>
                    <a:lstStyle/>
                    <a:p>
                      <a:pPr algn="ctr">
                        <a:lnSpc>
                          <a:spcPct val="90000"/>
                        </a:lnSpc>
                        <a:buNone/>
                      </a:pPr>
                      <a:endParaRPr lang="zh-CN" altLang="en-US" sz="1800" b="1">
                        <a:latin typeface="微软雅黑" panose="020B0503020204020204" pitchFamily="34" charset="-122"/>
                        <a:ea typeface="微软雅黑" panose="020B0503020204020204" pitchFamily="34" charset="-122"/>
                      </a:endParaRPr>
                    </a:p>
                  </a:txBody>
                  <a:tcPr anchor="ct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1</a:t>
                      </a:r>
                    </a:p>
                  </a:txBody>
                  <a:tcPr anchor="ctr">
                    <a:solidFill>
                      <a:srgbClr val="1369B2"/>
                    </a:solidFill>
                  </a:tcP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2</a:t>
                      </a:r>
                    </a:p>
                  </a:txBody>
                  <a:tcPr anchor="ctr">
                    <a:solidFill>
                      <a:srgbClr val="1369B2"/>
                    </a:solidFill>
                  </a:tcP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3</a:t>
                      </a:r>
                    </a:p>
                  </a:txBody>
                  <a:tcPr anchor="ctr">
                    <a:solidFill>
                      <a:srgbClr val="1369B2"/>
                    </a:solidFill>
                  </a:tcP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4</a:t>
                      </a:r>
                    </a:p>
                  </a:txBody>
                  <a:tcPr anchor="ctr">
                    <a:solidFill>
                      <a:srgbClr val="1369B2"/>
                    </a:solidFill>
                  </a:tcP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5</a:t>
                      </a:r>
                    </a:p>
                  </a:txBody>
                  <a:tcPr anchor="ctr">
                    <a:solidFill>
                      <a:srgbClr val="1369B2"/>
                    </a:solidFill>
                  </a:tcPr>
                </a:tc>
                <a:extLst>
                  <a:ext uri="{0D108BD9-81ED-4DB2-BD59-A6C34878D82A}">
                    <a16:rowId xmlns:a16="http://schemas.microsoft.com/office/drawing/2014/main" val="10000"/>
                  </a:ext>
                </a:extLst>
              </a:tr>
              <a:tr h="419436">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extLst>
                  <a:ext uri="{0D108BD9-81ED-4DB2-BD59-A6C34878D82A}">
                    <a16:rowId xmlns:a16="http://schemas.microsoft.com/office/drawing/2014/main" val="10001"/>
                  </a:ext>
                </a:extLst>
              </a:tr>
              <a:tr h="42342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extLst>
                  <a:ext uri="{0D108BD9-81ED-4DB2-BD59-A6C34878D82A}">
                    <a16:rowId xmlns:a16="http://schemas.microsoft.com/office/drawing/2014/main" val="10002"/>
                  </a:ext>
                </a:extLst>
              </a:tr>
              <a:tr h="449030">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extLst>
                  <a:ext uri="{0D108BD9-81ED-4DB2-BD59-A6C34878D82A}">
                    <a16:rowId xmlns:a16="http://schemas.microsoft.com/office/drawing/2014/main" val="10003"/>
                  </a:ext>
                </a:extLst>
              </a:tr>
              <a:tr h="389273">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extLst>
                  <a:ext uri="{0D108BD9-81ED-4DB2-BD59-A6C34878D82A}">
                    <a16:rowId xmlns:a16="http://schemas.microsoft.com/office/drawing/2014/main" val="10004"/>
                  </a:ext>
                </a:extLst>
              </a:tr>
              <a:tr h="448461">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3</a:t>
                      </a:r>
                    </a:p>
                  </a:txBody>
                  <a:tcPr marL="68580" marR="68580" marT="0" marB="0" anchor="ctr"/>
                </a:tc>
                <a:extLst>
                  <a:ext uri="{0D108BD9-81ED-4DB2-BD59-A6C34878D82A}">
                    <a16:rowId xmlns:a16="http://schemas.microsoft.com/office/drawing/2014/main" val="10005"/>
                  </a:ext>
                </a:extLst>
              </a:tr>
              <a:tr h="405778">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6</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extLst>
                  <a:ext uri="{0D108BD9-81ED-4DB2-BD59-A6C34878D82A}">
                    <a16:rowId xmlns:a16="http://schemas.microsoft.com/office/drawing/2014/main" val="10006"/>
                  </a:ext>
                </a:extLst>
              </a:tr>
              <a:tr h="414314">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7</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extLst>
                  <a:ext uri="{0D108BD9-81ED-4DB2-BD59-A6C34878D82A}">
                    <a16:rowId xmlns:a16="http://schemas.microsoft.com/office/drawing/2014/main" val="10007"/>
                  </a:ext>
                </a:extLst>
              </a:tr>
              <a:tr h="439924">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8</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701165"/>
            <a:ext cx="6289675" cy="289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一个程序可以有多</a:t>
            </a:r>
            <a:r>
              <a:rPr lang="zh-CN" altLang="en-US" sz="2000">
                <a:solidFill>
                  <a:srgbClr val="595959"/>
                </a:solidFill>
                <a:latin typeface="微软雅黑" panose="020B0503020204020204" pitchFamily="34" charset="-122"/>
                <a:ea typeface="微软雅黑" panose="020B0503020204020204" pitchFamily="34" charset="-122"/>
              </a:rPr>
              <a:t>个输入数据，</a:t>
            </a:r>
            <a:r>
              <a:rPr lang="zh-CN" altLang="en-US" sz="2000">
                <a:solidFill>
                  <a:srgbClr val="0070C0"/>
                </a:solidFill>
                <a:latin typeface="微软雅黑" panose="020B0503020204020204" pitchFamily="34" charset="-122"/>
                <a:ea typeface="微软雅黑" panose="020B0503020204020204" pitchFamily="34" charset="-122"/>
              </a:rPr>
              <a:t>等价类划分</a:t>
            </a:r>
            <a:r>
              <a:rPr lang="zh-CN" altLang="en-US" sz="2000">
                <a:solidFill>
                  <a:srgbClr val="595959"/>
                </a:solidFill>
                <a:latin typeface="微软雅黑" panose="020B0503020204020204" pitchFamily="34" charset="-122"/>
                <a:ea typeface="微软雅黑" panose="020B0503020204020204" pitchFamily="34" charset="-122"/>
              </a:rPr>
              <a:t>是</a:t>
            </a:r>
            <a:r>
              <a:rPr lang="zh-CN" altLang="en-US" sz="2000" dirty="0">
                <a:solidFill>
                  <a:srgbClr val="595959"/>
                </a:solidFill>
                <a:latin typeface="微软雅黑" panose="020B0503020204020204" pitchFamily="34" charset="-122"/>
                <a:ea typeface="微软雅黑" panose="020B0503020204020204" pitchFamily="34" charset="-122"/>
              </a:rPr>
              <a:t>将这些</a:t>
            </a:r>
            <a:r>
              <a:rPr lang="zh-CN" altLang="en-US" sz="2000" dirty="0">
                <a:solidFill>
                  <a:srgbClr val="0070C0"/>
                </a:solidFill>
                <a:latin typeface="微软雅黑" panose="020B0503020204020204" pitchFamily="34" charset="-122"/>
                <a:ea typeface="微软雅黑" panose="020B0503020204020204" pitchFamily="34" charset="-122"/>
              </a:rPr>
              <a:t>输入数据按照输入需求进行分类</a:t>
            </a:r>
            <a:r>
              <a:rPr lang="zh-CN" altLang="en-US" sz="2000" dirty="0">
                <a:solidFill>
                  <a:srgbClr val="595959"/>
                </a:solidFill>
                <a:latin typeface="微软雅黑" panose="020B0503020204020204" pitchFamily="34" charset="-122"/>
                <a:ea typeface="微软雅黑" panose="020B0503020204020204" pitchFamily="34" charset="-122"/>
              </a:rPr>
              <a:t>，将它们</a:t>
            </a:r>
            <a:r>
              <a:rPr lang="zh-CN" altLang="en-US" sz="2000" dirty="0">
                <a:solidFill>
                  <a:srgbClr val="0070C0"/>
                </a:solidFill>
                <a:latin typeface="微软雅黑" panose="020B0503020204020204" pitchFamily="34" charset="-122"/>
                <a:ea typeface="微软雅黑" panose="020B0503020204020204" pitchFamily="34" charset="-122"/>
              </a:rPr>
              <a:t>划分为若干个子集</a:t>
            </a:r>
            <a:r>
              <a:rPr lang="zh-CN" altLang="en-US" sz="2000" dirty="0">
                <a:solidFill>
                  <a:srgbClr val="595959"/>
                </a:solidFill>
                <a:latin typeface="微软雅黑" panose="020B0503020204020204" pitchFamily="34" charset="-122"/>
                <a:ea typeface="微软雅黑" panose="020B0503020204020204" pitchFamily="34" charset="-122"/>
              </a:rPr>
              <a:t>，这些</a:t>
            </a:r>
            <a:r>
              <a:rPr lang="zh-CN" altLang="en-US" sz="2000">
                <a:solidFill>
                  <a:srgbClr val="0070C0"/>
                </a:solidFill>
                <a:latin typeface="微软雅黑" panose="020B0503020204020204" pitchFamily="34" charset="-122"/>
                <a:ea typeface="微软雅黑" panose="020B0503020204020204" pitchFamily="34" charset="-122"/>
              </a:rPr>
              <a:t>子集即等价类</a:t>
            </a:r>
            <a:r>
              <a:rPr lang="zh-CN" altLang="en-US" sz="2000" dirty="0">
                <a:solidFill>
                  <a:srgbClr val="595959"/>
                </a:solidFill>
                <a:latin typeface="微软雅黑" panose="020B0503020204020204" pitchFamily="34" charset="-122"/>
                <a:ea typeface="微软雅黑" panose="020B0503020204020204" pitchFamily="34" charset="-122"/>
              </a:rPr>
              <a:t>，在每个等价类中选择有代表性的数据设计测试用例</a:t>
            </a:r>
            <a:r>
              <a:rPr lang="zh-CN" altLang="en-US" sz="2000">
                <a:solidFill>
                  <a:srgbClr val="595959"/>
                </a:solidFill>
                <a:latin typeface="微软雅黑" panose="020B0503020204020204" pitchFamily="34" charset="-122"/>
                <a:ea typeface="微软雅黑" panose="020B0503020204020204" pitchFamily="34" charset="-122"/>
              </a:rPr>
              <a:t>。等价类划分类似于师生</a:t>
            </a:r>
            <a:r>
              <a:rPr lang="zh-CN" altLang="en-US" sz="2000" dirty="0">
                <a:solidFill>
                  <a:srgbClr val="595959"/>
                </a:solidFill>
                <a:latin typeface="微软雅黑" panose="020B0503020204020204" pitchFamily="34" charset="-122"/>
                <a:ea typeface="微软雅黑" panose="020B0503020204020204" pitchFamily="34" charset="-122"/>
              </a:rPr>
              <a:t>站队，男生站左边，女生站右边，老师站中间，这样就把师生群体划分</a:t>
            </a:r>
            <a:r>
              <a:rPr lang="zh-CN" altLang="en-US" sz="2000">
                <a:solidFill>
                  <a:srgbClr val="595959"/>
                </a:solidFill>
                <a:latin typeface="微软雅黑" panose="020B0503020204020204" pitchFamily="34" charset="-122"/>
                <a:ea typeface="微软雅黑" panose="020B0503020204020204" pitchFamily="34" charset="-122"/>
              </a:rPr>
              <a:t>成了</a:t>
            </a:r>
            <a:r>
              <a:rPr lang="en-US" altLang="zh-CN" sz="2000">
                <a:solidFill>
                  <a:srgbClr val="595959"/>
                </a:solidFill>
                <a:latin typeface="微软雅黑" panose="020B0503020204020204" pitchFamily="34" charset="-122"/>
                <a:ea typeface="微软雅黑" panose="020B0503020204020204" pitchFamily="34" charset="-122"/>
              </a:rPr>
              <a:t>3</a:t>
            </a:r>
            <a:r>
              <a:rPr lang="zh-CN" altLang="en-US" sz="2000">
                <a:solidFill>
                  <a:srgbClr val="595959"/>
                </a:solidFill>
                <a:latin typeface="微软雅黑" panose="020B0503020204020204" pitchFamily="34" charset="-122"/>
                <a:ea typeface="微软雅黑" panose="020B0503020204020204" pitchFamily="34" charset="-122"/>
              </a:rPr>
              <a:t>个</a:t>
            </a:r>
            <a:r>
              <a:rPr lang="zh-CN" altLang="en-US" sz="2000" dirty="0">
                <a:solidFill>
                  <a:srgbClr val="595959"/>
                </a:solidFill>
                <a:latin typeface="微软雅黑" panose="020B0503020204020204" pitchFamily="34" charset="-122"/>
                <a:ea typeface="微软雅黑" panose="020B0503020204020204" pitchFamily="34" charset="-122"/>
              </a:rPr>
              <a:t>等价类。</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2.1.1	等价类划分法概述</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871085" y="1559560"/>
            <a:ext cx="6289675" cy="261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对于受</a:t>
            </a:r>
            <a:r>
              <a:rPr lang="zh-CN" altLang="en-US" sz="1800">
                <a:solidFill>
                  <a:srgbClr val="595959"/>
                </a:solidFill>
                <a:latin typeface="微软雅黑" panose="020B0503020204020204" pitchFamily="34" charset="-122"/>
                <a:ea typeface="微软雅黑" panose="020B0503020204020204" pitchFamily="34" charset="-122"/>
              </a:rPr>
              <a:t>多因子、多</a:t>
            </a:r>
            <a:r>
              <a:rPr lang="zh-CN" altLang="en-US" sz="1800" dirty="0">
                <a:solidFill>
                  <a:srgbClr val="595959"/>
                </a:solidFill>
                <a:latin typeface="微软雅黑" panose="020B0503020204020204" pitchFamily="34" charset="-122"/>
                <a:ea typeface="微软雅黑" panose="020B0503020204020204" pitchFamily="34" charset="-122"/>
              </a:rPr>
              <a:t>水平影响的软件，</a:t>
            </a:r>
            <a:r>
              <a:rPr lang="zh-CN" altLang="en-US" sz="1800" dirty="0">
                <a:solidFill>
                  <a:srgbClr val="0070C0"/>
                </a:solidFill>
                <a:latin typeface="微软雅黑" panose="020B0503020204020204" pitchFamily="34" charset="-122"/>
                <a:ea typeface="微软雅黑" panose="020B0503020204020204" pitchFamily="34" charset="-122"/>
              </a:rPr>
              <a:t>正交实验法</a:t>
            </a:r>
            <a:r>
              <a:rPr lang="zh-CN" altLang="en-US" sz="1800">
                <a:solidFill>
                  <a:srgbClr val="0070C0"/>
                </a:solidFill>
                <a:latin typeface="微软雅黑" panose="020B0503020204020204" pitchFamily="34" charset="-122"/>
                <a:ea typeface="微软雅黑" panose="020B0503020204020204" pitchFamily="34" charset="-122"/>
              </a:rPr>
              <a:t>可以高效、适量</a:t>
            </a:r>
            <a:r>
              <a:rPr lang="zh-CN" altLang="en-US" sz="1800" dirty="0">
                <a:solidFill>
                  <a:srgbClr val="0070C0"/>
                </a:solidFill>
                <a:latin typeface="微软雅黑" panose="020B0503020204020204" pitchFamily="34" charset="-122"/>
                <a:ea typeface="微软雅黑" panose="020B0503020204020204" pitchFamily="34" charset="-122"/>
              </a:rPr>
              <a:t>地</a:t>
            </a:r>
            <a:r>
              <a:rPr lang="zh-CN" altLang="en-US" sz="1800">
                <a:solidFill>
                  <a:srgbClr val="0070C0"/>
                </a:solidFill>
                <a:latin typeface="微软雅黑" panose="020B0503020204020204" pitchFamily="34" charset="-122"/>
                <a:ea typeface="微软雅黑" panose="020B0503020204020204" pitchFamily="34" charset="-122"/>
              </a:rPr>
              <a:t>生成</a:t>
            </a:r>
            <a:r>
              <a:rPr lang="zh-CN" altLang="en-US" sz="1800" dirty="0">
                <a:solidFill>
                  <a:srgbClr val="0070C0"/>
                </a:solidFill>
                <a:latin typeface="微软雅黑" panose="020B0503020204020204" pitchFamily="34" charset="-122"/>
                <a:ea typeface="微软雅黑" panose="020B0503020204020204" pitchFamily="34" charset="-122"/>
              </a:rPr>
              <a:t>测试用例</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减少测试工作量</a:t>
            </a:r>
            <a:r>
              <a:rPr lang="zh-CN" altLang="en-US" sz="1800" dirty="0">
                <a:solidFill>
                  <a:srgbClr val="595959"/>
                </a:solidFill>
                <a:latin typeface="微软雅黑" panose="020B0503020204020204" pitchFamily="34" charset="-122"/>
                <a:ea typeface="微软雅黑" panose="020B0503020204020204" pitchFamily="34" charset="-122"/>
              </a:rPr>
              <a:t>，并且利用正交实验法得到的</a:t>
            </a:r>
            <a:r>
              <a:rPr lang="zh-CN" altLang="en-US" sz="1800" dirty="0">
                <a:solidFill>
                  <a:srgbClr val="0070C0"/>
                </a:solidFill>
                <a:latin typeface="微软雅黑" panose="020B0503020204020204" pitchFamily="34" charset="-122"/>
                <a:ea typeface="微软雅黑" panose="020B0503020204020204" pitchFamily="34" charset="-122"/>
              </a:rPr>
              <a:t>测试用例</a:t>
            </a:r>
            <a:r>
              <a:rPr lang="zh-CN" altLang="en-US" sz="1800" dirty="0">
                <a:solidFill>
                  <a:srgbClr val="595959"/>
                </a:solidFill>
                <a:latin typeface="微软雅黑" panose="020B0503020204020204" pitchFamily="34" charset="-122"/>
                <a:ea typeface="微软雅黑" panose="020B0503020204020204" pitchFamily="34" charset="-122"/>
              </a:rPr>
              <a:t>具</a:t>
            </a:r>
            <a:r>
              <a:rPr lang="zh-CN" altLang="en-US" sz="1800" dirty="0">
                <a:solidFill>
                  <a:srgbClr val="0070C0"/>
                </a:solidFill>
                <a:latin typeface="微软雅黑" panose="020B0503020204020204" pitchFamily="34" charset="-122"/>
                <a:ea typeface="微软雅黑" panose="020B0503020204020204" pitchFamily="34" charset="-122"/>
              </a:rPr>
              <a:t>有一定</a:t>
            </a:r>
            <a:r>
              <a:rPr lang="zh-CN" altLang="en-US" sz="1800">
                <a:solidFill>
                  <a:srgbClr val="0070C0"/>
                </a:solidFill>
                <a:latin typeface="微软雅黑" panose="020B0503020204020204" pitchFamily="34" charset="-122"/>
                <a:ea typeface="微软雅黑" panose="020B0503020204020204" pitchFamily="34" charset="-122"/>
              </a:rPr>
              <a:t>的覆盖率</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检错</a:t>
            </a:r>
            <a:r>
              <a:rPr lang="zh-CN" altLang="en-US" sz="1800">
                <a:solidFill>
                  <a:srgbClr val="0070C0"/>
                </a:solidFill>
                <a:latin typeface="微软雅黑" panose="020B0503020204020204" pitchFamily="34" charset="-122"/>
                <a:ea typeface="微软雅黑" panose="020B0503020204020204" pitchFamily="34" charset="-122"/>
              </a:rPr>
              <a:t>率</a:t>
            </a:r>
            <a:r>
              <a:rPr lang="zh-CN" altLang="en-US" sz="1800">
                <a:solidFill>
                  <a:srgbClr val="595959"/>
                </a:solidFill>
                <a:latin typeface="微软雅黑" panose="020B0503020204020204" pitchFamily="34" charset="-122"/>
                <a:ea typeface="微软雅黑" panose="020B0503020204020204" pitchFamily="34" charset="-122"/>
              </a:rPr>
              <a:t>可</a:t>
            </a:r>
            <a:r>
              <a:rPr lang="zh-CN" altLang="en-US" sz="1800" dirty="0">
                <a:solidFill>
                  <a:srgbClr val="0070C0"/>
                </a:solidFill>
                <a:latin typeface="微软雅黑" panose="020B0503020204020204" pitchFamily="34" charset="-122"/>
                <a:ea typeface="微软雅黑" panose="020B0503020204020204" pitchFamily="34" charset="-122"/>
              </a:rPr>
              <a:t>在</a:t>
            </a:r>
            <a:r>
              <a:rPr lang="zh-CN" altLang="en-US" sz="1800">
                <a:solidFill>
                  <a:srgbClr val="0070C0"/>
                </a:solidFill>
                <a:latin typeface="微软雅黑" panose="020B0503020204020204" pitchFamily="34" charset="-122"/>
                <a:ea typeface="微软雅黑" panose="020B0503020204020204" pitchFamily="34" charset="-122"/>
              </a:rPr>
              <a:t>50</a:t>
            </a:r>
            <a:r>
              <a:rPr lang="zh-CN" altLang="en-US" sz="1800" dirty="0">
                <a:solidFill>
                  <a:srgbClr val="0070C0"/>
                </a:solidFill>
                <a:latin typeface="微软雅黑" panose="020B0503020204020204" pitchFamily="34" charset="-122"/>
                <a:ea typeface="微软雅黑" panose="020B0503020204020204" pitchFamily="34" charset="-122"/>
              </a:rPr>
              <a:t>%以上</a:t>
            </a:r>
            <a:r>
              <a:rPr lang="zh-CN" altLang="en-US" sz="1800" dirty="0">
                <a:solidFill>
                  <a:srgbClr val="595959"/>
                </a:solidFill>
                <a:latin typeface="微软雅黑" panose="020B0503020204020204" pitchFamily="34" charset="-122"/>
                <a:ea typeface="微软雅黑" panose="020B0503020204020204" pitchFamily="34" charset="-122"/>
              </a:rPr>
              <a:t>。正交实验法虽然好用，但在选择正交表时要</a:t>
            </a:r>
            <a:r>
              <a:rPr lang="zh-CN" altLang="en-US" sz="1800">
                <a:solidFill>
                  <a:srgbClr val="595959"/>
                </a:solidFill>
                <a:latin typeface="微软雅黑" panose="020B0503020204020204" pitchFamily="34" charset="-122"/>
                <a:ea typeface="微软雅黑" panose="020B0503020204020204" pitchFamily="34" charset="-122"/>
              </a:rPr>
              <a:t>注意先</a:t>
            </a:r>
            <a:r>
              <a:rPr lang="zh-CN" altLang="en-US" sz="1800">
                <a:solidFill>
                  <a:srgbClr val="0070C0"/>
                </a:solidFill>
                <a:latin typeface="微软雅黑" panose="020B0503020204020204" pitchFamily="34" charset="-122"/>
                <a:ea typeface="微软雅黑" panose="020B0503020204020204" pitchFamily="34" charset="-122"/>
              </a:rPr>
              <a:t>确定</a:t>
            </a:r>
            <a:r>
              <a:rPr lang="zh-CN" altLang="en-US" sz="1800" dirty="0">
                <a:solidFill>
                  <a:srgbClr val="0070C0"/>
                </a:solidFill>
                <a:latin typeface="微软雅黑" panose="020B0503020204020204" pitchFamily="34" charset="-122"/>
                <a:ea typeface="微软雅黑" panose="020B0503020204020204" pitchFamily="34" charset="-122"/>
              </a:rPr>
              <a:t>实验</a:t>
            </a:r>
            <a:r>
              <a:rPr lang="zh-CN" altLang="en-US" sz="1800">
                <a:solidFill>
                  <a:srgbClr val="0070C0"/>
                </a:solidFill>
                <a:latin typeface="微软雅黑" panose="020B0503020204020204" pitchFamily="34" charset="-122"/>
                <a:ea typeface="微软雅黑" panose="020B0503020204020204" pitchFamily="34" charset="-122"/>
              </a:rPr>
              <a:t>因子、因子的状态</a:t>
            </a:r>
            <a:r>
              <a:rPr lang="zh-CN" altLang="en-US" sz="1800" dirty="0">
                <a:solidFill>
                  <a:srgbClr val="0070C0"/>
                </a:solidFill>
                <a:latin typeface="微软雅黑" panose="020B0503020204020204" pitchFamily="34" charset="-122"/>
                <a:ea typeface="微软雅黑" panose="020B0503020204020204" pitchFamily="34" charset="-122"/>
              </a:rPr>
              <a:t>及它们之间</a:t>
            </a:r>
            <a:r>
              <a:rPr lang="zh-CN" altLang="en-US" sz="1800">
                <a:solidFill>
                  <a:srgbClr val="0070C0"/>
                </a:solidFill>
                <a:latin typeface="微软雅黑" panose="020B0503020204020204" pitchFamily="34" charset="-122"/>
                <a:ea typeface="微软雅黑" panose="020B0503020204020204" pitchFamily="34" charset="-122"/>
              </a:rPr>
              <a:t>的交互作用</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同时还要</a:t>
            </a:r>
            <a:r>
              <a:rPr lang="zh-CN" altLang="en-US" sz="1800" dirty="0">
                <a:solidFill>
                  <a:srgbClr val="0070C0"/>
                </a:solidFill>
                <a:latin typeface="微软雅黑" panose="020B0503020204020204" pitchFamily="34" charset="-122"/>
                <a:ea typeface="微软雅黑" panose="020B0503020204020204" pitchFamily="34" charset="-122"/>
              </a:rPr>
              <a:t>考虑实验的精度要求、费用、时长</a:t>
            </a:r>
            <a:r>
              <a:rPr lang="zh-CN" altLang="en-US" sz="1800" dirty="0">
                <a:solidFill>
                  <a:srgbClr val="595959"/>
                </a:solidFill>
                <a:latin typeface="微软雅黑" panose="020B0503020204020204" pitchFamily="34" charset="-122"/>
                <a:ea typeface="微软雅黑" panose="020B0503020204020204" pitchFamily="34" charset="-122"/>
              </a:rPr>
              <a:t>等因素。</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2.4.1	正交实验设计法概述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791835" y="3213735"/>
            <a:ext cx="595884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微信Web页面运行环境正交实验设计</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根据正交表生成微信Web页面运行环境的测试用例</a:t>
            </a:r>
          </a:p>
        </p:txBody>
      </p:sp>
      <p:grpSp>
        <p:nvGrpSpPr>
          <p:cNvPr id="19" name="组合 18"/>
          <p:cNvGrpSpPr/>
          <p:nvPr/>
        </p:nvGrpSpPr>
        <p:grpSpPr>
          <a:xfrm>
            <a:off x="530860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2.4.2	实例一：微信Web页面运行环境正交实验设计</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942840" y="1557655"/>
            <a:ext cx="6289675" cy="427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微信是一款手机App软件</a:t>
            </a:r>
            <a:r>
              <a:rPr lang="zh-CN" altLang="en-US" sz="1800">
                <a:solidFill>
                  <a:srgbClr val="595959"/>
                </a:solidFill>
                <a:latin typeface="微软雅黑" panose="020B0503020204020204" pitchFamily="34" charset="-122"/>
                <a:ea typeface="微软雅黑" panose="020B0503020204020204" pitchFamily="34" charset="-122"/>
              </a:rPr>
              <a:t>，但也</a:t>
            </a:r>
            <a:r>
              <a:rPr lang="zh-CN" altLang="en-US" sz="1800" dirty="0">
                <a:solidFill>
                  <a:srgbClr val="595959"/>
                </a:solidFill>
                <a:latin typeface="微软雅黑" panose="020B0503020204020204" pitchFamily="34" charset="-122"/>
                <a:ea typeface="微软雅黑" panose="020B0503020204020204" pitchFamily="34" charset="-122"/>
              </a:rPr>
              <a:t>有Web版微信</a:t>
            </a:r>
            <a:r>
              <a:rPr lang="zh-CN" altLang="en-US" sz="1800">
                <a:solidFill>
                  <a:srgbClr val="595959"/>
                </a:solidFill>
                <a:latin typeface="微软雅黑" panose="020B0503020204020204" pitchFamily="34" charset="-122"/>
                <a:ea typeface="微软雅黑" panose="020B0503020204020204" pitchFamily="34" charset="-122"/>
              </a:rPr>
              <a:t>可以登录。如果</a:t>
            </a:r>
            <a:r>
              <a:rPr lang="zh-CN" altLang="en-US" sz="1800" dirty="0">
                <a:solidFill>
                  <a:srgbClr val="595959"/>
                </a:solidFill>
                <a:latin typeface="微软雅黑" panose="020B0503020204020204" pitchFamily="34" charset="-122"/>
                <a:ea typeface="微软雅黑" panose="020B0503020204020204" pitchFamily="34" charset="-122"/>
              </a:rPr>
              <a:t>要测试微信Web页面运行环境，需要考虑多种因素，在众多的因素</a:t>
            </a:r>
            <a:r>
              <a:rPr lang="zh-CN" altLang="en-US" sz="1800">
                <a:solidFill>
                  <a:srgbClr val="595959"/>
                </a:solidFill>
                <a:latin typeface="微软雅黑" panose="020B0503020204020204" pitchFamily="34" charset="-122"/>
                <a:ea typeface="微软雅黑" panose="020B0503020204020204" pitchFamily="34" charset="-122"/>
              </a:rPr>
              <a:t>中，可以</a:t>
            </a:r>
            <a:r>
              <a:rPr lang="zh-CN" altLang="en-US" sz="1800" dirty="0">
                <a:solidFill>
                  <a:srgbClr val="595959"/>
                </a:solidFill>
                <a:latin typeface="微软雅黑" panose="020B0503020204020204" pitchFamily="34" charset="-122"/>
                <a:ea typeface="微软雅黑" panose="020B0503020204020204" pitchFamily="34" charset="-122"/>
              </a:rPr>
              <a:t>选出几个</a:t>
            </a:r>
            <a:r>
              <a:rPr lang="zh-CN" altLang="en-US" sz="1800" dirty="0">
                <a:solidFill>
                  <a:srgbClr val="0070C0"/>
                </a:solidFill>
                <a:latin typeface="微软雅黑" panose="020B0503020204020204" pitchFamily="34" charset="-122"/>
                <a:ea typeface="微软雅黑" panose="020B0503020204020204" pitchFamily="34" charset="-122"/>
              </a:rPr>
              <a:t>影响比较大的</a:t>
            </a:r>
            <a:r>
              <a:rPr lang="zh-CN" altLang="en-US" sz="1800">
                <a:solidFill>
                  <a:srgbClr val="0070C0"/>
                </a:solidFill>
                <a:latin typeface="微软雅黑" panose="020B0503020204020204" pitchFamily="34" charset="-122"/>
                <a:ea typeface="微软雅黑" panose="020B0503020204020204" pitchFamily="34" charset="-122"/>
              </a:rPr>
              <a:t>因素</a:t>
            </a:r>
            <a:r>
              <a:rPr lang="zh-CN" altLang="en-US" sz="1800">
                <a:solidFill>
                  <a:srgbClr val="595959"/>
                </a:solidFill>
                <a:latin typeface="微软雅黑" panose="020B0503020204020204" pitchFamily="34" charset="-122"/>
                <a:ea typeface="微软雅黑" panose="020B0503020204020204" pitchFamily="34" charset="-122"/>
              </a:rPr>
              <a:t>，例如</a:t>
            </a:r>
            <a:r>
              <a:rPr lang="zh-CN" altLang="en-US" sz="1800" dirty="0">
                <a:solidFill>
                  <a:srgbClr val="0070C0"/>
                </a:solidFill>
                <a:latin typeface="微软雅黑" panose="020B0503020204020204" pitchFamily="34" charset="-122"/>
                <a:ea typeface="微软雅黑" panose="020B0503020204020204" pitchFamily="34" charset="-122"/>
              </a:rPr>
              <a:t>服务器、操作系统、插件和浏览器</a:t>
            </a:r>
            <a:r>
              <a:rPr lang="zh-CN" altLang="en-US" sz="1800" dirty="0">
                <a:solidFill>
                  <a:srgbClr val="595959"/>
                </a:solidFill>
                <a:latin typeface="微软雅黑" panose="020B0503020204020204" pitchFamily="34" charset="-122"/>
                <a:ea typeface="微软雅黑" panose="020B0503020204020204" pitchFamily="34" charset="-122"/>
              </a:rPr>
              <a:t>。对于选取出的4个影响因素，每个因素又有不同</a:t>
            </a:r>
            <a:r>
              <a:rPr lang="zh-CN" altLang="en-US" sz="1800">
                <a:solidFill>
                  <a:srgbClr val="595959"/>
                </a:solidFill>
                <a:latin typeface="微软雅黑" panose="020B0503020204020204" pitchFamily="34" charset="-122"/>
                <a:ea typeface="微软雅黑" panose="020B0503020204020204" pitchFamily="34" charset="-122"/>
              </a:rPr>
              <a:t>的取值。同样</a:t>
            </a:r>
            <a:r>
              <a:rPr lang="zh-CN" altLang="en-US" sz="1800" dirty="0">
                <a:solidFill>
                  <a:srgbClr val="595959"/>
                </a:solidFill>
                <a:latin typeface="微软雅黑" panose="020B0503020204020204" pitchFamily="34" charset="-122"/>
                <a:ea typeface="微软雅黑" panose="020B0503020204020204" pitchFamily="34" charset="-122"/>
              </a:rPr>
              <a:t>，在每个因素的多个值中，可以选出几个比较重要的值，具体如下。</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服务器：</a:t>
            </a:r>
            <a:r>
              <a:rPr lang="zh-CN" altLang="en-US" sz="1800" dirty="0">
                <a:solidFill>
                  <a:srgbClr val="0070C0"/>
                </a:solidFill>
                <a:latin typeface="微软雅黑" panose="020B0503020204020204" pitchFamily="34" charset="-122"/>
                <a:ea typeface="微软雅黑" panose="020B0503020204020204" pitchFamily="34" charset="-122"/>
              </a:rPr>
              <a:t>IIS、Apache、Jetty</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操作系统：</a:t>
            </a:r>
            <a:r>
              <a:rPr lang="zh-CN" altLang="en-US" sz="1800" dirty="0">
                <a:solidFill>
                  <a:srgbClr val="0070C0"/>
                </a:solidFill>
                <a:latin typeface="微软雅黑" panose="020B0503020204020204" pitchFamily="34" charset="-122"/>
                <a:ea typeface="微软雅黑" panose="020B0503020204020204" pitchFamily="34" charset="-122"/>
              </a:rPr>
              <a:t>Windows7、Windows10、Linux</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插件：</a:t>
            </a:r>
            <a:r>
              <a:rPr lang="zh-CN" altLang="en-US" sz="1800" dirty="0">
                <a:solidFill>
                  <a:srgbClr val="0070C0"/>
                </a:solidFill>
                <a:latin typeface="微软雅黑" panose="020B0503020204020204" pitchFamily="34" charset="-122"/>
                <a:ea typeface="微软雅黑" panose="020B0503020204020204" pitchFamily="34" charset="-122"/>
              </a:rPr>
              <a:t>无、小程序、微信插件</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浏览器：</a:t>
            </a:r>
            <a:r>
              <a:rPr lang="zh-CN" altLang="en-US" sz="1800" dirty="0">
                <a:solidFill>
                  <a:srgbClr val="0070C0"/>
                </a:solidFill>
                <a:latin typeface="微软雅黑" panose="020B0503020204020204" pitchFamily="34" charset="-122"/>
                <a:ea typeface="微软雅黑" panose="020B0503020204020204" pitchFamily="34" charset="-122"/>
              </a:rPr>
              <a:t>IE11、Chrome、FireFox</a:t>
            </a:r>
            <a:r>
              <a:rPr lang="zh-CN" altLang="en-US" sz="1800" dirty="0">
                <a:solidFill>
                  <a:srgbClr val="595959"/>
                </a:solidFill>
                <a:latin typeface="微软雅黑" panose="020B0503020204020204" pitchFamily="34" charset="-122"/>
                <a:ea typeface="微软雅黑" panose="020B0503020204020204" pitchFamily="34" charset="-122"/>
              </a:rPr>
              <a:t>。</a:t>
            </a: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31"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2.4.2	实例一：微信Web页面运行环境正交实验设计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046480" y="772795"/>
            <a:ext cx="10372090" cy="178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微</a:t>
            </a:r>
            <a:r>
              <a:rPr lang="zh-CN" altLang="en-US" sz="1800">
                <a:solidFill>
                  <a:srgbClr val="595959"/>
                </a:solidFill>
                <a:latin typeface="微软雅黑" panose="020B0503020204020204" pitchFamily="34" charset="-122"/>
                <a:ea typeface="微软雅黑" panose="020B0503020204020204" pitchFamily="34" charset="-122"/>
              </a:rPr>
              <a:t>信Web页面运行</a:t>
            </a:r>
            <a:r>
              <a:rPr lang="zh-CN" altLang="en-US" sz="1800" dirty="0">
                <a:solidFill>
                  <a:srgbClr val="595959"/>
                </a:solidFill>
                <a:latin typeface="微软雅黑" panose="020B0503020204020204" pitchFamily="34" charset="-122"/>
                <a:ea typeface="微软雅黑" panose="020B0503020204020204" pitchFamily="34" charset="-122"/>
              </a:rPr>
              <a:t>环境正交实验中有4个</a:t>
            </a:r>
            <a:r>
              <a:rPr lang="zh-CN" altLang="en-US" sz="1800">
                <a:solidFill>
                  <a:srgbClr val="595959"/>
                </a:solidFill>
                <a:latin typeface="微软雅黑" panose="020B0503020204020204" pitchFamily="34" charset="-122"/>
                <a:ea typeface="微软雅黑" panose="020B0503020204020204" pitchFamily="34" charset="-122"/>
              </a:rPr>
              <a:t>因子，即服务器、操作系统、插件、浏览器，每个</a:t>
            </a:r>
            <a:r>
              <a:rPr lang="zh-CN" altLang="en-US" sz="1800" dirty="0">
                <a:solidFill>
                  <a:srgbClr val="595959"/>
                </a:solidFill>
                <a:latin typeface="微软雅黑" panose="020B0503020204020204" pitchFamily="34" charset="-122"/>
                <a:ea typeface="微软雅黑" panose="020B0503020204020204" pitchFamily="34" charset="-122"/>
              </a:rPr>
              <a:t>因子又有3个水平，因此该</a:t>
            </a:r>
            <a:r>
              <a:rPr lang="zh-CN" altLang="en-US" sz="1800" dirty="0">
                <a:solidFill>
                  <a:srgbClr val="0070C0"/>
                </a:solidFill>
                <a:latin typeface="微软雅黑" panose="020B0503020204020204" pitchFamily="34" charset="-122"/>
                <a:ea typeface="微软雅黑" panose="020B0503020204020204" pitchFamily="34" charset="-122"/>
              </a:rPr>
              <a:t>正交表是一个4因子3</a:t>
            </a:r>
            <a:r>
              <a:rPr lang="zh-CN" altLang="en-US" sz="1800">
                <a:solidFill>
                  <a:srgbClr val="0070C0"/>
                </a:solidFill>
                <a:latin typeface="微软雅黑" panose="020B0503020204020204" pitchFamily="34" charset="-122"/>
                <a:ea typeface="微软雅黑" panose="020B0503020204020204" pitchFamily="34" charset="-122"/>
              </a:rPr>
              <a:t>水平正交表</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通过</a:t>
            </a:r>
            <a:r>
              <a:rPr lang="zh-CN" altLang="en-US" sz="1800" dirty="0">
                <a:solidFill>
                  <a:srgbClr val="595959"/>
                </a:solidFill>
                <a:latin typeface="微软雅黑" panose="020B0503020204020204" pitchFamily="34" charset="-122"/>
                <a:ea typeface="微软雅黑" panose="020B0503020204020204" pitchFamily="34" charset="-122"/>
              </a:rPr>
              <a:t>查询正交表查询网站可得</a:t>
            </a:r>
            <a:r>
              <a:rPr lang="zh-CN" altLang="en-US" sz="1800" dirty="0">
                <a:solidFill>
                  <a:srgbClr val="0070C0"/>
                </a:solidFill>
                <a:latin typeface="微软雅黑" panose="020B0503020204020204" pitchFamily="34" charset="-122"/>
                <a:ea typeface="微软雅黑" panose="020B0503020204020204" pitchFamily="34" charset="-122"/>
              </a:rPr>
              <a:t>其n值为9</a:t>
            </a:r>
            <a:r>
              <a:rPr lang="zh-CN" altLang="en-US" sz="1800" dirty="0">
                <a:solidFill>
                  <a:srgbClr val="595959"/>
                </a:solidFill>
                <a:latin typeface="微软雅黑" panose="020B0503020204020204" pitchFamily="34" charset="-122"/>
                <a:ea typeface="微软雅黑" panose="020B0503020204020204" pitchFamily="34" charset="-122"/>
              </a:rPr>
              <a:t>，即L</a:t>
            </a:r>
            <a:r>
              <a:rPr lang="zh-CN" altLang="en-US" sz="1800" baseline="-25000" dirty="0">
                <a:solidFill>
                  <a:srgbClr val="595959"/>
                </a:solidFill>
                <a:latin typeface="微软雅黑" panose="020B0503020204020204" pitchFamily="34" charset="-122"/>
                <a:ea typeface="微软雅黑" panose="020B0503020204020204" pitchFamily="34" charset="-122"/>
              </a:rPr>
              <a:t>9</a:t>
            </a:r>
            <a:r>
              <a:rPr lang="zh-CN" altLang="en-US" sz="1800" dirty="0">
                <a:solidFill>
                  <a:srgbClr val="595959"/>
                </a:solidFill>
                <a:latin typeface="微软雅黑" panose="020B0503020204020204" pitchFamily="34" charset="-122"/>
                <a:ea typeface="微软雅黑" panose="020B0503020204020204" pitchFamily="34" charset="-122"/>
              </a:rPr>
              <a:t>(</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3</a:t>
            </a:r>
            <a:r>
              <a:rPr lang="en-US" altLang="zh-CN" sz="1800" baseline="300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4</a:t>
            </a:r>
            <a:r>
              <a:rPr lang="zh-CN" altLang="en-US" sz="1800" dirty="0">
                <a:solidFill>
                  <a:srgbClr val="595959"/>
                </a:solidFill>
                <a:latin typeface="微软雅黑" panose="020B0503020204020204" pitchFamily="34" charset="-122"/>
                <a:ea typeface="微软雅黑" panose="020B0503020204020204" pitchFamily="34" charset="-122"/>
              </a:rPr>
              <a:t>)。如果按照上述水平的所列顺序，从左至右为每个水平编号0、1、2，则生成一个9行4列的正交表。</a:t>
            </a:r>
            <a:r>
              <a:rPr lang="zh-CN" altLang="en-US" sz="1800" dirty="0">
                <a:solidFill>
                  <a:srgbClr val="0070C0"/>
                </a:solidFill>
                <a:latin typeface="微软雅黑" panose="020B0503020204020204" pitchFamily="34" charset="-122"/>
                <a:ea typeface="微软雅黑" panose="020B0503020204020204" pitchFamily="34" charset="-122"/>
              </a:rPr>
              <a:t>L</a:t>
            </a:r>
            <a:r>
              <a:rPr lang="zh-CN" altLang="en-US" sz="1800" baseline="-25000" dirty="0">
                <a:solidFill>
                  <a:srgbClr val="0070C0"/>
                </a:solidFill>
                <a:latin typeface="微软雅黑" panose="020B0503020204020204" pitchFamily="34" charset="-122"/>
                <a:ea typeface="微软雅黑" panose="020B0503020204020204" pitchFamily="34" charset="-122"/>
              </a:rPr>
              <a:t>9</a:t>
            </a:r>
            <a:r>
              <a:rPr lang="zh-CN" altLang="en-US" sz="1800" dirty="0">
                <a:solidFill>
                  <a:srgbClr val="0070C0"/>
                </a:solidFill>
                <a:latin typeface="微软雅黑" panose="020B0503020204020204" pitchFamily="34" charset="-122"/>
                <a:ea typeface="微软雅黑" panose="020B0503020204020204" pitchFamily="34" charset="-122"/>
              </a:rPr>
              <a:t>(</a:t>
            </a:r>
            <a:r>
              <a:rPr lang="en-US" altLang="zh-CN" sz="1800" dirty="0">
                <a:solidFill>
                  <a:srgbClr val="0070C0"/>
                </a:solidFill>
                <a:latin typeface="微软雅黑" panose="020B0503020204020204" pitchFamily="34" charset="-122"/>
                <a:ea typeface="微软雅黑" panose="020B0503020204020204" pitchFamily="34" charset="-122"/>
                <a:cs typeface="Lucida Sans Unicode" panose="020B0602030504020204"/>
                <a:sym typeface="+mn-ea"/>
              </a:rPr>
              <a:t>3</a:t>
            </a:r>
            <a:r>
              <a:rPr lang="en-US" altLang="zh-CN" sz="1800" baseline="30000" dirty="0">
                <a:solidFill>
                  <a:srgbClr val="0070C0"/>
                </a:solidFill>
                <a:latin typeface="微软雅黑" panose="020B0503020204020204" pitchFamily="34" charset="-122"/>
                <a:ea typeface="微软雅黑" panose="020B0503020204020204" pitchFamily="34" charset="-122"/>
                <a:cs typeface="Lucida Sans Unicode" panose="020B0602030504020204"/>
                <a:sym typeface="+mn-ea"/>
              </a:rPr>
              <a:t>4</a:t>
            </a:r>
            <a:r>
              <a:rPr lang="zh-CN" altLang="en-US" sz="1800" dirty="0">
                <a:solidFill>
                  <a:srgbClr val="0070C0"/>
                </a:solidFill>
                <a:latin typeface="微软雅黑" panose="020B0503020204020204" pitchFamily="34" charset="-122"/>
                <a:ea typeface="微软雅黑" panose="020B0503020204020204" pitchFamily="34" charset="-122"/>
              </a:rPr>
              <a:t>)正交表</a:t>
            </a:r>
            <a:r>
              <a:rPr lang="zh-CN" altLang="en-US" sz="1800" dirty="0">
                <a:solidFill>
                  <a:srgbClr val="595959"/>
                </a:solidFill>
                <a:latin typeface="微软雅黑" panose="020B0503020204020204" pitchFamily="34" charset="-122"/>
                <a:ea typeface="微软雅黑" panose="020B0503020204020204" pitchFamily="34" charset="-122"/>
              </a:rPr>
              <a:t>如下表所示。</a:t>
            </a:r>
          </a:p>
        </p:txBody>
      </p:sp>
      <p:sp>
        <p:nvSpPr>
          <p:cNvPr id="31"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2.4.2	实例一：微信Web页面运行环境正交实验设计</a:t>
            </a:r>
          </a:p>
        </p:txBody>
      </p:sp>
      <p:graphicFrame>
        <p:nvGraphicFramePr>
          <p:cNvPr id="4" name="表格 3"/>
          <p:cNvGraphicFramePr/>
          <p:nvPr>
            <p:custDataLst>
              <p:tags r:id="rId1"/>
            </p:custDataLst>
            <p:extLst>
              <p:ext uri="{D42A27DB-BD31-4B8C-83A1-F6EECF244321}">
                <p14:modId xmlns:p14="http://schemas.microsoft.com/office/powerpoint/2010/main" val="4049748438"/>
              </p:ext>
            </p:extLst>
          </p:nvPr>
        </p:nvGraphicFramePr>
        <p:xfrm>
          <a:off x="2927206" y="2486890"/>
          <a:ext cx="6408000" cy="4191768"/>
        </p:xfrm>
        <a:graphic>
          <a:graphicData uri="http://schemas.openxmlformats.org/drawingml/2006/table">
            <a:tbl>
              <a:tblPr firstRow="1" bandRow="1">
                <a:tableStyleId>{5C22544A-7EE6-4342-B048-85BDC9FD1C3A}</a:tableStyleId>
              </a:tblPr>
              <a:tblGrid>
                <a:gridCol w="1460794">
                  <a:extLst>
                    <a:ext uri="{9D8B030D-6E8A-4147-A177-3AD203B41FA5}">
                      <a16:colId xmlns:a16="http://schemas.microsoft.com/office/drawing/2014/main" val="20000"/>
                    </a:ext>
                  </a:extLst>
                </a:gridCol>
                <a:gridCol w="1377421">
                  <a:extLst>
                    <a:ext uri="{9D8B030D-6E8A-4147-A177-3AD203B41FA5}">
                      <a16:colId xmlns:a16="http://schemas.microsoft.com/office/drawing/2014/main" val="20001"/>
                    </a:ext>
                  </a:extLst>
                </a:gridCol>
                <a:gridCol w="1232398">
                  <a:extLst>
                    <a:ext uri="{9D8B030D-6E8A-4147-A177-3AD203B41FA5}">
                      <a16:colId xmlns:a16="http://schemas.microsoft.com/office/drawing/2014/main" val="20002"/>
                    </a:ext>
                  </a:extLst>
                </a:gridCol>
                <a:gridCol w="1168987">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tblGrid>
              <a:tr h="449964">
                <a:tc row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行</a:t>
                      </a:r>
                    </a:p>
                  </a:txBody>
                  <a:tcPr anchor="ctr"/>
                </a:tc>
                <a:tc gridSpan="4">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列</a:t>
                      </a: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en-US" altLang="zh-CN" sz="180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554996852"/>
                  </a:ext>
                </a:extLst>
              </a:tr>
              <a:tr h="449964">
                <a:tc vMerge="1">
                  <a:txBody>
                    <a:bodyPr/>
                    <a:lstStyle/>
                    <a:p>
                      <a:pPr algn="ctr">
                        <a:lnSpc>
                          <a:spcPct val="90000"/>
                        </a:lnSpc>
                        <a:buNone/>
                      </a:pPr>
                      <a:endParaRPr lang="zh-CN" altLang="en-US" sz="1800" b="1">
                        <a:latin typeface="微软雅黑" panose="020B0503020204020204" pitchFamily="34" charset="-122"/>
                        <a:ea typeface="微软雅黑" panose="020B0503020204020204" pitchFamily="34" charset="-122"/>
                      </a:endParaRPr>
                    </a:p>
                  </a:txBody>
                  <a:tcPr anchor="ct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1</a:t>
                      </a:r>
                    </a:p>
                  </a:txBody>
                  <a:tcPr anchor="ctr">
                    <a:solidFill>
                      <a:srgbClr val="1369B2"/>
                    </a:solidFill>
                  </a:tcP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2</a:t>
                      </a:r>
                    </a:p>
                  </a:txBody>
                  <a:tcPr anchor="ctr">
                    <a:solidFill>
                      <a:srgbClr val="1369B2"/>
                    </a:solidFill>
                  </a:tcP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3</a:t>
                      </a:r>
                    </a:p>
                  </a:txBody>
                  <a:tcPr anchor="ctr">
                    <a:solidFill>
                      <a:srgbClr val="1369B2"/>
                    </a:solidFill>
                  </a:tcP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4</a:t>
                      </a:r>
                    </a:p>
                  </a:txBody>
                  <a:tcPr anchor="ctr">
                    <a:solidFill>
                      <a:srgbClr val="1369B2"/>
                    </a:solidFill>
                  </a:tcPr>
                </a:tc>
                <a:extLst>
                  <a:ext uri="{0D108BD9-81ED-4DB2-BD59-A6C34878D82A}">
                    <a16:rowId xmlns:a16="http://schemas.microsoft.com/office/drawing/2014/main" val="10000"/>
                  </a:ext>
                </a:extLst>
              </a:tr>
              <a:tr h="312046">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extLst>
                  <a:ext uri="{0D108BD9-81ED-4DB2-BD59-A6C34878D82A}">
                    <a16:rowId xmlns:a16="http://schemas.microsoft.com/office/drawing/2014/main" val="10001"/>
                  </a:ext>
                </a:extLst>
              </a:tr>
              <a:tr h="323761">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extLst>
                  <a:ext uri="{0D108BD9-81ED-4DB2-BD59-A6C34878D82A}">
                    <a16:rowId xmlns:a16="http://schemas.microsoft.com/office/drawing/2014/main" val="10002"/>
                  </a:ext>
                </a:extLst>
              </a:tr>
              <a:tr h="363699">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extLst>
                  <a:ext uri="{0D108BD9-81ED-4DB2-BD59-A6C34878D82A}">
                    <a16:rowId xmlns:a16="http://schemas.microsoft.com/office/drawing/2014/main" val="10003"/>
                  </a:ext>
                </a:extLst>
              </a:tr>
              <a:tr h="299799">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extLst>
                  <a:ext uri="{0D108BD9-81ED-4DB2-BD59-A6C34878D82A}">
                    <a16:rowId xmlns:a16="http://schemas.microsoft.com/office/drawing/2014/main" val="10004"/>
                  </a:ext>
                </a:extLst>
              </a:tr>
              <a:tr h="347724">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extLst>
                  <a:ext uri="{0D108BD9-81ED-4DB2-BD59-A6C34878D82A}">
                    <a16:rowId xmlns:a16="http://schemas.microsoft.com/office/drawing/2014/main" val="10005"/>
                  </a:ext>
                </a:extLst>
              </a:tr>
              <a:tr h="315241">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6</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extLst>
                  <a:ext uri="{0D108BD9-81ED-4DB2-BD59-A6C34878D82A}">
                    <a16:rowId xmlns:a16="http://schemas.microsoft.com/office/drawing/2014/main" val="10006"/>
                  </a:ext>
                </a:extLst>
              </a:tr>
              <a:tr h="315774">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7</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extLst>
                  <a:ext uri="{0D108BD9-81ED-4DB2-BD59-A6C34878D82A}">
                    <a16:rowId xmlns:a16="http://schemas.microsoft.com/office/drawing/2014/main" val="10007"/>
                  </a:ext>
                </a:extLst>
              </a:tr>
              <a:tr h="298734">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8</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extLst>
                  <a:ext uri="{0D108BD9-81ED-4DB2-BD59-A6C34878D82A}">
                    <a16:rowId xmlns:a16="http://schemas.microsoft.com/office/drawing/2014/main" val="10008"/>
                  </a:ext>
                </a:extLst>
              </a:tr>
              <a:tr h="347191">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9</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2</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0</a:t>
                      </a:r>
                    </a:p>
                  </a:txBody>
                  <a:tcPr marL="68580" marR="68580" marT="0" marB="0" anchor="ct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1046480" y="772795"/>
            <a:ext cx="1037209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L</a:t>
            </a:r>
            <a:r>
              <a:rPr lang="zh-CN" altLang="en-US" sz="1800" baseline="-25000" dirty="0">
                <a:solidFill>
                  <a:srgbClr val="595959"/>
                </a:solidFill>
                <a:latin typeface="微软雅黑" panose="020B0503020204020204" pitchFamily="34" charset="-122"/>
                <a:ea typeface="微软雅黑" panose="020B0503020204020204" pitchFamily="34" charset="-122"/>
              </a:rPr>
              <a:t>9</a:t>
            </a:r>
            <a:r>
              <a:rPr lang="zh-CN" altLang="en-US" sz="1800" dirty="0">
                <a:solidFill>
                  <a:srgbClr val="595959"/>
                </a:solidFill>
                <a:latin typeface="微软雅黑" panose="020B0503020204020204" pitchFamily="34" charset="-122"/>
                <a:ea typeface="微软雅黑" panose="020B0503020204020204" pitchFamily="34" charset="-122"/>
              </a:rPr>
              <a:t>(</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3</a:t>
            </a:r>
            <a:r>
              <a:rPr lang="en-US" altLang="zh-CN" sz="1800" baseline="30000" dirty="0">
                <a:solidFill>
                  <a:schemeClr val="tx1">
                    <a:lumMod val="65000"/>
                    <a:lumOff val="35000"/>
                  </a:schemeClr>
                </a:solidFill>
                <a:latin typeface="微软雅黑" panose="020B0503020204020204" pitchFamily="34" charset="-122"/>
                <a:ea typeface="微软雅黑" panose="020B0503020204020204" pitchFamily="34" charset="-122"/>
                <a:cs typeface="Lucida Sans Unicode" panose="020B0602030504020204"/>
                <a:sym typeface="+mn-ea"/>
              </a:rPr>
              <a:t>4</a:t>
            </a:r>
            <a:r>
              <a:rPr lang="zh-CN" altLang="en-US" sz="1800" dirty="0">
                <a:solidFill>
                  <a:srgbClr val="595959"/>
                </a:solidFill>
                <a:latin typeface="微软雅黑" panose="020B0503020204020204" pitchFamily="34" charset="-122"/>
                <a:ea typeface="微软雅黑" panose="020B0503020204020204" pitchFamily="34" charset="-122"/>
              </a:rPr>
              <a:t>)正交表中的水平编号分别代表因子的不同取值，将因子、状态映射到正交表，可生成具体的测试用例，</a:t>
            </a:r>
            <a:r>
              <a:rPr lang="zh-CN" altLang="en-US" sz="1800" dirty="0">
                <a:solidFill>
                  <a:srgbClr val="0070C0"/>
                </a:solidFill>
                <a:latin typeface="微软雅黑" panose="020B0503020204020204" pitchFamily="34" charset="-122"/>
                <a:ea typeface="微软雅黑" panose="020B0503020204020204" pitchFamily="34" charset="-122"/>
              </a:rPr>
              <a:t>微信Web页面运行环境测试用例</a:t>
            </a:r>
            <a:r>
              <a:rPr lang="zh-CN" altLang="en-US" sz="1800" dirty="0">
                <a:solidFill>
                  <a:srgbClr val="595959"/>
                </a:solidFill>
                <a:latin typeface="微软雅黑" panose="020B0503020204020204" pitchFamily="34" charset="-122"/>
                <a:ea typeface="微软雅黑" panose="020B0503020204020204" pitchFamily="34" charset="-122"/>
              </a:rPr>
              <a:t>如下表所示。</a:t>
            </a:r>
          </a:p>
        </p:txBody>
      </p:sp>
      <p:sp>
        <p:nvSpPr>
          <p:cNvPr id="31"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2.4.2	实例一：微信Web页面运行环境正交实验设计</a:t>
            </a:r>
          </a:p>
        </p:txBody>
      </p:sp>
      <p:graphicFrame>
        <p:nvGraphicFramePr>
          <p:cNvPr id="4" name="表格 3"/>
          <p:cNvGraphicFramePr/>
          <p:nvPr>
            <p:custDataLst>
              <p:tags r:id="rId1"/>
            </p:custDataLst>
            <p:extLst>
              <p:ext uri="{D42A27DB-BD31-4B8C-83A1-F6EECF244321}">
                <p14:modId xmlns:p14="http://schemas.microsoft.com/office/powerpoint/2010/main" val="2843495553"/>
              </p:ext>
            </p:extLst>
          </p:nvPr>
        </p:nvGraphicFramePr>
        <p:xfrm>
          <a:off x="2423160" y="1845945"/>
          <a:ext cx="7200046" cy="4521927"/>
        </p:xfrm>
        <a:graphic>
          <a:graphicData uri="http://schemas.openxmlformats.org/drawingml/2006/table">
            <a:tbl>
              <a:tblPr firstRow="1" bandRow="1">
                <a:tableStyleId>{5C22544A-7EE6-4342-B048-85BDC9FD1C3A}</a:tableStyleId>
              </a:tblPr>
              <a:tblGrid>
                <a:gridCol w="1641352">
                  <a:extLst>
                    <a:ext uri="{9D8B030D-6E8A-4147-A177-3AD203B41FA5}">
                      <a16:colId xmlns:a16="http://schemas.microsoft.com/office/drawing/2014/main" val="20000"/>
                    </a:ext>
                  </a:extLst>
                </a:gridCol>
                <a:gridCol w="1408475">
                  <a:extLst>
                    <a:ext uri="{9D8B030D-6E8A-4147-A177-3AD203B41FA5}">
                      <a16:colId xmlns:a16="http://schemas.microsoft.com/office/drawing/2014/main" val="20001"/>
                    </a:ext>
                  </a:extLst>
                </a:gridCol>
                <a:gridCol w="1523924">
                  <a:extLst>
                    <a:ext uri="{9D8B030D-6E8A-4147-A177-3AD203B41FA5}">
                      <a16:colId xmlns:a16="http://schemas.microsoft.com/office/drawing/2014/main" val="20002"/>
                    </a:ext>
                  </a:extLst>
                </a:gridCol>
                <a:gridCol w="1313477">
                  <a:extLst>
                    <a:ext uri="{9D8B030D-6E8A-4147-A177-3AD203B41FA5}">
                      <a16:colId xmlns:a16="http://schemas.microsoft.com/office/drawing/2014/main" val="20003"/>
                    </a:ext>
                  </a:extLst>
                </a:gridCol>
                <a:gridCol w="1312818">
                  <a:extLst>
                    <a:ext uri="{9D8B030D-6E8A-4147-A177-3AD203B41FA5}">
                      <a16:colId xmlns:a16="http://schemas.microsoft.com/office/drawing/2014/main" val="20004"/>
                    </a:ext>
                  </a:extLst>
                </a:gridCol>
              </a:tblGrid>
              <a:tr h="458347">
                <a:tc rowSpan="2">
                  <a:txBody>
                    <a:bodyPr/>
                    <a:lstStyle/>
                    <a:p>
                      <a:pPr algn="ctr">
                        <a:lnSpc>
                          <a:spcPct val="90000"/>
                        </a:lnSpc>
                        <a:buNone/>
                      </a:pPr>
                      <a:r>
                        <a:rPr lang="zh-CN" altLang="en-US" sz="1800" b="1">
                          <a:latin typeface="微软雅黑" panose="020B0503020204020204" pitchFamily="34" charset="-122"/>
                          <a:ea typeface="微软雅黑" panose="020B0503020204020204" pitchFamily="34" charset="-122"/>
                        </a:rPr>
                        <a:t>行</a:t>
                      </a:r>
                    </a:p>
                  </a:txBody>
                  <a:tcPr anchor="ctr"/>
                </a:tc>
                <a:tc gridSpan="4">
                  <a:txBody>
                    <a:bodyPr/>
                    <a:lstStyle/>
                    <a:p>
                      <a:pPr algn="ctr">
                        <a:lnSpc>
                          <a:spcPct val="90000"/>
                        </a:lnSpc>
                        <a:buNone/>
                      </a:pPr>
                      <a:r>
                        <a:rPr lang="zh-CN" altLang="en-US" sz="1800">
                          <a:latin typeface="微软雅黑" panose="020B0503020204020204" pitchFamily="34" charset="-122"/>
                          <a:ea typeface="微软雅黑" panose="020B0503020204020204" pitchFamily="34" charset="-122"/>
                        </a:rPr>
                        <a:t>列</a:t>
                      </a: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en-US" altLang="zh-CN" sz="1800">
                        <a:latin typeface="微软雅黑" panose="020B0503020204020204" pitchFamily="34" charset="-122"/>
                        <a:ea typeface="微软雅黑" panose="020B0503020204020204" pitchFamily="34" charset="-122"/>
                      </a:endParaRPr>
                    </a:p>
                  </a:txBody>
                  <a:tcPr anchor="ctr"/>
                </a:tc>
                <a:tc hMerge="1">
                  <a:txBody>
                    <a:bodyPr/>
                    <a:lstStyle/>
                    <a:p>
                      <a:pPr algn="ctr">
                        <a:lnSpc>
                          <a:spcPct val="90000"/>
                        </a:lnSpc>
                        <a:buNone/>
                      </a:pPr>
                      <a:endParaRPr lang="zh-CN" altLang="en-US" sz="180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565181715"/>
                  </a:ext>
                </a:extLst>
              </a:tr>
              <a:tr h="458347">
                <a:tc vMerge="1">
                  <a:txBody>
                    <a:bodyPr/>
                    <a:lstStyle/>
                    <a:p>
                      <a:pPr algn="ctr">
                        <a:lnSpc>
                          <a:spcPct val="90000"/>
                        </a:lnSpc>
                        <a:buNone/>
                      </a:pPr>
                      <a:endParaRPr lang="zh-CN" altLang="en-US" sz="1800" b="1">
                        <a:latin typeface="微软雅黑" panose="020B0503020204020204" pitchFamily="34" charset="-122"/>
                        <a:ea typeface="微软雅黑" panose="020B0503020204020204" pitchFamily="34" charset="-122"/>
                      </a:endParaRPr>
                    </a:p>
                  </a:txBody>
                  <a:tcPr anchor="ct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服务器</a:t>
                      </a:r>
                    </a:p>
                  </a:txBody>
                  <a:tcPr anchor="ctr">
                    <a:solidFill>
                      <a:srgbClr val="1369B2"/>
                    </a:solidFill>
                  </a:tcP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操作系统</a:t>
                      </a:r>
                    </a:p>
                  </a:txBody>
                  <a:tcPr anchor="ctr">
                    <a:solidFill>
                      <a:srgbClr val="1369B2"/>
                    </a:solidFill>
                  </a:tcPr>
                </a:tc>
                <a:tc>
                  <a:txBody>
                    <a:bodyPr/>
                    <a:lstStyle/>
                    <a:p>
                      <a:pPr marL="0" algn="ctr" defTabSz="1219200" rtl="0" eaLnBrk="1" latinLnBrk="0" hangingPunct="1">
                        <a:lnSpc>
                          <a:spcPct val="90000"/>
                        </a:lnSpc>
                        <a:buNone/>
                      </a:pPr>
                      <a:r>
                        <a:rPr lang="en-US" altLang="zh-CN" sz="1800" b="1" kern="1200">
                          <a:solidFill>
                            <a:schemeClr val="lt1"/>
                          </a:solidFill>
                          <a:latin typeface="微软雅黑" panose="020B0503020204020204" pitchFamily="34" charset="-122"/>
                          <a:ea typeface="微软雅黑" panose="020B0503020204020204" pitchFamily="34" charset="-122"/>
                          <a:cs typeface="+mn-cs"/>
                        </a:rPr>
                        <a:t>插件</a:t>
                      </a:r>
                    </a:p>
                  </a:txBody>
                  <a:tcPr anchor="ctr">
                    <a:solidFill>
                      <a:srgbClr val="1369B2"/>
                    </a:solidFill>
                  </a:tcPr>
                </a:tc>
                <a:tc>
                  <a:txBody>
                    <a:bodyPr/>
                    <a:lstStyle/>
                    <a:p>
                      <a:pPr marL="0" algn="ctr" defTabSz="1219200" rtl="0" eaLnBrk="1" latinLnBrk="0" hangingPunct="1">
                        <a:lnSpc>
                          <a:spcPct val="90000"/>
                        </a:lnSpc>
                        <a:buNone/>
                      </a:pPr>
                      <a:r>
                        <a:rPr lang="zh-CN" altLang="en-US" sz="1800" b="1" kern="1200">
                          <a:solidFill>
                            <a:schemeClr val="lt1"/>
                          </a:solidFill>
                          <a:latin typeface="微软雅黑" panose="020B0503020204020204" pitchFamily="34" charset="-122"/>
                          <a:ea typeface="微软雅黑" panose="020B0503020204020204" pitchFamily="34" charset="-122"/>
                          <a:cs typeface="+mn-cs"/>
                        </a:rPr>
                        <a:t>浏览器</a:t>
                      </a:r>
                    </a:p>
                  </a:txBody>
                  <a:tcPr anchor="ctr">
                    <a:solidFill>
                      <a:srgbClr val="1369B2"/>
                    </a:solidFill>
                  </a:tcPr>
                </a:tc>
                <a:extLst>
                  <a:ext uri="{0D108BD9-81ED-4DB2-BD59-A6C34878D82A}">
                    <a16:rowId xmlns:a16="http://schemas.microsoft.com/office/drawing/2014/main" val="10000"/>
                  </a:ext>
                </a:extLst>
              </a:tr>
              <a:tr h="317859">
                <a:tc>
                  <a:txBody>
                    <a:bodyPr/>
                    <a:lstStyle/>
                    <a:p>
                      <a:pPr algn="ctr">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1</a:t>
                      </a: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sym typeface="+mn-ea"/>
                        </a:rPr>
                        <a:t>IIS</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Windows 7</a:t>
                      </a:r>
                    </a:p>
                  </a:txBody>
                  <a:tcPr marL="68580" marR="68580" marT="0" marB="0" anchor="ctr"/>
                </a:tc>
                <a:tc>
                  <a:txBody>
                    <a:bodyPr/>
                    <a:lstStyle/>
                    <a:p>
                      <a:pPr algn="ctr">
                        <a:spcAft>
                          <a:spcPts val="0"/>
                        </a:spcAft>
                      </a:pPr>
                      <a:r>
                        <a:rPr lang="zh-CN" altLang="en-US" sz="1800" kern="1200">
                          <a:solidFill>
                            <a:srgbClr val="595959"/>
                          </a:solidFill>
                          <a:latin typeface="微软雅黑" panose="020B0503020204020204" pitchFamily="34" charset="-122"/>
                          <a:ea typeface="微软雅黑" panose="020B0503020204020204" pitchFamily="34" charset="-122"/>
                          <a:cs typeface="+mn-cs"/>
                        </a:rPr>
                        <a:t>无</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IE11</a:t>
                      </a:r>
                    </a:p>
                  </a:txBody>
                  <a:tcPr marL="68580" marR="68580" marT="0" marB="0" anchor="ctr"/>
                </a:tc>
                <a:extLst>
                  <a:ext uri="{0D108BD9-81ED-4DB2-BD59-A6C34878D82A}">
                    <a16:rowId xmlns:a16="http://schemas.microsoft.com/office/drawing/2014/main" val="10001"/>
                  </a:ext>
                </a:extLst>
              </a:tr>
              <a:tr h="468653">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2</a:t>
                      </a:r>
                    </a:p>
                  </a:txBody>
                  <a:tcPr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IIS</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Windows 10</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微信插件</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Chrome</a:t>
                      </a:r>
                    </a:p>
                  </a:txBody>
                  <a:tcPr marL="68580" marR="68580" marT="0" marB="0" anchor="ctr"/>
                </a:tc>
                <a:extLst>
                  <a:ext uri="{0D108BD9-81ED-4DB2-BD59-A6C34878D82A}">
                    <a16:rowId xmlns:a16="http://schemas.microsoft.com/office/drawing/2014/main" val="10002"/>
                  </a:ext>
                </a:extLst>
              </a:tr>
              <a:tr h="370474">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3</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IIS</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Linux</a:t>
                      </a:r>
                    </a:p>
                  </a:txBody>
                  <a:tcPr marL="68580" marR="68580" marT="0" marB="0" anchor="ctr"/>
                </a:tc>
                <a:tc>
                  <a:txBody>
                    <a:bodyPr/>
                    <a:lstStyle/>
                    <a:p>
                      <a:pPr algn="ctr">
                        <a:spcAft>
                          <a:spcPts val="0"/>
                        </a:spcAft>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小程序</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FireFox</a:t>
                      </a:r>
                    </a:p>
                  </a:txBody>
                  <a:tcPr marL="68580" marR="68580" marT="0" marB="0" anchor="ctr"/>
                </a:tc>
                <a:extLst>
                  <a:ext uri="{0D108BD9-81ED-4DB2-BD59-A6C34878D82A}">
                    <a16:rowId xmlns:a16="http://schemas.microsoft.com/office/drawing/2014/main" val="10003"/>
                  </a:ext>
                </a:extLst>
              </a:tr>
              <a:tr h="312435">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4</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Apache</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Windows 7</a:t>
                      </a:r>
                    </a:p>
                  </a:txBody>
                  <a:tcPr marL="68580" marR="68580" marT="0" marB="0" anchor="ctr"/>
                </a:tc>
                <a:tc>
                  <a:txBody>
                    <a:bodyPr/>
                    <a:lstStyle/>
                    <a:p>
                      <a:pPr algn="ctr">
                        <a:spcAft>
                          <a:spcPts val="0"/>
                        </a:spcAft>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微信插件</a:t>
                      </a:r>
                      <a:endParaRPr lang="en-US" altLang="en-US" sz="1800" kern="1200">
                        <a:solidFill>
                          <a:srgbClr val="595959"/>
                        </a:solidFill>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FireFox</a:t>
                      </a:r>
                    </a:p>
                  </a:txBody>
                  <a:tcPr marL="68580" marR="68580" marT="0" marB="0" anchor="ctr"/>
                </a:tc>
                <a:extLst>
                  <a:ext uri="{0D108BD9-81ED-4DB2-BD59-A6C34878D82A}">
                    <a16:rowId xmlns:a16="http://schemas.microsoft.com/office/drawing/2014/main" val="10004"/>
                  </a:ext>
                </a:extLst>
              </a:tr>
              <a:tr h="468653">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5</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Apache</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Windows 10</a:t>
                      </a:r>
                    </a:p>
                  </a:txBody>
                  <a:tcPr marL="68580" marR="68580" marT="0" marB="0" anchor="ctr"/>
                </a:tc>
                <a:tc>
                  <a:txBody>
                    <a:bodyPr/>
                    <a:lstStyle/>
                    <a:p>
                      <a:pPr algn="ctr">
                        <a:spcAft>
                          <a:spcPts val="0"/>
                        </a:spcAft>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小程序</a:t>
                      </a:r>
                      <a:endParaRPr lang="en-US" altLang="en-US" sz="1800" kern="1200">
                        <a:solidFill>
                          <a:srgbClr val="595959"/>
                        </a:solidFill>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IE11</a:t>
                      </a:r>
                    </a:p>
                  </a:txBody>
                  <a:tcPr marL="68580" marR="68580" marT="0" marB="0" anchor="ctr"/>
                </a:tc>
                <a:extLst>
                  <a:ext uri="{0D108BD9-81ED-4DB2-BD59-A6C34878D82A}">
                    <a16:rowId xmlns:a16="http://schemas.microsoft.com/office/drawing/2014/main" val="10005"/>
                  </a:ext>
                </a:extLst>
              </a:tr>
              <a:tr h="321114">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6</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Apache</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Linux</a:t>
                      </a:r>
                    </a:p>
                  </a:txBody>
                  <a:tcPr marL="68580" marR="68580" marT="0" marB="0" anchor="ctr"/>
                </a:tc>
                <a:tc>
                  <a:txBody>
                    <a:bodyPr/>
                    <a:lstStyle/>
                    <a:p>
                      <a:pPr algn="ctr">
                        <a:spcAft>
                          <a:spcPts val="0"/>
                        </a:spcAft>
                        <a:buNone/>
                      </a:pPr>
                      <a:r>
                        <a:rPr lang="zh-CN" altLang="en-US" sz="1800" kern="1200">
                          <a:solidFill>
                            <a:srgbClr val="595959"/>
                          </a:solidFill>
                          <a:latin typeface="微软雅黑" panose="020B0503020204020204" pitchFamily="34" charset="-122"/>
                          <a:ea typeface="微软雅黑" panose="020B0503020204020204" pitchFamily="34" charset="-122"/>
                          <a:cs typeface="+mn-cs"/>
                        </a:rPr>
                        <a:t>无</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Chrome</a:t>
                      </a:r>
                    </a:p>
                  </a:txBody>
                  <a:tcPr marL="68580" marR="68580" marT="0" marB="0" anchor="ctr"/>
                </a:tc>
                <a:extLst>
                  <a:ext uri="{0D108BD9-81ED-4DB2-BD59-A6C34878D82A}">
                    <a16:rowId xmlns:a16="http://schemas.microsoft.com/office/drawing/2014/main" val="10006"/>
                  </a:ext>
                </a:extLst>
              </a:tr>
              <a:tr h="321656">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7</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Jetty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Windows 7</a:t>
                      </a:r>
                    </a:p>
                  </a:txBody>
                  <a:tcPr marL="68580" marR="68580" marT="0" marB="0" anchor="ctr"/>
                </a:tc>
                <a:tc>
                  <a:txBody>
                    <a:bodyPr/>
                    <a:lstStyle/>
                    <a:p>
                      <a:pPr algn="ctr">
                        <a:spcAft>
                          <a:spcPts val="0"/>
                        </a:spcAft>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小程序</a:t>
                      </a:r>
                      <a:endParaRPr lang="en-US" altLang="en-US" sz="1800" kern="1200">
                        <a:solidFill>
                          <a:srgbClr val="595959"/>
                        </a:solidFill>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Chrome</a:t>
                      </a:r>
                    </a:p>
                  </a:txBody>
                  <a:tcPr marL="68580" marR="68580" marT="0" marB="0" anchor="ctr"/>
                </a:tc>
                <a:extLst>
                  <a:ext uri="{0D108BD9-81ED-4DB2-BD59-A6C34878D82A}">
                    <a16:rowId xmlns:a16="http://schemas.microsoft.com/office/drawing/2014/main" val="10007"/>
                  </a:ext>
                </a:extLst>
              </a:tr>
              <a:tr h="468653">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8</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Jetty</a:t>
                      </a:r>
                    </a:p>
                  </a:txBody>
                  <a:tcPr marL="68580" marR="68580" marT="0" marB="0" anchor="ctr"/>
                </a:tc>
                <a:tc>
                  <a:txBody>
                    <a:bodyPr/>
                    <a:lstStyle/>
                    <a:p>
                      <a:pPr algn="ctr">
                        <a:spcAft>
                          <a:spcPts val="0"/>
                        </a:spcAft>
                      </a:pPr>
                      <a:r>
                        <a:rPr lang="en-US" sz="1800" kern="1200">
                          <a:solidFill>
                            <a:srgbClr val="595959"/>
                          </a:solidFill>
                          <a:latin typeface="微软雅黑" panose="020B0503020204020204" pitchFamily="34" charset="-122"/>
                          <a:ea typeface="微软雅黑" panose="020B0503020204020204" pitchFamily="34" charset="-122"/>
                          <a:cs typeface="+mn-cs"/>
                        </a:rPr>
                        <a:t>Windows 10</a:t>
                      </a:r>
                    </a:p>
                  </a:txBody>
                  <a:tcPr marL="68580" marR="68580" marT="0" marB="0" anchor="ctr"/>
                </a:tc>
                <a:tc>
                  <a:txBody>
                    <a:bodyPr/>
                    <a:lstStyle/>
                    <a:p>
                      <a:pPr algn="ctr">
                        <a:spcAft>
                          <a:spcPts val="0"/>
                        </a:spcAft>
                        <a:buNone/>
                      </a:pPr>
                      <a:r>
                        <a:rPr lang="zh-CN" altLang="en-US" sz="1800" kern="1200">
                          <a:solidFill>
                            <a:srgbClr val="595959"/>
                          </a:solidFill>
                          <a:latin typeface="微软雅黑" panose="020B0503020204020204" pitchFamily="34" charset="-122"/>
                          <a:ea typeface="微软雅黑" panose="020B0503020204020204" pitchFamily="34" charset="-122"/>
                          <a:cs typeface="+mn-cs"/>
                          <a:sym typeface="+mn-ea"/>
                        </a:rPr>
                        <a:t>无</a:t>
                      </a:r>
                      <a:endParaRPr lang="en-US" altLang="en-US" sz="1800" kern="1200">
                        <a:solidFill>
                          <a:srgbClr val="595959"/>
                        </a:solidFill>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FireFox</a:t>
                      </a:r>
                    </a:p>
                  </a:txBody>
                  <a:tcPr marL="68580" marR="68580" marT="0" marB="0" anchor="ctr"/>
                </a:tc>
                <a:extLst>
                  <a:ext uri="{0D108BD9-81ED-4DB2-BD59-A6C34878D82A}">
                    <a16:rowId xmlns:a16="http://schemas.microsoft.com/office/drawing/2014/main" val="10008"/>
                  </a:ext>
                </a:extLst>
              </a:tr>
              <a:tr h="353659">
                <a:tc>
                  <a:txBody>
                    <a:bodyPr/>
                    <a:lstStyle/>
                    <a:p>
                      <a:pPr algn="ctr">
                        <a:buClrTx/>
                        <a:buSzTx/>
                        <a:buFontTx/>
                        <a:buNone/>
                      </a:pPr>
                      <a:r>
                        <a:rPr lang="en-US" altLang="zh-CN" sz="1800" kern="1200">
                          <a:solidFill>
                            <a:srgbClr val="595959"/>
                          </a:solidFill>
                          <a:latin typeface="微软雅黑" panose="020B0503020204020204" pitchFamily="34" charset="-122"/>
                          <a:ea typeface="微软雅黑" panose="020B0503020204020204" pitchFamily="34" charset="-122"/>
                          <a:cs typeface="+mn-cs"/>
                        </a:rPr>
                        <a:t>9</a:t>
                      </a:r>
                    </a:p>
                  </a:txBody>
                  <a:tcPr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Jetty</a:t>
                      </a: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Linux</a:t>
                      </a:r>
                    </a:p>
                  </a:txBody>
                  <a:tcPr marL="68580" marR="68580" marT="0" marB="0" anchor="ctr"/>
                </a:tc>
                <a:tc>
                  <a:txBody>
                    <a:bodyPr/>
                    <a:lstStyle/>
                    <a:p>
                      <a:pPr algn="ctr">
                        <a:spcAft>
                          <a:spcPts val="0"/>
                        </a:spcAft>
                        <a:buNone/>
                      </a:pPr>
                      <a:r>
                        <a:rPr lang="en-US" sz="1800" kern="1200">
                          <a:solidFill>
                            <a:srgbClr val="595959"/>
                          </a:solidFill>
                          <a:latin typeface="微软雅黑" panose="020B0503020204020204" pitchFamily="34" charset="-122"/>
                          <a:ea typeface="微软雅黑" panose="020B0503020204020204" pitchFamily="34" charset="-122"/>
                          <a:cs typeface="+mn-cs"/>
                          <a:sym typeface="+mn-ea"/>
                        </a:rPr>
                        <a:t>微信插件</a:t>
                      </a:r>
                      <a:endParaRPr lang="en-US" altLang="en-US" sz="1800" kern="1200">
                        <a:solidFill>
                          <a:srgbClr val="595959"/>
                        </a:solidFill>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spcAft>
                          <a:spcPts val="0"/>
                        </a:spcAft>
                        <a:buNone/>
                      </a:pPr>
                      <a:r>
                        <a:rPr lang="en-US" altLang="en-US" sz="1800" kern="1200">
                          <a:solidFill>
                            <a:srgbClr val="595959"/>
                          </a:solidFill>
                          <a:latin typeface="微软雅黑" panose="020B0503020204020204" pitchFamily="34" charset="-122"/>
                          <a:ea typeface="微软雅黑" panose="020B0503020204020204" pitchFamily="34" charset="-122"/>
                          <a:cs typeface="+mn-cs"/>
                        </a:rPr>
                        <a:t>IE11</a:t>
                      </a:r>
                    </a:p>
                  </a:txBody>
                  <a:tcPr marL="68580" marR="68580" marT="0" marB="0" anchor="ct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791835" y="3213735"/>
            <a:ext cx="595884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用户筛选功能正交实验设计</a:t>
            </a:r>
            <a:r>
              <a:rPr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根据正交表生成</a:t>
            </a:r>
            <a:r>
              <a:rPr lang="zh-CN" sz="2000">
                <a:solidFill>
                  <a:srgbClr val="0070C0"/>
                </a:solidFill>
                <a:latin typeface="微软雅黑" panose="020B0503020204020204" pitchFamily="34" charset="-122"/>
                <a:ea typeface="微软雅黑" panose="020B0503020204020204" pitchFamily="34" charset="-122"/>
                <a:cs typeface="+mn-ea"/>
                <a:sym typeface="+mn-lt"/>
              </a:rPr>
              <a:t>用户筛选功能</a:t>
            </a:r>
            <a:r>
              <a:rPr lang="zh-CN"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的测试用例</a:t>
            </a:r>
          </a:p>
        </p:txBody>
      </p:sp>
      <p:grpSp>
        <p:nvGrpSpPr>
          <p:cNvPr id="19" name="组合 18"/>
          <p:cNvGrpSpPr/>
          <p:nvPr/>
        </p:nvGrpSpPr>
        <p:grpSpPr>
          <a:xfrm>
            <a:off x="530860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2.4.3	实例二：用户筛选功能正交实验设计</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4942840" y="1557655"/>
            <a:ext cx="6289675" cy="427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假设有一个招聘求职软件，招聘人员可以根据多个因素来筛选</a:t>
            </a:r>
            <a:r>
              <a:rPr lang="zh-CN" altLang="en-US" sz="1800">
                <a:solidFill>
                  <a:srgbClr val="595959"/>
                </a:solidFill>
                <a:latin typeface="微软雅黑" panose="020B0503020204020204" pitchFamily="34" charset="-122"/>
                <a:ea typeface="微软雅黑" panose="020B0503020204020204" pitchFamily="34" charset="-122"/>
              </a:rPr>
              <a:t>求职者。下面</a:t>
            </a:r>
            <a:r>
              <a:rPr lang="zh-CN" altLang="en-US" sz="1800" dirty="0">
                <a:solidFill>
                  <a:srgbClr val="595959"/>
                </a:solidFill>
                <a:latin typeface="微软雅黑" panose="020B0503020204020204" pitchFamily="34" charset="-122"/>
                <a:ea typeface="微软雅黑" panose="020B0503020204020204" pitchFamily="34" charset="-122"/>
              </a:rPr>
              <a:t>选择</a:t>
            </a:r>
            <a:r>
              <a:rPr lang="zh-CN" altLang="en-US" sz="1800">
                <a:solidFill>
                  <a:srgbClr val="0070C0"/>
                </a:solidFill>
                <a:latin typeface="微软雅黑" panose="020B0503020204020204" pitchFamily="34" charset="-122"/>
                <a:ea typeface="微软雅黑" panose="020B0503020204020204" pitchFamily="34" charset="-122"/>
              </a:rPr>
              <a:t>城市、招聘岗位、</a:t>
            </a:r>
            <a:r>
              <a:rPr lang="zh-CN" altLang="en-US" sz="1800" dirty="0">
                <a:solidFill>
                  <a:srgbClr val="0070C0"/>
                </a:solidFill>
                <a:latin typeface="微软雅黑" panose="020B0503020204020204" pitchFamily="34" charset="-122"/>
                <a:ea typeface="微软雅黑" panose="020B0503020204020204" pitchFamily="34" charset="-122"/>
              </a:rPr>
              <a:t>学历、计算机等级和工作经验作为关键因素</a:t>
            </a:r>
            <a:r>
              <a:rPr lang="zh-CN" altLang="en-US" sz="1800" dirty="0">
                <a:solidFill>
                  <a:srgbClr val="595959"/>
                </a:solidFill>
                <a:latin typeface="微软雅黑" panose="020B0503020204020204" pitchFamily="34" charset="-122"/>
                <a:ea typeface="微软雅黑" panose="020B0503020204020204" pitchFamily="34" charset="-122"/>
              </a:rPr>
              <a:t>，每个因素都有不同的取值，</a:t>
            </a:r>
            <a:r>
              <a:rPr lang="zh-CN" altLang="en-US" sz="1800">
                <a:solidFill>
                  <a:srgbClr val="595959"/>
                </a:solidFill>
                <a:latin typeface="微软雅黑" panose="020B0503020204020204" pitchFamily="34" charset="-122"/>
                <a:ea typeface="微软雅黑" panose="020B0503020204020204" pitchFamily="34" charset="-122"/>
              </a:rPr>
              <a:t>具体如下。</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城市：</a:t>
            </a:r>
            <a:r>
              <a:rPr lang="zh-CN" altLang="en-US" sz="1800" dirty="0">
                <a:solidFill>
                  <a:srgbClr val="0070C0"/>
                </a:solidFill>
                <a:latin typeface="微软雅黑" panose="020B0503020204020204" pitchFamily="34" charset="-122"/>
                <a:ea typeface="微软雅黑" panose="020B0503020204020204" pitchFamily="34" charset="-122"/>
              </a:rPr>
              <a:t>北京、上海、深圳、广州</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a:solidFill>
                  <a:srgbClr val="595959"/>
                </a:solidFill>
                <a:latin typeface="微软雅黑" panose="020B0503020204020204" pitchFamily="34" charset="-122"/>
                <a:ea typeface="微软雅黑" panose="020B0503020204020204" pitchFamily="34" charset="-122"/>
              </a:rPr>
              <a:t>招聘岗位：</a:t>
            </a:r>
            <a:r>
              <a:rPr lang="zh-CN" altLang="en-US" sz="1800">
                <a:solidFill>
                  <a:srgbClr val="0070C0"/>
                </a:solidFill>
                <a:latin typeface="微软雅黑" panose="020B0503020204020204" pitchFamily="34" charset="-122"/>
                <a:ea typeface="微软雅黑" panose="020B0503020204020204" pitchFamily="34" charset="-122"/>
              </a:rPr>
              <a:t>产品运营、产品经理、软件测试、软件工程师</a:t>
            </a:r>
            <a:r>
              <a:rPr lang="zh-CN" altLang="en-US" sz="180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a:solidFill>
                  <a:srgbClr val="595959"/>
                </a:solidFill>
                <a:latin typeface="微软雅黑" panose="020B0503020204020204" pitchFamily="34" charset="-122"/>
                <a:ea typeface="微软雅黑" panose="020B0503020204020204" pitchFamily="34" charset="-122"/>
              </a:rPr>
              <a:t>学历：</a:t>
            </a:r>
            <a:r>
              <a:rPr lang="zh-CN" altLang="en-US" sz="1800">
                <a:solidFill>
                  <a:srgbClr val="0070C0"/>
                </a:solidFill>
                <a:latin typeface="微软雅黑" panose="020B0503020204020204" pitchFamily="34" charset="-122"/>
                <a:ea typeface="微软雅黑" panose="020B0503020204020204" pitchFamily="34" charset="-122"/>
              </a:rPr>
              <a:t>高中、专科、本科、研究生</a:t>
            </a:r>
            <a:r>
              <a:rPr lang="zh-CN" altLang="en-US" sz="180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计算机等级：</a:t>
            </a:r>
            <a:r>
              <a:rPr lang="zh-CN" altLang="en-US" sz="1800" dirty="0">
                <a:solidFill>
                  <a:srgbClr val="0070C0"/>
                </a:solidFill>
                <a:latin typeface="微软雅黑" panose="020B0503020204020204" pitchFamily="34" charset="-122"/>
                <a:ea typeface="微软雅黑" panose="020B0503020204020204" pitchFamily="34" charset="-122"/>
              </a:rPr>
              <a:t>计算机一级、计算机二级、计算机三级、计算机四级</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l"/>
            </a:pPr>
            <a:r>
              <a:rPr lang="zh-CN" altLang="en-US" sz="1800" dirty="0">
                <a:solidFill>
                  <a:srgbClr val="595959"/>
                </a:solidFill>
                <a:latin typeface="微软雅黑" panose="020B0503020204020204" pitchFamily="34" charset="-122"/>
                <a:ea typeface="微软雅黑" panose="020B0503020204020204" pitchFamily="34" charset="-122"/>
              </a:rPr>
              <a:t>工作经验：</a:t>
            </a:r>
            <a:r>
              <a:rPr lang="zh-CN" altLang="en-US" sz="1800" dirty="0">
                <a:solidFill>
                  <a:srgbClr val="0070C0"/>
                </a:solidFill>
                <a:latin typeface="微软雅黑" panose="020B0503020204020204" pitchFamily="34" charset="-122"/>
                <a:ea typeface="微软雅黑" panose="020B0503020204020204" pitchFamily="34" charset="-122"/>
              </a:rPr>
              <a:t>1年、2年、3年</a:t>
            </a:r>
            <a:r>
              <a:rPr lang="zh-CN" altLang="en-US" sz="1800">
                <a:solidFill>
                  <a:srgbClr val="0070C0"/>
                </a:solidFill>
                <a:latin typeface="微软雅黑" panose="020B0503020204020204" pitchFamily="34" charset="-122"/>
                <a:ea typeface="微软雅黑" panose="020B0503020204020204" pitchFamily="34" charset="-122"/>
              </a:rPr>
              <a:t>、4年</a:t>
            </a:r>
            <a:r>
              <a:rPr lang="zh-CN" altLang="en-US" sz="180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3"/>
          <a:stretch>
            <a:fillRect/>
          </a:stretch>
        </p:blipFill>
        <p:spPr>
          <a:xfrm>
            <a:off x="839386" y="1413456"/>
            <a:ext cx="3715858" cy="4006159"/>
          </a:xfrm>
          <a:prstGeom prst="rect">
            <a:avLst/>
          </a:prstGeom>
        </p:spPr>
      </p:pic>
      <p:sp>
        <p:nvSpPr>
          <p:cNvPr id="2"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2.4.3	实例二：用户筛选功能正交实验设计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911225" y="861060"/>
            <a:ext cx="996886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在官网</a:t>
            </a:r>
            <a:r>
              <a:rPr lang="zh-CN" altLang="en-US" sz="1800" dirty="0">
                <a:solidFill>
                  <a:srgbClr val="0070C0"/>
                </a:solidFill>
                <a:latin typeface="微软雅黑" panose="020B0503020204020204" pitchFamily="34" charset="-122"/>
                <a:ea typeface="微软雅黑" panose="020B0503020204020204" pitchFamily="34" charset="-122"/>
              </a:rPr>
              <a:t>下载Allpairs</a:t>
            </a:r>
            <a:r>
              <a:rPr lang="zh-CN" altLang="en-US" sz="1800" dirty="0">
                <a:solidFill>
                  <a:srgbClr val="595959"/>
                </a:solidFill>
                <a:latin typeface="微软雅黑" panose="020B0503020204020204" pitchFamily="34" charset="-122"/>
                <a:ea typeface="微软雅黑" panose="020B0503020204020204" pitchFamily="34" charset="-122"/>
              </a:rPr>
              <a:t>工具。</a:t>
            </a:r>
          </a:p>
        </p:txBody>
      </p:sp>
      <p:sp>
        <p:nvSpPr>
          <p:cNvPr id="2"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2.4.3	实例二：用户筛选功能正交实验设计</a:t>
            </a:r>
          </a:p>
        </p:txBody>
      </p:sp>
      <p:pic>
        <p:nvPicPr>
          <p:cNvPr id="83" name="图片 83" descr="首页"/>
          <p:cNvPicPr/>
          <p:nvPr/>
        </p:nvPicPr>
        <p:blipFill>
          <a:blip r:embed="rId3"/>
          <a:stretch>
            <a:fillRect/>
          </a:stretch>
        </p:blipFill>
        <p:spPr>
          <a:xfrm>
            <a:off x="851535" y="1413510"/>
            <a:ext cx="4674235" cy="2654300"/>
          </a:xfrm>
          <a:prstGeom prst="rect">
            <a:avLst/>
          </a:prstGeom>
        </p:spPr>
      </p:pic>
      <p:pic>
        <p:nvPicPr>
          <p:cNvPr id="84" name="图片 84" descr="页面02"/>
          <p:cNvPicPr/>
          <p:nvPr/>
        </p:nvPicPr>
        <p:blipFill>
          <a:blip r:embed="rId4"/>
          <a:stretch>
            <a:fillRect/>
          </a:stretch>
        </p:blipFill>
        <p:spPr>
          <a:xfrm>
            <a:off x="911225" y="4221480"/>
            <a:ext cx="4613910" cy="2492375"/>
          </a:xfrm>
          <a:prstGeom prst="rect">
            <a:avLst/>
          </a:prstGeom>
        </p:spPr>
      </p:pic>
      <p:pic>
        <p:nvPicPr>
          <p:cNvPr id="85" name="图片 85" descr="页面03"/>
          <p:cNvPicPr/>
          <p:nvPr/>
        </p:nvPicPr>
        <p:blipFill>
          <a:blip r:embed="rId5"/>
          <a:stretch>
            <a:fillRect/>
          </a:stretch>
        </p:blipFill>
        <p:spPr>
          <a:xfrm>
            <a:off x="6095365" y="1990090"/>
            <a:ext cx="4498340" cy="3340735"/>
          </a:xfrm>
          <a:prstGeom prst="rect">
            <a:avLst/>
          </a:prstGeom>
        </p:spPr>
      </p:pic>
      <p:sp>
        <p:nvSpPr>
          <p:cNvPr id="29" name="椭圆 28"/>
          <p:cNvSpPr/>
          <p:nvPr/>
        </p:nvSpPr>
        <p:spPr>
          <a:xfrm>
            <a:off x="695067" y="1341460"/>
            <a:ext cx="383645" cy="3836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59" name="椭圆 58"/>
          <p:cNvSpPr/>
          <p:nvPr/>
        </p:nvSpPr>
        <p:spPr>
          <a:xfrm>
            <a:off x="695425" y="4084451"/>
            <a:ext cx="383645" cy="3836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0" name="椭圆 29"/>
          <p:cNvSpPr/>
          <p:nvPr/>
        </p:nvSpPr>
        <p:spPr>
          <a:xfrm>
            <a:off x="5903763" y="1773285"/>
            <a:ext cx="383645" cy="3836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33"/>
          <p:cNvPicPr>
            <a:picLocks noChangeAspect="1"/>
          </p:cNvPicPr>
          <p:nvPr/>
        </p:nvPicPr>
        <p:blipFill>
          <a:blip r:embed="rId3"/>
          <a:stretch>
            <a:fillRect/>
          </a:stretch>
        </p:blipFill>
        <p:spPr>
          <a:xfrm>
            <a:off x="6095365" y="1917700"/>
            <a:ext cx="5620385" cy="3577590"/>
          </a:xfrm>
          <a:prstGeom prst="rect">
            <a:avLst/>
          </a:prstGeom>
        </p:spPr>
      </p:pic>
      <p:pic>
        <p:nvPicPr>
          <p:cNvPr id="4" name="图片 3" descr="222"/>
          <p:cNvPicPr>
            <a:picLocks noChangeAspect="1"/>
          </p:cNvPicPr>
          <p:nvPr/>
        </p:nvPicPr>
        <p:blipFill>
          <a:blip r:embed="rId4"/>
          <a:stretch>
            <a:fillRect/>
          </a:stretch>
        </p:blipFill>
        <p:spPr>
          <a:xfrm>
            <a:off x="911225" y="4293235"/>
            <a:ext cx="4695825" cy="2085975"/>
          </a:xfrm>
          <a:prstGeom prst="rect">
            <a:avLst/>
          </a:prstGeom>
        </p:spPr>
      </p:pic>
      <p:pic>
        <p:nvPicPr>
          <p:cNvPr id="3" name="图片 2" descr="111"/>
          <p:cNvPicPr>
            <a:picLocks noChangeAspect="1"/>
          </p:cNvPicPr>
          <p:nvPr/>
        </p:nvPicPr>
        <p:blipFill>
          <a:blip r:embed="rId5"/>
          <a:stretch>
            <a:fillRect/>
          </a:stretch>
        </p:blipFill>
        <p:spPr>
          <a:xfrm>
            <a:off x="982980" y="1873250"/>
            <a:ext cx="4333875" cy="1657350"/>
          </a:xfrm>
          <a:prstGeom prst="rect">
            <a:avLst/>
          </a:prstGeom>
        </p:spPr>
      </p:pic>
      <p:sp>
        <p:nvSpPr>
          <p:cNvPr id="47" name="TextBox 35"/>
          <p:cNvSpPr txBox="1">
            <a:spLocks noChangeArrowheads="1"/>
          </p:cNvSpPr>
          <p:nvPr/>
        </p:nvSpPr>
        <p:spPr bwMode="auto">
          <a:xfrm>
            <a:off x="911225" y="861060"/>
            <a:ext cx="996886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使用Allpairs工具</a:t>
            </a:r>
            <a:r>
              <a:rPr lang="zh-CN" altLang="en-US" sz="1800" dirty="0">
                <a:solidFill>
                  <a:srgbClr val="595959"/>
                </a:solidFill>
                <a:latin typeface="微软雅黑" panose="020B0503020204020204" pitchFamily="34" charset="-122"/>
                <a:ea typeface="微软雅黑" panose="020B0503020204020204" pitchFamily="34" charset="-122"/>
              </a:rPr>
              <a:t>自动</a:t>
            </a:r>
            <a:r>
              <a:rPr lang="zh-CN" altLang="en-US" sz="1800" dirty="0">
                <a:solidFill>
                  <a:srgbClr val="0070C0"/>
                </a:solidFill>
                <a:latin typeface="微软雅黑" panose="020B0503020204020204" pitchFamily="34" charset="-122"/>
                <a:ea typeface="微软雅黑" panose="020B0503020204020204" pitchFamily="34" charset="-122"/>
              </a:rPr>
              <a:t>生成</a:t>
            </a:r>
            <a:r>
              <a:rPr lang="zh-CN" altLang="en-US" sz="1800" dirty="0">
                <a:solidFill>
                  <a:srgbClr val="595959"/>
                </a:solidFill>
                <a:latin typeface="微软雅黑" panose="020B0503020204020204" pitchFamily="34" charset="-122"/>
                <a:ea typeface="微软雅黑" panose="020B0503020204020204" pitchFamily="34" charset="-122"/>
              </a:rPr>
              <a:t>一个</a:t>
            </a:r>
            <a:r>
              <a:rPr lang="zh-CN" altLang="en-US" sz="1800" dirty="0">
                <a:solidFill>
                  <a:srgbClr val="0070C0"/>
                </a:solidFill>
                <a:latin typeface="微软雅黑" panose="020B0503020204020204" pitchFamily="34" charset="-122"/>
                <a:ea typeface="微软雅黑" panose="020B0503020204020204" pitchFamily="34" charset="-122"/>
              </a:rPr>
              <a:t>5因子4水平</a:t>
            </a:r>
            <a:r>
              <a:rPr lang="zh-CN" altLang="en-US" sz="1800" dirty="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0070C0"/>
                </a:solidFill>
                <a:latin typeface="微软雅黑" panose="020B0503020204020204" pitchFamily="34" charset="-122"/>
                <a:ea typeface="微软雅黑" panose="020B0503020204020204" pitchFamily="34" charset="-122"/>
              </a:rPr>
              <a:t>正交表</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2"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2.4.3	实例二：用户筛选功能正交实验设计</a:t>
            </a:r>
          </a:p>
        </p:txBody>
      </p:sp>
      <p:sp>
        <p:nvSpPr>
          <p:cNvPr id="29" name="椭圆 28"/>
          <p:cNvSpPr/>
          <p:nvPr/>
        </p:nvSpPr>
        <p:spPr>
          <a:xfrm>
            <a:off x="766822" y="1723095"/>
            <a:ext cx="383645" cy="3836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4</a:t>
            </a:r>
            <a:endParaRPr kumimoji="1" lang="zh-CN" altLang="en-US" dirty="0"/>
          </a:p>
        </p:txBody>
      </p:sp>
      <p:sp>
        <p:nvSpPr>
          <p:cNvPr id="59" name="椭圆 58"/>
          <p:cNvSpPr/>
          <p:nvPr/>
        </p:nvSpPr>
        <p:spPr>
          <a:xfrm>
            <a:off x="695425" y="4155571"/>
            <a:ext cx="383645" cy="3836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4</a:t>
            </a:r>
            <a:endParaRPr kumimoji="1" lang="zh-CN" altLang="en-US" dirty="0"/>
          </a:p>
        </p:txBody>
      </p:sp>
      <p:sp>
        <p:nvSpPr>
          <p:cNvPr id="30" name="椭圆 29"/>
          <p:cNvSpPr/>
          <p:nvPr/>
        </p:nvSpPr>
        <p:spPr>
          <a:xfrm>
            <a:off x="5903763" y="1773285"/>
            <a:ext cx="383645" cy="3836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6</a:t>
            </a:r>
            <a:endParaRPr kumimoji="1" lang="zh-CN" altLang="en-US" dirty="0"/>
          </a:p>
        </p:txBody>
      </p:sp>
      <p:sp>
        <p:nvSpPr>
          <p:cNvPr id="6" name="文本框 5"/>
          <p:cNvSpPr txBox="1"/>
          <p:nvPr/>
        </p:nvSpPr>
        <p:spPr>
          <a:xfrm>
            <a:off x="2423160" y="1485265"/>
            <a:ext cx="1403985" cy="368300"/>
          </a:xfrm>
          <a:prstGeom prst="rect">
            <a:avLst/>
          </a:prstGeom>
          <a:noFill/>
        </p:spPr>
        <p:txBody>
          <a:bodyPr wrap="square" rtlCol="0" anchor="t">
            <a:spAutoFit/>
          </a:bodyPr>
          <a:lstStyle/>
          <a:p>
            <a:r>
              <a:rPr lang="zh-CN" altLang="en-US" sz="1800" dirty="0">
                <a:solidFill>
                  <a:srgbClr val="0070C0"/>
                </a:solidFill>
                <a:latin typeface="微软雅黑" panose="020B0503020204020204" pitchFamily="34" charset="-122"/>
                <a:ea typeface="微软雅黑" panose="020B0503020204020204" pitchFamily="34" charset="-122"/>
              </a:rPr>
              <a:t>test.txt文件</a:t>
            </a:r>
          </a:p>
        </p:txBody>
      </p:sp>
      <p:sp>
        <p:nvSpPr>
          <p:cNvPr id="7" name="文本框 6"/>
          <p:cNvSpPr txBox="1"/>
          <p:nvPr/>
        </p:nvSpPr>
        <p:spPr>
          <a:xfrm>
            <a:off x="2350770" y="3924935"/>
            <a:ext cx="1798320" cy="368300"/>
          </a:xfrm>
          <a:prstGeom prst="rect">
            <a:avLst/>
          </a:prstGeom>
          <a:noFill/>
        </p:spPr>
        <p:txBody>
          <a:bodyPr wrap="square" rtlCol="0" anchor="t">
            <a:spAutoFit/>
          </a:bodyPr>
          <a:lstStyle/>
          <a:p>
            <a:r>
              <a:rPr lang="zh-CN" altLang="en-US" sz="1800" dirty="0">
                <a:solidFill>
                  <a:srgbClr val="0070C0"/>
                </a:solidFill>
                <a:latin typeface="微软雅黑" panose="020B0503020204020204" pitchFamily="34" charset="-122"/>
                <a:ea typeface="微软雅黑" panose="020B0503020204020204" pitchFamily="34" charset="-122"/>
              </a:rPr>
              <a:t>cmd命令窗口</a:t>
            </a:r>
          </a:p>
        </p:txBody>
      </p:sp>
      <p:sp>
        <p:nvSpPr>
          <p:cNvPr id="8" name="文本框 7"/>
          <p:cNvSpPr txBox="1"/>
          <p:nvPr/>
        </p:nvSpPr>
        <p:spPr>
          <a:xfrm>
            <a:off x="7607300" y="1521460"/>
            <a:ext cx="2953385" cy="368300"/>
          </a:xfrm>
          <a:prstGeom prst="rect">
            <a:avLst/>
          </a:prstGeom>
          <a:noFill/>
        </p:spPr>
        <p:txBody>
          <a:bodyPr wrap="square" rtlCol="0" anchor="t">
            <a:spAutoFit/>
          </a:bodyPr>
          <a:lstStyle/>
          <a:p>
            <a:r>
              <a:rPr lang="zh-CN" altLang="en-US" sz="1800" dirty="0">
                <a:solidFill>
                  <a:srgbClr val="0070C0"/>
                </a:solidFill>
                <a:latin typeface="微软雅黑" panose="020B0503020204020204" pitchFamily="34" charset="-122"/>
                <a:ea typeface="微软雅黑" panose="020B0503020204020204" pitchFamily="34" charset="-122"/>
              </a:rPr>
              <a:t>pairs.zip文件解压后的目录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444"/>
          <p:cNvPicPr>
            <a:picLocks noChangeAspect="1"/>
          </p:cNvPicPr>
          <p:nvPr/>
        </p:nvPicPr>
        <p:blipFill>
          <a:blip r:embed="rId3"/>
          <a:stretch>
            <a:fillRect/>
          </a:stretch>
        </p:blipFill>
        <p:spPr>
          <a:xfrm>
            <a:off x="2689860" y="1485900"/>
            <a:ext cx="6802120" cy="5116195"/>
          </a:xfrm>
          <a:prstGeom prst="rect">
            <a:avLst/>
          </a:prstGeom>
        </p:spPr>
      </p:pic>
      <p:sp>
        <p:nvSpPr>
          <p:cNvPr id="2" name="Title 1"/>
          <p:cNvSpPr txBox="1"/>
          <p:nvPr/>
        </p:nvSpPr>
        <p:spPr>
          <a:xfrm>
            <a:off x="1143635" y="266700"/>
            <a:ext cx="736917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2.4.3	实例二：用户筛选功能正交实验设计</a:t>
            </a:r>
          </a:p>
        </p:txBody>
      </p:sp>
      <p:sp>
        <p:nvSpPr>
          <p:cNvPr id="29" name="椭圆 28"/>
          <p:cNvSpPr/>
          <p:nvPr/>
        </p:nvSpPr>
        <p:spPr>
          <a:xfrm>
            <a:off x="2494657" y="1341460"/>
            <a:ext cx="383645" cy="3836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7</a:t>
            </a:r>
            <a:endParaRPr kumimoji="1" lang="zh-CN" altLang="en-US" dirty="0"/>
          </a:p>
        </p:txBody>
      </p:sp>
      <p:sp>
        <p:nvSpPr>
          <p:cNvPr id="6" name="文本框 5"/>
          <p:cNvSpPr txBox="1"/>
          <p:nvPr/>
        </p:nvSpPr>
        <p:spPr>
          <a:xfrm>
            <a:off x="4726940" y="1054100"/>
            <a:ext cx="2380615" cy="368300"/>
          </a:xfrm>
          <a:prstGeom prst="rect">
            <a:avLst/>
          </a:prstGeom>
          <a:noFill/>
        </p:spPr>
        <p:txBody>
          <a:bodyPr wrap="square" rtlCol="0" anchor="t">
            <a:spAutoFit/>
          </a:bodyPr>
          <a:lstStyle/>
          <a:p>
            <a:r>
              <a:rPr lang="zh-CN" altLang="en-US" sz="1800" dirty="0">
                <a:solidFill>
                  <a:srgbClr val="0070C0"/>
                </a:solidFill>
                <a:latin typeface="微软雅黑" panose="020B0503020204020204" pitchFamily="34" charset="-122"/>
                <a:ea typeface="微软雅黑" panose="020B0503020204020204" pitchFamily="34" charset="-122"/>
              </a:rPr>
              <a:t>test01.excel正交表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17f8e4a56fc57c2e92e6fdc581ab83ee55365e"/>
  <p:tag name="KSO_WPP_MARK_KEY" val="f71d5144-0573-45f9-bb21-9102466a32de"/>
  <p:tag name="COMMONDATA" val="eyJoZGlkIjoiY2M1MmI4Y2U5ZGU3ODg0MGFlYjQ5MWViZmIzYjVhMDEifQ=="/>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93*182"/>
  <p:tag name="TABLE_ENDDRAG_RECT" val="219*179*593*182"/>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55*186"/>
  <p:tag name="TABLE_ENDDRAG_RECT" val="190*252*655*186"/>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42*451"/>
  <p:tag name="TABLE_ENDDRAG_RECT" val="219*82*542*451"/>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42*451"/>
  <p:tag name="TABLE_ENDDRAG_RECT" val="219*82*542*451"/>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42*451"/>
  <p:tag name="TABLE_ENDDRAG_RECT" val="219*82*542*451"/>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42*451"/>
  <p:tag name="TABLE_ENDDRAG_RECT" val="219*82*542*451"/>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42*451"/>
  <p:tag name="TABLE_ENDDRAG_RECT" val="219*82*542*451"/>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68*379"/>
  <p:tag name="TABLE_ENDDRAG_RECT" val="173*133*668*379"/>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68*379"/>
  <p:tag name="TABLE_ENDDRAG_RECT" val="173*133*668*379"/>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42*451"/>
  <p:tag name="TABLE_ENDDRAG_RECT" val="219*82*542*45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04*302"/>
  <p:tag name="TABLE_ENDDRAG_RECT" val="77*105*604*302"/>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68*379"/>
  <p:tag name="TABLE_ENDDRAG_RECT" val="173*133*668*379"/>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68*379"/>
  <p:tag name="TABLE_ENDDRAG_RECT" val="173*133*668*379"/>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16*334"/>
  <p:tag name="TABLE_ENDDRAG_RECT" val="185*151*616*334"/>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458*248"/>
  <p:tag name="TABLE_ENDDRAG_RECT" val="179*244*458*248"/>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817*379"/>
  <p:tag name="TABLE_ENDDRAG_RECT" val="88*123*817*380"/>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68*373"/>
  <p:tag name="TABLE_ENDDRAG_RECT" val="185*118*668*373"/>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65*374"/>
  <p:tag name="TABLE_ENDDRAG_RECT" val="162*116*565*374"/>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458*248"/>
  <p:tag name="TABLE_ENDDRAG_RECT" val="179*244*458*248"/>
</p:tagLst>
</file>

<file path=ppt/tags/tag28.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68*373"/>
  <p:tag name="TABLE_ENDDRAG_RECT" val="185*118*668*373"/>
</p:tagLst>
</file>

<file path=ppt/tags/tag29.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56*362"/>
  <p:tag name="TABLE_ENDDRAG_RECT" val="213*111*656*36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42*451"/>
  <p:tag name="TABLE_ENDDRAG_RECT" val="219*82*542*451"/>
</p:tagLst>
</file>

<file path=ppt/tags/tag30.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Sub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Other"/>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SubTitle"/>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Other"/>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SubTitle"/>
  <p:tag name="MH_ORDER" val="3"/>
</p:tagLst>
</file>

<file path=ppt/tags/tag37.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04*302"/>
  <p:tag name="TABLE_ENDDRAG_RECT" val="77*105*604*302"/>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487*149"/>
  <p:tag name="TABLE_ENDDRAG_RECT" val="219*320*487*149"/>
</p:tagLst>
</file>

<file path=ppt/tags/tag46.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487*149"/>
  <p:tag name="TABLE_ENDDRAG_RECT" val="219*320*487*149"/>
</p:tagLst>
</file>

<file path=ppt/tags/tag47.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45*258"/>
  <p:tag name="TABLE_ENDDRAG_RECT" val="213*162*645*258"/>
</p:tagLst>
</file>

<file path=ppt/tags/tag48.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45*258"/>
  <p:tag name="TABLE_ENDDRAG_RECT" val="213*162*645*258"/>
</p:tagLst>
</file>

<file path=ppt/tags/tag49.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45*258"/>
  <p:tag name="TABLE_ENDDRAG_RECT" val="213*162*645*258"/>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42*451"/>
  <p:tag name="TABLE_ENDDRAG_RECT" val="219*82*542*451"/>
</p:tagLst>
</file>

<file path=ppt/tags/tag50.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417*266"/>
  <p:tag name="TABLE_ENDDRAG_RECT" val="366*275*417*266"/>
</p:tagLst>
</file>

<file path=ppt/tags/tag51.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96*267"/>
  <p:tag name="TABLE_ENDDRAG_RECT" val="179*151*596*267"/>
</p:tagLst>
</file>

<file path=ppt/tags/tag52.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89*267"/>
  <p:tag name="TABLE_ENDDRAG_RECT" val="156*151*589*267"/>
</p:tagLst>
</file>

<file path=ppt/tags/tag53.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89*267"/>
  <p:tag name="TABLE_ENDDRAG_RECT" val="156*151*589*267"/>
</p:tagLst>
</file>

<file path=ppt/tags/tag54.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89*367"/>
  <p:tag name="TABLE_ENDDRAG_RECT" val="148*117*689*367"/>
</p:tagLst>
</file>

<file path=ppt/tags/tag55.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89*367"/>
  <p:tag name="TABLE_ENDDRAG_RECT" val="148*117*689*367"/>
</p:tagLst>
</file>

<file path=ppt/tags/tag56.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45*420"/>
  <p:tag name="TABLE_ENDDRAG_RECT" val="173*111*645*420"/>
</p:tagLst>
</file>

<file path=ppt/tags/tag57.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45*420"/>
  <p:tag name="TABLE_ENDDRAG_RECT" val="173*111*645*420"/>
</p:tagLst>
</file>

<file path=ppt/tags/tag58.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89*367"/>
  <p:tag name="TABLE_ENDDRAG_RECT" val="148*117*689*367"/>
</p:tagLst>
</file>

<file path=ppt/tags/tag59.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45*420"/>
  <p:tag name="TABLE_ENDDRAG_RECT" val="173*111*645*420"/>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42*451"/>
  <p:tag name="TABLE_ENDDRAG_RECT" val="219*82*542*451"/>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56*263"/>
  <p:tag name="TABLE_ENDDRAG_RECT" val="226*162*656*263"/>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656*263"/>
  <p:tag name="TABLE_ENDDRAG_RECT" val="226*162*656*263"/>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c576ede5-c590-414e-9914-ca27eb4087d3}"/>
  <p:tag name="TABLE_ENDDRAG_ORIGIN_RECT" val="593*182"/>
  <p:tag name="TABLE_ENDDRAG_RECT" val="219*179*593*182"/>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2057</TotalTime>
  <Words>12384</Words>
  <Application>Microsoft Office PowerPoint</Application>
  <PresentationFormat>自定义</PresentationFormat>
  <Paragraphs>2234</Paragraphs>
  <Slides>138</Slides>
  <Notes>128</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138</vt:i4>
      </vt:variant>
    </vt:vector>
  </HeadingPairs>
  <TitlesOfParts>
    <vt:vector size="154" baseType="lpstr">
      <vt:lpstr>±¼¸²</vt:lpstr>
      <vt:lpstr>Source Han Sans K Bold</vt:lpstr>
      <vt:lpstr>思源黑体 CN Medium</vt:lpstr>
      <vt:lpstr>思源黑体 CN Regular</vt:lpstr>
      <vt:lpstr>宋体</vt:lpstr>
      <vt:lpstr>微软雅黑</vt:lpstr>
      <vt:lpstr>字魂105号-简雅黑</vt:lpstr>
      <vt:lpstr>字魂58号-创中黑</vt:lpstr>
      <vt:lpstr>Arial</vt:lpstr>
      <vt:lpstr>Calibri</vt:lpstr>
      <vt:lpstr>Lucida Sans Unicode</vt:lpstr>
      <vt:lpstr>Times New Roman</vt:lpstr>
      <vt:lpstr>Wingdings</vt:lpstr>
      <vt:lpstr>webwppDefTheme</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win10_2</cp:lastModifiedBy>
  <cp:revision>2753</cp:revision>
  <dcterms:created xsi:type="dcterms:W3CDTF">2020-09-03T07:01:00Z</dcterms:created>
  <dcterms:modified xsi:type="dcterms:W3CDTF">2025-03-05T01:27:29Z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505A5776611944CDB7C9AB141AAA8B3F</vt:lpwstr>
  </property>
</Properties>
</file>