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271E4C-29CD-4828-BD93-B58B132B8C90}">
  <a:tblStyle styleId="{2B271E4C-29CD-4828-BD93-B58B132B8C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9f43d8d09_0_2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9f43d8d09_0_2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b9f43d8d09_0_2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2d4cd87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82d4cd87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2d4cd878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2d4cd878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295abff9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8295abff9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77c218d1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77c218d1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outro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77c218d19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/>
              <a:t>Intro - agenda</a:t>
            </a:r>
            <a:endParaRPr/>
          </a:p>
        </p:txBody>
      </p:sp>
      <p:sp>
        <p:nvSpPr>
          <p:cNvPr id="68" name="Google Shape;68;gd77c218d19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77c218d1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77c218d1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77c218d1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77c218d1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[State]= "Conne" THEN "CT"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ELSEIF [State]= "MASSA" THEN "MA"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ELSEIF [State]= "MICHI" THEN "MI"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ELSEIF [State]= "n" THEN "NY"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ELSEIF [State]= "new" and [City] = 'rahway' THEN "NJ"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ELSEIF [State]= "new" and [City] &lt;&gt; 'rahway' THEN "NY"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ELSEIF [State]= "New J" THEN "NJ"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ELSEIF [State]= "New Y" THEN "NY"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ELSEIF [State]= "NJ - " THEN "NJ"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ELSEIF [State]= "North" AND [City] = 'New York' THEN "NY"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ELSEIF [State]= "North" AND [City] &lt;&gt; 'New York' THEN "NC"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ELSEIF [State]= "NUEVA" THEN "NY"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ELSEIF [State]= "ONTAR" THEN "ON"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ELSEIF [State]= "PENNS" THEN "PA"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ELSEIF [State]= "TEXAS" THEN "TX"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ELSEIF [State]= "VIRGI" THEN "VA"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ELSE [State]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295abff9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295abff9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295abff9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295abff9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</a:t>
            </a:r>
            <a:r>
              <a:rPr lang="en" sz="1400">
                <a:solidFill>
                  <a:schemeClr val="dk1"/>
                </a:solidFill>
              </a:rPr>
              <a:t>DII - “1000+” range and DII - “500 to 999” range spend a lot (wealthier), we want to optimize these groups in order to have a similar/better composition like other groups.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295abff9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295abff9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</a:t>
            </a:r>
            <a:r>
              <a:rPr lang="en" sz="1400">
                <a:solidFill>
                  <a:schemeClr val="dk1"/>
                </a:solidFill>
              </a:rPr>
              <a:t>DII - “1000+” range and DII - “500 to 999” range spend a lot (wealthier), we want to optimize these groups in order to have a similar/better composition like other groups.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295abff9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295abff9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295abff9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295abff9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tor Page">
  <p:cSld name="Separator P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0" y="1542060"/>
            <a:ext cx="91440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structnet.com/instructions/zip_min_max_by_state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99675" y="1546021"/>
            <a:ext cx="9144000" cy="27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Ticket Buyers Analysis</a:t>
            </a:r>
            <a:endParaRPr sz="43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						                                               Ziyan(Cheryl) Liu</a:t>
            </a:r>
            <a:endParaRPr sz="21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/>
        </p:nvSpPr>
        <p:spPr>
          <a:xfrm>
            <a:off x="5022275" y="1537000"/>
            <a:ext cx="38196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Amex card is used less frequently by ticket buyers. However, I found some account in the dataset with two and more card types.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50" y="406438"/>
            <a:ext cx="4132649" cy="433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000" y="59425"/>
            <a:ext cx="6399677" cy="399354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/>
          <p:nvPr/>
        </p:nvSpPr>
        <p:spPr>
          <a:xfrm>
            <a:off x="892800" y="4342325"/>
            <a:ext cx="73584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age composition for buyers using Amex card is different from other buying options.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0" y="0"/>
            <a:ext cx="37572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674EA7"/>
                </a:solidFill>
                <a:latin typeface="Avenir"/>
                <a:ea typeface="Avenir"/>
                <a:cs typeface="Avenir"/>
                <a:sym typeface="Avenir"/>
              </a:rPr>
              <a:t>Insights</a:t>
            </a:r>
            <a:endParaRPr b="1" sz="2900">
              <a:solidFill>
                <a:srgbClr val="674EA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501625" y="501475"/>
            <a:ext cx="8304900" cy="3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Ticket buyers have different spending patterns for sports tickets and concerts tickets.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Correlation between average $ spent on sports and </a:t>
            </a:r>
            <a:r>
              <a:rPr lang="en" sz="1800">
                <a:solidFill>
                  <a:schemeClr val="dk1"/>
                </a:solidFill>
              </a:rPr>
              <a:t>average $ spent on concerts is around 0.27.</a:t>
            </a:r>
            <a:r>
              <a:rPr lang="en" sz="1800"/>
              <a:t>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Maybe group state by college/league division, compute a weighted average based on # of buyers, and the pattern could be different.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Across all DII ranges, # of male buyers is 2-3x # of female buyers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But, female buyers are almost as engaged as male buyers attending last year event.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Potential opportunities of promoting tickets to this group of ticket buyers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age composition for buyers using Amex card is different from other buying options.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If we want to have campaigns on Amex card, we should focus on different age group than the other card.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0" y="1542060"/>
            <a:ext cx="9144000" cy="2054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Avenir"/>
                <a:ea typeface="Avenir"/>
                <a:cs typeface="Avenir"/>
                <a:sym typeface="Avenir"/>
              </a:rPr>
              <a:t>Q&amp;A</a:t>
            </a:r>
            <a:endParaRPr sz="35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639450" y="639450"/>
            <a:ext cx="7960500" cy="3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Agenda: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Data Setup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Demographics Visualization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What do ticket buyers look like in terms of their make-up and financial situation?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Lifestyle Visualization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What are NYCFC ticket buyers spending on and what does their consumption look like?</a:t>
            </a:r>
            <a:endParaRPr sz="1800"/>
          </a:p>
          <a:p>
            <a:pPr indent="-342900" lvl="0" marL="40005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Business Insights</a:t>
            </a:r>
            <a:endParaRPr sz="1800"/>
          </a:p>
          <a:p>
            <a:pPr indent="-342900" lvl="0" marL="40005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Q&amp;A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0" y="0"/>
            <a:ext cx="37572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674EA7"/>
                </a:solidFill>
                <a:latin typeface="Avenir"/>
                <a:ea typeface="Avenir"/>
                <a:cs typeface="Avenir"/>
                <a:sym typeface="Avenir"/>
              </a:rPr>
              <a:t>Columns to clean</a:t>
            </a:r>
            <a:endParaRPr b="1" sz="2900">
              <a:solidFill>
                <a:srgbClr val="674EA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1013650" y="1464150"/>
            <a:ext cx="7620300" cy="22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State (need to clean into 2-letter </a:t>
            </a:r>
            <a:r>
              <a:rPr lang="en" sz="2200"/>
              <a:t>abbreviation</a:t>
            </a:r>
            <a:r>
              <a:rPr lang="en" sz="2200"/>
              <a:t> format)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City 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Contains </a:t>
            </a:r>
            <a:r>
              <a:rPr lang="en" sz="2200"/>
              <a:t>misspelling</a:t>
            </a:r>
            <a:r>
              <a:rPr lang="en" sz="2200"/>
              <a:t> and incorrect information, decide to focus on state level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Discretionary Income Index 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488 null value, dropped when creating dashboard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Rfm grade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Correct ‘S’ to ‘B’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25550" y="-55000"/>
            <a:ext cx="6574800" cy="8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- errors in abbreviations</a:t>
            </a:r>
            <a:endParaRPr/>
          </a:p>
        </p:txBody>
      </p:sp>
      <p:sp>
        <p:nvSpPr>
          <p:cNvPr id="82" name="Google Shape;82;p18"/>
          <p:cNvSpPr txBox="1"/>
          <p:nvPr/>
        </p:nvSpPr>
        <p:spPr>
          <a:xfrm>
            <a:off x="742075" y="1295850"/>
            <a:ext cx="4042500" cy="12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3" name="Google Shape;83;p18"/>
          <p:cNvGraphicFramePr/>
          <p:nvPr/>
        </p:nvGraphicFramePr>
        <p:xfrm>
          <a:off x="482925" y="617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{2B271E4C-29CD-4828-BD93-B58B132B8C90}</a:tableStyleId>
              </a:tblPr>
              <a:tblGrid>
                <a:gridCol w="1545250"/>
                <a:gridCol w="1545250"/>
              </a:tblGrid>
              <a:tr h="48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Wrong Abbrev.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Conne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MASSA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MICHI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0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new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NY; for Rahway, NJ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New 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New 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NJ -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NJ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North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NC; some are cities in NY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4" name="Google Shape;84;p18"/>
          <p:cNvGraphicFramePr/>
          <p:nvPr/>
        </p:nvGraphicFramePr>
        <p:xfrm>
          <a:off x="4468725" y="61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{2B271E4C-29CD-4828-BD93-B58B132B8C90}</a:tableStyleId>
              </a:tblPr>
              <a:tblGrid>
                <a:gridCol w="1545250"/>
                <a:gridCol w="15452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Wrong Abbrev.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NUEVA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ONTAR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PENNS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TEXAS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VIRGI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85" name="Google Shape;85;p18"/>
          <p:cNvSpPr txBox="1"/>
          <p:nvPr/>
        </p:nvSpPr>
        <p:spPr>
          <a:xfrm>
            <a:off x="4468725" y="3363425"/>
            <a:ext cx="3833100" cy="1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zip code range to assign correct state abbreviations. Reference: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https://www.structnet.com/instructions/zip_min_max_by_state.html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Also, we want to exclude rows with Null in Zip code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5751625" y="802450"/>
            <a:ext cx="3264600" cy="3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Most of ticket buyers come from DII-”50-99” range and DII “100 to 149” range.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DII - “1000+”, DII - “500 to 900”, and DII - “100 to 149”, female buyers attended more events last year, on average.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Across all DII ranges, # of male buyers is 2-3x # of female buyers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But, female buyers are almost as engaged as male buyers attending last year event.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446827" cy="4380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/>
        </p:nvSpPr>
        <p:spPr>
          <a:xfrm>
            <a:off x="6466000" y="1648550"/>
            <a:ext cx="2463600" cy="20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4416725" y="482775"/>
            <a:ext cx="41820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49" y="202225"/>
            <a:ext cx="3787799" cy="48238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4326150" y="1168675"/>
            <a:ext cx="4727400" cy="4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DII - “1</a:t>
            </a:r>
            <a:r>
              <a:rPr lang="en"/>
              <a:t>000+</a:t>
            </a:r>
            <a:r>
              <a:rPr lang="en"/>
              <a:t>” range has $ spend per event 2 times higher than the lowest spend per event at DII - ”1-49” range.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DII - “1000+” range, DII - “500 to 999” range, and DII - “200 to 499” range all have higher than the average spend per event for all DII ranges.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6466000" y="1648550"/>
            <a:ext cx="2463600" cy="20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960050" cy="49778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4416725" y="1147850"/>
            <a:ext cx="41820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DII - “1000+” range and </a:t>
            </a:r>
            <a:r>
              <a:rPr lang="en">
                <a:solidFill>
                  <a:schemeClr val="dk1"/>
                </a:solidFill>
              </a:rPr>
              <a:t>DII - “500 to 999” range: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Rfm grade structure shows very different composition compared to other groups.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Why?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16351" cy="483869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/>
        </p:nvSpPr>
        <p:spPr>
          <a:xfrm>
            <a:off x="5632575" y="1520325"/>
            <a:ext cx="2179800" cy="2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NV has the highest average $ spending of concerts tickets.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7264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/>
        </p:nvSpPr>
        <p:spPr>
          <a:xfrm>
            <a:off x="5486025" y="1566125"/>
            <a:ext cx="2353800" cy="1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 has the highest average $ spending of sports tickets.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