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6" r:id="rId2"/>
    <p:sldId id="333" r:id="rId3"/>
    <p:sldId id="334" r:id="rId4"/>
    <p:sldId id="336" r:id="rId5"/>
    <p:sldId id="338" r:id="rId6"/>
    <p:sldId id="358" r:id="rId7"/>
    <p:sldId id="317" r:id="rId8"/>
    <p:sldId id="362" r:id="rId9"/>
    <p:sldId id="365" r:id="rId10"/>
    <p:sldId id="364" r:id="rId11"/>
  </p:sldIdLst>
  <p:sldSz cx="12190413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C9C"/>
    <a:srgbClr val="CBE7D0"/>
    <a:srgbClr val="FFC177"/>
    <a:srgbClr val="FFE1BB"/>
    <a:srgbClr val="74C9ED"/>
    <a:srgbClr val="C2E7F7"/>
    <a:srgbClr val="F8ADB2"/>
    <a:srgbClr val="FCDFE1"/>
    <a:srgbClr val="0086EA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6" autoAdjust="0"/>
    <p:restoredTop sz="99516" autoAdjust="0"/>
  </p:normalViewPr>
  <p:slideViewPr>
    <p:cSldViewPr showGuides="1">
      <p:cViewPr varScale="1">
        <p:scale>
          <a:sx n="156" d="100"/>
          <a:sy n="156" d="100"/>
        </p:scale>
        <p:origin x="168" y="288"/>
      </p:cViewPr>
      <p:guideLst>
        <p:guide orient="horz" pos="2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志远 郎" userId="32b8b701dccd0a6a" providerId="LiveId" clId="{18E2DF2A-2A02-4C99-A061-E15940F13AFF}"/>
    <pc:docChg chg="undo custSel addSld delSld modSld sldOrd">
      <pc:chgData name="志远 郎" userId="32b8b701dccd0a6a" providerId="LiveId" clId="{18E2DF2A-2A02-4C99-A061-E15940F13AFF}" dt="2024-01-23T15:39:32.204" v="170" actId="20577"/>
      <pc:docMkLst>
        <pc:docMk/>
      </pc:docMkLst>
      <pc:sldChg chg="del">
        <pc:chgData name="志远 郎" userId="32b8b701dccd0a6a" providerId="LiveId" clId="{18E2DF2A-2A02-4C99-A061-E15940F13AFF}" dt="2024-01-23T15:15:45.646" v="0" actId="47"/>
        <pc:sldMkLst>
          <pc:docMk/>
          <pc:sldMk cId="0" sldId="308"/>
        </pc:sldMkLst>
      </pc:sldChg>
      <pc:sldChg chg="del">
        <pc:chgData name="志远 郎" userId="32b8b701dccd0a6a" providerId="LiveId" clId="{18E2DF2A-2A02-4C99-A061-E15940F13AFF}" dt="2024-01-23T15:15:46.430" v="1" actId="47"/>
        <pc:sldMkLst>
          <pc:docMk/>
          <pc:sldMk cId="0" sldId="309"/>
        </pc:sldMkLst>
      </pc:sldChg>
      <pc:sldChg chg="modSp mod">
        <pc:chgData name="志远 郎" userId="32b8b701dccd0a6a" providerId="LiveId" clId="{18E2DF2A-2A02-4C99-A061-E15940F13AFF}" dt="2024-01-23T15:16:16.220" v="5" actId="20577"/>
        <pc:sldMkLst>
          <pc:docMk/>
          <pc:sldMk cId="0" sldId="317"/>
        </pc:sldMkLst>
        <pc:spChg chg="mod">
          <ac:chgData name="志远 郎" userId="32b8b701dccd0a6a" providerId="LiveId" clId="{18E2DF2A-2A02-4C99-A061-E15940F13AFF}" dt="2024-01-23T15:16:16.220" v="5" actId="20577"/>
          <ac:spMkLst>
            <pc:docMk/>
            <pc:sldMk cId="0" sldId="317"/>
            <ac:spMk id="9" creationId="{00000000-0000-0000-0000-000000000000}"/>
          </ac:spMkLst>
        </pc:spChg>
      </pc:sldChg>
      <pc:sldChg chg="modSp mod">
        <pc:chgData name="志远 郎" userId="32b8b701dccd0a6a" providerId="LiveId" clId="{18E2DF2A-2A02-4C99-A061-E15940F13AFF}" dt="2024-01-23T15:21:39.508" v="40" actId="1076"/>
        <pc:sldMkLst>
          <pc:docMk/>
          <pc:sldMk cId="0" sldId="338"/>
        </pc:sldMkLst>
        <pc:spChg chg="mod">
          <ac:chgData name="志远 郎" userId="32b8b701dccd0a6a" providerId="LiveId" clId="{18E2DF2A-2A02-4C99-A061-E15940F13AFF}" dt="2024-01-23T15:21:39.508" v="40" actId="1076"/>
          <ac:spMkLst>
            <pc:docMk/>
            <pc:sldMk cId="0" sldId="338"/>
            <ac:spMk id="12" creationId="{00000000-0000-0000-0000-000000000000}"/>
          </ac:spMkLst>
        </pc:spChg>
      </pc:sldChg>
      <pc:sldChg chg="del">
        <pc:chgData name="志远 郎" userId="32b8b701dccd0a6a" providerId="LiveId" clId="{18E2DF2A-2A02-4C99-A061-E15940F13AFF}" dt="2024-01-23T15:15:49.165" v="2" actId="47"/>
        <pc:sldMkLst>
          <pc:docMk/>
          <pc:sldMk cId="0" sldId="363"/>
        </pc:sldMkLst>
      </pc:sldChg>
      <pc:sldChg chg="modSp add del mod">
        <pc:chgData name="志远 郎" userId="32b8b701dccd0a6a" providerId="LiveId" clId="{18E2DF2A-2A02-4C99-A061-E15940F13AFF}" dt="2024-01-23T15:37:50.280" v="133" actId="47"/>
        <pc:sldMkLst>
          <pc:docMk/>
          <pc:sldMk cId="3152318335" sldId="363"/>
        </pc:sldMkLst>
        <pc:spChg chg="mod">
          <ac:chgData name="志远 郎" userId="32b8b701dccd0a6a" providerId="LiveId" clId="{18E2DF2A-2A02-4C99-A061-E15940F13AFF}" dt="2024-01-23T15:34:48.447" v="85" actId="21"/>
          <ac:spMkLst>
            <pc:docMk/>
            <pc:sldMk cId="3152318335" sldId="363"/>
            <ac:spMk id="2" creationId="{00000000-0000-0000-0000-000000000000}"/>
          </ac:spMkLst>
        </pc:spChg>
        <pc:spChg chg="mod">
          <ac:chgData name="志远 郎" userId="32b8b701dccd0a6a" providerId="LiveId" clId="{18E2DF2A-2A02-4C99-A061-E15940F13AFF}" dt="2024-01-23T15:19:21.492" v="39" actId="20577"/>
          <ac:spMkLst>
            <pc:docMk/>
            <pc:sldMk cId="3152318335" sldId="363"/>
            <ac:spMk id="4" creationId="{00000000-0000-0000-0000-000000000000}"/>
          </ac:spMkLst>
        </pc:spChg>
      </pc:sldChg>
      <pc:sldChg chg="del">
        <pc:chgData name="志远 郎" userId="32b8b701dccd0a6a" providerId="LiveId" clId="{18E2DF2A-2A02-4C99-A061-E15940F13AFF}" dt="2024-01-23T15:15:51.402" v="3" actId="47"/>
        <pc:sldMkLst>
          <pc:docMk/>
          <pc:sldMk cId="0" sldId="364"/>
        </pc:sldMkLst>
      </pc:sldChg>
      <pc:sldChg chg="modSp add del mod">
        <pc:chgData name="志远 郎" userId="32b8b701dccd0a6a" providerId="LiveId" clId="{18E2DF2A-2A02-4C99-A061-E15940F13AFF}" dt="2024-01-23T15:39:32.204" v="170" actId="20577"/>
        <pc:sldMkLst>
          <pc:docMk/>
          <pc:sldMk cId="879047554" sldId="364"/>
        </pc:sldMkLst>
        <pc:spChg chg="mod">
          <ac:chgData name="志远 郎" userId="32b8b701dccd0a6a" providerId="LiveId" clId="{18E2DF2A-2A02-4C99-A061-E15940F13AFF}" dt="2024-01-23T15:39:32.204" v="170" actId="20577"/>
          <ac:spMkLst>
            <pc:docMk/>
            <pc:sldMk cId="879047554" sldId="364"/>
            <ac:spMk id="2" creationId="{00000000-0000-0000-0000-000000000000}"/>
          </ac:spMkLst>
        </pc:spChg>
      </pc:sldChg>
      <pc:sldChg chg="modSp add mod ord">
        <pc:chgData name="志远 郎" userId="32b8b701dccd0a6a" providerId="LiveId" clId="{18E2DF2A-2A02-4C99-A061-E15940F13AFF}" dt="2024-01-23T15:37:57.631" v="135"/>
        <pc:sldMkLst>
          <pc:docMk/>
          <pc:sldMk cId="3410763135" sldId="365"/>
        </pc:sldMkLst>
        <pc:spChg chg="mod">
          <ac:chgData name="志远 郎" userId="32b8b701dccd0a6a" providerId="LiveId" clId="{18E2DF2A-2A02-4C99-A061-E15940F13AFF}" dt="2024-01-23T15:37:46.350" v="132"/>
          <ac:spMkLst>
            <pc:docMk/>
            <pc:sldMk cId="3410763135" sldId="36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0B5994CD-D03A-4101-9E89-56D6B0A8209F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4150C85C-E9D3-4231-B599-154D482DB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1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Transformer 是一种深度学习模型架构，它在2017年由谷歌团队在《Attention is All You Need》这篇文章中首次提出，这个模型首次应用于自然语言处理领域用来解决机器翻译任务，Transformer在处理序列数据的能力非常优秀，现在比较热门大语言模型的都采用了Transformer作为其核心架构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>
                <a:sym typeface="+mn-ea"/>
              </a:rPr>
              <a:t>Transformer由输入、编码器和解码器</a:t>
            </a:r>
            <a:r>
              <a:rPr lang="zh-CN">
                <a:sym typeface="+mn-ea"/>
              </a:rPr>
              <a:t>、输出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个部分</a:t>
            </a:r>
            <a:r>
              <a:rPr>
                <a:sym typeface="+mn-ea"/>
              </a:rPr>
              <a:t>组成。其核心是自注意力机制，通过多头注意力层并行处理序列中的元素</a:t>
            </a:r>
            <a:r>
              <a:rPr lang="zh-CN">
                <a:sym typeface="+mn-ea"/>
              </a:rPr>
              <a:t>来</a:t>
            </a:r>
            <a:r>
              <a:rPr>
                <a:sym typeface="+mn-ea"/>
              </a:rPr>
              <a:t>捕捉不同位置间的复杂关系。</a:t>
            </a:r>
          </a:p>
          <a:p>
            <a:r>
              <a:rPr>
                <a:sym typeface="+mn-ea"/>
              </a:rPr>
              <a:t>每个子层包含自注意力和前馈神经网络，并通过残差连接和层归一化增强信息流动和训练稳定性。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我们可以看一下</a:t>
            </a: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发展中的比较重要的模型，标黑的是应用于</a:t>
            </a: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领域的基于</a:t>
            </a: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模型，标红的是应用于计算机视觉领域的基于</a:t>
            </a: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的模型，在</a:t>
            </a:r>
            <a:r>
              <a:rPr lang="en-US" altLang="zh-CN">
                <a:sym typeface="+mn-ea"/>
              </a:rPr>
              <a:t>2018</a:t>
            </a:r>
            <a:r>
              <a:rPr lang="zh-CN" altLang="en-US">
                <a:sym typeface="+mn-ea"/>
              </a:rPr>
              <a:t>年提出的</a:t>
            </a:r>
            <a:r>
              <a:rPr lang="en-US" altLang="zh-CN">
                <a:sym typeface="+mn-ea"/>
              </a:rPr>
              <a:t>BERT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提出的</a:t>
            </a:r>
            <a:r>
              <a:rPr lang="en-US" altLang="zh-CN">
                <a:sym typeface="+mn-ea"/>
              </a:rPr>
              <a:t>GPT-3</a:t>
            </a:r>
            <a:r>
              <a:rPr lang="zh-CN" altLang="en-US">
                <a:sym typeface="+mn-ea"/>
              </a:rPr>
              <a:t>都在</a:t>
            </a: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领域产生了深远的影响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强大的表示能力也引起了计算机视觉领域的关注，研究人员正探索将Transformer应用于计算机视觉任务的方法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5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08" y="116632"/>
            <a:ext cx="1628800" cy="16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6054" t="1466" r="6529" b="37409"/>
          <a:stretch>
            <a:fillRect/>
          </a:stretch>
        </p:blipFill>
        <p:spPr>
          <a:xfrm>
            <a:off x="838835" y="620395"/>
            <a:ext cx="607060" cy="607060"/>
          </a:xfrm>
          <a:prstGeom prst="ellipse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36号-孙新恒宋楷体" panose="020000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392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40"/>
          <p:cNvSpPr txBox="1"/>
          <p:nvPr/>
        </p:nvSpPr>
        <p:spPr>
          <a:xfrm>
            <a:off x="4797857" y="4418326"/>
            <a:ext cx="25922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汇报人：郎志远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198936" y="2780675"/>
            <a:ext cx="5993130" cy="1445260"/>
            <a:chOff x="3198936" y="2780675"/>
            <a:chExt cx="5993130" cy="1445260"/>
          </a:xfrm>
        </p:grpSpPr>
        <p:sp>
          <p:nvSpPr>
            <p:cNvPr id="3" name="TextBox 40"/>
            <p:cNvSpPr txBox="1"/>
            <p:nvPr/>
          </p:nvSpPr>
          <p:spPr>
            <a:xfrm>
              <a:off x="3198936" y="2780675"/>
              <a:ext cx="5993130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Transformer</a:t>
              </a:r>
              <a:r>
                <a:rPr lang="zh-CN" altLang="en-US" sz="4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在计算机视觉领域的应用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50081" y="2780675"/>
              <a:ext cx="568783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51445" y="4225915"/>
              <a:ext cx="5687839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57" y="1303045"/>
            <a:ext cx="2199927" cy="861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8713" y="1340768"/>
            <a:ext cx="9912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/>
              </a:rPr>
              <a:t>[14] Chen, </a:t>
            </a:r>
            <a:r>
              <a:rPr lang="en-US" altLang="zh-CN" sz="1200" dirty="0" err="1">
                <a:effectLst/>
              </a:rPr>
              <a:t>Daoquan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Weicong</a:t>
            </a:r>
            <a:r>
              <a:rPr lang="en-US" altLang="zh-CN" sz="1200" dirty="0">
                <a:effectLst/>
              </a:rPr>
              <a:t> Hong, and </a:t>
            </a:r>
            <a:r>
              <a:rPr lang="en-US" altLang="zh-CN" sz="1200" dirty="0" err="1">
                <a:effectLst/>
              </a:rPr>
              <a:t>Xiuze</a:t>
            </a:r>
            <a:r>
              <a:rPr lang="en-US" altLang="zh-CN" sz="1200" dirty="0">
                <a:effectLst/>
              </a:rPr>
              <a:t> Zhou. “Transformer Network for Remaining Useful Life Prediction of Lithium-Ion Batteries.” </a:t>
            </a:r>
            <a:r>
              <a:rPr lang="en-US" altLang="zh-CN" sz="1200" i="1" dirty="0">
                <a:effectLst/>
              </a:rPr>
              <a:t>IEEE ACCESS</a:t>
            </a:r>
            <a:r>
              <a:rPr lang="en-US" altLang="zh-CN" sz="1200" dirty="0">
                <a:effectLst/>
              </a:rPr>
              <a:t> 10 (2022): 19621–28.</a:t>
            </a:r>
          </a:p>
          <a:p>
            <a:r>
              <a:rPr lang="en-US" altLang="zh-CN" sz="1200" dirty="0">
                <a:effectLst/>
              </a:rPr>
              <a:t>[15] Cui, </a:t>
            </a:r>
            <a:r>
              <a:rPr lang="en-US" altLang="zh-CN" sz="1200" dirty="0" err="1">
                <a:effectLst/>
              </a:rPr>
              <a:t>Yiming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Wanxiang</a:t>
            </a:r>
            <a:r>
              <a:rPr lang="en-US" altLang="zh-CN" sz="1200" dirty="0">
                <a:effectLst/>
              </a:rPr>
              <a:t> Che, Ting Liu, Bing Qin, and </a:t>
            </a:r>
            <a:r>
              <a:rPr lang="en-US" altLang="zh-CN" sz="1200" dirty="0" err="1">
                <a:effectLst/>
              </a:rPr>
              <a:t>Ziqing</a:t>
            </a:r>
            <a:r>
              <a:rPr lang="en-US" altLang="zh-CN" sz="1200" dirty="0">
                <a:effectLst/>
              </a:rPr>
              <a:t> Yang. “Pre-Training With Whole Word Masking for Chinese BERT.” </a:t>
            </a:r>
            <a:r>
              <a:rPr lang="en-US" altLang="zh-CN" sz="1200" i="1" dirty="0">
                <a:effectLst/>
              </a:rPr>
              <a:t>IEEE-ACM TRANSACTIONS ON AUDIO SPEECH AND LANGUAGE PROCESSING</a:t>
            </a:r>
            <a:r>
              <a:rPr lang="en-US" altLang="zh-CN" sz="1200" dirty="0">
                <a:effectLst/>
              </a:rPr>
              <a:t> 29 (2021): 3504–14.</a:t>
            </a:r>
          </a:p>
          <a:p>
            <a:r>
              <a:rPr lang="en-US" altLang="zh-CN" sz="1200" dirty="0">
                <a:effectLst/>
              </a:rPr>
              <a:t>[16] Gong, Chao, </a:t>
            </a:r>
            <a:r>
              <a:rPr lang="en-US" altLang="zh-CN" sz="1200" dirty="0" err="1">
                <a:effectLst/>
              </a:rPr>
              <a:t>Yihua</a:t>
            </a:r>
            <a:r>
              <a:rPr lang="en-US" altLang="zh-CN" sz="1200" dirty="0">
                <a:effectLst/>
              </a:rPr>
              <a:t> Hu, </a:t>
            </a:r>
            <a:r>
              <a:rPr lang="en-US" altLang="zh-CN" sz="1200" dirty="0" err="1">
                <a:effectLst/>
              </a:rPr>
              <a:t>Jinqiu</a:t>
            </a:r>
            <a:r>
              <a:rPr lang="en-US" altLang="zh-CN" sz="1200" dirty="0">
                <a:effectLst/>
              </a:rPr>
              <a:t> Gao, </a:t>
            </a:r>
            <a:r>
              <a:rPr lang="en-US" altLang="zh-CN" sz="1200" dirty="0" err="1">
                <a:effectLst/>
              </a:rPr>
              <a:t>Yangang</a:t>
            </a:r>
            <a:r>
              <a:rPr lang="en-US" altLang="zh-CN" sz="1200" dirty="0">
                <a:effectLst/>
              </a:rPr>
              <a:t> Wang, and Liming Yan. “An Improved Delay-Suppressed Sliding-Mode Observer for </a:t>
            </a:r>
            <a:r>
              <a:rPr lang="en-US" altLang="zh-CN" sz="1200" dirty="0" err="1">
                <a:effectLst/>
              </a:rPr>
              <a:t>Sensorless</a:t>
            </a:r>
            <a:r>
              <a:rPr lang="en-US" altLang="zh-CN" sz="1200" dirty="0">
                <a:effectLst/>
              </a:rPr>
              <a:t> Vector-Controlled PMSM.” </a:t>
            </a:r>
            <a:r>
              <a:rPr lang="en-US" altLang="zh-CN" sz="1200" i="1" dirty="0">
                <a:effectLst/>
              </a:rPr>
              <a:t>IEEE TRANSACTIONS ON INDUSTRIAL ELECTRONICS</a:t>
            </a:r>
            <a:r>
              <a:rPr lang="en-US" altLang="zh-CN" sz="1200" dirty="0">
                <a:effectLst/>
              </a:rPr>
              <a:t> 67, no. 7 (July 2020): 5913–23.</a:t>
            </a:r>
          </a:p>
          <a:p>
            <a:r>
              <a:rPr lang="en-US" altLang="zh-CN" sz="1200" dirty="0">
                <a:effectLst/>
              </a:rPr>
              <a:t>[17] Gong, Hang, </a:t>
            </a:r>
            <a:r>
              <a:rPr lang="en-US" altLang="zh-CN" sz="1200" dirty="0" err="1">
                <a:effectLst/>
              </a:rPr>
              <a:t>Tingkui</a:t>
            </a:r>
            <a:r>
              <a:rPr lang="en-US" altLang="zh-CN" sz="1200" dirty="0">
                <a:effectLst/>
              </a:rPr>
              <a:t> Mu, </a:t>
            </a:r>
            <a:r>
              <a:rPr lang="en-US" altLang="zh-CN" sz="1200" dirty="0" err="1">
                <a:effectLst/>
              </a:rPr>
              <a:t>Qiuxia</a:t>
            </a:r>
            <a:r>
              <a:rPr lang="en-US" altLang="zh-CN" sz="1200" dirty="0">
                <a:effectLst/>
              </a:rPr>
              <a:t> Li, </a:t>
            </a:r>
            <a:r>
              <a:rPr lang="en-US" altLang="zh-CN" sz="1200" dirty="0" err="1">
                <a:effectLst/>
              </a:rPr>
              <a:t>Haishan</a:t>
            </a:r>
            <a:r>
              <a:rPr lang="en-US" altLang="zh-CN" sz="1200" dirty="0">
                <a:effectLst/>
              </a:rPr>
              <a:t> Dai, </a:t>
            </a:r>
            <a:r>
              <a:rPr lang="en-US" altLang="zh-CN" sz="1200" dirty="0" err="1">
                <a:effectLst/>
              </a:rPr>
              <a:t>Chunlai</a:t>
            </a:r>
            <a:r>
              <a:rPr lang="en-US" altLang="zh-CN" sz="1200" dirty="0">
                <a:effectLst/>
              </a:rPr>
              <a:t> Li, </a:t>
            </a:r>
            <a:r>
              <a:rPr lang="en-US" altLang="zh-CN" sz="1200" dirty="0" err="1">
                <a:effectLst/>
              </a:rPr>
              <a:t>Zhiping</a:t>
            </a:r>
            <a:r>
              <a:rPr lang="en-US" altLang="zh-CN" sz="1200" dirty="0">
                <a:effectLst/>
              </a:rPr>
              <a:t> He, Wenjing Wang, et al. “</a:t>
            </a:r>
            <a:r>
              <a:rPr lang="en-US" altLang="zh-CN" sz="1200" dirty="0" err="1">
                <a:effectLst/>
              </a:rPr>
              <a:t>Swin</a:t>
            </a:r>
            <a:r>
              <a:rPr lang="en-US" altLang="zh-CN" sz="1200" dirty="0">
                <a:effectLst/>
              </a:rPr>
              <a:t>-Transformer-Enabled YOLOv5 with Attention Mechanism for Small Object Detection on Satellite Images.” </a:t>
            </a:r>
            <a:r>
              <a:rPr lang="en-US" altLang="zh-CN" sz="1200" i="1" dirty="0">
                <a:effectLst/>
              </a:rPr>
              <a:t>REMOTE SENSING</a:t>
            </a:r>
            <a:r>
              <a:rPr lang="en-US" altLang="zh-CN" sz="1200" dirty="0">
                <a:effectLst/>
              </a:rPr>
              <a:t> 14, no. 12 (June 2022).</a:t>
            </a:r>
          </a:p>
          <a:p>
            <a:r>
              <a:rPr lang="en-US" altLang="zh-CN" sz="1200" dirty="0">
                <a:effectLst/>
              </a:rPr>
              <a:t>[18] He, Xin, Yong Zhou, Jiaqi Zhao, Di Zhang, Rui Yao, and Yong Xue. “</a:t>
            </a:r>
            <a:r>
              <a:rPr lang="en-US" altLang="zh-CN" sz="1200" dirty="0" err="1">
                <a:effectLst/>
              </a:rPr>
              <a:t>Swin</a:t>
            </a:r>
            <a:r>
              <a:rPr lang="en-US" altLang="zh-CN" sz="1200" dirty="0">
                <a:effectLst/>
              </a:rPr>
              <a:t> Transformer Embedding </a:t>
            </a:r>
            <a:r>
              <a:rPr lang="en-US" altLang="zh-CN" sz="1200" dirty="0" err="1">
                <a:effectLst/>
              </a:rPr>
              <a:t>UNet</a:t>
            </a:r>
            <a:r>
              <a:rPr lang="en-US" altLang="zh-CN" sz="1200" dirty="0">
                <a:effectLst/>
              </a:rPr>
              <a:t> for Remote Sensing Image Semantic Segmentation.” </a:t>
            </a:r>
            <a:r>
              <a:rPr lang="en-US" altLang="zh-CN" sz="1200" i="1" dirty="0">
                <a:effectLst/>
              </a:rPr>
              <a:t>IEEE TRANSACTIONS ON GEOSCIENCE AND REMOTE SENSING</a:t>
            </a:r>
            <a:r>
              <a:rPr lang="en-US" altLang="zh-CN" sz="1200" dirty="0">
                <a:effectLst/>
              </a:rPr>
              <a:t> 60 (2022).</a:t>
            </a:r>
          </a:p>
          <a:p>
            <a:r>
              <a:rPr lang="en-US" altLang="zh-CN" sz="1200" dirty="0">
                <a:effectLst/>
              </a:rPr>
              <a:t>[19] </a:t>
            </a:r>
            <a:r>
              <a:rPr lang="en-US" altLang="zh-CN" sz="1200" dirty="0" err="1">
                <a:effectLst/>
              </a:rPr>
              <a:t>Lv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Pengyuan</a:t>
            </a:r>
            <a:r>
              <a:rPr lang="en-US" altLang="zh-CN" sz="1200" dirty="0">
                <a:effectLst/>
              </a:rPr>
              <a:t>, Wenjun Wu, </a:t>
            </a:r>
            <a:r>
              <a:rPr lang="en-US" altLang="zh-CN" sz="1200" dirty="0" err="1">
                <a:effectLst/>
              </a:rPr>
              <a:t>Yanfei</a:t>
            </a:r>
            <a:r>
              <a:rPr lang="en-US" altLang="zh-CN" sz="1200" dirty="0">
                <a:effectLst/>
              </a:rPr>
              <a:t> Zhong, Fang Du, and </a:t>
            </a:r>
            <a:r>
              <a:rPr lang="en-US" altLang="zh-CN" sz="1200" dirty="0" err="1">
                <a:effectLst/>
              </a:rPr>
              <a:t>Liangpei</a:t>
            </a:r>
            <a:r>
              <a:rPr lang="en-US" altLang="zh-CN" sz="1200" dirty="0">
                <a:effectLst/>
              </a:rPr>
              <a:t> Zhang. “</a:t>
            </a:r>
            <a:r>
              <a:rPr lang="en-US" altLang="zh-CN" sz="1200" dirty="0" err="1">
                <a:effectLst/>
              </a:rPr>
              <a:t>SCViT</a:t>
            </a:r>
            <a:r>
              <a:rPr lang="en-US" altLang="zh-CN" sz="1200" dirty="0">
                <a:effectLst/>
              </a:rPr>
              <a:t>: A Spatial-Channel Feature Preserving Vision Transformer for Remote Sensing Image Scene Classification.” </a:t>
            </a:r>
            <a:r>
              <a:rPr lang="en-US" altLang="zh-CN" sz="1200" i="1" dirty="0">
                <a:effectLst/>
              </a:rPr>
              <a:t>IEEE TRANSACTIONS ON GEOSCIENCE AND REMOTE SENSING</a:t>
            </a:r>
            <a:r>
              <a:rPr lang="en-US" altLang="zh-CN" sz="1200" dirty="0">
                <a:effectLst/>
              </a:rPr>
              <a:t> 60 (2022).</a:t>
            </a:r>
          </a:p>
          <a:p>
            <a:r>
              <a:rPr lang="en-US" altLang="zh-CN" sz="1200" dirty="0">
                <a:effectLst/>
              </a:rPr>
              <a:t>[20] Pan, </a:t>
            </a:r>
            <a:r>
              <a:rPr lang="en-US" altLang="zh-CN" sz="1200" dirty="0" err="1">
                <a:effectLst/>
              </a:rPr>
              <a:t>Donghua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Xiongfei</a:t>
            </a:r>
            <a:r>
              <a:rPr lang="en-US" altLang="zh-CN" sz="1200" dirty="0">
                <a:effectLst/>
              </a:rPr>
              <a:t> Wang, </a:t>
            </a:r>
            <a:r>
              <a:rPr lang="en-US" altLang="zh-CN" sz="1200" dirty="0" err="1">
                <a:effectLst/>
              </a:rPr>
              <a:t>Fangcheng</a:t>
            </a:r>
            <a:r>
              <a:rPr lang="en-US" altLang="zh-CN" sz="1200" dirty="0">
                <a:effectLst/>
              </a:rPr>
              <a:t> Liu, and </a:t>
            </a:r>
            <a:r>
              <a:rPr lang="en-US" altLang="zh-CN" sz="1200" dirty="0" err="1">
                <a:effectLst/>
              </a:rPr>
              <a:t>Rongliang</a:t>
            </a:r>
            <a:r>
              <a:rPr lang="en-US" altLang="zh-CN" sz="1200" dirty="0">
                <a:effectLst/>
              </a:rPr>
              <a:t> Shi. “Transient Stability of Voltage-Source Converters With Grid-Forming Control: A Design-Oriented Study.” </a:t>
            </a:r>
            <a:r>
              <a:rPr lang="en-US" altLang="zh-CN" sz="1200" i="1" dirty="0">
                <a:effectLst/>
              </a:rPr>
              <a:t>IEEE JOURNAL OF EMERGING AND SELECTED TOPICS IN POWER ELECTRONICS</a:t>
            </a:r>
            <a:r>
              <a:rPr lang="en-US" altLang="zh-CN" sz="1200" dirty="0">
                <a:effectLst/>
              </a:rPr>
              <a:t> 8, no. 2 (June 2020): 1019–33.</a:t>
            </a:r>
          </a:p>
          <a:p>
            <a:r>
              <a:rPr lang="en-US" altLang="zh-CN" sz="1200">
                <a:effectLst/>
              </a:rPr>
              <a:t>[21</a:t>
            </a:r>
            <a:r>
              <a:rPr lang="en-US" altLang="zh-CN" sz="1200" dirty="0">
                <a:effectLst/>
              </a:rPr>
              <a:t>] Zhang, </a:t>
            </a:r>
            <a:r>
              <a:rPr lang="en-US" altLang="zh-CN" sz="1200" dirty="0" err="1">
                <a:effectLst/>
              </a:rPr>
              <a:t>Qiming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Yufei</a:t>
            </a:r>
            <a:r>
              <a:rPr lang="en-US" altLang="zh-CN" sz="1200" dirty="0">
                <a:effectLst/>
              </a:rPr>
              <a:t> Xu, Jing Zhang, and </a:t>
            </a:r>
            <a:r>
              <a:rPr lang="en-US" altLang="zh-CN" sz="1200" dirty="0" err="1">
                <a:effectLst/>
              </a:rPr>
              <a:t>Dacheng</a:t>
            </a:r>
            <a:r>
              <a:rPr lang="en-US" altLang="zh-CN" sz="1200" dirty="0">
                <a:effectLst/>
              </a:rPr>
              <a:t> Tao. “ViTAEv2: Vision Transformer Advanced by Exploring Inductive Bias for Image Recognition and Beyond.” </a:t>
            </a:r>
            <a:r>
              <a:rPr lang="en-US" altLang="zh-CN" sz="1200" i="1" dirty="0">
                <a:effectLst/>
              </a:rPr>
              <a:t>INTERNATIONAL JOURNAL OF COMPUTER VISION</a:t>
            </a:r>
            <a:r>
              <a:rPr lang="en-US" altLang="zh-CN" sz="1200" dirty="0">
                <a:effectLst/>
              </a:rPr>
              <a:t> 131, no. 5 (May 2023): 1141–62.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1558702" y="693455"/>
            <a:ext cx="263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参考文献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charset="0"/>
              <a:ea typeface="思源黑体 CN Bold" panose="020B0800000000000000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8290" y="692785"/>
            <a:ext cx="4063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Transformer概述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1485265"/>
            <a:ext cx="6169660" cy="3752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870" y="5373370"/>
            <a:ext cx="3057525" cy="4476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58305" y="1958340"/>
            <a:ext cx="4975225" cy="3822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rgbClr val="008AF2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altLang="en-US" sz="2400"/>
              <a:t>Transformer 是一种深度学习模型</a:t>
            </a:r>
          </a:p>
          <a:p>
            <a:pPr marL="285750" indent="-285750">
              <a:buClr>
                <a:srgbClr val="008AF2"/>
              </a:buClr>
              <a:buSzPct val="150000"/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Clr>
                <a:srgbClr val="008AF2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首次应用于</a:t>
            </a:r>
            <a:r>
              <a:rPr lang="en-US" altLang="zh-CN" sz="2400">
                <a:sym typeface="+mn-ea"/>
              </a:rPr>
              <a:t>NLP</a:t>
            </a:r>
            <a:r>
              <a:rPr lang="zh-CN" altLang="en-US" sz="2400">
                <a:sym typeface="+mn-ea"/>
              </a:rPr>
              <a:t>领域</a:t>
            </a:r>
          </a:p>
          <a:p>
            <a:pPr marL="285750" indent="-285750">
              <a:buClr>
                <a:srgbClr val="008AF2"/>
              </a:buClr>
              <a:buSzPct val="150000"/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285750" indent="-285750">
              <a:buClr>
                <a:srgbClr val="008AF2"/>
              </a:buClr>
              <a:buSzPct val="150000"/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具有强大的处理序列数据的能力</a:t>
            </a:r>
          </a:p>
          <a:p>
            <a:pPr marL="285750" indent="-285750">
              <a:buClr>
                <a:srgbClr val="008AF2"/>
              </a:buClr>
              <a:buSzPct val="150000"/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285750" indent="-285750">
              <a:buClr>
                <a:srgbClr val="008AF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zh-CN" sz="2400"/>
              <a:t>LLM</a:t>
            </a:r>
            <a:r>
              <a:rPr lang="zh-CN" altLang="en-US" sz="2400"/>
              <a:t>采用</a:t>
            </a:r>
            <a:r>
              <a:rPr lang="en-US" altLang="zh-CN" sz="2400"/>
              <a:t>Transformer</a:t>
            </a:r>
            <a:r>
              <a:rPr lang="zh-CN" altLang="en-US" sz="2400"/>
              <a:t>作为核心架构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4825" y="692785"/>
            <a:ext cx="4063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Transformer的网络结构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557020"/>
            <a:ext cx="8789670" cy="44970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02605" y="4899660"/>
            <a:ext cx="3809365" cy="1447800"/>
          </a:xfrm>
          <a:prstGeom prst="rect">
            <a:avLst/>
          </a:prstGeom>
          <a:noFill/>
          <a:ln>
            <a:solidFill>
              <a:srgbClr val="FC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454775" y="5949315"/>
            <a:ext cx="95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8ADB2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>
                <a:solidFill>
                  <a:srgbClr val="F8ADB2"/>
                </a:solidFill>
                <a:latin typeface="Times New Roman" panose="02020603050405020304" charset="0"/>
                <a:cs typeface="Times New Roman" panose="02020603050405020304" charset="0"/>
              </a:rPr>
              <a:t>输入</a:t>
            </a:r>
          </a:p>
        </p:txBody>
      </p:sp>
      <p:sp>
        <p:nvSpPr>
          <p:cNvPr id="21" name="矩形 20"/>
          <p:cNvSpPr/>
          <p:nvPr/>
        </p:nvSpPr>
        <p:spPr>
          <a:xfrm>
            <a:off x="6095365" y="2723515"/>
            <a:ext cx="1464310" cy="2089785"/>
          </a:xfrm>
          <a:prstGeom prst="rect">
            <a:avLst/>
          </a:prstGeom>
          <a:noFill/>
          <a:ln>
            <a:solidFill>
              <a:srgbClr val="C2E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095365" y="278130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4C9ED"/>
                </a:solidFill>
              </a:rPr>
              <a:t>2.</a:t>
            </a:r>
            <a:r>
              <a:rPr lang="zh-CN" altLang="en-US">
                <a:solidFill>
                  <a:srgbClr val="74C9ED"/>
                </a:solidFill>
              </a:rPr>
              <a:t>编码器</a:t>
            </a:r>
          </a:p>
        </p:txBody>
      </p:sp>
      <p:sp>
        <p:nvSpPr>
          <p:cNvPr id="23" name="矩形 22"/>
          <p:cNvSpPr/>
          <p:nvPr/>
        </p:nvSpPr>
        <p:spPr>
          <a:xfrm>
            <a:off x="7607300" y="2522855"/>
            <a:ext cx="2241550" cy="2361565"/>
          </a:xfrm>
          <a:prstGeom prst="rect">
            <a:avLst/>
          </a:prstGeom>
          <a:noFill/>
          <a:ln>
            <a:solidFill>
              <a:srgbClr val="FFE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903335" y="299720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C177"/>
                </a:solidFill>
              </a:rPr>
              <a:t>3.</a:t>
            </a:r>
            <a:r>
              <a:rPr lang="zh-CN" altLang="en-US">
                <a:solidFill>
                  <a:srgbClr val="FFC177"/>
                </a:solidFill>
              </a:rPr>
              <a:t>解码器</a:t>
            </a:r>
          </a:p>
        </p:txBody>
      </p:sp>
      <p:sp>
        <p:nvSpPr>
          <p:cNvPr id="25" name="矩形 24"/>
          <p:cNvSpPr/>
          <p:nvPr/>
        </p:nvSpPr>
        <p:spPr>
          <a:xfrm>
            <a:off x="7031355" y="1520190"/>
            <a:ext cx="1656080" cy="973455"/>
          </a:xfrm>
          <a:prstGeom prst="rect">
            <a:avLst/>
          </a:prstGeom>
          <a:noFill/>
          <a:ln>
            <a:solidFill>
              <a:srgbClr val="CBE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58965" y="185229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92CC9C"/>
                </a:solidFill>
              </a:rPr>
              <a:t>4.</a:t>
            </a:r>
            <a:r>
              <a:rPr lang="zh-CN" altLang="en-US">
                <a:solidFill>
                  <a:srgbClr val="92CC9C"/>
                </a:solidFill>
              </a:rPr>
              <a:t>输出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2460" y="2690495"/>
            <a:ext cx="157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自注意力机制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37560" y="2404745"/>
            <a:ext cx="160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多头注意力层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28775"/>
            <a:ext cx="10932795" cy="2720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8290" y="765175"/>
            <a:ext cx="4965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Transformer发展中的重要模型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0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4382135" cy="607201"/>
            <a:chOff x="550590" y="536707"/>
            <a:chExt cx="4382135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66204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charset="0"/>
                  <a:ea typeface="思源黑体 CN Bold" panose="020B0800000000000000" pitchFamily="34" charset="-122"/>
                  <a:cs typeface="Times New Roman" panose="02020603050405020304" charset="0"/>
                </a:rPr>
                <a:t>High/Mid-Level Vision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9" name="文本框 8"/>
          <p:cNvSpPr txBox="1"/>
          <p:nvPr/>
        </p:nvSpPr>
        <p:spPr>
          <a:xfrm>
            <a:off x="694055" y="2277110"/>
            <a:ext cx="51930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 fontAlgn="auto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最早的基于Transformer的方法进行目标检测的是DETR(Detection Transformer)DETR首先使用CNN作为骨干网络提取输入图像的特征，然后将这些特征输入到Transformer中，使用前馈神经网络（FFN）计算最终的预测边界框坐标和类别标签用于指示对象的特定类别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8200" y="1412875"/>
            <a:ext cx="625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高/中层视觉领域：目标检测、语义分割等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2853055"/>
            <a:ext cx="5466080" cy="1448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046" y="5326464"/>
            <a:ext cx="9921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语义分割方面具有广泛应用的是SETR(semantic segmentation network )，它使用类似于Vision Transformer的编码器来从输入图像中提取特征，采用了多级特征聚合模块来进行逐像素分割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843655" cy="607201"/>
            <a:chOff x="550590" y="536707"/>
            <a:chExt cx="3843655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80" y="609732"/>
              <a:ext cx="3123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charset="0"/>
                  <a:ea typeface="思源黑体 CN Bold" panose="020B0800000000000000" pitchFamily="34" charset="-122"/>
                  <a:cs typeface="Times New Roman" panose="02020603050405020304" charset="0"/>
                </a:rPr>
                <a:t>Low-Level Vision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9" name="文本框 8"/>
          <p:cNvSpPr txBox="1"/>
          <p:nvPr/>
        </p:nvSpPr>
        <p:spPr>
          <a:xfrm>
            <a:off x="694690" y="5013325"/>
            <a:ext cx="10402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buFont typeface="Arial" panose="020B0604020202020204" pitchFamily="34" charset="0"/>
              <a:buChar char="•"/>
            </a:pPr>
            <a:r>
              <a:rPr lang="zh-CN" altLang="en-US" sz="2400"/>
              <a:t>图像生成方面，</a:t>
            </a:r>
            <a:r>
              <a:rPr lang="zh-CN" altLang="en-US" sz="2400">
                <a:sym typeface="+mn-ea"/>
              </a:rPr>
              <a:t>OpenAI 提出了</a:t>
            </a:r>
            <a:r>
              <a:rPr lang="zh-CN" altLang="en-US" sz="2400"/>
              <a:t>DALL-E，它能够理解和执行复杂的文本指令，生成与文本描述相符的图像。在2023 发布的 DALL-E 3在理解细微差别和细节方面有了显著提升，能够生成更高质量的图像，并且集成在 ChatGPT 中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065" y="2420620"/>
            <a:ext cx="4747260" cy="2178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6445" y="1340485"/>
            <a:ext cx="553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低层视觉领域：图像超分、图像生成等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4690" y="1917065"/>
            <a:ext cx="53714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IPT(Image Processing Transformer )通过使用大型预训练数据集充分利用Transformer的优势，引入了多头、多尾部结构和任务嵌入以适应不同的图像处理任务，在训练完模型后，通过使用相应的头部、尾部和任务嵌入在每个任务上对模型进行微调，</a:t>
            </a:r>
            <a:r>
              <a:rPr lang="zh-CN" altLang="en-US" sz="2400"/>
              <a:t>在图像超分、降噪等方面取得了显著的进展。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charset="0"/>
                  <a:ea typeface="思源黑体 CN Bold" panose="020B0800000000000000" pitchFamily="34" charset="-122"/>
                  <a:cs typeface="Times New Roman" panose="02020603050405020304" charset="0"/>
                </a:rPr>
                <a:t>Other Task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9" name="文本框 8"/>
          <p:cNvSpPr txBox="1"/>
          <p:nvPr/>
        </p:nvSpPr>
        <p:spPr>
          <a:xfrm>
            <a:off x="766445" y="1309052"/>
            <a:ext cx="57772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buFont typeface="Arial" panose="020B0604020202020204" pitchFamily="34" charset="0"/>
              <a:buChar char="•"/>
            </a:pPr>
            <a:r>
              <a:rPr lang="en-US" altLang="zh-CN" sz="2400" dirty="0"/>
              <a:t>Backbone</a:t>
            </a:r>
            <a:r>
              <a:rPr lang="zh-CN" altLang="en-US" sz="2400" dirty="0"/>
              <a:t>：</a:t>
            </a:r>
            <a:r>
              <a:rPr lang="en-US" altLang="zh-CN" sz="2400" dirty="0"/>
              <a:t>T</a:t>
            </a:r>
            <a:r>
              <a:rPr lang="zh-CN" altLang="en-US" sz="2400" dirty="0"/>
              <a:t>ransformer也可以作为图像分类的骨干网络，</a:t>
            </a:r>
            <a:r>
              <a:rPr lang="zh-CN" altLang="en-US" sz="2400" dirty="0">
                <a:sym typeface="+mn-ea"/>
              </a:rPr>
              <a:t>ViT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Vision Transformer</a:t>
            </a:r>
            <a:r>
              <a:rPr lang="en-US" altLang="zh-CN" sz="2400" dirty="0">
                <a:sym typeface="+mn-ea"/>
              </a:rPr>
              <a:t>) </a:t>
            </a:r>
            <a:r>
              <a:rPr lang="zh-CN" altLang="en-US" sz="2400" dirty="0">
                <a:sym typeface="+mn-ea"/>
              </a:rPr>
              <a:t>，将纯Transformer直接应用于图像分类任务。DeiT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Data-efficient image transformer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参考ViT的网络结构，使用了8600万个参数。在强大的数据增强的支持下，DeiT-B在ImageNet上取得了83.1%准确率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25" y="1700530"/>
            <a:ext cx="4594860" cy="2428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6445" y="4580890"/>
            <a:ext cx="105308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Multi-Modal Tasks</a:t>
            </a:r>
            <a:r>
              <a:rPr lang="zh-CN" altLang="en-US" sz="2400">
                <a:sym typeface="+mn-ea"/>
              </a:rPr>
              <a:t>：许多研究人员热衷于利用</a:t>
            </a:r>
            <a:r>
              <a:rPr lang="en-US" altLang="zh-CN" sz="2400">
                <a:sym typeface="+mn-ea"/>
              </a:rPr>
              <a:t>Transformer</a:t>
            </a:r>
            <a:r>
              <a:rPr lang="zh-CN" altLang="en-US" sz="2400">
                <a:sym typeface="+mn-ea"/>
              </a:rPr>
              <a:t>来处理多模态任务，CLIP 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Contrastive Language-Image Pre-training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是一个由 OpenAI 开发的多模态模型，它结合了自然语言处理和计算机视觉的能力，通过对比学习来学习图像和文本之间的关联。CLIP 的核心思想是利用大量的图像和文本对来训练一个模型，使得模型能够理解图像内容并生成相应的文本描述。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245" y="1340485"/>
            <a:ext cx="99129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zh-CN" altLang="en-US" sz="2400"/>
              <a:t>在解决计算机视觉任务上，研究人员已经提出了许多基于</a:t>
            </a:r>
            <a:r>
              <a:rPr lang="en-US" altLang="zh-CN" sz="2400"/>
              <a:t>T</a:t>
            </a:r>
            <a:r>
              <a:rPr lang="zh-CN" altLang="en-US" sz="2400"/>
              <a:t>ransformer的模型，但这些成果只是该领域的第一步，仍有很大的改进空间。</a:t>
            </a:r>
          </a:p>
          <a:p>
            <a:pPr algn="just" fontAlgn="auto"/>
            <a:endParaRPr lang="zh-CN" altLang="en-US" sz="2400"/>
          </a:p>
          <a:p>
            <a:pPr marL="285750" indent="-285750" algn="just" fontAlgn="auto">
              <a:buFont typeface="Arial" panose="020B0604020202020204" pitchFamily="34" charset="0"/>
              <a:buChar char="•"/>
            </a:pPr>
            <a:r>
              <a:rPr lang="zh-CN" altLang="en-US" sz="2400"/>
              <a:t>与CNN相比，纯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/>
              <a:t>ransformer缺乏一些归纳偏差，并且严重依赖大规模训练数据进行训练。在更一般化的视觉任务上更好地推广预训练的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/>
              <a:t>ransformer仍有很长的路要走</a:t>
            </a:r>
          </a:p>
          <a:p>
            <a:pPr marL="285750" indent="-285750" algn="just" fontAlgn="auto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 algn="just" fontAlgn="auto">
              <a:buFont typeface="Arial" panose="020B0604020202020204" pitchFamily="34" charset="0"/>
              <a:buChar char="•"/>
            </a:pPr>
            <a:r>
              <a:rPr lang="en-US" altLang="zh-CN" sz="2400"/>
              <a:t>T</a:t>
            </a:r>
            <a:r>
              <a:rPr lang="zh-CN" altLang="en-US" sz="2400"/>
              <a:t>ransformer模型通常庞大且计算量巨大，需要开发高效的</a:t>
            </a:r>
            <a:r>
              <a:rPr lang="en-US" altLang="zh-CN" sz="2400"/>
              <a:t>T</a:t>
            </a:r>
            <a:r>
              <a:rPr lang="zh-CN" altLang="en-US" sz="2400"/>
              <a:t>ransformer模型，以便将将其部署在资源有限的设备上</a:t>
            </a:r>
          </a:p>
          <a:p>
            <a:pPr marL="285750" indent="-285750" algn="just" fontAlgn="auto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 algn="just" fontAlgn="auto">
              <a:buFont typeface="Arial" panose="020B0604020202020204" pitchFamily="34" charset="0"/>
              <a:buChar char="•"/>
            </a:pPr>
            <a:r>
              <a:rPr lang="zh-CN" altLang="en-US" sz="2400"/>
              <a:t>大多数现有的视觉Transformer模型只涉及用于处理单个任务，接下来的研究可以尝试将更多的任务可以整合到一个模型中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1558702" y="693455"/>
            <a:ext cx="26331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总结与展望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8713" y="1340768"/>
            <a:ext cx="99129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/>
              </a:rPr>
              <a:t>[1]Ariyaratne, </a:t>
            </a:r>
            <a:r>
              <a:rPr lang="en-US" altLang="zh-CN" sz="1200" dirty="0" err="1">
                <a:effectLst/>
              </a:rPr>
              <a:t>Sisith</a:t>
            </a:r>
            <a:r>
              <a:rPr lang="en-US" altLang="zh-CN" sz="1200" dirty="0">
                <a:effectLst/>
              </a:rPr>
              <a:t>, Karthikeyan. P. Iyengar, Neha </a:t>
            </a:r>
            <a:r>
              <a:rPr lang="en-US" altLang="zh-CN" sz="1200" dirty="0" err="1">
                <a:effectLst/>
              </a:rPr>
              <a:t>Nischal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Naparla</a:t>
            </a:r>
            <a:r>
              <a:rPr lang="en-US" altLang="zh-CN" sz="1200" dirty="0">
                <a:effectLst/>
              </a:rPr>
              <a:t> </a:t>
            </a:r>
            <a:r>
              <a:rPr lang="en-US" altLang="zh-CN" sz="1200" dirty="0" err="1">
                <a:effectLst/>
              </a:rPr>
              <a:t>Chitti</a:t>
            </a:r>
            <a:r>
              <a:rPr lang="en-US" altLang="zh-CN" sz="1200" dirty="0">
                <a:effectLst/>
              </a:rPr>
              <a:t> Babu, and Rajesh </a:t>
            </a:r>
            <a:r>
              <a:rPr lang="en-US" altLang="zh-CN" sz="1200" dirty="0" err="1">
                <a:effectLst/>
              </a:rPr>
              <a:t>Botchu</a:t>
            </a:r>
            <a:r>
              <a:rPr lang="en-US" altLang="zh-CN" sz="1200" dirty="0">
                <a:effectLst/>
              </a:rPr>
              <a:t>. “A Comparison of ChatGPT-Generated Articles with Human-Written Articles.” </a:t>
            </a:r>
            <a:r>
              <a:rPr lang="en-US" altLang="zh-CN" sz="1200" i="1" dirty="0">
                <a:effectLst/>
              </a:rPr>
              <a:t>SKELETAL RADIOLOGY</a:t>
            </a:r>
            <a:r>
              <a:rPr lang="en-US" altLang="zh-CN" sz="1200" dirty="0">
                <a:effectLst/>
              </a:rPr>
              <a:t> 52, no. 9 (September 2023): 1755–58.</a:t>
            </a:r>
          </a:p>
          <a:p>
            <a:r>
              <a:rPr lang="en-US" altLang="zh-CN" sz="1200" dirty="0">
                <a:effectLst/>
              </a:rPr>
              <a:t>[2] Augustine, Sijo, Mahesh K. Mishra, and N. </a:t>
            </a:r>
            <a:r>
              <a:rPr lang="en-US" altLang="zh-CN" sz="1200" dirty="0" err="1">
                <a:effectLst/>
              </a:rPr>
              <a:t>Lakshminarasamma</a:t>
            </a:r>
            <a:r>
              <a:rPr lang="en-US" altLang="zh-CN" sz="1200" dirty="0">
                <a:effectLst/>
              </a:rPr>
              <a:t>. “Adaptive Droop Control Strategy for Load Sharing and Circulating Current Minimization in Low-Voltage Standalone DC Microgrid.” </a:t>
            </a:r>
            <a:r>
              <a:rPr lang="en-US" altLang="zh-CN" sz="1200" i="1" dirty="0">
                <a:effectLst/>
              </a:rPr>
              <a:t>IEEE TRANSACTIONS ON SUSTAINABLE ENERGY</a:t>
            </a:r>
            <a:r>
              <a:rPr lang="en-US" altLang="zh-CN" sz="1200" dirty="0">
                <a:effectLst/>
              </a:rPr>
              <a:t> 6, no. 1 (January 2015): 132–41. </a:t>
            </a:r>
          </a:p>
          <a:p>
            <a:r>
              <a:rPr lang="en-US" altLang="zh-CN" sz="1200" dirty="0">
                <a:effectLst/>
              </a:rPr>
              <a:t>[3] Bello, Abayomi, Sin-Chun Ng, and Man-Fai Leung. “A BERT Framework to Sentiment Analysis of Tweets.” </a:t>
            </a:r>
            <a:r>
              <a:rPr lang="en-US" altLang="zh-CN" sz="1200" i="1" dirty="0">
                <a:effectLst/>
              </a:rPr>
              <a:t>SENSORS</a:t>
            </a:r>
            <a:r>
              <a:rPr lang="en-US" altLang="zh-CN" sz="1200" dirty="0">
                <a:effectLst/>
              </a:rPr>
              <a:t> 23, no. 1 (January 2023).</a:t>
            </a:r>
          </a:p>
          <a:p>
            <a:r>
              <a:rPr lang="en-US" altLang="zh-CN" sz="1200" dirty="0">
                <a:effectLst/>
              </a:rPr>
              <a:t>[4] </a:t>
            </a:r>
            <a:r>
              <a:rPr lang="en-US" altLang="zh-CN" sz="1200" dirty="0" err="1">
                <a:effectLst/>
              </a:rPr>
              <a:t>Dalmaz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Onat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Mahmut</a:t>
            </a:r>
            <a:r>
              <a:rPr lang="en-US" altLang="zh-CN" sz="1200" dirty="0">
                <a:effectLst/>
              </a:rPr>
              <a:t> Yurt, and </a:t>
            </a:r>
            <a:r>
              <a:rPr lang="en-US" altLang="zh-CN" sz="1200" dirty="0" err="1">
                <a:effectLst/>
              </a:rPr>
              <a:t>Tolga</a:t>
            </a:r>
            <a:r>
              <a:rPr lang="en-US" altLang="zh-CN" sz="1200" dirty="0">
                <a:effectLst/>
              </a:rPr>
              <a:t> </a:t>
            </a:r>
            <a:r>
              <a:rPr lang="en-US" altLang="zh-CN" sz="1200" dirty="0" err="1">
                <a:effectLst/>
              </a:rPr>
              <a:t>Cukur</a:t>
            </a:r>
            <a:r>
              <a:rPr lang="en-US" altLang="zh-CN" sz="1200" dirty="0">
                <a:effectLst/>
              </a:rPr>
              <a:t>. “</a:t>
            </a:r>
            <a:r>
              <a:rPr lang="en-US" altLang="zh-CN" sz="1200" dirty="0" err="1">
                <a:effectLst/>
              </a:rPr>
              <a:t>ResViT</a:t>
            </a:r>
            <a:r>
              <a:rPr lang="en-US" altLang="zh-CN" sz="1200" dirty="0">
                <a:effectLst/>
              </a:rPr>
              <a:t>: Residual Vision Transformers for Multimodal Medical Image Synthesis.” </a:t>
            </a:r>
            <a:r>
              <a:rPr lang="en-US" altLang="zh-CN" sz="1200" i="1" dirty="0">
                <a:effectLst/>
              </a:rPr>
              <a:t>IEEE TRANSACTIONS ON MEDICAL IMAGING</a:t>
            </a:r>
            <a:r>
              <a:rPr lang="en-US" altLang="zh-CN" sz="1200" dirty="0">
                <a:effectLst/>
              </a:rPr>
              <a:t> 41, no. 10 (October 2022): 2598–2614.</a:t>
            </a:r>
          </a:p>
          <a:p>
            <a:r>
              <a:rPr lang="en-US" altLang="zh-CN" sz="1200" dirty="0">
                <a:effectLst/>
              </a:rPr>
              <a:t>[5] Ge, Jin, and Jennifer C. Lai. “Artificial Intelligence-Based Text Generators in Hepatology: ChatGPT Is Just the Beginning.” </a:t>
            </a:r>
            <a:r>
              <a:rPr lang="en-US" altLang="zh-CN" sz="1200" i="1" dirty="0">
                <a:effectLst/>
              </a:rPr>
              <a:t>HEPATOLOGY COMMUNICATIONS</a:t>
            </a:r>
            <a:r>
              <a:rPr lang="en-US" altLang="zh-CN" sz="1200" dirty="0">
                <a:effectLst/>
              </a:rPr>
              <a:t> 7, no. 4 (April 2023).</a:t>
            </a:r>
          </a:p>
          <a:p>
            <a:r>
              <a:rPr lang="en-US" altLang="zh-CN" sz="1200" dirty="0">
                <a:effectLst/>
              </a:rPr>
              <a:t>[6] Han, Kai, </a:t>
            </a:r>
            <a:r>
              <a:rPr lang="en-US" altLang="zh-CN" sz="1200" dirty="0" err="1">
                <a:effectLst/>
              </a:rPr>
              <a:t>Yunhe</a:t>
            </a:r>
            <a:r>
              <a:rPr lang="en-US" altLang="zh-CN" sz="1200" dirty="0">
                <a:effectLst/>
              </a:rPr>
              <a:t> Wang, </a:t>
            </a:r>
            <a:r>
              <a:rPr lang="en-US" altLang="zh-CN" sz="1200" dirty="0" err="1">
                <a:effectLst/>
              </a:rPr>
              <a:t>Hanting</a:t>
            </a:r>
            <a:r>
              <a:rPr lang="en-US" altLang="zh-CN" sz="1200" dirty="0">
                <a:effectLst/>
              </a:rPr>
              <a:t> Chen, </a:t>
            </a:r>
            <a:r>
              <a:rPr lang="en-US" altLang="zh-CN" sz="1200" dirty="0" err="1">
                <a:effectLst/>
              </a:rPr>
              <a:t>Xinghao</a:t>
            </a:r>
            <a:r>
              <a:rPr lang="en-US" altLang="zh-CN" sz="1200" dirty="0">
                <a:effectLst/>
              </a:rPr>
              <a:t> Chen, </a:t>
            </a:r>
            <a:r>
              <a:rPr lang="en-US" altLang="zh-CN" sz="1200" dirty="0" err="1">
                <a:effectLst/>
              </a:rPr>
              <a:t>Jianyuan</a:t>
            </a:r>
            <a:r>
              <a:rPr lang="en-US" altLang="zh-CN" sz="1200" dirty="0">
                <a:effectLst/>
              </a:rPr>
              <a:t> Guo, </a:t>
            </a:r>
            <a:r>
              <a:rPr lang="en-US" altLang="zh-CN" sz="1200" dirty="0" err="1">
                <a:effectLst/>
              </a:rPr>
              <a:t>Zhenhua</a:t>
            </a:r>
            <a:r>
              <a:rPr lang="en-US" altLang="zh-CN" sz="1200" dirty="0">
                <a:effectLst/>
              </a:rPr>
              <a:t> Liu, </a:t>
            </a:r>
            <a:r>
              <a:rPr lang="en-US" altLang="zh-CN" sz="1200" dirty="0" err="1">
                <a:effectLst/>
              </a:rPr>
              <a:t>Yehui</a:t>
            </a:r>
            <a:r>
              <a:rPr lang="en-US" altLang="zh-CN" sz="1200" dirty="0">
                <a:effectLst/>
              </a:rPr>
              <a:t> Tang, et al. “A Survey on Vision Transformer.” </a:t>
            </a:r>
            <a:r>
              <a:rPr lang="en-US" altLang="zh-CN" sz="1200" i="1" dirty="0">
                <a:effectLst/>
              </a:rPr>
              <a:t>IEEE TRANSACTIONS ON PATTERN ANALYSIS AND MACHINE INTELLIGENCE</a:t>
            </a:r>
            <a:r>
              <a:rPr lang="en-US" altLang="zh-CN" sz="1200" dirty="0">
                <a:effectLst/>
              </a:rPr>
              <a:t> 45, no. 1 (January 1, 2023): 87–110.</a:t>
            </a:r>
          </a:p>
          <a:p>
            <a:r>
              <a:rPr lang="en-US" altLang="zh-CN" sz="1200" dirty="0">
                <a:effectLst/>
              </a:rPr>
              <a:t>[7] Huang, Pan, Peng He, </a:t>
            </a:r>
            <a:r>
              <a:rPr lang="en-US" altLang="zh-CN" sz="1200" dirty="0" err="1">
                <a:effectLst/>
              </a:rPr>
              <a:t>Sukun</a:t>
            </a:r>
            <a:r>
              <a:rPr lang="en-US" altLang="zh-CN" sz="1200" dirty="0">
                <a:effectLst/>
              </a:rPr>
              <a:t> Tian, </a:t>
            </a:r>
            <a:r>
              <a:rPr lang="en-US" altLang="zh-CN" sz="1200" dirty="0" err="1">
                <a:effectLst/>
              </a:rPr>
              <a:t>Mingrui</a:t>
            </a:r>
            <a:r>
              <a:rPr lang="en-US" altLang="zh-CN" sz="1200" dirty="0">
                <a:effectLst/>
              </a:rPr>
              <a:t> Ma, Peng Feng, </a:t>
            </a:r>
            <a:r>
              <a:rPr lang="en-US" altLang="zh-CN" sz="1200" dirty="0" err="1">
                <a:effectLst/>
              </a:rPr>
              <a:t>Hualiang</a:t>
            </a:r>
            <a:r>
              <a:rPr lang="en-US" altLang="zh-CN" sz="1200" dirty="0">
                <a:effectLst/>
              </a:rPr>
              <a:t> Xiao, Francesco </a:t>
            </a:r>
            <a:r>
              <a:rPr lang="en-US" altLang="zh-CN" sz="1200" dirty="0" err="1">
                <a:effectLst/>
              </a:rPr>
              <a:t>Mercaldo</a:t>
            </a:r>
            <a:r>
              <a:rPr lang="en-US" altLang="zh-CN" sz="1200" dirty="0">
                <a:effectLst/>
              </a:rPr>
              <a:t>, Antonella </a:t>
            </a:r>
            <a:r>
              <a:rPr lang="en-US" altLang="zh-CN" sz="1200" dirty="0" err="1">
                <a:effectLst/>
              </a:rPr>
              <a:t>Santone</a:t>
            </a:r>
            <a:r>
              <a:rPr lang="en-US" altLang="zh-CN" sz="1200" dirty="0">
                <a:effectLst/>
              </a:rPr>
              <a:t>, and Jing Qin. “A </a:t>
            </a:r>
            <a:r>
              <a:rPr lang="en-US" altLang="zh-CN" sz="1200" dirty="0" err="1">
                <a:effectLst/>
              </a:rPr>
              <a:t>ViT</a:t>
            </a:r>
            <a:r>
              <a:rPr lang="en-US" altLang="zh-CN" sz="1200" dirty="0">
                <a:effectLst/>
              </a:rPr>
              <a:t>-AMC Network With Adaptive Model Fusion and </a:t>
            </a:r>
            <a:r>
              <a:rPr lang="en-US" altLang="zh-CN" sz="1200" dirty="0" err="1">
                <a:effectLst/>
              </a:rPr>
              <a:t>Multiobjective</a:t>
            </a:r>
            <a:r>
              <a:rPr lang="en-US" altLang="zh-CN" sz="1200" dirty="0">
                <a:effectLst/>
              </a:rPr>
              <a:t> Optimization for Interpretable Laryngeal Tumor Grading From Histopathological Images.” </a:t>
            </a:r>
            <a:r>
              <a:rPr lang="en-US" altLang="zh-CN" sz="1200" i="1" dirty="0">
                <a:effectLst/>
              </a:rPr>
              <a:t>IEEE TRANSACTIONS ON MEDICAL IMAGING</a:t>
            </a:r>
            <a:r>
              <a:rPr lang="en-US" altLang="zh-CN" sz="1200" dirty="0">
                <a:effectLst/>
              </a:rPr>
              <a:t> 42, no. 1 (January 2023): 15–28.</a:t>
            </a:r>
          </a:p>
          <a:p>
            <a:r>
              <a:rPr lang="en-US" altLang="zh-CN" sz="1200" dirty="0">
                <a:effectLst/>
              </a:rPr>
              <a:t>[8] Jamali, Ali, </a:t>
            </a:r>
            <a:r>
              <a:rPr lang="en-US" altLang="zh-CN" sz="1200" dirty="0" err="1">
                <a:effectLst/>
              </a:rPr>
              <a:t>Swalpa</a:t>
            </a:r>
            <a:r>
              <a:rPr lang="en-US" altLang="zh-CN" sz="1200" dirty="0">
                <a:effectLst/>
              </a:rPr>
              <a:t> Kumar Roy, Avik Bhattacharya, and </a:t>
            </a:r>
            <a:r>
              <a:rPr lang="en-US" altLang="zh-CN" sz="1200" dirty="0" err="1">
                <a:effectLst/>
              </a:rPr>
              <a:t>Pedram</a:t>
            </a:r>
            <a:r>
              <a:rPr lang="en-US" altLang="zh-CN" sz="1200" dirty="0">
                <a:effectLst/>
              </a:rPr>
              <a:t> </a:t>
            </a:r>
            <a:r>
              <a:rPr lang="en-US" altLang="zh-CN" sz="1200" dirty="0" err="1">
                <a:effectLst/>
              </a:rPr>
              <a:t>Ghamisi</a:t>
            </a:r>
            <a:r>
              <a:rPr lang="en-US" altLang="zh-CN" sz="1200" dirty="0">
                <a:effectLst/>
              </a:rPr>
              <a:t>. “Local Window Attention Transformer for Polarimetric SAR Image Classification.” </a:t>
            </a:r>
            <a:r>
              <a:rPr lang="en-US" altLang="zh-CN" sz="1200" i="1" dirty="0">
                <a:effectLst/>
              </a:rPr>
              <a:t>IEEE GEOSCIENCE AND REMOTE SENSING LETTERS</a:t>
            </a:r>
            <a:r>
              <a:rPr lang="en-US" altLang="zh-CN" sz="1200" dirty="0">
                <a:effectLst/>
              </a:rPr>
              <a:t> 20 (2023).</a:t>
            </a:r>
          </a:p>
          <a:p>
            <a:r>
              <a:rPr lang="en-US" altLang="zh-CN" sz="1200" dirty="0">
                <a:effectLst/>
              </a:rPr>
              <a:t>[9] Khan, Salman, </a:t>
            </a:r>
            <a:r>
              <a:rPr lang="en-US" altLang="zh-CN" sz="1200" dirty="0" err="1">
                <a:effectLst/>
              </a:rPr>
              <a:t>Muzammal</a:t>
            </a:r>
            <a:r>
              <a:rPr lang="en-US" altLang="zh-CN" sz="1200" dirty="0">
                <a:effectLst/>
              </a:rPr>
              <a:t> Naseer, Munawar Hayat, Syed Waqas Zamir, Fahad Shahbaz Khan, and Mubarak Shah. “Transformers in Vision: A Survey.” </a:t>
            </a:r>
            <a:r>
              <a:rPr lang="en-US" altLang="zh-CN" sz="1200" i="1" dirty="0">
                <a:effectLst/>
              </a:rPr>
              <a:t>ACM COMPUTING SURVEYS</a:t>
            </a:r>
            <a:r>
              <a:rPr lang="en-US" altLang="zh-CN" sz="1200" dirty="0">
                <a:effectLst/>
              </a:rPr>
              <a:t> 54, no. 10S (January 2022).</a:t>
            </a:r>
          </a:p>
          <a:p>
            <a:r>
              <a:rPr lang="en-US" altLang="zh-CN" sz="1200" dirty="0">
                <a:effectLst/>
              </a:rPr>
              <a:t>[10] Li, </a:t>
            </a:r>
            <a:r>
              <a:rPr lang="en-US" altLang="zh-CN" sz="1200" dirty="0" err="1">
                <a:effectLst/>
              </a:rPr>
              <a:t>Yehao</a:t>
            </a:r>
            <a:r>
              <a:rPr lang="en-US" altLang="zh-CN" sz="1200" dirty="0">
                <a:effectLst/>
              </a:rPr>
              <a:t>, Ting Yao, </a:t>
            </a:r>
            <a:r>
              <a:rPr lang="en-US" altLang="zh-CN" sz="1200" dirty="0" err="1">
                <a:effectLst/>
              </a:rPr>
              <a:t>Yingwei</a:t>
            </a:r>
            <a:r>
              <a:rPr lang="en-US" altLang="zh-CN" sz="1200" dirty="0">
                <a:effectLst/>
              </a:rPr>
              <a:t> Pan, and Tao Mei. “Contextual Transformer Networks for Visual Recognition.” </a:t>
            </a:r>
            <a:r>
              <a:rPr lang="en-US" altLang="zh-CN" sz="1200" i="1" dirty="0">
                <a:effectLst/>
              </a:rPr>
              <a:t>IEEE TRANSACTIONS ON PATTERN ANALYSIS AND MACHINE INTELLIGENCE</a:t>
            </a:r>
            <a:r>
              <a:rPr lang="en-US" altLang="zh-CN" sz="1200" dirty="0">
                <a:effectLst/>
              </a:rPr>
              <a:t> 45, no. 2 (February 1, 2023): 1489–1500.</a:t>
            </a:r>
          </a:p>
          <a:p>
            <a:r>
              <a:rPr lang="en-US" altLang="zh-CN" sz="1200" dirty="0">
                <a:effectLst/>
              </a:rPr>
              <a:t>[11] Liang, </a:t>
            </a:r>
            <a:r>
              <a:rPr lang="en-US" altLang="zh-CN" sz="1200" dirty="0" err="1">
                <a:effectLst/>
              </a:rPr>
              <a:t>Donglai</a:t>
            </a:r>
            <a:r>
              <a:rPr lang="en-US" altLang="zh-CN" sz="1200" dirty="0">
                <a:effectLst/>
              </a:rPr>
              <a:t>, Jian Li, </a:t>
            </a:r>
            <a:r>
              <a:rPr lang="en-US" altLang="zh-CN" sz="1200" dirty="0" err="1">
                <a:effectLst/>
              </a:rPr>
              <a:t>Ronghai</a:t>
            </a:r>
            <a:r>
              <a:rPr lang="en-US" altLang="zh-CN" sz="1200" dirty="0">
                <a:effectLst/>
              </a:rPr>
              <a:t> Qu, and </a:t>
            </a:r>
            <a:r>
              <a:rPr lang="en-US" altLang="zh-CN" sz="1200" dirty="0" err="1">
                <a:effectLst/>
              </a:rPr>
              <a:t>Wubin</a:t>
            </a:r>
            <a:r>
              <a:rPr lang="en-US" altLang="zh-CN" sz="1200" dirty="0">
                <a:effectLst/>
              </a:rPr>
              <a:t> Kong. “Adaptive Second-Order Sliding-Mode Observer for PMSM </a:t>
            </a:r>
            <a:r>
              <a:rPr lang="en-US" altLang="zh-CN" sz="1200" dirty="0" err="1">
                <a:effectLst/>
              </a:rPr>
              <a:t>Sensorless</a:t>
            </a:r>
            <a:r>
              <a:rPr lang="en-US" altLang="zh-CN" sz="1200" dirty="0">
                <a:effectLst/>
              </a:rPr>
              <a:t> Control Considering VSI Nonlinearity.” </a:t>
            </a:r>
            <a:r>
              <a:rPr lang="en-US" altLang="zh-CN" sz="1200" i="1" dirty="0">
                <a:effectLst/>
              </a:rPr>
              <a:t>IEEE TRANSACTIONS ON POWER ELECTRONICS</a:t>
            </a:r>
            <a:r>
              <a:rPr lang="en-US" altLang="zh-CN" sz="1200" dirty="0">
                <a:effectLst/>
              </a:rPr>
              <a:t> 33, no. 10 (October 2018): 8994–9004.</a:t>
            </a:r>
          </a:p>
          <a:p>
            <a:r>
              <a:rPr lang="en-US" altLang="zh-CN" sz="1200" dirty="0">
                <a:effectLst/>
              </a:rPr>
              <a:t>[12] Lin, </a:t>
            </a:r>
            <a:r>
              <a:rPr lang="en-US" altLang="zh-CN" sz="1200" dirty="0" err="1">
                <a:effectLst/>
              </a:rPr>
              <a:t>Ailiang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Bingzhi</a:t>
            </a:r>
            <a:r>
              <a:rPr lang="en-US" altLang="zh-CN" sz="1200" dirty="0">
                <a:effectLst/>
              </a:rPr>
              <a:t> Chen, </a:t>
            </a:r>
            <a:r>
              <a:rPr lang="en-US" altLang="zh-CN" sz="1200" dirty="0" err="1">
                <a:effectLst/>
              </a:rPr>
              <a:t>Jiayu</a:t>
            </a:r>
            <a:r>
              <a:rPr lang="en-US" altLang="zh-CN" sz="1200" dirty="0">
                <a:effectLst/>
              </a:rPr>
              <a:t> Xu, Zheng Zhang, </a:t>
            </a:r>
            <a:r>
              <a:rPr lang="en-US" altLang="zh-CN" sz="1200" dirty="0" err="1">
                <a:effectLst/>
              </a:rPr>
              <a:t>Guangming</a:t>
            </a:r>
            <a:r>
              <a:rPr lang="en-US" altLang="zh-CN" sz="1200" dirty="0">
                <a:effectLst/>
              </a:rPr>
              <a:t> Lu, and David Zhang. “DS-</a:t>
            </a:r>
            <a:r>
              <a:rPr lang="en-US" altLang="zh-CN" sz="1200" dirty="0" err="1">
                <a:effectLst/>
              </a:rPr>
              <a:t>TransUNet</a:t>
            </a:r>
            <a:r>
              <a:rPr lang="en-US" altLang="zh-CN" sz="1200" dirty="0">
                <a:effectLst/>
              </a:rPr>
              <a:t>: Dual </a:t>
            </a:r>
            <a:r>
              <a:rPr lang="en-US" altLang="zh-CN" sz="1200" dirty="0" err="1">
                <a:effectLst/>
              </a:rPr>
              <a:t>Swin</a:t>
            </a:r>
            <a:r>
              <a:rPr lang="en-US" altLang="zh-CN" sz="1200" dirty="0">
                <a:effectLst/>
              </a:rPr>
              <a:t> Transformer U-Net for Medical Image Segmentation.” </a:t>
            </a:r>
            <a:r>
              <a:rPr lang="en-US" altLang="zh-CN" sz="1200" i="1" dirty="0">
                <a:effectLst/>
              </a:rPr>
              <a:t>IEEE TRANSACTIONS ON INSTRUMENTATION AND MEASUREMENT</a:t>
            </a:r>
            <a:r>
              <a:rPr lang="en-US" altLang="zh-CN" sz="1200" dirty="0">
                <a:effectLst/>
              </a:rPr>
              <a:t> 71 (2022).</a:t>
            </a:r>
          </a:p>
          <a:p>
            <a:r>
              <a:rPr lang="en-US" altLang="zh-CN" sz="1200" dirty="0">
                <a:effectLst/>
              </a:rPr>
              <a:t>[13] Liu, </a:t>
            </a:r>
            <a:r>
              <a:rPr lang="en-US" altLang="zh-CN" sz="1200" dirty="0" err="1">
                <a:effectLst/>
              </a:rPr>
              <a:t>Mengxi</a:t>
            </a:r>
            <a:r>
              <a:rPr lang="en-US" altLang="zh-CN" sz="1200" dirty="0">
                <a:effectLst/>
              </a:rPr>
              <a:t>, </a:t>
            </a:r>
            <a:r>
              <a:rPr lang="en-US" altLang="zh-CN" sz="1200" dirty="0" err="1">
                <a:effectLst/>
              </a:rPr>
              <a:t>Zhuoqun</a:t>
            </a:r>
            <a:r>
              <a:rPr lang="en-US" altLang="zh-CN" sz="1200" dirty="0">
                <a:effectLst/>
              </a:rPr>
              <a:t> Chai, </a:t>
            </a:r>
            <a:r>
              <a:rPr lang="en-US" altLang="zh-CN" sz="1200" dirty="0" err="1">
                <a:effectLst/>
              </a:rPr>
              <a:t>Haojun</a:t>
            </a:r>
            <a:r>
              <a:rPr lang="en-US" altLang="zh-CN" sz="1200" dirty="0">
                <a:effectLst/>
              </a:rPr>
              <a:t> Deng, and Rong Liu. “A CNN-Transformer Network With Multiscale Context Aggregation for Fine-Grained Cropland Change Detection.” </a:t>
            </a:r>
            <a:r>
              <a:rPr lang="en-US" altLang="zh-CN" sz="1200" i="1" dirty="0">
                <a:effectLst/>
              </a:rPr>
              <a:t>IEEE JOURNAL OF SELECTED TOPICS IN APPLIED EARTH OBSERVATIONS AND REMOTE SENSING</a:t>
            </a:r>
            <a:r>
              <a:rPr lang="en-US" altLang="zh-CN" sz="1200" dirty="0">
                <a:effectLst/>
              </a:rPr>
              <a:t> 15 (2022): 4297–4306. </a:t>
            </a:r>
          </a:p>
        </p:txBody>
      </p:sp>
      <p:sp>
        <p:nvSpPr>
          <p:cNvPr id="4" name="TextBox 40"/>
          <p:cNvSpPr txBox="1"/>
          <p:nvPr/>
        </p:nvSpPr>
        <p:spPr>
          <a:xfrm>
            <a:off x="1558702" y="693455"/>
            <a:ext cx="263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070C0"/>
                </a:solidFill>
                <a:latin typeface="Times New Roman" panose="02020603050405020304" charset="0"/>
                <a:ea typeface="思源黑体 CN Bold" panose="020B0800000000000000" pitchFamily="34" charset="-122"/>
                <a:cs typeface="Times New Roman" panose="02020603050405020304" charset="0"/>
              </a:rPr>
              <a:t>参考文献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charset="0"/>
              <a:ea typeface="思源黑体 CN Bold" panose="020B0800000000000000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风格毕业论文答辩课程演示PPT模板"/>
  <p:tag name="KSO_WPP_MARK_KEY" val="9fcb8a03-722b-444e-a7e7-474aa1f5f1af"/>
  <p:tag name="COMMONDATA" val="eyJoZGlkIjoiNTBjZjBhYTdlZjQ3NDE0ZjViOWM3YzRhYzdlZGE2Yz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1777</Words>
  <Application>Microsoft Office PowerPoint</Application>
  <PresentationFormat>自定义</PresentationFormat>
  <Paragraphs>70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思源黑体 CN Bold</vt:lpstr>
      <vt:lpstr>思源黑体 CN Normal</vt:lpstr>
      <vt:lpstr>字魂36号-孙新恒宋楷体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蓝色简约风格毕业论文答辩课程演示PPT模板</dc:title>
  <dc:creator>深度联盟http://www.deepbbs.org</dc:creator>
  <cp:lastModifiedBy>志远 郎</cp:lastModifiedBy>
  <cp:revision>124</cp:revision>
  <dcterms:created xsi:type="dcterms:W3CDTF">2016-05-04T11:42:00Z</dcterms:created>
  <dcterms:modified xsi:type="dcterms:W3CDTF">2024-01-23T15:39:33Z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8CEFF24D54DD4459B0293DF3DCE854C0</vt:lpwstr>
  </property>
</Properties>
</file>