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6" r:id="rId3"/>
    <p:sldId id="376" r:id="rId5"/>
    <p:sldId id="356" r:id="rId6"/>
    <p:sldId id="377" r:id="rId7"/>
    <p:sldId id="378" r:id="rId8"/>
    <p:sldId id="381" r:id="rId9"/>
    <p:sldId id="382" r:id="rId10"/>
    <p:sldId id="383" r:id="rId11"/>
  </p:sldIdLst>
  <p:sldSz cx="12190095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86EA"/>
    <a:srgbClr val="0083E6"/>
    <a:srgbClr val="3366FF"/>
    <a:srgbClr val="008AF2"/>
    <a:srgbClr val="0D97FF"/>
    <a:srgbClr val="2DA5FF"/>
    <a:srgbClr val="007FDE"/>
    <a:srgbClr val="376092"/>
    <a:srgbClr val="427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416" autoAdjust="0"/>
    <p:restoredTop sz="99516" autoAdjust="0"/>
  </p:normalViewPr>
  <p:slideViewPr>
    <p:cSldViewPr showGuides="1">
      <p:cViewPr varScale="1">
        <p:scale>
          <a:sx n="85" d="100"/>
          <a:sy n="85" d="100"/>
        </p:scale>
        <p:origin x="78" y="774"/>
      </p:cViewPr>
      <p:guideLst>
        <p:guide orient="horz" pos="21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0B5994CD-D03A-4101-9E89-56D6B0A820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150C85C-E9D3-4231-B599-154D482DB7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0C85C-E9D3-4231-B599-154D482DB7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08" y="116632"/>
            <a:ext cx="1628800" cy="16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字魂36号-孙新恒宋楷体" panose="02000000000000000000" pitchFamily="2" charset="-12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字魂36号-孙新恒宋楷体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272" y="548680"/>
            <a:ext cx="10945216" cy="576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0"/>
          <p:cNvSpPr txBox="1"/>
          <p:nvPr/>
        </p:nvSpPr>
        <p:spPr>
          <a:xfrm>
            <a:off x="4510931" y="4437245"/>
            <a:ext cx="259228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汇报人：郎志远</a:t>
            </a:r>
            <a:endParaRPr lang="zh-CN" altLang="en-US" dirty="0">
              <a:solidFill>
                <a:srgbClr val="0070C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00411" y="2708920"/>
            <a:ext cx="7445127" cy="1517860"/>
            <a:chOff x="2300411" y="2708920"/>
            <a:chExt cx="7445127" cy="1517860"/>
          </a:xfrm>
        </p:grpSpPr>
        <p:sp>
          <p:nvSpPr>
            <p:cNvPr id="3" name="TextBox 40"/>
            <p:cNvSpPr txBox="1"/>
            <p:nvPr/>
          </p:nvSpPr>
          <p:spPr>
            <a:xfrm>
              <a:off x="2300411" y="2781520"/>
              <a:ext cx="7445127" cy="144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4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XGBoost: A Scalable Tree Boosting System</a:t>
              </a:r>
              <a:endParaRPr lang="zh-CN" sz="4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495066" y="2708920"/>
              <a:ext cx="7200265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95160" y="4221470"/>
              <a:ext cx="7200265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857" y="1303045"/>
            <a:ext cx="2199927" cy="861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0778" y="332656"/>
            <a:ext cx="11270443" cy="619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622" y="620688"/>
            <a:ext cx="3353239" cy="607201"/>
            <a:chOff x="550590" y="536707"/>
            <a:chExt cx="3353239" cy="607201"/>
          </a:xfrm>
        </p:grpSpPr>
        <p:sp>
          <p:nvSpPr>
            <p:cNvPr id="4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背景介绍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1342802" y="1988840"/>
            <a:ext cx="10344150" cy="1370965"/>
            <a:chOff x="1229923" y="1719969"/>
            <a:chExt cx="10344150" cy="1370965"/>
          </a:xfrm>
        </p:grpSpPr>
        <p:sp>
          <p:nvSpPr>
            <p:cNvPr id="7" name="矩形 6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229923" y="1843159"/>
              <a:ext cx="35140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机器学习的流行的因素</a:t>
              </a:r>
              <a:endPara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文本框 26"/>
            <p:cNvSpPr txBox="1"/>
            <p:nvPr/>
          </p:nvSpPr>
          <p:spPr>
            <a:xfrm>
              <a:off x="4655113" y="1719969"/>
              <a:ext cx="6918960" cy="13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机器学习和数据驱动的方法在许多领域变得非常重要。如广告系统学习将正确的广告与正确的背景相匹配；有两个重要因素可以推动这些成功的应用：使用能捕获复杂数据依赖性的有效的模型，以及能从大型数据集里学习出模型的可扩展的学习系统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58702" y="3291754"/>
            <a:ext cx="10092690" cy="1050925"/>
            <a:chOff x="1445823" y="1719969"/>
            <a:chExt cx="10092690" cy="1050925"/>
          </a:xfrm>
        </p:grpSpPr>
        <p:sp>
          <p:nvSpPr>
            <p:cNvPr id="12" name="矩形 11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23"/>
            <p:cNvSpPr txBox="1"/>
            <p:nvPr/>
          </p:nvSpPr>
          <p:spPr>
            <a:xfrm>
              <a:off x="1589968" y="1842524"/>
              <a:ext cx="292989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梯度提升回归树</a:t>
              </a:r>
              <a:endPara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文本框 26"/>
            <p:cNvSpPr txBox="1"/>
            <p:nvPr/>
          </p:nvSpPr>
          <p:spPr>
            <a:xfrm>
              <a:off x="4655113" y="1719969"/>
              <a:ext cx="6883400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梯度提升回归树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(GBRT),是一个在很多应用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范围很广泛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的技术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在很多有标准分类基准的情况下表现很出色。能够处理复杂的数据结构，并且通常能够提供很高的预测准确性。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58702" y="4594668"/>
            <a:ext cx="10064115" cy="730885"/>
            <a:chOff x="1445823" y="1719969"/>
            <a:chExt cx="10064115" cy="730885"/>
          </a:xfrm>
        </p:grpSpPr>
        <p:sp>
          <p:nvSpPr>
            <p:cNvPr id="16" name="矩形 15"/>
            <p:cNvSpPr/>
            <p:nvPr/>
          </p:nvSpPr>
          <p:spPr>
            <a:xfrm>
              <a:off x="1445823" y="1769640"/>
              <a:ext cx="3106078" cy="6072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1774341" y="1842407"/>
              <a:ext cx="244904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XGBoost</a:t>
              </a:r>
              <a:endPara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文本框 26"/>
            <p:cNvSpPr txBox="1"/>
            <p:nvPr/>
          </p:nvSpPr>
          <p:spPr>
            <a:xfrm>
              <a:off x="4655113" y="1719969"/>
              <a:ext cx="6854825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微软雅黑" panose="020B0503020204020204" charset="-122"/>
                </a:rPr>
                <a:t>一个用于树提升的可扩展机器学习系统。该系统以开源软件包的形式提供。该系统的影响在许多机器学习和数据挖掘挑战中得到了广泛认可。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微软雅黑" panose="020B0503020204020204" charset="-122"/>
              </a:endParaRPr>
            </a:p>
          </p:txBody>
        </p:sp>
      </p:grpSp>
      <p:sp>
        <p:nvSpPr>
          <p:cNvPr id="19" name="箭头: 虚尾 18"/>
          <p:cNvSpPr/>
          <p:nvPr/>
        </p:nvSpPr>
        <p:spPr>
          <a:xfrm rot="5400000">
            <a:off x="2911560" y="2804573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虚尾 19"/>
          <p:cNvSpPr/>
          <p:nvPr/>
        </p:nvSpPr>
        <p:spPr>
          <a:xfrm rot="5400000">
            <a:off x="2911560" y="4107486"/>
            <a:ext cx="400361" cy="377992"/>
          </a:xfrm>
          <a:prstGeom prst="stripedRightArrow">
            <a:avLst>
              <a:gd name="adj1" fmla="val 53938"/>
              <a:gd name="adj2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18" y="355329"/>
            <a:ext cx="1484784" cy="1484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27777" y="188888"/>
            <a:ext cx="3353239" cy="607201"/>
            <a:chOff x="550590" y="536707"/>
            <a:chExt cx="3353239" cy="607201"/>
          </a:xfrm>
        </p:grpSpPr>
        <p:sp>
          <p:nvSpPr>
            <p:cNvPr id="10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梯度提升树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8" name="文本框 7"/>
          <p:cNvSpPr txBox="1"/>
          <p:nvPr/>
        </p:nvSpPr>
        <p:spPr>
          <a:xfrm>
            <a:off x="427990" y="1402715"/>
            <a:ext cx="4171315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对于的定的有n个样本m个特征的</a:t>
            </a:r>
            <a:r>
              <a:rPr lang="zh-CN" altLang="en-US">
                <a:sym typeface="+mn-ea"/>
              </a:rPr>
              <a:t>数据集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1865630"/>
            <a:ext cx="3571875" cy="2571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7990" y="915035"/>
            <a:ext cx="698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树集成模型：使用K个可加函数来预测，即K个树模型预测结果累加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402080"/>
            <a:ext cx="6100445" cy="30676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90" y="2122805"/>
            <a:ext cx="3293110" cy="7696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" y="2842895"/>
            <a:ext cx="3455670" cy="3397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56235" y="3347085"/>
            <a:ext cx="4674235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</a:t>
            </a:r>
            <a:r>
              <a:rPr lang="zh-CN" altLang="en-US"/>
              <a:t>代表所有 CART（分类回归树）的空间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650" y="3418840"/>
            <a:ext cx="266700" cy="1809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990" y="3778885"/>
            <a:ext cx="5833110" cy="935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27990" y="4895850"/>
                <a:ext cx="6804025" cy="402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使用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 作为第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个叶子的得分</a:t>
                </a:r>
                <a:r>
                  <a:rPr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学习函数集合 </a:t>
                </a:r>
                <a:r>
                  <a:rPr lang="en-US" altLang="zh-CN">
                    <a:sym typeface="+mn-ea"/>
                  </a:rPr>
                  <a:t>      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目标函数为</a:t>
                </a:r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0" y="4895850"/>
                <a:ext cx="6804025" cy="4025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9375" y="4893310"/>
            <a:ext cx="333375" cy="3333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650" y="5310505"/>
            <a:ext cx="517080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27777" y="188888"/>
            <a:ext cx="3353239" cy="607201"/>
            <a:chOff x="550590" y="536707"/>
            <a:chExt cx="3353239" cy="607201"/>
          </a:xfrm>
        </p:grpSpPr>
        <p:sp>
          <p:nvSpPr>
            <p:cNvPr id="10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梯度提升树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981075"/>
            <a:ext cx="4269105" cy="1238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1130" y="909320"/>
            <a:ext cx="6973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目标函数中的树集成模型将函数作为参数，通常这是一个复杂的优化问题，不能使用在欧拉空间中的传统优化方法进行优化。为了改善这种情况模型以一种叠加的方式进行训练，也就是前向分步算法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2108200"/>
            <a:ext cx="4754880" cy="19958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3520" y="2108200"/>
            <a:ext cx="406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利用二阶泰勒展开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45" y="1990725"/>
            <a:ext cx="4790440" cy="6032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20" y="2565400"/>
            <a:ext cx="2609850" cy="4953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580" y="2708910"/>
            <a:ext cx="2562225" cy="3619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231130" y="3268345"/>
            <a:ext cx="406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去掉常数项并展开正则项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00" y="3141345"/>
            <a:ext cx="4057650" cy="12858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34645" y="4797425"/>
            <a:ext cx="54717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对于固定的树结构可计算得到节点 最优的权重，带入后得到 下面式子，可看作是衡量树结构质量的打分函数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45" y="5695950"/>
            <a:ext cx="4705350" cy="11620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7075" y="4437380"/>
            <a:ext cx="4994910" cy="236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27777" y="188888"/>
            <a:ext cx="3353239" cy="607201"/>
            <a:chOff x="550590" y="536707"/>
            <a:chExt cx="3353239" cy="607201"/>
          </a:xfrm>
        </p:grpSpPr>
        <p:sp>
          <p:nvSpPr>
            <p:cNvPr id="10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拆分查找算法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4" name="文本框 3"/>
          <p:cNvSpPr txBox="1"/>
          <p:nvPr/>
        </p:nvSpPr>
        <p:spPr>
          <a:xfrm>
            <a:off x="910590" y="866140"/>
            <a:ext cx="736346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树学习中的关键问题是寻找最优划分（best split finding）</a:t>
            </a:r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844550" y="1302385"/>
            <a:ext cx="6755130" cy="1750060"/>
          </a:xfrm>
          <a:custGeom>
            <a:avLst/>
            <a:gdLst>
              <a:gd name="connsiteX0" fmla="*/ 0 w 6907900"/>
              <a:gd name="connsiteY0" fmla="*/ 162539 h 1625388"/>
              <a:gd name="connsiteX1" fmla="*/ 162539 w 6907900"/>
              <a:gd name="connsiteY1" fmla="*/ 0 h 1625388"/>
              <a:gd name="connsiteX2" fmla="*/ 6745361 w 6907900"/>
              <a:gd name="connsiteY2" fmla="*/ 0 h 1625388"/>
              <a:gd name="connsiteX3" fmla="*/ 6907900 w 6907900"/>
              <a:gd name="connsiteY3" fmla="*/ 162539 h 1625388"/>
              <a:gd name="connsiteX4" fmla="*/ 6907900 w 6907900"/>
              <a:gd name="connsiteY4" fmla="*/ 1462849 h 1625388"/>
              <a:gd name="connsiteX5" fmla="*/ 6745361 w 6907900"/>
              <a:gd name="connsiteY5" fmla="*/ 1625388 h 1625388"/>
              <a:gd name="connsiteX6" fmla="*/ 162539 w 6907900"/>
              <a:gd name="connsiteY6" fmla="*/ 1625388 h 1625388"/>
              <a:gd name="connsiteX7" fmla="*/ 0 w 6907900"/>
              <a:gd name="connsiteY7" fmla="*/ 1462849 h 1625388"/>
              <a:gd name="connsiteX8" fmla="*/ 0 w 6907900"/>
              <a:gd name="connsiteY8" fmla="*/ 162539 h 16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07900" h="1625388">
                <a:moveTo>
                  <a:pt x="0" y="162539"/>
                </a:moveTo>
                <a:cubicBezTo>
                  <a:pt x="0" y="72771"/>
                  <a:pt x="72771" y="0"/>
                  <a:pt x="162539" y="0"/>
                </a:cubicBezTo>
                <a:lnTo>
                  <a:pt x="6745361" y="0"/>
                </a:lnTo>
                <a:cubicBezTo>
                  <a:pt x="6835129" y="0"/>
                  <a:pt x="6907900" y="72771"/>
                  <a:pt x="6907900" y="162539"/>
                </a:cubicBezTo>
                <a:lnTo>
                  <a:pt x="6907900" y="1462849"/>
                </a:lnTo>
                <a:cubicBezTo>
                  <a:pt x="6907900" y="1552617"/>
                  <a:pt x="6835129" y="1625388"/>
                  <a:pt x="6745361" y="1625388"/>
                </a:cubicBezTo>
                <a:lnTo>
                  <a:pt x="162539" y="1625388"/>
                </a:lnTo>
                <a:cubicBezTo>
                  <a:pt x="72771" y="1625388"/>
                  <a:pt x="0" y="1552617"/>
                  <a:pt x="0" y="1462849"/>
                </a:cubicBezTo>
                <a:lnTo>
                  <a:pt x="0" y="16253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5256" tIns="295256" rIns="1953965" bIns="295256" numCol="1" spcCol="1270" anchor="ctr" anchorCtr="0">
            <a:noAutofit/>
          </a:bodyPr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 dirty="0"/>
          </a:p>
        </p:txBody>
      </p:sp>
      <p:sp>
        <p:nvSpPr>
          <p:cNvPr id="59" name="文本框 23"/>
          <p:cNvSpPr txBox="1"/>
          <p:nvPr/>
        </p:nvSpPr>
        <p:spPr>
          <a:xfrm>
            <a:off x="1079477" y="1376346"/>
            <a:ext cx="24490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精确贪心算法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58" name="TextBox 7"/>
          <p:cNvSpPr>
            <a:spLocks noChangeArrowheads="1"/>
          </p:cNvSpPr>
          <p:nvPr/>
        </p:nvSpPr>
        <p:spPr bwMode="auto">
          <a:xfrm>
            <a:off x="1183673" y="1801364"/>
            <a:ext cx="6560360" cy="13976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精确贪心算法对所有可能的划分进行遍历，然后选择最优解。为了有效实现最优划分，每次循环需要先根据特征值排序，然后根据该顺序来累加梯度统计量。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精确贪心算法的缺点：当数据过于庞大以至于无法放入内存或进行分布式并行计算时，不可能高效的遍历所有可能的划分</a:t>
            </a:r>
            <a:endParaRPr lang="zh-CN" altLang="en-US" sz="14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90" y="980440"/>
            <a:ext cx="3762375" cy="2478405"/>
          </a:xfrm>
          <a:prstGeom prst="rect">
            <a:avLst/>
          </a:prstGeom>
        </p:spPr>
      </p:pic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751238" y="5041134"/>
            <a:ext cx="6560360" cy="558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精确贪心算法对所有可能的划分进行遍历，然后选择最优解。为了有效实现最优划分，每次循环需要先根据特征值排序，然后根据该顺序来累加梯度统计量。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12" name="任意多边形: 形状 7"/>
          <p:cNvSpPr/>
          <p:nvPr/>
        </p:nvSpPr>
        <p:spPr>
          <a:xfrm>
            <a:off x="838200" y="3789045"/>
            <a:ext cx="6797675" cy="1769745"/>
          </a:xfrm>
          <a:custGeom>
            <a:avLst/>
            <a:gdLst>
              <a:gd name="connsiteX0" fmla="*/ 0 w 6907900"/>
              <a:gd name="connsiteY0" fmla="*/ 162539 h 1625388"/>
              <a:gd name="connsiteX1" fmla="*/ 162539 w 6907900"/>
              <a:gd name="connsiteY1" fmla="*/ 0 h 1625388"/>
              <a:gd name="connsiteX2" fmla="*/ 6745361 w 6907900"/>
              <a:gd name="connsiteY2" fmla="*/ 0 h 1625388"/>
              <a:gd name="connsiteX3" fmla="*/ 6907900 w 6907900"/>
              <a:gd name="connsiteY3" fmla="*/ 162539 h 1625388"/>
              <a:gd name="connsiteX4" fmla="*/ 6907900 w 6907900"/>
              <a:gd name="connsiteY4" fmla="*/ 1462849 h 1625388"/>
              <a:gd name="connsiteX5" fmla="*/ 6745361 w 6907900"/>
              <a:gd name="connsiteY5" fmla="*/ 1625388 h 1625388"/>
              <a:gd name="connsiteX6" fmla="*/ 162539 w 6907900"/>
              <a:gd name="connsiteY6" fmla="*/ 1625388 h 1625388"/>
              <a:gd name="connsiteX7" fmla="*/ 0 w 6907900"/>
              <a:gd name="connsiteY7" fmla="*/ 1462849 h 1625388"/>
              <a:gd name="connsiteX8" fmla="*/ 0 w 6907900"/>
              <a:gd name="connsiteY8" fmla="*/ 162539 h 16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07900" h="1625388">
                <a:moveTo>
                  <a:pt x="0" y="162539"/>
                </a:moveTo>
                <a:cubicBezTo>
                  <a:pt x="0" y="72771"/>
                  <a:pt x="72771" y="0"/>
                  <a:pt x="162539" y="0"/>
                </a:cubicBezTo>
                <a:lnTo>
                  <a:pt x="6745361" y="0"/>
                </a:lnTo>
                <a:cubicBezTo>
                  <a:pt x="6835129" y="0"/>
                  <a:pt x="6907900" y="72771"/>
                  <a:pt x="6907900" y="162539"/>
                </a:cubicBezTo>
                <a:lnTo>
                  <a:pt x="6907900" y="1462849"/>
                </a:lnTo>
                <a:cubicBezTo>
                  <a:pt x="6907900" y="1552617"/>
                  <a:pt x="6835129" y="1625388"/>
                  <a:pt x="6745361" y="1625388"/>
                </a:cubicBezTo>
                <a:lnTo>
                  <a:pt x="162539" y="1625388"/>
                </a:lnTo>
                <a:cubicBezTo>
                  <a:pt x="72771" y="1625388"/>
                  <a:pt x="0" y="1552617"/>
                  <a:pt x="0" y="1462849"/>
                </a:cubicBezTo>
                <a:lnTo>
                  <a:pt x="0" y="16253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5256" tIns="295256" rIns="1953965" bIns="295256" numCol="1" spcCol="1270" anchor="ctr" anchorCtr="0">
            <a:noAutofit/>
          </a:bodyPr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 dirty="0"/>
          </a:p>
        </p:txBody>
      </p:sp>
      <p:sp>
        <p:nvSpPr>
          <p:cNvPr id="13" name="文本框 23"/>
          <p:cNvSpPr txBox="1"/>
          <p:nvPr/>
        </p:nvSpPr>
        <p:spPr>
          <a:xfrm>
            <a:off x="962637" y="3863006"/>
            <a:ext cx="24490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近似算法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4" name="TextBox 7"/>
          <p:cNvSpPr>
            <a:spLocks noChangeArrowheads="1"/>
          </p:cNvSpPr>
          <p:nvPr/>
        </p:nvSpPr>
        <p:spPr bwMode="auto">
          <a:xfrm>
            <a:off x="1039528" y="4322949"/>
            <a:ext cx="656036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1.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根据特征分布的百分位数，提出候选划分点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2.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将连续型特征映射到由这些候选点划分的分桶(buckets)中，累加梯度统计信息，再找到proposal中的最优解。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345" y="3932555"/>
            <a:ext cx="3959860" cy="196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27777" y="188888"/>
            <a:ext cx="3353239" cy="607201"/>
            <a:chOff x="550590" y="536707"/>
            <a:chExt cx="3353239" cy="607201"/>
          </a:xfrm>
        </p:grpSpPr>
        <p:sp>
          <p:nvSpPr>
            <p:cNvPr id="10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拆分查找算法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8" name="任意多边形: 形状 7"/>
          <p:cNvSpPr/>
          <p:nvPr/>
        </p:nvSpPr>
        <p:spPr>
          <a:xfrm>
            <a:off x="118110" y="1052830"/>
            <a:ext cx="8101330" cy="2466340"/>
          </a:xfrm>
          <a:custGeom>
            <a:avLst/>
            <a:gdLst>
              <a:gd name="connsiteX0" fmla="*/ 0 w 6907900"/>
              <a:gd name="connsiteY0" fmla="*/ 162539 h 1625388"/>
              <a:gd name="connsiteX1" fmla="*/ 162539 w 6907900"/>
              <a:gd name="connsiteY1" fmla="*/ 0 h 1625388"/>
              <a:gd name="connsiteX2" fmla="*/ 6745361 w 6907900"/>
              <a:gd name="connsiteY2" fmla="*/ 0 h 1625388"/>
              <a:gd name="connsiteX3" fmla="*/ 6907900 w 6907900"/>
              <a:gd name="connsiteY3" fmla="*/ 162539 h 1625388"/>
              <a:gd name="connsiteX4" fmla="*/ 6907900 w 6907900"/>
              <a:gd name="connsiteY4" fmla="*/ 1462849 h 1625388"/>
              <a:gd name="connsiteX5" fmla="*/ 6745361 w 6907900"/>
              <a:gd name="connsiteY5" fmla="*/ 1625388 h 1625388"/>
              <a:gd name="connsiteX6" fmla="*/ 162539 w 6907900"/>
              <a:gd name="connsiteY6" fmla="*/ 1625388 h 1625388"/>
              <a:gd name="connsiteX7" fmla="*/ 0 w 6907900"/>
              <a:gd name="connsiteY7" fmla="*/ 1462849 h 1625388"/>
              <a:gd name="connsiteX8" fmla="*/ 0 w 6907900"/>
              <a:gd name="connsiteY8" fmla="*/ 162539 h 16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07900" h="1625388">
                <a:moveTo>
                  <a:pt x="0" y="162539"/>
                </a:moveTo>
                <a:cubicBezTo>
                  <a:pt x="0" y="72771"/>
                  <a:pt x="72771" y="0"/>
                  <a:pt x="162539" y="0"/>
                </a:cubicBezTo>
                <a:lnTo>
                  <a:pt x="6745361" y="0"/>
                </a:lnTo>
                <a:cubicBezTo>
                  <a:pt x="6835129" y="0"/>
                  <a:pt x="6907900" y="72771"/>
                  <a:pt x="6907900" y="162539"/>
                </a:cubicBezTo>
                <a:lnTo>
                  <a:pt x="6907900" y="1462849"/>
                </a:lnTo>
                <a:cubicBezTo>
                  <a:pt x="6907900" y="1552617"/>
                  <a:pt x="6835129" y="1625388"/>
                  <a:pt x="6745361" y="1625388"/>
                </a:cubicBezTo>
                <a:lnTo>
                  <a:pt x="162539" y="1625388"/>
                </a:lnTo>
                <a:cubicBezTo>
                  <a:pt x="72771" y="1625388"/>
                  <a:pt x="0" y="1552617"/>
                  <a:pt x="0" y="1462849"/>
                </a:cubicBezTo>
                <a:lnTo>
                  <a:pt x="0" y="162539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5256" tIns="295256" rIns="1953965" bIns="295256" numCol="1" spcCol="1270" anchor="ctr" anchorCtr="0">
            <a:noAutofit/>
          </a:bodyPr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500" kern="1200" dirty="0"/>
          </a:p>
        </p:txBody>
      </p:sp>
      <p:sp>
        <p:nvSpPr>
          <p:cNvPr id="59" name="文本框 23"/>
          <p:cNvSpPr txBox="1"/>
          <p:nvPr/>
        </p:nvSpPr>
        <p:spPr>
          <a:xfrm>
            <a:off x="353060" y="1126490"/>
            <a:ext cx="2631440" cy="434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稀疏感知拆分查找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58" name="TextBox 7"/>
          <p:cNvSpPr>
            <a:spLocks noChangeArrowheads="1"/>
          </p:cNvSpPr>
          <p:nvPr/>
        </p:nvSpPr>
        <p:spPr bwMode="auto">
          <a:xfrm>
            <a:off x="457200" y="1551940"/>
            <a:ext cx="7495540" cy="19564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在许多实际问题中，输入X 稀疏是常见的。稀疏有多个可能的原因导致：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数据中存在缺失值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有些统计数值常常为0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特征工程的结果，如独热编码。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微软雅黑" panose="020B0503020204020204" charset="-122"/>
              </a:rPr>
              <a:t>算法对数据中稀疏模式的感知能力是非常重要的。为使算法能知晓稀疏模式的存在，在每个树节点中加入一个默认的划分方向，当存在缺失值时，样本实例被归类到缺省方向上。在每个分枝上，缺省方向有两种选择，最优的缺省方向可以从数据中学到。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915" y="980440"/>
            <a:ext cx="3853180" cy="43707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20" y="4031615"/>
            <a:ext cx="3573145" cy="25527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7200" y="4652645"/>
            <a:ext cx="39414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利用稀疏性，使得计算的复杂度与输入中的非缺失数据的数量成线性关系</a:t>
            </a:r>
            <a:r>
              <a:rPr lang="en-US" altLang="zh-CN"/>
              <a:t>,稀疏感知算法</a:t>
            </a:r>
            <a:r>
              <a:rPr lang="zh-CN" altLang="en-US"/>
              <a:t>比</a:t>
            </a:r>
            <a:r>
              <a:rPr lang="en-US" altLang="zh-CN"/>
              <a:t>常规算法在数据集Allstate-10K上</a:t>
            </a:r>
            <a:r>
              <a:rPr lang="zh-CN" altLang="en-US"/>
              <a:t>运行速度快</a:t>
            </a:r>
            <a:r>
              <a:rPr lang="en-US" altLang="zh-CN"/>
              <a:t>50</a:t>
            </a:r>
            <a:r>
              <a:rPr lang="zh-CN" altLang="en-US"/>
              <a:t>倍</a:t>
            </a:r>
            <a:r>
              <a:rPr lang="en-US" altLang="zh-CN"/>
              <a:t>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27777" y="188888"/>
            <a:ext cx="3353239" cy="607201"/>
            <a:chOff x="550590" y="536707"/>
            <a:chExt cx="3353239" cy="607201"/>
          </a:xfrm>
        </p:grpSpPr>
        <p:sp>
          <p:nvSpPr>
            <p:cNvPr id="10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系统设计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2" name="文本框 1"/>
          <p:cNvSpPr txBox="1"/>
          <p:nvPr/>
        </p:nvSpPr>
        <p:spPr>
          <a:xfrm>
            <a:off x="766445" y="1052830"/>
            <a:ext cx="10118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学习中最耗时的部分是数据排序。为了减少排序的成本，将数据存储在内存单元中，称之为block。每个block中的数据每列根据特征取值排序，并以压缩列（CSC）格式储存。这种输入数据布局只需要在训练前计算一次，可以在后续迭代中重复使用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2132965"/>
            <a:ext cx="9925050" cy="2695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645" y="4869180"/>
            <a:ext cx="10443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虽然block结构有助于优化分割点查找的时间复杂度，但是算法需要通过行索引间接提取梯度统计量， 当梯度统计信息不适合CPU缓存进而发生缓存未命中时，会减慢分割点查找的速度。</a:t>
            </a:r>
            <a:endParaRPr lang="zh-CN" altLang="en-US"/>
          </a:p>
          <a:p>
            <a:pPr indent="457200"/>
            <a:r>
              <a:rPr lang="zh-CN" altLang="en-US"/>
              <a:t>对于贪心算法，可以通过缓存感知预取算法来缓解这个问题。 具体来说，在每个线程中分配一个内部缓冲区，获取梯度统计信息并存入，然后以小批量方式执行累积。 预取的操作将直接读/写依赖关系更改为更长的依赖关系，有助于数据行数较大时减少运行开销。 </a:t>
            </a:r>
            <a:endParaRPr lang="zh-CN" altLang="en-US"/>
          </a:p>
          <a:p>
            <a:pPr indent="457200"/>
            <a:r>
              <a:rPr lang="zh-CN" altLang="en-US"/>
              <a:t>对于近似算法，通过选择正确的block尺寸来解决问题。 将block尺寸定义为block中包含的最大样本数，选择过小的block会导致每个线程的工作量很小，并行计算的效率很低。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427777" y="188888"/>
            <a:ext cx="3353239" cy="607201"/>
            <a:chOff x="550590" y="536707"/>
            <a:chExt cx="3353239" cy="607201"/>
          </a:xfrm>
        </p:grpSpPr>
        <p:sp>
          <p:nvSpPr>
            <p:cNvPr id="10" name="TextBox 40"/>
            <p:cNvSpPr txBox="1"/>
            <p:nvPr/>
          </p:nvSpPr>
          <p:spPr>
            <a:xfrm>
              <a:off x="1270670" y="609474"/>
              <a:ext cx="263315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zh-CN" altLang="en-US" sz="2400" dirty="0">
                  <a:solidFill>
                    <a:srgbClr val="0070C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端到端评估</a:t>
              </a:r>
              <a:endParaRPr lang="zh-CN" altLang="en-US" sz="2400" dirty="0">
                <a:solidFill>
                  <a:srgbClr val="0070C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l="26054" t="1466" r="6529" b="37409"/>
            <a:stretch>
              <a:fillRect/>
            </a:stretch>
          </p:blipFill>
          <p:spPr>
            <a:xfrm>
              <a:off x="550590" y="536707"/>
              <a:ext cx="607201" cy="607201"/>
            </a:xfrm>
            <a:prstGeom prst="ellipse">
              <a:avLst/>
            </a:prstGeom>
            <a:effectLst>
              <a:outerShdw blurRad="635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</p:pic>
      </p:grpSp>
      <p:sp>
        <p:nvSpPr>
          <p:cNvPr id="3" name="文本框 2"/>
          <p:cNvSpPr txBox="1"/>
          <p:nvPr/>
        </p:nvSpPr>
        <p:spPr>
          <a:xfrm>
            <a:off x="982345" y="981075"/>
            <a:ext cx="10086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XGBoost</a:t>
            </a:r>
            <a:r>
              <a:rPr lang="zh-CN" altLang="en-US">
                <a:sym typeface="+mn-ea"/>
              </a:rPr>
              <a:t>以开源软件包的形式实现</a:t>
            </a:r>
            <a:r>
              <a:rPr lang="zh-CN" altLang="en-US"/>
              <a:t>。该软件包是可移植和可重复使用的。它支持各种加权分类和各种阶的目标函数，以及用户定义的目标函数。</a:t>
            </a:r>
            <a:r>
              <a:rPr lang="en-US" altLang="zh-CN"/>
              <a:t>XGBoost</a:t>
            </a:r>
            <a:r>
              <a:rPr lang="zh-CN" altLang="en-US"/>
              <a:t>与其他算法在多个数据集的比较如下：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5" y="1557020"/>
            <a:ext cx="3467735" cy="2663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30" y="1557020"/>
            <a:ext cx="3083560" cy="2569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35" y="4437380"/>
            <a:ext cx="3256915" cy="23933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20" y="4220845"/>
            <a:ext cx="3058160" cy="2521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ISPRING_PRESENTATION_TITLE" val="蓝色简约风格毕业论文答辩课程演示PPT模板"/>
  <p:tag name="KSO_WPP_MARK_KEY" val="8d6a5fcc-4cdd-4b06-b546-1b31a394e127"/>
  <p:tag name="COMMONDATA" val="eyJoZGlkIjoiNTBjZjBhYTdlZjQ3NDE0ZjViOWM3YzRhYzdlZGE2Y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演示</Application>
  <PresentationFormat>自定义</PresentationFormat>
  <Paragraphs>81</Paragraphs>
  <Slides>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字魂36号-孙新恒宋楷体</vt:lpstr>
      <vt:lpstr>思源黑体 CN Normal</vt:lpstr>
      <vt:lpstr>黑体</vt:lpstr>
      <vt:lpstr>思源黑体 CN Bold</vt:lpstr>
      <vt:lpstr>微软雅黑</vt:lpstr>
      <vt:lpstr>Cambria Math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蓝色简约风格毕业论文答辩课程演示PPT模板</dc:title>
  <dc:creator>深度联盟http://www.deepbbs.org</dc:creator>
  <cp:lastModifiedBy>lzy</cp:lastModifiedBy>
  <cp:revision>117</cp:revision>
  <dcterms:created xsi:type="dcterms:W3CDTF">2016-05-04T11:42:00Z</dcterms:created>
  <dcterms:modified xsi:type="dcterms:W3CDTF">2024-01-27T03:43:23Z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1F8A975F3B1F4748826D9DF033A619DF</vt:lpwstr>
  </property>
</Properties>
</file>