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Lst>
  <p:notesMasterIdLst>
    <p:notesMasterId r:id="rId6"/>
  </p:notesMasterIdLst>
  <p:handoutMasterIdLst>
    <p:handoutMasterId r:id="rId20"/>
  </p:handoutMasterIdLst>
  <p:sldIdLst>
    <p:sldId id="402" r:id="rId5"/>
    <p:sldId id="308" r:id="rId7"/>
    <p:sldId id="465" r:id="rId8"/>
    <p:sldId id="472" r:id="rId9"/>
    <p:sldId id="473" r:id="rId10"/>
    <p:sldId id="466" r:id="rId11"/>
    <p:sldId id="487" r:id="rId12"/>
    <p:sldId id="478" r:id="rId13"/>
    <p:sldId id="479" r:id="rId14"/>
    <p:sldId id="481" r:id="rId15"/>
    <p:sldId id="467" r:id="rId16"/>
    <p:sldId id="484" r:id="rId17"/>
    <p:sldId id="468" r:id="rId18"/>
    <p:sldId id="462"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02"/>
            <p14:sldId id="308"/>
            <p14:sldId id="465"/>
            <p14:sldId id="472"/>
            <p14:sldId id="473"/>
            <p14:sldId id="466"/>
            <p14:sldId id="487"/>
            <p14:sldId id="478"/>
            <p14:sldId id="479"/>
            <p14:sldId id="481"/>
            <p14:sldId id="467"/>
            <p14:sldId id="484"/>
            <p14:sldId id="468"/>
            <p14:sldId id="4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BD1"/>
    <a:srgbClr val="FFFFFF"/>
    <a:srgbClr val="00447C"/>
    <a:srgbClr val="CCD0E0"/>
    <a:srgbClr val="E7E9F0"/>
    <a:srgbClr val="5B9BD5"/>
    <a:srgbClr val="6AAD3E"/>
    <a:srgbClr val="5AA45C"/>
    <a:srgbClr val="74B44A"/>
    <a:srgbClr val="FFD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85738" autoAdjust="0"/>
  </p:normalViewPr>
  <p:slideViewPr>
    <p:cSldViewPr snapToGrid="0">
      <p:cViewPr varScale="1">
        <p:scale>
          <a:sx n="139" d="100"/>
          <a:sy n="139" d="100"/>
        </p:scale>
        <p:origin x="1110" y="126"/>
      </p:cViewPr>
      <p:guideLst>
        <p:guide orient="horz" pos="2102"/>
        <p:guide pos="3858"/>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23" d="100"/>
          <a:sy n="123" d="100"/>
        </p:scale>
        <p:origin x="407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65.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85B7F-E77F-4588-A104-25596524129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57DD61-7A0B-4FC4-88C1-EB83369939DB}"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r>
              <a:rPr lang="zh-CN" altLang="en-US" dirty="0"/>
              <a:t>这篇文章收录于</a:t>
            </a:r>
            <a:r>
              <a:rPr lang="en-US" altLang="zh-CN" dirty="0"/>
              <a:t>2022</a:t>
            </a:r>
            <a:r>
              <a:rPr lang="zh-CN" altLang="en-US" dirty="0"/>
              <a:t>年的</a:t>
            </a:r>
            <a:r>
              <a:rPr lang="en-US" altLang="zh-CN" dirty="0"/>
              <a:t>ACL</a:t>
            </a:r>
            <a:endParaRPr lang="en-US" altLang="zh-CN" dirty="0"/>
          </a:p>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文档中提到的数据集用于评估提出的Hyperlink-induced Pre-training (HLP) 方法在开放领域问答（OpenQA）任务中的有效性。以下是这些数据集的简要介绍：</a:t>
            </a:r>
            <a:endParaRPr lang="zh-CN" altLang="en-US" dirty="0"/>
          </a:p>
          <a:p>
            <a:endParaRPr lang="zh-CN" altLang="en-US" dirty="0"/>
          </a:p>
          <a:p>
            <a:r>
              <a:rPr lang="zh-CN" altLang="en-US" dirty="0"/>
              <a:t>Natural Questions (NQ)：</a:t>
            </a:r>
            <a:endParaRPr lang="zh-CN" altLang="en-US" dirty="0"/>
          </a:p>
          <a:p>
            <a:r>
              <a:rPr lang="zh-CN" altLang="en-US" dirty="0"/>
              <a:t>NQ 是一个大规模的问答数据集，包含从 Google 搜索日志中收集的真实用户问题和从维基百科中提取的答案。这个数据集用于评估模型在零样本（zero-shot）和全数据集微调（full-set fine-tuning）设置下的性能。</a:t>
            </a:r>
            <a:endParaRPr lang="zh-CN" altLang="en-US" dirty="0"/>
          </a:p>
          <a:p>
            <a:endParaRPr lang="zh-CN" altLang="en-US" dirty="0"/>
          </a:p>
          <a:p>
            <a:r>
              <a:rPr lang="zh-CN" altLang="en-US" dirty="0"/>
              <a:t>TriviaQA：</a:t>
            </a:r>
            <a:endParaRPr lang="zh-CN" altLang="en-US" dirty="0"/>
          </a:p>
          <a:p>
            <a:endParaRPr lang="zh-CN" altLang="en-US" dirty="0"/>
          </a:p>
          <a:p>
            <a:r>
              <a:rPr lang="zh-CN" altLang="en-US" dirty="0"/>
              <a:t>TriviaQA 是一个从在线问答网站中收集的大规模数据集，包含问题和答案对。这个数据集用于评估模型在零样本设置下的性能。</a:t>
            </a:r>
            <a:endParaRPr lang="zh-CN" altLang="en-US" dirty="0"/>
          </a:p>
          <a:p>
            <a:r>
              <a:rPr lang="zh-CN" altLang="en-US" dirty="0"/>
              <a:t>WebQuestions (WQ)：</a:t>
            </a:r>
            <a:endParaRPr lang="zh-CN" altLang="en-US" dirty="0"/>
          </a:p>
          <a:p>
            <a:endParaRPr lang="zh-CN" altLang="en-US" dirty="0"/>
          </a:p>
          <a:p>
            <a:r>
              <a:rPr lang="zh-CN" altLang="en-US" dirty="0"/>
              <a:t>WebQuestions 是一个包含由 Google Suggest API 生成的问题和从 Freebase 中提取的实体级答案的数据集。这个数据集用于评估模型在零样本设置下的性能。</a:t>
            </a:r>
            <a:endParaRPr lang="zh-CN" altLang="en-US" dirty="0"/>
          </a:p>
          <a:p>
            <a:r>
              <a:rPr lang="zh-CN" altLang="en-US" dirty="0"/>
              <a:t>HotpotQA (Fullwiki)：</a:t>
            </a:r>
            <a:endParaRPr lang="zh-CN" altLang="en-US" dirty="0"/>
          </a:p>
          <a:p>
            <a:endParaRPr lang="zh-CN" altLang="en-US" dirty="0"/>
          </a:p>
          <a:p>
            <a:r>
              <a:rPr lang="zh-CN" altLang="en-US" dirty="0"/>
              <a:t>HotpotQA 是一个人类注释的多跳问答数据集，要求模型能够处理多个步骤的推理来找到答案。这个数据集用于评估模型在零样本设置下的性能。</a:t>
            </a:r>
            <a:endParaRPr lang="zh-CN" altLang="en-US" dirty="0"/>
          </a:p>
          <a:p>
            <a:r>
              <a:rPr lang="zh-CN" altLang="en-US" dirty="0"/>
              <a:t>BioASQ：</a:t>
            </a:r>
            <a:endParaRPr lang="zh-CN" altLang="en-US" dirty="0"/>
          </a:p>
          <a:p>
            <a:endParaRPr lang="zh-CN" altLang="en-US" dirty="0"/>
          </a:p>
          <a:p>
            <a:r>
              <a:rPr lang="zh-CN" altLang="en-US" dirty="0"/>
              <a:t>BioASQ 是一个专注于生物医学领域的问答数据集，包含事实型问题和答案。这个数据集用于评估模型在零样本设置下的性能。</a:t>
            </a:r>
            <a:endParaRPr lang="zh-CN" altLang="en-US" dirty="0"/>
          </a:p>
          <a:p>
            <a:r>
              <a:rPr lang="zh-CN" altLang="en-US" dirty="0"/>
              <a:t>MS MARCO (Passage Ranking)：</a:t>
            </a:r>
            <a:endParaRPr lang="zh-CN" altLang="en-US" dirty="0"/>
          </a:p>
          <a:p>
            <a:endParaRPr lang="zh-CN" altLang="en-US" dirty="0"/>
          </a:p>
          <a:p>
            <a:r>
              <a:rPr lang="zh-CN" altLang="en-US" dirty="0"/>
              <a:t>MS MARCO 是一个包含真实世界用户查询和从 Bing 搜索引擎提取的大量网络段落的数据集。这个数据集用于评估模型在零样本设置下的性能。</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en-US" altLang="zh-CN" dirty="0"/>
          </a:p>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150C85C-E9D3-4231-B599-154D482DB76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285750" indent="-285750">
              <a:buFont typeface="Arial" panose="020B0604020202020204" pitchFamily="34" charset="0"/>
              <a:buChar char="•"/>
            </a:pPr>
            <a:r>
              <a:rPr lang="zh-CN" altLang="en-US">
                <a:sym typeface="+mn-ea"/>
              </a:rPr>
              <a:t>检索器：在第一个阶段，系统使用一个检索器来从大量的外部文档集合中找到与用户提出的问题最相关的文档段落。这个检索器的目的是缩小搜索范围，将可能包含答案的文档段落从海量数据中筛选出来。</a:t>
            </a:r>
            <a:endParaRPr lang="zh-CN" altLang="en-US"/>
          </a:p>
          <a:p>
            <a:pPr marL="285750" indent="-285750">
              <a:buFont typeface="Arial" panose="020B0604020202020204" pitchFamily="34" charset="0"/>
              <a:buChar char="•"/>
            </a:pPr>
            <a:r>
              <a:rPr lang="zh-CN" altLang="en-US">
                <a:sym typeface="+mn-ea"/>
              </a:rPr>
              <a:t>阅读器：在第二个阶段，系统使用一个阅读器来深入分析这些被检索器选出的相关文档段落，从中精确地提取出包含问题答案的具体文本片段。阅读器通常是一个深度学习模型，它能够理解自然语言并定位到答案所在的具体位置。</a:t>
            </a:r>
            <a:endParaRPr lang="zh-CN" altLang="en-US">
              <a:sym typeface="+mn-ea"/>
            </a:endParaRPr>
          </a:p>
          <a:p>
            <a:pPr indent="0">
              <a:buFont typeface="Arial" panose="020B0604020202020204" pitchFamily="34" charset="0"/>
              <a:buNone/>
            </a:pPr>
            <a:r>
              <a:rPr lang="zh-CN" altLang="en-US"/>
              <a:t>这种两阶段的范式(retriever-reader paradigm)是OpenQA系统中常见的设计，因为它能够有效地结合信息检索的广度和自然语言处理的深度，从而提高系统在复杂、开放领域问题上的回答能力。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稀疏检索器(Sparse Retriever)是指使用传统的基于词频和统计学方法的检索器。这种检索器通常使用TF-IDF(词频-逆文档频率)或BM25(Okapi Best Matching 25)等算法来评估查询与文档之间的相关性，以便找到与查询最相关的文档或段落。</a:t>
            </a:r>
            <a:endParaRPr lang="zh-CN" altLang="en-US"/>
          </a:p>
          <a:p>
            <a:r>
              <a:rPr lang="zh-CN" altLang="en-US"/>
              <a:t>密集检索器(Dense Retriever)使用基于向量空间的密集表示来评估查询与文档之间的相关性。与传统的稀疏检索器不同，密集检索器使用向量表示来捕捉语义相似性和语境信息，而不是简单地基于词频和统计学方法。</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本文的工作属于无监督的构造，以网页为点/超链为边构图，通过特定拓扑结构定位相关文本构造伪Q-P对来进行预训练。</a:t>
            </a:r>
            <a:endParaRPr lang="zh-CN" altLang="en-US" dirty="0">
              <a:sym typeface="+mn-ea"/>
            </a:endParaRPr>
          </a:p>
          <a:p>
            <a:r>
              <a:rPr lang="zh-CN" altLang="en-US" dirty="0"/>
              <a:t>在超链接的指导下，HLP </a:t>
            </a:r>
            <a:r>
              <a:rPr lang="en-US" altLang="zh-CN" dirty="0"/>
              <a:t>Query</a:t>
            </a:r>
            <a:r>
              <a:rPr lang="zh-CN" altLang="en-US" dirty="0"/>
              <a:t>具有包含答案相关性的特点(查询标题在段落中出现)</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为什么从超链接的角度去构造</a:t>
            </a:r>
            <a:r>
              <a:rPr lang="en-US" altLang="zh-CN">
                <a:sym typeface="+mn-ea"/>
              </a:rPr>
              <a:t>Q-P</a:t>
            </a:r>
            <a:r>
              <a:rPr lang="zh-CN" altLang="en-US">
                <a:sym typeface="+mn-ea"/>
              </a:rPr>
              <a:t>对</a:t>
            </a:r>
            <a:endParaRPr lang="zh-CN" altLang="en-US"/>
          </a:p>
          <a:p>
            <a:pPr>
              <a:buClr>
                <a:srgbClr val="000000"/>
              </a:buClr>
              <a:buFont typeface="Arial" panose="020B0604020202020204" pitchFamily="34" charset="0"/>
              <a:buChar char="•"/>
            </a:pPr>
            <a:r>
              <a:rPr lang="zh-CN" altLang="en-US">
                <a:sym typeface="+mn-ea"/>
              </a:rPr>
              <a:t>超链接和检索器的目标相近，都是为检索用户感兴趣的信息。</a:t>
            </a:r>
            <a:endParaRPr lang="zh-CN" altLang="en-US"/>
          </a:p>
          <a:p>
            <a:pPr>
              <a:buClr>
                <a:srgbClr val="000000"/>
              </a:buClr>
              <a:buFont typeface="Arial" panose="020B0604020202020204" pitchFamily="34" charset="0"/>
              <a:buChar char="•"/>
            </a:pPr>
            <a:r>
              <a:rPr lang="zh-CN" altLang="en-US">
                <a:sym typeface="+mn-ea"/>
              </a:rPr>
              <a:t>维基百科中存在大量超链接，这些超链接被广泛浏览和编辑，其数量和质量上都有保障，适合用来预训练。</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我们选择维基百科作为我们的预训练语料库D，因为它是最大的百科全书，涵盖了各种主题，具有良好的内容质量和链接结构。我们选择了2021年3月1日的英文维基百科快照，并使用WikiExtractor2对其进行处理，以获得清洁的上下文。在过滤掉空白文本或标题少于三个字母的文档后，我们，将剩余的文档分割成每个100个字的不重叠的段落，最终得到了超过2200万个段落。</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本文基于两种超链接拓扑结构来提取伪</a:t>
            </a:r>
            <a:r>
              <a:rPr lang="en-US" altLang="zh-CN"/>
              <a:t>Q-P</a:t>
            </a:r>
            <a:r>
              <a:rPr lang="zh-CN" altLang="en-US"/>
              <a:t>对</a:t>
            </a:r>
            <a:endParaRPr lang="zh-CN" altLang="en-US"/>
          </a:p>
          <a:p>
            <a:endParaRPr lang="zh-CN" altLang="en-US"/>
          </a:p>
          <a:p>
            <a:r>
              <a:rPr lang="zh-CN" altLang="en-US"/>
              <a:t>假设有一个维基百科页面是关于“苹果公司”的，这个页面的标题是 "Apple Inc."。在维基百科的其他页面中，可能会有对“苹果公司”的提及，例如：</a:t>
            </a:r>
            <a:endParaRPr lang="zh-CN" altLang="en-US"/>
          </a:p>
          <a:p>
            <a:endParaRPr lang="zh-CN" altLang="en-US"/>
          </a:p>
          <a:p>
            <a:r>
              <a:rPr lang="zh-CN" altLang="en-US"/>
              <a:t>直接提及：“Apple Inc. 是一家美国跨国科技公司。”</a:t>
            </a:r>
            <a:endParaRPr lang="zh-CN" altLang="en-US"/>
          </a:p>
          <a:p>
            <a:r>
              <a:rPr lang="zh-CN" altLang="en-US"/>
              <a:t>变体提及：“苹果公司是一家全球知名的电子设备制造商。”</a:t>
            </a:r>
            <a:endParaRPr lang="zh-CN" altLang="en-US"/>
          </a:p>
          <a:p>
            <a:r>
              <a:rPr lang="zh-CN" altLang="en-US"/>
              <a:t>中文提及或英文提及</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在实践中，使用句子级的查询，其中包含相应的证据超文本，并且我们不会在段落中添加标题，以减少表面实体级别的重叠。为了提高CM对的质量，我们过滤掉那些在维基</a:t>
            </a:r>
            <a:endParaRPr lang="zh-CN" altLang="en-US" dirty="0"/>
          </a:p>
          <a:p>
            <a:r>
              <a:rPr lang="zh-CN" altLang="en-US" dirty="0"/>
              <a:t>百科实体中排名前10％的最高入度共同提到的实体。</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p:txBody>
          <a:bodyPr/>
          <a:lstStyle/>
          <a:p>
            <a:pPr fontAlgn="base">
              <a:spcBef>
                <a:spcPct val="0"/>
              </a:spcBef>
              <a:spcAft>
                <a:spcPct val="0"/>
              </a:spcAft>
            </a:pPr>
            <a:fld id="{4735416B-1EEB-4908-B3FA-75CB8A360816}" type="slidenum">
              <a:rPr lang="zh-CN" altLang="en-US">
                <a:sym typeface="Calibri" panose="020F0502020204030204" pitchFamily="34" charset="0"/>
              </a:rPr>
            </a:fld>
            <a:endParaRPr lang="zh-CN" altLang="en-US">
              <a:sym typeface="Calibri" panose="020F0502020204030204" pitchFamily="34" charset="0"/>
            </a:endParaRPr>
          </a:p>
        </p:txBody>
      </p:sp>
    </p:spTree>
  </p:cSld>
  <p:clrMapOvr>
    <a:masterClrMapping/>
  </p:clrMapOvr>
  <p:transition spd="med">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0D264A9-D857-7049-A3C0-89D3CA0799AE}" type="slidenum">
              <a:rPr kumimoji="1" lang="zh-CN" altLang="en-US" smtClean="0"/>
            </a:fld>
            <a:endParaRPr kumimoji="1" lang="zh-CN" altLang="en-US"/>
          </a:p>
        </p:txBody>
      </p:sp>
    </p:spTree>
  </p:cSld>
  <p:clrMapOvr>
    <a:masterClrMapping/>
  </p:clrMapOvr>
  <p:transition spd="med">
    <p:cu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transition spd="med">
    <p:cu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a:xfrm>
            <a:off x="660400" y="228603"/>
            <a:ext cx="9380539" cy="692424"/>
          </a:xfrm>
        </p:spPr>
        <p:txBody>
          <a:bodyPr/>
          <a:lstStyle>
            <a:lvl1pPr>
              <a:defRPr sz="2800">
                <a:solidFill>
                  <a:schemeClr val="tx1"/>
                </a:solidFill>
              </a:defRPr>
            </a:lvl1pPr>
          </a:lstStyle>
          <a:p>
            <a:r>
              <a:rPr lang="zh-CN" altLang="en-US" dirty="0"/>
              <a:t>单击此处编辑母版标题样式</a:t>
            </a:r>
            <a:endParaRPr lang="zh-CN" altLang="en-US" dirty="0"/>
          </a:p>
        </p:txBody>
      </p:sp>
      <p:sp>
        <p:nvSpPr>
          <p:cNvPr id="1048596"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transition spd="med">
    <p:cu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cu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med">
    <p:cu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transition spd="med">
    <p:cu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a:xfrm>
            <a:off x="1096964" y="6459540"/>
            <a:ext cx="2473325" cy="365125"/>
          </a:xfrm>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73" name="Rectangle 1098"/>
          <p:cNvSpPr>
            <a:spLocks noGrp="1" noChangeArrowheads="1"/>
          </p:cNvSpPr>
          <p:nvPr>
            <p:ph type="sldNum" sz="quarter" idx="12"/>
          </p:nvPr>
        </p:nvSpPr>
        <p:spPr>
          <a:xfrm>
            <a:off x="10744201" y="6415090"/>
            <a:ext cx="1311275" cy="365125"/>
          </a:xfrm>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a:xfrm>
            <a:off x="660400" y="228603"/>
            <a:ext cx="9380539" cy="692424"/>
          </a:xfrm>
        </p:spPr>
        <p:txBody>
          <a:bodyPr/>
          <a:lstStyle>
            <a:lvl1pPr>
              <a:defRPr sz="2800">
                <a:solidFill>
                  <a:schemeClr val="tx1"/>
                </a:solidFill>
              </a:defRPr>
            </a:lvl1pPr>
          </a:lstStyle>
          <a:p>
            <a:r>
              <a:rPr lang="zh-CN" altLang="en-US" dirty="0"/>
              <a:t>单击此处编辑母版标题样式</a:t>
            </a:r>
            <a:endParaRPr lang="zh-CN" altLang="en-US" dirty="0"/>
          </a:p>
        </p:txBody>
      </p:sp>
      <p:sp>
        <p:nvSpPr>
          <p:cNvPr id="1048596" name="内容占位符 2"/>
          <p:cNvSpPr>
            <a:spLocks noGrp="1"/>
          </p:cNvSpPr>
          <p:nvPr>
            <p:ph idx="1"/>
          </p:nvPr>
        </p:nvSpPr>
        <p:spPr>
          <a:xfrm>
            <a:off x="639763" y="1222375"/>
            <a:ext cx="10939463" cy="47752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97" name="Rectangle 1096"/>
          <p:cNvSpPr>
            <a:spLocks noGrp="1" noChangeArrowheads="1"/>
          </p:cNvSpPr>
          <p:nvPr>
            <p:ph type="dt" sz="half" idx="10"/>
          </p:nvPr>
        </p:nvSpPr>
        <p:spPr>
          <a:xfrm>
            <a:off x="1096964" y="6459540"/>
            <a:ext cx="2473325" cy="365125"/>
          </a:xfrm>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a:xfrm>
            <a:off x="1096964" y="6459540"/>
            <a:ext cx="2473325" cy="365125"/>
          </a:xfrm>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84" name="Rectangle 1098"/>
          <p:cNvSpPr>
            <a:spLocks noGrp="1" noChangeArrowheads="1"/>
          </p:cNvSpPr>
          <p:nvPr>
            <p:ph type="sldNum" sz="quarter" idx="12"/>
          </p:nvPr>
        </p:nvSpPr>
        <p:spPr>
          <a:xfrm>
            <a:off x="10744201" y="6415090"/>
            <a:ext cx="1311275" cy="365125"/>
          </a:xfrm>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a:xfrm>
            <a:off x="1096964" y="6459540"/>
            <a:ext cx="2473325" cy="365125"/>
          </a:xfrm>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55" name="Rectangle 1098"/>
          <p:cNvSpPr>
            <a:spLocks noGrp="1" noChangeArrowheads="1"/>
          </p:cNvSpPr>
          <p:nvPr>
            <p:ph type="sldNum" sz="quarter" idx="12"/>
          </p:nvPr>
        </p:nvSpPr>
        <p:spPr>
          <a:xfrm>
            <a:off x="10744201" y="6415090"/>
            <a:ext cx="1311275" cy="365125"/>
          </a:xfrm>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a:xfrm>
            <a:off x="1096964" y="6459540"/>
            <a:ext cx="2473325" cy="365125"/>
          </a:xfrm>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63" name="Rectangle 1098"/>
          <p:cNvSpPr>
            <a:spLocks noGrp="1" noChangeArrowheads="1"/>
          </p:cNvSpPr>
          <p:nvPr>
            <p:ph type="sldNum" sz="quarter" idx="12"/>
          </p:nvPr>
        </p:nvSpPr>
        <p:spPr>
          <a:xfrm>
            <a:off x="10744201" y="6415090"/>
            <a:ext cx="1311275" cy="365125"/>
          </a:xfrm>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a:xfrm>
            <a:off x="1096964" y="6459540"/>
            <a:ext cx="2473325" cy="365125"/>
          </a:xfrm>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a:xfrm>
            <a:off x="1096964" y="6459540"/>
            <a:ext cx="2473325" cy="365125"/>
          </a:xfrm>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a:xfrm>
            <a:off x="1096964" y="6459540"/>
            <a:ext cx="2473325" cy="365125"/>
          </a:xfrm>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95" name="Rectangle 1098"/>
          <p:cNvSpPr>
            <a:spLocks noGrp="1" noChangeArrowheads="1"/>
          </p:cNvSpPr>
          <p:nvPr>
            <p:ph type="sldNum" sz="quarter" idx="12"/>
          </p:nvPr>
        </p:nvSpPr>
        <p:spPr>
          <a:xfrm>
            <a:off x="10744201" y="6415090"/>
            <a:ext cx="1311275" cy="365125"/>
          </a:xfrm>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a:xfrm>
            <a:off x="1096964" y="6459540"/>
            <a:ext cx="2473325" cy="365125"/>
          </a:xfrm>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79" name="Rectangle 1098"/>
          <p:cNvSpPr>
            <a:spLocks noGrp="1" noChangeArrowheads="1"/>
          </p:cNvSpPr>
          <p:nvPr>
            <p:ph type="sldNum" sz="quarter" idx="12"/>
          </p:nvPr>
        </p:nvSpPr>
        <p:spPr>
          <a:xfrm>
            <a:off x="10744201" y="6415090"/>
            <a:ext cx="1311275" cy="365125"/>
          </a:xfrm>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a:xfrm>
            <a:off x="639763" y="1222375"/>
            <a:ext cx="10939463" cy="4775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a:xfrm>
            <a:off x="1096964" y="6459540"/>
            <a:ext cx="2473325" cy="365125"/>
          </a:xfrm>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89" name="Rectangle 1098"/>
          <p:cNvSpPr>
            <a:spLocks noGrp="1" noChangeArrowheads="1"/>
          </p:cNvSpPr>
          <p:nvPr>
            <p:ph type="sldNum" sz="quarter" idx="12"/>
          </p:nvPr>
        </p:nvSpPr>
        <p:spPr>
          <a:xfrm>
            <a:off x="10744201" y="6415090"/>
            <a:ext cx="1311275" cy="365125"/>
          </a:xfrm>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a:xfrm>
            <a:off x="1096964" y="6459540"/>
            <a:ext cx="2473325" cy="365125"/>
          </a:xfrm>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a:xfrm>
            <a:off x="3686177" y="6459540"/>
            <a:ext cx="4822825" cy="365125"/>
          </a:xfrm>
        </p:spPr>
        <p:txBody>
          <a:bodyPr/>
          <a:lstStyle/>
          <a:p>
            <a:endParaRPr lang="zh-CN" altLang="en-US"/>
          </a:p>
        </p:txBody>
      </p:sp>
      <p:sp>
        <p:nvSpPr>
          <p:cNvPr id="1049768" name="Rectangle 1098"/>
          <p:cNvSpPr>
            <a:spLocks noGrp="1" noChangeArrowheads="1"/>
          </p:cNvSpPr>
          <p:nvPr>
            <p:ph type="sldNum" sz="quarter" idx="12"/>
          </p:nvPr>
        </p:nvSpPr>
        <p:spPr>
          <a:xfrm>
            <a:off x="10744201" y="6415090"/>
            <a:ext cx="1311275" cy="365125"/>
          </a:xfrm>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p:transition spd="med">
    <p:cu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灯片编号占位符 4"/>
          <p:cNvSpPr>
            <a:spLocks noGrp="1"/>
          </p:cNvSpPr>
          <p:nvPr>
            <p:ph type="sldNum" sz="quarter" idx="12"/>
          </p:nvPr>
        </p:nvSpPr>
        <p:spPr>
          <a:xfrm>
            <a:off x="10744201" y="6415090"/>
            <a:ext cx="1311275" cy="365125"/>
          </a:xfrm>
        </p:spPr>
        <p:txBody>
          <a:bodyPr/>
          <a:lstStyle/>
          <a:p>
            <a:pPr fontAlgn="base">
              <a:spcBef>
                <a:spcPct val="0"/>
              </a:spcBef>
              <a:spcAft>
                <a:spcPct val="0"/>
              </a:spcAft>
            </a:pPr>
            <a:fld id="{4735416B-1EEB-4908-B3FA-75CB8A360816}" type="slidenum">
              <a:rPr lang="zh-CN" altLang="en-US">
                <a:sym typeface="Calibri" panose="020F0502020204030204" pitchFamily="34" charset="0"/>
              </a:rPr>
            </a:fld>
            <a:endParaRPr lang="zh-CN" altLang="en-US">
              <a:sym typeface="Calibri" panose="020F0502020204030204" pitchFamily="34" charset="0"/>
            </a:endParaRPr>
          </a:p>
        </p:txBody>
      </p:sp>
    </p:spTree>
  </p:cSld>
  <p:clrMapOvr>
    <a:masterClrMapping/>
  </p:clrMapOvr>
  <p:transition spd="med">
    <p:cu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r>
              <a:rPr kumimoji="1" lang="zh-CN" altLang="en-US"/>
              <a:t>编辑母版文本样式
第二级
第三级
第四级
第五级</a:t>
            </a:r>
            <a:endParaRPr kumimoji="1" lang="zh-CN" altLang="en-US"/>
          </a:p>
        </p:txBody>
      </p:sp>
      <p:sp>
        <p:nvSpPr>
          <p:cNvPr id="4" name="日期占位符 3"/>
          <p:cNvSpPr>
            <a:spLocks noGrp="1"/>
          </p:cNvSpPr>
          <p:nvPr>
            <p:ph type="dt" sz="half" idx="10"/>
          </p:nvPr>
        </p:nvSpPr>
        <p:spPr>
          <a:xfrm>
            <a:off x="1096964" y="6459540"/>
            <a:ext cx="2473325" cy="365125"/>
          </a:xfrm>
        </p:spPr>
        <p:txBody>
          <a:bodyPr/>
          <a:lstStyle/>
          <a:p>
            <a:fld id="{3970E809-E577-CC4C-97D1-3D22F5759928}" type="datetimeFigureOut">
              <a:rPr kumimoji="1" lang="zh-CN" altLang="en-US" smtClean="0"/>
            </a:fld>
            <a:endParaRPr kumimoji="1" lang="zh-CN" altLang="en-US"/>
          </a:p>
        </p:txBody>
      </p:sp>
      <p:sp>
        <p:nvSpPr>
          <p:cNvPr id="5" name="页脚占位符 4"/>
          <p:cNvSpPr>
            <a:spLocks noGrp="1"/>
          </p:cNvSpPr>
          <p:nvPr>
            <p:ph type="ftr" sz="quarter" idx="11"/>
          </p:nvPr>
        </p:nvSpPr>
        <p:spPr>
          <a:xfrm>
            <a:off x="3686177" y="6459540"/>
            <a:ext cx="4822825" cy="365125"/>
          </a:xfrm>
        </p:spPr>
        <p:txBody>
          <a:bodyPr/>
          <a:lstStyle/>
          <a:p>
            <a:endParaRPr kumimoji="1" lang="zh-CN" altLang="en-US"/>
          </a:p>
        </p:txBody>
      </p:sp>
      <p:sp>
        <p:nvSpPr>
          <p:cNvPr id="6" name="灯片编号占位符 5"/>
          <p:cNvSpPr>
            <a:spLocks noGrp="1"/>
          </p:cNvSpPr>
          <p:nvPr>
            <p:ph type="sldNum" sz="quarter" idx="12"/>
          </p:nvPr>
        </p:nvSpPr>
        <p:spPr>
          <a:xfrm>
            <a:off x="10744201" y="6415090"/>
            <a:ext cx="1311275" cy="365125"/>
          </a:xfrm>
        </p:spPr>
        <p:txBody>
          <a:bodyPr/>
          <a:lstStyle/>
          <a:p>
            <a:fld id="{D0D264A9-D857-7049-A3C0-89D3CA0799AE}" type="slidenum">
              <a:rPr kumimoji="1" lang="zh-CN" altLang="en-US" smtClean="0"/>
            </a:fld>
            <a:endParaRPr kumimoji="1"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8" Type="http://schemas.openxmlformats.org/officeDocument/2006/relationships/theme" Target="../theme/theme2.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6" Type="http://schemas.openxmlformats.org/officeDocument/2006/relationships/theme" Target="../theme/theme3.xml"/><Relationship Id="rId15" Type="http://schemas.openxmlformats.org/officeDocument/2006/relationships/image" Target="../media/image1.png"/><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3"/>
            <a:ext cx="9380539" cy="705676"/>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en-US" dirty="0"/>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dirty="0"/>
              <a:t>单击此处编辑母版文本样式</a:t>
            </a:r>
            <a:endParaRPr lang="en-US" altLang="en-US" dirty="0"/>
          </a:p>
          <a:p>
            <a:pPr lvl="1"/>
            <a:r>
              <a:rPr lang="zh-CN" altLang="en-US" dirty="0"/>
              <a:t>第二级</a:t>
            </a:r>
            <a:endParaRPr lang="en-US" altLang="en-US" dirty="0"/>
          </a:p>
          <a:p>
            <a:pPr lvl="2"/>
            <a:r>
              <a:rPr lang="zh-CN" altLang="en-US" dirty="0"/>
              <a:t>第三级</a:t>
            </a:r>
            <a:endParaRPr lang="en-US" altLang="en-US" dirty="0"/>
          </a:p>
          <a:p>
            <a:pPr lvl="3"/>
            <a:r>
              <a:rPr lang="zh-CN" altLang="en-US" dirty="0"/>
              <a:t>第四级</a:t>
            </a:r>
            <a:endParaRPr lang="en-US" altLang="en-US" dirty="0"/>
          </a:p>
          <a:p>
            <a:pPr lvl="4"/>
            <a:r>
              <a:rPr lang="zh-CN" altLang="en-US" dirty="0"/>
              <a:t>第五级</a:t>
            </a:r>
            <a:endParaRPr lang="en-US" altLang="en-US" dirty="0"/>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5"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cut/>
  </p:transition>
  <p:hf hdr="0" ftr="0" dt="0"/>
  <p:txStyles>
    <p:titleStyle>
      <a:lvl1pPr algn="l" rtl="0" eaLnBrk="0" fontAlgn="base" hangingPunct="0">
        <a:lnSpc>
          <a:spcPct val="85000"/>
        </a:lnSpc>
        <a:spcBef>
          <a:spcPct val="0"/>
        </a:spcBef>
        <a:spcAft>
          <a:spcPct val="0"/>
        </a:spcAft>
        <a:defRPr sz="2800">
          <a:solidFill>
            <a:schemeClr val="tx1"/>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chemeClr val="tx1"/>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chemeClr val="tx1"/>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med">
    <p:cut/>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48577" name="Rectangle 1094"/>
          <p:cNvSpPr>
            <a:spLocks noGrp="1" noChangeArrowheads="1"/>
          </p:cNvSpPr>
          <p:nvPr>
            <p:ph type="title" idx="4294967295"/>
          </p:nvPr>
        </p:nvSpPr>
        <p:spPr bwMode="auto">
          <a:xfrm>
            <a:off x="660400" y="228603"/>
            <a:ext cx="9380539" cy="705676"/>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endParaRPr lang="en-US" altLang="en-US" dirty="0"/>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5"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ransition spd="med">
    <p:cut/>
  </p:transition>
  <p:hf hdr="0" ftr="0" dt="0"/>
  <p:txStyles>
    <p:titleStyle>
      <a:lvl1pPr algn="l" rtl="0" eaLnBrk="0" fontAlgn="base" hangingPunct="0">
        <a:lnSpc>
          <a:spcPct val="85000"/>
        </a:lnSpc>
        <a:spcBef>
          <a:spcPct val="0"/>
        </a:spcBef>
        <a:spcAft>
          <a:spcPct val="0"/>
        </a:spcAft>
        <a:defRPr sz="2800">
          <a:solidFill>
            <a:schemeClr val="tx1"/>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chemeClr val="tx1"/>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chemeClr val="tx1"/>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chemeClr val="tx1"/>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2.xml"/><Relationship Id="rId2" Type="http://schemas.openxmlformats.org/officeDocument/2006/relationships/image" Target="../media/image28.png"/><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1.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7.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9015095" y="4259580"/>
            <a:ext cx="1795780" cy="2251075"/>
          </a:xfrm>
          <a:prstGeom prst="rect">
            <a:avLst/>
          </a:prstGeom>
        </p:spPr>
      </p:pic>
      <p:sp>
        <p:nvSpPr>
          <p:cNvPr id="2" name="文本框 1"/>
          <p:cNvSpPr txBox="1"/>
          <p:nvPr/>
        </p:nvSpPr>
        <p:spPr>
          <a:xfrm>
            <a:off x="2240915" y="4231640"/>
            <a:ext cx="6061710" cy="1198880"/>
          </a:xfrm>
          <a:prstGeom prst="rect">
            <a:avLst/>
          </a:prstGeom>
          <a:noFill/>
        </p:spPr>
        <p:txBody>
          <a:bodyPr wrap="square" rtlCol="0">
            <a:spAutoFit/>
          </a:bodyPr>
          <a:lstStyle/>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汇报人：郎志远 </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汇报时间：</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2024/1/10</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 3"/>
          <p:cNvSpPr>
            <a:spLocks noGrp="1"/>
          </p:cNvSpPr>
          <p:nvPr>
            <p:ph type="title"/>
          </p:nvPr>
        </p:nvSpPr>
        <p:spPr>
          <a:xfrm>
            <a:off x="12065" y="1717040"/>
            <a:ext cx="12191365" cy="1729740"/>
          </a:xfrm>
        </p:spPr>
        <p:txBody>
          <a:bodyPr/>
          <a:lstStyle/>
          <a:p>
            <a:pPr algn="ctr"/>
            <a:r>
              <a:rPr kumimoji="1" lang="zh-CN" altLang="en-US" sz="3200" b="1" dirty="0">
                <a:solidFill>
                  <a:schemeClr val="tx1"/>
                </a:solidFill>
                <a:latin typeface="Times New Roman" panose="02020603050405020304" charset="0"/>
                <a:ea typeface="黑体" panose="02010609060101010101" charset="-122"/>
                <a:cs typeface="Times New Roman" panose="02020603050405020304" charset="0"/>
              </a:rPr>
              <a:t>Hyperlink-induced Pre-training</a:t>
            </a:r>
            <a:br>
              <a:rPr kumimoji="1" lang="zh-CN" altLang="en-US" sz="3200" b="1" dirty="0">
                <a:solidFill>
                  <a:schemeClr val="tx1"/>
                </a:solidFill>
                <a:latin typeface="Times New Roman" panose="02020603050405020304" charset="0"/>
                <a:ea typeface="黑体" panose="02010609060101010101" charset="-122"/>
                <a:cs typeface="Times New Roman" panose="02020603050405020304" charset="0"/>
              </a:rPr>
            </a:br>
            <a:r>
              <a:rPr kumimoji="1" lang="zh-CN" altLang="en-US" sz="3200" b="1" dirty="0">
                <a:solidFill>
                  <a:schemeClr val="tx1"/>
                </a:solidFill>
                <a:latin typeface="Times New Roman" panose="02020603050405020304" charset="0"/>
                <a:ea typeface="黑体" panose="02010609060101010101" charset="-122"/>
                <a:cs typeface="Times New Roman" panose="02020603050405020304" charset="0"/>
              </a:rPr>
              <a:t>for Passage Retrieval in Open-domain Question Answering</a:t>
            </a:r>
            <a:br>
              <a:rPr kumimoji="1" lang="zh-CN" altLang="en-US" sz="3200" b="1" dirty="0">
                <a:solidFill>
                  <a:schemeClr val="tx1"/>
                </a:solidFill>
                <a:latin typeface="Times New Roman" panose="02020603050405020304" charset="0"/>
                <a:ea typeface="黑体" panose="02010609060101010101" charset="-122"/>
                <a:cs typeface="Times New Roman" panose="02020603050405020304" charset="0"/>
              </a:rPr>
            </a:br>
            <a:br>
              <a:rPr kumimoji="1" lang="zh-CN" altLang="en-US" sz="3200" b="1" dirty="0">
                <a:solidFill>
                  <a:schemeClr val="tx1"/>
                </a:solidFill>
                <a:latin typeface="Times New Roman" panose="02020603050405020304" charset="0"/>
                <a:ea typeface="黑体" panose="02010609060101010101" charset="-122"/>
                <a:cs typeface="Times New Roman" panose="02020603050405020304" charset="0"/>
              </a:rPr>
            </a:br>
            <a:r>
              <a:rPr kumimoji="1"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HLP：由网页超链接驱动的开放领域问答检索预训练</a:t>
            </a:r>
            <a:endParaRPr kumimoji="1"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2"/>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805180" y="1123950"/>
            <a:ext cx="4067175" cy="5219065"/>
          </a:xfrm>
          <a:prstGeom prst="rect">
            <a:avLst/>
          </a:prstGeom>
        </p:spPr>
      </p:pic>
      <p:sp>
        <p:nvSpPr>
          <p:cNvPr id="4" name="文本框 3"/>
          <p:cNvSpPr txBox="1"/>
          <p:nvPr/>
        </p:nvSpPr>
        <p:spPr>
          <a:xfrm>
            <a:off x="6454775" y="1264285"/>
            <a:ext cx="4785360" cy="4660900"/>
          </a:xfrm>
          <a:prstGeom prst="rect">
            <a:avLst/>
          </a:prstGeom>
          <a:noFill/>
        </p:spPr>
        <p:txBody>
          <a:bodyPr wrap="square" rtlCol="0">
            <a:noAutofit/>
          </a:bodyPr>
          <a:lstStyle/>
          <a:p>
            <a:pPr marL="285750" indent="-285750">
              <a:buFont typeface="Arial" panose="020B0604020202020204" pitchFamily="34" charset="0"/>
              <a:buChar char="•"/>
            </a:pPr>
            <a:r>
              <a:rPr lang="zh-CN" altLang="en-US"/>
              <a:t>识别双链接对（DL）：</a:t>
            </a:r>
            <a:endParaRPr lang="zh-CN" altLang="en-US"/>
          </a:p>
          <a:p>
            <a:endParaRPr lang="zh-CN" altLang="en-US"/>
          </a:p>
          <a:p>
            <a:r>
              <a:rPr lang="zh-CN" altLang="en-US"/>
              <a:t>如果两个</a:t>
            </a:r>
            <a:r>
              <a:rPr lang="en-US" altLang="zh-CN"/>
              <a:t>passage</a:t>
            </a:r>
            <a:r>
              <a:rPr lang="zh-CN" altLang="en-US"/>
              <a:t>相互链接（</a:t>
            </a:r>
            <a:r>
              <a:rPr lang="en-US" altLang="zh-CN"/>
              <a:t>p</a:t>
            </a:r>
            <a:r>
              <a:rPr lang="zh-CN" altLang="en-US"/>
              <a:t>和</a:t>
            </a:r>
            <a:r>
              <a:rPr lang="en-US" altLang="zh-CN"/>
              <a:t>q</a:t>
            </a:r>
            <a:r>
              <a:rPr lang="zh-CN" altLang="en-US"/>
              <a:t>的主题实体都被对方提及），则这两个</a:t>
            </a:r>
            <a:r>
              <a:rPr lang="en-US" altLang="zh-CN"/>
              <a:t>passage</a:t>
            </a:r>
            <a:r>
              <a:rPr lang="zh-CN" altLang="en-US"/>
              <a:t>构成一个双链接对。</a:t>
            </a:r>
            <a:endParaRPr lang="zh-CN" altLang="en-US"/>
          </a:p>
          <a:p>
            <a:endParaRPr lang="zh-CN" altLang="en-US"/>
          </a:p>
          <a:p>
            <a:pPr marL="285750" indent="-285750">
              <a:buFont typeface="Arial" panose="020B0604020202020204" pitchFamily="34" charset="0"/>
              <a:buChar char="•"/>
            </a:pPr>
            <a:r>
              <a:rPr lang="zh-CN" altLang="en-US"/>
              <a:t>识别共同提及对（CM）：</a:t>
            </a:r>
            <a:endParaRPr lang="zh-CN" altLang="en-US"/>
          </a:p>
          <a:p>
            <a:endParaRPr lang="zh-CN" altLang="en-US"/>
          </a:p>
          <a:p>
            <a:r>
              <a:rPr lang="zh-CN" altLang="en-US"/>
              <a:t>对</a:t>
            </a:r>
            <a:r>
              <a:rPr lang="en-US" altLang="zh-CN"/>
              <a:t>q</a:t>
            </a:r>
            <a:r>
              <a:rPr lang="zh-CN" altLang="en-US"/>
              <a:t>提及的实体进行遍历，如果这个实体的主题实体小于</a:t>
            </a:r>
            <a:r>
              <a:rPr lang="en-US" altLang="zh-CN"/>
              <a:t>K</a:t>
            </a:r>
            <a:r>
              <a:rPr lang="zh-CN" altLang="en-US"/>
              <a:t>并且</a:t>
            </a:r>
            <a:r>
              <a:rPr lang="en-US" altLang="zh-CN"/>
              <a:t>p</a:t>
            </a:r>
            <a:r>
              <a:rPr lang="zh-CN" altLang="en-US"/>
              <a:t>提及到了这个实体和</a:t>
            </a:r>
            <a:r>
              <a:rPr lang="en-US" altLang="zh-CN"/>
              <a:t>q</a:t>
            </a:r>
            <a:r>
              <a:rPr lang="zh-CN" altLang="en-US"/>
              <a:t>的主题实体，则</a:t>
            </a:r>
            <a:r>
              <a:rPr lang="en-US" altLang="zh-CN"/>
              <a:t>p</a:t>
            </a:r>
            <a:r>
              <a:rPr lang="zh-CN" altLang="en-US"/>
              <a:t>、</a:t>
            </a:r>
            <a:r>
              <a:rPr lang="en-US" altLang="zh-CN"/>
              <a:t>q</a:t>
            </a:r>
            <a:r>
              <a:rPr lang="zh-CN" altLang="en-US"/>
              <a:t>构成一个共同提及对</a:t>
            </a:r>
            <a:endParaRPr lang="zh-CN" altLang="en-US"/>
          </a:p>
          <a:p>
            <a:endParaRPr lang="zh-CN" altLang="en-US"/>
          </a:p>
          <a:p>
            <a:r>
              <a:rPr lang="zh-CN" altLang="en-US"/>
              <a:t>在构建CM对时，排除那些在维基百科实体中入度排名最高的10%的实体。这是因为这些实体可能过于通用，导致生成的对不够具体。</a:t>
            </a:r>
            <a:endParaRPr lang="zh-CN" altLang="en-US"/>
          </a:p>
        </p:txBody>
      </p:sp>
      <p:sp>
        <p:nvSpPr>
          <p:cNvPr id="5" name="文本框 4"/>
          <p:cNvSpPr txBox="1"/>
          <p:nvPr/>
        </p:nvSpPr>
        <p:spPr>
          <a:xfrm>
            <a:off x="808355" y="525145"/>
            <a:ext cx="4064000" cy="431165"/>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600" dirty="0">
                <a:latin typeface="微软雅黑" panose="020B0503020204020204" pitchFamily="34" charset="-122"/>
                <a:ea typeface="微软雅黑" panose="020B0503020204020204" pitchFamily="34" charset="-122"/>
                <a:cs typeface="+mj-cs"/>
              </a:rPr>
              <a:t>构造</a:t>
            </a:r>
            <a:r>
              <a:rPr lang="en-US" altLang="zh-CN" sz="2600" dirty="0">
                <a:latin typeface="微软雅黑" panose="020B0503020204020204" pitchFamily="34" charset="-122"/>
                <a:ea typeface="微软雅黑" panose="020B0503020204020204" pitchFamily="34" charset="-122"/>
                <a:cs typeface="+mj-cs"/>
              </a:rPr>
              <a:t> HLP Q-P</a:t>
            </a:r>
            <a:r>
              <a:rPr lang="zh-CN" altLang="en-US" sz="2600" dirty="0">
                <a:latin typeface="微软雅黑" panose="020B0503020204020204" pitchFamily="34" charset="-122"/>
                <a:ea typeface="微软雅黑" panose="020B0503020204020204" pitchFamily="34" charset="-122"/>
                <a:cs typeface="+mj-cs"/>
              </a:rPr>
              <a:t>对的算法</a:t>
            </a:r>
            <a:endParaRPr lang="zh-CN" altLang="en-US" sz="2600" dirty="0">
              <a:latin typeface="微软雅黑" panose="020B0503020204020204" pitchFamily="34" charset="-122"/>
              <a:ea typeface="微软雅黑" panose="020B0503020204020204" pitchFamily="34" charset="-122"/>
              <a:cs typeface="+mj-cs"/>
            </a:endParaRPr>
          </a:p>
        </p:txBody>
      </p:sp>
    </p:spTree>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34695" y="379095"/>
            <a:ext cx="9380855" cy="511175"/>
          </a:xfrm>
        </p:spPr>
        <p:txBody>
          <a:bodyPr/>
          <a:lstStyle/>
          <a:p>
            <a:r>
              <a:rPr lang="zh-CN" altLang="en-US" sz="2600" kern="1200" dirty="0">
                <a:latin typeface="微软雅黑" panose="020B0503020204020204" pitchFamily="34" charset="-122"/>
                <a:ea typeface="微软雅黑" panose="020B0503020204020204" pitchFamily="34" charset="-122"/>
              </a:rPr>
              <a:t>实验结果</a:t>
            </a:r>
            <a:endParaRPr lang="zh-CN" altLang="en-US" sz="2600" kern="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5" name="文本框 4"/>
          <p:cNvSpPr txBox="1"/>
          <p:nvPr/>
        </p:nvSpPr>
        <p:spPr>
          <a:xfrm>
            <a:off x="9632138" y="4173239"/>
            <a:ext cx="2103808" cy="369332"/>
          </a:xfrm>
          <a:prstGeom prst="rect">
            <a:avLst/>
          </a:prstGeom>
          <a:solidFill>
            <a:schemeClr val="bg1"/>
          </a:solidFill>
        </p:spPr>
        <p:txBody>
          <a:bodyPr wrap="square" rtlCol="0">
            <a:spAutoFit/>
          </a:bodyPr>
          <a:lstStyle/>
          <a:p>
            <a:endParaRPr lang="zh-CN" altLang="en-US" dirty="0"/>
          </a:p>
        </p:txBody>
      </p:sp>
      <p:pic>
        <p:nvPicPr>
          <p:cNvPr id="7" name="图片 6"/>
          <p:cNvPicPr>
            <a:picLocks noChangeAspect="1"/>
          </p:cNvPicPr>
          <p:nvPr/>
        </p:nvPicPr>
        <p:blipFill>
          <a:blip r:embed="rId1"/>
          <a:stretch>
            <a:fillRect/>
          </a:stretch>
        </p:blipFill>
        <p:spPr>
          <a:xfrm>
            <a:off x="284174" y="1358785"/>
            <a:ext cx="6582278" cy="3355093"/>
          </a:xfrm>
          <a:prstGeom prst="rect">
            <a:avLst/>
          </a:prstGeom>
        </p:spPr>
      </p:pic>
      <p:pic>
        <p:nvPicPr>
          <p:cNvPr id="13" name="图片 12"/>
          <p:cNvPicPr>
            <a:picLocks noChangeAspect="1"/>
          </p:cNvPicPr>
          <p:nvPr/>
        </p:nvPicPr>
        <p:blipFill>
          <a:blip r:embed="rId2"/>
          <a:stretch>
            <a:fillRect/>
          </a:stretch>
        </p:blipFill>
        <p:spPr>
          <a:xfrm>
            <a:off x="7340582" y="1358785"/>
            <a:ext cx="4347238" cy="4670754"/>
          </a:xfrm>
          <a:prstGeom prst="rect">
            <a:avLst/>
          </a:prstGeom>
        </p:spPr>
      </p:pic>
      <p:sp>
        <p:nvSpPr>
          <p:cNvPr id="14" name="文本框 13"/>
          <p:cNvSpPr txBox="1"/>
          <p:nvPr/>
        </p:nvSpPr>
        <p:spPr>
          <a:xfrm>
            <a:off x="102340" y="4970761"/>
            <a:ext cx="7238242" cy="1322070"/>
          </a:xfrm>
          <a:prstGeom prst="rect">
            <a:avLst/>
          </a:prstGeom>
          <a:noFill/>
        </p:spPr>
        <p:txBody>
          <a:bodyPr wrap="square" rtlCol="0">
            <a:spAutoFit/>
          </a:bodyPr>
          <a:lstStyle/>
          <a:p>
            <a:r>
              <a:rPr lang="zh-CN" altLang="en-US" sz="1600" dirty="0"/>
              <a:t>Natural Questions (NQ)：一个大规模的问答数据集，包含</a:t>
            </a:r>
            <a:r>
              <a:rPr lang="en-US" altLang="zh-CN" sz="1600" i="0" dirty="0">
                <a:solidFill>
                  <a:srgbClr val="191B1F"/>
                </a:solidFill>
                <a:effectLst/>
                <a:latin typeface="Times New Roman" panose="02020603050405020304" charset="0"/>
                <a:cs typeface="Times New Roman" panose="02020603050405020304" charset="0"/>
              </a:rPr>
              <a:t>30 </a:t>
            </a:r>
            <a:r>
              <a:rPr lang="zh-CN" altLang="en-US" sz="1600" i="0" dirty="0">
                <a:solidFill>
                  <a:srgbClr val="191B1F"/>
                </a:solidFill>
                <a:effectLst/>
                <a:latin typeface="-apple-system"/>
              </a:rPr>
              <a:t>万个</a:t>
            </a:r>
            <a:r>
              <a:rPr lang="zh-CN" altLang="en-US" sz="1600" dirty="0"/>
              <a:t>从 Google 搜索日志中收集的真实用户问题和从维基百科中提取的答案</a:t>
            </a:r>
            <a:endParaRPr lang="en-US" altLang="zh-CN" sz="1600" dirty="0"/>
          </a:p>
          <a:p>
            <a:r>
              <a:rPr lang="zh-CN" altLang="en-US" sz="1600" dirty="0"/>
              <a:t>TriviaQA：包含超过</a:t>
            </a:r>
            <a:r>
              <a:rPr lang="en-US" altLang="zh-CN" sz="1600" dirty="0"/>
              <a:t>65</a:t>
            </a:r>
            <a:r>
              <a:rPr lang="zh-CN" altLang="en-US" sz="1600" dirty="0"/>
              <a:t>万的问题</a:t>
            </a:r>
            <a:r>
              <a:rPr lang="en-US" altLang="zh-CN" sz="1600" dirty="0"/>
              <a:t>-</a:t>
            </a:r>
            <a:r>
              <a:rPr lang="zh-CN" altLang="en-US" sz="1600" dirty="0"/>
              <a:t>答案</a:t>
            </a:r>
            <a:r>
              <a:rPr lang="en-US" altLang="zh-CN" sz="1600" dirty="0"/>
              <a:t>-</a:t>
            </a:r>
            <a:r>
              <a:rPr lang="zh-CN" altLang="en-US" sz="1600" dirty="0"/>
              <a:t>证据三元组，具有相对复杂的组合问题。</a:t>
            </a:r>
            <a:endParaRPr lang="en-US" altLang="zh-CN" sz="1600" dirty="0"/>
          </a:p>
          <a:p>
            <a:r>
              <a:rPr lang="zh-CN" altLang="en-US" sz="1600" dirty="0"/>
              <a:t>WebQuestions </a:t>
            </a:r>
            <a:r>
              <a:rPr lang="en-US" altLang="zh-CN" sz="1600" dirty="0"/>
              <a:t>(WQ):</a:t>
            </a:r>
            <a:r>
              <a:rPr lang="zh-CN" altLang="en-US" sz="1600" dirty="0"/>
              <a:t>包含</a:t>
            </a:r>
            <a:r>
              <a:rPr lang="en-US" altLang="zh-CN" sz="1600" dirty="0"/>
              <a:t>5810</a:t>
            </a:r>
            <a:r>
              <a:rPr lang="zh-CN" altLang="en-US" sz="1600" dirty="0"/>
              <a:t>条问答对，其中简单问题占比在</a:t>
            </a:r>
            <a:r>
              <a:rPr lang="en-US" altLang="zh-CN" sz="1600" dirty="0"/>
              <a:t>84%</a:t>
            </a:r>
            <a:r>
              <a:rPr lang="zh-CN" altLang="en-US" sz="1600" dirty="0"/>
              <a:t>，复杂的多跳和推理问题相对较少。</a:t>
            </a:r>
            <a:endParaRPr lang="en-US" altLang="zh-CN" sz="1600" dirty="0"/>
          </a:p>
        </p:txBody>
      </p:sp>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实验结果</a:t>
            </a:r>
            <a:endParaRPr lang="zh-CN" altLang="en-US" sz="2600" kern="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8" name="内容占位符 7"/>
          <p:cNvPicPr>
            <a:picLocks noGrp="1" noChangeAspect="1"/>
          </p:cNvPicPr>
          <p:nvPr>
            <p:ph idx="1"/>
          </p:nvPr>
        </p:nvPicPr>
        <p:blipFill>
          <a:blip r:embed="rId1"/>
          <a:stretch>
            <a:fillRect/>
          </a:stretch>
        </p:blipFill>
        <p:spPr>
          <a:xfrm>
            <a:off x="660400" y="1864639"/>
            <a:ext cx="4389003" cy="3291752"/>
          </a:xfrm>
        </p:spPr>
      </p:pic>
      <p:pic>
        <p:nvPicPr>
          <p:cNvPr id="10" name="图片 9"/>
          <p:cNvPicPr>
            <a:picLocks noChangeAspect="1"/>
          </p:cNvPicPr>
          <p:nvPr/>
        </p:nvPicPr>
        <p:blipFill>
          <a:blip r:embed="rId2"/>
          <a:stretch>
            <a:fillRect/>
          </a:stretch>
        </p:blipFill>
        <p:spPr>
          <a:xfrm>
            <a:off x="5585686" y="1864639"/>
            <a:ext cx="5792008" cy="2010056"/>
          </a:xfrm>
          <a:prstGeom prst="rect">
            <a:avLst/>
          </a:prstGeom>
        </p:spPr>
      </p:pic>
      <p:sp>
        <p:nvSpPr>
          <p:cNvPr id="11" name="文本框 10"/>
          <p:cNvSpPr txBox="1"/>
          <p:nvPr/>
        </p:nvSpPr>
        <p:spPr>
          <a:xfrm>
            <a:off x="789859" y="5426976"/>
            <a:ext cx="7238242" cy="829945"/>
          </a:xfrm>
          <a:prstGeom prst="rect">
            <a:avLst/>
          </a:prstGeom>
          <a:noFill/>
        </p:spPr>
        <p:txBody>
          <a:bodyPr wrap="square" rtlCol="0">
            <a:spAutoFit/>
          </a:bodyPr>
          <a:lstStyle/>
          <a:p>
            <a:r>
              <a:rPr lang="en-US" altLang="zh-CN" sz="1600" dirty="0" err="1"/>
              <a:t>BioASQ</a:t>
            </a:r>
            <a:r>
              <a:rPr lang="zh-CN" altLang="en-US" sz="1600" dirty="0"/>
              <a:t>：一个生物医学领域的问答数据集</a:t>
            </a:r>
            <a:endParaRPr lang="en-US" altLang="zh-CN" sz="1600" b="0" i="0" dirty="0">
              <a:solidFill>
                <a:srgbClr val="191B1F"/>
              </a:solidFill>
              <a:effectLst/>
              <a:latin typeface="-apple-system"/>
            </a:endParaRPr>
          </a:p>
          <a:p>
            <a:r>
              <a:rPr lang="en-US" altLang="zh-CN" sz="1600" b="0" i="0" dirty="0">
                <a:solidFill>
                  <a:srgbClr val="191B1F"/>
                </a:solidFill>
                <a:effectLst/>
                <a:latin typeface="Times New Roman" panose="02020603050405020304" charset="0"/>
                <a:cs typeface="Times New Roman" panose="02020603050405020304" charset="0"/>
              </a:rPr>
              <a:t>MS MARCO</a:t>
            </a:r>
            <a:r>
              <a:rPr lang="zh-CN" altLang="en-US" sz="1600" dirty="0"/>
              <a:t>：包含 </a:t>
            </a:r>
            <a:r>
              <a:rPr lang="en-US" altLang="zh-CN" sz="1600" dirty="0"/>
              <a:t>10 </a:t>
            </a:r>
            <a:r>
              <a:rPr lang="zh-CN" altLang="en-US" sz="1600" dirty="0"/>
              <a:t>万个问题和答案，</a:t>
            </a:r>
            <a:r>
              <a:rPr lang="zh-CN" altLang="en-US" sz="1600" b="0" i="0" dirty="0">
                <a:solidFill>
                  <a:srgbClr val="191B1F"/>
                </a:solidFill>
                <a:effectLst/>
                <a:latin typeface="-apple-system"/>
              </a:rPr>
              <a:t>问题都是从</a:t>
            </a:r>
            <a:r>
              <a:rPr lang="en-US" altLang="zh-CN" sz="1600" dirty="0">
                <a:solidFill>
                  <a:srgbClr val="191B1F"/>
                </a:solidFill>
                <a:latin typeface="Times New Roman" panose="02020603050405020304" charset="0"/>
                <a:cs typeface="Times New Roman" panose="02020603050405020304" charset="0"/>
              </a:rPr>
              <a:t>B</a:t>
            </a:r>
            <a:r>
              <a:rPr lang="en-US" altLang="zh-CN" sz="1600" b="0" i="0" dirty="0">
                <a:solidFill>
                  <a:srgbClr val="191B1F"/>
                </a:solidFill>
                <a:effectLst/>
                <a:latin typeface="Times New Roman" panose="02020603050405020304" charset="0"/>
                <a:cs typeface="Times New Roman" panose="02020603050405020304" charset="0"/>
              </a:rPr>
              <a:t>ing</a:t>
            </a:r>
            <a:r>
              <a:rPr lang="zh-CN" altLang="en-US" sz="1600" b="0" i="0" dirty="0">
                <a:solidFill>
                  <a:srgbClr val="191B1F"/>
                </a:solidFill>
                <a:effectLst/>
                <a:latin typeface="-apple-system"/>
              </a:rPr>
              <a:t>真实用户查询中收集的</a:t>
            </a:r>
            <a:endParaRPr lang="en-US" altLang="zh-CN" sz="1600" b="0" i="0" dirty="0">
              <a:solidFill>
                <a:srgbClr val="191B1F"/>
              </a:solidFill>
              <a:effectLst/>
              <a:latin typeface="-apple-system"/>
            </a:endParaRPr>
          </a:p>
        </p:txBody>
      </p:sp>
      <p:sp>
        <p:nvSpPr>
          <p:cNvPr id="12" name="文本框 11"/>
          <p:cNvSpPr txBox="1"/>
          <p:nvPr/>
        </p:nvSpPr>
        <p:spPr>
          <a:xfrm>
            <a:off x="1237533" y="1406181"/>
            <a:ext cx="3155711" cy="369332"/>
          </a:xfrm>
          <a:prstGeom prst="rect">
            <a:avLst/>
          </a:prstGeom>
          <a:noFill/>
        </p:spPr>
        <p:txBody>
          <a:bodyPr wrap="square" rtlCol="0">
            <a:spAutoFit/>
          </a:bodyPr>
          <a:lstStyle/>
          <a:p>
            <a:r>
              <a:rPr lang="en-US" altLang="zh-CN" dirty="0"/>
              <a:t>Out-of-domain(ODD)Scenario</a:t>
            </a:r>
            <a:endParaRPr lang="zh-CN" altLang="en-US" dirty="0"/>
          </a:p>
        </p:txBody>
      </p:sp>
      <p:sp>
        <p:nvSpPr>
          <p:cNvPr id="13" name="文本框 12"/>
          <p:cNvSpPr txBox="1"/>
          <p:nvPr/>
        </p:nvSpPr>
        <p:spPr>
          <a:xfrm>
            <a:off x="7281969" y="1391158"/>
            <a:ext cx="2295167" cy="369332"/>
          </a:xfrm>
          <a:prstGeom prst="rect">
            <a:avLst/>
          </a:prstGeom>
          <a:noFill/>
        </p:spPr>
        <p:txBody>
          <a:bodyPr wrap="square" rtlCol="0">
            <a:spAutoFit/>
          </a:bodyPr>
          <a:lstStyle/>
          <a:p>
            <a:r>
              <a:rPr lang="en-US" altLang="zh-CN" dirty="0"/>
              <a:t>Multi-hop Retrieval</a:t>
            </a:r>
            <a:endParaRPr lang="zh-CN" altLang="en-US" dirty="0"/>
          </a:p>
        </p:txBody>
      </p:sp>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总结</a:t>
            </a:r>
            <a:endParaRPr lang="zh-CN" altLang="en-US" sz="2600" kern="1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44500" y="1243330"/>
            <a:ext cx="11185525" cy="4323715"/>
          </a:xfrm>
        </p:spPr>
        <p:txBody>
          <a:bodyPr/>
          <a:lstStyle/>
          <a:p>
            <a:pPr>
              <a:buClr>
                <a:srgbClr val="000000"/>
              </a:buClr>
              <a:buFont typeface="Arial" panose="020B0604020202020204" pitchFamily="34" charset="0"/>
              <a:buChar char="•"/>
            </a:pPr>
            <a:r>
              <a:rPr lang="zh-CN" altLang="en-US"/>
              <a:t>提出HLP方法：通过分析维基百科中的超链接结构，使用双链接（DL）和共同提及（CM）拓扑结构，</a:t>
            </a:r>
            <a:r>
              <a:rPr lang="zh-CN" altLang="en-US">
                <a:sym typeface="+mn-ea"/>
              </a:rPr>
              <a:t>自动提取</a:t>
            </a:r>
            <a:r>
              <a:rPr lang="en-US" altLang="zh-CN">
                <a:sym typeface="+mn-ea"/>
              </a:rPr>
              <a:t>P</a:t>
            </a:r>
            <a:r>
              <a:rPr lang="zh-CN" altLang="en-US">
                <a:sym typeface="+mn-ea"/>
              </a:rPr>
              <a:t>-</a:t>
            </a:r>
            <a:r>
              <a:rPr lang="en-US" altLang="zh-CN">
                <a:sym typeface="+mn-ea"/>
              </a:rPr>
              <a:t>Q</a:t>
            </a:r>
            <a:r>
              <a:rPr lang="zh-CN" altLang="en-US">
                <a:sym typeface="+mn-ea"/>
              </a:rPr>
              <a:t>对，</a:t>
            </a:r>
            <a:r>
              <a:rPr lang="zh-CN" altLang="en-US"/>
              <a:t>这两种结构分别代表了问题和段落之间的不同类型相关性，</a:t>
            </a:r>
            <a:r>
              <a:rPr lang="zh-CN" altLang="en-US">
                <a:sym typeface="+mn-ea"/>
              </a:rPr>
              <a:t>可更好地模拟真实世界中的问题和答案之间的关系，</a:t>
            </a:r>
            <a:r>
              <a:rPr lang="zh-CN" altLang="en-US"/>
              <a:t>用于生成更有效的预训练数据。</a:t>
            </a:r>
            <a:endParaRPr lang="zh-CN" altLang="en-US"/>
          </a:p>
          <a:p>
            <a:endParaRPr lang="zh-CN" altLang="en-US"/>
          </a:p>
          <a:p>
            <a:pPr>
              <a:buClr>
                <a:srgbClr val="000000"/>
              </a:buClr>
              <a:buFont typeface="Arial" panose="020B0604020202020204" pitchFamily="34" charset="0"/>
              <a:buChar char="•"/>
            </a:pPr>
            <a:r>
              <a:rPr lang="zh-CN" altLang="en-US"/>
              <a:t>实验验证：在多个开放领域问答数据集上进行了广泛的实验，包括零样本（zero-shot）、少样本（few-shot）、多跳（multi-hop）和跨领域（out-of-domain, OOD）场景。实验结果表明，HLP方法在检索准确率上优于传统的BM25方法和其他预训练方法。</a:t>
            </a:r>
            <a:endParaRPr lang="zh-CN" altLang="en-US"/>
          </a:p>
          <a:p>
            <a:endParaRPr lang="zh-CN" altLang="en-US"/>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spTree>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rPr>
              <a:t> </a:t>
            </a:r>
            <a:endPar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5" name="图片 4" descr="SHU_VI_LOGO.svg"/>
          <p:cNvPicPr>
            <a:picLocks noChangeAspect="1"/>
          </p:cNvPicPr>
          <p:nvPr/>
        </p:nvPicPr>
        <p:blipFill>
          <a:blip r:embed="rId1" cstate="print"/>
          <a:stretch>
            <a:fillRect/>
          </a:stretch>
        </p:blipFill>
        <p:spPr>
          <a:xfrm>
            <a:off x="9015095" y="4259580"/>
            <a:ext cx="1795780" cy="2251075"/>
          </a:xfrm>
          <a:prstGeom prst="rect">
            <a:avLst/>
          </a:prstGeom>
        </p:spPr>
      </p:pic>
      <p:sp>
        <p:nvSpPr>
          <p:cNvPr id="4" name="标题 3"/>
          <p:cNvSpPr>
            <a:spLocks noGrp="1"/>
          </p:cNvSpPr>
          <p:nvPr>
            <p:ph type="title"/>
          </p:nvPr>
        </p:nvSpPr>
        <p:spPr>
          <a:xfrm>
            <a:off x="914400" y="1438277"/>
            <a:ext cx="10363200" cy="1470025"/>
          </a:xfrm>
        </p:spPr>
        <p:txBody>
          <a:bodyPr/>
          <a:lstStyle/>
          <a:p>
            <a:pPr algn="ctr"/>
            <a:r>
              <a:rPr kumimoji="1" lang="zh-CN" altLang="en-US" sz="6000" b="1" dirty="0">
                <a:solidFill>
                  <a:schemeClr val="tx1"/>
                </a:solidFill>
              </a:rPr>
              <a:t>谢谢！</a:t>
            </a:r>
            <a:endParaRPr kumimoji="1" lang="zh-CN" altLang="en-US" sz="6000" b="1" dirty="0">
              <a:solidFill>
                <a:schemeClr val="tx1"/>
              </a:solidFill>
            </a:endParaRPr>
          </a:p>
        </p:txBody>
      </p:sp>
    </p:spTree>
    <p:custDataLst>
      <p:tags r:id="rId2"/>
    </p:custData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794" y="0"/>
            <a:ext cx="3790950" cy="6858000"/>
          </a:xfrm>
          <a:prstGeom prst="rect">
            <a:avLst/>
          </a:prstGeom>
          <a:solidFill>
            <a:srgbClr val="00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40"/>
          <p:cNvSpPr txBox="1"/>
          <p:nvPr/>
        </p:nvSpPr>
        <p:spPr>
          <a:xfrm>
            <a:off x="1075338" y="3367424"/>
            <a:ext cx="1656184" cy="829945"/>
          </a:xfrm>
          <a:prstGeom prst="rect">
            <a:avLst/>
          </a:prstGeom>
          <a:noFill/>
        </p:spPr>
        <p:txBody>
          <a:bodyPr wrap="square" rtlCol="0">
            <a:spAutoFit/>
          </a:bodyPr>
          <a:lstStyle/>
          <a:p>
            <a:pPr algn="ctr"/>
            <a:r>
              <a:rPr lang="zh-CN" altLang="en-US" sz="4800" dirty="0">
                <a:solidFill>
                  <a:schemeClr val="bg1"/>
                </a:solidFill>
                <a:latin typeface="思源黑体 CN Bold" panose="020B0800000000000000" pitchFamily="34" charset="-122"/>
                <a:ea typeface="思源黑体 CN Bold" panose="020B0800000000000000" pitchFamily="34" charset="-122"/>
              </a:rPr>
              <a:t>目录</a:t>
            </a:r>
            <a:endParaRPr lang="zh-CN" altLang="en-US" sz="4800" dirty="0">
              <a:solidFill>
                <a:schemeClr val="bg1"/>
              </a:solidFill>
              <a:latin typeface="思源黑体 CN Bold" panose="020B0800000000000000" pitchFamily="34" charset="-122"/>
              <a:ea typeface="思源黑体 CN Bold" panose="020B0800000000000000" pitchFamily="34" charset="-122"/>
            </a:endParaRPr>
          </a:p>
        </p:txBody>
      </p:sp>
      <p:sp>
        <p:nvSpPr>
          <p:cNvPr id="4" name="TextBox 40"/>
          <p:cNvSpPr txBox="1"/>
          <p:nvPr/>
        </p:nvSpPr>
        <p:spPr>
          <a:xfrm>
            <a:off x="985243" y="4161732"/>
            <a:ext cx="1822053" cy="460375"/>
          </a:xfrm>
          <a:prstGeom prst="rect">
            <a:avLst/>
          </a:prstGeom>
          <a:noFill/>
        </p:spPr>
        <p:txBody>
          <a:bodyPr wrap="square" rtlCol="0">
            <a:spAutoFit/>
          </a:bodyPr>
          <a:lstStyle/>
          <a:p>
            <a:pPr algn="ctr"/>
            <a:r>
              <a:rPr lang="en-US" altLang="zh-CN" sz="2400" dirty="0">
                <a:solidFill>
                  <a:schemeClr val="bg1"/>
                </a:solidFill>
                <a:latin typeface="思源黑体 CN Normal" panose="020B0400000000000000" pitchFamily="34" charset="-122"/>
                <a:ea typeface="思源黑体 CN Normal" panose="020B0400000000000000" pitchFamily="34" charset="-122"/>
              </a:rPr>
              <a:t>Contents</a:t>
            </a:r>
            <a:endParaRPr lang="en-US" altLang="zh-CN" sz="2400" dirty="0">
              <a:solidFill>
                <a:schemeClr val="bg1"/>
              </a:solidFill>
              <a:latin typeface="思源黑体 CN Normal" panose="020B0400000000000000" pitchFamily="34" charset="-122"/>
              <a:ea typeface="思源黑体 CN Normal" panose="020B0400000000000000" pitchFamily="34" charset="-122"/>
            </a:endParaRPr>
          </a:p>
        </p:txBody>
      </p:sp>
      <p:pic>
        <p:nvPicPr>
          <p:cNvPr id="5" name="图片 4"/>
          <p:cNvPicPr>
            <a:picLocks noChangeAspect="1"/>
          </p:cNvPicPr>
          <p:nvPr/>
        </p:nvPicPr>
        <p:blipFill rotWithShape="1">
          <a:blip r:embed="rId1">
            <a:biLevel thresh="25000"/>
          </a:blip>
          <a:srcRect l="26054" t="1466" r="6529" b="37409"/>
          <a:stretch>
            <a:fillRect/>
          </a:stretch>
        </p:blipFill>
        <p:spPr>
          <a:xfrm>
            <a:off x="1500667" y="2234603"/>
            <a:ext cx="830998" cy="830998"/>
          </a:xfrm>
          <a:prstGeom prst="ellipse">
            <a:avLst/>
          </a:prstGeom>
          <a:effectLst>
            <a:outerShdw blurRad="63500" sx="102000" sy="102000" algn="ctr" rotWithShape="0">
              <a:schemeClr val="bg1">
                <a:lumMod val="50000"/>
                <a:alpha val="40000"/>
              </a:schemeClr>
            </a:outerShdw>
          </a:effectLst>
        </p:spPr>
      </p:pic>
      <p:grpSp>
        <p:nvGrpSpPr>
          <p:cNvPr id="12" name="组合 11"/>
          <p:cNvGrpSpPr/>
          <p:nvPr/>
        </p:nvGrpSpPr>
        <p:grpSpPr>
          <a:xfrm>
            <a:off x="4290024" y="727748"/>
            <a:ext cx="4028791" cy="831989"/>
            <a:chOff x="5289297" y="1123752"/>
            <a:chExt cx="4028791" cy="831989"/>
          </a:xfrm>
        </p:grpSpPr>
        <p:sp>
          <p:nvSpPr>
            <p:cNvPr id="7" name="TextBox 40"/>
            <p:cNvSpPr txBox="1"/>
            <p:nvPr/>
          </p:nvSpPr>
          <p:spPr>
            <a:xfrm>
              <a:off x="6603228" y="1275779"/>
              <a:ext cx="2714860" cy="523220"/>
            </a:xfrm>
            <a:prstGeom prst="rect">
              <a:avLst/>
            </a:prstGeom>
            <a:noFill/>
          </p:spPr>
          <p:txBody>
            <a:bodyPr wrap="square" rtlCol="0">
              <a:spAutoFit/>
            </a:bodyPr>
            <a:lstStyle/>
            <a:p>
              <a:r>
                <a:rPr lang="zh-CN" altLang="en-US" sz="2800" dirty="0">
                  <a:solidFill>
                    <a:srgbClr val="00447C"/>
                  </a:solidFill>
                  <a:latin typeface="思源黑体 CN Bold" panose="020B0800000000000000" pitchFamily="34" charset="-122"/>
                  <a:ea typeface="思源黑体 CN Bold" panose="020B0800000000000000" pitchFamily="34" charset="-122"/>
                </a:rPr>
                <a:t>研究背景</a:t>
              </a:r>
              <a:endParaRPr lang="zh-CN" altLang="en-US" sz="2800" dirty="0">
                <a:solidFill>
                  <a:srgbClr val="00447C"/>
                </a:solidFill>
                <a:latin typeface="思源黑体 CN Bold" panose="020B0800000000000000" pitchFamily="34" charset="-122"/>
                <a:ea typeface="思源黑体 CN Bold" panose="020B0800000000000000" pitchFamily="34" charset="-122"/>
              </a:endParaRPr>
            </a:p>
          </p:txBody>
        </p:sp>
        <p:sp>
          <p:nvSpPr>
            <p:cNvPr id="10" name="TextBox 40"/>
            <p:cNvSpPr txBox="1"/>
            <p:nvPr/>
          </p:nvSpPr>
          <p:spPr>
            <a:xfrm>
              <a:off x="5447134" y="1124744"/>
              <a:ext cx="1008906" cy="830997"/>
            </a:xfrm>
            <a:prstGeom prst="rect">
              <a:avLst/>
            </a:prstGeom>
            <a:noFill/>
          </p:spPr>
          <p:txBody>
            <a:bodyPr wrap="square" rtlCol="0">
              <a:spAutoFit/>
            </a:bodyPr>
            <a:lstStyle/>
            <a:p>
              <a:pPr algn="ctr"/>
              <a:r>
                <a:rPr lang="en-US" altLang="zh-CN" sz="4800" dirty="0">
                  <a:solidFill>
                    <a:srgbClr val="00447C"/>
                  </a:solidFill>
                  <a:latin typeface="思源黑体 CN Bold" panose="020B0800000000000000" pitchFamily="34" charset="-122"/>
                  <a:ea typeface="思源黑体 CN Bold" panose="020B0800000000000000" pitchFamily="34" charset="-122"/>
                </a:rPr>
                <a:t>01</a:t>
              </a:r>
              <a:endParaRPr lang="zh-CN" altLang="en-US" sz="4800" dirty="0">
                <a:solidFill>
                  <a:srgbClr val="00447C"/>
                </a:solidFill>
                <a:latin typeface="思源黑体 CN Bold" panose="020B0800000000000000" pitchFamily="34" charset="-122"/>
                <a:ea typeface="思源黑体 CN Bold" panose="020B0800000000000000" pitchFamily="34" charset="-122"/>
              </a:endParaRPr>
            </a:p>
          </p:txBody>
        </p:sp>
        <p:sp>
          <p:nvSpPr>
            <p:cNvPr id="11" name="矩形 10"/>
            <p:cNvSpPr/>
            <p:nvPr/>
          </p:nvSpPr>
          <p:spPr>
            <a:xfrm>
              <a:off x="5289297" y="1123752"/>
              <a:ext cx="96362" cy="830996"/>
            </a:xfrm>
            <a:prstGeom prst="rect">
              <a:avLst/>
            </a:prstGeom>
            <a:solidFill>
              <a:srgbClr val="00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47C"/>
                </a:solidFill>
              </a:endParaRPr>
            </a:p>
          </p:txBody>
        </p:sp>
      </p:grpSp>
      <p:grpSp>
        <p:nvGrpSpPr>
          <p:cNvPr id="13" name="组合 12"/>
          <p:cNvGrpSpPr/>
          <p:nvPr/>
        </p:nvGrpSpPr>
        <p:grpSpPr>
          <a:xfrm>
            <a:off x="4290024" y="2081964"/>
            <a:ext cx="4028791" cy="831989"/>
            <a:chOff x="5289297" y="1123752"/>
            <a:chExt cx="4028791" cy="831989"/>
          </a:xfrm>
        </p:grpSpPr>
        <p:sp>
          <p:nvSpPr>
            <p:cNvPr id="17" name="TextBox 40"/>
            <p:cNvSpPr txBox="1"/>
            <p:nvPr/>
          </p:nvSpPr>
          <p:spPr>
            <a:xfrm>
              <a:off x="6603228" y="1277640"/>
              <a:ext cx="2714860" cy="523220"/>
            </a:xfrm>
            <a:prstGeom prst="rect">
              <a:avLst/>
            </a:prstGeom>
            <a:noFill/>
          </p:spPr>
          <p:txBody>
            <a:bodyPr wrap="square" rtlCol="0">
              <a:spAutoFit/>
            </a:bodyPr>
            <a:lstStyle/>
            <a:p>
              <a:r>
                <a:rPr lang="zh-CN" altLang="en-US" sz="2800" dirty="0">
                  <a:solidFill>
                    <a:srgbClr val="00447C"/>
                  </a:solidFill>
                  <a:latin typeface="思源黑体 CN Bold" panose="020B0800000000000000" pitchFamily="34" charset="-122"/>
                  <a:ea typeface="思源黑体 CN Bold" panose="020B0800000000000000" pitchFamily="34" charset="-122"/>
                </a:rPr>
                <a:t>方法介绍</a:t>
              </a:r>
              <a:endParaRPr lang="zh-CN" altLang="en-US" sz="2800" dirty="0">
                <a:solidFill>
                  <a:srgbClr val="00447C"/>
                </a:solidFill>
                <a:latin typeface="思源黑体 CN Bold" panose="020B0800000000000000" pitchFamily="34" charset="-122"/>
                <a:ea typeface="思源黑体 CN Bold" panose="020B0800000000000000" pitchFamily="34" charset="-122"/>
              </a:endParaRPr>
            </a:p>
          </p:txBody>
        </p:sp>
        <p:sp>
          <p:nvSpPr>
            <p:cNvPr id="15" name="TextBox 40"/>
            <p:cNvSpPr txBox="1"/>
            <p:nvPr/>
          </p:nvSpPr>
          <p:spPr>
            <a:xfrm>
              <a:off x="5447134" y="1124744"/>
              <a:ext cx="1008906" cy="830997"/>
            </a:xfrm>
            <a:prstGeom prst="rect">
              <a:avLst/>
            </a:prstGeom>
            <a:noFill/>
          </p:spPr>
          <p:txBody>
            <a:bodyPr wrap="square" rtlCol="0">
              <a:spAutoFit/>
            </a:bodyPr>
            <a:lstStyle/>
            <a:p>
              <a:pPr algn="ctr"/>
              <a:r>
                <a:rPr lang="en-US" altLang="zh-CN" sz="4800">
                  <a:solidFill>
                    <a:srgbClr val="00447C"/>
                  </a:solidFill>
                  <a:latin typeface="思源黑体 CN Bold" panose="020B0800000000000000" pitchFamily="34" charset="-122"/>
                  <a:ea typeface="思源黑体 CN Bold" panose="020B0800000000000000" pitchFamily="34" charset="-122"/>
                </a:rPr>
                <a:t>02</a:t>
              </a:r>
              <a:endParaRPr lang="zh-CN" altLang="en-US" sz="4800" dirty="0">
                <a:solidFill>
                  <a:srgbClr val="00447C"/>
                </a:solidFill>
                <a:latin typeface="思源黑体 CN Bold" panose="020B0800000000000000" pitchFamily="34" charset="-122"/>
                <a:ea typeface="思源黑体 CN Bold" panose="020B0800000000000000" pitchFamily="34" charset="-122"/>
              </a:endParaRPr>
            </a:p>
          </p:txBody>
        </p:sp>
        <p:sp>
          <p:nvSpPr>
            <p:cNvPr id="16" name="矩形 15"/>
            <p:cNvSpPr/>
            <p:nvPr/>
          </p:nvSpPr>
          <p:spPr>
            <a:xfrm>
              <a:off x="5289297" y="1123752"/>
              <a:ext cx="96362" cy="830996"/>
            </a:xfrm>
            <a:prstGeom prst="rect">
              <a:avLst/>
            </a:prstGeom>
            <a:solidFill>
              <a:srgbClr val="00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447C"/>
                </a:solidFill>
              </a:endParaRPr>
            </a:p>
          </p:txBody>
        </p:sp>
      </p:grpSp>
      <p:grpSp>
        <p:nvGrpSpPr>
          <p:cNvPr id="19" name="组合 18"/>
          <p:cNvGrpSpPr/>
          <p:nvPr/>
        </p:nvGrpSpPr>
        <p:grpSpPr>
          <a:xfrm>
            <a:off x="4288048" y="3436179"/>
            <a:ext cx="4030767" cy="831989"/>
            <a:chOff x="5289297" y="1123752"/>
            <a:chExt cx="4030767" cy="831989"/>
          </a:xfrm>
        </p:grpSpPr>
        <p:sp>
          <p:nvSpPr>
            <p:cNvPr id="23" name="TextBox 40"/>
            <p:cNvSpPr txBox="1"/>
            <p:nvPr/>
          </p:nvSpPr>
          <p:spPr>
            <a:xfrm>
              <a:off x="6605204" y="1275777"/>
              <a:ext cx="2714860" cy="523220"/>
            </a:xfrm>
            <a:prstGeom prst="rect">
              <a:avLst/>
            </a:prstGeom>
            <a:noFill/>
          </p:spPr>
          <p:txBody>
            <a:bodyPr wrap="square" rtlCol="0">
              <a:spAutoFit/>
            </a:bodyPr>
            <a:lstStyle/>
            <a:p>
              <a:r>
                <a:rPr lang="zh-CN" altLang="en-US" sz="2800" dirty="0">
                  <a:solidFill>
                    <a:srgbClr val="00447C"/>
                  </a:solidFill>
                  <a:latin typeface="思源黑体 CN Bold" panose="020B0800000000000000" pitchFamily="34" charset="-122"/>
                  <a:ea typeface="思源黑体 CN Bold" panose="020B0800000000000000" pitchFamily="34" charset="-122"/>
                </a:rPr>
                <a:t>实验结果</a:t>
              </a:r>
              <a:endParaRPr lang="zh-CN" altLang="en-US" sz="2800" dirty="0">
                <a:solidFill>
                  <a:srgbClr val="00447C"/>
                </a:solidFill>
                <a:latin typeface="思源黑体 CN Bold" panose="020B0800000000000000" pitchFamily="34" charset="-122"/>
                <a:ea typeface="思源黑体 CN Bold" panose="020B0800000000000000" pitchFamily="34" charset="-122"/>
              </a:endParaRPr>
            </a:p>
          </p:txBody>
        </p:sp>
        <p:sp>
          <p:nvSpPr>
            <p:cNvPr id="21" name="TextBox 40"/>
            <p:cNvSpPr txBox="1"/>
            <p:nvPr/>
          </p:nvSpPr>
          <p:spPr>
            <a:xfrm>
              <a:off x="5447134" y="1124744"/>
              <a:ext cx="1008906" cy="830997"/>
            </a:xfrm>
            <a:prstGeom prst="rect">
              <a:avLst/>
            </a:prstGeom>
            <a:noFill/>
          </p:spPr>
          <p:txBody>
            <a:bodyPr wrap="square" rtlCol="0">
              <a:spAutoFit/>
            </a:bodyPr>
            <a:lstStyle/>
            <a:p>
              <a:pPr algn="ctr"/>
              <a:r>
                <a:rPr lang="en-US" altLang="zh-CN" sz="4800" dirty="0">
                  <a:solidFill>
                    <a:srgbClr val="00447C"/>
                  </a:solidFill>
                  <a:latin typeface="思源黑体 CN Bold" panose="020B0800000000000000" pitchFamily="34" charset="-122"/>
                  <a:ea typeface="思源黑体 CN Bold" panose="020B0800000000000000" pitchFamily="34" charset="-122"/>
                </a:rPr>
                <a:t>03</a:t>
              </a:r>
              <a:endParaRPr lang="zh-CN" altLang="en-US" sz="4800" dirty="0">
                <a:solidFill>
                  <a:srgbClr val="00447C"/>
                </a:solidFill>
                <a:latin typeface="思源黑体 CN Bold" panose="020B0800000000000000" pitchFamily="34" charset="-122"/>
                <a:ea typeface="思源黑体 CN Bold" panose="020B0800000000000000" pitchFamily="34" charset="-122"/>
              </a:endParaRPr>
            </a:p>
          </p:txBody>
        </p:sp>
        <p:sp>
          <p:nvSpPr>
            <p:cNvPr id="22" name="矩形 21"/>
            <p:cNvSpPr/>
            <p:nvPr/>
          </p:nvSpPr>
          <p:spPr>
            <a:xfrm>
              <a:off x="5289297" y="1123752"/>
              <a:ext cx="96362" cy="830996"/>
            </a:xfrm>
            <a:prstGeom prst="rect">
              <a:avLst/>
            </a:prstGeom>
            <a:solidFill>
              <a:srgbClr val="00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447C"/>
                </a:solidFill>
              </a:endParaRPr>
            </a:p>
          </p:txBody>
        </p:sp>
      </p:grpSp>
      <p:grpSp>
        <p:nvGrpSpPr>
          <p:cNvPr id="25" name="组合 24"/>
          <p:cNvGrpSpPr/>
          <p:nvPr/>
        </p:nvGrpSpPr>
        <p:grpSpPr>
          <a:xfrm>
            <a:off x="4288048" y="4790393"/>
            <a:ext cx="4030767" cy="831989"/>
            <a:chOff x="5289297" y="1123752"/>
            <a:chExt cx="4030767" cy="831989"/>
          </a:xfrm>
        </p:grpSpPr>
        <p:sp>
          <p:nvSpPr>
            <p:cNvPr id="29" name="TextBox 40"/>
            <p:cNvSpPr txBox="1"/>
            <p:nvPr/>
          </p:nvSpPr>
          <p:spPr>
            <a:xfrm>
              <a:off x="6605204" y="1277640"/>
              <a:ext cx="2714860" cy="523220"/>
            </a:xfrm>
            <a:prstGeom prst="rect">
              <a:avLst/>
            </a:prstGeom>
            <a:noFill/>
          </p:spPr>
          <p:txBody>
            <a:bodyPr wrap="square" rtlCol="0">
              <a:spAutoFit/>
            </a:bodyPr>
            <a:lstStyle/>
            <a:p>
              <a:r>
                <a:rPr lang="zh-CN" altLang="en-US" sz="2800" dirty="0">
                  <a:solidFill>
                    <a:srgbClr val="00447C"/>
                  </a:solidFill>
                  <a:latin typeface="思源黑体 CN Bold" panose="020B0800000000000000" pitchFamily="34" charset="-122"/>
                  <a:ea typeface="思源黑体 CN Bold" panose="020B0800000000000000" pitchFamily="34" charset="-122"/>
                </a:rPr>
                <a:t>总结</a:t>
              </a:r>
              <a:endParaRPr lang="zh-CN" altLang="en-US" sz="2800" dirty="0">
                <a:solidFill>
                  <a:srgbClr val="00447C"/>
                </a:solidFill>
                <a:latin typeface="思源黑体 CN Bold" panose="020B0800000000000000" pitchFamily="34" charset="-122"/>
                <a:ea typeface="思源黑体 CN Bold" panose="020B0800000000000000" pitchFamily="34" charset="-122"/>
              </a:endParaRPr>
            </a:p>
          </p:txBody>
        </p:sp>
        <p:sp>
          <p:nvSpPr>
            <p:cNvPr id="27" name="TextBox 40"/>
            <p:cNvSpPr txBox="1"/>
            <p:nvPr/>
          </p:nvSpPr>
          <p:spPr>
            <a:xfrm>
              <a:off x="5447134" y="1124744"/>
              <a:ext cx="1008906" cy="830997"/>
            </a:xfrm>
            <a:prstGeom prst="rect">
              <a:avLst/>
            </a:prstGeom>
            <a:noFill/>
          </p:spPr>
          <p:txBody>
            <a:bodyPr wrap="square" rtlCol="0">
              <a:spAutoFit/>
            </a:bodyPr>
            <a:lstStyle/>
            <a:p>
              <a:pPr algn="ctr"/>
              <a:r>
                <a:rPr lang="en-US" altLang="zh-CN" sz="4800" dirty="0">
                  <a:solidFill>
                    <a:srgbClr val="00447C"/>
                  </a:solidFill>
                  <a:latin typeface="思源黑体 CN Bold" panose="020B0800000000000000" pitchFamily="34" charset="-122"/>
                  <a:ea typeface="思源黑体 CN Bold" panose="020B0800000000000000" pitchFamily="34" charset="-122"/>
                </a:rPr>
                <a:t>04</a:t>
              </a:r>
              <a:endParaRPr lang="zh-CN" altLang="en-US" sz="4800" dirty="0">
                <a:solidFill>
                  <a:srgbClr val="00447C"/>
                </a:solidFill>
                <a:latin typeface="思源黑体 CN Bold" panose="020B0800000000000000" pitchFamily="34" charset="-122"/>
                <a:ea typeface="思源黑体 CN Bold" panose="020B0800000000000000" pitchFamily="34" charset="-122"/>
              </a:endParaRPr>
            </a:p>
          </p:txBody>
        </p:sp>
        <p:sp>
          <p:nvSpPr>
            <p:cNvPr id="28" name="矩形 27"/>
            <p:cNvSpPr/>
            <p:nvPr/>
          </p:nvSpPr>
          <p:spPr>
            <a:xfrm>
              <a:off x="5289297" y="1123752"/>
              <a:ext cx="96362" cy="830996"/>
            </a:xfrm>
            <a:prstGeom prst="rect">
              <a:avLst/>
            </a:prstGeom>
            <a:solidFill>
              <a:srgbClr val="004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grpSp>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研究背景</a:t>
            </a:r>
            <a:endParaRPr lang="zh-CN" altLang="en-US" sz="2600" kern="1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zh-CN" altLang="en-US" dirty="0"/>
              <a:t>开放领域问答</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sp>
        <p:nvSpPr>
          <p:cNvPr id="5" name="文本框 4"/>
          <p:cNvSpPr txBox="1"/>
          <p:nvPr/>
        </p:nvSpPr>
        <p:spPr>
          <a:xfrm>
            <a:off x="624205" y="1744345"/>
            <a:ext cx="10154285" cy="706755"/>
          </a:xfrm>
          <a:prstGeom prst="rect">
            <a:avLst/>
          </a:prstGeom>
          <a:noFill/>
        </p:spPr>
        <p:txBody>
          <a:bodyPr wrap="square" rtlCol="0">
            <a:spAutoFit/>
          </a:bodyPr>
          <a:lstStyle/>
          <a:p>
            <a:r>
              <a:rPr lang="zh-CN" altLang="en-US" sz="2000"/>
              <a:t>开放领域问答</a:t>
            </a:r>
            <a:r>
              <a:rPr lang="en-US" altLang="zh-CN" sz="2000"/>
              <a:t>(</a:t>
            </a:r>
            <a:r>
              <a:rPr lang="zh-CN" altLang="en-US" sz="2000"/>
              <a:t>Open-domain Question Answering，简称</a:t>
            </a:r>
            <a:r>
              <a:rPr lang="zh-CN" altLang="en-US" sz="2000">
                <a:sym typeface="+mn-ea"/>
              </a:rPr>
              <a:t>OpenQA</a:t>
            </a:r>
            <a:r>
              <a:rPr lang="en-US" altLang="zh-CN" sz="2000">
                <a:sym typeface="+mn-ea"/>
              </a:rPr>
              <a:t>)，</a:t>
            </a:r>
            <a:r>
              <a:rPr lang="zh-CN" altLang="en-US" sz="2000"/>
              <a:t>旨在使用大量外部文档集合(如维基百科、新闻文章等)来回答各种类事实性的，涉及广泛知识领域的问题</a:t>
            </a:r>
            <a:endParaRPr lang="zh-CN" altLang="en-US" sz="2000"/>
          </a:p>
        </p:txBody>
      </p:sp>
      <p:sp>
        <p:nvSpPr>
          <p:cNvPr id="6" name="文本框 5"/>
          <p:cNvSpPr txBox="1"/>
          <p:nvPr/>
        </p:nvSpPr>
        <p:spPr>
          <a:xfrm>
            <a:off x="640080" y="2859405"/>
            <a:ext cx="6657340" cy="3138170"/>
          </a:xfrm>
          <a:prstGeom prst="rect">
            <a:avLst/>
          </a:prstGeom>
          <a:noFill/>
        </p:spPr>
        <p:txBody>
          <a:bodyPr wrap="square" rtlCol="0">
            <a:spAutoFit/>
          </a:bodyPr>
          <a:lstStyle/>
          <a:p>
            <a:r>
              <a:rPr lang="zh-CN" altLang="en-US"/>
              <a:t> OpenQA通常采用两阶段的检索器-阅读器模式来获取最终答案。</a:t>
            </a:r>
            <a:endParaRPr lang="zh-CN" altLang="en-US"/>
          </a:p>
          <a:p>
            <a:endParaRPr lang="zh-CN" altLang="en-US"/>
          </a:p>
          <a:p>
            <a:pPr marL="285750" indent="-285750">
              <a:buFont typeface="Arial" panose="020B0604020202020204" pitchFamily="34" charset="0"/>
              <a:buChar char="•"/>
            </a:pPr>
            <a:r>
              <a:rPr lang="zh-CN" altLang="en-US"/>
              <a:t>检索器</a:t>
            </a:r>
            <a:r>
              <a:rPr lang="en-US" altLang="zh-CN"/>
              <a:t>(Retriever)</a:t>
            </a:r>
            <a:r>
              <a:rPr lang="zh-CN" altLang="en-US"/>
              <a:t>：在第一个阶段，使用一个检索器来从大量的外部文档集合中找到与用户提出的问题最相关的文档段落。这个检索器的目的是缩小搜索范围，将可能包含答案的文档段落从海量数据中筛选出来。</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阅读器</a:t>
            </a:r>
            <a:r>
              <a:rPr lang="en-US" altLang="zh-CN"/>
              <a:t>(Reader)</a:t>
            </a:r>
            <a:r>
              <a:rPr lang="zh-CN" altLang="en-US"/>
              <a:t>：在第二个阶段，使用一个阅读器来深入分析这些被检索器选出的相关文档段落，从中精确地提取出包含问题答案的具体文本片段。阅读器通常是一个深度学习模型，它能够理解自然语言并定位到答案所在的具体位置。</a:t>
            </a:r>
            <a:endParaRPr lang="zh-CN" altLang="en-US"/>
          </a:p>
        </p:txBody>
      </p:sp>
      <p:pic>
        <p:nvPicPr>
          <p:cNvPr id="7" name="图片 6"/>
          <p:cNvPicPr>
            <a:picLocks noChangeAspect="1"/>
          </p:cNvPicPr>
          <p:nvPr/>
        </p:nvPicPr>
        <p:blipFill>
          <a:blip r:embed="rId1"/>
          <a:stretch>
            <a:fillRect/>
          </a:stretch>
        </p:blipFill>
        <p:spPr>
          <a:xfrm>
            <a:off x="7170420" y="3795395"/>
            <a:ext cx="4919345" cy="1583690"/>
          </a:xfrm>
          <a:prstGeom prst="rect">
            <a:avLst/>
          </a:prstGeom>
        </p:spPr>
      </p:pic>
    </p:spTree>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段落检索方法</a:t>
            </a:r>
            <a:endParaRPr lang="zh-CN" altLang="en-US" sz="2600" kern="12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40080" y="1222375"/>
            <a:ext cx="11150600" cy="4794885"/>
          </a:xfrm>
        </p:spPr>
        <p:txBody>
          <a:bodyPr/>
          <a:lstStyle/>
          <a:p>
            <a:pPr algn="just" latinLnBrk="0">
              <a:spcBef>
                <a:spcPts val="600"/>
              </a:spcBef>
              <a:spcAft>
                <a:spcPts val="100"/>
              </a:spcAft>
              <a:buClr>
                <a:srgbClr val="000000"/>
              </a:buClr>
              <a:buFont typeface="Arial" panose="020B0604020202020204" pitchFamily="34" charset="0"/>
              <a:buChar char="•"/>
            </a:pPr>
            <a:r>
              <a:rPr lang="zh-CN" altLang="en-US">
                <a:sym typeface="+mn-ea"/>
              </a:rPr>
              <a:t>传统方法</a:t>
            </a:r>
            <a:r>
              <a:rPr lang="en-US" altLang="zh-CN">
                <a:sym typeface="+mn-ea"/>
              </a:rPr>
              <a:t>:</a:t>
            </a:r>
            <a:r>
              <a:rPr lang="zh-CN" altLang="en-US">
                <a:sym typeface="+mn-ea"/>
              </a:rPr>
              <a:t>稀疏检索器</a:t>
            </a:r>
            <a:r>
              <a:rPr lang="en-US" altLang="zh-CN">
                <a:sym typeface="+mn-ea"/>
              </a:rPr>
              <a:t>(</a:t>
            </a:r>
            <a:r>
              <a:rPr lang="zh-CN" altLang="en-US">
                <a:sym typeface="+mn-ea"/>
              </a:rPr>
              <a:t>sparse retriever</a:t>
            </a:r>
            <a:r>
              <a:rPr lang="en-US" altLang="zh-CN">
                <a:sym typeface="+mn-ea"/>
              </a:rPr>
              <a:t>)，</a:t>
            </a:r>
            <a:r>
              <a:rPr lang="zh-CN" altLang="en-US">
                <a:sym typeface="+mn-ea"/>
              </a:rPr>
              <a:t>如TF-IDF、BM25，用文本重合程度来衡量文本匹配度，可以在零样本下达到较可观的效果，但无法处理词语的语义相关性</a:t>
            </a:r>
            <a:r>
              <a:rPr lang="en-US" altLang="zh-CN">
                <a:sym typeface="+mn-ea"/>
              </a:rPr>
              <a:t>，</a:t>
            </a:r>
            <a:r>
              <a:rPr lang="zh-CN" altLang="en-US">
                <a:sym typeface="+mn-ea"/>
              </a:rPr>
              <a:t>应对不同领域的下游任务时泛化能力弱。</a:t>
            </a:r>
            <a:endParaRPr lang="zh-CN" altLang="en-US">
              <a:sym typeface="+mn-ea"/>
            </a:endParaRPr>
          </a:p>
          <a:p>
            <a:pPr marL="0" indent="0" algn="just" latinLnBrk="0">
              <a:buClr>
                <a:srgbClr val="000000"/>
              </a:buClr>
              <a:buFont typeface="Arial" panose="020B0604020202020204" pitchFamily="34" charset="0"/>
              <a:buNone/>
            </a:pPr>
            <a:endParaRPr lang="zh-CN" altLang="en-US"/>
          </a:p>
          <a:p>
            <a:pPr algn="just" latinLnBrk="0">
              <a:buClr>
                <a:srgbClr val="000000"/>
              </a:buClr>
              <a:buFont typeface="Arial" panose="020B0604020202020204" pitchFamily="34" charset="0"/>
              <a:buChar char="•"/>
            </a:pPr>
            <a:r>
              <a:rPr lang="zh-CN" altLang="en-US">
                <a:sym typeface="+mn-ea"/>
              </a:rPr>
              <a:t>神经网络时代的主流方法 </a:t>
            </a:r>
            <a:r>
              <a:rPr lang="en-US" altLang="zh-CN">
                <a:sym typeface="+mn-ea"/>
              </a:rPr>
              <a:t>:密集检索器(</a:t>
            </a:r>
            <a:r>
              <a:rPr lang="zh-CN" altLang="en-US">
                <a:sym typeface="+mn-ea"/>
              </a:rPr>
              <a:t>dense retriever</a:t>
            </a:r>
            <a:r>
              <a:rPr lang="en-US" altLang="zh-CN">
                <a:sym typeface="+mn-ea"/>
              </a:rPr>
              <a:t>)，</a:t>
            </a:r>
            <a:r>
              <a:rPr lang="zh-CN" altLang="en-US">
                <a:sym typeface="+mn-ea"/>
              </a:rPr>
              <a:t>通过训练神经网络模型来学习query和passage的匹配模式。这种方式表现优秀但是依赖于大量query-passage文本对(简称Q-P对)，这类数据的标注成本较高，很难大量获取。</a:t>
            </a:r>
            <a:r>
              <a:rPr lang="en-US" altLang="zh-CN">
                <a:sym typeface="+mn-ea"/>
              </a:rPr>
              <a:t> </a:t>
            </a:r>
            <a:endParaRPr lang="zh-CN" altLang="en-US">
              <a:sym typeface="+mn-ea"/>
            </a:endParaRPr>
          </a:p>
          <a:p>
            <a:pPr marL="0" indent="0" algn="just" latinLnBrk="0">
              <a:buClr>
                <a:srgbClr val="000000"/>
              </a:buClr>
              <a:buFont typeface="Arial" panose="020B0604020202020204" pitchFamily="34" charset="0"/>
              <a:buNone/>
            </a:pPr>
            <a:endParaRPr lang="zh-CN" altLang="en-US"/>
          </a:p>
          <a:p>
            <a:pPr algn="just" latinLnBrk="0">
              <a:buClr>
                <a:srgbClr val="000000"/>
              </a:buClr>
              <a:buFont typeface="Arial" panose="020B0604020202020204" pitchFamily="34" charset="0"/>
              <a:buChar char="•"/>
            </a:pPr>
            <a:r>
              <a:rPr lang="zh-CN" altLang="en-US">
                <a:sym typeface="+mn-ea"/>
              </a:rPr>
              <a:t>预训练时代的主流方法：密集检索器</a:t>
            </a:r>
            <a:r>
              <a:rPr lang="en-US" altLang="zh-CN">
                <a:sym typeface="+mn-ea"/>
              </a:rPr>
              <a:t>+</a:t>
            </a:r>
            <a:r>
              <a:rPr lang="zh-CN" altLang="en-US">
                <a:sym typeface="+mn-ea"/>
              </a:rPr>
              <a:t>预训练 (dense retriever + pre-training)，构造大量伪Q-P对来预训练检索器。一种是通过微调生成模型来生成大量query构成Q-P对</a:t>
            </a:r>
            <a:r>
              <a:rPr lang="en-US" altLang="zh-CN">
                <a:sym typeface="+mn-ea"/>
              </a:rPr>
              <a:t>，</a:t>
            </a:r>
            <a:r>
              <a:rPr lang="zh-CN" altLang="en-US">
                <a:sym typeface="+mn-ea"/>
              </a:rPr>
              <a:t>这种方式型倾向于生成与答案具有高词汇重叠的问题；另一种方式是无监督地构造Q-P对。</a:t>
            </a:r>
            <a:endParaRPr lang="zh-CN" altLang="en-US"/>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无监督构地造伪</a:t>
            </a:r>
            <a:r>
              <a:rPr lang="en-US" altLang="zh-CN" sz="2600" kern="1200" dirty="0">
                <a:latin typeface="微软雅黑" panose="020B0503020204020204" pitchFamily="34" charset="-122"/>
                <a:ea typeface="微软雅黑" panose="020B0503020204020204" pitchFamily="34" charset="-122"/>
              </a:rPr>
              <a:t>Q-P</a:t>
            </a:r>
            <a:r>
              <a:rPr lang="zh-CN" altLang="en-US" sz="2600" kern="1200" dirty="0">
                <a:latin typeface="微软雅黑" panose="020B0503020204020204" pitchFamily="34" charset="-122"/>
                <a:ea typeface="微软雅黑" panose="020B0503020204020204" pitchFamily="34" charset="-122"/>
              </a:rPr>
              <a:t>对</a:t>
            </a:r>
            <a:endParaRPr lang="zh-CN" altLang="en-US" sz="2600" kern="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10" name="内容占位符 9"/>
          <p:cNvPicPr>
            <a:picLocks noGrp="1" noChangeAspect="1"/>
          </p:cNvPicPr>
          <p:nvPr>
            <p:ph idx="1"/>
          </p:nvPr>
        </p:nvPicPr>
        <p:blipFill>
          <a:blip r:embed="rId1"/>
          <a:stretch>
            <a:fillRect/>
          </a:stretch>
        </p:blipFill>
        <p:spPr>
          <a:xfrm>
            <a:off x="5611495" y="1219835"/>
            <a:ext cx="6315075" cy="4956175"/>
          </a:xfrm>
          <a:prstGeom prst="rect">
            <a:avLst/>
          </a:prstGeom>
        </p:spPr>
      </p:pic>
      <p:sp>
        <p:nvSpPr>
          <p:cNvPr id="11" name="文本框 10"/>
          <p:cNvSpPr txBox="1"/>
          <p:nvPr/>
        </p:nvSpPr>
        <p:spPr>
          <a:xfrm>
            <a:off x="553720" y="1397000"/>
            <a:ext cx="4655185" cy="1476375"/>
          </a:xfrm>
          <a:prstGeom prst="rect">
            <a:avLst/>
          </a:prstGeom>
          <a:noFill/>
        </p:spPr>
        <p:txBody>
          <a:bodyPr wrap="square" rtlCol="0">
            <a:spAutoFit/>
          </a:bodyPr>
          <a:lstStyle/>
          <a:p>
            <a:pPr algn="just" latinLnBrk="0">
              <a:buClr>
                <a:srgbClr val="000000"/>
              </a:buClr>
              <a:buFont typeface="Arial" panose="020B0604020202020204" pitchFamily="34" charset="0"/>
              <a:buChar char="•"/>
            </a:pPr>
            <a:r>
              <a:rPr lang="zh-CN" altLang="en-US">
                <a:sym typeface="+mn-ea"/>
              </a:rPr>
              <a:t>ICT</a:t>
            </a:r>
            <a:r>
              <a:rPr lang="en-US" altLang="zh-CN">
                <a:sym typeface="+mn-ea"/>
              </a:rPr>
              <a:t>(Inverse Cloze Task)</a:t>
            </a:r>
            <a:r>
              <a:rPr lang="zh-CN" altLang="en-US">
                <a:sym typeface="+mn-ea"/>
              </a:rPr>
              <a:t>，随机取段落中的某句子作为query，余下段落作为passage。</a:t>
            </a:r>
            <a:endParaRPr lang="zh-CN" altLang="en-US">
              <a:sym typeface="+mn-ea"/>
            </a:endParaRPr>
          </a:p>
          <a:p>
            <a:pPr indent="0" algn="just" latinLnBrk="0">
              <a:buClr>
                <a:srgbClr val="000000"/>
              </a:buClr>
              <a:buFont typeface="Arial" panose="020B0604020202020204" pitchFamily="34" charset="0"/>
              <a:buNone/>
            </a:pPr>
            <a:endParaRPr lang="zh-CN" altLang="en-US">
              <a:sym typeface="+mn-ea"/>
            </a:endParaRPr>
          </a:p>
          <a:p>
            <a:pPr algn="just" latinLnBrk="0">
              <a:buClr>
                <a:srgbClr val="000000"/>
              </a:buClr>
              <a:buFont typeface="Arial" panose="020B0604020202020204" pitchFamily="34" charset="0"/>
              <a:buChar char="•"/>
            </a:pPr>
            <a:r>
              <a:rPr lang="en-US" altLang="zh-CN"/>
              <a:t>WLP(Wiki Link Prediction),</a:t>
            </a:r>
            <a:r>
              <a:rPr lang="zh-CN" altLang="en-US"/>
              <a:t>选取</a:t>
            </a:r>
            <a:r>
              <a:rPr lang="en-US" altLang="zh-CN"/>
              <a:t>给定passage的外链接文档</a:t>
            </a:r>
            <a:r>
              <a:rPr lang="zh-CN" altLang="en-US"/>
              <a:t>中的</a:t>
            </a:r>
            <a:r>
              <a:rPr lang="en-US" altLang="zh-CN"/>
              <a:t>第一</a:t>
            </a:r>
            <a:r>
              <a:rPr lang="zh-CN" altLang="en-US"/>
              <a:t>节</a:t>
            </a:r>
            <a:r>
              <a:rPr lang="en-US" altLang="zh-CN"/>
              <a:t>的句子</a:t>
            </a:r>
            <a:r>
              <a:rPr lang="zh-CN" altLang="en-US"/>
              <a:t>作为</a:t>
            </a:r>
            <a:r>
              <a:rPr lang="en-US" altLang="zh-CN"/>
              <a:t>query</a:t>
            </a:r>
            <a:endParaRPr lang="en-US" altLang="zh-CN"/>
          </a:p>
        </p:txBody>
      </p:sp>
      <p:sp>
        <p:nvSpPr>
          <p:cNvPr id="12" name="文本框 11"/>
          <p:cNvSpPr txBox="1"/>
          <p:nvPr/>
        </p:nvSpPr>
        <p:spPr>
          <a:xfrm>
            <a:off x="660400" y="3540760"/>
            <a:ext cx="4547870" cy="1753235"/>
          </a:xfrm>
          <a:prstGeom prst="rect">
            <a:avLst/>
          </a:prstGeom>
          <a:noFill/>
        </p:spPr>
        <p:txBody>
          <a:bodyPr wrap="square" rtlCol="0" anchor="t">
            <a:spAutoFit/>
          </a:bodyPr>
          <a:lstStyle/>
          <a:p>
            <a:pPr algn="just" fontAlgn="auto"/>
            <a:r>
              <a:rPr lang="zh-CN" altLang="en-US"/>
              <a:t>这些预训练任务主要依赖于容易获取的句级或文档级上下文关系来构建相关的伪</a:t>
            </a:r>
            <a:r>
              <a:rPr lang="en-US" altLang="zh-CN"/>
              <a:t>Q-P</a:t>
            </a:r>
            <a:r>
              <a:rPr lang="zh-CN" altLang="en-US"/>
              <a:t>对，</a:t>
            </a:r>
            <a:r>
              <a:rPr lang="zh-CN" altLang="en-US">
                <a:sym typeface="+mn-ea"/>
              </a:rPr>
              <a:t>本文提出了一种更好地构造伪</a:t>
            </a:r>
            <a:r>
              <a:rPr lang="en-US" altLang="zh-CN">
                <a:sym typeface="+mn-ea"/>
              </a:rPr>
              <a:t>Q-P</a:t>
            </a:r>
            <a:r>
              <a:rPr lang="zh-CN" altLang="en-US">
                <a:sym typeface="+mn-ea"/>
              </a:rPr>
              <a:t>对的方法来进行预训练，相比以前的工作，这种方法构造的伪Q-P对有一些可供参考的依据</a:t>
            </a:r>
            <a:endParaRPr lang="zh-CN" altLang="en-US"/>
          </a:p>
          <a:p>
            <a:pPr algn="just"/>
            <a:endParaRPr lang="zh-CN" altLang="en-US"/>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600" kern="1200" dirty="0">
                <a:latin typeface="微软雅黑" panose="020B0503020204020204" pitchFamily="34" charset="-122"/>
                <a:ea typeface="微软雅黑" panose="020B0503020204020204" pitchFamily="34" charset="-122"/>
              </a:rPr>
              <a:t>方法介绍</a:t>
            </a:r>
            <a:endParaRPr lang="zh-CN" altLang="en-US" sz="2600" kern="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4967605" y="2589530"/>
            <a:ext cx="2257425" cy="609600"/>
          </a:xfrm>
          <a:prstGeom prst="rect">
            <a:avLst/>
          </a:prstGeom>
        </p:spPr>
      </p:pic>
      <p:sp>
        <p:nvSpPr>
          <p:cNvPr id="9" name="文本框 8"/>
          <p:cNvSpPr txBox="1"/>
          <p:nvPr/>
        </p:nvSpPr>
        <p:spPr>
          <a:xfrm>
            <a:off x="1158240" y="1726565"/>
            <a:ext cx="9370695" cy="1055370"/>
          </a:xfrm>
          <a:prstGeom prst="rect">
            <a:avLst/>
          </a:prstGeom>
          <a:noFill/>
        </p:spPr>
        <p:txBody>
          <a:bodyPr wrap="square" rtlCol="0">
            <a:noAutofit/>
          </a:bodyPr>
          <a:lstStyle/>
          <a:p>
            <a:pPr marL="285750" indent="-285750" algn="just" fontAlgn="auto">
              <a:spcBef>
                <a:spcPts val="600"/>
              </a:spcBef>
              <a:spcAft>
                <a:spcPts val="100"/>
              </a:spcAft>
              <a:buFont typeface="Arial" panose="020B0604020202020204" pitchFamily="34" charset="0"/>
              <a:buChar char="•"/>
            </a:pPr>
            <a:r>
              <a:rPr lang="zh-CN" altLang="en-US">
                <a:sym typeface="+mn-ea"/>
              </a:rPr>
              <a:t>存在线索(Evidence Existence)：Q-P之间需要存在线索，比如实体和其对应的关系，这些实体和关系可以是人名、地点、组织、事件等，它们在</a:t>
            </a:r>
            <a:r>
              <a:rPr lang="en-US" altLang="zh-CN">
                <a:sym typeface="+mn-ea"/>
              </a:rPr>
              <a:t>query</a:t>
            </a:r>
            <a:r>
              <a:rPr lang="zh-CN" altLang="en-US">
                <a:sym typeface="+mn-ea"/>
              </a:rPr>
              <a:t>和</a:t>
            </a:r>
            <a:r>
              <a:rPr lang="en-US" altLang="zh-CN">
                <a:sym typeface="+mn-ea"/>
              </a:rPr>
              <a:t>passage</a:t>
            </a:r>
            <a:r>
              <a:rPr lang="zh-CN" altLang="en-US">
                <a:sym typeface="+mn-ea"/>
              </a:rPr>
              <a:t>中都有所提及。这样检索器才能学到特定的匹配模式。</a:t>
            </a:r>
            <a:endParaRPr lang="zh-CN" altLang="en-US"/>
          </a:p>
          <a:p>
            <a:endParaRPr lang="zh-CN" altLang="en-US">
              <a:sym typeface="+mn-ea"/>
            </a:endParaRPr>
          </a:p>
          <a:p>
            <a:endParaRPr lang="zh-CN" altLang="en-US"/>
          </a:p>
        </p:txBody>
      </p:sp>
      <p:sp>
        <p:nvSpPr>
          <p:cNvPr id="11" name="文本框 10"/>
          <p:cNvSpPr txBox="1"/>
          <p:nvPr/>
        </p:nvSpPr>
        <p:spPr>
          <a:xfrm>
            <a:off x="1294765" y="4362450"/>
            <a:ext cx="9370695" cy="1055370"/>
          </a:xfrm>
          <a:prstGeom prst="rect">
            <a:avLst/>
          </a:prstGeom>
          <a:noFill/>
        </p:spPr>
        <p:txBody>
          <a:bodyPr wrap="square" rtlCol="0">
            <a:noAutofit/>
          </a:bodyPr>
          <a:lstStyle/>
          <a:p>
            <a:pPr marL="171450" indent="-171450" algn="just" fontAlgn="auto">
              <a:buFont typeface="Arial" panose="020B0604020202020204" pitchFamily="34" charset="0"/>
              <a:buChar char="•"/>
            </a:pPr>
            <a:r>
              <a:rPr lang="zh-CN" altLang="en-US">
                <a:sym typeface="+mn-ea"/>
              </a:rPr>
              <a:t>包含答案(Answer Containing)：P中需要包含Q所需的答案。因此在构造Q-P对上，passage的内容中要提及query的请求目标。query是维基百科文档里的片段，这个片段主要用于描述当前文档的主题实体，所以可以认为请求目标是当前的文档的主题实体。</a:t>
            </a:r>
            <a:endParaRPr lang="zh-CN" altLang="en-US"/>
          </a:p>
          <a:p>
            <a:pPr marL="171450" indent="-171450">
              <a:buFont typeface="Arial" panose="020B0604020202020204" pitchFamily="34" charset="0"/>
              <a:buChar char="•"/>
            </a:pPr>
            <a:endParaRPr lang="zh-CN" altLang="en-US"/>
          </a:p>
          <a:p>
            <a:endParaRPr lang="zh-CN" altLang="en-US">
              <a:sym typeface="+mn-ea"/>
            </a:endParaRPr>
          </a:p>
          <a:p>
            <a:endParaRPr lang="zh-CN" altLang="en-US"/>
          </a:p>
        </p:txBody>
      </p:sp>
      <p:cxnSp>
        <p:nvCxnSpPr>
          <p:cNvPr id="13" name="直接箭头连接符 12"/>
          <p:cNvCxnSpPr/>
          <p:nvPr/>
        </p:nvCxnSpPr>
        <p:spPr>
          <a:xfrm flipV="1">
            <a:off x="5980430" y="3082290"/>
            <a:ext cx="0" cy="255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606800" y="3306445"/>
            <a:ext cx="4747260" cy="645160"/>
          </a:xfrm>
          <a:prstGeom prst="rect">
            <a:avLst/>
          </a:prstGeom>
          <a:ln w="12700" cmpd="sng">
            <a:solidFill>
              <a:schemeClr val="accent1">
                <a:shade val="50000"/>
              </a:schemeClr>
            </a:solidFill>
            <a:prstDash val="solid"/>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a:solidFill>
                  <a:schemeClr val="accent1"/>
                </a:solidFill>
              </a:rPr>
              <a:t>由</a:t>
            </a:r>
            <a:r>
              <a:rPr lang="en-US" altLang="zh-CN">
                <a:solidFill>
                  <a:schemeClr val="accent1"/>
                </a:solidFill>
              </a:rPr>
              <a:t>passage</a:t>
            </a:r>
            <a:r>
              <a:rPr lang="zh-CN" altLang="en-US">
                <a:solidFill>
                  <a:schemeClr val="accent1"/>
                </a:solidFill>
              </a:rPr>
              <a:t> p 传达的实体级事实信息，包括主题实体以及在</a:t>
            </a:r>
            <a:r>
              <a:rPr lang="en-US" altLang="zh-CN">
                <a:solidFill>
                  <a:schemeClr val="accent1"/>
                </a:solidFill>
              </a:rPr>
              <a:t>passage</a:t>
            </a:r>
            <a:r>
              <a:rPr lang="zh-CN" altLang="en-US">
                <a:solidFill>
                  <a:schemeClr val="accent1"/>
                </a:solidFill>
              </a:rPr>
              <a:t> p 中提及的实体集合。</a:t>
            </a:r>
            <a:endParaRPr lang="zh-CN" altLang="en-US">
              <a:solidFill>
                <a:schemeClr val="accent1"/>
              </a:solidFill>
            </a:endParaRPr>
          </a:p>
        </p:txBody>
      </p:sp>
      <p:pic>
        <p:nvPicPr>
          <p:cNvPr id="16" name="图片 15"/>
          <p:cNvPicPr>
            <a:picLocks noChangeAspect="1"/>
          </p:cNvPicPr>
          <p:nvPr/>
        </p:nvPicPr>
        <p:blipFill>
          <a:blip r:embed="rId2"/>
          <a:stretch>
            <a:fillRect/>
          </a:stretch>
        </p:blipFill>
        <p:spPr>
          <a:xfrm>
            <a:off x="5191760" y="5417820"/>
            <a:ext cx="1304290" cy="544830"/>
          </a:xfrm>
          <a:prstGeom prst="rect">
            <a:avLst/>
          </a:prstGeom>
        </p:spPr>
      </p:pic>
      <p:cxnSp>
        <p:nvCxnSpPr>
          <p:cNvPr id="17" name="直接箭头连接符 16"/>
          <p:cNvCxnSpPr/>
          <p:nvPr/>
        </p:nvCxnSpPr>
        <p:spPr>
          <a:xfrm flipV="1">
            <a:off x="5387975" y="5962650"/>
            <a:ext cx="0" cy="255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650105" y="6218555"/>
            <a:ext cx="1475740" cy="34925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r>
              <a:rPr lang="zh-CN" altLang="en-US">
                <a:solidFill>
                  <a:schemeClr val="accent1"/>
                </a:solidFill>
              </a:rPr>
              <a:t>文档的标题</a:t>
            </a:r>
            <a:endParaRPr lang="zh-CN" altLang="en-US">
              <a:solidFill>
                <a:schemeClr val="accent1"/>
              </a:solidFill>
            </a:endParaRPr>
          </a:p>
        </p:txBody>
      </p:sp>
      <p:sp>
        <p:nvSpPr>
          <p:cNvPr id="19" name="标题 1"/>
          <p:cNvSpPr>
            <a:spLocks noGrp="1"/>
          </p:cNvSpPr>
          <p:nvPr/>
        </p:nvSpPr>
        <p:spPr>
          <a:xfrm>
            <a:off x="727075" y="1254125"/>
            <a:ext cx="5459095" cy="283210"/>
          </a:xfrm>
          <a:prstGeom prst="rect">
            <a:avLst/>
          </a:prstGeom>
          <a:noFill/>
          <a:ln>
            <a:noFill/>
          </a:ln>
        </p:spPr>
        <p:txBody>
          <a:bodyPr vert="horz" wrap="square" lIns="91440" tIns="45720" rIns="91440" bIns="45720" numCol="1" anchor="b" anchorCtr="0" compatLnSpc="1"/>
          <a:lstStyle>
            <a:lvl1pPr algn="l" rtl="0" eaLnBrk="0" fontAlgn="base" hangingPunct="0">
              <a:lnSpc>
                <a:spcPct val="85000"/>
              </a:lnSpc>
              <a:spcBef>
                <a:spcPct val="0"/>
              </a:spcBef>
              <a:spcAft>
                <a:spcPct val="0"/>
              </a:spcAft>
              <a:defRPr sz="2800">
                <a:solidFill>
                  <a:schemeClr val="tx1"/>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a:lstStyle>
          <a:p>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Q-P</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对构造需要满足的条件</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600" kern="1200" dirty="0">
                <a:latin typeface="微软雅黑" panose="020B0503020204020204" pitchFamily="34" charset="-122"/>
                <a:ea typeface="微软雅黑" panose="020B0503020204020204" pitchFamily="34" charset="-122"/>
              </a:rPr>
              <a:t>Hyperlink-induced Q-P对</a:t>
            </a:r>
            <a:endParaRPr lang="zh-CN" altLang="en-US" sz="2600" kern="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9" name="图片 8"/>
          <p:cNvPicPr>
            <a:picLocks noChangeAspect="1"/>
          </p:cNvPicPr>
          <p:nvPr/>
        </p:nvPicPr>
        <p:blipFill>
          <a:blip r:embed="rId1"/>
          <a:stretch>
            <a:fillRect/>
          </a:stretch>
        </p:blipFill>
        <p:spPr>
          <a:xfrm>
            <a:off x="1132840" y="1127125"/>
            <a:ext cx="2473325" cy="2023110"/>
          </a:xfrm>
          <a:prstGeom prst="rect">
            <a:avLst/>
          </a:prstGeom>
        </p:spPr>
      </p:pic>
      <p:pic>
        <p:nvPicPr>
          <p:cNvPr id="10" name="图片 9"/>
          <p:cNvPicPr>
            <a:picLocks noChangeAspect="1"/>
          </p:cNvPicPr>
          <p:nvPr/>
        </p:nvPicPr>
        <p:blipFill>
          <a:blip r:embed="rId2"/>
          <a:stretch>
            <a:fillRect/>
          </a:stretch>
        </p:blipFill>
        <p:spPr>
          <a:xfrm>
            <a:off x="5173980" y="1127125"/>
            <a:ext cx="2613660" cy="2099310"/>
          </a:xfrm>
          <a:prstGeom prst="rect">
            <a:avLst/>
          </a:prstGeom>
        </p:spPr>
      </p:pic>
      <p:pic>
        <p:nvPicPr>
          <p:cNvPr id="12" name="内容占位符 11"/>
          <p:cNvPicPr>
            <a:picLocks noGrp="1" noChangeAspect="1"/>
          </p:cNvPicPr>
          <p:nvPr>
            <p:ph idx="1"/>
          </p:nvPr>
        </p:nvPicPr>
        <p:blipFill>
          <a:blip r:embed="rId3"/>
          <a:stretch>
            <a:fillRect/>
          </a:stretch>
        </p:blipFill>
        <p:spPr>
          <a:xfrm>
            <a:off x="1052830" y="3625850"/>
            <a:ext cx="2983230" cy="2086610"/>
          </a:xfrm>
          <a:prstGeom prst="rect">
            <a:avLst/>
          </a:prstGeom>
        </p:spPr>
      </p:pic>
      <p:pic>
        <p:nvPicPr>
          <p:cNvPr id="13" name="图片 12"/>
          <p:cNvPicPr>
            <a:picLocks noChangeAspect="1"/>
          </p:cNvPicPr>
          <p:nvPr/>
        </p:nvPicPr>
        <p:blipFill>
          <a:blip r:embed="rId4"/>
          <a:stretch>
            <a:fillRect/>
          </a:stretch>
        </p:blipFill>
        <p:spPr>
          <a:xfrm>
            <a:off x="5103495" y="3514725"/>
            <a:ext cx="2932430" cy="2308860"/>
          </a:xfrm>
          <a:prstGeom prst="rect">
            <a:avLst/>
          </a:prstGeom>
        </p:spPr>
      </p:pic>
      <p:sp>
        <p:nvSpPr>
          <p:cNvPr id="14" name="文本框 13"/>
          <p:cNvSpPr txBox="1"/>
          <p:nvPr/>
        </p:nvSpPr>
        <p:spPr>
          <a:xfrm>
            <a:off x="8488045" y="2463165"/>
            <a:ext cx="2754630" cy="2671445"/>
          </a:xfrm>
          <a:prstGeom prst="rect">
            <a:avLst/>
          </a:prstGeom>
          <a:noFill/>
        </p:spPr>
        <p:txBody>
          <a:bodyPr wrap="square" rtlCol="0">
            <a:noAutofit/>
          </a:bodyPr>
          <a:lstStyle/>
          <a:p>
            <a:pPr algn="just" fontAlgn="auto"/>
            <a:r>
              <a:rPr lang="zh-CN" altLang="en-US">
                <a:sym typeface="+mn-ea"/>
              </a:rPr>
              <a:t>将维基百科的网页文档以每100个单词为分界线切割成若干个</a:t>
            </a:r>
            <a:r>
              <a:rPr lang="en-US" altLang="zh-CN">
                <a:sym typeface="+mn-ea"/>
              </a:rPr>
              <a:t>passage</a:t>
            </a:r>
            <a:r>
              <a:rPr lang="zh-CN" altLang="en-US">
                <a:sym typeface="+mn-ea"/>
              </a:rPr>
              <a:t>，然后以passage文本为节点，超链接为边，构建图。</a:t>
            </a:r>
            <a:endParaRPr lang="zh-CN" altLang="en-US"/>
          </a:p>
        </p:txBody>
      </p:sp>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465455" y="1356360"/>
                <a:ext cx="4269740" cy="656590"/>
              </a:xfrm>
              <a:prstGeom prst="rect">
                <a:avLst/>
              </a:prstGeom>
              <a:noFill/>
            </p:spPr>
            <p:txBody>
              <a:bodyPr wrap="square" rtlCol="0">
                <a:spAutoFit/>
              </a:bodyPr>
              <a:lstStyle/>
              <a:p>
                <a:r>
                  <a:rPr lang="zh-CN" altLang="en-US"/>
                  <a:t>如果一个</a:t>
                </a:r>
                <a:r>
                  <a:rPr lang="en-US" altLang="zh-CN"/>
                  <a:t>Q-P</a:t>
                </a:r>
                <a:r>
                  <a:rPr lang="zh-CN" altLang="en-US"/>
                  <a:t>对(</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𝑎</m:t>
                        </m:r>
                      </m:e>
                      <m:sub>
                        <m:r>
                          <a:rPr lang="en-US" altLang="zh-CN" i="1">
                            <a:latin typeface="Cambria Math" panose="02040503050406030204" pitchFamily="18" charset="0"/>
                            <a:cs typeface="Cambria Math" panose="02040503050406030204" pitchFamily="18" charset="0"/>
                          </a:rPr>
                          <m:t>𝑖</m:t>
                        </m:r>
                      </m:sub>
                    </m:sSub>
                  </m:oMath>
                </a14:m>
                <a:r>
                  <a:rPr lang="zh-CN" altLang="en-US"/>
                  <a:t>，</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𝑏</m:t>
                        </m:r>
                      </m:e>
                      <m:sub>
                        <m:r>
                          <a:rPr lang="en-US" altLang="zh-CN" i="1">
                            <a:latin typeface="Cambria Math" panose="02040503050406030204" pitchFamily="18" charset="0"/>
                            <a:cs typeface="Cambria Math" panose="02040503050406030204" pitchFamily="18" charset="0"/>
                          </a:rPr>
                          <m:t>𝑗</m:t>
                        </m:r>
                      </m:sub>
                    </m:sSub>
                  </m:oMath>
                </a14:m>
                <a:r>
                  <a:rPr lang="zh-CN" altLang="en-US"/>
                  <a:t> )彼此链接，则符合双链连接拓扑结构</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465455" y="1356360"/>
                <a:ext cx="4269740" cy="656590"/>
              </a:xfrm>
              <a:prstGeom prst="rect">
                <a:avLst/>
              </a:prstGeom>
              <a:blipFill rotWithShape="1">
                <a:blip r:embed="rId1"/>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2"/>
          <a:stretch>
            <a:fillRect/>
          </a:stretch>
        </p:blipFill>
        <p:spPr>
          <a:xfrm>
            <a:off x="3195955" y="1681480"/>
            <a:ext cx="815340" cy="335280"/>
          </a:xfrm>
          <a:prstGeom prst="rect">
            <a:avLst/>
          </a:prstGeom>
        </p:spPr>
      </p:pic>
      <p:sp>
        <p:nvSpPr>
          <p:cNvPr id="11" name="文本框 10"/>
          <p:cNvSpPr txBox="1"/>
          <p:nvPr/>
        </p:nvSpPr>
        <p:spPr>
          <a:xfrm>
            <a:off x="722630" y="491490"/>
            <a:ext cx="4064000" cy="432426"/>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600" dirty="0">
                <a:latin typeface="微软雅黑" panose="020B0503020204020204" pitchFamily="34" charset="-122"/>
                <a:ea typeface="微软雅黑" panose="020B0503020204020204" pitchFamily="34" charset="-122"/>
                <a:cs typeface="+mj-cs"/>
                <a:sym typeface="+mn-ea"/>
              </a:rPr>
              <a:t>双链链接 (Dual-link</a:t>
            </a:r>
            <a:r>
              <a:rPr lang="en-US" altLang="zh-CN" sz="2600" dirty="0">
                <a:latin typeface="微软雅黑" panose="020B0503020204020204" pitchFamily="34" charset="-122"/>
                <a:ea typeface="微软雅黑" panose="020B0503020204020204" pitchFamily="34" charset="-122"/>
                <a:cs typeface="+mj-cs"/>
                <a:sym typeface="+mn-ea"/>
              </a:rPr>
              <a:t>,</a:t>
            </a:r>
            <a:r>
              <a:rPr lang="zh-CN" altLang="en-US" sz="2600" dirty="0">
                <a:latin typeface="微软雅黑" panose="020B0503020204020204" pitchFamily="34" charset="-122"/>
                <a:ea typeface="微软雅黑" panose="020B0503020204020204" pitchFamily="34" charset="-122"/>
                <a:cs typeface="+mj-cs"/>
                <a:sym typeface="+mn-ea"/>
              </a:rPr>
              <a:t>DL)</a:t>
            </a:r>
            <a:endParaRPr lang="zh-CN" altLang="en-US" sz="2600" dirty="0">
              <a:latin typeface="微软雅黑" panose="020B0503020204020204" pitchFamily="34" charset="-122"/>
              <a:ea typeface="微软雅黑" panose="020B0503020204020204" pitchFamily="34" charset="-122"/>
              <a:cs typeface="+mj-cs"/>
            </a:endParaRPr>
          </a:p>
        </p:txBody>
      </p:sp>
      <p:pic>
        <p:nvPicPr>
          <p:cNvPr id="12" name="图片 11"/>
          <p:cNvPicPr>
            <a:picLocks noChangeAspect="1"/>
          </p:cNvPicPr>
          <p:nvPr/>
        </p:nvPicPr>
        <p:blipFill>
          <a:blip r:embed="rId3"/>
          <a:stretch>
            <a:fillRect/>
          </a:stretch>
        </p:blipFill>
        <p:spPr>
          <a:xfrm>
            <a:off x="5533390" y="1190625"/>
            <a:ext cx="6153150" cy="4857750"/>
          </a:xfrm>
          <a:prstGeom prst="rect">
            <a:avLst/>
          </a:prstGeom>
        </p:spPr>
      </p:pic>
      <p:pic>
        <p:nvPicPr>
          <p:cNvPr id="13" name="图片 12"/>
          <p:cNvPicPr>
            <a:picLocks noChangeAspect="1"/>
          </p:cNvPicPr>
          <p:nvPr/>
        </p:nvPicPr>
        <p:blipFill>
          <a:blip r:embed="rId4"/>
          <a:stretch>
            <a:fillRect/>
          </a:stretch>
        </p:blipFill>
        <p:spPr>
          <a:xfrm>
            <a:off x="873760" y="2952750"/>
            <a:ext cx="3320415" cy="605155"/>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466090" y="2154555"/>
                <a:ext cx="5144135" cy="656590"/>
              </a:xfrm>
              <a:prstGeom prst="rect">
                <a:avLst/>
              </a:prstGeom>
              <a:noFill/>
            </p:spPr>
            <p:txBody>
              <a:bodyPr wrap="square" rtlCol="0">
                <a:spAutoFit/>
              </a:bodyPr>
              <a:lstStyle/>
              <a:p>
                <a:r>
                  <a:rPr lang="zh-CN" altLang="en-US"/>
                  <a:t>满足存在线索：</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𝑎</m:t>
                        </m:r>
                      </m:e>
                      <m:sub>
                        <m:r>
                          <a:rPr lang="en-US" altLang="zh-CN" i="1">
                            <a:latin typeface="Cambria Math" panose="02040503050406030204" pitchFamily="18" charset="0"/>
                            <a:cs typeface="Cambria Math" panose="02040503050406030204" pitchFamily="18" charset="0"/>
                          </a:rPr>
                          <m:t>𝑖</m:t>
                        </m:r>
                      </m:sub>
                    </m:sSub>
                  </m:oMath>
                </a14:m>
                <a:r>
                  <a:rPr lang="zh-CN" altLang="en-US">
                    <a:sym typeface="+mn-ea"/>
                  </a:rPr>
                  <a:t>，</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𝑏</m:t>
                        </m:r>
                      </m:e>
                      <m:sub>
                        <m:r>
                          <a:rPr lang="en-US" altLang="zh-CN" i="1">
                            <a:latin typeface="Cambria Math" panose="02040503050406030204" pitchFamily="18" charset="0"/>
                            <a:cs typeface="Cambria Math" panose="02040503050406030204" pitchFamily="18" charset="0"/>
                          </a:rPr>
                          <m:t>𝑗</m:t>
                        </m:r>
                      </m:sub>
                    </m:sSub>
                  </m:oMath>
                </a14:m>
                <a:r>
                  <a:rPr lang="zh-CN" altLang="en-US"/>
                  <a:t>都提到了对方的主题实体，实体</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𝑒</m:t>
                        </m:r>
                      </m:e>
                      <m:sub>
                        <m:r>
                          <a:rPr lang="en-US" altLang="zh-CN" i="1">
                            <a:latin typeface="Cambria Math" panose="02040503050406030204" pitchFamily="18" charset="0"/>
                            <a:cs typeface="Cambria Math" panose="02040503050406030204" pitchFamily="18" charset="0"/>
                          </a:rPr>
                          <m:t>𝐴</m:t>
                        </m:r>
                      </m:sub>
                    </m:sSub>
                  </m:oMath>
                </a14:m>
                <a:r>
                  <a:rPr lang="zh-CN" altLang="en-US"/>
                  <a:t>和</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𝑒</m:t>
                        </m:r>
                      </m:e>
                      <m:sub>
                        <m:r>
                          <a:rPr lang="en-US" altLang="zh-CN" i="1">
                            <a:latin typeface="Cambria Math" panose="02040503050406030204" pitchFamily="18" charset="0"/>
                            <a:cs typeface="Cambria Math" panose="02040503050406030204" pitchFamily="18" charset="0"/>
                          </a:rPr>
                          <m:t>𝐵</m:t>
                        </m:r>
                      </m:sub>
                    </m:sSub>
                  </m:oMath>
                </a14:m>
                <a:r>
                  <a:rPr lang="zh-CN" altLang="en-US"/>
                  <a:t>作为线索同时出现在两个</a:t>
                </a:r>
                <a:r>
                  <a:rPr lang="en-US" altLang="zh-CN"/>
                  <a:t>passage</a:t>
                </a:r>
                <a:r>
                  <a:rPr lang="zh-CN" altLang="en-US"/>
                  <a:t>中</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466090" y="2154555"/>
                <a:ext cx="5144135" cy="65659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465455" y="4651375"/>
                <a:ext cx="4805680" cy="690245"/>
              </a:xfrm>
              <a:prstGeom prst="rect">
                <a:avLst/>
              </a:prstGeom>
              <a:noFill/>
            </p:spPr>
            <p:txBody>
              <a:bodyPr wrap="square" rtlCol="0">
                <a:spAutoFit/>
              </a:bodyPr>
              <a:lstStyle/>
              <a:p>
                <a:r>
                  <a:rPr lang="zh-CN" altLang="en-US"/>
                  <a:t>满足包含答案：</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𝑏</m:t>
                        </m:r>
                      </m:e>
                      <m:sub>
                        <m:r>
                          <a:rPr lang="en-US" altLang="zh-CN" i="1">
                            <a:latin typeface="Cambria Math" panose="02040503050406030204" pitchFamily="18" charset="0"/>
                            <a:cs typeface="Cambria Math" panose="02040503050406030204" pitchFamily="18" charset="0"/>
                          </a:rPr>
                          <m:t>𝑗</m:t>
                        </m:r>
                      </m:sub>
                    </m:sSub>
                    <m:r>
                      <a:rPr lang="zh-CN" altLang="en-US" i="1">
                        <a:latin typeface="Cambria Math" panose="02040503050406030204" pitchFamily="18" charset="0"/>
                        <a:cs typeface="Cambria Math" panose="02040503050406030204" pitchFamily="18" charset="0"/>
                      </a:rPr>
                      <m:t>包含指向</m:t>
                    </m:r>
                    <m:r>
                      <a:rPr lang="en-US" altLang="zh-CN" i="1">
                        <a:latin typeface="Cambria Math" panose="02040503050406030204" pitchFamily="18" charset="0"/>
                        <a:cs typeface="Cambria Math" panose="02040503050406030204" pitchFamily="18" charset="0"/>
                      </a:rPr>
                      <m:t>𝐴</m:t>
                    </m:r>
                    <m:r>
                      <a:rPr lang="zh-CN" altLang="en-US" i="1">
                        <a:latin typeface="Cambria Math" panose="02040503050406030204" pitchFamily="18" charset="0"/>
                        <a:cs typeface="Cambria Math" panose="02040503050406030204" pitchFamily="18" charset="0"/>
                      </a:rPr>
                      <m:t>的超文本</m:t>
                    </m:r>
                    <m:sSub>
                      <m:sSubPr>
                        <m:ctrlPr>
                          <a:rPr lang="zh-CN" altLang="en-US"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𝑚</m:t>
                        </m:r>
                      </m:e>
                      <m:sub>
                        <m:r>
                          <a:rPr lang="en-US" altLang="zh-CN" i="1">
                            <a:latin typeface="Cambria Math" panose="02040503050406030204" pitchFamily="18" charset="0"/>
                            <a:cs typeface="Cambria Math" panose="02040503050406030204" pitchFamily="18" charset="0"/>
                          </a:rPr>
                          <m:t>𝐴</m:t>
                        </m:r>
                      </m:sub>
                    </m:sSub>
                  </m:oMath>
                </a14:m>
                <a:r>
                  <a:rPr lang="en-US" altLang="zh-CN">
                    <a:latin typeface="Cambria Math" panose="02040503050406030204" pitchFamily="18" charset="0"/>
                    <a:cs typeface="Cambria Math" panose="02040503050406030204" pitchFamily="18" charset="0"/>
                  </a:rPr>
                  <a:t>,</a:t>
                </a:r>
                <a14:m>
                  <m:oMath xmlns:m="http://schemas.openxmlformats.org/officeDocument/2006/math">
                    <m:sSub>
                      <m:sSubPr>
                        <m:ctrlPr>
                          <a:rPr lang="zh-CN" altLang="en-US"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𝑚</m:t>
                        </m:r>
                      </m:e>
                      <m:sub>
                        <m:r>
                          <a:rPr lang="en-US" altLang="zh-CN" i="1">
                            <a:latin typeface="Cambria Math" panose="02040503050406030204" pitchFamily="18" charset="0"/>
                            <a:cs typeface="Cambria Math" panose="02040503050406030204" pitchFamily="18" charset="0"/>
                          </a:rPr>
                          <m:t>𝐴</m:t>
                        </m:r>
                      </m:sub>
                    </m:sSub>
                  </m:oMath>
                </a14:m>
                <a:r>
                  <a:rPr lang="zh-CN" altLang="en-US">
                    <a:sym typeface="+mn-ea"/>
                  </a:rPr>
                  <a:t>通常与文档标题</a:t>
                </a:r>
                <a14:m>
                  <m:oMath xmlns:m="http://schemas.openxmlformats.org/officeDocument/2006/math">
                    <m:sSub>
                      <m:sSubPr>
                        <m:ctrlPr>
                          <a:rPr lang="zh-CN" altLang="en-US"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𝑡</m:t>
                        </m:r>
                      </m:e>
                      <m:sub>
                        <m:r>
                          <a:rPr lang="en-US" altLang="zh-CN" i="1">
                            <a:latin typeface="Cambria Math" panose="02040503050406030204" pitchFamily="18" charset="0"/>
                            <a:cs typeface="Cambria Math" panose="02040503050406030204" pitchFamily="18" charset="0"/>
                          </a:rPr>
                          <m:t>𝐴</m:t>
                        </m:r>
                      </m:sub>
                    </m:sSub>
                  </m:oMath>
                </a14:m>
                <a:r>
                  <a:rPr lang="zh-CN" altLang="en-US">
                    <a:sym typeface="+mn-ea"/>
                  </a:rPr>
                  <a:t>相同，或者是其变体版本</a:t>
                </a:r>
                <a:endParaRPr lang="en-US" altLang="zh-CN">
                  <a:sym typeface="+mn-ea"/>
                </a:endParaRPr>
              </a:p>
            </p:txBody>
          </p:sp>
        </mc:Choice>
        <mc:Fallback>
          <p:sp>
            <p:nvSpPr>
              <p:cNvPr id="15" name="文本框 14"/>
              <p:cNvSpPr txBox="1">
                <a:spLocks noRot="1" noChangeAspect="1" noMove="1" noResize="1" noEditPoints="1" noAdjustHandles="1" noChangeArrowheads="1" noChangeShapeType="1" noTextEdit="1"/>
              </p:cNvSpPr>
              <p:nvPr/>
            </p:nvSpPr>
            <p:spPr>
              <a:xfrm>
                <a:off x="465455" y="4651375"/>
                <a:ext cx="4805680" cy="690245"/>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6" name="直接箭头连接符 15"/>
          <p:cNvCxnSpPr/>
          <p:nvPr/>
        </p:nvCxnSpPr>
        <p:spPr>
          <a:xfrm flipV="1">
            <a:off x="1515110" y="3497580"/>
            <a:ext cx="0" cy="255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65455" y="3753485"/>
            <a:ext cx="2418715" cy="397510"/>
          </a:xfrm>
          <a:prstGeom prst="rect">
            <a:avLst/>
          </a:prstGeom>
          <a:ln w="12700" cmpd="sng">
            <a:solidFill>
              <a:srgbClr val="0B6BD1"/>
            </a:solidFill>
            <a:prstDash val="solid"/>
          </a:ln>
        </p:spPr>
        <p:style>
          <a:lnRef idx="2">
            <a:schemeClr val="accent1"/>
          </a:lnRef>
          <a:fillRef idx="1">
            <a:schemeClr val="lt1"/>
          </a:fillRef>
          <a:effectRef idx="0">
            <a:schemeClr val="accent1"/>
          </a:effectRef>
          <a:fontRef idx="minor">
            <a:schemeClr val="dk1"/>
          </a:fontRef>
        </p:style>
        <p:txBody>
          <a:bodyPr vertOverflow="overflow" horzOverflow="overflow" vert="horz" wrap="square" numCol="1" spcCol="0" rtlCol="0" fromWordArt="0" anchor="ctr" anchorCtr="0" forceAA="0" compatLnSpc="1">
            <a:noAutofit/>
          </a:bodyPr>
          <a:lstStyle/>
          <a:p>
            <a:pPr lvl="0" algn="l">
              <a:buClrTx/>
              <a:buSzTx/>
              <a:buFontTx/>
            </a:pPr>
            <a:r>
              <a:rPr lang="zh-CN" altLang="en-US">
                <a:solidFill>
                  <a:schemeClr val="accent1"/>
                </a:solidFill>
                <a:sym typeface="+mn-ea"/>
              </a:rPr>
              <a:t>文档</a:t>
            </a:r>
            <a:r>
              <a:rPr lang="en-US" altLang="zh-CN">
                <a:solidFill>
                  <a:schemeClr val="accent1"/>
                </a:solidFill>
                <a:sym typeface="+mn-ea"/>
              </a:rPr>
              <a:t>A</a:t>
            </a:r>
            <a:r>
              <a:rPr lang="zh-CN" altLang="en-US">
                <a:solidFill>
                  <a:schemeClr val="accent1"/>
                </a:solidFill>
                <a:sym typeface="+mn-ea"/>
              </a:rPr>
              <a:t>、</a:t>
            </a:r>
            <a:r>
              <a:rPr lang="en-US" altLang="zh-CN">
                <a:solidFill>
                  <a:schemeClr val="accent1"/>
                </a:solidFill>
                <a:sym typeface="+mn-ea"/>
              </a:rPr>
              <a:t>B</a:t>
            </a:r>
            <a:r>
              <a:rPr lang="zh-CN" altLang="en-US">
                <a:solidFill>
                  <a:schemeClr val="accent1"/>
                </a:solidFill>
                <a:sym typeface="+mn-ea"/>
              </a:rPr>
              <a:t>的主题实体</a:t>
            </a:r>
            <a:endParaRPr lang="zh-CN" altLang="en-US">
              <a:solidFill>
                <a:schemeClr val="accent1"/>
              </a:solidFill>
              <a:sym typeface="+mn-ea"/>
            </a:endParaRPr>
          </a:p>
        </p:txBody>
      </p:sp>
      <p:pic>
        <p:nvPicPr>
          <p:cNvPr id="19" name="图片 18"/>
          <p:cNvPicPr>
            <a:picLocks noChangeAspect="1"/>
          </p:cNvPicPr>
          <p:nvPr/>
        </p:nvPicPr>
        <p:blipFill>
          <a:blip r:embed="rId7"/>
          <a:stretch>
            <a:fillRect/>
          </a:stretch>
        </p:blipFill>
        <p:spPr>
          <a:xfrm>
            <a:off x="873760" y="5429250"/>
            <a:ext cx="2971800" cy="466725"/>
          </a:xfrm>
          <a:prstGeom prst="rect">
            <a:avLst/>
          </a:prstGeom>
        </p:spPr>
      </p:pic>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451485" y="1415415"/>
                <a:ext cx="5493386" cy="645160"/>
              </a:xfrm>
              <a:prstGeom prst="rect">
                <a:avLst/>
              </a:prstGeom>
              <a:noFill/>
            </p:spPr>
            <p:txBody>
              <a:bodyPr wrap="square" rtlCol="0">
                <a:spAutoFit/>
              </a:bodyPr>
              <a:lstStyle/>
              <a:p>
                <a:pPr fontAlgn="auto"/>
                <a:r>
                  <a:rPr lang="zh-CN" altLang="en-US" dirty="0"/>
                  <a:t>如果一个</a:t>
                </a:r>
                <a:r>
                  <a:rPr lang="en-US" altLang="zh-CN" dirty="0"/>
                  <a:t>Q-P</a:t>
                </a:r>
                <a:r>
                  <a:rPr lang="zh-CN" altLang="en-US" dirty="0"/>
                  <a:t>对(</a:t>
                </a:r>
                <a14:m>
                  <m:oMath xmlns:m="http://schemas.openxmlformats.org/officeDocument/2006/math">
                    <m:r>
                      <a:rPr lang="en-US" altLang="zh-CN" i="1">
                        <a:latin typeface="Cambria Math" panose="02040503050406030204" pitchFamily="18" charset="0"/>
                        <a:cs typeface="Cambria Math" panose="02040503050406030204" pitchFamily="18" charset="0"/>
                      </a:rPr>
                      <m:t>𝑝</m:t>
                    </m:r>
                    <m:r>
                      <a:rPr lang="zh-CN" altLang="en-US"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𝑞</m:t>
                    </m:r>
                  </m:oMath>
                </a14:m>
                <a:r>
                  <a:rPr lang="zh-CN" altLang="en-US" dirty="0"/>
                  <a:t>)都链接到第三方文档，并且</a:t>
                </a:r>
                <a:r>
                  <a:rPr lang="en-US" altLang="zh-CN" dirty="0"/>
                  <a:t>   p</a:t>
                </a:r>
                <a:r>
                  <a:rPr lang="zh-CN" altLang="en-US" dirty="0"/>
                  <a:t>链接到</a:t>
                </a:r>
                <a:r>
                  <a:rPr lang="en-US" altLang="zh-CN" dirty="0"/>
                  <a:t>q</a:t>
                </a:r>
                <a:r>
                  <a:rPr lang="zh-CN" altLang="en-US" dirty="0"/>
                  <a:t>，则符合共同提及拓扑结构</a:t>
                </a:r>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451485" y="1415415"/>
                <a:ext cx="5493386" cy="645160"/>
              </a:xfrm>
              <a:prstGeom prst="rect">
                <a:avLst/>
              </a:prstGeom>
              <a:blipFill rotWithShape="1">
                <a:blip r:embed="rId1"/>
                <a:stretch>
                  <a:fillRect/>
                </a:stretch>
              </a:blipFill>
            </p:spPr>
            <p:txBody>
              <a:bodyPr/>
              <a:lstStyle/>
              <a:p>
                <a:r>
                  <a:rPr lang="zh-CN" altLang="en-US">
                    <a:noFill/>
                  </a:rPr>
                  <a:t> </a:t>
                </a:r>
              </a:p>
            </p:txBody>
          </p:sp>
        </mc:Fallback>
      </mc:AlternateContent>
      <p:sp>
        <p:nvSpPr>
          <p:cNvPr id="11" name="文本框 10"/>
          <p:cNvSpPr txBox="1"/>
          <p:nvPr/>
        </p:nvSpPr>
        <p:spPr>
          <a:xfrm>
            <a:off x="722630" y="491490"/>
            <a:ext cx="4064000" cy="432426"/>
          </a:xfrm>
          <a:prstGeom prst="rect">
            <a:avLst/>
          </a:prstGeom>
          <a:noFill/>
        </p:spPr>
        <p:txBody>
          <a:bodyPr wrap="square" rtlCol="0">
            <a:spAutoFit/>
          </a:bodyPr>
          <a:lstStyle/>
          <a:p>
            <a:pPr eaLnBrk="0" fontAlgn="base" hangingPunct="0">
              <a:lnSpc>
                <a:spcPct val="85000"/>
              </a:lnSpc>
              <a:spcBef>
                <a:spcPct val="0"/>
              </a:spcBef>
              <a:spcAft>
                <a:spcPct val="0"/>
              </a:spcAft>
            </a:pPr>
            <a:r>
              <a:rPr lang="zh-CN" altLang="en-US" sz="2600" dirty="0">
                <a:latin typeface="微软雅黑" panose="020B0503020204020204" pitchFamily="34" charset="-122"/>
                <a:ea typeface="微软雅黑" panose="020B0503020204020204" pitchFamily="34" charset="-122"/>
                <a:cs typeface="+mj-cs"/>
                <a:sym typeface="+mn-ea"/>
              </a:rPr>
              <a:t>共同提及</a:t>
            </a:r>
            <a:r>
              <a:rPr lang="en-US" altLang="zh-CN" sz="2600" dirty="0">
                <a:latin typeface="微软雅黑" panose="020B0503020204020204" pitchFamily="34" charset="-122"/>
                <a:ea typeface="微软雅黑" panose="020B0503020204020204" pitchFamily="34" charset="-122"/>
                <a:cs typeface="+mj-cs"/>
                <a:sym typeface="+mn-ea"/>
              </a:rPr>
              <a:t>(</a:t>
            </a:r>
            <a:r>
              <a:rPr lang="zh-CN" altLang="en-US" sz="2600" dirty="0">
                <a:latin typeface="微软雅黑" panose="020B0503020204020204" pitchFamily="34" charset="-122"/>
                <a:ea typeface="微软雅黑" panose="020B0503020204020204" pitchFamily="34" charset="-122"/>
                <a:cs typeface="+mj-cs"/>
                <a:sym typeface="+mn-ea"/>
              </a:rPr>
              <a:t>Co-mention </a:t>
            </a:r>
            <a:r>
              <a:rPr lang="en-US" altLang="zh-CN" sz="2600" dirty="0">
                <a:latin typeface="微软雅黑" panose="020B0503020204020204" pitchFamily="34" charset="-122"/>
                <a:ea typeface="微软雅黑" panose="020B0503020204020204" pitchFamily="34" charset="-122"/>
                <a:cs typeface="+mj-cs"/>
                <a:sym typeface="+mn-ea"/>
              </a:rPr>
              <a:t>)</a:t>
            </a:r>
            <a:endParaRPr lang="en-US" altLang="zh-CN" sz="2600" dirty="0">
              <a:latin typeface="微软雅黑" panose="020B0503020204020204" pitchFamily="34" charset="-122"/>
              <a:ea typeface="微软雅黑" panose="020B0503020204020204" pitchFamily="34" charset="-122"/>
              <a:cs typeface="+mj-cs"/>
              <a:sym typeface="+mn-ea"/>
            </a:endParaRPr>
          </a:p>
        </p:txBody>
      </p:sp>
      <p:pic>
        <p:nvPicPr>
          <p:cNvPr id="2" name="图片 1"/>
          <p:cNvPicPr>
            <a:picLocks noChangeAspect="1"/>
          </p:cNvPicPr>
          <p:nvPr/>
        </p:nvPicPr>
        <p:blipFill>
          <a:blip r:embed="rId2"/>
          <a:stretch>
            <a:fillRect/>
          </a:stretch>
        </p:blipFill>
        <p:spPr>
          <a:xfrm>
            <a:off x="6247130" y="1641475"/>
            <a:ext cx="571500" cy="419100"/>
          </a:xfrm>
          <a:prstGeom prst="rect">
            <a:avLst/>
          </a:prstGeom>
        </p:spPr>
      </p:pic>
      <p:pic>
        <p:nvPicPr>
          <p:cNvPr id="3" name="图片 2"/>
          <p:cNvPicPr>
            <a:picLocks noChangeAspect="1"/>
          </p:cNvPicPr>
          <p:nvPr/>
        </p:nvPicPr>
        <p:blipFill>
          <a:blip r:embed="rId3"/>
          <a:stretch>
            <a:fillRect/>
          </a:stretch>
        </p:blipFill>
        <p:spPr>
          <a:xfrm>
            <a:off x="7005955" y="2110105"/>
            <a:ext cx="4675505" cy="3747770"/>
          </a:xfrm>
          <a:prstGeom prst="rect">
            <a:avLst/>
          </a:prstGeom>
        </p:spPr>
      </p:pic>
      <p:pic>
        <p:nvPicPr>
          <p:cNvPr id="12" name="图片 11"/>
          <p:cNvPicPr>
            <a:picLocks noChangeAspect="1"/>
          </p:cNvPicPr>
          <p:nvPr/>
        </p:nvPicPr>
        <p:blipFill>
          <a:blip r:embed="rId4"/>
          <a:stretch>
            <a:fillRect/>
          </a:stretch>
        </p:blipFill>
        <p:spPr>
          <a:xfrm>
            <a:off x="1584960" y="3137535"/>
            <a:ext cx="2609850" cy="419100"/>
          </a:xfrm>
          <a:prstGeom prst="rect">
            <a:avLst/>
          </a:prstGeom>
        </p:spPr>
      </p:pic>
      <p:pic>
        <p:nvPicPr>
          <p:cNvPr id="13" name="图片 12"/>
          <p:cNvPicPr>
            <a:picLocks noChangeAspect="1"/>
          </p:cNvPicPr>
          <p:nvPr/>
        </p:nvPicPr>
        <p:blipFill>
          <a:blip r:embed="rId5"/>
          <a:stretch>
            <a:fillRect/>
          </a:stretch>
        </p:blipFill>
        <p:spPr>
          <a:xfrm>
            <a:off x="1175385" y="4371975"/>
            <a:ext cx="3429000" cy="400050"/>
          </a:xfrm>
          <a:prstGeom prst="rect">
            <a:avLst/>
          </a:prstGeom>
        </p:spPr>
      </p:pic>
      <mc:AlternateContent xmlns:mc="http://schemas.openxmlformats.org/markup-compatibility/2006">
        <mc:Choice xmlns:a14="http://schemas.microsoft.com/office/drawing/2010/main" Requires="a14">
          <p:sp>
            <p:nvSpPr>
              <p:cNvPr id="14" name="文本框 13"/>
              <p:cNvSpPr txBox="1"/>
              <p:nvPr/>
            </p:nvSpPr>
            <p:spPr>
              <a:xfrm>
                <a:off x="451485" y="2235200"/>
                <a:ext cx="6096000" cy="662940"/>
              </a:xfrm>
              <a:prstGeom prst="rect">
                <a:avLst/>
              </a:prstGeom>
              <a:noFill/>
            </p:spPr>
            <p:txBody>
              <a:bodyPr wrap="square" rtlCol="0" anchor="t">
                <a:spAutoFit/>
              </a:bodyPr>
              <a:lstStyle/>
              <a:p>
                <a:r>
                  <a:rPr lang="zh-CN" altLang="en-US" dirty="0">
                    <a:sym typeface="+mn-ea"/>
                  </a:rPr>
                  <a:t>满足存在线索：</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𝑐</m:t>
                        </m:r>
                      </m:e>
                      <m:sub>
                        <m:r>
                          <a:rPr lang="en-US" altLang="zh-CN" i="1">
                            <a:latin typeface="Cambria Math" panose="02040503050406030204" pitchFamily="18" charset="0"/>
                            <a:cs typeface="Cambria Math" panose="02040503050406030204" pitchFamily="18" charset="0"/>
                          </a:rPr>
                          <m:t>𝑘</m:t>
                        </m:r>
                      </m:sub>
                    </m:sSub>
                    <m:r>
                      <a:rPr lang="zh-CN" altLang="en-US" i="1">
                        <a:latin typeface="Cambria Math" panose="02040503050406030204" pitchFamily="18" charset="0"/>
                        <a:cs typeface="Cambria Math" panose="02040503050406030204" pitchFamily="18" charset="0"/>
                      </a:rPr>
                      <m:t>，</m:t>
                    </m:r>
                    <m:sSub>
                      <m:sSubPr>
                        <m:ctrlPr>
                          <a:rPr lang="en-US" altLang="zh-CN" i="1" smtClean="0">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𝑑</m:t>
                        </m:r>
                      </m:e>
                      <m:sub>
                        <m:r>
                          <a:rPr lang="en-US" altLang="zh-CN" i="1">
                            <a:latin typeface="Cambria Math" panose="02040503050406030204" pitchFamily="18" charset="0"/>
                            <a:cs typeface="Cambria Math" panose="02040503050406030204" pitchFamily="18" charset="0"/>
                          </a:rPr>
                          <m:t>𝑙</m:t>
                        </m:r>
                      </m:sub>
                    </m:sSub>
                  </m:oMath>
                </a14:m>
                <a:r>
                  <a:rPr lang="zh-CN" altLang="en-US" dirty="0">
                    <a:sym typeface="+mn-ea"/>
                  </a:rPr>
                  <a:t>都提到了第三方实体</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𝑒</m:t>
                        </m:r>
                      </m:e>
                      <m:sub>
                        <m:r>
                          <a:rPr lang="en-US" altLang="zh-CN" i="1">
                            <a:latin typeface="Cambria Math" panose="02040503050406030204" pitchFamily="18" charset="0"/>
                            <a:cs typeface="Cambria Math" panose="02040503050406030204" pitchFamily="18" charset="0"/>
                          </a:rPr>
                          <m:t>𝐸</m:t>
                        </m:r>
                      </m:sub>
                    </m:sSub>
                  </m:oMath>
                </a14:m>
                <a:r>
                  <a:rPr lang="zh-CN" altLang="en-US" dirty="0">
                    <a:sym typeface="+mn-ea"/>
                  </a:rPr>
                  <a:t>，并且实体</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𝑒</m:t>
                        </m:r>
                      </m:e>
                      <m:sub>
                        <m:r>
                          <a:rPr lang="en-US" altLang="zh-CN" i="1">
                            <a:latin typeface="Cambria Math" panose="02040503050406030204" pitchFamily="18" charset="0"/>
                            <a:cs typeface="Cambria Math" panose="02040503050406030204" pitchFamily="18" charset="0"/>
                          </a:rPr>
                          <m:t>𝐶</m:t>
                        </m:r>
                      </m:sub>
                    </m:sSub>
                  </m:oMath>
                </a14:m>
                <a:r>
                  <a:rPr lang="zh-CN" altLang="en-US" dirty="0">
                    <a:latin typeface="Cambria Math" panose="02040503050406030204" pitchFamily="18" charset="0"/>
                    <a:cs typeface="Cambria Math" panose="02040503050406030204" pitchFamily="18" charset="0"/>
                  </a:rPr>
                  <a:t>在</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𝑐</m:t>
                        </m:r>
                      </m:e>
                      <m:sub>
                        <m:r>
                          <a:rPr lang="en-US" altLang="zh-CN" i="1">
                            <a:latin typeface="Cambria Math" panose="02040503050406030204" pitchFamily="18" charset="0"/>
                            <a:cs typeface="Cambria Math" panose="02040503050406030204" pitchFamily="18" charset="0"/>
                          </a:rPr>
                          <m:t>𝑘</m:t>
                        </m:r>
                      </m:sub>
                    </m:sSub>
                  </m:oMath>
                </a14:m>
                <a:r>
                  <a:rPr lang="zh-CN" altLang="en-US" dirty="0">
                    <a:latin typeface="Cambria Math" panose="02040503050406030204" pitchFamily="18" charset="0"/>
                    <a:cs typeface="Cambria Math" panose="02040503050406030204" pitchFamily="18" charset="0"/>
                  </a:rPr>
                  <a:t>中是一个主题实体，</a:t>
                </a:r>
                <a14:m>
                  <m:oMath xmlns:m="http://schemas.openxmlformats.org/officeDocument/2006/math">
                    <m:r>
                      <a:rPr lang="zh-CN" altLang="en-US">
                        <a:latin typeface="Cambria Math" panose="02040503050406030204" pitchFamily="18" charset="0"/>
                        <a:cs typeface="Cambria Math" panose="02040503050406030204" pitchFamily="18" charset="0"/>
                      </a:rPr>
                      <m:t>并且是</m:t>
                    </m:r>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𝑑</m:t>
                        </m:r>
                      </m:e>
                      <m:sub>
                        <m:r>
                          <a:rPr lang="en-US" altLang="zh-CN" i="1">
                            <a:latin typeface="Cambria Math" panose="02040503050406030204" pitchFamily="18" charset="0"/>
                            <a:cs typeface="Cambria Math" panose="02040503050406030204" pitchFamily="18" charset="0"/>
                          </a:rPr>
                          <m:t>𝑙</m:t>
                        </m:r>
                      </m:sub>
                    </m:sSub>
                    <m:r>
                      <a:rPr lang="zh-CN" altLang="en-US" i="1">
                        <a:latin typeface="Cambria Math" panose="02040503050406030204" pitchFamily="18" charset="0"/>
                        <a:cs typeface="Cambria Math" panose="02040503050406030204" pitchFamily="18" charset="0"/>
                      </a:rPr>
                      <m:t>提及到的实体</m:t>
                    </m:r>
                  </m:oMath>
                </a14:m>
                <a:endParaRPr lang="zh-CN" altLang="en-US" dirty="0">
                  <a:sym typeface="+mn-ea"/>
                </a:endParaRPr>
              </a:p>
            </p:txBody>
          </p:sp>
        </mc:Choice>
        <mc:Fallback>
          <p:sp>
            <p:nvSpPr>
              <p:cNvPr id="14" name="文本框 13"/>
              <p:cNvSpPr txBox="1">
                <a:spLocks noRot="1" noChangeAspect="1" noMove="1" noResize="1" noEditPoints="1" noAdjustHandles="1" noChangeArrowheads="1" noChangeShapeType="1" noTextEdit="1"/>
              </p:cNvSpPr>
              <p:nvPr/>
            </p:nvSpPr>
            <p:spPr>
              <a:xfrm>
                <a:off x="451485" y="2235200"/>
                <a:ext cx="6096000" cy="66294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487045" y="3796030"/>
                <a:ext cx="4805680" cy="376555"/>
              </a:xfrm>
              <a:prstGeom prst="rect">
                <a:avLst/>
              </a:prstGeom>
              <a:noFill/>
            </p:spPr>
            <p:txBody>
              <a:bodyPr wrap="square" rtlCol="0">
                <a:spAutoFit/>
              </a:bodyPr>
              <a:lstStyle/>
              <a:p>
                <a:r>
                  <a:rPr lang="zh-CN" altLang="en-US"/>
                  <a:t>满足包含答案：</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𝑑</m:t>
                        </m:r>
                      </m:e>
                      <m:sub>
                        <m:r>
                          <a:rPr lang="en-US" altLang="zh-CN" i="1">
                            <a:latin typeface="Cambria Math" panose="02040503050406030204" pitchFamily="18" charset="0"/>
                            <a:cs typeface="Cambria Math" panose="02040503050406030204" pitchFamily="18" charset="0"/>
                          </a:rPr>
                          <m:t>𝑙</m:t>
                        </m:r>
                      </m:sub>
                    </m:sSub>
                    <m:r>
                      <a:rPr lang="zh-CN" altLang="en-US" i="1">
                        <a:latin typeface="Cambria Math" panose="02040503050406030204" pitchFamily="18" charset="0"/>
                        <a:cs typeface="Cambria Math" panose="02040503050406030204" pitchFamily="18" charset="0"/>
                      </a:rPr>
                      <m:t>包含指向</m:t>
                    </m:r>
                    <m:r>
                      <a:rPr lang="en-US" altLang="zh-CN" i="1">
                        <a:latin typeface="Cambria Math" panose="02040503050406030204" pitchFamily="18" charset="0"/>
                        <a:cs typeface="Cambria Math" panose="02040503050406030204" pitchFamily="18" charset="0"/>
                      </a:rPr>
                      <m:t>𝐶</m:t>
                    </m:r>
                    <m:r>
                      <a:rPr lang="zh-CN" altLang="en-US" i="1">
                        <a:latin typeface="Cambria Math" panose="02040503050406030204" pitchFamily="18" charset="0"/>
                        <a:cs typeface="Cambria Math" panose="02040503050406030204" pitchFamily="18" charset="0"/>
                      </a:rPr>
                      <m:t>的超文本</m:t>
                    </m:r>
                    <m:sSub>
                      <m:sSubPr>
                        <m:ctrlPr>
                          <a:rPr lang="zh-CN" altLang="en-US"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𝑚</m:t>
                        </m:r>
                      </m:e>
                      <m:sub>
                        <m:r>
                          <a:rPr lang="en-US" altLang="zh-CN" i="1">
                            <a:latin typeface="Cambria Math" panose="02040503050406030204" pitchFamily="18" charset="0"/>
                            <a:cs typeface="Cambria Math" panose="02040503050406030204" pitchFamily="18" charset="0"/>
                          </a:rPr>
                          <m:t>𝐶</m:t>
                        </m:r>
                      </m:sub>
                    </m:sSub>
                  </m:oMath>
                </a14:m>
                <a:endParaRPr lang="zh-CN" altLang="en-US">
                  <a:sym typeface="+mn-ea"/>
                </a:endParaRPr>
              </a:p>
            </p:txBody>
          </p:sp>
        </mc:Choice>
        <mc:Fallback>
          <p:sp>
            <p:nvSpPr>
              <p:cNvPr id="15" name="文本框 14"/>
              <p:cNvSpPr txBox="1">
                <a:spLocks noRot="1" noChangeAspect="1" noMove="1" noResize="1" noEditPoints="1" noAdjustHandles="1" noChangeArrowheads="1" noChangeShapeType="1" noTextEdit="1"/>
              </p:cNvSpPr>
              <p:nvPr/>
            </p:nvSpPr>
            <p:spPr>
              <a:xfrm>
                <a:off x="487045" y="3796030"/>
                <a:ext cx="4805680" cy="37655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p:transition spd="med">
    <p:cut/>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MODEL_TYPE" val="cover"/>
</p:tagLst>
</file>

<file path=ppt/tags/tag64.xml><?xml version="1.0" encoding="utf-8"?>
<p:tagLst xmlns:p="http://schemas.openxmlformats.org/presentationml/2006/main">
  <p:tag name="KSO_WM_SLIDE_MODEL_TYPE" val="cover"/>
</p:tagLst>
</file>

<file path=ppt/tags/tag65.xml><?xml version="1.0" encoding="utf-8"?>
<p:tagLst xmlns:p="http://schemas.openxmlformats.org/presentationml/2006/main">
  <p:tag name="KSO_WPP_MARK_KEY" val="be436256-3ce0-4b3b-9cc2-d83c5a506bc4"/>
  <p:tag name="COMMONDATA" val="eyJoZGlkIjoiNTBjZjBhYTdlZjQ3NDE0ZjViOWM3YzRhYzdlZGE2YzE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2666</Words>
  <Application>WPS 演示</Application>
  <PresentationFormat>宽屏</PresentationFormat>
  <Paragraphs>156</Paragraphs>
  <Slides>14</Slides>
  <Notes>11</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14</vt:i4>
      </vt:variant>
    </vt:vector>
  </HeadingPairs>
  <TitlesOfParts>
    <vt:vector size="38" baseType="lpstr">
      <vt:lpstr>Arial</vt:lpstr>
      <vt:lpstr>宋体</vt:lpstr>
      <vt:lpstr>Wingdings</vt:lpstr>
      <vt:lpstr>Calibri</vt:lpstr>
      <vt:lpstr>微软雅黑</vt:lpstr>
      <vt:lpstr>华文中宋</vt:lpstr>
      <vt:lpstr>Calibri Light</vt:lpstr>
      <vt:lpstr>Wingdings</vt:lpstr>
      <vt:lpstr>Times New Roman</vt:lpstr>
      <vt:lpstr>黑体</vt:lpstr>
      <vt:lpstr>思源黑体 CN Bold</vt:lpstr>
      <vt:lpstr>思源黑体 CN Normal</vt:lpstr>
      <vt:lpstr>Cambria Math</vt:lpstr>
      <vt:lpstr>-apple-system</vt:lpstr>
      <vt:lpstr>Segoe Print</vt:lpstr>
      <vt:lpstr>Arial Unicode MS</vt:lpstr>
      <vt:lpstr>等线</vt:lpstr>
      <vt:lpstr>-apple-system</vt:lpstr>
      <vt:lpstr>Calibri Light</vt:lpstr>
      <vt:lpstr>思源黑体 CN Bold</vt:lpstr>
      <vt:lpstr>思源黑体 CN Normal</vt:lpstr>
      <vt:lpstr>默认设计模板</vt:lpstr>
      <vt:lpstr>1_自定义设计方案</vt:lpstr>
      <vt:lpstr>1_默认设计模板</vt:lpstr>
      <vt:lpstr>Hyperlink-induced Pre-training for Passage Retrieval in Open-domain Question Answering  HLP：由网页超链接驱动的开放领域问答检索预训练</vt:lpstr>
      <vt:lpstr>PowerPoint 演示文稿</vt:lpstr>
      <vt:lpstr>研究背景</vt:lpstr>
      <vt:lpstr>段落检索方法</vt:lpstr>
      <vt:lpstr>无监督构地造伪Q-P对</vt:lpstr>
      <vt:lpstr>方法介绍</vt:lpstr>
      <vt:lpstr>Hyperlink-induced Q-P对</vt:lpstr>
      <vt:lpstr>PowerPoint 演示文稿</vt:lpstr>
      <vt:lpstr>PowerPoint 演示文稿</vt:lpstr>
      <vt:lpstr>PowerPoint 演示文稿</vt:lpstr>
      <vt:lpstr>实验结果</vt:lpstr>
      <vt:lpstr>实验结果</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Admin</cp:lastModifiedBy>
  <cp:revision>967</cp:revision>
  <dcterms:created xsi:type="dcterms:W3CDTF">2018-10-18T11:34:00Z</dcterms:created>
  <dcterms:modified xsi:type="dcterms:W3CDTF">2024-01-10T03:29:51Z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7CB48BD927CB4B1E83DFE24B061C5E87</vt:lpwstr>
  </property>
</Properties>
</file>