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84B2"/>
    <a:srgbClr val="FFFFFF"/>
    <a:srgbClr val="000000"/>
    <a:srgbClr val="D8A388"/>
    <a:srgbClr val="99CCFF"/>
    <a:srgbClr val="9999FF"/>
    <a:srgbClr val="CCFF99"/>
    <a:srgbClr val="FF9999"/>
    <a:srgbClr val="CCC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3" d="100"/>
          <a:sy n="13" d="100"/>
        </p:scale>
        <p:origin x="2587" y="158"/>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zh-CN" altLang="en-US"/>
              <a:t>单击此处编辑母版标题样式</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90D0E8D-070E-48AD-A68E-CF2C39D70147}" type="datetimeFigureOut">
              <a:rPr lang="zh-CN" altLang="en-US" smtClean="0"/>
              <a:t>2023/10/8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7BE017-733D-474E-B8BA-F6EC7777BF41}" type="slidenum">
              <a:rPr lang="zh-CN" altLang="en-US" smtClean="0"/>
              <a:t>‹#›</a:t>
            </a:fld>
            <a:endParaRPr lang="zh-CN" altLang="en-US"/>
          </a:p>
        </p:txBody>
      </p:sp>
    </p:spTree>
    <p:extLst>
      <p:ext uri="{BB962C8B-B14F-4D97-AF65-F5344CB8AC3E}">
        <p14:creationId xmlns:p14="http://schemas.microsoft.com/office/powerpoint/2010/main" val="1656692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90D0E8D-070E-48AD-A68E-CF2C39D70147}" type="datetimeFigureOut">
              <a:rPr lang="zh-CN" altLang="en-US" smtClean="0"/>
              <a:t>2023/10/8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7BE017-733D-474E-B8BA-F6EC7777BF41}" type="slidenum">
              <a:rPr lang="zh-CN" altLang="en-US" smtClean="0"/>
              <a:t>‹#›</a:t>
            </a:fld>
            <a:endParaRPr lang="zh-CN" altLang="en-US"/>
          </a:p>
        </p:txBody>
      </p:sp>
    </p:spTree>
    <p:extLst>
      <p:ext uri="{BB962C8B-B14F-4D97-AF65-F5344CB8AC3E}">
        <p14:creationId xmlns:p14="http://schemas.microsoft.com/office/powerpoint/2010/main" val="602292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90D0E8D-070E-48AD-A68E-CF2C39D70147}" type="datetimeFigureOut">
              <a:rPr lang="zh-CN" altLang="en-US" smtClean="0"/>
              <a:t>2023/10/8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7BE017-733D-474E-B8BA-F6EC7777BF41}" type="slidenum">
              <a:rPr lang="zh-CN" altLang="en-US" smtClean="0"/>
              <a:t>‹#›</a:t>
            </a:fld>
            <a:endParaRPr lang="zh-CN" altLang="en-US"/>
          </a:p>
        </p:txBody>
      </p:sp>
    </p:spTree>
    <p:extLst>
      <p:ext uri="{BB962C8B-B14F-4D97-AF65-F5344CB8AC3E}">
        <p14:creationId xmlns:p14="http://schemas.microsoft.com/office/powerpoint/2010/main" val="2487221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90D0E8D-070E-48AD-A68E-CF2C39D70147}" type="datetimeFigureOut">
              <a:rPr lang="zh-CN" altLang="en-US" smtClean="0"/>
              <a:t>2023/10/8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7BE017-733D-474E-B8BA-F6EC7777BF41}" type="slidenum">
              <a:rPr lang="zh-CN" altLang="en-US" smtClean="0"/>
              <a:t>‹#›</a:t>
            </a:fld>
            <a:endParaRPr lang="zh-CN" altLang="en-US"/>
          </a:p>
        </p:txBody>
      </p:sp>
    </p:spTree>
    <p:extLst>
      <p:ext uri="{BB962C8B-B14F-4D97-AF65-F5344CB8AC3E}">
        <p14:creationId xmlns:p14="http://schemas.microsoft.com/office/powerpoint/2010/main" val="2250908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zh-CN" altLang="en-US"/>
              <a:t>单击此处编辑母版标题样式</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90D0E8D-070E-48AD-A68E-CF2C39D70147}" type="datetimeFigureOut">
              <a:rPr lang="zh-CN" altLang="en-US" smtClean="0"/>
              <a:t>2023/10/8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7BE017-733D-474E-B8BA-F6EC7777BF41}" type="slidenum">
              <a:rPr lang="zh-CN" altLang="en-US" smtClean="0"/>
              <a:t>‹#›</a:t>
            </a:fld>
            <a:endParaRPr lang="zh-CN" altLang="en-US"/>
          </a:p>
        </p:txBody>
      </p:sp>
    </p:spTree>
    <p:extLst>
      <p:ext uri="{BB962C8B-B14F-4D97-AF65-F5344CB8AC3E}">
        <p14:creationId xmlns:p14="http://schemas.microsoft.com/office/powerpoint/2010/main" val="121831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90D0E8D-070E-48AD-A68E-CF2C39D70147}" type="datetimeFigureOut">
              <a:rPr lang="zh-CN" altLang="en-US" smtClean="0"/>
              <a:t>2023/10/8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7BE017-733D-474E-B8BA-F6EC7777BF41}" type="slidenum">
              <a:rPr lang="zh-CN" altLang="en-US" smtClean="0"/>
              <a:t>‹#›</a:t>
            </a:fld>
            <a:endParaRPr lang="zh-CN" altLang="en-US"/>
          </a:p>
        </p:txBody>
      </p:sp>
    </p:spTree>
    <p:extLst>
      <p:ext uri="{BB962C8B-B14F-4D97-AF65-F5344CB8AC3E}">
        <p14:creationId xmlns:p14="http://schemas.microsoft.com/office/powerpoint/2010/main" val="348010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zh-CN" altLang="en-US"/>
              <a:t>单击此处编辑母版文本样式</a:t>
            </a:r>
          </a:p>
        </p:txBody>
      </p:sp>
      <p:sp>
        <p:nvSpPr>
          <p:cNvPr id="4" name="Content Placeholder 3"/>
          <p:cNvSpPr>
            <a:spLocks noGrp="1"/>
          </p:cNvSpPr>
          <p:nvPr>
            <p:ph sz="half" idx="2"/>
          </p:nvPr>
        </p:nvSpPr>
        <p:spPr>
          <a:xfrm>
            <a:off x="2085368" y="15635264"/>
            <a:ext cx="12807832" cy="2299711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zh-CN" altLang="en-US"/>
              <a:t>单击此处编辑母版文本样式</a:t>
            </a:r>
          </a:p>
        </p:txBody>
      </p:sp>
      <p:sp>
        <p:nvSpPr>
          <p:cNvPr id="6" name="Content Placeholder 5"/>
          <p:cNvSpPr>
            <a:spLocks noGrp="1"/>
          </p:cNvSpPr>
          <p:nvPr>
            <p:ph sz="quarter" idx="4"/>
          </p:nvPr>
        </p:nvSpPr>
        <p:spPr>
          <a:xfrm>
            <a:off x="15326828" y="15635264"/>
            <a:ext cx="12870909" cy="2299711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90D0E8D-070E-48AD-A68E-CF2C39D70147}" type="datetimeFigureOut">
              <a:rPr lang="zh-CN" altLang="en-US" smtClean="0"/>
              <a:t>2023/10/8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47BE017-733D-474E-B8BA-F6EC7777BF41}" type="slidenum">
              <a:rPr lang="zh-CN" altLang="en-US" smtClean="0"/>
              <a:t>‹#›</a:t>
            </a:fld>
            <a:endParaRPr lang="zh-CN" altLang="en-US"/>
          </a:p>
        </p:txBody>
      </p:sp>
    </p:spTree>
    <p:extLst>
      <p:ext uri="{BB962C8B-B14F-4D97-AF65-F5344CB8AC3E}">
        <p14:creationId xmlns:p14="http://schemas.microsoft.com/office/powerpoint/2010/main" val="1468932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90D0E8D-070E-48AD-A68E-CF2C39D70147}" type="datetimeFigureOut">
              <a:rPr lang="zh-CN" altLang="en-US" smtClean="0"/>
              <a:t>2023/10/8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47BE017-733D-474E-B8BA-F6EC7777BF41}" type="slidenum">
              <a:rPr lang="zh-CN" altLang="en-US" smtClean="0"/>
              <a:t>‹#›</a:t>
            </a:fld>
            <a:endParaRPr lang="zh-CN" altLang="en-US"/>
          </a:p>
        </p:txBody>
      </p:sp>
    </p:spTree>
    <p:extLst>
      <p:ext uri="{BB962C8B-B14F-4D97-AF65-F5344CB8AC3E}">
        <p14:creationId xmlns:p14="http://schemas.microsoft.com/office/powerpoint/2010/main" val="2804634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0D0E8D-070E-48AD-A68E-CF2C39D70147}" type="datetimeFigureOut">
              <a:rPr lang="zh-CN" altLang="en-US" smtClean="0"/>
              <a:t>2023/10/8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47BE017-733D-474E-B8BA-F6EC7777BF41}" type="slidenum">
              <a:rPr lang="zh-CN" altLang="en-US" smtClean="0"/>
              <a:t>‹#›</a:t>
            </a:fld>
            <a:endParaRPr lang="zh-CN" altLang="en-US"/>
          </a:p>
        </p:txBody>
      </p:sp>
    </p:spTree>
    <p:extLst>
      <p:ext uri="{BB962C8B-B14F-4D97-AF65-F5344CB8AC3E}">
        <p14:creationId xmlns:p14="http://schemas.microsoft.com/office/powerpoint/2010/main" val="2592297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zh-CN" altLang="en-US"/>
              <a:t>单击此处编辑母版标题样式</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90D0E8D-070E-48AD-A68E-CF2C39D70147}" type="datetimeFigureOut">
              <a:rPr lang="zh-CN" altLang="en-US" smtClean="0"/>
              <a:t>2023/10/8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7BE017-733D-474E-B8BA-F6EC7777BF41}" type="slidenum">
              <a:rPr lang="zh-CN" altLang="en-US" smtClean="0"/>
              <a:t>‹#›</a:t>
            </a:fld>
            <a:endParaRPr lang="zh-CN" altLang="en-US"/>
          </a:p>
        </p:txBody>
      </p:sp>
    </p:spTree>
    <p:extLst>
      <p:ext uri="{BB962C8B-B14F-4D97-AF65-F5344CB8AC3E}">
        <p14:creationId xmlns:p14="http://schemas.microsoft.com/office/powerpoint/2010/main" val="1543683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zh-CN" altLang="en-US"/>
              <a:t>单击图标添加图片</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90D0E8D-070E-48AD-A68E-CF2C39D70147}" type="datetimeFigureOut">
              <a:rPr lang="zh-CN" altLang="en-US" smtClean="0"/>
              <a:t>2023/10/8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7BE017-733D-474E-B8BA-F6EC7777BF41}" type="slidenum">
              <a:rPr lang="zh-CN" altLang="en-US" smtClean="0"/>
              <a:t>‹#›</a:t>
            </a:fld>
            <a:endParaRPr lang="zh-CN" altLang="en-US"/>
          </a:p>
        </p:txBody>
      </p:sp>
    </p:spTree>
    <p:extLst>
      <p:ext uri="{BB962C8B-B14F-4D97-AF65-F5344CB8AC3E}">
        <p14:creationId xmlns:p14="http://schemas.microsoft.com/office/powerpoint/2010/main" val="3071546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990D0E8D-070E-48AD-A68E-CF2C39D70147}" type="datetimeFigureOut">
              <a:rPr lang="zh-CN" altLang="en-US" smtClean="0"/>
              <a:t>2023/10/8</a:t>
            </a:fld>
            <a:endParaRPr lang="zh-CN"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547BE017-733D-474E-B8BA-F6EC7777BF41}" type="slidenum">
              <a:rPr lang="zh-CN" altLang="en-US" smtClean="0"/>
              <a:t>‹#›</a:t>
            </a:fld>
            <a:endParaRPr lang="zh-CN" altLang="en-US"/>
          </a:p>
        </p:txBody>
      </p:sp>
    </p:spTree>
    <p:extLst>
      <p:ext uri="{BB962C8B-B14F-4D97-AF65-F5344CB8AC3E}">
        <p14:creationId xmlns:p14="http://schemas.microsoft.com/office/powerpoint/2010/main" val="21286187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F059DD-754D-EE44-CA12-8E740D5CE5FB}"/>
              </a:ext>
            </a:extLst>
          </p:cNvPr>
          <p:cNvSpPr>
            <a:spLocks noGrp="1"/>
          </p:cNvSpPr>
          <p:nvPr>
            <p:ph type="title"/>
          </p:nvPr>
        </p:nvSpPr>
        <p:spPr>
          <a:xfrm>
            <a:off x="1158240" y="2278912"/>
            <a:ext cx="30662879" cy="11071328"/>
          </a:xfrm>
        </p:spPr>
        <p:txBody>
          <a:bodyPr>
            <a:normAutofit/>
          </a:bodyPr>
          <a:lstStyle/>
          <a:p>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郎志远</a:t>
            </a:r>
            <a:r>
              <a:rPr lang="zh-CN" altLang="zh-CN" sz="6000" kern="100" dirty="0">
                <a:effectLst/>
                <a:latin typeface="等线" panose="02010600030101010101" pitchFamily="2" charset="-122"/>
                <a:ea typeface="Times New Roman" panose="02020603050405020304" pitchFamily="18" charset="0"/>
                <a:cs typeface="Times New Roman" panose="02020603050405020304" pitchFamily="18" charset="0"/>
              </a:rPr>
              <a:t> </a:t>
            </a:r>
            <a:r>
              <a:rPr lang="en-US" altLang="zh-CN" sz="6000" kern="100" dirty="0">
                <a:effectLst/>
                <a:latin typeface="等线" panose="02010600030101010101" pitchFamily="2" charset="-122"/>
                <a:ea typeface="Times New Roman" panose="02020603050405020304" pitchFamily="18" charset="0"/>
                <a:cs typeface="Times New Roman" panose="02020603050405020304" pitchFamily="18" charset="0"/>
              </a:rPr>
              <a:t>23724590 </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学术海报</a:t>
            </a:r>
            <a:br>
              <a:rPr lang="zh-CN" altLang="zh-CN" sz="6000" kern="100" dirty="0">
                <a:effectLst/>
                <a:latin typeface="等线" panose="02010600030101010101" pitchFamily="2" charset="-122"/>
                <a:ea typeface="等线" panose="02010600030101010101" pitchFamily="2" charset="-122"/>
                <a:cs typeface="Times New Roman" panose="02020603050405020304" pitchFamily="18" charset="0"/>
              </a:rPr>
            </a:b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作者</a:t>
            </a: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 Sofia </a:t>
            </a:r>
            <a:r>
              <a:rPr lang="en-US" altLang="zh-CN" sz="6000" kern="100" dirty="0" err="1">
                <a:effectLst/>
                <a:latin typeface="Times New Roman" panose="02020603050405020304" pitchFamily="18" charset="0"/>
                <a:ea typeface="仿宋" panose="02010609060101010101" pitchFamily="49" charset="-122"/>
                <a:cs typeface="Times New Roman" panose="02020603050405020304" pitchFamily="18" charset="0"/>
              </a:rPr>
              <a:t>Le</a:t>
            </a:r>
            <a:r>
              <a:rPr lang="en-US" altLang="zh-CN" sz="6000" kern="100" dirty="0" err="1">
                <a:effectLst/>
                <a:latin typeface="Times New Roman" panose="02020603050405020304" pitchFamily="18" charset="0"/>
                <a:ea typeface="仿宋" panose="02010609060101010101" pitchFamily="49" charset="-122"/>
                <a:cs typeface="Calibri" panose="020F0502020204030204" pitchFamily="34" charset="0"/>
              </a:rPr>
              <a:t>ã</a:t>
            </a:r>
            <a:r>
              <a:rPr lang="en-US" altLang="zh-CN" sz="6000" kern="100" dirty="0" err="1">
                <a:effectLst/>
                <a:latin typeface="Times New Roman" panose="02020603050405020304" pitchFamily="18" charset="0"/>
                <a:ea typeface="仿宋" panose="02010609060101010101" pitchFamily="49" charset="-122"/>
                <a:cs typeface="Times New Roman" panose="02020603050405020304" pitchFamily="18" charset="0"/>
              </a:rPr>
              <a:t>o</a:t>
            </a: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 Carvalho, Mauricio </a:t>
            </a:r>
            <a:r>
              <a:rPr lang="en-US" altLang="zh-CN" sz="6000" kern="100" dirty="0" err="1">
                <a:effectLst/>
                <a:latin typeface="Times New Roman" panose="02020603050405020304" pitchFamily="18" charset="0"/>
                <a:ea typeface="仿宋" panose="02010609060101010101" pitchFamily="49" charset="-122"/>
                <a:cs typeface="Times New Roman" panose="02020603050405020304" pitchFamily="18" charset="0"/>
              </a:rPr>
              <a:t>Martines</a:t>
            </a: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 Sales, André Luís </a:t>
            </a:r>
            <a:r>
              <a:rPr lang="en-US" altLang="zh-CN" sz="6000" kern="100" dirty="0" err="1">
                <a:effectLst/>
                <a:latin typeface="Times New Roman" panose="02020603050405020304" pitchFamily="18" charset="0"/>
                <a:ea typeface="仿宋" panose="02010609060101010101" pitchFamily="49" charset="-122"/>
                <a:cs typeface="Times New Roman" panose="02020603050405020304" pitchFamily="18" charset="0"/>
              </a:rPr>
              <a:t>Brasil</a:t>
            </a: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 Cavalcante</a:t>
            </a:r>
            <a:br>
              <a:rPr lang="zh-CN" altLang="zh-CN" sz="6000" kern="100" dirty="0">
                <a:effectLst/>
                <a:latin typeface="等线" panose="02010600030101010101" pitchFamily="2" charset="-122"/>
                <a:ea typeface="等线" panose="02010600030101010101" pitchFamily="2" charset="-122"/>
                <a:cs typeface="Times New Roman" panose="02020603050405020304" pitchFamily="18" charset="0"/>
              </a:rPr>
            </a:b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文献标题：</a:t>
            </a: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Systematic literature review and mapping of the prediction of pile capacities</a:t>
            </a:r>
            <a:br>
              <a:rPr lang="zh-CN" altLang="zh-CN" sz="6000" kern="100" dirty="0">
                <a:effectLst/>
                <a:latin typeface="等线" panose="02010600030101010101" pitchFamily="2" charset="-122"/>
                <a:ea typeface="等线" panose="02010600030101010101" pitchFamily="2" charset="-122"/>
                <a:cs typeface="Times New Roman" panose="02020603050405020304" pitchFamily="18" charset="0"/>
              </a:rPr>
            </a:b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杂志名称：</a:t>
            </a: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Soils and Rocks</a:t>
            </a:r>
            <a:br>
              <a:rPr lang="zh-CN" altLang="zh-CN" sz="6000" kern="100" dirty="0">
                <a:effectLst/>
                <a:latin typeface="等线" panose="02010600030101010101" pitchFamily="2" charset="-122"/>
                <a:ea typeface="等线" panose="02010600030101010101" pitchFamily="2" charset="-122"/>
                <a:cs typeface="Times New Roman" panose="02020603050405020304" pitchFamily="18" charset="0"/>
              </a:rPr>
            </a:b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年份：</a:t>
            </a: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2023 </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卷号：</a:t>
            </a: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46 </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期号：</a:t>
            </a: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3</a:t>
            </a:r>
            <a:br>
              <a:rPr lang="zh-CN" altLang="zh-CN" sz="6000" kern="100" dirty="0">
                <a:effectLst/>
                <a:latin typeface="等线" panose="02010600030101010101" pitchFamily="2" charset="-122"/>
                <a:ea typeface="等线" panose="02010600030101010101" pitchFamily="2" charset="-122"/>
                <a:cs typeface="Times New Roman" panose="02020603050405020304" pitchFamily="18" charset="0"/>
              </a:rPr>
            </a:br>
            <a:endParaRPr lang="zh-CN" altLang="en-US" sz="6000" dirty="0"/>
          </a:p>
        </p:txBody>
      </p:sp>
    </p:spTree>
    <p:extLst>
      <p:ext uri="{BB962C8B-B14F-4D97-AF65-F5344CB8AC3E}">
        <p14:creationId xmlns:p14="http://schemas.microsoft.com/office/powerpoint/2010/main" val="354743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45BE1E7D-0569-C96D-2710-42C9A804DD0E}"/>
              </a:ext>
            </a:extLst>
          </p:cNvPr>
          <p:cNvSpPr/>
          <p:nvPr/>
        </p:nvSpPr>
        <p:spPr>
          <a:xfrm>
            <a:off x="1" y="-96170"/>
            <a:ext cx="30275212" cy="6308806"/>
          </a:xfrm>
          <a:prstGeom prst="rect">
            <a:avLst/>
          </a:prstGeom>
          <a:solidFill>
            <a:schemeClr val="accent5">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60000"/>
                  <a:lumOff val="40000"/>
                </a:schemeClr>
              </a:solidFill>
            </a:endParaRPr>
          </a:p>
        </p:txBody>
      </p:sp>
      <p:sp>
        <p:nvSpPr>
          <p:cNvPr id="5" name="文本框 4">
            <a:extLst>
              <a:ext uri="{FF2B5EF4-FFF2-40B4-BE49-F238E27FC236}">
                <a16:creationId xmlns:a16="http://schemas.microsoft.com/office/drawing/2014/main" id="{E341771C-5113-F47E-D2E0-6C87E073064F}"/>
              </a:ext>
            </a:extLst>
          </p:cNvPr>
          <p:cNvSpPr txBox="1"/>
          <p:nvPr/>
        </p:nvSpPr>
        <p:spPr>
          <a:xfrm>
            <a:off x="4860689" y="717425"/>
            <a:ext cx="24611119" cy="2554545"/>
          </a:xfrm>
          <a:prstGeom prst="rect">
            <a:avLst/>
          </a:prstGeom>
          <a:noFill/>
        </p:spPr>
        <p:txBody>
          <a:bodyPr wrap="square">
            <a:spAutoFit/>
          </a:bodyPr>
          <a:lstStyle/>
          <a:p>
            <a:pPr algn="ctr"/>
            <a:r>
              <a:rPr lang="en-US" altLang="zh-CN" sz="8000" b="1" dirty="0">
                <a:solidFill>
                  <a:schemeClr val="bg1">
                    <a:lumMod val="95000"/>
                  </a:schemeClr>
                </a:solidFill>
                <a:latin typeface="Arial Black" panose="020B0A04020102020204" pitchFamily="34" charset="0"/>
                <a:cs typeface="Times New Roman" panose="02020603050405020304" pitchFamily="18" charset="0"/>
              </a:rPr>
              <a:t>Systematic literature review and mapping of the prediction of pile capacities</a:t>
            </a:r>
            <a:endParaRPr lang="zh-CN" altLang="en-US" sz="8000" b="1" dirty="0">
              <a:solidFill>
                <a:schemeClr val="bg1">
                  <a:lumMod val="95000"/>
                </a:schemeClr>
              </a:solidFill>
              <a:latin typeface="Arial Black" panose="020B0A04020102020204" pitchFamily="34" charset="0"/>
              <a:cs typeface="Times New Roman" panose="02020603050405020304" pitchFamily="18" charset="0"/>
            </a:endParaRPr>
          </a:p>
        </p:txBody>
      </p:sp>
      <p:sp>
        <p:nvSpPr>
          <p:cNvPr id="7" name="文本框 6">
            <a:extLst>
              <a:ext uri="{FF2B5EF4-FFF2-40B4-BE49-F238E27FC236}">
                <a16:creationId xmlns:a16="http://schemas.microsoft.com/office/drawing/2014/main" id="{B9AA9BAA-AECF-68C8-B7F5-80996110B5EF}"/>
              </a:ext>
            </a:extLst>
          </p:cNvPr>
          <p:cNvSpPr txBox="1"/>
          <p:nvPr/>
        </p:nvSpPr>
        <p:spPr>
          <a:xfrm>
            <a:off x="554276" y="16816751"/>
            <a:ext cx="6240462" cy="5183150"/>
          </a:xfrm>
          <a:prstGeom prst="rect">
            <a:avLst/>
          </a:prstGeom>
          <a:noFill/>
        </p:spPr>
        <p:txBody>
          <a:bodyPr wrap="square">
            <a:spAutoFit/>
          </a:bodyPr>
          <a:lstStyle/>
          <a:p>
            <a:pPr marL="457200" indent="-457200">
              <a:lnSpc>
                <a:spcPct val="150000"/>
              </a:lnSpc>
              <a:buFont typeface="Arial" panose="020B0604020202020204" pitchFamily="34" charset="0"/>
              <a:buChar char="•"/>
              <a:defRPr/>
            </a:pPr>
            <a:r>
              <a:rPr lang="en-US" altLang="zh-CN" sz="2800" dirty="0">
                <a:solidFill>
                  <a:prstClr val="black"/>
                </a:solidFill>
                <a:latin typeface="Arial" panose="020B0604020202020204" pitchFamily="34" charset="0"/>
                <a:ea typeface="等线" panose="02010600030101010101" pitchFamily="2" charset="-122"/>
                <a:cs typeface="Arial" panose="020B0604020202020204" pitchFamily="34" charset="0"/>
              </a:rPr>
              <a:t>Search on the WOF and SCP database .</a:t>
            </a:r>
          </a:p>
          <a:p>
            <a:pPr marL="685800" indent="-685800">
              <a:lnSpc>
                <a:spcPct val="150000"/>
              </a:lnSpc>
              <a:buFont typeface="Arial" panose="020B0604020202020204" pitchFamily="34" charset="0"/>
              <a:buChar char="•"/>
              <a:defRPr/>
            </a:pPr>
            <a:r>
              <a:rPr lang="en-US" altLang="zh-CN" sz="2800" dirty="0">
                <a:solidFill>
                  <a:prstClr val="black"/>
                </a:solidFill>
                <a:latin typeface="Arial" panose="020B0604020202020204" pitchFamily="34" charset="0"/>
                <a:ea typeface="等线" panose="02010600030101010101" pitchFamily="2" charset="-122"/>
                <a:cs typeface="Arial" panose="020B0604020202020204" pitchFamily="34" charset="0"/>
              </a:rPr>
              <a:t>Use PICOC  to conduct the selection process.</a:t>
            </a:r>
          </a:p>
          <a:p>
            <a:pPr marL="685800" indent="-685800">
              <a:lnSpc>
                <a:spcPct val="150000"/>
              </a:lnSpc>
              <a:buFont typeface="Arial" panose="020B0604020202020204" pitchFamily="34" charset="0"/>
              <a:buChar char="•"/>
              <a:defRPr/>
            </a:pPr>
            <a:r>
              <a:rPr lang="en-US" altLang="zh-CN" sz="2800" dirty="0">
                <a:solidFill>
                  <a:prstClr val="black"/>
                </a:solidFill>
                <a:latin typeface="Arial" panose="020B0604020202020204" pitchFamily="34" charset="0"/>
                <a:ea typeface="等线" panose="02010600030101010101" pitchFamily="2" charset="-122"/>
                <a:cs typeface="Arial" panose="020B0604020202020204" pitchFamily="34" charset="0"/>
              </a:rPr>
              <a:t>Exclude all the duplicated documents.</a:t>
            </a:r>
          </a:p>
          <a:p>
            <a:pPr marL="685800" indent="-685800">
              <a:lnSpc>
                <a:spcPct val="150000"/>
              </a:lnSpc>
              <a:buFont typeface="Arial" panose="020B0604020202020204" pitchFamily="34" charset="0"/>
              <a:buChar char="•"/>
              <a:defRPr/>
            </a:pPr>
            <a:r>
              <a:rPr lang="en-US" altLang="zh-CN" sz="2800" dirty="0">
                <a:solidFill>
                  <a:prstClr val="black"/>
                </a:solidFill>
                <a:latin typeface="Arial" panose="020B0604020202020204" pitchFamily="34" charset="0"/>
                <a:ea typeface="等线" panose="02010600030101010101" pitchFamily="2" charset="-122"/>
                <a:cs typeface="Arial" panose="020B0604020202020204" pitchFamily="34" charset="0"/>
              </a:rPr>
              <a:t>Complete reading of the paper for eligibility.</a:t>
            </a:r>
          </a:p>
        </p:txBody>
      </p:sp>
      <p:sp>
        <p:nvSpPr>
          <p:cNvPr id="11" name="文本框 10">
            <a:extLst>
              <a:ext uri="{FF2B5EF4-FFF2-40B4-BE49-F238E27FC236}">
                <a16:creationId xmlns:a16="http://schemas.microsoft.com/office/drawing/2014/main" id="{23C64359-B142-DD40-0BD5-B1CCF89611DC}"/>
              </a:ext>
            </a:extLst>
          </p:cNvPr>
          <p:cNvSpPr txBox="1"/>
          <p:nvPr/>
        </p:nvSpPr>
        <p:spPr>
          <a:xfrm>
            <a:off x="3072983" y="3294498"/>
            <a:ext cx="26471549" cy="3046988"/>
          </a:xfrm>
          <a:prstGeom prst="rect">
            <a:avLst/>
          </a:prstGeom>
          <a:noFill/>
        </p:spPr>
        <p:txBody>
          <a:bodyPr wrap="square">
            <a:spAutoFit/>
          </a:bodyPr>
          <a:lstStyle/>
          <a:p>
            <a:pPr algn="ctr"/>
            <a:r>
              <a:rPr lang="pt-BR" altLang="zh-CN" sz="4000" dirty="0">
                <a:solidFill>
                  <a:schemeClr val="bg1"/>
                </a:solidFill>
                <a:latin typeface="Arial" panose="020B0604020202020204" pitchFamily="34" charset="0"/>
                <a:cs typeface="Arial" panose="020B0604020202020204" pitchFamily="34" charset="0"/>
              </a:rPr>
              <a:t>Sofia Leão Carvalho</a:t>
            </a:r>
            <a:r>
              <a:rPr lang="pt-BR" altLang="zh-CN" sz="4000" baseline="30000" dirty="0">
                <a:solidFill>
                  <a:schemeClr val="bg1"/>
                </a:solidFill>
                <a:latin typeface="Arial" panose="020B0604020202020204" pitchFamily="34" charset="0"/>
                <a:cs typeface="Arial" panose="020B0604020202020204" pitchFamily="34" charset="0"/>
              </a:rPr>
              <a:t>1</a:t>
            </a:r>
            <a:r>
              <a:rPr lang="pt-BR" altLang="zh-CN" sz="4000" dirty="0">
                <a:solidFill>
                  <a:schemeClr val="bg1"/>
                </a:solidFill>
                <a:latin typeface="Arial" panose="020B0604020202020204" pitchFamily="34" charset="0"/>
                <a:cs typeface="Arial" panose="020B0604020202020204" pitchFamily="34" charset="0"/>
              </a:rPr>
              <a:t>, Mauricio Martines Sales</a:t>
            </a:r>
            <a:r>
              <a:rPr lang="pt-BR" altLang="zh-CN" sz="4000" baseline="30000" dirty="0">
                <a:solidFill>
                  <a:schemeClr val="bg1"/>
                </a:solidFill>
                <a:latin typeface="Arial" panose="020B0604020202020204" pitchFamily="34" charset="0"/>
                <a:cs typeface="Arial" panose="020B0604020202020204" pitchFamily="34" charset="0"/>
              </a:rPr>
              <a:t>2</a:t>
            </a:r>
            <a:r>
              <a:rPr lang="pt-BR" altLang="zh-CN" sz="4000" dirty="0">
                <a:solidFill>
                  <a:schemeClr val="bg1"/>
                </a:solidFill>
                <a:latin typeface="Arial" panose="020B0604020202020204" pitchFamily="34" charset="0"/>
                <a:cs typeface="Arial" panose="020B0604020202020204" pitchFamily="34" charset="0"/>
              </a:rPr>
              <a:t> , André Luís Brasil Cavalcante</a:t>
            </a:r>
            <a:r>
              <a:rPr lang="pt-BR" altLang="zh-CN" sz="4000" baseline="30000" dirty="0">
                <a:solidFill>
                  <a:schemeClr val="bg1"/>
                </a:solidFill>
                <a:latin typeface="Arial" panose="020B0604020202020204" pitchFamily="34" charset="0"/>
                <a:cs typeface="Arial" panose="020B0604020202020204" pitchFamily="34" charset="0"/>
              </a:rPr>
              <a:t>3</a:t>
            </a:r>
          </a:p>
          <a:p>
            <a:pPr algn="ctr"/>
            <a:r>
              <a:rPr lang="pt-BR" altLang="zh-CN" sz="4000" baseline="30000" dirty="0">
                <a:solidFill>
                  <a:schemeClr val="bg1"/>
                </a:solidFill>
                <a:latin typeface="Arial" panose="020B0604020202020204" pitchFamily="34" charset="0"/>
                <a:cs typeface="Arial" panose="020B0604020202020204" pitchFamily="34" charset="0"/>
              </a:rPr>
              <a:t>1</a:t>
            </a:r>
            <a:r>
              <a:rPr lang="en-US" altLang="zh-CN" sz="4000" b="0" i="0" dirty="0">
                <a:solidFill>
                  <a:schemeClr val="bg1"/>
                </a:solidFill>
                <a:effectLst/>
                <a:latin typeface="Arial" panose="020B0604020202020204" pitchFamily="34" charset="0"/>
                <a:cs typeface="Arial" panose="020B0604020202020204" pitchFamily="34" charset="0"/>
              </a:rPr>
              <a:t>Lecturer (CCT), Federal University of </a:t>
            </a:r>
            <a:r>
              <a:rPr lang="en-US" altLang="zh-CN" sz="4000" b="0" i="0" dirty="0" err="1">
                <a:solidFill>
                  <a:schemeClr val="bg1"/>
                </a:solidFill>
                <a:effectLst/>
                <a:latin typeface="Arial" panose="020B0604020202020204" pitchFamily="34" charset="0"/>
                <a:cs typeface="Arial" panose="020B0604020202020204" pitchFamily="34" charset="0"/>
              </a:rPr>
              <a:t>Goias</a:t>
            </a:r>
            <a:r>
              <a:rPr lang="en-US" altLang="zh-CN" sz="4000" b="0" i="0" dirty="0">
                <a:solidFill>
                  <a:schemeClr val="bg1"/>
                </a:solidFill>
                <a:effectLst/>
                <a:latin typeface="Arial" panose="020B0604020202020204" pitchFamily="34" charset="0"/>
                <a:cs typeface="Arial" panose="020B0604020202020204" pitchFamily="34" charset="0"/>
              </a:rPr>
              <a:t>: GOIANIA, GO, BR</a:t>
            </a:r>
            <a:r>
              <a:rPr lang="pt-BR" altLang="zh-CN" sz="4000" dirty="0">
                <a:solidFill>
                  <a:schemeClr val="bg1"/>
                </a:solidFill>
                <a:latin typeface="Arial" panose="020B0604020202020204" pitchFamily="34" charset="0"/>
                <a:cs typeface="Arial" panose="020B0604020202020204" pitchFamily="34" charset="0"/>
              </a:rPr>
              <a:t> </a:t>
            </a:r>
          </a:p>
          <a:p>
            <a:pPr algn="ctr"/>
            <a:r>
              <a:rPr lang="pt-BR" altLang="zh-CN" sz="4000" baseline="30000" dirty="0">
                <a:solidFill>
                  <a:schemeClr val="bg1"/>
                </a:solidFill>
                <a:latin typeface="Arial" panose="020B0604020202020204" pitchFamily="34" charset="0"/>
                <a:cs typeface="Arial" panose="020B0604020202020204" pitchFamily="34" charset="0"/>
              </a:rPr>
              <a:t>2</a:t>
            </a:r>
            <a:r>
              <a:rPr lang="en-US" altLang="zh-CN" sz="4000" b="0" i="0" dirty="0">
                <a:solidFill>
                  <a:schemeClr val="bg1"/>
                </a:solidFill>
                <a:effectLst/>
                <a:latin typeface="Arial" panose="020B0604020202020204" pitchFamily="34" charset="0"/>
                <a:cs typeface="Arial" panose="020B0604020202020204" pitchFamily="34" charset="0"/>
              </a:rPr>
              <a:t> Full Professor (School of </a:t>
            </a:r>
            <a:r>
              <a:rPr lang="en-US" altLang="zh-CN" sz="4000" dirty="0">
                <a:solidFill>
                  <a:schemeClr val="bg1"/>
                </a:solidFill>
                <a:latin typeface="Arial" panose="020B0604020202020204" pitchFamily="34" charset="0"/>
                <a:cs typeface="Arial" panose="020B0604020202020204" pitchFamily="34" charset="0"/>
              </a:rPr>
              <a:t>Civil a</a:t>
            </a:r>
            <a:r>
              <a:rPr lang="en-US" altLang="zh-CN" sz="4000" b="0" i="0" dirty="0">
                <a:solidFill>
                  <a:schemeClr val="bg1"/>
                </a:solidFill>
                <a:effectLst/>
                <a:latin typeface="Arial" panose="020B0604020202020204" pitchFamily="34" charset="0"/>
                <a:cs typeface="Arial" panose="020B0604020202020204" pitchFamily="34" charset="0"/>
              </a:rPr>
              <a:t>nd Environmental Engineering), Federal University of </a:t>
            </a:r>
            <a:r>
              <a:rPr lang="en-US" altLang="zh-CN" sz="4000" b="0" i="0" dirty="0" err="1">
                <a:solidFill>
                  <a:schemeClr val="bg1"/>
                </a:solidFill>
                <a:effectLst/>
                <a:latin typeface="Arial" panose="020B0604020202020204" pitchFamily="34" charset="0"/>
                <a:cs typeface="Arial" panose="020B0604020202020204" pitchFamily="34" charset="0"/>
              </a:rPr>
              <a:t>Goias</a:t>
            </a:r>
            <a:r>
              <a:rPr lang="en-US" altLang="zh-CN" sz="4000" b="0" i="0" dirty="0">
                <a:solidFill>
                  <a:schemeClr val="bg1"/>
                </a:solidFill>
                <a:effectLst/>
                <a:latin typeface="Arial" panose="020B0604020202020204" pitchFamily="34" charset="0"/>
                <a:cs typeface="Arial" panose="020B0604020202020204" pitchFamily="34" charset="0"/>
              </a:rPr>
              <a:t>: GOIANIA, GO, BR</a:t>
            </a:r>
            <a:r>
              <a:rPr lang="pt-BR" altLang="zh-CN" sz="4000" dirty="0">
                <a:solidFill>
                  <a:schemeClr val="bg1"/>
                </a:solidFill>
                <a:latin typeface="Arial" panose="020B0604020202020204" pitchFamily="34" charset="0"/>
                <a:cs typeface="Arial" panose="020B0604020202020204" pitchFamily="34" charset="0"/>
              </a:rPr>
              <a:t> </a:t>
            </a:r>
            <a:endParaRPr lang="zh-CN" altLang="en-US" sz="4000" dirty="0">
              <a:solidFill>
                <a:schemeClr val="bg1"/>
              </a:solidFill>
              <a:latin typeface="Arial" panose="020B0604020202020204" pitchFamily="34" charset="0"/>
              <a:cs typeface="Arial" panose="020B0604020202020204" pitchFamily="34" charset="0"/>
            </a:endParaRPr>
          </a:p>
          <a:p>
            <a:pPr algn="ctr"/>
            <a:r>
              <a:rPr lang="pt-BR" altLang="zh-CN" sz="4000" baseline="30000" dirty="0">
                <a:solidFill>
                  <a:schemeClr val="bg1"/>
                </a:solidFill>
                <a:latin typeface="Arial" panose="020B0604020202020204" pitchFamily="34" charset="0"/>
                <a:cs typeface="Arial" panose="020B0604020202020204" pitchFamily="34" charset="0"/>
              </a:rPr>
              <a:t>3</a:t>
            </a:r>
            <a:r>
              <a:rPr lang="en-US" altLang="zh-CN" sz="4000" b="0" i="0" dirty="0">
                <a:solidFill>
                  <a:schemeClr val="bg1"/>
                </a:solidFill>
                <a:effectLst/>
                <a:latin typeface="Arial" panose="020B0604020202020204" pitchFamily="34" charset="0"/>
                <a:cs typeface="Arial" panose="020B0604020202020204" pitchFamily="34" charset="0"/>
              </a:rPr>
              <a:t>Associate Professor (Civil and Environmental Engineering), Federal University of </a:t>
            </a:r>
            <a:r>
              <a:rPr lang="en-US" altLang="zh-CN" sz="4000" b="0" i="0" dirty="0" err="1">
                <a:solidFill>
                  <a:schemeClr val="bg1"/>
                </a:solidFill>
                <a:effectLst/>
                <a:latin typeface="Arial" panose="020B0604020202020204" pitchFamily="34" charset="0"/>
                <a:cs typeface="Arial" panose="020B0604020202020204" pitchFamily="34" charset="0"/>
              </a:rPr>
              <a:t>Goias</a:t>
            </a:r>
            <a:r>
              <a:rPr lang="en-US" altLang="zh-CN" sz="4000" b="0" i="0" dirty="0">
                <a:solidFill>
                  <a:schemeClr val="bg1"/>
                </a:solidFill>
                <a:effectLst/>
                <a:latin typeface="Arial" panose="020B0604020202020204" pitchFamily="34" charset="0"/>
                <a:cs typeface="Arial" panose="020B0604020202020204" pitchFamily="34" charset="0"/>
              </a:rPr>
              <a:t>: GOIANIA, GO, BR</a:t>
            </a:r>
            <a:r>
              <a:rPr lang="pt-BR" altLang="zh-CN" sz="4000" dirty="0">
                <a:solidFill>
                  <a:schemeClr val="bg1"/>
                </a:solidFill>
                <a:latin typeface="Arial" panose="020B0604020202020204" pitchFamily="34" charset="0"/>
                <a:cs typeface="Arial" panose="020B0604020202020204" pitchFamily="34" charset="0"/>
              </a:rPr>
              <a:t> </a:t>
            </a:r>
            <a:endParaRPr lang="zh-CN" altLang="en-US" sz="4000" dirty="0">
              <a:solidFill>
                <a:schemeClr val="bg1"/>
              </a:solidFill>
              <a:latin typeface="Arial" panose="020B0604020202020204" pitchFamily="34" charset="0"/>
              <a:cs typeface="Arial" panose="020B0604020202020204" pitchFamily="34" charset="0"/>
            </a:endParaRPr>
          </a:p>
          <a:p>
            <a:pPr algn="ctr"/>
            <a:endParaRPr lang="zh-CN" altLang="en-US" sz="3200" dirty="0"/>
          </a:p>
        </p:txBody>
      </p:sp>
      <p:sp>
        <p:nvSpPr>
          <p:cNvPr id="25" name="文本框 24">
            <a:extLst>
              <a:ext uri="{FF2B5EF4-FFF2-40B4-BE49-F238E27FC236}">
                <a16:creationId xmlns:a16="http://schemas.microsoft.com/office/drawing/2014/main" id="{EEB2EAB9-4A27-C9AD-A9F0-D43DFACD827B}"/>
              </a:ext>
            </a:extLst>
          </p:cNvPr>
          <p:cNvSpPr txBox="1"/>
          <p:nvPr/>
        </p:nvSpPr>
        <p:spPr>
          <a:xfrm>
            <a:off x="530487" y="40558590"/>
            <a:ext cx="13549631" cy="1951496"/>
          </a:xfrm>
          <a:prstGeom prst="rect">
            <a:avLst/>
          </a:prstGeom>
          <a:noFill/>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lang="en-US" altLang="zh-CN" sz="2800" dirty="0">
                <a:solidFill>
                  <a:prstClr val="black"/>
                </a:solidFill>
                <a:latin typeface="Arial" panose="020B0604020202020204" pitchFamily="34" charset="0"/>
                <a:ea typeface="等线" panose="02010600030101010101" pitchFamily="2" charset="-122"/>
                <a:cs typeface="Arial" panose="020B0604020202020204" pitchFamily="34" charset="0"/>
              </a:rPr>
              <a:t>This research was supported by the Brazilian sponsorship organizations </a:t>
            </a:r>
            <a:r>
              <a:rPr lang="en-US" altLang="zh-CN" sz="2800" dirty="0" err="1">
                <a:solidFill>
                  <a:prstClr val="black"/>
                </a:solidFill>
                <a:latin typeface="Arial" panose="020B0604020202020204" pitchFamily="34" charset="0"/>
                <a:ea typeface="等线" panose="02010600030101010101" pitchFamily="2" charset="-122"/>
                <a:cs typeface="Arial" panose="020B0604020202020204" pitchFamily="34" charset="0"/>
              </a:rPr>
              <a:t>CNPq</a:t>
            </a:r>
            <a:r>
              <a:rPr lang="en-US" altLang="zh-CN" sz="2800" dirty="0">
                <a:solidFill>
                  <a:prstClr val="black"/>
                </a:solidFill>
                <a:latin typeface="Arial" panose="020B0604020202020204" pitchFamily="34" charset="0"/>
                <a:ea typeface="等线" panose="02010600030101010101" pitchFamily="2" charset="-122"/>
                <a:cs typeface="Arial" panose="020B0604020202020204" pitchFamily="34" charset="0"/>
              </a:rPr>
              <a:t>, CAPES and FAPEG. We thank Prof. Marcus A. Siqueira Campos for his assistance with the methodology used on the systematic literature review.</a:t>
            </a:r>
            <a:endParaRPr lang="zh-CN" altLang="en-US" sz="2800" dirty="0">
              <a:solidFill>
                <a:prstClr val="black"/>
              </a:solidFill>
              <a:latin typeface="Arial" panose="020B0604020202020204" pitchFamily="34" charset="0"/>
              <a:ea typeface="等线" panose="02010600030101010101" pitchFamily="2" charset="-122"/>
              <a:cs typeface="Arial" panose="020B0604020202020204" pitchFamily="34" charset="0"/>
            </a:endParaRPr>
          </a:p>
        </p:txBody>
      </p:sp>
      <p:sp>
        <p:nvSpPr>
          <p:cNvPr id="29" name="文本框 28">
            <a:extLst>
              <a:ext uri="{FF2B5EF4-FFF2-40B4-BE49-F238E27FC236}">
                <a16:creationId xmlns:a16="http://schemas.microsoft.com/office/drawing/2014/main" id="{3432EE53-FA41-F775-34D3-D67F717BE320}"/>
              </a:ext>
            </a:extLst>
          </p:cNvPr>
          <p:cNvSpPr txBox="1"/>
          <p:nvPr/>
        </p:nvSpPr>
        <p:spPr>
          <a:xfrm>
            <a:off x="15479079" y="36740415"/>
            <a:ext cx="14459888" cy="5842497"/>
          </a:xfrm>
          <a:prstGeom prst="rect">
            <a:avLst/>
          </a:prstGeom>
          <a:noFill/>
        </p:spPr>
        <p:txBody>
          <a:bodyPr wrap="square">
            <a:spAutoFit/>
          </a:bodyPr>
          <a:lstStyle/>
          <a:p>
            <a:pPr marL="457200" marR="0" lvl="0" indent="-4572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sz="2800" dirty="0" err="1">
                <a:solidFill>
                  <a:prstClr val="black"/>
                </a:solidFill>
                <a:latin typeface="Arial" panose="020B0604020202020204" pitchFamily="34" charset="0"/>
                <a:ea typeface="等线" panose="02010600030101010101" pitchFamily="2" charset="-122"/>
                <a:cs typeface="Arial" panose="020B0604020202020204" pitchFamily="34" charset="0"/>
              </a:rPr>
              <a:t>Alkroosh</a:t>
            </a:r>
            <a:r>
              <a:rPr lang="en-US" altLang="zh-CN" sz="2800" dirty="0">
                <a:solidFill>
                  <a:prstClr val="black"/>
                </a:solidFill>
                <a:latin typeface="Arial" panose="020B0604020202020204" pitchFamily="34" charset="0"/>
                <a:ea typeface="等线" panose="02010600030101010101" pitchFamily="2" charset="-122"/>
                <a:cs typeface="Arial" panose="020B0604020202020204" pitchFamily="34" charset="0"/>
              </a:rPr>
              <a:t>, I., &amp; </a:t>
            </a:r>
            <a:r>
              <a:rPr lang="en-US" altLang="zh-CN" sz="2800" dirty="0" err="1">
                <a:solidFill>
                  <a:prstClr val="black"/>
                </a:solidFill>
                <a:latin typeface="Arial" panose="020B0604020202020204" pitchFamily="34" charset="0"/>
                <a:ea typeface="等线" panose="02010600030101010101" pitchFamily="2" charset="-122"/>
                <a:cs typeface="Arial" panose="020B0604020202020204" pitchFamily="34" charset="0"/>
              </a:rPr>
              <a:t>Nikraz</a:t>
            </a:r>
            <a:r>
              <a:rPr lang="en-US" altLang="zh-CN" sz="2800" dirty="0">
                <a:solidFill>
                  <a:prstClr val="black"/>
                </a:solidFill>
                <a:latin typeface="Arial" panose="020B0604020202020204" pitchFamily="34" charset="0"/>
                <a:ea typeface="等线" panose="02010600030101010101" pitchFamily="2" charset="-122"/>
                <a:cs typeface="Arial" panose="020B0604020202020204" pitchFamily="34" charset="0"/>
              </a:rPr>
              <a:t>, H. (2012). Predicting axial capacity of driven piles in cohesive soils using intelligent computing. Engineering Applications of Artificial Intelligence, 25(3), 618-627. http://dx.doi.org/10.1016/j.engappai.2011.08.009.</a:t>
            </a:r>
          </a:p>
          <a:p>
            <a:pPr marL="457200" marR="0" lvl="0" indent="-4572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sz="2800" dirty="0" err="1"/>
              <a:t>Alzabeebee</a:t>
            </a:r>
            <a:r>
              <a:rPr lang="en-US" altLang="zh-CN" sz="2800" dirty="0"/>
              <a:t>, S., &amp; Chapman, D.N. (2020). Evolutionary computing to determine the skin friction capacity of piles embedded in clay and evaluation of the available analytical methods. Transportation Geotechnics, 24, 100372. http://dx.doi.org/10.1016/j.trgeo.2020.100372.</a:t>
            </a:r>
          </a:p>
          <a:p>
            <a:pPr marL="457200" marR="0" lvl="0" indent="-45720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sz="2800" dirty="0" err="1"/>
              <a:t>Alzo’ubi</a:t>
            </a:r>
            <a:r>
              <a:rPr lang="en-US" altLang="zh-CN" sz="2800" dirty="0"/>
              <a:t>, A.K., &amp; Ibrahim, F. (2019). Predicting Loading– unloading pile static load test curves by using artificial neural networks. Geotechnical and Geological Engineering, 37(3), 1311-1330. http://dx.doi.org/10.1007/s10706- 018-0687-4.</a:t>
            </a:r>
          </a:p>
        </p:txBody>
      </p:sp>
      <p:sp>
        <p:nvSpPr>
          <p:cNvPr id="35" name="文本框 34">
            <a:extLst>
              <a:ext uri="{FF2B5EF4-FFF2-40B4-BE49-F238E27FC236}">
                <a16:creationId xmlns:a16="http://schemas.microsoft.com/office/drawing/2014/main" id="{98A1FF78-8A36-8B08-A9E1-43D938D98A34}"/>
              </a:ext>
            </a:extLst>
          </p:cNvPr>
          <p:cNvSpPr txBox="1"/>
          <p:nvPr/>
        </p:nvSpPr>
        <p:spPr>
          <a:xfrm>
            <a:off x="417987" y="7877749"/>
            <a:ext cx="13228320" cy="2597827"/>
          </a:xfrm>
          <a:prstGeom prst="rect">
            <a:avLst/>
          </a:prstGeom>
          <a:noFill/>
        </p:spPr>
        <p:txBody>
          <a:bodyPr wrap="square">
            <a:spAutoFit/>
          </a:bodyPr>
          <a:lstStyle/>
          <a:p>
            <a:pPr marL="457200" marR="0" lvl="0" indent="-457200" algn="l" defTabSz="457200" rtl="0" eaLnBrk="1" fontAlgn="auto" hangingPunct="1">
              <a:lnSpc>
                <a:spcPct val="150000"/>
              </a:lnSpc>
              <a:spcBef>
                <a:spcPts val="0"/>
              </a:spcBef>
              <a:spcAft>
                <a:spcPts val="0"/>
              </a:spcAft>
              <a:buClrTx/>
              <a:buSzTx/>
              <a:buFont typeface="Arial" panose="020B0604020202020204" pitchFamily="34" charset="0"/>
              <a:buChar char="•"/>
              <a:tabLst/>
              <a:defRPr/>
            </a:pPr>
            <a:r>
              <a:rPr lang="en-US" altLang="zh-CN" sz="2800" dirty="0">
                <a:solidFill>
                  <a:prstClr val="black"/>
                </a:solidFill>
                <a:latin typeface="Arial" panose="020B0604020202020204" pitchFamily="34" charset="0"/>
                <a:ea typeface="等线" panose="02010600030101010101" pitchFamily="2" charset="-122"/>
                <a:cs typeface="Arial" panose="020B0604020202020204" pitchFamily="34" charset="0"/>
              </a:rPr>
              <a:t>R</a:t>
            </a:r>
            <a:r>
              <a:rPr kumimoji="0" lang="en-US" altLang="zh-CN" sz="2800" u="none" strike="noStrike" kern="1200" cap="none" spc="0" normalizeH="0" baseline="0" noProof="0" dirty="0" err="1">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ecently</a:t>
            </a:r>
            <a:r>
              <a:rPr kumimoji="0" lang="en-US" altLang="zh-CN" sz="280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the use of a new method has gained popularity in Geotechnics: Artificial Neural Network. </a:t>
            </a:r>
          </a:p>
          <a:p>
            <a:pPr marL="685800" marR="0" lvl="0" indent="-685800" algn="l" defTabSz="457200" rtl="0" eaLnBrk="0" fontAlgn="auto" hangingPunct="1">
              <a:lnSpc>
                <a:spcPct val="150000"/>
              </a:lnSpc>
              <a:spcBef>
                <a:spcPts val="0"/>
              </a:spcBef>
              <a:spcAft>
                <a:spcPts val="0"/>
              </a:spcAft>
              <a:buClrTx/>
              <a:buSzTx/>
              <a:buFont typeface="Arial" panose="020B0604020202020204" pitchFamily="34" charset="0"/>
              <a:buChar char="•"/>
              <a:tabLst/>
              <a:defRPr/>
            </a:pPr>
            <a:r>
              <a:rPr kumimoji="0" lang="en-US" altLang="zh-CN" sz="280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The aim of this paper was to determine the main methods used and lacks that can be fulfilled in future research.</a:t>
            </a:r>
          </a:p>
        </p:txBody>
      </p:sp>
      <p:sp>
        <p:nvSpPr>
          <p:cNvPr id="2" name="文本框 1">
            <a:extLst>
              <a:ext uri="{FF2B5EF4-FFF2-40B4-BE49-F238E27FC236}">
                <a16:creationId xmlns:a16="http://schemas.microsoft.com/office/drawing/2014/main" id="{E1FBC9B6-29CA-4C04-8140-9D274354A38A}"/>
              </a:ext>
            </a:extLst>
          </p:cNvPr>
          <p:cNvSpPr txBox="1"/>
          <p:nvPr/>
        </p:nvSpPr>
        <p:spPr>
          <a:xfrm>
            <a:off x="530487" y="11738258"/>
            <a:ext cx="13776104" cy="3244158"/>
          </a:xfrm>
          <a:prstGeom prst="rect">
            <a:avLst/>
          </a:prstGeom>
          <a:noFill/>
        </p:spPr>
        <p:txBody>
          <a:bodyPr wrap="square">
            <a:spAutoFit/>
          </a:bodyPr>
          <a:lstStyle/>
          <a:p>
            <a:pPr marL="457200" indent="-457200">
              <a:lnSpc>
                <a:spcPct val="150000"/>
              </a:lnSpc>
              <a:buFont typeface="Arial" panose="020B0604020202020204" pitchFamily="34" charset="0"/>
              <a:buChar char="•"/>
              <a:defRPr/>
            </a:pPr>
            <a:r>
              <a:rPr lang="en-US" altLang="zh-CN" sz="2800" dirty="0">
                <a:solidFill>
                  <a:prstClr val="black"/>
                </a:solidFill>
                <a:latin typeface="Arial" panose="020B0604020202020204" pitchFamily="34" charset="0"/>
                <a:ea typeface="等线" panose="02010600030101010101" pitchFamily="2" charset="-122"/>
                <a:cs typeface="Arial" panose="020B0604020202020204" pitchFamily="34" charset="0"/>
              </a:rPr>
              <a:t>Most of Semi-empirical methods might have limited information regarding imprecisions in the mobilization of the load by the pile. </a:t>
            </a:r>
          </a:p>
          <a:p>
            <a:pPr marL="685800" indent="-685800">
              <a:lnSpc>
                <a:spcPct val="150000"/>
              </a:lnSpc>
              <a:buFont typeface="Arial" panose="020B0604020202020204" pitchFamily="34" charset="0"/>
              <a:buChar char="•"/>
              <a:defRPr/>
            </a:pPr>
            <a:r>
              <a:rPr lang="en-US" altLang="zh-CN" sz="2800" dirty="0">
                <a:solidFill>
                  <a:prstClr val="black"/>
                </a:solidFill>
                <a:latin typeface="Arial" panose="020B0604020202020204" pitchFamily="34" charset="0"/>
                <a:ea typeface="等线" panose="02010600030101010101" pitchFamily="2" charset="-122"/>
                <a:cs typeface="Arial" panose="020B0604020202020204" pitchFamily="34" charset="0"/>
              </a:rPr>
              <a:t>Modern methods using artificial intelligence have become more popular</a:t>
            </a:r>
          </a:p>
          <a:p>
            <a:pPr marL="685800" indent="-685800">
              <a:lnSpc>
                <a:spcPct val="150000"/>
              </a:lnSpc>
              <a:buFont typeface="Arial" panose="020B0604020202020204" pitchFamily="34" charset="0"/>
              <a:buChar char="•"/>
              <a:defRPr/>
            </a:pPr>
            <a:r>
              <a:rPr lang="en-US" altLang="zh-CN" sz="2800" dirty="0">
                <a:solidFill>
                  <a:prstClr val="black"/>
                </a:solidFill>
                <a:latin typeface="Arial" panose="020B0604020202020204" pitchFamily="34" charset="0"/>
                <a:ea typeface="等线" panose="02010600030101010101" pitchFamily="2" charset="-122"/>
                <a:cs typeface="Arial" panose="020B0604020202020204" pitchFamily="34" charset="0"/>
              </a:rPr>
              <a:t>Machine Learning based methods have become more common in the literature because of their improved precision .</a:t>
            </a:r>
          </a:p>
        </p:txBody>
      </p:sp>
      <p:pic>
        <p:nvPicPr>
          <p:cNvPr id="4" name="图片 3">
            <a:extLst>
              <a:ext uri="{FF2B5EF4-FFF2-40B4-BE49-F238E27FC236}">
                <a16:creationId xmlns:a16="http://schemas.microsoft.com/office/drawing/2014/main" id="{E367C476-2E40-8884-A53E-FAECEBA38A22}"/>
              </a:ext>
            </a:extLst>
          </p:cNvPr>
          <p:cNvPicPr>
            <a:picLocks noChangeAspect="1"/>
          </p:cNvPicPr>
          <p:nvPr/>
        </p:nvPicPr>
        <p:blipFill>
          <a:blip r:embed="rId2"/>
          <a:stretch>
            <a:fillRect/>
          </a:stretch>
        </p:blipFill>
        <p:spPr>
          <a:xfrm>
            <a:off x="6883402" y="16138033"/>
            <a:ext cx="8595677" cy="5485762"/>
          </a:xfrm>
          <a:prstGeom prst="rect">
            <a:avLst/>
          </a:prstGeom>
        </p:spPr>
      </p:pic>
      <p:sp>
        <p:nvSpPr>
          <p:cNvPr id="8" name="文本框 7">
            <a:extLst>
              <a:ext uri="{FF2B5EF4-FFF2-40B4-BE49-F238E27FC236}">
                <a16:creationId xmlns:a16="http://schemas.microsoft.com/office/drawing/2014/main" id="{2D7D4010-B54D-42B7-BC71-9F5DD0EA0475}"/>
              </a:ext>
            </a:extLst>
          </p:cNvPr>
          <p:cNvSpPr txBox="1"/>
          <p:nvPr/>
        </p:nvSpPr>
        <p:spPr>
          <a:xfrm>
            <a:off x="6983708" y="21675440"/>
            <a:ext cx="8135329" cy="523220"/>
          </a:xfrm>
          <a:prstGeom prst="rect">
            <a:avLst/>
          </a:prstGeom>
          <a:noFill/>
        </p:spPr>
        <p:txBody>
          <a:bodyPr wrap="square">
            <a:spAutoFit/>
          </a:bodyPr>
          <a:lstStyle/>
          <a:p>
            <a:r>
              <a:rPr lang="en-US" altLang="zh-CN" sz="2800" dirty="0"/>
              <a:t>Figure 1. Flowchart of selection of papers for reading.</a:t>
            </a:r>
          </a:p>
        </p:txBody>
      </p:sp>
      <p:pic>
        <p:nvPicPr>
          <p:cNvPr id="13" name="图片 12">
            <a:extLst>
              <a:ext uri="{FF2B5EF4-FFF2-40B4-BE49-F238E27FC236}">
                <a16:creationId xmlns:a16="http://schemas.microsoft.com/office/drawing/2014/main" id="{F78BECEB-9A71-5DAA-26F0-3AD552D569FE}"/>
              </a:ext>
            </a:extLst>
          </p:cNvPr>
          <p:cNvPicPr>
            <a:picLocks noChangeAspect="1"/>
          </p:cNvPicPr>
          <p:nvPr/>
        </p:nvPicPr>
        <p:blipFill>
          <a:blip r:embed="rId3"/>
          <a:stretch>
            <a:fillRect/>
          </a:stretch>
        </p:blipFill>
        <p:spPr>
          <a:xfrm>
            <a:off x="417987" y="22453460"/>
            <a:ext cx="12543321" cy="4357076"/>
          </a:xfrm>
          <a:prstGeom prst="rect">
            <a:avLst/>
          </a:prstGeom>
        </p:spPr>
      </p:pic>
      <p:sp>
        <p:nvSpPr>
          <p:cNvPr id="16" name="文本框 15">
            <a:extLst>
              <a:ext uri="{FF2B5EF4-FFF2-40B4-BE49-F238E27FC236}">
                <a16:creationId xmlns:a16="http://schemas.microsoft.com/office/drawing/2014/main" id="{FFAABDC0-D0BC-144D-7070-1BAD64C30CF4}"/>
              </a:ext>
            </a:extLst>
          </p:cNvPr>
          <p:cNvSpPr txBox="1"/>
          <p:nvPr/>
        </p:nvSpPr>
        <p:spPr>
          <a:xfrm>
            <a:off x="3463611" y="26916646"/>
            <a:ext cx="7729112" cy="1077218"/>
          </a:xfrm>
          <a:prstGeom prst="rect">
            <a:avLst/>
          </a:prstGeom>
          <a:noFill/>
        </p:spPr>
        <p:txBody>
          <a:bodyPr wrap="square">
            <a:spAutoFit/>
          </a:bodyPr>
          <a:lstStyle/>
          <a:p>
            <a:r>
              <a:rPr lang="en-US" altLang="zh-CN" sz="3200" dirty="0"/>
              <a:t>Figure 2. Papers </a:t>
            </a:r>
            <a:r>
              <a:rPr lang="en-US" altLang="zh-CN" sz="2800" dirty="0"/>
              <a:t>per</a:t>
            </a:r>
            <a:r>
              <a:rPr lang="en-US" altLang="zh-CN" sz="3200" dirty="0"/>
              <a:t> impact factor JCR</a:t>
            </a:r>
          </a:p>
          <a:p>
            <a:endParaRPr lang="en-US" altLang="zh-CN" sz="3200" dirty="0"/>
          </a:p>
        </p:txBody>
      </p:sp>
      <p:sp>
        <p:nvSpPr>
          <p:cNvPr id="24" name="文本框 23">
            <a:extLst>
              <a:ext uri="{FF2B5EF4-FFF2-40B4-BE49-F238E27FC236}">
                <a16:creationId xmlns:a16="http://schemas.microsoft.com/office/drawing/2014/main" id="{5D1A6574-E457-FAA1-CBDB-AC2423AC8055}"/>
              </a:ext>
            </a:extLst>
          </p:cNvPr>
          <p:cNvSpPr txBox="1"/>
          <p:nvPr/>
        </p:nvSpPr>
        <p:spPr>
          <a:xfrm>
            <a:off x="530487" y="29120734"/>
            <a:ext cx="13995715" cy="5183150"/>
          </a:xfrm>
          <a:prstGeom prst="rect">
            <a:avLst/>
          </a:prstGeom>
          <a:noFill/>
        </p:spPr>
        <p:txBody>
          <a:bodyPr wrap="square">
            <a:spAutoFit/>
          </a:bodyPr>
          <a:lstStyle/>
          <a:p>
            <a:pPr eaLnBrk="1">
              <a:lnSpc>
                <a:spcPct val="150000"/>
              </a:lnSpc>
              <a:defRPr/>
            </a:pPr>
            <a:r>
              <a:rPr lang="en-US" altLang="zh-CN" sz="2800" dirty="0">
                <a:solidFill>
                  <a:prstClr val="black"/>
                </a:solidFill>
                <a:latin typeface="Arial" panose="020B0604020202020204" pitchFamily="34" charset="0"/>
                <a:ea typeface="等线" panose="02010600030101010101" pitchFamily="2" charset="-122"/>
                <a:cs typeface="Arial" panose="020B0604020202020204" pitchFamily="34" charset="0"/>
              </a:rPr>
              <a:t>In line with the PICOC methodology, the following questions regarding the methods used in each publication were addressed:</a:t>
            </a:r>
          </a:p>
          <a:p>
            <a:pPr eaLnBrk="1">
              <a:lnSpc>
                <a:spcPct val="150000"/>
              </a:lnSpc>
              <a:defRPr/>
            </a:pPr>
            <a:r>
              <a:rPr lang="en-US" altLang="zh-CN" sz="2800" dirty="0">
                <a:solidFill>
                  <a:prstClr val="black"/>
                </a:solidFill>
                <a:latin typeface="Arial" panose="020B0604020202020204" pitchFamily="34" charset="0"/>
                <a:ea typeface="等线" panose="02010600030101010101" pitchFamily="2" charset="-122"/>
                <a:cs typeface="Arial" panose="020B0604020202020204" pitchFamily="34" charset="0"/>
              </a:rPr>
              <a:t>• Main methods used by the authors to predict the bearing capacity, among linear regression methods and Neuro network methods;</a:t>
            </a:r>
          </a:p>
          <a:p>
            <a:pPr eaLnBrk="1">
              <a:lnSpc>
                <a:spcPct val="150000"/>
              </a:lnSpc>
              <a:defRPr/>
            </a:pPr>
            <a:r>
              <a:rPr lang="en-US" altLang="zh-CN" sz="2800" dirty="0">
                <a:solidFill>
                  <a:prstClr val="black"/>
                </a:solidFill>
                <a:latin typeface="Arial" panose="020B0604020202020204" pitchFamily="34" charset="0"/>
                <a:ea typeface="等线" panose="02010600030101010101" pitchFamily="2" charset="-122"/>
                <a:cs typeface="Arial" panose="020B0604020202020204" pitchFamily="34" charset="0"/>
              </a:rPr>
              <a:t>• Most used statistic methods;</a:t>
            </a:r>
          </a:p>
          <a:p>
            <a:pPr eaLnBrk="1">
              <a:lnSpc>
                <a:spcPct val="150000"/>
              </a:lnSpc>
              <a:defRPr/>
            </a:pPr>
            <a:r>
              <a:rPr lang="en-US" altLang="zh-CN" sz="2800" dirty="0">
                <a:solidFill>
                  <a:prstClr val="black"/>
                </a:solidFill>
                <a:latin typeface="Arial" panose="020B0604020202020204" pitchFamily="34" charset="0"/>
                <a:ea typeface="等线" panose="02010600030101010101" pitchFamily="2" charset="-122"/>
                <a:cs typeface="Arial" panose="020B0604020202020204" pitchFamily="34" charset="0"/>
              </a:rPr>
              <a:t>• Geotechnical tests used to generate the methods and types of piles used;</a:t>
            </a:r>
          </a:p>
          <a:p>
            <a:pPr eaLnBrk="1">
              <a:lnSpc>
                <a:spcPct val="150000"/>
              </a:lnSpc>
              <a:defRPr/>
            </a:pPr>
            <a:r>
              <a:rPr lang="en-US" altLang="zh-CN" sz="2800" dirty="0">
                <a:solidFill>
                  <a:prstClr val="black"/>
                </a:solidFill>
                <a:latin typeface="Arial" panose="020B0604020202020204" pitchFamily="34" charset="0"/>
                <a:ea typeface="等线" panose="02010600030101010101" pitchFamily="2" charset="-122"/>
                <a:cs typeface="Arial" panose="020B0604020202020204" pitchFamily="34" charset="0"/>
              </a:rPr>
              <a:t>• Size of the database split between training and testing;</a:t>
            </a:r>
          </a:p>
          <a:p>
            <a:pPr eaLnBrk="1">
              <a:lnSpc>
                <a:spcPct val="150000"/>
              </a:lnSpc>
              <a:defRPr/>
            </a:pPr>
            <a:r>
              <a:rPr lang="en-US" altLang="zh-CN" sz="2800" dirty="0">
                <a:solidFill>
                  <a:prstClr val="black"/>
                </a:solidFill>
                <a:latin typeface="Arial" panose="020B0604020202020204" pitchFamily="34" charset="0"/>
                <a:ea typeface="等线" panose="02010600030101010101" pitchFamily="2" charset="-122"/>
                <a:cs typeface="Arial" panose="020B0604020202020204" pitchFamily="34" charset="0"/>
              </a:rPr>
              <a:t>• Use instrumented pile load tests in the methods.</a:t>
            </a:r>
          </a:p>
        </p:txBody>
      </p:sp>
      <p:sp>
        <p:nvSpPr>
          <p:cNvPr id="28" name="文本框 27">
            <a:extLst>
              <a:ext uri="{FF2B5EF4-FFF2-40B4-BE49-F238E27FC236}">
                <a16:creationId xmlns:a16="http://schemas.microsoft.com/office/drawing/2014/main" id="{0DD16E04-38BA-88BE-8E54-CA29B8C7BF22}"/>
              </a:ext>
            </a:extLst>
          </p:cNvPr>
          <p:cNvSpPr txBox="1"/>
          <p:nvPr/>
        </p:nvSpPr>
        <p:spPr>
          <a:xfrm>
            <a:off x="15256038" y="31104525"/>
            <a:ext cx="13995715" cy="4536819"/>
          </a:xfrm>
          <a:prstGeom prst="rect">
            <a:avLst/>
          </a:prstGeom>
          <a:noFill/>
        </p:spPr>
        <p:txBody>
          <a:bodyPr wrap="square">
            <a:spAutoFit/>
          </a:bodyPr>
          <a:lstStyle/>
          <a:p>
            <a:pPr marL="457200" marR="0" lvl="0" indent="-457200" fontAlgn="auto">
              <a:lnSpc>
                <a:spcPct val="150000"/>
              </a:lnSpc>
              <a:spcBef>
                <a:spcPts val="0"/>
              </a:spcBef>
              <a:spcAft>
                <a:spcPts val="0"/>
              </a:spcAft>
              <a:buClrTx/>
              <a:buSzTx/>
              <a:buFont typeface="Arial" panose="020B0604020202020204" pitchFamily="34" charset="0"/>
              <a:buChar char="•"/>
              <a:tabLst/>
              <a:defRPr/>
            </a:pPr>
            <a:r>
              <a:rPr lang="en-US" altLang="zh-CN" sz="2800" dirty="0">
                <a:solidFill>
                  <a:prstClr val="black"/>
                </a:solidFill>
                <a:latin typeface="Arial" panose="020B0604020202020204" pitchFamily="34" charset="0"/>
                <a:ea typeface="等线" panose="02010600030101010101" pitchFamily="2" charset="-122"/>
                <a:cs typeface="Arial" panose="020B0604020202020204" pitchFamily="34" charset="0"/>
              </a:rPr>
              <a:t>This systematic literature review and mapping have shown that Machine Learning has become predominant in the prediction of pile bearing capacity over the last 25 years and has surpassed the most traditional regression-based methods both in number and performance.</a:t>
            </a:r>
          </a:p>
          <a:p>
            <a:pPr marL="457200" marR="0" lvl="0" indent="-457200" fontAlgn="auto">
              <a:lnSpc>
                <a:spcPct val="150000"/>
              </a:lnSpc>
              <a:spcBef>
                <a:spcPts val="0"/>
              </a:spcBef>
              <a:spcAft>
                <a:spcPts val="0"/>
              </a:spcAft>
              <a:buClrTx/>
              <a:buSzTx/>
              <a:buFont typeface="Arial" panose="020B0604020202020204" pitchFamily="34" charset="0"/>
              <a:buChar char="•"/>
              <a:tabLst/>
              <a:defRPr/>
            </a:pPr>
            <a:r>
              <a:rPr lang="en-US" altLang="zh-CN" sz="2800" dirty="0">
                <a:solidFill>
                  <a:prstClr val="black"/>
                </a:solidFill>
                <a:latin typeface="Arial" panose="020B0604020202020204" pitchFamily="34" charset="0"/>
                <a:ea typeface="等线" panose="02010600030101010101" pitchFamily="2" charset="-122"/>
                <a:cs typeface="Arial" panose="020B0604020202020204" pitchFamily="34" charset="0"/>
              </a:rPr>
              <a:t>This work showed also that the main type of pile that has been investigated is driven piles, corresponding to almost 63% of the papers, along with the main tests being CPT and PDA accordingly. </a:t>
            </a:r>
          </a:p>
        </p:txBody>
      </p:sp>
      <p:cxnSp>
        <p:nvCxnSpPr>
          <p:cNvPr id="31" name="直接连接符 30">
            <a:extLst>
              <a:ext uri="{FF2B5EF4-FFF2-40B4-BE49-F238E27FC236}">
                <a16:creationId xmlns:a16="http://schemas.microsoft.com/office/drawing/2014/main" id="{618CFE66-D443-3AC8-9278-3B8BBD3BB178}"/>
              </a:ext>
            </a:extLst>
          </p:cNvPr>
          <p:cNvCxnSpPr/>
          <p:nvPr/>
        </p:nvCxnSpPr>
        <p:spPr>
          <a:xfrm flipV="1">
            <a:off x="0" y="6229468"/>
            <a:ext cx="30275213" cy="16355"/>
          </a:xfrm>
          <a:prstGeom prst="line">
            <a:avLst/>
          </a:prstGeom>
        </p:spPr>
        <p:style>
          <a:lnRef idx="1">
            <a:schemeClr val="dk1"/>
          </a:lnRef>
          <a:fillRef idx="0">
            <a:schemeClr val="dk1"/>
          </a:fillRef>
          <a:effectRef idx="0">
            <a:schemeClr val="dk1"/>
          </a:effectRef>
          <a:fontRef idx="minor">
            <a:schemeClr val="tx1"/>
          </a:fontRef>
        </p:style>
      </p:cxnSp>
      <p:sp>
        <p:nvSpPr>
          <p:cNvPr id="34" name="文本框 33">
            <a:extLst>
              <a:ext uri="{FF2B5EF4-FFF2-40B4-BE49-F238E27FC236}">
                <a16:creationId xmlns:a16="http://schemas.microsoft.com/office/drawing/2014/main" id="{7241512E-6BC3-E061-3F49-FE6E642F09BD}"/>
              </a:ext>
            </a:extLst>
          </p:cNvPr>
          <p:cNvSpPr txBox="1"/>
          <p:nvPr/>
        </p:nvSpPr>
        <p:spPr>
          <a:xfrm>
            <a:off x="15118839" y="9024705"/>
            <a:ext cx="5715344" cy="11000127"/>
          </a:xfrm>
          <a:prstGeom prst="rect">
            <a:avLst/>
          </a:prstGeom>
          <a:noFill/>
        </p:spPr>
        <p:txBody>
          <a:bodyPr wrap="square">
            <a:spAutoFit/>
          </a:bodyPr>
          <a:lstStyle/>
          <a:p>
            <a:pPr marL="457200" indent="-457200" eaLnBrk="1">
              <a:lnSpc>
                <a:spcPct val="150000"/>
              </a:lnSpc>
              <a:buFont typeface="Arial" panose="020B0604020202020204" pitchFamily="34" charset="0"/>
              <a:buChar char="•"/>
              <a:defRPr/>
            </a:pPr>
            <a:r>
              <a:rPr lang="en-US" altLang="zh-CN" sz="2800" dirty="0">
                <a:solidFill>
                  <a:prstClr val="black"/>
                </a:solidFill>
                <a:latin typeface="Arial" panose="020B0604020202020204" pitchFamily="34" charset="0"/>
                <a:ea typeface="等线" panose="02010600030101010101" pitchFamily="2" charset="-122"/>
                <a:cs typeface="Arial" panose="020B0604020202020204" pitchFamily="34" charset="0"/>
              </a:rPr>
              <a:t>The search on the database platforms, WOS and SCP, happened on May 12th of 2021. 366 papers were collected from both platforms.</a:t>
            </a:r>
          </a:p>
          <a:p>
            <a:pPr marL="685800" indent="-685800" eaLnBrk="1">
              <a:lnSpc>
                <a:spcPct val="150000"/>
              </a:lnSpc>
              <a:buFont typeface="Arial" panose="020B0604020202020204" pitchFamily="34" charset="0"/>
              <a:buChar char="•"/>
              <a:defRPr/>
            </a:pPr>
            <a:r>
              <a:rPr lang="en-US" altLang="zh-CN" sz="2800" dirty="0">
                <a:solidFill>
                  <a:prstClr val="black"/>
                </a:solidFill>
                <a:latin typeface="Arial" panose="020B0604020202020204" pitchFamily="34" charset="0"/>
                <a:ea typeface="等线" panose="02010600030101010101" pitchFamily="2" charset="-122"/>
                <a:cs typeface="Arial" panose="020B0604020202020204" pitchFamily="34" charset="0"/>
              </a:rPr>
              <a:t>From this analysis, after sorting and removing duplicates, 80 papers were eligible to be read and analyzed.</a:t>
            </a:r>
          </a:p>
          <a:p>
            <a:pPr marL="685800" indent="-685800" eaLnBrk="1">
              <a:lnSpc>
                <a:spcPct val="150000"/>
              </a:lnSpc>
              <a:buFont typeface="Arial" panose="020B0604020202020204" pitchFamily="34" charset="0"/>
              <a:buChar char="•"/>
              <a:defRPr/>
            </a:pPr>
            <a:r>
              <a:rPr lang="en-US" altLang="zh-CN" sz="2800" dirty="0">
                <a:solidFill>
                  <a:prstClr val="black"/>
                </a:solidFill>
                <a:latin typeface="Arial" panose="020B0604020202020204" pitchFamily="34" charset="0"/>
                <a:ea typeface="等线" panose="02010600030101010101" pitchFamily="2" charset="-122"/>
                <a:cs typeface="Arial" panose="020B0604020202020204" pitchFamily="34" charset="0"/>
              </a:rPr>
              <a:t>The results are presented as bibliometric results and protocol results.</a:t>
            </a:r>
          </a:p>
          <a:p>
            <a:pPr marL="685800" indent="-685800">
              <a:lnSpc>
                <a:spcPct val="150000"/>
              </a:lnSpc>
              <a:buFont typeface="Arial" panose="020B0604020202020204" pitchFamily="34" charset="0"/>
              <a:buChar char="•"/>
              <a:defRPr/>
            </a:pPr>
            <a:r>
              <a:rPr lang="en-US" altLang="zh-CN" sz="2800" dirty="0">
                <a:solidFill>
                  <a:prstClr val="black"/>
                </a:solidFill>
                <a:latin typeface="Arial" panose="020B0604020202020204" pitchFamily="34" charset="0"/>
                <a:ea typeface="等线" panose="02010600030101010101" pitchFamily="2" charset="-122"/>
                <a:cs typeface="Arial" panose="020B0604020202020204" pitchFamily="34" charset="0"/>
              </a:rPr>
              <a:t>The year 2021 was omitted from the figure as the data for this year was incomplete at the time of the search.</a:t>
            </a:r>
          </a:p>
        </p:txBody>
      </p:sp>
      <p:pic>
        <p:nvPicPr>
          <p:cNvPr id="40" name="图片 39">
            <a:extLst>
              <a:ext uri="{FF2B5EF4-FFF2-40B4-BE49-F238E27FC236}">
                <a16:creationId xmlns:a16="http://schemas.microsoft.com/office/drawing/2014/main" id="{5B59ED33-D855-F6FA-BB80-56036150F200}"/>
              </a:ext>
            </a:extLst>
          </p:cNvPr>
          <p:cNvPicPr>
            <a:picLocks noChangeAspect="1"/>
          </p:cNvPicPr>
          <p:nvPr/>
        </p:nvPicPr>
        <p:blipFill>
          <a:blip r:embed="rId4"/>
          <a:stretch>
            <a:fillRect/>
          </a:stretch>
        </p:blipFill>
        <p:spPr>
          <a:xfrm>
            <a:off x="21355079" y="8237772"/>
            <a:ext cx="8116729" cy="5426207"/>
          </a:xfrm>
          <a:prstGeom prst="rect">
            <a:avLst/>
          </a:prstGeom>
        </p:spPr>
      </p:pic>
      <p:sp>
        <p:nvSpPr>
          <p:cNvPr id="42" name="文本框 41">
            <a:extLst>
              <a:ext uri="{FF2B5EF4-FFF2-40B4-BE49-F238E27FC236}">
                <a16:creationId xmlns:a16="http://schemas.microsoft.com/office/drawing/2014/main" id="{4593AD18-F271-3F87-64EB-C06250DB4A94}"/>
              </a:ext>
            </a:extLst>
          </p:cNvPr>
          <p:cNvSpPr txBox="1"/>
          <p:nvPr/>
        </p:nvSpPr>
        <p:spPr>
          <a:xfrm>
            <a:off x="21679536" y="13574797"/>
            <a:ext cx="8595677" cy="523220"/>
          </a:xfrm>
          <a:prstGeom prst="rect">
            <a:avLst/>
          </a:prstGeom>
          <a:noFill/>
        </p:spPr>
        <p:txBody>
          <a:bodyPr wrap="square">
            <a:spAutoFit/>
          </a:bodyPr>
          <a:lstStyle/>
          <a:p>
            <a:r>
              <a:rPr lang="en-US" altLang="zh-CN" sz="2800" dirty="0">
                <a:latin typeface="Arial" panose="020B0604020202020204" pitchFamily="34" charset="0"/>
                <a:cs typeface="Arial" panose="020B0604020202020204" pitchFamily="34" charset="0"/>
              </a:rPr>
              <a:t>Figure 4 Distribution of papers per year</a:t>
            </a:r>
          </a:p>
        </p:txBody>
      </p:sp>
      <p:pic>
        <p:nvPicPr>
          <p:cNvPr id="44" name="图片 43">
            <a:extLst>
              <a:ext uri="{FF2B5EF4-FFF2-40B4-BE49-F238E27FC236}">
                <a16:creationId xmlns:a16="http://schemas.microsoft.com/office/drawing/2014/main" id="{CB2AB43A-0D5C-092A-40D3-C042D6377026}"/>
              </a:ext>
            </a:extLst>
          </p:cNvPr>
          <p:cNvPicPr>
            <a:picLocks noChangeAspect="1"/>
          </p:cNvPicPr>
          <p:nvPr/>
        </p:nvPicPr>
        <p:blipFill>
          <a:blip r:embed="rId5"/>
          <a:stretch>
            <a:fillRect/>
          </a:stretch>
        </p:blipFill>
        <p:spPr>
          <a:xfrm>
            <a:off x="21244343" y="14784522"/>
            <a:ext cx="8227465" cy="5016758"/>
          </a:xfrm>
          <a:prstGeom prst="rect">
            <a:avLst/>
          </a:prstGeom>
        </p:spPr>
      </p:pic>
      <p:sp>
        <p:nvSpPr>
          <p:cNvPr id="47" name="文本框 46">
            <a:extLst>
              <a:ext uri="{FF2B5EF4-FFF2-40B4-BE49-F238E27FC236}">
                <a16:creationId xmlns:a16="http://schemas.microsoft.com/office/drawing/2014/main" id="{BC323ED9-7147-49D9-9B24-B76890BD3490}"/>
              </a:ext>
            </a:extLst>
          </p:cNvPr>
          <p:cNvSpPr txBox="1"/>
          <p:nvPr/>
        </p:nvSpPr>
        <p:spPr>
          <a:xfrm>
            <a:off x="21188375" y="20146136"/>
            <a:ext cx="10129366" cy="1077218"/>
          </a:xfrm>
          <a:prstGeom prst="rect">
            <a:avLst/>
          </a:prstGeom>
          <a:noFill/>
        </p:spPr>
        <p:txBody>
          <a:bodyPr wrap="square">
            <a:spAutoFit/>
          </a:bodyPr>
          <a:lstStyle/>
          <a:p>
            <a:r>
              <a:rPr lang="en-US" altLang="zh-CN" sz="3200" dirty="0"/>
              <a:t>Figure 5. Distribution of authors and first authors per country.</a:t>
            </a:r>
            <a:endParaRPr lang="en-US" altLang="zh-CN" sz="3200" dirty="0">
              <a:latin typeface="Arial" panose="020B0604020202020204" pitchFamily="34" charset="0"/>
              <a:cs typeface="Arial" panose="020B0604020202020204" pitchFamily="34" charset="0"/>
            </a:endParaRPr>
          </a:p>
        </p:txBody>
      </p:sp>
      <p:pic>
        <p:nvPicPr>
          <p:cNvPr id="49" name="图片 48">
            <a:extLst>
              <a:ext uri="{FF2B5EF4-FFF2-40B4-BE49-F238E27FC236}">
                <a16:creationId xmlns:a16="http://schemas.microsoft.com/office/drawing/2014/main" id="{C454125A-88E8-53FA-987E-BB91CE613CC4}"/>
              </a:ext>
            </a:extLst>
          </p:cNvPr>
          <p:cNvPicPr>
            <a:picLocks noChangeAspect="1"/>
          </p:cNvPicPr>
          <p:nvPr/>
        </p:nvPicPr>
        <p:blipFill>
          <a:blip r:embed="rId6"/>
          <a:stretch>
            <a:fillRect/>
          </a:stretch>
        </p:blipFill>
        <p:spPr>
          <a:xfrm>
            <a:off x="821856" y="34309291"/>
            <a:ext cx="8077665" cy="4733207"/>
          </a:xfrm>
          <a:prstGeom prst="rect">
            <a:avLst/>
          </a:prstGeom>
        </p:spPr>
      </p:pic>
      <p:sp>
        <p:nvSpPr>
          <p:cNvPr id="50" name="文本框 49">
            <a:extLst>
              <a:ext uri="{FF2B5EF4-FFF2-40B4-BE49-F238E27FC236}">
                <a16:creationId xmlns:a16="http://schemas.microsoft.com/office/drawing/2014/main" id="{032ACFA6-A2B7-6548-6FA6-A94B71FCA6FA}"/>
              </a:ext>
            </a:extLst>
          </p:cNvPr>
          <p:cNvSpPr txBox="1"/>
          <p:nvPr/>
        </p:nvSpPr>
        <p:spPr>
          <a:xfrm>
            <a:off x="9463243" y="36423785"/>
            <a:ext cx="5502575" cy="2062103"/>
          </a:xfrm>
          <a:prstGeom prst="rect">
            <a:avLst/>
          </a:prstGeom>
          <a:noFill/>
        </p:spPr>
        <p:txBody>
          <a:bodyPr wrap="square">
            <a:spAutoFit/>
          </a:bodyPr>
          <a:lstStyle/>
          <a:p>
            <a:r>
              <a:rPr lang="en-US" altLang="zh-CN" sz="3200" dirty="0"/>
              <a:t>Figure 3. Main authors publishing as first authors, second authors, and total publications.</a:t>
            </a:r>
            <a:endParaRPr lang="en-US" altLang="zh-CN" sz="3200" dirty="0">
              <a:latin typeface="Arial" panose="020B0604020202020204" pitchFamily="34" charset="0"/>
              <a:cs typeface="Arial" panose="020B0604020202020204" pitchFamily="34" charset="0"/>
            </a:endParaRPr>
          </a:p>
        </p:txBody>
      </p:sp>
      <p:pic>
        <p:nvPicPr>
          <p:cNvPr id="6" name="图片 5">
            <a:extLst>
              <a:ext uri="{FF2B5EF4-FFF2-40B4-BE49-F238E27FC236}">
                <a16:creationId xmlns:a16="http://schemas.microsoft.com/office/drawing/2014/main" id="{7E510C0E-93E3-1D57-68CE-C47644320D09}"/>
              </a:ext>
            </a:extLst>
          </p:cNvPr>
          <p:cNvPicPr>
            <a:picLocks noChangeAspect="1"/>
          </p:cNvPicPr>
          <p:nvPr/>
        </p:nvPicPr>
        <p:blipFill>
          <a:blip r:embed="rId7"/>
          <a:stretch>
            <a:fillRect/>
          </a:stretch>
        </p:blipFill>
        <p:spPr>
          <a:xfrm>
            <a:off x="15639736" y="22016781"/>
            <a:ext cx="13228320" cy="6839603"/>
          </a:xfrm>
          <a:prstGeom prst="rect">
            <a:avLst/>
          </a:prstGeom>
          <a:solidFill>
            <a:srgbClr val="000000"/>
          </a:solidFill>
        </p:spPr>
      </p:pic>
      <p:sp>
        <p:nvSpPr>
          <p:cNvPr id="9" name="文本框 8">
            <a:extLst>
              <a:ext uri="{FF2B5EF4-FFF2-40B4-BE49-F238E27FC236}">
                <a16:creationId xmlns:a16="http://schemas.microsoft.com/office/drawing/2014/main" id="{A0ACAC80-6ACE-00C8-1125-D5F7DC5695D9}"/>
              </a:ext>
            </a:extLst>
          </p:cNvPr>
          <p:cNvSpPr txBox="1"/>
          <p:nvPr/>
        </p:nvSpPr>
        <p:spPr>
          <a:xfrm>
            <a:off x="17247630" y="29007163"/>
            <a:ext cx="11190210" cy="1077218"/>
          </a:xfrm>
          <a:prstGeom prst="rect">
            <a:avLst/>
          </a:prstGeom>
          <a:noFill/>
        </p:spPr>
        <p:txBody>
          <a:bodyPr wrap="square">
            <a:spAutoFit/>
          </a:bodyPr>
          <a:lstStyle/>
          <a:p>
            <a:r>
              <a:rPr lang="en-US" altLang="zh-CN" sz="3200" dirty="0"/>
              <a:t>Figure 6. Boxplot: (a) database size used by the authors; </a:t>
            </a:r>
          </a:p>
          <a:p>
            <a:pPr algn="ctr"/>
            <a:r>
              <a:rPr lang="en-US" altLang="zh-CN" sz="3200" dirty="0"/>
              <a:t>(b) Training and Test share of the database. </a:t>
            </a:r>
            <a:endParaRPr lang="en-US" altLang="zh-CN" sz="3200" dirty="0">
              <a:latin typeface="Arial" panose="020B0604020202020204" pitchFamily="34" charset="0"/>
              <a:cs typeface="Arial" panose="020B0604020202020204" pitchFamily="34" charset="0"/>
            </a:endParaRPr>
          </a:p>
        </p:txBody>
      </p:sp>
      <p:pic>
        <p:nvPicPr>
          <p:cNvPr id="1026" name="Picture 2" descr="1962, The University of Brasília (Portuguese: Universidade de Brasília ...">
            <a:extLst>
              <a:ext uri="{FF2B5EF4-FFF2-40B4-BE49-F238E27FC236}">
                <a16:creationId xmlns:a16="http://schemas.microsoft.com/office/drawing/2014/main" id="{0C49359E-9150-0B39-ED42-43C35F81505D}"/>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1275" b="89951" l="5966" r="89962">
                        <a14:foregroundMark x1="43371" y1="34191" x2="43371" y2="34191"/>
                        <a14:foregroundMark x1="62121" y1="31250" x2="62121" y2="31250"/>
                        <a14:foregroundMark x1="68466" y1="45343" x2="68466" y2="45343"/>
                        <a14:foregroundMark x1="34659" y1="57230" x2="34659" y2="57230"/>
                      </a14:backgroundRemoval>
                    </a14:imgEffect>
                  </a14:imgLayer>
                </a14:imgProps>
              </a:ext>
              <a:ext uri="{28A0092B-C50C-407E-A947-70E740481C1C}">
                <a14:useLocalDpi xmlns:a14="http://schemas.microsoft.com/office/drawing/2010/main" val="0"/>
              </a:ext>
            </a:extLst>
          </a:blip>
          <a:srcRect/>
          <a:stretch>
            <a:fillRect/>
          </a:stretch>
        </p:blipFill>
        <p:spPr bwMode="auto">
          <a:xfrm>
            <a:off x="0" y="67013"/>
            <a:ext cx="5134709" cy="3163300"/>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a:extLst>
              <a:ext uri="{FF2B5EF4-FFF2-40B4-BE49-F238E27FC236}">
                <a16:creationId xmlns:a16="http://schemas.microsoft.com/office/drawing/2014/main" id="{AF025FA1-8729-1F06-17C0-394BD6A13563}"/>
              </a:ext>
            </a:extLst>
          </p:cNvPr>
          <p:cNvSpPr/>
          <p:nvPr/>
        </p:nvSpPr>
        <p:spPr>
          <a:xfrm>
            <a:off x="657493" y="2075333"/>
            <a:ext cx="3928331" cy="877281"/>
          </a:xfrm>
          <a:prstGeom prst="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dirty="0" err="1"/>
              <a:t>Universidade</a:t>
            </a:r>
            <a:r>
              <a:rPr lang="en-US" altLang="zh-CN" sz="2800" dirty="0"/>
              <a:t> de Brasilia</a:t>
            </a:r>
            <a:endParaRPr lang="zh-CN" altLang="en-US" sz="2800" dirty="0"/>
          </a:p>
        </p:txBody>
      </p:sp>
      <p:sp>
        <p:nvSpPr>
          <p:cNvPr id="19" name="文本框 18">
            <a:extLst>
              <a:ext uri="{FF2B5EF4-FFF2-40B4-BE49-F238E27FC236}">
                <a16:creationId xmlns:a16="http://schemas.microsoft.com/office/drawing/2014/main" id="{A6965E64-EFB4-A0A2-2E8F-1D81C19BA076}"/>
              </a:ext>
            </a:extLst>
          </p:cNvPr>
          <p:cNvSpPr txBox="1"/>
          <p:nvPr/>
        </p:nvSpPr>
        <p:spPr>
          <a:xfrm>
            <a:off x="417987" y="7013565"/>
            <a:ext cx="14234160" cy="830997"/>
          </a:xfrm>
          <a:prstGeom prst="rect">
            <a:avLst/>
          </a:prstGeom>
          <a:solidFill>
            <a:schemeClr val="accent6">
              <a:lumMod val="60000"/>
              <a:lumOff val="40000"/>
            </a:schemeClr>
          </a:solidFill>
          <a:ln>
            <a:solidFill>
              <a:schemeClr val="bg2">
                <a:lumMod val="75000"/>
              </a:schemeClr>
            </a:solidFill>
          </a:ln>
        </p:spPr>
        <p:txBody>
          <a:bodyPr wrap="square">
            <a:spAutoFit/>
          </a:bodyPr>
          <a:lstStyle/>
          <a:p>
            <a:pPr lvl="0" algn="ctr">
              <a:defRPr/>
            </a:pPr>
            <a:r>
              <a:rPr lang="en-US" altLang="zh-CN" sz="4800" dirty="0">
                <a:solidFill>
                  <a:schemeClr val="bg1"/>
                </a:solidFill>
                <a:latin typeface="Arial" panose="020B0604020202020204" pitchFamily="34" charset="0"/>
                <a:ea typeface="等线" panose="02010600030101010101" pitchFamily="2" charset="-122"/>
                <a:cs typeface="Arial" panose="020B0604020202020204" pitchFamily="34" charset="0"/>
              </a:rPr>
              <a:t>Summary</a:t>
            </a:r>
          </a:p>
        </p:txBody>
      </p:sp>
      <p:sp>
        <p:nvSpPr>
          <p:cNvPr id="20" name="文本框 19">
            <a:extLst>
              <a:ext uri="{FF2B5EF4-FFF2-40B4-BE49-F238E27FC236}">
                <a16:creationId xmlns:a16="http://schemas.microsoft.com/office/drawing/2014/main" id="{4749349F-1909-7030-C0B8-5B6D3EFF9B90}"/>
              </a:ext>
            </a:extLst>
          </p:cNvPr>
          <p:cNvSpPr txBox="1"/>
          <p:nvPr/>
        </p:nvSpPr>
        <p:spPr>
          <a:xfrm>
            <a:off x="417987" y="10667084"/>
            <a:ext cx="14234160" cy="830997"/>
          </a:xfrm>
          <a:prstGeom prst="rect">
            <a:avLst/>
          </a:prstGeom>
          <a:solidFill>
            <a:schemeClr val="accent2">
              <a:lumMod val="40000"/>
              <a:lumOff val="60000"/>
            </a:schemeClr>
          </a:solidFill>
          <a:ln>
            <a:solidFill>
              <a:schemeClr val="tx1">
                <a:lumMod val="50000"/>
                <a:lumOff val="50000"/>
              </a:schemeClr>
            </a:solidFill>
          </a:ln>
        </p:spPr>
        <p:txBody>
          <a:bodyPr wrap="square">
            <a:spAutoFit/>
          </a:bodyPr>
          <a:lstStyle/>
          <a:p>
            <a:pPr lvl="0" algn="ctr">
              <a:defRPr/>
            </a:pPr>
            <a:r>
              <a:rPr lang="en-US" altLang="zh-CN" sz="4800" dirty="0">
                <a:solidFill>
                  <a:schemeClr val="bg1"/>
                </a:solidFill>
                <a:latin typeface="Arial" panose="020B0604020202020204" pitchFamily="34" charset="0"/>
                <a:ea typeface="等线" panose="02010600030101010101" pitchFamily="2" charset="-122"/>
                <a:cs typeface="Arial" panose="020B0604020202020204" pitchFamily="34" charset="0"/>
              </a:rPr>
              <a:t>Introduction</a:t>
            </a:r>
          </a:p>
        </p:txBody>
      </p:sp>
      <p:sp>
        <p:nvSpPr>
          <p:cNvPr id="21" name="文本框 20">
            <a:extLst>
              <a:ext uri="{FF2B5EF4-FFF2-40B4-BE49-F238E27FC236}">
                <a16:creationId xmlns:a16="http://schemas.microsoft.com/office/drawing/2014/main" id="{19B18115-C31F-392A-F9EF-59B3D4E7B4D2}"/>
              </a:ext>
            </a:extLst>
          </p:cNvPr>
          <p:cNvSpPr txBox="1"/>
          <p:nvPr/>
        </p:nvSpPr>
        <p:spPr>
          <a:xfrm>
            <a:off x="530487" y="15238142"/>
            <a:ext cx="14234160" cy="830997"/>
          </a:xfrm>
          <a:prstGeom prst="rect">
            <a:avLst/>
          </a:prstGeom>
          <a:solidFill>
            <a:schemeClr val="bg1">
              <a:lumMod val="75000"/>
            </a:schemeClr>
          </a:solidFill>
          <a:ln>
            <a:solidFill>
              <a:schemeClr val="tx1">
                <a:lumMod val="50000"/>
                <a:lumOff val="50000"/>
              </a:schemeClr>
            </a:solidFill>
          </a:ln>
        </p:spPr>
        <p:txBody>
          <a:bodyPr wrap="square">
            <a:spAutoFit/>
          </a:bodyPr>
          <a:lstStyle/>
          <a:p>
            <a:pPr lvl="0" algn="ctr">
              <a:defRPr/>
            </a:pPr>
            <a:r>
              <a:rPr lang="en-US" altLang="zh-CN" sz="4800" dirty="0">
                <a:solidFill>
                  <a:schemeClr val="bg1"/>
                </a:solidFill>
                <a:latin typeface="Arial" panose="020B0604020202020204" pitchFamily="34" charset="0"/>
                <a:ea typeface="等线" panose="02010600030101010101" pitchFamily="2" charset="-122"/>
                <a:cs typeface="Arial" panose="020B0604020202020204" pitchFamily="34" charset="0"/>
              </a:rPr>
              <a:t>Methodology</a:t>
            </a:r>
          </a:p>
        </p:txBody>
      </p:sp>
      <p:sp>
        <p:nvSpPr>
          <p:cNvPr id="22" name="文本框 21">
            <a:extLst>
              <a:ext uri="{FF2B5EF4-FFF2-40B4-BE49-F238E27FC236}">
                <a16:creationId xmlns:a16="http://schemas.microsoft.com/office/drawing/2014/main" id="{185B3881-8BEC-185A-7FA1-9757131530E0}"/>
              </a:ext>
            </a:extLst>
          </p:cNvPr>
          <p:cNvSpPr txBox="1"/>
          <p:nvPr/>
        </p:nvSpPr>
        <p:spPr>
          <a:xfrm>
            <a:off x="301459" y="27968723"/>
            <a:ext cx="14234160" cy="830997"/>
          </a:xfrm>
          <a:prstGeom prst="rect">
            <a:avLst/>
          </a:prstGeom>
          <a:solidFill>
            <a:srgbClr val="CCCCFF"/>
          </a:solidFill>
          <a:ln>
            <a:solidFill>
              <a:schemeClr val="tx1">
                <a:lumMod val="50000"/>
                <a:lumOff val="50000"/>
              </a:schemeClr>
            </a:solidFill>
          </a:ln>
        </p:spPr>
        <p:txBody>
          <a:bodyPr wrap="square">
            <a:spAutoFit/>
          </a:bodyPr>
          <a:lstStyle/>
          <a:p>
            <a:pPr algn="ctr">
              <a:defRPr/>
            </a:pPr>
            <a:r>
              <a:rPr lang="en-US" altLang="zh-CN" sz="4800" dirty="0">
                <a:solidFill>
                  <a:schemeClr val="bg1"/>
                </a:solidFill>
                <a:latin typeface="Arial" panose="020B0604020202020204" pitchFamily="34" charset="0"/>
                <a:ea typeface="等线" panose="02010600030101010101" pitchFamily="2" charset="-122"/>
                <a:cs typeface="Arial" panose="020B0604020202020204" pitchFamily="34" charset="0"/>
              </a:rPr>
              <a:t>PICOC</a:t>
            </a:r>
          </a:p>
        </p:txBody>
      </p:sp>
      <p:sp>
        <p:nvSpPr>
          <p:cNvPr id="26" name="文本框 25">
            <a:extLst>
              <a:ext uri="{FF2B5EF4-FFF2-40B4-BE49-F238E27FC236}">
                <a16:creationId xmlns:a16="http://schemas.microsoft.com/office/drawing/2014/main" id="{B1EFDF0B-6CB1-7C92-907C-E4727C497AD7}"/>
              </a:ext>
            </a:extLst>
          </p:cNvPr>
          <p:cNvSpPr txBox="1"/>
          <p:nvPr/>
        </p:nvSpPr>
        <p:spPr>
          <a:xfrm>
            <a:off x="530487" y="39509264"/>
            <a:ext cx="14234160" cy="830997"/>
          </a:xfrm>
          <a:prstGeom prst="rect">
            <a:avLst/>
          </a:prstGeom>
          <a:solidFill>
            <a:srgbClr val="FF9999"/>
          </a:solidFill>
        </p:spPr>
        <p:txBody>
          <a:bodyPr wrap="square">
            <a:spAutoFit/>
          </a:bodyPr>
          <a:lstStyle/>
          <a:p>
            <a:pPr algn="ctr">
              <a:defRPr/>
            </a:pPr>
            <a:r>
              <a:rPr lang="en-US" altLang="zh-CN" sz="4800" dirty="0" err="1">
                <a:solidFill>
                  <a:schemeClr val="bg1"/>
                </a:solidFill>
                <a:latin typeface="Arial" panose="020B0604020202020204" pitchFamily="34" charset="0"/>
                <a:ea typeface="等线" panose="02010600030101010101" pitchFamily="2" charset="-122"/>
                <a:cs typeface="Arial" panose="020B0604020202020204" pitchFamily="34" charset="0"/>
              </a:rPr>
              <a:t>Acknowlegments</a:t>
            </a:r>
            <a:endParaRPr lang="en-US" altLang="zh-CN" sz="4800" dirty="0">
              <a:solidFill>
                <a:schemeClr val="bg1"/>
              </a:solidFill>
              <a:latin typeface="Arial" panose="020B0604020202020204" pitchFamily="34" charset="0"/>
              <a:ea typeface="等线" panose="02010600030101010101" pitchFamily="2" charset="-122"/>
              <a:cs typeface="Arial" panose="020B0604020202020204" pitchFamily="34" charset="0"/>
            </a:endParaRPr>
          </a:p>
        </p:txBody>
      </p:sp>
      <p:sp>
        <p:nvSpPr>
          <p:cNvPr id="27" name="文本框 26">
            <a:extLst>
              <a:ext uri="{FF2B5EF4-FFF2-40B4-BE49-F238E27FC236}">
                <a16:creationId xmlns:a16="http://schemas.microsoft.com/office/drawing/2014/main" id="{0CA6EE84-FE06-C19A-561F-4B4A5A9F01A7}"/>
              </a:ext>
            </a:extLst>
          </p:cNvPr>
          <p:cNvSpPr txBox="1"/>
          <p:nvPr/>
        </p:nvSpPr>
        <p:spPr>
          <a:xfrm>
            <a:off x="15639735" y="35775381"/>
            <a:ext cx="14234160" cy="830997"/>
          </a:xfrm>
          <a:prstGeom prst="rect">
            <a:avLst/>
          </a:prstGeom>
          <a:solidFill>
            <a:srgbClr val="D284B2"/>
          </a:solidFill>
          <a:ln>
            <a:solidFill>
              <a:schemeClr val="tx1">
                <a:lumMod val="50000"/>
                <a:lumOff val="50000"/>
              </a:schemeClr>
            </a:solidFill>
          </a:ln>
        </p:spPr>
        <p:txBody>
          <a:bodyPr wrap="square">
            <a:spAutoFit/>
          </a:bodyPr>
          <a:lstStyle/>
          <a:p>
            <a:pPr algn="ctr">
              <a:defRPr/>
            </a:pPr>
            <a:r>
              <a:rPr lang="en-US" altLang="zh-CN" sz="4800" dirty="0">
                <a:solidFill>
                  <a:schemeClr val="bg1"/>
                </a:solidFill>
                <a:latin typeface="Arial" panose="020B0604020202020204" pitchFamily="34" charset="0"/>
                <a:ea typeface="等线" panose="02010600030101010101" pitchFamily="2" charset="-122"/>
                <a:cs typeface="Arial" panose="020B0604020202020204" pitchFamily="34" charset="0"/>
              </a:rPr>
              <a:t>References</a:t>
            </a:r>
          </a:p>
        </p:txBody>
      </p:sp>
      <p:sp>
        <p:nvSpPr>
          <p:cNvPr id="30" name="文本框 29">
            <a:extLst>
              <a:ext uri="{FF2B5EF4-FFF2-40B4-BE49-F238E27FC236}">
                <a16:creationId xmlns:a16="http://schemas.microsoft.com/office/drawing/2014/main" id="{23F31D0A-2B49-1C7C-9083-BB84F48A5E1C}"/>
              </a:ext>
            </a:extLst>
          </p:cNvPr>
          <p:cNvSpPr txBox="1"/>
          <p:nvPr/>
        </p:nvSpPr>
        <p:spPr>
          <a:xfrm>
            <a:off x="15639735" y="30265260"/>
            <a:ext cx="14234160" cy="830997"/>
          </a:xfrm>
          <a:prstGeom prst="rect">
            <a:avLst/>
          </a:prstGeom>
          <a:solidFill>
            <a:srgbClr val="D8A388"/>
          </a:solidFill>
          <a:ln>
            <a:solidFill>
              <a:schemeClr val="tx1">
                <a:lumMod val="50000"/>
                <a:lumOff val="50000"/>
              </a:schemeClr>
            </a:solidFill>
          </a:ln>
        </p:spPr>
        <p:txBody>
          <a:bodyPr wrap="square">
            <a:spAutoFit/>
          </a:bodyPr>
          <a:lstStyle/>
          <a:p>
            <a:pPr algn="ctr">
              <a:defRPr/>
            </a:pPr>
            <a:r>
              <a:rPr lang="en-US" altLang="zh-CN" sz="4800" dirty="0">
                <a:solidFill>
                  <a:schemeClr val="bg1"/>
                </a:solidFill>
                <a:latin typeface="Arial" panose="020B0604020202020204" pitchFamily="34" charset="0"/>
                <a:ea typeface="等线" panose="02010600030101010101" pitchFamily="2" charset="-122"/>
                <a:cs typeface="Arial" panose="020B0604020202020204" pitchFamily="34" charset="0"/>
              </a:rPr>
              <a:t>Conclusion</a:t>
            </a:r>
          </a:p>
        </p:txBody>
      </p:sp>
      <p:sp>
        <p:nvSpPr>
          <p:cNvPr id="32" name="文本框 31">
            <a:extLst>
              <a:ext uri="{FF2B5EF4-FFF2-40B4-BE49-F238E27FC236}">
                <a16:creationId xmlns:a16="http://schemas.microsoft.com/office/drawing/2014/main" id="{D4F52002-2F39-BA95-9C9E-80C554B3E8C6}"/>
              </a:ext>
            </a:extLst>
          </p:cNvPr>
          <p:cNvSpPr txBox="1"/>
          <p:nvPr/>
        </p:nvSpPr>
        <p:spPr>
          <a:xfrm>
            <a:off x="15479079" y="7046752"/>
            <a:ext cx="14234160" cy="830997"/>
          </a:xfrm>
          <a:prstGeom prst="rect">
            <a:avLst/>
          </a:prstGeom>
          <a:solidFill>
            <a:srgbClr val="99CCFF"/>
          </a:solidFill>
          <a:ln>
            <a:solidFill>
              <a:schemeClr val="tx1">
                <a:lumMod val="50000"/>
                <a:lumOff val="50000"/>
              </a:schemeClr>
            </a:solidFill>
          </a:ln>
        </p:spPr>
        <p:txBody>
          <a:bodyPr wrap="square">
            <a:spAutoFit/>
          </a:bodyPr>
          <a:lstStyle/>
          <a:p>
            <a:pPr lvl="0" algn="ctr">
              <a:defRPr/>
            </a:pPr>
            <a:r>
              <a:rPr lang="en-US" altLang="zh-CN" sz="4800" dirty="0">
                <a:solidFill>
                  <a:schemeClr val="bg1"/>
                </a:solidFill>
                <a:latin typeface="Arial" panose="020B0604020202020204" pitchFamily="34" charset="0"/>
                <a:ea typeface="等线" panose="02010600030101010101" pitchFamily="2" charset="-122"/>
                <a:cs typeface="Arial" panose="020B0604020202020204" pitchFamily="34" charset="0"/>
              </a:rPr>
              <a:t>Results</a:t>
            </a:r>
          </a:p>
        </p:txBody>
      </p:sp>
    </p:spTree>
    <p:extLst>
      <p:ext uri="{BB962C8B-B14F-4D97-AF65-F5344CB8AC3E}">
        <p14:creationId xmlns:p14="http://schemas.microsoft.com/office/powerpoint/2010/main" val="193869376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207</TotalTime>
  <Words>779</Words>
  <Application>Microsoft Office PowerPoint</Application>
  <PresentationFormat>自定义</PresentationFormat>
  <Paragraphs>47</Paragraphs>
  <Slides>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vt:i4>
      </vt:variant>
    </vt:vector>
  </HeadingPairs>
  <TitlesOfParts>
    <vt:vector size="9" baseType="lpstr">
      <vt:lpstr>等线</vt:lpstr>
      <vt:lpstr>Arial</vt:lpstr>
      <vt:lpstr>Arial Black</vt:lpstr>
      <vt:lpstr>Calibri</vt:lpstr>
      <vt:lpstr>Calibri Light</vt:lpstr>
      <vt:lpstr>Times New Roman</vt:lpstr>
      <vt:lpstr>Office 主题​​</vt:lpstr>
      <vt:lpstr>郎志远 23724590 学术海报 作者: Sofia Leão Carvalho, Mauricio Martines Sales, André Luís Brasil Cavalcante 文献标题：Systematic literature review and mapping of the prediction of pile capacities 杂志名称：Soils and Rocks 年份：2023 卷号：46 期号：3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志远 郎</dc:creator>
  <cp:lastModifiedBy>志远 郎</cp:lastModifiedBy>
  <cp:revision>4</cp:revision>
  <dcterms:created xsi:type="dcterms:W3CDTF">2023-10-07T15:09:59Z</dcterms:created>
  <dcterms:modified xsi:type="dcterms:W3CDTF">2023-10-08T13:58:54Z</dcterms:modified>
</cp:coreProperties>
</file>