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9" r:id="rId3"/>
    <p:sldId id="268" r:id="rId4"/>
    <p:sldId id="290" r:id="rId5"/>
    <p:sldId id="271" r:id="rId6"/>
    <p:sldId id="283" r:id="rId7"/>
    <p:sldId id="287" r:id="rId8"/>
    <p:sldId id="272" r:id="rId9"/>
    <p:sldId id="261" r:id="rId10"/>
  </p:sldIdLst>
  <p:sldSz cx="12192000" cy="6858000"/>
  <p:notesSz cx="6858000" cy="9144000"/>
  <p:custDataLst>
    <p:tags r:id="rId12"/>
  </p:custDataLst>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56">
          <p15:clr>
            <a:srgbClr val="A4A3A4"/>
          </p15:clr>
        </p15:guide>
        <p15:guide id="2" orient="horz" pos="2160">
          <p15:clr>
            <a:srgbClr val="A4A3A4"/>
          </p15:clr>
        </p15:guide>
        <p15:guide id="3" orient="horz" pos="4224" userDrawn="1">
          <p15:clr>
            <a:srgbClr val="A4A3A4"/>
          </p15:clr>
        </p15:guide>
        <p15:guide id="4" pos="252">
          <p15:clr>
            <a:srgbClr val="A4A3A4"/>
          </p15:clr>
        </p15:guide>
        <p15:guide id="5" pos="74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1A9895"/>
    <a:srgbClr val="A1D3D0"/>
    <a:srgbClr val="E9E9E9"/>
    <a:srgbClr val="E4E4E4"/>
    <a:srgbClr val="DADADA"/>
    <a:srgbClr val="E7E7E7"/>
    <a:srgbClr val="425B5B"/>
    <a:srgbClr val="00272C"/>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7" autoAdjust="0"/>
  </p:normalViewPr>
  <p:slideViewPr>
    <p:cSldViewPr snapToGrid="0" snapToObjects="1">
      <p:cViewPr varScale="1">
        <p:scale>
          <a:sx n="83" d="100"/>
          <a:sy n="83" d="100"/>
        </p:scale>
        <p:origin x="614" y="-955"/>
      </p:cViewPr>
      <p:guideLst>
        <p:guide pos="3856"/>
        <p:guide orient="horz" pos="2160"/>
        <p:guide orient="horz" pos="4224"/>
        <p:guide pos="252"/>
        <p:guide pos="741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DCCCA-0BC9-4E4A-BDA5-57CA6EE6A4D0}"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6540-3D4A-4D1B-89C3-AFCFAF39EF4F}" type="slidenum">
              <a:rPr lang="zh-CN" altLang="en-US" smtClean="0"/>
              <a:t>‹#›</a:t>
            </a:fld>
            <a:endParaRPr lang="zh-CN" altLang="en-US"/>
          </a:p>
        </p:txBody>
      </p:sp>
    </p:spTree>
    <p:extLst>
      <p:ext uri="{BB962C8B-B14F-4D97-AF65-F5344CB8AC3E}">
        <p14:creationId xmlns:p14="http://schemas.microsoft.com/office/powerpoint/2010/main" val="791543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06540-3D4A-4D1B-89C3-AFCFAF39EF4F}" type="slidenum">
              <a:rPr lang="zh-CN" altLang="en-US" smtClean="0"/>
              <a:t>1</a:t>
            </a:fld>
            <a:endParaRPr lang="zh-CN" altLang="en-US"/>
          </a:p>
        </p:txBody>
      </p:sp>
    </p:spTree>
    <p:extLst>
      <p:ext uri="{BB962C8B-B14F-4D97-AF65-F5344CB8AC3E}">
        <p14:creationId xmlns:p14="http://schemas.microsoft.com/office/powerpoint/2010/main" val="172905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06540-3D4A-4D1B-89C3-AFCFAF39EF4F}" type="slidenum">
              <a:rPr lang="zh-CN" altLang="en-US" smtClean="0"/>
              <a:t>2</a:t>
            </a:fld>
            <a:endParaRPr lang="zh-CN" altLang="en-US"/>
          </a:p>
        </p:txBody>
      </p:sp>
    </p:spTree>
    <p:extLst>
      <p:ext uri="{BB962C8B-B14F-4D97-AF65-F5344CB8AC3E}">
        <p14:creationId xmlns:p14="http://schemas.microsoft.com/office/powerpoint/2010/main" val="2128229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3</a:t>
            </a:fld>
            <a:endParaRPr lang="zh-CN" altLang="en-US"/>
          </a:p>
        </p:txBody>
      </p:sp>
    </p:spTree>
    <p:extLst>
      <p:ext uri="{BB962C8B-B14F-4D97-AF65-F5344CB8AC3E}">
        <p14:creationId xmlns:p14="http://schemas.microsoft.com/office/powerpoint/2010/main" val="314831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6540-3D4A-4D1B-89C3-AFCFAF39EF4F}" type="slidenum">
              <a:rPr lang="zh-CN" altLang="en-US" smtClean="0"/>
              <a:t>4</a:t>
            </a:fld>
            <a:endParaRPr lang="zh-CN" altLang="en-US"/>
          </a:p>
        </p:txBody>
      </p:sp>
    </p:spTree>
    <p:extLst>
      <p:ext uri="{BB962C8B-B14F-4D97-AF65-F5344CB8AC3E}">
        <p14:creationId xmlns:p14="http://schemas.microsoft.com/office/powerpoint/2010/main" val="3106592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06540-3D4A-4D1B-89C3-AFCFAF39EF4F}" type="slidenum">
              <a:rPr lang="zh-CN" altLang="en-US" smtClean="0"/>
              <a:t>5</a:t>
            </a:fld>
            <a:endParaRPr lang="zh-CN" altLang="en-US"/>
          </a:p>
        </p:txBody>
      </p:sp>
    </p:spTree>
    <p:extLst>
      <p:ext uri="{BB962C8B-B14F-4D97-AF65-F5344CB8AC3E}">
        <p14:creationId xmlns:p14="http://schemas.microsoft.com/office/powerpoint/2010/main" val="2956969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06540-3D4A-4D1B-89C3-AFCFAF39EF4F}" type="slidenum">
              <a:rPr lang="zh-CN" altLang="en-US" smtClean="0"/>
              <a:t>6</a:t>
            </a:fld>
            <a:endParaRPr lang="zh-CN" altLang="en-US"/>
          </a:p>
        </p:txBody>
      </p:sp>
    </p:spTree>
    <p:extLst>
      <p:ext uri="{BB962C8B-B14F-4D97-AF65-F5344CB8AC3E}">
        <p14:creationId xmlns:p14="http://schemas.microsoft.com/office/powerpoint/2010/main" val="1089572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06540-3D4A-4D1B-89C3-AFCFAF39EF4F}" type="slidenum">
              <a:rPr lang="zh-CN" altLang="en-US" smtClean="0"/>
              <a:t>7</a:t>
            </a:fld>
            <a:endParaRPr lang="zh-CN" altLang="en-US"/>
          </a:p>
        </p:txBody>
      </p:sp>
    </p:spTree>
    <p:extLst>
      <p:ext uri="{BB962C8B-B14F-4D97-AF65-F5344CB8AC3E}">
        <p14:creationId xmlns:p14="http://schemas.microsoft.com/office/powerpoint/2010/main" val="328659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06540-3D4A-4D1B-89C3-AFCFAF39EF4F}" type="slidenum">
              <a:rPr lang="zh-CN" altLang="en-US" smtClean="0"/>
              <a:t>8</a:t>
            </a:fld>
            <a:endParaRPr lang="zh-CN" altLang="en-US"/>
          </a:p>
        </p:txBody>
      </p:sp>
    </p:spTree>
    <p:extLst>
      <p:ext uri="{BB962C8B-B14F-4D97-AF65-F5344CB8AC3E}">
        <p14:creationId xmlns:p14="http://schemas.microsoft.com/office/powerpoint/2010/main" val="255762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06540-3D4A-4D1B-89C3-AFCFAF39EF4F}" type="slidenum">
              <a:rPr lang="zh-CN" altLang="en-US" smtClean="0"/>
              <a:t>9</a:t>
            </a:fld>
            <a:endParaRPr lang="zh-CN" altLang="en-US"/>
          </a:p>
        </p:txBody>
      </p:sp>
    </p:spTree>
    <p:extLst>
      <p:ext uri="{BB962C8B-B14F-4D97-AF65-F5344CB8AC3E}">
        <p14:creationId xmlns:p14="http://schemas.microsoft.com/office/powerpoint/2010/main" val="287015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9E9E9"/>
        </a:solidFill>
        <a:effectLst/>
      </p:bgPr>
    </p:bg>
    <p:spTree>
      <p:nvGrpSpPr>
        <p:cNvPr id="1" name=""/>
        <p:cNvGrpSpPr/>
        <p:nvPr/>
      </p:nvGrpSpPr>
      <p:grpSpPr>
        <a:xfrm>
          <a:off x="0" y="0"/>
          <a:ext cx="0" cy="0"/>
          <a:chOff x="0" y="0"/>
          <a:chExt cx="0" cy="0"/>
        </a:xfrm>
      </p:grpSpPr>
      <p:cxnSp>
        <p:nvCxnSpPr>
          <p:cNvPr id="13" name="直接连接符 12"/>
          <p:cNvCxnSpPr/>
          <p:nvPr userDrawn="1"/>
        </p:nvCxnSpPr>
        <p:spPr>
          <a:xfrm flipH="1">
            <a:off x="-165100" y="264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38100" y="391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H="1">
            <a:off x="88900" y="518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a:off x="215900" y="645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a:off x="342900" y="772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flipH="1">
            <a:off x="469900" y="899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flipH="1">
            <a:off x="596900" y="1026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723900" y="1153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850900" y="1280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977900" y="1407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flipH="1">
            <a:off x="1104900" y="1534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flipH="1">
            <a:off x="1231900" y="1661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flipH="1">
            <a:off x="1358900" y="1788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nvCxnSpPr>
        <p:spPr>
          <a:xfrm flipH="1">
            <a:off x="1485900" y="1915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flipH="1">
            <a:off x="1612900" y="2042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flipH="1">
            <a:off x="1739900" y="2169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nvCxnSpPr>
        <p:spPr>
          <a:xfrm flipH="1">
            <a:off x="1866900" y="2296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nvCxnSpPr>
        <p:spPr>
          <a:xfrm flipH="1">
            <a:off x="1993900" y="2423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flipH="1">
            <a:off x="2120900" y="2550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flipH="1">
            <a:off x="2247900" y="2677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flipH="1">
            <a:off x="2374900" y="2804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nvCxnSpPr>
        <p:spPr>
          <a:xfrm flipH="1">
            <a:off x="2501900" y="2931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2628900" y="3058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flipH="1">
            <a:off x="2755900" y="3185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flipH="1">
            <a:off x="2882900" y="3312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3009900" y="3439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flipH="1">
            <a:off x="3136900" y="3566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flipH="1">
            <a:off x="3263900" y="3693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userDrawn="1"/>
        </p:nvCxnSpPr>
        <p:spPr>
          <a:xfrm flipH="1">
            <a:off x="3390900" y="3820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userDrawn="1"/>
        </p:nvCxnSpPr>
        <p:spPr>
          <a:xfrm flipH="1">
            <a:off x="3517900" y="3947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userDrawn="1"/>
        </p:nvCxnSpPr>
        <p:spPr>
          <a:xfrm flipH="1">
            <a:off x="3644900" y="4074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userDrawn="1"/>
        </p:nvCxnSpPr>
        <p:spPr>
          <a:xfrm flipH="1">
            <a:off x="3771900" y="4201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userDrawn="1"/>
        </p:nvCxnSpPr>
        <p:spPr>
          <a:xfrm flipH="1">
            <a:off x="3898900" y="4328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flipH="1">
            <a:off x="4025900" y="4455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userDrawn="1"/>
        </p:nvCxnSpPr>
        <p:spPr>
          <a:xfrm flipH="1">
            <a:off x="4152900" y="4582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userDrawn="1"/>
        </p:nvCxnSpPr>
        <p:spPr>
          <a:xfrm flipH="1">
            <a:off x="4279900" y="4709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userDrawn="1"/>
        </p:nvCxnSpPr>
        <p:spPr>
          <a:xfrm flipH="1">
            <a:off x="4406900" y="4836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flipH="1">
            <a:off x="4533900" y="4963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userDrawn="1"/>
        </p:nvCxnSpPr>
        <p:spPr>
          <a:xfrm flipH="1">
            <a:off x="-292100" y="137795"/>
            <a:ext cx="2418715" cy="2286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圆角矩形 2"/>
          <p:cNvSpPr/>
          <p:nvPr userDrawn="1"/>
        </p:nvSpPr>
        <p:spPr>
          <a:xfrm>
            <a:off x="425602" y="652450"/>
            <a:ext cx="11340795" cy="4876549"/>
          </a:xfrm>
          <a:prstGeom prst="roundRect">
            <a:avLst/>
          </a:prstGeom>
          <a:solidFill>
            <a:srgbClr val="E9E9E9"/>
          </a:solid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5754" y="-23111"/>
            <a:ext cx="12207754" cy="361483"/>
          </a:xfrm>
          <a:prstGeom prst="rect">
            <a:avLst/>
          </a:prstGeom>
          <a:pattFill prst="pct70">
            <a:fgClr>
              <a:schemeClr val="accent1">
                <a:lumMod val="75000"/>
              </a:schemeClr>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userDrawn="1"/>
        </p:nvGrpSpPr>
        <p:grpSpPr>
          <a:xfrm rot="3540000" flipH="1">
            <a:off x="7560310" y="2720975"/>
            <a:ext cx="7341870" cy="6329045"/>
            <a:chOff x="3241126" y="967902"/>
            <a:chExt cx="5709747" cy="4922196"/>
          </a:xfrm>
        </p:grpSpPr>
        <p:sp>
          <p:nvSpPr>
            <p:cNvPr id="22" name="圆角矩形 21"/>
            <p:cNvSpPr/>
            <p:nvPr/>
          </p:nvSpPr>
          <p:spPr>
            <a:xfrm>
              <a:off x="3241126" y="967902"/>
              <a:ext cx="5709747" cy="4922196"/>
            </a:xfrm>
            <a:prstGeom prst="roundRect">
              <a:avLst/>
            </a:prstGeom>
            <a:solidFill>
              <a:srgbClr val="E9E9E9"/>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p:cNvCxnSpPr/>
            <p:nvPr/>
          </p:nvCxnSpPr>
          <p:spPr>
            <a:xfrm rot="11303420" flipH="1" flipV="1">
              <a:off x="7632705" y="984239"/>
              <a:ext cx="474623" cy="321790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005084" y="4219095"/>
              <a:ext cx="2864445" cy="1653789"/>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610CC5C3-DAC7-4F26-B96D-378D7E7886EC}" type="datetimeFigureOut">
              <a:rPr lang="zh-CN" altLang="en-US" smtClean="0"/>
              <a:t>2023/11/1</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F586992C-77E6-45F9-9EB6-5AFA48B5EFB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2E75B6"/>
        </a:solidFill>
        <a:effectLst/>
      </p:bgPr>
    </p:bg>
    <p:spTree>
      <p:nvGrpSpPr>
        <p:cNvPr id="1" name=""/>
        <p:cNvGrpSpPr/>
        <p:nvPr/>
      </p:nvGrpSpPr>
      <p:grpSpPr>
        <a:xfrm>
          <a:off x="0" y="0"/>
          <a:ext cx="0" cy="0"/>
          <a:chOff x="0" y="0"/>
          <a:chExt cx="0" cy="0"/>
        </a:xfrm>
      </p:grpSpPr>
      <p:grpSp>
        <p:nvGrpSpPr>
          <p:cNvPr id="28" name="组合 27"/>
          <p:cNvGrpSpPr/>
          <p:nvPr/>
        </p:nvGrpSpPr>
        <p:grpSpPr>
          <a:xfrm rot="693700">
            <a:off x="6432550" y="-2025015"/>
            <a:ext cx="7510780" cy="6475095"/>
            <a:chOff x="3241126" y="967902"/>
            <a:chExt cx="5709748" cy="4922199"/>
          </a:xfrm>
        </p:grpSpPr>
        <p:sp>
          <p:nvSpPr>
            <p:cNvPr id="31" name="圆角矩形 30"/>
            <p:cNvSpPr/>
            <p:nvPr/>
          </p:nvSpPr>
          <p:spPr>
            <a:xfrm>
              <a:off x="3241126" y="967902"/>
              <a:ext cx="5709748" cy="4922196"/>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E9E9E9"/>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H="1" flipV="1">
            <a:off x="-27998" y="6684266"/>
            <a:ext cx="12207852" cy="196846"/>
          </a:xfrm>
          <a:prstGeom prst="rect">
            <a:avLst/>
          </a:prstGeom>
          <a:pattFill prst="ltUpDiag">
            <a:fgClr>
              <a:srgbClr val="2E75B6"/>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rot="1918468" flipH="1">
            <a:off x="434976" y="1764030"/>
            <a:ext cx="6105524" cy="5263515"/>
            <a:chOff x="3241126" y="967902"/>
            <a:chExt cx="5709747" cy="4922199"/>
          </a:xfrm>
        </p:grpSpPr>
        <p:sp>
          <p:nvSpPr>
            <p:cNvPr id="22" name="圆角矩形 21"/>
            <p:cNvSpPr/>
            <p:nvPr/>
          </p:nvSpPr>
          <p:spPr>
            <a:xfrm>
              <a:off x="3241126" y="967902"/>
              <a:ext cx="5709747" cy="4922196"/>
            </a:xfrm>
            <a:prstGeom prst="roundRect">
              <a:avLst/>
            </a:prstGeom>
            <a:solidFill>
              <a:srgbClr val="E9E9E9"/>
            </a:solidFill>
            <a:ln w="57150">
              <a:solidFill>
                <a:srgbClr val="2E75B6">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2E75B6">
                  <a:alpha val="60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2E75B6">
                  <a:alpha val="60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2E75B6"/>
        </a:solidFill>
        <a:effectLst/>
      </p:bgPr>
    </p:bg>
    <p:spTree>
      <p:nvGrpSpPr>
        <p:cNvPr id="1" name=""/>
        <p:cNvGrpSpPr/>
        <p:nvPr/>
      </p:nvGrpSpPr>
      <p:grpSpPr>
        <a:xfrm>
          <a:off x="0" y="0"/>
          <a:ext cx="0" cy="0"/>
          <a:chOff x="0" y="0"/>
          <a:chExt cx="0" cy="0"/>
        </a:xfrm>
      </p:grpSpPr>
      <p:grpSp>
        <p:nvGrpSpPr>
          <p:cNvPr id="5" name="组合 4"/>
          <p:cNvGrpSpPr/>
          <p:nvPr/>
        </p:nvGrpSpPr>
        <p:grpSpPr>
          <a:xfrm rot="2835027" flipH="1">
            <a:off x="7909561" y="2222500"/>
            <a:ext cx="6126479" cy="5281930"/>
            <a:chOff x="3241126" y="967902"/>
            <a:chExt cx="5709747" cy="4922199"/>
          </a:xfrm>
        </p:grpSpPr>
        <p:sp>
          <p:nvSpPr>
            <p:cNvPr id="8" name="圆角矩形 7"/>
            <p:cNvSpPr/>
            <p:nvPr/>
          </p:nvSpPr>
          <p:spPr>
            <a:xfrm>
              <a:off x="3241126" y="967902"/>
              <a:ext cx="5709747" cy="4922196"/>
            </a:xfrm>
            <a:prstGeom prst="roundRect">
              <a:avLst/>
            </a:prstGeom>
            <a:no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rot="11303420" flipH="1" flipV="1">
              <a:off x="5858688" y="985309"/>
              <a:ext cx="474623" cy="3217900"/>
            </a:xfrm>
            <a:prstGeom prst="line">
              <a:avLst/>
            </a:prstGeom>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rgbClr val="E9E9E9"/>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E9E9E9"/>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2E75B6"/>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rot="919184">
            <a:off x="8321907" y="3137281"/>
            <a:ext cx="5144678" cy="5967820"/>
            <a:chOff x="9070882" y="2865798"/>
            <a:chExt cx="6044162" cy="7011222"/>
          </a:xfrm>
        </p:grpSpPr>
        <p:grpSp>
          <p:nvGrpSpPr>
            <p:cNvPr id="37" name="组合 36"/>
            <p:cNvGrpSpPr/>
            <p:nvPr userDrawn="1"/>
          </p:nvGrpSpPr>
          <p:grpSpPr>
            <a:xfrm rot="14089817" flipH="1">
              <a:off x="8587352" y="3349328"/>
              <a:ext cx="7011222" cy="6044162"/>
              <a:chOff x="3241129" y="967902"/>
              <a:chExt cx="5709753" cy="4922199"/>
            </a:xfrm>
            <a:solidFill>
              <a:srgbClr val="E9E9E9"/>
            </a:solidFill>
          </p:grpSpPr>
          <p:grpSp>
            <p:nvGrpSpPr>
              <p:cNvPr id="46" name="组合 45"/>
              <p:cNvGrpSpPr/>
              <p:nvPr/>
            </p:nvGrpSpPr>
            <p:grpSpPr>
              <a:xfrm>
                <a:off x="3241129" y="967902"/>
                <a:ext cx="5709753" cy="4922199"/>
                <a:chOff x="3241126" y="967902"/>
                <a:chExt cx="5709748" cy="4922199"/>
              </a:xfrm>
              <a:grpFill/>
            </p:grpSpPr>
            <p:sp>
              <p:nvSpPr>
                <p:cNvPr id="49" name="圆角矩形 48"/>
                <p:cNvSpPr/>
                <p:nvPr/>
              </p:nvSpPr>
              <p:spPr>
                <a:xfrm>
                  <a:off x="3241126" y="967902"/>
                  <a:ext cx="5709747" cy="4922196"/>
                </a:xfrm>
                <a:prstGeom prst="roundRect">
                  <a:avLst/>
                </a:prstGeom>
                <a:grpFill/>
                <a:ln w="57150">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49" idx="0"/>
                </p:cNvCxnSpPr>
                <p:nvPr/>
              </p:nvCxnSpPr>
              <p:spPr>
                <a:xfrm rot="11303420" flipH="1" flipV="1">
                  <a:off x="5858688" y="985309"/>
                  <a:ext cx="474623" cy="3217900"/>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solidFill>
                    <a:srgbClr val="E9E9E9"/>
                  </a:solid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1" fmla="*/ 123324 w 742950"/>
                  <a:gd name="connsiteY0-2" fmla="*/ 432689 h 451940"/>
                  <a:gd name="connsiteX1-3" fmla="*/ 0 w 742950"/>
                  <a:gd name="connsiteY1-4" fmla="*/ 0 h 451940"/>
                  <a:gd name="connsiteX2-5" fmla="*/ 742950 w 742950"/>
                  <a:gd name="connsiteY2-6" fmla="*/ 451940 h 451940"/>
                  <a:gd name="connsiteX3-7" fmla="*/ 123324 w 742950"/>
                  <a:gd name="connsiteY3-8" fmla="*/ 432689 h 451940"/>
                </a:gdLst>
                <a:ahLst/>
                <a:cxnLst>
                  <a:cxn ang="0">
                    <a:pos x="connsiteX0-1" y="connsiteY0-2"/>
                  </a:cxn>
                  <a:cxn ang="0">
                    <a:pos x="connsiteX1-3" y="connsiteY1-4"/>
                  </a:cxn>
                  <a:cxn ang="0">
                    <a:pos x="connsiteX2-5" y="connsiteY2-6"/>
                  </a:cxn>
                  <a:cxn ang="0">
                    <a:pos x="connsiteX3-7" y="connsiteY3-8"/>
                  </a:cxn>
                </a:cxnLst>
                <a:rect l="l" t="t" r="r" b="b"/>
                <a:pathLst>
                  <a:path w="742950" h="451940">
                    <a:moveTo>
                      <a:pt x="123324" y="432689"/>
                    </a:moveTo>
                    <a:lnTo>
                      <a:pt x="0" y="0"/>
                    </a:lnTo>
                    <a:lnTo>
                      <a:pt x="742950" y="451940"/>
                    </a:lnTo>
                    <a:lnTo>
                      <a:pt x="123324" y="432689"/>
                    </a:lnTo>
                    <a:close/>
                  </a:path>
                </a:pathLst>
              </a:custGeom>
              <a:grp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rot="14089817" flipH="1">
              <a:off x="9139305" y="3647795"/>
              <a:ext cx="6105387" cy="5263271"/>
              <a:chOff x="3241126" y="967902"/>
              <a:chExt cx="5709748" cy="4922199"/>
            </a:xfrm>
          </p:grpSpPr>
          <p:sp>
            <p:nvSpPr>
              <p:cNvPr id="42" name="圆角矩形 41"/>
              <p:cNvSpPr/>
              <p:nvPr/>
            </p:nvSpPr>
            <p:spPr>
              <a:xfrm>
                <a:off x="3241126" y="967902"/>
                <a:ext cx="5709747" cy="4922196"/>
              </a:xfrm>
              <a:prstGeom prst="roundRect">
                <a:avLst/>
              </a:prstGeom>
              <a:solidFill>
                <a:srgbClr val="E9E9E9"/>
              </a:solidFill>
              <a:ln w="57150">
                <a:solidFill>
                  <a:srgbClr val="2E75B6">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rot="11303420" flipH="1" flipV="1">
                <a:off x="5858688" y="985309"/>
                <a:ext cx="474623" cy="3217900"/>
              </a:xfrm>
              <a:prstGeom prst="line">
                <a:avLst/>
              </a:prstGeom>
              <a:ln w="76200">
                <a:solidFill>
                  <a:srgbClr val="2E75B6">
                    <a:alpha val="43000"/>
                  </a:srgb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rgbClr val="2E75B6">
                    <a:alpha val="41000"/>
                  </a:srgb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E9E9E9"/>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5754" y="1968500"/>
            <a:ext cx="12207754" cy="4889500"/>
          </a:xfrm>
          <a:prstGeom prst="rect">
            <a:avLst/>
          </a:prstGeom>
          <a:pattFill prst="ltUpDiag">
            <a:fgClr>
              <a:srgbClr val="2E75B6"/>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E9E9E9"/>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rot="20443394" flipH="1">
            <a:off x="10269855" y="6281420"/>
            <a:ext cx="1340485" cy="1155700"/>
            <a:chOff x="3241126" y="967902"/>
            <a:chExt cx="5709748" cy="4922199"/>
          </a:xfrm>
        </p:grpSpPr>
        <p:sp>
          <p:nvSpPr>
            <p:cNvPr id="22" name="圆角矩形 21"/>
            <p:cNvSpPr/>
            <p:nvPr/>
          </p:nvSpPr>
          <p:spPr>
            <a:xfrm>
              <a:off x="3241126" y="967902"/>
              <a:ext cx="5709747" cy="4922196"/>
            </a:xfrm>
            <a:prstGeom prst="roundRect">
              <a:avLst/>
            </a:prstGeom>
            <a:solidFill>
              <a:srgbClr val="E9E9E9"/>
            </a:solidFill>
            <a:ln w="57150">
              <a:solidFill>
                <a:srgbClr val="2E75B6">
                  <a:alpha val="5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0"/>
            </p:cNvCxnSpPr>
            <p:nvPr/>
          </p:nvCxnSpPr>
          <p:spPr>
            <a:xfrm rot="11303420" flipH="1" flipV="1">
              <a:off x="5858688" y="985309"/>
              <a:ext cx="474623" cy="3217900"/>
            </a:xfrm>
            <a:prstGeom prst="line">
              <a:avLst/>
            </a:prstGeom>
            <a:ln w="76200">
              <a:solidFill>
                <a:srgbClr val="2E75B6">
                  <a:alpha val="51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6093606" y="4240456"/>
              <a:ext cx="2857268" cy="1649645"/>
            </a:xfrm>
            <a:prstGeom prst="line">
              <a:avLst/>
            </a:prstGeom>
            <a:ln w="76200">
              <a:solidFill>
                <a:srgbClr val="2E75B6">
                  <a:alpha val="51000"/>
                </a:srgb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241127" y="4236312"/>
              <a:ext cx="2864445" cy="1653789"/>
            </a:xfrm>
            <a:prstGeom prst="line">
              <a:avLst/>
            </a:prstGeom>
            <a:ln w="76200">
              <a:solidFill>
                <a:srgbClr val="2E75B6">
                  <a:alpha val="51000"/>
                </a:srgbClr>
              </a:solidFill>
            </a:ln>
          </p:spPr>
          <p:style>
            <a:lnRef idx="1">
              <a:schemeClr val="accent1"/>
            </a:lnRef>
            <a:fillRef idx="0">
              <a:schemeClr val="accent1"/>
            </a:fillRef>
            <a:effectRef idx="0">
              <a:schemeClr val="accent1"/>
            </a:effectRef>
            <a:fontRef idx="minor">
              <a:schemeClr val="tx1"/>
            </a:fontRef>
          </p:style>
        </p:cxnSp>
      </p:grpSp>
      <p:sp>
        <p:nvSpPr>
          <p:cNvPr id="16" name="圆角矩形 15"/>
          <p:cNvSpPr/>
          <p:nvPr/>
        </p:nvSpPr>
        <p:spPr>
          <a:xfrm rot="10112288" flipH="1">
            <a:off x="7888605" y="6370320"/>
            <a:ext cx="2623820" cy="2262505"/>
          </a:xfrm>
          <a:prstGeom prst="roundRect">
            <a:avLst/>
          </a:prstGeom>
          <a:solidFill>
            <a:srgbClr val="E9E9E9"/>
          </a:solidFill>
          <a:ln w="57150">
            <a:solidFill>
              <a:srgbClr val="2E75B6">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rot="15049008" flipH="1">
            <a:off x="10826115" y="5159375"/>
            <a:ext cx="1055370" cy="909955"/>
            <a:chOff x="3241126" y="967902"/>
            <a:chExt cx="5709748" cy="4922199"/>
          </a:xfrm>
        </p:grpSpPr>
        <p:sp>
          <p:nvSpPr>
            <p:cNvPr id="32" name="圆角矩形 31"/>
            <p:cNvSpPr/>
            <p:nvPr/>
          </p:nvSpPr>
          <p:spPr>
            <a:xfrm>
              <a:off x="3241126" y="967902"/>
              <a:ext cx="5709747" cy="4922196"/>
            </a:xfrm>
            <a:prstGeom prst="roundRect">
              <a:avLst/>
            </a:prstGeom>
            <a:solidFill>
              <a:srgbClr val="E9E9E9"/>
            </a:solidFill>
            <a:ln w="57150">
              <a:solidFill>
                <a:srgbClr val="2E75B6">
                  <a:alpha val="4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2" idx="0"/>
            </p:cNvCxnSpPr>
            <p:nvPr/>
          </p:nvCxnSpPr>
          <p:spPr>
            <a:xfrm rot="11303420" flipH="1" flipV="1">
              <a:off x="5858688" y="985309"/>
              <a:ext cx="474623" cy="3217900"/>
            </a:xfrm>
            <a:prstGeom prst="line">
              <a:avLst/>
            </a:prstGeom>
            <a:ln w="76200">
              <a:solidFill>
                <a:srgbClr val="2E75B6">
                  <a:alpha val="48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6093606" y="4240456"/>
              <a:ext cx="2857268" cy="1649645"/>
            </a:xfrm>
            <a:prstGeom prst="line">
              <a:avLst/>
            </a:prstGeom>
            <a:ln w="76200">
              <a:solidFill>
                <a:srgbClr val="2E75B6">
                  <a:alpha val="48000"/>
                </a:srgb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41127" y="4236312"/>
              <a:ext cx="2864445" cy="1653789"/>
            </a:xfrm>
            <a:prstGeom prst="line">
              <a:avLst/>
            </a:prstGeom>
            <a:ln w="76200">
              <a:solidFill>
                <a:srgbClr val="2E75B6">
                  <a:alpha val="48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E9E9E9"/>
        </a:solidFill>
        <a:effectLst/>
      </p:bgPr>
    </p:bg>
    <p:spTree>
      <p:nvGrpSpPr>
        <p:cNvPr id="1" name=""/>
        <p:cNvGrpSpPr/>
        <p:nvPr/>
      </p:nvGrpSpPr>
      <p:grpSpPr>
        <a:xfrm>
          <a:off x="0" y="0"/>
          <a:ext cx="0" cy="0"/>
          <a:chOff x="0" y="0"/>
          <a:chExt cx="0" cy="0"/>
        </a:xfrm>
      </p:grpSpPr>
      <p:sp>
        <p:nvSpPr>
          <p:cNvPr id="6" name="圆角矩形 5"/>
          <p:cNvSpPr/>
          <p:nvPr/>
        </p:nvSpPr>
        <p:spPr>
          <a:xfrm rot="10800000" flipH="1">
            <a:off x="3043555" y="889635"/>
            <a:ext cx="6105525" cy="5263515"/>
          </a:xfrm>
          <a:prstGeom prst="roundRect">
            <a:avLst/>
          </a:prstGeom>
          <a:solidFill>
            <a:srgbClr val="E9E9E9"/>
          </a:solidFill>
          <a:ln w="57150">
            <a:solidFill>
              <a:srgbClr val="2E75B6">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37" name="矩形 36"/>
          <p:cNvSpPr/>
          <p:nvPr/>
        </p:nvSpPr>
        <p:spPr>
          <a:xfrm>
            <a:off x="730401" y="2390167"/>
            <a:ext cx="10731198" cy="14591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38" name="矩形 37"/>
          <p:cNvSpPr/>
          <p:nvPr/>
        </p:nvSpPr>
        <p:spPr>
          <a:xfrm>
            <a:off x="730401" y="2458021"/>
            <a:ext cx="11146751" cy="1200329"/>
          </a:xfrm>
          <a:prstGeom prst="rect">
            <a:avLst/>
          </a:prstGeom>
        </p:spPr>
        <p:txBody>
          <a:bodyPr wrap="square">
            <a:spAutoFit/>
          </a:bodyPr>
          <a:lstStyle/>
          <a:p>
            <a:r>
              <a:rPr lang="en-US" altLang="zh-CN" sz="3600" b="1" dirty="0">
                <a:solidFill>
                  <a:schemeClr val="bg1"/>
                </a:solidFill>
                <a:latin typeface="字魂36号-正文宋楷" panose="02000000000000000000" charset="-122"/>
                <a:ea typeface="字魂36号-正文宋楷" panose="02000000000000000000" charset="-122"/>
                <a:cs typeface="字魂36号-正文宋楷" panose="02000000000000000000" charset="-122"/>
              </a:rPr>
              <a:t>ChatGPT Chemistry Assistant for Text Mining and the Prediction of MOF Synthesis</a:t>
            </a:r>
            <a:endParaRPr lang="zh-CN" altLang="en-US" sz="3600" b="1" dirty="0">
              <a:solidFill>
                <a:schemeClr val="bg1"/>
              </a:solidFill>
              <a:latin typeface="字魂36号-正文宋楷" panose="02000000000000000000" charset="-122"/>
              <a:ea typeface="字魂36号-正文宋楷" panose="02000000000000000000" charset="-122"/>
              <a:cs typeface="字魂36号-正文宋楷" panose="02000000000000000000" charset="-122"/>
            </a:endParaRPr>
          </a:p>
        </p:txBody>
      </p:sp>
      <p:sp>
        <p:nvSpPr>
          <p:cNvPr id="39" name="矩形 38"/>
          <p:cNvSpPr/>
          <p:nvPr/>
        </p:nvSpPr>
        <p:spPr>
          <a:xfrm>
            <a:off x="9214339" y="5531723"/>
            <a:ext cx="3054699" cy="369332"/>
          </a:xfrm>
          <a:prstGeom prst="rect">
            <a:avLst/>
          </a:prstGeom>
        </p:spPr>
        <p:txBody>
          <a:bodyPr wrap="square">
            <a:spAutoFit/>
          </a:bodyPr>
          <a:lstStyle/>
          <a:p>
            <a:r>
              <a:rPr lang="en-US" altLang="zh-CN" dirty="0">
                <a:solidFill>
                  <a:schemeClr val="accent1">
                    <a:lumMod val="75000"/>
                  </a:schemeClr>
                </a:solidFill>
                <a:latin typeface="字魂36号-正文宋楷" panose="02000000000000000000" charset="-122"/>
                <a:ea typeface="字魂36号-正文宋楷" panose="02000000000000000000" charset="-122"/>
                <a:cs typeface="字魂36号-正文宋楷" panose="02000000000000000000" charset="-122"/>
              </a:rPr>
              <a:t>presenter</a:t>
            </a:r>
            <a:r>
              <a:rPr lang="zh-CN" altLang="en-US" dirty="0">
                <a:solidFill>
                  <a:schemeClr val="accent1">
                    <a:lumMod val="75000"/>
                  </a:schemeClr>
                </a:solidFill>
                <a:latin typeface="字魂36号-正文宋楷" panose="02000000000000000000" charset="-122"/>
                <a:ea typeface="字魂36号-正文宋楷" panose="02000000000000000000" charset="-122"/>
                <a:cs typeface="字魂36号-正文宋楷" panose="02000000000000000000" charset="-122"/>
              </a:rPr>
              <a:t>：</a:t>
            </a:r>
            <a:r>
              <a:rPr lang="en-US" altLang="zh-CN" dirty="0">
                <a:solidFill>
                  <a:schemeClr val="accent1">
                    <a:lumMod val="75000"/>
                  </a:schemeClr>
                </a:solidFill>
                <a:latin typeface="字魂36号-正文宋楷" panose="02000000000000000000" charset="-122"/>
                <a:ea typeface="字魂36号-正文宋楷" panose="02000000000000000000" charset="-122"/>
                <a:cs typeface="字魂36号-正文宋楷" panose="02000000000000000000" charset="-122"/>
              </a:rPr>
              <a:t>Lang </a:t>
            </a:r>
            <a:r>
              <a:rPr lang="en-US" altLang="zh-CN" dirty="0" err="1">
                <a:solidFill>
                  <a:schemeClr val="accent1">
                    <a:lumMod val="75000"/>
                  </a:schemeClr>
                </a:solidFill>
                <a:latin typeface="字魂36号-正文宋楷" panose="02000000000000000000" charset="-122"/>
                <a:ea typeface="字魂36号-正文宋楷" panose="02000000000000000000" charset="-122"/>
                <a:cs typeface="字魂36号-正文宋楷" panose="02000000000000000000" charset="-122"/>
              </a:rPr>
              <a:t>Zhiyuan</a:t>
            </a:r>
            <a:endParaRPr lang="en-US" altLang="zh-CN" dirty="0">
              <a:solidFill>
                <a:schemeClr val="accent1">
                  <a:lumMod val="75000"/>
                </a:schemeClr>
              </a:solidFill>
              <a:latin typeface="字魂36号-正文宋楷" panose="02000000000000000000" charset="-122"/>
              <a:ea typeface="字魂36号-正文宋楷" panose="02000000000000000000" charset="-122"/>
              <a:cs typeface="字魂36号-正文宋楷" panose="02000000000000000000"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297" y="799354"/>
            <a:ext cx="1433775" cy="14337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75B6"/>
        </a:solidFill>
        <a:effectLst/>
      </p:bgPr>
    </p:bg>
    <p:spTree>
      <p:nvGrpSpPr>
        <p:cNvPr id="1" name=""/>
        <p:cNvGrpSpPr/>
        <p:nvPr/>
      </p:nvGrpSpPr>
      <p:grpSpPr>
        <a:xfrm>
          <a:off x="0" y="0"/>
          <a:ext cx="0" cy="0"/>
          <a:chOff x="0" y="0"/>
          <a:chExt cx="0" cy="0"/>
        </a:xfrm>
      </p:grpSpPr>
      <p:sp>
        <p:nvSpPr>
          <p:cNvPr id="11" name="矩形 10"/>
          <p:cNvSpPr/>
          <p:nvPr/>
        </p:nvSpPr>
        <p:spPr>
          <a:xfrm>
            <a:off x="1030436" y="1386615"/>
            <a:ext cx="2972801" cy="830997"/>
          </a:xfrm>
          <a:prstGeom prst="rect">
            <a:avLst/>
          </a:prstGeom>
        </p:spPr>
        <p:txBody>
          <a:bodyPr wrap="none">
            <a:spAutoFit/>
          </a:bodyPr>
          <a:lstStyle/>
          <a:p>
            <a:pPr algn="ctr"/>
            <a:r>
              <a:rPr lang="en-US" altLang="zh-CN" sz="4800" b="1" dirty="0">
                <a:solidFill>
                  <a:schemeClr val="bg1"/>
                </a:solidFill>
                <a:latin typeface="字魂36号-正文宋楷" panose="02000000000000000000" charset="-122"/>
                <a:ea typeface="字魂36号-正文宋楷" panose="02000000000000000000" charset="-122"/>
              </a:rPr>
              <a:t>Contents</a:t>
            </a:r>
            <a:endParaRPr lang="zh-CN" altLang="en-US" sz="4800" b="1" dirty="0">
              <a:solidFill>
                <a:schemeClr val="bg1"/>
              </a:solidFill>
              <a:latin typeface="字魂36号-正文宋楷" panose="02000000000000000000" charset="-122"/>
              <a:ea typeface="字魂36号-正文宋楷" panose="02000000000000000000" charset="-122"/>
            </a:endParaRPr>
          </a:p>
        </p:txBody>
      </p:sp>
      <p:sp>
        <p:nvSpPr>
          <p:cNvPr id="24" name="文本框 23"/>
          <p:cNvSpPr txBox="1"/>
          <p:nvPr/>
        </p:nvSpPr>
        <p:spPr>
          <a:xfrm>
            <a:off x="1693617" y="3131158"/>
            <a:ext cx="2499359" cy="400110"/>
          </a:xfrm>
          <a:prstGeom prst="rect">
            <a:avLst/>
          </a:prstGeom>
          <a:noFill/>
        </p:spPr>
        <p:txBody>
          <a:bodyPr wrap="square" rtlCol="0">
            <a:spAutoFit/>
          </a:bodyPr>
          <a:lstStyle/>
          <a:p>
            <a:r>
              <a:rPr lang="en-US" altLang="zh-CN" sz="2000" dirty="0">
                <a:solidFill>
                  <a:schemeClr val="bg1"/>
                </a:solidFill>
                <a:ea typeface="字魂36号-正文宋楷" panose="02000000000000000000" charset="-122"/>
              </a:rPr>
              <a:t>01</a:t>
            </a:r>
            <a:r>
              <a:rPr lang="en-US" altLang="zh-CN" sz="2000" dirty="0">
                <a:solidFill>
                  <a:schemeClr val="bg1"/>
                </a:solidFill>
                <a:latin typeface="Times New Roman" panose="02020603050405020304" pitchFamily="18" charset="0"/>
                <a:ea typeface="字魂36号-正文宋楷" panose="02000000000000000000" charset="-122"/>
                <a:cs typeface="Times New Roman" panose="02020603050405020304" pitchFamily="18" charset="0"/>
              </a:rPr>
              <a:t> </a:t>
            </a:r>
            <a:r>
              <a:rPr lang="en-US" altLang="zh-CN" sz="2000" dirty="0">
                <a:solidFill>
                  <a:schemeClr val="bg1"/>
                </a:solidFill>
                <a:ea typeface="字魂36号-正文宋楷" panose="02000000000000000000" charset="-122"/>
              </a:rPr>
              <a:t>Background</a:t>
            </a:r>
            <a:endParaRPr lang="zh-CN" altLang="en-US" sz="2000" dirty="0">
              <a:solidFill>
                <a:schemeClr val="bg1"/>
              </a:solidFill>
              <a:ea typeface="字魂36号-正文宋楷" panose="02000000000000000000" charset="-122"/>
            </a:endParaRPr>
          </a:p>
        </p:txBody>
      </p:sp>
      <p:sp>
        <p:nvSpPr>
          <p:cNvPr id="25" name="文本框 24"/>
          <p:cNvSpPr txBox="1"/>
          <p:nvPr/>
        </p:nvSpPr>
        <p:spPr>
          <a:xfrm>
            <a:off x="1687923" y="4157728"/>
            <a:ext cx="2244012" cy="400110"/>
          </a:xfrm>
          <a:prstGeom prst="rect">
            <a:avLst/>
          </a:prstGeom>
          <a:noFill/>
        </p:spPr>
        <p:txBody>
          <a:bodyPr wrap="none" rtlCol="0">
            <a:spAutoFit/>
          </a:bodyPr>
          <a:lstStyle/>
          <a:p>
            <a:r>
              <a:rPr lang="en-US" altLang="zh-CN" sz="2000" dirty="0">
                <a:solidFill>
                  <a:schemeClr val="bg1"/>
                </a:solidFill>
                <a:latin typeface="字魂36号-正文宋楷" panose="02000000000000000000" charset="-122"/>
                <a:ea typeface="字魂36号-正文宋楷" panose="02000000000000000000" charset="-122"/>
                <a:cs typeface="字魂36号-正文宋楷" panose="02000000000000000000" charset="-122"/>
              </a:rPr>
              <a:t>02 Main Content</a:t>
            </a:r>
            <a:endParaRPr lang="zh-CN" altLang="en-US" sz="2000" dirty="0">
              <a:solidFill>
                <a:schemeClr val="bg1"/>
              </a:solidFill>
              <a:latin typeface="字魂36号-正文宋楷" panose="02000000000000000000" charset="-122"/>
              <a:ea typeface="字魂36号-正文宋楷" panose="02000000000000000000" charset="-122"/>
              <a:cs typeface="字魂36号-正文宋楷" panose="02000000000000000000" charset="-122"/>
            </a:endParaRPr>
          </a:p>
        </p:txBody>
      </p:sp>
      <p:sp>
        <p:nvSpPr>
          <p:cNvPr id="26" name="文本框 25"/>
          <p:cNvSpPr txBox="1"/>
          <p:nvPr/>
        </p:nvSpPr>
        <p:spPr>
          <a:xfrm>
            <a:off x="1687922" y="5271330"/>
            <a:ext cx="1810047" cy="400110"/>
          </a:xfrm>
          <a:prstGeom prst="rect">
            <a:avLst/>
          </a:prstGeom>
          <a:noFill/>
        </p:spPr>
        <p:txBody>
          <a:bodyPr wrap="none" rtlCol="0">
            <a:spAutoFit/>
          </a:bodyPr>
          <a:lstStyle/>
          <a:p>
            <a:r>
              <a:rPr lang="en-US" altLang="zh-CN" sz="2000" dirty="0">
                <a:solidFill>
                  <a:schemeClr val="bg1"/>
                </a:solidFill>
                <a:latin typeface="字魂36号-正文宋楷" panose="02000000000000000000" charset="-122"/>
                <a:ea typeface="字魂36号-正文宋楷" panose="02000000000000000000" charset="-122"/>
                <a:cs typeface="字魂36号-正文宋楷" panose="02000000000000000000" charset="-122"/>
              </a:rPr>
              <a:t>03 Summary </a:t>
            </a:r>
            <a:endParaRPr lang="zh-CN" altLang="en-US" sz="2000" dirty="0">
              <a:solidFill>
                <a:schemeClr val="bg1"/>
              </a:solidFill>
              <a:latin typeface="字魂36号-正文宋楷" panose="02000000000000000000" charset="-122"/>
              <a:ea typeface="字魂36号-正文宋楷" panose="02000000000000000000" charset="-122"/>
              <a:cs typeface="字魂36号-正文宋楷" panose="02000000000000000000" charset="-122"/>
            </a:endParaRPr>
          </a:p>
        </p:txBody>
      </p:sp>
      <p:cxnSp>
        <p:nvCxnSpPr>
          <p:cNvPr id="47" name="直接连接符 46"/>
          <p:cNvCxnSpPr>
            <a:cxnSpLocks/>
          </p:cNvCxnSpPr>
          <p:nvPr/>
        </p:nvCxnSpPr>
        <p:spPr>
          <a:xfrm>
            <a:off x="1170039" y="2190949"/>
            <a:ext cx="281606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348615" y="930910"/>
            <a:ext cx="4918710" cy="5567045"/>
          </a:xfrm>
          <a:prstGeom prst="roundRect">
            <a:avLst/>
          </a:prstGeom>
          <a:noFill/>
          <a:ln w="666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4F7FBD"/>
                </a:solidFill>
                <a:latin typeface="字魂36号-正文宋楷" panose="02000000000000000000" charset="-122"/>
                <a:ea typeface="字魂36号-正文宋楷" panose="02000000000000000000" charset="-122"/>
              </a:rPr>
              <a:t>01</a:t>
            </a:r>
          </a:p>
        </p:txBody>
      </p:sp>
      <p:sp>
        <p:nvSpPr>
          <p:cNvPr id="3" name="矩形 2"/>
          <p:cNvSpPr/>
          <p:nvPr/>
        </p:nvSpPr>
        <p:spPr>
          <a:xfrm>
            <a:off x="1651000" y="433700"/>
            <a:ext cx="3353619" cy="707886"/>
          </a:xfrm>
          <a:prstGeom prst="rect">
            <a:avLst/>
          </a:prstGeom>
        </p:spPr>
        <p:txBody>
          <a:bodyPr wrap="square">
            <a:spAutoFit/>
          </a:bodyPr>
          <a:lstStyle/>
          <a:p>
            <a:r>
              <a:rPr lang="en-US" altLang="zh-CN" sz="4000" b="1" dirty="0">
                <a:solidFill>
                  <a:srgbClr val="4F7FBD"/>
                </a:solidFill>
                <a:ea typeface="字魂36号-正文宋楷" panose="02000000000000000000" charset="-122"/>
              </a:rPr>
              <a:t>Background</a:t>
            </a:r>
            <a:endParaRPr lang="zh-CN" altLang="en-US" sz="4000" b="1" dirty="0">
              <a:solidFill>
                <a:srgbClr val="4F7FBD"/>
              </a:solidFill>
              <a:ea typeface="字魂36号-正文宋楷" panose="02000000000000000000" charset="-122"/>
            </a:endParaRPr>
          </a:p>
        </p:txBody>
      </p:sp>
      <p:pic>
        <p:nvPicPr>
          <p:cNvPr id="345" name="图片 344">
            <a:extLst>
              <a:ext uri="{FF2B5EF4-FFF2-40B4-BE49-F238E27FC236}">
                <a16:creationId xmlns:a16="http://schemas.microsoft.com/office/drawing/2014/main" id="{B78BE4CD-A94C-F176-7DE6-BBD6510C3758}"/>
              </a:ext>
            </a:extLst>
          </p:cNvPr>
          <p:cNvPicPr>
            <a:picLocks noChangeAspect="1"/>
          </p:cNvPicPr>
          <p:nvPr/>
        </p:nvPicPr>
        <p:blipFill>
          <a:blip r:embed="rId3"/>
          <a:stretch>
            <a:fillRect/>
          </a:stretch>
        </p:blipFill>
        <p:spPr>
          <a:xfrm>
            <a:off x="292649" y="1907395"/>
            <a:ext cx="6051209" cy="3849127"/>
          </a:xfrm>
          <a:prstGeom prst="rect">
            <a:avLst/>
          </a:prstGeom>
        </p:spPr>
      </p:pic>
      <p:sp>
        <p:nvSpPr>
          <p:cNvPr id="347" name="文本框 346">
            <a:extLst>
              <a:ext uri="{FF2B5EF4-FFF2-40B4-BE49-F238E27FC236}">
                <a16:creationId xmlns:a16="http://schemas.microsoft.com/office/drawing/2014/main" id="{D63B1AB2-2D0F-65F4-B083-12FEEFBFA939}"/>
              </a:ext>
            </a:extLst>
          </p:cNvPr>
          <p:cNvSpPr txBox="1"/>
          <p:nvPr/>
        </p:nvSpPr>
        <p:spPr>
          <a:xfrm>
            <a:off x="6343858" y="1897373"/>
            <a:ext cx="5634151" cy="1569660"/>
          </a:xfrm>
          <a:prstGeom prst="rect">
            <a:avLst/>
          </a:prstGeom>
          <a:noFill/>
        </p:spPr>
        <p:txBody>
          <a:bodyPr wrap="square">
            <a:spAutoFit/>
          </a:bodyPr>
          <a:lstStyle/>
          <a:p>
            <a:pPr marL="285750" indent="-285750" algn="just">
              <a:buFont typeface="Arial" panose="020B0604020202020204" pitchFamily="34" charset="0"/>
              <a:buChar char="•"/>
            </a:pPr>
            <a:r>
              <a:rPr lang="en-US" altLang="zh-CN" sz="2400" dirty="0"/>
              <a:t>At </a:t>
            </a:r>
            <a:r>
              <a:rPr lang="zh-CN" altLang="en-US" sz="2400" dirty="0"/>
              <a:t>the age of artificial general intelligence(AGI), the potential for synergy between AI and chemistry is vast and promising.</a:t>
            </a:r>
            <a:endParaRPr lang="en-US" altLang="zh-CN" sz="2400" dirty="0"/>
          </a:p>
        </p:txBody>
      </p:sp>
      <p:sp>
        <p:nvSpPr>
          <p:cNvPr id="5" name="文本框 4">
            <a:extLst>
              <a:ext uri="{FF2B5EF4-FFF2-40B4-BE49-F238E27FC236}">
                <a16:creationId xmlns:a16="http://schemas.microsoft.com/office/drawing/2014/main" id="{B255DD09-1C38-1748-6D62-44FD98570605}"/>
              </a:ext>
            </a:extLst>
          </p:cNvPr>
          <p:cNvSpPr txBox="1"/>
          <p:nvPr/>
        </p:nvSpPr>
        <p:spPr>
          <a:xfrm>
            <a:off x="6343857" y="3831958"/>
            <a:ext cx="5848143" cy="1200329"/>
          </a:xfrm>
          <a:prstGeom prst="rect">
            <a:avLst/>
          </a:prstGeom>
          <a:noFill/>
        </p:spPr>
        <p:txBody>
          <a:bodyPr wrap="square">
            <a:spAutoFit/>
          </a:bodyPr>
          <a:lstStyle/>
          <a:p>
            <a:pPr marL="285750" indent="-285750">
              <a:buFont typeface="Arial" panose="020B0604020202020204" pitchFamily="34" charset="0"/>
              <a:buChar char="•"/>
            </a:pPr>
            <a:r>
              <a:rPr lang="en-US" altLang="zh-CN" sz="2400" dirty="0"/>
              <a:t>AI powered chemistry assistants may revolutionize the landscape of chemistry research</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4F7FBD"/>
                </a:solidFill>
                <a:latin typeface="字魂36号-正文宋楷" panose="02000000000000000000" charset="-122"/>
                <a:ea typeface="字魂36号-正文宋楷" panose="02000000000000000000" charset="-122"/>
              </a:rPr>
              <a:t>01</a:t>
            </a:r>
          </a:p>
        </p:txBody>
      </p:sp>
      <p:sp>
        <p:nvSpPr>
          <p:cNvPr id="3" name="矩形 2"/>
          <p:cNvSpPr/>
          <p:nvPr/>
        </p:nvSpPr>
        <p:spPr>
          <a:xfrm>
            <a:off x="1651000" y="433700"/>
            <a:ext cx="3353619" cy="707886"/>
          </a:xfrm>
          <a:prstGeom prst="rect">
            <a:avLst/>
          </a:prstGeom>
        </p:spPr>
        <p:txBody>
          <a:bodyPr wrap="square">
            <a:spAutoFit/>
          </a:bodyPr>
          <a:lstStyle/>
          <a:p>
            <a:r>
              <a:rPr lang="en-US" altLang="zh-CN" sz="4000" b="1" dirty="0">
                <a:solidFill>
                  <a:srgbClr val="4F7FBD"/>
                </a:solidFill>
                <a:ea typeface="字魂36号-正文宋楷" panose="02000000000000000000" charset="-122"/>
              </a:rPr>
              <a:t>Background</a:t>
            </a:r>
            <a:endParaRPr lang="zh-CN" altLang="en-US" sz="4000" b="1" dirty="0">
              <a:solidFill>
                <a:srgbClr val="4F7FBD"/>
              </a:solidFill>
              <a:ea typeface="字魂36号-正文宋楷" panose="02000000000000000000" charset="-122"/>
            </a:endParaRPr>
          </a:p>
        </p:txBody>
      </p:sp>
      <p:pic>
        <p:nvPicPr>
          <p:cNvPr id="345" name="图片 344">
            <a:extLst>
              <a:ext uri="{FF2B5EF4-FFF2-40B4-BE49-F238E27FC236}">
                <a16:creationId xmlns:a16="http://schemas.microsoft.com/office/drawing/2014/main" id="{B78BE4CD-A94C-F176-7DE6-BBD6510C3758}"/>
              </a:ext>
            </a:extLst>
          </p:cNvPr>
          <p:cNvPicPr>
            <a:picLocks noChangeAspect="1"/>
          </p:cNvPicPr>
          <p:nvPr/>
        </p:nvPicPr>
        <p:blipFill>
          <a:blip r:embed="rId3"/>
          <a:stretch>
            <a:fillRect/>
          </a:stretch>
        </p:blipFill>
        <p:spPr>
          <a:xfrm>
            <a:off x="6096000" y="2147775"/>
            <a:ext cx="6051209" cy="3849127"/>
          </a:xfrm>
          <a:prstGeom prst="rect">
            <a:avLst/>
          </a:prstGeom>
        </p:spPr>
      </p:pic>
      <p:sp>
        <p:nvSpPr>
          <p:cNvPr id="347" name="文本框 346">
            <a:extLst>
              <a:ext uri="{FF2B5EF4-FFF2-40B4-BE49-F238E27FC236}">
                <a16:creationId xmlns:a16="http://schemas.microsoft.com/office/drawing/2014/main" id="{D63B1AB2-2D0F-65F4-B083-12FEEFBFA939}"/>
              </a:ext>
            </a:extLst>
          </p:cNvPr>
          <p:cNvSpPr txBox="1"/>
          <p:nvPr/>
        </p:nvSpPr>
        <p:spPr>
          <a:xfrm>
            <a:off x="400050" y="2133347"/>
            <a:ext cx="5634151" cy="1938992"/>
          </a:xfrm>
          <a:prstGeom prst="rect">
            <a:avLst/>
          </a:prstGeom>
          <a:noFill/>
        </p:spPr>
        <p:txBody>
          <a:bodyPr wrap="square">
            <a:spAutoFit/>
          </a:bodyPr>
          <a:lstStyle/>
          <a:p>
            <a:pPr marL="285750" indent="-285750" algn="just">
              <a:buFont typeface="Arial" panose="020B0604020202020204" pitchFamily="34" charset="0"/>
              <a:buChar char="•"/>
            </a:pPr>
            <a:r>
              <a:rPr lang="en-US" altLang="zh-CN" sz="2400" dirty="0"/>
              <a:t>Traditional approaches to mine the vast amount of available literature to obtain valuable information and insights necessitate professional knowledge of data science.</a:t>
            </a:r>
          </a:p>
        </p:txBody>
      </p:sp>
      <p:sp>
        <p:nvSpPr>
          <p:cNvPr id="5" name="文本框 4">
            <a:extLst>
              <a:ext uri="{FF2B5EF4-FFF2-40B4-BE49-F238E27FC236}">
                <a16:creationId xmlns:a16="http://schemas.microsoft.com/office/drawing/2014/main" id="{B255DD09-1C38-1748-6D62-44FD98570605}"/>
              </a:ext>
            </a:extLst>
          </p:cNvPr>
          <p:cNvSpPr txBox="1"/>
          <p:nvPr/>
        </p:nvSpPr>
        <p:spPr>
          <a:xfrm>
            <a:off x="293053" y="4571689"/>
            <a:ext cx="5848143" cy="1569660"/>
          </a:xfrm>
          <a:prstGeom prst="rect">
            <a:avLst/>
          </a:prstGeom>
          <a:noFill/>
        </p:spPr>
        <p:txBody>
          <a:bodyPr wrap="square">
            <a:spAutoFit/>
          </a:bodyPr>
          <a:lstStyle/>
          <a:p>
            <a:pPr marL="285750" indent="-285750">
              <a:buFont typeface="Arial" panose="020B0604020202020204" pitchFamily="34" charset="0"/>
              <a:buChar char="•"/>
            </a:pPr>
            <a:r>
              <a:rPr lang="en-US" altLang="zh-CN" sz="2400" dirty="0"/>
              <a:t>LLMs can act as chemistry assistants to collaborate with researchers in text mining and data analysis</a:t>
            </a:r>
            <a:endParaRPr lang="zh-CN" altLang="zh-CN" sz="2400" dirty="0"/>
          </a:p>
          <a:p>
            <a:pPr marL="285750" indent="-28575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1224336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4F7FBD"/>
                </a:solidFill>
                <a:latin typeface="字魂36号-正文宋楷" panose="02000000000000000000" charset="-122"/>
                <a:ea typeface="字魂36号-正文宋楷" panose="02000000000000000000" charset="-122"/>
              </a:rPr>
              <a:t>02</a:t>
            </a:r>
          </a:p>
        </p:txBody>
      </p:sp>
      <p:sp>
        <p:nvSpPr>
          <p:cNvPr id="5" name="矩形 4"/>
          <p:cNvSpPr/>
          <p:nvPr/>
        </p:nvSpPr>
        <p:spPr>
          <a:xfrm flipV="1">
            <a:off x="371475" y="3344333"/>
            <a:ext cx="11178842" cy="169334"/>
          </a:xfrm>
          <a:prstGeom prst="rect">
            <a:avLst/>
          </a:prstGeom>
          <a:pattFill prst="ltUpDiag">
            <a:fgClr>
              <a:srgbClr val="2E75B6"/>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6" name="等腰三角形 5"/>
          <p:cNvSpPr/>
          <p:nvPr/>
        </p:nvSpPr>
        <p:spPr>
          <a:xfrm rot="5400000">
            <a:off x="11432973" y="3238825"/>
            <a:ext cx="321728" cy="380352"/>
          </a:xfrm>
          <a:prstGeom prst="triangle">
            <a:avLst>
              <a:gd name="adj" fmla="val 52478"/>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7" name="等腰三角形 6"/>
          <p:cNvSpPr/>
          <p:nvPr/>
        </p:nvSpPr>
        <p:spPr>
          <a:xfrm rot="5400000">
            <a:off x="400787" y="3238825"/>
            <a:ext cx="321728" cy="380352"/>
          </a:xfrm>
          <a:prstGeom prst="triangle">
            <a:avLst>
              <a:gd name="adj" fmla="val 52478"/>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8" name="等腰三角形 7"/>
          <p:cNvSpPr/>
          <p:nvPr/>
        </p:nvSpPr>
        <p:spPr>
          <a:xfrm rot="5400000">
            <a:off x="13335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9" name="等腰三角形 8"/>
          <p:cNvSpPr/>
          <p:nvPr/>
        </p:nvSpPr>
        <p:spPr>
          <a:xfrm rot="5400000">
            <a:off x="22606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0" name="等腰三角形 9"/>
          <p:cNvSpPr/>
          <p:nvPr/>
        </p:nvSpPr>
        <p:spPr>
          <a:xfrm rot="5400000">
            <a:off x="31877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1" name="等腰三角形 10"/>
          <p:cNvSpPr/>
          <p:nvPr/>
        </p:nvSpPr>
        <p:spPr>
          <a:xfrm rot="5400000">
            <a:off x="4114800" y="3238500"/>
            <a:ext cx="321728" cy="380352"/>
          </a:xfrm>
          <a:prstGeom prst="triangle">
            <a:avLst>
              <a:gd name="adj" fmla="val 52478"/>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2" name="等腰三角形 11"/>
          <p:cNvSpPr/>
          <p:nvPr/>
        </p:nvSpPr>
        <p:spPr>
          <a:xfrm rot="5400000">
            <a:off x="50419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3" name="等腰三角形 12"/>
          <p:cNvSpPr/>
          <p:nvPr/>
        </p:nvSpPr>
        <p:spPr>
          <a:xfrm rot="5400000">
            <a:off x="59690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4" name="等腰三角形 13"/>
          <p:cNvSpPr/>
          <p:nvPr/>
        </p:nvSpPr>
        <p:spPr>
          <a:xfrm rot="5400000">
            <a:off x="68961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5" name="等腰三角形 14"/>
          <p:cNvSpPr/>
          <p:nvPr/>
        </p:nvSpPr>
        <p:spPr>
          <a:xfrm rot="5400000">
            <a:off x="7823200" y="3238500"/>
            <a:ext cx="321728" cy="380352"/>
          </a:xfrm>
          <a:prstGeom prst="triangle">
            <a:avLst>
              <a:gd name="adj" fmla="val 52478"/>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6" name="等腰三角形 15"/>
          <p:cNvSpPr/>
          <p:nvPr/>
        </p:nvSpPr>
        <p:spPr>
          <a:xfrm rot="5400000">
            <a:off x="87503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7" name="等腰三角形 16"/>
          <p:cNvSpPr/>
          <p:nvPr/>
        </p:nvSpPr>
        <p:spPr>
          <a:xfrm rot="5400000">
            <a:off x="96774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8" name="等腰三角形 17"/>
          <p:cNvSpPr/>
          <p:nvPr/>
        </p:nvSpPr>
        <p:spPr>
          <a:xfrm rot="5400000">
            <a:off x="10604500" y="3238500"/>
            <a:ext cx="321728" cy="380352"/>
          </a:xfrm>
          <a:prstGeom prst="triangle">
            <a:avLst>
              <a:gd name="adj" fmla="val 524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cxnSp>
        <p:nvCxnSpPr>
          <p:cNvPr id="21" name="直接连接符 20"/>
          <p:cNvCxnSpPr/>
          <p:nvPr/>
        </p:nvCxnSpPr>
        <p:spPr>
          <a:xfrm>
            <a:off x="371475" y="4004732"/>
            <a:ext cx="0" cy="1193801"/>
          </a:xfrm>
          <a:prstGeom prst="line">
            <a:avLst/>
          </a:prstGeom>
          <a:ln w="76200">
            <a:solidFill>
              <a:srgbClr val="2E75B6"/>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00666" y="3929992"/>
            <a:ext cx="3851479" cy="707886"/>
          </a:xfrm>
          <a:prstGeom prst="rect">
            <a:avLst/>
          </a:prstGeom>
        </p:spPr>
        <p:txBody>
          <a:bodyPr wrap="square">
            <a:spAutoFit/>
          </a:bodyPr>
          <a:lstStyle/>
          <a:p>
            <a:r>
              <a:rPr lang="en-US" altLang="zh-CN" sz="2000" b="1" dirty="0">
                <a:solidFill>
                  <a:srgbClr val="2E75B6"/>
                </a:solidFill>
                <a:latin typeface="字魂36号-正文宋楷" panose="02000000000000000000" charset="-122"/>
                <a:ea typeface="字魂36号-正文宋楷" panose="02000000000000000000" charset="-122"/>
              </a:rPr>
              <a:t>Design Considerations for ChatGPT-Based Text Mining</a:t>
            </a:r>
            <a:endParaRPr lang="zh-CN" altLang="en-US" sz="2000" b="1" dirty="0">
              <a:solidFill>
                <a:srgbClr val="2E75B6"/>
              </a:solidFill>
              <a:latin typeface="字魂36号-正文宋楷" panose="02000000000000000000" charset="-122"/>
              <a:ea typeface="字魂36号-正文宋楷" panose="02000000000000000000" charset="-122"/>
            </a:endParaRPr>
          </a:p>
        </p:txBody>
      </p:sp>
      <p:sp>
        <p:nvSpPr>
          <p:cNvPr id="24" name="矩形 23"/>
          <p:cNvSpPr/>
          <p:nvPr/>
        </p:nvSpPr>
        <p:spPr>
          <a:xfrm>
            <a:off x="493197" y="4632726"/>
            <a:ext cx="3400588" cy="1391278"/>
          </a:xfrm>
          <a:prstGeom prst="rect">
            <a:avLst/>
          </a:prstGeom>
        </p:spPr>
        <p:txBody>
          <a:bodyPr wrap="square">
            <a:spAutoFit/>
          </a:bodyPr>
          <a:lstStyle/>
          <a:p>
            <a:pPr marL="228600" indent="-228600">
              <a:lnSpc>
                <a:spcPct val="130000"/>
              </a:lnSpc>
              <a:buFont typeface="+mj-lt"/>
              <a:buAutoNum type="arabicPeriod"/>
            </a:pPr>
            <a:r>
              <a:rPr lang="en-US" altLang="zh-CN"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Locating potential sections containing synthesis conditions with in the document.</a:t>
            </a:r>
          </a:p>
          <a:p>
            <a:pPr marL="228600" indent="-228600">
              <a:lnSpc>
                <a:spcPct val="130000"/>
              </a:lnSpc>
              <a:buFont typeface="+mj-lt"/>
              <a:buAutoNum type="arabicPeriod"/>
            </a:pPr>
            <a:r>
              <a:rPr lang="en-US" altLang="zh-CN"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Confirming the presence of synthesis conditions in the identified sections</a:t>
            </a:r>
          </a:p>
          <a:p>
            <a:pPr marL="228600" indent="-228600">
              <a:lnSpc>
                <a:spcPct val="130000"/>
              </a:lnSpc>
              <a:buFont typeface="+mj-lt"/>
              <a:buAutoNum type="arabicPeriod"/>
            </a:pPr>
            <a:r>
              <a:rPr lang="en-US" altLang="zh-CN"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Extracting synthesis parameters one by one.</a:t>
            </a:r>
          </a:p>
          <a:p>
            <a:pPr>
              <a:lnSpc>
                <a:spcPct val="130000"/>
              </a:lnSpc>
            </a:pPr>
            <a:endParaRPr lang="en-US" altLang="zh-CN"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endParaRPr>
          </a:p>
        </p:txBody>
      </p:sp>
      <p:cxnSp>
        <p:nvCxnSpPr>
          <p:cNvPr id="25" name="直接连接符 24"/>
          <p:cNvCxnSpPr/>
          <p:nvPr/>
        </p:nvCxnSpPr>
        <p:spPr>
          <a:xfrm>
            <a:off x="4079875" y="1617132"/>
            <a:ext cx="0" cy="1193801"/>
          </a:xfrm>
          <a:prstGeom prst="line">
            <a:avLst/>
          </a:prstGeom>
          <a:ln w="76200">
            <a:solidFill>
              <a:srgbClr val="2E75B6"/>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191766" y="1574797"/>
            <a:ext cx="2789136" cy="400110"/>
          </a:xfrm>
          <a:prstGeom prst="rect">
            <a:avLst/>
          </a:prstGeom>
        </p:spPr>
        <p:txBody>
          <a:bodyPr wrap="square">
            <a:spAutoFit/>
          </a:bodyPr>
          <a:lstStyle/>
          <a:p>
            <a:r>
              <a:rPr lang="en-US" altLang="zh-CN" sz="2000" b="1" dirty="0">
                <a:solidFill>
                  <a:srgbClr val="2E75B6"/>
                </a:solidFill>
                <a:latin typeface="字魂36号-正文宋楷" panose="02000000000000000000" charset="-122"/>
                <a:ea typeface="字魂36号-正文宋楷" panose="02000000000000000000" charset="-122"/>
              </a:rPr>
              <a:t>Prompt Engineering</a:t>
            </a:r>
            <a:endParaRPr lang="zh-CN" altLang="en-US" sz="2000" b="1" dirty="0">
              <a:solidFill>
                <a:srgbClr val="2E75B6"/>
              </a:solidFill>
              <a:latin typeface="字魂36号-正文宋楷" panose="02000000000000000000" charset="-122"/>
              <a:ea typeface="字魂36号-正文宋楷" panose="02000000000000000000" charset="-122"/>
            </a:endParaRPr>
          </a:p>
        </p:txBody>
      </p:sp>
      <p:sp>
        <p:nvSpPr>
          <p:cNvPr id="27" name="矩形 26"/>
          <p:cNvSpPr/>
          <p:nvPr/>
        </p:nvSpPr>
        <p:spPr>
          <a:xfrm>
            <a:off x="4190482" y="1941425"/>
            <a:ext cx="2789136" cy="731098"/>
          </a:xfrm>
          <a:prstGeom prst="rect">
            <a:avLst/>
          </a:prstGeom>
        </p:spPr>
        <p:txBody>
          <a:bodyPr wrap="square">
            <a:spAutoFit/>
          </a:bodyPr>
          <a:lstStyle/>
          <a:p>
            <a:pPr marL="228600" indent="-228600">
              <a:lnSpc>
                <a:spcPct val="130000"/>
              </a:lnSpc>
              <a:buFont typeface="+mj-lt"/>
              <a:buAutoNum type="arabicPeriod"/>
            </a:pPr>
            <a:r>
              <a:rPr lang="en-US" altLang="zh-CN"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Minimizing hallucination</a:t>
            </a:r>
          </a:p>
          <a:p>
            <a:pPr marL="228600" indent="-228600">
              <a:lnSpc>
                <a:spcPct val="130000"/>
              </a:lnSpc>
              <a:buFont typeface="+mj-lt"/>
              <a:buAutoNum type="arabicPeriod"/>
            </a:pPr>
            <a:r>
              <a:rPr lang="en-US" altLang="zh-CN"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Implementing detailed instructions</a:t>
            </a:r>
          </a:p>
          <a:p>
            <a:pPr marL="228600" indent="-228600">
              <a:lnSpc>
                <a:spcPct val="130000"/>
              </a:lnSpc>
              <a:buFont typeface="+mj-lt"/>
              <a:buAutoNum type="arabicPeriod"/>
            </a:pPr>
            <a:r>
              <a:rPr lang="en-US" altLang="zh-CN"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Requesting structured output</a:t>
            </a:r>
            <a:endParaRPr lang="zh-CN" altLang="en-US"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endParaRPr>
          </a:p>
        </p:txBody>
      </p:sp>
      <p:cxnSp>
        <p:nvCxnSpPr>
          <p:cNvPr id="28" name="直接连接符 27"/>
          <p:cNvCxnSpPr/>
          <p:nvPr/>
        </p:nvCxnSpPr>
        <p:spPr>
          <a:xfrm>
            <a:off x="7857154" y="4004732"/>
            <a:ext cx="0" cy="1193801"/>
          </a:xfrm>
          <a:prstGeom prst="line">
            <a:avLst/>
          </a:prstGeom>
          <a:ln w="76200">
            <a:solidFill>
              <a:srgbClr val="2E75B6"/>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969045" y="3962397"/>
            <a:ext cx="3952254" cy="1015663"/>
          </a:xfrm>
          <a:prstGeom prst="rect">
            <a:avLst/>
          </a:prstGeom>
        </p:spPr>
        <p:txBody>
          <a:bodyPr wrap="square">
            <a:spAutoFit/>
          </a:bodyPr>
          <a:lstStyle/>
          <a:p>
            <a:r>
              <a:rPr lang="en-US" altLang="zh-CN" sz="2000" b="1" dirty="0">
                <a:solidFill>
                  <a:srgbClr val="2E75B6"/>
                </a:solidFill>
                <a:latin typeface="字魂36号-正文宋楷" panose="02000000000000000000" charset="-122"/>
                <a:ea typeface="字魂36号-正文宋楷" panose="02000000000000000000" charset="-122"/>
              </a:rPr>
              <a:t>ChatGPT-Assisted Python Code Generation and Data</a:t>
            </a:r>
          </a:p>
          <a:p>
            <a:r>
              <a:rPr lang="en-US" altLang="zh-CN" sz="2000" b="1" dirty="0">
                <a:solidFill>
                  <a:srgbClr val="2E75B6"/>
                </a:solidFill>
                <a:latin typeface="字魂36号-正文宋楷" panose="02000000000000000000" charset="-122"/>
                <a:ea typeface="字魂36号-正文宋楷" panose="02000000000000000000" charset="-122"/>
              </a:rPr>
              <a:t>Processing</a:t>
            </a:r>
            <a:endParaRPr lang="zh-CN" altLang="en-US" sz="2000" b="1" dirty="0">
              <a:solidFill>
                <a:srgbClr val="2E75B6"/>
              </a:solidFill>
              <a:latin typeface="字魂36号-正文宋楷" panose="02000000000000000000" charset="-122"/>
              <a:ea typeface="字魂36号-正文宋楷" panose="02000000000000000000" charset="-122"/>
            </a:endParaRPr>
          </a:p>
        </p:txBody>
      </p:sp>
      <p:sp>
        <p:nvSpPr>
          <p:cNvPr id="30" name="矩形 29"/>
          <p:cNvSpPr/>
          <p:nvPr/>
        </p:nvSpPr>
        <p:spPr>
          <a:xfrm>
            <a:off x="8042594" y="4978060"/>
            <a:ext cx="3176011" cy="951158"/>
          </a:xfrm>
          <a:prstGeom prst="rect">
            <a:avLst/>
          </a:prstGeom>
        </p:spPr>
        <p:txBody>
          <a:bodyPr wrap="square">
            <a:spAutoFit/>
          </a:bodyPr>
          <a:lstStyle/>
          <a:p>
            <a:pPr>
              <a:lnSpc>
                <a:spcPct val="130000"/>
              </a:lnSpc>
            </a:pPr>
            <a:r>
              <a:rPr lang="en-US" altLang="zh-CN"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 Using ChatGPT create Python scripts </a:t>
            </a:r>
          </a:p>
          <a:p>
            <a:pPr>
              <a:lnSpc>
                <a:spcPct val="130000"/>
              </a:lnSpc>
            </a:pPr>
            <a:r>
              <a:rPr lang="en-US" altLang="zh-CN"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for parsing academic papers, generating prompts, executing text , and collating the responses into cleaned, tabulated data .</a:t>
            </a:r>
            <a:endParaRPr lang="zh-CN" altLang="en-US" sz="1100" dirty="0">
              <a:solidFill>
                <a:srgbClr val="2E75B6"/>
              </a:solidFill>
              <a:latin typeface="字魂36号-正文宋楷" panose="02000000000000000000" charset="-122"/>
              <a:ea typeface="字魂36号-正文宋楷" panose="02000000000000000000" charset="-122"/>
              <a:cs typeface="字魂36号-正文宋楷" panose="02000000000000000000" charset="-122"/>
            </a:endParaRPr>
          </a:p>
        </p:txBody>
      </p:sp>
      <p:sp>
        <p:nvSpPr>
          <p:cNvPr id="19" name="矩形 18">
            <a:extLst>
              <a:ext uri="{FF2B5EF4-FFF2-40B4-BE49-F238E27FC236}">
                <a16:creationId xmlns:a16="http://schemas.microsoft.com/office/drawing/2014/main" id="{A3BC8739-F15A-474B-20BE-B8BEAAF6F5FA}"/>
              </a:ext>
            </a:extLst>
          </p:cNvPr>
          <p:cNvSpPr/>
          <p:nvPr/>
        </p:nvSpPr>
        <p:spPr>
          <a:xfrm>
            <a:off x="1650999" y="433700"/>
            <a:ext cx="3816925" cy="707886"/>
          </a:xfrm>
          <a:prstGeom prst="rect">
            <a:avLst/>
          </a:prstGeom>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2E75B6"/>
                </a:solidFill>
                <a:effectLst/>
                <a:uLnTx/>
                <a:uFillTx/>
                <a:latin typeface="字魂36号-正文宋楷" panose="02000000000000000000" charset="-122"/>
                <a:ea typeface="字魂36号-正文宋楷" panose="02000000000000000000" charset="-122"/>
                <a:cs typeface="字魂36号-正文宋楷" panose="02000000000000000000" charset="-122"/>
              </a:rPr>
              <a:t>Main Content</a:t>
            </a:r>
            <a:endParaRPr kumimoji="0" lang="zh-CN" altLang="en-US" sz="4000" b="0" i="0" u="none" strike="noStrike" kern="1200" cap="none" spc="0" normalizeH="0" baseline="0" noProof="0" dirty="0">
              <a:ln>
                <a:noFill/>
              </a:ln>
              <a:solidFill>
                <a:srgbClr val="2E75B6"/>
              </a:solidFill>
              <a:effectLst/>
              <a:uLnTx/>
              <a:uFillTx/>
              <a:latin typeface="字魂36号-正文宋楷" panose="02000000000000000000" charset="-122"/>
              <a:ea typeface="字魂36号-正文宋楷" panose="02000000000000000000" charset="-122"/>
              <a:cs typeface="字魂36号-正文宋楷" panose="02000000000000000000"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4F7FBD"/>
                </a:solidFill>
                <a:latin typeface="字魂36号-正文宋楷" panose="02000000000000000000" charset="-122"/>
                <a:ea typeface="字魂36号-正文宋楷" panose="02000000000000000000" charset="-122"/>
              </a:rPr>
              <a:t>02</a:t>
            </a:r>
          </a:p>
        </p:txBody>
      </p:sp>
      <p:sp>
        <p:nvSpPr>
          <p:cNvPr id="3" name="矩形 2"/>
          <p:cNvSpPr/>
          <p:nvPr/>
        </p:nvSpPr>
        <p:spPr>
          <a:xfrm>
            <a:off x="1651000" y="433700"/>
            <a:ext cx="3530600" cy="707886"/>
          </a:xfrm>
          <a:prstGeom prst="rect">
            <a:avLst/>
          </a:prstGeom>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2E75B6"/>
                </a:solidFill>
                <a:effectLst/>
                <a:uLnTx/>
                <a:uFillTx/>
                <a:latin typeface="字魂36号-正文宋楷" panose="02000000000000000000" charset="-122"/>
                <a:ea typeface="字魂36号-正文宋楷" panose="02000000000000000000" charset="-122"/>
                <a:cs typeface="字魂36号-正文宋楷" panose="02000000000000000000" charset="-122"/>
              </a:rPr>
              <a:t>Main Content</a:t>
            </a:r>
            <a:endParaRPr kumimoji="0" lang="zh-CN" altLang="en-US" sz="4000" b="0" i="0" u="none" strike="noStrike" kern="1200" cap="none" spc="0" normalizeH="0" baseline="0" noProof="0" dirty="0">
              <a:ln>
                <a:noFill/>
              </a:ln>
              <a:solidFill>
                <a:srgbClr val="2E75B6"/>
              </a:solidFill>
              <a:effectLst/>
              <a:uLnTx/>
              <a:uFillTx/>
              <a:latin typeface="字魂36号-正文宋楷" panose="02000000000000000000" charset="-122"/>
              <a:ea typeface="字魂36号-正文宋楷" panose="02000000000000000000" charset="-122"/>
              <a:cs typeface="字魂36号-正文宋楷" panose="02000000000000000000" charset="-122"/>
            </a:endParaRPr>
          </a:p>
        </p:txBody>
      </p:sp>
      <p:pic>
        <p:nvPicPr>
          <p:cNvPr id="19" name="图片 18">
            <a:extLst>
              <a:ext uri="{FF2B5EF4-FFF2-40B4-BE49-F238E27FC236}">
                <a16:creationId xmlns:a16="http://schemas.microsoft.com/office/drawing/2014/main" id="{F5EF8CBC-6332-8A77-4770-09000D22B8BE}"/>
              </a:ext>
            </a:extLst>
          </p:cNvPr>
          <p:cNvPicPr>
            <a:picLocks noChangeAspect="1"/>
          </p:cNvPicPr>
          <p:nvPr/>
        </p:nvPicPr>
        <p:blipFill>
          <a:blip r:embed="rId3"/>
          <a:stretch>
            <a:fillRect/>
          </a:stretch>
        </p:blipFill>
        <p:spPr>
          <a:xfrm>
            <a:off x="1218397" y="1593149"/>
            <a:ext cx="8971117" cy="4896551"/>
          </a:xfrm>
          <a:prstGeom prst="rect">
            <a:avLst/>
          </a:prstGeom>
        </p:spPr>
      </p:pic>
      <p:sp>
        <p:nvSpPr>
          <p:cNvPr id="5" name="文本框 4">
            <a:extLst>
              <a:ext uri="{FF2B5EF4-FFF2-40B4-BE49-F238E27FC236}">
                <a16:creationId xmlns:a16="http://schemas.microsoft.com/office/drawing/2014/main" id="{F0ED3354-1B8D-1408-22E1-F158768C8D0A}"/>
              </a:ext>
            </a:extLst>
          </p:cNvPr>
          <p:cNvSpPr txBox="1"/>
          <p:nvPr/>
        </p:nvSpPr>
        <p:spPr>
          <a:xfrm>
            <a:off x="2423242" y="1096632"/>
            <a:ext cx="6902245" cy="369332"/>
          </a:xfrm>
          <a:prstGeom prst="rect">
            <a:avLst/>
          </a:prstGeom>
          <a:noFill/>
        </p:spPr>
        <p:txBody>
          <a:bodyPr wrap="square">
            <a:spAutoFit/>
          </a:bodyPr>
          <a:lstStyle/>
          <a:p>
            <a:pPr algn="ctr"/>
            <a:r>
              <a:rPr lang="zh-CN" altLang="en-US" dirty="0"/>
              <a:t>Schematics of the ChatGPT Chemistry Assistant workflow</a:t>
            </a:r>
          </a:p>
        </p:txBody>
      </p:sp>
    </p:spTree>
    <p:extLst>
      <p:ext uri="{BB962C8B-B14F-4D97-AF65-F5344CB8AC3E}">
        <p14:creationId xmlns:p14="http://schemas.microsoft.com/office/powerpoint/2010/main" val="2422905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4F7FBD"/>
                </a:solidFill>
                <a:latin typeface="字魂36号-正文宋楷" panose="02000000000000000000" charset="-122"/>
                <a:ea typeface="字魂36号-正文宋楷" panose="02000000000000000000" charset="-122"/>
              </a:rPr>
              <a:t>02</a:t>
            </a:r>
          </a:p>
        </p:txBody>
      </p:sp>
      <p:sp>
        <p:nvSpPr>
          <p:cNvPr id="3" name="矩形 2"/>
          <p:cNvSpPr/>
          <p:nvPr/>
        </p:nvSpPr>
        <p:spPr>
          <a:xfrm>
            <a:off x="1650999" y="433700"/>
            <a:ext cx="3576783" cy="707886"/>
          </a:xfrm>
          <a:prstGeom prst="rect">
            <a:avLst/>
          </a:prstGeom>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srgbClr val="2E75B6"/>
                </a:solidFill>
                <a:effectLst/>
                <a:uLnTx/>
                <a:uFillTx/>
                <a:latin typeface="字魂36号-正文宋楷" panose="02000000000000000000" charset="-122"/>
                <a:ea typeface="字魂36号-正文宋楷" panose="02000000000000000000" charset="-122"/>
                <a:cs typeface="字魂36号-正文宋楷" panose="02000000000000000000" charset="-122"/>
              </a:rPr>
              <a:t>Main Content</a:t>
            </a:r>
            <a:endParaRPr kumimoji="0" lang="zh-CN" altLang="en-US" sz="4000" b="0" i="0" u="none" strike="noStrike" kern="1200" cap="none" spc="0" normalizeH="0" baseline="0" noProof="0" dirty="0">
              <a:ln>
                <a:noFill/>
              </a:ln>
              <a:solidFill>
                <a:srgbClr val="2E75B6"/>
              </a:solidFill>
              <a:effectLst/>
              <a:uLnTx/>
              <a:uFillTx/>
              <a:latin typeface="字魂36号-正文宋楷" panose="02000000000000000000" charset="-122"/>
              <a:ea typeface="字魂36号-正文宋楷" panose="02000000000000000000" charset="-122"/>
              <a:cs typeface="字魂36号-正文宋楷" panose="02000000000000000000" charset="-122"/>
            </a:endParaRPr>
          </a:p>
        </p:txBody>
      </p:sp>
      <p:pic>
        <p:nvPicPr>
          <p:cNvPr id="9" name="图片 8">
            <a:extLst>
              <a:ext uri="{FF2B5EF4-FFF2-40B4-BE49-F238E27FC236}">
                <a16:creationId xmlns:a16="http://schemas.microsoft.com/office/drawing/2014/main" id="{D7FD7525-EFAE-DCB8-3E9E-D1AE32A4AB70}"/>
              </a:ext>
            </a:extLst>
          </p:cNvPr>
          <p:cNvPicPr>
            <a:picLocks noChangeAspect="1"/>
          </p:cNvPicPr>
          <p:nvPr/>
        </p:nvPicPr>
        <p:blipFill>
          <a:blip r:embed="rId3"/>
          <a:stretch>
            <a:fillRect/>
          </a:stretch>
        </p:blipFill>
        <p:spPr>
          <a:xfrm>
            <a:off x="1443148" y="1852415"/>
            <a:ext cx="8627582" cy="4873259"/>
          </a:xfrm>
          <a:prstGeom prst="rect">
            <a:avLst/>
          </a:prstGeom>
        </p:spPr>
      </p:pic>
      <p:sp>
        <p:nvSpPr>
          <p:cNvPr id="5" name="文本框 4">
            <a:extLst>
              <a:ext uri="{FF2B5EF4-FFF2-40B4-BE49-F238E27FC236}">
                <a16:creationId xmlns:a16="http://schemas.microsoft.com/office/drawing/2014/main" id="{D2C9BAF2-CA3C-A488-BED2-D472C278B981}"/>
              </a:ext>
            </a:extLst>
          </p:cNvPr>
          <p:cNvSpPr txBox="1"/>
          <p:nvPr/>
        </p:nvSpPr>
        <p:spPr>
          <a:xfrm>
            <a:off x="2104103" y="1109678"/>
            <a:ext cx="7022731" cy="646331"/>
          </a:xfrm>
          <a:prstGeom prst="rect">
            <a:avLst/>
          </a:prstGeom>
          <a:noFill/>
        </p:spPr>
        <p:txBody>
          <a:bodyPr wrap="square">
            <a:spAutoFit/>
          </a:bodyPr>
          <a:lstStyle/>
          <a:p>
            <a:r>
              <a:rPr lang="zh-CN" altLang="en-US" dirty="0"/>
              <a:t>Illustration of a carefully designed ChemPrompt encapsulating all three fundamental principles of ChemPrompt Engineering</a:t>
            </a:r>
          </a:p>
        </p:txBody>
      </p:sp>
    </p:spTree>
    <p:extLst>
      <p:ext uri="{BB962C8B-B14F-4D97-AF65-F5344CB8AC3E}">
        <p14:creationId xmlns:p14="http://schemas.microsoft.com/office/powerpoint/2010/main" val="1003686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5794" y="402923"/>
            <a:ext cx="865206" cy="706755"/>
          </a:xfrm>
          <a:prstGeom prst="rect">
            <a:avLst/>
          </a:prstGeom>
          <a:noFill/>
        </p:spPr>
        <p:txBody>
          <a:bodyPr wrap="square" rtlCol="0">
            <a:spAutoFit/>
          </a:bodyPr>
          <a:lstStyle/>
          <a:p>
            <a:r>
              <a:rPr lang="en-US" altLang="zh-CN" sz="4000" b="1" u="sng" dirty="0">
                <a:solidFill>
                  <a:srgbClr val="4F7FBD"/>
                </a:solidFill>
                <a:latin typeface="字魂36号-正文宋楷" panose="02000000000000000000" charset="-122"/>
                <a:ea typeface="字魂36号-正文宋楷" panose="02000000000000000000" charset="-122"/>
              </a:rPr>
              <a:t>03</a:t>
            </a:r>
          </a:p>
        </p:txBody>
      </p:sp>
      <p:sp>
        <p:nvSpPr>
          <p:cNvPr id="3" name="矩形 2"/>
          <p:cNvSpPr/>
          <p:nvPr/>
        </p:nvSpPr>
        <p:spPr>
          <a:xfrm>
            <a:off x="1651000" y="433700"/>
            <a:ext cx="2754745" cy="707886"/>
          </a:xfrm>
          <a:prstGeom prst="rect">
            <a:avLst/>
          </a:prstGeom>
        </p:spPr>
        <p:txBody>
          <a:bodyPr wrap="square">
            <a:spAutoFit/>
          </a:bodyPr>
          <a:lstStyle/>
          <a:p>
            <a:r>
              <a:rPr lang="en-US" altLang="zh-CN" sz="40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Summary</a:t>
            </a:r>
            <a:endParaRPr lang="zh-CN" altLang="en-US" sz="2000" dirty="0">
              <a:solidFill>
                <a:srgbClr val="2E75B6"/>
              </a:solidFill>
              <a:latin typeface="字魂36号-正文宋楷" panose="02000000000000000000" charset="-122"/>
              <a:ea typeface="字魂36号-正文宋楷" panose="02000000000000000000" charset="-122"/>
              <a:cs typeface="字魂36号-正文宋楷" panose="02000000000000000000" charset="-122"/>
            </a:endParaRPr>
          </a:p>
        </p:txBody>
      </p:sp>
      <p:sp>
        <p:nvSpPr>
          <p:cNvPr id="7" name="矩形 6"/>
          <p:cNvSpPr/>
          <p:nvPr/>
        </p:nvSpPr>
        <p:spPr>
          <a:xfrm>
            <a:off x="400050" y="1661573"/>
            <a:ext cx="11366347" cy="1521894"/>
          </a:xfrm>
          <a:prstGeom prst="rect">
            <a:avLst/>
          </a:prstGeom>
          <a:solidFill>
            <a:srgbClr val="E4E4E4"/>
          </a:solidFill>
          <a:ln w="1905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8" name="矩形 7"/>
          <p:cNvSpPr/>
          <p:nvPr/>
        </p:nvSpPr>
        <p:spPr>
          <a:xfrm>
            <a:off x="400050" y="3278706"/>
            <a:ext cx="11366347" cy="1521894"/>
          </a:xfrm>
          <a:prstGeom prst="rect">
            <a:avLst/>
          </a:prstGeom>
          <a:solidFill>
            <a:srgbClr val="E4E4E4"/>
          </a:solidFill>
          <a:ln w="1905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0" name="矩形 9"/>
          <p:cNvSpPr/>
          <p:nvPr/>
        </p:nvSpPr>
        <p:spPr>
          <a:xfrm>
            <a:off x="400050" y="4895839"/>
            <a:ext cx="11366347" cy="1521894"/>
          </a:xfrm>
          <a:prstGeom prst="rect">
            <a:avLst/>
          </a:prstGeom>
          <a:solidFill>
            <a:srgbClr val="E4E4E4"/>
          </a:solidFill>
          <a:ln w="19050">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36号-正文宋楷" panose="02000000000000000000" charset="-122"/>
              <a:ea typeface="字魂36号-正文宋楷" panose="02000000000000000000" charset="-122"/>
            </a:endParaRPr>
          </a:p>
        </p:txBody>
      </p:sp>
      <p:sp>
        <p:nvSpPr>
          <p:cNvPr id="12" name="矩形 11"/>
          <p:cNvSpPr/>
          <p:nvPr/>
        </p:nvSpPr>
        <p:spPr>
          <a:xfrm>
            <a:off x="785794" y="2164591"/>
            <a:ext cx="10523890" cy="789127"/>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This research has successfully demonstrated the potential of LLMs, particularly GPT models, in the domain of chemistry research. It presented a ChatGPT Chemistry Assistant that includes three different but connected approaches to text mining with </a:t>
            </a:r>
            <a:r>
              <a:rPr lang="en-US" altLang="zh-CN" sz="1200" dirty="0" err="1">
                <a:solidFill>
                  <a:srgbClr val="2E75B6"/>
                </a:solidFill>
                <a:latin typeface="字魂36号-正文宋楷" panose="02000000000000000000" charset="-122"/>
                <a:ea typeface="字魂36号-正文宋楷" panose="02000000000000000000" charset="-122"/>
                <a:cs typeface="字魂36号-正文宋楷" panose="02000000000000000000" charset="-122"/>
              </a:rPr>
              <a:t>ChemPrompt</a:t>
            </a:r>
            <a:r>
              <a:rPr lang="en-US" altLang="zh-CN"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 Engineering.</a:t>
            </a:r>
            <a:endParaRPr lang="zh-CN" altLang="en-US"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endParaRPr>
          </a:p>
        </p:txBody>
      </p:sp>
      <p:sp>
        <p:nvSpPr>
          <p:cNvPr id="14" name="矩形 13"/>
          <p:cNvSpPr/>
          <p:nvPr/>
        </p:nvSpPr>
        <p:spPr>
          <a:xfrm>
            <a:off x="727146" y="3666238"/>
            <a:ext cx="10523890" cy="1029193"/>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It elucidated two crucial insights from the data set of synthesis conditions.</a:t>
            </a:r>
            <a:r>
              <a:rPr lang="zh-CN" altLang="en-US"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a:t>
            </a:r>
            <a:endParaRPr lang="en-US" altLang="zh-CN"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endParaRPr>
          </a:p>
          <a:p>
            <a:pPr>
              <a:lnSpc>
                <a:spcPct val="130000"/>
              </a:lnSpc>
            </a:pPr>
            <a:r>
              <a:rPr lang="en-US" altLang="zh-CN"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    First, the data can be employed to construct predictive models for reaction outcomes, which shed light on the key experimental factors that         influence the MOF crystallization process.</a:t>
            </a:r>
          </a:p>
          <a:p>
            <a:pPr>
              <a:lnSpc>
                <a:spcPct val="130000"/>
              </a:lnSpc>
            </a:pPr>
            <a:r>
              <a:rPr lang="en-US" altLang="zh-CN"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    Second, it is possible to create an MOF chatbot that can provide accurate answers based on text mining.</a:t>
            </a:r>
          </a:p>
        </p:txBody>
      </p:sp>
      <p:sp>
        <p:nvSpPr>
          <p:cNvPr id="16" name="矩形 15"/>
          <p:cNvSpPr/>
          <p:nvPr/>
        </p:nvSpPr>
        <p:spPr>
          <a:xfrm>
            <a:off x="785794" y="5437180"/>
            <a:ext cx="10523890" cy="1029193"/>
          </a:xfrm>
          <a:prstGeom prst="rect">
            <a:avLst/>
          </a:prstGeom>
        </p:spPr>
        <p:txBody>
          <a:bodyPr wrap="square">
            <a:spAutoFit/>
          </a:bodyPr>
          <a:lstStyle/>
          <a:p>
            <a:pPr marL="171450" indent="-171450">
              <a:lnSpc>
                <a:spcPct val="130000"/>
              </a:lnSpc>
              <a:buFont typeface="Arial" panose="020B0604020202020204" pitchFamily="34" charset="0"/>
              <a:buChar char="•"/>
            </a:pPr>
            <a:r>
              <a:rPr lang="en-US" altLang="zh-CN"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rPr>
              <a:t>On a fundamental level, this study provides guidance on interacting with LLMs to serve as AI assistants for chemists, accelerating research with minimal prerequisite coding expertise and thus bridging the gap between chemistry and the realms of computational and data science more effectively.</a:t>
            </a:r>
          </a:p>
          <a:p>
            <a:pPr>
              <a:lnSpc>
                <a:spcPct val="130000"/>
              </a:lnSpc>
            </a:pPr>
            <a:endParaRPr lang="en-US" altLang="zh-CN" sz="1200" dirty="0">
              <a:solidFill>
                <a:srgbClr val="2E75B6"/>
              </a:solidFill>
              <a:latin typeface="字魂36号-正文宋楷" panose="02000000000000000000" charset="-122"/>
              <a:ea typeface="字魂36号-正文宋楷" panose="02000000000000000000" charset="-122"/>
              <a:cs typeface="字魂36号-正文宋楷" panose="02000000000000000000"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84689" y="2504762"/>
            <a:ext cx="4222631" cy="1323439"/>
          </a:xfrm>
          <a:prstGeom prst="rect">
            <a:avLst/>
          </a:prstGeom>
        </p:spPr>
        <p:txBody>
          <a:bodyPr wrap="none">
            <a:spAutoFit/>
          </a:bodyPr>
          <a:lstStyle/>
          <a:p>
            <a:pPr algn="ctr"/>
            <a:r>
              <a:rPr lang="en-US" altLang="zh-CN" sz="8000" b="1" dirty="0">
                <a:solidFill>
                  <a:srgbClr val="2E75B6"/>
                </a:solidFill>
                <a:latin typeface="字魂36号-正文宋楷" panose="02000000000000000000" charset="-122"/>
                <a:ea typeface="字魂36号-正文宋楷" panose="02000000000000000000" charset="-122"/>
              </a:rPr>
              <a:t>Thanks!</a:t>
            </a:r>
            <a:endParaRPr lang="zh-CN" altLang="en-US" sz="8000" b="1" dirty="0">
              <a:solidFill>
                <a:srgbClr val="2E75B6"/>
              </a:solidFill>
              <a:latin typeface="字魂36号-正文宋楷" panose="02000000000000000000" charset="-122"/>
              <a:ea typeface="字魂36号-正文宋楷" panose="02000000000000000000" charset="-122"/>
            </a:endParaRPr>
          </a:p>
        </p:txBody>
      </p:sp>
      <p:cxnSp>
        <p:nvCxnSpPr>
          <p:cNvPr id="6" name="直接连接符 5"/>
          <p:cNvCxnSpPr/>
          <p:nvPr/>
        </p:nvCxnSpPr>
        <p:spPr>
          <a:xfrm>
            <a:off x="3852333" y="3737409"/>
            <a:ext cx="4626052" cy="0"/>
          </a:xfrm>
          <a:prstGeom prst="line">
            <a:avLst/>
          </a:prstGeom>
          <a:ln>
            <a:solidFill>
              <a:srgbClr val="2E75B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 (27)"/>
  <p:tag name="KSO_WM_DOC_GUID" val="{79fd6bfd-a7f9-49da-bffa-8212fe2bfe4e}"/>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7">
      <a:majorFont>
        <a:latin typeface="Calibri Light"/>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TotalTime>
  <Words>375</Words>
  <Application>Microsoft Office PowerPoint</Application>
  <PresentationFormat>宽屏</PresentationFormat>
  <Paragraphs>51</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微软雅黑</vt:lpstr>
      <vt:lpstr>字魂36号-正文宋楷</vt:lpstr>
      <vt:lpstr>Arial</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(27)</dc:title>
  <dc:creator>OfficePLUS</dc:creator>
  <cp:lastModifiedBy>志远 郎</cp:lastModifiedBy>
  <cp:revision>78</cp:revision>
  <dcterms:created xsi:type="dcterms:W3CDTF">2015-08-18T02:51:00Z</dcterms:created>
  <dcterms:modified xsi:type="dcterms:W3CDTF">2023-11-01T10:16:47Z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