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86" r:id="rId2"/>
    <p:sldId id="308" r:id="rId3"/>
    <p:sldId id="361" r:id="rId4"/>
    <p:sldId id="373" r:id="rId5"/>
    <p:sldId id="372" r:id="rId6"/>
    <p:sldId id="371" r:id="rId7"/>
    <p:sldId id="370" r:id="rId8"/>
    <p:sldId id="369" r:id="rId9"/>
    <p:sldId id="389" r:id="rId10"/>
    <p:sldId id="378" r:id="rId11"/>
    <p:sldId id="391" r:id="rId12"/>
    <p:sldId id="377" r:id="rId13"/>
    <p:sldId id="390" r:id="rId14"/>
    <p:sldId id="387" r:id="rId15"/>
    <p:sldId id="376" r:id="rId16"/>
    <p:sldId id="375" r:id="rId17"/>
    <p:sldId id="392" r:id="rId18"/>
    <p:sldId id="379" r:id="rId19"/>
    <p:sldId id="388" r:id="rId20"/>
    <p:sldId id="380" r:id="rId21"/>
    <p:sldId id="381" r:id="rId22"/>
    <p:sldId id="382" r:id="rId23"/>
    <p:sldId id="383" r:id="rId24"/>
    <p:sldId id="374" r:id="rId25"/>
    <p:sldId id="385" r:id="rId26"/>
    <p:sldId id="307" r:id="rId27"/>
  </p:sldIdLst>
  <p:sldSz cx="12190413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EA"/>
    <a:srgbClr val="0083E6"/>
    <a:srgbClr val="3366FF"/>
    <a:srgbClr val="008AF2"/>
    <a:srgbClr val="0D97FF"/>
    <a:srgbClr val="2DA5FF"/>
    <a:srgbClr val="007FDE"/>
    <a:srgbClr val="376092"/>
    <a:srgbClr val="4274B0"/>
    <a:srgbClr val="386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4" autoAdjust="0"/>
    <p:restoredTop sz="99516" autoAdjust="0"/>
  </p:normalViewPr>
  <p:slideViewPr>
    <p:cSldViewPr showGuides="1">
      <p:cViewPr varScale="1">
        <p:scale>
          <a:sx n="82" d="100"/>
          <a:sy n="82" d="100"/>
        </p:scale>
        <p:origin x="96" y="4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1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36号-孙新恒宋楷体" panose="020000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36号-孙新恒宋楷体" panose="02000000000000000000" pitchFamily="2" charset="-122"/>
              </a:defRPr>
            </a:lvl1pPr>
          </a:lstStyle>
          <a:p>
            <a:fld id="{0B5994CD-D03A-4101-9E89-56D6B0A8209F}" type="datetimeFigureOut">
              <a:rPr lang="zh-CN" altLang="en-US" smtClean="0"/>
              <a:pPr/>
              <a:t>2023/9/19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36号-孙新恒宋楷体" panose="020000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36号-孙新恒宋楷体" panose="02000000000000000000" pitchFamily="2" charset="-122"/>
              </a:defRPr>
            </a:lvl1pPr>
          </a:lstStyle>
          <a:p>
            <a:fld id="{4150C85C-E9D3-4231-B599-154D482DB7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92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970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542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245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976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635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085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6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9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76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884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2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487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386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703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82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507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035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238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069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048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837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4649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0C85C-E9D3-4231-B599-154D482DB7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55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908" y="116632"/>
            <a:ext cx="1628800" cy="1628800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501735"/>
      </p:ext>
    </p:extLst>
  </p:cSld>
  <p:clrMapOvr>
    <a:masterClrMapping/>
  </p:clrMapOvr>
  <p:transition spd="slow" advTm="3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BC7F0-D4FE-427A-A2C5-7F8B370A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22474974"/>
      </p:ext>
    </p:extLst>
  </p:cSld>
  <p:clrMapOvr>
    <a:masterClrMapping/>
  </p:clrMapOvr>
  <p:transition spd="slow" advTm="3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3" r:id="rId2"/>
    <p:sldLayoutId id="2147483674" r:id="rId3"/>
  </p:sldLayoutIdLst>
  <p:transition spd="slow" advTm="3000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字魂36号-孙新恒宋楷体" panose="02000000000000000000" pitchFamily="2" charset="-12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27.png"/><Relationship Id="rId5" Type="http://schemas.openxmlformats.org/officeDocument/2006/relationships/image" Target="../media/image21.jpe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9.pn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34.jpeg"/><Relationship Id="rId4" Type="http://schemas.openxmlformats.org/officeDocument/2006/relationships/image" Target="../media/image3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image" Target="../media/image3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.png"/><Relationship Id="rId7" Type="http://schemas.openxmlformats.org/officeDocument/2006/relationships/image" Target="../media/image41.jpeg"/><Relationship Id="rId12" Type="http://schemas.openxmlformats.org/officeDocument/2006/relationships/image" Target="../media/image4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11" Type="http://schemas.openxmlformats.org/officeDocument/2006/relationships/image" Target="../media/image44.jpeg"/><Relationship Id="rId5" Type="http://schemas.openxmlformats.org/officeDocument/2006/relationships/image" Target="../media/image21.jpeg"/><Relationship Id="rId10" Type="http://schemas.openxmlformats.org/officeDocument/2006/relationships/image" Target="../media/image43.jpeg"/><Relationship Id="rId4" Type="http://schemas.openxmlformats.org/officeDocument/2006/relationships/image" Target="../media/image4.png"/><Relationship Id="rId9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49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2.png"/><Relationship Id="rId3" Type="http://schemas.openxmlformats.org/officeDocument/2006/relationships/image" Target="../media/image3.png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11" Type="http://schemas.openxmlformats.org/officeDocument/2006/relationships/image" Target="../media/image50.png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49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19.bin"/><Relationship Id="rId3" Type="http://schemas.openxmlformats.org/officeDocument/2006/relationships/image" Target="../media/image3.png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5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58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2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23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6.wmf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3932" y="548680"/>
            <a:ext cx="10945216" cy="576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2373436" y="2708920"/>
            <a:ext cx="7445127" cy="2344391"/>
            <a:chOff x="2373436" y="2708920"/>
            <a:chExt cx="7445127" cy="2344391"/>
          </a:xfrm>
        </p:grpSpPr>
        <p:sp>
          <p:nvSpPr>
            <p:cNvPr id="3" name="TextBox 40"/>
            <p:cNvSpPr txBox="1"/>
            <p:nvPr/>
          </p:nvSpPr>
          <p:spPr>
            <a:xfrm>
              <a:off x="2373436" y="2864070"/>
              <a:ext cx="744512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支持向量机</a:t>
              </a:r>
            </a:p>
          </p:txBody>
        </p:sp>
        <p:sp>
          <p:nvSpPr>
            <p:cNvPr id="9" name="TextBox 40"/>
            <p:cNvSpPr txBox="1"/>
            <p:nvPr/>
          </p:nvSpPr>
          <p:spPr>
            <a:xfrm>
              <a:off x="2926854" y="4685011"/>
              <a:ext cx="619268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70C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第三组</a:t>
              </a:r>
              <a:r>
                <a:rPr lang="en-US" altLang="zh-CN" dirty="0">
                  <a:solidFill>
                    <a:srgbClr val="0070C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</a:t>
              </a:r>
              <a:r>
                <a:rPr lang="zh-CN" altLang="en-US" dirty="0">
                  <a:solidFill>
                    <a:srgbClr val="0070C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：游美文</a:t>
              </a:r>
              <a:r>
                <a:rPr lang="en-US" altLang="zh-CN" dirty="0">
                  <a:solidFill>
                    <a:srgbClr val="0070C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</a:t>
              </a:r>
              <a:r>
                <a:rPr lang="zh-CN" altLang="en-US" dirty="0">
                  <a:solidFill>
                    <a:srgbClr val="0070C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郎志远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250081" y="2708920"/>
              <a:ext cx="5687839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358902" y="4077072"/>
              <a:ext cx="5687839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870" y="1268730"/>
            <a:ext cx="3350895" cy="1311910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59984" y="309983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对偶问题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762BCD2-7FD0-8D13-C076-92FE9C6A19C8}"/>
              </a:ext>
            </a:extLst>
          </p:cNvPr>
          <p:cNvGrpSpPr/>
          <p:nvPr/>
        </p:nvGrpSpPr>
        <p:grpSpPr>
          <a:xfrm>
            <a:off x="2342658" y="1497724"/>
            <a:ext cx="6418262" cy="1214975"/>
            <a:chOff x="655638" y="1566325"/>
            <a:chExt cx="6418262" cy="1214975"/>
          </a:xfrm>
        </p:grpSpPr>
        <p:pic>
          <p:nvPicPr>
            <p:cNvPr id="8" name="图片 2" descr="ws_DDDA.tmp">
              <a:extLst>
                <a:ext uri="{FF2B5EF4-FFF2-40B4-BE49-F238E27FC236}">
                  <a16:creationId xmlns:a16="http://schemas.microsoft.com/office/drawing/2014/main" id="{341E80AD-8930-082A-BFC9-75F63E034DC5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700" y="1993900"/>
              <a:ext cx="5410200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组合 41">
              <a:extLst>
                <a:ext uri="{FF2B5EF4-FFF2-40B4-BE49-F238E27FC236}">
                  <a16:creationId xmlns:a16="http://schemas.microsoft.com/office/drawing/2014/main" id="{B39FEB3C-5E6F-C8A5-51C6-427F1325C2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638" y="1566325"/>
              <a:ext cx="5774239" cy="316252"/>
              <a:chOff x="655638" y="1566325"/>
              <a:chExt cx="5774239" cy="316252"/>
            </a:xfrm>
          </p:grpSpPr>
          <p:pic>
            <p:nvPicPr>
              <p:cNvPr id="25" name="图片 1" descr="ws_DDC9.tmp">
                <a:extLst>
                  <a:ext uri="{FF2B5EF4-FFF2-40B4-BE49-F238E27FC236}">
                    <a16:creationId xmlns:a16="http://schemas.microsoft.com/office/drawing/2014/main" id="{A73BCA75-A156-626B-B5F6-D55C9FC52853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9948" y="1566325"/>
                <a:ext cx="812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TextBox 32">
                <a:extLst>
                  <a:ext uri="{FF2B5EF4-FFF2-40B4-BE49-F238E27FC236}">
                    <a16:creationId xmlns:a16="http://schemas.microsoft.com/office/drawing/2014/main" id="{021408AE-2E37-21D9-522A-5D313D3EE095}"/>
                  </a:ext>
                </a:extLst>
              </p:cNvPr>
              <p:cNvSpPr txBox="1"/>
              <p:nvPr/>
            </p:nvSpPr>
            <p:spPr>
              <a:xfrm>
                <a:off x="655638" y="1574800"/>
                <a:ext cx="2257028" cy="307777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lnSpc>
                    <a:spcPts val="2424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196" dirty="0">
                    <a:latin typeface="幼圆"/>
                    <a:ea typeface="+mn-ea"/>
                  </a:rPr>
                  <a:t>引入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幼圆"/>
                    <a:ea typeface="+mn-ea"/>
                  </a:rPr>
                  <a:t>拉格朗日乘子</a:t>
                </a:r>
              </a:p>
            </p:txBody>
          </p:sp>
          <p:sp>
            <p:nvSpPr>
              <p:cNvPr id="27" name="TextBox 33">
                <a:extLst>
                  <a:ext uri="{FF2B5EF4-FFF2-40B4-BE49-F238E27FC236}">
                    <a16:creationId xmlns:a16="http://schemas.microsoft.com/office/drawing/2014/main" id="{C7B17066-0AA5-591F-9A05-6E24D57EB11F}"/>
                  </a:ext>
                </a:extLst>
              </p:cNvPr>
              <p:cNvSpPr txBox="1"/>
              <p:nvPr/>
            </p:nvSpPr>
            <p:spPr>
              <a:xfrm>
                <a:off x="4172452" y="1607438"/>
                <a:ext cx="2257425" cy="27146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lnSpc>
                    <a:spcPts val="211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196" dirty="0">
                    <a:solidFill>
                      <a:srgbClr val="000000"/>
                    </a:solidFill>
                    <a:latin typeface="幼圆"/>
                    <a:ea typeface="+mn-ea"/>
                  </a:rPr>
                  <a:t>得到拉格朗日函数</a:t>
                </a:r>
              </a:p>
            </p:txBody>
          </p:sp>
        </p:grp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0D14F02-1AAF-5E20-7545-EBC05EE3A823}"/>
              </a:ext>
            </a:extLst>
          </p:cNvPr>
          <p:cNvSpPr txBox="1"/>
          <p:nvPr/>
        </p:nvSpPr>
        <p:spPr>
          <a:xfrm>
            <a:off x="2404332" y="3114665"/>
            <a:ext cx="594530" cy="4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令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50413D52-4ED7-51D6-2DAB-33DECEA9D3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447" y="3078174"/>
            <a:ext cx="2591851" cy="656306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89FB89CB-4FD0-6DEE-B012-40D5CFD80177}"/>
              </a:ext>
            </a:extLst>
          </p:cNvPr>
          <p:cNvSpPr txBox="1"/>
          <p:nvPr/>
        </p:nvSpPr>
        <p:spPr>
          <a:xfrm>
            <a:off x="2342658" y="4276487"/>
            <a:ext cx="6881812" cy="178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当某个约束条件不满足时，例如</a:t>
            </a:r>
            <a:endParaRPr lang="en-US" altLang="zh-CN" sz="2196" dirty="0">
              <a:solidFill>
                <a:srgbClr val="000000"/>
              </a:solidFill>
              <a:latin typeface="幼圆"/>
            </a:endParaRPr>
          </a:p>
          <a:p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那么显然有</a:t>
            </a:r>
            <a:r>
              <a:rPr lang="en-US" altLang="zh-CN" sz="2196" dirty="0">
                <a:solidFill>
                  <a:srgbClr val="000000"/>
                </a:solidFill>
                <a:latin typeface="幼圆"/>
              </a:rPr>
              <a:t>		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（只要令</a:t>
            </a:r>
            <a:r>
              <a:rPr lang="en-US" altLang="zh-CN" sz="2196" dirty="0">
                <a:solidFill>
                  <a:srgbClr val="000000"/>
                </a:solidFill>
                <a:latin typeface="幼圆"/>
              </a:rPr>
              <a:t>	   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即可）。而当所有约束条件都满足时，则最优值为，亦即最初要最小化的量。因此，在要求约束条件得到满足的情况下最小化 </a:t>
            </a:r>
            <a:r>
              <a:rPr lang="en-US" altLang="zh-CN" sz="2196" dirty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，实际上等价于直接最小化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95373C0-3059-F794-905D-52F78715E8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2806" y="4250391"/>
            <a:ext cx="2258790" cy="44932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9AA5D47F-6754-9DA4-4610-F2B58FF6BD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6508" y="4632650"/>
            <a:ext cx="1125410" cy="40193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F7ABBFA6-A2CD-9B0D-023B-B53A109A31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2718" y="4730340"/>
            <a:ext cx="874616" cy="35594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9E02343B-5E54-8045-F586-A5E9C2C7C4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2918" y="5657530"/>
            <a:ext cx="763760" cy="47331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83BB2620-01FD-91E4-ECF5-EB446D2B89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11930" y="5630211"/>
            <a:ext cx="573245" cy="45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86169"/>
      </p:ext>
    </p:extLst>
  </p:cSld>
  <p:clrMapOvr>
    <a:masterClrMapping/>
  </p:clrMapOvr>
  <p:transition spd="slow" advTm="3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E31C406-0A07-4C91-9E83-A41017F1FC8A}"/>
                  </a:ext>
                </a:extLst>
              </p:cNvPr>
              <p:cNvSpPr/>
              <p:nvPr/>
            </p:nvSpPr>
            <p:spPr>
              <a:xfrm>
                <a:off x="459984" y="309983"/>
                <a:ext cx="11270443" cy="61926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srgbClr val="0070C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0" lang="zh-CN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a:t>在此处键入公式。</a:t>
                      </a:fl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E31C406-0A07-4C91-9E83-A41017F1F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84" y="309983"/>
                <a:ext cx="11270443" cy="6192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srgbClr val="0070C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对偶问题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F5F3942-655C-A319-E4E6-6F5C0B30F269}"/>
              </a:ext>
            </a:extLst>
          </p:cNvPr>
          <p:cNvSpPr txBox="1"/>
          <p:nvPr/>
        </p:nvSpPr>
        <p:spPr>
          <a:xfrm>
            <a:off x="1558702" y="1484784"/>
            <a:ext cx="2016224" cy="4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96" dirty="0">
                <a:latin typeface="幼圆"/>
              </a:rPr>
              <a:t>目标函数变成：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8126FF8-D2FE-85B3-529A-E5434AAF7B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868" y="1538591"/>
            <a:ext cx="4651275" cy="671575"/>
          </a:xfrm>
          <a:prstGeom prst="rect">
            <a:avLst/>
          </a:prstGeom>
        </p:spPr>
      </p:pic>
      <p:sp>
        <p:nvSpPr>
          <p:cNvPr id="31" name="Rectangle 4">
            <a:extLst>
              <a:ext uri="{FF2B5EF4-FFF2-40B4-BE49-F238E27FC236}">
                <a16:creationId xmlns:a16="http://schemas.microsoft.com/office/drawing/2014/main" id="{E3CA3686-C267-657C-E916-F9CF42550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437" y="2453976"/>
            <a:ext cx="8205177" cy="144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196" dirty="0">
                <a:latin typeface="幼圆"/>
              </a:rPr>
              <a:t>这里用     表示这个问题的最优值，且和最初的问题是等价的。</a:t>
            </a:r>
            <a:endParaRPr lang="en-US" altLang="zh-CN" sz="2196" dirty="0">
              <a:latin typeface="幼圆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196" dirty="0">
                <a:latin typeface="幼圆"/>
              </a:rPr>
              <a:t>如果直接求解，那么一上来便得面对w和b两个参数，而       又是不等式约束，这个求解过程不好做。不妨把最小和最大的位置交换一下，变成： 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F80D2F63-5F0C-4596-78DA-E91AF5EA8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814" y="2483724"/>
            <a:ext cx="426269" cy="3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FD0D3F3-7EF8-2FD7-A9E0-D437E22E4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2" y="2858840"/>
            <a:ext cx="426269" cy="29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A193769-28AC-93F6-47C4-7F1B6FEB8D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1206" y="3933056"/>
            <a:ext cx="3395764" cy="641720"/>
          </a:xfrm>
          <a:prstGeom prst="rect">
            <a:avLst/>
          </a:prstGeom>
        </p:spPr>
      </p:pic>
      <p:sp>
        <p:nvSpPr>
          <p:cNvPr id="35" name="Rectangle 7">
            <a:extLst>
              <a:ext uri="{FF2B5EF4-FFF2-40B4-BE49-F238E27FC236}">
                <a16:creationId xmlns:a16="http://schemas.microsoft.com/office/drawing/2014/main" id="{A2623D14-7C50-6FC6-73C9-1AA86D95B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02" y="4864577"/>
            <a:ext cx="8568952" cy="1106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196" dirty="0">
                <a:latin typeface="幼圆"/>
              </a:rPr>
              <a:t>交换以后的新问题是原始问题的对偶问题，这个新问题的最优值用     来表示。而且有     ≤     </a:t>
            </a:r>
            <a:r>
              <a:rPr lang="en-US" altLang="zh-CN" sz="2196" dirty="0">
                <a:latin typeface="幼圆"/>
              </a:rPr>
              <a:t>  </a:t>
            </a:r>
            <a:r>
              <a:rPr lang="zh-CN" altLang="en-US" sz="2196" dirty="0">
                <a:latin typeface="幼圆"/>
              </a:rPr>
              <a:t>，</a:t>
            </a:r>
            <a:r>
              <a:rPr lang="zh-CN" altLang="zh-CN" sz="2196" dirty="0">
                <a:latin typeface="幼圆"/>
              </a:rPr>
              <a:t>在满足</a:t>
            </a:r>
            <a:r>
              <a:rPr lang="en-US" altLang="zh-CN" sz="2196" dirty="0">
                <a:latin typeface="幼圆"/>
              </a:rPr>
              <a:t>KKT</a:t>
            </a:r>
            <a:r>
              <a:rPr lang="zh-CN" altLang="zh-CN" sz="2196" dirty="0">
                <a:latin typeface="幼圆"/>
              </a:rPr>
              <a:t>条件的情况下，这两者相等，这个时候就可以通过求解对偶问题来间接地求解原始问题。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7190A2C-5614-AB4D-D8E6-4756D611A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90" y="5227896"/>
            <a:ext cx="322101" cy="35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B8C579E0-DC67-A19D-469C-CC38B641D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022" y="5238439"/>
            <a:ext cx="322101" cy="35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F71E076-F9C3-F3C0-6572-A21374937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45" y="5207108"/>
            <a:ext cx="407211" cy="35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197134"/>
      </p:ext>
    </p:extLst>
  </p:cSld>
  <p:clrMapOvr>
    <a:masterClrMapping/>
  </p:clrMapOvr>
  <p:transition spd="slow" advTm="300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59984" y="309983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KKT</a:t>
              </a: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条件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B42FC32-8DFB-9A53-92F9-750884FBE063}"/>
              </a:ext>
            </a:extLst>
          </p:cNvPr>
          <p:cNvSpPr txBox="1"/>
          <p:nvPr/>
        </p:nvSpPr>
        <p:spPr>
          <a:xfrm>
            <a:off x="814117" y="1465280"/>
            <a:ext cx="9933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对于</a:t>
            </a:r>
            <a:r>
              <a:rPr lang="zh-CN" altLang="en-US" sz="2200" dirty="0">
                <a:solidFill>
                  <a:srgbClr val="FF0000"/>
                </a:solidFill>
              </a:rPr>
              <a:t>凸优化</a:t>
            </a:r>
            <a:r>
              <a:rPr lang="zh-CN" altLang="en-US" sz="2200" dirty="0"/>
              <a:t>问题，</a:t>
            </a:r>
            <a:r>
              <a:rPr lang="en-US" altLang="zh-CN" sz="2200" dirty="0"/>
              <a:t>KKT</a:t>
            </a:r>
            <a:r>
              <a:rPr lang="zh-CN" altLang="en-US" sz="2200" dirty="0"/>
              <a:t>条件就是极小值点（而且是全局极小）存在的充要条件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1BD05D-3209-C1F2-10E6-02DF4A9CF107}"/>
              </a:ext>
            </a:extLst>
          </p:cNvPr>
          <p:cNvSpPr txBox="1"/>
          <p:nvPr/>
        </p:nvSpPr>
        <p:spPr>
          <a:xfrm>
            <a:off x="910630" y="2481423"/>
            <a:ext cx="3425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对偶问题的</a:t>
            </a:r>
            <a:r>
              <a:rPr lang="en-US" altLang="zh-CN" sz="2200" dirty="0"/>
              <a:t>KKT</a:t>
            </a:r>
            <a:r>
              <a:rPr lang="zh-CN" altLang="en-US" sz="2200" dirty="0"/>
              <a:t>条件：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99855E-BD00-7929-AD31-CBBFE15C9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416" y="3111703"/>
            <a:ext cx="2822575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任意多边形 10">
            <a:extLst>
              <a:ext uri="{FF2B5EF4-FFF2-40B4-BE49-F238E27FC236}">
                <a16:creationId xmlns:a16="http://schemas.microsoft.com/office/drawing/2014/main" id="{8BC58A12-3E41-89DD-AAF2-46D532CBF8C5}"/>
              </a:ext>
            </a:extLst>
          </p:cNvPr>
          <p:cNvSpPr/>
          <p:nvPr/>
        </p:nvSpPr>
        <p:spPr>
          <a:xfrm>
            <a:off x="5002107" y="3377499"/>
            <a:ext cx="933450" cy="614363"/>
          </a:xfrm>
          <a:custGeom>
            <a:avLst/>
            <a:gdLst/>
            <a:ahLst/>
            <a:cxnLst/>
            <a:rect l="0" t="0" r="0" b="0"/>
            <a:pathLst>
              <a:path w="932688" h="614172">
                <a:moveTo>
                  <a:pt x="0" y="153542"/>
                </a:moveTo>
                <a:lnTo>
                  <a:pt x="625601" y="153542"/>
                </a:lnTo>
                <a:lnTo>
                  <a:pt x="625601" y="0"/>
                </a:lnTo>
                <a:lnTo>
                  <a:pt x="932687" y="307085"/>
                </a:lnTo>
                <a:lnTo>
                  <a:pt x="625601" y="614171"/>
                </a:lnTo>
                <a:lnTo>
                  <a:pt x="625601" y="460628"/>
                </a:lnTo>
                <a:lnTo>
                  <a:pt x="0" y="46062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0" name="图片 5" descr="ws_E0E0.tmp">
            <a:extLst>
              <a:ext uri="{FF2B5EF4-FFF2-40B4-BE49-F238E27FC236}">
                <a16:creationId xmlns:a16="http://schemas.microsoft.com/office/drawing/2014/main" id="{75C2AB3F-A513-3588-9B5F-EDB3343FC5A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66" y="3484482"/>
            <a:ext cx="10287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6" descr="ws_E0E1.tmp">
            <a:extLst>
              <a:ext uri="{FF2B5EF4-FFF2-40B4-BE49-F238E27FC236}">
                <a16:creationId xmlns:a16="http://schemas.microsoft.com/office/drawing/2014/main" id="{72A34907-5067-E160-B03D-F82EE0645FF7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14" y="3377499"/>
            <a:ext cx="1625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32">
            <a:extLst>
              <a:ext uri="{FF2B5EF4-FFF2-40B4-BE49-F238E27FC236}">
                <a16:creationId xmlns:a16="http://schemas.microsoft.com/office/drawing/2014/main" id="{A084EDE1-E0BD-EB9B-E359-11C6FE1FC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954" y="3505120"/>
            <a:ext cx="6159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幼圆" panose="02010509060101010101" pitchFamily="49" charset="-122"/>
              </a:rPr>
              <a:t>必有</a:t>
            </a:r>
          </a:p>
        </p:txBody>
      </p:sp>
      <p:sp>
        <p:nvSpPr>
          <p:cNvPr id="13" name="TextBox 33">
            <a:extLst>
              <a:ext uri="{FF2B5EF4-FFF2-40B4-BE49-F238E27FC236}">
                <a16:creationId xmlns:a16="http://schemas.microsoft.com/office/drawing/2014/main" id="{127F63CF-E9FD-74C9-F323-3679E81B7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054" y="3505120"/>
            <a:ext cx="3079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</a:rPr>
              <a:t>或</a:t>
            </a:r>
          </a:p>
        </p:txBody>
      </p:sp>
      <p:sp>
        <p:nvSpPr>
          <p:cNvPr id="14" name="右箭头 7">
            <a:extLst>
              <a:ext uri="{FF2B5EF4-FFF2-40B4-BE49-F238E27FC236}">
                <a16:creationId xmlns:a16="http://schemas.microsoft.com/office/drawing/2014/main" id="{A5411DEE-3856-E2C8-28A2-D20445C587FD}"/>
              </a:ext>
            </a:extLst>
          </p:cNvPr>
          <p:cNvSpPr/>
          <p:nvPr/>
        </p:nvSpPr>
        <p:spPr>
          <a:xfrm>
            <a:off x="5780807" y="4534857"/>
            <a:ext cx="317500" cy="306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D4EE31F-DD35-B601-D0A1-3D7D054655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769" y="4506282"/>
            <a:ext cx="15065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C71523C-64B1-DF38-ACA1-9242A2626D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894" y="4512632"/>
            <a:ext cx="8477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CA406DC-D0B9-01DE-4A06-1DCFE2E267C9}"/>
              </a:ext>
            </a:extLst>
          </p:cNvPr>
          <p:cNvSpPr/>
          <p:nvPr/>
        </p:nvSpPr>
        <p:spPr>
          <a:xfrm>
            <a:off x="2386731" y="4990827"/>
            <a:ext cx="6788150" cy="1473200"/>
          </a:xfrm>
          <a:prstGeom prst="rect">
            <a:avLst/>
          </a:prstGeom>
          <a:gradFill>
            <a:gsLst>
              <a:gs pos="88000">
                <a:schemeClr val="accent6">
                  <a:lumMod val="20000"/>
                  <a:lumOff val="80000"/>
                </a:schemeClr>
              </a:gs>
              <a:gs pos="0">
                <a:schemeClr val="bg1"/>
              </a:gs>
              <a:gs pos="96000">
                <a:schemeClr val="bg1"/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</a:rPr>
              <a:t>支持向量机解的稀疏性</a:t>
            </a:r>
            <a:r>
              <a:rPr lang="en-US" altLang="zh-CN" sz="2400" dirty="0">
                <a:solidFill>
                  <a:schemeClr val="accent1"/>
                </a:solidFill>
              </a:rPr>
              <a:t>: </a:t>
            </a:r>
            <a:r>
              <a:rPr lang="zh-CN" altLang="en-US" sz="2400" dirty="0">
                <a:solidFill>
                  <a:schemeClr val="accent1"/>
                </a:solidFill>
              </a:rPr>
              <a:t>训练完成后</a:t>
            </a:r>
            <a:r>
              <a:rPr lang="en-US" altLang="zh-CN" sz="2400" dirty="0">
                <a:solidFill>
                  <a:schemeClr val="accent1"/>
                </a:solidFill>
              </a:rPr>
              <a:t>, </a:t>
            </a:r>
            <a:r>
              <a:rPr lang="zh-CN" altLang="en-US" sz="2400" dirty="0">
                <a:solidFill>
                  <a:schemeClr val="accent1"/>
                </a:solidFill>
              </a:rPr>
              <a:t>大部分的训练样本都不需保留</a:t>
            </a:r>
            <a:r>
              <a:rPr lang="en-US" altLang="zh-CN" sz="2400" dirty="0">
                <a:solidFill>
                  <a:schemeClr val="accent1"/>
                </a:solidFill>
              </a:rPr>
              <a:t>, </a:t>
            </a:r>
            <a:r>
              <a:rPr lang="zh-CN" altLang="en-US" sz="2400" dirty="0">
                <a:solidFill>
                  <a:schemeClr val="accent1"/>
                </a:solidFill>
              </a:rPr>
              <a:t>最终模型仅与支持向量有关</a:t>
            </a:r>
            <a:r>
              <a:rPr lang="en-US" altLang="zh-CN" sz="2400" dirty="0">
                <a:solidFill>
                  <a:schemeClr val="accent1"/>
                </a:solidFill>
              </a:rPr>
              <a:t>.</a:t>
            </a:r>
          </a:p>
          <a:p>
            <a:pPr eaLnBrk="1" fontAlgn="auto" hangingPunct="1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tabLst>
                <a:tab pos="558800" algn="l"/>
              </a:tabLs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幼圆" pitchFamily="49" charset="-122"/>
              </a:rPr>
              <a:t>重要性质：模型训练完后，大部分的训练样本都不需要</a:t>
            </a:r>
            <a:endParaRPr lang="en-US" altLang="zh-CN" sz="2000" dirty="0">
              <a:solidFill>
                <a:schemeClr val="accent1"/>
              </a:solidFill>
              <a:latin typeface="幼圆" pitchFamily="49" charset="-122"/>
            </a:endParaRPr>
          </a:p>
          <a:p>
            <a:pPr eaLnBrk="1" fontAlgn="auto" hangingPunct="1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tabLst>
                <a:tab pos="558800" algn="l"/>
              </a:tabLs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幼圆" pitchFamily="49" charset="-122"/>
              </a:rPr>
              <a:t>保留，最终模型仅仅与支持向量有关</a:t>
            </a:r>
            <a:endParaRPr lang="zh-CN" altLang="en-US" sz="2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410909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59984" y="309983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对偶问题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sp>
        <p:nvSpPr>
          <p:cNvPr id="3" name="TextBox 31">
            <a:extLst>
              <a:ext uri="{FF2B5EF4-FFF2-40B4-BE49-F238E27FC236}">
                <a16:creationId xmlns:a16="http://schemas.microsoft.com/office/drawing/2014/main" id="{2232C64A-97B6-96AA-7B58-9E37CB821143}"/>
              </a:ext>
            </a:extLst>
          </p:cNvPr>
          <p:cNvSpPr txBox="1"/>
          <p:nvPr/>
        </p:nvSpPr>
        <p:spPr>
          <a:xfrm>
            <a:off x="4715871" y="764090"/>
            <a:ext cx="2154436" cy="35971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3162"/>
              </a:lnSpc>
              <a:spcBef>
                <a:spcPts val="0"/>
              </a:spcBef>
              <a:spcAft>
                <a:spcPts val="0"/>
              </a:spcAft>
              <a:tabLst>
                <a:tab pos="431800" algn="l"/>
              </a:tabLst>
              <a:defRPr/>
            </a:pPr>
            <a:r>
              <a:rPr lang="zh-CN" altLang="en-US" sz="2400" dirty="0">
                <a:solidFill>
                  <a:srgbClr val="0000FF"/>
                </a:solidFill>
                <a:latin typeface="幼圆"/>
                <a:ea typeface="+mn-ea"/>
              </a:rPr>
              <a:t>拉格朗日乘子法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762BCD2-7FD0-8D13-C076-92FE9C6A19C8}"/>
              </a:ext>
            </a:extLst>
          </p:cNvPr>
          <p:cNvGrpSpPr/>
          <p:nvPr/>
        </p:nvGrpSpPr>
        <p:grpSpPr>
          <a:xfrm>
            <a:off x="2342658" y="1506199"/>
            <a:ext cx="6900862" cy="4854575"/>
            <a:chOff x="655638" y="1574800"/>
            <a:chExt cx="6900862" cy="4854575"/>
          </a:xfrm>
        </p:grpSpPr>
        <p:pic>
          <p:nvPicPr>
            <p:cNvPr id="8" name="图片 2" descr="ws_DDDA.tmp">
              <a:extLst>
                <a:ext uri="{FF2B5EF4-FFF2-40B4-BE49-F238E27FC236}">
                  <a16:creationId xmlns:a16="http://schemas.microsoft.com/office/drawing/2014/main" id="{341E80AD-8930-082A-BFC9-75F63E034DC5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700" y="1993900"/>
              <a:ext cx="5410200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6" descr="ws_DDED.tmp">
              <a:extLst>
                <a:ext uri="{FF2B5EF4-FFF2-40B4-BE49-F238E27FC236}">
                  <a16:creationId xmlns:a16="http://schemas.microsoft.com/office/drawing/2014/main" id="{7EF7DDA2-2226-FDE1-BB73-8A4A132A0C48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884" y="3434386"/>
              <a:ext cx="19177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图片 7" descr="ws_DDEE.tmp">
              <a:extLst>
                <a:ext uri="{FF2B5EF4-FFF2-40B4-BE49-F238E27FC236}">
                  <a16:creationId xmlns:a16="http://schemas.microsoft.com/office/drawing/2014/main" id="{D7CB7F90-7C78-1E8B-5078-78AB95A23A1E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2300" y="3403600"/>
              <a:ext cx="143510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片 8" descr="ws_DDEF.tmp">
              <a:extLst>
                <a:ext uri="{FF2B5EF4-FFF2-40B4-BE49-F238E27FC236}">
                  <a16:creationId xmlns:a16="http://schemas.microsoft.com/office/drawing/2014/main" id="{067288CF-F354-505C-9622-134986C28AF5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4664075"/>
              <a:ext cx="5270500" cy="176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组合 41">
              <a:extLst>
                <a:ext uri="{FF2B5EF4-FFF2-40B4-BE49-F238E27FC236}">
                  <a16:creationId xmlns:a16="http://schemas.microsoft.com/office/drawing/2014/main" id="{B39FEB3C-5E6F-C8A5-51C6-427F1325C2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638" y="1574800"/>
              <a:ext cx="6881812" cy="307975"/>
              <a:chOff x="655638" y="1574800"/>
              <a:chExt cx="6881812" cy="307975"/>
            </a:xfrm>
          </p:grpSpPr>
          <p:pic>
            <p:nvPicPr>
              <p:cNvPr id="25" name="图片 1" descr="ws_DDC9.tmp">
                <a:extLst>
                  <a:ext uri="{FF2B5EF4-FFF2-40B4-BE49-F238E27FC236}">
                    <a16:creationId xmlns:a16="http://schemas.microsoft.com/office/drawing/2014/main" id="{A73BCA75-A156-626B-B5F6-D55C9FC52853}"/>
                  </a:ext>
                </a:extLst>
              </p:cNvPr>
              <p:cNvPicPr>
                <a:picLocks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6100" y="1574800"/>
                <a:ext cx="812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TextBox 32">
                <a:extLst>
                  <a:ext uri="{FF2B5EF4-FFF2-40B4-BE49-F238E27FC236}">
                    <a16:creationId xmlns:a16="http://schemas.microsoft.com/office/drawing/2014/main" id="{021408AE-2E37-21D9-522A-5D313D3EE095}"/>
                  </a:ext>
                </a:extLst>
              </p:cNvPr>
              <p:cNvSpPr txBox="1"/>
              <p:nvPr/>
            </p:nvSpPr>
            <p:spPr>
              <a:xfrm>
                <a:off x="655638" y="1574800"/>
                <a:ext cx="3636962" cy="307975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lnSpc>
                    <a:spcPts val="2424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196" dirty="0">
                    <a:solidFill>
                      <a:srgbClr val="000000"/>
                    </a:solidFill>
                    <a:latin typeface="Wingdings"/>
                    <a:ea typeface="+mn-ea"/>
                  </a:rPr>
                  <a:t>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幼圆"/>
                    <a:ea typeface="+mn-ea"/>
                  </a:rPr>
                  <a:t>第一步：</a:t>
                </a:r>
                <a:r>
                  <a:rPr lang="zh-CN" altLang="en-US" sz="2196" dirty="0">
                    <a:latin typeface="幼圆"/>
                    <a:ea typeface="+mn-ea"/>
                  </a:rPr>
                  <a:t>引入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幼圆"/>
                    <a:ea typeface="+mn-ea"/>
                  </a:rPr>
                  <a:t>拉格朗日乘子</a:t>
                </a:r>
              </a:p>
            </p:txBody>
          </p:sp>
          <p:sp>
            <p:nvSpPr>
              <p:cNvPr id="27" name="TextBox 33">
                <a:extLst>
                  <a:ext uri="{FF2B5EF4-FFF2-40B4-BE49-F238E27FC236}">
                    <a16:creationId xmlns:a16="http://schemas.microsoft.com/office/drawing/2014/main" id="{C7B17066-0AA5-591F-9A05-6E24D57EB11F}"/>
                  </a:ext>
                </a:extLst>
              </p:cNvPr>
              <p:cNvSpPr txBox="1"/>
              <p:nvPr/>
            </p:nvSpPr>
            <p:spPr>
              <a:xfrm>
                <a:off x="5280025" y="1597025"/>
                <a:ext cx="2257425" cy="27146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lnSpc>
                    <a:spcPts val="211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196" dirty="0">
                    <a:solidFill>
                      <a:srgbClr val="000000"/>
                    </a:solidFill>
                    <a:latin typeface="幼圆"/>
                    <a:ea typeface="+mn-ea"/>
                  </a:rPr>
                  <a:t>得到拉格朗日函数</a:t>
                </a:r>
              </a:p>
            </p:txBody>
          </p:sp>
        </p:grpSp>
        <p:sp>
          <p:nvSpPr>
            <p:cNvPr id="13" name="TextBox 36">
              <a:extLst>
                <a:ext uri="{FF2B5EF4-FFF2-40B4-BE49-F238E27FC236}">
                  <a16:creationId xmlns:a16="http://schemas.microsoft.com/office/drawing/2014/main" id="{39B769F2-B2C5-62F8-AA11-9EB06E880EAF}"/>
                </a:ext>
              </a:extLst>
            </p:cNvPr>
            <p:cNvSpPr txBox="1"/>
            <p:nvPr/>
          </p:nvSpPr>
          <p:spPr>
            <a:xfrm>
              <a:off x="4489450" y="2994025"/>
              <a:ext cx="280988" cy="271463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lnSpc>
                  <a:spcPts val="2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96">
                  <a:solidFill>
                    <a:srgbClr val="000000"/>
                  </a:solidFill>
                  <a:latin typeface="幼圆"/>
                  <a:ea typeface="+mn-ea"/>
                </a:rPr>
                <a:t>和</a:t>
              </a:r>
            </a:p>
          </p:txBody>
        </p:sp>
        <p:grpSp>
          <p:nvGrpSpPr>
            <p:cNvPr id="14" name="组合 40">
              <a:extLst>
                <a:ext uri="{FF2B5EF4-FFF2-40B4-BE49-F238E27FC236}">
                  <a16:creationId xmlns:a16="http://schemas.microsoft.com/office/drawing/2014/main" id="{77C56BC3-9637-E650-C566-0A888D762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638" y="2959100"/>
              <a:ext cx="6383337" cy="381000"/>
              <a:chOff x="655638" y="2959100"/>
              <a:chExt cx="6383337" cy="381000"/>
            </a:xfrm>
          </p:grpSpPr>
          <p:pic>
            <p:nvPicPr>
              <p:cNvPr id="18" name="图片 3" descr="ws_DDDB.tmp">
                <a:extLst>
                  <a:ext uri="{FF2B5EF4-FFF2-40B4-BE49-F238E27FC236}">
                    <a16:creationId xmlns:a16="http://schemas.microsoft.com/office/drawing/2014/main" id="{C3286414-E091-703A-5296-D209EB853523}"/>
                  </a:ext>
                </a:extLst>
              </p:cNvPr>
              <p:cNvPicPr>
                <a:picLocks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8400" y="2984500"/>
                <a:ext cx="1219200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图片 4" descr="ws_DDDC.tmp">
                <a:extLst>
                  <a:ext uri="{FF2B5EF4-FFF2-40B4-BE49-F238E27FC236}">
                    <a16:creationId xmlns:a16="http://schemas.microsoft.com/office/drawing/2014/main" id="{56B9D57B-EA20-C805-31FD-53162D493046}"/>
                  </a:ext>
                </a:extLst>
              </p:cNvPr>
              <p:cNvPicPr>
                <a:picLocks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9400" y="3022600"/>
                <a:ext cx="292100" cy="26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图片 5" descr="ws_DDDD.tmp">
                <a:extLst>
                  <a:ext uri="{FF2B5EF4-FFF2-40B4-BE49-F238E27FC236}">
                    <a16:creationId xmlns:a16="http://schemas.microsoft.com/office/drawing/2014/main" id="{98372C52-1B28-B209-C7F9-58E70FFFBE46}"/>
                  </a:ext>
                </a:extLst>
              </p:cNvPr>
              <p:cNvPicPr>
                <a:picLocks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8700" y="2959100"/>
                <a:ext cx="1778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Box 34">
                <a:extLst>
                  <a:ext uri="{FF2B5EF4-FFF2-40B4-BE49-F238E27FC236}">
                    <a16:creationId xmlns:a16="http://schemas.microsoft.com/office/drawing/2014/main" id="{BED5C83B-33DF-0E9E-54A8-0840F0C3FA3C}"/>
                  </a:ext>
                </a:extLst>
              </p:cNvPr>
              <p:cNvSpPr txBox="1"/>
              <p:nvPr/>
            </p:nvSpPr>
            <p:spPr>
              <a:xfrm>
                <a:off x="655638" y="2971800"/>
                <a:ext cx="1662112" cy="307975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lnSpc>
                    <a:spcPts val="2424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196">
                    <a:solidFill>
                      <a:srgbClr val="000000"/>
                    </a:solidFill>
                    <a:latin typeface="Wingdings"/>
                    <a:ea typeface="+mn-ea"/>
                  </a:rPr>
                  <a:t></a:t>
                </a:r>
                <a:r>
                  <a:rPr lang="zh-CN" altLang="en-US" sz="2196">
                    <a:solidFill>
                      <a:srgbClr val="000000"/>
                    </a:solidFill>
                    <a:latin typeface="幼圆"/>
                    <a:ea typeface="+mn-ea"/>
                  </a:rPr>
                  <a:t>第二步：令</a:t>
                </a:r>
              </a:p>
            </p:txBody>
          </p:sp>
          <p:sp>
            <p:nvSpPr>
              <p:cNvPr id="23" name="TextBox 35">
                <a:extLst>
                  <a:ext uri="{FF2B5EF4-FFF2-40B4-BE49-F238E27FC236}">
                    <a16:creationId xmlns:a16="http://schemas.microsoft.com/office/drawing/2014/main" id="{FDFE0CA0-5AEC-8EC0-4DE9-EB1558D37DA7}"/>
                  </a:ext>
                </a:extLst>
              </p:cNvPr>
              <p:cNvSpPr txBox="1"/>
              <p:nvPr/>
            </p:nvSpPr>
            <p:spPr>
              <a:xfrm>
                <a:off x="3717925" y="2994025"/>
                <a:ext cx="282575" cy="27146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lnSpc>
                    <a:spcPts val="211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196">
                    <a:solidFill>
                      <a:srgbClr val="000000"/>
                    </a:solidFill>
                    <a:latin typeface="幼圆"/>
                    <a:ea typeface="+mn-ea"/>
                  </a:rPr>
                  <a:t>对</a:t>
                </a:r>
              </a:p>
            </p:txBody>
          </p:sp>
          <p:sp>
            <p:nvSpPr>
              <p:cNvPr id="24" name="TextBox 37">
                <a:extLst>
                  <a:ext uri="{FF2B5EF4-FFF2-40B4-BE49-F238E27FC236}">
                    <a16:creationId xmlns:a16="http://schemas.microsoft.com/office/drawing/2014/main" id="{2F2F4BE4-C9A4-5B0B-6D75-674477912EA3}"/>
                  </a:ext>
                </a:extLst>
              </p:cNvPr>
              <p:cNvSpPr txBox="1"/>
              <p:nvPr/>
            </p:nvSpPr>
            <p:spPr>
              <a:xfrm>
                <a:off x="5064125" y="2994025"/>
                <a:ext cx="1974850" cy="271463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lnSpc>
                    <a:spcPts val="211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196">
                    <a:solidFill>
                      <a:srgbClr val="000000"/>
                    </a:solidFill>
                    <a:latin typeface="幼圆"/>
                    <a:ea typeface="+mn-ea"/>
                  </a:rPr>
                  <a:t>的偏导为零可得</a:t>
                </a:r>
              </a:p>
            </p:txBody>
          </p:sp>
        </p:grpSp>
        <p:sp>
          <p:nvSpPr>
            <p:cNvPr id="15" name="TextBox 38">
              <a:extLst>
                <a:ext uri="{FF2B5EF4-FFF2-40B4-BE49-F238E27FC236}">
                  <a16:creationId xmlns:a16="http://schemas.microsoft.com/office/drawing/2014/main" id="{26B4210F-CFC0-F059-B971-C78CB1867096}"/>
                </a:ext>
              </a:extLst>
            </p:cNvPr>
            <p:cNvSpPr txBox="1"/>
            <p:nvPr/>
          </p:nvSpPr>
          <p:spPr>
            <a:xfrm>
              <a:off x="655638" y="4379913"/>
              <a:ext cx="2790825" cy="30638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lnSpc>
                  <a:spcPts val="2424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96" dirty="0">
                  <a:solidFill>
                    <a:srgbClr val="000000"/>
                  </a:solidFill>
                  <a:latin typeface="Wingdings"/>
                  <a:ea typeface="+mn-ea"/>
                </a:rPr>
                <a:t> </a:t>
              </a:r>
              <a:r>
                <a:rPr lang="zh-CN" altLang="en-US" sz="2196" dirty="0">
                  <a:solidFill>
                    <a:srgbClr val="000000"/>
                  </a:solidFill>
                  <a:latin typeface="幼圆"/>
                  <a:ea typeface="+mn-ea"/>
                </a:rPr>
                <a:t>第三步：</a:t>
              </a:r>
              <a:r>
                <a:rPr lang="zh-CN" altLang="en-US" sz="2196" dirty="0">
                  <a:latin typeface="幼圆"/>
                  <a:ea typeface="+mn-ea"/>
                </a:rPr>
                <a:t>回代</a:t>
              </a:r>
              <a:r>
                <a:rPr lang="zh-CN" altLang="en-US" sz="2196" dirty="0">
                  <a:solidFill>
                    <a:srgbClr val="000000"/>
                  </a:solidFill>
                  <a:latin typeface="幼圆"/>
                  <a:ea typeface="+mn-ea"/>
                </a:rPr>
                <a:t>可得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276396"/>
      </p:ext>
    </p:extLst>
  </p:cSld>
  <p:clrMapOvr>
    <a:masterClrMapping/>
  </p:clrMapOvr>
  <p:transition spd="slow" advTm="300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8121" y="1376772"/>
            <a:ext cx="6096000" cy="4104456"/>
            <a:chOff x="-8121" y="1376772"/>
            <a:chExt cx="6096000" cy="4104456"/>
          </a:xfrm>
        </p:grpSpPr>
        <p:sp>
          <p:nvSpPr>
            <p:cNvPr id="2" name="矩形 1"/>
            <p:cNvSpPr/>
            <p:nvPr/>
          </p:nvSpPr>
          <p:spPr>
            <a:xfrm>
              <a:off x="-8121" y="1376772"/>
              <a:ext cx="6096000" cy="410445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84538" y="2564904"/>
              <a:ext cx="4287673" cy="523220"/>
              <a:chOff x="784538" y="2523673"/>
              <a:chExt cx="4287673" cy="52322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84538" y="2523673"/>
                <a:ext cx="4287673" cy="523220"/>
                <a:chOff x="164498" y="2217595"/>
                <a:chExt cx="4287673" cy="523220"/>
              </a:xfrm>
            </p:grpSpPr>
            <p:sp>
              <p:nvSpPr>
                <p:cNvPr id="3" name="TextBox 40"/>
                <p:cNvSpPr txBox="1"/>
                <p:nvPr/>
              </p:nvSpPr>
              <p:spPr>
                <a:xfrm>
                  <a:off x="164498" y="2217595"/>
                  <a:ext cx="24283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思源黑体 CN Bold" panose="020B0800000000000000" pitchFamily="34" charset="-122"/>
                      <a:ea typeface="思源黑体 CN Bold" panose="020B0800000000000000" pitchFamily="34" charset="-122"/>
                      <a:cs typeface="+mn-cs"/>
                    </a:rPr>
                    <a:t>第二章</a:t>
                  </a:r>
                </a:p>
              </p:txBody>
            </p:sp>
            <p:sp>
              <p:nvSpPr>
                <p:cNvPr id="4" name="TextBox 40"/>
                <p:cNvSpPr txBox="1"/>
                <p:nvPr/>
              </p:nvSpPr>
              <p:spPr>
                <a:xfrm>
                  <a:off x="2318891" y="2298712"/>
                  <a:ext cx="2133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cs"/>
                    </a:rPr>
                    <a:t>Chapter  1</a:t>
                  </a:r>
                  <a:endPara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</a:endParaRPr>
                </a:p>
              </p:txBody>
            </p:sp>
          </p:grpSp>
          <p:cxnSp>
            <p:nvCxnSpPr>
              <p:cNvPr id="8" name="直接连接符 7"/>
              <p:cNvCxnSpPr/>
              <p:nvPr/>
            </p:nvCxnSpPr>
            <p:spPr>
              <a:xfrm>
                <a:off x="3039879" y="2600617"/>
                <a:ext cx="0" cy="36933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83590" y="3331677"/>
              <a:ext cx="4510682" cy="876399"/>
              <a:chOff x="784538" y="3488705"/>
              <a:chExt cx="4510682" cy="876399"/>
            </a:xfrm>
          </p:grpSpPr>
          <p:sp>
            <p:nvSpPr>
              <p:cNvPr id="5" name="TextBox 40"/>
              <p:cNvSpPr txBox="1"/>
              <p:nvPr/>
            </p:nvSpPr>
            <p:spPr>
              <a:xfrm>
                <a:off x="784538" y="3576790"/>
                <a:ext cx="45106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  <a:cs typeface="+mn-cs"/>
                  </a:rPr>
                  <a:t>核支持向量机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1203675" y="4365104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203675" y="3488705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7" y="332656"/>
            <a:ext cx="1484784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67073"/>
      </p:ext>
    </p:extLst>
  </p:cSld>
  <p:clrMapOvr>
    <a:masterClrMapping/>
  </p:clrMapOvr>
  <p:transition spd="slow" advTm="300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59984" y="309983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线性不可分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A24A59C-A8E2-29D1-D543-2011A6E32A19}"/>
              </a:ext>
            </a:extLst>
          </p:cNvPr>
          <p:cNvSpPr txBox="1">
            <a:spLocks/>
          </p:cNvSpPr>
          <p:nvPr/>
        </p:nvSpPr>
        <p:spPr bwMode="auto">
          <a:xfrm>
            <a:off x="1270670" y="1234433"/>
            <a:ext cx="861695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45720" numCol="1" anchor="t" anchorCtr="0" compatLnSpc="1">
            <a:prstTxWarp prst="textNoShape">
              <a:avLst/>
            </a:prstTxWarp>
          </a:bodyPr>
          <a:lstStyle>
            <a:lvl1pPr marL="228600" indent="-3600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若不存在一个能正确划分两类样本的超平面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,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怎么办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?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将样本从原始空间映射到一个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6754D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更高维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的特征空间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,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使得样本在这个特征空间内线性可分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.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幼圆" panose="02010509060101010101" pitchFamily="49" charset="-122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982E19E-17A1-C726-93DE-1C6EF4FC740B}"/>
              </a:ext>
            </a:extLst>
          </p:cNvPr>
          <p:cNvGrpSpPr/>
          <p:nvPr/>
        </p:nvGrpSpPr>
        <p:grpSpPr>
          <a:xfrm>
            <a:off x="2422798" y="2852936"/>
            <a:ext cx="6597650" cy="2646362"/>
            <a:chOff x="1549400" y="2894013"/>
            <a:chExt cx="6597650" cy="264636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17CB0AF-18E7-55C9-69B6-3D3734EC82C7}"/>
                </a:ext>
              </a:extLst>
            </p:cNvPr>
            <p:cNvCxnSpPr/>
            <p:nvPr/>
          </p:nvCxnSpPr>
          <p:spPr>
            <a:xfrm flipH="1" flipV="1">
              <a:off x="1549400" y="3035300"/>
              <a:ext cx="0" cy="2160588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8DA763C-5335-EC31-3D87-EDF25D706DEE}"/>
                </a:ext>
              </a:extLst>
            </p:cNvPr>
            <p:cNvCxnSpPr/>
            <p:nvPr/>
          </p:nvCxnSpPr>
          <p:spPr>
            <a:xfrm>
              <a:off x="1549400" y="5170488"/>
              <a:ext cx="2159000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组合 5">
              <a:extLst>
                <a:ext uri="{FF2B5EF4-FFF2-40B4-BE49-F238E27FC236}">
                  <a16:creationId xmlns:a16="http://schemas.microsoft.com/office/drawing/2014/main" id="{C33BB1CB-6CEE-430F-91D8-A2A43E4C53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225" y="3582988"/>
              <a:ext cx="1260475" cy="1239837"/>
              <a:chOff x="1772741" y="1770345"/>
              <a:chExt cx="1259870" cy="1238551"/>
            </a:xfrm>
          </p:grpSpPr>
          <p:grpSp>
            <p:nvGrpSpPr>
              <p:cNvPr id="51" name="组合 6">
                <a:extLst>
                  <a:ext uri="{FF2B5EF4-FFF2-40B4-BE49-F238E27FC236}">
                    <a16:creationId xmlns:a16="http://schemas.microsoft.com/office/drawing/2014/main" id="{011713FF-F170-FA00-4C45-CBAC7469EF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4611" y="2900896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C4E690C5-DE43-0CE4-18F7-39F919B09090}"/>
                    </a:ext>
                  </a:extLst>
                </p:cNvPr>
                <p:cNvCxnSpPr/>
                <p:nvPr/>
              </p:nvCxnSpPr>
              <p:spPr>
                <a:xfrm>
                  <a:off x="5476905" y="2446611"/>
                  <a:ext cx="10789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ED3684D5-7C15-AF61-352E-A36D75080C30}"/>
                    </a:ext>
                  </a:extLst>
                </p:cNvPr>
                <p:cNvCxnSpPr/>
                <p:nvPr/>
              </p:nvCxnSpPr>
              <p:spPr>
                <a:xfrm rot="5400000">
                  <a:off x="5476935" y="2446611"/>
                  <a:ext cx="10783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组合 7">
                <a:extLst>
                  <a:ext uri="{FF2B5EF4-FFF2-40B4-BE49-F238E27FC236}">
                    <a16:creationId xmlns:a16="http://schemas.microsoft.com/office/drawing/2014/main" id="{74429DE0-C3E3-28BE-0B0E-D9A9479FC8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2741" y="1770345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E04F258D-9438-366B-F065-731E4E491ECF}"/>
                    </a:ext>
                  </a:extLst>
                </p:cNvPr>
                <p:cNvCxnSpPr/>
                <p:nvPr/>
              </p:nvCxnSpPr>
              <p:spPr>
                <a:xfrm>
                  <a:off x="5476803" y="2446449"/>
                  <a:ext cx="10789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77CF6A15-DCAF-2C67-239D-A764AFF9F87C}"/>
                    </a:ext>
                  </a:extLst>
                </p:cNvPr>
                <p:cNvCxnSpPr/>
                <p:nvPr/>
              </p:nvCxnSpPr>
              <p:spPr>
                <a:xfrm rot="5400000">
                  <a:off x="5476833" y="2446449"/>
                  <a:ext cx="10783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A9059FB2-FAC8-440C-10DB-7C8CFA495D71}"/>
                  </a:ext>
                </a:extLst>
              </p:cNvPr>
              <p:cNvCxnSpPr/>
              <p:nvPr/>
            </p:nvCxnSpPr>
            <p:spPr>
              <a:xfrm>
                <a:off x="2924713" y="1824264"/>
                <a:ext cx="10789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6A5E35F0-52DB-EF0C-6423-7243EA8923C7}"/>
                  </a:ext>
                </a:extLst>
              </p:cNvPr>
              <p:cNvCxnSpPr/>
              <p:nvPr/>
            </p:nvCxnSpPr>
            <p:spPr>
              <a:xfrm>
                <a:off x="1772741" y="2970836"/>
                <a:ext cx="10789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任意多边形 14">
              <a:extLst>
                <a:ext uri="{FF2B5EF4-FFF2-40B4-BE49-F238E27FC236}">
                  <a16:creationId xmlns:a16="http://schemas.microsoft.com/office/drawing/2014/main" id="{29B3AB5E-5D3E-C083-61AD-E5A07334B8A0}"/>
                </a:ext>
              </a:extLst>
            </p:cNvPr>
            <p:cNvSpPr/>
            <p:nvPr/>
          </p:nvSpPr>
          <p:spPr>
            <a:xfrm rot="1472675">
              <a:off x="1814513" y="3506788"/>
              <a:ext cx="1870075" cy="1287462"/>
            </a:xfrm>
            <a:custGeom>
              <a:avLst/>
              <a:gdLst>
                <a:gd name="connsiteX0" fmla="*/ 440266 w 1856405"/>
                <a:gd name="connsiteY0" fmla="*/ 0 h 1821971"/>
                <a:gd name="connsiteX1" fmla="*/ 1851378 w 1856405"/>
                <a:gd name="connsiteY1" fmla="*/ 1749778 h 1821971"/>
                <a:gd name="connsiteX2" fmla="*/ 0 w 1856405"/>
                <a:gd name="connsiteY2" fmla="*/ 1512711 h 1821971"/>
                <a:gd name="connsiteX3" fmla="*/ 0 w 1856405"/>
                <a:gd name="connsiteY3" fmla="*/ 1512711 h 182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6405" h="1821971">
                  <a:moveTo>
                    <a:pt x="440266" y="0"/>
                  </a:moveTo>
                  <a:cubicBezTo>
                    <a:pt x="1182511" y="748830"/>
                    <a:pt x="1924756" y="1497660"/>
                    <a:pt x="1851378" y="1749778"/>
                  </a:cubicBezTo>
                  <a:cubicBezTo>
                    <a:pt x="1778000" y="2001896"/>
                    <a:pt x="0" y="1512711"/>
                    <a:pt x="0" y="1512711"/>
                  </a:cubicBezTo>
                  <a:lnTo>
                    <a:pt x="0" y="1512711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3" name="组合 15">
              <a:extLst>
                <a:ext uri="{FF2B5EF4-FFF2-40B4-BE49-F238E27FC236}">
                  <a16:creationId xmlns:a16="http://schemas.microsoft.com/office/drawing/2014/main" id="{56882D63-E69D-5BE2-59C3-27396022C2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7838" y="2894013"/>
              <a:ext cx="2589212" cy="2646362"/>
              <a:chOff x="4882943" y="976705"/>
              <a:chExt cx="2589902" cy="2647028"/>
            </a:xfrm>
          </p:grpSpPr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C14D2875-E298-23D3-0CBA-F2BD55252661}"/>
                  </a:ext>
                </a:extLst>
              </p:cNvPr>
              <p:cNvCxnSpPr/>
              <p:nvPr/>
            </p:nvCxnSpPr>
            <p:spPr>
              <a:xfrm flipH="1" flipV="1">
                <a:off x="5681668" y="976705"/>
                <a:ext cx="0" cy="1800678"/>
              </a:xfrm>
              <a:prstGeom prst="straightConnector1">
                <a:avLst/>
              </a:prstGeom>
              <a:ln w="19050">
                <a:headEnd type="none" w="med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2306F713-9044-148B-F005-09454BC488CE}"/>
                  </a:ext>
                </a:extLst>
              </p:cNvPr>
              <p:cNvCxnSpPr/>
              <p:nvPr/>
            </p:nvCxnSpPr>
            <p:spPr>
              <a:xfrm>
                <a:off x="5672140" y="2774207"/>
                <a:ext cx="1800705" cy="0"/>
              </a:xfrm>
              <a:prstGeom prst="straightConnector1">
                <a:avLst/>
              </a:prstGeom>
              <a:ln w="19050">
                <a:headEnd type="none" w="med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FF5F4416-6BFD-CE08-7483-7E8236DC5F99}"/>
                  </a:ext>
                </a:extLst>
              </p:cNvPr>
              <p:cNvCxnSpPr/>
              <p:nvPr/>
            </p:nvCxnSpPr>
            <p:spPr>
              <a:xfrm flipH="1">
                <a:off x="4882943" y="2774207"/>
                <a:ext cx="801901" cy="849526"/>
              </a:xfrm>
              <a:prstGeom prst="straightConnector1">
                <a:avLst/>
              </a:prstGeom>
              <a:ln w="19050">
                <a:headEnd type="none" w="med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组合 19">
                <a:extLst>
                  <a:ext uri="{FF2B5EF4-FFF2-40B4-BE49-F238E27FC236}">
                    <a16:creationId xmlns:a16="http://schemas.microsoft.com/office/drawing/2014/main" id="{C4EB4F12-8923-8DD0-F2DF-BCA758D21D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3915" y="3189965"/>
                <a:ext cx="144000" cy="144000"/>
                <a:chOff x="7101657" y="1465531"/>
                <a:chExt cx="144000" cy="144000"/>
              </a:xfrm>
            </p:grpSpPr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CC466A6-8D28-D191-52C5-B37F42A169D0}"/>
                    </a:ext>
                  </a:extLst>
                </p:cNvPr>
                <p:cNvSpPr/>
                <p:nvPr/>
              </p:nvSpPr>
              <p:spPr>
                <a:xfrm>
                  <a:off x="7102390" y="1465803"/>
                  <a:ext cx="142913" cy="1444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grpSp>
              <p:nvGrpSpPr>
                <p:cNvPr id="48" name="组合 41">
                  <a:extLst>
                    <a:ext uri="{FF2B5EF4-FFF2-40B4-BE49-F238E27FC236}">
                      <a16:creationId xmlns:a16="http://schemas.microsoft.com/office/drawing/2014/main" id="{7BEB400F-21B8-C6F0-5EF3-BA1AE2255E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120045" y="1481721"/>
                  <a:ext cx="108000" cy="108000"/>
                  <a:chOff x="5476803" y="2392530"/>
                  <a:chExt cx="108000" cy="108000"/>
                </a:xfrm>
              </p:grpSpPr>
              <p:cxnSp>
                <p:nvCxnSpPr>
                  <p:cNvPr id="49" name="直接连接符 48">
                    <a:extLst>
                      <a:ext uri="{FF2B5EF4-FFF2-40B4-BE49-F238E27FC236}">
                        <a16:creationId xmlns:a16="http://schemas.microsoft.com/office/drawing/2014/main" id="{870BA93B-51C8-70A2-BF1B-B891EF54198A}"/>
                      </a:ext>
                    </a:extLst>
                  </p:cNvPr>
                  <p:cNvCxnSpPr/>
                  <p:nvPr/>
                </p:nvCxnSpPr>
                <p:spPr>
                  <a:xfrm>
                    <a:off x="5476615" y="2446479"/>
                    <a:ext cx="107978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>
                    <a:extLst>
                      <a:ext uri="{FF2B5EF4-FFF2-40B4-BE49-F238E27FC236}">
                        <a16:creationId xmlns:a16="http://schemas.microsoft.com/office/drawing/2014/main" id="{798CEB79-E5CE-4E38-AFFE-1125A4FAFEB8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5476615" y="2446479"/>
                    <a:ext cx="10797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0D7BD685-2C08-EFC2-9E8F-C153D96A93C7}"/>
                  </a:ext>
                </a:extLst>
              </p:cNvPr>
              <p:cNvCxnSpPr/>
              <p:nvPr/>
            </p:nvCxnSpPr>
            <p:spPr>
              <a:xfrm flipH="1">
                <a:off x="5249753" y="1769066"/>
                <a:ext cx="454146" cy="489073"/>
              </a:xfrm>
              <a:prstGeom prst="straightConnector1">
                <a:avLst/>
              </a:prstGeom>
              <a:ln w="9525"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29270F58-606A-39AA-1E56-D9F49A646CEB}"/>
                  </a:ext>
                </a:extLst>
              </p:cNvPr>
              <p:cNvCxnSpPr/>
              <p:nvPr/>
            </p:nvCxnSpPr>
            <p:spPr>
              <a:xfrm>
                <a:off x="5249753" y="2274018"/>
                <a:ext cx="6352" cy="886048"/>
              </a:xfrm>
              <a:prstGeom prst="straightConnector1">
                <a:avLst/>
              </a:prstGeom>
              <a:ln w="9525"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A6AEE7FF-A611-964D-0C94-03C2174FFE6B}"/>
                  </a:ext>
                </a:extLst>
              </p:cNvPr>
              <p:cNvCxnSpPr/>
              <p:nvPr/>
            </p:nvCxnSpPr>
            <p:spPr>
              <a:xfrm>
                <a:off x="6645538" y="1816703"/>
                <a:ext cx="7939" cy="971795"/>
              </a:xfrm>
              <a:prstGeom prst="straightConnector1">
                <a:avLst/>
              </a:prstGeom>
              <a:ln w="9525"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7F35A515-6D56-27AD-7131-2029A9DF8C3A}"/>
                  </a:ext>
                </a:extLst>
              </p:cNvPr>
              <p:cNvCxnSpPr/>
              <p:nvPr/>
            </p:nvCxnSpPr>
            <p:spPr>
              <a:xfrm flipH="1" flipV="1">
                <a:off x="5694371" y="1789710"/>
                <a:ext cx="935287" cy="4763"/>
              </a:xfrm>
              <a:prstGeom prst="straightConnector1">
                <a:avLst/>
              </a:prstGeom>
              <a:ln w="9525"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组合 24">
                <a:extLst>
                  <a:ext uri="{FF2B5EF4-FFF2-40B4-BE49-F238E27FC236}">
                    <a16:creationId xmlns:a16="http://schemas.microsoft.com/office/drawing/2014/main" id="{F6DE71D7-E492-44E8-4E16-44755B6A9C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19505" y="1712961"/>
                <a:ext cx="144000" cy="144000"/>
                <a:chOff x="7101657" y="1465531"/>
                <a:chExt cx="144000" cy="144000"/>
              </a:xfrm>
            </p:grpSpPr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876BD4B1-D528-B592-23B3-0DEC64287E73}"/>
                    </a:ext>
                  </a:extLst>
                </p:cNvPr>
                <p:cNvSpPr/>
                <p:nvPr/>
              </p:nvSpPr>
              <p:spPr>
                <a:xfrm>
                  <a:off x="7101891" y="1466060"/>
                  <a:ext cx="144500" cy="14291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grpSp>
              <p:nvGrpSpPr>
                <p:cNvPr id="44" name="组合 37">
                  <a:extLst>
                    <a:ext uri="{FF2B5EF4-FFF2-40B4-BE49-F238E27FC236}">
                      <a16:creationId xmlns:a16="http://schemas.microsoft.com/office/drawing/2014/main" id="{9C994F59-C01B-62E1-C854-59E89A4EB1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120045" y="1481721"/>
                  <a:ext cx="108000" cy="108000"/>
                  <a:chOff x="5476803" y="2392530"/>
                  <a:chExt cx="108000" cy="108000"/>
                </a:xfrm>
              </p:grpSpPr>
              <p:cxnSp>
                <p:nvCxnSpPr>
                  <p:cNvPr id="45" name="直接连接符 44">
                    <a:extLst>
                      <a:ext uri="{FF2B5EF4-FFF2-40B4-BE49-F238E27FC236}">
                        <a16:creationId xmlns:a16="http://schemas.microsoft.com/office/drawing/2014/main" id="{66357498-BD74-03D2-25B5-4997EC738205}"/>
                      </a:ext>
                    </a:extLst>
                  </p:cNvPr>
                  <p:cNvCxnSpPr/>
                  <p:nvPr/>
                </p:nvCxnSpPr>
                <p:spPr>
                  <a:xfrm>
                    <a:off x="5491995" y="2446737"/>
                    <a:ext cx="107978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>
                    <a:extLst>
                      <a:ext uri="{FF2B5EF4-FFF2-40B4-BE49-F238E27FC236}">
                        <a16:creationId xmlns:a16="http://schemas.microsoft.com/office/drawing/2014/main" id="{3C839237-1D94-B822-8A4B-610080ED4C9B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5491995" y="2446737"/>
                    <a:ext cx="10797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C2D55EED-95A2-7B2B-1D9A-B44C6B482885}"/>
                  </a:ext>
                </a:extLst>
              </p:cNvPr>
              <p:cNvCxnSpPr/>
              <p:nvPr/>
            </p:nvCxnSpPr>
            <p:spPr>
              <a:xfrm flipH="1" flipV="1">
                <a:off x="5249753" y="3237874"/>
                <a:ext cx="935287" cy="4763"/>
              </a:xfrm>
              <a:prstGeom prst="straightConnector1">
                <a:avLst/>
              </a:prstGeom>
              <a:ln w="9525"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DFD7C7B7-0CEC-5EF7-BA5A-48613DFA0AA9}"/>
                  </a:ext>
                </a:extLst>
              </p:cNvPr>
              <p:cNvCxnSpPr/>
              <p:nvPr/>
            </p:nvCxnSpPr>
            <p:spPr>
              <a:xfrm flipH="1">
                <a:off x="6192979" y="2751977"/>
                <a:ext cx="454146" cy="487485"/>
              </a:xfrm>
              <a:prstGeom prst="straightConnector1">
                <a:avLst/>
              </a:prstGeom>
              <a:ln w="9525"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C29BCF38-2102-9F7D-9A65-4E8B23F35EEE}"/>
                  </a:ext>
                </a:extLst>
              </p:cNvPr>
              <p:cNvCxnSpPr/>
              <p:nvPr/>
            </p:nvCxnSpPr>
            <p:spPr>
              <a:xfrm flipH="1" flipV="1">
                <a:off x="5249753" y="2262904"/>
                <a:ext cx="935287" cy="3176"/>
              </a:xfrm>
              <a:prstGeom prst="straightConnector1">
                <a:avLst/>
              </a:prstGeom>
              <a:ln w="9525"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327F7852-BD8D-7B40-DD22-28FFB8466CDE}"/>
                  </a:ext>
                </a:extLst>
              </p:cNvPr>
              <p:cNvCxnSpPr/>
              <p:nvPr/>
            </p:nvCxnSpPr>
            <p:spPr>
              <a:xfrm>
                <a:off x="6196155" y="2266079"/>
                <a:ext cx="6352" cy="971795"/>
              </a:xfrm>
              <a:prstGeom prst="straightConnector1">
                <a:avLst/>
              </a:prstGeom>
              <a:ln w="9525"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1F0110A3-C3C8-1BDF-2737-716D0CADBDE3}"/>
                  </a:ext>
                </a:extLst>
              </p:cNvPr>
              <p:cNvCxnSpPr/>
              <p:nvPr/>
            </p:nvCxnSpPr>
            <p:spPr>
              <a:xfrm flipH="1">
                <a:off x="6192979" y="1797649"/>
                <a:ext cx="454146" cy="489073"/>
              </a:xfrm>
              <a:prstGeom prst="straightConnector1">
                <a:avLst/>
              </a:prstGeom>
              <a:ln w="9525"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组合 30">
                <a:extLst>
                  <a:ext uri="{FF2B5EF4-FFF2-40B4-BE49-F238E27FC236}">
                    <a16:creationId xmlns:a16="http://schemas.microsoft.com/office/drawing/2014/main" id="{8ED3CB4C-1DF6-3A02-82A7-5937033D53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27639" y="2212067"/>
                <a:ext cx="144000" cy="144000"/>
                <a:chOff x="7101657" y="1465531"/>
                <a:chExt cx="144000" cy="144000"/>
              </a:xfrm>
            </p:grpSpPr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F6F77F70-4D1C-0ED0-B60A-47CF74A30722}"/>
                    </a:ext>
                  </a:extLst>
                </p:cNvPr>
                <p:cNvSpPr/>
                <p:nvPr/>
              </p:nvSpPr>
              <p:spPr>
                <a:xfrm>
                  <a:off x="7101893" y="1465555"/>
                  <a:ext cx="144500" cy="1444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550B5B81-4378-24C1-6BD8-6AF2D80E6755}"/>
                    </a:ext>
                  </a:extLst>
                </p:cNvPr>
                <p:cNvCxnSpPr/>
                <p:nvPr/>
              </p:nvCxnSpPr>
              <p:spPr>
                <a:xfrm>
                  <a:off x="7120948" y="1535422"/>
                  <a:ext cx="10797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组合 31">
                <a:extLst>
                  <a:ext uri="{FF2B5EF4-FFF2-40B4-BE49-F238E27FC236}">
                    <a16:creationId xmlns:a16="http://schemas.microsoft.com/office/drawing/2014/main" id="{D8EC2492-D05D-A3FC-0B8B-5DC24CF737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37893" y="2677645"/>
                <a:ext cx="144000" cy="144000"/>
                <a:chOff x="7101657" y="1465531"/>
                <a:chExt cx="144000" cy="144000"/>
              </a:xfrm>
            </p:grpSpPr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8EBE9D2C-2013-BC23-2B6D-7AE26FB04637}"/>
                    </a:ext>
                  </a:extLst>
                </p:cNvPr>
                <p:cNvSpPr/>
                <p:nvPr/>
              </p:nvSpPr>
              <p:spPr>
                <a:xfrm>
                  <a:off x="7100970" y="1465231"/>
                  <a:ext cx="144501" cy="1444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AE62262D-DDCB-A9E5-CF64-168761857622}"/>
                    </a:ext>
                  </a:extLst>
                </p:cNvPr>
                <p:cNvCxnSpPr/>
                <p:nvPr/>
              </p:nvCxnSpPr>
              <p:spPr>
                <a:xfrm>
                  <a:off x="7120025" y="1535098"/>
                  <a:ext cx="10797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EBD5259-FC26-19FF-DBAC-744275AC436D}"/>
                </a:ext>
              </a:extLst>
            </p:cNvPr>
            <p:cNvCxnSpPr/>
            <p:nvPr/>
          </p:nvCxnSpPr>
          <p:spPr>
            <a:xfrm>
              <a:off x="6540500" y="3695700"/>
              <a:ext cx="66675" cy="5048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9AA28B7-FA0B-D9C8-3E44-2DE65C033D56}"/>
                </a:ext>
              </a:extLst>
            </p:cNvPr>
            <p:cNvCxnSpPr/>
            <p:nvPr/>
          </p:nvCxnSpPr>
          <p:spPr>
            <a:xfrm flipH="1">
              <a:off x="6092825" y="4197350"/>
              <a:ext cx="517525" cy="9477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A1BBD30-D836-48EE-902E-C1A4969D3451}"/>
                </a:ext>
              </a:extLst>
            </p:cNvPr>
            <p:cNvCxnSpPr/>
            <p:nvPr/>
          </p:nvCxnSpPr>
          <p:spPr>
            <a:xfrm flipH="1">
              <a:off x="6354763" y="3714750"/>
              <a:ext cx="177800" cy="29368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C1266DE-8BF0-CBC1-7C6C-103A5857FF85}"/>
                </a:ext>
              </a:extLst>
            </p:cNvPr>
            <p:cNvCxnSpPr/>
            <p:nvPr/>
          </p:nvCxnSpPr>
          <p:spPr>
            <a:xfrm>
              <a:off x="6065838" y="4967288"/>
              <a:ext cx="23812" cy="18891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DA4FB1C-7C84-2D0B-BC36-AA69BC87F3AD}"/>
                </a:ext>
              </a:extLst>
            </p:cNvPr>
            <p:cNvCxnSpPr/>
            <p:nvPr/>
          </p:nvCxnSpPr>
          <p:spPr>
            <a:xfrm flipH="1">
              <a:off x="6059488" y="4019550"/>
              <a:ext cx="288925" cy="96996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49">
              <a:extLst>
                <a:ext uri="{FF2B5EF4-FFF2-40B4-BE49-F238E27FC236}">
                  <a16:creationId xmlns:a16="http://schemas.microsoft.com/office/drawing/2014/main" id="{30A6781B-9157-BE1F-5A1E-1FB527D7A461}"/>
                </a:ext>
              </a:extLst>
            </p:cNvPr>
            <p:cNvSpPr/>
            <p:nvPr/>
          </p:nvSpPr>
          <p:spPr>
            <a:xfrm>
              <a:off x="6069013" y="3700463"/>
              <a:ext cx="538162" cy="1452562"/>
            </a:xfrm>
            <a:custGeom>
              <a:avLst/>
              <a:gdLst>
                <a:gd name="connsiteX0" fmla="*/ 466725 w 538163"/>
                <a:gd name="connsiteY0" fmla="*/ 0 h 1452563"/>
                <a:gd name="connsiteX1" fmla="*/ 538163 w 538163"/>
                <a:gd name="connsiteY1" fmla="*/ 490538 h 1452563"/>
                <a:gd name="connsiteX2" fmla="*/ 23813 w 538163"/>
                <a:gd name="connsiteY2" fmla="*/ 1452563 h 1452563"/>
                <a:gd name="connsiteX3" fmla="*/ 0 w 538163"/>
                <a:gd name="connsiteY3" fmla="*/ 1285875 h 1452563"/>
                <a:gd name="connsiteX4" fmla="*/ 285750 w 538163"/>
                <a:gd name="connsiteY4" fmla="*/ 309563 h 1452563"/>
                <a:gd name="connsiteX5" fmla="*/ 466725 w 538163"/>
                <a:gd name="connsiteY5" fmla="*/ 0 h 145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63" h="1452563">
                  <a:moveTo>
                    <a:pt x="466725" y="0"/>
                  </a:moveTo>
                  <a:lnTo>
                    <a:pt x="538163" y="490538"/>
                  </a:lnTo>
                  <a:lnTo>
                    <a:pt x="23813" y="1452563"/>
                  </a:lnTo>
                  <a:lnTo>
                    <a:pt x="0" y="1285875"/>
                  </a:lnTo>
                  <a:lnTo>
                    <a:pt x="285750" y="309563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aphicFrame>
          <p:nvGraphicFramePr>
            <p:cNvPr id="20" name="Object 153">
              <a:extLst>
                <a:ext uri="{FF2B5EF4-FFF2-40B4-BE49-F238E27FC236}">
                  <a16:creationId xmlns:a16="http://schemas.microsoft.com/office/drawing/2014/main" id="{203194A8-5BF0-97F8-BDDA-D8DFDA4AD8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4260738"/>
                </p:ext>
              </p:extLst>
            </p:nvPr>
          </p:nvGraphicFramePr>
          <p:xfrm>
            <a:off x="4117975" y="3724275"/>
            <a:ext cx="102235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5" imgW="631190" imgH="177800" progId="">
                    <p:embed/>
                  </p:oleObj>
                </mc:Choice>
                <mc:Fallback>
                  <p:oleObj name="Formula" r:id="rId5" imgW="631190" imgH="177800" progId="">
                    <p:embed/>
                    <p:pic>
                      <p:nvPicPr>
                        <p:cNvPr id="49167" name="Object 153">
                          <a:extLst>
                            <a:ext uri="{FF2B5EF4-FFF2-40B4-BE49-F238E27FC236}">
                              <a16:creationId xmlns:a16="http://schemas.microsoft.com/office/drawing/2014/main" id="{B7ABB465-94E8-B94D-8985-465519DE67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7975" y="3724275"/>
                          <a:ext cx="1022350" cy="288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右箭头 51">
              <a:extLst>
                <a:ext uri="{FF2B5EF4-FFF2-40B4-BE49-F238E27FC236}">
                  <a16:creationId xmlns:a16="http://schemas.microsoft.com/office/drawing/2014/main" id="{4EDC39F3-9253-EA8A-73FB-2E8BFA07F815}"/>
                </a:ext>
              </a:extLst>
            </p:cNvPr>
            <p:cNvSpPr/>
            <p:nvPr/>
          </p:nvSpPr>
          <p:spPr>
            <a:xfrm>
              <a:off x="3971925" y="4098925"/>
              <a:ext cx="1430338" cy="231775"/>
            </a:xfrm>
            <a:prstGeom prst="rightArrow">
              <a:avLst>
                <a:gd name="adj1" fmla="val 26304"/>
                <a:gd name="adj2" fmla="val 7988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573325"/>
      </p:ext>
    </p:extLst>
  </p:cSld>
  <p:clrMapOvr>
    <a:masterClrMapping/>
  </p:clrMapOvr>
  <p:transition spd="slow" advTm="300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59984" y="309983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核支持向量机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grpSp>
        <p:nvGrpSpPr>
          <p:cNvPr id="81" name="组合 80">
            <a:extLst>
              <a:ext uri="{FF2B5EF4-FFF2-40B4-BE49-F238E27FC236}">
                <a16:creationId xmlns:a16="http://schemas.microsoft.com/office/drawing/2014/main" id="{504AC618-6779-754B-846C-6C9E7D9F13CA}"/>
              </a:ext>
            </a:extLst>
          </p:cNvPr>
          <p:cNvGrpSpPr/>
          <p:nvPr/>
        </p:nvGrpSpPr>
        <p:grpSpPr>
          <a:xfrm>
            <a:off x="1115276" y="1336979"/>
            <a:ext cx="8616950" cy="403225"/>
            <a:chOff x="260350" y="1266825"/>
            <a:chExt cx="8616950" cy="403225"/>
          </a:xfrm>
        </p:grpSpPr>
        <p:sp>
          <p:nvSpPr>
            <p:cNvPr id="77" name="内容占位符 2">
              <a:extLst>
                <a:ext uri="{FF2B5EF4-FFF2-40B4-BE49-F238E27FC236}">
                  <a16:creationId xmlns:a16="http://schemas.microsoft.com/office/drawing/2014/main" id="{B398672D-3094-A4D6-1822-2A122AC4C4F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0350" y="1266825"/>
              <a:ext cx="8616950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6800" rIns="91440" bIns="45720" numCol="1" anchor="t" anchorCtr="0" compatLnSpc="1">
              <a:prstTxWarp prst="textNoShape">
                <a:avLst/>
              </a:prstTxWarp>
            </a:bodyPr>
            <a:lstStyle>
              <a:lvl1pPr marL="228600" indent="-3600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p"/>
                <a:defRPr lang="zh-CN" altLang="en-US" sz="2200" kern="1200" dirty="0" smtClean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1pPr>
              <a:lvl2pPr marL="685800" indent="-3600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0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2pPr>
              <a:lvl3pPr marL="1143000" indent="-3600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18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3pPr>
              <a:lvl4pPr marL="1600200" indent="-3600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16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4pPr>
              <a:lvl5pPr marL="2057400" indent="-3600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16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0" indent="-358775" algn="l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16754D"/>
                </a:buClr>
                <a:buSzPct val="100000"/>
                <a:buFont typeface="Wingdings" panose="05000000000000000000" pitchFamily="2" charset="2"/>
                <a:buChar char="p"/>
                <a:tabLst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设样本   映射后的向量为      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, 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划分超平面为                        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.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endParaRPr>
            </a:p>
          </p:txBody>
        </p:sp>
        <p:graphicFrame>
          <p:nvGraphicFramePr>
            <p:cNvPr id="78" name="Object 455">
              <a:extLst>
                <a:ext uri="{FF2B5EF4-FFF2-40B4-BE49-F238E27FC236}">
                  <a16:creationId xmlns:a16="http://schemas.microsoft.com/office/drawing/2014/main" id="{10C46B18-11A2-C9F4-6CF2-35F1468F91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6917211"/>
                </p:ext>
              </p:extLst>
            </p:nvPr>
          </p:nvGraphicFramePr>
          <p:xfrm>
            <a:off x="1540668" y="1358900"/>
            <a:ext cx="207963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5" imgW="100470" imgH="120818" progId="">
                    <p:embed/>
                  </p:oleObj>
                </mc:Choice>
                <mc:Fallback>
                  <p:oleObj name="Formula" r:id="rId5" imgW="100470" imgH="120818" progId="">
                    <p:embed/>
                    <p:pic>
                      <p:nvPicPr>
                        <p:cNvPr id="50182" name="Object 455">
                          <a:extLst>
                            <a:ext uri="{FF2B5EF4-FFF2-40B4-BE49-F238E27FC236}">
                              <a16:creationId xmlns:a16="http://schemas.microsoft.com/office/drawing/2014/main" id="{263C931D-8655-C945-2E41-00FF8EE526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0668" y="1358900"/>
                          <a:ext cx="207963" cy="25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456">
              <a:extLst>
                <a:ext uri="{FF2B5EF4-FFF2-40B4-BE49-F238E27FC236}">
                  <a16:creationId xmlns:a16="http://schemas.microsoft.com/office/drawing/2014/main" id="{D397D502-ED6F-0C18-7059-DADBFA3B68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208001"/>
                </p:ext>
              </p:extLst>
            </p:nvPr>
          </p:nvGraphicFramePr>
          <p:xfrm>
            <a:off x="3785393" y="1287463"/>
            <a:ext cx="544513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7" imgW="295910" imgH="176530" progId="">
                    <p:embed/>
                  </p:oleObj>
                </mc:Choice>
                <mc:Fallback>
                  <p:oleObj name="Formula" r:id="rId7" imgW="295910" imgH="176530" progId="">
                    <p:embed/>
                    <p:pic>
                      <p:nvPicPr>
                        <p:cNvPr id="50183" name="Object 456">
                          <a:extLst>
                            <a:ext uri="{FF2B5EF4-FFF2-40B4-BE49-F238E27FC236}">
                              <a16:creationId xmlns:a16="http://schemas.microsoft.com/office/drawing/2014/main" id="{E0B285D1-9E4D-ED82-1FF8-C146B9A7A2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5393" y="1287463"/>
                          <a:ext cx="544513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457">
              <a:extLst>
                <a:ext uri="{FF2B5EF4-FFF2-40B4-BE49-F238E27FC236}">
                  <a16:creationId xmlns:a16="http://schemas.microsoft.com/office/drawing/2014/main" id="{929AB93F-E7AF-C902-07DD-EEAD817E51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8255226"/>
                </p:ext>
              </p:extLst>
            </p:nvPr>
          </p:nvGraphicFramePr>
          <p:xfrm>
            <a:off x="6223793" y="1266825"/>
            <a:ext cx="235902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9" imgW="1280160" imgH="198120" progId="">
                    <p:embed/>
                  </p:oleObj>
                </mc:Choice>
                <mc:Fallback>
                  <p:oleObj name="Formula" r:id="rId9" imgW="1280160" imgH="198120" progId="">
                    <p:embed/>
                    <p:pic>
                      <p:nvPicPr>
                        <p:cNvPr id="50184" name="Object 457">
                          <a:extLst>
                            <a:ext uri="{FF2B5EF4-FFF2-40B4-BE49-F238E27FC236}">
                              <a16:creationId xmlns:a16="http://schemas.microsoft.com/office/drawing/2014/main" id="{F63C0368-EA42-7C79-65F1-676F4EF6DA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3793" y="1266825"/>
                          <a:ext cx="2359025" cy="365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8330086-1BDE-6834-2764-2300AC179F18}"/>
              </a:ext>
            </a:extLst>
          </p:cNvPr>
          <p:cNvSpPr txBox="1"/>
          <p:nvPr/>
        </p:nvSpPr>
        <p:spPr>
          <a:xfrm>
            <a:off x="1445823" y="2285919"/>
            <a:ext cx="724167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pitchFamily="49" charset="-122"/>
              </a:rPr>
              <a:t>这意味着建立非线性学习器分为两步：</a:t>
            </a:r>
            <a:endParaRPr lang="en-US" altLang="zh-CN" sz="2200" dirty="0">
              <a:solidFill>
                <a:sysClr val="windowText" lastClr="000000"/>
              </a:solidFill>
              <a:latin typeface="Verdana" panose="020B0604030504040204" pitchFamily="34" charset="0"/>
              <a:ea typeface="幼圆" panose="02010509060101010101" pitchFamily="49" charset="-122"/>
            </a:endParaRPr>
          </a:p>
          <a:p>
            <a:pPr algn="l"/>
            <a:endParaRPr lang="zh-CN" altLang="en-US" sz="2200" dirty="0">
              <a:solidFill>
                <a:sysClr val="windowText" lastClr="000000"/>
              </a:solidFill>
              <a:latin typeface="Verdana" panose="020B0604030504040204" pitchFamily="34" charset="0"/>
              <a:ea typeface="幼圆" panose="02010509060101010101" pitchFamily="49" charset="-122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200" dirty="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pitchFamily="49" charset="-122"/>
              </a:rPr>
              <a:t>首先使用一个非线性映射将数据变换到一个特征空间</a:t>
            </a:r>
            <a:endParaRPr lang="en-US" altLang="zh-CN" sz="2200" dirty="0">
              <a:solidFill>
                <a:sysClr val="windowText" lastClr="000000"/>
              </a:solidFill>
              <a:latin typeface="Verdana" panose="020B0604030504040204" pitchFamily="34" charset="0"/>
              <a:ea typeface="幼圆" panose="02010509060101010101" pitchFamily="49" charset="-122"/>
            </a:endParaRPr>
          </a:p>
          <a:p>
            <a:pPr algn="l"/>
            <a:endParaRPr lang="zh-CN" altLang="en-US" sz="2200" dirty="0">
              <a:solidFill>
                <a:sysClr val="windowText" lastClr="000000"/>
              </a:solidFill>
              <a:latin typeface="Verdana" panose="020B0604030504040204" pitchFamily="34" charset="0"/>
              <a:ea typeface="幼圆" panose="02010509060101010101" pitchFamily="49" charset="-122"/>
            </a:endParaRPr>
          </a:p>
          <a:p>
            <a:pPr algn="l"/>
            <a:r>
              <a:rPr lang="en-US" altLang="zh-CN" sz="2200" dirty="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pitchFamily="49" charset="-122"/>
              </a:rPr>
              <a:t>2.</a:t>
            </a:r>
            <a:r>
              <a:rPr lang="zh-CN" altLang="en-US" sz="2200" dirty="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pitchFamily="49" charset="-122"/>
              </a:rPr>
              <a:t>然后在特征空间使用线性学习器分类。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44167D-1ABE-CDEE-9184-75633D5AB1FB}"/>
              </a:ext>
            </a:extLst>
          </p:cNvPr>
          <p:cNvSpPr txBox="1"/>
          <p:nvPr/>
        </p:nvSpPr>
        <p:spPr>
          <a:xfrm>
            <a:off x="1445823" y="4727373"/>
            <a:ext cx="8074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pitchFamily="49" charset="-122"/>
              </a:rPr>
              <a:t>对于有限维的原始空间，一定存在更高维度的空间，使得前者中的样本映射到新空间后可分。但是新空间的维度也许很大，甚至可能是无限维的。这样的话，计算 就会很困难。</a:t>
            </a:r>
          </a:p>
        </p:txBody>
      </p:sp>
    </p:spTree>
    <p:extLst>
      <p:ext uri="{BB962C8B-B14F-4D97-AF65-F5344CB8AC3E}">
        <p14:creationId xmlns:p14="http://schemas.microsoft.com/office/powerpoint/2010/main" val="431312862"/>
      </p:ext>
    </p:extLst>
  </p:cSld>
  <p:clrMapOvr>
    <a:masterClrMapping/>
  </p:clrMapOvr>
  <p:transition spd="slow" advTm="300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59984" y="309983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核支持向量机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grpSp>
        <p:nvGrpSpPr>
          <p:cNvPr id="81" name="组合 80">
            <a:extLst>
              <a:ext uri="{FF2B5EF4-FFF2-40B4-BE49-F238E27FC236}">
                <a16:creationId xmlns:a16="http://schemas.microsoft.com/office/drawing/2014/main" id="{504AC618-6779-754B-846C-6C9E7D9F13CA}"/>
              </a:ext>
            </a:extLst>
          </p:cNvPr>
          <p:cNvGrpSpPr/>
          <p:nvPr/>
        </p:nvGrpSpPr>
        <p:grpSpPr>
          <a:xfrm>
            <a:off x="1115276" y="1336979"/>
            <a:ext cx="8616950" cy="403225"/>
            <a:chOff x="260350" y="1266825"/>
            <a:chExt cx="8616950" cy="403225"/>
          </a:xfrm>
        </p:grpSpPr>
        <p:sp>
          <p:nvSpPr>
            <p:cNvPr id="77" name="内容占位符 2">
              <a:extLst>
                <a:ext uri="{FF2B5EF4-FFF2-40B4-BE49-F238E27FC236}">
                  <a16:creationId xmlns:a16="http://schemas.microsoft.com/office/drawing/2014/main" id="{B398672D-3094-A4D6-1822-2A122AC4C4F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0350" y="1266825"/>
              <a:ext cx="8616950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6800" rIns="91440" bIns="45720" numCol="1" anchor="t" anchorCtr="0" compatLnSpc="1">
              <a:prstTxWarp prst="textNoShape">
                <a:avLst/>
              </a:prstTxWarp>
            </a:bodyPr>
            <a:lstStyle>
              <a:lvl1pPr marL="228600" indent="-3600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p"/>
                <a:defRPr lang="zh-CN" altLang="en-US" sz="2200" kern="1200" dirty="0" smtClean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1pPr>
              <a:lvl2pPr marL="685800" indent="-3600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0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2pPr>
              <a:lvl3pPr marL="1143000" indent="-3600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18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3pPr>
              <a:lvl4pPr marL="1600200" indent="-3600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16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4pPr>
              <a:lvl5pPr marL="2057400" indent="-3600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16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0" indent="-358775" algn="l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16754D"/>
                </a:buClr>
                <a:buSzPct val="100000"/>
                <a:buFont typeface="Wingdings" panose="05000000000000000000" pitchFamily="2" charset="2"/>
                <a:buChar char="p"/>
                <a:tabLst/>
                <a:defRPr/>
              </a:pPr>
              <a:r>
                <a: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设样本   映射后的向量为      </a:t>
              </a:r>
              <a:r>
                <a:rPr kumimoji="0" lang="en-US" altLang="zh-CN" sz="2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, </a:t>
              </a:r>
              <a:r>
                <a: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划分超平面为                        </a:t>
              </a:r>
              <a:r>
                <a:rPr kumimoji="0" lang="en-US" altLang="zh-CN" sz="2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.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endParaRPr>
            </a:p>
          </p:txBody>
        </p:sp>
        <p:graphicFrame>
          <p:nvGraphicFramePr>
            <p:cNvPr id="78" name="Object 455">
              <a:extLst>
                <a:ext uri="{FF2B5EF4-FFF2-40B4-BE49-F238E27FC236}">
                  <a16:creationId xmlns:a16="http://schemas.microsoft.com/office/drawing/2014/main" id="{10C46B18-11A2-C9F4-6CF2-35F1468F91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0668" y="1358900"/>
            <a:ext cx="207963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5" imgW="100470" imgH="120818" progId="">
                    <p:embed/>
                  </p:oleObj>
                </mc:Choice>
                <mc:Fallback>
                  <p:oleObj name="Formula" r:id="rId5" imgW="100470" imgH="120818" progId="">
                    <p:embed/>
                    <p:pic>
                      <p:nvPicPr>
                        <p:cNvPr id="78" name="Object 455">
                          <a:extLst>
                            <a:ext uri="{FF2B5EF4-FFF2-40B4-BE49-F238E27FC236}">
                              <a16:creationId xmlns:a16="http://schemas.microsoft.com/office/drawing/2014/main" id="{10C46B18-11A2-C9F4-6CF2-35F1468F91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0668" y="1358900"/>
                          <a:ext cx="207963" cy="25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456">
              <a:extLst>
                <a:ext uri="{FF2B5EF4-FFF2-40B4-BE49-F238E27FC236}">
                  <a16:creationId xmlns:a16="http://schemas.microsoft.com/office/drawing/2014/main" id="{D397D502-ED6F-0C18-7059-DADBFA3B68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5393" y="1287463"/>
            <a:ext cx="544513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7" imgW="295910" imgH="176530" progId="">
                    <p:embed/>
                  </p:oleObj>
                </mc:Choice>
                <mc:Fallback>
                  <p:oleObj name="Formula" r:id="rId7" imgW="295910" imgH="176530" progId="">
                    <p:embed/>
                    <p:pic>
                      <p:nvPicPr>
                        <p:cNvPr id="79" name="Object 456">
                          <a:extLst>
                            <a:ext uri="{FF2B5EF4-FFF2-40B4-BE49-F238E27FC236}">
                              <a16:creationId xmlns:a16="http://schemas.microsoft.com/office/drawing/2014/main" id="{D397D502-ED6F-0C18-7059-DADBFA3B68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5393" y="1287463"/>
                          <a:ext cx="544513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457">
              <a:extLst>
                <a:ext uri="{FF2B5EF4-FFF2-40B4-BE49-F238E27FC236}">
                  <a16:creationId xmlns:a16="http://schemas.microsoft.com/office/drawing/2014/main" id="{929AB93F-E7AF-C902-07DD-EEAD817E51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23793" y="1266825"/>
            <a:ext cx="235902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9" imgW="1280160" imgH="198120" progId="">
                    <p:embed/>
                  </p:oleObj>
                </mc:Choice>
                <mc:Fallback>
                  <p:oleObj name="Formula" r:id="rId9" imgW="1280160" imgH="198120" progId="">
                    <p:embed/>
                    <p:pic>
                      <p:nvPicPr>
                        <p:cNvPr id="80" name="Object 457">
                          <a:extLst>
                            <a:ext uri="{FF2B5EF4-FFF2-40B4-BE49-F238E27FC236}">
                              <a16:creationId xmlns:a16="http://schemas.microsoft.com/office/drawing/2014/main" id="{929AB93F-E7AF-C902-07DD-EEAD817E51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3793" y="1266825"/>
                          <a:ext cx="2359025" cy="365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C0F98C5B-EEFB-A47C-3940-764B71684B86}"/>
              </a:ext>
            </a:extLst>
          </p:cNvPr>
          <p:cNvGrpSpPr/>
          <p:nvPr/>
        </p:nvGrpSpPr>
        <p:grpSpPr>
          <a:xfrm>
            <a:off x="1445823" y="1914649"/>
            <a:ext cx="10036176" cy="4545806"/>
            <a:chOff x="396081" y="1855788"/>
            <a:chExt cx="10036176" cy="4545806"/>
          </a:xfrm>
        </p:grpSpPr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F179411E-FB28-818F-73E4-6E714C64E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956" y="5359400"/>
              <a:ext cx="5462587" cy="811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D99EAC1E-E35E-B6EC-3378-4F822ACCA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956" y="3259138"/>
              <a:ext cx="5741987" cy="1897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内容占位符 3">
              <a:extLst>
                <a:ext uri="{FF2B5EF4-FFF2-40B4-BE49-F238E27FC236}">
                  <a16:creationId xmlns:a16="http://schemas.microsoft.com/office/drawing/2014/main" id="{8D7E7F7A-FB4C-9DF1-A160-D95B33C2C04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6081" y="2309813"/>
              <a:ext cx="1352550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46800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tx2"/>
                </a:buClr>
                <a:buSzPct val="120000"/>
                <a:buFont typeface="Wingdings" panose="05000000000000000000" pitchFamily="2" charset="2"/>
                <a:buChar char="p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buSzPct val="100000"/>
                <a:buFont typeface="Wingdings" panose="05000000000000000000" pitchFamily="2" charset="2"/>
                <a:buNone/>
              </a:pPr>
              <a:r>
                <a:rPr lang="zh-CN" altLang="en-US"/>
                <a:t>原始问题</a:t>
              </a:r>
            </a:p>
          </p:txBody>
        </p:sp>
        <p:sp>
          <p:nvSpPr>
            <p:cNvPr id="86" name="内容占位符 3">
              <a:extLst>
                <a:ext uri="{FF2B5EF4-FFF2-40B4-BE49-F238E27FC236}">
                  <a16:creationId xmlns:a16="http://schemas.microsoft.com/office/drawing/2014/main" id="{9CE698F3-D95F-5DE0-AACC-9ECF257E199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6081" y="3995738"/>
              <a:ext cx="1352550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46800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tx2"/>
                </a:buClr>
                <a:buSzPct val="120000"/>
                <a:buFont typeface="Wingdings" panose="05000000000000000000" pitchFamily="2" charset="2"/>
                <a:buChar char="p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buSzPct val="100000"/>
                <a:buFont typeface="Wingdings" panose="05000000000000000000" pitchFamily="2" charset="2"/>
                <a:buNone/>
              </a:pPr>
              <a:r>
                <a:rPr lang="zh-CN" altLang="en-US"/>
                <a:t>对偶问题</a:t>
              </a: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17A9713-96D2-9B63-1C96-1CF7DC980F76}"/>
                </a:ext>
              </a:extLst>
            </p:cNvPr>
            <p:cNvSpPr/>
            <p:nvPr/>
          </p:nvSpPr>
          <p:spPr>
            <a:xfrm>
              <a:off x="5198268" y="3313113"/>
              <a:ext cx="1643063" cy="723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8" name="内容占位符 3">
              <a:extLst>
                <a:ext uri="{FF2B5EF4-FFF2-40B4-BE49-F238E27FC236}">
                  <a16:creationId xmlns:a16="http://schemas.microsoft.com/office/drawing/2014/main" id="{AD4CB10F-8E88-9F28-8E3E-496D8021B7F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69131" y="5521325"/>
              <a:ext cx="806450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46800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tx2"/>
                </a:buClr>
                <a:buSzPct val="120000"/>
                <a:buFont typeface="Wingdings" panose="05000000000000000000" pitchFamily="2" charset="2"/>
                <a:buChar char="p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buSzPct val="100000"/>
                <a:buFont typeface="Wingdings" panose="05000000000000000000" pitchFamily="2" charset="2"/>
                <a:buNone/>
              </a:pPr>
              <a:r>
                <a:rPr lang="zh-CN" altLang="en-US" dirty="0"/>
                <a:t>预测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17F0B85-6EAD-8C6C-DCF2-C69EBA073902}"/>
                </a:ext>
              </a:extLst>
            </p:cNvPr>
            <p:cNvSpPr/>
            <p:nvPr/>
          </p:nvSpPr>
          <p:spPr>
            <a:xfrm>
              <a:off x="5828506" y="5403850"/>
              <a:ext cx="1381125" cy="722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78409801-18DD-0659-8263-31F395863472}"/>
                </a:ext>
              </a:extLst>
            </p:cNvPr>
            <p:cNvSpPr/>
            <p:nvPr/>
          </p:nvSpPr>
          <p:spPr>
            <a:xfrm>
              <a:off x="7484270" y="5939631"/>
              <a:ext cx="2947987" cy="46196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1"/>
                  </a:solidFill>
                </a:rPr>
                <a:t>只以内积的形式出现</a:t>
              </a:r>
              <a:endParaRPr lang="en-US" altLang="zh-CN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id="{FCE9EE35-106F-D0A2-062A-9D05CA1D6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956" y="1855788"/>
              <a:ext cx="5516562" cy="1165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726A5921-FDA4-B081-3529-0083533E22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80696" y="3570468"/>
            <a:ext cx="837143" cy="48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68745"/>
      </p:ext>
    </p:extLst>
  </p:cSld>
  <p:clrMapOvr>
    <a:masterClrMapping/>
  </p:clrMapOvr>
  <p:transition spd="slow" advTm="300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59984" y="309983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核函数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94E8EB0F-C628-083D-0855-7CCD844C2AD0}"/>
              </a:ext>
            </a:extLst>
          </p:cNvPr>
          <p:cNvGrpSpPr/>
          <p:nvPr/>
        </p:nvGrpSpPr>
        <p:grpSpPr>
          <a:xfrm>
            <a:off x="1770568" y="1254713"/>
            <a:ext cx="8616950" cy="5247958"/>
            <a:chOff x="260350" y="1158875"/>
            <a:chExt cx="8616950" cy="5247958"/>
          </a:xfrm>
        </p:grpSpPr>
        <p:sp>
          <p:nvSpPr>
            <p:cNvPr id="7" name="内容占位符 2">
              <a:extLst>
                <a:ext uri="{FF2B5EF4-FFF2-40B4-BE49-F238E27FC236}">
                  <a16:creationId xmlns:a16="http://schemas.microsoft.com/office/drawing/2014/main" id="{84511BFB-7D59-E6CC-814F-60C420E7CAC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0350" y="1158875"/>
              <a:ext cx="8616950" cy="493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6800" rIns="91440" bIns="45720" numCol="1" anchor="t" anchorCtr="0" compatLnSpc="1">
              <a:prstTxWarp prst="textNoShape">
                <a:avLst/>
              </a:prstTxWarp>
            </a:bodyPr>
            <a:lstStyle>
              <a:lvl1pPr marL="228600" indent="-3600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p"/>
                <a:defRPr lang="zh-CN" altLang="en-US" sz="2200" kern="1200" dirty="0" smtClean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1pPr>
              <a:lvl2pPr marL="685800" indent="-3600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0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2pPr>
              <a:lvl3pPr marL="1143000" indent="-3600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18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3pPr>
              <a:lvl4pPr marL="1600200" indent="-3600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16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4pPr>
              <a:lvl5pPr marL="2057400" indent="-3600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16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0" indent="-358775" algn="l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16754D"/>
                </a:buClr>
                <a:buSzPct val="100000"/>
                <a:buFont typeface="Wingdings" panose="05000000000000000000" pitchFamily="2" charset="2"/>
                <a:buChar char="p"/>
                <a:tabLst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基本想法：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不显式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地设计核映射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, 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而是设计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16754D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核函数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.</a:t>
              </a:r>
            </a:p>
            <a:p>
              <a:pPr marL="228600" marR="0" lvl="0" indent="-358775" algn="l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16754D"/>
                </a:buClr>
                <a:buSzPct val="100000"/>
                <a:buFont typeface="Wingdings" panose="05000000000000000000" pitchFamily="2" charset="2"/>
                <a:buChar char="p"/>
                <a:tabLst/>
                <a:defRPr/>
              </a:pP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6754D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endParaRPr>
            </a:p>
            <a:p>
              <a:pPr marL="0" indent="0" algn="l">
                <a:buNone/>
              </a:pPr>
              <a:r>
                <a:rPr lang="zh-CN" altLang="en-US" b="1" i="0" dirty="0">
                  <a:solidFill>
                    <a:srgbClr val="121212"/>
                  </a:solidFill>
                  <a:effectLst/>
                  <a:latin typeface="-apple-system"/>
                </a:rPr>
                <a:t>原始空间中的两个样本 </a:t>
              </a:r>
              <a:r>
                <a:rPr lang="en-US" altLang="zh-CN" b="1" i="0" dirty="0">
                  <a:solidFill>
                    <a:srgbClr val="121212"/>
                  </a:solidFill>
                  <a:effectLst/>
                  <a:latin typeface="-apple-system"/>
                </a:rPr>
                <a:t>xi </a:t>
              </a:r>
              <a:r>
                <a:rPr lang="zh-CN" altLang="en-US" b="1" i="0" dirty="0">
                  <a:solidFill>
                    <a:srgbClr val="121212"/>
                  </a:solidFill>
                  <a:effectLst/>
                  <a:latin typeface="-apple-system"/>
                </a:rPr>
                <a:t>和 </a:t>
              </a:r>
              <a:r>
                <a:rPr lang="en-US" altLang="zh-CN" b="1" i="0" dirty="0" err="1">
                  <a:solidFill>
                    <a:srgbClr val="121212"/>
                  </a:solidFill>
                  <a:effectLst/>
                  <a:latin typeface="-apple-system"/>
                </a:rPr>
                <a:t>xj</a:t>
              </a:r>
              <a:r>
                <a:rPr lang="en-US" altLang="zh-CN" b="1" i="0" dirty="0">
                  <a:solidFill>
                    <a:srgbClr val="121212"/>
                  </a:solidFill>
                  <a:effectLst/>
                  <a:latin typeface="-apple-system"/>
                </a:rPr>
                <a:t> </a:t>
              </a:r>
              <a:r>
                <a:rPr lang="zh-CN" altLang="en-US" b="1" i="0" dirty="0">
                  <a:solidFill>
                    <a:srgbClr val="121212"/>
                  </a:solidFill>
                  <a:effectLst/>
                  <a:latin typeface="-apple-system"/>
                </a:rPr>
                <a:t>经过 </a:t>
              </a:r>
              <a:r>
                <a:rPr lang="en-US" altLang="zh-CN" b="1" i="0" dirty="0">
                  <a:solidFill>
                    <a:srgbClr val="121212"/>
                  </a:solidFill>
                  <a:effectLst/>
                  <a:latin typeface="-apple-system"/>
                </a:rPr>
                <a:t>k(⋅,⋅) </a:t>
              </a:r>
              <a:r>
                <a:rPr lang="zh-CN" altLang="en-US" b="1" i="0" dirty="0">
                  <a:solidFill>
                    <a:srgbClr val="121212"/>
                  </a:solidFill>
                  <a:effectLst/>
                  <a:latin typeface="-apple-system"/>
                </a:rPr>
                <a:t>函数计算所得出的结果，是它们在特征空间中映射成的新向量的内积。</a:t>
              </a:r>
              <a:endParaRPr lang="zh-CN" altLang="en-US" b="0" i="0" dirty="0">
                <a:solidFill>
                  <a:srgbClr val="121212"/>
                </a:solidFill>
                <a:effectLst/>
                <a:latin typeface="-apple-system"/>
              </a:endParaRPr>
            </a:p>
            <a:p>
              <a:pPr marL="0" indent="0" algn="l">
                <a:buNone/>
              </a:pPr>
              <a:r>
                <a:rPr lang="zh-CN" altLang="en-US" b="1" i="0" dirty="0">
                  <a:solidFill>
                    <a:srgbClr val="121212"/>
                  </a:solidFill>
                  <a:effectLst/>
                  <a:latin typeface="-apple-system"/>
                </a:rPr>
                <a:t>如此一来，我们就不必真的计算出 </a:t>
              </a:r>
              <a:r>
                <a:rPr lang="en-US" altLang="zh-CN" b="1" i="0" dirty="0">
                  <a:solidFill>
                    <a:srgbClr val="121212"/>
                  </a:solidFill>
                  <a:effectLst/>
                  <a:latin typeface="-apple-system"/>
                </a:rPr>
                <a:t>ϕ(xi) </a:t>
              </a:r>
              <a:r>
                <a:rPr lang="zh-CN" altLang="en-US" b="1" i="0" dirty="0">
                  <a:solidFill>
                    <a:srgbClr val="121212"/>
                  </a:solidFill>
                  <a:effectLst/>
                  <a:latin typeface="-apple-system"/>
                </a:rPr>
                <a:t>点乘 </a:t>
              </a:r>
              <a:r>
                <a:rPr lang="en-US" altLang="zh-CN" b="1" i="0" dirty="0">
                  <a:solidFill>
                    <a:srgbClr val="121212"/>
                  </a:solidFill>
                  <a:effectLst/>
                  <a:latin typeface="-apple-system"/>
                </a:rPr>
                <a:t>ϕ(</a:t>
              </a:r>
              <a:r>
                <a:rPr lang="en-US" altLang="zh-CN" b="1" i="0" dirty="0" err="1">
                  <a:solidFill>
                    <a:srgbClr val="121212"/>
                  </a:solidFill>
                  <a:effectLst/>
                  <a:latin typeface="-apple-system"/>
                </a:rPr>
                <a:t>xj</a:t>
              </a:r>
              <a:r>
                <a:rPr lang="en-US" altLang="zh-CN" b="1" i="0" dirty="0">
                  <a:solidFill>
                    <a:srgbClr val="121212"/>
                  </a:solidFill>
                  <a:effectLst/>
                  <a:latin typeface="-apple-system"/>
                </a:rPr>
                <a:t>) </a:t>
              </a:r>
              <a:r>
                <a:rPr lang="zh-CN" altLang="en-US" b="1" i="0" dirty="0">
                  <a:solidFill>
                    <a:srgbClr val="121212"/>
                  </a:solidFill>
                  <a:effectLst/>
                  <a:latin typeface="-apple-system"/>
                </a:rPr>
                <a:t>的结果，而可以直接用 </a:t>
              </a:r>
              <a:r>
                <a:rPr lang="en-US" altLang="zh-CN" b="1" i="0" dirty="0">
                  <a:solidFill>
                    <a:srgbClr val="121212"/>
                  </a:solidFill>
                  <a:effectLst/>
                  <a:latin typeface="-apple-system"/>
                </a:rPr>
                <a:t>k(⋅,⋅) </a:t>
              </a:r>
              <a:r>
                <a:rPr lang="zh-CN" altLang="en-US" b="1" i="0" dirty="0">
                  <a:solidFill>
                    <a:srgbClr val="121212"/>
                  </a:solidFill>
                  <a:effectLst/>
                  <a:latin typeface="-apple-system"/>
                </a:rPr>
                <a:t>函数代替它们。</a:t>
              </a:r>
              <a:endParaRPr lang="zh-CN" altLang="en-US" b="0" i="0" dirty="0">
                <a:solidFill>
                  <a:srgbClr val="121212"/>
                </a:solidFill>
                <a:effectLst/>
                <a:latin typeface="-apple-system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16754D"/>
                </a:buClr>
                <a:buSzPct val="100000"/>
                <a:buNone/>
                <a:tabLst/>
                <a:defRPr/>
              </a:pP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endParaRPr>
            </a:p>
            <a:p>
              <a:pPr marL="228600" marR="0" lvl="0" indent="-358775" algn="l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16754D"/>
                </a:buClr>
                <a:buSzPct val="100000"/>
                <a:buFont typeface="Wingdings" panose="05000000000000000000" pitchFamily="2" charset="2"/>
                <a:buChar char="p"/>
                <a:tabLst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常用核函数：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D603193-1D38-5B1E-10FF-74FC40A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524" y="4247833"/>
              <a:ext cx="7927975" cy="215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5">
              <a:extLst>
                <a:ext uri="{FF2B5EF4-FFF2-40B4-BE49-F238E27FC236}">
                  <a16:creationId xmlns:a16="http://schemas.microsoft.com/office/drawing/2014/main" id="{9C6962C7-C3E2-C155-4013-39EF18BD7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006" y="1604970"/>
              <a:ext cx="312737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3429244"/>
      </p:ext>
    </p:extLst>
  </p:cSld>
  <p:clrMapOvr>
    <a:masterClrMapping/>
  </p:clrMapOvr>
  <p:transition spd="slow" advTm="300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8121" y="1376772"/>
            <a:ext cx="6096000" cy="4104456"/>
            <a:chOff x="-8121" y="1376772"/>
            <a:chExt cx="6096000" cy="4104456"/>
          </a:xfrm>
        </p:grpSpPr>
        <p:sp>
          <p:nvSpPr>
            <p:cNvPr id="2" name="矩形 1"/>
            <p:cNvSpPr/>
            <p:nvPr/>
          </p:nvSpPr>
          <p:spPr>
            <a:xfrm>
              <a:off x="-8121" y="1376772"/>
              <a:ext cx="6096000" cy="410445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84538" y="2564904"/>
              <a:ext cx="4287673" cy="523220"/>
              <a:chOff x="784538" y="2523673"/>
              <a:chExt cx="4287673" cy="52322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84538" y="2523673"/>
                <a:ext cx="4287673" cy="523220"/>
                <a:chOff x="164498" y="2217595"/>
                <a:chExt cx="4287673" cy="523220"/>
              </a:xfrm>
            </p:grpSpPr>
            <p:sp>
              <p:nvSpPr>
                <p:cNvPr id="3" name="TextBox 40"/>
                <p:cNvSpPr txBox="1"/>
                <p:nvPr/>
              </p:nvSpPr>
              <p:spPr>
                <a:xfrm>
                  <a:off x="164498" y="2217595"/>
                  <a:ext cx="24283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思源黑体 CN Bold" panose="020B0800000000000000" pitchFamily="34" charset="-122"/>
                      <a:ea typeface="思源黑体 CN Bold" panose="020B0800000000000000" pitchFamily="34" charset="-122"/>
                      <a:cs typeface="+mn-cs"/>
                    </a:rPr>
                    <a:t>第</a:t>
                  </a:r>
                  <a:r>
                    <a:rPr lang="zh-CN" altLang="en-US" sz="2800" dirty="0">
                      <a:solidFill>
                        <a:prstClr val="white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三</a:t>
                  </a: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思源黑体 CN Bold" panose="020B0800000000000000" pitchFamily="34" charset="-122"/>
                      <a:ea typeface="思源黑体 CN Bold" panose="020B0800000000000000" pitchFamily="34" charset="-122"/>
                      <a:cs typeface="+mn-cs"/>
                    </a:rPr>
                    <a:t>章</a:t>
                  </a:r>
                </a:p>
              </p:txBody>
            </p:sp>
            <p:sp>
              <p:nvSpPr>
                <p:cNvPr id="4" name="TextBox 40"/>
                <p:cNvSpPr txBox="1"/>
                <p:nvPr/>
              </p:nvSpPr>
              <p:spPr>
                <a:xfrm>
                  <a:off x="2318891" y="2298712"/>
                  <a:ext cx="2133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cs"/>
                    </a:rPr>
                    <a:t>Chapter  1</a:t>
                  </a:r>
                  <a:endPara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</a:endParaRPr>
                </a:p>
              </p:txBody>
            </p:sp>
          </p:grpSp>
          <p:cxnSp>
            <p:nvCxnSpPr>
              <p:cNvPr id="8" name="直接连接符 7"/>
              <p:cNvCxnSpPr/>
              <p:nvPr/>
            </p:nvCxnSpPr>
            <p:spPr>
              <a:xfrm>
                <a:off x="3039879" y="2600617"/>
                <a:ext cx="0" cy="36933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83590" y="3331677"/>
              <a:ext cx="4510682" cy="876399"/>
              <a:chOff x="784538" y="3488705"/>
              <a:chExt cx="4510682" cy="876399"/>
            </a:xfrm>
          </p:grpSpPr>
          <p:sp>
            <p:nvSpPr>
              <p:cNvPr id="5" name="TextBox 40"/>
              <p:cNvSpPr txBox="1"/>
              <p:nvPr/>
            </p:nvSpPr>
            <p:spPr>
              <a:xfrm>
                <a:off x="784538" y="3576790"/>
                <a:ext cx="45106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  <a:cs typeface="+mn-cs"/>
                  </a:rPr>
                  <a:t>软间隔支持向量机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1203675" y="4365104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203675" y="3488705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7" y="332656"/>
            <a:ext cx="1484784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48282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79095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40"/>
          <p:cNvSpPr txBox="1"/>
          <p:nvPr/>
        </p:nvSpPr>
        <p:spPr>
          <a:xfrm>
            <a:off x="1074544" y="3367423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</a:t>
            </a:r>
          </a:p>
        </p:txBody>
      </p:sp>
      <p:sp>
        <p:nvSpPr>
          <p:cNvPr id="4" name="TextBox 40"/>
          <p:cNvSpPr txBox="1"/>
          <p:nvPr/>
        </p:nvSpPr>
        <p:spPr>
          <a:xfrm>
            <a:off x="984448" y="4161731"/>
            <a:ext cx="1822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biLevel thresh="25000"/>
          </a:blip>
          <a:srcRect l="26054" t="1466" r="6529" b="37409"/>
          <a:stretch>
            <a:fillRect/>
          </a:stretch>
        </p:blipFill>
        <p:spPr>
          <a:xfrm>
            <a:off x="1499873" y="2234603"/>
            <a:ext cx="830998" cy="830998"/>
          </a:xfrm>
          <a:prstGeom prst="ellipse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grpSp>
        <p:nvGrpSpPr>
          <p:cNvPr id="12" name="组合 11"/>
          <p:cNvGrpSpPr/>
          <p:nvPr/>
        </p:nvGrpSpPr>
        <p:grpSpPr>
          <a:xfrm>
            <a:off x="5159102" y="1988840"/>
            <a:ext cx="4966575" cy="831989"/>
            <a:chOff x="5289297" y="1123752"/>
            <a:chExt cx="4966575" cy="831989"/>
          </a:xfrm>
        </p:grpSpPr>
        <p:sp>
          <p:nvSpPr>
            <p:cNvPr id="7" name="TextBox 40"/>
            <p:cNvSpPr txBox="1"/>
            <p:nvPr/>
          </p:nvSpPr>
          <p:spPr>
            <a:xfrm>
              <a:off x="6605203" y="1266984"/>
              <a:ext cx="3650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线性可分支持向量机</a:t>
              </a:r>
            </a:p>
          </p:txBody>
        </p:sp>
        <p:sp>
          <p:nvSpPr>
            <p:cNvPr id="10" name="TextBox 40"/>
            <p:cNvSpPr txBox="1"/>
            <p:nvPr/>
          </p:nvSpPr>
          <p:spPr>
            <a:xfrm>
              <a:off x="5447134" y="1124744"/>
              <a:ext cx="1008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4800" dirty="0">
                <a:solidFill>
                  <a:srgbClr val="0070C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289297" y="1123752"/>
              <a:ext cx="96362" cy="8309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159102" y="3343056"/>
            <a:ext cx="4840565" cy="1111309"/>
            <a:chOff x="5289297" y="1123752"/>
            <a:chExt cx="4840565" cy="1111309"/>
          </a:xfrm>
        </p:grpSpPr>
        <p:sp>
          <p:nvSpPr>
            <p:cNvPr id="17" name="TextBox 40"/>
            <p:cNvSpPr txBox="1"/>
            <p:nvPr/>
          </p:nvSpPr>
          <p:spPr>
            <a:xfrm>
              <a:off x="6604977" y="1280954"/>
              <a:ext cx="35248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核支持向量机</a:t>
              </a:r>
            </a:p>
            <a:p>
              <a:endParaRPr lang="zh-CN" altLang="en-US" sz="2800" dirty="0">
                <a:solidFill>
                  <a:srgbClr val="0070C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5" name="TextBox 40"/>
            <p:cNvSpPr txBox="1"/>
            <p:nvPr/>
          </p:nvSpPr>
          <p:spPr>
            <a:xfrm>
              <a:off x="5447134" y="1124744"/>
              <a:ext cx="1008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4800" dirty="0">
                <a:solidFill>
                  <a:srgbClr val="0070C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289297" y="1123752"/>
              <a:ext cx="96362" cy="8309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57126" y="4697271"/>
            <a:ext cx="4746179" cy="831989"/>
            <a:chOff x="5289297" y="1123752"/>
            <a:chExt cx="4746179" cy="831989"/>
          </a:xfrm>
        </p:grpSpPr>
        <p:sp>
          <p:nvSpPr>
            <p:cNvPr id="23" name="TextBox 40"/>
            <p:cNvSpPr txBox="1"/>
            <p:nvPr/>
          </p:nvSpPr>
          <p:spPr>
            <a:xfrm>
              <a:off x="6584884" y="1279049"/>
              <a:ext cx="3450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软间隔支持向量机</a:t>
              </a: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5447134" y="1124744"/>
              <a:ext cx="1008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4800" dirty="0">
                <a:solidFill>
                  <a:srgbClr val="0070C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89297" y="1123752"/>
              <a:ext cx="96362" cy="8309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629" y="3191"/>
            <a:ext cx="1484784" cy="1484784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59984" y="309983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软间隔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5B74B51E-20BE-189F-54DE-47789856E75D}"/>
              </a:ext>
            </a:extLst>
          </p:cNvPr>
          <p:cNvGrpSpPr/>
          <p:nvPr/>
        </p:nvGrpSpPr>
        <p:grpSpPr>
          <a:xfrm>
            <a:off x="1551940" y="1435317"/>
            <a:ext cx="8616950" cy="4930775"/>
            <a:chOff x="260350" y="1158875"/>
            <a:chExt cx="8616950" cy="4930775"/>
          </a:xfrm>
        </p:grpSpPr>
        <p:sp>
          <p:nvSpPr>
            <p:cNvPr id="92" name="内容占位符 2">
              <a:extLst>
                <a:ext uri="{FF2B5EF4-FFF2-40B4-BE49-F238E27FC236}">
                  <a16:creationId xmlns:a16="http://schemas.microsoft.com/office/drawing/2014/main" id="{906100C9-C9BE-E66C-FA29-6137841F68D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0350" y="1158875"/>
              <a:ext cx="8616950" cy="493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6800" rIns="91440" bIns="45720" numCol="1" anchor="t" anchorCtr="0" compatLnSpc="1">
              <a:prstTxWarp prst="textNoShape">
                <a:avLst/>
              </a:prstTxWarp>
            </a:bodyPr>
            <a:lstStyle>
              <a:lvl1pPr marL="228600" indent="-3600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p"/>
                <a:defRPr lang="zh-CN" altLang="en-US" sz="2200" kern="1200" dirty="0" smtClean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1pPr>
              <a:lvl2pPr marL="685800" indent="-3600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0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2pPr>
              <a:lvl3pPr marL="1143000" indent="-3600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18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3pPr>
              <a:lvl4pPr marL="1600200" indent="-3600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16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4pPr>
              <a:lvl5pPr marL="2057400" indent="-3600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16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16754D"/>
                </a:buClr>
                <a:buSzPct val="10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现实中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, 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很难确定合适的核函数使得训练样本在特征空间中线性可分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; 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同时一个线性可分的结果也很难断定是否是有过拟合造成的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.</a:t>
              </a:r>
            </a:p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16754D"/>
                </a:buClr>
                <a:buSzPct val="10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引入”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16754D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软间隔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”的概念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, 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允许支持向量机在一些样本上不满足约束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.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endParaRPr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5D51E3DF-6CA7-D972-899E-D081F3B227A7}"/>
                </a:ext>
              </a:extLst>
            </p:cNvPr>
            <p:cNvCxnSpPr/>
            <p:nvPr/>
          </p:nvCxnSpPr>
          <p:spPr>
            <a:xfrm flipV="1">
              <a:off x="3756025" y="3622675"/>
              <a:ext cx="1954213" cy="191452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2E5B8550-8DFA-CE8B-3D82-DD0BE562F406}"/>
                </a:ext>
              </a:extLst>
            </p:cNvPr>
            <p:cNvCxnSpPr/>
            <p:nvPr/>
          </p:nvCxnSpPr>
          <p:spPr>
            <a:xfrm flipV="1">
              <a:off x="3368675" y="3257550"/>
              <a:ext cx="1954213" cy="191452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graphicFrame>
          <p:nvGraphicFramePr>
            <p:cNvPr id="95" name="Object 757">
              <a:extLst>
                <a:ext uri="{FF2B5EF4-FFF2-40B4-BE49-F238E27FC236}">
                  <a16:creationId xmlns:a16="http://schemas.microsoft.com/office/drawing/2014/main" id="{A26E024E-CAD3-D539-E5E1-3C1268FFFA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1758611"/>
                </p:ext>
              </p:extLst>
            </p:nvPr>
          </p:nvGraphicFramePr>
          <p:xfrm>
            <a:off x="5513388" y="4360863"/>
            <a:ext cx="120650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5" imgW="955040" imgH="195580" progId="">
                    <p:embed/>
                  </p:oleObj>
                </mc:Choice>
                <mc:Fallback>
                  <p:oleObj name="Formula" r:id="rId5" imgW="955040" imgH="195580" progId="">
                    <p:embed/>
                    <p:pic>
                      <p:nvPicPr>
                        <p:cNvPr id="64" name="Object 757">
                          <a:extLst>
                            <a:ext uri="{FF2B5EF4-FFF2-40B4-BE49-F238E27FC236}">
                              <a16:creationId xmlns:a16="http://schemas.microsoft.com/office/drawing/2014/main" id="{71EBAF5C-8470-0C66-D870-BA7C4268AA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3388" y="4360863"/>
                          <a:ext cx="1206500" cy="247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Object 758">
              <a:extLst>
                <a:ext uri="{FF2B5EF4-FFF2-40B4-BE49-F238E27FC236}">
                  <a16:creationId xmlns:a16="http://schemas.microsoft.com/office/drawing/2014/main" id="{064DE090-DF54-789B-A8FB-E2A537C189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2078418"/>
                </p:ext>
              </p:extLst>
            </p:nvPr>
          </p:nvGraphicFramePr>
          <p:xfrm>
            <a:off x="4029075" y="3068638"/>
            <a:ext cx="1055688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7" imgW="836930" imgH="195580" progId="">
                    <p:embed/>
                  </p:oleObj>
                </mc:Choice>
                <mc:Fallback>
                  <p:oleObj name="Formula" r:id="rId7" imgW="836930" imgH="195580" progId="">
                    <p:embed/>
                    <p:pic>
                      <p:nvPicPr>
                        <p:cNvPr id="65" name="Object 758">
                          <a:extLst>
                            <a:ext uri="{FF2B5EF4-FFF2-40B4-BE49-F238E27FC236}">
                              <a16:creationId xmlns:a16="http://schemas.microsoft.com/office/drawing/2014/main" id="{A6B108E8-8717-69C9-B94B-4C33A112BD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9075" y="3068638"/>
                          <a:ext cx="1055688" cy="247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任意多边形 66">
              <a:extLst>
                <a:ext uri="{FF2B5EF4-FFF2-40B4-BE49-F238E27FC236}">
                  <a16:creationId xmlns:a16="http://schemas.microsoft.com/office/drawing/2014/main" id="{873D6E3E-60BC-1E21-92BF-0DD58C13F619}"/>
                </a:ext>
              </a:extLst>
            </p:cNvPr>
            <p:cNvSpPr/>
            <p:nvPr/>
          </p:nvSpPr>
          <p:spPr>
            <a:xfrm>
              <a:off x="4708525" y="3290888"/>
              <a:ext cx="185738" cy="371475"/>
            </a:xfrm>
            <a:custGeom>
              <a:avLst/>
              <a:gdLst>
                <a:gd name="connsiteX0" fmla="*/ 0 w 185738"/>
                <a:gd name="connsiteY0" fmla="*/ 0 h 371475"/>
                <a:gd name="connsiteX1" fmla="*/ 33338 w 185738"/>
                <a:gd name="connsiteY1" fmla="*/ 204787 h 371475"/>
                <a:gd name="connsiteX2" fmla="*/ 185738 w 185738"/>
                <a:gd name="connsiteY2" fmla="*/ 3714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738" h="371475">
                  <a:moveTo>
                    <a:pt x="0" y="0"/>
                  </a:moveTo>
                  <a:cubicBezTo>
                    <a:pt x="1191" y="71437"/>
                    <a:pt x="2382" y="142875"/>
                    <a:pt x="33338" y="204787"/>
                  </a:cubicBezTo>
                  <a:cubicBezTo>
                    <a:pt x="64294" y="266699"/>
                    <a:pt x="125016" y="319087"/>
                    <a:pt x="185738" y="371475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幼圆"/>
                <a:cs typeface="+mn-cs"/>
              </a:endParaRPr>
            </a:p>
          </p:txBody>
        </p:sp>
        <p:sp>
          <p:nvSpPr>
            <p:cNvPr id="98" name="任意多边形 67">
              <a:extLst>
                <a:ext uri="{FF2B5EF4-FFF2-40B4-BE49-F238E27FC236}">
                  <a16:creationId xmlns:a16="http://schemas.microsoft.com/office/drawing/2014/main" id="{46D40CDD-B031-521D-B9ED-67E6C0D3E7C2}"/>
                </a:ext>
              </a:extLst>
            </p:cNvPr>
            <p:cNvSpPr/>
            <p:nvPr/>
          </p:nvSpPr>
          <p:spPr>
            <a:xfrm>
              <a:off x="5108575" y="4256088"/>
              <a:ext cx="374650" cy="249237"/>
            </a:xfrm>
            <a:custGeom>
              <a:avLst/>
              <a:gdLst>
                <a:gd name="connsiteX0" fmla="*/ 374650 w 374650"/>
                <a:gd name="connsiteY0" fmla="*/ 247650 h 248260"/>
                <a:gd name="connsiteX1" fmla="*/ 209550 w 374650"/>
                <a:gd name="connsiteY1" fmla="*/ 209550 h 248260"/>
                <a:gd name="connsiteX2" fmla="*/ 0 w 374650"/>
                <a:gd name="connsiteY2" fmla="*/ 0 h 24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" h="248260">
                  <a:moveTo>
                    <a:pt x="374650" y="247650"/>
                  </a:moveTo>
                  <a:cubicBezTo>
                    <a:pt x="323321" y="249237"/>
                    <a:pt x="271992" y="250825"/>
                    <a:pt x="209550" y="209550"/>
                  </a:cubicBezTo>
                  <a:cubicBezTo>
                    <a:pt x="147108" y="168275"/>
                    <a:pt x="73554" y="84137"/>
                    <a:pt x="0" y="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幼圆"/>
                <a:cs typeface="+mn-cs"/>
              </a:endParaRPr>
            </a:p>
          </p:txBody>
        </p:sp>
        <p:grpSp>
          <p:nvGrpSpPr>
            <p:cNvPr id="99" name="组合 85">
              <a:extLst>
                <a:ext uri="{FF2B5EF4-FFF2-40B4-BE49-F238E27FC236}">
                  <a16:creationId xmlns:a16="http://schemas.microsoft.com/office/drawing/2014/main" id="{295C5531-5EE7-160F-7DCC-52E9FD2AD5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7425" y="3470275"/>
              <a:ext cx="3167063" cy="1914525"/>
              <a:chOff x="3527106" y="3469632"/>
              <a:chExt cx="3166926" cy="1915691"/>
            </a:xfrm>
          </p:grpSpPr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23A23F10-02EF-0C4B-861D-A3BAC8DF943C}"/>
                  </a:ext>
                </a:extLst>
              </p:cNvPr>
              <p:cNvCxnSpPr/>
              <p:nvPr/>
            </p:nvCxnSpPr>
            <p:spPr>
              <a:xfrm flipV="1">
                <a:off x="3527106" y="3469632"/>
                <a:ext cx="1954128" cy="1915691"/>
              </a:xfrm>
              <a:prstGeom prst="lin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graphicFrame>
            <p:nvGraphicFramePr>
              <p:cNvPr id="101" name="Object 759">
                <a:extLst>
                  <a:ext uri="{FF2B5EF4-FFF2-40B4-BE49-F238E27FC236}">
                    <a16:creationId xmlns:a16="http://schemas.microsoft.com/office/drawing/2014/main" id="{2BE3E525-A320-958A-1F1D-086F804DE3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631995" y="3884291"/>
              <a:ext cx="1062037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Formula" r:id="rId9" imgW="842010" imgH="195580" progId="">
                      <p:embed/>
                    </p:oleObj>
                  </mc:Choice>
                  <mc:Fallback>
                    <p:oleObj name="Formula" r:id="rId9" imgW="842010" imgH="195580" progId="">
                      <p:embed/>
                      <p:pic>
                        <p:nvPicPr>
                          <p:cNvPr id="55382" name="Object 759">
                            <a:extLst>
                              <a:ext uri="{FF2B5EF4-FFF2-40B4-BE49-F238E27FC236}">
                                <a16:creationId xmlns:a16="http://schemas.microsoft.com/office/drawing/2014/main" id="{2C0B5AD5-F2AE-D6ED-7DC4-BBA6F13684B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31995" y="3884291"/>
                            <a:ext cx="1062037" cy="247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" name="任意多边形 68">
                <a:extLst>
                  <a:ext uri="{FF2B5EF4-FFF2-40B4-BE49-F238E27FC236}">
                    <a16:creationId xmlns:a16="http://schemas.microsoft.com/office/drawing/2014/main" id="{8DE18A58-36DD-34CA-4C9A-5ECAA497FDE6}"/>
                  </a:ext>
                </a:extLst>
              </p:cNvPr>
              <p:cNvSpPr/>
              <p:nvPr/>
            </p:nvSpPr>
            <p:spPr>
              <a:xfrm>
                <a:off x="5198672" y="3774618"/>
                <a:ext cx="374634" cy="243036"/>
              </a:xfrm>
              <a:custGeom>
                <a:avLst/>
                <a:gdLst>
                  <a:gd name="connsiteX0" fmla="*/ 368300 w 368300"/>
                  <a:gd name="connsiteY0" fmla="*/ 228600 h 241300"/>
                  <a:gd name="connsiteX1" fmla="*/ 209550 w 368300"/>
                  <a:gd name="connsiteY1" fmla="*/ 215900 h 241300"/>
                  <a:gd name="connsiteX2" fmla="*/ 0 w 368300"/>
                  <a:gd name="connsiteY2" fmla="*/ 0 h 241300"/>
                  <a:gd name="connsiteX0" fmla="*/ 349250 w 349250"/>
                  <a:gd name="connsiteY0" fmla="*/ 247650 h 254239"/>
                  <a:gd name="connsiteX1" fmla="*/ 209550 w 349250"/>
                  <a:gd name="connsiteY1" fmla="*/ 215900 h 254239"/>
                  <a:gd name="connsiteX2" fmla="*/ 0 w 349250"/>
                  <a:gd name="connsiteY2" fmla="*/ 0 h 254239"/>
                  <a:gd name="connsiteX0" fmla="*/ 374650 w 374650"/>
                  <a:gd name="connsiteY0" fmla="*/ 254000 h 259411"/>
                  <a:gd name="connsiteX1" fmla="*/ 209550 w 374650"/>
                  <a:gd name="connsiteY1" fmla="*/ 215900 h 259411"/>
                  <a:gd name="connsiteX2" fmla="*/ 0 w 374650"/>
                  <a:gd name="connsiteY2" fmla="*/ 0 h 259411"/>
                  <a:gd name="connsiteX0" fmla="*/ 374650 w 374650"/>
                  <a:gd name="connsiteY0" fmla="*/ 254000 h 254671"/>
                  <a:gd name="connsiteX1" fmla="*/ 209550 w 374650"/>
                  <a:gd name="connsiteY1" fmla="*/ 215900 h 254671"/>
                  <a:gd name="connsiteX2" fmla="*/ 0 w 374650"/>
                  <a:gd name="connsiteY2" fmla="*/ 0 h 254671"/>
                  <a:gd name="connsiteX0" fmla="*/ 374650 w 374650"/>
                  <a:gd name="connsiteY0" fmla="*/ 254000 h 254033"/>
                  <a:gd name="connsiteX1" fmla="*/ 175891 w 374650"/>
                  <a:gd name="connsiteY1" fmla="*/ 165412 h 254033"/>
                  <a:gd name="connsiteX2" fmla="*/ 0 w 374650"/>
                  <a:gd name="connsiteY2" fmla="*/ 0 h 254033"/>
                  <a:gd name="connsiteX0" fmla="*/ 374650 w 374650"/>
                  <a:gd name="connsiteY0" fmla="*/ 242781 h 242822"/>
                  <a:gd name="connsiteX1" fmla="*/ 175891 w 374650"/>
                  <a:gd name="connsiteY1" fmla="*/ 165412 h 242822"/>
                  <a:gd name="connsiteX2" fmla="*/ 0 w 374650"/>
                  <a:gd name="connsiteY2" fmla="*/ 0 h 242822"/>
                  <a:gd name="connsiteX0" fmla="*/ 374650 w 374650"/>
                  <a:gd name="connsiteY0" fmla="*/ 242781 h 243284"/>
                  <a:gd name="connsiteX1" fmla="*/ 198330 w 374650"/>
                  <a:gd name="connsiteY1" fmla="*/ 204681 h 243284"/>
                  <a:gd name="connsiteX2" fmla="*/ 0 w 374650"/>
                  <a:gd name="connsiteY2" fmla="*/ 0 h 243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4650" h="243284">
                    <a:moveTo>
                      <a:pt x="374650" y="242781"/>
                    </a:moveTo>
                    <a:cubicBezTo>
                      <a:pt x="314746" y="244261"/>
                      <a:pt x="260772" y="245144"/>
                      <a:pt x="198330" y="204681"/>
                    </a:cubicBezTo>
                    <a:cubicBezTo>
                      <a:pt x="135888" y="164218"/>
                      <a:pt x="74083" y="88900"/>
                      <a:pt x="0" y="0"/>
                    </a:cubicBezTo>
                  </a:path>
                </a:pathLst>
              </a:custGeom>
              <a:noFill/>
              <a:ln w="127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幼圆"/>
                  <a:cs typeface="+mn-cs"/>
                </a:endParaRPr>
              </a:p>
            </p:txBody>
          </p:sp>
        </p:grpSp>
        <p:grpSp>
          <p:nvGrpSpPr>
            <p:cNvPr id="103" name="组合 83">
              <a:extLst>
                <a:ext uri="{FF2B5EF4-FFF2-40B4-BE49-F238E27FC236}">
                  <a16:creationId xmlns:a16="http://schemas.microsoft.com/office/drawing/2014/main" id="{D3C5F181-A463-9D78-A3FB-1847E49DE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9213" y="3059113"/>
              <a:ext cx="3351212" cy="2798762"/>
              <a:chOff x="2589719" y="3059452"/>
              <a:chExt cx="3350432" cy="2798815"/>
            </a:xfrm>
          </p:grpSpPr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7FC73EC2-E5F6-05FD-9D33-27092303202F}"/>
                  </a:ext>
                </a:extLst>
              </p:cNvPr>
              <p:cNvCxnSpPr/>
              <p:nvPr/>
            </p:nvCxnSpPr>
            <p:spPr>
              <a:xfrm flipH="1" flipV="1">
                <a:off x="2924603" y="3059452"/>
                <a:ext cx="0" cy="251941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lg"/>
                <a:tailEnd type="triangle" w="lg" len="lg"/>
              </a:ln>
              <a:effectLst/>
            </p:spPr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DBFD935D-8016-C39C-6B95-A8EEDA70C993}"/>
                  </a:ext>
                </a:extLst>
              </p:cNvPr>
              <p:cNvCxnSpPr/>
              <p:nvPr/>
            </p:nvCxnSpPr>
            <p:spPr>
              <a:xfrm>
                <a:off x="2916668" y="5578862"/>
                <a:ext cx="3023483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lg"/>
                <a:tailEnd type="triangle" w="lg" len="lg"/>
              </a:ln>
              <a:effectLst/>
            </p:spPr>
          </p:cxnSp>
          <p:sp>
            <p:nvSpPr>
              <p:cNvPr id="106" name="文本框 5">
                <a:extLst>
                  <a:ext uri="{FF2B5EF4-FFF2-40B4-BE49-F238E27FC236}">
                    <a16:creationId xmlns:a16="http://schemas.microsoft.com/office/drawing/2014/main" id="{01029268-4997-D6DF-5D2C-72117DF312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4252" y="5497985"/>
                <a:ext cx="27443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chemeClr val="tx2"/>
                  </a:buClr>
                  <a:buSzPct val="120000"/>
                  <a:buFont typeface="Wingdings" panose="05000000000000000000" pitchFamily="2" charset="2"/>
                  <a:buChar char="p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"/>
                    <a:ea typeface="幼圆" panose="02010509060101010101" pitchFamily="49" charset="-122"/>
                  </a:rPr>
                  <a:t>0</a:t>
                </a: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"/>
                  <a:ea typeface="幼圆" panose="02010509060101010101" pitchFamily="49" charset="-122"/>
                </a:endParaRPr>
              </a:p>
            </p:txBody>
          </p:sp>
          <p:grpSp>
            <p:nvGrpSpPr>
              <p:cNvPr id="107" name="组合 6">
                <a:extLst>
                  <a:ext uri="{FF2B5EF4-FFF2-40B4-BE49-F238E27FC236}">
                    <a16:creationId xmlns:a16="http://schemas.microsoft.com/office/drawing/2014/main" id="{94FD465B-19A0-A566-1AEF-7CB1814A7B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27407" y="3654783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165" name="直接连接符 164">
                  <a:extLst>
                    <a:ext uri="{FF2B5EF4-FFF2-40B4-BE49-F238E27FC236}">
                      <a16:creationId xmlns:a16="http://schemas.microsoft.com/office/drawing/2014/main" id="{CC06C9FE-4096-D539-9B3D-C063DCF3E5BC}"/>
                    </a:ext>
                  </a:extLst>
                </p:cNvPr>
                <p:cNvCxnSpPr/>
                <p:nvPr/>
              </p:nvCxnSpPr>
              <p:spPr>
                <a:xfrm>
                  <a:off x="5477055" y="2446498"/>
                  <a:ext cx="107925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6" name="直接连接符 165">
                  <a:extLst>
                    <a:ext uri="{FF2B5EF4-FFF2-40B4-BE49-F238E27FC236}">
                      <a16:creationId xmlns:a16="http://schemas.microsoft.com/office/drawing/2014/main" id="{AF147E01-D770-AAAF-87FD-C19D03710E2D}"/>
                    </a:ext>
                  </a:extLst>
                </p:cNvPr>
                <p:cNvCxnSpPr/>
                <p:nvPr/>
              </p:nvCxnSpPr>
              <p:spPr>
                <a:xfrm rot="5400000">
                  <a:off x="5477041" y="2446498"/>
                  <a:ext cx="10795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08" name="组合 9">
                <a:extLst>
                  <a:ext uri="{FF2B5EF4-FFF2-40B4-BE49-F238E27FC236}">
                    <a16:creationId xmlns:a16="http://schemas.microsoft.com/office/drawing/2014/main" id="{F1907DC4-4B5C-24B3-E28C-F163AE51C0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00607" y="4304632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163" name="直接连接符 162">
                  <a:extLst>
                    <a:ext uri="{FF2B5EF4-FFF2-40B4-BE49-F238E27FC236}">
                      <a16:creationId xmlns:a16="http://schemas.microsoft.com/office/drawing/2014/main" id="{290AC1ED-9849-1A72-7E99-29769BAA3BF4}"/>
                    </a:ext>
                  </a:extLst>
                </p:cNvPr>
                <p:cNvCxnSpPr/>
                <p:nvPr/>
              </p:nvCxnSpPr>
              <p:spPr>
                <a:xfrm>
                  <a:off x="5476885" y="2445950"/>
                  <a:ext cx="107925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4" name="直接连接符 163">
                  <a:extLst>
                    <a:ext uri="{FF2B5EF4-FFF2-40B4-BE49-F238E27FC236}">
                      <a16:creationId xmlns:a16="http://schemas.microsoft.com/office/drawing/2014/main" id="{55538027-3A55-B3AA-72E1-2CBA6C43FC34}"/>
                    </a:ext>
                  </a:extLst>
                </p:cNvPr>
                <p:cNvCxnSpPr/>
                <p:nvPr/>
              </p:nvCxnSpPr>
              <p:spPr>
                <a:xfrm rot="5400000">
                  <a:off x="5476871" y="2445950"/>
                  <a:ext cx="10795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09" name="组合 12">
                <a:extLst>
                  <a:ext uri="{FF2B5EF4-FFF2-40B4-BE49-F238E27FC236}">
                    <a16:creationId xmlns:a16="http://schemas.microsoft.com/office/drawing/2014/main" id="{231E7CE7-487D-010F-C18A-3E2F82F49E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6033" y="4146728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161" name="直接连接符 160">
                  <a:extLst>
                    <a:ext uri="{FF2B5EF4-FFF2-40B4-BE49-F238E27FC236}">
                      <a16:creationId xmlns:a16="http://schemas.microsoft.com/office/drawing/2014/main" id="{A72227D2-EBC7-F85A-9FF8-E45C75CF78B2}"/>
                    </a:ext>
                  </a:extLst>
                </p:cNvPr>
                <p:cNvCxnSpPr/>
                <p:nvPr/>
              </p:nvCxnSpPr>
              <p:spPr>
                <a:xfrm>
                  <a:off x="5476874" y="2446688"/>
                  <a:ext cx="107925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2" name="直接连接符 161">
                  <a:extLst>
                    <a:ext uri="{FF2B5EF4-FFF2-40B4-BE49-F238E27FC236}">
                      <a16:creationId xmlns:a16="http://schemas.microsoft.com/office/drawing/2014/main" id="{AD7FE9D2-DD4D-D158-86DA-B1E08718BB23}"/>
                    </a:ext>
                  </a:extLst>
                </p:cNvPr>
                <p:cNvCxnSpPr/>
                <p:nvPr/>
              </p:nvCxnSpPr>
              <p:spPr>
                <a:xfrm rot="5400000">
                  <a:off x="5476860" y="2446688"/>
                  <a:ext cx="10795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10" name="组合 15">
                <a:extLst>
                  <a:ext uri="{FF2B5EF4-FFF2-40B4-BE49-F238E27FC236}">
                    <a16:creationId xmlns:a16="http://schemas.microsoft.com/office/drawing/2014/main" id="{B6B87A00-E8FF-922A-2FAE-1976A70AD2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5106" y="4373175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348E881B-AD8A-DE3D-E1DE-1E3FF809BA94}"/>
                    </a:ext>
                  </a:extLst>
                </p:cNvPr>
                <p:cNvCxnSpPr/>
                <p:nvPr/>
              </p:nvCxnSpPr>
              <p:spPr>
                <a:xfrm>
                  <a:off x="5471173" y="2447258"/>
                  <a:ext cx="114274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0" name="直接连接符 159">
                  <a:extLst>
                    <a:ext uri="{FF2B5EF4-FFF2-40B4-BE49-F238E27FC236}">
                      <a16:creationId xmlns:a16="http://schemas.microsoft.com/office/drawing/2014/main" id="{F6616AE8-ADE7-8D78-91C3-17D1A96AF0DF}"/>
                    </a:ext>
                  </a:extLst>
                </p:cNvPr>
                <p:cNvCxnSpPr/>
                <p:nvPr/>
              </p:nvCxnSpPr>
              <p:spPr>
                <a:xfrm rot="5400000">
                  <a:off x="5477508" y="2447258"/>
                  <a:ext cx="10795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11" name="组合 18">
                <a:extLst>
                  <a:ext uri="{FF2B5EF4-FFF2-40B4-BE49-F238E27FC236}">
                    <a16:creationId xmlns:a16="http://schemas.microsoft.com/office/drawing/2014/main" id="{E076BEF5-4C26-C441-4A77-3EB7C45411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4128" y="4549669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6F3276D7-8CCB-E59D-3008-80374CE00EF8}"/>
                    </a:ext>
                  </a:extLst>
                </p:cNvPr>
                <p:cNvCxnSpPr/>
                <p:nvPr/>
              </p:nvCxnSpPr>
              <p:spPr>
                <a:xfrm>
                  <a:off x="5476259" y="2446979"/>
                  <a:ext cx="107925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2FE0D8F2-5096-3C12-B76C-F33B3D540913}"/>
                    </a:ext>
                  </a:extLst>
                </p:cNvPr>
                <p:cNvCxnSpPr/>
                <p:nvPr/>
              </p:nvCxnSpPr>
              <p:spPr>
                <a:xfrm rot="5400000">
                  <a:off x="5476246" y="2446979"/>
                  <a:ext cx="10795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12" name="组合 21">
                <a:extLst>
                  <a:ext uri="{FF2B5EF4-FFF2-40B4-BE49-F238E27FC236}">
                    <a16:creationId xmlns:a16="http://schemas.microsoft.com/office/drawing/2014/main" id="{5179B7AC-5354-D0E1-A325-4CEBDD85E1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3982" y="4543792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6DD947E8-0105-6CE8-7BE0-4041B0A96746}"/>
                    </a:ext>
                  </a:extLst>
                </p:cNvPr>
                <p:cNvCxnSpPr/>
                <p:nvPr/>
              </p:nvCxnSpPr>
              <p:spPr>
                <a:xfrm>
                  <a:off x="5477161" y="2446506"/>
                  <a:ext cx="107925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D3654381-4D64-91EB-2954-C15A1C1A2B18}"/>
                    </a:ext>
                  </a:extLst>
                </p:cNvPr>
                <p:cNvCxnSpPr/>
                <p:nvPr/>
              </p:nvCxnSpPr>
              <p:spPr>
                <a:xfrm rot="5400000">
                  <a:off x="5477147" y="2446506"/>
                  <a:ext cx="10795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13" name="组合 24">
                <a:extLst>
                  <a:ext uri="{FF2B5EF4-FFF2-40B4-BE49-F238E27FC236}">
                    <a16:creationId xmlns:a16="http://schemas.microsoft.com/office/drawing/2014/main" id="{01C3074E-2F6F-362D-2FED-5B7E6600D0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8057" y="3696603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153" name="直接连接符 152">
                  <a:extLst>
                    <a:ext uri="{FF2B5EF4-FFF2-40B4-BE49-F238E27FC236}">
                      <a16:creationId xmlns:a16="http://schemas.microsoft.com/office/drawing/2014/main" id="{187FAEC1-4876-5686-AA37-E3AD7F963F29}"/>
                    </a:ext>
                  </a:extLst>
                </p:cNvPr>
                <p:cNvCxnSpPr/>
                <p:nvPr/>
              </p:nvCxnSpPr>
              <p:spPr>
                <a:xfrm>
                  <a:off x="5476625" y="2445954"/>
                  <a:ext cx="107925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4" name="直接连接符 153">
                  <a:extLst>
                    <a:ext uri="{FF2B5EF4-FFF2-40B4-BE49-F238E27FC236}">
                      <a16:creationId xmlns:a16="http://schemas.microsoft.com/office/drawing/2014/main" id="{C6B6AF90-3CE8-E925-1BC9-9325CE3E71AB}"/>
                    </a:ext>
                  </a:extLst>
                </p:cNvPr>
                <p:cNvCxnSpPr/>
                <p:nvPr/>
              </p:nvCxnSpPr>
              <p:spPr>
                <a:xfrm rot="5400000">
                  <a:off x="5476612" y="2445954"/>
                  <a:ext cx="10795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2DA39C44-143E-F280-DEB0-29FD0EC7D848}"/>
                  </a:ext>
                </a:extLst>
              </p:cNvPr>
              <p:cNvCxnSpPr/>
              <p:nvPr/>
            </p:nvCxnSpPr>
            <p:spPr>
              <a:xfrm>
                <a:off x="5083101" y="4802560"/>
                <a:ext cx="10792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737A8A03-47AF-A842-1080-328EBE197D15}"/>
                  </a:ext>
                </a:extLst>
              </p:cNvPr>
              <p:cNvCxnSpPr/>
              <p:nvPr/>
            </p:nvCxnSpPr>
            <p:spPr>
              <a:xfrm>
                <a:off x="4570458" y="4686670"/>
                <a:ext cx="10792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1BC9DC54-232B-1799-BFBF-76DE83E38590}"/>
                  </a:ext>
                </a:extLst>
              </p:cNvPr>
              <p:cNvCxnSpPr/>
              <p:nvPr/>
            </p:nvCxnSpPr>
            <p:spPr>
              <a:xfrm>
                <a:off x="4446662" y="5242305"/>
                <a:ext cx="10792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1AB1A388-34F7-1E95-EDB7-8C9730C5A36C}"/>
                  </a:ext>
                </a:extLst>
              </p:cNvPr>
              <p:cNvCxnSpPr/>
              <p:nvPr/>
            </p:nvCxnSpPr>
            <p:spPr>
              <a:xfrm>
                <a:off x="4110190" y="5139116"/>
                <a:ext cx="10792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C2360241-034D-5628-FD8C-FA5931F3DDAC}"/>
                  </a:ext>
                </a:extLst>
              </p:cNvPr>
              <p:cNvCxnSpPr/>
              <p:nvPr/>
            </p:nvCxnSpPr>
            <p:spPr>
              <a:xfrm>
                <a:off x="4916452" y="5097841"/>
                <a:ext cx="10792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5A0C515F-E82E-B056-F051-D03018AD4AFF}"/>
                  </a:ext>
                </a:extLst>
              </p:cNvPr>
              <p:cNvCxnSpPr/>
              <p:nvPr/>
            </p:nvCxnSpPr>
            <p:spPr>
              <a:xfrm>
                <a:off x="4962479" y="4967663"/>
                <a:ext cx="10792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D31D9333-4A96-B31E-9CB0-6E0F4D6F57B0}"/>
                  </a:ext>
                </a:extLst>
              </p:cNvPr>
              <p:cNvCxnSpPr/>
              <p:nvPr/>
            </p:nvCxnSpPr>
            <p:spPr>
              <a:xfrm>
                <a:off x="4384763" y="5024814"/>
                <a:ext cx="10792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20A6F614-E7CA-7377-F455-65A8EDEAED19}"/>
                  </a:ext>
                </a:extLst>
              </p:cNvPr>
              <p:cNvCxnSpPr/>
              <p:nvPr/>
            </p:nvCxnSpPr>
            <p:spPr>
              <a:xfrm>
                <a:off x="5137063" y="4604118"/>
                <a:ext cx="10792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4AEC43FB-1D21-60BE-681E-1165137DA20C}"/>
                  </a:ext>
                </a:extLst>
              </p:cNvPr>
              <p:cNvCxnSpPr/>
              <p:nvPr/>
            </p:nvCxnSpPr>
            <p:spPr>
              <a:xfrm>
                <a:off x="4624420" y="4967663"/>
                <a:ext cx="10792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23" name="组合 37">
                <a:extLst>
                  <a:ext uri="{FF2B5EF4-FFF2-40B4-BE49-F238E27FC236}">
                    <a16:creationId xmlns:a16="http://schemas.microsoft.com/office/drawing/2014/main" id="{6FE4247B-BE8D-A0C4-677E-54F05EE448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2403" y="3537055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3654479A-D6B5-49D5-32CB-672584801883}"/>
                    </a:ext>
                  </a:extLst>
                </p:cNvPr>
                <p:cNvCxnSpPr/>
                <p:nvPr/>
              </p:nvCxnSpPr>
              <p:spPr>
                <a:xfrm>
                  <a:off x="5476933" y="2446749"/>
                  <a:ext cx="107925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2" name="直接连接符 151">
                  <a:extLst>
                    <a:ext uri="{FF2B5EF4-FFF2-40B4-BE49-F238E27FC236}">
                      <a16:creationId xmlns:a16="http://schemas.microsoft.com/office/drawing/2014/main" id="{35D4E264-2CE9-6547-7E97-8ADF138FAE9B}"/>
                    </a:ext>
                  </a:extLst>
                </p:cNvPr>
                <p:cNvCxnSpPr/>
                <p:nvPr/>
              </p:nvCxnSpPr>
              <p:spPr>
                <a:xfrm rot="5400000">
                  <a:off x="5476919" y="2446749"/>
                  <a:ext cx="10795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24" name="组合 40">
                <a:extLst>
                  <a:ext uri="{FF2B5EF4-FFF2-40B4-BE49-F238E27FC236}">
                    <a16:creationId xmlns:a16="http://schemas.microsoft.com/office/drawing/2014/main" id="{6D720CDF-D936-CF1C-74D0-0BAFBD3C44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36299" y="3750603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149" name="直接连接符 148">
                  <a:extLst>
                    <a:ext uri="{FF2B5EF4-FFF2-40B4-BE49-F238E27FC236}">
                      <a16:creationId xmlns:a16="http://schemas.microsoft.com/office/drawing/2014/main" id="{0D1A507A-A940-489D-1A43-5FC7C3896BE4}"/>
                    </a:ext>
                  </a:extLst>
                </p:cNvPr>
                <p:cNvCxnSpPr/>
                <p:nvPr/>
              </p:nvCxnSpPr>
              <p:spPr>
                <a:xfrm>
                  <a:off x="5476077" y="2445930"/>
                  <a:ext cx="103164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0" name="直接连接符 149">
                  <a:extLst>
                    <a:ext uri="{FF2B5EF4-FFF2-40B4-BE49-F238E27FC236}">
                      <a16:creationId xmlns:a16="http://schemas.microsoft.com/office/drawing/2014/main" id="{BE830BBD-4BDC-4840-605E-F5ABEE123A28}"/>
                    </a:ext>
                  </a:extLst>
                </p:cNvPr>
                <p:cNvCxnSpPr/>
                <p:nvPr/>
              </p:nvCxnSpPr>
              <p:spPr>
                <a:xfrm rot="5400000">
                  <a:off x="5476064" y="2445930"/>
                  <a:ext cx="10795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25" name="组合 43">
                <a:extLst>
                  <a:ext uri="{FF2B5EF4-FFF2-40B4-BE49-F238E27FC236}">
                    <a16:creationId xmlns:a16="http://schemas.microsoft.com/office/drawing/2014/main" id="{807E2060-9601-69E1-A45D-33CF823D1C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0142" y="4694046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147" name="直接连接符 146">
                  <a:extLst>
                    <a:ext uri="{FF2B5EF4-FFF2-40B4-BE49-F238E27FC236}">
                      <a16:creationId xmlns:a16="http://schemas.microsoft.com/office/drawing/2014/main" id="{C5298006-A1F9-166D-4CFD-AFA69C168056}"/>
                    </a:ext>
                  </a:extLst>
                </p:cNvPr>
                <p:cNvCxnSpPr/>
                <p:nvPr/>
              </p:nvCxnSpPr>
              <p:spPr>
                <a:xfrm>
                  <a:off x="5476781" y="2447068"/>
                  <a:ext cx="107925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8" name="直接连接符 147">
                  <a:extLst>
                    <a:ext uri="{FF2B5EF4-FFF2-40B4-BE49-F238E27FC236}">
                      <a16:creationId xmlns:a16="http://schemas.microsoft.com/office/drawing/2014/main" id="{0CEAB6FC-6AEE-A327-303E-6B72E077FA63}"/>
                    </a:ext>
                  </a:extLst>
                </p:cNvPr>
                <p:cNvCxnSpPr/>
                <p:nvPr/>
              </p:nvCxnSpPr>
              <p:spPr>
                <a:xfrm rot="5400000">
                  <a:off x="5476768" y="2447068"/>
                  <a:ext cx="10795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26" name="组合 46">
                <a:extLst>
                  <a:ext uri="{FF2B5EF4-FFF2-40B4-BE49-F238E27FC236}">
                    <a16:creationId xmlns:a16="http://schemas.microsoft.com/office/drawing/2014/main" id="{23A76B47-3DF5-C26F-B7A1-E119DEED38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425" y="3880598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5F604457-7BFA-7578-E046-092749E932F2}"/>
                    </a:ext>
                  </a:extLst>
                </p:cNvPr>
                <p:cNvCxnSpPr/>
                <p:nvPr/>
              </p:nvCxnSpPr>
              <p:spPr>
                <a:xfrm>
                  <a:off x="5471179" y="2446113"/>
                  <a:ext cx="114274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6" name="直接连接符 145">
                  <a:extLst>
                    <a:ext uri="{FF2B5EF4-FFF2-40B4-BE49-F238E27FC236}">
                      <a16:creationId xmlns:a16="http://schemas.microsoft.com/office/drawing/2014/main" id="{ADC0BF8F-1AA8-47CA-5B6A-39E08EAA705D}"/>
                    </a:ext>
                  </a:extLst>
                </p:cNvPr>
                <p:cNvCxnSpPr/>
                <p:nvPr/>
              </p:nvCxnSpPr>
              <p:spPr>
                <a:xfrm rot="5400000">
                  <a:off x="5477514" y="2446113"/>
                  <a:ext cx="10795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27" name="组合 49">
                <a:extLst>
                  <a:ext uri="{FF2B5EF4-FFF2-40B4-BE49-F238E27FC236}">
                    <a16:creationId xmlns:a16="http://schemas.microsoft.com/office/drawing/2014/main" id="{88AF3CAE-76AA-57C1-647F-2422D8F8CB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3498" y="4107045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80FCA49F-AFBE-A541-50AA-164D44E2067E}"/>
                    </a:ext>
                  </a:extLst>
                </p:cNvPr>
                <p:cNvCxnSpPr/>
                <p:nvPr/>
              </p:nvCxnSpPr>
              <p:spPr>
                <a:xfrm>
                  <a:off x="5476589" y="2446683"/>
                  <a:ext cx="107925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1FA9DC90-0437-910C-5276-D00FAC6BD19A}"/>
                    </a:ext>
                  </a:extLst>
                </p:cNvPr>
                <p:cNvCxnSpPr/>
                <p:nvPr/>
              </p:nvCxnSpPr>
              <p:spPr>
                <a:xfrm rot="5400000">
                  <a:off x="5476576" y="2446683"/>
                  <a:ext cx="10795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A2041A57-34B3-E82C-3FC2-90EFEC146824}"/>
                  </a:ext>
                </a:extLst>
              </p:cNvPr>
              <p:cNvCxnSpPr/>
              <p:nvPr/>
            </p:nvCxnSpPr>
            <p:spPr>
              <a:xfrm>
                <a:off x="4743455" y="5226430"/>
                <a:ext cx="10792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B71777BD-08E3-6B7F-2F42-25572D7F931F}"/>
                  </a:ext>
                </a:extLst>
              </p:cNvPr>
              <p:cNvCxnSpPr/>
              <p:nvPr/>
            </p:nvCxnSpPr>
            <p:spPr>
              <a:xfrm>
                <a:off x="4851379" y="4748584"/>
                <a:ext cx="10792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D8CEFC61-3E97-13D4-CEFA-45AF67C81AE2}"/>
                  </a:ext>
                </a:extLst>
              </p:cNvPr>
              <p:cNvCxnSpPr/>
              <p:nvPr/>
            </p:nvCxnSpPr>
            <p:spPr>
              <a:xfrm>
                <a:off x="4962479" y="4427903"/>
                <a:ext cx="10792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CB112B5B-7496-4F92-D3DA-2EFE70C6C6B7}"/>
                  </a:ext>
                </a:extLst>
              </p:cNvPr>
              <p:cNvCxnSpPr/>
              <p:nvPr/>
            </p:nvCxnSpPr>
            <p:spPr>
              <a:xfrm>
                <a:off x="5319583" y="4199299"/>
                <a:ext cx="10792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graphicFrame>
            <p:nvGraphicFramePr>
              <p:cNvPr id="132" name="Object 760">
                <a:extLst>
                  <a:ext uri="{FF2B5EF4-FFF2-40B4-BE49-F238E27FC236}">
                    <a16:creationId xmlns:a16="http://schemas.microsoft.com/office/drawing/2014/main" id="{9A253CDB-A9F8-C5A2-FD20-488AD0521B2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81930" y="5642267"/>
              <a:ext cx="222546" cy="216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Formula" r:id="rId11" imgW="137351" imgH="130992" progId="">
                      <p:embed/>
                    </p:oleObj>
                  </mc:Choice>
                  <mc:Fallback>
                    <p:oleObj name="Formula" r:id="rId11" imgW="137351" imgH="130992" progId="">
                      <p:embed/>
                      <p:pic>
                        <p:nvPicPr>
                          <p:cNvPr id="55346" name="Object 760">
                            <a:extLst>
                              <a:ext uri="{FF2B5EF4-FFF2-40B4-BE49-F238E27FC236}">
                                <a16:creationId xmlns:a16="http://schemas.microsoft.com/office/drawing/2014/main" id="{D60DC6C5-32DA-81E8-6D85-1503D4C0BA7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1930" y="5642267"/>
                            <a:ext cx="222546" cy="216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" name="Object 761">
                <a:extLst>
                  <a:ext uri="{FF2B5EF4-FFF2-40B4-BE49-F238E27FC236}">
                    <a16:creationId xmlns:a16="http://schemas.microsoft.com/office/drawing/2014/main" id="{2ECAC070-3D2A-8AB1-271A-89271BC8F49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89719" y="3259832"/>
              <a:ext cx="230399" cy="216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Formula" r:id="rId13" imgW="141166" imgH="130992" progId="">
                      <p:embed/>
                    </p:oleObj>
                  </mc:Choice>
                  <mc:Fallback>
                    <p:oleObj name="Formula" r:id="rId13" imgW="141166" imgH="130992" progId="">
                      <p:embed/>
                      <p:pic>
                        <p:nvPicPr>
                          <p:cNvPr id="55347" name="Object 761">
                            <a:extLst>
                              <a:ext uri="{FF2B5EF4-FFF2-40B4-BE49-F238E27FC236}">
                                <a16:creationId xmlns:a16="http://schemas.microsoft.com/office/drawing/2014/main" id="{BCEA83D6-DF5C-6704-80C7-2DDA2E1364D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89719" y="3259832"/>
                            <a:ext cx="230399" cy="216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E4D5372A-5045-7A4E-F5B5-B68334068B61}"/>
                  </a:ext>
                </a:extLst>
              </p:cNvPr>
              <p:cNvCxnSpPr/>
              <p:nvPr/>
            </p:nvCxnSpPr>
            <p:spPr>
              <a:xfrm>
                <a:off x="4570458" y="4116747"/>
                <a:ext cx="10792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35" name="组合 70">
                <a:extLst>
                  <a:ext uri="{FF2B5EF4-FFF2-40B4-BE49-F238E27FC236}">
                    <a16:creationId xmlns:a16="http://schemas.microsoft.com/office/drawing/2014/main" id="{B2A8549E-7D60-D080-C97C-55D9A24BCF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093" y="4684632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141" name="直接连接符 140">
                  <a:extLst>
                    <a:ext uri="{FF2B5EF4-FFF2-40B4-BE49-F238E27FC236}">
                      <a16:creationId xmlns:a16="http://schemas.microsoft.com/office/drawing/2014/main" id="{3C0FE19A-D72D-12FE-34EE-476560A138BE}"/>
                    </a:ext>
                  </a:extLst>
                </p:cNvPr>
                <p:cNvCxnSpPr/>
                <p:nvPr/>
              </p:nvCxnSpPr>
              <p:spPr>
                <a:xfrm>
                  <a:off x="5476787" y="2446957"/>
                  <a:ext cx="107925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C670DED5-7186-D144-0DF2-549D9D3653D3}"/>
                    </a:ext>
                  </a:extLst>
                </p:cNvPr>
                <p:cNvCxnSpPr/>
                <p:nvPr/>
              </p:nvCxnSpPr>
              <p:spPr>
                <a:xfrm rot="5400000">
                  <a:off x="5476774" y="2446957"/>
                  <a:ext cx="10795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36" name="组合 73">
                <a:extLst>
                  <a:ext uri="{FF2B5EF4-FFF2-40B4-BE49-F238E27FC236}">
                    <a16:creationId xmlns:a16="http://schemas.microsoft.com/office/drawing/2014/main" id="{9BE85C7F-4B66-4EEB-88A6-C317EED5A3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5122" y="3820344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139" name="直接连接符 138">
                  <a:extLst>
                    <a:ext uri="{FF2B5EF4-FFF2-40B4-BE49-F238E27FC236}">
                      <a16:creationId xmlns:a16="http://schemas.microsoft.com/office/drawing/2014/main" id="{CD06CB6F-BDAC-C908-A9B9-102898B20793}"/>
                    </a:ext>
                  </a:extLst>
                </p:cNvPr>
                <p:cNvCxnSpPr/>
                <p:nvPr/>
              </p:nvCxnSpPr>
              <p:spPr>
                <a:xfrm>
                  <a:off x="5476958" y="2446040"/>
                  <a:ext cx="107925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0" name="直接连接符 139">
                  <a:extLst>
                    <a:ext uri="{FF2B5EF4-FFF2-40B4-BE49-F238E27FC236}">
                      <a16:creationId xmlns:a16="http://schemas.microsoft.com/office/drawing/2014/main" id="{7D2A4FA4-F457-2AAA-19D0-F0AD3D362A58}"/>
                    </a:ext>
                  </a:extLst>
                </p:cNvPr>
                <p:cNvCxnSpPr/>
                <p:nvPr/>
              </p:nvCxnSpPr>
              <p:spPr>
                <a:xfrm rot="5400000">
                  <a:off x="5476944" y="2446040"/>
                  <a:ext cx="10795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D52F0F96-455F-98BF-5C44-E1D92CAAC9DC}"/>
                  </a:ext>
                </a:extLst>
              </p:cNvPr>
              <p:cNvCxnSpPr/>
              <p:nvPr/>
            </p:nvCxnSpPr>
            <p:spPr>
              <a:xfrm>
                <a:off x="4319691" y="4358052"/>
                <a:ext cx="10792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F0AF8A4F-FB11-E339-A514-D02C3E21B941}"/>
                  </a:ext>
                </a:extLst>
              </p:cNvPr>
              <p:cNvCxnSpPr/>
              <p:nvPr/>
            </p:nvCxnSpPr>
            <p:spPr>
              <a:xfrm>
                <a:off x="4405396" y="3962756"/>
                <a:ext cx="10792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67" name="组合 84">
              <a:extLst>
                <a:ext uri="{FF2B5EF4-FFF2-40B4-BE49-F238E27FC236}">
                  <a16:creationId xmlns:a16="http://schemas.microsoft.com/office/drawing/2014/main" id="{D0834BE7-A998-665B-38BC-80112216AA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6513" y="3776663"/>
              <a:ext cx="1804987" cy="1449387"/>
              <a:chOff x="3846393" y="3776431"/>
              <a:chExt cx="1804550" cy="1449351"/>
            </a:xfrm>
          </p:grpSpPr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ABC3BCCC-D146-5027-9F02-0993BFC445D4}"/>
                  </a:ext>
                </a:extLst>
              </p:cNvPr>
              <p:cNvSpPr/>
              <p:nvPr/>
            </p:nvSpPr>
            <p:spPr>
              <a:xfrm>
                <a:off x="3846393" y="4516188"/>
                <a:ext cx="179344" cy="180971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幼圆"/>
                  <a:cs typeface="+mn-cs"/>
                </a:endParaRPr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E9253C37-E5A6-60A1-F97C-6D08F7FE5A00}"/>
                  </a:ext>
                </a:extLst>
              </p:cNvPr>
              <p:cNvSpPr/>
              <p:nvPr/>
            </p:nvSpPr>
            <p:spPr>
              <a:xfrm>
                <a:off x="5471599" y="3776431"/>
                <a:ext cx="179344" cy="179383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幼圆"/>
                  <a:cs typeface="+mn-cs"/>
                </a:endParaRPr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3D4F8DD3-3A02-49AF-2429-3A3548D3CAC7}"/>
                  </a:ext>
                </a:extLst>
              </p:cNvPr>
              <p:cNvSpPr/>
              <p:nvPr/>
            </p:nvSpPr>
            <p:spPr>
              <a:xfrm>
                <a:off x="4235236" y="4647946"/>
                <a:ext cx="180931" cy="180971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幼圆"/>
                  <a:cs typeface="+mn-cs"/>
                </a:endParaRPr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F0B3F8FB-72B4-1CE9-8531-3CE101C2FC6E}"/>
                  </a:ext>
                </a:extLst>
              </p:cNvPr>
              <p:cNvSpPr/>
              <p:nvPr/>
            </p:nvSpPr>
            <p:spPr>
              <a:xfrm>
                <a:off x="4536788" y="4590798"/>
                <a:ext cx="179345" cy="180971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 w="127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幼圆"/>
                  <a:cs typeface="+mn-cs"/>
                </a:endParaRPr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4B8205F2-FF5B-5E26-70DE-F34169A9F0FB}"/>
                  </a:ext>
                </a:extLst>
              </p:cNvPr>
              <p:cNvSpPr/>
              <p:nvPr/>
            </p:nvSpPr>
            <p:spPr>
              <a:xfrm>
                <a:off x="4539962" y="4024075"/>
                <a:ext cx="179345" cy="179383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 w="127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幼圆"/>
                  <a:cs typeface="+mn-cs"/>
                </a:endParaRPr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7FC4D7A0-C64B-3F2E-8281-6D25773CCB65}"/>
                  </a:ext>
                </a:extLst>
              </p:cNvPr>
              <p:cNvSpPr/>
              <p:nvPr/>
            </p:nvSpPr>
            <p:spPr>
              <a:xfrm>
                <a:off x="4281263" y="4255844"/>
                <a:ext cx="179344" cy="180971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 w="127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幼圆"/>
                  <a:cs typeface="+mn-cs"/>
                </a:endParaRPr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3CE0311A-72E4-5D12-1603-07665237D6E8}"/>
                  </a:ext>
                </a:extLst>
              </p:cNvPr>
              <p:cNvSpPr/>
              <p:nvPr/>
            </p:nvSpPr>
            <p:spPr>
              <a:xfrm>
                <a:off x="4060653" y="5046399"/>
                <a:ext cx="179345" cy="179383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 w="127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幼圆"/>
                  <a:cs typeface="+mn-cs"/>
                </a:endParaRPr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46C32E56-5309-2ADD-A3EE-23A2482DAAD0}"/>
                  </a:ext>
                </a:extLst>
              </p:cNvPr>
              <p:cNvSpPr/>
              <p:nvPr/>
            </p:nvSpPr>
            <p:spPr>
              <a:xfrm>
                <a:off x="4374902" y="3863741"/>
                <a:ext cx="179345" cy="180971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 w="127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幼圆"/>
                  <a:cs typeface="+mn-cs"/>
                </a:endParaRPr>
              </a:p>
            </p:txBody>
          </p:sp>
        </p:grpSp>
        <p:sp>
          <p:nvSpPr>
            <p:cNvPr id="176" name="内容占位符 3">
              <a:extLst>
                <a:ext uri="{FF2B5EF4-FFF2-40B4-BE49-F238E27FC236}">
                  <a16:creationId xmlns:a16="http://schemas.microsoft.com/office/drawing/2014/main" id="{4542ED3C-1CB8-5927-8081-86BE7C9FF95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554413" y="2352675"/>
              <a:ext cx="5305425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46800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tx2"/>
                </a:buClr>
                <a:buSzPct val="120000"/>
                <a:buFont typeface="Wingdings" panose="05000000000000000000" pitchFamily="2" charset="2"/>
                <a:buChar char="p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16754D"/>
                </a:buClr>
                <a:buSzPct val="10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</a:rPr>
                <a:t>不满足约束的样本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5842246"/>
      </p:ext>
    </p:extLst>
  </p:cSld>
  <p:clrMapOvr>
    <a:masterClrMapping/>
  </p:clrMapOvr>
  <p:transition spd="slow" advTm="300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59984" y="309983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软间隔支持向量机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718057D3-A254-F3E7-9ABE-862A92A1243F}"/>
              </a:ext>
            </a:extLst>
          </p:cNvPr>
          <p:cNvGrpSpPr/>
          <p:nvPr/>
        </p:nvGrpSpPr>
        <p:grpSpPr>
          <a:xfrm>
            <a:off x="565150" y="1522413"/>
            <a:ext cx="7254875" cy="3487737"/>
            <a:chOff x="330962" y="2026572"/>
            <a:chExt cx="8321818" cy="4106368"/>
          </a:xfrm>
        </p:grpSpPr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E16CDE59-57D4-A81F-9485-6C5122EC15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1675857"/>
                </p:ext>
              </p:extLst>
            </p:nvPr>
          </p:nvGraphicFramePr>
          <p:xfrm>
            <a:off x="540374" y="2026572"/>
            <a:ext cx="7269299" cy="2723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251200" imgH="1219200" progId="Equation.DSMT4">
                    <p:embed/>
                  </p:oleObj>
                </mc:Choice>
                <mc:Fallback>
                  <p:oleObj name="Equation" r:id="rId5" imgW="3251200" imgH="1219200" progId="Equation.DSMT4">
                    <p:embed/>
                    <p:pic>
                      <p:nvPicPr>
                        <p:cNvPr id="56325" name="对象 2">
                          <a:extLst>
                            <a:ext uri="{FF2B5EF4-FFF2-40B4-BE49-F238E27FC236}">
                              <a16:creationId xmlns:a16="http://schemas.microsoft.com/office/drawing/2014/main" id="{88EB4C90-0655-73D8-3FD8-B4BC3BBBDB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374" y="2026572"/>
                          <a:ext cx="7269299" cy="2723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E9853630-E227-756B-B414-D81E84852B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7836317"/>
                </p:ext>
              </p:extLst>
            </p:nvPr>
          </p:nvGraphicFramePr>
          <p:xfrm>
            <a:off x="330962" y="5052612"/>
            <a:ext cx="8321818" cy="1080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721100" imgH="482600" progId="Equation.DSMT4">
                    <p:embed/>
                  </p:oleObj>
                </mc:Choice>
                <mc:Fallback>
                  <p:oleObj name="Equation" r:id="rId7" imgW="3721100" imgH="482600" progId="Equation.DSMT4">
                    <p:embed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8968EBA4-E38F-8017-4BC8-A17ACB0C4F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962" y="5052612"/>
                          <a:ext cx="8321818" cy="1080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object 4">
            <a:extLst>
              <a:ext uri="{FF2B5EF4-FFF2-40B4-BE49-F238E27FC236}">
                <a16:creationId xmlns:a16="http://schemas.microsoft.com/office/drawing/2014/main" id="{E4B2559A-BEB7-99D3-9C1F-3549E27F55E9}"/>
              </a:ext>
            </a:extLst>
          </p:cNvPr>
          <p:cNvSpPr txBox="1"/>
          <p:nvPr/>
        </p:nvSpPr>
        <p:spPr>
          <a:xfrm>
            <a:off x="8111430" y="1885459"/>
            <a:ext cx="3240360" cy="19524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spcBef>
                <a:spcPts val="105"/>
              </a:spcBef>
            </a:pPr>
            <a:r>
              <a:rPr spc="-29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Symbola"/>
              </a:rPr>
              <a:t>𝜉</a:t>
            </a:r>
            <a:r>
              <a:rPr spc="-204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Symbola"/>
              </a:rPr>
              <a:t> </a:t>
            </a:r>
            <a:r>
              <a:rPr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为</a:t>
            </a:r>
            <a:r>
              <a:rPr spc="65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"</a:t>
            </a:r>
            <a:r>
              <a:rPr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松弛变量</a:t>
            </a:r>
            <a:r>
              <a:rPr spc="65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"</a:t>
            </a:r>
            <a:endParaRPr dirty="0">
              <a:solidFill>
                <a:prstClr val="black"/>
              </a:solidFill>
              <a:latin typeface="微软雅黑" panose="020B0503020204020204" pitchFamily="34" charset="-122"/>
              <a:ea typeface="微软雅黑"/>
              <a:cs typeface="UKIJ CJK"/>
            </a:endParaRPr>
          </a:p>
          <a:p>
            <a:pPr>
              <a:spcBef>
                <a:spcPts val="10"/>
              </a:spcBef>
            </a:pPr>
            <a:endParaRPr dirty="0">
              <a:solidFill>
                <a:prstClr val="black"/>
              </a:solidFill>
              <a:latin typeface="微软雅黑" panose="020B0503020204020204" pitchFamily="34" charset="-122"/>
              <a:ea typeface="微软雅黑"/>
              <a:cs typeface="UKIJ CJK"/>
            </a:endParaRPr>
          </a:p>
          <a:p>
            <a:pPr marL="63500"/>
            <a:r>
              <a:rPr spc="-385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Symbola"/>
              </a:rPr>
              <a:t>𝜉</a:t>
            </a:r>
            <a:r>
              <a:rPr spc="-577" baseline="-1500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Symbola"/>
              </a:rPr>
              <a:t>𝑖</a:t>
            </a:r>
            <a:r>
              <a:rPr spc="494" baseline="-1500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Symbola"/>
              </a:rPr>
              <a:t> </a:t>
            </a:r>
            <a:r>
              <a:rPr spc="-6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Symbola"/>
              </a:rPr>
              <a:t>= </a:t>
            </a:r>
            <a:r>
              <a:rPr spc="6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max</a:t>
            </a:r>
            <a:r>
              <a:rPr lang="en-US" altLang="zh-CN" spc="6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Symbola"/>
              </a:rPr>
              <a:t>(</a:t>
            </a:r>
            <a:r>
              <a:rPr spc="6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Symbola"/>
              </a:rPr>
              <a:t>0,1 </a:t>
            </a:r>
            <a:r>
              <a:rPr spc="-6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Symbola"/>
              </a:rPr>
              <a:t>− </a:t>
            </a:r>
            <a:r>
              <a:rPr spc="-8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Symbola"/>
              </a:rPr>
              <a:t>𝑦</a:t>
            </a:r>
            <a:r>
              <a:rPr spc="-120" baseline="-1500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Symbola"/>
              </a:rPr>
              <a:t>𝑖</a:t>
            </a:r>
            <a:r>
              <a:rPr lang="en-US" altLang="zh-CN" spc="-8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Symbola"/>
              </a:rPr>
              <a:t>(</a:t>
            </a:r>
            <a:r>
              <a:rPr spc="-8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Symbola"/>
              </a:rPr>
              <a:t>𝑤</a:t>
            </a:r>
            <a:r>
              <a:rPr spc="-120" baseline="2900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Symbola"/>
              </a:rPr>
              <a:t>T</a:t>
            </a:r>
            <a:r>
              <a:rPr spc="-8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Symbola"/>
              </a:rPr>
              <a:t>𝑥</a:t>
            </a:r>
            <a:r>
              <a:rPr spc="-120" baseline="-1500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Symbola"/>
              </a:rPr>
              <a:t>𝑖 </a:t>
            </a:r>
            <a:r>
              <a:rPr spc="-6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Symbola"/>
              </a:rPr>
              <a:t>+</a:t>
            </a:r>
            <a:r>
              <a:rPr spc="-5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Symbola"/>
              </a:rPr>
              <a:t> </a:t>
            </a:r>
            <a:r>
              <a:rPr spc="6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Symbola"/>
              </a:rPr>
              <a:t>𝑏</a:t>
            </a:r>
            <a:r>
              <a:rPr lang="en-US" altLang="zh-CN" spc="6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Symbola"/>
              </a:rPr>
              <a:t>))</a:t>
            </a:r>
          </a:p>
          <a:p>
            <a:pPr marL="63500"/>
            <a:endParaRPr dirty="0">
              <a:solidFill>
                <a:prstClr val="black"/>
              </a:solidFill>
              <a:latin typeface="微软雅黑" panose="020B0503020204020204" pitchFamily="34" charset="-122"/>
              <a:ea typeface="微软雅黑"/>
              <a:cs typeface="Symbola"/>
            </a:endParaRPr>
          </a:p>
          <a:p>
            <a:pPr marL="63500"/>
            <a:r>
              <a:rPr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即</a:t>
            </a:r>
            <a:r>
              <a:rPr spc="85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hinge</a:t>
            </a:r>
            <a:r>
              <a:rPr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损失函</a:t>
            </a:r>
            <a:r>
              <a:rPr spc="-5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数</a:t>
            </a:r>
            <a:r>
              <a:rPr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。每一个样</a:t>
            </a:r>
            <a:r>
              <a:rPr spc="-15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本</a:t>
            </a:r>
            <a:r>
              <a:rPr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都有</a:t>
            </a:r>
            <a:r>
              <a:rPr spc="-15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一</a:t>
            </a:r>
            <a:r>
              <a:rPr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个对</a:t>
            </a:r>
            <a:r>
              <a:rPr spc="-15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应</a:t>
            </a:r>
            <a:r>
              <a:rPr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的松</a:t>
            </a:r>
            <a:r>
              <a:rPr spc="-15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弛</a:t>
            </a:r>
            <a:r>
              <a:rPr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变量，表征该样本不满足</a:t>
            </a:r>
            <a:r>
              <a:rPr spc="-1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约</a:t>
            </a:r>
            <a:r>
              <a:rPr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束的</a:t>
            </a:r>
            <a:r>
              <a:rPr spc="-1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程</a:t>
            </a:r>
            <a:r>
              <a:rPr spc="5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度</a:t>
            </a:r>
            <a:endParaRPr dirty="0">
              <a:solidFill>
                <a:prstClr val="black"/>
              </a:solidFill>
              <a:latin typeface="微软雅黑" panose="020B0503020204020204" pitchFamily="34" charset="-122"/>
              <a:ea typeface="微软雅黑"/>
              <a:cs typeface="UKIJ CJK"/>
            </a:endParaRPr>
          </a:p>
        </p:txBody>
      </p:sp>
      <p:sp>
        <p:nvSpPr>
          <p:cNvPr id="12" name="object 76">
            <a:extLst>
              <a:ext uri="{FF2B5EF4-FFF2-40B4-BE49-F238E27FC236}">
                <a16:creationId xmlns:a16="http://schemas.microsoft.com/office/drawing/2014/main" id="{F03C959B-FFBD-DC47-A41D-9D43B3309A66}"/>
              </a:ext>
            </a:extLst>
          </p:cNvPr>
          <p:cNvSpPr txBox="1"/>
          <p:nvPr/>
        </p:nvSpPr>
        <p:spPr>
          <a:xfrm>
            <a:off x="2206774" y="5267321"/>
            <a:ext cx="7962910" cy="799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pc="2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Symbola"/>
              </a:rPr>
              <a:t>𝐶</a:t>
            </a:r>
            <a:r>
              <a:rPr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为惩罚参数， </a:t>
            </a:r>
            <a:r>
              <a:rPr spc="-55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Symbola"/>
              </a:rPr>
              <a:t>𝐶</a:t>
            </a:r>
            <a:r>
              <a:rPr spc="5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Symbola"/>
              </a:rPr>
              <a:t> </a:t>
            </a:r>
            <a:r>
              <a:rPr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值越大</a:t>
            </a:r>
            <a:r>
              <a:rPr spc="2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 </a:t>
            </a:r>
            <a:r>
              <a:rPr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，对分类的惩罚越大。跟线性可分求解的思路一致，同样这里 先用拉格朗日乘子法得到拉格朗日函数，再求其对偶问</a:t>
            </a:r>
            <a:r>
              <a:rPr spc="5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题</a:t>
            </a:r>
            <a:r>
              <a:rPr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  <a:cs typeface="UKIJ CJK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09781979"/>
      </p:ext>
    </p:extLst>
  </p:cSld>
  <p:clrMapOvr>
    <a:masterClrMapping/>
  </p:clrMapOvr>
  <p:transition spd="slow" advTm="300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59984" y="309983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58775"/>
            <a:r>
              <a:rPr lang="zh-CN" altLang="en-US" dirty="0"/>
              <a:t>构造</a:t>
            </a:r>
            <a:r>
              <a:rPr lang="en-US" altLang="zh-CN" dirty="0"/>
              <a:t>Lagrange </a:t>
            </a:r>
            <a:r>
              <a:rPr lang="zh-CN" altLang="en-US" dirty="0"/>
              <a:t>函数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4032448" cy="607201"/>
            <a:chOff x="550590" y="536707"/>
            <a:chExt cx="4032448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331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求解软间隔问题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23BA227-0F9D-EED6-CB1A-AAC0067C0635}"/>
              </a:ext>
            </a:extLst>
          </p:cNvPr>
          <p:cNvSpPr txBox="1"/>
          <p:nvPr/>
        </p:nvSpPr>
        <p:spPr>
          <a:xfrm>
            <a:off x="1142222" y="1409226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构造拉格朗日函数</a:t>
            </a:r>
          </a:p>
        </p:txBody>
      </p:sp>
      <p:graphicFrame>
        <p:nvGraphicFramePr>
          <p:cNvPr id="8" name="对象 3">
            <a:extLst>
              <a:ext uri="{FF2B5EF4-FFF2-40B4-BE49-F238E27FC236}">
                <a16:creationId xmlns:a16="http://schemas.microsoft.com/office/drawing/2014/main" id="{3DED03BB-3687-780D-8F58-682DA3D8C3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191526"/>
              </p:ext>
            </p:extLst>
          </p:nvPr>
        </p:nvGraphicFramePr>
        <p:xfrm>
          <a:off x="1142222" y="1760105"/>
          <a:ext cx="832802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19600" imgH="660400" progId="Equation.DSMT4">
                  <p:embed/>
                </p:oleObj>
              </mc:Choice>
              <mc:Fallback>
                <p:oleObj name="Equation" r:id="rId5" imgW="4419600" imgH="660400" progId="Equation.DSMT4">
                  <p:embed/>
                  <p:pic>
                    <p:nvPicPr>
                      <p:cNvPr id="60420" name="对象 3">
                        <a:extLst>
                          <a:ext uri="{FF2B5EF4-FFF2-40B4-BE49-F238E27FC236}">
                            <a16:creationId xmlns:a16="http://schemas.microsoft.com/office/drawing/2014/main" id="{08C467CD-35B0-784F-998A-CDF7DE42A2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222" y="1760105"/>
                        <a:ext cx="8328025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6760C74-BD97-A99A-16F8-3B3E8A6D82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921855"/>
              </p:ext>
            </p:extLst>
          </p:nvPr>
        </p:nvGraphicFramePr>
        <p:xfrm>
          <a:off x="2440941" y="3127046"/>
          <a:ext cx="5730586" cy="3213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00300" imgH="1346200" progId="Equation.DSMT4">
                  <p:embed/>
                </p:oleObj>
              </mc:Choice>
              <mc:Fallback>
                <p:oleObj name="Equation" r:id="rId7" imgW="2400300" imgH="13462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4CAE989-CDDC-4F62-B910-30EE726D0B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0941" y="3127046"/>
                        <a:ext cx="5730586" cy="3213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0998127"/>
      </p:ext>
    </p:extLst>
  </p:cSld>
  <p:clrMapOvr>
    <a:masterClrMapping/>
  </p:clrMapOvr>
  <p:transition spd="slow" advTm="300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59984" y="309983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软间隔支持向量机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6F4129F6-6D3C-DD9E-825F-B27ED812DE13}"/>
              </a:ext>
            </a:extLst>
          </p:cNvPr>
          <p:cNvGrpSpPr/>
          <p:nvPr/>
        </p:nvGrpSpPr>
        <p:grpSpPr>
          <a:xfrm>
            <a:off x="694606" y="1850058"/>
            <a:ext cx="7875588" cy="3125788"/>
            <a:chOff x="854075" y="1428750"/>
            <a:chExt cx="7875588" cy="3125788"/>
          </a:xfrm>
        </p:grpSpPr>
        <p:pic>
          <p:nvPicPr>
            <p:cNvPr id="3" name="内容占位符 3">
              <a:extLst>
                <a:ext uri="{FF2B5EF4-FFF2-40B4-BE49-F238E27FC236}">
                  <a16:creationId xmlns:a16="http://schemas.microsoft.com/office/drawing/2014/main" id="{5902D8E0-DD44-193B-8167-D96624964D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565400" y="1428750"/>
              <a:ext cx="5853113" cy="792163"/>
            </a:xfrm>
            <a:prstGeom prst="rect">
              <a:avLst/>
            </a:prstGeom>
          </p:spPr>
        </p:pic>
        <p:sp>
          <p:nvSpPr>
            <p:cNvPr id="7" name="内容占位符 3">
              <a:extLst>
                <a:ext uri="{FF2B5EF4-FFF2-40B4-BE49-F238E27FC236}">
                  <a16:creationId xmlns:a16="http://schemas.microsoft.com/office/drawing/2014/main" id="{98FA8812-1556-4281-FC8D-31C938E1D5D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4075" y="1646238"/>
              <a:ext cx="1354138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46800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tx2"/>
                </a:buClr>
                <a:buSzPct val="120000"/>
                <a:buFont typeface="Wingdings" panose="05000000000000000000" pitchFamily="2" charset="2"/>
                <a:buChar char="p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buClr>
                  <a:srgbClr val="16754D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rgbClr val="000000"/>
                  </a:solidFill>
                </a:rPr>
                <a:t>原始问题</a:t>
              </a:r>
            </a:p>
          </p:txBody>
        </p:sp>
        <p:sp>
          <p:nvSpPr>
            <p:cNvPr id="8" name="内容占位符 3">
              <a:extLst>
                <a:ext uri="{FF2B5EF4-FFF2-40B4-BE49-F238E27FC236}">
                  <a16:creationId xmlns:a16="http://schemas.microsoft.com/office/drawing/2014/main" id="{AAB5FE92-4833-17D6-CF73-3EFF5CE607C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4075" y="3382963"/>
              <a:ext cx="1354138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46800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tx2"/>
                </a:buClr>
                <a:buSzPct val="120000"/>
                <a:buFont typeface="Wingdings" panose="05000000000000000000" pitchFamily="2" charset="2"/>
                <a:buChar char="p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buClr>
                  <a:srgbClr val="16754D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rgbClr val="000000"/>
                  </a:solidFill>
                </a:rPr>
                <a:t>对偶问题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04F84A6-7E69-48F8-0BCE-4A0E02DAB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400" y="2657475"/>
              <a:ext cx="6164263" cy="189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A4F3623C-02C8-3666-5113-57B999F381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0672" y="3299451"/>
            <a:ext cx="837143" cy="48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3886"/>
      </p:ext>
    </p:extLst>
  </p:cSld>
  <p:clrMapOvr>
    <a:masterClrMapping/>
  </p:clrMapOvr>
  <p:transition spd="slow" advTm="300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59984" y="309983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支持向量机实例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5FC169-6EB6-4BD1-51B0-DEBA3C8F0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4" y="1314077"/>
            <a:ext cx="4823878" cy="50296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EE9592-9AC6-13B3-EBBE-F52EEC646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182" y="1714819"/>
            <a:ext cx="4979057" cy="46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44809"/>
      </p:ext>
    </p:extLst>
  </p:cSld>
  <p:clrMapOvr>
    <a:masterClrMapping/>
  </p:clrMapOvr>
  <p:transition spd="slow" advTm="300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59984" y="309983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4320480" cy="607201"/>
            <a:chOff x="550590" y="536707"/>
            <a:chExt cx="4320480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36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支持向量机示例运行结果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31C760B-7F22-336D-18AE-8378A4357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856" y="1320011"/>
            <a:ext cx="6479629" cy="496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5009"/>
      </p:ext>
    </p:extLst>
  </p:cSld>
  <p:clrMapOvr>
    <a:masterClrMapping/>
  </p:clrMapOvr>
  <p:transition spd="slow" advTm="300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2598" y="548680"/>
            <a:ext cx="10945216" cy="576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74926" y="3007408"/>
            <a:ext cx="7445127" cy="843181"/>
            <a:chOff x="3521514" y="3051796"/>
            <a:chExt cx="7445127" cy="843181"/>
          </a:xfrm>
        </p:grpSpPr>
        <p:sp>
          <p:nvSpPr>
            <p:cNvPr id="3" name="TextBox 40"/>
            <p:cNvSpPr txBox="1"/>
            <p:nvPr/>
          </p:nvSpPr>
          <p:spPr>
            <a:xfrm>
              <a:off x="3521514" y="3051796"/>
              <a:ext cx="74451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到此结束  谢谢观看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670386" y="3894977"/>
              <a:ext cx="5147382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l="26054" t="1466" r="6529" b="37409"/>
          <a:stretch>
            <a:fillRect/>
          </a:stretch>
        </p:blipFill>
        <p:spPr>
          <a:xfrm>
            <a:off x="1918742" y="2341491"/>
            <a:ext cx="2175017" cy="2175017"/>
          </a:xfrm>
          <a:prstGeom prst="ellipse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563" y="1121562"/>
            <a:ext cx="2206650" cy="863776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8121" y="1376772"/>
            <a:ext cx="6096000" cy="4104456"/>
            <a:chOff x="-8121" y="1376772"/>
            <a:chExt cx="6096000" cy="4104456"/>
          </a:xfrm>
        </p:grpSpPr>
        <p:sp>
          <p:nvSpPr>
            <p:cNvPr id="2" name="矩形 1"/>
            <p:cNvSpPr/>
            <p:nvPr/>
          </p:nvSpPr>
          <p:spPr>
            <a:xfrm>
              <a:off x="-8121" y="1376772"/>
              <a:ext cx="6096000" cy="410445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84538" y="2564904"/>
              <a:ext cx="4287673" cy="523220"/>
              <a:chOff x="784538" y="2523673"/>
              <a:chExt cx="4287673" cy="52322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84538" y="2523673"/>
                <a:ext cx="4287673" cy="523220"/>
                <a:chOff x="164498" y="2217595"/>
                <a:chExt cx="4287673" cy="523220"/>
              </a:xfrm>
            </p:grpSpPr>
            <p:sp>
              <p:nvSpPr>
                <p:cNvPr id="3" name="TextBox 40"/>
                <p:cNvSpPr txBox="1"/>
                <p:nvPr/>
              </p:nvSpPr>
              <p:spPr>
                <a:xfrm>
                  <a:off x="164498" y="2217595"/>
                  <a:ext cx="24283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思源黑体 CN Bold" panose="020B0800000000000000" pitchFamily="34" charset="-122"/>
                      <a:ea typeface="思源黑体 CN Bold" panose="020B0800000000000000" pitchFamily="34" charset="-122"/>
                      <a:cs typeface="+mn-cs"/>
                    </a:rPr>
                    <a:t>第一章</a:t>
                  </a:r>
                </a:p>
              </p:txBody>
            </p:sp>
            <p:sp>
              <p:nvSpPr>
                <p:cNvPr id="4" name="TextBox 40"/>
                <p:cNvSpPr txBox="1"/>
                <p:nvPr/>
              </p:nvSpPr>
              <p:spPr>
                <a:xfrm>
                  <a:off x="2318891" y="2298712"/>
                  <a:ext cx="2133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cs"/>
                    </a:rPr>
                    <a:t>Chapter  1</a:t>
                  </a:r>
                  <a:endPara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</a:endParaRPr>
                </a:p>
              </p:txBody>
            </p:sp>
          </p:grpSp>
          <p:cxnSp>
            <p:nvCxnSpPr>
              <p:cNvPr id="8" name="直接连接符 7"/>
              <p:cNvCxnSpPr/>
              <p:nvPr/>
            </p:nvCxnSpPr>
            <p:spPr>
              <a:xfrm>
                <a:off x="3039879" y="2600617"/>
                <a:ext cx="0" cy="36933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83590" y="3331677"/>
              <a:ext cx="4907560" cy="876399"/>
              <a:chOff x="784538" y="3488705"/>
              <a:chExt cx="4907560" cy="876399"/>
            </a:xfrm>
          </p:grpSpPr>
          <p:sp>
            <p:nvSpPr>
              <p:cNvPr id="5" name="TextBox 40"/>
              <p:cNvSpPr txBox="1"/>
              <p:nvPr/>
            </p:nvSpPr>
            <p:spPr>
              <a:xfrm>
                <a:off x="784538" y="3576790"/>
                <a:ext cx="49075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  <a:cs typeface="+mn-cs"/>
                  </a:rPr>
                  <a:t>线性可分支持向量机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1203675" y="4365104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203675" y="3488705"/>
                <a:ext cx="367240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717" y="332656"/>
            <a:ext cx="1484784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56148"/>
      </p:ext>
    </p:extLst>
  </p:cSld>
  <p:clrMapOvr>
    <a:masterClrMapping/>
  </p:clrMapOvr>
  <p:transition spd="slow" advTm="3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59984" y="309983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引子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9D14305B-00C1-C444-124B-CBF870F594D6}"/>
              </a:ext>
            </a:extLst>
          </p:cNvPr>
          <p:cNvSpPr txBox="1">
            <a:spLocks/>
          </p:cNvSpPr>
          <p:nvPr/>
        </p:nvSpPr>
        <p:spPr bwMode="auto">
          <a:xfrm>
            <a:off x="982638" y="1385936"/>
            <a:ext cx="4752527" cy="8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45720" numCol="1" anchor="t" anchorCtr="0" compatLnSpc="1">
            <a:prstTxWarp prst="textNoShape">
              <a:avLst/>
            </a:prstTxWarp>
          </a:bodyPr>
          <a:lstStyle>
            <a:lvl1pPr marL="228600" indent="-3600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线性模型：在样本空间中寻找一个超平面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,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将不同类别的样本分开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.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幼圆" panose="02010509060101010101" pitchFamily="49" charset="-122"/>
              <a:cs typeface="+mn-cs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7EE8286E-664E-C66B-A379-C8D2B0C875B3}"/>
              </a:ext>
            </a:extLst>
          </p:cNvPr>
          <p:cNvGrpSpPr/>
          <p:nvPr/>
        </p:nvGrpSpPr>
        <p:grpSpPr>
          <a:xfrm>
            <a:off x="1142222" y="2303842"/>
            <a:ext cx="3971925" cy="3373437"/>
            <a:chOff x="2524125" y="1916113"/>
            <a:chExt cx="3971925" cy="3373437"/>
          </a:xfrm>
        </p:grpSpPr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1EDF2615-EB8A-3C1F-C42B-28818D138352}"/>
                </a:ext>
              </a:extLst>
            </p:cNvPr>
            <p:cNvCxnSpPr/>
            <p:nvPr/>
          </p:nvCxnSpPr>
          <p:spPr>
            <a:xfrm flipH="1" flipV="1">
              <a:off x="2921000" y="1916113"/>
              <a:ext cx="0" cy="3038475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1584EF8C-833F-C064-C9BD-F0AEDBF04D56}"/>
                </a:ext>
              </a:extLst>
            </p:cNvPr>
            <p:cNvCxnSpPr/>
            <p:nvPr/>
          </p:nvCxnSpPr>
          <p:spPr>
            <a:xfrm>
              <a:off x="2911475" y="4954588"/>
              <a:ext cx="3584575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文本框 77">
              <a:extLst>
                <a:ext uri="{FF2B5EF4-FFF2-40B4-BE49-F238E27FC236}">
                  <a16:creationId xmlns:a16="http://schemas.microsoft.com/office/drawing/2014/main" id="{195AA19C-98A5-72A4-069F-D50C97CC2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5575" y="4856163"/>
              <a:ext cx="325438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tx2"/>
                </a:buClr>
                <a:buSzPct val="120000"/>
                <a:buFont typeface="Wingdings" panose="05000000000000000000" pitchFamily="2" charset="2"/>
                <a:buChar char="p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"/>
                  <a:ea typeface="幼圆" panose="02010509060101010101" pitchFamily="49" charset="-122"/>
                  <a:cs typeface="+mn-cs"/>
                </a:rPr>
                <a:t>0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"/>
                <a:ea typeface="幼圆" panose="02010509060101010101" pitchFamily="49" charset="-122"/>
                <a:cs typeface="+mn-cs"/>
              </a:endParaRPr>
            </a:p>
          </p:txBody>
        </p:sp>
        <p:grpSp>
          <p:nvGrpSpPr>
            <p:cNvPr id="68" name="组合 78">
              <a:extLst>
                <a:ext uri="{FF2B5EF4-FFF2-40B4-BE49-F238E27FC236}">
                  <a16:creationId xmlns:a16="http://schemas.microsoft.com/office/drawing/2014/main" id="{DC6EAC78-EBAD-1F5B-8F24-53A6531D6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9100" y="2633663"/>
              <a:ext cx="128588" cy="130175"/>
              <a:chOff x="5476803" y="2392530"/>
              <a:chExt cx="108000" cy="108000"/>
            </a:xfrm>
          </p:grpSpPr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F39F7AF1-2629-006F-ECE4-3580819EE3EE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90AAF32B-F652-D519-469C-5EA237ADFFA8}"/>
                  </a:ext>
                </a:extLst>
              </p:cNvPr>
              <p:cNvCxnSpPr/>
              <p:nvPr/>
            </p:nvCxnSpPr>
            <p:spPr>
              <a:xfrm rot="5400000">
                <a:off x="5477469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组合 79">
              <a:extLst>
                <a:ext uri="{FF2B5EF4-FFF2-40B4-BE49-F238E27FC236}">
                  <a16:creationId xmlns:a16="http://schemas.microsoft.com/office/drawing/2014/main" id="{69FAFDFB-E110-F846-9F8E-CCDD6197E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8288" y="3417888"/>
              <a:ext cx="128587" cy="130175"/>
              <a:chOff x="5476803" y="2392530"/>
              <a:chExt cx="108000" cy="108000"/>
            </a:xfrm>
          </p:grpSpPr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7D41B917-752F-E980-A50F-9851AD380FEB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DD2B945E-EEBC-3D06-BCE0-5CDE816EF176}"/>
                  </a:ext>
                </a:extLst>
              </p:cNvPr>
              <p:cNvCxnSpPr/>
              <p:nvPr/>
            </p:nvCxnSpPr>
            <p:spPr>
              <a:xfrm rot="5400000">
                <a:off x="5477469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80">
              <a:extLst>
                <a:ext uri="{FF2B5EF4-FFF2-40B4-BE49-F238E27FC236}">
                  <a16:creationId xmlns:a16="http://schemas.microsoft.com/office/drawing/2014/main" id="{3A44465D-E829-1958-4BC1-CB1222C12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1913" y="3227388"/>
              <a:ext cx="128587" cy="130175"/>
              <a:chOff x="5476803" y="2392530"/>
              <a:chExt cx="108000" cy="108000"/>
            </a:xfrm>
          </p:grpSpPr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5A5B733A-76D0-F3CA-ABA4-43EDFAF15913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B1C781C9-7925-8D20-0C98-F9384AB3DB53}"/>
                  </a:ext>
                </a:extLst>
              </p:cNvPr>
              <p:cNvCxnSpPr/>
              <p:nvPr/>
            </p:nvCxnSpPr>
            <p:spPr>
              <a:xfrm rot="5400000">
                <a:off x="5477469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81">
              <a:extLst>
                <a:ext uri="{FF2B5EF4-FFF2-40B4-BE49-F238E27FC236}">
                  <a16:creationId xmlns:a16="http://schemas.microsoft.com/office/drawing/2014/main" id="{94B37973-3808-123C-5EC2-BE8E2CABA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3288" y="3500438"/>
              <a:ext cx="128587" cy="130175"/>
              <a:chOff x="5476803" y="2392530"/>
              <a:chExt cx="108000" cy="108000"/>
            </a:xfrm>
          </p:grpSpPr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E3A7B650-7044-51E3-6608-544C500AB4F8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19E99213-2AA8-A693-7761-F35BCE4BEA4C}"/>
                  </a:ext>
                </a:extLst>
              </p:cNvPr>
              <p:cNvCxnSpPr/>
              <p:nvPr/>
            </p:nvCxnSpPr>
            <p:spPr>
              <a:xfrm rot="5400000">
                <a:off x="5477469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82">
              <a:extLst>
                <a:ext uri="{FF2B5EF4-FFF2-40B4-BE49-F238E27FC236}">
                  <a16:creationId xmlns:a16="http://schemas.microsoft.com/office/drawing/2014/main" id="{26CC59F7-158C-9FED-9B50-9AD078908D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6013" y="3713163"/>
              <a:ext cx="128587" cy="130175"/>
              <a:chOff x="5476803" y="2392530"/>
              <a:chExt cx="108000" cy="108000"/>
            </a:xfrm>
          </p:grpSpPr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650B3F6B-DD52-8A21-7C24-55D1BFA4F9D0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30EC91BE-845D-6BF3-FA0B-B543FD8A9283}"/>
                  </a:ext>
                </a:extLst>
              </p:cNvPr>
              <p:cNvCxnSpPr/>
              <p:nvPr/>
            </p:nvCxnSpPr>
            <p:spPr>
              <a:xfrm rot="5400000">
                <a:off x="5477469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83">
              <a:extLst>
                <a:ext uri="{FF2B5EF4-FFF2-40B4-BE49-F238E27FC236}">
                  <a16:creationId xmlns:a16="http://schemas.microsoft.com/office/drawing/2014/main" id="{57FC82BF-BEE2-BEB7-474B-EE75F1CA1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0350" y="3705225"/>
              <a:ext cx="128588" cy="130175"/>
              <a:chOff x="5476803" y="2392530"/>
              <a:chExt cx="108000" cy="108000"/>
            </a:xfrm>
          </p:grpSpPr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9820358C-A313-C7F1-D59C-1F9CC5089894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AE982FF4-C094-3CD8-969A-909B318246FD}"/>
                  </a:ext>
                </a:extLst>
              </p:cNvPr>
              <p:cNvCxnSpPr/>
              <p:nvPr/>
            </p:nvCxnSpPr>
            <p:spPr>
              <a:xfrm rot="5400000">
                <a:off x="5477469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组合 84">
              <a:extLst>
                <a:ext uri="{FF2B5EF4-FFF2-40B4-BE49-F238E27FC236}">
                  <a16:creationId xmlns:a16="http://schemas.microsoft.com/office/drawing/2014/main" id="{49B56C96-24D2-8EEE-04C0-2A447F6168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4413" y="2684463"/>
              <a:ext cx="127000" cy="130175"/>
              <a:chOff x="5476803" y="2392530"/>
              <a:chExt cx="108000" cy="108000"/>
            </a:xfrm>
          </p:grpSpPr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B12E76C4-031F-7806-744A-CA86E61D2BA5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1E144B31-B499-9165-73E0-70DDD36E7AAD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D7885E3B-2B8F-8637-C04F-206AB3E68A19}"/>
                </a:ext>
              </a:extLst>
            </p:cNvPr>
            <p:cNvCxnSpPr/>
            <p:nvPr/>
          </p:nvCxnSpPr>
          <p:spPr>
            <a:xfrm>
              <a:off x="5480050" y="4017963"/>
              <a:ext cx="12858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95C03EC6-BEAB-4685-26CF-A37C0F003368}"/>
                </a:ext>
              </a:extLst>
            </p:cNvPr>
            <p:cNvCxnSpPr/>
            <p:nvPr/>
          </p:nvCxnSpPr>
          <p:spPr>
            <a:xfrm>
              <a:off x="4872038" y="3878263"/>
              <a:ext cx="12858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7578392-EACB-0E51-9A54-93A297C927EC}"/>
                </a:ext>
              </a:extLst>
            </p:cNvPr>
            <p:cNvCxnSpPr/>
            <p:nvPr/>
          </p:nvCxnSpPr>
          <p:spPr>
            <a:xfrm>
              <a:off x="4725988" y="4548188"/>
              <a:ext cx="127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3C01160E-F7FA-7877-433F-077DE54AF6F4}"/>
                </a:ext>
              </a:extLst>
            </p:cNvPr>
            <p:cNvCxnSpPr/>
            <p:nvPr/>
          </p:nvCxnSpPr>
          <p:spPr>
            <a:xfrm>
              <a:off x="4327525" y="4424363"/>
              <a:ext cx="127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6D985A5-8E19-E0DB-6394-37DDB0BA45C7}"/>
                </a:ext>
              </a:extLst>
            </p:cNvPr>
            <p:cNvCxnSpPr/>
            <p:nvPr/>
          </p:nvCxnSpPr>
          <p:spPr>
            <a:xfrm>
              <a:off x="5283200" y="4375150"/>
              <a:ext cx="12858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00518C1E-0EFC-B92D-D5A9-B7AE8439261E}"/>
                </a:ext>
              </a:extLst>
            </p:cNvPr>
            <p:cNvCxnSpPr/>
            <p:nvPr/>
          </p:nvCxnSpPr>
          <p:spPr>
            <a:xfrm>
              <a:off x="5337175" y="4216400"/>
              <a:ext cx="12858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FD18BDF-B33A-1227-D592-DB91682161C5}"/>
                </a:ext>
              </a:extLst>
            </p:cNvPr>
            <p:cNvCxnSpPr/>
            <p:nvPr/>
          </p:nvCxnSpPr>
          <p:spPr>
            <a:xfrm>
              <a:off x="4652963" y="4284663"/>
              <a:ext cx="127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4F5E3E7C-0AE9-EE67-1823-6E7A602B21EB}"/>
                </a:ext>
              </a:extLst>
            </p:cNvPr>
            <p:cNvCxnSpPr/>
            <p:nvPr/>
          </p:nvCxnSpPr>
          <p:spPr>
            <a:xfrm>
              <a:off x="5543550" y="3778250"/>
              <a:ext cx="12858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0DFDEDFA-4B18-207F-B2ED-8E9E6311F28D}"/>
                </a:ext>
              </a:extLst>
            </p:cNvPr>
            <p:cNvCxnSpPr/>
            <p:nvPr/>
          </p:nvCxnSpPr>
          <p:spPr>
            <a:xfrm>
              <a:off x="4937125" y="4216400"/>
              <a:ext cx="127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4" name="组合 96">
              <a:extLst>
                <a:ext uri="{FF2B5EF4-FFF2-40B4-BE49-F238E27FC236}">
                  <a16:creationId xmlns:a16="http://schemas.microsoft.com/office/drawing/2014/main" id="{B18F5CBF-FFFE-6FCE-315D-9A0BA6E62E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5038" y="2492375"/>
              <a:ext cx="127000" cy="130175"/>
              <a:chOff x="5476803" y="2392530"/>
              <a:chExt cx="108000" cy="108000"/>
            </a:xfrm>
          </p:grpSpPr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BF24FB5F-164C-ED91-2C4E-A593BFBF0369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1B9CFD68-419C-E7E5-B17B-1D80533D6F0E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组合 97">
              <a:extLst>
                <a:ext uri="{FF2B5EF4-FFF2-40B4-BE49-F238E27FC236}">
                  <a16:creationId xmlns:a16="http://schemas.microsoft.com/office/drawing/2014/main" id="{36AEC138-62EE-3D33-0C23-07637345C4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6750" y="2749550"/>
              <a:ext cx="128588" cy="130175"/>
              <a:chOff x="5476803" y="2392530"/>
              <a:chExt cx="108000" cy="108000"/>
            </a:xfrm>
          </p:grpSpPr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91CF3782-882A-FD25-4CB0-CF907A61A684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6F8AC51C-DD2A-F8C3-D62F-5059A7566400}"/>
                  </a:ext>
                </a:extLst>
              </p:cNvPr>
              <p:cNvCxnSpPr/>
              <p:nvPr/>
            </p:nvCxnSpPr>
            <p:spPr>
              <a:xfrm rot="5400000">
                <a:off x="5477469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98">
              <a:extLst>
                <a:ext uri="{FF2B5EF4-FFF2-40B4-BE49-F238E27FC236}">
                  <a16:creationId xmlns:a16="http://schemas.microsoft.com/office/drawing/2014/main" id="{EFBFC6C9-2985-EF14-515F-41C412123F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3275" y="3887788"/>
              <a:ext cx="128588" cy="130175"/>
              <a:chOff x="5476803" y="2392530"/>
              <a:chExt cx="108000" cy="108000"/>
            </a:xfrm>
          </p:grpSpPr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1A2CB3C3-C4B2-9BEA-38AA-78F506ECBBCC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EA945247-B485-73E5-BC30-6695457A6989}"/>
                  </a:ext>
                </a:extLst>
              </p:cNvPr>
              <p:cNvCxnSpPr/>
              <p:nvPr/>
            </p:nvCxnSpPr>
            <p:spPr>
              <a:xfrm rot="5400000">
                <a:off x="5477469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99">
              <a:extLst>
                <a:ext uri="{FF2B5EF4-FFF2-40B4-BE49-F238E27FC236}">
                  <a16:creationId xmlns:a16="http://schemas.microsoft.com/office/drawing/2014/main" id="{33F1A99B-0414-32E4-2788-6FF4285169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138" y="2906713"/>
              <a:ext cx="127000" cy="130175"/>
              <a:chOff x="5476803" y="2392530"/>
              <a:chExt cx="108000" cy="108000"/>
            </a:xfrm>
          </p:grpSpPr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E32681D6-5359-C089-F87E-BCCB36E9DD8B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5C4F7D93-4009-8D19-A7DB-882BE2114F4F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100">
              <a:extLst>
                <a:ext uri="{FF2B5EF4-FFF2-40B4-BE49-F238E27FC236}">
                  <a16:creationId xmlns:a16="http://schemas.microsoft.com/office/drawing/2014/main" id="{1C9E5580-4AFF-AC1A-EF11-BF198B421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5513" y="3179763"/>
              <a:ext cx="128587" cy="130175"/>
              <a:chOff x="5476803" y="2392530"/>
              <a:chExt cx="108000" cy="108000"/>
            </a:xfrm>
          </p:grpSpPr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74D761DA-3111-22FC-0A06-160F450BEF07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8F581817-7919-C049-1683-B8FBCB831DD6}"/>
                  </a:ext>
                </a:extLst>
              </p:cNvPr>
              <p:cNvCxnSpPr/>
              <p:nvPr/>
            </p:nvCxnSpPr>
            <p:spPr>
              <a:xfrm rot="5400000">
                <a:off x="5477469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3E58C31C-5AE3-3A83-1E7A-3F1515E5CCB0}"/>
                </a:ext>
              </a:extLst>
            </p:cNvPr>
            <p:cNvCxnSpPr/>
            <p:nvPr/>
          </p:nvCxnSpPr>
          <p:spPr>
            <a:xfrm>
              <a:off x="5078413" y="4527550"/>
              <a:ext cx="127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1CAB81A8-ABD1-146B-921C-730837AA14CE}"/>
                </a:ext>
              </a:extLst>
            </p:cNvPr>
            <p:cNvCxnSpPr/>
            <p:nvPr/>
          </p:nvCxnSpPr>
          <p:spPr>
            <a:xfrm>
              <a:off x="5205413" y="3952875"/>
              <a:ext cx="12858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429FA0E0-B754-E69A-0936-62064F988466}"/>
                </a:ext>
              </a:extLst>
            </p:cNvPr>
            <p:cNvCxnSpPr/>
            <p:nvPr/>
          </p:nvCxnSpPr>
          <p:spPr>
            <a:xfrm>
              <a:off x="5337175" y="3565525"/>
              <a:ext cx="12858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100546EC-262D-20C8-AEF8-C33B6E1CD40C}"/>
                </a:ext>
              </a:extLst>
            </p:cNvPr>
            <p:cNvCxnSpPr/>
            <p:nvPr/>
          </p:nvCxnSpPr>
          <p:spPr>
            <a:xfrm>
              <a:off x="5761038" y="3289300"/>
              <a:ext cx="12858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93" name="Object 304">
              <a:extLst>
                <a:ext uri="{FF2B5EF4-FFF2-40B4-BE49-F238E27FC236}">
                  <a16:creationId xmlns:a16="http://schemas.microsoft.com/office/drawing/2014/main" id="{5EFF6089-8F66-6A7A-D280-02868EBC3A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53125" y="5029200"/>
            <a:ext cx="263525" cy="26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5" imgW="137351" imgH="130992" progId="">
                    <p:embed/>
                  </p:oleObj>
                </mc:Choice>
                <mc:Fallback>
                  <p:oleObj name="Formula" r:id="rId5" imgW="137351" imgH="130992" progId="">
                    <p:embed/>
                    <p:pic>
                      <p:nvPicPr>
                        <p:cNvPr id="93" name="Object 304">
                          <a:extLst>
                            <a:ext uri="{FF2B5EF4-FFF2-40B4-BE49-F238E27FC236}">
                              <a16:creationId xmlns:a16="http://schemas.microsoft.com/office/drawing/2014/main" id="{5EFF6089-8F66-6A7A-D280-02868EBC3A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3125" y="5029200"/>
                          <a:ext cx="263525" cy="260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ct 305">
              <a:extLst>
                <a:ext uri="{FF2B5EF4-FFF2-40B4-BE49-F238E27FC236}">
                  <a16:creationId xmlns:a16="http://schemas.microsoft.com/office/drawing/2014/main" id="{F92893DD-1750-5AB5-9CAD-00D71D1BD4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24125" y="2159000"/>
            <a:ext cx="273050" cy="26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7" imgW="141166" imgH="130992" progId="">
                    <p:embed/>
                  </p:oleObj>
                </mc:Choice>
                <mc:Fallback>
                  <p:oleObj name="Formula" r:id="rId7" imgW="141166" imgH="130992" progId="">
                    <p:embed/>
                    <p:pic>
                      <p:nvPicPr>
                        <p:cNvPr id="94" name="Object 305">
                          <a:extLst>
                            <a:ext uri="{FF2B5EF4-FFF2-40B4-BE49-F238E27FC236}">
                              <a16:creationId xmlns:a16="http://schemas.microsoft.com/office/drawing/2014/main" id="{F92893DD-1750-5AB5-9CAD-00D71D1BD4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125" y="2159000"/>
                          <a:ext cx="273050" cy="260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2A4FAA8A-4D0E-6CEE-CFC1-A962BF830276}"/>
                </a:ext>
              </a:extLst>
            </p:cNvPr>
            <p:cNvCxnSpPr/>
            <p:nvPr/>
          </p:nvCxnSpPr>
          <p:spPr>
            <a:xfrm flipV="1">
              <a:off x="3635375" y="2411413"/>
              <a:ext cx="2317750" cy="2308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126E3F21-82A8-E2BB-EDE5-61F5222E7794}"/>
              </a:ext>
            </a:extLst>
          </p:cNvPr>
          <p:cNvGrpSpPr/>
          <p:nvPr/>
        </p:nvGrpSpPr>
        <p:grpSpPr>
          <a:xfrm>
            <a:off x="6591070" y="2303842"/>
            <a:ext cx="3971925" cy="3373437"/>
            <a:chOff x="2524125" y="1916113"/>
            <a:chExt cx="3971925" cy="3373437"/>
          </a:xfrm>
        </p:grpSpPr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7D635254-BE8E-4AA0-D091-FC53E64CDACF}"/>
                </a:ext>
              </a:extLst>
            </p:cNvPr>
            <p:cNvCxnSpPr/>
            <p:nvPr/>
          </p:nvCxnSpPr>
          <p:spPr>
            <a:xfrm flipH="1" flipV="1">
              <a:off x="2921000" y="1916113"/>
              <a:ext cx="0" cy="3038475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D28C3C1D-ADE0-E864-70CA-581E530F7449}"/>
                </a:ext>
              </a:extLst>
            </p:cNvPr>
            <p:cNvCxnSpPr/>
            <p:nvPr/>
          </p:nvCxnSpPr>
          <p:spPr>
            <a:xfrm>
              <a:off x="2911475" y="4954588"/>
              <a:ext cx="3584575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文本框 77">
              <a:extLst>
                <a:ext uri="{FF2B5EF4-FFF2-40B4-BE49-F238E27FC236}">
                  <a16:creationId xmlns:a16="http://schemas.microsoft.com/office/drawing/2014/main" id="{B030B9A4-097A-B5EE-6773-BCAE0729F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5575" y="4856163"/>
              <a:ext cx="325438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tx2"/>
                </a:buClr>
                <a:buSzPct val="120000"/>
                <a:buFont typeface="Wingdings" panose="05000000000000000000" pitchFamily="2" charset="2"/>
                <a:buChar char="p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"/>
                  <a:ea typeface="幼圆" panose="02010509060101010101" pitchFamily="49" charset="-122"/>
                  <a:cs typeface="+mn-cs"/>
                </a:rPr>
                <a:t>0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"/>
                <a:ea typeface="幼圆" panose="02010509060101010101" pitchFamily="49" charset="-122"/>
                <a:cs typeface="+mn-cs"/>
              </a:endParaRPr>
            </a:p>
          </p:txBody>
        </p:sp>
        <p:grpSp>
          <p:nvGrpSpPr>
            <p:cNvPr id="124" name="组合 78">
              <a:extLst>
                <a:ext uri="{FF2B5EF4-FFF2-40B4-BE49-F238E27FC236}">
                  <a16:creationId xmlns:a16="http://schemas.microsoft.com/office/drawing/2014/main" id="{0A6F46A1-8DA9-3B1F-4769-54AB05EA0B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9100" y="2633663"/>
              <a:ext cx="128588" cy="130175"/>
              <a:chOff x="5476803" y="2392530"/>
              <a:chExt cx="108000" cy="108000"/>
            </a:xfrm>
          </p:grpSpPr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92C802C7-8AD5-30BC-6E90-3849A842FE65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A3CA3FBF-7144-37ED-97A6-D94132F85DA7}"/>
                  </a:ext>
                </a:extLst>
              </p:cNvPr>
              <p:cNvCxnSpPr/>
              <p:nvPr/>
            </p:nvCxnSpPr>
            <p:spPr>
              <a:xfrm rot="5400000">
                <a:off x="5477469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79">
              <a:extLst>
                <a:ext uri="{FF2B5EF4-FFF2-40B4-BE49-F238E27FC236}">
                  <a16:creationId xmlns:a16="http://schemas.microsoft.com/office/drawing/2014/main" id="{B0E183FF-C68A-AD69-449F-82FB296DF0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8288" y="3417888"/>
              <a:ext cx="128587" cy="130175"/>
              <a:chOff x="5476803" y="2392530"/>
              <a:chExt cx="108000" cy="108000"/>
            </a:xfrm>
          </p:grpSpPr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B6ABDC51-1B55-B7C2-1B4F-FECC92D2E409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CEF12C7B-5A3D-C088-A0BB-F8E156E045F1}"/>
                  </a:ext>
                </a:extLst>
              </p:cNvPr>
              <p:cNvCxnSpPr/>
              <p:nvPr/>
            </p:nvCxnSpPr>
            <p:spPr>
              <a:xfrm rot="5400000">
                <a:off x="5477469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组合 80">
              <a:extLst>
                <a:ext uri="{FF2B5EF4-FFF2-40B4-BE49-F238E27FC236}">
                  <a16:creationId xmlns:a16="http://schemas.microsoft.com/office/drawing/2014/main" id="{A650D038-6B3C-E930-8A58-D7D5465E0D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1913" y="3227388"/>
              <a:ext cx="128587" cy="130175"/>
              <a:chOff x="5476803" y="2392530"/>
              <a:chExt cx="108000" cy="108000"/>
            </a:xfrm>
          </p:grpSpPr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08775EE7-A352-76BF-F212-012AF2F3E761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31D0F22C-1AEA-677E-0F31-1B1C6D0FCF11}"/>
                  </a:ext>
                </a:extLst>
              </p:cNvPr>
              <p:cNvCxnSpPr/>
              <p:nvPr/>
            </p:nvCxnSpPr>
            <p:spPr>
              <a:xfrm rot="5400000">
                <a:off x="5477469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组合 81">
              <a:extLst>
                <a:ext uri="{FF2B5EF4-FFF2-40B4-BE49-F238E27FC236}">
                  <a16:creationId xmlns:a16="http://schemas.microsoft.com/office/drawing/2014/main" id="{4548A4FC-EDC0-96EB-7DB2-61F764C7E7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3288" y="3500438"/>
              <a:ext cx="128587" cy="130175"/>
              <a:chOff x="5476803" y="2392530"/>
              <a:chExt cx="108000" cy="108000"/>
            </a:xfrm>
          </p:grpSpPr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E4C04DFD-1AB9-914F-53EA-C7FA76C609C1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FB3C51D5-A42E-4AC0-AD97-642031CA0C8F}"/>
                  </a:ext>
                </a:extLst>
              </p:cNvPr>
              <p:cNvCxnSpPr/>
              <p:nvPr/>
            </p:nvCxnSpPr>
            <p:spPr>
              <a:xfrm rot="5400000">
                <a:off x="5477469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组合 82">
              <a:extLst>
                <a:ext uri="{FF2B5EF4-FFF2-40B4-BE49-F238E27FC236}">
                  <a16:creationId xmlns:a16="http://schemas.microsoft.com/office/drawing/2014/main" id="{EEBC273C-31B2-6999-D41D-D0CA9A59CE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6013" y="3713163"/>
              <a:ext cx="128587" cy="130175"/>
              <a:chOff x="5476803" y="2392530"/>
              <a:chExt cx="108000" cy="108000"/>
            </a:xfrm>
          </p:grpSpPr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1C94F703-16CD-4743-B374-6B099847EB9A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C4140F91-3F1D-B8BC-91AA-F3099BCB65FF}"/>
                  </a:ext>
                </a:extLst>
              </p:cNvPr>
              <p:cNvCxnSpPr/>
              <p:nvPr/>
            </p:nvCxnSpPr>
            <p:spPr>
              <a:xfrm rot="5400000">
                <a:off x="5477469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组合 83">
              <a:extLst>
                <a:ext uri="{FF2B5EF4-FFF2-40B4-BE49-F238E27FC236}">
                  <a16:creationId xmlns:a16="http://schemas.microsoft.com/office/drawing/2014/main" id="{F4B38257-C346-FC86-2C66-801D4C5A36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0350" y="3705225"/>
              <a:ext cx="128588" cy="130175"/>
              <a:chOff x="5476803" y="2392530"/>
              <a:chExt cx="108000" cy="108000"/>
            </a:xfrm>
          </p:grpSpPr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BC4E2383-E6FE-4E44-F6A2-FD787E007EC0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171B2FC4-44F4-55CC-9C2C-2A61348C244D}"/>
                  </a:ext>
                </a:extLst>
              </p:cNvPr>
              <p:cNvCxnSpPr/>
              <p:nvPr/>
            </p:nvCxnSpPr>
            <p:spPr>
              <a:xfrm rot="5400000">
                <a:off x="5477469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组合 84">
              <a:extLst>
                <a:ext uri="{FF2B5EF4-FFF2-40B4-BE49-F238E27FC236}">
                  <a16:creationId xmlns:a16="http://schemas.microsoft.com/office/drawing/2014/main" id="{58117B5D-FE4B-AD51-E79D-1BF8F4485B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4413" y="2684463"/>
              <a:ext cx="127000" cy="130175"/>
              <a:chOff x="5476803" y="2392530"/>
              <a:chExt cx="108000" cy="108000"/>
            </a:xfrm>
          </p:grpSpPr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58C3D388-0FEA-11CB-6780-D10599C62C5A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9CE30A1F-553E-9092-5F01-3281FE605CA7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409CC6E-7EE6-58E3-B6F2-1821F4BBAB95}"/>
                </a:ext>
              </a:extLst>
            </p:cNvPr>
            <p:cNvCxnSpPr/>
            <p:nvPr/>
          </p:nvCxnSpPr>
          <p:spPr>
            <a:xfrm>
              <a:off x="5480050" y="4017963"/>
              <a:ext cx="12858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95740BB3-B96B-32A4-F42A-165718415522}"/>
                </a:ext>
              </a:extLst>
            </p:cNvPr>
            <p:cNvCxnSpPr/>
            <p:nvPr/>
          </p:nvCxnSpPr>
          <p:spPr>
            <a:xfrm>
              <a:off x="4872038" y="3878263"/>
              <a:ext cx="12858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7D2FFAF0-1354-6008-0CEF-479C584A8FF4}"/>
                </a:ext>
              </a:extLst>
            </p:cNvPr>
            <p:cNvCxnSpPr/>
            <p:nvPr/>
          </p:nvCxnSpPr>
          <p:spPr>
            <a:xfrm>
              <a:off x="4725988" y="4548188"/>
              <a:ext cx="127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0DB734B2-EC87-E76B-7E7B-CE0EC9665B4C}"/>
                </a:ext>
              </a:extLst>
            </p:cNvPr>
            <p:cNvCxnSpPr/>
            <p:nvPr/>
          </p:nvCxnSpPr>
          <p:spPr>
            <a:xfrm>
              <a:off x="4327525" y="4424363"/>
              <a:ext cx="127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88499BA3-9FCB-DC11-638E-C20CC4B67E6B}"/>
                </a:ext>
              </a:extLst>
            </p:cNvPr>
            <p:cNvCxnSpPr/>
            <p:nvPr/>
          </p:nvCxnSpPr>
          <p:spPr>
            <a:xfrm>
              <a:off x="5283200" y="4375150"/>
              <a:ext cx="12858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9EC9EE52-9EAD-D842-8164-7A95A4FD148F}"/>
                </a:ext>
              </a:extLst>
            </p:cNvPr>
            <p:cNvCxnSpPr/>
            <p:nvPr/>
          </p:nvCxnSpPr>
          <p:spPr>
            <a:xfrm>
              <a:off x="5337175" y="4216400"/>
              <a:ext cx="12858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40973627-2343-046E-5F30-28275A534A26}"/>
                </a:ext>
              </a:extLst>
            </p:cNvPr>
            <p:cNvCxnSpPr/>
            <p:nvPr/>
          </p:nvCxnSpPr>
          <p:spPr>
            <a:xfrm>
              <a:off x="4652963" y="4284663"/>
              <a:ext cx="127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5534637C-DB7B-A6CD-DC87-3E9A0BE11B49}"/>
                </a:ext>
              </a:extLst>
            </p:cNvPr>
            <p:cNvCxnSpPr/>
            <p:nvPr/>
          </p:nvCxnSpPr>
          <p:spPr>
            <a:xfrm>
              <a:off x="5543550" y="3778250"/>
              <a:ext cx="12858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9120385F-F9A0-28C9-1B8C-686A7A624072}"/>
                </a:ext>
              </a:extLst>
            </p:cNvPr>
            <p:cNvCxnSpPr/>
            <p:nvPr/>
          </p:nvCxnSpPr>
          <p:spPr>
            <a:xfrm>
              <a:off x="4937125" y="4216400"/>
              <a:ext cx="127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CE5F9502-6328-0711-67B9-B382B7B27868}"/>
                </a:ext>
              </a:extLst>
            </p:cNvPr>
            <p:cNvCxnSpPr/>
            <p:nvPr/>
          </p:nvCxnSpPr>
          <p:spPr>
            <a:xfrm flipH="1">
              <a:off x="3146425" y="2995613"/>
              <a:ext cx="3116263" cy="127158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218673B2-98F5-112A-E302-C7A1795476EB}"/>
                </a:ext>
              </a:extLst>
            </p:cNvPr>
            <p:cNvCxnSpPr/>
            <p:nvPr/>
          </p:nvCxnSpPr>
          <p:spPr>
            <a:xfrm flipV="1">
              <a:off x="3635375" y="2411413"/>
              <a:ext cx="2317750" cy="2308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组合 96">
              <a:extLst>
                <a:ext uri="{FF2B5EF4-FFF2-40B4-BE49-F238E27FC236}">
                  <a16:creationId xmlns:a16="http://schemas.microsoft.com/office/drawing/2014/main" id="{6F30AC55-EC00-CE5D-4C69-768C29CB88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5038" y="2492375"/>
              <a:ext cx="127000" cy="130175"/>
              <a:chOff x="5476803" y="2392530"/>
              <a:chExt cx="108000" cy="108000"/>
            </a:xfrm>
          </p:grpSpPr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02F9280B-26E4-DA4B-0515-1E7409E2EE56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>
                <a:extLst>
                  <a:ext uri="{FF2B5EF4-FFF2-40B4-BE49-F238E27FC236}">
                    <a16:creationId xmlns:a16="http://schemas.microsoft.com/office/drawing/2014/main" id="{FB184264-B776-EB87-DCAE-4122459867B5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组合 97">
              <a:extLst>
                <a:ext uri="{FF2B5EF4-FFF2-40B4-BE49-F238E27FC236}">
                  <a16:creationId xmlns:a16="http://schemas.microsoft.com/office/drawing/2014/main" id="{F76071D0-8785-6304-ABF7-EF93FEF355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6750" y="2749550"/>
              <a:ext cx="128588" cy="130175"/>
              <a:chOff x="5476803" y="2392530"/>
              <a:chExt cx="108000" cy="108000"/>
            </a:xfrm>
          </p:grpSpPr>
          <p:cxnSp>
            <p:nvCxnSpPr>
              <p:cNvPr id="162" name="直接连接符 161">
                <a:extLst>
                  <a:ext uri="{FF2B5EF4-FFF2-40B4-BE49-F238E27FC236}">
                    <a16:creationId xmlns:a16="http://schemas.microsoft.com/office/drawing/2014/main" id="{B2C9B2FA-481E-0107-37D1-1411F05268DB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>
                <a:extLst>
                  <a:ext uri="{FF2B5EF4-FFF2-40B4-BE49-F238E27FC236}">
                    <a16:creationId xmlns:a16="http://schemas.microsoft.com/office/drawing/2014/main" id="{FD3F86D4-8F76-4213-D9D5-5FD106363678}"/>
                  </a:ext>
                </a:extLst>
              </p:cNvPr>
              <p:cNvCxnSpPr/>
              <p:nvPr/>
            </p:nvCxnSpPr>
            <p:spPr>
              <a:xfrm rot="5400000">
                <a:off x="5477469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组合 98">
              <a:extLst>
                <a:ext uri="{FF2B5EF4-FFF2-40B4-BE49-F238E27FC236}">
                  <a16:creationId xmlns:a16="http://schemas.microsoft.com/office/drawing/2014/main" id="{1771C650-C379-98E9-59CD-9023B02F47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3275" y="3887788"/>
              <a:ext cx="128588" cy="130175"/>
              <a:chOff x="5476803" y="2392530"/>
              <a:chExt cx="108000" cy="108000"/>
            </a:xfrm>
          </p:grpSpPr>
          <p:cxnSp>
            <p:nvCxnSpPr>
              <p:cNvPr id="160" name="直接连接符 159">
                <a:extLst>
                  <a:ext uri="{FF2B5EF4-FFF2-40B4-BE49-F238E27FC236}">
                    <a16:creationId xmlns:a16="http://schemas.microsoft.com/office/drawing/2014/main" id="{3C543919-EBB4-97DF-A8A3-FA055DC7A005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2C05F9F9-F7B4-B322-336A-E277650772DA}"/>
                  </a:ext>
                </a:extLst>
              </p:cNvPr>
              <p:cNvCxnSpPr/>
              <p:nvPr/>
            </p:nvCxnSpPr>
            <p:spPr>
              <a:xfrm rot="5400000">
                <a:off x="5477469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组合 99">
              <a:extLst>
                <a:ext uri="{FF2B5EF4-FFF2-40B4-BE49-F238E27FC236}">
                  <a16:creationId xmlns:a16="http://schemas.microsoft.com/office/drawing/2014/main" id="{0516C2C5-65FA-F604-6DFD-E96AEF0042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138" y="2906713"/>
              <a:ext cx="127000" cy="130175"/>
              <a:chOff x="5476803" y="2392530"/>
              <a:chExt cx="108000" cy="108000"/>
            </a:xfrm>
          </p:grpSpPr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CAB395CB-8DF8-DC3C-2DEB-E2C26023D52F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>
                <a:extLst>
                  <a:ext uri="{FF2B5EF4-FFF2-40B4-BE49-F238E27FC236}">
                    <a16:creationId xmlns:a16="http://schemas.microsoft.com/office/drawing/2014/main" id="{C0F086B6-E454-CB99-446D-5111DC499F36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组合 100">
              <a:extLst>
                <a:ext uri="{FF2B5EF4-FFF2-40B4-BE49-F238E27FC236}">
                  <a16:creationId xmlns:a16="http://schemas.microsoft.com/office/drawing/2014/main" id="{AF7D3E60-0531-2D77-917A-A1538C5770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5513" y="3179763"/>
              <a:ext cx="128587" cy="130175"/>
              <a:chOff x="5476803" y="2392530"/>
              <a:chExt cx="108000" cy="108000"/>
            </a:xfrm>
          </p:grpSpPr>
          <p:cxnSp>
            <p:nvCxnSpPr>
              <p:cNvPr id="156" name="直接连接符 155">
                <a:extLst>
                  <a:ext uri="{FF2B5EF4-FFF2-40B4-BE49-F238E27FC236}">
                    <a16:creationId xmlns:a16="http://schemas.microsoft.com/office/drawing/2014/main" id="{26069CD8-FB85-F12E-6268-00DC0068765E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563DCBF9-ED0D-FF50-D6A1-AE6426F86CA4}"/>
                  </a:ext>
                </a:extLst>
              </p:cNvPr>
              <p:cNvCxnSpPr/>
              <p:nvPr/>
            </p:nvCxnSpPr>
            <p:spPr>
              <a:xfrm rot="5400000">
                <a:off x="5477469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964DA243-E4BF-7C3A-323B-4EDF9E28013C}"/>
                </a:ext>
              </a:extLst>
            </p:cNvPr>
            <p:cNvCxnSpPr/>
            <p:nvPr/>
          </p:nvCxnSpPr>
          <p:spPr>
            <a:xfrm>
              <a:off x="5078413" y="4527550"/>
              <a:ext cx="127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AD03704D-9851-F4C1-4322-68C1CCDC0DC9}"/>
                </a:ext>
              </a:extLst>
            </p:cNvPr>
            <p:cNvCxnSpPr/>
            <p:nvPr/>
          </p:nvCxnSpPr>
          <p:spPr>
            <a:xfrm>
              <a:off x="5205413" y="3952875"/>
              <a:ext cx="12858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6329A745-6D76-2949-31FA-739501F47F6F}"/>
                </a:ext>
              </a:extLst>
            </p:cNvPr>
            <p:cNvCxnSpPr/>
            <p:nvPr/>
          </p:nvCxnSpPr>
          <p:spPr>
            <a:xfrm>
              <a:off x="5337175" y="3565525"/>
              <a:ext cx="12858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E48CE499-21BE-AC4F-04BE-2E31AF6BEA90}"/>
                </a:ext>
              </a:extLst>
            </p:cNvPr>
            <p:cNvCxnSpPr/>
            <p:nvPr/>
          </p:nvCxnSpPr>
          <p:spPr>
            <a:xfrm>
              <a:off x="5761038" y="3289300"/>
              <a:ext cx="12858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51" name="Object 42">
              <a:extLst>
                <a:ext uri="{FF2B5EF4-FFF2-40B4-BE49-F238E27FC236}">
                  <a16:creationId xmlns:a16="http://schemas.microsoft.com/office/drawing/2014/main" id="{993845D0-D9E1-2D63-B823-68C8A94D76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53125" y="5029200"/>
            <a:ext cx="263525" cy="26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9" imgW="137351" imgH="130992" progId="">
                    <p:embed/>
                  </p:oleObj>
                </mc:Choice>
                <mc:Fallback>
                  <p:oleObj name="Formula" r:id="rId9" imgW="137351" imgH="130992" progId="">
                    <p:embed/>
                    <p:pic>
                      <p:nvPicPr>
                        <p:cNvPr id="151" name="Object 42">
                          <a:extLst>
                            <a:ext uri="{FF2B5EF4-FFF2-40B4-BE49-F238E27FC236}">
                              <a16:creationId xmlns:a16="http://schemas.microsoft.com/office/drawing/2014/main" id="{993845D0-D9E1-2D63-B823-68C8A94D76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3125" y="5029200"/>
                          <a:ext cx="263525" cy="260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" name="Object 43">
              <a:extLst>
                <a:ext uri="{FF2B5EF4-FFF2-40B4-BE49-F238E27FC236}">
                  <a16:creationId xmlns:a16="http://schemas.microsoft.com/office/drawing/2014/main" id="{2C61756B-2D16-D7C1-2A75-133D3A9B52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24125" y="2159000"/>
            <a:ext cx="273050" cy="26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10" imgW="141166" imgH="130992" progId="">
                    <p:embed/>
                  </p:oleObj>
                </mc:Choice>
                <mc:Fallback>
                  <p:oleObj name="Formula" r:id="rId10" imgW="141166" imgH="130992" progId="">
                    <p:embed/>
                    <p:pic>
                      <p:nvPicPr>
                        <p:cNvPr id="152" name="Object 43">
                          <a:extLst>
                            <a:ext uri="{FF2B5EF4-FFF2-40B4-BE49-F238E27FC236}">
                              <a16:creationId xmlns:a16="http://schemas.microsoft.com/office/drawing/2014/main" id="{2C61756B-2D16-D7C1-2A75-133D3A9B52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125" y="2159000"/>
                          <a:ext cx="273050" cy="260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0DAE582A-D966-7148-9F19-BC01992E1D4A}"/>
                </a:ext>
              </a:extLst>
            </p:cNvPr>
            <p:cNvCxnSpPr/>
            <p:nvPr/>
          </p:nvCxnSpPr>
          <p:spPr>
            <a:xfrm flipH="1">
              <a:off x="4021138" y="2159000"/>
              <a:ext cx="1120775" cy="26035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C7723821-0BCA-70A6-BE1F-7C11C5310A97}"/>
                </a:ext>
              </a:extLst>
            </p:cNvPr>
            <p:cNvCxnSpPr/>
            <p:nvPr/>
          </p:nvCxnSpPr>
          <p:spPr>
            <a:xfrm flipH="1">
              <a:off x="3784600" y="2524125"/>
              <a:ext cx="2305050" cy="23002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CC63C2C1-95F6-12A1-D5D4-7B1590E25F86}"/>
                </a:ext>
              </a:extLst>
            </p:cNvPr>
            <p:cNvCxnSpPr/>
            <p:nvPr/>
          </p:nvCxnSpPr>
          <p:spPr>
            <a:xfrm flipH="1">
              <a:off x="3378200" y="2298700"/>
              <a:ext cx="2408238" cy="229076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1" name="内容占位符 3">
            <a:extLst>
              <a:ext uri="{FF2B5EF4-FFF2-40B4-BE49-F238E27FC236}">
                <a16:creationId xmlns:a16="http://schemas.microsoft.com/office/drawing/2014/main" id="{F41E24DD-C60A-D0F9-BA4B-59079B0BEA69}"/>
              </a:ext>
            </a:extLst>
          </p:cNvPr>
          <p:cNvSpPr txBox="1">
            <a:spLocks/>
          </p:cNvSpPr>
          <p:nvPr/>
        </p:nvSpPr>
        <p:spPr bwMode="auto">
          <a:xfrm>
            <a:off x="6563228" y="1416133"/>
            <a:ext cx="4283200" cy="71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45720" numCol="1" anchor="t" anchorCtr="0" compatLnSpc="1">
            <a:prstTxWarp prst="textNoShape">
              <a:avLst/>
            </a:prstTxWarp>
          </a:bodyPr>
          <a:lstStyle>
            <a:lvl1pPr marL="228600" indent="-3600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将训练样本分开的超平面可能有很多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,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哪一个好呢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? 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573E25A1-CC93-3142-396A-1594C0736938}"/>
              </a:ext>
            </a:extLst>
          </p:cNvPr>
          <p:cNvSpPr txBox="1">
            <a:spLocks/>
          </p:cNvSpPr>
          <p:nvPr/>
        </p:nvSpPr>
        <p:spPr bwMode="auto">
          <a:xfrm>
            <a:off x="2779483" y="5720140"/>
            <a:ext cx="86169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None/>
            </a:pPr>
            <a:r>
              <a:rPr lang="zh-CN" altLang="en-US" dirty="0"/>
              <a:t>应选择</a:t>
            </a:r>
            <a:r>
              <a:rPr lang="en-US" altLang="zh-CN" dirty="0"/>
              <a:t>”</a:t>
            </a:r>
            <a:r>
              <a:rPr lang="zh-CN" altLang="en-US" dirty="0">
                <a:solidFill>
                  <a:schemeClr val="tx2"/>
                </a:solidFill>
              </a:rPr>
              <a:t>正中间</a:t>
            </a:r>
            <a:r>
              <a:rPr lang="en-US" altLang="zh-CN" dirty="0"/>
              <a:t>”, </a:t>
            </a:r>
            <a:r>
              <a:rPr lang="zh-CN" altLang="en-US" dirty="0"/>
              <a:t>容忍性好</a:t>
            </a:r>
            <a:r>
              <a:rPr lang="en-US" altLang="zh-CN" dirty="0"/>
              <a:t>, </a:t>
            </a:r>
            <a:r>
              <a:rPr lang="zh-CN" altLang="en-US" dirty="0"/>
              <a:t>鲁棒性高</a:t>
            </a:r>
            <a:r>
              <a:rPr lang="en-US" altLang="zh-CN" dirty="0"/>
              <a:t>, </a:t>
            </a:r>
            <a:r>
              <a:rPr lang="zh-CN" altLang="en-US" dirty="0"/>
              <a:t>泛化能力最强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557077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59984" y="309983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间隔与支持向量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AD8E8EC8-214D-3ED9-30D4-91D356182D3C}"/>
              </a:ext>
            </a:extLst>
          </p:cNvPr>
          <p:cNvGrpSpPr/>
          <p:nvPr/>
        </p:nvGrpSpPr>
        <p:grpSpPr>
          <a:xfrm>
            <a:off x="1087740" y="1513599"/>
            <a:ext cx="4664520" cy="452437"/>
            <a:chOff x="111201" y="1730790"/>
            <a:chExt cx="4664520" cy="452437"/>
          </a:xfrm>
        </p:grpSpPr>
        <p:sp>
          <p:nvSpPr>
            <p:cNvPr id="9" name="内容占位符 3">
              <a:extLst>
                <a:ext uri="{FF2B5EF4-FFF2-40B4-BE49-F238E27FC236}">
                  <a16:creationId xmlns:a16="http://schemas.microsoft.com/office/drawing/2014/main" id="{B5BFCB0F-1F3E-2C87-FE76-55410A211E3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1201" y="1730790"/>
              <a:ext cx="4664520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6800" rIns="91440" bIns="45720" numCol="1" anchor="t" anchorCtr="0" compatLnSpc="1">
              <a:prstTxWarp prst="textNoShape">
                <a:avLst/>
              </a:prstTxWarp>
            </a:bodyPr>
            <a:lstStyle>
              <a:lvl1pPr marL="228600" indent="-3600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p"/>
                <a:defRPr lang="zh-CN" altLang="en-US" sz="2200" kern="1200" dirty="0" smtClean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1pPr>
              <a:lvl2pPr marL="685800" indent="-3600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0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2pPr>
              <a:lvl3pPr marL="1143000" indent="-3600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18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3pPr>
              <a:lvl4pPr marL="1600200" indent="-3600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16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4pPr>
              <a:lvl5pPr marL="2057400" indent="-3600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16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16754D"/>
                </a:buClr>
                <a:buSzPct val="10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    超平面方程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: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endParaRPr>
            </a:p>
          </p:txBody>
        </p:sp>
        <p:pic>
          <p:nvPicPr>
            <p:cNvPr id="10" name="图片 6">
              <a:extLst>
                <a:ext uri="{FF2B5EF4-FFF2-40B4-BE49-F238E27FC236}">
                  <a16:creationId xmlns:a16="http://schemas.microsoft.com/office/drawing/2014/main" id="{D6511B5C-E4FA-599F-2854-70DBC12F9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7013" y="1759365"/>
              <a:ext cx="1614488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7319B7D-F76B-B253-3107-5F4CA0877B75}"/>
              </a:ext>
            </a:extLst>
          </p:cNvPr>
          <p:cNvGrpSpPr/>
          <p:nvPr/>
        </p:nvGrpSpPr>
        <p:grpSpPr>
          <a:xfrm>
            <a:off x="3301205" y="2464447"/>
            <a:ext cx="5588000" cy="3484562"/>
            <a:chOff x="2257425" y="2189163"/>
            <a:chExt cx="5588000" cy="3484562"/>
          </a:xfrm>
        </p:grpSpPr>
        <p:sp>
          <p:nvSpPr>
            <p:cNvPr id="111" name="内容占位符 3">
              <a:extLst>
                <a:ext uri="{FF2B5EF4-FFF2-40B4-BE49-F238E27FC236}">
                  <a16:creationId xmlns:a16="http://schemas.microsoft.com/office/drawing/2014/main" id="{076285FB-6231-2725-9E64-B75D5F9AAF9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65963" y="2349500"/>
              <a:ext cx="779462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46800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tx2"/>
                </a:buClr>
                <a:buSzPct val="120000"/>
                <a:buFont typeface="Wingdings" panose="05000000000000000000" pitchFamily="2" charset="2"/>
                <a:buChar char="p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buSzPct val="100000"/>
                <a:buFont typeface="Wingdings" panose="05000000000000000000" pitchFamily="2" charset="2"/>
                <a:buNone/>
              </a:pPr>
              <a:r>
                <a:rPr lang="zh-CN" altLang="en-US"/>
                <a:t>间隔</a:t>
              </a:r>
            </a:p>
          </p:txBody>
        </p: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2A0A9D05-F3A3-ED46-3148-97EC591C06D0}"/>
                </a:ext>
              </a:extLst>
            </p:cNvPr>
            <p:cNvCxnSpPr/>
            <p:nvPr/>
          </p:nvCxnSpPr>
          <p:spPr>
            <a:xfrm flipH="1" flipV="1">
              <a:off x="2679700" y="2206625"/>
              <a:ext cx="0" cy="3121025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6E5B144F-2D4E-9E7C-B334-6D5CD8223890}"/>
                </a:ext>
              </a:extLst>
            </p:cNvPr>
            <p:cNvCxnSpPr/>
            <p:nvPr/>
          </p:nvCxnSpPr>
          <p:spPr>
            <a:xfrm>
              <a:off x="2668588" y="5327650"/>
              <a:ext cx="3816350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5F6FC128-2659-0BF8-3049-A6D9DA299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5227638"/>
              <a:ext cx="34766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tx2"/>
                </a:buClr>
                <a:buSzPct val="120000"/>
                <a:buFont typeface="Wingdings" panose="05000000000000000000" pitchFamily="2" charset="2"/>
                <a:buChar char="p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"/>
                </a:rPr>
                <a:t>0</a:t>
              </a:r>
              <a:endParaRPr lang="zh-CN" altLang="en-US" sz="1400">
                <a:latin typeface="Times "/>
              </a:endParaRPr>
            </a:p>
          </p:txBody>
        </p:sp>
        <p:grpSp>
          <p:nvGrpSpPr>
            <p:cNvPr id="115" name="组合 155">
              <a:extLst>
                <a:ext uri="{FF2B5EF4-FFF2-40B4-BE49-F238E27FC236}">
                  <a16:creationId xmlns:a16="http://schemas.microsoft.com/office/drawing/2014/main" id="{A7432373-C73C-8686-D30B-7E422AF66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0350" y="2943225"/>
              <a:ext cx="136525" cy="134938"/>
              <a:chOff x="5476803" y="2392530"/>
              <a:chExt cx="108000" cy="108000"/>
            </a:xfrm>
          </p:grpSpPr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FE19C542-F3A8-29B0-496A-A3D8FA5B7B3E}"/>
                  </a:ext>
                </a:extLst>
              </p:cNvPr>
              <p:cNvCxnSpPr/>
              <p:nvPr/>
            </p:nvCxnSpPr>
            <p:spPr>
              <a:xfrm>
                <a:off x="5476803" y="2447165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38367E24-CB33-5380-AF9A-13A122B0E7F0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组合 156">
              <a:extLst>
                <a:ext uri="{FF2B5EF4-FFF2-40B4-BE49-F238E27FC236}">
                  <a16:creationId xmlns:a16="http://schemas.microsoft.com/office/drawing/2014/main" id="{765F795E-C49B-9148-B56A-AF56846603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1600" y="3748088"/>
              <a:ext cx="134938" cy="134937"/>
              <a:chOff x="5476803" y="2392530"/>
              <a:chExt cx="108000" cy="108000"/>
            </a:xfrm>
          </p:grpSpPr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43720639-BAB3-7443-CB44-684C756A1DD5}"/>
                  </a:ext>
                </a:extLst>
              </p:cNvPr>
              <p:cNvCxnSpPr/>
              <p:nvPr/>
            </p:nvCxnSpPr>
            <p:spPr>
              <a:xfrm>
                <a:off x="5476803" y="2447165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A7E6D409-4AB2-9B16-2AF5-98DB125B237A}"/>
                  </a:ext>
                </a:extLst>
              </p:cNvPr>
              <p:cNvCxnSpPr/>
              <p:nvPr/>
            </p:nvCxnSpPr>
            <p:spPr>
              <a:xfrm rot="5400000">
                <a:off x="5477438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组合 157">
              <a:extLst>
                <a:ext uri="{FF2B5EF4-FFF2-40B4-BE49-F238E27FC236}">
                  <a16:creationId xmlns:a16="http://schemas.microsoft.com/office/drawing/2014/main" id="{3D079668-208B-49A5-C331-3EC8B56B2F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0938" y="3552825"/>
              <a:ext cx="136525" cy="133350"/>
              <a:chOff x="5476803" y="2392530"/>
              <a:chExt cx="108000" cy="108000"/>
            </a:xfrm>
          </p:grpSpPr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45253FDF-D315-9F59-15A8-92D343062A98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C340F482-FD5F-5A0D-5513-9357E401DFE4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组合 158">
              <a:extLst>
                <a:ext uri="{FF2B5EF4-FFF2-40B4-BE49-F238E27FC236}">
                  <a16:creationId xmlns:a16="http://schemas.microsoft.com/office/drawing/2014/main" id="{430D25B6-1B93-4D04-391C-AAC1F25176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325" y="3833813"/>
              <a:ext cx="136525" cy="133350"/>
              <a:chOff x="5476803" y="2392530"/>
              <a:chExt cx="108000" cy="108000"/>
            </a:xfrm>
          </p:grpSpPr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386BD95F-8A7D-4863-CBE1-B19F3AA7BC4F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16320FDB-F05C-8657-F6C0-1257E141BD2A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组合 159">
              <a:extLst>
                <a:ext uri="{FF2B5EF4-FFF2-40B4-BE49-F238E27FC236}">
                  <a16:creationId xmlns:a16="http://schemas.microsoft.com/office/drawing/2014/main" id="{2210BA6B-D5BB-F794-C574-A35A7A651A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0750" y="4052888"/>
              <a:ext cx="136525" cy="133350"/>
              <a:chOff x="5476803" y="2392530"/>
              <a:chExt cx="108000" cy="108000"/>
            </a:xfrm>
          </p:grpSpPr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8F552E21-DD7D-F471-7746-67CF1165AB18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2657F2A0-EDCC-DB87-E662-F727721C69A2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组合 160">
              <a:extLst>
                <a:ext uri="{FF2B5EF4-FFF2-40B4-BE49-F238E27FC236}">
                  <a16:creationId xmlns:a16="http://schemas.microsoft.com/office/drawing/2014/main" id="{FF289D9E-675F-B706-D903-B7041159BB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2075" y="4044950"/>
              <a:ext cx="136525" cy="133350"/>
              <a:chOff x="5476803" y="2392530"/>
              <a:chExt cx="108000" cy="108000"/>
            </a:xfrm>
          </p:grpSpPr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FB237146-C62D-2B37-C9DA-52FBDC483424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E93AC764-94AF-E432-26FC-5453CDCBBCD9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组合 161">
              <a:extLst>
                <a:ext uri="{FF2B5EF4-FFF2-40B4-BE49-F238E27FC236}">
                  <a16:creationId xmlns:a16="http://schemas.microsoft.com/office/drawing/2014/main" id="{071C07F7-6CE6-1A46-A46B-5A22C7AD97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995613"/>
              <a:ext cx="136525" cy="133350"/>
              <a:chOff x="5476803" y="2392530"/>
              <a:chExt cx="108000" cy="108000"/>
            </a:xfrm>
          </p:grpSpPr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52675463-26F2-C242-021E-D487A22E5675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2273E5A3-AFA7-7A66-18A4-3E4A9719CE97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661207CF-AD72-A4D1-767C-D0FB5F01F506}"/>
                </a:ext>
              </a:extLst>
            </p:cNvPr>
            <p:cNvCxnSpPr/>
            <p:nvPr/>
          </p:nvCxnSpPr>
          <p:spPr>
            <a:xfrm>
              <a:off x="5402263" y="4364038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D1F85856-4666-5A42-CBA5-8CD3DACD652B}"/>
                </a:ext>
              </a:extLst>
            </p:cNvPr>
            <p:cNvCxnSpPr/>
            <p:nvPr/>
          </p:nvCxnSpPr>
          <p:spPr>
            <a:xfrm>
              <a:off x="4756150" y="4222750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B8538556-DE4B-6CCB-31D4-FD3DBB6EE4D5}"/>
                </a:ext>
              </a:extLst>
            </p:cNvPr>
            <p:cNvCxnSpPr/>
            <p:nvPr/>
          </p:nvCxnSpPr>
          <p:spPr>
            <a:xfrm>
              <a:off x="4598988" y="4910138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CD93D8F8-6B6B-D29D-A096-17A573EE8C39}"/>
                </a:ext>
              </a:extLst>
            </p:cNvPr>
            <p:cNvCxnSpPr/>
            <p:nvPr/>
          </p:nvCxnSpPr>
          <p:spPr>
            <a:xfrm>
              <a:off x="4175125" y="4783138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FF671757-E874-414A-20F4-DD13A668B8CB}"/>
                </a:ext>
              </a:extLst>
            </p:cNvPr>
            <p:cNvCxnSpPr/>
            <p:nvPr/>
          </p:nvCxnSpPr>
          <p:spPr>
            <a:xfrm>
              <a:off x="5192713" y="4732338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95643251-F1E4-85EF-FC8D-74D3DAB2C3F0}"/>
                </a:ext>
              </a:extLst>
            </p:cNvPr>
            <p:cNvCxnSpPr/>
            <p:nvPr/>
          </p:nvCxnSpPr>
          <p:spPr>
            <a:xfrm>
              <a:off x="5249863" y="4570413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C0CA8C8C-028E-2060-0CF3-8B9379CC414A}"/>
                </a:ext>
              </a:extLst>
            </p:cNvPr>
            <p:cNvCxnSpPr/>
            <p:nvPr/>
          </p:nvCxnSpPr>
          <p:spPr>
            <a:xfrm>
              <a:off x="4521200" y="4640263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87B7DDB9-221D-06DD-BA95-C94954E1E6E0}"/>
                </a:ext>
              </a:extLst>
            </p:cNvPr>
            <p:cNvCxnSpPr/>
            <p:nvPr/>
          </p:nvCxnSpPr>
          <p:spPr>
            <a:xfrm>
              <a:off x="5470525" y="4119563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0A220563-8E74-D36F-8B05-B31223619054}"/>
                </a:ext>
              </a:extLst>
            </p:cNvPr>
            <p:cNvCxnSpPr/>
            <p:nvPr/>
          </p:nvCxnSpPr>
          <p:spPr>
            <a:xfrm>
              <a:off x="4824413" y="4570413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5FAA0CAE-9491-2356-BBC0-D12734F5C2B1}"/>
                </a:ext>
              </a:extLst>
            </p:cNvPr>
            <p:cNvCxnSpPr/>
            <p:nvPr/>
          </p:nvCxnSpPr>
          <p:spPr>
            <a:xfrm flipV="1">
              <a:off x="3440113" y="2714625"/>
              <a:ext cx="2466975" cy="237331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组合 172">
              <a:extLst>
                <a:ext uri="{FF2B5EF4-FFF2-40B4-BE49-F238E27FC236}">
                  <a16:creationId xmlns:a16="http://schemas.microsoft.com/office/drawing/2014/main" id="{8A0E54FD-577D-8797-B228-7CCE122829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625" y="2797175"/>
              <a:ext cx="136525" cy="134938"/>
              <a:chOff x="5476803" y="2392530"/>
              <a:chExt cx="108000" cy="108000"/>
            </a:xfrm>
          </p:grpSpPr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3A387B02-95E7-81A8-71FE-61A5A1136232}"/>
                  </a:ext>
                </a:extLst>
              </p:cNvPr>
              <p:cNvCxnSpPr/>
              <p:nvPr/>
            </p:nvCxnSpPr>
            <p:spPr>
              <a:xfrm>
                <a:off x="5476803" y="2447165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773DE16E-0818-2CFC-57DE-4312C2A37878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组合 173">
              <a:extLst>
                <a:ext uri="{FF2B5EF4-FFF2-40B4-BE49-F238E27FC236}">
                  <a16:creationId xmlns:a16="http://schemas.microsoft.com/office/drawing/2014/main" id="{6DCC4553-FB89-138F-8CEF-F4488FD4CA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3875" y="3062288"/>
              <a:ext cx="136525" cy="133350"/>
              <a:chOff x="5476803" y="2392530"/>
              <a:chExt cx="108000" cy="108000"/>
            </a:xfrm>
          </p:grpSpPr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BCA8645C-6666-8EB0-3A2D-9835B163C7AE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2CC0A059-A704-65BE-A6AE-41A4EA1B2A62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组合 174">
              <a:extLst>
                <a:ext uri="{FF2B5EF4-FFF2-40B4-BE49-F238E27FC236}">
                  <a16:creationId xmlns:a16="http://schemas.microsoft.com/office/drawing/2014/main" id="{43243DAC-5BC8-594F-1CB2-6120BD55DF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7375" y="4230688"/>
              <a:ext cx="136525" cy="133350"/>
              <a:chOff x="5476803" y="2392530"/>
              <a:chExt cx="108000" cy="108000"/>
            </a:xfrm>
          </p:grpSpPr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EAC0D2AB-F167-071C-81DA-C4C8B1D1CDDD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>
                <a:extLst>
                  <a:ext uri="{FF2B5EF4-FFF2-40B4-BE49-F238E27FC236}">
                    <a16:creationId xmlns:a16="http://schemas.microsoft.com/office/drawing/2014/main" id="{9AD0158F-EEE4-9966-784D-A6798E0D6A70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组合 175">
              <a:extLst>
                <a:ext uri="{FF2B5EF4-FFF2-40B4-BE49-F238E27FC236}">
                  <a16:creationId xmlns:a16="http://schemas.microsoft.com/office/drawing/2014/main" id="{4E84FB7E-0F04-242F-C474-CEC8EC52C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3163" y="3222625"/>
              <a:ext cx="136525" cy="134938"/>
              <a:chOff x="5476803" y="2392530"/>
              <a:chExt cx="108000" cy="108000"/>
            </a:xfrm>
          </p:grpSpPr>
          <p:cxnSp>
            <p:nvCxnSpPr>
              <p:cNvPr id="162" name="直接连接符 161">
                <a:extLst>
                  <a:ext uri="{FF2B5EF4-FFF2-40B4-BE49-F238E27FC236}">
                    <a16:creationId xmlns:a16="http://schemas.microsoft.com/office/drawing/2014/main" id="{CA01D923-7504-BD54-E2EB-3CAE526E34A1}"/>
                  </a:ext>
                </a:extLst>
              </p:cNvPr>
              <p:cNvCxnSpPr/>
              <p:nvPr/>
            </p:nvCxnSpPr>
            <p:spPr>
              <a:xfrm>
                <a:off x="5476803" y="2447165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>
                <a:extLst>
                  <a:ext uri="{FF2B5EF4-FFF2-40B4-BE49-F238E27FC236}">
                    <a16:creationId xmlns:a16="http://schemas.microsoft.com/office/drawing/2014/main" id="{A38C946F-F878-05E2-2D5A-BF30A430684E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组合 176">
              <a:extLst>
                <a:ext uri="{FF2B5EF4-FFF2-40B4-BE49-F238E27FC236}">
                  <a16:creationId xmlns:a16="http://schemas.microsoft.com/office/drawing/2014/main" id="{A9F5C466-B0D6-8441-1B28-87D2B0835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9138" y="3503613"/>
              <a:ext cx="134937" cy="133350"/>
              <a:chOff x="5476803" y="2392530"/>
              <a:chExt cx="108000" cy="108000"/>
            </a:xfrm>
          </p:grpSpPr>
          <p:cxnSp>
            <p:nvCxnSpPr>
              <p:cNvPr id="160" name="直接连接符 159">
                <a:extLst>
                  <a:ext uri="{FF2B5EF4-FFF2-40B4-BE49-F238E27FC236}">
                    <a16:creationId xmlns:a16="http://schemas.microsoft.com/office/drawing/2014/main" id="{7BF3779B-C6CE-E84B-CC78-A893C315CCB1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43B2365B-6334-4D54-8F1D-F20C6FBF3D86}"/>
                  </a:ext>
                </a:extLst>
              </p:cNvPr>
              <p:cNvCxnSpPr/>
              <p:nvPr/>
            </p:nvCxnSpPr>
            <p:spPr>
              <a:xfrm rot="5400000">
                <a:off x="5477438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F15C1A8A-0661-676C-D79D-667390FB36AD}"/>
                </a:ext>
              </a:extLst>
            </p:cNvPr>
            <p:cNvCxnSpPr/>
            <p:nvPr/>
          </p:nvCxnSpPr>
          <p:spPr>
            <a:xfrm>
              <a:off x="4973638" y="4889500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4BC2B534-ADDC-9D5D-8BA0-2DCE2CC3587B}"/>
                </a:ext>
              </a:extLst>
            </p:cNvPr>
            <p:cNvCxnSpPr/>
            <p:nvPr/>
          </p:nvCxnSpPr>
          <p:spPr>
            <a:xfrm>
              <a:off x="5110163" y="4297363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35ADED65-7B35-EBA2-3A3B-2C5C831F69E3}"/>
                </a:ext>
              </a:extLst>
            </p:cNvPr>
            <p:cNvCxnSpPr/>
            <p:nvPr/>
          </p:nvCxnSpPr>
          <p:spPr>
            <a:xfrm>
              <a:off x="5249863" y="3900488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DA05D46F-D0EF-E878-80E5-73A012B3CDA8}"/>
                </a:ext>
              </a:extLst>
            </p:cNvPr>
            <p:cNvCxnSpPr/>
            <p:nvPr/>
          </p:nvCxnSpPr>
          <p:spPr>
            <a:xfrm>
              <a:off x="5702300" y="3617913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41" name="Object 304">
              <a:extLst>
                <a:ext uri="{FF2B5EF4-FFF2-40B4-BE49-F238E27FC236}">
                  <a16:creationId xmlns:a16="http://schemas.microsoft.com/office/drawing/2014/main" id="{5E109551-C9AD-03BB-425F-51DC790BEB0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064844"/>
                </p:ext>
              </p:extLst>
            </p:nvPr>
          </p:nvGraphicFramePr>
          <p:xfrm>
            <a:off x="5907088" y="5405438"/>
            <a:ext cx="279400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6" imgW="137351" imgH="130992" progId="">
                    <p:embed/>
                  </p:oleObj>
                </mc:Choice>
                <mc:Fallback>
                  <p:oleObj name="Formula" r:id="rId6" imgW="137351" imgH="130992" progId="">
                    <p:embed/>
                    <p:pic>
                      <p:nvPicPr>
                        <p:cNvPr id="182" name="Object 304">
                          <a:extLst>
                            <a:ext uri="{FF2B5EF4-FFF2-40B4-BE49-F238E27FC236}">
                              <a16:creationId xmlns:a16="http://schemas.microsoft.com/office/drawing/2014/main" id="{F7AB9FDE-68B8-18C0-9FE0-BCFDC1B5A9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7088" y="5405438"/>
                          <a:ext cx="279400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" name="Object 305">
              <a:extLst>
                <a:ext uri="{FF2B5EF4-FFF2-40B4-BE49-F238E27FC236}">
                  <a16:creationId xmlns:a16="http://schemas.microsoft.com/office/drawing/2014/main" id="{42464610-8AF4-A23B-5BCC-8B23252C9B4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8054923"/>
                </p:ext>
              </p:extLst>
            </p:nvPr>
          </p:nvGraphicFramePr>
          <p:xfrm>
            <a:off x="2257425" y="2454275"/>
            <a:ext cx="290513" cy="268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8" imgW="141166" imgH="130992" progId="">
                    <p:embed/>
                  </p:oleObj>
                </mc:Choice>
                <mc:Fallback>
                  <p:oleObj name="Formula" r:id="rId8" imgW="141166" imgH="130992" progId="">
                    <p:embed/>
                    <p:pic>
                      <p:nvPicPr>
                        <p:cNvPr id="183" name="Object 305">
                          <a:extLst>
                            <a:ext uri="{FF2B5EF4-FFF2-40B4-BE49-F238E27FC236}">
                              <a16:creationId xmlns:a16="http://schemas.microsoft.com/office/drawing/2014/main" id="{24140BC0-1806-E26A-C05E-20482B7120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7425" y="2454275"/>
                          <a:ext cx="290513" cy="268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5611F695-DAEA-5255-9010-D599FB602E71}"/>
                </a:ext>
              </a:extLst>
            </p:cNvPr>
            <p:cNvCxnSpPr/>
            <p:nvPr/>
          </p:nvCxnSpPr>
          <p:spPr>
            <a:xfrm flipV="1">
              <a:off x="3727450" y="2903538"/>
              <a:ext cx="2466975" cy="237331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346BF49F-8742-9AC5-933E-9710841BDA4B}"/>
                </a:ext>
              </a:extLst>
            </p:cNvPr>
            <p:cNvCxnSpPr/>
            <p:nvPr/>
          </p:nvCxnSpPr>
          <p:spPr>
            <a:xfrm flipV="1">
              <a:off x="3238500" y="2451100"/>
              <a:ext cx="2466975" cy="237331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288A1E82-73C8-93F4-E29A-C0CE07170057}"/>
                </a:ext>
              </a:extLst>
            </p:cNvPr>
            <p:cNvSpPr/>
            <p:nvPr/>
          </p:nvSpPr>
          <p:spPr>
            <a:xfrm>
              <a:off x="3851275" y="3997325"/>
              <a:ext cx="227013" cy="2238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D0C87219-B690-FDE7-6A02-2F8C1FBB77CB}"/>
                </a:ext>
              </a:extLst>
            </p:cNvPr>
            <p:cNvSpPr/>
            <p:nvPr/>
          </p:nvSpPr>
          <p:spPr>
            <a:xfrm>
              <a:off x="4122738" y="4673600"/>
              <a:ext cx="227012" cy="2238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C3415C59-154A-EF33-7C16-35FB6C04401E}"/>
                </a:ext>
              </a:extLst>
            </p:cNvPr>
            <p:cNvSpPr/>
            <p:nvPr/>
          </p:nvSpPr>
          <p:spPr>
            <a:xfrm>
              <a:off x="4716463" y="4108450"/>
              <a:ext cx="227012" cy="2222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8" name="右大括号 173">
              <a:extLst>
                <a:ext uri="{FF2B5EF4-FFF2-40B4-BE49-F238E27FC236}">
                  <a16:creationId xmlns:a16="http://schemas.microsoft.com/office/drawing/2014/main" id="{0A9C7D08-8DE5-D3F8-0AB4-03D490DB4A65}"/>
                </a:ext>
              </a:extLst>
            </p:cNvPr>
            <p:cNvSpPr/>
            <p:nvPr/>
          </p:nvSpPr>
          <p:spPr>
            <a:xfrm rot="19020000">
              <a:off x="5865813" y="2347913"/>
              <a:ext cx="180975" cy="668337"/>
            </a:xfrm>
            <a:custGeom>
              <a:avLst/>
              <a:gdLst>
                <a:gd name="connsiteX0" fmla="*/ 0 w 155448"/>
                <a:gd name="connsiteY0" fmla="*/ 0 h 914400"/>
                <a:gd name="connsiteX1" fmla="*/ 77724 w 155448"/>
                <a:gd name="connsiteY1" fmla="*/ 12953 h 914400"/>
                <a:gd name="connsiteX2" fmla="*/ 77724 w 155448"/>
                <a:gd name="connsiteY2" fmla="*/ 444247 h 914400"/>
                <a:gd name="connsiteX3" fmla="*/ 155448 w 155448"/>
                <a:gd name="connsiteY3" fmla="*/ 457200 h 914400"/>
                <a:gd name="connsiteX4" fmla="*/ 77724 w 155448"/>
                <a:gd name="connsiteY4" fmla="*/ 470153 h 914400"/>
                <a:gd name="connsiteX5" fmla="*/ 77724 w 155448"/>
                <a:gd name="connsiteY5" fmla="*/ 901447 h 914400"/>
                <a:gd name="connsiteX6" fmla="*/ 0 w 155448"/>
                <a:gd name="connsiteY6" fmla="*/ 914400 h 914400"/>
                <a:gd name="connsiteX7" fmla="*/ 0 w 155448"/>
                <a:gd name="connsiteY7" fmla="*/ 0 h 914400"/>
                <a:gd name="connsiteX0" fmla="*/ 0 w 155448"/>
                <a:gd name="connsiteY0" fmla="*/ 0 h 914400"/>
                <a:gd name="connsiteX1" fmla="*/ 77724 w 155448"/>
                <a:gd name="connsiteY1" fmla="*/ 12953 h 914400"/>
                <a:gd name="connsiteX2" fmla="*/ 77724 w 155448"/>
                <a:gd name="connsiteY2" fmla="*/ 444247 h 914400"/>
                <a:gd name="connsiteX3" fmla="*/ 155448 w 155448"/>
                <a:gd name="connsiteY3" fmla="*/ 457200 h 914400"/>
                <a:gd name="connsiteX4" fmla="*/ 77724 w 155448"/>
                <a:gd name="connsiteY4" fmla="*/ 470153 h 914400"/>
                <a:gd name="connsiteX5" fmla="*/ 77724 w 155448"/>
                <a:gd name="connsiteY5" fmla="*/ 901447 h 914400"/>
                <a:gd name="connsiteX6" fmla="*/ 0 w 155448"/>
                <a:gd name="connsiteY6" fmla="*/ 914400 h 914400"/>
                <a:gd name="connsiteX0" fmla="*/ 0 w 155449"/>
                <a:gd name="connsiteY0" fmla="*/ 0 h 914400"/>
                <a:gd name="connsiteX1" fmla="*/ 77724 w 155449"/>
                <a:gd name="connsiteY1" fmla="*/ 12953 h 914400"/>
                <a:gd name="connsiteX2" fmla="*/ 77724 w 155449"/>
                <a:gd name="connsiteY2" fmla="*/ 444247 h 914400"/>
                <a:gd name="connsiteX3" fmla="*/ 155448 w 155449"/>
                <a:gd name="connsiteY3" fmla="*/ 457200 h 914400"/>
                <a:gd name="connsiteX4" fmla="*/ 77724 w 155449"/>
                <a:gd name="connsiteY4" fmla="*/ 470153 h 914400"/>
                <a:gd name="connsiteX5" fmla="*/ 77724 w 155449"/>
                <a:gd name="connsiteY5" fmla="*/ 901447 h 914400"/>
                <a:gd name="connsiteX6" fmla="*/ 0 w 155449"/>
                <a:gd name="connsiteY6" fmla="*/ 914400 h 914400"/>
                <a:gd name="connsiteX7" fmla="*/ 0 w 155449"/>
                <a:gd name="connsiteY7" fmla="*/ 0 h 914400"/>
                <a:gd name="connsiteX0" fmla="*/ 0 w 155449"/>
                <a:gd name="connsiteY0" fmla="*/ 0 h 914400"/>
                <a:gd name="connsiteX1" fmla="*/ 77724 w 155449"/>
                <a:gd name="connsiteY1" fmla="*/ 12953 h 914400"/>
                <a:gd name="connsiteX2" fmla="*/ 77724 w 155449"/>
                <a:gd name="connsiteY2" fmla="*/ 444247 h 914400"/>
                <a:gd name="connsiteX3" fmla="*/ 155448 w 155449"/>
                <a:gd name="connsiteY3" fmla="*/ 457200 h 914400"/>
                <a:gd name="connsiteX4" fmla="*/ 75681 w 155449"/>
                <a:gd name="connsiteY4" fmla="*/ 482121 h 914400"/>
                <a:gd name="connsiteX5" fmla="*/ 77724 w 155449"/>
                <a:gd name="connsiteY5" fmla="*/ 901447 h 914400"/>
                <a:gd name="connsiteX6" fmla="*/ 0 w 155449"/>
                <a:gd name="connsiteY6" fmla="*/ 914400 h 914400"/>
                <a:gd name="connsiteX0" fmla="*/ 0 w 155451"/>
                <a:gd name="connsiteY0" fmla="*/ 0 h 914400"/>
                <a:gd name="connsiteX1" fmla="*/ 77724 w 155451"/>
                <a:gd name="connsiteY1" fmla="*/ 12953 h 914400"/>
                <a:gd name="connsiteX2" fmla="*/ 77724 w 155451"/>
                <a:gd name="connsiteY2" fmla="*/ 444247 h 914400"/>
                <a:gd name="connsiteX3" fmla="*/ 155448 w 155451"/>
                <a:gd name="connsiteY3" fmla="*/ 457200 h 914400"/>
                <a:gd name="connsiteX4" fmla="*/ 77724 w 155451"/>
                <a:gd name="connsiteY4" fmla="*/ 470153 h 914400"/>
                <a:gd name="connsiteX5" fmla="*/ 77724 w 155451"/>
                <a:gd name="connsiteY5" fmla="*/ 901447 h 914400"/>
                <a:gd name="connsiteX6" fmla="*/ 0 w 155451"/>
                <a:gd name="connsiteY6" fmla="*/ 914400 h 914400"/>
                <a:gd name="connsiteX7" fmla="*/ 0 w 155451"/>
                <a:gd name="connsiteY7" fmla="*/ 0 h 914400"/>
                <a:gd name="connsiteX0" fmla="*/ 0 w 155451"/>
                <a:gd name="connsiteY0" fmla="*/ 0 h 914400"/>
                <a:gd name="connsiteX1" fmla="*/ 77724 w 155451"/>
                <a:gd name="connsiteY1" fmla="*/ 12953 h 914400"/>
                <a:gd name="connsiteX2" fmla="*/ 79251 w 155451"/>
                <a:gd name="connsiteY2" fmla="*/ 426979 h 914400"/>
                <a:gd name="connsiteX3" fmla="*/ 155448 w 155451"/>
                <a:gd name="connsiteY3" fmla="*/ 457200 h 914400"/>
                <a:gd name="connsiteX4" fmla="*/ 75681 w 155451"/>
                <a:gd name="connsiteY4" fmla="*/ 482121 h 914400"/>
                <a:gd name="connsiteX5" fmla="*/ 77724 w 155451"/>
                <a:gd name="connsiteY5" fmla="*/ 901447 h 914400"/>
                <a:gd name="connsiteX6" fmla="*/ 0 w 155451"/>
                <a:gd name="connsiteY6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51" h="914400" stroke="0" extrusionOk="0">
                  <a:moveTo>
                    <a:pt x="0" y="0"/>
                  </a:moveTo>
                  <a:cubicBezTo>
                    <a:pt x="42926" y="0"/>
                    <a:pt x="77724" y="5799"/>
                    <a:pt x="77724" y="12953"/>
                  </a:cubicBezTo>
                  <a:lnTo>
                    <a:pt x="77724" y="444247"/>
                  </a:lnTo>
                  <a:cubicBezTo>
                    <a:pt x="77724" y="451401"/>
                    <a:pt x="112522" y="457200"/>
                    <a:pt x="155448" y="457200"/>
                  </a:cubicBezTo>
                  <a:cubicBezTo>
                    <a:pt x="112522" y="457200"/>
                    <a:pt x="77724" y="462999"/>
                    <a:pt x="77724" y="470153"/>
                  </a:cubicBezTo>
                  <a:lnTo>
                    <a:pt x="77724" y="901447"/>
                  </a:lnTo>
                  <a:cubicBezTo>
                    <a:pt x="77724" y="908601"/>
                    <a:pt x="42926" y="914400"/>
                    <a:pt x="0" y="914400"/>
                  </a:cubicBezTo>
                  <a:lnTo>
                    <a:pt x="0" y="0"/>
                  </a:lnTo>
                  <a:close/>
                </a:path>
                <a:path w="155451" h="914400" fill="none">
                  <a:moveTo>
                    <a:pt x="0" y="0"/>
                  </a:moveTo>
                  <a:cubicBezTo>
                    <a:pt x="42926" y="0"/>
                    <a:pt x="77724" y="5799"/>
                    <a:pt x="77724" y="12953"/>
                  </a:cubicBezTo>
                  <a:lnTo>
                    <a:pt x="79251" y="426979"/>
                  </a:lnTo>
                  <a:cubicBezTo>
                    <a:pt x="79251" y="434133"/>
                    <a:pt x="156043" y="448010"/>
                    <a:pt x="155448" y="457200"/>
                  </a:cubicBezTo>
                  <a:cubicBezTo>
                    <a:pt x="154853" y="466390"/>
                    <a:pt x="75681" y="474967"/>
                    <a:pt x="75681" y="482121"/>
                  </a:cubicBezTo>
                  <a:cubicBezTo>
                    <a:pt x="75681" y="625886"/>
                    <a:pt x="77724" y="757682"/>
                    <a:pt x="77724" y="901447"/>
                  </a:cubicBezTo>
                  <a:cubicBezTo>
                    <a:pt x="77724" y="908601"/>
                    <a:pt x="42926" y="914400"/>
                    <a:pt x="0" y="91440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9" name="任意多边形 193">
              <a:extLst>
                <a:ext uri="{FF2B5EF4-FFF2-40B4-BE49-F238E27FC236}">
                  <a16:creationId xmlns:a16="http://schemas.microsoft.com/office/drawing/2014/main" id="{825A5808-EBCE-03CE-E370-BF27831602EA}"/>
                </a:ext>
              </a:extLst>
            </p:cNvPr>
            <p:cNvSpPr/>
            <p:nvPr/>
          </p:nvSpPr>
          <p:spPr>
            <a:xfrm>
              <a:off x="4930775" y="2492375"/>
              <a:ext cx="233363" cy="460375"/>
            </a:xfrm>
            <a:custGeom>
              <a:avLst/>
              <a:gdLst>
                <a:gd name="connsiteX0" fmla="*/ 0 w 185738"/>
                <a:gd name="connsiteY0" fmla="*/ 0 h 371475"/>
                <a:gd name="connsiteX1" fmla="*/ 33338 w 185738"/>
                <a:gd name="connsiteY1" fmla="*/ 204787 h 371475"/>
                <a:gd name="connsiteX2" fmla="*/ 185738 w 185738"/>
                <a:gd name="connsiteY2" fmla="*/ 3714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738" h="371475">
                  <a:moveTo>
                    <a:pt x="0" y="0"/>
                  </a:moveTo>
                  <a:cubicBezTo>
                    <a:pt x="1191" y="71437"/>
                    <a:pt x="2382" y="142875"/>
                    <a:pt x="33338" y="204787"/>
                  </a:cubicBezTo>
                  <a:cubicBezTo>
                    <a:pt x="64294" y="266699"/>
                    <a:pt x="125016" y="319087"/>
                    <a:pt x="185738" y="37147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0" name="任意多边形 194">
              <a:extLst>
                <a:ext uri="{FF2B5EF4-FFF2-40B4-BE49-F238E27FC236}">
                  <a16:creationId xmlns:a16="http://schemas.microsoft.com/office/drawing/2014/main" id="{CE1F5625-98F2-F042-A564-CC935C4E630B}"/>
                </a:ext>
              </a:extLst>
            </p:cNvPr>
            <p:cNvSpPr/>
            <p:nvPr/>
          </p:nvSpPr>
          <p:spPr>
            <a:xfrm>
              <a:off x="5435600" y="3689350"/>
              <a:ext cx="473075" cy="306388"/>
            </a:xfrm>
            <a:custGeom>
              <a:avLst/>
              <a:gdLst>
                <a:gd name="connsiteX0" fmla="*/ 374650 w 374650"/>
                <a:gd name="connsiteY0" fmla="*/ 247650 h 248260"/>
                <a:gd name="connsiteX1" fmla="*/ 209550 w 374650"/>
                <a:gd name="connsiteY1" fmla="*/ 209550 h 248260"/>
                <a:gd name="connsiteX2" fmla="*/ 0 w 374650"/>
                <a:gd name="connsiteY2" fmla="*/ 0 h 24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" h="248260">
                  <a:moveTo>
                    <a:pt x="374650" y="247650"/>
                  </a:moveTo>
                  <a:cubicBezTo>
                    <a:pt x="323321" y="249237"/>
                    <a:pt x="271992" y="250825"/>
                    <a:pt x="209550" y="209550"/>
                  </a:cubicBezTo>
                  <a:cubicBezTo>
                    <a:pt x="147108" y="168275"/>
                    <a:pt x="73554" y="8413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1" name="任意多边形 195">
              <a:extLst>
                <a:ext uri="{FF2B5EF4-FFF2-40B4-BE49-F238E27FC236}">
                  <a16:creationId xmlns:a16="http://schemas.microsoft.com/office/drawing/2014/main" id="{CC0C202D-AE46-3569-0948-95C5E7B8328D}"/>
                </a:ext>
              </a:extLst>
            </p:cNvPr>
            <p:cNvSpPr/>
            <p:nvPr/>
          </p:nvSpPr>
          <p:spPr>
            <a:xfrm>
              <a:off x="5548313" y="3092450"/>
              <a:ext cx="473075" cy="301625"/>
            </a:xfrm>
            <a:custGeom>
              <a:avLst/>
              <a:gdLst>
                <a:gd name="connsiteX0" fmla="*/ 368300 w 368300"/>
                <a:gd name="connsiteY0" fmla="*/ 228600 h 241300"/>
                <a:gd name="connsiteX1" fmla="*/ 209550 w 368300"/>
                <a:gd name="connsiteY1" fmla="*/ 215900 h 241300"/>
                <a:gd name="connsiteX2" fmla="*/ 0 w 368300"/>
                <a:gd name="connsiteY2" fmla="*/ 0 h 241300"/>
                <a:gd name="connsiteX0" fmla="*/ 349250 w 349250"/>
                <a:gd name="connsiteY0" fmla="*/ 247650 h 254239"/>
                <a:gd name="connsiteX1" fmla="*/ 209550 w 349250"/>
                <a:gd name="connsiteY1" fmla="*/ 215900 h 254239"/>
                <a:gd name="connsiteX2" fmla="*/ 0 w 349250"/>
                <a:gd name="connsiteY2" fmla="*/ 0 h 254239"/>
                <a:gd name="connsiteX0" fmla="*/ 374650 w 374650"/>
                <a:gd name="connsiteY0" fmla="*/ 254000 h 259411"/>
                <a:gd name="connsiteX1" fmla="*/ 209550 w 374650"/>
                <a:gd name="connsiteY1" fmla="*/ 215900 h 259411"/>
                <a:gd name="connsiteX2" fmla="*/ 0 w 374650"/>
                <a:gd name="connsiteY2" fmla="*/ 0 h 259411"/>
                <a:gd name="connsiteX0" fmla="*/ 374650 w 374650"/>
                <a:gd name="connsiteY0" fmla="*/ 254000 h 254671"/>
                <a:gd name="connsiteX1" fmla="*/ 209550 w 374650"/>
                <a:gd name="connsiteY1" fmla="*/ 215900 h 254671"/>
                <a:gd name="connsiteX2" fmla="*/ 0 w 374650"/>
                <a:gd name="connsiteY2" fmla="*/ 0 h 254671"/>
                <a:gd name="connsiteX0" fmla="*/ 374650 w 374650"/>
                <a:gd name="connsiteY0" fmla="*/ 254000 h 254033"/>
                <a:gd name="connsiteX1" fmla="*/ 175891 w 374650"/>
                <a:gd name="connsiteY1" fmla="*/ 165412 h 254033"/>
                <a:gd name="connsiteX2" fmla="*/ 0 w 374650"/>
                <a:gd name="connsiteY2" fmla="*/ 0 h 254033"/>
                <a:gd name="connsiteX0" fmla="*/ 374650 w 374650"/>
                <a:gd name="connsiteY0" fmla="*/ 242781 h 242822"/>
                <a:gd name="connsiteX1" fmla="*/ 175891 w 374650"/>
                <a:gd name="connsiteY1" fmla="*/ 165412 h 242822"/>
                <a:gd name="connsiteX2" fmla="*/ 0 w 374650"/>
                <a:gd name="connsiteY2" fmla="*/ 0 h 242822"/>
                <a:gd name="connsiteX0" fmla="*/ 374650 w 374650"/>
                <a:gd name="connsiteY0" fmla="*/ 242781 h 243284"/>
                <a:gd name="connsiteX1" fmla="*/ 198330 w 374650"/>
                <a:gd name="connsiteY1" fmla="*/ 204681 h 243284"/>
                <a:gd name="connsiteX2" fmla="*/ 0 w 374650"/>
                <a:gd name="connsiteY2" fmla="*/ 0 h 24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" h="243284">
                  <a:moveTo>
                    <a:pt x="374650" y="242781"/>
                  </a:moveTo>
                  <a:cubicBezTo>
                    <a:pt x="314746" y="244261"/>
                    <a:pt x="260772" y="245144"/>
                    <a:pt x="198330" y="204681"/>
                  </a:cubicBezTo>
                  <a:cubicBezTo>
                    <a:pt x="135888" y="164218"/>
                    <a:pt x="74083" y="8890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1E8CA914-908E-3C22-1368-8112419482E0}"/>
                </a:ext>
              </a:extLst>
            </p:cNvPr>
            <p:cNvCxnSpPr/>
            <p:nvPr/>
          </p:nvCxnSpPr>
          <p:spPr>
            <a:xfrm flipH="1" flipV="1">
              <a:off x="4132263" y="3009900"/>
              <a:ext cx="714375" cy="73818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右大括号 173">
              <a:extLst>
                <a:ext uri="{FF2B5EF4-FFF2-40B4-BE49-F238E27FC236}">
                  <a16:creationId xmlns:a16="http://schemas.microsoft.com/office/drawing/2014/main" id="{0B2264AC-A94E-EF15-8607-3626D154EBB2}"/>
                </a:ext>
              </a:extLst>
            </p:cNvPr>
            <p:cNvSpPr/>
            <p:nvPr/>
          </p:nvSpPr>
          <p:spPr>
            <a:xfrm rot="18960000" flipH="1">
              <a:off x="4341813" y="2982913"/>
              <a:ext cx="134937" cy="936625"/>
            </a:xfrm>
            <a:custGeom>
              <a:avLst/>
              <a:gdLst>
                <a:gd name="connsiteX0" fmla="*/ 0 w 155448"/>
                <a:gd name="connsiteY0" fmla="*/ 0 h 914400"/>
                <a:gd name="connsiteX1" fmla="*/ 77724 w 155448"/>
                <a:gd name="connsiteY1" fmla="*/ 12953 h 914400"/>
                <a:gd name="connsiteX2" fmla="*/ 77724 w 155448"/>
                <a:gd name="connsiteY2" fmla="*/ 444247 h 914400"/>
                <a:gd name="connsiteX3" fmla="*/ 155448 w 155448"/>
                <a:gd name="connsiteY3" fmla="*/ 457200 h 914400"/>
                <a:gd name="connsiteX4" fmla="*/ 77724 w 155448"/>
                <a:gd name="connsiteY4" fmla="*/ 470153 h 914400"/>
                <a:gd name="connsiteX5" fmla="*/ 77724 w 155448"/>
                <a:gd name="connsiteY5" fmla="*/ 901447 h 914400"/>
                <a:gd name="connsiteX6" fmla="*/ 0 w 155448"/>
                <a:gd name="connsiteY6" fmla="*/ 914400 h 914400"/>
                <a:gd name="connsiteX7" fmla="*/ 0 w 155448"/>
                <a:gd name="connsiteY7" fmla="*/ 0 h 914400"/>
                <a:gd name="connsiteX0" fmla="*/ 0 w 155448"/>
                <a:gd name="connsiteY0" fmla="*/ 0 h 914400"/>
                <a:gd name="connsiteX1" fmla="*/ 77724 w 155448"/>
                <a:gd name="connsiteY1" fmla="*/ 12953 h 914400"/>
                <a:gd name="connsiteX2" fmla="*/ 77724 w 155448"/>
                <a:gd name="connsiteY2" fmla="*/ 444247 h 914400"/>
                <a:gd name="connsiteX3" fmla="*/ 155448 w 155448"/>
                <a:gd name="connsiteY3" fmla="*/ 457200 h 914400"/>
                <a:gd name="connsiteX4" fmla="*/ 77724 w 155448"/>
                <a:gd name="connsiteY4" fmla="*/ 470153 h 914400"/>
                <a:gd name="connsiteX5" fmla="*/ 77724 w 155448"/>
                <a:gd name="connsiteY5" fmla="*/ 901447 h 914400"/>
                <a:gd name="connsiteX6" fmla="*/ 0 w 155448"/>
                <a:gd name="connsiteY6" fmla="*/ 914400 h 914400"/>
                <a:gd name="connsiteX0" fmla="*/ 0 w 155449"/>
                <a:gd name="connsiteY0" fmla="*/ 0 h 914400"/>
                <a:gd name="connsiteX1" fmla="*/ 77724 w 155449"/>
                <a:gd name="connsiteY1" fmla="*/ 12953 h 914400"/>
                <a:gd name="connsiteX2" fmla="*/ 77724 w 155449"/>
                <a:gd name="connsiteY2" fmla="*/ 444247 h 914400"/>
                <a:gd name="connsiteX3" fmla="*/ 155448 w 155449"/>
                <a:gd name="connsiteY3" fmla="*/ 457200 h 914400"/>
                <a:gd name="connsiteX4" fmla="*/ 77724 w 155449"/>
                <a:gd name="connsiteY4" fmla="*/ 470153 h 914400"/>
                <a:gd name="connsiteX5" fmla="*/ 77724 w 155449"/>
                <a:gd name="connsiteY5" fmla="*/ 901447 h 914400"/>
                <a:gd name="connsiteX6" fmla="*/ 0 w 155449"/>
                <a:gd name="connsiteY6" fmla="*/ 914400 h 914400"/>
                <a:gd name="connsiteX7" fmla="*/ 0 w 155449"/>
                <a:gd name="connsiteY7" fmla="*/ 0 h 914400"/>
                <a:gd name="connsiteX0" fmla="*/ 0 w 155449"/>
                <a:gd name="connsiteY0" fmla="*/ 0 h 914400"/>
                <a:gd name="connsiteX1" fmla="*/ 77724 w 155449"/>
                <a:gd name="connsiteY1" fmla="*/ 12953 h 914400"/>
                <a:gd name="connsiteX2" fmla="*/ 77724 w 155449"/>
                <a:gd name="connsiteY2" fmla="*/ 444247 h 914400"/>
                <a:gd name="connsiteX3" fmla="*/ 155448 w 155449"/>
                <a:gd name="connsiteY3" fmla="*/ 457200 h 914400"/>
                <a:gd name="connsiteX4" fmla="*/ 75681 w 155449"/>
                <a:gd name="connsiteY4" fmla="*/ 482121 h 914400"/>
                <a:gd name="connsiteX5" fmla="*/ 77724 w 155449"/>
                <a:gd name="connsiteY5" fmla="*/ 901447 h 914400"/>
                <a:gd name="connsiteX6" fmla="*/ 0 w 155449"/>
                <a:gd name="connsiteY6" fmla="*/ 914400 h 914400"/>
                <a:gd name="connsiteX0" fmla="*/ 0 w 155451"/>
                <a:gd name="connsiteY0" fmla="*/ 0 h 914400"/>
                <a:gd name="connsiteX1" fmla="*/ 77724 w 155451"/>
                <a:gd name="connsiteY1" fmla="*/ 12953 h 914400"/>
                <a:gd name="connsiteX2" fmla="*/ 77724 w 155451"/>
                <a:gd name="connsiteY2" fmla="*/ 444247 h 914400"/>
                <a:gd name="connsiteX3" fmla="*/ 155448 w 155451"/>
                <a:gd name="connsiteY3" fmla="*/ 457200 h 914400"/>
                <a:gd name="connsiteX4" fmla="*/ 77724 w 155451"/>
                <a:gd name="connsiteY4" fmla="*/ 470153 h 914400"/>
                <a:gd name="connsiteX5" fmla="*/ 77724 w 155451"/>
                <a:gd name="connsiteY5" fmla="*/ 901447 h 914400"/>
                <a:gd name="connsiteX6" fmla="*/ 0 w 155451"/>
                <a:gd name="connsiteY6" fmla="*/ 914400 h 914400"/>
                <a:gd name="connsiteX7" fmla="*/ 0 w 155451"/>
                <a:gd name="connsiteY7" fmla="*/ 0 h 914400"/>
                <a:gd name="connsiteX0" fmla="*/ 0 w 155451"/>
                <a:gd name="connsiteY0" fmla="*/ 0 h 914400"/>
                <a:gd name="connsiteX1" fmla="*/ 77724 w 155451"/>
                <a:gd name="connsiteY1" fmla="*/ 12953 h 914400"/>
                <a:gd name="connsiteX2" fmla="*/ 79251 w 155451"/>
                <a:gd name="connsiteY2" fmla="*/ 426979 h 914400"/>
                <a:gd name="connsiteX3" fmla="*/ 155448 w 155451"/>
                <a:gd name="connsiteY3" fmla="*/ 457200 h 914400"/>
                <a:gd name="connsiteX4" fmla="*/ 75681 w 155451"/>
                <a:gd name="connsiteY4" fmla="*/ 482121 h 914400"/>
                <a:gd name="connsiteX5" fmla="*/ 77724 w 155451"/>
                <a:gd name="connsiteY5" fmla="*/ 901447 h 914400"/>
                <a:gd name="connsiteX6" fmla="*/ 0 w 155451"/>
                <a:gd name="connsiteY6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51" h="914400" stroke="0" extrusionOk="0">
                  <a:moveTo>
                    <a:pt x="0" y="0"/>
                  </a:moveTo>
                  <a:cubicBezTo>
                    <a:pt x="42926" y="0"/>
                    <a:pt x="77724" y="5799"/>
                    <a:pt x="77724" y="12953"/>
                  </a:cubicBezTo>
                  <a:lnTo>
                    <a:pt x="77724" y="444247"/>
                  </a:lnTo>
                  <a:cubicBezTo>
                    <a:pt x="77724" y="451401"/>
                    <a:pt x="112522" y="457200"/>
                    <a:pt x="155448" y="457200"/>
                  </a:cubicBezTo>
                  <a:cubicBezTo>
                    <a:pt x="112522" y="457200"/>
                    <a:pt x="77724" y="462999"/>
                    <a:pt x="77724" y="470153"/>
                  </a:cubicBezTo>
                  <a:lnTo>
                    <a:pt x="77724" y="901447"/>
                  </a:lnTo>
                  <a:cubicBezTo>
                    <a:pt x="77724" y="908601"/>
                    <a:pt x="42926" y="914400"/>
                    <a:pt x="0" y="914400"/>
                  </a:cubicBezTo>
                  <a:lnTo>
                    <a:pt x="0" y="0"/>
                  </a:lnTo>
                  <a:close/>
                </a:path>
                <a:path w="155451" h="914400" fill="none">
                  <a:moveTo>
                    <a:pt x="0" y="0"/>
                  </a:moveTo>
                  <a:cubicBezTo>
                    <a:pt x="42926" y="0"/>
                    <a:pt x="77724" y="5799"/>
                    <a:pt x="77724" y="12953"/>
                  </a:cubicBezTo>
                  <a:lnTo>
                    <a:pt x="79251" y="426979"/>
                  </a:lnTo>
                  <a:cubicBezTo>
                    <a:pt x="79251" y="434133"/>
                    <a:pt x="156043" y="448010"/>
                    <a:pt x="155448" y="457200"/>
                  </a:cubicBezTo>
                  <a:cubicBezTo>
                    <a:pt x="154853" y="466390"/>
                    <a:pt x="75681" y="474967"/>
                    <a:pt x="75681" y="482121"/>
                  </a:cubicBezTo>
                  <a:cubicBezTo>
                    <a:pt x="75681" y="625886"/>
                    <a:pt x="77724" y="757682"/>
                    <a:pt x="77724" y="901447"/>
                  </a:cubicBezTo>
                  <a:cubicBezTo>
                    <a:pt x="77724" y="908601"/>
                    <a:pt x="42926" y="914400"/>
                    <a:pt x="0" y="91440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F6FB700E-23E1-84BD-A125-E110491E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88" y="3222625"/>
              <a:ext cx="1341437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" name="图片 154">
              <a:extLst>
                <a:ext uri="{FF2B5EF4-FFF2-40B4-BE49-F238E27FC236}">
                  <a16:creationId xmlns:a16="http://schemas.microsoft.com/office/drawing/2014/main" id="{FD8BA665-6D03-7F1F-16C3-40A5892F4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725" y="2189163"/>
              <a:ext cx="13350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B6DC2215-CEBC-AAED-4041-51024B30F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7250" y="3825875"/>
              <a:ext cx="15176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" name="图片 156">
              <a:extLst>
                <a:ext uri="{FF2B5EF4-FFF2-40B4-BE49-F238E27FC236}">
                  <a16:creationId xmlns:a16="http://schemas.microsoft.com/office/drawing/2014/main" id="{7A93F2A2-C13F-E0BF-FF58-326A05371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813" y="3481388"/>
              <a:ext cx="12065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8" name="内容占位符 3">
              <a:extLst>
                <a:ext uri="{FF2B5EF4-FFF2-40B4-BE49-F238E27FC236}">
                  <a16:creationId xmlns:a16="http://schemas.microsoft.com/office/drawing/2014/main" id="{E9B26877-2F65-8591-FBA0-84A8925453E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00338" y="4367213"/>
              <a:ext cx="1322387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46800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tx2"/>
                </a:buClr>
                <a:buSzPct val="120000"/>
                <a:buFont typeface="Wingdings" panose="05000000000000000000" pitchFamily="2" charset="2"/>
                <a:buChar char="p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buSzPct val="100000"/>
                <a:buFont typeface="Wingdings" panose="05000000000000000000" pitchFamily="2" charset="2"/>
                <a:buNone/>
              </a:pPr>
              <a:r>
                <a:rPr lang="zh-CN" altLang="en-US"/>
                <a:t>支持向量</a:t>
              </a:r>
            </a:p>
          </p:txBody>
        </p:sp>
        <p:pic>
          <p:nvPicPr>
            <p:cNvPr id="159" name="图片 158">
              <a:extLst>
                <a:ext uri="{FF2B5EF4-FFF2-40B4-BE49-F238E27FC236}">
                  <a16:creationId xmlns:a16="http://schemas.microsoft.com/office/drawing/2014/main" id="{F41FF578-CC5A-8378-A203-EC5BC70B3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1388" y="2217738"/>
              <a:ext cx="950912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911832"/>
      </p:ext>
    </p:extLst>
  </p:cSld>
  <p:clrMapOvr>
    <a:masterClrMapping/>
  </p:clrMapOvr>
  <p:transition spd="slow" advTm="300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59984" y="309983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约束条件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25B38A-19CE-195F-4FE6-D2BC9ABD8FED}"/>
              </a:ext>
            </a:extLst>
          </p:cNvPr>
          <p:cNvSpPr txBox="1"/>
          <p:nvPr/>
        </p:nvSpPr>
        <p:spPr>
          <a:xfrm>
            <a:off x="6892216" y="2315244"/>
            <a:ext cx="363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若超平面能将样本正确分类，则满足以下条件：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7602559-C2BE-EB7E-1DA5-9E2F72489BB5}"/>
              </a:ext>
            </a:extLst>
          </p:cNvPr>
          <p:cNvGrpSpPr/>
          <p:nvPr/>
        </p:nvGrpSpPr>
        <p:grpSpPr>
          <a:xfrm>
            <a:off x="650555" y="2024484"/>
            <a:ext cx="5588000" cy="3484562"/>
            <a:chOff x="2257425" y="2189163"/>
            <a:chExt cx="5588000" cy="3484562"/>
          </a:xfrm>
        </p:grpSpPr>
        <p:sp>
          <p:nvSpPr>
            <p:cNvPr id="10" name="内容占位符 3">
              <a:extLst>
                <a:ext uri="{FF2B5EF4-FFF2-40B4-BE49-F238E27FC236}">
                  <a16:creationId xmlns:a16="http://schemas.microsoft.com/office/drawing/2014/main" id="{AEF16AB4-ECE1-79E7-60F9-869156DD864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65963" y="2349500"/>
              <a:ext cx="779462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46800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tx2"/>
                </a:buClr>
                <a:buSzPct val="120000"/>
                <a:buFont typeface="Wingdings" panose="05000000000000000000" pitchFamily="2" charset="2"/>
                <a:buChar char="p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buSzPct val="100000"/>
                <a:buFont typeface="Wingdings" panose="05000000000000000000" pitchFamily="2" charset="2"/>
                <a:buNone/>
              </a:pPr>
              <a:r>
                <a:rPr lang="zh-CN" altLang="en-US"/>
                <a:t>间隔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B99E349-85A5-8FDE-9A2A-15E45981E849}"/>
                </a:ext>
              </a:extLst>
            </p:cNvPr>
            <p:cNvCxnSpPr/>
            <p:nvPr/>
          </p:nvCxnSpPr>
          <p:spPr>
            <a:xfrm flipH="1" flipV="1">
              <a:off x="2679700" y="2206625"/>
              <a:ext cx="0" cy="3121025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6DF4DC2-EE97-FFF1-7E48-F0086DC23BFB}"/>
                </a:ext>
              </a:extLst>
            </p:cNvPr>
            <p:cNvCxnSpPr/>
            <p:nvPr/>
          </p:nvCxnSpPr>
          <p:spPr>
            <a:xfrm>
              <a:off x="2668588" y="5327650"/>
              <a:ext cx="3816350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06C12F-B718-CDDD-A659-E07EBC72B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5227638"/>
              <a:ext cx="34766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tx2"/>
                </a:buClr>
                <a:buSzPct val="120000"/>
                <a:buFont typeface="Wingdings" panose="05000000000000000000" pitchFamily="2" charset="2"/>
                <a:buChar char="p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"/>
                </a:rPr>
                <a:t>0</a:t>
              </a:r>
              <a:endParaRPr lang="zh-CN" altLang="en-US" sz="1400">
                <a:latin typeface="Times "/>
              </a:endParaRPr>
            </a:p>
          </p:txBody>
        </p:sp>
        <p:grpSp>
          <p:nvGrpSpPr>
            <p:cNvPr id="14" name="组合 155">
              <a:extLst>
                <a:ext uri="{FF2B5EF4-FFF2-40B4-BE49-F238E27FC236}">
                  <a16:creationId xmlns:a16="http://schemas.microsoft.com/office/drawing/2014/main" id="{CA962369-6FC7-0938-F22F-500B00ABB1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0350" y="2943225"/>
              <a:ext cx="136525" cy="134938"/>
              <a:chOff x="5476803" y="2392530"/>
              <a:chExt cx="108000" cy="108000"/>
            </a:xfrm>
          </p:grpSpPr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E364F142-5F82-27F1-1138-2414E3C15CB8}"/>
                  </a:ext>
                </a:extLst>
              </p:cNvPr>
              <p:cNvCxnSpPr/>
              <p:nvPr/>
            </p:nvCxnSpPr>
            <p:spPr>
              <a:xfrm>
                <a:off x="5476803" y="2447165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A8B973DB-BB4F-361A-4349-7D342F11070E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56">
              <a:extLst>
                <a:ext uri="{FF2B5EF4-FFF2-40B4-BE49-F238E27FC236}">
                  <a16:creationId xmlns:a16="http://schemas.microsoft.com/office/drawing/2014/main" id="{D893FEB6-DB6F-24B4-CB9A-B4E7A2DE37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1600" y="3748088"/>
              <a:ext cx="134938" cy="134937"/>
              <a:chOff x="5476803" y="2392530"/>
              <a:chExt cx="108000" cy="108000"/>
            </a:xfrm>
          </p:grpSpPr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299913B4-41F0-6567-A9F9-AE17E600E17C}"/>
                  </a:ext>
                </a:extLst>
              </p:cNvPr>
              <p:cNvCxnSpPr/>
              <p:nvPr/>
            </p:nvCxnSpPr>
            <p:spPr>
              <a:xfrm>
                <a:off x="5476803" y="2447165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E46F50BA-1D1B-F9DF-D221-50F052E9EDE6}"/>
                  </a:ext>
                </a:extLst>
              </p:cNvPr>
              <p:cNvCxnSpPr/>
              <p:nvPr/>
            </p:nvCxnSpPr>
            <p:spPr>
              <a:xfrm rot="5400000">
                <a:off x="5477438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7">
              <a:extLst>
                <a:ext uri="{FF2B5EF4-FFF2-40B4-BE49-F238E27FC236}">
                  <a16:creationId xmlns:a16="http://schemas.microsoft.com/office/drawing/2014/main" id="{1DF0B40D-5390-0554-25C4-F74EC07223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0938" y="3552825"/>
              <a:ext cx="136525" cy="133350"/>
              <a:chOff x="5476803" y="2392530"/>
              <a:chExt cx="108000" cy="108000"/>
            </a:xfrm>
          </p:grpSpPr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BA2035D9-B762-9F27-D5DD-57C2A58845A4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A664E401-4697-16ED-E9E2-09882488F74B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58">
              <a:extLst>
                <a:ext uri="{FF2B5EF4-FFF2-40B4-BE49-F238E27FC236}">
                  <a16:creationId xmlns:a16="http://schemas.microsoft.com/office/drawing/2014/main" id="{9E456FC4-79FD-19D8-1C43-98A858F9C9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325" y="3833813"/>
              <a:ext cx="136525" cy="133350"/>
              <a:chOff x="5476803" y="2392530"/>
              <a:chExt cx="108000" cy="108000"/>
            </a:xfrm>
          </p:grpSpPr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285EE74A-6BEA-0793-DAF0-AEF39B7E05EE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3322D545-DC71-F16A-4AB0-5720A3ECB370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59">
              <a:extLst>
                <a:ext uri="{FF2B5EF4-FFF2-40B4-BE49-F238E27FC236}">
                  <a16:creationId xmlns:a16="http://schemas.microsoft.com/office/drawing/2014/main" id="{8CB7D63C-4B33-2491-5681-E5161AA411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0750" y="4052888"/>
              <a:ext cx="136525" cy="133350"/>
              <a:chOff x="5476803" y="2392530"/>
              <a:chExt cx="108000" cy="108000"/>
            </a:xfrm>
          </p:grpSpPr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01AE167C-2B8A-B5C3-8BDA-2D3527515B3B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1082DA11-1482-855C-F36D-79A20423E4EE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60">
              <a:extLst>
                <a:ext uri="{FF2B5EF4-FFF2-40B4-BE49-F238E27FC236}">
                  <a16:creationId xmlns:a16="http://schemas.microsoft.com/office/drawing/2014/main" id="{4F3B7832-CA91-6E2F-FDED-E02FFC7B1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2075" y="4044950"/>
              <a:ext cx="136525" cy="133350"/>
              <a:chOff x="5476803" y="2392530"/>
              <a:chExt cx="108000" cy="108000"/>
            </a:xfrm>
          </p:grpSpPr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8DA9107F-F4D1-9288-75C9-3E4AF2DEDC36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2863957A-5E32-6738-6C75-354A74BD76A5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61">
              <a:extLst>
                <a:ext uri="{FF2B5EF4-FFF2-40B4-BE49-F238E27FC236}">
                  <a16:creationId xmlns:a16="http://schemas.microsoft.com/office/drawing/2014/main" id="{ED1870C5-AF8A-2824-97F6-2594829724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995613"/>
              <a:ext cx="136525" cy="133350"/>
              <a:chOff x="5476803" y="2392530"/>
              <a:chExt cx="108000" cy="108000"/>
            </a:xfrm>
          </p:grpSpPr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E77D0DBE-23FE-F44B-F156-4778D81A413B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44C2E80C-FEFD-4A7B-8C08-24647EFB00EE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ABBEDFB-EA47-DA3B-60A5-37620FA0600B}"/>
                </a:ext>
              </a:extLst>
            </p:cNvPr>
            <p:cNvCxnSpPr/>
            <p:nvPr/>
          </p:nvCxnSpPr>
          <p:spPr>
            <a:xfrm>
              <a:off x="5402263" y="4364038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47C10AD-0882-2B7A-667D-B038ED90D345}"/>
                </a:ext>
              </a:extLst>
            </p:cNvPr>
            <p:cNvCxnSpPr/>
            <p:nvPr/>
          </p:nvCxnSpPr>
          <p:spPr>
            <a:xfrm>
              <a:off x="4756150" y="4222750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085159AF-D7E3-9130-B646-6B757894D152}"/>
                </a:ext>
              </a:extLst>
            </p:cNvPr>
            <p:cNvCxnSpPr/>
            <p:nvPr/>
          </p:nvCxnSpPr>
          <p:spPr>
            <a:xfrm>
              <a:off x="4598988" y="4910138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1E3AE96-26D1-6E56-5E15-BDC6F04A92AC}"/>
                </a:ext>
              </a:extLst>
            </p:cNvPr>
            <p:cNvCxnSpPr/>
            <p:nvPr/>
          </p:nvCxnSpPr>
          <p:spPr>
            <a:xfrm>
              <a:off x="4175125" y="4783138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D0F3B94-0422-3E8E-B082-6C172475598B}"/>
                </a:ext>
              </a:extLst>
            </p:cNvPr>
            <p:cNvCxnSpPr/>
            <p:nvPr/>
          </p:nvCxnSpPr>
          <p:spPr>
            <a:xfrm>
              <a:off x="5192713" y="4732338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0067A88-3894-02B7-6B84-A35BDB8672FB}"/>
                </a:ext>
              </a:extLst>
            </p:cNvPr>
            <p:cNvCxnSpPr/>
            <p:nvPr/>
          </p:nvCxnSpPr>
          <p:spPr>
            <a:xfrm>
              <a:off x="5249863" y="4570413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C578A97-7CD9-FE3F-02DF-A7436678A865}"/>
                </a:ext>
              </a:extLst>
            </p:cNvPr>
            <p:cNvCxnSpPr/>
            <p:nvPr/>
          </p:nvCxnSpPr>
          <p:spPr>
            <a:xfrm>
              <a:off x="4521200" y="4640263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A83AFC0-B9BB-F5C8-EEEF-AA36963B004D}"/>
                </a:ext>
              </a:extLst>
            </p:cNvPr>
            <p:cNvCxnSpPr/>
            <p:nvPr/>
          </p:nvCxnSpPr>
          <p:spPr>
            <a:xfrm>
              <a:off x="5470525" y="4119563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72187CE-9E14-ED65-A457-530EDC975486}"/>
                </a:ext>
              </a:extLst>
            </p:cNvPr>
            <p:cNvCxnSpPr/>
            <p:nvPr/>
          </p:nvCxnSpPr>
          <p:spPr>
            <a:xfrm>
              <a:off x="4824413" y="4570413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E4FD8E6-B779-7374-BA4B-24C3036FA718}"/>
                </a:ext>
              </a:extLst>
            </p:cNvPr>
            <p:cNvCxnSpPr/>
            <p:nvPr/>
          </p:nvCxnSpPr>
          <p:spPr>
            <a:xfrm flipV="1">
              <a:off x="3440113" y="2714625"/>
              <a:ext cx="2466975" cy="237331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172">
              <a:extLst>
                <a:ext uri="{FF2B5EF4-FFF2-40B4-BE49-F238E27FC236}">
                  <a16:creationId xmlns:a16="http://schemas.microsoft.com/office/drawing/2014/main" id="{D2408335-EC85-26A0-AB83-4A6D0B8C3C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625" y="2797175"/>
              <a:ext cx="136525" cy="134938"/>
              <a:chOff x="5476803" y="2392530"/>
              <a:chExt cx="108000" cy="108000"/>
            </a:xfrm>
          </p:grpSpPr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D966895C-53CE-B753-8D28-AAD076547D74}"/>
                  </a:ext>
                </a:extLst>
              </p:cNvPr>
              <p:cNvCxnSpPr/>
              <p:nvPr/>
            </p:nvCxnSpPr>
            <p:spPr>
              <a:xfrm>
                <a:off x="5476803" y="2447165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3F754671-D4BE-FD15-496C-AF0CBD2966F6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173">
              <a:extLst>
                <a:ext uri="{FF2B5EF4-FFF2-40B4-BE49-F238E27FC236}">
                  <a16:creationId xmlns:a16="http://schemas.microsoft.com/office/drawing/2014/main" id="{85287485-FED6-A6D1-FB3D-0918A383A1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3875" y="3062288"/>
              <a:ext cx="136525" cy="133350"/>
              <a:chOff x="5476803" y="2392530"/>
              <a:chExt cx="108000" cy="108000"/>
            </a:xfrm>
          </p:grpSpPr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16DD2654-6803-B4ED-4B40-7046CDDC28DE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F1D51600-0F19-7B89-9FC9-46B1FE703982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174">
              <a:extLst>
                <a:ext uri="{FF2B5EF4-FFF2-40B4-BE49-F238E27FC236}">
                  <a16:creationId xmlns:a16="http://schemas.microsoft.com/office/drawing/2014/main" id="{3C44EF9E-6D27-C8BD-C56D-2CCFA944D0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7375" y="4230688"/>
              <a:ext cx="136525" cy="133350"/>
              <a:chOff x="5476803" y="2392530"/>
              <a:chExt cx="108000" cy="108000"/>
            </a:xfrm>
          </p:grpSpPr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65D6F044-FF00-6FFC-682F-B638A14C1D8B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C7B0AD93-B585-C33A-1E53-279287A5B369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175">
              <a:extLst>
                <a:ext uri="{FF2B5EF4-FFF2-40B4-BE49-F238E27FC236}">
                  <a16:creationId xmlns:a16="http://schemas.microsoft.com/office/drawing/2014/main" id="{E9158DFD-07EB-01CD-EDCE-756AC962E5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3163" y="3222625"/>
              <a:ext cx="136525" cy="134938"/>
              <a:chOff x="5476803" y="2392530"/>
              <a:chExt cx="108000" cy="108000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C34E91E-63F4-2E06-1BCA-032DE415D315}"/>
                  </a:ext>
                </a:extLst>
              </p:cNvPr>
              <p:cNvCxnSpPr/>
              <p:nvPr/>
            </p:nvCxnSpPr>
            <p:spPr>
              <a:xfrm>
                <a:off x="5476803" y="2447165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682A1FAA-53D6-6682-D0C9-522BD5946476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176">
              <a:extLst>
                <a:ext uri="{FF2B5EF4-FFF2-40B4-BE49-F238E27FC236}">
                  <a16:creationId xmlns:a16="http://schemas.microsoft.com/office/drawing/2014/main" id="{3EAA7CEF-E8FC-E3E8-9236-FC9987DF9F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9138" y="3503613"/>
              <a:ext cx="134937" cy="133350"/>
              <a:chOff x="5476803" y="2392530"/>
              <a:chExt cx="108000" cy="108000"/>
            </a:xfrm>
          </p:grpSpPr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907F705E-981E-9DA3-1EB7-D8213B57C821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BEDA487F-F345-D45F-9B54-A61CDDBF87C5}"/>
                  </a:ext>
                </a:extLst>
              </p:cNvPr>
              <p:cNvCxnSpPr/>
              <p:nvPr/>
            </p:nvCxnSpPr>
            <p:spPr>
              <a:xfrm rot="5400000">
                <a:off x="5477438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25483A3-2FC5-F0F1-E526-91713DA2612F}"/>
                </a:ext>
              </a:extLst>
            </p:cNvPr>
            <p:cNvCxnSpPr/>
            <p:nvPr/>
          </p:nvCxnSpPr>
          <p:spPr>
            <a:xfrm>
              <a:off x="4973638" y="4889500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3479236-3643-E8B7-8EB2-3557E35BFC79}"/>
                </a:ext>
              </a:extLst>
            </p:cNvPr>
            <p:cNvCxnSpPr/>
            <p:nvPr/>
          </p:nvCxnSpPr>
          <p:spPr>
            <a:xfrm>
              <a:off x="5110163" y="4297363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82C453D-C732-06E0-2D04-088AE380ACFD}"/>
                </a:ext>
              </a:extLst>
            </p:cNvPr>
            <p:cNvCxnSpPr/>
            <p:nvPr/>
          </p:nvCxnSpPr>
          <p:spPr>
            <a:xfrm>
              <a:off x="5249863" y="3900488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D61394A-44CF-169A-604C-A09B9909D66F}"/>
                </a:ext>
              </a:extLst>
            </p:cNvPr>
            <p:cNvCxnSpPr/>
            <p:nvPr/>
          </p:nvCxnSpPr>
          <p:spPr>
            <a:xfrm>
              <a:off x="5702300" y="3617913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1" name="Object 304">
              <a:extLst>
                <a:ext uri="{FF2B5EF4-FFF2-40B4-BE49-F238E27FC236}">
                  <a16:creationId xmlns:a16="http://schemas.microsoft.com/office/drawing/2014/main" id="{1827A837-2E7A-5E4B-F676-BB18C25CFC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1541748"/>
                </p:ext>
              </p:extLst>
            </p:nvPr>
          </p:nvGraphicFramePr>
          <p:xfrm>
            <a:off x="5907088" y="5405438"/>
            <a:ext cx="279400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5" imgW="137351" imgH="130992" progId="">
                    <p:embed/>
                  </p:oleObj>
                </mc:Choice>
                <mc:Fallback>
                  <p:oleObj name="Formula" r:id="rId5" imgW="137351" imgH="130992" progId="">
                    <p:embed/>
                    <p:pic>
                      <p:nvPicPr>
                        <p:cNvPr id="182" name="Object 304">
                          <a:extLst>
                            <a:ext uri="{FF2B5EF4-FFF2-40B4-BE49-F238E27FC236}">
                              <a16:creationId xmlns:a16="http://schemas.microsoft.com/office/drawing/2014/main" id="{F7AB9FDE-68B8-18C0-9FE0-BCFDC1B5A9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7088" y="5405438"/>
                          <a:ext cx="279400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305">
              <a:extLst>
                <a:ext uri="{FF2B5EF4-FFF2-40B4-BE49-F238E27FC236}">
                  <a16:creationId xmlns:a16="http://schemas.microsoft.com/office/drawing/2014/main" id="{CE5915C6-2B77-01AD-C7CA-46E2AF1AA0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723834"/>
                </p:ext>
              </p:extLst>
            </p:nvPr>
          </p:nvGraphicFramePr>
          <p:xfrm>
            <a:off x="2257425" y="2454275"/>
            <a:ext cx="290513" cy="268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7" imgW="141166" imgH="130992" progId="">
                    <p:embed/>
                  </p:oleObj>
                </mc:Choice>
                <mc:Fallback>
                  <p:oleObj name="Formula" r:id="rId7" imgW="141166" imgH="130992" progId="">
                    <p:embed/>
                    <p:pic>
                      <p:nvPicPr>
                        <p:cNvPr id="183" name="Object 305">
                          <a:extLst>
                            <a:ext uri="{FF2B5EF4-FFF2-40B4-BE49-F238E27FC236}">
                              <a16:creationId xmlns:a16="http://schemas.microsoft.com/office/drawing/2014/main" id="{24140BC0-1806-E26A-C05E-20482B7120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7425" y="2454275"/>
                          <a:ext cx="290513" cy="268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9A1630F-2C8E-3594-F0ED-DC45C0B49589}"/>
                </a:ext>
              </a:extLst>
            </p:cNvPr>
            <p:cNvCxnSpPr/>
            <p:nvPr/>
          </p:nvCxnSpPr>
          <p:spPr>
            <a:xfrm flipV="1">
              <a:off x="3727450" y="2903538"/>
              <a:ext cx="2466975" cy="237331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9F1FF45-F598-F068-F99F-7568D2FD4FB3}"/>
                </a:ext>
              </a:extLst>
            </p:cNvPr>
            <p:cNvCxnSpPr/>
            <p:nvPr/>
          </p:nvCxnSpPr>
          <p:spPr>
            <a:xfrm flipV="1">
              <a:off x="3238500" y="2451100"/>
              <a:ext cx="2466975" cy="237331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093BB3CE-6114-5338-9922-C9813A343658}"/>
                </a:ext>
              </a:extLst>
            </p:cNvPr>
            <p:cNvSpPr/>
            <p:nvPr/>
          </p:nvSpPr>
          <p:spPr>
            <a:xfrm>
              <a:off x="3851275" y="3997325"/>
              <a:ext cx="227013" cy="2238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B7118E8C-D1EE-F1CB-C5A9-DC00BEC77C2A}"/>
                </a:ext>
              </a:extLst>
            </p:cNvPr>
            <p:cNvSpPr/>
            <p:nvPr/>
          </p:nvSpPr>
          <p:spPr>
            <a:xfrm>
              <a:off x="4122738" y="4673600"/>
              <a:ext cx="227012" cy="2238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23FFA09-0240-924B-D6F5-5852F68E258B}"/>
                </a:ext>
              </a:extLst>
            </p:cNvPr>
            <p:cNvSpPr/>
            <p:nvPr/>
          </p:nvSpPr>
          <p:spPr>
            <a:xfrm>
              <a:off x="4716463" y="4108450"/>
              <a:ext cx="227012" cy="2222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右大括号 173">
              <a:extLst>
                <a:ext uri="{FF2B5EF4-FFF2-40B4-BE49-F238E27FC236}">
                  <a16:creationId xmlns:a16="http://schemas.microsoft.com/office/drawing/2014/main" id="{D7EFA764-95AF-7BA4-DFA9-738DED31B7D5}"/>
                </a:ext>
              </a:extLst>
            </p:cNvPr>
            <p:cNvSpPr/>
            <p:nvPr/>
          </p:nvSpPr>
          <p:spPr>
            <a:xfrm rot="19020000">
              <a:off x="5865813" y="2347913"/>
              <a:ext cx="180975" cy="668337"/>
            </a:xfrm>
            <a:custGeom>
              <a:avLst/>
              <a:gdLst>
                <a:gd name="connsiteX0" fmla="*/ 0 w 155448"/>
                <a:gd name="connsiteY0" fmla="*/ 0 h 914400"/>
                <a:gd name="connsiteX1" fmla="*/ 77724 w 155448"/>
                <a:gd name="connsiteY1" fmla="*/ 12953 h 914400"/>
                <a:gd name="connsiteX2" fmla="*/ 77724 w 155448"/>
                <a:gd name="connsiteY2" fmla="*/ 444247 h 914400"/>
                <a:gd name="connsiteX3" fmla="*/ 155448 w 155448"/>
                <a:gd name="connsiteY3" fmla="*/ 457200 h 914400"/>
                <a:gd name="connsiteX4" fmla="*/ 77724 w 155448"/>
                <a:gd name="connsiteY4" fmla="*/ 470153 h 914400"/>
                <a:gd name="connsiteX5" fmla="*/ 77724 w 155448"/>
                <a:gd name="connsiteY5" fmla="*/ 901447 h 914400"/>
                <a:gd name="connsiteX6" fmla="*/ 0 w 155448"/>
                <a:gd name="connsiteY6" fmla="*/ 914400 h 914400"/>
                <a:gd name="connsiteX7" fmla="*/ 0 w 155448"/>
                <a:gd name="connsiteY7" fmla="*/ 0 h 914400"/>
                <a:gd name="connsiteX0" fmla="*/ 0 w 155448"/>
                <a:gd name="connsiteY0" fmla="*/ 0 h 914400"/>
                <a:gd name="connsiteX1" fmla="*/ 77724 w 155448"/>
                <a:gd name="connsiteY1" fmla="*/ 12953 h 914400"/>
                <a:gd name="connsiteX2" fmla="*/ 77724 w 155448"/>
                <a:gd name="connsiteY2" fmla="*/ 444247 h 914400"/>
                <a:gd name="connsiteX3" fmla="*/ 155448 w 155448"/>
                <a:gd name="connsiteY3" fmla="*/ 457200 h 914400"/>
                <a:gd name="connsiteX4" fmla="*/ 77724 w 155448"/>
                <a:gd name="connsiteY4" fmla="*/ 470153 h 914400"/>
                <a:gd name="connsiteX5" fmla="*/ 77724 w 155448"/>
                <a:gd name="connsiteY5" fmla="*/ 901447 h 914400"/>
                <a:gd name="connsiteX6" fmla="*/ 0 w 155448"/>
                <a:gd name="connsiteY6" fmla="*/ 914400 h 914400"/>
                <a:gd name="connsiteX0" fmla="*/ 0 w 155449"/>
                <a:gd name="connsiteY0" fmla="*/ 0 h 914400"/>
                <a:gd name="connsiteX1" fmla="*/ 77724 w 155449"/>
                <a:gd name="connsiteY1" fmla="*/ 12953 h 914400"/>
                <a:gd name="connsiteX2" fmla="*/ 77724 w 155449"/>
                <a:gd name="connsiteY2" fmla="*/ 444247 h 914400"/>
                <a:gd name="connsiteX3" fmla="*/ 155448 w 155449"/>
                <a:gd name="connsiteY3" fmla="*/ 457200 h 914400"/>
                <a:gd name="connsiteX4" fmla="*/ 77724 w 155449"/>
                <a:gd name="connsiteY4" fmla="*/ 470153 h 914400"/>
                <a:gd name="connsiteX5" fmla="*/ 77724 w 155449"/>
                <a:gd name="connsiteY5" fmla="*/ 901447 h 914400"/>
                <a:gd name="connsiteX6" fmla="*/ 0 w 155449"/>
                <a:gd name="connsiteY6" fmla="*/ 914400 h 914400"/>
                <a:gd name="connsiteX7" fmla="*/ 0 w 155449"/>
                <a:gd name="connsiteY7" fmla="*/ 0 h 914400"/>
                <a:gd name="connsiteX0" fmla="*/ 0 w 155449"/>
                <a:gd name="connsiteY0" fmla="*/ 0 h 914400"/>
                <a:gd name="connsiteX1" fmla="*/ 77724 w 155449"/>
                <a:gd name="connsiteY1" fmla="*/ 12953 h 914400"/>
                <a:gd name="connsiteX2" fmla="*/ 77724 w 155449"/>
                <a:gd name="connsiteY2" fmla="*/ 444247 h 914400"/>
                <a:gd name="connsiteX3" fmla="*/ 155448 w 155449"/>
                <a:gd name="connsiteY3" fmla="*/ 457200 h 914400"/>
                <a:gd name="connsiteX4" fmla="*/ 75681 w 155449"/>
                <a:gd name="connsiteY4" fmla="*/ 482121 h 914400"/>
                <a:gd name="connsiteX5" fmla="*/ 77724 w 155449"/>
                <a:gd name="connsiteY5" fmla="*/ 901447 h 914400"/>
                <a:gd name="connsiteX6" fmla="*/ 0 w 155449"/>
                <a:gd name="connsiteY6" fmla="*/ 914400 h 914400"/>
                <a:gd name="connsiteX0" fmla="*/ 0 w 155451"/>
                <a:gd name="connsiteY0" fmla="*/ 0 h 914400"/>
                <a:gd name="connsiteX1" fmla="*/ 77724 w 155451"/>
                <a:gd name="connsiteY1" fmla="*/ 12953 h 914400"/>
                <a:gd name="connsiteX2" fmla="*/ 77724 w 155451"/>
                <a:gd name="connsiteY2" fmla="*/ 444247 h 914400"/>
                <a:gd name="connsiteX3" fmla="*/ 155448 w 155451"/>
                <a:gd name="connsiteY3" fmla="*/ 457200 h 914400"/>
                <a:gd name="connsiteX4" fmla="*/ 77724 w 155451"/>
                <a:gd name="connsiteY4" fmla="*/ 470153 h 914400"/>
                <a:gd name="connsiteX5" fmla="*/ 77724 w 155451"/>
                <a:gd name="connsiteY5" fmla="*/ 901447 h 914400"/>
                <a:gd name="connsiteX6" fmla="*/ 0 w 155451"/>
                <a:gd name="connsiteY6" fmla="*/ 914400 h 914400"/>
                <a:gd name="connsiteX7" fmla="*/ 0 w 155451"/>
                <a:gd name="connsiteY7" fmla="*/ 0 h 914400"/>
                <a:gd name="connsiteX0" fmla="*/ 0 w 155451"/>
                <a:gd name="connsiteY0" fmla="*/ 0 h 914400"/>
                <a:gd name="connsiteX1" fmla="*/ 77724 w 155451"/>
                <a:gd name="connsiteY1" fmla="*/ 12953 h 914400"/>
                <a:gd name="connsiteX2" fmla="*/ 79251 w 155451"/>
                <a:gd name="connsiteY2" fmla="*/ 426979 h 914400"/>
                <a:gd name="connsiteX3" fmla="*/ 155448 w 155451"/>
                <a:gd name="connsiteY3" fmla="*/ 457200 h 914400"/>
                <a:gd name="connsiteX4" fmla="*/ 75681 w 155451"/>
                <a:gd name="connsiteY4" fmla="*/ 482121 h 914400"/>
                <a:gd name="connsiteX5" fmla="*/ 77724 w 155451"/>
                <a:gd name="connsiteY5" fmla="*/ 901447 h 914400"/>
                <a:gd name="connsiteX6" fmla="*/ 0 w 155451"/>
                <a:gd name="connsiteY6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51" h="914400" stroke="0" extrusionOk="0">
                  <a:moveTo>
                    <a:pt x="0" y="0"/>
                  </a:moveTo>
                  <a:cubicBezTo>
                    <a:pt x="42926" y="0"/>
                    <a:pt x="77724" y="5799"/>
                    <a:pt x="77724" y="12953"/>
                  </a:cubicBezTo>
                  <a:lnTo>
                    <a:pt x="77724" y="444247"/>
                  </a:lnTo>
                  <a:cubicBezTo>
                    <a:pt x="77724" y="451401"/>
                    <a:pt x="112522" y="457200"/>
                    <a:pt x="155448" y="457200"/>
                  </a:cubicBezTo>
                  <a:cubicBezTo>
                    <a:pt x="112522" y="457200"/>
                    <a:pt x="77724" y="462999"/>
                    <a:pt x="77724" y="470153"/>
                  </a:cubicBezTo>
                  <a:lnTo>
                    <a:pt x="77724" y="901447"/>
                  </a:lnTo>
                  <a:cubicBezTo>
                    <a:pt x="77724" y="908601"/>
                    <a:pt x="42926" y="914400"/>
                    <a:pt x="0" y="914400"/>
                  </a:cubicBezTo>
                  <a:lnTo>
                    <a:pt x="0" y="0"/>
                  </a:lnTo>
                  <a:close/>
                </a:path>
                <a:path w="155451" h="914400" fill="none">
                  <a:moveTo>
                    <a:pt x="0" y="0"/>
                  </a:moveTo>
                  <a:cubicBezTo>
                    <a:pt x="42926" y="0"/>
                    <a:pt x="77724" y="5799"/>
                    <a:pt x="77724" y="12953"/>
                  </a:cubicBezTo>
                  <a:lnTo>
                    <a:pt x="79251" y="426979"/>
                  </a:lnTo>
                  <a:cubicBezTo>
                    <a:pt x="79251" y="434133"/>
                    <a:pt x="156043" y="448010"/>
                    <a:pt x="155448" y="457200"/>
                  </a:cubicBezTo>
                  <a:cubicBezTo>
                    <a:pt x="154853" y="466390"/>
                    <a:pt x="75681" y="474967"/>
                    <a:pt x="75681" y="482121"/>
                  </a:cubicBezTo>
                  <a:cubicBezTo>
                    <a:pt x="75681" y="625886"/>
                    <a:pt x="77724" y="757682"/>
                    <a:pt x="77724" y="901447"/>
                  </a:cubicBezTo>
                  <a:cubicBezTo>
                    <a:pt x="77724" y="908601"/>
                    <a:pt x="42926" y="914400"/>
                    <a:pt x="0" y="91440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任意多边形 193">
              <a:extLst>
                <a:ext uri="{FF2B5EF4-FFF2-40B4-BE49-F238E27FC236}">
                  <a16:creationId xmlns:a16="http://schemas.microsoft.com/office/drawing/2014/main" id="{958639E3-C873-4A36-D864-A9AC0F1799F5}"/>
                </a:ext>
              </a:extLst>
            </p:cNvPr>
            <p:cNvSpPr/>
            <p:nvPr/>
          </p:nvSpPr>
          <p:spPr>
            <a:xfrm>
              <a:off x="4930775" y="2492375"/>
              <a:ext cx="233363" cy="460375"/>
            </a:xfrm>
            <a:custGeom>
              <a:avLst/>
              <a:gdLst>
                <a:gd name="connsiteX0" fmla="*/ 0 w 185738"/>
                <a:gd name="connsiteY0" fmla="*/ 0 h 371475"/>
                <a:gd name="connsiteX1" fmla="*/ 33338 w 185738"/>
                <a:gd name="connsiteY1" fmla="*/ 204787 h 371475"/>
                <a:gd name="connsiteX2" fmla="*/ 185738 w 185738"/>
                <a:gd name="connsiteY2" fmla="*/ 3714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738" h="371475">
                  <a:moveTo>
                    <a:pt x="0" y="0"/>
                  </a:moveTo>
                  <a:cubicBezTo>
                    <a:pt x="1191" y="71437"/>
                    <a:pt x="2382" y="142875"/>
                    <a:pt x="33338" y="204787"/>
                  </a:cubicBezTo>
                  <a:cubicBezTo>
                    <a:pt x="64294" y="266699"/>
                    <a:pt x="125016" y="319087"/>
                    <a:pt x="185738" y="37147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任意多边形 194">
              <a:extLst>
                <a:ext uri="{FF2B5EF4-FFF2-40B4-BE49-F238E27FC236}">
                  <a16:creationId xmlns:a16="http://schemas.microsoft.com/office/drawing/2014/main" id="{3CBAAE1D-69AA-3390-A65F-72A0430AB773}"/>
                </a:ext>
              </a:extLst>
            </p:cNvPr>
            <p:cNvSpPr/>
            <p:nvPr/>
          </p:nvSpPr>
          <p:spPr>
            <a:xfrm>
              <a:off x="5435600" y="3689350"/>
              <a:ext cx="473075" cy="306388"/>
            </a:xfrm>
            <a:custGeom>
              <a:avLst/>
              <a:gdLst>
                <a:gd name="connsiteX0" fmla="*/ 374650 w 374650"/>
                <a:gd name="connsiteY0" fmla="*/ 247650 h 248260"/>
                <a:gd name="connsiteX1" fmla="*/ 209550 w 374650"/>
                <a:gd name="connsiteY1" fmla="*/ 209550 h 248260"/>
                <a:gd name="connsiteX2" fmla="*/ 0 w 374650"/>
                <a:gd name="connsiteY2" fmla="*/ 0 h 24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" h="248260">
                  <a:moveTo>
                    <a:pt x="374650" y="247650"/>
                  </a:moveTo>
                  <a:cubicBezTo>
                    <a:pt x="323321" y="249237"/>
                    <a:pt x="271992" y="250825"/>
                    <a:pt x="209550" y="209550"/>
                  </a:cubicBezTo>
                  <a:cubicBezTo>
                    <a:pt x="147108" y="168275"/>
                    <a:pt x="73554" y="8413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任意多边形 195">
              <a:extLst>
                <a:ext uri="{FF2B5EF4-FFF2-40B4-BE49-F238E27FC236}">
                  <a16:creationId xmlns:a16="http://schemas.microsoft.com/office/drawing/2014/main" id="{BF49194D-1D19-511D-EB9D-768B84EFE315}"/>
                </a:ext>
              </a:extLst>
            </p:cNvPr>
            <p:cNvSpPr/>
            <p:nvPr/>
          </p:nvSpPr>
          <p:spPr>
            <a:xfrm>
              <a:off x="5548313" y="3092450"/>
              <a:ext cx="473075" cy="301625"/>
            </a:xfrm>
            <a:custGeom>
              <a:avLst/>
              <a:gdLst>
                <a:gd name="connsiteX0" fmla="*/ 368300 w 368300"/>
                <a:gd name="connsiteY0" fmla="*/ 228600 h 241300"/>
                <a:gd name="connsiteX1" fmla="*/ 209550 w 368300"/>
                <a:gd name="connsiteY1" fmla="*/ 215900 h 241300"/>
                <a:gd name="connsiteX2" fmla="*/ 0 w 368300"/>
                <a:gd name="connsiteY2" fmla="*/ 0 h 241300"/>
                <a:gd name="connsiteX0" fmla="*/ 349250 w 349250"/>
                <a:gd name="connsiteY0" fmla="*/ 247650 h 254239"/>
                <a:gd name="connsiteX1" fmla="*/ 209550 w 349250"/>
                <a:gd name="connsiteY1" fmla="*/ 215900 h 254239"/>
                <a:gd name="connsiteX2" fmla="*/ 0 w 349250"/>
                <a:gd name="connsiteY2" fmla="*/ 0 h 254239"/>
                <a:gd name="connsiteX0" fmla="*/ 374650 w 374650"/>
                <a:gd name="connsiteY0" fmla="*/ 254000 h 259411"/>
                <a:gd name="connsiteX1" fmla="*/ 209550 w 374650"/>
                <a:gd name="connsiteY1" fmla="*/ 215900 h 259411"/>
                <a:gd name="connsiteX2" fmla="*/ 0 w 374650"/>
                <a:gd name="connsiteY2" fmla="*/ 0 h 259411"/>
                <a:gd name="connsiteX0" fmla="*/ 374650 w 374650"/>
                <a:gd name="connsiteY0" fmla="*/ 254000 h 254671"/>
                <a:gd name="connsiteX1" fmla="*/ 209550 w 374650"/>
                <a:gd name="connsiteY1" fmla="*/ 215900 h 254671"/>
                <a:gd name="connsiteX2" fmla="*/ 0 w 374650"/>
                <a:gd name="connsiteY2" fmla="*/ 0 h 254671"/>
                <a:gd name="connsiteX0" fmla="*/ 374650 w 374650"/>
                <a:gd name="connsiteY0" fmla="*/ 254000 h 254033"/>
                <a:gd name="connsiteX1" fmla="*/ 175891 w 374650"/>
                <a:gd name="connsiteY1" fmla="*/ 165412 h 254033"/>
                <a:gd name="connsiteX2" fmla="*/ 0 w 374650"/>
                <a:gd name="connsiteY2" fmla="*/ 0 h 254033"/>
                <a:gd name="connsiteX0" fmla="*/ 374650 w 374650"/>
                <a:gd name="connsiteY0" fmla="*/ 242781 h 242822"/>
                <a:gd name="connsiteX1" fmla="*/ 175891 w 374650"/>
                <a:gd name="connsiteY1" fmla="*/ 165412 h 242822"/>
                <a:gd name="connsiteX2" fmla="*/ 0 w 374650"/>
                <a:gd name="connsiteY2" fmla="*/ 0 h 242822"/>
                <a:gd name="connsiteX0" fmla="*/ 374650 w 374650"/>
                <a:gd name="connsiteY0" fmla="*/ 242781 h 243284"/>
                <a:gd name="connsiteX1" fmla="*/ 198330 w 374650"/>
                <a:gd name="connsiteY1" fmla="*/ 204681 h 243284"/>
                <a:gd name="connsiteX2" fmla="*/ 0 w 374650"/>
                <a:gd name="connsiteY2" fmla="*/ 0 h 24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" h="243284">
                  <a:moveTo>
                    <a:pt x="374650" y="242781"/>
                  </a:moveTo>
                  <a:cubicBezTo>
                    <a:pt x="314746" y="244261"/>
                    <a:pt x="260772" y="245144"/>
                    <a:pt x="198330" y="204681"/>
                  </a:cubicBezTo>
                  <a:cubicBezTo>
                    <a:pt x="135888" y="164218"/>
                    <a:pt x="74083" y="8890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2809EFA-518F-E96B-BFD3-5252C1E1F2BF}"/>
                </a:ext>
              </a:extLst>
            </p:cNvPr>
            <p:cNvCxnSpPr/>
            <p:nvPr/>
          </p:nvCxnSpPr>
          <p:spPr>
            <a:xfrm flipH="1" flipV="1">
              <a:off x="4132263" y="3009900"/>
              <a:ext cx="714375" cy="73818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右大括号 173">
              <a:extLst>
                <a:ext uri="{FF2B5EF4-FFF2-40B4-BE49-F238E27FC236}">
                  <a16:creationId xmlns:a16="http://schemas.microsoft.com/office/drawing/2014/main" id="{C19A6271-05CE-3D3B-C2A7-0E193F96F4AF}"/>
                </a:ext>
              </a:extLst>
            </p:cNvPr>
            <p:cNvSpPr/>
            <p:nvPr/>
          </p:nvSpPr>
          <p:spPr>
            <a:xfrm rot="18960000" flipH="1">
              <a:off x="4341813" y="2982913"/>
              <a:ext cx="134937" cy="936625"/>
            </a:xfrm>
            <a:custGeom>
              <a:avLst/>
              <a:gdLst>
                <a:gd name="connsiteX0" fmla="*/ 0 w 155448"/>
                <a:gd name="connsiteY0" fmla="*/ 0 h 914400"/>
                <a:gd name="connsiteX1" fmla="*/ 77724 w 155448"/>
                <a:gd name="connsiteY1" fmla="*/ 12953 h 914400"/>
                <a:gd name="connsiteX2" fmla="*/ 77724 w 155448"/>
                <a:gd name="connsiteY2" fmla="*/ 444247 h 914400"/>
                <a:gd name="connsiteX3" fmla="*/ 155448 w 155448"/>
                <a:gd name="connsiteY3" fmla="*/ 457200 h 914400"/>
                <a:gd name="connsiteX4" fmla="*/ 77724 w 155448"/>
                <a:gd name="connsiteY4" fmla="*/ 470153 h 914400"/>
                <a:gd name="connsiteX5" fmla="*/ 77724 w 155448"/>
                <a:gd name="connsiteY5" fmla="*/ 901447 h 914400"/>
                <a:gd name="connsiteX6" fmla="*/ 0 w 155448"/>
                <a:gd name="connsiteY6" fmla="*/ 914400 h 914400"/>
                <a:gd name="connsiteX7" fmla="*/ 0 w 155448"/>
                <a:gd name="connsiteY7" fmla="*/ 0 h 914400"/>
                <a:gd name="connsiteX0" fmla="*/ 0 w 155448"/>
                <a:gd name="connsiteY0" fmla="*/ 0 h 914400"/>
                <a:gd name="connsiteX1" fmla="*/ 77724 w 155448"/>
                <a:gd name="connsiteY1" fmla="*/ 12953 h 914400"/>
                <a:gd name="connsiteX2" fmla="*/ 77724 w 155448"/>
                <a:gd name="connsiteY2" fmla="*/ 444247 h 914400"/>
                <a:gd name="connsiteX3" fmla="*/ 155448 w 155448"/>
                <a:gd name="connsiteY3" fmla="*/ 457200 h 914400"/>
                <a:gd name="connsiteX4" fmla="*/ 77724 w 155448"/>
                <a:gd name="connsiteY4" fmla="*/ 470153 h 914400"/>
                <a:gd name="connsiteX5" fmla="*/ 77724 w 155448"/>
                <a:gd name="connsiteY5" fmla="*/ 901447 h 914400"/>
                <a:gd name="connsiteX6" fmla="*/ 0 w 155448"/>
                <a:gd name="connsiteY6" fmla="*/ 914400 h 914400"/>
                <a:gd name="connsiteX0" fmla="*/ 0 w 155449"/>
                <a:gd name="connsiteY0" fmla="*/ 0 h 914400"/>
                <a:gd name="connsiteX1" fmla="*/ 77724 w 155449"/>
                <a:gd name="connsiteY1" fmla="*/ 12953 h 914400"/>
                <a:gd name="connsiteX2" fmla="*/ 77724 w 155449"/>
                <a:gd name="connsiteY2" fmla="*/ 444247 h 914400"/>
                <a:gd name="connsiteX3" fmla="*/ 155448 w 155449"/>
                <a:gd name="connsiteY3" fmla="*/ 457200 h 914400"/>
                <a:gd name="connsiteX4" fmla="*/ 77724 w 155449"/>
                <a:gd name="connsiteY4" fmla="*/ 470153 h 914400"/>
                <a:gd name="connsiteX5" fmla="*/ 77724 w 155449"/>
                <a:gd name="connsiteY5" fmla="*/ 901447 h 914400"/>
                <a:gd name="connsiteX6" fmla="*/ 0 w 155449"/>
                <a:gd name="connsiteY6" fmla="*/ 914400 h 914400"/>
                <a:gd name="connsiteX7" fmla="*/ 0 w 155449"/>
                <a:gd name="connsiteY7" fmla="*/ 0 h 914400"/>
                <a:gd name="connsiteX0" fmla="*/ 0 w 155449"/>
                <a:gd name="connsiteY0" fmla="*/ 0 h 914400"/>
                <a:gd name="connsiteX1" fmla="*/ 77724 w 155449"/>
                <a:gd name="connsiteY1" fmla="*/ 12953 h 914400"/>
                <a:gd name="connsiteX2" fmla="*/ 77724 w 155449"/>
                <a:gd name="connsiteY2" fmla="*/ 444247 h 914400"/>
                <a:gd name="connsiteX3" fmla="*/ 155448 w 155449"/>
                <a:gd name="connsiteY3" fmla="*/ 457200 h 914400"/>
                <a:gd name="connsiteX4" fmla="*/ 75681 w 155449"/>
                <a:gd name="connsiteY4" fmla="*/ 482121 h 914400"/>
                <a:gd name="connsiteX5" fmla="*/ 77724 w 155449"/>
                <a:gd name="connsiteY5" fmla="*/ 901447 h 914400"/>
                <a:gd name="connsiteX6" fmla="*/ 0 w 155449"/>
                <a:gd name="connsiteY6" fmla="*/ 914400 h 914400"/>
                <a:gd name="connsiteX0" fmla="*/ 0 w 155451"/>
                <a:gd name="connsiteY0" fmla="*/ 0 h 914400"/>
                <a:gd name="connsiteX1" fmla="*/ 77724 w 155451"/>
                <a:gd name="connsiteY1" fmla="*/ 12953 h 914400"/>
                <a:gd name="connsiteX2" fmla="*/ 77724 w 155451"/>
                <a:gd name="connsiteY2" fmla="*/ 444247 h 914400"/>
                <a:gd name="connsiteX3" fmla="*/ 155448 w 155451"/>
                <a:gd name="connsiteY3" fmla="*/ 457200 h 914400"/>
                <a:gd name="connsiteX4" fmla="*/ 77724 w 155451"/>
                <a:gd name="connsiteY4" fmla="*/ 470153 h 914400"/>
                <a:gd name="connsiteX5" fmla="*/ 77724 w 155451"/>
                <a:gd name="connsiteY5" fmla="*/ 901447 h 914400"/>
                <a:gd name="connsiteX6" fmla="*/ 0 w 155451"/>
                <a:gd name="connsiteY6" fmla="*/ 914400 h 914400"/>
                <a:gd name="connsiteX7" fmla="*/ 0 w 155451"/>
                <a:gd name="connsiteY7" fmla="*/ 0 h 914400"/>
                <a:gd name="connsiteX0" fmla="*/ 0 w 155451"/>
                <a:gd name="connsiteY0" fmla="*/ 0 h 914400"/>
                <a:gd name="connsiteX1" fmla="*/ 77724 w 155451"/>
                <a:gd name="connsiteY1" fmla="*/ 12953 h 914400"/>
                <a:gd name="connsiteX2" fmla="*/ 79251 w 155451"/>
                <a:gd name="connsiteY2" fmla="*/ 426979 h 914400"/>
                <a:gd name="connsiteX3" fmla="*/ 155448 w 155451"/>
                <a:gd name="connsiteY3" fmla="*/ 457200 h 914400"/>
                <a:gd name="connsiteX4" fmla="*/ 75681 w 155451"/>
                <a:gd name="connsiteY4" fmla="*/ 482121 h 914400"/>
                <a:gd name="connsiteX5" fmla="*/ 77724 w 155451"/>
                <a:gd name="connsiteY5" fmla="*/ 901447 h 914400"/>
                <a:gd name="connsiteX6" fmla="*/ 0 w 155451"/>
                <a:gd name="connsiteY6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51" h="914400" stroke="0" extrusionOk="0">
                  <a:moveTo>
                    <a:pt x="0" y="0"/>
                  </a:moveTo>
                  <a:cubicBezTo>
                    <a:pt x="42926" y="0"/>
                    <a:pt x="77724" y="5799"/>
                    <a:pt x="77724" y="12953"/>
                  </a:cubicBezTo>
                  <a:lnTo>
                    <a:pt x="77724" y="444247"/>
                  </a:lnTo>
                  <a:cubicBezTo>
                    <a:pt x="77724" y="451401"/>
                    <a:pt x="112522" y="457200"/>
                    <a:pt x="155448" y="457200"/>
                  </a:cubicBezTo>
                  <a:cubicBezTo>
                    <a:pt x="112522" y="457200"/>
                    <a:pt x="77724" y="462999"/>
                    <a:pt x="77724" y="470153"/>
                  </a:cubicBezTo>
                  <a:lnTo>
                    <a:pt x="77724" y="901447"/>
                  </a:lnTo>
                  <a:cubicBezTo>
                    <a:pt x="77724" y="908601"/>
                    <a:pt x="42926" y="914400"/>
                    <a:pt x="0" y="914400"/>
                  </a:cubicBezTo>
                  <a:lnTo>
                    <a:pt x="0" y="0"/>
                  </a:lnTo>
                  <a:close/>
                </a:path>
                <a:path w="155451" h="914400" fill="none">
                  <a:moveTo>
                    <a:pt x="0" y="0"/>
                  </a:moveTo>
                  <a:cubicBezTo>
                    <a:pt x="42926" y="0"/>
                    <a:pt x="77724" y="5799"/>
                    <a:pt x="77724" y="12953"/>
                  </a:cubicBezTo>
                  <a:lnTo>
                    <a:pt x="79251" y="426979"/>
                  </a:lnTo>
                  <a:cubicBezTo>
                    <a:pt x="79251" y="434133"/>
                    <a:pt x="156043" y="448010"/>
                    <a:pt x="155448" y="457200"/>
                  </a:cubicBezTo>
                  <a:cubicBezTo>
                    <a:pt x="154853" y="466390"/>
                    <a:pt x="75681" y="474967"/>
                    <a:pt x="75681" y="482121"/>
                  </a:cubicBezTo>
                  <a:cubicBezTo>
                    <a:pt x="75681" y="625886"/>
                    <a:pt x="77724" y="757682"/>
                    <a:pt x="77724" y="901447"/>
                  </a:cubicBezTo>
                  <a:cubicBezTo>
                    <a:pt x="77724" y="908601"/>
                    <a:pt x="42926" y="914400"/>
                    <a:pt x="0" y="91440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14B158E6-AA14-DB62-71F3-0AC110D7C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88" y="3222625"/>
              <a:ext cx="1341437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111D6617-5795-3793-ECBE-737BAEAA8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725" y="2189163"/>
              <a:ext cx="13350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C289D0C9-5D06-1C97-A785-A161FB838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7250" y="3825875"/>
              <a:ext cx="15176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CA7996D5-DAED-1A81-B7F9-F3DC10753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813" y="3481388"/>
              <a:ext cx="12065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内容占位符 3">
              <a:extLst>
                <a:ext uri="{FF2B5EF4-FFF2-40B4-BE49-F238E27FC236}">
                  <a16:creationId xmlns:a16="http://schemas.microsoft.com/office/drawing/2014/main" id="{58BADEF3-DFBC-5B14-6975-6C921561987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00338" y="4367213"/>
              <a:ext cx="1322387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46800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tx2"/>
                </a:buClr>
                <a:buSzPct val="120000"/>
                <a:buFont typeface="Wingdings" panose="05000000000000000000" pitchFamily="2" charset="2"/>
                <a:buChar char="p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buSzPct val="100000"/>
                <a:buFont typeface="Wingdings" panose="05000000000000000000" pitchFamily="2" charset="2"/>
                <a:buNone/>
              </a:pPr>
              <a:r>
                <a:rPr lang="zh-CN" altLang="en-US"/>
                <a:t>支持向量</a:t>
              </a:r>
            </a:p>
          </p:txBody>
        </p:sp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E7672C83-D56C-EE03-067B-0D1A66A2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1388" y="2217738"/>
              <a:ext cx="950912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5" name="图片 84">
            <a:extLst>
              <a:ext uri="{FF2B5EF4-FFF2-40B4-BE49-F238E27FC236}">
                <a16:creationId xmlns:a16="http://schemas.microsoft.com/office/drawing/2014/main" id="{688CC05E-9E81-00F0-03F7-BEF678530AB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38555" y="3405609"/>
            <a:ext cx="5201710" cy="156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10203"/>
      </p:ext>
    </p:extLst>
  </p:cSld>
  <p:clrMapOvr>
    <a:masterClrMapping/>
  </p:clrMapOvr>
  <p:transition spd="slow" advTm="3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59984" y="309983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支持向量机基本型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EA14B7CB-E408-070E-7BE4-B75D043F2E7C}"/>
              </a:ext>
            </a:extLst>
          </p:cNvPr>
          <p:cNvGrpSpPr/>
          <p:nvPr/>
        </p:nvGrpSpPr>
        <p:grpSpPr>
          <a:xfrm>
            <a:off x="6879569" y="1975857"/>
            <a:ext cx="4560117" cy="2952328"/>
            <a:chOff x="2257425" y="2189163"/>
            <a:chExt cx="5588000" cy="3484562"/>
          </a:xfrm>
        </p:grpSpPr>
        <p:sp>
          <p:nvSpPr>
            <p:cNvPr id="7" name="内容占位符 3">
              <a:extLst>
                <a:ext uri="{FF2B5EF4-FFF2-40B4-BE49-F238E27FC236}">
                  <a16:creationId xmlns:a16="http://schemas.microsoft.com/office/drawing/2014/main" id="{39D6C26F-9486-4507-318A-F3AAEDEE533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65963" y="2349500"/>
              <a:ext cx="779462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46800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tx2"/>
                </a:buClr>
                <a:buSzPct val="120000"/>
                <a:buFont typeface="Wingdings" panose="05000000000000000000" pitchFamily="2" charset="2"/>
                <a:buChar char="p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buSzPct val="100000"/>
                <a:buFont typeface="Wingdings" panose="05000000000000000000" pitchFamily="2" charset="2"/>
                <a:buNone/>
              </a:pPr>
              <a:r>
                <a:rPr lang="zh-CN" altLang="en-US"/>
                <a:t>间隔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D0E11F2-449F-BA57-DA2E-57A486664CF5}"/>
                </a:ext>
              </a:extLst>
            </p:cNvPr>
            <p:cNvCxnSpPr/>
            <p:nvPr/>
          </p:nvCxnSpPr>
          <p:spPr>
            <a:xfrm flipH="1" flipV="1">
              <a:off x="2679700" y="2206625"/>
              <a:ext cx="0" cy="3121025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9D20BEA-4ABC-9245-0D2A-368BB4C680A9}"/>
                </a:ext>
              </a:extLst>
            </p:cNvPr>
            <p:cNvCxnSpPr/>
            <p:nvPr/>
          </p:nvCxnSpPr>
          <p:spPr>
            <a:xfrm>
              <a:off x="2668588" y="5327650"/>
              <a:ext cx="3816350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EC8AB3-6271-E666-525E-2DD4FB65B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5227638"/>
              <a:ext cx="34766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tx2"/>
                </a:buClr>
                <a:buSzPct val="120000"/>
                <a:buFont typeface="Wingdings" panose="05000000000000000000" pitchFamily="2" charset="2"/>
                <a:buChar char="p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"/>
                </a:rPr>
                <a:t>0</a:t>
              </a:r>
              <a:endParaRPr lang="zh-CN" altLang="en-US" sz="1400">
                <a:latin typeface="Times "/>
              </a:endParaRPr>
            </a:p>
          </p:txBody>
        </p:sp>
        <p:grpSp>
          <p:nvGrpSpPr>
            <p:cNvPr id="11" name="组合 155">
              <a:extLst>
                <a:ext uri="{FF2B5EF4-FFF2-40B4-BE49-F238E27FC236}">
                  <a16:creationId xmlns:a16="http://schemas.microsoft.com/office/drawing/2014/main" id="{F7A760D3-7BD7-5A90-6B4A-5113F0C41F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0350" y="2943225"/>
              <a:ext cx="136525" cy="134938"/>
              <a:chOff x="5476803" y="2392530"/>
              <a:chExt cx="108000" cy="108000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8BA2F61D-C86C-0D49-103E-51EC9D02E530}"/>
                  </a:ext>
                </a:extLst>
              </p:cNvPr>
              <p:cNvCxnSpPr/>
              <p:nvPr/>
            </p:nvCxnSpPr>
            <p:spPr>
              <a:xfrm>
                <a:off x="5476803" y="2447165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7740AA5B-C926-D203-454D-74E9B41AC568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56">
              <a:extLst>
                <a:ext uri="{FF2B5EF4-FFF2-40B4-BE49-F238E27FC236}">
                  <a16:creationId xmlns:a16="http://schemas.microsoft.com/office/drawing/2014/main" id="{4C031F6E-23B0-A372-B68E-1137F0B7D1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1600" y="3748088"/>
              <a:ext cx="134938" cy="134937"/>
              <a:chOff x="5476803" y="2392530"/>
              <a:chExt cx="108000" cy="108000"/>
            </a:xfrm>
          </p:grpSpPr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543D03BE-11F5-E7A9-E7EF-1B09E22C6931}"/>
                  </a:ext>
                </a:extLst>
              </p:cNvPr>
              <p:cNvCxnSpPr/>
              <p:nvPr/>
            </p:nvCxnSpPr>
            <p:spPr>
              <a:xfrm>
                <a:off x="5476803" y="2447165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99B9275B-E71C-770F-388C-02A7F3DB410E}"/>
                  </a:ext>
                </a:extLst>
              </p:cNvPr>
              <p:cNvCxnSpPr/>
              <p:nvPr/>
            </p:nvCxnSpPr>
            <p:spPr>
              <a:xfrm rot="5400000">
                <a:off x="5477438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57">
              <a:extLst>
                <a:ext uri="{FF2B5EF4-FFF2-40B4-BE49-F238E27FC236}">
                  <a16:creationId xmlns:a16="http://schemas.microsoft.com/office/drawing/2014/main" id="{F2F5008C-20A1-4B5B-7133-1055A3A91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0938" y="3552825"/>
              <a:ext cx="136525" cy="133350"/>
              <a:chOff x="5476803" y="2392530"/>
              <a:chExt cx="108000" cy="108000"/>
            </a:xfrm>
          </p:grpSpPr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CF3E9E02-0088-DE91-A7B6-6CADB76A96E6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9BD428AB-BF76-5059-3AFB-3ACFA271FB4B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58">
              <a:extLst>
                <a:ext uri="{FF2B5EF4-FFF2-40B4-BE49-F238E27FC236}">
                  <a16:creationId xmlns:a16="http://schemas.microsoft.com/office/drawing/2014/main" id="{76FE1083-C3AD-01C6-AC6B-9D6FB80CE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325" y="3833813"/>
              <a:ext cx="136525" cy="133350"/>
              <a:chOff x="5476803" y="2392530"/>
              <a:chExt cx="108000" cy="108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27D99F0A-DDE9-FC1F-3562-5740111D9953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532A37D3-FD70-623F-050F-8C7D1B31DF37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59">
              <a:extLst>
                <a:ext uri="{FF2B5EF4-FFF2-40B4-BE49-F238E27FC236}">
                  <a16:creationId xmlns:a16="http://schemas.microsoft.com/office/drawing/2014/main" id="{B964D175-F4B8-1841-E7AB-7E953F7089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0750" y="4052888"/>
              <a:ext cx="136525" cy="133350"/>
              <a:chOff x="5476803" y="2392530"/>
              <a:chExt cx="108000" cy="108000"/>
            </a:xfrm>
          </p:grpSpPr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D2DB98D6-724F-DB3D-E075-36BBAE60DF1D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4209E188-4644-58F7-DA2A-CEEB3DAF7162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60">
              <a:extLst>
                <a:ext uri="{FF2B5EF4-FFF2-40B4-BE49-F238E27FC236}">
                  <a16:creationId xmlns:a16="http://schemas.microsoft.com/office/drawing/2014/main" id="{516F6C92-B359-186C-2126-2B170CED69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2075" y="4044950"/>
              <a:ext cx="136525" cy="133350"/>
              <a:chOff x="5476803" y="2392530"/>
              <a:chExt cx="108000" cy="108000"/>
            </a:xfrm>
          </p:grpSpPr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AF8F9ED2-00DA-2F3E-B1E5-2EC49A963615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CA7B6446-C309-3360-3AF7-3B1A2949E1C0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1">
              <a:extLst>
                <a:ext uri="{FF2B5EF4-FFF2-40B4-BE49-F238E27FC236}">
                  <a16:creationId xmlns:a16="http://schemas.microsoft.com/office/drawing/2014/main" id="{784F6B4F-234D-2879-E375-311E68AEA7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995613"/>
              <a:ext cx="136525" cy="133350"/>
              <a:chOff x="5476803" y="2392530"/>
              <a:chExt cx="108000" cy="108000"/>
            </a:xfrm>
          </p:grpSpPr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25765C27-DF7A-636F-C40C-0756D4CAF345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CFA5E32A-CFE2-B19F-0C53-B2440A68AB05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58D4CD0-22AD-0427-A56C-F711F2C66605}"/>
                </a:ext>
              </a:extLst>
            </p:cNvPr>
            <p:cNvCxnSpPr/>
            <p:nvPr/>
          </p:nvCxnSpPr>
          <p:spPr>
            <a:xfrm>
              <a:off x="5402263" y="4364038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E3B636B-7B1D-860B-CF77-282CA2E9CEB7}"/>
                </a:ext>
              </a:extLst>
            </p:cNvPr>
            <p:cNvCxnSpPr/>
            <p:nvPr/>
          </p:nvCxnSpPr>
          <p:spPr>
            <a:xfrm>
              <a:off x="4756150" y="4222750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4DAC1CA-DAD7-3923-5450-7AA1BACF36C3}"/>
                </a:ext>
              </a:extLst>
            </p:cNvPr>
            <p:cNvCxnSpPr/>
            <p:nvPr/>
          </p:nvCxnSpPr>
          <p:spPr>
            <a:xfrm>
              <a:off x="4598988" y="4910138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EBE02B8-C96A-19AC-8346-1FF8B74B3549}"/>
                </a:ext>
              </a:extLst>
            </p:cNvPr>
            <p:cNvCxnSpPr/>
            <p:nvPr/>
          </p:nvCxnSpPr>
          <p:spPr>
            <a:xfrm>
              <a:off x="4175125" y="4783138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FA509E0-938F-6E40-7B4B-DDDBA6916BF7}"/>
                </a:ext>
              </a:extLst>
            </p:cNvPr>
            <p:cNvCxnSpPr/>
            <p:nvPr/>
          </p:nvCxnSpPr>
          <p:spPr>
            <a:xfrm>
              <a:off x="5192713" y="4732338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FAAF757-D270-4CB3-A814-2ACBAAEBE9E9}"/>
                </a:ext>
              </a:extLst>
            </p:cNvPr>
            <p:cNvCxnSpPr/>
            <p:nvPr/>
          </p:nvCxnSpPr>
          <p:spPr>
            <a:xfrm>
              <a:off x="5249863" y="4570413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C68BC79-B401-D492-AB72-56FAA38DD92F}"/>
                </a:ext>
              </a:extLst>
            </p:cNvPr>
            <p:cNvCxnSpPr/>
            <p:nvPr/>
          </p:nvCxnSpPr>
          <p:spPr>
            <a:xfrm>
              <a:off x="4521200" y="4640263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AFBF8F6-3A6B-2501-5BF7-50F595E384E6}"/>
                </a:ext>
              </a:extLst>
            </p:cNvPr>
            <p:cNvCxnSpPr/>
            <p:nvPr/>
          </p:nvCxnSpPr>
          <p:spPr>
            <a:xfrm>
              <a:off x="5470525" y="4119563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1AB47A7-9710-8071-EFD8-DDC502878F4E}"/>
                </a:ext>
              </a:extLst>
            </p:cNvPr>
            <p:cNvCxnSpPr/>
            <p:nvPr/>
          </p:nvCxnSpPr>
          <p:spPr>
            <a:xfrm>
              <a:off x="4824413" y="4570413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4E9728E-4DDA-BBAE-CC84-8AE0A15DBCBE}"/>
                </a:ext>
              </a:extLst>
            </p:cNvPr>
            <p:cNvCxnSpPr/>
            <p:nvPr/>
          </p:nvCxnSpPr>
          <p:spPr>
            <a:xfrm flipV="1">
              <a:off x="3440113" y="2714625"/>
              <a:ext cx="2466975" cy="237331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172">
              <a:extLst>
                <a:ext uri="{FF2B5EF4-FFF2-40B4-BE49-F238E27FC236}">
                  <a16:creationId xmlns:a16="http://schemas.microsoft.com/office/drawing/2014/main" id="{6E59240B-E210-ACBC-D6A7-F2F8B5CA6F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625" y="2797175"/>
              <a:ext cx="136525" cy="134938"/>
              <a:chOff x="5476803" y="2392530"/>
              <a:chExt cx="108000" cy="108000"/>
            </a:xfrm>
          </p:grpSpPr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A23B13F8-3AB9-DB79-D4D6-1B1736E49092}"/>
                  </a:ext>
                </a:extLst>
              </p:cNvPr>
              <p:cNvCxnSpPr/>
              <p:nvPr/>
            </p:nvCxnSpPr>
            <p:spPr>
              <a:xfrm>
                <a:off x="5476803" y="2447165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E3DFB698-6A13-D004-FAF9-1B6620C5A1C9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173">
              <a:extLst>
                <a:ext uri="{FF2B5EF4-FFF2-40B4-BE49-F238E27FC236}">
                  <a16:creationId xmlns:a16="http://schemas.microsoft.com/office/drawing/2014/main" id="{39F5E3D1-3E50-E2D5-6410-5A992BAAC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3875" y="3062288"/>
              <a:ext cx="136525" cy="133350"/>
              <a:chOff x="5476803" y="2392530"/>
              <a:chExt cx="108000" cy="108000"/>
            </a:xfrm>
          </p:grpSpPr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43CAB7AD-4442-1422-7B8E-65B35C39A239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D09B19DF-53D1-35E8-39E9-376A219AEC4A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174">
              <a:extLst>
                <a:ext uri="{FF2B5EF4-FFF2-40B4-BE49-F238E27FC236}">
                  <a16:creationId xmlns:a16="http://schemas.microsoft.com/office/drawing/2014/main" id="{920008AB-0364-C8DB-6C51-92A4A97851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7375" y="4230688"/>
              <a:ext cx="136525" cy="133350"/>
              <a:chOff x="5476803" y="2392530"/>
              <a:chExt cx="108000" cy="108000"/>
            </a:xfrm>
          </p:grpSpPr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947744C8-6819-819B-1EB5-76CBFEE9C754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E84DF19F-8D3A-0B93-3B31-2A816CF5B2D9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175">
              <a:extLst>
                <a:ext uri="{FF2B5EF4-FFF2-40B4-BE49-F238E27FC236}">
                  <a16:creationId xmlns:a16="http://schemas.microsoft.com/office/drawing/2014/main" id="{30E83457-B5F5-8224-C2D0-BA1AA97A7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3163" y="3222625"/>
              <a:ext cx="136525" cy="134938"/>
              <a:chOff x="5476803" y="2392530"/>
              <a:chExt cx="108000" cy="108000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D7BBADBE-B55F-6984-6BD2-D7EDAE516A9A}"/>
                  </a:ext>
                </a:extLst>
              </p:cNvPr>
              <p:cNvCxnSpPr/>
              <p:nvPr/>
            </p:nvCxnSpPr>
            <p:spPr>
              <a:xfrm>
                <a:off x="5476803" y="2447165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F1458B1B-6067-6365-D00C-F84259E8BCD8}"/>
                  </a:ext>
                </a:extLst>
              </p:cNvPr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176">
              <a:extLst>
                <a:ext uri="{FF2B5EF4-FFF2-40B4-BE49-F238E27FC236}">
                  <a16:creationId xmlns:a16="http://schemas.microsoft.com/office/drawing/2014/main" id="{F908CCC6-BB34-39A0-0741-6C9F7F681B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9138" y="3503613"/>
              <a:ext cx="134937" cy="133350"/>
              <a:chOff x="5476803" y="2392530"/>
              <a:chExt cx="108000" cy="108000"/>
            </a:xfrm>
          </p:grpSpPr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6267D638-FD4E-2332-3160-8CD0FCA7CB80}"/>
                  </a:ext>
                </a:extLst>
              </p:cNvPr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517CDB07-67E6-C13A-819B-59D83361E2CF}"/>
                  </a:ext>
                </a:extLst>
              </p:cNvPr>
              <p:cNvCxnSpPr/>
              <p:nvPr/>
            </p:nvCxnSpPr>
            <p:spPr>
              <a:xfrm rot="5400000">
                <a:off x="5477438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F6ABC9B-2626-5AAE-E6CC-4273E1E4BBAE}"/>
                </a:ext>
              </a:extLst>
            </p:cNvPr>
            <p:cNvCxnSpPr/>
            <p:nvPr/>
          </p:nvCxnSpPr>
          <p:spPr>
            <a:xfrm>
              <a:off x="4973638" y="4889500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85B0075A-7924-0E6B-739D-ACDC53F00CD5}"/>
                </a:ext>
              </a:extLst>
            </p:cNvPr>
            <p:cNvCxnSpPr/>
            <p:nvPr/>
          </p:nvCxnSpPr>
          <p:spPr>
            <a:xfrm>
              <a:off x="5110163" y="4297363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C05C3A1-AA3A-196A-354A-9A4740ED5E72}"/>
                </a:ext>
              </a:extLst>
            </p:cNvPr>
            <p:cNvCxnSpPr/>
            <p:nvPr/>
          </p:nvCxnSpPr>
          <p:spPr>
            <a:xfrm>
              <a:off x="5249863" y="3900488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C6DBC37-61AC-C040-2DFF-68DEBF5D9B2A}"/>
                </a:ext>
              </a:extLst>
            </p:cNvPr>
            <p:cNvCxnSpPr/>
            <p:nvPr/>
          </p:nvCxnSpPr>
          <p:spPr>
            <a:xfrm>
              <a:off x="5702300" y="3617913"/>
              <a:ext cx="1365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38" name="Object 304">
              <a:extLst>
                <a:ext uri="{FF2B5EF4-FFF2-40B4-BE49-F238E27FC236}">
                  <a16:creationId xmlns:a16="http://schemas.microsoft.com/office/drawing/2014/main" id="{1E8554E2-7C38-8270-BCA2-24539647B9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0694801"/>
                </p:ext>
              </p:extLst>
            </p:nvPr>
          </p:nvGraphicFramePr>
          <p:xfrm>
            <a:off x="5907088" y="5405438"/>
            <a:ext cx="279400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5" imgW="137351" imgH="130992" progId="">
                    <p:embed/>
                  </p:oleObj>
                </mc:Choice>
                <mc:Fallback>
                  <p:oleObj name="Formula" r:id="rId5" imgW="137351" imgH="130992" progId="">
                    <p:embed/>
                    <p:pic>
                      <p:nvPicPr>
                        <p:cNvPr id="141" name="Object 304">
                          <a:extLst>
                            <a:ext uri="{FF2B5EF4-FFF2-40B4-BE49-F238E27FC236}">
                              <a16:creationId xmlns:a16="http://schemas.microsoft.com/office/drawing/2014/main" id="{5E109551-C9AD-03BB-425F-51DC790BEB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7088" y="5405438"/>
                          <a:ext cx="279400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05">
              <a:extLst>
                <a:ext uri="{FF2B5EF4-FFF2-40B4-BE49-F238E27FC236}">
                  <a16:creationId xmlns:a16="http://schemas.microsoft.com/office/drawing/2014/main" id="{C5C060BC-7097-5AE4-7099-E93514E049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1675040"/>
                </p:ext>
              </p:extLst>
            </p:nvPr>
          </p:nvGraphicFramePr>
          <p:xfrm>
            <a:off x="2257425" y="2454275"/>
            <a:ext cx="290513" cy="268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ula" r:id="rId7" imgW="141166" imgH="130992" progId="">
                    <p:embed/>
                  </p:oleObj>
                </mc:Choice>
                <mc:Fallback>
                  <p:oleObj name="Formula" r:id="rId7" imgW="141166" imgH="130992" progId="">
                    <p:embed/>
                    <p:pic>
                      <p:nvPicPr>
                        <p:cNvPr id="142" name="Object 305">
                          <a:extLst>
                            <a:ext uri="{FF2B5EF4-FFF2-40B4-BE49-F238E27FC236}">
                              <a16:creationId xmlns:a16="http://schemas.microsoft.com/office/drawing/2014/main" id="{42464610-8AF4-A23B-5BCC-8B23252C9B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7425" y="2454275"/>
                          <a:ext cx="290513" cy="268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CE104A1F-1DA1-466F-A218-F7913D36AA3A}"/>
                </a:ext>
              </a:extLst>
            </p:cNvPr>
            <p:cNvCxnSpPr/>
            <p:nvPr/>
          </p:nvCxnSpPr>
          <p:spPr>
            <a:xfrm flipV="1">
              <a:off x="3727450" y="2903538"/>
              <a:ext cx="2466975" cy="237331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8A6B3A6-33B9-ADD9-69C8-CD7C494CAED3}"/>
                </a:ext>
              </a:extLst>
            </p:cNvPr>
            <p:cNvCxnSpPr/>
            <p:nvPr/>
          </p:nvCxnSpPr>
          <p:spPr>
            <a:xfrm flipV="1">
              <a:off x="3238500" y="2451100"/>
              <a:ext cx="2466975" cy="237331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44AB751A-7183-4239-3F0E-B8469238CA8E}"/>
                </a:ext>
              </a:extLst>
            </p:cNvPr>
            <p:cNvSpPr/>
            <p:nvPr/>
          </p:nvSpPr>
          <p:spPr>
            <a:xfrm>
              <a:off x="3851275" y="3997325"/>
              <a:ext cx="227013" cy="2238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19D41801-EDAB-0D10-AE51-E711B5940B82}"/>
                </a:ext>
              </a:extLst>
            </p:cNvPr>
            <p:cNvSpPr/>
            <p:nvPr/>
          </p:nvSpPr>
          <p:spPr>
            <a:xfrm>
              <a:off x="4122738" y="4673600"/>
              <a:ext cx="227012" cy="2238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28CCEF3-99E5-0043-4914-76F6C7A8DE03}"/>
                </a:ext>
              </a:extLst>
            </p:cNvPr>
            <p:cNvSpPr/>
            <p:nvPr/>
          </p:nvSpPr>
          <p:spPr>
            <a:xfrm>
              <a:off x="4716463" y="4108450"/>
              <a:ext cx="227012" cy="2222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右大括号 173">
              <a:extLst>
                <a:ext uri="{FF2B5EF4-FFF2-40B4-BE49-F238E27FC236}">
                  <a16:creationId xmlns:a16="http://schemas.microsoft.com/office/drawing/2014/main" id="{A3D42317-7454-4351-0112-D3C9D31E7071}"/>
                </a:ext>
              </a:extLst>
            </p:cNvPr>
            <p:cNvSpPr/>
            <p:nvPr/>
          </p:nvSpPr>
          <p:spPr>
            <a:xfrm rot="19020000">
              <a:off x="5865813" y="2347913"/>
              <a:ext cx="180975" cy="668337"/>
            </a:xfrm>
            <a:custGeom>
              <a:avLst/>
              <a:gdLst>
                <a:gd name="connsiteX0" fmla="*/ 0 w 155448"/>
                <a:gd name="connsiteY0" fmla="*/ 0 h 914400"/>
                <a:gd name="connsiteX1" fmla="*/ 77724 w 155448"/>
                <a:gd name="connsiteY1" fmla="*/ 12953 h 914400"/>
                <a:gd name="connsiteX2" fmla="*/ 77724 w 155448"/>
                <a:gd name="connsiteY2" fmla="*/ 444247 h 914400"/>
                <a:gd name="connsiteX3" fmla="*/ 155448 w 155448"/>
                <a:gd name="connsiteY3" fmla="*/ 457200 h 914400"/>
                <a:gd name="connsiteX4" fmla="*/ 77724 w 155448"/>
                <a:gd name="connsiteY4" fmla="*/ 470153 h 914400"/>
                <a:gd name="connsiteX5" fmla="*/ 77724 w 155448"/>
                <a:gd name="connsiteY5" fmla="*/ 901447 h 914400"/>
                <a:gd name="connsiteX6" fmla="*/ 0 w 155448"/>
                <a:gd name="connsiteY6" fmla="*/ 914400 h 914400"/>
                <a:gd name="connsiteX7" fmla="*/ 0 w 155448"/>
                <a:gd name="connsiteY7" fmla="*/ 0 h 914400"/>
                <a:gd name="connsiteX0" fmla="*/ 0 w 155448"/>
                <a:gd name="connsiteY0" fmla="*/ 0 h 914400"/>
                <a:gd name="connsiteX1" fmla="*/ 77724 w 155448"/>
                <a:gd name="connsiteY1" fmla="*/ 12953 h 914400"/>
                <a:gd name="connsiteX2" fmla="*/ 77724 w 155448"/>
                <a:gd name="connsiteY2" fmla="*/ 444247 h 914400"/>
                <a:gd name="connsiteX3" fmla="*/ 155448 w 155448"/>
                <a:gd name="connsiteY3" fmla="*/ 457200 h 914400"/>
                <a:gd name="connsiteX4" fmla="*/ 77724 w 155448"/>
                <a:gd name="connsiteY4" fmla="*/ 470153 h 914400"/>
                <a:gd name="connsiteX5" fmla="*/ 77724 w 155448"/>
                <a:gd name="connsiteY5" fmla="*/ 901447 h 914400"/>
                <a:gd name="connsiteX6" fmla="*/ 0 w 155448"/>
                <a:gd name="connsiteY6" fmla="*/ 914400 h 914400"/>
                <a:gd name="connsiteX0" fmla="*/ 0 w 155449"/>
                <a:gd name="connsiteY0" fmla="*/ 0 h 914400"/>
                <a:gd name="connsiteX1" fmla="*/ 77724 w 155449"/>
                <a:gd name="connsiteY1" fmla="*/ 12953 h 914400"/>
                <a:gd name="connsiteX2" fmla="*/ 77724 w 155449"/>
                <a:gd name="connsiteY2" fmla="*/ 444247 h 914400"/>
                <a:gd name="connsiteX3" fmla="*/ 155448 w 155449"/>
                <a:gd name="connsiteY3" fmla="*/ 457200 h 914400"/>
                <a:gd name="connsiteX4" fmla="*/ 77724 w 155449"/>
                <a:gd name="connsiteY4" fmla="*/ 470153 h 914400"/>
                <a:gd name="connsiteX5" fmla="*/ 77724 w 155449"/>
                <a:gd name="connsiteY5" fmla="*/ 901447 h 914400"/>
                <a:gd name="connsiteX6" fmla="*/ 0 w 155449"/>
                <a:gd name="connsiteY6" fmla="*/ 914400 h 914400"/>
                <a:gd name="connsiteX7" fmla="*/ 0 w 155449"/>
                <a:gd name="connsiteY7" fmla="*/ 0 h 914400"/>
                <a:gd name="connsiteX0" fmla="*/ 0 w 155449"/>
                <a:gd name="connsiteY0" fmla="*/ 0 h 914400"/>
                <a:gd name="connsiteX1" fmla="*/ 77724 w 155449"/>
                <a:gd name="connsiteY1" fmla="*/ 12953 h 914400"/>
                <a:gd name="connsiteX2" fmla="*/ 77724 w 155449"/>
                <a:gd name="connsiteY2" fmla="*/ 444247 h 914400"/>
                <a:gd name="connsiteX3" fmla="*/ 155448 w 155449"/>
                <a:gd name="connsiteY3" fmla="*/ 457200 h 914400"/>
                <a:gd name="connsiteX4" fmla="*/ 75681 w 155449"/>
                <a:gd name="connsiteY4" fmla="*/ 482121 h 914400"/>
                <a:gd name="connsiteX5" fmla="*/ 77724 w 155449"/>
                <a:gd name="connsiteY5" fmla="*/ 901447 h 914400"/>
                <a:gd name="connsiteX6" fmla="*/ 0 w 155449"/>
                <a:gd name="connsiteY6" fmla="*/ 914400 h 914400"/>
                <a:gd name="connsiteX0" fmla="*/ 0 w 155451"/>
                <a:gd name="connsiteY0" fmla="*/ 0 h 914400"/>
                <a:gd name="connsiteX1" fmla="*/ 77724 w 155451"/>
                <a:gd name="connsiteY1" fmla="*/ 12953 h 914400"/>
                <a:gd name="connsiteX2" fmla="*/ 77724 w 155451"/>
                <a:gd name="connsiteY2" fmla="*/ 444247 h 914400"/>
                <a:gd name="connsiteX3" fmla="*/ 155448 w 155451"/>
                <a:gd name="connsiteY3" fmla="*/ 457200 h 914400"/>
                <a:gd name="connsiteX4" fmla="*/ 77724 w 155451"/>
                <a:gd name="connsiteY4" fmla="*/ 470153 h 914400"/>
                <a:gd name="connsiteX5" fmla="*/ 77724 w 155451"/>
                <a:gd name="connsiteY5" fmla="*/ 901447 h 914400"/>
                <a:gd name="connsiteX6" fmla="*/ 0 w 155451"/>
                <a:gd name="connsiteY6" fmla="*/ 914400 h 914400"/>
                <a:gd name="connsiteX7" fmla="*/ 0 w 155451"/>
                <a:gd name="connsiteY7" fmla="*/ 0 h 914400"/>
                <a:gd name="connsiteX0" fmla="*/ 0 w 155451"/>
                <a:gd name="connsiteY0" fmla="*/ 0 h 914400"/>
                <a:gd name="connsiteX1" fmla="*/ 77724 w 155451"/>
                <a:gd name="connsiteY1" fmla="*/ 12953 h 914400"/>
                <a:gd name="connsiteX2" fmla="*/ 79251 w 155451"/>
                <a:gd name="connsiteY2" fmla="*/ 426979 h 914400"/>
                <a:gd name="connsiteX3" fmla="*/ 155448 w 155451"/>
                <a:gd name="connsiteY3" fmla="*/ 457200 h 914400"/>
                <a:gd name="connsiteX4" fmla="*/ 75681 w 155451"/>
                <a:gd name="connsiteY4" fmla="*/ 482121 h 914400"/>
                <a:gd name="connsiteX5" fmla="*/ 77724 w 155451"/>
                <a:gd name="connsiteY5" fmla="*/ 901447 h 914400"/>
                <a:gd name="connsiteX6" fmla="*/ 0 w 155451"/>
                <a:gd name="connsiteY6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51" h="914400" stroke="0" extrusionOk="0">
                  <a:moveTo>
                    <a:pt x="0" y="0"/>
                  </a:moveTo>
                  <a:cubicBezTo>
                    <a:pt x="42926" y="0"/>
                    <a:pt x="77724" y="5799"/>
                    <a:pt x="77724" y="12953"/>
                  </a:cubicBezTo>
                  <a:lnTo>
                    <a:pt x="77724" y="444247"/>
                  </a:lnTo>
                  <a:cubicBezTo>
                    <a:pt x="77724" y="451401"/>
                    <a:pt x="112522" y="457200"/>
                    <a:pt x="155448" y="457200"/>
                  </a:cubicBezTo>
                  <a:cubicBezTo>
                    <a:pt x="112522" y="457200"/>
                    <a:pt x="77724" y="462999"/>
                    <a:pt x="77724" y="470153"/>
                  </a:cubicBezTo>
                  <a:lnTo>
                    <a:pt x="77724" y="901447"/>
                  </a:lnTo>
                  <a:cubicBezTo>
                    <a:pt x="77724" y="908601"/>
                    <a:pt x="42926" y="914400"/>
                    <a:pt x="0" y="914400"/>
                  </a:cubicBezTo>
                  <a:lnTo>
                    <a:pt x="0" y="0"/>
                  </a:lnTo>
                  <a:close/>
                </a:path>
                <a:path w="155451" h="914400" fill="none">
                  <a:moveTo>
                    <a:pt x="0" y="0"/>
                  </a:moveTo>
                  <a:cubicBezTo>
                    <a:pt x="42926" y="0"/>
                    <a:pt x="77724" y="5799"/>
                    <a:pt x="77724" y="12953"/>
                  </a:cubicBezTo>
                  <a:lnTo>
                    <a:pt x="79251" y="426979"/>
                  </a:lnTo>
                  <a:cubicBezTo>
                    <a:pt x="79251" y="434133"/>
                    <a:pt x="156043" y="448010"/>
                    <a:pt x="155448" y="457200"/>
                  </a:cubicBezTo>
                  <a:cubicBezTo>
                    <a:pt x="154853" y="466390"/>
                    <a:pt x="75681" y="474967"/>
                    <a:pt x="75681" y="482121"/>
                  </a:cubicBezTo>
                  <a:cubicBezTo>
                    <a:pt x="75681" y="625886"/>
                    <a:pt x="77724" y="757682"/>
                    <a:pt x="77724" y="901447"/>
                  </a:cubicBezTo>
                  <a:cubicBezTo>
                    <a:pt x="77724" y="908601"/>
                    <a:pt x="42926" y="914400"/>
                    <a:pt x="0" y="91440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任意多边形 193">
              <a:extLst>
                <a:ext uri="{FF2B5EF4-FFF2-40B4-BE49-F238E27FC236}">
                  <a16:creationId xmlns:a16="http://schemas.microsoft.com/office/drawing/2014/main" id="{D382D9B7-EC22-4ADF-ADF4-2B104FEB8D5F}"/>
                </a:ext>
              </a:extLst>
            </p:cNvPr>
            <p:cNvSpPr/>
            <p:nvPr/>
          </p:nvSpPr>
          <p:spPr>
            <a:xfrm>
              <a:off x="4930775" y="2492375"/>
              <a:ext cx="233363" cy="460375"/>
            </a:xfrm>
            <a:custGeom>
              <a:avLst/>
              <a:gdLst>
                <a:gd name="connsiteX0" fmla="*/ 0 w 185738"/>
                <a:gd name="connsiteY0" fmla="*/ 0 h 371475"/>
                <a:gd name="connsiteX1" fmla="*/ 33338 w 185738"/>
                <a:gd name="connsiteY1" fmla="*/ 204787 h 371475"/>
                <a:gd name="connsiteX2" fmla="*/ 185738 w 185738"/>
                <a:gd name="connsiteY2" fmla="*/ 3714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738" h="371475">
                  <a:moveTo>
                    <a:pt x="0" y="0"/>
                  </a:moveTo>
                  <a:cubicBezTo>
                    <a:pt x="1191" y="71437"/>
                    <a:pt x="2382" y="142875"/>
                    <a:pt x="33338" y="204787"/>
                  </a:cubicBezTo>
                  <a:cubicBezTo>
                    <a:pt x="64294" y="266699"/>
                    <a:pt x="125016" y="319087"/>
                    <a:pt x="185738" y="37147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任意多边形 194">
              <a:extLst>
                <a:ext uri="{FF2B5EF4-FFF2-40B4-BE49-F238E27FC236}">
                  <a16:creationId xmlns:a16="http://schemas.microsoft.com/office/drawing/2014/main" id="{45A8226B-B0AF-C7E7-94B8-AA9ABC5E5957}"/>
                </a:ext>
              </a:extLst>
            </p:cNvPr>
            <p:cNvSpPr/>
            <p:nvPr/>
          </p:nvSpPr>
          <p:spPr>
            <a:xfrm>
              <a:off x="5435600" y="3689350"/>
              <a:ext cx="473075" cy="306388"/>
            </a:xfrm>
            <a:custGeom>
              <a:avLst/>
              <a:gdLst>
                <a:gd name="connsiteX0" fmla="*/ 374650 w 374650"/>
                <a:gd name="connsiteY0" fmla="*/ 247650 h 248260"/>
                <a:gd name="connsiteX1" fmla="*/ 209550 w 374650"/>
                <a:gd name="connsiteY1" fmla="*/ 209550 h 248260"/>
                <a:gd name="connsiteX2" fmla="*/ 0 w 374650"/>
                <a:gd name="connsiteY2" fmla="*/ 0 h 24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" h="248260">
                  <a:moveTo>
                    <a:pt x="374650" y="247650"/>
                  </a:moveTo>
                  <a:cubicBezTo>
                    <a:pt x="323321" y="249237"/>
                    <a:pt x="271992" y="250825"/>
                    <a:pt x="209550" y="209550"/>
                  </a:cubicBezTo>
                  <a:cubicBezTo>
                    <a:pt x="147108" y="168275"/>
                    <a:pt x="73554" y="8413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任意多边形 195">
              <a:extLst>
                <a:ext uri="{FF2B5EF4-FFF2-40B4-BE49-F238E27FC236}">
                  <a16:creationId xmlns:a16="http://schemas.microsoft.com/office/drawing/2014/main" id="{E6FE9301-E94E-5F99-A6FC-D32EE7D15191}"/>
                </a:ext>
              </a:extLst>
            </p:cNvPr>
            <p:cNvSpPr/>
            <p:nvPr/>
          </p:nvSpPr>
          <p:spPr>
            <a:xfrm>
              <a:off x="5548313" y="3092450"/>
              <a:ext cx="473075" cy="301625"/>
            </a:xfrm>
            <a:custGeom>
              <a:avLst/>
              <a:gdLst>
                <a:gd name="connsiteX0" fmla="*/ 368300 w 368300"/>
                <a:gd name="connsiteY0" fmla="*/ 228600 h 241300"/>
                <a:gd name="connsiteX1" fmla="*/ 209550 w 368300"/>
                <a:gd name="connsiteY1" fmla="*/ 215900 h 241300"/>
                <a:gd name="connsiteX2" fmla="*/ 0 w 368300"/>
                <a:gd name="connsiteY2" fmla="*/ 0 h 241300"/>
                <a:gd name="connsiteX0" fmla="*/ 349250 w 349250"/>
                <a:gd name="connsiteY0" fmla="*/ 247650 h 254239"/>
                <a:gd name="connsiteX1" fmla="*/ 209550 w 349250"/>
                <a:gd name="connsiteY1" fmla="*/ 215900 h 254239"/>
                <a:gd name="connsiteX2" fmla="*/ 0 w 349250"/>
                <a:gd name="connsiteY2" fmla="*/ 0 h 254239"/>
                <a:gd name="connsiteX0" fmla="*/ 374650 w 374650"/>
                <a:gd name="connsiteY0" fmla="*/ 254000 h 259411"/>
                <a:gd name="connsiteX1" fmla="*/ 209550 w 374650"/>
                <a:gd name="connsiteY1" fmla="*/ 215900 h 259411"/>
                <a:gd name="connsiteX2" fmla="*/ 0 w 374650"/>
                <a:gd name="connsiteY2" fmla="*/ 0 h 259411"/>
                <a:gd name="connsiteX0" fmla="*/ 374650 w 374650"/>
                <a:gd name="connsiteY0" fmla="*/ 254000 h 254671"/>
                <a:gd name="connsiteX1" fmla="*/ 209550 w 374650"/>
                <a:gd name="connsiteY1" fmla="*/ 215900 h 254671"/>
                <a:gd name="connsiteX2" fmla="*/ 0 w 374650"/>
                <a:gd name="connsiteY2" fmla="*/ 0 h 254671"/>
                <a:gd name="connsiteX0" fmla="*/ 374650 w 374650"/>
                <a:gd name="connsiteY0" fmla="*/ 254000 h 254033"/>
                <a:gd name="connsiteX1" fmla="*/ 175891 w 374650"/>
                <a:gd name="connsiteY1" fmla="*/ 165412 h 254033"/>
                <a:gd name="connsiteX2" fmla="*/ 0 w 374650"/>
                <a:gd name="connsiteY2" fmla="*/ 0 h 254033"/>
                <a:gd name="connsiteX0" fmla="*/ 374650 w 374650"/>
                <a:gd name="connsiteY0" fmla="*/ 242781 h 242822"/>
                <a:gd name="connsiteX1" fmla="*/ 175891 w 374650"/>
                <a:gd name="connsiteY1" fmla="*/ 165412 h 242822"/>
                <a:gd name="connsiteX2" fmla="*/ 0 w 374650"/>
                <a:gd name="connsiteY2" fmla="*/ 0 h 242822"/>
                <a:gd name="connsiteX0" fmla="*/ 374650 w 374650"/>
                <a:gd name="connsiteY0" fmla="*/ 242781 h 243284"/>
                <a:gd name="connsiteX1" fmla="*/ 198330 w 374650"/>
                <a:gd name="connsiteY1" fmla="*/ 204681 h 243284"/>
                <a:gd name="connsiteX2" fmla="*/ 0 w 374650"/>
                <a:gd name="connsiteY2" fmla="*/ 0 h 24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" h="243284">
                  <a:moveTo>
                    <a:pt x="374650" y="242781"/>
                  </a:moveTo>
                  <a:cubicBezTo>
                    <a:pt x="314746" y="244261"/>
                    <a:pt x="260772" y="245144"/>
                    <a:pt x="198330" y="204681"/>
                  </a:cubicBezTo>
                  <a:cubicBezTo>
                    <a:pt x="135888" y="164218"/>
                    <a:pt x="74083" y="8890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4120CA1E-2109-380F-50BE-2A4987940129}"/>
                </a:ext>
              </a:extLst>
            </p:cNvPr>
            <p:cNvCxnSpPr/>
            <p:nvPr/>
          </p:nvCxnSpPr>
          <p:spPr>
            <a:xfrm flipH="1" flipV="1">
              <a:off x="4132263" y="3009900"/>
              <a:ext cx="714375" cy="73818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右大括号 173">
              <a:extLst>
                <a:ext uri="{FF2B5EF4-FFF2-40B4-BE49-F238E27FC236}">
                  <a16:creationId xmlns:a16="http://schemas.microsoft.com/office/drawing/2014/main" id="{B7705AD8-4A32-8B0D-7F64-5310322B8AF6}"/>
                </a:ext>
              </a:extLst>
            </p:cNvPr>
            <p:cNvSpPr/>
            <p:nvPr/>
          </p:nvSpPr>
          <p:spPr>
            <a:xfrm rot="18960000" flipH="1">
              <a:off x="4341813" y="2982913"/>
              <a:ext cx="134937" cy="936625"/>
            </a:xfrm>
            <a:custGeom>
              <a:avLst/>
              <a:gdLst>
                <a:gd name="connsiteX0" fmla="*/ 0 w 155448"/>
                <a:gd name="connsiteY0" fmla="*/ 0 h 914400"/>
                <a:gd name="connsiteX1" fmla="*/ 77724 w 155448"/>
                <a:gd name="connsiteY1" fmla="*/ 12953 h 914400"/>
                <a:gd name="connsiteX2" fmla="*/ 77724 w 155448"/>
                <a:gd name="connsiteY2" fmla="*/ 444247 h 914400"/>
                <a:gd name="connsiteX3" fmla="*/ 155448 w 155448"/>
                <a:gd name="connsiteY3" fmla="*/ 457200 h 914400"/>
                <a:gd name="connsiteX4" fmla="*/ 77724 w 155448"/>
                <a:gd name="connsiteY4" fmla="*/ 470153 h 914400"/>
                <a:gd name="connsiteX5" fmla="*/ 77724 w 155448"/>
                <a:gd name="connsiteY5" fmla="*/ 901447 h 914400"/>
                <a:gd name="connsiteX6" fmla="*/ 0 w 155448"/>
                <a:gd name="connsiteY6" fmla="*/ 914400 h 914400"/>
                <a:gd name="connsiteX7" fmla="*/ 0 w 155448"/>
                <a:gd name="connsiteY7" fmla="*/ 0 h 914400"/>
                <a:gd name="connsiteX0" fmla="*/ 0 w 155448"/>
                <a:gd name="connsiteY0" fmla="*/ 0 h 914400"/>
                <a:gd name="connsiteX1" fmla="*/ 77724 w 155448"/>
                <a:gd name="connsiteY1" fmla="*/ 12953 h 914400"/>
                <a:gd name="connsiteX2" fmla="*/ 77724 w 155448"/>
                <a:gd name="connsiteY2" fmla="*/ 444247 h 914400"/>
                <a:gd name="connsiteX3" fmla="*/ 155448 w 155448"/>
                <a:gd name="connsiteY3" fmla="*/ 457200 h 914400"/>
                <a:gd name="connsiteX4" fmla="*/ 77724 w 155448"/>
                <a:gd name="connsiteY4" fmla="*/ 470153 h 914400"/>
                <a:gd name="connsiteX5" fmla="*/ 77724 w 155448"/>
                <a:gd name="connsiteY5" fmla="*/ 901447 h 914400"/>
                <a:gd name="connsiteX6" fmla="*/ 0 w 155448"/>
                <a:gd name="connsiteY6" fmla="*/ 914400 h 914400"/>
                <a:gd name="connsiteX0" fmla="*/ 0 w 155449"/>
                <a:gd name="connsiteY0" fmla="*/ 0 h 914400"/>
                <a:gd name="connsiteX1" fmla="*/ 77724 w 155449"/>
                <a:gd name="connsiteY1" fmla="*/ 12953 h 914400"/>
                <a:gd name="connsiteX2" fmla="*/ 77724 w 155449"/>
                <a:gd name="connsiteY2" fmla="*/ 444247 h 914400"/>
                <a:gd name="connsiteX3" fmla="*/ 155448 w 155449"/>
                <a:gd name="connsiteY3" fmla="*/ 457200 h 914400"/>
                <a:gd name="connsiteX4" fmla="*/ 77724 w 155449"/>
                <a:gd name="connsiteY4" fmla="*/ 470153 h 914400"/>
                <a:gd name="connsiteX5" fmla="*/ 77724 w 155449"/>
                <a:gd name="connsiteY5" fmla="*/ 901447 h 914400"/>
                <a:gd name="connsiteX6" fmla="*/ 0 w 155449"/>
                <a:gd name="connsiteY6" fmla="*/ 914400 h 914400"/>
                <a:gd name="connsiteX7" fmla="*/ 0 w 155449"/>
                <a:gd name="connsiteY7" fmla="*/ 0 h 914400"/>
                <a:gd name="connsiteX0" fmla="*/ 0 w 155449"/>
                <a:gd name="connsiteY0" fmla="*/ 0 h 914400"/>
                <a:gd name="connsiteX1" fmla="*/ 77724 w 155449"/>
                <a:gd name="connsiteY1" fmla="*/ 12953 h 914400"/>
                <a:gd name="connsiteX2" fmla="*/ 77724 w 155449"/>
                <a:gd name="connsiteY2" fmla="*/ 444247 h 914400"/>
                <a:gd name="connsiteX3" fmla="*/ 155448 w 155449"/>
                <a:gd name="connsiteY3" fmla="*/ 457200 h 914400"/>
                <a:gd name="connsiteX4" fmla="*/ 75681 w 155449"/>
                <a:gd name="connsiteY4" fmla="*/ 482121 h 914400"/>
                <a:gd name="connsiteX5" fmla="*/ 77724 w 155449"/>
                <a:gd name="connsiteY5" fmla="*/ 901447 h 914400"/>
                <a:gd name="connsiteX6" fmla="*/ 0 w 155449"/>
                <a:gd name="connsiteY6" fmla="*/ 914400 h 914400"/>
                <a:gd name="connsiteX0" fmla="*/ 0 w 155451"/>
                <a:gd name="connsiteY0" fmla="*/ 0 h 914400"/>
                <a:gd name="connsiteX1" fmla="*/ 77724 w 155451"/>
                <a:gd name="connsiteY1" fmla="*/ 12953 h 914400"/>
                <a:gd name="connsiteX2" fmla="*/ 77724 w 155451"/>
                <a:gd name="connsiteY2" fmla="*/ 444247 h 914400"/>
                <a:gd name="connsiteX3" fmla="*/ 155448 w 155451"/>
                <a:gd name="connsiteY3" fmla="*/ 457200 h 914400"/>
                <a:gd name="connsiteX4" fmla="*/ 77724 w 155451"/>
                <a:gd name="connsiteY4" fmla="*/ 470153 h 914400"/>
                <a:gd name="connsiteX5" fmla="*/ 77724 w 155451"/>
                <a:gd name="connsiteY5" fmla="*/ 901447 h 914400"/>
                <a:gd name="connsiteX6" fmla="*/ 0 w 155451"/>
                <a:gd name="connsiteY6" fmla="*/ 914400 h 914400"/>
                <a:gd name="connsiteX7" fmla="*/ 0 w 155451"/>
                <a:gd name="connsiteY7" fmla="*/ 0 h 914400"/>
                <a:gd name="connsiteX0" fmla="*/ 0 w 155451"/>
                <a:gd name="connsiteY0" fmla="*/ 0 h 914400"/>
                <a:gd name="connsiteX1" fmla="*/ 77724 w 155451"/>
                <a:gd name="connsiteY1" fmla="*/ 12953 h 914400"/>
                <a:gd name="connsiteX2" fmla="*/ 79251 w 155451"/>
                <a:gd name="connsiteY2" fmla="*/ 426979 h 914400"/>
                <a:gd name="connsiteX3" fmla="*/ 155448 w 155451"/>
                <a:gd name="connsiteY3" fmla="*/ 457200 h 914400"/>
                <a:gd name="connsiteX4" fmla="*/ 75681 w 155451"/>
                <a:gd name="connsiteY4" fmla="*/ 482121 h 914400"/>
                <a:gd name="connsiteX5" fmla="*/ 77724 w 155451"/>
                <a:gd name="connsiteY5" fmla="*/ 901447 h 914400"/>
                <a:gd name="connsiteX6" fmla="*/ 0 w 155451"/>
                <a:gd name="connsiteY6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51" h="914400" stroke="0" extrusionOk="0">
                  <a:moveTo>
                    <a:pt x="0" y="0"/>
                  </a:moveTo>
                  <a:cubicBezTo>
                    <a:pt x="42926" y="0"/>
                    <a:pt x="77724" y="5799"/>
                    <a:pt x="77724" y="12953"/>
                  </a:cubicBezTo>
                  <a:lnTo>
                    <a:pt x="77724" y="444247"/>
                  </a:lnTo>
                  <a:cubicBezTo>
                    <a:pt x="77724" y="451401"/>
                    <a:pt x="112522" y="457200"/>
                    <a:pt x="155448" y="457200"/>
                  </a:cubicBezTo>
                  <a:cubicBezTo>
                    <a:pt x="112522" y="457200"/>
                    <a:pt x="77724" y="462999"/>
                    <a:pt x="77724" y="470153"/>
                  </a:cubicBezTo>
                  <a:lnTo>
                    <a:pt x="77724" y="901447"/>
                  </a:lnTo>
                  <a:cubicBezTo>
                    <a:pt x="77724" y="908601"/>
                    <a:pt x="42926" y="914400"/>
                    <a:pt x="0" y="914400"/>
                  </a:cubicBezTo>
                  <a:lnTo>
                    <a:pt x="0" y="0"/>
                  </a:lnTo>
                  <a:close/>
                </a:path>
                <a:path w="155451" h="914400" fill="none">
                  <a:moveTo>
                    <a:pt x="0" y="0"/>
                  </a:moveTo>
                  <a:cubicBezTo>
                    <a:pt x="42926" y="0"/>
                    <a:pt x="77724" y="5799"/>
                    <a:pt x="77724" y="12953"/>
                  </a:cubicBezTo>
                  <a:lnTo>
                    <a:pt x="79251" y="426979"/>
                  </a:lnTo>
                  <a:cubicBezTo>
                    <a:pt x="79251" y="434133"/>
                    <a:pt x="156043" y="448010"/>
                    <a:pt x="155448" y="457200"/>
                  </a:cubicBezTo>
                  <a:cubicBezTo>
                    <a:pt x="154853" y="466390"/>
                    <a:pt x="75681" y="474967"/>
                    <a:pt x="75681" y="482121"/>
                  </a:cubicBezTo>
                  <a:cubicBezTo>
                    <a:pt x="75681" y="625886"/>
                    <a:pt x="77724" y="757682"/>
                    <a:pt x="77724" y="901447"/>
                  </a:cubicBezTo>
                  <a:cubicBezTo>
                    <a:pt x="77724" y="908601"/>
                    <a:pt x="42926" y="914400"/>
                    <a:pt x="0" y="91440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18ED25FD-A302-A111-4520-756B7F532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88" y="3222625"/>
              <a:ext cx="1341437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32BAC3E9-A5B9-6724-9A02-AF24870F9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725" y="2189163"/>
              <a:ext cx="13350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E110C750-4803-5F3A-89F9-9435E42E6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7250" y="3825875"/>
              <a:ext cx="15176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8CBDBFCC-FD2A-546B-6F5F-1B8AA0AC5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813" y="3481388"/>
              <a:ext cx="12065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内容占位符 3">
              <a:extLst>
                <a:ext uri="{FF2B5EF4-FFF2-40B4-BE49-F238E27FC236}">
                  <a16:creationId xmlns:a16="http://schemas.microsoft.com/office/drawing/2014/main" id="{896CFB5A-2F8F-70BD-40BC-DAACEDAFA2B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00338" y="4367213"/>
              <a:ext cx="1322387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46800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tx2"/>
                </a:buClr>
                <a:buSzPct val="120000"/>
                <a:buFont typeface="Wingdings" panose="05000000000000000000" pitchFamily="2" charset="2"/>
                <a:buChar char="p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buSzPct val="100000"/>
                <a:buFont typeface="Wingdings" panose="05000000000000000000" pitchFamily="2" charset="2"/>
                <a:buNone/>
              </a:pPr>
              <a:r>
                <a:rPr lang="zh-CN" altLang="en-US"/>
                <a:t>支持向量</a:t>
              </a: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DCA1CF39-4BC1-B618-31BD-2787EE422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1388" y="2217738"/>
              <a:ext cx="950912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482F1327-6414-D9DD-E86F-66CD6BA9F660}"/>
              </a:ext>
            </a:extLst>
          </p:cNvPr>
          <p:cNvGrpSpPr/>
          <p:nvPr/>
        </p:nvGrpSpPr>
        <p:grpSpPr>
          <a:xfrm>
            <a:off x="722899" y="1374942"/>
            <a:ext cx="8616950" cy="452437"/>
            <a:chOff x="584200" y="1348797"/>
            <a:chExt cx="8616950" cy="452437"/>
          </a:xfrm>
        </p:grpSpPr>
        <p:sp>
          <p:nvSpPr>
            <p:cNvPr id="85" name="内容占位符 3">
              <a:extLst>
                <a:ext uri="{FF2B5EF4-FFF2-40B4-BE49-F238E27FC236}">
                  <a16:creationId xmlns:a16="http://schemas.microsoft.com/office/drawing/2014/main" id="{0F11C563-76F8-9D2A-B34A-58763B710D9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4200" y="1348797"/>
              <a:ext cx="8616950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6800" rIns="91440" bIns="45720" numCol="1" anchor="t" anchorCtr="0" compatLnSpc="1">
              <a:prstTxWarp prst="textNoShape">
                <a:avLst/>
              </a:prstTxWarp>
            </a:bodyPr>
            <a:lstStyle>
              <a:lvl1pPr marL="228600" indent="-3600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p"/>
                <a:defRPr lang="zh-CN" altLang="en-US" sz="2200" kern="1200" dirty="0" smtClean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1pPr>
              <a:lvl2pPr marL="685800" indent="-3600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0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2pPr>
              <a:lvl3pPr marL="1143000" indent="-3600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18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3pPr>
              <a:lvl4pPr marL="1600200" indent="-3600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16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4pPr>
              <a:lvl5pPr marL="2057400" indent="-3600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16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16754D"/>
                </a:buClr>
                <a:buSzPct val="100000"/>
                <a:buNone/>
                <a:tabLst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最大间隔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: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 寻找参数    和  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, 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使得   最大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幼圆" panose="02010509060101010101" pitchFamily="49" charset="-122"/>
                  <a:cs typeface="+mn-cs"/>
                </a:rPr>
                <a:t>.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endParaRPr>
            </a:p>
          </p:txBody>
        </p:sp>
        <p:pic>
          <p:nvPicPr>
            <p:cNvPr id="86" name="图片 4">
              <a:extLst>
                <a:ext uri="{FF2B5EF4-FFF2-40B4-BE49-F238E27FC236}">
                  <a16:creationId xmlns:a16="http://schemas.microsoft.com/office/drawing/2014/main" id="{6027D8D6-0628-42D0-379B-0870C7625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538" y="1463675"/>
              <a:ext cx="3111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图片 6">
              <a:extLst>
                <a:ext uri="{FF2B5EF4-FFF2-40B4-BE49-F238E27FC236}">
                  <a16:creationId xmlns:a16="http://schemas.microsoft.com/office/drawing/2014/main" id="{11F0FF6C-A0BA-D5E5-69B4-F3CCF3CAC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1389063"/>
              <a:ext cx="163512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图片 7">
              <a:extLst>
                <a:ext uri="{FF2B5EF4-FFF2-40B4-BE49-F238E27FC236}">
                  <a16:creationId xmlns:a16="http://schemas.microsoft.com/office/drawing/2014/main" id="{5A47BB4A-EDF9-3F96-EF73-E9F4499C9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563" y="1401763"/>
              <a:ext cx="2159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D4A449D-6745-49B6-D7DE-821444C3FB20}"/>
              </a:ext>
            </a:extLst>
          </p:cNvPr>
          <p:cNvGrpSpPr/>
          <p:nvPr/>
        </p:nvGrpSpPr>
        <p:grpSpPr>
          <a:xfrm>
            <a:off x="919866" y="2388011"/>
            <a:ext cx="5638800" cy="3228975"/>
            <a:chOff x="1687513" y="2074863"/>
            <a:chExt cx="5638800" cy="3228975"/>
          </a:xfrm>
        </p:grpSpPr>
        <p:sp>
          <p:nvSpPr>
            <p:cNvPr id="90" name="下箭头 8">
              <a:extLst>
                <a:ext uri="{FF2B5EF4-FFF2-40B4-BE49-F238E27FC236}">
                  <a16:creationId xmlns:a16="http://schemas.microsoft.com/office/drawing/2014/main" id="{8C4339C6-09E9-B90E-CD48-762B9F064F55}"/>
                </a:ext>
              </a:extLst>
            </p:cNvPr>
            <p:cNvSpPr/>
            <p:nvPr/>
          </p:nvSpPr>
          <p:spPr>
            <a:xfrm>
              <a:off x="4264025" y="3476625"/>
              <a:ext cx="487363" cy="423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id="{F9667B1A-020B-B4DD-1216-461A51B74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513" y="2074863"/>
              <a:ext cx="5638800" cy="122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B60621CA-2991-3935-3806-CD3D36DDA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7675" y="4078288"/>
              <a:ext cx="5578475" cy="122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4118291"/>
      </p:ext>
    </p:extLst>
  </p:cSld>
  <p:clrMapOvr>
    <a:masterClrMapping/>
  </p:clrMapOvr>
  <p:transition spd="slow" advTm="3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59984" y="309983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凸优化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EF4C151C-2D77-5FFA-D8C9-41F82D2E35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858293"/>
              </p:ext>
            </p:extLst>
          </p:nvPr>
        </p:nvGraphicFramePr>
        <p:xfrm>
          <a:off x="2062758" y="924287"/>
          <a:ext cx="61214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121400" imgH="1473200" progId="Equation.DSMT4">
                  <p:embed/>
                </p:oleObj>
              </mc:Choice>
              <mc:Fallback>
                <p:oleObj name="Equation" r:id="rId5" imgW="6121400" imgH="1473200" progId="Equation.DSMT4">
                  <p:embed/>
                  <p:pic>
                    <p:nvPicPr>
                      <p:cNvPr id="12291" name="Object 5">
                        <a:extLst>
                          <a:ext uri="{FF2B5EF4-FFF2-40B4-BE49-F238E27FC236}">
                            <a16:creationId xmlns:a16="http://schemas.microsoft.com/office/drawing/2014/main" id="{A6ADBEE7-EF03-4B7D-6562-DFC7EE6FB7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758" y="924287"/>
                        <a:ext cx="61214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6">
            <a:extLst>
              <a:ext uri="{FF2B5EF4-FFF2-40B4-BE49-F238E27FC236}">
                <a16:creationId xmlns:a16="http://schemas.microsoft.com/office/drawing/2014/main" id="{995AC937-B0A8-A189-8E04-A5AF12C87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6" y="2509011"/>
            <a:ext cx="864393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Calibri" panose="020F0502020204030204" pitchFamily="34" charset="0"/>
              </a:rPr>
              <a:t>其中</a:t>
            </a:r>
            <a:r>
              <a:rPr lang="en-US" altLang="zh-CN" sz="2000" dirty="0">
                <a:latin typeface="Calibri" panose="020F0502020204030204" pitchFamily="34" charset="0"/>
              </a:rPr>
              <a:t>f(x)</a:t>
            </a:r>
            <a:r>
              <a:rPr lang="zh-CN" altLang="en-US" sz="2000" dirty="0">
                <a:latin typeface="Calibri" panose="020F0502020204030204" pitchFamily="34" charset="0"/>
              </a:rPr>
              <a:t>是目标函数，</a:t>
            </a:r>
            <a:r>
              <a:rPr lang="en-US" altLang="zh-CN" sz="2000" dirty="0">
                <a:latin typeface="Calibri" panose="020F0502020204030204" pitchFamily="34" charset="0"/>
              </a:rPr>
              <a:t>g(x)</a:t>
            </a:r>
            <a:r>
              <a:rPr lang="zh-CN" altLang="en-US" sz="2000" dirty="0">
                <a:latin typeface="Calibri" panose="020F0502020204030204" pitchFamily="34" charset="0"/>
              </a:rPr>
              <a:t>为不等式约束，</a:t>
            </a:r>
            <a:r>
              <a:rPr lang="en-US" altLang="zh-CN" sz="2000" dirty="0">
                <a:latin typeface="Calibri" panose="020F0502020204030204" pitchFamily="34" charset="0"/>
              </a:rPr>
              <a:t>h(x)</a:t>
            </a:r>
            <a:r>
              <a:rPr lang="zh-CN" altLang="en-US" sz="2000" dirty="0">
                <a:latin typeface="Calibri" panose="020F0502020204030204" pitchFamily="34" charset="0"/>
              </a:rPr>
              <a:t>为等式约束。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Calibri" panose="020F0502020204030204" pitchFamily="34" charset="0"/>
              </a:rPr>
              <a:t>若</a:t>
            </a:r>
            <a:r>
              <a:rPr lang="en-US" altLang="zh-CN" sz="2000" dirty="0">
                <a:latin typeface="Calibri" panose="020F0502020204030204" pitchFamily="34" charset="0"/>
              </a:rPr>
              <a:t>f(x)</a:t>
            </a:r>
            <a:r>
              <a:rPr lang="zh-CN" altLang="en-US" sz="2000" dirty="0">
                <a:latin typeface="Calibri" panose="020F0502020204030204" pitchFamily="34" charset="0"/>
              </a:rPr>
              <a:t>，</a:t>
            </a:r>
            <a:r>
              <a:rPr lang="en-US" altLang="zh-CN" sz="2000" dirty="0">
                <a:latin typeface="Calibri" panose="020F0502020204030204" pitchFamily="34" charset="0"/>
              </a:rPr>
              <a:t>h(x)</a:t>
            </a:r>
            <a:r>
              <a:rPr lang="zh-CN" altLang="en-US" sz="2000" dirty="0">
                <a:latin typeface="Calibri" panose="020F0502020204030204" pitchFamily="34" charset="0"/>
              </a:rPr>
              <a:t>，</a:t>
            </a:r>
            <a:r>
              <a:rPr lang="en-US" altLang="zh-CN" sz="2000" dirty="0">
                <a:latin typeface="Calibri" panose="020F0502020204030204" pitchFamily="34" charset="0"/>
              </a:rPr>
              <a:t>g(x)</a:t>
            </a:r>
            <a:r>
              <a:rPr lang="zh-CN" altLang="en-US" sz="2000" dirty="0">
                <a:latin typeface="Calibri" panose="020F0502020204030204" pitchFamily="34" charset="0"/>
              </a:rPr>
              <a:t>三个函数都是线性函数，则该优化问题称为线性规划。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Calibri" panose="020F0502020204030204" pitchFamily="34" charset="0"/>
              </a:rPr>
              <a:t>若任意一个是非线性函数，则称为非线性规划。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Calibri" panose="020F0502020204030204" pitchFamily="34" charset="0"/>
              </a:rPr>
              <a:t>若目标函数为二次函数，约束全为线性函数，称为二次规划。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Calibri" panose="020F0502020204030204" pitchFamily="34" charset="0"/>
              </a:rPr>
              <a:t>若</a:t>
            </a:r>
            <a:r>
              <a:rPr lang="en-US" altLang="zh-CN" sz="2000" dirty="0">
                <a:latin typeface="Calibri" panose="020F0502020204030204" pitchFamily="34" charset="0"/>
              </a:rPr>
              <a:t>f(x)</a:t>
            </a:r>
            <a:r>
              <a:rPr lang="zh-CN" altLang="en-US" sz="2000" dirty="0">
                <a:latin typeface="Calibri" panose="020F0502020204030204" pitchFamily="34" charset="0"/>
              </a:rPr>
              <a:t>为凸函数，</a:t>
            </a:r>
            <a:r>
              <a:rPr lang="en-US" altLang="zh-CN" sz="2000" dirty="0">
                <a:latin typeface="Calibri" panose="020F0502020204030204" pitchFamily="34" charset="0"/>
              </a:rPr>
              <a:t>g(x)</a:t>
            </a:r>
            <a:r>
              <a:rPr lang="zh-CN" altLang="en-US" sz="2000" dirty="0">
                <a:latin typeface="Calibri" panose="020F0502020204030204" pitchFamily="34" charset="0"/>
              </a:rPr>
              <a:t>为凸函数，</a:t>
            </a:r>
            <a:r>
              <a:rPr lang="en-US" altLang="zh-CN" sz="2000" dirty="0">
                <a:latin typeface="Calibri" panose="020F0502020204030204" pitchFamily="34" charset="0"/>
              </a:rPr>
              <a:t>h(x)</a:t>
            </a:r>
            <a:r>
              <a:rPr lang="zh-CN" altLang="en-US" sz="2000" dirty="0">
                <a:latin typeface="Calibri" panose="020F0502020204030204" pitchFamily="34" charset="0"/>
              </a:rPr>
              <a:t>为线性函数，则该问题称为</a:t>
            </a:r>
            <a:r>
              <a:rPr lang="zh-CN" altLang="en-US" sz="2000" b="1" dirty="0">
                <a:latin typeface="Calibri" panose="020F0502020204030204" pitchFamily="34" charset="0"/>
              </a:rPr>
              <a:t>凸优化。</a:t>
            </a:r>
            <a:endParaRPr lang="en-US" altLang="zh-CN" sz="2000" b="1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Calibri" panose="020F0502020204030204" pitchFamily="34" charset="0"/>
              </a:rPr>
              <a:t>注意这里不等式约束</a:t>
            </a:r>
            <a:r>
              <a:rPr lang="en-US" altLang="zh-CN" sz="2000" dirty="0">
                <a:latin typeface="Calibri" panose="020F0502020204030204" pitchFamily="34" charset="0"/>
              </a:rPr>
              <a:t>g(x)&lt;=0</a:t>
            </a:r>
            <a:r>
              <a:rPr lang="zh-CN" altLang="en-US" sz="2000" dirty="0">
                <a:latin typeface="Calibri" panose="020F0502020204030204" pitchFamily="34" charset="0"/>
              </a:rPr>
              <a:t>则要求</a:t>
            </a:r>
            <a:r>
              <a:rPr lang="en-US" altLang="zh-CN" sz="2000" dirty="0">
                <a:latin typeface="Calibri" panose="020F0502020204030204" pitchFamily="34" charset="0"/>
              </a:rPr>
              <a:t>g(x)</a:t>
            </a:r>
            <a:r>
              <a:rPr lang="zh-CN" altLang="en-US" sz="2000" dirty="0">
                <a:latin typeface="Calibri" panose="020F0502020204030204" pitchFamily="34" charset="0"/>
              </a:rPr>
              <a:t>为凸函数，若</a:t>
            </a:r>
            <a:r>
              <a:rPr lang="en-US" altLang="zh-CN" sz="2000" dirty="0">
                <a:latin typeface="Calibri" panose="020F0502020204030204" pitchFamily="34" charset="0"/>
              </a:rPr>
              <a:t>g(x)&gt;=0</a:t>
            </a:r>
            <a:r>
              <a:rPr lang="zh-CN" altLang="en-US" sz="2000" dirty="0">
                <a:latin typeface="Calibri" panose="020F0502020204030204" pitchFamily="34" charset="0"/>
              </a:rPr>
              <a:t>则要求</a:t>
            </a:r>
            <a:r>
              <a:rPr lang="en-US" altLang="zh-CN" sz="2000" dirty="0">
                <a:latin typeface="Calibri" panose="020F0502020204030204" pitchFamily="34" charset="0"/>
              </a:rPr>
              <a:t>g(x)</a:t>
            </a:r>
            <a:r>
              <a:rPr lang="zh-CN" altLang="en-US" sz="2000" dirty="0">
                <a:latin typeface="Calibri" panose="020F0502020204030204" pitchFamily="34" charset="0"/>
              </a:rPr>
              <a:t>为凹函数。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凸优化的任一局部极值点也是全局极值点，局部最优也是全局最优。</a:t>
            </a:r>
            <a:endParaRPr lang="zh-CN" alt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34168"/>
      </p:ext>
    </p:extLst>
  </p:cSld>
  <p:clrMapOvr>
    <a:masterClrMapping/>
  </p:clrMapOvr>
  <p:transition spd="slow" advTm="3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1C406-0A07-4C91-9E83-A41017F1FC8A}"/>
              </a:ext>
            </a:extLst>
          </p:cNvPr>
          <p:cNvSpPr/>
          <p:nvPr/>
        </p:nvSpPr>
        <p:spPr>
          <a:xfrm>
            <a:off x="459984" y="309983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B24983-E113-45B6-9CE6-C22EA241D433}"/>
              </a:ext>
            </a:extLst>
          </p:cNvPr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>
              <a:extLst>
                <a:ext uri="{FF2B5EF4-FFF2-40B4-BE49-F238E27FC236}">
                  <a16:creationId xmlns:a16="http://schemas.microsoft.com/office/drawing/2014/main" id="{D81E8810-92BC-404F-B415-599A95F35B6E}"/>
                </a:ext>
              </a:extLst>
            </p:cNvPr>
            <p:cNvSpPr txBox="1"/>
            <p:nvPr/>
          </p:nvSpPr>
          <p:spPr>
            <a:xfrm>
              <a:off x="1270670" y="609474"/>
              <a:ext cx="26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对偶问题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F30B8-E86F-44E9-95F1-59EBB919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/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E96F7F2-2844-EB42-E759-8AD78395C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22" y="1340768"/>
            <a:ext cx="5366621" cy="824124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43BE5358-98D4-EE54-9217-75C563E2E2DA}"/>
              </a:ext>
            </a:extLst>
          </p:cNvPr>
          <p:cNvSpPr txBox="1"/>
          <p:nvPr/>
        </p:nvSpPr>
        <p:spPr>
          <a:xfrm>
            <a:off x="982638" y="2202132"/>
            <a:ext cx="921702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latin typeface="Calibri" panose="020F0502020204030204" pitchFamily="34" charset="0"/>
                <a:ea typeface="幼圆" panose="02010509060101010101" pitchFamily="49" charset="-122"/>
              </a:rPr>
              <a:t>因为现在的目标函数是二次的，约束条件是线性的，所以它是一个凸二次规划问题，这个问题可以用现成的</a:t>
            </a:r>
            <a:r>
              <a:rPr lang="en-US" altLang="zh-CN" sz="2000" dirty="0">
                <a:latin typeface="Calibri" panose="020F0502020204030204" pitchFamily="34" charset="0"/>
                <a:ea typeface="幼圆" panose="02010509060101010101" pitchFamily="49" charset="-122"/>
              </a:rPr>
              <a:t>QP (Quadratic Programming) </a:t>
            </a:r>
            <a:r>
              <a:rPr lang="zh-CN" altLang="en-US" sz="2000" dirty="0">
                <a:latin typeface="Calibri" panose="020F0502020204030204" pitchFamily="34" charset="0"/>
                <a:ea typeface="幼圆" panose="02010509060101010101" pitchFamily="49" charset="-122"/>
              </a:rPr>
              <a:t>优化包进行求解。</a:t>
            </a:r>
            <a:endParaRPr lang="en-US" altLang="zh-CN" sz="2000" dirty="0"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2000" dirty="0"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Calibri" panose="020F0502020204030204" pitchFamily="34" charset="0"/>
                <a:ea typeface="幼圆" panose="02010509060101010101" pitchFamily="49" charset="-122"/>
              </a:rPr>
              <a:t>此外，由于这个问题的特殊结构，还可以通过拉格朗日对偶性（</a:t>
            </a:r>
            <a:r>
              <a:rPr lang="en-US" altLang="zh-CN" sz="2000" dirty="0">
                <a:latin typeface="Calibri" panose="020F0502020204030204" pitchFamily="34" charset="0"/>
                <a:ea typeface="幼圆" panose="02010509060101010101" pitchFamily="49" charset="-122"/>
              </a:rPr>
              <a:t>Lagrange Duality</a:t>
            </a:r>
            <a:r>
              <a:rPr lang="zh-CN" altLang="en-US" sz="2000" dirty="0">
                <a:latin typeface="Calibri" panose="020F0502020204030204" pitchFamily="34" charset="0"/>
                <a:ea typeface="幼圆" panose="02010509060101010101" pitchFamily="49" charset="-122"/>
              </a:rPr>
              <a:t>）变换到对偶变量 </a:t>
            </a:r>
            <a:r>
              <a:rPr lang="en-US" altLang="zh-CN" sz="2000" dirty="0">
                <a:latin typeface="Calibri" panose="020F0502020204030204" pitchFamily="34" charset="0"/>
                <a:ea typeface="幼圆" panose="02010509060101010101" pitchFamily="49" charset="-122"/>
              </a:rPr>
              <a:t>(dual variable) </a:t>
            </a:r>
            <a:r>
              <a:rPr lang="zh-CN" altLang="en-US" sz="2000" dirty="0">
                <a:latin typeface="Calibri" panose="020F0502020204030204" pitchFamily="34" charset="0"/>
                <a:ea typeface="幼圆" panose="02010509060101010101" pitchFamily="49" charset="-122"/>
              </a:rPr>
              <a:t>的优化问题，即通过求解与原问题等价的对偶问题（</a:t>
            </a:r>
            <a:r>
              <a:rPr lang="en-US" altLang="zh-CN" sz="2000" dirty="0">
                <a:latin typeface="Calibri" panose="020F0502020204030204" pitchFamily="34" charset="0"/>
                <a:ea typeface="幼圆" panose="02010509060101010101" pitchFamily="49" charset="-122"/>
              </a:rPr>
              <a:t>dual problem</a:t>
            </a:r>
            <a:r>
              <a:rPr lang="zh-CN" altLang="en-US" sz="2000" dirty="0">
                <a:latin typeface="Calibri" panose="020F0502020204030204" pitchFamily="34" charset="0"/>
                <a:ea typeface="幼圆" panose="02010509060101010101" pitchFamily="49" charset="-122"/>
              </a:rPr>
              <a:t>）得到原始问题的最优解，这就是线性可分条件下支持向量机的对偶算法，这样做的优点在于：</a:t>
            </a:r>
            <a:endParaRPr lang="en-US" altLang="zh-CN" sz="2000" dirty="0"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Calibri" panose="020F0502020204030204" pitchFamily="34" charset="0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latin typeface="Calibri" panose="020F0502020204030204" pitchFamily="34" charset="0"/>
                <a:ea typeface="幼圆" panose="02010509060101010101" pitchFamily="49" charset="-122"/>
              </a:rPr>
              <a:t>、对偶问题往往更容易求解；</a:t>
            </a:r>
            <a:endParaRPr lang="en-US" altLang="zh-CN" sz="2000" dirty="0"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2000" dirty="0">
              <a:latin typeface="Calibri" panose="020F0502020204030204" pitchFamily="34" charset="0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Calibri" panose="020F0502020204030204" pitchFamily="34" charset="0"/>
                <a:ea typeface="幼圆" panose="02010509060101010101" pitchFamily="49" charset="-122"/>
              </a:rPr>
              <a:t>2</a:t>
            </a:r>
            <a:r>
              <a:rPr lang="zh-CN" altLang="en-US" sz="2000" dirty="0">
                <a:latin typeface="Calibri" panose="020F0502020204030204" pitchFamily="34" charset="0"/>
                <a:ea typeface="幼圆" panose="02010509060101010101" pitchFamily="49" charset="-122"/>
              </a:rPr>
              <a:t>、可以自然的引入核函数，进而推广到非线性分类问题。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911941"/>
      </p:ext>
    </p:extLst>
  </p:cSld>
  <p:clrMapOvr>
    <a:masterClrMapping/>
  </p:clrMapOvr>
  <p:transition spd="slow" advTm="3000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约风格毕业论文答辩课程演示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1856</TotalTime>
  <Words>1189</Words>
  <Application>Microsoft Office PowerPoint</Application>
  <PresentationFormat>自定义</PresentationFormat>
  <Paragraphs>159</Paragraphs>
  <Slides>26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-apple-system</vt:lpstr>
      <vt:lpstr>Times </vt:lpstr>
      <vt:lpstr>思源黑体 CN Bold</vt:lpstr>
      <vt:lpstr>思源黑体 CN Normal</vt:lpstr>
      <vt:lpstr>微软雅黑</vt:lpstr>
      <vt:lpstr>幼圆</vt:lpstr>
      <vt:lpstr>字魂36号-孙新恒宋楷体</vt:lpstr>
      <vt:lpstr>Arial</vt:lpstr>
      <vt:lpstr>Calibri</vt:lpstr>
      <vt:lpstr>Cambria Math</vt:lpstr>
      <vt:lpstr>Verdana</vt:lpstr>
      <vt:lpstr>Wingdings</vt:lpstr>
      <vt:lpstr>Office 主题​​</vt:lpstr>
      <vt:lpstr>Formula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蓝色简约风格毕业论文答辩课程演示PPT模板</dc:title>
  <dc:creator>深度联盟http://www.deepbbs.org</dc:creator>
  <cp:lastModifiedBy>郎 志远</cp:lastModifiedBy>
  <cp:revision>114</cp:revision>
  <dcterms:created xsi:type="dcterms:W3CDTF">2016-05-04T11:42:00Z</dcterms:created>
  <dcterms:modified xsi:type="dcterms:W3CDTF">2023-09-18T23:56:03Z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