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2" r:id="rId4"/>
    <p:sldId id="276" r:id="rId5"/>
    <p:sldId id="277" r:id="rId6"/>
    <p:sldId id="278" r:id="rId7"/>
    <p:sldId id="279" r:id="rId8"/>
    <p:sldId id="280" r:id="rId9"/>
    <p:sldId id="281" r:id="rId10"/>
    <p:sldId id="282" r:id="rId11"/>
    <p:sldId id="283" r:id="rId12"/>
    <p:sldId id="284" r:id="rId13"/>
    <p:sldId id="285" r:id="rId14"/>
    <p:sldId id="286" r:id="rId15"/>
    <p:sldId id="27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156" d="100"/>
          <a:sy n="156" d="100"/>
        </p:scale>
        <p:origin x="180" y="162"/>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65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950892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95371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9686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19659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434371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52710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1476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202882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51054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437239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8969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1" y="294968"/>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261235" y="2592070"/>
            <a:ext cx="7908290" cy="1014730"/>
          </a:xfrm>
          <a:prstGeom prst="rect">
            <a:avLst/>
          </a:prstGeom>
          <a:noFill/>
        </p:spPr>
        <p:txBody>
          <a:bodyPr wrap="square" rtlCol="0">
            <a:spAutoFit/>
          </a:bodyPr>
          <a:lstStyle/>
          <a:p>
            <a:pPr algn="ctr"/>
            <a:r>
              <a:rPr lang="zh-CN" altLang="en-US" sz="6000" b="1" dirty="0">
                <a:solidFill>
                  <a:srgbClr val="1C4885"/>
                </a:solidFill>
                <a:latin typeface="微软雅黑" panose="020B0503020204020204" charset="-122"/>
                <a:ea typeface="微软雅黑" panose="020B0503020204020204" charset="-122"/>
                <a:cs typeface="+mn-ea"/>
                <a:sym typeface="+mn-lt"/>
              </a:rPr>
              <a:t>经典文献分享</a:t>
            </a:r>
          </a:p>
        </p:txBody>
      </p:sp>
      <p:sp>
        <p:nvSpPr>
          <p:cNvPr id="17" name="文本框 16"/>
          <p:cNvSpPr txBox="1"/>
          <p:nvPr/>
        </p:nvSpPr>
        <p:spPr>
          <a:xfrm>
            <a:off x="3647585" y="4606893"/>
            <a:ext cx="5135492" cy="646331"/>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汇报人：徐鹏飞</a:t>
            </a:r>
            <a:endParaRPr lang="en-US" altLang="zh-CN" dirty="0">
              <a:solidFill>
                <a:schemeClr val="bg1">
                  <a:lumMod val="50000"/>
                </a:schemeClr>
              </a:solidFill>
              <a:cs typeface="+mn-ea"/>
              <a:sym typeface="+mn-lt"/>
            </a:endParaRPr>
          </a:p>
          <a:p>
            <a:pPr algn="ctr"/>
            <a:r>
              <a:rPr lang="zh-CN" altLang="en-US" dirty="0">
                <a:solidFill>
                  <a:schemeClr val="bg1">
                    <a:lumMod val="50000"/>
                  </a:schemeClr>
                </a:solidFill>
                <a:cs typeface="+mn-ea"/>
                <a:sym typeface="+mn-lt"/>
              </a:rPr>
              <a:t>学号：</a:t>
            </a:r>
            <a:r>
              <a:rPr lang="en-US" altLang="zh-CN" dirty="0">
                <a:solidFill>
                  <a:schemeClr val="bg1">
                    <a:lumMod val="50000"/>
                  </a:schemeClr>
                </a:solidFill>
                <a:cs typeface="+mn-ea"/>
                <a:sym typeface="+mn-lt"/>
              </a:rPr>
              <a:t>23724577</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1" y="4208809"/>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2" y="1194071"/>
            <a:ext cx="5536871" cy="369332"/>
          </a:xfrm>
          <a:prstGeom prst="rect">
            <a:avLst/>
          </a:prstGeom>
          <a:noFill/>
        </p:spPr>
        <p:txBody>
          <a:bodyPr wrap="square">
            <a:spAutoFit/>
          </a:bodyPr>
          <a:lstStyle/>
          <a:p>
            <a:r>
              <a:rPr lang="en-US" altLang="zh-CN" dirty="0"/>
              <a:t>       LPBoost</a:t>
            </a:r>
            <a:r>
              <a:rPr lang="zh-CN" altLang="en-US" dirty="0"/>
              <a:t>算法</a:t>
            </a:r>
          </a:p>
        </p:txBody>
      </p:sp>
      <p:sp>
        <p:nvSpPr>
          <p:cNvPr id="5" name="文本框 4">
            <a:extLst>
              <a:ext uri="{FF2B5EF4-FFF2-40B4-BE49-F238E27FC236}">
                <a16:creationId xmlns:a16="http://schemas.microsoft.com/office/drawing/2014/main" id="{B80C666A-C9FD-85AA-54E2-D208C098DD56}"/>
              </a:ext>
            </a:extLst>
          </p:cNvPr>
          <p:cNvSpPr txBox="1"/>
          <p:nvPr/>
        </p:nvSpPr>
        <p:spPr>
          <a:xfrm>
            <a:off x="796412" y="1597156"/>
            <a:ext cx="5365045" cy="4062651"/>
          </a:xfrm>
          <a:prstGeom prst="rect">
            <a:avLst/>
          </a:prstGeom>
          <a:noFill/>
        </p:spPr>
        <p:txBody>
          <a:bodyPr wrap="square">
            <a:spAutoFit/>
          </a:bodyPr>
          <a:lstStyle/>
          <a:p>
            <a:pPr algn="just"/>
            <a:r>
              <a:rPr lang="en-US" altLang="zh-CN" dirty="0"/>
              <a:t>       </a:t>
            </a:r>
            <a:r>
              <a:rPr lang="en-US" altLang="zh-CN" sz="1600" dirty="0"/>
              <a:t>LPBoost</a:t>
            </a:r>
            <a:r>
              <a:rPr lang="zh-CN" altLang="en-US" sz="1600" dirty="0"/>
              <a:t> （</a:t>
            </a:r>
            <a:r>
              <a:rPr lang="en-US" altLang="zh-CN" sz="1600" dirty="0"/>
              <a:t>Linear Programming Boosting</a:t>
            </a:r>
            <a:r>
              <a:rPr lang="zh-CN" altLang="en-US" sz="1600" dirty="0"/>
              <a:t>）通过从一个空的弱分类器集合开始构造。迭代地选择一个要添加到考虑的弱分类器集合中的单个弱分类器，添加它，并调整当前弱分类器集合的所有权重 。这个过程重复，直到没有剩余的弱分类器可以添加。所有分类器权重在每次迭代中都被调整的属性被称为完全纠正属性。而</a:t>
            </a:r>
            <a:r>
              <a:rPr lang="en-US" altLang="zh-CN" sz="1600" dirty="0"/>
              <a:t>AdaBoost</a:t>
            </a:r>
            <a:r>
              <a:rPr lang="zh-CN" altLang="en-US" sz="1600" dirty="0"/>
              <a:t>没有这个属性，收敛速度较慢。</a:t>
            </a:r>
            <a:endParaRPr lang="en-US" altLang="zh-CN" sz="1600" dirty="0"/>
          </a:p>
          <a:p>
            <a:pPr algn="just"/>
            <a:r>
              <a:rPr lang="zh-CN" altLang="en-US" sz="1600" dirty="0"/>
              <a:t>       </a:t>
            </a:r>
            <a:r>
              <a:rPr lang="en-US" altLang="zh-CN" sz="1600" dirty="0"/>
              <a:t>LPBoost</a:t>
            </a:r>
            <a:r>
              <a:rPr lang="zh-CN" altLang="en-US" sz="1600" dirty="0"/>
              <a:t>算法和</a:t>
            </a:r>
            <a:r>
              <a:rPr lang="en-US" altLang="zh-CN" sz="1600" dirty="0"/>
              <a:t>AdaBoost</a:t>
            </a:r>
            <a:r>
              <a:rPr lang="zh-CN" altLang="en-US" sz="1600" dirty="0"/>
              <a:t>算法都是基于加性模型的提升算法，它们都通过迭代地生成弱分类器并赋予不同的权重来组合成一个强分类器。它们的区别在于，</a:t>
            </a:r>
            <a:r>
              <a:rPr lang="en-US" altLang="zh-CN" sz="1600" dirty="0"/>
              <a:t>LPBoost</a:t>
            </a:r>
            <a:r>
              <a:rPr lang="zh-CN" altLang="en-US" sz="1600" dirty="0"/>
              <a:t>算法使用线性规划来优化权重，而</a:t>
            </a:r>
            <a:r>
              <a:rPr lang="en-US" altLang="zh-CN" sz="1600" dirty="0"/>
              <a:t>AdaBoost</a:t>
            </a:r>
            <a:r>
              <a:rPr lang="zh-CN" altLang="en-US" sz="1600" dirty="0"/>
              <a:t>算法使用指数损失函数来优化权重。</a:t>
            </a:r>
            <a:endParaRPr lang="en-US" altLang="zh-CN" sz="1600" dirty="0"/>
          </a:p>
          <a:p>
            <a:pPr algn="just"/>
            <a:r>
              <a:rPr lang="en-US" altLang="zh-CN" sz="1600" dirty="0"/>
              <a:t>       LPBoost</a:t>
            </a:r>
            <a:r>
              <a:rPr lang="zh-CN" altLang="en-US" sz="1600" dirty="0"/>
              <a:t>算法可以用于结构化领域的联合分类和特征选择应用，例如图像分割、文本分类等。</a:t>
            </a:r>
            <a:r>
              <a:rPr lang="en-US" altLang="zh-CN" sz="1600" dirty="0"/>
              <a:t>LPBoost</a:t>
            </a:r>
            <a:r>
              <a:rPr lang="zh-CN" altLang="en-US" sz="1600" dirty="0"/>
              <a:t>算法可能不如</a:t>
            </a:r>
            <a:r>
              <a:rPr lang="en-US" altLang="zh-CN" sz="1600" dirty="0"/>
              <a:t>AdaBoost</a:t>
            </a:r>
            <a:r>
              <a:rPr lang="zh-CN" altLang="en-US" sz="1600" dirty="0"/>
              <a:t>算法在实际应用中表现得好，因为它过于关注最小边缘，而忽略了边缘分布的其他方面。</a:t>
            </a:r>
          </a:p>
        </p:txBody>
      </p:sp>
      <p:pic>
        <p:nvPicPr>
          <p:cNvPr id="7" name="图片 6">
            <a:extLst>
              <a:ext uri="{FF2B5EF4-FFF2-40B4-BE49-F238E27FC236}">
                <a16:creationId xmlns:a16="http://schemas.microsoft.com/office/drawing/2014/main" id="{0F5CDAFE-10CB-A683-61BC-6F8946155C1B}"/>
              </a:ext>
            </a:extLst>
          </p:cNvPr>
          <p:cNvPicPr>
            <a:picLocks noChangeAspect="1"/>
          </p:cNvPicPr>
          <p:nvPr/>
        </p:nvPicPr>
        <p:blipFill>
          <a:blip r:embed="rId3"/>
          <a:stretch>
            <a:fillRect/>
          </a:stretch>
        </p:blipFill>
        <p:spPr>
          <a:xfrm>
            <a:off x="6515843" y="1035560"/>
            <a:ext cx="4696312" cy="3340450"/>
          </a:xfrm>
          <a:prstGeom prst="rect">
            <a:avLst/>
          </a:prstGeom>
        </p:spPr>
      </p:pic>
    </p:spTree>
    <p:extLst>
      <p:ext uri="{BB962C8B-B14F-4D97-AF65-F5344CB8AC3E}">
        <p14:creationId xmlns:p14="http://schemas.microsoft.com/office/powerpoint/2010/main" val="1783858755"/>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2" y="1194071"/>
            <a:ext cx="5536871" cy="369332"/>
          </a:xfrm>
          <a:prstGeom prst="rect">
            <a:avLst/>
          </a:prstGeom>
          <a:noFill/>
        </p:spPr>
        <p:txBody>
          <a:bodyPr wrap="square">
            <a:spAutoFit/>
          </a:bodyPr>
          <a:lstStyle/>
          <a:p>
            <a:r>
              <a:rPr lang="en-US" altLang="zh-CN" dirty="0"/>
              <a:t>       </a:t>
            </a:r>
            <a:r>
              <a:rPr lang="zh-CN" altLang="en-US" dirty="0"/>
              <a:t>噪声的容忍度</a:t>
            </a:r>
          </a:p>
        </p:txBody>
      </p:sp>
      <p:sp>
        <p:nvSpPr>
          <p:cNvPr id="5" name="文本框 4">
            <a:extLst>
              <a:ext uri="{FF2B5EF4-FFF2-40B4-BE49-F238E27FC236}">
                <a16:creationId xmlns:a16="http://schemas.microsoft.com/office/drawing/2014/main" id="{B80C666A-C9FD-85AA-54E2-D208C098DD56}"/>
              </a:ext>
            </a:extLst>
          </p:cNvPr>
          <p:cNvSpPr txBox="1"/>
          <p:nvPr/>
        </p:nvSpPr>
        <p:spPr>
          <a:xfrm>
            <a:off x="796412" y="1563403"/>
            <a:ext cx="9114010" cy="1846659"/>
          </a:xfrm>
          <a:prstGeom prst="rect">
            <a:avLst/>
          </a:prstGeom>
          <a:noFill/>
        </p:spPr>
        <p:txBody>
          <a:bodyPr wrap="square">
            <a:spAutoFit/>
          </a:bodyPr>
          <a:lstStyle/>
          <a:p>
            <a:pPr algn="just"/>
            <a:r>
              <a:rPr lang="zh-CN" altLang="en-US" dirty="0"/>
              <a:t>       </a:t>
            </a:r>
            <a:r>
              <a:rPr lang="zh-CN" altLang="en-US" sz="1600" dirty="0"/>
              <a:t>现实世界的数据通常是嘈杂的。然而，</a:t>
            </a:r>
            <a:r>
              <a:rPr lang="en-US" altLang="zh-CN" sz="1600" dirty="0"/>
              <a:t>AdaBoost</a:t>
            </a:r>
            <a:r>
              <a:rPr lang="zh-CN" altLang="en-US" sz="1600" dirty="0"/>
              <a:t>算法最初是为干净数据设计的，并且已被观察到对噪声非常敏感。</a:t>
            </a:r>
            <a:r>
              <a:rPr lang="en-US" altLang="zh-CN" sz="1600" dirty="0"/>
              <a:t>AdaBoost</a:t>
            </a:r>
            <a:r>
              <a:rPr lang="zh-CN" altLang="en-US" sz="1600" dirty="0"/>
              <a:t>的噪声敏感性通常归因于指数损失函数，该函数规定，如果一个实例的分类与其给定的标签不相同，则该实例的权重将急剧增加。因此，当一个训练实例与一个错误的标签相关联时，</a:t>
            </a:r>
            <a:r>
              <a:rPr lang="en-US" altLang="zh-CN" sz="1600" dirty="0"/>
              <a:t>AdaBoost</a:t>
            </a:r>
            <a:r>
              <a:rPr lang="zh-CN" altLang="en-US" sz="1600" dirty="0"/>
              <a:t>仍然试图使预测与给定的标签相似，从而降低了性能。</a:t>
            </a:r>
            <a:endParaRPr lang="en-US" altLang="zh-CN" sz="1600" dirty="0"/>
          </a:p>
          <a:p>
            <a:pPr algn="just"/>
            <a:r>
              <a:rPr lang="zh-CN" altLang="en-US" sz="1600" dirty="0"/>
              <a:t>       而前文所说到的</a:t>
            </a:r>
            <a:r>
              <a:rPr lang="en-US" altLang="zh-CN" sz="1600" dirty="0"/>
              <a:t>LogitBoost</a:t>
            </a:r>
            <a:r>
              <a:rPr lang="zh-CN" altLang="en-US" sz="1600" dirty="0"/>
              <a:t>算法和</a:t>
            </a:r>
            <a:r>
              <a:rPr lang="en-US" altLang="zh-CN" sz="1600" dirty="0"/>
              <a:t>LPBoost</a:t>
            </a:r>
            <a:r>
              <a:rPr lang="zh-CN" altLang="en-US" sz="1600" dirty="0"/>
              <a:t>算法都对于噪声没有很好的容忍度。为了提升对噪声的容忍度，</a:t>
            </a:r>
            <a:r>
              <a:rPr lang="en-US" altLang="zh-CN" sz="1600" dirty="0"/>
              <a:t>Boosting</a:t>
            </a:r>
            <a:r>
              <a:rPr lang="zh-CN" altLang="en-US" sz="1600" dirty="0"/>
              <a:t>的改进算法针对未正确分类的样本权重调整算法进行改进。从而得到了</a:t>
            </a:r>
            <a:r>
              <a:rPr lang="en-US" altLang="zh-CN" sz="1600" dirty="0"/>
              <a:t>MadaBoost</a:t>
            </a:r>
            <a:r>
              <a:rPr lang="zh-CN" altLang="en-US" sz="1600" dirty="0"/>
              <a:t>算法、</a:t>
            </a:r>
            <a:r>
              <a:rPr lang="en-US" altLang="zh-CN" sz="1600" dirty="0"/>
              <a:t> FilterBoost</a:t>
            </a:r>
            <a:r>
              <a:rPr lang="zh-CN" altLang="en-US" sz="1600" dirty="0"/>
              <a:t>算法、</a:t>
            </a:r>
            <a:r>
              <a:rPr lang="en-US" altLang="zh-CN" sz="1600" dirty="0"/>
              <a:t>BBM</a:t>
            </a:r>
            <a:r>
              <a:rPr lang="zh-CN" altLang="en-US" sz="1600" dirty="0"/>
              <a:t>算法、</a:t>
            </a:r>
            <a:r>
              <a:rPr lang="en-US" altLang="zh-CN" sz="1600" dirty="0"/>
              <a:t> RobustBoost</a:t>
            </a:r>
            <a:r>
              <a:rPr lang="zh-CN" altLang="en-US" sz="1600" dirty="0"/>
              <a:t>算法。</a:t>
            </a:r>
          </a:p>
        </p:txBody>
      </p:sp>
    </p:spTree>
    <p:extLst>
      <p:ext uri="{BB962C8B-B14F-4D97-AF65-F5344CB8AC3E}">
        <p14:creationId xmlns:p14="http://schemas.microsoft.com/office/powerpoint/2010/main" val="2510726720"/>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2" y="1194071"/>
            <a:ext cx="5536871" cy="369332"/>
          </a:xfrm>
          <a:prstGeom prst="rect">
            <a:avLst/>
          </a:prstGeom>
          <a:noFill/>
        </p:spPr>
        <p:txBody>
          <a:bodyPr wrap="square">
            <a:spAutoFit/>
          </a:bodyPr>
          <a:lstStyle/>
          <a:p>
            <a:r>
              <a:rPr lang="en-US" altLang="zh-CN" dirty="0"/>
              <a:t> </a:t>
            </a:r>
            <a:r>
              <a:rPr lang="en-US" altLang="zh-CN" sz="1800" dirty="0"/>
              <a:t>MadaBoost</a:t>
            </a:r>
            <a:r>
              <a:rPr lang="zh-CN" altLang="en-US" sz="1800" dirty="0"/>
              <a:t>算法和</a:t>
            </a:r>
            <a:r>
              <a:rPr lang="en-US" altLang="zh-CN" sz="1800" dirty="0"/>
              <a:t>FilterBoost</a:t>
            </a:r>
            <a:r>
              <a:rPr lang="zh-CN" altLang="en-US" sz="1800" dirty="0"/>
              <a:t>算法</a:t>
            </a:r>
            <a:endParaRPr lang="zh-CN" altLang="en-US" dirty="0"/>
          </a:p>
        </p:txBody>
      </p:sp>
      <p:sp>
        <p:nvSpPr>
          <p:cNvPr id="5" name="文本框 4">
            <a:extLst>
              <a:ext uri="{FF2B5EF4-FFF2-40B4-BE49-F238E27FC236}">
                <a16:creationId xmlns:a16="http://schemas.microsoft.com/office/drawing/2014/main" id="{B80C666A-C9FD-85AA-54E2-D208C098DD56}"/>
              </a:ext>
            </a:extLst>
          </p:cNvPr>
          <p:cNvSpPr txBox="1"/>
          <p:nvPr/>
        </p:nvSpPr>
        <p:spPr>
          <a:xfrm>
            <a:off x="796412" y="1597156"/>
            <a:ext cx="5365045" cy="2831544"/>
          </a:xfrm>
          <a:prstGeom prst="rect">
            <a:avLst/>
          </a:prstGeom>
          <a:noFill/>
        </p:spPr>
        <p:txBody>
          <a:bodyPr wrap="square">
            <a:spAutoFit/>
          </a:bodyPr>
          <a:lstStyle/>
          <a:p>
            <a:pPr algn="just"/>
            <a:r>
              <a:rPr lang="en-US" altLang="zh-CN" dirty="0"/>
              <a:t>       MadaBoost</a:t>
            </a:r>
            <a:r>
              <a:rPr lang="zh-CN" altLang="en-US" dirty="0"/>
              <a:t>算法</a:t>
            </a:r>
            <a:r>
              <a:rPr lang="zh-CN" altLang="en-US" sz="1600" dirty="0"/>
              <a:t>和</a:t>
            </a:r>
            <a:r>
              <a:rPr lang="en-US" altLang="zh-CN" sz="1600" dirty="0"/>
              <a:t>FilterBoost</a:t>
            </a:r>
            <a:r>
              <a:rPr lang="zh-CN" altLang="en-US" sz="1600" dirty="0"/>
              <a:t>算法都通过改变样本的权重更新规则，</a:t>
            </a:r>
            <a:r>
              <a:rPr lang="en-US" altLang="zh-CN" sz="1600" dirty="0"/>
              <a:t> MadaBoost</a:t>
            </a:r>
            <a:r>
              <a:rPr lang="zh-CN" altLang="en-US" sz="1600" dirty="0"/>
              <a:t>算法除了通过改变样本的权重更新规则外几乎和</a:t>
            </a:r>
            <a:r>
              <a:rPr lang="en-US" altLang="zh-CN" sz="1600" dirty="0"/>
              <a:t>AdaBoost</a:t>
            </a:r>
            <a:r>
              <a:rPr lang="zh-CN" altLang="en-US" sz="1600" dirty="0"/>
              <a:t>相同。</a:t>
            </a:r>
            <a:endParaRPr lang="en-US" altLang="zh-CN" sz="1600" dirty="0"/>
          </a:p>
          <a:p>
            <a:pPr algn="just"/>
            <a:r>
              <a:rPr lang="zh-CN" altLang="en-US" sz="1600" dirty="0"/>
              <a:t>       为了减少由噪声引起的样本权重的不希望的急剧增加，</a:t>
            </a:r>
            <a:r>
              <a:rPr lang="en-US" altLang="zh-CN" sz="1600" dirty="0"/>
              <a:t>MadaBoost</a:t>
            </a:r>
            <a:r>
              <a:rPr lang="zh-CN" altLang="en-US" sz="1600" dirty="0"/>
              <a:t>设置了权重的上限，</a:t>
            </a:r>
            <a:r>
              <a:rPr lang="zh-CN" altLang="en-US" sz="1600" b="0" i="0" dirty="0">
                <a:solidFill>
                  <a:srgbClr val="000000"/>
                </a:solidFill>
                <a:effectLst/>
                <a:latin typeface="微软雅黑" panose="020B0503020204020204" pitchFamily="34" charset="-122"/>
                <a:ea typeface="微软雅黑" panose="020B0503020204020204" pitchFamily="34" charset="-122"/>
              </a:rPr>
              <a:t>通过使用此权重更新规则，实例的权重不会无限制地增长。</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1600" dirty="0">
                <a:solidFill>
                  <a:srgbClr val="000000"/>
                </a:solidFill>
                <a:latin typeface="微软雅黑" panose="020B0503020204020204" pitchFamily="34" charset="-122"/>
                <a:ea typeface="微软雅黑" panose="020B0503020204020204" pitchFamily="34" charset="-122"/>
              </a:rPr>
              <a:t>       </a:t>
            </a:r>
            <a:r>
              <a:rPr lang="en-US" altLang="zh-CN" sz="1600" dirty="0"/>
              <a:t>FilterBoost</a:t>
            </a:r>
            <a:r>
              <a:rPr lang="zh-CN" altLang="en-US" sz="1600" dirty="0"/>
              <a:t>算法没有采用</a:t>
            </a:r>
            <a:r>
              <a:rPr lang="en-US" altLang="zh-CN" sz="1600" dirty="0"/>
              <a:t>AdaBoost</a:t>
            </a:r>
            <a:r>
              <a:rPr lang="zh-CN" altLang="en-US" sz="1600" dirty="0"/>
              <a:t>中使用的指数损失函数而是采用了对数损失函数。并且改变了样本权重的更新规则，使用这个更新规则，实例权重的增加上限为</a:t>
            </a:r>
            <a:r>
              <a:rPr lang="en-US" altLang="zh-CN" sz="1600" dirty="0"/>
              <a:t>1</a:t>
            </a:r>
            <a:r>
              <a:rPr lang="zh-CN" altLang="en-US" sz="1600" dirty="0"/>
              <a:t>，类似于</a:t>
            </a:r>
            <a:r>
              <a:rPr lang="en-US" altLang="zh-CN" sz="1600" dirty="0"/>
              <a:t>MadaBoost</a:t>
            </a:r>
            <a:r>
              <a:rPr lang="zh-CN" altLang="en-US" sz="1600" dirty="0"/>
              <a:t>中的权重降低，但更平滑。</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1600" dirty="0"/>
          </a:p>
        </p:txBody>
      </p:sp>
      <p:pic>
        <p:nvPicPr>
          <p:cNvPr id="8" name="图片 7">
            <a:extLst>
              <a:ext uri="{FF2B5EF4-FFF2-40B4-BE49-F238E27FC236}">
                <a16:creationId xmlns:a16="http://schemas.microsoft.com/office/drawing/2014/main" id="{8B948DEC-F556-20E9-F960-17751CE39B5B}"/>
              </a:ext>
            </a:extLst>
          </p:cNvPr>
          <p:cNvPicPr>
            <a:picLocks noChangeAspect="1"/>
          </p:cNvPicPr>
          <p:nvPr/>
        </p:nvPicPr>
        <p:blipFill>
          <a:blip r:embed="rId3"/>
          <a:stretch>
            <a:fillRect/>
          </a:stretch>
        </p:blipFill>
        <p:spPr>
          <a:xfrm>
            <a:off x="8076889" y="1908837"/>
            <a:ext cx="3318699" cy="641388"/>
          </a:xfrm>
          <a:prstGeom prst="rect">
            <a:avLst/>
          </a:prstGeom>
        </p:spPr>
      </p:pic>
      <p:sp>
        <p:nvSpPr>
          <p:cNvPr id="9" name="文本框 8">
            <a:extLst>
              <a:ext uri="{FF2B5EF4-FFF2-40B4-BE49-F238E27FC236}">
                <a16:creationId xmlns:a16="http://schemas.microsoft.com/office/drawing/2014/main" id="{BA8FFCF8-E5C7-CD10-3ABF-ADF9FBF0D45D}"/>
              </a:ext>
            </a:extLst>
          </p:cNvPr>
          <p:cNvSpPr txBox="1"/>
          <p:nvPr/>
        </p:nvSpPr>
        <p:spPr>
          <a:xfrm>
            <a:off x="6281789" y="2044865"/>
            <a:ext cx="1892579" cy="369332"/>
          </a:xfrm>
          <a:prstGeom prst="rect">
            <a:avLst/>
          </a:prstGeom>
          <a:noFill/>
        </p:spPr>
        <p:txBody>
          <a:bodyPr wrap="square">
            <a:spAutoFit/>
          </a:bodyPr>
          <a:lstStyle/>
          <a:p>
            <a:r>
              <a:rPr lang="en-US" altLang="zh-CN" dirty="0"/>
              <a:t> </a:t>
            </a:r>
            <a:r>
              <a:rPr lang="en-US" altLang="zh-CN" sz="1800" dirty="0"/>
              <a:t>MadaBoost</a:t>
            </a:r>
            <a:r>
              <a:rPr lang="zh-CN" altLang="en-US" sz="1800" dirty="0"/>
              <a:t>算法：</a:t>
            </a:r>
            <a:endParaRPr lang="zh-CN" altLang="en-US" dirty="0"/>
          </a:p>
        </p:txBody>
      </p:sp>
      <p:sp>
        <p:nvSpPr>
          <p:cNvPr id="11" name="文本框 10">
            <a:extLst>
              <a:ext uri="{FF2B5EF4-FFF2-40B4-BE49-F238E27FC236}">
                <a16:creationId xmlns:a16="http://schemas.microsoft.com/office/drawing/2014/main" id="{974AF31D-3F23-D1E2-2B83-CE3E6A64790D}"/>
              </a:ext>
            </a:extLst>
          </p:cNvPr>
          <p:cNvSpPr txBox="1"/>
          <p:nvPr/>
        </p:nvSpPr>
        <p:spPr>
          <a:xfrm>
            <a:off x="6350171" y="3012928"/>
            <a:ext cx="2879746" cy="369332"/>
          </a:xfrm>
          <a:prstGeom prst="rect">
            <a:avLst/>
          </a:prstGeom>
          <a:noFill/>
        </p:spPr>
        <p:txBody>
          <a:bodyPr wrap="square">
            <a:spAutoFit/>
          </a:bodyPr>
          <a:lstStyle/>
          <a:p>
            <a:r>
              <a:rPr lang="en-US" altLang="zh-CN" sz="1800" dirty="0"/>
              <a:t>FilterBoost</a:t>
            </a:r>
            <a:r>
              <a:rPr lang="zh-CN" altLang="en-US" sz="1800" dirty="0"/>
              <a:t>算法的损失函数：</a:t>
            </a:r>
            <a:endParaRPr lang="zh-CN" altLang="en-US" dirty="0"/>
          </a:p>
        </p:txBody>
      </p:sp>
      <p:pic>
        <p:nvPicPr>
          <p:cNvPr id="13" name="图片 12">
            <a:extLst>
              <a:ext uri="{FF2B5EF4-FFF2-40B4-BE49-F238E27FC236}">
                <a16:creationId xmlns:a16="http://schemas.microsoft.com/office/drawing/2014/main" id="{94E718DF-A2FD-C327-1D03-EBD788928F9E}"/>
              </a:ext>
            </a:extLst>
          </p:cNvPr>
          <p:cNvPicPr>
            <a:picLocks noChangeAspect="1"/>
          </p:cNvPicPr>
          <p:nvPr/>
        </p:nvPicPr>
        <p:blipFill>
          <a:blip r:embed="rId4"/>
          <a:stretch>
            <a:fillRect/>
          </a:stretch>
        </p:blipFill>
        <p:spPr>
          <a:xfrm>
            <a:off x="8174369" y="3561450"/>
            <a:ext cx="3221220" cy="389728"/>
          </a:xfrm>
          <a:prstGeom prst="rect">
            <a:avLst/>
          </a:prstGeom>
        </p:spPr>
      </p:pic>
      <p:sp>
        <p:nvSpPr>
          <p:cNvPr id="15" name="文本框 14">
            <a:extLst>
              <a:ext uri="{FF2B5EF4-FFF2-40B4-BE49-F238E27FC236}">
                <a16:creationId xmlns:a16="http://schemas.microsoft.com/office/drawing/2014/main" id="{A3A33EB3-1F76-6D21-09EA-FC64FF2B9B9E}"/>
              </a:ext>
            </a:extLst>
          </p:cNvPr>
          <p:cNvSpPr txBox="1"/>
          <p:nvPr/>
        </p:nvSpPr>
        <p:spPr>
          <a:xfrm>
            <a:off x="6353888" y="4208819"/>
            <a:ext cx="3382350" cy="369332"/>
          </a:xfrm>
          <a:prstGeom prst="rect">
            <a:avLst/>
          </a:prstGeom>
          <a:noFill/>
        </p:spPr>
        <p:txBody>
          <a:bodyPr wrap="square">
            <a:spAutoFit/>
          </a:bodyPr>
          <a:lstStyle/>
          <a:p>
            <a:r>
              <a:rPr lang="en-US" altLang="zh-CN" sz="1800" dirty="0"/>
              <a:t>FilterBoost</a:t>
            </a:r>
            <a:r>
              <a:rPr lang="zh-CN" altLang="en-US" sz="1800" dirty="0"/>
              <a:t>算法的权重更新规则：</a:t>
            </a:r>
            <a:endParaRPr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A23215DC-BE71-F5BA-5168-F2E0A4D03466}"/>
                  </a:ext>
                </a:extLst>
              </p:cNvPr>
              <p:cNvSpPr txBox="1"/>
              <p:nvPr/>
            </p:nvSpPr>
            <p:spPr>
              <a:xfrm>
                <a:off x="8436853" y="4670239"/>
                <a:ext cx="2696251" cy="5843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𝐷𝑥</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𝐷</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𝑡</m:t>
                              </m:r>
                            </m:sub>
                          </m:sSub>
                        </m:den>
                      </m:f>
                      <m:f>
                        <m:fPr>
                          <m:ctrlPr>
                            <a:rPr lang="zh-CN" altLang="en-US" i="1">
                              <a:solidFill>
                                <a:srgbClr val="836967"/>
                              </a:solidFill>
                              <a:latin typeface="Cambria Math" panose="02040503050406030204" pitchFamily="18" charset="0"/>
                            </a:rPr>
                          </m:ctrlPr>
                        </m:fPr>
                        <m:num>
                          <m:r>
                            <a:rPr lang="en-US" altLang="zh-CN" b="0" i="1" smtClean="0">
                              <a:latin typeface="Cambria Math" panose="02040503050406030204" pitchFamily="18" charset="0"/>
                            </a:rPr>
                            <m:t>1</m:t>
                          </m:r>
                        </m:num>
                        <m:den>
                          <m:r>
                            <a:rPr lang="zh-CN" altLang="en-US">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d>
                                    <m:dPr>
                                      <m:ctrlPr>
                                        <a:rPr lang="zh-CN" altLang="en-US" i="1">
                                          <a:solidFill>
                                            <a:srgbClr val="836967"/>
                                          </a:solidFill>
                                          <a:latin typeface="Cambria Math" panose="02040503050406030204" pitchFamily="18" charset="0"/>
                                        </a:rPr>
                                      </m:ctrlPr>
                                    </m:dPr>
                                    <m:e>
                                      <m:r>
                                        <a:rPr lang="zh-CN" altLang="en-US">
                                          <a:latin typeface="Cambria Math" panose="02040503050406030204" pitchFamily="18" charset="0"/>
                                        </a:rPr>
                                        <m:t>∞</m:t>
                                      </m:r>
                                    </m:e>
                                  </m:d>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sup>
                          </m:sSup>
                        </m:den>
                      </m:f>
                    </m:oMath>
                  </m:oMathPara>
                </a14:m>
                <a:endParaRPr lang="zh-CN" altLang="en-US" dirty="0"/>
              </a:p>
            </p:txBody>
          </p:sp>
        </mc:Choice>
        <mc:Fallback>
          <p:sp>
            <p:nvSpPr>
              <p:cNvPr id="16" name="文本框 15">
                <a:extLst>
                  <a:ext uri="{FF2B5EF4-FFF2-40B4-BE49-F238E27FC236}">
                    <a16:creationId xmlns:a16="http://schemas.microsoft.com/office/drawing/2014/main" id="{A23215DC-BE71-F5BA-5168-F2E0A4D03466}"/>
                  </a:ext>
                </a:extLst>
              </p:cNvPr>
              <p:cNvSpPr txBox="1">
                <a:spLocks noRot="1" noChangeAspect="1" noMove="1" noResize="1" noEditPoints="1" noAdjustHandles="1" noChangeArrowheads="1" noChangeShapeType="1" noTextEdit="1"/>
              </p:cNvSpPr>
              <p:nvPr/>
            </p:nvSpPr>
            <p:spPr>
              <a:xfrm>
                <a:off x="8436853" y="4670239"/>
                <a:ext cx="2696251" cy="584327"/>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604820"/>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2" y="1194071"/>
            <a:ext cx="5536871" cy="369332"/>
          </a:xfrm>
          <a:prstGeom prst="rect">
            <a:avLst/>
          </a:prstGeom>
          <a:noFill/>
        </p:spPr>
        <p:txBody>
          <a:bodyPr wrap="square">
            <a:spAutoFit/>
          </a:bodyPr>
          <a:lstStyle/>
          <a:p>
            <a:r>
              <a:rPr lang="en-US" altLang="zh-CN" dirty="0"/>
              <a:t> </a:t>
            </a:r>
            <a:r>
              <a:rPr lang="en-US" altLang="zh-CN" sz="1800" dirty="0"/>
              <a:t>BBM</a:t>
            </a:r>
            <a:r>
              <a:rPr lang="zh-CN" altLang="en-US" sz="1800" dirty="0"/>
              <a:t>算法</a:t>
            </a:r>
            <a:endParaRPr lang="zh-CN" altLang="en-US" dirty="0"/>
          </a:p>
        </p:txBody>
      </p:sp>
      <p:sp>
        <p:nvSpPr>
          <p:cNvPr id="5" name="文本框 4">
            <a:extLst>
              <a:ext uri="{FF2B5EF4-FFF2-40B4-BE49-F238E27FC236}">
                <a16:creationId xmlns:a16="http://schemas.microsoft.com/office/drawing/2014/main" id="{B80C666A-C9FD-85AA-54E2-D208C098DD56}"/>
              </a:ext>
            </a:extLst>
          </p:cNvPr>
          <p:cNvSpPr txBox="1"/>
          <p:nvPr/>
        </p:nvSpPr>
        <p:spPr>
          <a:xfrm>
            <a:off x="1339269" y="1574152"/>
            <a:ext cx="8749183" cy="861774"/>
          </a:xfrm>
          <a:prstGeom prst="rect">
            <a:avLst/>
          </a:prstGeom>
          <a:noFill/>
        </p:spPr>
        <p:txBody>
          <a:bodyPr wrap="square">
            <a:spAutoFit/>
          </a:bodyPr>
          <a:lstStyle/>
          <a:p>
            <a:pPr algn="just"/>
            <a:r>
              <a:rPr lang="en-US" altLang="zh-CN" dirty="0"/>
              <a:t>      </a:t>
            </a:r>
            <a:r>
              <a:rPr lang="en-US" altLang="zh-CN" sz="1600" b="0" i="0" dirty="0">
                <a:solidFill>
                  <a:srgbClr val="000000"/>
                </a:solidFill>
                <a:effectLst/>
                <a:latin typeface="微软雅黑" panose="020B0503020204020204" pitchFamily="34" charset="-122"/>
                <a:ea typeface="微软雅黑" panose="020B0503020204020204" pitchFamily="34" charset="-122"/>
              </a:rPr>
              <a:t>BBM</a:t>
            </a:r>
            <a:r>
              <a:rPr lang="zh-CN" altLang="en-US" sz="1600" b="0" i="0" dirty="0">
                <a:solidFill>
                  <a:srgbClr val="000000"/>
                </a:solidFill>
                <a:effectLst/>
                <a:latin typeface="微软雅黑" panose="020B0503020204020204" pitchFamily="34" charset="-122"/>
                <a:ea typeface="微软雅黑" panose="020B0503020204020204" pitchFamily="34" charset="-122"/>
              </a:rPr>
              <a:t>算法是第一个迭代推进算法。虽然它是耐噪声的</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但它需要用户事先指定</a:t>
            </a:r>
            <a:r>
              <a:rPr lang="zh-CN" altLang="en-US" sz="1600" dirty="0">
                <a:solidFill>
                  <a:srgbClr val="000000"/>
                </a:solidFill>
                <a:latin typeface="微软雅黑" panose="020B0503020204020204" pitchFamily="34" charset="-122"/>
                <a:ea typeface="微软雅黑" panose="020B0503020204020204" pitchFamily="34" charset="-122"/>
              </a:rPr>
              <a:t>总轮次</a:t>
            </a:r>
            <a:r>
              <a:rPr lang="zh-CN" altLang="en-US" sz="1600" b="0" i="0" dirty="0">
                <a:solidFill>
                  <a:srgbClr val="000000"/>
                </a:solidFill>
                <a:effectLst/>
                <a:latin typeface="微软雅黑" panose="020B0503020204020204" pitchFamily="34" charset="-122"/>
                <a:ea typeface="微软雅黑" panose="020B0503020204020204" pitchFamily="34" charset="-122"/>
              </a:rPr>
              <a:t>参数。其中参数𝑐表示提升过程的总轮次，𝑡表示当前轮次，从零开始，每轮增加一次</a:t>
            </a:r>
            <a:r>
              <a:rPr lang="en-US" altLang="zh-CN" sz="1600" b="0" i="0" dirty="0">
                <a:solidFill>
                  <a:srgbClr val="000000"/>
                </a:solidFill>
                <a:effectLst/>
                <a:latin typeface="微软雅黑" panose="020B0503020204020204" pitchFamily="34" charset="-122"/>
                <a:ea typeface="微软雅黑" panose="020B0503020204020204" pitchFamily="34" charset="-122"/>
              </a:rPr>
              <a:t>;</a:t>
            </a:r>
            <a:endParaRPr lang="zh-CN" altLang="en-US" sz="1600" dirty="0"/>
          </a:p>
          <a:p>
            <a:pPr algn="just"/>
            <a:endParaRPr lang="zh-CN" altLang="en-US" sz="1600" dirty="0"/>
          </a:p>
        </p:txBody>
      </p:sp>
      <p:pic>
        <p:nvPicPr>
          <p:cNvPr id="7" name="图片 6">
            <a:extLst>
              <a:ext uri="{FF2B5EF4-FFF2-40B4-BE49-F238E27FC236}">
                <a16:creationId xmlns:a16="http://schemas.microsoft.com/office/drawing/2014/main" id="{238F43E5-242F-D263-C466-041DCC63248D}"/>
              </a:ext>
            </a:extLst>
          </p:cNvPr>
          <p:cNvPicPr>
            <a:picLocks noChangeAspect="1"/>
          </p:cNvPicPr>
          <p:nvPr/>
        </p:nvPicPr>
        <p:blipFill>
          <a:blip r:embed="rId3"/>
          <a:stretch>
            <a:fillRect/>
          </a:stretch>
        </p:blipFill>
        <p:spPr>
          <a:xfrm>
            <a:off x="3072052" y="2300402"/>
            <a:ext cx="5283619" cy="426724"/>
          </a:xfrm>
          <a:prstGeom prst="rect">
            <a:avLst/>
          </a:prstGeom>
        </p:spPr>
      </p:pic>
      <p:sp>
        <p:nvSpPr>
          <p:cNvPr id="10" name="文本框 9">
            <a:extLst>
              <a:ext uri="{FF2B5EF4-FFF2-40B4-BE49-F238E27FC236}">
                <a16:creationId xmlns:a16="http://schemas.microsoft.com/office/drawing/2014/main" id="{C7C4A6F0-DD90-6FFA-2C9F-E7756BAD69FA}"/>
              </a:ext>
            </a:extLst>
          </p:cNvPr>
          <p:cNvSpPr txBox="1"/>
          <p:nvPr/>
        </p:nvSpPr>
        <p:spPr>
          <a:xfrm>
            <a:off x="1835251" y="2289653"/>
            <a:ext cx="5536871" cy="338554"/>
          </a:xfrm>
          <a:prstGeom prst="rect">
            <a:avLst/>
          </a:prstGeom>
          <a:noFill/>
        </p:spPr>
        <p:txBody>
          <a:bodyPr wrap="square">
            <a:spAutoFit/>
          </a:bodyPr>
          <a:lstStyle/>
          <a:p>
            <a:r>
              <a:rPr lang="en-US" altLang="zh-CN" sz="1600" dirty="0"/>
              <a:t> BBM</a:t>
            </a:r>
            <a:r>
              <a:rPr lang="zh-CN" altLang="en-US" sz="1600" dirty="0"/>
              <a:t>算法：</a:t>
            </a:r>
          </a:p>
        </p:txBody>
      </p:sp>
      <p:sp>
        <p:nvSpPr>
          <p:cNvPr id="19" name="文本框 18">
            <a:extLst>
              <a:ext uri="{FF2B5EF4-FFF2-40B4-BE49-F238E27FC236}">
                <a16:creationId xmlns:a16="http://schemas.microsoft.com/office/drawing/2014/main" id="{6AE7A986-085E-2B6B-7A3E-2525654F7471}"/>
              </a:ext>
            </a:extLst>
          </p:cNvPr>
          <p:cNvSpPr txBox="1"/>
          <p:nvPr/>
        </p:nvSpPr>
        <p:spPr>
          <a:xfrm>
            <a:off x="1927927" y="2812873"/>
            <a:ext cx="1210588" cy="338554"/>
          </a:xfrm>
          <a:prstGeom prst="rect">
            <a:avLst/>
          </a:prstGeom>
          <a:noFill/>
        </p:spPr>
        <p:txBody>
          <a:bodyPr wrap="none" rtlCol="0">
            <a:spAutoFit/>
          </a:bodyPr>
          <a:lstStyle/>
          <a:p>
            <a:r>
              <a:rPr lang="zh-CN" altLang="en-US" sz="1600" dirty="0"/>
              <a:t>权重公式：</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A10187CF-EEA8-4211-E587-C4D6FEF0EDB3}"/>
                  </a:ext>
                </a:extLst>
              </p:cNvPr>
              <p:cNvSpPr txBox="1"/>
              <p:nvPr/>
            </p:nvSpPr>
            <p:spPr>
              <a:xfrm>
                <a:off x="3138515" y="2743654"/>
                <a:ext cx="3564309" cy="5843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𝑡</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𝐷</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den>
                      </m:f>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ⅇ</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e>
                                          </m:d>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e>
                                      </m:d>
                                      <m:r>
                                        <a:rPr lang="zh-CN" altLang="en-US" i="0">
                                          <a:latin typeface="Cambria Math" panose="02040503050406030204" pitchFamily="18" charset="0"/>
                                        </a:rPr>
                                        <m:t>+</m:t>
                                      </m:r>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𝑡</m:t>
                                      </m:r>
                                    </m:e>
                                  </m:d>
                                </m:e>
                                <m:sup>
                                  <m:r>
                                    <a:rPr lang="zh-CN" altLang="en-US" i="0">
                                      <a:latin typeface="Cambria Math" panose="02040503050406030204" pitchFamily="18" charset="0"/>
                                    </a:rPr>
                                    <m:t>2</m:t>
                                  </m:r>
                                </m:sup>
                              </m:sSup>
                            </m:num>
                            <m:den>
                              <m:r>
                                <a:rPr lang="zh-CN" altLang="en-US" i="1">
                                  <a:latin typeface="Cambria Math" panose="02040503050406030204" pitchFamily="18" charset="0"/>
                                </a:rPr>
                                <m:t>𝑐</m:t>
                              </m:r>
                            </m:den>
                          </m:f>
                        </m:sup>
                      </m:sSup>
                    </m:oMath>
                  </m:oMathPara>
                </a14:m>
                <a:endParaRPr lang="zh-CN" altLang="en-US" dirty="0"/>
              </a:p>
            </p:txBody>
          </p:sp>
        </mc:Choice>
        <mc:Fallback>
          <p:sp>
            <p:nvSpPr>
              <p:cNvPr id="20" name="文本框 19">
                <a:extLst>
                  <a:ext uri="{FF2B5EF4-FFF2-40B4-BE49-F238E27FC236}">
                    <a16:creationId xmlns:a16="http://schemas.microsoft.com/office/drawing/2014/main" id="{A10187CF-EEA8-4211-E587-C4D6FEF0EDB3}"/>
                  </a:ext>
                </a:extLst>
              </p:cNvPr>
              <p:cNvSpPr txBox="1">
                <a:spLocks noRot="1" noChangeAspect="1" noMove="1" noResize="1" noEditPoints="1" noAdjustHandles="1" noChangeArrowheads="1" noChangeShapeType="1" noTextEdit="1"/>
              </p:cNvSpPr>
              <p:nvPr/>
            </p:nvSpPr>
            <p:spPr>
              <a:xfrm>
                <a:off x="3138515" y="2743654"/>
                <a:ext cx="3564309" cy="58432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B2C27DCD-4D1D-3C26-3A7C-EAC116A6AE2F}"/>
                  </a:ext>
                </a:extLst>
              </p:cNvPr>
              <p:cNvSpPr txBox="1"/>
              <p:nvPr/>
            </p:nvSpPr>
            <p:spPr>
              <a:xfrm>
                <a:off x="1339715" y="3532186"/>
                <a:ext cx="8749182" cy="1180516"/>
              </a:xfrm>
              <a:prstGeom prst="rect">
                <a:avLst/>
              </a:prstGeom>
              <a:noFill/>
            </p:spPr>
            <p:txBody>
              <a:bodyPr wrap="square">
                <a:spAutoFit/>
              </a:bodyPr>
              <a:lstStyle/>
              <a:p>
                <a:pPr algn="just"/>
                <a:r>
                  <a:rPr lang="zh-CN" altLang="en-US" sz="1600" dirty="0"/>
                  <a:t>       这里的权重函数</a:t>
                </a:r>
                <a14:m>
                  <m:oMath xmlns:m="http://schemas.openxmlformats.org/officeDocument/2006/math">
                    <m:sSup>
                      <m:sSupPr>
                        <m:ctrlPr>
                          <a:rPr lang="zh-CN" altLang="en-US" sz="1600" i="1">
                            <a:solidFill>
                              <a:srgbClr val="836967"/>
                            </a:solidFill>
                            <a:latin typeface="Cambria Math" panose="02040503050406030204" pitchFamily="18" charset="0"/>
                          </a:rPr>
                        </m:ctrlPr>
                      </m:sSupPr>
                      <m:e>
                        <m:r>
                          <a:rPr lang="zh-CN" altLang="en-US" sz="1600" i="0">
                            <a:latin typeface="Cambria Math" panose="02040503050406030204" pitchFamily="18" charset="0"/>
                          </a:rPr>
                          <m:t>ⅇ</m:t>
                        </m:r>
                      </m:e>
                      <m:sup>
                        <m:r>
                          <a:rPr lang="zh-CN" altLang="en-US" sz="1600" i="0">
                            <a:latin typeface="Cambria Math" panose="02040503050406030204" pitchFamily="18" charset="0"/>
                          </a:rPr>
                          <m:t>−</m:t>
                        </m:r>
                        <m:f>
                          <m:fPr>
                            <m:type m:val="lin"/>
                            <m:ctrlPr>
                              <a:rPr lang="zh-CN" altLang="en-US" sz="1600" i="1">
                                <a:latin typeface="Cambria Math" panose="02040503050406030204" pitchFamily="18" charset="0"/>
                              </a:rPr>
                            </m:ctrlPr>
                          </m:fPr>
                          <m:num>
                            <m:sSup>
                              <m:sSupPr>
                                <m:ctrlPr>
                                  <a:rPr lang="zh-CN" altLang="en-US" sz="1600" i="1">
                                    <a:solidFill>
                                      <a:srgbClr val="836967"/>
                                    </a:solidFill>
                                    <a:latin typeface="Cambria Math" panose="02040503050406030204" pitchFamily="18" charset="0"/>
                                  </a:rPr>
                                </m:ctrlPr>
                              </m:sSupPr>
                              <m:e>
                                <m:d>
                                  <m:dPr>
                                    <m:ctrlPr>
                                      <a:rPr lang="zh-CN" altLang="en-US" sz="1600" i="1">
                                        <a:solidFill>
                                          <a:srgbClr val="836967"/>
                                        </a:solidFill>
                                        <a:latin typeface="Cambria Math" panose="02040503050406030204" pitchFamily="18" charset="0"/>
                                      </a:rPr>
                                    </m:ctrlPr>
                                  </m:dPr>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𝑓</m:t>
                                        </m:r>
                                      </m:e>
                                      <m:sub>
                                        <m:d>
                                          <m:dPr>
                                            <m:ctrlPr>
                                              <a:rPr lang="zh-CN" altLang="en-US" sz="1600" i="1">
                                                <a:solidFill>
                                                  <a:srgbClr val="836967"/>
                                                </a:solidFill>
                                                <a:latin typeface="Cambria Math" panose="02040503050406030204" pitchFamily="18" charset="0"/>
                                              </a:rPr>
                                            </m:ctrlPr>
                                          </m:dPr>
                                          <m:e>
                                            <m:r>
                                              <a:rPr lang="zh-CN" altLang="en-US" sz="1600">
                                                <a:latin typeface="Cambria Math" panose="02040503050406030204" pitchFamily="18" charset="0"/>
                                              </a:rPr>
                                              <m:t>∞</m:t>
                                            </m:r>
                                          </m:e>
                                        </m:d>
                                      </m:sub>
                                    </m:sSub>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𝐻</m:t>
                                        </m:r>
                                      </m:e>
                                      <m:sub>
                                        <m:r>
                                          <a:rPr lang="zh-CN" altLang="en-US" sz="1600" i="1">
                                            <a:latin typeface="Cambria Math" panose="02040503050406030204" pitchFamily="18" charset="0"/>
                                          </a:rPr>
                                          <m:t>𝑡</m:t>
                                        </m:r>
                                        <m:r>
                                          <a:rPr lang="zh-CN" altLang="en-US" sz="1600" i="0">
                                            <a:latin typeface="Cambria Math" panose="02040503050406030204" pitchFamily="18" charset="0"/>
                                          </a:rPr>
                                          <m:t>−1</m:t>
                                        </m:r>
                                      </m:sub>
                                    </m:sSub>
                                    <m:d>
                                      <m:dPr>
                                        <m:ctrlPr>
                                          <a:rPr lang="zh-CN" altLang="en-US" sz="1600" i="1">
                                            <a:solidFill>
                                              <a:srgbClr val="836967"/>
                                            </a:solidFill>
                                            <a:latin typeface="Cambria Math" panose="02040503050406030204" pitchFamily="18" charset="0"/>
                                          </a:rPr>
                                        </m:ctrlPr>
                                      </m:dPr>
                                      <m:e>
                                        <m:r>
                                          <a:rPr lang="zh-CN" altLang="en-US" sz="1600" i="0">
                                            <a:latin typeface="Cambria Math" panose="02040503050406030204" pitchFamily="18" charset="0"/>
                                          </a:rPr>
                                          <m:t>∞</m:t>
                                        </m:r>
                                      </m:e>
                                    </m:d>
                                    <m:r>
                                      <a:rPr lang="zh-CN" altLang="en-US" sz="1600" i="0">
                                        <a:latin typeface="Cambria Math" panose="02040503050406030204" pitchFamily="18" charset="0"/>
                                      </a:rPr>
                                      <m:t>+</m:t>
                                    </m:r>
                                    <m:r>
                                      <a:rPr lang="zh-CN" altLang="en-US" sz="1600" i="1">
                                        <a:latin typeface="Cambria Math" panose="02040503050406030204" pitchFamily="18" charset="0"/>
                                      </a:rPr>
                                      <m:t>𝑐</m:t>
                                    </m:r>
                                    <m:r>
                                      <a:rPr lang="zh-CN" altLang="en-US" sz="1600" i="0">
                                        <a:latin typeface="Cambria Math" panose="02040503050406030204" pitchFamily="18" charset="0"/>
                                      </a:rPr>
                                      <m:t>−</m:t>
                                    </m:r>
                                    <m:r>
                                      <a:rPr lang="zh-CN" altLang="en-US" sz="1600" i="1">
                                        <a:latin typeface="Cambria Math" panose="02040503050406030204" pitchFamily="18" charset="0"/>
                                      </a:rPr>
                                      <m:t>𝑡</m:t>
                                    </m:r>
                                  </m:e>
                                </m:d>
                              </m:e>
                              <m:sup>
                                <m:r>
                                  <a:rPr lang="zh-CN" altLang="en-US" sz="1600" i="0">
                                    <a:latin typeface="Cambria Math" panose="02040503050406030204" pitchFamily="18" charset="0"/>
                                  </a:rPr>
                                  <m:t>2</m:t>
                                </m:r>
                              </m:sup>
                            </m:sSup>
                          </m:num>
                          <m:den>
                            <m:r>
                              <a:rPr lang="zh-CN" altLang="en-US" sz="1600" i="1">
                                <a:latin typeface="Cambria Math" panose="02040503050406030204" pitchFamily="18" charset="0"/>
                              </a:rPr>
                              <m:t>𝑐</m:t>
                            </m:r>
                          </m:den>
                        </m:f>
                      </m:sup>
                    </m:sSup>
                  </m:oMath>
                </a14:m>
                <a:r>
                  <a:rPr lang="zh-CN" altLang="en-US" sz="1600" dirty="0"/>
                  <a:t>与上面介绍的增强算法中使用的权重函数有很大不同。当分类余量</a:t>
                </a: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𝑓</m:t>
                        </m:r>
                      </m:e>
                      <m:sub>
                        <m:d>
                          <m:dPr>
                            <m:ctrlPr>
                              <a:rPr lang="zh-CN" altLang="en-US" sz="1600" i="1">
                                <a:solidFill>
                                  <a:srgbClr val="836967"/>
                                </a:solidFill>
                                <a:latin typeface="Cambria Math" panose="02040503050406030204" pitchFamily="18" charset="0"/>
                              </a:rPr>
                            </m:ctrlPr>
                          </m:dPr>
                          <m:e>
                            <m:r>
                              <a:rPr lang="zh-CN" altLang="en-US" sz="1600">
                                <a:latin typeface="Cambria Math" panose="02040503050406030204" pitchFamily="18" charset="0"/>
                              </a:rPr>
                              <m:t>∞</m:t>
                            </m:r>
                          </m:e>
                        </m:d>
                      </m:sub>
                    </m:sSub>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𝐻</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d>
                      <m:dPr>
                        <m:ctrlPr>
                          <a:rPr lang="zh-CN" altLang="en-US" sz="1600" i="1">
                            <a:solidFill>
                              <a:srgbClr val="836967"/>
                            </a:solidFill>
                            <a:latin typeface="Cambria Math" panose="02040503050406030204" pitchFamily="18" charset="0"/>
                          </a:rPr>
                        </m:ctrlPr>
                      </m:dPr>
                      <m:e>
                        <m:r>
                          <a:rPr lang="zh-CN" altLang="en-US" sz="1600">
                            <a:latin typeface="Cambria Math" panose="02040503050406030204" pitchFamily="18" charset="0"/>
                          </a:rPr>
                          <m:t>∞</m:t>
                        </m:r>
                      </m:e>
                    </m:d>
                  </m:oMath>
                </a14:m>
                <a:r>
                  <a:rPr lang="zh-CN" altLang="en-US" sz="1600" dirty="0"/>
                  <a:t>等于负剩余时间</a:t>
                </a:r>
                <a14:m>
                  <m:oMath xmlns:m="http://schemas.openxmlformats.org/officeDocument/2006/math">
                    <m:r>
                      <a:rPr lang="en-US" altLang="zh-CN" sz="1600" b="0" i="0" smtClean="0">
                        <a:latin typeface="Cambria Math" panose="02040503050406030204" pitchFamily="18" charset="0"/>
                      </a:rPr>
                      <m:t>−(</m:t>
                    </m:r>
                    <m:r>
                      <a:rPr lang="zh-CN" altLang="en-US" sz="1600" i="1">
                        <a:latin typeface="Cambria Math" panose="02040503050406030204" pitchFamily="18" charset="0"/>
                      </a:rPr>
                      <m:t>𝑐</m:t>
                    </m:r>
                    <m:r>
                      <a:rPr lang="zh-CN" altLang="en-US" sz="1600">
                        <a:latin typeface="Cambria Math" panose="02040503050406030204" pitchFamily="18" charset="0"/>
                      </a:rPr>
                      <m:t>−</m:t>
                    </m:r>
                    <m:r>
                      <m:rPr>
                        <m:sty m:val="p"/>
                      </m:rPr>
                      <a:rPr lang="en-US" altLang="zh-CN" sz="1600" b="0" i="0" smtClean="0">
                        <a:latin typeface="Cambria Math" panose="02040503050406030204" pitchFamily="18" charset="0"/>
                      </a:rPr>
                      <m:t>t</m:t>
                    </m:r>
                    <m:r>
                      <a:rPr lang="en-US" altLang="zh-CN" sz="1600" b="0" i="0" smtClean="0">
                        <a:latin typeface="Cambria Math" panose="02040503050406030204" pitchFamily="18" charset="0"/>
                      </a:rPr>
                      <m:t>)</m:t>
                    </m:r>
                  </m:oMath>
                </a14:m>
                <a:r>
                  <a:rPr lang="zh-CN" altLang="en-US" sz="1600" dirty="0"/>
                  <a:t>时，权重被设置为最大。这意味着</a:t>
                </a:r>
                <a:r>
                  <a:rPr lang="en-US" altLang="zh-CN" sz="1600" dirty="0"/>
                  <a:t>BBM</a:t>
                </a:r>
                <a:r>
                  <a:rPr lang="zh-CN" altLang="en-US" sz="1600" dirty="0"/>
                  <a:t>会“放弃”一些非常困难的训练样本。随着学习次数的增加，−</a:t>
                </a:r>
                <a:r>
                  <a:rPr lang="en-US" altLang="zh-CN" sz="1600" dirty="0"/>
                  <a:t>(</a:t>
                </a:r>
                <a:r>
                  <a:rPr lang="zh-CN" altLang="en-US" sz="1600" dirty="0"/>
                  <a:t>𝑐−𝑡</a:t>
                </a:r>
                <a:r>
                  <a:rPr lang="en-US" altLang="zh-CN" sz="1600" dirty="0"/>
                  <a:t>)</a:t>
                </a:r>
                <a:r>
                  <a:rPr lang="zh-CN" altLang="en-US" sz="1600" dirty="0"/>
                  <a:t>趋近于</a:t>
                </a:r>
                <a:r>
                  <a:rPr lang="en-US" altLang="zh-CN" sz="1600" dirty="0"/>
                  <a:t>0</a:t>
                </a:r>
                <a:r>
                  <a:rPr lang="zh-CN" altLang="en-US" sz="1600" dirty="0"/>
                  <a:t>。这意味着</a:t>
                </a:r>
                <a:r>
                  <a:rPr lang="en-US" altLang="zh-CN" sz="1600" dirty="0"/>
                  <a:t>BBM</a:t>
                </a:r>
                <a:r>
                  <a:rPr lang="zh-CN" altLang="en-US" sz="1600" dirty="0"/>
                  <a:t>使大多数样本的边际为正，而剩下的样本可能是噪音。</a:t>
                </a:r>
              </a:p>
            </p:txBody>
          </p:sp>
        </mc:Choice>
        <mc:Fallback>
          <p:sp>
            <p:nvSpPr>
              <p:cNvPr id="22" name="文本框 21">
                <a:extLst>
                  <a:ext uri="{FF2B5EF4-FFF2-40B4-BE49-F238E27FC236}">
                    <a16:creationId xmlns:a16="http://schemas.microsoft.com/office/drawing/2014/main" id="{B2C27DCD-4D1D-3C26-3A7C-EAC116A6AE2F}"/>
                  </a:ext>
                </a:extLst>
              </p:cNvPr>
              <p:cNvSpPr txBox="1">
                <a:spLocks noRot="1" noChangeAspect="1" noMove="1" noResize="1" noEditPoints="1" noAdjustHandles="1" noChangeArrowheads="1" noChangeShapeType="1" noTextEdit="1"/>
              </p:cNvSpPr>
              <p:nvPr/>
            </p:nvSpPr>
            <p:spPr>
              <a:xfrm>
                <a:off x="1339715" y="3532186"/>
                <a:ext cx="8749182" cy="1180516"/>
              </a:xfrm>
              <a:prstGeom prst="rect">
                <a:avLst/>
              </a:prstGeom>
              <a:blipFill>
                <a:blip r:embed="rId5"/>
                <a:stretch>
                  <a:fillRect l="-418" t="-24742" r="-348" b="-5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0596101"/>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2" y="1194071"/>
            <a:ext cx="5536871" cy="369332"/>
          </a:xfrm>
          <a:prstGeom prst="rect">
            <a:avLst/>
          </a:prstGeom>
          <a:noFill/>
        </p:spPr>
        <p:txBody>
          <a:bodyPr wrap="square">
            <a:spAutoFit/>
          </a:bodyPr>
          <a:lstStyle/>
          <a:p>
            <a:r>
              <a:rPr lang="en-US" altLang="zh-CN" dirty="0"/>
              <a:t> </a:t>
            </a:r>
            <a:r>
              <a:rPr lang="en-US" altLang="zh-CN" sz="1800" dirty="0"/>
              <a:t>RobustBoost</a:t>
            </a:r>
            <a:r>
              <a:rPr lang="zh-CN" altLang="en-US" sz="1800" dirty="0"/>
              <a:t>算法</a:t>
            </a:r>
            <a:endParaRPr lang="zh-CN" altLang="en-US" dirty="0"/>
          </a:p>
        </p:txBody>
      </p:sp>
      <p:sp>
        <p:nvSpPr>
          <p:cNvPr id="5" name="文本框 4">
            <a:extLst>
              <a:ext uri="{FF2B5EF4-FFF2-40B4-BE49-F238E27FC236}">
                <a16:creationId xmlns:a16="http://schemas.microsoft.com/office/drawing/2014/main" id="{B80C666A-C9FD-85AA-54E2-D208C098DD56}"/>
              </a:ext>
            </a:extLst>
          </p:cNvPr>
          <p:cNvSpPr txBox="1"/>
          <p:nvPr/>
        </p:nvSpPr>
        <p:spPr>
          <a:xfrm>
            <a:off x="1339269" y="1574152"/>
            <a:ext cx="8749183" cy="615553"/>
          </a:xfrm>
          <a:prstGeom prst="rect">
            <a:avLst/>
          </a:prstGeom>
          <a:noFill/>
        </p:spPr>
        <p:txBody>
          <a:bodyPr wrap="square">
            <a:spAutoFit/>
          </a:bodyPr>
          <a:lstStyle/>
          <a:p>
            <a:pPr algn="just"/>
            <a:r>
              <a:rPr lang="en-US" altLang="zh-CN" dirty="0"/>
              <a:t>      </a:t>
            </a:r>
            <a:r>
              <a:rPr lang="en-US" altLang="zh-CN" sz="1600" b="0" i="0" dirty="0">
                <a:solidFill>
                  <a:srgbClr val="000000"/>
                </a:solidFill>
                <a:effectLst/>
                <a:latin typeface="微软雅黑" panose="020B0503020204020204" pitchFamily="34" charset="-122"/>
                <a:ea typeface="微软雅黑" panose="020B0503020204020204" pitchFamily="34" charset="-122"/>
              </a:rPr>
              <a:t>RobustBoost </a:t>
            </a:r>
            <a:r>
              <a:rPr lang="zh-CN" altLang="en-US" sz="1600" b="0" i="0" dirty="0">
                <a:solidFill>
                  <a:srgbClr val="000000"/>
                </a:solidFill>
                <a:effectLst/>
                <a:latin typeface="微软雅黑" panose="020B0503020204020204" pitchFamily="34" charset="-122"/>
                <a:ea typeface="微软雅黑" panose="020B0503020204020204" pitchFamily="34" charset="-122"/>
              </a:rPr>
              <a:t>是对</a:t>
            </a:r>
            <a:r>
              <a:rPr lang="en-US" altLang="zh-CN" sz="1600" b="0" i="0" dirty="0">
                <a:solidFill>
                  <a:srgbClr val="000000"/>
                </a:solidFill>
                <a:effectLst/>
                <a:latin typeface="微软雅黑" panose="020B0503020204020204" pitchFamily="34" charset="-122"/>
                <a:ea typeface="微软雅黑" panose="020B0503020204020204" pitchFamily="34" charset="-122"/>
              </a:rPr>
              <a:t>BBM</a:t>
            </a:r>
            <a:r>
              <a:rPr lang="zh-CN" altLang="en-US" sz="1600" b="0" i="0" dirty="0">
                <a:solidFill>
                  <a:srgbClr val="000000"/>
                </a:solidFill>
                <a:effectLst/>
                <a:latin typeface="微软雅黑" panose="020B0503020204020204" pitchFamily="34" charset="-122"/>
                <a:ea typeface="微软雅黑" panose="020B0503020204020204" pitchFamily="34" charset="-122"/>
              </a:rPr>
              <a:t>算法的改进，旨在通过提高归一化分类边际来提高噪声容忍能力，这被认为与泛化误差有关。换句话说，</a:t>
            </a:r>
            <a:r>
              <a:rPr lang="en-US" altLang="zh-CN" sz="1600" b="0" i="0" dirty="0">
                <a:solidFill>
                  <a:srgbClr val="000000"/>
                </a:solidFill>
                <a:effectLst/>
                <a:latin typeface="微软雅黑" panose="020B0503020204020204" pitchFamily="34" charset="-122"/>
                <a:ea typeface="微软雅黑" panose="020B0503020204020204" pitchFamily="34" charset="-122"/>
              </a:rPr>
              <a:t>RobustBoost</a:t>
            </a:r>
            <a:r>
              <a:rPr lang="zh-CN" altLang="en-US" sz="1600" b="0" i="0" dirty="0">
                <a:solidFill>
                  <a:srgbClr val="000000"/>
                </a:solidFill>
                <a:effectLst/>
                <a:latin typeface="微软雅黑" panose="020B0503020204020204" pitchFamily="34" charset="-122"/>
                <a:ea typeface="微软雅黑" panose="020B0503020204020204" pitchFamily="34" charset="-122"/>
              </a:rPr>
              <a:t>不是最小化分类错误，而是尝试最小化。</a:t>
            </a:r>
            <a:endParaRPr lang="zh-CN" altLang="en-US" sz="1600" dirty="0"/>
          </a:p>
        </p:txBody>
      </p:sp>
      <p:sp>
        <p:nvSpPr>
          <p:cNvPr id="19" name="文本框 18">
            <a:extLst>
              <a:ext uri="{FF2B5EF4-FFF2-40B4-BE49-F238E27FC236}">
                <a16:creationId xmlns:a16="http://schemas.microsoft.com/office/drawing/2014/main" id="{6AE7A986-085E-2B6B-7A3E-2525654F7471}"/>
              </a:ext>
            </a:extLst>
          </p:cNvPr>
          <p:cNvSpPr txBox="1"/>
          <p:nvPr/>
        </p:nvSpPr>
        <p:spPr>
          <a:xfrm>
            <a:off x="1875921" y="4344811"/>
            <a:ext cx="1210588" cy="338554"/>
          </a:xfrm>
          <a:prstGeom prst="rect">
            <a:avLst/>
          </a:prstGeom>
          <a:noFill/>
        </p:spPr>
        <p:txBody>
          <a:bodyPr wrap="none" rtlCol="0">
            <a:spAutoFit/>
          </a:bodyPr>
          <a:lstStyle/>
          <a:p>
            <a:r>
              <a:rPr lang="zh-CN" altLang="en-US" sz="1600" dirty="0"/>
              <a:t>权重公式：</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A10187CF-EEA8-4211-E587-C4D6FEF0EDB3}"/>
                  </a:ext>
                </a:extLst>
              </p:cNvPr>
              <p:cNvSpPr txBox="1"/>
              <p:nvPr/>
            </p:nvSpPr>
            <p:spPr>
              <a:xfrm>
                <a:off x="3184700" y="4144371"/>
                <a:ext cx="4263988" cy="7394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𝑡</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𝐷</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den>
                      </m:f>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ⅇ</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e>
                                          </m:d>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e>
                                      </m:d>
                                      <m:r>
                                        <a:rPr lang="en-US" altLang="zh-CN" b="0" i="0" smtClean="0">
                                          <a:latin typeface="Cambria Math" panose="02040503050406030204" pitchFamily="18" charset="0"/>
                                        </a:rPr>
                                        <m:t>−</m:t>
                                      </m:r>
                                      <m:r>
                                        <a:rPr lang="zh-CN" altLang="en-US" i="1">
                                          <a:latin typeface="Cambria Math" panose="02040503050406030204" pitchFamily="18" charset="0"/>
                                        </a:rPr>
                                        <m:t>𝜇</m:t>
                                      </m:r>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𝑡</m:t>
                                              </m:r>
                                            </m:num>
                                            <m:den>
                                              <m:r>
                                                <a:rPr lang="zh-CN" altLang="en-US" i="1">
                                                  <a:latin typeface="Cambria Math" panose="02040503050406030204" pitchFamily="18" charset="0"/>
                                                </a:rPr>
                                                <m:t>𝑐</m:t>
                                              </m:r>
                                            </m:den>
                                          </m:f>
                                        </m:e>
                                      </m:d>
                                    </m:e>
                                  </m:d>
                                </m:e>
                                <m:sup>
                                  <m:r>
                                    <a:rPr lang="zh-CN" altLang="en-US" i="0">
                                      <a:latin typeface="Cambria Math" panose="02040503050406030204" pitchFamily="18" charset="0"/>
                                    </a:rPr>
                                    <m:t>2</m:t>
                                  </m:r>
                                </m:sup>
                              </m:sSup>
                            </m:num>
                            <m:den>
                              <m:r>
                                <a:rPr lang="zh-CN" altLang="en-US">
                                  <a:latin typeface="Cambria Math" panose="02040503050406030204" pitchFamily="18" charset="0"/>
                                </a:rPr>
                                <m:t>2</m:t>
                              </m:r>
                              <m:r>
                                <a:rPr lang="zh-CN" altLang="en-US" i="1">
                                  <a:latin typeface="Cambria Math" panose="02040503050406030204" pitchFamily="18" charset="0"/>
                                </a:rPr>
                                <m:t>𝜎</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𝑡</m:t>
                                          </m:r>
                                        </m:num>
                                        <m:den>
                                          <m:r>
                                            <a:rPr lang="zh-CN" altLang="en-US" i="1">
                                              <a:latin typeface="Cambria Math" panose="02040503050406030204" pitchFamily="18" charset="0"/>
                                            </a:rPr>
                                            <m:t>𝑐</m:t>
                                          </m:r>
                                        </m:den>
                                      </m:f>
                                    </m:e>
                                  </m:d>
                                </m:e>
                                <m:sup>
                                  <m:r>
                                    <a:rPr lang="zh-CN" altLang="en-US">
                                      <a:latin typeface="Cambria Math" panose="02040503050406030204" pitchFamily="18" charset="0"/>
                                    </a:rPr>
                                    <m:t>2</m:t>
                                  </m:r>
                                </m:sup>
                              </m:sSup>
                            </m:den>
                          </m:f>
                        </m:sup>
                      </m:sSup>
                    </m:oMath>
                  </m:oMathPara>
                </a14:m>
                <a:endParaRPr lang="zh-CN" altLang="en-US" dirty="0"/>
              </a:p>
            </p:txBody>
          </p:sp>
        </mc:Choice>
        <mc:Fallback>
          <p:sp>
            <p:nvSpPr>
              <p:cNvPr id="20" name="文本框 19">
                <a:extLst>
                  <a:ext uri="{FF2B5EF4-FFF2-40B4-BE49-F238E27FC236}">
                    <a16:creationId xmlns:a16="http://schemas.microsoft.com/office/drawing/2014/main" id="{A10187CF-EEA8-4211-E587-C4D6FEF0EDB3}"/>
                  </a:ext>
                </a:extLst>
              </p:cNvPr>
              <p:cNvSpPr txBox="1">
                <a:spLocks noRot="1" noChangeAspect="1" noMove="1" noResize="1" noEditPoints="1" noAdjustHandles="1" noChangeArrowheads="1" noChangeShapeType="1" noTextEdit="1"/>
              </p:cNvSpPr>
              <p:nvPr/>
            </p:nvSpPr>
            <p:spPr>
              <a:xfrm>
                <a:off x="3184700" y="4144371"/>
                <a:ext cx="4263988" cy="739433"/>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7F2755C-AC1B-B902-25DF-C88D00B3F9D8}"/>
              </a:ext>
            </a:extLst>
          </p:cNvPr>
          <p:cNvSpPr txBox="1"/>
          <p:nvPr/>
        </p:nvSpPr>
        <p:spPr>
          <a:xfrm>
            <a:off x="1894333" y="3328068"/>
            <a:ext cx="2069672" cy="369332"/>
          </a:xfrm>
          <a:prstGeom prst="rect">
            <a:avLst/>
          </a:prstGeom>
          <a:noFill/>
        </p:spPr>
        <p:txBody>
          <a:bodyPr wrap="square">
            <a:spAutoFit/>
          </a:bodyPr>
          <a:lstStyle/>
          <a:p>
            <a:r>
              <a:rPr lang="en-US" altLang="zh-CN" sz="1800" dirty="0"/>
              <a:t>RobustBoost</a:t>
            </a:r>
            <a:r>
              <a:rPr lang="zh-CN" altLang="en-US" sz="1800" dirty="0"/>
              <a:t>算法：</a:t>
            </a:r>
            <a:endParaRPr lang="zh-CN" altLang="en-US" dirty="0"/>
          </a:p>
        </p:txBody>
      </p:sp>
      <p:pic>
        <p:nvPicPr>
          <p:cNvPr id="13" name="图片 12">
            <a:extLst>
              <a:ext uri="{FF2B5EF4-FFF2-40B4-BE49-F238E27FC236}">
                <a16:creationId xmlns:a16="http://schemas.microsoft.com/office/drawing/2014/main" id="{7045C91F-BEDF-6772-5DB5-E44237E2D892}"/>
              </a:ext>
            </a:extLst>
          </p:cNvPr>
          <p:cNvPicPr>
            <a:picLocks noChangeAspect="1"/>
          </p:cNvPicPr>
          <p:nvPr/>
        </p:nvPicPr>
        <p:blipFill>
          <a:blip r:embed="rId4"/>
          <a:stretch>
            <a:fillRect/>
          </a:stretch>
        </p:blipFill>
        <p:spPr>
          <a:xfrm>
            <a:off x="3964005" y="3352928"/>
            <a:ext cx="4263989" cy="377148"/>
          </a:xfrm>
          <a:prstGeom prst="rect">
            <a:avLst/>
          </a:prstGeom>
        </p:spPr>
      </p:pic>
      <p:pic>
        <p:nvPicPr>
          <p:cNvPr id="15" name="图片 14">
            <a:extLst>
              <a:ext uri="{FF2B5EF4-FFF2-40B4-BE49-F238E27FC236}">
                <a16:creationId xmlns:a16="http://schemas.microsoft.com/office/drawing/2014/main" id="{3F16E7CC-50B5-6D1B-3B24-1A3B64164E2F}"/>
              </a:ext>
            </a:extLst>
          </p:cNvPr>
          <p:cNvPicPr>
            <a:picLocks noChangeAspect="1"/>
          </p:cNvPicPr>
          <p:nvPr/>
        </p:nvPicPr>
        <p:blipFill>
          <a:blip r:embed="rId5"/>
          <a:stretch>
            <a:fillRect/>
          </a:stretch>
        </p:blipFill>
        <p:spPr>
          <a:xfrm>
            <a:off x="3964005" y="2428127"/>
            <a:ext cx="2737945" cy="610171"/>
          </a:xfrm>
          <a:prstGeom prst="rect">
            <a:avLst/>
          </a:prstGeom>
        </p:spPr>
      </p:pic>
      <p:sp>
        <p:nvSpPr>
          <p:cNvPr id="21" name="文本框 20">
            <a:extLst>
              <a:ext uri="{FF2B5EF4-FFF2-40B4-BE49-F238E27FC236}">
                <a16:creationId xmlns:a16="http://schemas.microsoft.com/office/drawing/2014/main" id="{EF7EEEC6-4207-B5DC-F9CB-93DC4C798920}"/>
              </a:ext>
            </a:extLst>
          </p:cNvPr>
          <p:cNvSpPr txBox="1"/>
          <p:nvPr/>
        </p:nvSpPr>
        <p:spPr>
          <a:xfrm>
            <a:off x="1256533" y="5065367"/>
            <a:ext cx="8831919" cy="1477328"/>
          </a:xfrm>
          <a:prstGeom prst="rect">
            <a:avLst/>
          </a:prstGeom>
          <a:noFill/>
        </p:spPr>
        <p:txBody>
          <a:bodyPr wrap="square">
            <a:spAutoFit/>
          </a:bodyPr>
          <a:lstStyle/>
          <a:p>
            <a:pPr algn="just"/>
            <a:r>
              <a:rPr lang="en-US" altLang="zh-CN" dirty="0"/>
              <a:t>     RobustBoost</a:t>
            </a:r>
            <a:r>
              <a:rPr lang="zh-CN" altLang="en-US" dirty="0"/>
              <a:t>的权重函数与</a:t>
            </a:r>
            <a:r>
              <a:rPr lang="en-US" altLang="zh-CN" dirty="0"/>
              <a:t>BrownBoost</a:t>
            </a:r>
            <a:r>
              <a:rPr lang="zh-CN" altLang="en-US" dirty="0"/>
              <a:t>的权重函数的主要区别在于，当𝑡接近总时间𝑐时，其权重函数</a:t>
            </a:r>
            <a:r>
              <a:rPr lang="en-US" altLang="zh-CN" dirty="0"/>
              <a:t>(</a:t>
            </a:r>
            <a:r>
              <a:rPr lang="zh-CN" altLang="en-US" dirty="0"/>
              <a:t>𝑡𝑐</a:t>
            </a:r>
            <a:r>
              <a:rPr lang="en-US" altLang="zh-CN" dirty="0"/>
              <a:t>)</a:t>
            </a:r>
            <a:r>
              <a:rPr lang="zh-CN" altLang="en-US" dirty="0"/>
              <a:t>接近最大值</a:t>
            </a:r>
            <a:r>
              <a:rPr lang="en-US" altLang="zh-CN" dirty="0"/>
              <a:t>;</a:t>
            </a:r>
            <a:r>
              <a:rPr lang="zh-CN" altLang="en-US" dirty="0"/>
              <a:t>因此，</a:t>
            </a:r>
            <a:r>
              <a:rPr lang="en-US" altLang="zh-CN" dirty="0"/>
              <a:t>RobustBoost</a:t>
            </a:r>
            <a:r>
              <a:rPr lang="zh-CN" altLang="en-US" dirty="0"/>
              <a:t>使归一化分类余量大于目标余量，而</a:t>
            </a:r>
            <a:r>
              <a:rPr lang="en-US" altLang="zh-CN" dirty="0"/>
              <a:t>BrownBoost</a:t>
            </a:r>
            <a:r>
              <a:rPr lang="zh-CN" altLang="en-US" dirty="0"/>
              <a:t>仅使分类余量大于零。</a:t>
            </a:r>
          </a:p>
          <a:p>
            <a:pPr algn="just"/>
            <a:br>
              <a:rPr lang="zh-CN" altLang="en-US" dirty="0"/>
            </a:br>
            <a:endParaRPr lang="zh-CN" altLang="en-US" dirty="0"/>
          </a:p>
        </p:txBody>
      </p:sp>
    </p:spTree>
    <p:extLst>
      <p:ext uri="{BB962C8B-B14F-4D97-AF65-F5344CB8AC3E}">
        <p14:creationId xmlns:p14="http://schemas.microsoft.com/office/powerpoint/2010/main" val="636382447"/>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6" y="2593352"/>
            <a:ext cx="6754146" cy="829945"/>
          </a:xfrm>
          <a:prstGeom prst="rect">
            <a:avLst/>
          </a:prstGeom>
          <a:noFill/>
        </p:spPr>
        <p:txBody>
          <a:bodyPr wrap="square" rtlCol="0">
            <a:spAutoFit/>
          </a:bodyPr>
          <a:lstStyle/>
          <a:p>
            <a:pPr algn="ctr"/>
            <a:r>
              <a:rPr lang="zh-CN" altLang="en-US" sz="4800" b="1" dirty="0">
                <a:solidFill>
                  <a:srgbClr val="1C4885"/>
                </a:solidFill>
                <a:latin typeface="微软雅黑" panose="020B0503020204020204" charset="-122"/>
                <a:ea typeface="微软雅黑" panose="020B0503020204020204" charset="-122"/>
                <a:cs typeface="+mn-ea"/>
                <a:sym typeface="+mn-lt"/>
              </a:rPr>
              <a:t>谢谢</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3312408" y="3294621"/>
            <a:ext cx="2325945" cy="461665"/>
          </a:xfrm>
          <a:prstGeom prst="rect">
            <a:avLst/>
          </a:prstGeom>
          <a:noFill/>
        </p:spPr>
        <p:txBody>
          <a:bodyPr wrap="square" rtlCol="0">
            <a:spAutoFit/>
          </a:bodyPr>
          <a:lstStyle/>
          <a:p>
            <a:pPr algn="dist"/>
            <a:r>
              <a:rPr lang="en-US" altLang="zh-CN" sz="2400" dirty="0">
                <a:solidFill>
                  <a:srgbClr val="1C4885"/>
                </a:solidFill>
                <a:cs typeface="+mn-ea"/>
                <a:sym typeface="+mn-lt"/>
              </a:rPr>
              <a:t>AdaBoost</a:t>
            </a:r>
            <a:r>
              <a:rPr lang="zh-CN" altLang="en-US" sz="2400" dirty="0">
                <a:solidFill>
                  <a:srgbClr val="1C4885"/>
                </a:solidFill>
                <a:cs typeface="+mn-ea"/>
                <a:sym typeface="+mn-lt"/>
              </a:rPr>
              <a:t>算法</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709228" y="3294621"/>
            <a:ext cx="3239024" cy="461665"/>
          </a:xfrm>
          <a:prstGeom prst="rect">
            <a:avLst/>
          </a:prstGeom>
          <a:noFill/>
        </p:spPr>
        <p:txBody>
          <a:bodyPr wrap="square" rtlCol="0">
            <a:spAutoFit/>
          </a:bodyPr>
          <a:lstStyle/>
          <a:p>
            <a:pPr algn="dist"/>
            <a:r>
              <a:rPr lang="en-US" altLang="zh-CN" sz="2400" dirty="0">
                <a:solidFill>
                  <a:srgbClr val="1C4885"/>
                </a:solidFill>
                <a:cs typeface="+mn-ea"/>
                <a:sym typeface="+mn-lt"/>
              </a:rPr>
              <a:t>AdaBoost</a:t>
            </a:r>
            <a:r>
              <a:rPr lang="zh-CN" altLang="en-US" sz="2400" dirty="0">
                <a:solidFill>
                  <a:srgbClr val="1C4885"/>
                </a:solidFill>
                <a:cs typeface="+mn-ea"/>
                <a:sym typeface="+mn-lt"/>
              </a:rPr>
              <a:t>算法的特点</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753742" y="4446303"/>
            <a:ext cx="3539918" cy="461665"/>
          </a:xfrm>
          <a:prstGeom prst="rect">
            <a:avLst/>
          </a:prstGeom>
          <a:noFill/>
        </p:spPr>
        <p:txBody>
          <a:bodyPr wrap="square" rtlCol="0">
            <a:spAutoFit/>
          </a:bodyPr>
          <a:lstStyle/>
          <a:p>
            <a:pPr algn="dist"/>
            <a:r>
              <a:rPr lang="en-US" altLang="zh-CN" sz="2400" dirty="0">
                <a:solidFill>
                  <a:srgbClr val="1C4885"/>
                </a:solidFill>
                <a:cs typeface="+mn-ea"/>
                <a:sym typeface="+mn-lt"/>
              </a:rPr>
              <a:t>Boosting</a:t>
            </a:r>
            <a:r>
              <a:rPr lang="zh-CN" altLang="en-US" sz="2400" dirty="0">
                <a:solidFill>
                  <a:srgbClr val="1C4885"/>
                </a:solidFill>
                <a:cs typeface="+mn-ea"/>
                <a:sym typeface="+mn-lt"/>
              </a:rPr>
              <a:t>算法的改进算法</a:t>
            </a:r>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7" y="512340"/>
            <a:ext cx="2839450" cy="52197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4748571-AAA0-8A4A-2600-D411FD1BE11F}"/>
              </a:ext>
            </a:extLst>
          </p:cNvPr>
          <p:cNvSpPr txBox="1"/>
          <p:nvPr/>
        </p:nvSpPr>
        <p:spPr>
          <a:xfrm>
            <a:off x="796413" y="1194071"/>
            <a:ext cx="3290765" cy="369332"/>
          </a:xfrm>
          <a:prstGeom prst="rect">
            <a:avLst/>
          </a:prstGeom>
          <a:noFill/>
        </p:spPr>
        <p:txBody>
          <a:bodyPr wrap="square">
            <a:spAutoFit/>
          </a:bodyPr>
          <a:lstStyle/>
          <a:p>
            <a:r>
              <a:rPr lang="en-US" altLang="zh-CN" dirty="0"/>
              <a:t>       Boosting</a:t>
            </a:r>
            <a:r>
              <a:rPr lang="zh-CN" altLang="en-US" dirty="0"/>
              <a:t>算法的核心思路</a:t>
            </a:r>
          </a:p>
        </p:txBody>
      </p:sp>
      <p:sp>
        <p:nvSpPr>
          <p:cNvPr id="2" name="文本框 1">
            <a:extLst>
              <a:ext uri="{FF2B5EF4-FFF2-40B4-BE49-F238E27FC236}">
                <a16:creationId xmlns:a16="http://schemas.microsoft.com/office/drawing/2014/main" id="{C981C9E5-2FAE-F870-F9D8-1A9711C4DB43}"/>
              </a:ext>
            </a:extLst>
          </p:cNvPr>
          <p:cNvSpPr txBox="1"/>
          <p:nvPr/>
        </p:nvSpPr>
        <p:spPr>
          <a:xfrm>
            <a:off x="994180" y="1723164"/>
            <a:ext cx="7916617" cy="861774"/>
          </a:xfrm>
          <a:prstGeom prst="rect">
            <a:avLst/>
          </a:prstGeom>
          <a:noFill/>
        </p:spPr>
        <p:txBody>
          <a:bodyPr wrap="square" rtlCol="0">
            <a:spAutoFit/>
          </a:bodyPr>
          <a:lstStyle/>
          <a:p>
            <a:r>
              <a:rPr lang="en-US" altLang="zh-CN" dirty="0"/>
              <a:t>       </a:t>
            </a:r>
            <a:r>
              <a:rPr lang="en-US" altLang="zh-CN" sz="1600" dirty="0"/>
              <a:t>Boost</a:t>
            </a:r>
            <a:r>
              <a:rPr lang="zh-CN" altLang="en-US" sz="1600" dirty="0"/>
              <a:t>是指一系列能够将弱学习器转化为强学习器的算法。在实际实践中，通常很容易得到弱学习器，但很难得到强学习器。于是通过获得多个弱学习器从而组成一个较强的学习器就成为了</a:t>
            </a:r>
            <a:r>
              <a:rPr lang="en-US" altLang="zh-CN" sz="1600" dirty="0"/>
              <a:t>Boosting</a:t>
            </a:r>
            <a:r>
              <a:rPr lang="zh-CN" altLang="en-US" sz="1600" dirty="0"/>
              <a:t>算法的核心思路。</a:t>
            </a:r>
          </a:p>
        </p:txBody>
      </p:sp>
      <p:pic>
        <p:nvPicPr>
          <p:cNvPr id="5" name="图片 4">
            <a:extLst>
              <a:ext uri="{FF2B5EF4-FFF2-40B4-BE49-F238E27FC236}">
                <a16:creationId xmlns:a16="http://schemas.microsoft.com/office/drawing/2014/main" id="{271816EF-8F18-FF20-06E2-152DACB19A1F}"/>
              </a:ext>
            </a:extLst>
          </p:cNvPr>
          <p:cNvPicPr>
            <a:picLocks noChangeAspect="1"/>
          </p:cNvPicPr>
          <p:nvPr/>
        </p:nvPicPr>
        <p:blipFill>
          <a:blip r:embed="rId3"/>
          <a:stretch>
            <a:fillRect/>
          </a:stretch>
        </p:blipFill>
        <p:spPr>
          <a:xfrm>
            <a:off x="6672870" y="3140564"/>
            <a:ext cx="3925019" cy="2806103"/>
          </a:xfrm>
          <a:prstGeom prst="rect">
            <a:avLst/>
          </a:prstGeom>
        </p:spPr>
      </p:pic>
      <p:pic>
        <p:nvPicPr>
          <p:cNvPr id="9" name="图片 8">
            <a:extLst>
              <a:ext uri="{FF2B5EF4-FFF2-40B4-BE49-F238E27FC236}">
                <a16:creationId xmlns:a16="http://schemas.microsoft.com/office/drawing/2014/main" id="{AD779DB1-A394-799B-FE56-A583DFD43B89}"/>
              </a:ext>
            </a:extLst>
          </p:cNvPr>
          <p:cNvPicPr>
            <a:picLocks noChangeAspect="1"/>
          </p:cNvPicPr>
          <p:nvPr/>
        </p:nvPicPr>
        <p:blipFill>
          <a:blip r:embed="rId4"/>
          <a:stretch>
            <a:fillRect/>
          </a:stretch>
        </p:blipFill>
        <p:spPr>
          <a:xfrm>
            <a:off x="677653" y="3140563"/>
            <a:ext cx="5418347" cy="28061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7" y="512340"/>
            <a:ext cx="2839450" cy="52197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81C9E5-2FAE-F870-F9D8-1A9711C4DB43}"/>
              </a:ext>
            </a:extLst>
          </p:cNvPr>
          <p:cNvSpPr txBox="1"/>
          <p:nvPr/>
        </p:nvSpPr>
        <p:spPr>
          <a:xfrm>
            <a:off x="796413" y="1403632"/>
            <a:ext cx="5418347" cy="2400657"/>
          </a:xfrm>
          <a:prstGeom prst="rect">
            <a:avLst/>
          </a:prstGeom>
          <a:noFill/>
        </p:spPr>
        <p:txBody>
          <a:bodyPr wrap="square" rtlCol="0">
            <a:spAutoFit/>
          </a:bodyPr>
          <a:lstStyle/>
          <a:p>
            <a:r>
              <a:rPr lang="en-US" altLang="zh-CN" dirty="0"/>
              <a:t>       </a:t>
            </a:r>
            <a:r>
              <a:rPr lang="zh-CN" altLang="en-US" dirty="0"/>
              <a:t>为了更好的组合这些弱学习器，并使这些弱学习器达到互补的目的就成为了</a:t>
            </a:r>
            <a:r>
              <a:rPr lang="en-US" altLang="zh-CN" dirty="0"/>
              <a:t>AdaBoost</a:t>
            </a:r>
            <a:r>
              <a:rPr lang="zh-CN" altLang="en-US" dirty="0"/>
              <a:t>算法的核心目的。</a:t>
            </a:r>
            <a:endParaRPr lang="en-US" altLang="zh-CN" dirty="0"/>
          </a:p>
          <a:p>
            <a:r>
              <a:rPr lang="en-US" altLang="zh-CN" sz="1600" dirty="0"/>
              <a:t>        AdaBoost</a:t>
            </a:r>
            <a:r>
              <a:rPr lang="zh-CN" altLang="en-US" sz="1600" dirty="0"/>
              <a:t>算法为了达到使每个弱学习器互补的目的，在每次训练完一个迭代器后在原有的训练集上进行调整，并进行下一次的训练，得到下一个训练集直到误差小于一定阈值。</a:t>
            </a:r>
            <a:endParaRPr lang="en-US" altLang="zh-CN" sz="1600" dirty="0"/>
          </a:p>
          <a:p>
            <a:r>
              <a:rPr lang="en-US" altLang="zh-CN" sz="1600" dirty="0"/>
              <a:t>       </a:t>
            </a:r>
            <a:r>
              <a:rPr lang="zh-CN" altLang="en-US" sz="1600" dirty="0"/>
              <a:t>最后将所有训练的弱学习器通过一定权重进行组合从而得到最终的强学习器。</a:t>
            </a:r>
            <a:endParaRPr lang="en-US" altLang="zh-CN" sz="1600" dirty="0"/>
          </a:p>
        </p:txBody>
      </p:sp>
      <p:pic>
        <p:nvPicPr>
          <p:cNvPr id="7" name="图片 6">
            <a:extLst>
              <a:ext uri="{FF2B5EF4-FFF2-40B4-BE49-F238E27FC236}">
                <a16:creationId xmlns:a16="http://schemas.microsoft.com/office/drawing/2014/main" id="{DC754549-87FA-CEC8-AC7C-5C31DC2219D4}"/>
              </a:ext>
            </a:extLst>
          </p:cNvPr>
          <p:cNvPicPr>
            <a:picLocks noChangeAspect="1"/>
          </p:cNvPicPr>
          <p:nvPr/>
        </p:nvPicPr>
        <p:blipFill>
          <a:blip r:embed="rId3"/>
          <a:stretch>
            <a:fillRect/>
          </a:stretch>
        </p:blipFill>
        <p:spPr>
          <a:xfrm>
            <a:off x="7090180" y="994484"/>
            <a:ext cx="3553272" cy="2664955"/>
          </a:xfrm>
          <a:prstGeom prst="rect">
            <a:avLst/>
          </a:prstGeom>
        </p:spPr>
      </p:pic>
      <p:pic>
        <p:nvPicPr>
          <p:cNvPr id="11" name="图片 10">
            <a:extLst>
              <a:ext uri="{FF2B5EF4-FFF2-40B4-BE49-F238E27FC236}">
                <a16:creationId xmlns:a16="http://schemas.microsoft.com/office/drawing/2014/main" id="{DD1C4BA8-484A-6501-DDAF-06E0E2CF029A}"/>
              </a:ext>
            </a:extLst>
          </p:cNvPr>
          <p:cNvPicPr>
            <a:picLocks noChangeAspect="1"/>
          </p:cNvPicPr>
          <p:nvPr/>
        </p:nvPicPr>
        <p:blipFill rotWithShape="1">
          <a:blip r:embed="rId4"/>
          <a:srcRect l="760" t="2256" r="-1"/>
          <a:stretch/>
        </p:blipFill>
        <p:spPr>
          <a:xfrm>
            <a:off x="6529674" y="4087184"/>
            <a:ext cx="4710337" cy="2252246"/>
          </a:xfrm>
          <a:prstGeom prst="rect">
            <a:avLst/>
          </a:prstGeom>
        </p:spPr>
      </p:pic>
    </p:spTree>
    <p:extLst>
      <p:ext uri="{BB962C8B-B14F-4D97-AF65-F5344CB8AC3E}">
        <p14:creationId xmlns:p14="http://schemas.microsoft.com/office/powerpoint/2010/main" val="3929746958"/>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7" y="512340"/>
            <a:ext cx="2839450" cy="52197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4748571-AAA0-8A4A-2600-D411FD1BE11F}"/>
              </a:ext>
            </a:extLst>
          </p:cNvPr>
          <p:cNvSpPr txBox="1"/>
          <p:nvPr/>
        </p:nvSpPr>
        <p:spPr>
          <a:xfrm>
            <a:off x="796413" y="1194071"/>
            <a:ext cx="3996515" cy="369332"/>
          </a:xfrm>
          <a:prstGeom prst="rect">
            <a:avLst/>
          </a:prstGeom>
          <a:noFill/>
        </p:spPr>
        <p:txBody>
          <a:bodyPr wrap="square">
            <a:spAutoFit/>
          </a:bodyPr>
          <a:lstStyle/>
          <a:p>
            <a:r>
              <a:rPr lang="en-US" altLang="zh-CN" dirty="0"/>
              <a:t>       AdaBoost</a:t>
            </a:r>
            <a:r>
              <a:rPr lang="zh-CN" altLang="en-US" dirty="0"/>
              <a:t>算法的一些主要参数</a:t>
            </a:r>
          </a:p>
        </p:txBody>
      </p:sp>
      <p:sp>
        <p:nvSpPr>
          <p:cNvPr id="2" name="文本框 1">
            <a:extLst>
              <a:ext uri="{FF2B5EF4-FFF2-40B4-BE49-F238E27FC236}">
                <a16:creationId xmlns:a16="http://schemas.microsoft.com/office/drawing/2014/main" id="{C981C9E5-2FAE-F870-F9D8-1A9711C4DB43}"/>
              </a:ext>
            </a:extLst>
          </p:cNvPr>
          <p:cNvSpPr txBox="1"/>
          <p:nvPr/>
        </p:nvSpPr>
        <p:spPr>
          <a:xfrm>
            <a:off x="1747682" y="1865062"/>
            <a:ext cx="1762633" cy="338554"/>
          </a:xfrm>
          <a:prstGeom prst="rect">
            <a:avLst/>
          </a:prstGeom>
          <a:noFill/>
        </p:spPr>
        <p:txBody>
          <a:bodyPr wrap="square" rtlCol="0">
            <a:spAutoFit/>
          </a:bodyPr>
          <a:lstStyle/>
          <a:p>
            <a:r>
              <a:rPr lang="zh-CN" altLang="en-US" sz="1600" dirty="0"/>
              <a:t>学习器权重公式：</a:t>
            </a:r>
          </a:p>
        </p:txBody>
      </p:sp>
      <p:sp>
        <p:nvSpPr>
          <p:cNvPr id="12" name="文本框 11">
            <a:extLst>
              <a:ext uri="{FF2B5EF4-FFF2-40B4-BE49-F238E27FC236}">
                <a16:creationId xmlns:a16="http://schemas.microsoft.com/office/drawing/2014/main" id="{FD8914F5-0ACE-9AF5-DBFA-D28D943D37CF}"/>
              </a:ext>
            </a:extLst>
          </p:cNvPr>
          <p:cNvSpPr txBox="1"/>
          <p:nvPr/>
        </p:nvSpPr>
        <p:spPr>
          <a:xfrm>
            <a:off x="1699923" y="2499051"/>
            <a:ext cx="4265155" cy="830997"/>
          </a:xfrm>
          <a:prstGeom prst="rect">
            <a:avLst/>
          </a:prstGeom>
          <a:noFill/>
        </p:spPr>
        <p:txBody>
          <a:bodyPr wrap="square" rtlCol="0">
            <a:spAutoFit/>
          </a:bodyPr>
          <a:lstStyle/>
          <a:p>
            <a:r>
              <a:rPr lang="zh-CN" altLang="en-US" sz="1600" dirty="0"/>
              <a:t>训练集样本权重参数公式：（</a:t>
            </a:r>
            <a:r>
              <a:rPr lang="en-US" altLang="zh-CN" sz="1600" dirty="0"/>
              <a:t>1</a:t>
            </a:r>
            <a:r>
              <a:rPr lang="zh-CN" altLang="en-US" sz="1600" dirty="0"/>
              <a:t>）初始权重</a:t>
            </a:r>
            <a:endParaRPr lang="en-US" altLang="zh-CN" sz="1600" dirty="0"/>
          </a:p>
          <a:p>
            <a:r>
              <a:rPr lang="zh-CN" altLang="en-US" sz="1600" dirty="0"/>
              <a:t>                                           </a:t>
            </a:r>
            <a:endParaRPr lang="en-US" altLang="zh-CN" sz="1600" dirty="0"/>
          </a:p>
          <a:p>
            <a:r>
              <a:rPr lang="en-US" altLang="zh-CN" sz="1600" dirty="0"/>
              <a:t>		</a:t>
            </a:r>
            <a:endParaRPr lang="zh-CN" altLang="en-US" sz="1600"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6B45833-F1F5-C736-66FC-3E7A601ADC69}"/>
                  </a:ext>
                </a:extLst>
              </p:cNvPr>
              <p:cNvSpPr txBox="1"/>
              <p:nvPr/>
            </p:nvSpPr>
            <p:spPr>
              <a:xfrm>
                <a:off x="3510315" y="1720052"/>
                <a:ext cx="1845377" cy="6223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ln</m:t>
                          </m:r>
                        </m:fName>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𝑡</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𝑡</m:t>
                                      </m:r>
                                    </m:sub>
                                  </m:sSub>
                                </m:den>
                              </m:f>
                            </m:e>
                          </m:d>
                        </m:e>
                      </m:func>
                    </m:oMath>
                  </m:oMathPara>
                </a14:m>
                <a:endParaRPr lang="zh-CN" altLang="en-US" dirty="0"/>
              </a:p>
            </p:txBody>
          </p:sp>
        </mc:Choice>
        <mc:Fallback>
          <p:sp>
            <p:nvSpPr>
              <p:cNvPr id="13" name="文本框 12">
                <a:extLst>
                  <a:ext uri="{FF2B5EF4-FFF2-40B4-BE49-F238E27FC236}">
                    <a16:creationId xmlns:a16="http://schemas.microsoft.com/office/drawing/2014/main" id="{96B45833-F1F5-C736-66FC-3E7A601ADC69}"/>
                  </a:ext>
                </a:extLst>
              </p:cNvPr>
              <p:cNvSpPr txBox="1">
                <a:spLocks noRot="1" noChangeAspect="1" noMove="1" noResize="1" noEditPoints="1" noAdjustHandles="1" noChangeArrowheads="1" noChangeShapeType="1" noTextEdit="1"/>
              </p:cNvSpPr>
              <p:nvPr/>
            </p:nvSpPr>
            <p:spPr>
              <a:xfrm>
                <a:off x="3510315" y="1720052"/>
                <a:ext cx="1845377" cy="6223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6ED0486-ED42-E762-EF42-53F81DCAC515}"/>
                  </a:ext>
                </a:extLst>
              </p:cNvPr>
              <p:cNvSpPr txBox="1"/>
              <p:nvPr/>
            </p:nvSpPr>
            <p:spPr>
              <a:xfrm>
                <a:off x="6380346" y="2499051"/>
                <a:ext cx="139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𝐷</m:t>
                          </m:r>
                        </m:e>
                        <m:sub>
                          <m:r>
                            <a:rPr lang="zh-CN" altLang="en-US" i="0">
                              <a:latin typeface="Cambria Math" panose="02040503050406030204" pitchFamily="18" charset="0"/>
                            </a:rPr>
                            <m:t>1</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oMath>
                  </m:oMathPara>
                </a14:m>
                <a:endParaRPr lang="zh-CN" altLang="en-US" dirty="0"/>
              </a:p>
            </p:txBody>
          </p:sp>
        </mc:Choice>
        <mc:Fallback>
          <p:sp>
            <p:nvSpPr>
              <p:cNvPr id="17" name="文本框 16">
                <a:extLst>
                  <a:ext uri="{FF2B5EF4-FFF2-40B4-BE49-F238E27FC236}">
                    <a16:creationId xmlns:a16="http://schemas.microsoft.com/office/drawing/2014/main" id="{36ED0486-ED42-E762-EF42-53F81DCAC515}"/>
                  </a:ext>
                </a:extLst>
              </p:cNvPr>
              <p:cNvSpPr txBox="1">
                <a:spLocks noRot="1" noChangeAspect="1" noMove="1" noResize="1" noEditPoints="1" noAdjustHandles="1" noChangeArrowheads="1" noChangeShapeType="1" noTextEdit="1"/>
              </p:cNvSpPr>
              <p:nvPr/>
            </p:nvSpPr>
            <p:spPr>
              <a:xfrm>
                <a:off x="6380346" y="2499051"/>
                <a:ext cx="1390252" cy="276999"/>
              </a:xfrm>
              <a:prstGeom prst="rect">
                <a:avLst/>
              </a:prstGeom>
              <a:blipFill>
                <a:blip r:embed="rId4"/>
                <a:stretch>
                  <a:fillRect l="-3509" t="-173333" r="-35526" b="-257778"/>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38F5297-4B08-BF48-0890-03B2A210BDC8}"/>
              </a:ext>
            </a:extLst>
          </p:cNvPr>
          <p:cNvSpPr txBox="1"/>
          <p:nvPr/>
        </p:nvSpPr>
        <p:spPr>
          <a:xfrm>
            <a:off x="4127466" y="3133312"/>
            <a:ext cx="1916055" cy="338554"/>
          </a:xfrm>
          <a:prstGeom prst="rect">
            <a:avLst/>
          </a:prstGeom>
          <a:noFill/>
        </p:spPr>
        <p:txBody>
          <a:bodyPr wrap="square" rtlCol="0">
            <a:spAutoFit/>
          </a:bodyPr>
          <a:lstStyle/>
          <a:p>
            <a:r>
              <a:rPr lang="zh-CN" altLang="en-US" sz="1600" dirty="0"/>
              <a:t>（</a:t>
            </a:r>
            <a:r>
              <a:rPr lang="en-US" altLang="zh-CN" sz="1600" dirty="0"/>
              <a:t>2</a:t>
            </a:r>
            <a:r>
              <a:rPr lang="zh-CN" altLang="en-US" sz="1600" dirty="0"/>
              <a:t>）更新后权重</a:t>
            </a:r>
          </a:p>
        </p:txBody>
      </p:sp>
      <p:pic>
        <p:nvPicPr>
          <p:cNvPr id="20" name="图片 19">
            <a:extLst>
              <a:ext uri="{FF2B5EF4-FFF2-40B4-BE49-F238E27FC236}">
                <a16:creationId xmlns:a16="http://schemas.microsoft.com/office/drawing/2014/main" id="{4A7F4FDB-4A54-3BA1-C447-6D2CB0A60A1E}"/>
              </a:ext>
            </a:extLst>
          </p:cNvPr>
          <p:cNvPicPr>
            <a:picLocks noChangeAspect="1"/>
          </p:cNvPicPr>
          <p:nvPr/>
        </p:nvPicPr>
        <p:blipFill>
          <a:blip r:embed="rId5"/>
          <a:stretch>
            <a:fillRect/>
          </a:stretch>
        </p:blipFill>
        <p:spPr>
          <a:xfrm>
            <a:off x="5965078" y="3065899"/>
            <a:ext cx="4629796" cy="1638529"/>
          </a:xfrm>
          <a:prstGeom prst="rect">
            <a:avLst/>
          </a:prstGeom>
        </p:spPr>
      </p:pic>
      <p:sp>
        <p:nvSpPr>
          <p:cNvPr id="21" name="文本框 20">
            <a:extLst>
              <a:ext uri="{FF2B5EF4-FFF2-40B4-BE49-F238E27FC236}">
                <a16:creationId xmlns:a16="http://schemas.microsoft.com/office/drawing/2014/main" id="{31BB3B7C-3DB0-F8E2-2857-38F0167F0658}"/>
              </a:ext>
            </a:extLst>
          </p:cNvPr>
          <p:cNvSpPr txBox="1"/>
          <p:nvPr/>
        </p:nvSpPr>
        <p:spPr>
          <a:xfrm>
            <a:off x="1747682" y="5778095"/>
            <a:ext cx="1916055" cy="338554"/>
          </a:xfrm>
          <a:prstGeom prst="rect">
            <a:avLst/>
          </a:prstGeom>
          <a:noFill/>
        </p:spPr>
        <p:txBody>
          <a:bodyPr wrap="square" rtlCol="0">
            <a:spAutoFit/>
          </a:bodyPr>
          <a:lstStyle/>
          <a:p>
            <a:r>
              <a:rPr lang="zh-CN" altLang="en-US" sz="1600" dirty="0"/>
              <a:t>整体输出公式：</a:t>
            </a: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A7ADBC85-6AE8-2A8C-4917-E178F6F7F040}"/>
                  </a:ext>
                </a:extLst>
              </p:cNvPr>
              <p:cNvSpPr txBox="1"/>
              <p:nvPr/>
            </p:nvSpPr>
            <p:spPr>
              <a:xfrm>
                <a:off x="3387576" y="5663929"/>
                <a:ext cx="2230034" cy="5668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𝐻</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𝑇</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𝑡</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e>
                      </m:nary>
                    </m:oMath>
                  </m:oMathPara>
                </a14:m>
                <a:endParaRPr lang="zh-CN" altLang="en-US" dirty="0"/>
              </a:p>
            </p:txBody>
          </p:sp>
        </mc:Choice>
        <mc:Fallback>
          <p:sp>
            <p:nvSpPr>
              <p:cNvPr id="22" name="文本框 21">
                <a:extLst>
                  <a:ext uri="{FF2B5EF4-FFF2-40B4-BE49-F238E27FC236}">
                    <a16:creationId xmlns:a16="http://schemas.microsoft.com/office/drawing/2014/main" id="{A7ADBC85-6AE8-2A8C-4917-E178F6F7F040}"/>
                  </a:ext>
                </a:extLst>
              </p:cNvPr>
              <p:cNvSpPr txBox="1">
                <a:spLocks noRot="1" noChangeAspect="1" noMove="1" noResize="1" noEditPoints="1" noAdjustHandles="1" noChangeArrowheads="1" noChangeShapeType="1" noTextEdit="1"/>
              </p:cNvSpPr>
              <p:nvPr/>
            </p:nvSpPr>
            <p:spPr>
              <a:xfrm>
                <a:off x="3387576" y="5663929"/>
                <a:ext cx="2230034" cy="566886"/>
              </a:xfrm>
              <a:prstGeom prst="rect">
                <a:avLst/>
              </a:prstGeom>
              <a:blipFill>
                <a:blip r:embed="rId6"/>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E8332BBF-EBE3-AFA9-CB0E-E38738766F08}"/>
              </a:ext>
            </a:extLst>
          </p:cNvPr>
          <p:cNvSpPr txBox="1"/>
          <p:nvPr/>
        </p:nvSpPr>
        <p:spPr>
          <a:xfrm>
            <a:off x="1747682" y="4966999"/>
            <a:ext cx="1916055" cy="338554"/>
          </a:xfrm>
          <a:prstGeom prst="rect">
            <a:avLst/>
          </a:prstGeom>
          <a:noFill/>
        </p:spPr>
        <p:txBody>
          <a:bodyPr wrap="square" rtlCol="0">
            <a:spAutoFit/>
          </a:bodyPr>
          <a:lstStyle/>
          <a:p>
            <a:r>
              <a:rPr lang="zh-CN" altLang="en-US" sz="1600" dirty="0"/>
              <a:t>整体误差上限：</a:t>
            </a: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E49794B2-C271-6059-2E81-466D215185EF}"/>
                  </a:ext>
                </a:extLst>
              </p:cNvPr>
              <p:cNvSpPr txBox="1"/>
              <p:nvPr/>
            </p:nvSpPr>
            <p:spPr>
              <a:xfrm>
                <a:off x="3387576" y="4717861"/>
                <a:ext cx="2301078" cy="778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loss</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1</m:t>
                          </m:r>
                        </m:sup>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ⅇ</m:t>
                              </m:r>
                            </m:e>
                            <m:sup>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𝑦</m:t>
                                      </m:r>
                                    </m:e>
                                    <m:sup>
                                      <m:r>
                                        <a:rPr lang="zh-CN" altLang="en-US" i="1">
                                          <a:latin typeface="Cambria Math" panose="02040503050406030204" pitchFamily="18" charset="0"/>
                                        </a:rPr>
                                        <m:t>𝑖</m:t>
                                      </m:r>
                                    </m:sup>
                                  </m:sSup>
                                  <m:r>
                                    <m:rPr>
                                      <m:sty m:val="p"/>
                                    </m:rPr>
                                    <a:rPr lang="en-US" altLang="zh-CN" b="0" i="0" smtClean="0">
                                      <a:latin typeface="Cambria Math" panose="02040503050406030204" pitchFamily="18" charset="0"/>
                                    </a:rPr>
                                    <m:t>f</m:t>
                                  </m:r>
                                  <m:d>
                                    <m:dPr>
                                      <m:ctrlPr>
                                        <a:rPr lang="zh-CN" altLang="en-US" i="1">
                                          <a:solidFill>
                                            <a:srgbClr val="836967"/>
                                          </a:solidFill>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en-US" altLang="zh-CN" b="0" i="1" smtClean="0">
                                              <a:latin typeface="Cambria Math" panose="02040503050406030204" pitchFamily="18" charset="0"/>
                                            </a:rPr>
                                            <m:t>𝑖</m:t>
                                          </m:r>
                                        </m:sup>
                                      </m:sSup>
                                    </m:e>
                                  </m:d>
                                </m:e>
                              </m:d>
                            </m:sup>
                          </m:sSup>
                        </m:e>
                      </m:nary>
                    </m:oMath>
                  </m:oMathPara>
                </a14:m>
                <a:endParaRPr lang="zh-CN" altLang="en-US" dirty="0"/>
              </a:p>
            </p:txBody>
          </p:sp>
        </mc:Choice>
        <mc:Fallback>
          <p:sp>
            <p:nvSpPr>
              <p:cNvPr id="24" name="文本框 23">
                <a:extLst>
                  <a:ext uri="{FF2B5EF4-FFF2-40B4-BE49-F238E27FC236}">
                    <a16:creationId xmlns:a16="http://schemas.microsoft.com/office/drawing/2014/main" id="{E49794B2-C271-6059-2E81-466D215185EF}"/>
                  </a:ext>
                </a:extLst>
              </p:cNvPr>
              <p:cNvSpPr txBox="1">
                <a:spLocks noRot="1" noChangeAspect="1" noMove="1" noResize="1" noEditPoints="1" noAdjustHandles="1" noChangeArrowheads="1" noChangeShapeType="1" noTextEdit="1"/>
              </p:cNvSpPr>
              <p:nvPr/>
            </p:nvSpPr>
            <p:spPr>
              <a:xfrm>
                <a:off x="3387576" y="4717861"/>
                <a:ext cx="2301078" cy="77822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7873123"/>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7" y="512340"/>
            <a:ext cx="2839450" cy="52197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81C9E5-2FAE-F870-F9D8-1A9711C4DB43}"/>
              </a:ext>
            </a:extLst>
          </p:cNvPr>
          <p:cNvSpPr txBox="1"/>
          <p:nvPr/>
        </p:nvSpPr>
        <p:spPr>
          <a:xfrm>
            <a:off x="796413" y="1201114"/>
            <a:ext cx="2120091" cy="369332"/>
          </a:xfrm>
          <a:prstGeom prst="rect">
            <a:avLst/>
          </a:prstGeom>
          <a:noFill/>
        </p:spPr>
        <p:txBody>
          <a:bodyPr wrap="square" rtlCol="0">
            <a:spAutoFit/>
          </a:bodyPr>
          <a:lstStyle/>
          <a:p>
            <a:pPr algn="ctr"/>
            <a:r>
              <a:rPr lang="en-US" altLang="zh-CN" sz="1800" dirty="0">
                <a:solidFill>
                  <a:schemeClr val="tx1">
                    <a:lumMod val="85000"/>
                    <a:lumOff val="15000"/>
                  </a:schemeClr>
                </a:solidFill>
                <a:cs typeface="+mn-ea"/>
                <a:sym typeface="+mn-lt"/>
              </a:rPr>
              <a:t>AdaBoost</a:t>
            </a:r>
            <a:r>
              <a:rPr lang="zh-CN" altLang="en-US" sz="1800" dirty="0">
                <a:solidFill>
                  <a:schemeClr val="tx1">
                    <a:lumMod val="85000"/>
                    <a:lumOff val="15000"/>
                  </a:schemeClr>
                </a:solidFill>
                <a:cs typeface="+mn-ea"/>
                <a:sym typeface="+mn-lt"/>
              </a:rPr>
              <a:t>算法实例</a:t>
            </a:r>
          </a:p>
        </p:txBody>
      </p:sp>
      <p:pic>
        <p:nvPicPr>
          <p:cNvPr id="5" name="图片 4">
            <a:extLst>
              <a:ext uri="{FF2B5EF4-FFF2-40B4-BE49-F238E27FC236}">
                <a16:creationId xmlns:a16="http://schemas.microsoft.com/office/drawing/2014/main" id="{9E58BEB7-4C41-D176-683A-5850A28A0BB4}"/>
              </a:ext>
            </a:extLst>
          </p:cNvPr>
          <p:cNvPicPr>
            <a:picLocks noChangeAspect="1"/>
          </p:cNvPicPr>
          <p:nvPr/>
        </p:nvPicPr>
        <p:blipFill>
          <a:blip r:embed="rId3"/>
          <a:stretch>
            <a:fillRect/>
          </a:stretch>
        </p:blipFill>
        <p:spPr>
          <a:xfrm>
            <a:off x="3334977" y="1588253"/>
            <a:ext cx="5522046" cy="1885944"/>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7360F86-94D5-E4E0-1C07-2C66116B1693}"/>
                  </a:ext>
                </a:extLst>
              </p:cNvPr>
              <p:cNvSpPr txBox="1"/>
              <p:nvPr/>
            </p:nvSpPr>
            <p:spPr>
              <a:xfrm>
                <a:off x="1856458" y="3552850"/>
                <a:ext cx="8606978" cy="2308324"/>
              </a:xfrm>
              <a:prstGeom prst="rect">
                <a:avLst/>
              </a:prstGeom>
              <a:noFill/>
            </p:spPr>
            <p:txBody>
              <a:bodyPr wrap="square">
                <a:spAutoFit/>
              </a:bodyPr>
              <a:lstStyle/>
              <a:p>
                <a:r>
                  <a:rPr lang="en-US" altLang="zh-CN" dirty="0"/>
                  <a:t>1.</a:t>
                </a:r>
                <a:r>
                  <a:rPr lang="zh-CN" altLang="en-US" dirty="0"/>
                  <a:t>在原始数据上调用基础算法得到最小误差分类如图（</a:t>
                </a:r>
                <a:r>
                  <a:rPr lang="en-US" altLang="zh-CN" dirty="0"/>
                  <a:t>b)</a:t>
                </a:r>
                <a:r>
                  <a:rPr lang="en-US" altLang="zh-CN" sz="1800" dirty="0"/>
                  <a:t> </a:t>
                </a:r>
                <a:r>
                  <a:rPr lang="zh-CN" altLang="en-US" sz="1800" dirty="0"/>
                  <a:t>根据权重公式计算该次分类权重</a:t>
                </a:r>
                <a:r>
                  <a:rPr lang="en-US" altLang="zh-CN" sz="1800" dirty="0"/>
                  <a:t> 0.5 ln 3 ≈ 0.55</a:t>
                </a:r>
                <a:r>
                  <a:rPr lang="zh-CN" altLang="en-US" sz="1800" dirty="0"/>
                  <a:t>。</a:t>
                </a:r>
                <a:endParaRPr lang="en-US" altLang="zh-CN" sz="1800" dirty="0"/>
              </a:p>
              <a:p>
                <a:r>
                  <a:rPr lang="en-US" altLang="zh-CN" dirty="0"/>
                  <a:t>2.</a:t>
                </a:r>
                <a:r>
                  <a:rPr lang="zh-CN" altLang="en-US" dirty="0"/>
                  <a:t>根据图（</a:t>
                </a:r>
                <a:r>
                  <a:rPr lang="en-US" altLang="zh-CN" dirty="0"/>
                  <a:t>b)</a:t>
                </a:r>
                <a:r>
                  <a:rPr lang="zh-CN" altLang="en-US" dirty="0"/>
                  <a:t>的分类结果，增加被进行错误分类的样本</a:t>
                </a:r>
                <a14:m>
                  <m:oMath xmlns:m="http://schemas.openxmlformats.org/officeDocument/2006/math">
                    <m:sSub>
                      <m:sSubPr>
                        <m:ctrlPr>
                          <a:rPr lang="zh-CN" altLang="en-US" dirty="0" smtClean="0">
                            <a:solidFill>
                              <a:srgbClr val="836967"/>
                            </a:solidFill>
                            <a:latin typeface="Cambria Math" panose="02040503050406030204" pitchFamily="18" charset="0"/>
                          </a:rPr>
                        </m:ctrlPr>
                      </m:sSubPr>
                      <m:e>
                        <m:r>
                          <a:rPr lang="zh-CN" altLang="en-US" i="1" dirty="0" smtClean="0">
                            <a:latin typeface="Cambria Math" panose="02040503050406030204" pitchFamily="18" charset="0"/>
                          </a:rPr>
                          <m:t>𝑧</m:t>
                        </m:r>
                      </m:e>
                      <m:sub>
                        <m:r>
                          <a:rPr lang="zh-CN" altLang="en-US" i="0" dirty="0" smtClean="0">
                            <a:latin typeface="Cambria Math" panose="02040503050406030204" pitchFamily="18" charset="0"/>
                          </a:rPr>
                          <m:t>1</m:t>
                        </m:r>
                      </m:sub>
                    </m:sSub>
                  </m:oMath>
                </a14:m>
                <a:r>
                  <a:rPr lang="en-US" altLang="zh-CN" dirty="0"/>
                  <a:t> = (+1, 0)</a:t>
                </a:r>
                <a:r>
                  <a:rPr lang="zh-CN" altLang="en-US" dirty="0"/>
                  <a:t>的权重，并进行下一次的基础算法分类得到该次分类权重</a:t>
                </a:r>
                <a:r>
                  <a:rPr lang="en-US" altLang="zh-CN" dirty="0"/>
                  <a:t>0.8</a:t>
                </a:r>
                <a:r>
                  <a:rPr lang="zh-CN" altLang="en-US" dirty="0"/>
                  <a:t>，并累计到上一次的结果上得到图（</a:t>
                </a:r>
                <a:r>
                  <a:rPr lang="en-US" altLang="zh-CN" dirty="0"/>
                  <a:t>c)</a:t>
                </a:r>
                <a:r>
                  <a:rPr lang="zh-CN" altLang="en-US" dirty="0"/>
                  <a:t>。</a:t>
                </a:r>
                <a:endParaRPr lang="en-US" altLang="zh-CN" dirty="0"/>
              </a:p>
              <a:p>
                <a:r>
                  <a:rPr lang="en-US" altLang="zh-CN" sz="1800" dirty="0"/>
                  <a:t>3</a:t>
                </a:r>
                <a:r>
                  <a:rPr lang="en-US" altLang="zh-CN" dirty="0"/>
                  <a:t>.</a:t>
                </a:r>
                <a:r>
                  <a:rPr lang="zh-CN" altLang="en-US" dirty="0"/>
                  <a:t>根据图（</a:t>
                </a:r>
                <a:r>
                  <a:rPr lang="en-US" altLang="zh-CN" dirty="0"/>
                  <a:t>c)</a:t>
                </a:r>
                <a:r>
                  <a:rPr lang="zh-CN" altLang="en-US" dirty="0"/>
                  <a:t>的分类结果，增加被进行错误分类的样本</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smtClean="0">
                            <a:latin typeface="Cambria Math" panose="02040503050406030204" pitchFamily="18" charset="0"/>
                          </a:rPr>
                          <m:t>𝑧</m:t>
                        </m:r>
                      </m:e>
                      <m:sub>
                        <m:r>
                          <a:rPr lang="en-US" altLang="zh-CN" b="0" i="0" dirty="0" smtClean="0">
                            <a:latin typeface="Cambria Math" panose="02040503050406030204" pitchFamily="18" charset="0"/>
                          </a:rPr>
                          <m:t>2</m:t>
                        </m:r>
                      </m:sub>
                    </m:sSub>
                  </m:oMath>
                </a14:m>
                <a:r>
                  <a:rPr lang="en-US" altLang="zh-CN" dirty="0"/>
                  <a:t> = (-1, 0)</a:t>
                </a:r>
                <a:r>
                  <a:rPr lang="zh-CN" altLang="en-US" dirty="0"/>
                  <a:t>的权重，并进行下一次的基础算法分类得到该次分类权重</a:t>
                </a:r>
                <a:r>
                  <a:rPr lang="en-US" altLang="zh-CN" dirty="0"/>
                  <a:t>1.10</a:t>
                </a:r>
                <a:r>
                  <a:rPr lang="zh-CN" altLang="en-US" dirty="0"/>
                  <a:t>，并累计到上一次的结果上得到图（</a:t>
                </a:r>
                <a:r>
                  <a:rPr lang="en-US" altLang="zh-CN" dirty="0"/>
                  <a:t>d)</a:t>
                </a:r>
                <a:r>
                  <a:rPr lang="zh-CN" altLang="en-US" dirty="0"/>
                  <a:t>。从而得到完整的分类。</a:t>
                </a:r>
                <a:endParaRPr lang="en-US" altLang="zh-CN" dirty="0"/>
              </a:p>
              <a:p>
                <a:endParaRPr lang="en-US" altLang="zh-CN" sz="1800" dirty="0"/>
              </a:p>
            </p:txBody>
          </p:sp>
        </mc:Choice>
        <mc:Fallback>
          <p:sp>
            <p:nvSpPr>
              <p:cNvPr id="10" name="文本框 9">
                <a:extLst>
                  <a:ext uri="{FF2B5EF4-FFF2-40B4-BE49-F238E27FC236}">
                    <a16:creationId xmlns:a16="http://schemas.microsoft.com/office/drawing/2014/main" id="{A7360F86-94D5-E4E0-1C07-2C66116B1693}"/>
                  </a:ext>
                </a:extLst>
              </p:cNvPr>
              <p:cNvSpPr txBox="1">
                <a:spLocks noRot="1" noChangeAspect="1" noMove="1" noResize="1" noEditPoints="1" noAdjustHandles="1" noChangeArrowheads="1" noChangeShapeType="1" noTextEdit="1"/>
              </p:cNvSpPr>
              <p:nvPr/>
            </p:nvSpPr>
            <p:spPr>
              <a:xfrm>
                <a:off x="1856458" y="3552850"/>
                <a:ext cx="8606978" cy="2308324"/>
              </a:xfrm>
              <a:prstGeom prst="rect">
                <a:avLst/>
              </a:prstGeom>
              <a:blipFill>
                <a:blip r:embed="rId4"/>
                <a:stretch>
                  <a:fillRect l="-638" t="-1587"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020542"/>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7" y="512340"/>
            <a:ext cx="3942756"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算法的特点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81C9E5-2FAE-F870-F9D8-1A9711C4DB43}"/>
              </a:ext>
            </a:extLst>
          </p:cNvPr>
          <p:cNvSpPr txBox="1"/>
          <p:nvPr/>
        </p:nvSpPr>
        <p:spPr>
          <a:xfrm>
            <a:off x="796413" y="1311578"/>
            <a:ext cx="5418347" cy="338554"/>
          </a:xfrm>
          <a:prstGeom prst="rect">
            <a:avLst/>
          </a:prstGeom>
          <a:noFill/>
        </p:spPr>
        <p:txBody>
          <a:bodyPr wrap="square" rtlCol="0">
            <a:spAutoFit/>
          </a:bodyPr>
          <a:lstStyle/>
          <a:p>
            <a:r>
              <a:rPr lang="en-US" altLang="zh-CN" sz="1600" dirty="0"/>
              <a:t>AdaBoost</a:t>
            </a:r>
            <a:r>
              <a:rPr lang="zh-CN" altLang="en-US" sz="1600" dirty="0"/>
              <a:t>算法和其他算法的对比</a:t>
            </a:r>
            <a:endParaRPr lang="en-US" altLang="zh-CN" sz="1600" dirty="0"/>
          </a:p>
        </p:txBody>
      </p:sp>
      <p:pic>
        <p:nvPicPr>
          <p:cNvPr id="5" name="图片 4">
            <a:extLst>
              <a:ext uri="{FF2B5EF4-FFF2-40B4-BE49-F238E27FC236}">
                <a16:creationId xmlns:a16="http://schemas.microsoft.com/office/drawing/2014/main" id="{58FA70E8-68F2-236B-8C9C-E13EE2AF96A4}"/>
              </a:ext>
            </a:extLst>
          </p:cNvPr>
          <p:cNvPicPr>
            <a:picLocks noChangeAspect="1"/>
          </p:cNvPicPr>
          <p:nvPr/>
        </p:nvPicPr>
        <p:blipFill>
          <a:blip r:embed="rId3"/>
          <a:stretch>
            <a:fillRect/>
          </a:stretch>
        </p:blipFill>
        <p:spPr>
          <a:xfrm>
            <a:off x="1269315" y="2165634"/>
            <a:ext cx="4473508" cy="3380788"/>
          </a:xfrm>
          <a:prstGeom prst="rect">
            <a:avLst/>
          </a:prstGeom>
        </p:spPr>
      </p:pic>
      <p:pic>
        <p:nvPicPr>
          <p:cNvPr id="9" name="图片 8">
            <a:extLst>
              <a:ext uri="{FF2B5EF4-FFF2-40B4-BE49-F238E27FC236}">
                <a16:creationId xmlns:a16="http://schemas.microsoft.com/office/drawing/2014/main" id="{0162AB1A-EBF9-A3B4-4B0F-7635684A95B8}"/>
              </a:ext>
            </a:extLst>
          </p:cNvPr>
          <p:cNvPicPr>
            <a:picLocks noChangeAspect="1"/>
          </p:cNvPicPr>
          <p:nvPr/>
        </p:nvPicPr>
        <p:blipFill>
          <a:blip r:embed="rId4"/>
          <a:stretch>
            <a:fillRect/>
          </a:stretch>
        </p:blipFill>
        <p:spPr>
          <a:xfrm>
            <a:off x="6214760" y="2231677"/>
            <a:ext cx="4987263" cy="3248701"/>
          </a:xfrm>
          <a:prstGeom prst="rect">
            <a:avLst/>
          </a:prstGeom>
        </p:spPr>
      </p:pic>
      <p:sp>
        <p:nvSpPr>
          <p:cNvPr id="10" name="文本框 9">
            <a:extLst>
              <a:ext uri="{FF2B5EF4-FFF2-40B4-BE49-F238E27FC236}">
                <a16:creationId xmlns:a16="http://schemas.microsoft.com/office/drawing/2014/main" id="{63B1D9AB-4E71-5335-172F-EFD600C6F181}"/>
              </a:ext>
            </a:extLst>
          </p:cNvPr>
          <p:cNvSpPr txBox="1"/>
          <p:nvPr/>
        </p:nvSpPr>
        <p:spPr>
          <a:xfrm>
            <a:off x="1227382" y="5780972"/>
            <a:ext cx="4713149" cy="523220"/>
          </a:xfrm>
          <a:prstGeom prst="rect">
            <a:avLst/>
          </a:prstGeom>
          <a:noFill/>
        </p:spPr>
        <p:txBody>
          <a:bodyPr wrap="square" rtlCol="0">
            <a:spAutoFit/>
          </a:bodyPr>
          <a:lstStyle/>
          <a:p>
            <a:r>
              <a:rPr lang="zh-CN" altLang="en-US" sz="1400" dirty="0"/>
              <a:t>（</a:t>
            </a:r>
            <a:r>
              <a:rPr lang="en-US" altLang="zh-CN" sz="1400" dirty="0"/>
              <a:t>a)</a:t>
            </a:r>
            <a:r>
              <a:rPr lang="zh-CN" altLang="en-US" sz="1400" dirty="0"/>
              <a:t>单个决策树的决策边界（</a:t>
            </a:r>
            <a:r>
              <a:rPr lang="en-US" altLang="zh-CN" sz="1400" dirty="0"/>
              <a:t>b)AdaBoost</a:t>
            </a:r>
            <a:r>
              <a:rPr lang="zh-CN" altLang="en-US" sz="1400" dirty="0"/>
              <a:t>算法的决策边界（</a:t>
            </a:r>
            <a:r>
              <a:rPr lang="en-US" altLang="zh-CN" sz="1400" dirty="0"/>
              <a:t>c)AdaBoost</a:t>
            </a:r>
            <a:r>
              <a:rPr lang="zh-CN" altLang="en-US" sz="1400" dirty="0"/>
              <a:t>采用十个决策树的决策边界</a:t>
            </a:r>
          </a:p>
        </p:txBody>
      </p:sp>
      <p:sp>
        <p:nvSpPr>
          <p:cNvPr id="12" name="文本框 11">
            <a:extLst>
              <a:ext uri="{FF2B5EF4-FFF2-40B4-BE49-F238E27FC236}">
                <a16:creationId xmlns:a16="http://schemas.microsoft.com/office/drawing/2014/main" id="{79161957-4455-C42D-21D6-8B911781FE67}"/>
              </a:ext>
            </a:extLst>
          </p:cNvPr>
          <p:cNvSpPr txBox="1"/>
          <p:nvPr/>
        </p:nvSpPr>
        <p:spPr>
          <a:xfrm>
            <a:off x="6251471" y="5712444"/>
            <a:ext cx="5083407" cy="523220"/>
          </a:xfrm>
          <a:prstGeom prst="rect">
            <a:avLst/>
          </a:prstGeom>
          <a:noFill/>
        </p:spPr>
        <p:txBody>
          <a:bodyPr wrap="square" rtlCol="0">
            <a:spAutoFit/>
          </a:bodyPr>
          <a:lstStyle/>
          <a:p>
            <a:r>
              <a:rPr lang="en-US" altLang="zh-CN" sz="1400" dirty="0"/>
              <a:t>AdaBoost</a:t>
            </a:r>
            <a:r>
              <a:rPr lang="zh-CN" altLang="en-US" sz="1400" dirty="0"/>
              <a:t>与单个基础学习器在</a:t>
            </a:r>
            <a:r>
              <a:rPr lang="en-US" altLang="zh-CN" sz="1400" dirty="0"/>
              <a:t>40</a:t>
            </a:r>
            <a:r>
              <a:rPr lang="zh-CN" altLang="en-US" sz="1400" dirty="0"/>
              <a:t>个数据集上的预测误差的比较</a:t>
            </a:r>
            <a:endParaRPr lang="en-US" altLang="zh-CN" sz="1400" dirty="0"/>
          </a:p>
          <a:p>
            <a:r>
              <a:rPr lang="en-US" altLang="zh-CN" sz="1400" dirty="0"/>
              <a:t>(a)</a:t>
            </a:r>
            <a:r>
              <a:rPr lang="zh-CN" altLang="en-US" sz="1400" dirty="0"/>
              <a:t>决策树桩  </a:t>
            </a:r>
            <a:r>
              <a:rPr lang="en-US" altLang="zh-CN" sz="1400" dirty="0"/>
              <a:t>(b)</a:t>
            </a:r>
            <a:r>
              <a:rPr lang="zh-CN" altLang="en-US" sz="1400" dirty="0"/>
              <a:t>修剪的决策树 （</a:t>
            </a:r>
            <a:r>
              <a:rPr lang="en-US" altLang="zh-CN" sz="1400" dirty="0"/>
              <a:t>c)</a:t>
            </a:r>
            <a:r>
              <a:rPr lang="zh-CN" altLang="en-US" sz="1400" dirty="0"/>
              <a:t>未修剪的决策树</a:t>
            </a:r>
          </a:p>
        </p:txBody>
      </p:sp>
    </p:spTree>
    <p:extLst>
      <p:ext uri="{BB962C8B-B14F-4D97-AF65-F5344CB8AC3E}">
        <p14:creationId xmlns:p14="http://schemas.microsoft.com/office/powerpoint/2010/main" val="281601631"/>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3893661"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AdaBoost</a:t>
            </a:r>
            <a:r>
              <a:rPr lang="zh-CN" altLang="en-US" sz="2800" dirty="0">
                <a:solidFill>
                  <a:schemeClr val="tx1">
                    <a:lumMod val="85000"/>
                    <a:lumOff val="15000"/>
                  </a:schemeClr>
                </a:solidFill>
                <a:cs typeface="+mn-ea"/>
                <a:sym typeface="+mn-lt"/>
              </a:rPr>
              <a:t>算法的特点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7360F86-94D5-E4E0-1C07-2C66116B1693}"/>
              </a:ext>
            </a:extLst>
          </p:cNvPr>
          <p:cNvSpPr txBox="1"/>
          <p:nvPr/>
        </p:nvSpPr>
        <p:spPr>
          <a:xfrm>
            <a:off x="1856458" y="3552850"/>
            <a:ext cx="8606978" cy="2031325"/>
          </a:xfrm>
          <a:prstGeom prst="rect">
            <a:avLst/>
          </a:prstGeom>
          <a:noFill/>
        </p:spPr>
        <p:txBody>
          <a:bodyPr wrap="square">
            <a:spAutoFit/>
          </a:bodyPr>
          <a:lstStyle/>
          <a:p>
            <a:r>
              <a:rPr lang="zh-CN" altLang="en-US" dirty="0"/>
              <a:t>       图</a:t>
            </a:r>
            <a:r>
              <a:rPr lang="en-US" altLang="zh-CN" dirty="0"/>
              <a:t>(a)</a:t>
            </a:r>
            <a:r>
              <a:rPr lang="zh-CN" altLang="en-US" dirty="0"/>
              <a:t>显示了</a:t>
            </a:r>
            <a:r>
              <a:rPr lang="en-US" altLang="zh-CN" dirty="0"/>
              <a:t>AdaBoost</a:t>
            </a:r>
            <a:r>
              <a:rPr lang="zh-CN" altLang="en-US" dirty="0"/>
              <a:t>通常不会过拟合，可以看出</a:t>
            </a:r>
            <a:r>
              <a:rPr lang="en-US" altLang="zh-CN" dirty="0"/>
              <a:t>AdaBoost</a:t>
            </a:r>
            <a:r>
              <a:rPr lang="zh-CN" altLang="en-US" dirty="0"/>
              <a:t>在</a:t>
            </a:r>
            <a:r>
              <a:rPr lang="en-US" altLang="zh-CN" dirty="0"/>
              <a:t>10</a:t>
            </a:r>
            <a:r>
              <a:rPr lang="zh-CN" altLang="en-US" dirty="0"/>
              <a:t>轮的时间内实现了零训练误差，但在此之后，其泛化误差仍然不断减小。</a:t>
            </a:r>
            <a:endParaRPr lang="en-US" altLang="zh-CN" dirty="0"/>
          </a:p>
          <a:p>
            <a:r>
              <a:rPr lang="zh-CN" altLang="en-US" dirty="0"/>
              <a:t>       图（</a:t>
            </a:r>
            <a:r>
              <a:rPr lang="en-US" altLang="zh-CN" dirty="0"/>
              <a:t>b)</a:t>
            </a:r>
            <a:r>
              <a:rPr lang="zh-CN" altLang="en-US" dirty="0"/>
              <a:t>中的曲线显示了在</a:t>
            </a:r>
            <a:r>
              <a:rPr lang="en-US" altLang="zh-CN" dirty="0"/>
              <a:t>5</a:t>
            </a:r>
            <a:r>
              <a:rPr lang="zh-CN" altLang="en-US" dirty="0"/>
              <a:t>轮、</a:t>
            </a:r>
            <a:r>
              <a:rPr lang="en-US" altLang="zh-CN" dirty="0"/>
              <a:t>100</a:t>
            </a:r>
            <a:r>
              <a:rPr lang="zh-CN" altLang="en-US" dirty="0"/>
              <a:t>轮和</a:t>
            </a:r>
            <a:r>
              <a:rPr lang="en-US" altLang="zh-CN" dirty="0"/>
              <a:t>1000</a:t>
            </a:r>
            <a:r>
              <a:rPr lang="zh-CN" altLang="en-US" dirty="0"/>
              <a:t>轮后，训练样本的累积边缘分布，即边缘小于等于某个值的样本所占的比例。可以看出，随着学习轮数的增加，边缘分布向右移动，表明</a:t>
            </a:r>
            <a:r>
              <a:rPr lang="en-US" altLang="zh-CN" dirty="0"/>
              <a:t>AdaBoost</a:t>
            </a:r>
            <a:r>
              <a:rPr lang="zh-CN" altLang="en-US" dirty="0"/>
              <a:t>能够提高训练样本的边缘，并且在训练误差达到零后仍然有效。</a:t>
            </a:r>
            <a:endParaRPr lang="en-US" altLang="zh-CN" dirty="0"/>
          </a:p>
          <a:p>
            <a:endParaRPr lang="en-US" altLang="zh-CN" sz="1800" dirty="0"/>
          </a:p>
        </p:txBody>
      </p:sp>
      <p:pic>
        <p:nvPicPr>
          <p:cNvPr id="7" name="图片 6">
            <a:extLst>
              <a:ext uri="{FF2B5EF4-FFF2-40B4-BE49-F238E27FC236}">
                <a16:creationId xmlns:a16="http://schemas.microsoft.com/office/drawing/2014/main" id="{CC057C9D-48A1-CF73-430D-FD05A2AAC1B0}"/>
              </a:ext>
            </a:extLst>
          </p:cNvPr>
          <p:cNvPicPr>
            <a:picLocks noChangeAspect="1"/>
          </p:cNvPicPr>
          <p:nvPr/>
        </p:nvPicPr>
        <p:blipFill>
          <a:blip r:embed="rId3"/>
          <a:stretch>
            <a:fillRect/>
          </a:stretch>
        </p:blipFill>
        <p:spPr>
          <a:xfrm>
            <a:off x="3163433" y="1302542"/>
            <a:ext cx="5865133" cy="2126458"/>
          </a:xfrm>
          <a:prstGeom prst="rect">
            <a:avLst/>
          </a:prstGeom>
        </p:spPr>
      </p:pic>
    </p:spTree>
    <p:extLst>
      <p:ext uri="{BB962C8B-B14F-4D97-AF65-F5344CB8AC3E}">
        <p14:creationId xmlns:p14="http://schemas.microsoft.com/office/powerpoint/2010/main" val="4168248995"/>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106" y="512340"/>
            <a:ext cx="4495078" cy="523220"/>
          </a:xfrm>
          <a:prstGeom prst="rect">
            <a:avLst/>
          </a:prstGeom>
          <a:noFill/>
        </p:spPr>
        <p:txBody>
          <a:bodyPr wrap="square" rtlCol="0">
            <a:spAutoFit/>
          </a:bodyPr>
          <a:lstStyle/>
          <a:p>
            <a:pPr algn="ctr"/>
            <a:r>
              <a:rPr lang="en-US" altLang="zh-CN" sz="2800" dirty="0">
                <a:solidFill>
                  <a:schemeClr val="tx1">
                    <a:lumMod val="85000"/>
                    <a:lumOff val="15000"/>
                  </a:schemeClr>
                </a:solidFill>
                <a:cs typeface="+mn-ea"/>
                <a:sym typeface="+mn-lt"/>
              </a:rPr>
              <a:t>Boosting</a:t>
            </a:r>
            <a:r>
              <a:rPr lang="zh-CN" altLang="en-US" sz="2800" dirty="0">
                <a:solidFill>
                  <a:schemeClr val="tx1">
                    <a:lumMod val="85000"/>
                    <a:lumOff val="15000"/>
                  </a:schemeClr>
                </a:solidFill>
                <a:cs typeface="+mn-ea"/>
                <a:sym typeface="+mn-lt"/>
              </a:rPr>
              <a:t>算法的改进算法</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D768C7-9095-F400-BC33-490F24311A24}"/>
              </a:ext>
            </a:extLst>
          </p:cNvPr>
          <p:cNvSpPr txBox="1"/>
          <p:nvPr/>
        </p:nvSpPr>
        <p:spPr>
          <a:xfrm>
            <a:off x="796413" y="1194071"/>
            <a:ext cx="3996515" cy="369332"/>
          </a:xfrm>
          <a:prstGeom prst="rect">
            <a:avLst/>
          </a:prstGeom>
          <a:noFill/>
        </p:spPr>
        <p:txBody>
          <a:bodyPr wrap="square">
            <a:spAutoFit/>
          </a:bodyPr>
          <a:lstStyle/>
          <a:p>
            <a:r>
              <a:rPr lang="en-US" altLang="zh-CN" dirty="0"/>
              <a:t>       LogitBoost</a:t>
            </a:r>
            <a:r>
              <a:rPr lang="zh-CN" altLang="en-US" dirty="0"/>
              <a:t>算法</a:t>
            </a:r>
          </a:p>
        </p:txBody>
      </p:sp>
      <p:sp>
        <p:nvSpPr>
          <p:cNvPr id="5" name="文本框 4">
            <a:extLst>
              <a:ext uri="{FF2B5EF4-FFF2-40B4-BE49-F238E27FC236}">
                <a16:creationId xmlns:a16="http://schemas.microsoft.com/office/drawing/2014/main" id="{B80C666A-C9FD-85AA-54E2-D208C098DD56}"/>
              </a:ext>
            </a:extLst>
          </p:cNvPr>
          <p:cNvSpPr txBox="1"/>
          <p:nvPr/>
        </p:nvSpPr>
        <p:spPr>
          <a:xfrm>
            <a:off x="796412" y="1585324"/>
            <a:ext cx="5365045" cy="5078313"/>
          </a:xfrm>
          <a:prstGeom prst="rect">
            <a:avLst/>
          </a:prstGeom>
          <a:noFill/>
        </p:spPr>
        <p:txBody>
          <a:bodyPr wrap="square">
            <a:spAutoFit/>
          </a:bodyPr>
          <a:lstStyle/>
          <a:p>
            <a:pPr algn="just"/>
            <a:r>
              <a:rPr lang="en-US" altLang="zh-CN" dirty="0"/>
              <a:t>       LogitBoost</a:t>
            </a:r>
            <a:r>
              <a:rPr lang="zh-CN" altLang="en-US" dirty="0"/>
              <a:t>算法是</a:t>
            </a:r>
            <a:r>
              <a:rPr lang="en-US" altLang="zh-CN" dirty="0"/>
              <a:t>AdaBoost</a:t>
            </a:r>
            <a:r>
              <a:rPr lang="zh-CN" altLang="en-US" dirty="0"/>
              <a:t>算法的一种扩展，它将</a:t>
            </a:r>
            <a:r>
              <a:rPr lang="en-US" altLang="zh-CN" dirty="0"/>
              <a:t>AdaBoost</a:t>
            </a:r>
            <a:r>
              <a:rPr lang="zh-CN" altLang="en-US" dirty="0"/>
              <a:t>算法的指数损失函数替换为条件伯努利似然损失函数。</a:t>
            </a:r>
            <a:endParaRPr lang="en-US" altLang="zh-CN" dirty="0"/>
          </a:p>
          <a:p>
            <a:pPr algn="just"/>
            <a:r>
              <a:rPr lang="en-US" altLang="zh-CN" dirty="0"/>
              <a:t>       LogitBoost</a:t>
            </a:r>
            <a:r>
              <a:rPr lang="zh-CN" altLang="en-US" dirty="0"/>
              <a:t>算法可以通过梯度下降的方法来拟合一个加性逻辑回归模型。</a:t>
            </a:r>
          </a:p>
          <a:p>
            <a:pPr algn="just"/>
            <a:r>
              <a:rPr lang="en-US" altLang="zh-CN" dirty="0"/>
              <a:t>       AdaBoost</a:t>
            </a:r>
            <a:r>
              <a:rPr lang="zh-CN" altLang="en-US" dirty="0"/>
              <a:t>算法和</a:t>
            </a:r>
            <a:r>
              <a:rPr lang="en-US" altLang="zh-CN" dirty="0"/>
              <a:t>LogitBoost</a:t>
            </a:r>
            <a:r>
              <a:rPr lang="zh-CN" altLang="en-US" dirty="0"/>
              <a:t>算法都是基于加性模型的提升算法，它们都通过迭代地生成弱分类器并赋予不同的权重来组合成一个强分类器。它们的区别在于，</a:t>
            </a:r>
            <a:r>
              <a:rPr lang="en-US" altLang="zh-CN" dirty="0"/>
              <a:t>AdaBoost</a:t>
            </a:r>
            <a:r>
              <a:rPr lang="zh-CN" altLang="en-US" dirty="0"/>
              <a:t>算法最小化指数损失函数，而</a:t>
            </a:r>
            <a:r>
              <a:rPr lang="en-US" altLang="zh-CN" dirty="0"/>
              <a:t>LogitBoost</a:t>
            </a:r>
            <a:r>
              <a:rPr lang="zh-CN" altLang="en-US" dirty="0"/>
              <a:t>算法最小化逻辑损失函数。</a:t>
            </a:r>
          </a:p>
          <a:p>
            <a:pPr algn="just"/>
            <a:r>
              <a:rPr lang="en-US" altLang="zh-CN" dirty="0"/>
              <a:t>        AdaBoost</a:t>
            </a:r>
            <a:r>
              <a:rPr lang="zh-CN" altLang="en-US" dirty="0"/>
              <a:t>算法和</a:t>
            </a:r>
            <a:r>
              <a:rPr lang="en-US" altLang="zh-CN" dirty="0"/>
              <a:t>LogitBoost</a:t>
            </a:r>
            <a:r>
              <a:rPr lang="zh-CN" altLang="en-US" dirty="0"/>
              <a:t>算法都可以视为一种优化过程，它们试图通过一个替代损失函数来拟合一个加性模型。理想情况下，一个替代损失函数应该是一致的，即优化替代损失函数能够最终得到一个具有贝叶斯错误率的最优函数，而且优化替代损失函数的计算效率要高于优化真实损失函数。指数损失函数和逻辑损失函数都是一致的替代损失函数。 </a:t>
            </a:r>
          </a:p>
        </p:txBody>
      </p:sp>
      <p:pic>
        <p:nvPicPr>
          <p:cNvPr id="9" name="图片 8">
            <a:extLst>
              <a:ext uri="{FF2B5EF4-FFF2-40B4-BE49-F238E27FC236}">
                <a16:creationId xmlns:a16="http://schemas.microsoft.com/office/drawing/2014/main" id="{57BACFF9-ABE0-2E23-65A4-510AD85D03D1}"/>
              </a:ext>
            </a:extLst>
          </p:cNvPr>
          <p:cNvPicPr>
            <a:picLocks noChangeAspect="1"/>
          </p:cNvPicPr>
          <p:nvPr/>
        </p:nvPicPr>
        <p:blipFill>
          <a:blip r:embed="rId3"/>
          <a:stretch>
            <a:fillRect/>
          </a:stretch>
        </p:blipFill>
        <p:spPr>
          <a:xfrm>
            <a:off x="6832381" y="1089447"/>
            <a:ext cx="4181265" cy="2684753"/>
          </a:xfrm>
          <a:prstGeom prst="rect">
            <a:avLst/>
          </a:prstGeom>
        </p:spPr>
      </p:pic>
      <p:sp>
        <p:nvSpPr>
          <p:cNvPr id="13" name="文本框 12">
            <a:extLst>
              <a:ext uri="{FF2B5EF4-FFF2-40B4-BE49-F238E27FC236}">
                <a16:creationId xmlns:a16="http://schemas.microsoft.com/office/drawing/2014/main" id="{EF388E56-DED8-B237-C323-26A22212ACE8}"/>
              </a:ext>
            </a:extLst>
          </p:cNvPr>
          <p:cNvSpPr txBox="1"/>
          <p:nvPr/>
        </p:nvSpPr>
        <p:spPr>
          <a:xfrm>
            <a:off x="6515843" y="5276741"/>
            <a:ext cx="2915452" cy="369332"/>
          </a:xfrm>
          <a:prstGeom prst="rect">
            <a:avLst/>
          </a:prstGeom>
          <a:noFill/>
        </p:spPr>
        <p:txBody>
          <a:bodyPr wrap="square">
            <a:spAutoFit/>
          </a:bodyPr>
          <a:lstStyle/>
          <a:p>
            <a:r>
              <a:rPr lang="en-US" altLang="zh-CN" dirty="0"/>
              <a:t>LogitBoost</a:t>
            </a:r>
            <a:r>
              <a:rPr lang="zh-CN" altLang="en-US" dirty="0"/>
              <a:t>算法的损失函数：</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7824AA96-FE0F-0E33-034A-60A86510E738}"/>
                  </a:ext>
                </a:extLst>
              </p:cNvPr>
              <p:cNvSpPr txBox="1"/>
              <p:nvPr/>
            </p:nvSpPr>
            <p:spPr>
              <a:xfrm>
                <a:off x="9431295" y="5125289"/>
                <a:ext cx="2128788"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limLoc m:val="undOvr"/>
                          <m:grow m:val="on"/>
                          <m:supHide m:val="on"/>
                          <m:ctrlPr>
                            <a:rPr lang="zh-CN" altLang="en-US" smtClean="0">
                              <a:latin typeface="Cambria Math" panose="02040503050406030204" pitchFamily="18" charset="0"/>
                            </a:rPr>
                          </m:ctrlPr>
                        </m:naryPr>
                        <m:sub>
                          <m:r>
                            <a:rPr lang="zh-CN" altLang="en-US" i="1">
                              <a:latin typeface="Cambria Math" panose="02040503050406030204" pitchFamily="18" charset="0"/>
                            </a:rPr>
                            <m:t>𝑖</m:t>
                          </m:r>
                        </m:sub>
                        <m:sup/>
                        <m:e>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log</m:t>
                              </m:r>
                            </m:fName>
                            <m:e>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ⅇ</m:t>
                                      </m:r>
                                    </m:e>
                                    <m: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i="1" smtClean="0">
                                                  <a:latin typeface="Cambria Math" panose="02040503050406030204" pitchFamily="18" charset="0"/>
                                                </a:rPr>
                                                <m:t>i</m:t>
                                              </m:r>
                                            </m:sub>
                                          </m:sSub>
                                        </m:e>
                                      </m:d>
                                    </m:sup>
                                  </m:sSup>
                                </m:e>
                              </m:d>
                            </m:e>
                          </m:func>
                        </m:e>
                      </m:nary>
                    </m:oMath>
                  </m:oMathPara>
                </a14:m>
                <a:endParaRPr lang="zh-CN" altLang="en-US" dirty="0"/>
              </a:p>
            </p:txBody>
          </p:sp>
        </mc:Choice>
        <mc:Fallback>
          <p:sp>
            <p:nvSpPr>
              <p:cNvPr id="14" name="文本框 13">
                <a:extLst>
                  <a:ext uri="{FF2B5EF4-FFF2-40B4-BE49-F238E27FC236}">
                    <a16:creationId xmlns:a16="http://schemas.microsoft.com/office/drawing/2014/main" id="{7824AA96-FE0F-0E33-034A-60A86510E738}"/>
                  </a:ext>
                </a:extLst>
              </p:cNvPr>
              <p:cNvSpPr txBox="1">
                <a:spLocks noRot="1" noChangeAspect="1" noMove="1" noResize="1" noEditPoints="1" noAdjustHandles="1" noChangeArrowheads="1" noChangeShapeType="1" noTextEdit="1"/>
              </p:cNvSpPr>
              <p:nvPr/>
            </p:nvSpPr>
            <p:spPr>
              <a:xfrm>
                <a:off x="9431295" y="5125289"/>
                <a:ext cx="2128788" cy="67223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7633149"/>
      </p:ext>
    </p:extLst>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1633</Words>
  <Application>Microsoft Office PowerPoint</Application>
  <PresentationFormat>宽屏</PresentationFormat>
  <Paragraphs>101</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微软雅黑</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鹏飞 徐</cp:lastModifiedBy>
  <cp:revision>31</cp:revision>
  <dcterms:created xsi:type="dcterms:W3CDTF">2018-02-27T12:12:00Z</dcterms:created>
  <dcterms:modified xsi:type="dcterms:W3CDTF">2023-09-17T20:49:34Z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D82916EAD49247A3936FF17DC6C40473</vt:lpwstr>
  </property>
  <property fmtid="{D5CDD505-2E9C-101B-9397-08002B2CF9AE}" pid="3" name="KSOProductBuildVer">
    <vt:lpwstr>2052-11.1.0.12598</vt:lpwstr>
  </property>
</Properties>
</file>