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06" r:id="rId2"/>
    <p:sldId id="308" r:id="rId3"/>
    <p:sldId id="361" r:id="rId4"/>
    <p:sldId id="313" r:id="rId5"/>
    <p:sldId id="314" r:id="rId6"/>
    <p:sldId id="315" r:id="rId7"/>
    <p:sldId id="316" r:id="rId8"/>
    <p:sldId id="31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6" r:id="rId17"/>
    <p:sldId id="355" r:id="rId18"/>
    <p:sldId id="357" r:id="rId19"/>
    <p:sldId id="310" r:id="rId20"/>
    <p:sldId id="318" r:id="rId21"/>
    <p:sldId id="359" r:id="rId22"/>
    <p:sldId id="311" r:id="rId23"/>
    <p:sldId id="362" r:id="rId24"/>
    <p:sldId id="312" r:id="rId25"/>
    <p:sldId id="325" r:id="rId26"/>
    <p:sldId id="307" r:id="rId27"/>
  </p:sldIdLst>
  <p:sldSz cx="12190413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7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6EA"/>
    <a:srgbClr val="0083E6"/>
    <a:srgbClr val="008AF2"/>
    <a:srgbClr val="0D97FF"/>
    <a:srgbClr val="2DA5FF"/>
    <a:srgbClr val="007FDE"/>
    <a:srgbClr val="376092"/>
    <a:srgbClr val="4274B0"/>
    <a:srgbClr val="38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6" autoAdjust="0"/>
    <p:restoredTop sz="99516" autoAdjust="0"/>
  </p:normalViewPr>
  <p:slideViewPr>
    <p:cSldViewPr showGuides="1">
      <p:cViewPr varScale="1">
        <p:scale>
          <a:sx n="93" d="100"/>
          <a:sy n="93" d="100"/>
        </p:scale>
        <p:origin x="101" y="202"/>
      </p:cViewPr>
      <p:guideLst>
        <p:guide orient="horz" pos="2188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0B5994CD-D03A-4101-9E89-56D6B0A8209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4150C85C-E9D3-4231-B599-154D482DB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5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27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80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48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3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08" y="116632"/>
            <a:ext cx="1628800" cy="162880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Tm="300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36号-孙新恒宋楷体" panose="020000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932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373436" y="2708920"/>
            <a:ext cx="7445127" cy="2344391"/>
            <a:chOff x="2373436" y="2708920"/>
            <a:chExt cx="7445127" cy="2344391"/>
          </a:xfrm>
        </p:grpSpPr>
        <p:sp>
          <p:nvSpPr>
            <p:cNvPr id="3" name="TextBox 40"/>
            <p:cNvSpPr txBox="1"/>
            <p:nvPr/>
          </p:nvSpPr>
          <p:spPr>
            <a:xfrm>
              <a:off x="2373436" y="2864070"/>
              <a:ext cx="7445127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贝叶斯分类</a:t>
              </a:r>
            </a:p>
          </p:txBody>
        </p:sp>
        <p:sp>
          <p:nvSpPr>
            <p:cNvPr id="9" name="TextBox 40"/>
            <p:cNvSpPr txBox="1"/>
            <p:nvPr/>
          </p:nvSpPr>
          <p:spPr>
            <a:xfrm>
              <a:off x="2926854" y="4685011"/>
              <a:ext cx="619268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第三组：</a:t>
              </a:r>
              <a:r>
                <a:rPr lang="en-US" altLang="zh-CN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zh-CN" altLang="en-US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方李鑫</a:t>
              </a:r>
              <a:r>
                <a:rPr lang="en-US" altLang="zh-CN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zh-CN" altLang="en-US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王习涛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50081" y="2708920"/>
              <a:ext cx="568783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52715" y="4517380"/>
              <a:ext cx="568783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70" y="1268730"/>
            <a:ext cx="3350895" cy="131191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607201"/>
            <a:chOff x="550590" y="536707"/>
            <a:chExt cx="42710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pic>
        <p:nvPicPr>
          <p:cNvPr id="7" name="图片 6" descr="数据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015" y="1153795"/>
            <a:ext cx="7232015" cy="46456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12595" y="5516880"/>
            <a:ext cx="83654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用此数据集训练一个简单的朴素贝叶斯分类器，并对样例</a:t>
            </a:r>
            <a:r>
              <a:rPr lang="en-US" altLang="zh-CN" sz="2800" b="1">
                <a:solidFill>
                  <a:srgbClr val="0070C0"/>
                </a:solidFill>
              </a:rPr>
              <a:t>1</a:t>
            </a:r>
            <a:r>
              <a:rPr lang="zh-CN" altLang="en-US" sz="2800" b="1">
                <a:solidFill>
                  <a:srgbClr val="0070C0"/>
                </a:solidFill>
              </a:rPr>
              <a:t>进行分类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0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607201"/>
            <a:chOff x="550590" y="536707"/>
            <a:chExt cx="42710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08050" y="1635760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8050" y="3213100"/>
                <a:ext cx="6183630" cy="255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/>
                  <a:t>首先估计类先验概率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，显然有：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好瓜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是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17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≈0.471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好瓜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否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17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≈0.529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3213100"/>
                <a:ext cx="6183630" cy="25533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98920" y="3933190"/>
            <a:ext cx="3154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注意：</a:t>
            </a:r>
            <a:r>
              <a:rPr lang="zh-CN" altLang="en-US" sz="2800" b="1"/>
              <a:t>因为是举例，所以样本较少，只有在样本足够多的情况下，该估计才有意义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0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607201"/>
            <a:chOff x="550590" y="536707"/>
            <a:chExt cx="42710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08050" y="1635760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8050" y="3213100"/>
            <a:ext cx="618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ambria Math" panose="02040503050406030204" charset="0"/>
                <a:cs typeface="Cambria Math" panose="02040503050406030204" charset="0"/>
              </a:rPr>
              <a:t>然后估计每个属性的条件概率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10590" y="3860800"/>
                <a:ext cx="10588625" cy="2366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离散属性：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青绿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zh-CN" altLang="en-US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是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色泽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青绿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好瓜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是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=0.375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青绿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色泽</m:t>
                    </m:r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青绿</m:t>
                    </m:r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|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好瓜</m:t>
                    </m:r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否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=0.333</m:t>
                    </m:r>
                  </m:oMath>
                </a14:m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 ......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" y="3860800"/>
                <a:ext cx="10588625" cy="23666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0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607201"/>
            <a:chOff x="550590" y="536707"/>
            <a:chExt cx="42710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08050" y="1635760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8050" y="3213100"/>
            <a:ext cx="618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ambria Math" panose="02040503050406030204" charset="0"/>
                <a:cs typeface="Cambria Math" panose="02040503050406030204" charset="0"/>
              </a:rPr>
              <a:t>然后估计每个属性的条件概率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10590" y="3860800"/>
                <a:ext cx="10588625" cy="2790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连续属性：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密度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：0.697|</m:t>
                          </m:r>
                          <m:r>
                            <a:rPr lang="zh-CN" altLang="en-US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是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密度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=0.697|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好瓜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是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∙0.129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𝑒𝑥𝑝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(0.697−0.574)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2∙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0.129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)≈1.959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 ......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" y="3860800"/>
                <a:ext cx="10588625" cy="27901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0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607201"/>
            <a:chOff x="550590" y="536707"/>
            <a:chExt cx="42710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08050" y="1635760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8050" y="3429000"/>
                <a:ext cx="9518015" cy="278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于是，将上述条件概率分别累乘，得到：</a:t>
                </a:r>
              </a:p>
              <a:p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好瓜</m:t>
                    </m:r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)×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青绿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是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蜷缩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是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浊响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是</m:t>
                        </m:r>
                      </m:sub>
                    </m:sSub>
                  </m:oMath>
                </a14:m>
                <a:r>
                  <a:rPr lang="en-US" altLang="zh-CN" sz="2800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……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≈0.038</m:t>
                    </m:r>
                  </m:oMath>
                </a14:m>
                <a:endParaRPr lang="en-US" altLang="zh-CN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好瓜</m:t>
                    </m:r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否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)×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青绿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蜷缩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浊响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否</m:t>
                        </m:r>
                      </m:sub>
                    </m:sSub>
                  </m:oMath>
                </a14:m>
                <a:r>
                  <a:rPr lang="en-US" altLang="zh-CN" sz="2800"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rPr>
                  <a:t>……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≈6.80×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zh-CN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zh-CN" altLang="en-US" sz="2800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因此，最终判定该瓜为：</a:t>
                </a:r>
                <a:r>
                  <a:rPr lang="zh-CN" altLang="en-US" sz="2800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好瓜</a:t>
                </a:r>
                <a:endParaRPr lang="en-US" altLang="zh-CN" sz="2800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endParaRPr lang="en-US" altLang="zh-CN" sz="2800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3429000"/>
                <a:ext cx="9518015" cy="2787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0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607201"/>
            <a:chOff x="550590" y="536707"/>
            <a:chExt cx="42710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08050" y="1635760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8050" y="2997200"/>
            <a:ext cx="95180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注意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</a:rPr>
              <a:t>：若某个属性在训练集中没有与类别同时出现过，那么会出现概率为</a:t>
            </a:r>
            <a:r>
              <a:rPr lang="en-US" altLang="zh-CN" sz="2800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“0”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的情况，该情况下，无论改样本其他属性明显偏向某一类别，最终结果都将可能判断错误</a:t>
            </a:r>
          </a:p>
          <a:p>
            <a:endParaRPr lang="zh-CN" altLang="en-US" sz="28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因此，为了避免出现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“0”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属性值，需要进行修正，常用的有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“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拉普拉斯修正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”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0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607201"/>
            <a:chOff x="550590" y="536707"/>
            <a:chExt cx="42710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08050" y="1635760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8050" y="2997200"/>
                <a:ext cx="9518015" cy="316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修正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：令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表示训练集中可能的类别数，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表示第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个属性可能的取值数，则可修正为：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|+1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|+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|+1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2997200"/>
                <a:ext cx="9518015" cy="31692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022975" y="4149090"/>
            <a:ext cx="4726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</a:rPr>
              <a:t>即假定</a:t>
            </a:r>
            <a:r>
              <a:rPr lang="en-US" altLang="zh-CN" sz="2800">
                <a:solidFill>
                  <a:srgbClr val="0070C0"/>
                </a:solidFill>
              </a:rPr>
              <a:t>D</a:t>
            </a:r>
            <a:r>
              <a:rPr lang="zh-CN" altLang="en-US" sz="2800">
                <a:solidFill>
                  <a:srgbClr val="0070C0"/>
                </a:solidFill>
              </a:rPr>
              <a:t>数据集很大，以至于对每个计数</a:t>
            </a:r>
            <a:r>
              <a:rPr lang="en-US" altLang="zh-CN" sz="2800">
                <a:solidFill>
                  <a:srgbClr val="0070C0"/>
                </a:solidFill>
              </a:rPr>
              <a:t>+1</a:t>
            </a:r>
            <a:r>
              <a:rPr lang="zh-CN" altLang="en-US" sz="2800">
                <a:solidFill>
                  <a:srgbClr val="0070C0"/>
                </a:solidFill>
              </a:rPr>
              <a:t>造成的估计概率的变化可以忽略不计！</a:t>
            </a:r>
          </a:p>
        </p:txBody>
      </p:sp>
    </p:spTree>
    <p:extLst>
      <p:ext uri="{BB962C8B-B14F-4D97-AF65-F5344CB8AC3E}">
        <p14:creationId xmlns:p14="http://schemas.microsoft.com/office/powerpoint/2010/main" val="230214777"/>
      </p:ext>
    </p:extLst>
  </p:cSld>
  <p:clrMapOvr>
    <a:masterClrMapping/>
  </p:clrMapOvr>
  <p:transition spd="slow" advTm="3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904022"/>
            <a:chOff x="550590" y="536707"/>
            <a:chExt cx="4271010" cy="904022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——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离散数据代码实现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B30336-E322-9ECD-7C01-6F611DA13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65" y="1588947"/>
            <a:ext cx="5286414" cy="42212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BFAD797-C1E2-75C3-C538-96B01EB74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96" y="360213"/>
            <a:ext cx="3774556" cy="24574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4D4967-E3B6-B477-1A38-41A29257E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796" y="2909944"/>
            <a:ext cx="2757508" cy="3500463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904022"/>
            <a:chOff x="550590" y="536707"/>
            <a:chExt cx="4271010" cy="904022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——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连续数据代码实现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628A83-DC97-960E-04CE-2D1E0466D7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2" y="1935100"/>
            <a:ext cx="4839806" cy="389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57236A-48CE-95E3-F9D8-37BBDB178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98" y="402048"/>
            <a:ext cx="4329480" cy="25401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C230ED-9F79-8B91-22B2-1AA2EF092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95" y="3655046"/>
            <a:ext cx="4244085" cy="22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8090"/>
      </p:ext>
    </p:extLst>
  </p:cSld>
  <p:clrMapOvr>
    <a:masterClrMapping/>
  </p:clrMapOvr>
  <p:transition spd="slow" advTm="3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1376772"/>
            <a:ext cx="6096000" cy="4104456"/>
            <a:chOff x="-8121" y="1376772"/>
            <a:chExt cx="6096000" cy="4104456"/>
          </a:xfrm>
        </p:grpSpPr>
        <p:sp>
          <p:nvSpPr>
            <p:cNvPr id="2" name="矩形 1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第二章</a:t>
                  </a:r>
                </a:p>
              </p:txBody>
            </p:sp>
            <p:sp>
              <p:nvSpPr>
                <p:cNvPr id="4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2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000" dirty="0">
                    <a:solidFill>
                      <a:prstClr val="white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半朴素贝叶斯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9095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0"/>
          <p:cNvSpPr txBox="1"/>
          <p:nvPr/>
        </p:nvSpPr>
        <p:spPr>
          <a:xfrm>
            <a:off x="1074544" y="3367423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984448" y="4161731"/>
            <a:ext cx="182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26054" t="1466" r="6529" b="37409"/>
          <a:stretch>
            <a:fillRect/>
          </a:stretch>
        </p:blipFill>
        <p:spPr>
          <a:xfrm>
            <a:off x="1499873" y="2234603"/>
            <a:ext cx="830998" cy="830998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5161078" y="981683"/>
            <a:ext cx="4030767" cy="831989"/>
            <a:chOff x="5289297" y="1123752"/>
            <a:chExt cx="4030767" cy="831989"/>
          </a:xfrm>
        </p:grpSpPr>
        <p:sp>
          <p:nvSpPr>
            <p:cNvPr id="7" name="TextBox 40"/>
            <p:cNvSpPr txBox="1"/>
            <p:nvPr/>
          </p:nvSpPr>
          <p:spPr>
            <a:xfrm>
              <a:off x="6605204" y="1266984"/>
              <a:ext cx="27148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sp>
          <p:nvSpPr>
            <p:cNvPr id="10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61078" y="2335899"/>
            <a:ext cx="4840565" cy="831989"/>
            <a:chOff x="5289297" y="1123752"/>
            <a:chExt cx="4840565" cy="831989"/>
          </a:xfrm>
        </p:grpSpPr>
        <p:sp>
          <p:nvSpPr>
            <p:cNvPr id="17" name="TextBox 40"/>
            <p:cNvSpPr txBox="1"/>
            <p:nvPr/>
          </p:nvSpPr>
          <p:spPr>
            <a:xfrm>
              <a:off x="6604977" y="1280954"/>
              <a:ext cx="35248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半朴素贝叶斯分类</a:t>
              </a:r>
            </a:p>
          </p:txBody>
        </p:sp>
        <p:sp>
          <p:nvSpPr>
            <p:cNvPr id="15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59102" y="3690114"/>
            <a:ext cx="4010447" cy="831989"/>
            <a:chOff x="5289297" y="1123752"/>
            <a:chExt cx="4010447" cy="831989"/>
          </a:xfrm>
        </p:grpSpPr>
        <p:sp>
          <p:nvSpPr>
            <p:cNvPr id="23" name="TextBox 40"/>
            <p:cNvSpPr txBox="1"/>
            <p:nvPr/>
          </p:nvSpPr>
          <p:spPr>
            <a:xfrm>
              <a:off x="6584884" y="1279049"/>
              <a:ext cx="27148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贝叶斯网络</a:t>
              </a: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59102" y="5044328"/>
            <a:ext cx="4082837" cy="831989"/>
            <a:chOff x="5289297" y="1123752"/>
            <a:chExt cx="4082837" cy="831989"/>
          </a:xfrm>
        </p:grpSpPr>
        <p:sp>
          <p:nvSpPr>
            <p:cNvPr id="29" name="TextBox 40"/>
            <p:cNvSpPr txBox="1"/>
            <p:nvPr/>
          </p:nvSpPr>
          <p:spPr>
            <a:xfrm>
              <a:off x="6657274" y="1279684"/>
              <a:ext cx="27148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总结</a:t>
              </a:r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29" y="3191"/>
            <a:ext cx="1484784" cy="1484784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207638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02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半朴素贝叶斯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8AEF47-D001-4155-6907-1741D043C426}"/>
              </a:ext>
            </a:extLst>
          </p:cNvPr>
          <p:cNvSpPr txBox="1"/>
          <p:nvPr/>
        </p:nvSpPr>
        <p:spPr>
          <a:xfrm>
            <a:off x="1623169" y="1293790"/>
            <a:ext cx="8590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-apple-system"/>
              </a:rPr>
              <a:t>半朴素贝叶斯分类器（</a:t>
            </a:r>
            <a:r>
              <a:rPr lang="en-US" altLang="zh-CN" sz="1600" b="0" i="0" dirty="0">
                <a:effectLst/>
                <a:latin typeface="-apple-system"/>
              </a:rPr>
              <a:t>Semi-Naive Bayes Classifier</a:t>
            </a:r>
            <a:r>
              <a:rPr lang="zh-CN" altLang="en-US" sz="1600" b="0" i="0" dirty="0">
                <a:effectLst/>
                <a:latin typeface="-apple-system"/>
              </a:rPr>
              <a:t>）是一种改进的朴素贝叶斯分类器，它在某些特征之间允许存在依赖关系。与传统的朴素贝叶斯分类器不同，半朴素贝叶斯分类器假设特征之间可能存在一定的关联性，并通过考虑一部分特征的条件依赖关系来提高分类准确性。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AD3DA7-EC9C-40A9-FDDD-4977A58BFE52}"/>
              </a:ext>
            </a:extLst>
          </p:cNvPr>
          <p:cNvSpPr txBox="1"/>
          <p:nvPr/>
        </p:nvSpPr>
        <p:spPr>
          <a:xfrm>
            <a:off x="1623169" y="2142348"/>
            <a:ext cx="859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-apple-system"/>
              </a:rPr>
              <a:t>半朴素贝叶斯分类器的主要思想是在计算条件概率时，不再假设所有特征之间相互独立，而是考虑一些相关特征的依赖关系。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B1881F-90C9-ACC9-6493-27FDED7D8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72" y="3696790"/>
            <a:ext cx="7797925" cy="18770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1CD2183-8CAE-C4FF-353D-6CD7BC293F4D}"/>
              </a:ext>
            </a:extLst>
          </p:cNvPr>
          <p:cNvSpPr txBox="1"/>
          <p:nvPr/>
        </p:nvSpPr>
        <p:spPr>
          <a:xfrm>
            <a:off x="2494806" y="5763796"/>
            <a:ext cx="198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E399E6-D804-5121-5C9D-814D3716A452}"/>
              </a:ext>
            </a:extLst>
          </p:cNvPr>
          <p:cNvSpPr txBox="1"/>
          <p:nvPr/>
        </p:nvSpPr>
        <p:spPr>
          <a:xfrm>
            <a:off x="4982530" y="577460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超父独依赖估计</a:t>
            </a: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6ABA83-6FD3-0CA1-D1AB-AC76F78EAA6B}"/>
              </a:ext>
            </a:extLst>
          </p:cNvPr>
          <p:cNvSpPr txBox="1"/>
          <p:nvPr/>
        </p:nvSpPr>
        <p:spPr>
          <a:xfrm>
            <a:off x="7686158" y="574859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树增广朴素贝叶斯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2BC501E-E7A3-CEF3-D716-9830618B3DCB}"/>
              </a:ext>
            </a:extLst>
          </p:cNvPr>
          <p:cNvSpPr txBox="1"/>
          <p:nvPr/>
        </p:nvSpPr>
        <p:spPr>
          <a:xfrm>
            <a:off x="1623170" y="2780928"/>
            <a:ext cx="879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-apple-system"/>
              </a:rPr>
              <a:t>基于不同的依赖特征的选择方法，</a:t>
            </a:r>
            <a:r>
              <a:rPr lang="en-US" altLang="zh-CN" sz="1600" dirty="0">
                <a:latin typeface="-apple-system"/>
              </a:rPr>
              <a:t>ODE </a:t>
            </a:r>
            <a:r>
              <a:rPr lang="zh-CN" altLang="en-US" sz="1600" dirty="0">
                <a:latin typeface="-apple-system"/>
              </a:rPr>
              <a:t>又可以分为超父独依赖估计（</a:t>
            </a:r>
            <a:r>
              <a:rPr lang="en-US" altLang="zh-CN" sz="1600" dirty="0">
                <a:latin typeface="-apple-system"/>
              </a:rPr>
              <a:t>Super Parent ODE</a:t>
            </a:r>
            <a:r>
              <a:rPr lang="zh-CN" altLang="en-US" sz="1600" dirty="0">
                <a:latin typeface="-apple-system"/>
              </a:rPr>
              <a:t>，</a:t>
            </a:r>
            <a:r>
              <a:rPr lang="en-US" altLang="zh-CN" sz="1600" dirty="0">
                <a:latin typeface="-apple-system"/>
              </a:rPr>
              <a:t>SPODE</a:t>
            </a:r>
            <a:r>
              <a:rPr lang="zh-CN" altLang="en-US" sz="1600" dirty="0">
                <a:latin typeface="-apple-system"/>
              </a:rPr>
              <a:t>），平均独依赖估计（</a:t>
            </a:r>
            <a:r>
              <a:rPr lang="en-US" altLang="zh-CN" sz="1600" dirty="0">
                <a:latin typeface="-apple-system"/>
              </a:rPr>
              <a:t>Averaged ODE</a:t>
            </a:r>
            <a:r>
              <a:rPr lang="zh-CN" altLang="en-US" sz="1600" dirty="0">
                <a:latin typeface="-apple-system"/>
              </a:rPr>
              <a:t>，</a:t>
            </a:r>
            <a:r>
              <a:rPr lang="en-US" altLang="zh-CN" sz="1600" dirty="0">
                <a:latin typeface="-apple-system"/>
              </a:rPr>
              <a:t>AODE</a:t>
            </a:r>
            <a:r>
              <a:rPr lang="zh-CN" altLang="en-US" sz="1600" dirty="0">
                <a:latin typeface="-apple-system"/>
              </a:rPr>
              <a:t>）和树增广朴素贝叶斯（</a:t>
            </a:r>
            <a:r>
              <a:rPr lang="en-US" altLang="zh-CN" sz="1600" dirty="0">
                <a:latin typeface="-apple-system"/>
              </a:rPr>
              <a:t>Tree Augmented Naive Bayes</a:t>
            </a:r>
            <a:r>
              <a:rPr lang="zh-CN" altLang="en-US" sz="1600" dirty="0">
                <a:latin typeface="-apple-system"/>
              </a:rPr>
              <a:t>，</a:t>
            </a:r>
            <a:r>
              <a:rPr lang="en-US" altLang="zh-CN" sz="1600" dirty="0">
                <a:latin typeface="-apple-system"/>
              </a:rPr>
              <a:t>TAN</a:t>
            </a:r>
            <a:r>
              <a:rPr lang="zh-CN" altLang="en-US" sz="1600" dirty="0">
                <a:latin typeface="-apple-system"/>
              </a:rPr>
              <a:t>）。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02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半朴素贝叶斯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DAC6597-4432-C21F-3C89-3B2CA8B1D7A5}"/>
              </a:ext>
            </a:extLst>
          </p:cNvPr>
          <p:cNvSpPr/>
          <p:nvPr/>
        </p:nvSpPr>
        <p:spPr>
          <a:xfrm>
            <a:off x="1142222" y="3284984"/>
            <a:ext cx="2166482" cy="788995"/>
          </a:xfrm>
          <a:custGeom>
            <a:avLst/>
            <a:gdLst>
              <a:gd name="connsiteX0" fmla="*/ 0 w 2166482"/>
              <a:gd name="connsiteY0" fmla="*/ 131502 h 788995"/>
              <a:gd name="connsiteX1" fmla="*/ 131502 w 2166482"/>
              <a:gd name="connsiteY1" fmla="*/ 0 h 788995"/>
              <a:gd name="connsiteX2" fmla="*/ 2034980 w 2166482"/>
              <a:gd name="connsiteY2" fmla="*/ 0 h 788995"/>
              <a:gd name="connsiteX3" fmla="*/ 2166482 w 2166482"/>
              <a:gd name="connsiteY3" fmla="*/ 131502 h 788995"/>
              <a:gd name="connsiteX4" fmla="*/ 2166482 w 2166482"/>
              <a:gd name="connsiteY4" fmla="*/ 657493 h 788995"/>
              <a:gd name="connsiteX5" fmla="*/ 2034980 w 2166482"/>
              <a:gd name="connsiteY5" fmla="*/ 788995 h 788995"/>
              <a:gd name="connsiteX6" fmla="*/ 131502 w 2166482"/>
              <a:gd name="connsiteY6" fmla="*/ 788995 h 788995"/>
              <a:gd name="connsiteX7" fmla="*/ 0 w 2166482"/>
              <a:gd name="connsiteY7" fmla="*/ 657493 h 788995"/>
              <a:gd name="connsiteX8" fmla="*/ 0 w 2166482"/>
              <a:gd name="connsiteY8" fmla="*/ 131502 h 78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482" h="788995">
                <a:moveTo>
                  <a:pt x="0" y="131502"/>
                </a:moveTo>
                <a:cubicBezTo>
                  <a:pt x="0" y="58875"/>
                  <a:pt x="58875" y="0"/>
                  <a:pt x="131502" y="0"/>
                </a:cubicBezTo>
                <a:lnTo>
                  <a:pt x="2034980" y="0"/>
                </a:lnTo>
                <a:cubicBezTo>
                  <a:pt x="2107607" y="0"/>
                  <a:pt x="2166482" y="58875"/>
                  <a:pt x="2166482" y="131502"/>
                </a:cubicBezTo>
                <a:lnTo>
                  <a:pt x="2166482" y="657493"/>
                </a:lnTo>
                <a:cubicBezTo>
                  <a:pt x="2166482" y="730120"/>
                  <a:pt x="2107607" y="788995"/>
                  <a:pt x="2034980" y="788995"/>
                </a:cubicBezTo>
                <a:lnTo>
                  <a:pt x="131502" y="788995"/>
                </a:lnTo>
                <a:cubicBezTo>
                  <a:pt x="58875" y="788995"/>
                  <a:pt x="0" y="730120"/>
                  <a:pt x="0" y="657493"/>
                </a:cubicBezTo>
                <a:lnTo>
                  <a:pt x="0" y="131502"/>
                </a:lnTo>
                <a:close/>
              </a:path>
            </a:pathLst>
          </a:custGeom>
          <a:ln>
            <a:solidFill>
              <a:srgbClr val="0D97FF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096" tIns="107096" rIns="107096" bIns="1070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1800" kern="1200" dirty="0">
                <a:solidFill>
                  <a:srgbClr val="0070C0"/>
                </a:solidFill>
              </a:rPr>
              <a:t>独依赖分类</a:t>
            </a:r>
            <a:r>
              <a:rPr lang="en-US" altLang="zh-CN" dirty="0">
                <a:solidFill>
                  <a:srgbClr val="0070C0"/>
                </a:solidFill>
              </a:rPr>
              <a:t>(ODE)</a:t>
            </a:r>
            <a:endParaRPr lang="zh-CN" altLang="en-US" sz="1800" kern="1200" dirty="0">
              <a:solidFill>
                <a:srgbClr val="0070C0"/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F6B0096-D2FC-1076-69EE-95399B07F624}"/>
              </a:ext>
            </a:extLst>
          </p:cNvPr>
          <p:cNvSpPr/>
          <p:nvPr/>
        </p:nvSpPr>
        <p:spPr>
          <a:xfrm>
            <a:off x="3803888" y="1379846"/>
            <a:ext cx="2651358" cy="788995"/>
          </a:xfrm>
          <a:custGeom>
            <a:avLst/>
            <a:gdLst>
              <a:gd name="connsiteX0" fmla="*/ 0 w 2166482"/>
              <a:gd name="connsiteY0" fmla="*/ 131502 h 788995"/>
              <a:gd name="connsiteX1" fmla="*/ 131502 w 2166482"/>
              <a:gd name="connsiteY1" fmla="*/ 0 h 788995"/>
              <a:gd name="connsiteX2" fmla="*/ 2034980 w 2166482"/>
              <a:gd name="connsiteY2" fmla="*/ 0 h 788995"/>
              <a:gd name="connsiteX3" fmla="*/ 2166482 w 2166482"/>
              <a:gd name="connsiteY3" fmla="*/ 131502 h 788995"/>
              <a:gd name="connsiteX4" fmla="*/ 2166482 w 2166482"/>
              <a:gd name="connsiteY4" fmla="*/ 657493 h 788995"/>
              <a:gd name="connsiteX5" fmla="*/ 2034980 w 2166482"/>
              <a:gd name="connsiteY5" fmla="*/ 788995 h 788995"/>
              <a:gd name="connsiteX6" fmla="*/ 131502 w 2166482"/>
              <a:gd name="connsiteY6" fmla="*/ 788995 h 788995"/>
              <a:gd name="connsiteX7" fmla="*/ 0 w 2166482"/>
              <a:gd name="connsiteY7" fmla="*/ 657493 h 788995"/>
              <a:gd name="connsiteX8" fmla="*/ 0 w 2166482"/>
              <a:gd name="connsiteY8" fmla="*/ 131502 h 78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482" h="788995">
                <a:moveTo>
                  <a:pt x="0" y="131502"/>
                </a:moveTo>
                <a:cubicBezTo>
                  <a:pt x="0" y="58875"/>
                  <a:pt x="58875" y="0"/>
                  <a:pt x="131502" y="0"/>
                </a:cubicBezTo>
                <a:lnTo>
                  <a:pt x="2034980" y="0"/>
                </a:lnTo>
                <a:cubicBezTo>
                  <a:pt x="2107607" y="0"/>
                  <a:pt x="2166482" y="58875"/>
                  <a:pt x="2166482" y="131502"/>
                </a:cubicBezTo>
                <a:lnTo>
                  <a:pt x="2166482" y="657493"/>
                </a:lnTo>
                <a:cubicBezTo>
                  <a:pt x="2166482" y="730120"/>
                  <a:pt x="2107607" y="788995"/>
                  <a:pt x="2034980" y="788995"/>
                </a:cubicBezTo>
                <a:lnTo>
                  <a:pt x="131502" y="788995"/>
                </a:lnTo>
                <a:cubicBezTo>
                  <a:pt x="58875" y="788995"/>
                  <a:pt x="0" y="730120"/>
                  <a:pt x="0" y="657493"/>
                </a:cubicBezTo>
                <a:lnTo>
                  <a:pt x="0" y="131502"/>
                </a:lnTo>
                <a:close/>
              </a:path>
            </a:pathLst>
          </a:custGeom>
          <a:ln>
            <a:solidFill>
              <a:srgbClr val="0D97FF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096" tIns="107096" rIns="107096" bIns="1070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1800" kern="1200" dirty="0">
                <a:solidFill>
                  <a:srgbClr val="0070C0"/>
                </a:solidFill>
                <a:ea typeface="思源黑体 CN Normal" panose="020B0400000000000000" pitchFamily="34" charset="-122"/>
              </a:rPr>
              <a:t>超父依赖</a:t>
            </a:r>
            <a:r>
              <a:rPr lang="en-US" altLang="zh-CN" sz="1800" kern="1200" dirty="0">
                <a:solidFill>
                  <a:srgbClr val="0070C0"/>
                </a:solidFill>
                <a:ea typeface="思源黑体 CN Normal" panose="020B0400000000000000" pitchFamily="34" charset="-122"/>
              </a:rPr>
              <a:t>(SPODE)</a:t>
            </a:r>
            <a:endParaRPr lang="zh-CN" altLang="en-US" sz="1800" kern="1200" dirty="0">
              <a:solidFill>
                <a:srgbClr val="0070C0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86A4D38-E533-B978-588C-0A56A13659C8}"/>
              </a:ext>
            </a:extLst>
          </p:cNvPr>
          <p:cNvSpPr/>
          <p:nvPr/>
        </p:nvSpPr>
        <p:spPr>
          <a:xfrm>
            <a:off x="3803888" y="3284983"/>
            <a:ext cx="2651358" cy="788995"/>
          </a:xfrm>
          <a:custGeom>
            <a:avLst/>
            <a:gdLst>
              <a:gd name="connsiteX0" fmla="*/ 0 w 2166482"/>
              <a:gd name="connsiteY0" fmla="*/ 131502 h 788995"/>
              <a:gd name="connsiteX1" fmla="*/ 131502 w 2166482"/>
              <a:gd name="connsiteY1" fmla="*/ 0 h 788995"/>
              <a:gd name="connsiteX2" fmla="*/ 2034980 w 2166482"/>
              <a:gd name="connsiteY2" fmla="*/ 0 h 788995"/>
              <a:gd name="connsiteX3" fmla="*/ 2166482 w 2166482"/>
              <a:gd name="connsiteY3" fmla="*/ 131502 h 788995"/>
              <a:gd name="connsiteX4" fmla="*/ 2166482 w 2166482"/>
              <a:gd name="connsiteY4" fmla="*/ 657493 h 788995"/>
              <a:gd name="connsiteX5" fmla="*/ 2034980 w 2166482"/>
              <a:gd name="connsiteY5" fmla="*/ 788995 h 788995"/>
              <a:gd name="connsiteX6" fmla="*/ 131502 w 2166482"/>
              <a:gd name="connsiteY6" fmla="*/ 788995 h 788995"/>
              <a:gd name="connsiteX7" fmla="*/ 0 w 2166482"/>
              <a:gd name="connsiteY7" fmla="*/ 657493 h 788995"/>
              <a:gd name="connsiteX8" fmla="*/ 0 w 2166482"/>
              <a:gd name="connsiteY8" fmla="*/ 131502 h 78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482" h="788995">
                <a:moveTo>
                  <a:pt x="0" y="131502"/>
                </a:moveTo>
                <a:cubicBezTo>
                  <a:pt x="0" y="58875"/>
                  <a:pt x="58875" y="0"/>
                  <a:pt x="131502" y="0"/>
                </a:cubicBezTo>
                <a:lnTo>
                  <a:pt x="2034980" y="0"/>
                </a:lnTo>
                <a:cubicBezTo>
                  <a:pt x="2107607" y="0"/>
                  <a:pt x="2166482" y="58875"/>
                  <a:pt x="2166482" y="131502"/>
                </a:cubicBezTo>
                <a:lnTo>
                  <a:pt x="2166482" y="657493"/>
                </a:lnTo>
                <a:cubicBezTo>
                  <a:pt x="2166482" y="730120"/>
                  <a:pt x="2107607" y="788995"/>
                  <a:pt x="2034980" y="788995"/>
                </a:cubicBezTo>
                <a:lnTo>
                  <a:pt x="131502" y="788995"/>
                </a:lnTo>
                <a:cubicBezTo>
                  <a:pt x="58875" y="788995"/>
                  <a:pt x="0" y="730120"/>
                  <a:pt x="0" y="657493"/>
                </a:cubicBezTo>
                <a:lnTo>
                  <a:pt x="0" y="131502"/>
                </a:lnTo>
                <a:close/>
              </a:path>
            </a:pathLst>
          </a:custGeom>
          <a:ln>
            <a:solidFill>
              <a:srgbClr val="0D97FF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096" tIns="107096" rIns="107096" bIns="107096" numCol="1" spcCol="1270" anchor="ctr" anchorCtr="0">
            <a:noAutofit/>
          </a:bodyPr>
          <a:lstStyle/>
          <a:p>
            <a:pPr algn="l"/>
            <a:r>
              <a:rPr lang="zh-CN" altLang="en-US" dirty="0">
                <a:solidFill>
                  <a:srgbClr val="0070C0"/>
                </a:solidFill>
                <a:ea typeface="思源黑体 CN Normal" panose="020B0400000000000000" pitchFamily="34" charset="-122"/>
              </a:rPr>
              <a:t>平均独依赖估计（</a:t>
            </a:r>
            <a:r>
              <a:rPr lang="en-US" altLang="zh-CN" dirty="0">
                <a:solidFill>
                  <a:srgbClr val="0070C0"/>
                </a:solidFill>
                <a:ea typeface="思源黑体 CN Normal" panose="020B0400000000000000" pitchFamily="34" charset="-122"/>
              </a:rPr>
              <a:t>AODE</a:t>
            </a:r>
            <a:r>
              <a:rPr lang="zh-CN" altLang="en-US" dirty="0">
                <a:solidFill>
                  <a:srgbClr val="0070C0"/>
                </a:solidFill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A70C780-FCCD-17AB-E82F-3F28ECF6126F}"/>
              </a:ext>
            </a:extLst>
          </p:cNvPr>
          <p:cNvSpPr/>
          <p:nvPr/>
        </p:nvSpPr>
        <p:spPr>
          <a:xfrm>
            <a:off x="3803888" y="5194742"/>
            <a:ext cx="2651358" cy="788995"/>
          </a:xfrm>
          <a:custGeom>
            <a:avLst/>
            <a:gdLst>
              <a:gd name="connsiteX0" fmla="*/ 0 w 2166482"/>
              <a:gd name="connsiteY0" fmla="*/ 131502 h 788995"/>
              <a:gd name="connsiteX1" fmla="*/ 131502 w 2166482"/>
              <a:gd name="connsiteY1" fmla="*/ 0 h 788995"/>
              <a:gd name="connsiteX2" fmla="*/ 2034980 w 2166482"/>
              <a:gd name="connsiteY2" fmla="*/ 0 h 788995"/>
              <a:gd name="connsiteX3" fmla="*/ 2166482 w 2166482"/>
              <a:gd name="connsiteY3" fmla="*/ 131502 h 788995"/>
              <a:gd name="connsiteX4" fmla="*/ 2166482 w 2166482"/>
              <a:gd name="connsiteY4" fmla="*/ 657493 h 788995"/>
              <a:gd name="connsiteX5" fmla="*/ 2034980 w 2166482"/>
              <a:gd name="connsiteY5" fmla="*/ 788995 h 788995"/>
              <a:gd name="connsiteX6" fmla="*/ 131502 w 2166482"/>
              <a:gd name="connsiteY6" fmla="*/ 788995 h 788995"/>
              <a:gd name="connsiteX7" fmla="*/ 0 w 2166482"/>
              <a:gd name="connsiteY7" fmla="*/ 657493 h 788995"/>
              <a:gd name="connsiteX8" fmla="*/ 0 w 2166482"/>
              <a:gd name="connsiteY8" fmla="*/ 131502 h 78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482" h="788995">
                <a:moveTo>
                  <a:pt x="0" y="131502"/>
                </a:moveTo>
                <a:cubicBezTo>
                  <a:pt x="0" y="58875"/>
                  <a:pt x="58875" y="0"/>
                  <a:pt x="131502" y="0"/>
                </a:cubicBezTo>
                <a:lnTo>
                  <a:pt x="2034980" y="0"/>
                </a:lnTo>
                <a:cubicBezTo>
                  <a:pt x="2107607" y="0"/>
                  <a:pt x="2166482" y="58875"/>
                  <a:pt x="2166482" y="131502"/>
                </a:cubicBezTo>
                <a:lnTo>
                  <a:pt x="2166482" y="657493"/>
                </a:lnTo>
                <a:cubicBezTo>
                  <a:pt x="2166482" y="730120"/>
                  <a:pt x="2107607" y="788995"/>
                  <a:pt x="2034980" y="788995"/>
                </a:cubicBezTo>
                <a:lnTo>
                  <a:pt x="131502" y="788995"/>
                </a:lnTo>
                <a:cubicBezTo>
                  <a:pt x="58875" y="788995"/>
                  <a:pt x="0" y="730120"/>
                  <a:pt x="0" y="657493"/>
                </a:cubicBezTo>
                <a:lnTo>
                  <a:pt x="0" y="131502"/>
                </a:lnTo>
                <a:close/>
              </a:path>
            </a:pathLst>
          </a:custGeom>
          <a:ln>
            <a:solidFill>
              <a:srgbClr val="0D97FF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096" tIns="107096" rIns="107096" bIns="107096" numCol="1" spcCol="1270" anchor="ctr" anchorCtr="0">
            <a:noAutofit/>
          </a:bodyPr>
          <a:lstStyle/>
          <a:p>
            <a:pPr algn="l"/>
            <a:r>
              <a:rPr lang="zh-CN" altLang="en-US" dirty="0">
                <a:solidFill>
                  <a:srgbClr val="0070C0"/>
                </a:solidFill>
                <a:ea typeface="思源黑体 CN Normal" panose="020B0400000000000000" pitchFamily="34" charset="-122"/>
              </a:rPr>
              <a:t>树增广朴素贝叶斯（</a:t>
            </a:r>
            <a:r>
              <a:rPr lang="en-US" altLang="zh-CN" dirty="0">
                <a:solidFill>
                  <a:srgbClr val="0070C0"/>
                </a:solidFill>
                <a:ea typeface="思源黑体 CN Normal" panose="020B0400000000000000" pitchFamily="34" charset="-122"/>
              </a:rPr>
              <a:t>TAN</a:t>
            </a:r>
            <a:r>
              <a:rPr lang="zh-CN" altLang="en-US" dirty="0">
                <a:solidFill>
                  <a:srgbClr val="0070C0"/>
                </a:solidFill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816967-0481-D7A4-7608-16EB26FC747E}"/>
              </a:ext>
            </a:extLst>
          </p:cNvPr>
          <p:cNvSpPr txBox="1"/>
          <p:nvPr/>
        </p:nvSpPr>
        <p:spPr>
          <a:xfrm>
            <a:off x="1142222" y="4221088"/>
            <a:ext cx="2166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每个特征依赖且仅依赖除它之外的另外一个特征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A99338-7C5B-1CA6-6B0B-BF0B613A70F9}"/>
              </a:ext>
            </a:extLst>
          </p:cNvPr>
          <p:cNvSpPr txBox="1"/>
          <p:nvPr/>
        </p:nvSpPr>
        <p:spPr>
          <a:xfrm>
            <a:off x="6853511" y="13126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SPODE </a:t>
            </a:r>
            <a:r>
              <a:rPr lang="zh-CN" altLang="en-US" dirty="0"/>
              <a:t>的特点是所有的特征都依赖于唯一的一个特征，这个被依赖的特征就叫做“超父”。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C69E5791-A276-806B-FC73-5B3724F60715}"/>
              </a:ext>
            </a:extLst>
          </p:cNvPr>
          <p:cNvSpPr/>
          <p:nvPr/>
        </p:nvSpPr>
        <p:spPr>
          <a:xfrm>
            <a:off x="3423185" y="1788467"/>
            <a:ext cx="266222" cy="38148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9AFBAB-B576-A037-0D95-37820E47A8D9}"/>
              </a:ext>
            </a:extLst>
          </p:cNvPr>
          <p:cNvSpPr txBox="1"/>
          <p:nvPr/>
        </p:nvSpPr>
        <p:spPr>
          <a:xfrm>
            <a:off x="6855842" y="2940816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AODE </a:t>
            </a:r>
            <a:r>
              <a:rPr lang="zh-CN" altLang="en-US" dirty="0"/>
              <a:t>是基于 </a:t>
            </a:r>
            <a:r>
              <a:rPr lang="en-US" altLang="zh-CN" dirty="0"/>
              <a:t>SPODE</a:t>
            </a:r>
            <a:r>
              <a:rPr lang="zh-CN" altLang="en-US" dirty="0"/>
              <a:t>，通过集成学习得到的一个独依赖分类器，与 </a:t>
            </a:r>
            <a:r>
              <a:rPr lang="en-US" altLang="zh-CN" dirty="0"/>
              <a:t>SPODE </a:t>
            </a:r>
            <a:r>
              <a:rPr lang="zh-CN" altLang="en-US" dirty="0"/>
              <a:t>的不同在于，</a:t>
            </a:r>
            <a:r>
              <a:rPr lang="en-US" altLang="zh-CN" dirty="0"/>
              <a:t>SPODE </a:t>
            </a:r>
            <a:r>
              <a:rPr lang="zh-CN" altLang="en-US" dirty="0"/>
              <a:t>是选择一个模型来进行预测，而在 </a:t>
            </a:r>
            <a:r>
              <a:rPr lang="en-US" altLang="zh-CN" dirty="0"/>
              <a:t>AODE </a:t>
            </a:r>
            <a:r>
              <a:rPr lang="zh-CN" altLang="en-US" dirty="0"/>
              <a:t>中，每个模型都进行一次预测，然后将预测结果进行平均后得到最终的预测结果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BDAB5D-16EA-B020-94DF-480F4CA90D25}"/>
              </a:ext>
            </a:extLst>
          </p:cNvPr>
          <p:cNvSpPr txBox="1"/>
          <p:nvPr/>
        </p:nvSpPr>
        <p:spPr>
          <a:xfrm>
            <a:off x="6853511" y="5127574"/>
            <a:ext cx="4742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 </a:t>
            </a:r>
            <a:r>
              <a:rPr lang="zh-CN" altLang="en-US" dirty="0"/>
              <a:t>计算两两特征之间的条件互信息，在选择每个特征的依赖特征时，选择互信息最大的对应特征即可。</a:t>
            </a:r>
          </a:p>
        </p:txBody>
      </p:sp>
    </p:spTree>
    <p:extLst>
      <p:ext uri="{BB962C8B-B14F-4D97-AF65-F5344CB8AC3E}">
        <p14:creationId xmlns:p14="http://schemas.microsoft.com/office/powerpoint/2010/main" val="3957869096"/>
      </p:ext>
    </p:extLst>
  </p:cSld>
  <p:clrMapOvr>
    <a:masterClrMapping/>
  </p:clrMapOvr>
  <p:transition spd="slow" advTm="3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第三章</a:t>
                  </a:r>
                </a:p>
              </p:txBody>
            </p:sp>
            <p:sp>
              <p:nvSpPr>
                <p:cNvPr id="4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3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000" dirty="0">
                    <a:solidFill>
                      <a:prstClr val="white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贝叶斯网络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03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贝叶斯网络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6F5A98-8336-2CA8-6830-69E43F360191}"/>
              </a:ext>
            </a:extLst>
          </p:cNvPr>
          <p:cNvSpPr txBox="1"/>
          <p:nvPr/>
        </p:nvSpPr>
        <p:spPr>
          <a:xfrm>
            <a:off x="1641068" y="1340768"/>
            <a:ext cx="86306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朴素贝叶斯中，假定了特征互相独立，但这不符合现实情况，于是半朴素贝叶斯做了一定的妥协，规定每一个特征可以依赖于另外一个特征，于是诞生了 </a:t>
            </a:r>
            <a:r>
              <a:rPr lang="en-US" altLang="zh-CN" dirty="0"/>
              <a:t>SPODE</a:t>
            </a:r>
            <a:r>
              <a:rPr lang="zh-CN" altLang="en-US" dirty="0"/>
              <a:t>，</a:t>
            </a:r>
            <a:r>
              <a:rPr lang="en-US" altLang="zh-CN" dirty="0"/>
              <a:t>AODE</a:t>
            </a:r>
            <a:r>
              <a:rPr lang="zh-CN" altLang="en-US" dirty="0"/>
              <a:t>，</a:t>
            </a:r>
            <a:r>
              <a:rPr lang="en-US" altLang="zh-CN" dirty="0"/>
              <a:t>TAN </a:t>
            </a:r>
            <a:r>
              <a:rPr lang="zh-CN" altLang="en-US" dirty="0"/>
              <a:t>等半朴素贝叶斯分类器，而</a:t>
            </a:r>
            <a:r>
              <a:rPr lang="zh-CN" altLang="en-US" sz="2000" b="1" dirty="0"/>
              <a:t>贝叶斯网络在半朴素贝叶斯的基础上更进一步，认为每个特征都可以依赖于另外多个特征</a:t>
            </a:r>
            <a:r>
              <a:rPr lang="zh-CN" altLang="en-US" dirty="0"/>
              <a:t>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955BA2E-7973-EDE3-C332-4EFB2A984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2996952"/>
            <a:ext cx="7406466" cy="27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46690"/>
      </p:ext>
    </p:extLst>
  </p:cSld>
  <p:clrMapOvr>
    <a:masterClrMapping/>
  </p:clrMapOvr>
  <p:transition spd="slow" advTm="3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第四章</a:t>
                  </a:r>
                </a:p>
              </p:txBody>
            </p:sp>
            <p:sp>
              <p:nvSpPr>
                <p:cNvPr id="4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4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cs"/>
                  </a:rPr>
                  <a:t>总结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04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A3B931B-BAE7-6F63-1F72-34946A2551E9}"/>
              </a:ext>
            </a:extLst>
          </p:cNvPr>
          <p:cNvSpPr txBox="1"/>
          <p:nvPr/>
        </p:nvSpPr>
        <p:spPr>
          <a:xfrm>
            <a:off x="1558702" y="1772816"/>
            <a:ext cx="8856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贝叶斯分类器是一种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基于贝叶斯定理</a:t>
            </a:r>
            <a:r>
              <a:rPr lang="zh-CN" altLang="en-US" b="0" i="0" dirty="0">
                <a:effectLst/>
                <a:latin typeface="-apple-system"/>
              </a:rPr>
              <a:t>的机器学习算法，用于进行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分类任务</a:t>
            </a:r>
            <a:r>
              <a:rPr lang="zh-CN" altLang="en-US" b="0" i="0" dirty="0">
                <a:effectLst/>
                <a:latin typeface="-apple-system"/>
              </a:rPr>
              <a:t>。它的核心思想是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根据已知的先验概率和特征的条件概率，计算出后验概率，然后根据后验概率进行分类。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贝叶斯分类器的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主要优点</a:t>
            </a:r>
            <a:r>
              <a:rPr lang="zh-CN" altLang="en-US" b="0" i="0" dirty="0">
                <a:effectLst/>
                <a:latin typeface="-apple-system"/>
              </a:rPr>
              <a:t>是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简单、易于实现和高效</a:t>
            </a:r>
            <a:r>
              <a:rPr lang="zh-CN" altLang="en-US" b="0" i="0" dirty="0">
                <a:effectLst/>
                <a:latin typeface="-apple-system"/>
              </a:rPr>
              <a:t>。它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不需要大量的训练数据</a:t>
            </a:r>
            <a:r>
              <a:rPr lang="zh-CN" altLang="en-US" b="0" i="0" dirty="0">
                <a:effectLst/>
                <a:latin typeface="-apple-system"/>
              </a:rPr>
              <a:t>，可以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处理高维特征空间</a:t>
            </a:r>
            <a:r>
              <a:rPr lang="zh-CN" altLang="en-US" b="0" i="0" dirty="0">
                <a:effectLst/>
                <a:latin typeface="-apple-system"/>
              </a:rPr>
              <a:t>，并且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对噪声和缺失数据具有较好的鲁棒性（</a:t>
            </a:r>
            <a:r>
              <a:rPr lang="zh-CN" altLang="en-US" b="1" dirty="0">
                <a:solidFill>
                  <a:srgbClr val="3366FF"/>
                </a:solidFill>
                <a:latin typeface="-apple-system"/>
              </a:rPr>
              <a:t>算法比较健壮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effectLst/>
                <a:latin typeface="-apple-system"/>
              </a:rPr>
              <a:t>。此外，贝叶斯分类器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还可以通过增量学习来适应新的数据。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贝叶斯分类器的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主要缺点</a:t>
            </a:r>
            <a:r>
              <a:rPr lang="zh-CN" altLang="en-US" b="0" i="0" dirty="0">
                <a:effectLst/>
                <a:latin typeface="-apple-system"/>
              </a:rPr>
              <a:t>是</a:t>
            </a:r>
            <a:r>
              <a:rPr lang="zh-CN" altLang="en-US" b="1" i="0" dirty="0">
                <a:solidFill>
                  <a:srgbClr val="92D050"/>
                </a:solidFill>
                <a:effectLst/>
                <a:latin typeface="-apple-system"/>
              </a:rPr>
              <a:t>假设特征之间是独立的</a:t>
            </a:r>
            <a:r>
              <a:rPr lang="zh-CN" altLang="en-US" b="0" i="0" dirty="0">
                <a:effectLst/>
                <a:latin typeface="-apple-system"/>
              </a:rPr>
              <a:t>，这在实际应用中往往不成立。此外，它</a:t>
            </a:r>
            <a:r>
              <a:rPr lang="zh-CN" altLang="en-US" b="0" i="0" dirty="0">
                <a:solidFill>
                  <a:srgbClr val="92D050"/>
                </a:solidFill>
                <a:effectLst/>
                <a:latin typeface="-apple-system"/>
              </a:rPr>
              <a:t>对</a:t>
            </a:r>
            <a:r>
              <a:rPr lang="zh-CN" altLang="en-US" b="1" i="0" dirty="0">
                <a:solidFill>
                  <a:srgbClr val="92D050"/>
                </a:solidFill>
                <a:effectLst/>
                <a:latin typeface="-apple-system"/>
              </a:rPr>
              <a:t>特征空间的分布做了严格的假设</a:t>
            </a:r>
            <a:r>
              <a:rPr lang="zh-CN" altLang="en-US" b="0" i="0" dirty="0">
                <a:effectLst/>
                <a:latin typeface="-apple-system"/>
              </a:rPr>
              <a:t>，如果数据的分布与假设不符，分类器的性能可能会下降。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贝叶斯分类器的应用非常广泛。它可以用于</a:t>
            </a:r>
            <a:r>
              <a:rPr lang="zh-CN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文本分类、垃圾邮件过滤、情感分析</a:t>
            </a:r>
            <a:r>
              <a:rPr lang="zh-CN" altLang="en-US" b="0" i="0" dirty="0">
                <a:effectLst/>
                <a:latin typeface="-apple-system"/>
              </a:rPr>
              <a:t>等多种任务。在实际应用中，贝叶斯分类器常常与其他机器学习算法结合使用，例如朴素贝叶斯分类器和支持向量机的结合，可以提高分类器的性能。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总之，贝叶斯分类器是一种</a:t>
            </a:r>
            <a:r>
              <a:rPr lang="zh-CN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简单、高效的分类算法</a:t>
            </a:r>
            <a:r>
              <a:rPr lang="zh-CN" altLang="en-US" b="0" i="0" dirty="0">
                <a:effectLst/>
                <a:latin typeface="-apple-system"/>
              </a:rPr>
              <a:t>，适用于</a:t>
            </a:r>
            <a:r>
              <a:rPr lang="zh-CN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处理高维特征空间和噪声数据</a:t>
            </a:r>
            <a:r>
              <a:rPr lang="zh-CN" altLang="en-US" b="0" i="0" dirty="0">
                <a:effectLst/>
                <a:latin typeface="-apple-system"/>
              </a:rPr>
              <a:t>。虽然它有一些假设和局限性，但在很多实际应用中仍然具有较好的性能。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 advTm="3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598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74926" y="3007408"/>
            <a:ext cx="7445127" cy="843181"/>
            <a:chOff x="3521514" y="3051796"/>
            <a:chExt cx="7445127" cy="843181"/>
          </a:xfrm>
        </p:grpSpPr>
        <p:sp>
          <p:nvSpPr>
            <p:cNvPr id="3" name="TextBox 40"/>
            <p:cNvSpPr txBox="1"/>
            <p:nvPr/>
          </p:nvSpPr>
          <p:spPr>
            <a:xfrm>
              <a:off x="3521514" y="3051796"/>
              <a:ext cx="744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到此结束  谢谢观看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670386" y="3894977"/>
              <a:ext cx="514738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26054" t="1466" r="6529" b="37409"/>
          <a:stretch>
            <a:fillRect/>
          </a:stretch>
        </p:blipFill>
        <p:spPr>
          <a:xfrm>
            <a:off x="1918742" y="2341491"/>
            <a:ext cx="2175017" cy="2175017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63" y="1121562"/>
            <a:ext cx="2206650" cy="863776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第一章</a:t>
                  </a:r>
                </a:p>
              </p:txBody>
            </p:sp>
            <p:sp>
              <p:nvSpPr>
                <p:cNvPr id="4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1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cs"/>
                  </a:rPr>
                  <a:t>朴素贝叶斯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5614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271010" cy="607201"/>
            <a:chOff x="550590" y="536707"/>
            <a:chExt cx="42710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5509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pic>
        <p:nvPicPr>
          <p:cNvPr id="3" name="图片 2" descr="beiyes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45" y="1840230"/>
            <a:ext cx="4732655" cy="304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238875" y="1659890"/>
            <a:ext cx="42926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02060"/>
                </a:solidFill>
                <a:latin typeface="+mn-ea"/>
              </a:rPr>
              <a:t>贝叶斯分类法是统计学分类方法，是一类基于贝叶斯定理的分类方法的总称</a:t>
            </a:r>
          </a:p>
          <a:p>
            <a:endParaRPr lang="zh-CN" altLang="en-US" sz="3200" b="1">
              <a:solidFill>
                <a:srgbClr val="002060"/>
              </a:solidFill>
              <a:latin typeface="+mn-ea"/>
            </a:endParaRPr>
          </a:p>
          <a:p>
            <a:r>
              <a:rPr lang="zh-CN" altLang="en-US" sz="3200" b="1">
                <a:solidFill>
                  <a:srgbClr val="002060"/>
                </a:solidFill>
                <a:latin typeface="+mn-ea"/>
              </a:rPr>
              <a:t>因此想理解贝叶斯分类，需要先理解贝叶斯定理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766185" cy="607201"/>
            <a:chOff x="550590" y="536707"/>
            <a:chExt cx="3766185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0460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01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>
            <p:custDataLst>
              <p:tags r:id="rId1"/>
            </p:custDataLst>
          </p:nvPr>
        </p:nvGraphicFramePr>
        <p:xfrm>
          <a:off x="924560" y="1704975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66445" y="3213100"/>
            <a:ext cx="4270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先验概率：</a:t>
            </a:r>
            <a:r>
              <a:rPr lang="en-US" altLang="zh-CN" sz="3200"/>
              <a:t>P(</a:t>
            </a:r>
            <a:r>
              <a:rPr lang="zh-CN" altLang="en-US" sz="3200"/>
              <a:t>好瓜</a:t>
            </a:r>
            <a:r>
              <a:rPr lang="en-US" altLang="zh-CN" sz="3200"/>
              <a:t>=</a:t>
            </a:r>
            <a:r>
              <a:rPr lang="zh-CN" altLang="en-US" sz="3200"/>
              <a:t>是</a:t>
            </a:r>
            <a:r>
              <a:rPr lang="en-US" altLang="zh-CN" sz="3200"/>
              <a:t>)</a:t>
            </a:r>
            <a:endParaRPr lang="zh-CN" altLang="en-US" sz="3200"/>
          </a:p>
        </p:txBody>
      </p:sp>
      <p:sp>
        <p:nvSpPr>
          <p:cNvPr id="26" name="文本框 25"/>
          <p:cNvSpPr txBox="1"/>
          <p:nvPr/>
        </p:nvSpPr>
        <p:spPr>
          <a:xfrm>
            <a:off x="766445" y="4185285"/>
            <a:ext cx="10572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后验概率：</a:t>
            </a:r>
            <a:r>
              <a:rPr lang="en-US" altLang="zh-CN" sz="3200"/>
              <a:t>P(</a:t>
            </a:r>
            <a:r>
              <a:rPr lang="zh-CN" altLang="en-US" sz="3200"/>
              <a:t>色泽</a:t>
            </a:r>
            <a:r>
              <a:rPr lang="en-US" altLang="zh-CN" sz="3200"/>
              <a:t>=</a:t>
            </a:r>
            <a:r>
              <a:rPr lang="zh-CN" altLang="en-US" sz="3200"/>
              <a:t>青绿</a:t>
            </a:r>
            <a:r>
              <a:rPr lang="en-US" altLang="zh-CN" sz="3200"/>
              <a:t>,</a:t>
            </a:r>
            <a:r>
              <a:rPr lang="zh-CN" altLang="en-US" sz="3200"/>
              <a:t>根蒂</a:t>
            </a:r>
            <a:r>
              <a:rPr lang="en-US" altLang="zh-CN" sz="3200"/>
              <a:t>=</a:t>
            </a:r>
            <a:r>
              <a:rPr lang="zh-CN" altLang="en-US" sz="3200"/>
              <a:t>蜷缩</a:t>
            </a:r>
            <a:r>
              <a:rPr lang="en-US" altLang="zh-CN" sz="3200"/>
              <a:t>……|</a:t>
            </a:r>
            <a:r>
              <a:rPr lang="zh-CN" altLang="en-US" sz="3200"/>
              <a:t>好瓜</a:t>
            </a:r>
            <a:r>
              <a:rPr lang="en-US" altLang="zh-CN" sz="3200"/>
              <a:t>=</a:t>
            </a:r>
            <a:r>
              <a:rPr lang="zh-CN" altLang="en-US" sz="3200"/>
              <a:t>是</a:t>
            </a:r>
            <a:r>
              <a:rPr lang="en-US" altLang="zh-CN" sz="3200"/>
              <a:t>)</a:t>
            </a:r>
            <a:endParaRPr lang="zh-CN" altLang="en-US" sz="32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086985" y="3500755"/>
            <a:ext cx="935990" cy="8636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8327390" y="3213100"/>
            <a:ext cx="197485" cy="108013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22975" y="2997200"/>
            <a:ext cx="824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002060"/>
                </a:solidFill>
              </a:rPr>
              <a:t>H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399145" y="2780665"/>
            <a:ext cx="910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00206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4055" y="5013325"/>
                <a:ext cx="10327640" cy="106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/>
                  <a:t>贝叶斯定理：</a:t>
                </a:r>
                <a:r>
                  <a:rPr lang="en-US" altLang="zh-CN" sz="3200" i="1"/>
                  <a:t>P(H|X)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5" y="5013325"/>
                <a:ext cx="10327640" cy="1060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8174990" y="5354320"/>
            <a:ext cx="3032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C00000"/>
                </a:solidFill>
              </a:rPr>
              <a:t>执果索因！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182110" cy="607201"/>
            <a:chOff x="550590" y="536707"/>
            <a:chExt cx="418211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4620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01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24560" y="1687830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10590" y="3068955"/>
            <a:ext cx="93662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基本思想</a:t>
            </a:r>
            <a:r>
              <a:rPr lang="zh-CN" altLang="en-US" sz="2800">
                <a:solidFill>
                  <a:srgbClr val="002060"/>
                </a:solidFill>
              </a:rPr>
              <a:t>：对于给定的待分类项，求解在各类别出现的情况下，各属性的后验概率，哪个类别的概率最大，就认为此项属于这个类别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82345" y="4580890"/>
                <a:ext cx="10379710" cy="962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i="1">
                    <a:sym typeface="+mn-ea"/>
                  </a:rPr>
                  <a:t>P(X|H)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/>
                  <a:t>  </a:t>
                </a:r>
                <a:r>
                  <a:rPr lang="en-US" altLang="zh-CN" sz="3600" i="1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limLoc m:val="undOvr"/>
                        <m:ctrlPr>
                          <a:rPr lang="en-US" altLang="zh-CN" sz="3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p>
                      <m:e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600" i="1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45" y="4580890"/>
                <a:ext cx="10379710" cy="9620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935095" y="5805170"/>
            <a:ext cx="5194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</a:rPr>
              <a:t>朴素：属性条件独立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942840" y="5183505"/>
            <a:ext cx="148590" cy="765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0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939540" cy="607201"/>
            <a:chOff x="550590" y="536707"/>
            <a:chExt cx="3939540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2194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01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10590" y="1557020"/>
                <a:ext cx="8304530" cy="962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limLoc m:val="undOvr"/>
                        <m:ctrlPr>
                          <a:rPr lang="en-US" altLang="zh-CN" sz="3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p>
                      <m:e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" y="1557020"/>
                <a:ext cx="8304530" cy="9620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82345" y="2780665"/>
            <a:ext cx="76346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</a:rPr>
              <a:t>因为对于所有类别来说，</a:t>
            </a:r>
            <a:r>
              <a:rPr lang="en-US" altLang="zh-CN" sz="2800">
                <a:solidFill>
                  <a:srgbClr val="0070C0"/>
                </a:solidFill>
              </a:rPr>
              <a:t>P(H)</a:t>
            </a:r>
            <a:r>
              <a:rPr lang="zh-CN" altLang="en-US" sz="2800">
                <a:solidFill>
                  <a:srgbClr val="0070C0"/>
                </a:solidFill>
              </a:rPr>
              <a:t>都是一样的，所以贝叶斯分类器的表达式如下：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10590" y="3644900"/>
                <a:ext cx="9567545" cy="1496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𝑟𝑒𝑠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" y="3644900"/>
                <a:ext cx="9567545" cy="14960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910590" y="5140960"/>
            <a:ext cx="8385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</a:rPr>
              <a:t>因此，朴素贝叶斯分类器的训练过程是基于训练集</a:t>
            </a:r>
            <a:r>
              <a:rPr lang="en-US" altLang="zh-CN" sz="2800">
                <a:solidFill>
                  <a:srgbClr val="0070C0"/>
                </a:solidFill>
              </a:rPr>
              <a:t>D</a:t>
            </a:r>
            <a:r>
              <a:rPr lang="zh-CN" altLang="en-US" sz="2800">
                <a:solidFill>
                  <a:srgbClr val="0070C0"/>
                </a:solidFill>
              </a:rPr>
              <a:t>来估计类先验概率，并为每个属性估计条件概率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143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478655" cy="607201"/>
            <a:chOff x="550590" y="536707"/>
            <a:chExt cx="4478655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75856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01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16305" y="1370965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47090" y="2843530"/>
                <a:ext cx="10180320" cy="11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rgbClr val="0070C0"/>
                    </a:solidFill>
                  </a:rPr>
                  <a:t>先验概率</a:t>
                </a:r>
                <a:r>
                  <a:rPr lang="zh-CN" altLang="en-US" sz="2800"/>
                  <a:t>：令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表示训练集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D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中第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类样本组成的集合，若有充足的独立同分布的样本，则：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0" y="2843530"/>
                <a:ext cx="10180320" cy="11918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7090" y="3933190"/>
                <a:ext cx="10180320" cy="1866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rgbClr val="0070C0"/>
                    </a:solidFill>
                  </a:rPr>
                  <a:t>条件概率</a:t>
                </a:r>
                <a:r>
                  <a:rPr lang="zh-CN" altLang="en-US" sz="2800"/>
                  <a:t>：令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中在第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个属性上取值为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的样本组成的集合，那么对离散属性而言，条件概率可以估计为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0" y="3933190"/>
                <a:ext cx="10180320" cy="18669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143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478655" cy="607201"/>
            <a:chOff x="550590" y="536707"/>
            <a:chExt cx="4478655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75856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01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朴素贝叶斯分类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16305" y="1370965"/>
          <a:ext cx="10242550" cy="1052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编号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色泽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根蒂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敲声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纹理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脐部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触感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密度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含糖率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好瓜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青绿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蜷缩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浊响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清晰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凹陷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硬滑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0.697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0.460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7090" y="2843530"/>
                <a:ext cx="10180320" cy="276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rgbClr val="0070C0"/>
                    </a:solidFill>
                  </a:rPr>
                  <a:t>条件概率</a:t>
                </a:r>
                <a:r>
                  <a:rPr lang="zh-CN" altLang="en-US" sz="2800"/>
                  <a:t>：对于连续属性，可以考虑概率密度函数，假定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)~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800"/>
                  <a:t>,</a:t>
                </a:r>
                <a:r>
                  <a:rPr lang="zh-CN" altLang="en-US" sz="280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分别是该类样本在第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个属性</a:t>
                </a:r>
              </a:p>
              <a:p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上的均值和方差，则：</a:t>
                </a:r>
              </a:p>
              <a:p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𝑒𝑥𝑝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𝜇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0" y="2843530"/>
                <a:ext cx="10180320" cy="27628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风格毕业论文答辩课程演示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096474-9abb-49ec-886f-5c76a015cf3a}"/>
  <p:tag name="TABLE_ENDDRAG_ORIGIN_RECT" val="806*124"/>
  <p:tag name="TABLE_ENDDRAG_RECT" val="74*118*806*12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1667</Words>
  <Application>Microsoft Office PowerPoint</Application>
  <PresentationFormat>自定义</PresentationFormat>
  <Paragraphs>339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思源黑体 CN Bold</vt:lpstr>
      <vt:lpstr>思源黑体 CN Normal</vt:lpstr>
      <vt:lpstr>宋体</vt:lpstr>
      <vt:lpstr>字魂36号-孙新恒宋楷体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蓝色简约风格毕业论文答辩课程演示PPT模板</dc:title>
  <dc:creator>深度联盟http://www.deepbbs.org</dc:creator>
  <cp:lastModifiedBy>郎 志远</cp:lastModifiedBy>
  <cp:revision>117</cp:revision>
  <dcterms:created xsi:type="dcterms:W3CDTF">2016-05-04T11:42:00Z</dcterms:created>
  <dcterms:modified xsi:type="dcterms:W3CDTF">2023-09-16T08:23:56Z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F0CB0368CF6F4C79901D9807F763B2DF</vt:lpwstr>
  </property>
</Properties>
</file>