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7"/>
  </p:notesMasterIdLst>
  <p:sldIdLst>
    <p:sldId id="316" r:id="rId2"/>
    <p:sldId id="259" r:id="rId3"/>
    <p:sldId id="282" r:id="rId4"/>
    <p:sldId id="298" r:id="rId5"/>
    <p:sldId id="334" r:id="rId6"/>
    <p:sldId id="283" r:id="rId7"/>
    <p:sldId id="336" r:id="rId8"/>
    <p:sldId id="337" r:id="rId9"/>
    <p:sldId id="338" r:id="rId10"/>
    <p:sldId id="284" r:id="rId11"/>
    <p:sldId id="341" r:id="rId12"/>
    <p:sldId id="333" r:id="rId13"/>
    <p:sldId id="347" r:id="rId14"/>
    <p:sldId id="348" r:id="rId15"/>
    <p:sldId id="349" r:id="rId16"/>
    <p:sldId id="350" r:id="rId17"/>
    <p:sldId id="351" r:id="rId18"/>
    <p:sldId id="352" r:id="rId19"/>
    <p:sldId id="353" r:id="rId20"/>
    <p:sldId id="354" r:id="rId21"/>
    <p:sldId id="355" r:id="rId22"/>
    <p:sldId id="356" r:id="rId23"/>
    <p:sldId id="285" r:id="rId24"/>
    <p:sldId id="304" r:id="rId25"/>
    <p:sldId id="357" r:id="rId26"/>
    <p:sldId id="358" r:id="rId27"/>
    <p:sldId id="359" r:id="rId28"/>
    <p:sldId id="361" r:id="rId29"/>
    <p:sldId id="362" r:id="rId30"/>
    <p:sldId id="286" r:id="rId31"/>
    <p:sldId id="345" r:id="rId32"/>
    <p:sldId id="346" r:id="rId33"/>
    <p:sldId id="287" r:id="rId34"/>
    <p:sldId id="307" r:id="rId35"/>
    <p:sldId id="28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iyu liu" initials="z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2" autoAdjust="0"/>
    <p:restoredTop sz="71134" autoAdjust="0"/>
  </p:normalViewPr>
  <p:slideViewPr>
    <p:cSldViewPr snapToGrid="0">
      <p:cViewPr varScale="1">
        <p:scale>
          <a:sx n="54" d="100"/>
          <a:sy n="54" d="100"/>
        </p:scale>
        <p:origin x="1842" y="78"/>
      </p:cViewPr>
      <p:guideLst>
        <p:guide orient="horz" pos="2160"/>
        <p:guide pos="3840"/>
      </p:guideLst>
    </p:cSldViewPr>
  </p:slideViewPr>
  <p:outlineViewPr>
    <p:cViewPr>
      <p:scale>
        <a:sx n="33" d="100"/>
        <a:sy n="33" d="100"/>
      </p:scale>
      <p:origin x="0" y="-798"/>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58" d="100"/>
          <a:sy n="58" d="100"/>
        </p:scale>
        <p:origin x="169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93679B-EEA8-40FE-BAE9-FADFA7187C74}" type="datetimeFigureOut">
              <a:rPr lang="zh-CN" altLang="en-US" smtClean="0"/>
              <a:t>2020/1/5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B5C6A-C84C-4179-BC9A-03B712505A32}" type="slidenum">
              <a:rPr lang="zh-CN" altLang="en-US" smtClean="0"/>
              <a:t>‹#›</a:t>
            </a:fld>
            <a:endParaRPr lang="zh-CN" altLang="en-US"/>
          </a:p>
        </p:txBody>
      </p:sp>
    </p:spTree>
    <p:extLst>
      <p:ext uri="{BB962C8B-B14F-4D97-AF65-F5344CB8AC3E}">
        <p14:creationId xmlns:p14="http://schemas.microsoft.com/office/powerpoint/2010/main" val="1434831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AB5C6A-C84C-4179-BC9A-03B712505A32}" type="slidenum">
              <a:rPr lang="zh-CN" altLang="en-US" smtClean="0"/>
              <a:t>1</a:t>
            </a:fld>
            <a:endParaRPr lang="zh-CN" altLang="en-US"/>
          </a:p>
        </p:txBody>
      </p:sp>
    </p:spTree>
    <p:extLst>
      <p:ext uri="{BB962C8B-B14F-4D97-AF65-F5344CB8AC3E}">
        <p14:creationId xmlns:p14="http://schemas.microsoft.com/office/powerpoint/2010/main" val="139163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12</a:t>
            </a:fld>
            <a:endParaRPr lang="zh-CN" altLang="en-US"/>
          </a:p>
        </p:txBody>
      </p:sp>
    </p:spTree>
    <p:extLst>
      <p:ext uri="{BB962C8B-B14F-4D97-AF65-F5344CB8AC3E}">
        <p14:creationId xmlns:p14="http://schemas.microsoft.com/office/powerpoint/2010/main" val="123283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学人文地理的同学们如果知道就不讲</a:t>
            </a:r>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13</a:t>
            </a:fld>
            <a:endParaRPr lang="zh-CN" altLang="en-US"/>
          </a:p>
        </p:txBody>
      </p:sp>
    </p:spTree>
    <p:extLst>
      <p:ext uri="{BB962C8B-B14F-4D97-AF65-F5344CB8AC3E}">
        <p14:creationId xmlns:p14="http://schemas.microsoft.com/office/powerpoint/2010/main" val="1578837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14</a:t>
            </a:fld>
            <a:endParaRPr lang="zh-CN" altLang="en-US"/>
          </a:p>
        </p:txBody>
      </p:sp>
    </p:spTree>
    <p:extLst>
      <p:ext uri="{BB962C8B-B14F-4D97-AF65-F5344CB8AC3E}">
        <p14:creationId xmlns:p14="http://schemas.microsoft.com/office/powerpoint/2010/main" val="2183417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15</a:t>
            </a:fld>
            <a:endParaRPr lang="zh-CN" altLang="en-US"/>
          </a:p>
        </p:txBody>
      </p:sp>
    </p:spTree>
    <p:extLst>
      <p:ext uri="{BB962C8B-B14F-4D97-AF65-F5344CB8AC3E}">
        <p14:creationId xmlns:p14="http://schemas.microsoft.com/office/powerpoint/2010/main" val="2165257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学人文地理的同学们如果知道就不讲</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16</a:t>
            </a:fld>
            <a:endParaRPr lang="zh-CN" altLang="en-US"/>
          </a:p>
        </p:txBody>
      </p:sp>
    </p:spTree>
    <p:extLst>
      <p:ext uri="{BB962C8B-B14F-4D97-AF65-F5344CB8AC3E}">
        <p14:creationId xmlns:p14="http://schemas.microsoft.com/office/powerpoint/2010/main" val="2800329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17</a:t>
            </a:fld>
            <a:endParaRPr lang="zh-CN" altLang="en-US"/>
          </a:p>
        </p:txBody>
      </p:sp>
    </p:spTree>
    <p:extLst>
      <p:ext uri="{BB962C8B-B14F-4D97-AF65-F5344CB8AC3E}">
        <p14:creationId xmlns:p14="http://schemas.microsoft.com/office/powerpoint/2010/main" val="3264760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学人文地理的同学们如果知道就不讲</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18</a:t>
            </a:fld>
            <a:endParaRPr lang="zh-CN" altLang="en-US"/>
          </a:p>
        </p:txBody>
      </p:sp>
    </p:spTree>
    <p:extLst>
      <p:ext uri="{BB962C8B-B14F-4D97-AF65-F5344CB8AC3E}">
        <p14:creationId xmlns:p14="http://schemas.microsoft.com/office/powerpoint/2010/main" val="2258022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19</a:t>
            </a:fld>
            <a:endParaRPr lang="zh-CN" altLang="en-US"/>
          </a:p>
        </p:txBody>
      </p:sp>
    </p:spTree>
    <p:extLst>
      <p:ext uri="{BB962C8B-B14F-4D97-AF65-F5344CB8AC3E}">
        <p14:creationId xmlns:p14="http://schemas.microsoft.com/office/powerpoint/2010/main" val="2020327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20</a:t>
            </a:fld>
            <a:endParaRPr lang="zh-CN" altLang="en-US"/>
          </a:p>
        </p:txBody>
      </p:sp>
    </p:spTree>
    <p:extLst>
      <p:ext uri="{BB962C8B-B14F-4D97-AF65-F5344CB8AC3E}">
        <p14:creationId xmlns:p14="http://schemas.microsoft.com/office/powerpoint/2010/main" val="460786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Influence of Spatial Features on Land and Housing Prices* GAO </a:t>
            </a:r>
            <a:r>
              <a:rPr lang="en-US" altLang="zh-CN" dirty="0" err="1" smtClean="0"/>
              <a:t>Xiaolu</a:t>
            </a:r>
            <a:r>
              <a:rPr lang="en-US" altLang="zh-CN" dirty="0" smtClean="0"/>
              <a:t> (</a:t>
            </a:r>
            <a:r>
              <a:rPr lang="zh-CN" altLang="en-US" dirty="0" smtClean="0"/>
              <a:t>高晓路</a:t>
            </a:r>
            <a:r>
              <a:rPr lang="en-US" altLang="zh-CN" dirty="0" smtClean="0"/>
              <a:t>) **, ASAMI Yasushi†</a:t>
            </a:r>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21</a:t>
            </a:fld>
            <a:endParaRPr lang="zh-CN" altLang="en-US"/>
          </a:p>
        </p:txBody>
      </p:sp>
    </p:spTree>
    <p:extLst>
      <p:ext uri="{BB962C8B-B14F-4D97-AF65-F5344CB8AC3E}">
        <p14:creationId xmlns:p14="http://schemas.microsoft.com/office/powerpoint/2010/main" val="254987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AB5C6A-C84C-4179-BC9A-03B712505A32}" type="slidenum">
              <a:rPr lang="zh-CN" altLang="en-US" smtClean="0"/>
              <a:t>2</a:t>
            </a:fld>
            <a:endParaRPr lang="zh-CN" altLang="en-US"/>
          </a:p>
        </p:txBody>
      </p:sp>
    </p:spTree>
    <p:extLst>
      <p:ext uri="{BB962C8B-B14F-4D97-AF65-F5344CB8AC3E}">
        <p14:creationId xmlns:p14="http://schemas.microsoft.com/office/powerpoint/2010/main" val="426457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AB5C6A-C84C-4179-BC9A-03B712505A32}" type="slidenum">
              <a:rPr lang="zh-CN" altLang="en-US" smtClean="0"/>
              <a:t>22</a:t>
            </a:fld>
            <a:endParaRPr lang="zh-CN" altLang="en-US"/>
          </a:p>
        </p:txBody>
      </p:sp>
    </p:spTree>
    <p:extLst>
      <p:ext uri="{BB962C8B-B14F-4D97-AF65-F5344CB8AC3E}">
        <p14:creationId xmlns:p14="http://schemas.microsoft.com/office/powerpoint/2010/main" val="742693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24</a:t>
            </a:fld>
            <a:endParaRPr lang="zh-CN" altLang="en-US"/>
          </a:p>
        </p:txBody>
      </p:sp>
    </p:spTree>
    <p:extLst>
      <p:ext uri="{BB962C8B-B14F-4D97-AF65-F5344CB8AC3E}">
        <p14:creationId xmlns:p14="http://schemas.microsoft.com/office/powerpoint/2010/main" val="2007564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25</a:t>
            </a:fld>
            <a:endParaRPr lang="zh-CN" altLang="en-US"/>
          </a:p>
        </p:txBody>
      </p:sp>
    </p:spTree>
    <p:extLst>
      <p:ext uri="{BB962C8B-B14F-4D97-AF65-F5344CB8AC3E}">
        <p14:creationId xmlns:p14="http://schemas.microsoft.com/office/powerpoint/2010/main" val="3533706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26</a:t>
            </a:fld>
            <a:endParaRPr lang="zh-CN" altLang="en-US"/>
          </a:p>
        </p:txBody>
      </p:sp>
    </p:spTree>
    <p:extLst>
      <p:ext uri="{BB962C8B-B14F-4D97-AF65-F5344CB8AC3E}">
        <p14:creationId xmlns:p14="http://schemas.microsoft.com/office/powerpoint/2010/main" val="1114046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27</a:t>
            </a:fld>
            <a:endParaRPr lang="zh-CN" altLang="en-US"/>
          </a:p>
        </p:txBody>
      </p:sp>
    </p:spTree>
    <p:extLst>
      <p:ext uri="{BB962C8B-B14F-4D97-AF65-F5344CB8AC3E}">
        <p14:creationId xmlns:p14="http://schemas.microsoft.com/office/powerpoint/2010/main" val="681707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28</a:t>
            </a:fld>
            <a:endParaRPr lang="zh-CN" altLang="en-US"/>
          </a:p>
        </p:txBody>
      </p:sp>
    </p:spTree>
    <p:extLst>
      <p:ext uri="{BB962C8B-B14F-4D97-AF65-F5344CB8AC3E}">
        <p14:creationId xmlns:p14="http://schemas.microsoft.com/office/powerpoint/2010/main" val="1726613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29</a:t>
            </a:fld>
            <a:endParaRPr lang="zh-CN" altLang="en-US"/>
          </a:p>
        </p:txBody>
      </p:sp>
    </p:spTree>
    <p:extLst>
      <p:ext uri="{BB962C8B-B14F-4D97-AF65-F5344CB8AC3E}">
        <p14:creationId xmlns:p14="http://schemas.microsoft.com/office/powerpoint/2010/main" val="2852281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30</a:t>
            </a:fld>
            <a:endParaRPr lang="zh-CN" altLang="en-US"/>
          </a:p>
        </p:txBody>
      </p:sp>
    </p:spTree>
    <p:extLst>
      <p:ext uri="{BB962C8B-B14F-4D97-AF65-F5344CB8AC3E}">
        <p14:creationId xmlns:p14="http://schemas.microsoft.com/office/powerpoint/2010/main" val="1234648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AB5C6A-C84C-4179-BC9A-03B712505A32}" type="slidenum">
              <a:rPr lang="zh-CN" altLang="en-US" smtClean="0"/>
              <a:t>31</a:t>
            </a:fld>
            <a:endParaRPr lang="zh-CN" altLang="en-US"/>
          </a:p>
        </p:txBody>
      </p:sp>
    </p:spTree>
    <p:extLst>
      <p:ext uri="{BB962C8B-B14F-4D97-AF65-F5344CB8AC3E}">
        <p14:creationId xmlns:p14="http://schemas.microsoft.com/office/powerpoint/2010/main" val="1848629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郑光辉</a:t>
            </a:r>
            <a:r>
              <a:rPr lang="en-US" altLang="zh-CN" dirty="0" smtClean="0"/>
              <a:t>. </a:t>
            </a:r>
            <a:r>
              <a:rPr lang="zh-CN" altLang="en-US" dirty="0" smtClean="0"/>
              <a:t>基于</a:t>
            </a:r>
            <a:r>
              <a:rPr lang="en-US" altLang="zh-CN" dirty="0" err="1" smtClean="0"/>
              <a:t>Kriging</a:t>
            </a:r>
            <a:r>
              <a:rPr lang="zh-CN" altLang="en-US" dirty="0" smtClean="0"/>
              <a:t>技术的城市地价动态监测实现方法研究</a:t>
            </a:r>
            <a:r>
              <a:rPr lang="en-US" altLang="zh-CN" dirty="0" smtClean="0"/>
              <a:t>[D]. </a:t>
            </a:r>
            <a:r>
              <a:rPr lang="zh-CN" altLang="en-US" dirty="0" smtClean="0"/>
              <a:t>南京师范大学</a:t>
            </a:r>
            <a:endParaRPr lang="zh-CN" altLang="en-US" dirty="0"/>
          </a:p>
        </p:txBody>
      </p:sp>
      <p:sp>
        <p:nvSpPr>
          <p:cNvPr id="4" name="灯片编号占位符 3"/>
          <p:cNvSpPr>
            <a:spLocks noGrp="1"/>
          </p:cNvSpPr>
          <p:nvPr>
            <p:ph type="sldNum" sz="quarter" idx="5"/>
          </p:nvPr>
        </p:nvSpPr>
        <p:spPr/>
        <p:txBody>
          <a:bodyPr/>
          <a:lstStyle/>
          <a:p>
            <a:fld id="{2AAB5C6A-C84C-4179-BC9A-03B712505A32}" type="slidenum">
              <a:rPr lang="zh-CN" altLang="en-US" smtClean="0"/>
              <a:t>32</a:t>
            </a:fld>
            <a:endParaRPr lang="zh-CN" altLang="en-US"/>
          </a:p>
        </p:txBody>
      </p:sp>
    </p:spTree>
    <p:extLst>
      <p:ext uri="{BB962C8B-B14F-4D97-AF65-F5344CB8AC3E}">
        <p14:creationId xmlns:p14="http://schemas.microsoft.com/office/powerpoint/2010/main" val="609298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AB5C6A-C84C-4179-BC9A-03B712505A32}" type="slidenum">
              <a:rPr lang="zh-CN" altLang="en-US" smtClean="0"/>
              <a:t>3</a:t>
            </a:fld>
            <a:endParaRPr lang="zh-CN" altLang="en-US"/>
          </a:p>
        </p:txBody>
      </p:sp>
    </p:spTree>
    <p:extLst>
      <p:ext uri="{BB962C8B-B14F-4D97-AF65-F5344CB8AC3E}">
        <p14:creationId xmlns:p14="http://schemas.microsoft.com/office/powerpoint/2010/main" val="1444113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B5C6A-C84C-4179-BC9A-03B712505A32}" type="slidenum">
              <a:rPr lang="zh-CN" altLang="en-US" smtClean="0"/>
              <a:t>34</a:t>
            </a:fld>
            <a:endParaRPr lang="zh-CN" altLang="en-US"/>
          </a:p>
        </p:txBody>
      </p:sp>
    </p:spTree>
    <p:extLst>
      <p:ext uri="{BB962C8B-B14F-4D97-AF65-F5344CB8AC3E}">
        <p14:creationId xmlns:p14="http://schemas.microsoft.com/office/powerpoint/2010/main" val="1876562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杨重光，吴次芳．中国土地使用制度改革</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年．北京：中国大地出版社，</a:t>
            </a:r>
            <a:r>
              <a:rPr lang="en-US" altLang="zh-CN" sz="1200" kern="1200" dirty="0" smtClean="0">
                <a:solidFill>
                  <a:schemeClr val="tx1"/>
                </a:solidFill>
                <a:effectLst/>
                <a:latin typeface="+mn-lt"/>
                <a:ea typeface="+mn-ea"/>
                <a:cs typeface="+mn-cs"/>
              </a:rPr>
              <a:t>1996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137</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161</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张洁</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基于</a:t>
            </a:r>
            <a:r>
              <a:rPr lang="en-US" altLang="zh-CN" sz="1200" b="0" i="0" kern="1200" dirty="0" smtClean="0">
                <a:solidFill>
                  <a:schemeClr val="tx1"/>
                </a:solidFill>
                <a:effectLst/>
                <a:latin typeface="+mn-lt"/>
                <a:ea typeface="+mn-ea"/>
                <a:cs typeface="+mn-cs"/>
              </a:rPr>
              <a:t>GWR</a:t>
            </a:r>
            <a:r>
              <a:rPr lang="zh-CN" altLang="en-US" sz="1200" b="0" i="0" kern="1200" dirty="0" smtClean="0">
                <a:solidFill>
                  <a:schemeClr val="tx1"/>
                </a:solidFill>
                <a:effectLst/>
                <a:latin typeface="+mn-lt"/>
                <a:ea typeface="+mn-ea"/>
                <a:cs typeface="+mn-cs"/>
              </a:rPr>
              <a:t>模型的城市住宅地价空间分异研究 </a:t>
            </a:r>
            <a:r>
              <a:rPr lang="en-US" altLang="zh-CN" sz="1200" b="0" i="0" kern="1200" dirty="0" smtClean="0">
                <a:solidFill>
                  <a:schemeClr val="tx1"/>
                </a:solidFill>
                <a:effectLst/>
                <a:latin typeface="+mn-lt"/>
                <a:ea typeface="+mn-ea"/>
                <a:cs typeface="+mn-cs"/>
              </a:rPr>
              <a:t>[D]. </a:t>
            </a:r>
            <a:r>
              <a:rPr lang="zh-CN" altLang="en-US" sz="1200" b="0" i="0" kern="1200" dirty="0" smtClean="0">
                <a:solidFill>
                  <a:schemeClr val="tx1"/>
                </a:solidFill>
                <a:effectLst/>
                <a:latin typeface="+mn-lt"/>
                <a:ea typeface="+mn-ea"/>
                <a:cs typeface="+mn-cs"/>
              </a:rPr>
              <a:t>浙江大学</a:t>
            </a:r>
            <a:r>
              <a:rPr lang="en-US" altLang="zh-CN" sz="1200" b="0" i="0" kern="1200" dirty="0" smtClean="0">
                <a:solidFill>
                  <a:schemeClr val="tx1"/>
                </a:solidFill>
                <a:effectLst/>
                <a:latin typeface="+mn-lt"/>
                <a:ea typeface="+mn-ea"/>
                <a:cs typeface="+mn-cs"/>
              </a:rPr>
              <a:t>, 2012.</a:t>
            </a:r>
          </a:p>
          <a:p>
            <a:r>
              <a:rPr lang="zh-CN" altLang="en-US" sz="1200" kern="1200" dirty="0" smtClean="0">
                <a:solidFill>
                  <a:schemeClr val="tx1"/>
                </a:solidFill>
                <a:effectLst/>
                <a:latin typeface="+mn-lt"/>
                <a:ea typeface="+mn-ea"/>
                <a:cs typeface="+mn-cs"/>
              </a:rPr>
              <a:t>邓羽</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刘盛和</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姚峰峰</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等</a:t>
            </a:r>
            <a:r>
              <a:rPr lang="en-US" altLang="zh-CN" sz="1200" kern="1200" dirty="0" smtClean="0">
                <a:solidFill>
                  <a:schemeClr val="tx1"/>
                </a:solidFill>
                <a:effectLst/>
                <a:latin typeface="+mn-lt"/>
                <a:ea typeface="+mn-ea"/>
                <a:cs typeface="+mn-cs"/>
              </a:rPr>
              <a:t>. 2009. </a:t>
            </a:r>
            <a:r>
              <a:rPr lang="zh-CN" altLang="en-US" sz="1200" kern="1200" dirty="0" smtClean="0">
                <a:solidFill>
                  <a:schemeClr val="tx1"/>
                </a:solidFill>
                <a:effectLst/>
                <a:latin typeface="+mn-lt"/>
                <a:ea typeface="+mn-ea"/>
                <a:cs typeface="+mn-cs"/>
              </a:rPr>
              <a:t>基于协同克里格的基准地价评估及空间结构分析</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地理科学进展</a:t>
            </a:r>
            <a:r>
              <a:rPr lang="en-US" altLang="zh-CN" sz="1200" kern="1200" dirty="0" smtClean="0">
                <a:solidFill>
                  <a:schemeClr val="tx1"/>
                </a:solidFill>
                <a:effectLst/>
                <a:latin typeface="+mn-lt"/>
                <a:ea typeface="+mn-ea"/>
                <a:cs typeface="+mn-cs"/>
              </a:rPr>
              <a:t>, 28(3): 403-408. </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AAB5C6A-C84C-4179-BC9A-03B712505A32}" type="slidenum">
              <a:rPr lang="zh-CN" altLang="en-US" smtClean="0"/>
              <a:t>4</a:t>
            </a:fld>
            <a:endParaRPr lang="zh-CN" altLang="en-US"/>
          </a:p>
        </p:txBody>
      </p:sp>
    </p:spTree>
    <p:extLst>
      <p:ext uri="{BB962C8B-B14F-4D97-AF65-F5344CB8AC3E}">
        <p14:creationId xmlns:p14="http://schemas.microsoft.com/office/powerpoint/2010/main" val="778383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张绍伙</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彭贤伟</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基于</a:t>
            </a:r>
            <a:r>
              <a:rPr lang="en-US" altLang="zh-CN" sz="1200" b="0" i="0" kern="1200" dirty="0" smtClean="0">
                <a:solidFill>
                  <a:schemeClr val="tx1"/>
                </a:solidFill>
                <a:effectLst/>
                <a:latin typeface="+mn-lt"/>
                <a:ea typeface="+mn-ea"/>
                <a:cs typeface="+mn-cs"/>
              </a:rPr>
              <a:t>Kriging</a:t>
            </a:r>
            <a:r>
              <a:rPr lang="zh-CN" altLang="en-US" sz="1200" b="0" i="0" kern="1200" dirty="0" smtClean="0">
                <a:solidFill>
                  <a:schemeClr val="tx1"/>
                </a:solidFill>
                <a:effectLst/>
                <a:latin typeface="+mn-lt"/>
                <a:ea typeface="+mn-ea"/>
                <a:cs typeface="+mn-cs"/>
              </a:rPr>
              <a:t>方法和</a:t>
            </a:r>
            <a:r>
              <a:rPr lang="en-US" altLang="zh-CN" sz="1200" b="0" i="0" kern="1200" dirty="0" smtClean="0">
                <a:solidFill>
                  <a:schemeClr val="tx1"/>
                </a:solidFill>
                <a:effectLst/>
                <a:latin typeface="+mn-lt"/>
                <a:ea typeface="+mn-ea"/>
                <a:cs typeface="+mn-cs"/>
              </a:rPr>
              <a:t>GIS</a:t>
            </a:r>
            <a:r>
              <a:rPr lang="zh-CN" altLang="en-US" sz="1200" b="0" i="0" kern="1200" dirty="0" smtClean="0">
                <a:solidFill>
                  <a:schemeClr val="tx1"/>
                </a:solidFill>
                <a:effectLst/>
                <a:latin typeface="+mn-lt"/>
                <a:ea typeface="+mn-ea"/>
                <a:cs typeface="+mn-cs"/>
              </a:rPr>
              <a:t>技术的城市房价空间分异研究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以贵阳市城区为例</a:t>
            </a:r>
            <a:r>
              <a:rPr lang="en-US" altLang="zh-CN" sz="1200" b="0" i="0" kern="1200" dirty="0" smtClean="0">
                <a:solidFill>
                  <a:schemeClr val="tx1"/>
                </a:solidFill>
                <a:effectLst/>
                <a:latin typeface="+mn-lt"/>
                <a:ea typeface="+mn-ea"/>
                <a:cs typeface="+mn-cs"/>
              </a:rPr>
              <a:t>[J]. </a:t>
            </a:r>
            <a:r>
              <a:rPr lang="zh-CN" altLang="en-US" sz="1200" b="0" i="0" kern="1200" dirty="0" smtClean="0">
                <a:solidFill>
                  <a:schemeClr val="tx1"/>
                </a:solidFill>
                <a:effectLst/>
                <a:latin typeface="+mn-lt"/>
                <a:ea typeface="+mn-ea"/>
                <a:cs typeface="+mn-cs"/>
              </a:rPr>
              <a:t>贵州师范大学学报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自然科学版</a:t>
            </a:r>
            <a:r>
              <a:rPr lang="en-US" altLang="zh-CN" sz="1200" b="0" i="0" kern="1200" dirty="0" smtClean="0">
                <a:solidFill>
                  <a:schemeClr val="tx1"/>
                </a:solidFill>
                <a:effectLst/>
                <a:latin typeface="+mn-lt"/>
                <a:ea typeface="+mn-ea"/>
                <a:cs typeface="+mn-cs"/>
              </a:rPr>
              <a:t>), 2010, 28(1):27-31.</a:t>
            </a:r>
          </a:p>
          <a:p>
            <a:endParaRPr lang="zh-CN" altLang="en-US" dirty="0"/>
          </a:p>
        </p:txBody>
      </p:sp>
      <p:sp>
        <p:nvSpPr>
          <p:cNvPr id="4" name="灯片编号占位符 3"/>
          <p:cNvSpPr>
            <a:spLocks noGrp="1"/>
          </p:cNvSpPr>
          <p:nvPr>
            <p:ph type="sldNum" sz="quarter" idx="5"/>
          </p:nvPr>
        </p:nvSpPr>
        <p:spPr/>
        <p:txBody>
          <a:bodyPr/>
          <a:lstStyle/>
          <a:p>
            <a:fld id="{2AAB5C6A-C84C-4179-BC9A-03B712505A32}" type="slidenum">
              <a:rPr lang="zh-CN" altLang="en-US" smtClean="0"/>
              <a:t>5</a:t>
            </a:fld>
            <a:endParaRPr lang="zh-CN" altLang="en-US"/>
          </a:p>
        </p:txBody>
      </p:sp>
    </p:spTree>
    <p:extLst>
      <p:ext uri="{BB962C8B-B14F-4D97-AF65-F5344CB8AC3E}">
        <p14:creationId xmlns:p14="http://schemas.microsoft.com/office/powerpoint/2010/main" val="26550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AB5C6A-C84C-4179-BC9A-03B712505A32}" type="slidenum">
              <a:rPr lang="zh-CN" altLang="en-US" smtClean="0"/>
              <a:t>6</a:t>
            </a:fld>
            <a:endParaRPr lang="zh-CN" altLang="en-US"/>
          </a:p>
        </p:txBody>
      </p:sp>
    </p:spTree>
    <p:extLst>
      <p:ext uri="{BB962C8B-B14F-4D97-AF65-F5344CB8AC3E}">
        <p14:creationId xmlns:p14="http://schemas.microsoft.com/office/powerpoint/2010/main" val="4005886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AB5C6A-C84C-4179-BC9A-03B712505A32}" type="slidenum">
              <a:rPr lang="zh-CN" altLang="en-US" smtClean="0"/>
              <a:t>7</a:t>
            </a:fld>
            <a:endParaRPr lang="zh-CN" altLang="en-US"/>
          </a:p>
        </p:txBody>
      </p:sp>
    </p:spTree>
    <p:extLst>
      <p:ext uri="{BB962C8B-B14F-4D97-AF65-F5344CB8AC3E}">
        <p14:creationId xmlns:p14="http://schemas.microsoft.com/office/powerpoint/2010/main" val="2101744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周诚</a:t>
            </a:r>
            <a:r>
              <a:rPr lang="en-US" altLang="zh-CN" sz="1200" b="0" i="0" u="none" strike="noStrike"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rPr>
              <a:t>土地经济学</a:t>
            </a:r>
            <a:r>
              <a:rPr lang="en-US" altLang="zh-CN" sz="1200" b="0" i="0" u="none" strike="noStrike" kern="1200" dirty="0" smtClean="0">
                <a:solidFill>
                  <a:schemeClr val="tx1"/>
                </a:solidFill>
                <a:effectLst/>
                <a:latin typeface="+mn-lt"/>
                <a:ea typeface="+mn-ea"/>
                <a:cs typeface="+mn-cs"/>
              </a:rPr>
              <a:t>[M]. </a:t>
            </a:r>
            <a:r>
              <a:rPr lang="zh-CN" altLang="en-US" sz="1200" b="0" i="0" u="none" strike="noStrike" kern="1200" dirty="0" smtClean="0">
                <a:solidFill>
                  <a:schemeClr val="tx1"/>
                </a:solidFill>
                <a:effectLst/>
                <a:latin typeface="+mn-lt"/>
                <a:ea typeface="+mn-ea"/>
                <a:cs typeface="+mn-cs"/>
              </a:rPr>
              <a:t>农业出版社</a:t>
            </a:r>
            <a:r>
              <a:rPr lang="en-US" altLang="zh-CN" sz="1200" b="0" i="0" u="none" strike="noStrike" kern="1200" smtClean="0">
                <a:solidFill>
                  <a:schemeClr val="tx1"/>
                </a:solidFill>
                <a:effectLst/>
                <a:latin typeface="+mn-lt"/>
                <a:ea typeface="+mn-ea"/>
                <a:cs typeface="+mn-cs"/>
              </a:rPr>
              <a:t>, 1989.</a:t>
            </a:r>
            <a:endParaRPr lang="zh-CN" altLang="en-US" dirty="0"/>
          </a:p>
        </p:txBody>
      </p:sp>
      <p:sp>
        <p:nvSpPr>
          <p:cNvPr id="4" name="灯片编号占位符 3"/>
          <p:cNvSpPr>
            <a:spLocks noGrp="1"/>
          </p:cNvSpPr>
          <p:nvPr>
            <p:ph type="sldNum" sz="quarter" idx="5"/>
          </p:nvPr>
        </p:nvSpPr>
        <p:spPr/>
        <p:txBody>
          <a:bodyPr/>
          <a:lstStyle/>
          <a:p>
            <a:fld id="{2AAB5C6A-C84C-4179-BC9A-03B712505A32}" type="slidenum">
              <a:rPr lang="zh-CN" altLang="en-US" smtClean="0"/>
              <a:t>8</a:t>
            </a:fld>
            <a:endParaRPr lang="zh-CN" altLang="en-US"/>
          </a:p>
        </p:txBody>
      </p:sp>
    </p:spTree>
    <p:extLst>
      <p:ext uri="{BB962C8B-B14F-4D97-AF65-F5344CB8AC3E}">
        <p14:creationId xmlns:p14="http://schemas.microsoft.com/office/powerpoint/2010/main" val="600749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AB5C6A-C84C-4179-BC9A-03B712505A32}" type="slidenum">
              <a:rPr lang="zh-CN" altLang="en-US" smtClean="0"/>
              <a:t>9</a:t>
            </a:fld>
            <a:endParaRPr lang="zh-CN" altLang="en-US"/>
          </a:p>
        </p:txBody>
      </p:sp>
    </p:spTree>
    <p:extLst>
      <p:ext uri="{BB962C8B-B14F-4D97-AF65-F5344CB8AC3E}">
        <p14:creationId xmlns:p14="http://schemas.microsoft.com/office/powerpoint/2010/main" val="37022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635960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Big Image"/>
          <p:cNvSpPr>
            <a:spLocks noGrp="1"/>
          </p:cNvSpPr>
          <p:nvPr>
            <p:ph type="pic" sz="quarter" idx="17" hasCustomPrompt="1"/>
          </p:nvPr>
        </p:nvSpPr>
        <p:spPr>
          <a:xfrm>
            <a:off x="586154" y="549275"/>
            <a:ext cx="11019692" cy="3146970"/>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366619406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7" name="Big Image"/>
          <p:cNvSpPr>
            <a:spLocks noGrp="1"/>
          </p:cNvSpPr>
          <p:nvPr>
            <p:ph type="pic" sz="quarter" idx="17" hasCustomPrompt="1"/>
          </p:nvPr>
        </p:nvSpPr>
        <p:spPr>
          <a:xfrm>
            <a:off x="5652000" y="1"/>
            <a:ext cx="900000" cy="3535679"/>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213949862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Big Image"/>
          <p:cNvSpPr>
            <a:spLocks noGrp="1"/>
          </p:cNvSpPr>
          <p:nvPr>
            <p:ph type="pic" sz="quarter" idx="17" hasCustomPrompt="1"/>
          </p:nvPr>
        </p:nvSpPr>
        <p:spPr>
          <a:xfrm>
            <a:off x="8321642" y="-135225"/>
            <a:ext cx="4955171" cy="7128452"/>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18747391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750" fill="hold"/>
                                        <p:tgtEl>
                                          <p:spTgt spid="7"/>
                                        </p:tgtEl>
                                        <p:attrNameLst>
                                          <p:attrName>ppt_x</p:attrName>
                                        </p:attrNameLst>
                                      </p:cBhvr>
                                      <p:tavLst>
                                        <p:tav tm="0">
                                          <p:val>
                                            <p:strVal val="0-#ppt_w/2"/>
                                          </p:val>
                                        </p:tav>
                                        <p:tav tm="100000">
                                          <p:val>
                                            <p:strVal val="#ppt_x"/>
                                          </p:val>
                                        </p:tav>
                                      </p:tavLst>
                                    </p:anim>
                                    <p:anim calcmode="lin" valueType="num">
                                      <p:cBhvr additive="base">
                                        <p:cTn id="8" dur="2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11" name="Big Image"/>
          <p:cNvSpPr>
            <a:spLocks noGrp="1"/>
          </p:cNvSpPr>
          <p:nvPr>
            <p:ph type="pic" sz="quarter" idx="19" hasCustomPrompt="1"/>
          </p:nvPr>
        </p:nvSpPr>
        <p:spPr>
          <a:xfrm>
            <a:off x="900562" y="1042005"/>
            <a:ext cx="2695217" cy="3896933"/>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
        <p:nvSpPr>
          <p:cNvPr id="10" name="Big Image"/>
          <p:cNvSpPr>
            <a:spLocks noGrp="1"/>
          </p:cNvSpPr>
          <p:nvPr>
            <p:ph type="pic" sz="quarter" idx="18" hasCustomPrompt="1"/>
          </p:nvPr>
        </p:nvSpPr>
        <p:spPr>
          <a:xfrm>
            <a:off x="3714295" y="1042005"/>
            <a:ext cx="2005279" cy="3896933"/>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
        <p:nvSpPr>
          <p:cNvPr id="9" name="Big Image"/>
          <p:cNvSpPr>
            <a:spLocks noGrp="1"/>
          </p:cNvSpPr>
          <p:nvPr>
            <p:ph type="pic" sz="quarter" idx="17" hasCustomPrompt="1"/>
          </p:nvPr>
        </p:nvSpPr>
        <p:spPr>
          <a:xfrm>
            <a:off x="5838092" y="1042005"/>
            <a:ext cx="2695217" cy="3896933"/>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307075969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26000">
                                      <p:stCondLst>
                                        <p:cond delay="1000"/>
                                      </p:stCondLst>
                                      <p:childTnLst>
                                        <p:set>
                                          <p:cBhvr>
                                            <p:cTn id="6" dur="1" fill="hold">
                                              <p:stCondLst>
                                                <p:cond delay="0"/>
                                              </p:stCondLst>
                                            </p:cTn>
                                            <p:tgtEl>
                                              <p:spTgt spid="11"/>
                                            </p:tgtEl>
                                            <p:attrNameLst>
                                              <p:attrName>style.visibility</p:attrName>
                                            </p:attrNameLst>
                                          </p:cBhvr>
                                          <p:to>
                                            <p:strVal val="visible"/>
                                          </p:to>
                                        </p:set>
                                        <p:anim calcmode="lin" valueType="num" p14:bounceEnd="26000">
                                          <p:cBhvr additive="base">
                                            <p:cTn id="7" dur="1000" fill="hold"/>
                                            <p:tgtEl>
                                              <p:spTgt spid="11"/>
                                            </p:tgtEl>
                                            <p:attrNameLst>
                                              <p:attrName>ppt_x</p:attrName>
                                            </p:attrNameLst>
                                          </p:cBhvr>
                                          <p:tavLst>
                                            <p:tav tm="0">
                                              <p:val>
                                                <p:strVal val="0-#ppt_w/2"/>
                                              </p:val>
                                            </p:tav>
                                            <p:tav tm="100000">
                                              <p:val>
                                                <p:strVal val="#ppt_x"/>
                                              </p:val>
                                            </p:tav>
                                          </p:tavLst>
                                        </p:anim>
                                        <p:anim calcmode="lin" valueType="num" p14:bounceEnd="26000">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26000">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14:bounceEnd="26000">
                                          <p:cBhvr additive="base">
                                            <p:cTn id="11" dur="1000" fill="hold"/>
                                            <p:tgtEl>
                                              <p:spTgt spid="10"/>
                                            </p:tgtEl>
                                            <p:attrNameLst>
                                              <p:attrName>ppt_x</p:attrName>
                                            </p:attrNameLst>
                                          </p:cBhvr>
                                          <p:tavLst>
                                            <p:tav tm="0">
                                              <p:val>
                                                <p:strVal val="0-#ppt_w/2"/>
                                              </p:val>
                                            </p:tav>
                                            <p:tav tm="100000">
                                              <p:val>
                                                <p:strVal val="#ppt_x"/>
                                              </p:val>
                                            </p:tav>
                                          </p:tavLst>
                                        </p:anim>
                                        <p:anim calcmode="lin" valueType="num" p14:bounceEnd="26000">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26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26000">
                                          <p:cBhvr additive="base">
                                            <p:cTn id="15" dur="1000" fill="hold"/>
                                            <p:tgtEl>
                                              <p:spTgt spid="9"/>
                                            </p:tgtEl>
                                            <p:attrNameLst>
                                              <p:attrName>ppt_x</p:attrName>
                                            </p:attrNameLst>
                                          </p:cBhvr>
                                          <p:tavLst>
                                            <p:tav tm="0">
                                              <p:val>
                                                <p:strVal val="0-#ppt_w/2"/>
                                              </p:val>
                                            </p:tav>
                                            <p:tav tm="100000">
                                              <p:val>
                                                <p:strVal val="#ppt_x"/>
                                              </p:val>
                                            </p:tav>
                                          </p:tavLst>
                                        </p:anim>
                                        <p:anim calcmode="lin" valueType="num" p14:bounceEnd="26000">
                                          <p:cBhvr additive="base">
                                            <p:cTn id="16"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9" grpId="0" animBg="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7" name="Big Image"/>
          <p:cNvSpPr>
            <a:spLocks noGrp="1"/>
          </p:cNvSpPr>
          <p:nvPr>
            <p:ph type="pic" sz="quarter" idx="17" hasCustomPrompt="1"/>
          </p:nvPr>
        </p:nvSpPr>
        <p:spPr>
          <a:xfrm>
            <a:off x="5652000" y="1"/>
            <a:ext cx="900000" cy="6857999"/>
          </a:xfrm>
          <a:prstGeom prst="rect">
            <a:avLst/>
          </a:prstGeom>
          <a:solidFill>
            <a:schemeClr val="bg1">
              <a:lumMod val="85000"/>
            </a:schemeClr>
          </a:solidFill>
          <a:ln>
            <a:solidFill>
              <a:schemeClr val="bg2">
                <a:lumMod val="50000"/>
                <a:lumOff val="50000"/>
              </a:schemeClr>
            </a:solid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252191438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7" name="Big Image"/>
          <p:cNvSpPr>
            <a:spLocks noGrp="1"/>
          </p:cNvSpPr>
          <p:nvPr>
            <p:ph type="pic" sz="quarter" idx="17" hasCustomPrompt="1"/>
          </p:nvPr>
        </p:nvSpPr>
        <p:spPr>
          <a:xfrm>
            <a:off x="3638598" y="2436770"/>
            <a:ext cx="4976988" cy="2800351"/>
          </a:xfrm>
          <a:prstGeom prst="rect">
            <a:avLst/>
          </a:prstGeom>
          <a:solidFill>
            <a:schemeClr val="bg1">
              <a:lumMod val="85000"/>
            </a:schemeClr>
          </a:solidFill>
          <a:ln>
            <a:solidFill>
              <a:schemeClr val="bg2">
                <a:lumMod val="50000"/>
                <a:lumOff val="50000"/>
              </a:schemeClr>
            </a:solid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113693887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9" name="Big Image"/>
          <p:cNvSpPr>
            <a:spLocks noGrp="1"/>
          </p:cNvSpPr>
          <p:nvPr>
            <p:ph type="pic" sz="quarter" idx="17" hasCustomPrompt="1"/>
          </p:nvPr>
        </p:nvSpPr>
        <p:spPr>
          <a:xfrm>
            <a:off x="3727356" y="1214203"/>
            <a:ext cx="8464644" cy="4431117"/>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386874514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7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p:tgtEl>
                                          <p:spTgt spid="9"/>
                                        </p:tgtEl>
                                        <p:attrNameLst>
                                          <p:attrName>ppt_x</p:attrName>
                                        </p:attrNameLst>
                                      </p:cBhvr>
                                      <p:tavLst>
                                        <p:tav tm="0">
                                          <p:val>
                                            <p:strVal val="#ppt_x-#ppt_w*1.125000"/>
                                          </p:val>
                                        </p:tav>
                                        <p:tav tm="100000">
                                          <p:val>
                                            <p:strVal val="#ppt_x"/>
                                          </p:val>
                                        </p:tav>
                                      </p:tavLst>
                                    </p:anim>
                                    <p:animEffect transition="in" filter="wipe(right)">
                                      <p:cBhvr>
                                        <p:cTn id="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1" name="Big Image"/>
          <p:cNvSpPr>
            <a:spLocks noGrp="1"/>
          </p:cNvSpPr>
          <p:nvPr>
            <p:ph type="pic" sz="quarter" idx="17" hasCustomPrompt="1"/>
          </p:nvPr>
        </p:nvSpPr>
        <p:spPr>
          <a:xfrm>
            <a:off x="1413567" y="1863514"/>
            <a:ext cx="2928241" cy="2016124"/>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
        <p:nvSpPr>
          <p:cNvPr id="22" name="Big Image"/>
          <p:cNvSpPr>
            <a:spLocks noGrp="1"/>
          </p:cNvSpPr>
          <p:nvPr>
            <p:ph type="pic" sz="quarter" idx="18" hasCustomPrompt="1"/>
          </p:nvPr>
        </p:nvSpPr>
        <p:spPr>
          <a:xfrm>
            <a:off x="4626773" y="1845888"/>
            <a:ext cx="2928241" cy="2016124"/>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
        <p:nvSpPr>
          <p:cNvPr id="23" name="Big Image"/>
          <p:cNvSpPr>
            <a:spLocks noGrp="1"/>
          </p:cNvSpPr>
          <p:nvPr>
            <p:ph type="pic" sz="quarter" idx="19" hasCustomPrompt="1"/>
          </p:nvPr>
        </p:nvSpPr>
        <p:spPr>
          <a:xfrm>
            <a:off x="7839979" y="1829572"/>
            <a:ext cx="2928241" cy="2016124"/>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150983832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15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75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900" decel="100000" fill="hold"/>
                                        <p:tgtEl>
                                          <p:spTgt spid="2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20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900" decel="100000" fill="hold"/>
                                        <p:tgtEl>
                                          <p:spTgt spid="2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3098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Big Image"/>
          <p:cNvSpPr>
            <a:spLocks noGrp="1"/>
          </p:cNvSpPr>
          <p:nvPr>
            <p:ph type="pic" sz="quarter" idx="16" hasCustomPrompt="1"/>
          </p:nvPr>
        </p:nvSpPr>
        <p:spPr>
          <a:xfrm>
            <a:off x="1735950" y="841110"/>
            <a:ext cx="3592978" cy="4651149"/>
          </a:xfrm>
          <a:prstGeom prst="rect">
            <a:avLst/>
          </a:prstGeom>
          <a:solidFill>
            <a:schemeClr val="bg1">
              <a:lumMod val="8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425899079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7" name="Big Image"/>
          <p:cNvSpPr>
            <a:spLocks noGrp="1"/>
          </p:cNvSpPr>
          <p:nvPr>
            <p:ph type="pic" sz="quarter" idx="16" hasCustomPrompt="1"/>
          </p:nvPr>
        </p:nvSpPr>
        <p:spPr>
          <a:xfrm>
            <a:off x="927461" y="1324565"/>
            <a:ext cx="6770488" cy="3886434"/>
          </a:xfrm>
          <a:prstGeom prst="rect">
            <a:avLst/>
          </a:prstGeom>
          <a:solidFill>
            <a:schemeClr val="bg1">
              <a:lumMod val="8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172781024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9" name="Big Image"/>
          <p:cNvSpPr>
            <a:spLocks noGrp="1"/>
          </p:cNvSpPr>
          <p:nvPr>
            <p:ph type="pic" sz="quarter" idx="16" hasCustomPrompt="1"/>
          </p:nvPr>
        </p:nvSpPr>
        <p:spPr>
          <a:xfrm>
            <a:off x="8913651" y="3107451"/>
            <a:ext cx="2145502" cy="2144712"/>
          </a:xfrm>
          <a:prstGeom prst="rect">
            <a:avLst/>
          </a:prstGeom>
          <a:solidFill>
            <a:schemeClr val="bg1">
              <a:lumMod val="8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
        <p:nvSpPr>
          <p:cNvPr id="10" name="Big Image"/>
          <p:cNvSpPr>
            <a:spLocks noGrp="1"/>
          </p:cNvSpPr>
          <p:nvPr>
            <p:ph type="pic" sz="quarter" idx="17" hasCustomPrompt="1"/>
          </p:nvPr>
        </p:nvSpPr>
        <p:spPr>
          <a:xfrm>
            <a:off x="3748360" y="3107451"/>
            <a:ext cx="2145502" cy="2144712"/>
          </a:xfrm>
          <a:prstGeom prst="rect">
            <a:avLst/>
          </a:prstGeom>
          <a:solidFill>
            <a:schemeClr val="bg1">
              <a:lumMod val="8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
        <p:nvSpPr>
          <p:cNvPr id="11" name="Big Image"/>
          <p:cNvSpPr>
            <a:spLocks noGrp="1"/>
          </p:cNvSpPr>
          <p:nvPr>
            <p:ph type="pic" sz="quarter" idx="18" hasCustomPrompt="1"/>
          </p:nvPr>
        </p:nvSpPr>
        <p:spPr>
          <a:xfrm>
            <a:off x="1170260" y="3107451"/>
            <a:ext cx="2145502" cy="2144712"/>
          </a:xfrm>
          <a:prstGeom prst="rect">
            <a:avLst/>
          </a:prstGeom>
          <a:solidFill>
            <a:schemeClr val="bg1">
              <a:lumMod val="8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17126810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0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0-#ppt_w/2"/>
                                          </p:val>
                                        </p:tav>
                                        <p:tav tm="100000">
                                          <p:val>
                                            <p:strVal val="#ppt_x"/>
                                          </p:val>
                                        </p:tav>
                                      </p:tavLst>
                                    </p:anim>
                                    <p:anim calcmode="lin" valueType="num">
                                      <p:cBhvr additive="base">
                                        <p:cTn id="8" dur="12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50" fill="hold"/>
                                        <p:tgtEl>
                                          <p:spTgt spid="10"/>
                                        </p:tgtEl>
                                        <p:attrNameLst>
                                          <p:attrName>ppt_x</p:attrName>
                                        </p:attrNameLst>
                                      </p:cBhvr>
                                      <p:tavLst>
                                        <p:tav tm="0">
                                          <p:val>
                                            <p:strVal val="0-#ppt_w/2"/>
                                          </p:val>
                                        </p:tav>
                                        <p:tav tm="100000">
                                          <p:val>
                                            <p:strVal val="#ppt_x"/>
                                          </p:val>
                                        </p:tav>
                                      </p:tavLst>
                                    </p:anim>
                                    <p:anim calcmode="lin" valueType="num">
                                      <p:cBhvr additive="base">
                                        <p:cTn id="12" dur="125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7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250" fill="hold"/>
                                        <p:tgtEl>
                                          <p:spTgt spid="11"/>
                                        </p:tgtEl>
                                        <p:attrNameLst>
                                          <p:attrName>ppt_x</p:attrName>
                                        </p:attrNameLst>
                                      </p:cBhvr>
                                      <p:tavLst>
                                        <p:tav tm="0">
                                          <p:val>
                                            <p:strVal val="0-#ppt_w/2"/>
                                          </p:val>
                                        </p:tav>
                                        <p:tav tm="100000">
                                          <p:val>
                                            <p:strVal val="#ppt_x"/>
                                          </p:val>
                                        </p:tav>
                                      </p:tavLst>
                                    </p:anim>
                                    <p:anim calcmode="lin" valueType="num">
                                      <p:cBhvr additive="base">
                                        <p:cTn id="16" dur="1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Big Image"/>
          <p:cNvSpPr>
            <a:spLocks noGrp="1"/>
          </p:cNvSpPr>
          <p:nvPr>
            <p:ph type="pic" sz="quarter" idx="18" hasCustomPrompt="1"/>
          </p:nvPr>
        </p:nvSpPr>
        <p:spPr>
          <a:xfrm>
            <a:off x="7757160" y="1"/>
            <a:ext cx="4434840" cy="6857999"/>
          </a:xfrm>
          <a:prstGeom prst="rect">
            <a:avLst/>
          </a:prstGeom>
          <a:solidFill>
            <a:schemeClr val="bg1">
              <a:lumMod val="8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
        <p:nvSpPr>
          <p:cNvPr id="7" name="Big Image"/>
          <p:cNvSpPr>
            <a:spLocks noGrp="1"/>
          </p:cNvSpPr>
          <p:nvPr>
            <p:ph type="pic" sz="quarter" idx="17" hasCustomPrompt="1"/>
          </p:nvPr>
        </p:nvSpPr>
        <p:spPr>
          <a:xfrm>
            <a:off x="4871294" y="3676125"/>
            <a:ext cx="4336868" cy="3249075"/>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399042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750"/>
                                        <p:tgtEl>
                                          <p:spTgt spid="7"/>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3"/>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1" name="Big Image"/>
          <p:cNvSpPr>
            <a:spLocks noGrp="1"/>
          </p:cNvSpPr>
          <p:nvPr>
            <p:ph type="pic" sz="quarter" idx="18" hasCustomPrompt="1"/>
          </p:nvPr>
        </p:nvSpPr>
        <p:spPr>
          <a:xfrm>
            <a:off x="6997212" y="1220795"/>
            <a:ext cx="899999" cy="4410093"/>
          </a:xfrm>
          <a:prstGeom prst="rect">
            <a:avLst/>
          </a:prstGeom>
          <a:solidFill>
            <a:schemeClr val="bg1">
              <a:lumMod val="8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
        <p:nvSpPr>
          <p:cNvPr id="12" name="Big Image"/>
          <p:cNvSpPr>
            <a:spLocks noGrp="1"/>
          </p:cNvSpPr>
          <p:nvPr>
            <p:ph type="pic" sz="quarter" idx="19" hasCustomPrompt="1"/>
          </p:nvPr>
        </p:nvSpPr>
        <p:spPr>
          <a:xfrm>
            <a:off x="6097211" y="1220795"/>
            <a:ext cx="899999" cy="4410093"/>
          </a:xfrm>
          <a:prstGeom prst="rect">
            <a:avLst/>
          </a:prstGeom>
          <a:solidFill>
            <a:schemeClr val="bg1">
              <a:lumMod val="8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
        <p:nvSpPr>
          <p:cNvPr id="13" name="Big Image"/>
          <p:cNvSpPr>
            <a:spLocks noGrp="1"/>
          </p:cNvSpPr>
          <p:nvPr>
            <p:ph type="pic" sz="quarter" idx="20" hasCustomPrompt="1"/>
          </p:nvPr>
        </p:nvSpPr>
        <p:spPr>
          <a:xfrm>
            <a:off x="5197210" y="1220795"/>
            <a:ext cx="899999" cy="4410093"/>
          </a:xfrm>
          <a:prstGeom prst="rect">
            <a:avLst/>
          </a:prstGeom>
          <a:solidFill>
            <a:schemeClr val="bg1">
              <a:lumMod val="8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
        <p:nvSpPr>
          <p:cNvPr id="10" name="Big Image"/>
          <p:cNvSpPr>
            <a:spLocks noGrp="1"/>
          </p:cNvSpPr>
          <p:nvPr>
            <p:ph type="pic" sz="quarter" idx="17" hasCustomPrompt="1"/>
          </p:nvPr>
        </p:nvSpPr>
        <p:spPr>
          <a:xfrm>
            <a:off x="4297214" y="1220795"/>
            <a:ext cx="900000" cy="4410093"/>
          </a:xfrm>
          <a:prstGeom prst="rect">
            <a:avLst/>
          </a:prstGeom>
          <a:solidFill>
            <a:schemeClr val="bg1">
              <a:lumMod val="8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97981355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0-#ppt_w/2"/>
                                          </p:val>
                                        </p:tav>
                                        <p:tav tm="100000">
                                          <p:val>
                                            <p:strVal val="#ppt_x"/>
                                          </p:val>
                                        </p:tav>
                                      </p:tavLst>
                                    </p:anim>
                                    <p:anim calcmode="lin" valueType="num">
                                      <p:cBhvr additive="base">
                                        <p:cTn id="12" dur="10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1+#ppt_w/2"/>
                                          </p:val>
                                        </p:tav>
                                        <p:tav tm="100000">
                                          <p:val>
                                            <p:strVal val="#ppt_x"/>
                                          </p:val>
                                        </p:tav>
                                      </p:tavLst>
                                    </p:anim>
                                    <p:anim calcmode="lin" valueType="num">
                                      <p:cBhvr additive="base">
                                        <p:cTn id="16" dur="10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1+#ppt_w/2"/>
                                          </p:val>
                                        </p:tav>
                                        <p:tav tm="100000">
                                          <p:val>
                                            <p:strVal val="#ppt_x"/>
                                          </p:val>
                                        </p:tav>
                                      </p:tavLst>
                                    </p:anim>
                                    <p:anim calcmode="lin" valueType="num">
                                      <p:cBhvr additive="base">
                                        <p:cTn id="20"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Big Image"/>
          <p:cNvSpPr>
            <a:spLocks noGrp="1"/>
          </p:cNvSpPr>
          <p:nvPr>
            <p:ph type="pic" sz="quarter" idx="17" hasCustomPrompt="1"/>
          </p:nvPr>
        </p:nvSpPr>
        <p:spPr>
          <a:xfrm>
            <a:off x="5652000" y="3165565"/>
            <a:ext cx="902246" cy="3692135"/>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168314476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Big Image"/>
          <p:cNvSpPr>
            <a:spLocks noGrp="1"/>
          </p:cNvSpPr>
          <p:nvPr>
            <p:ph type="pic" sz="quarter" idx="17" hasCustomPrompt="1"/>
          </p:nvPr>
        </p:nvSpPr>
        <p:spPr>
          <a:xfrm>
            <a:off x="-304801" y="232197"/>
            <a:ext cx="12801601" cy="6422181"/>
          </a:xfrm>
          <a:prstGeom prst="rect">
            <a:avLst/>
          </a:prstGeom>
          <a:solidFill>
            <a:schemeClr val="bg1">
              <a:lumMod val="85000"/>
            </a:schemeClr>
          </a:solidFill>
          <a:ln>
            <a:solidFill>
              <a:schemeClr val="bg2">
                <a:lumMod val="50000"/>
                <a:lumOff val="50000"/>
              </a:schemeClr>
            </a:solid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128700518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7" name="Big Image"/>
          <p:cNvSpPr>
            <a:spLocks noGrp="1"/>
          </p:cNvSpPr>
          <p:nvPr>
            <p:ph type="pic" sz="quarter" idx="17" hasCustomPrompt="1"/>
          </p:nvPr>
        </p:nvSpPr>
        <p:spPr>
          <a:xfrm>
            <a:off x="1339198" y="-152400"/>
            <a:ext cx="4769124" cy="7093863"/>
          </a:xfrm>
          <a:prstGeom prst="rect">
            <a:avLst/>
          </a:prstGeom>
          <a:solidFill>
            <a:schemeClr val="bg1">
              <a:lumMod val="85000"/>
            </a:schemeClr>
          </a:solidFill>
          <a:ln>
            <a:noFill/>
          </a:ln>
          <a:effectLst>
            <a:outerShdw blurRad="215900" sx="102000" sy="102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solidFill>
                  <a:schemeClr val="tx2"/>
                </a:solidFill>
              </a:defRPr>
            </a:lvl1pPr>
          </a:lstStyle>
          <a:p>
            <a:r>
              <a:rPr lang="zh-CN" altLang="en-US" dirty="0"/>
              <a:t>图</a:t>
            </a:r>
            <a:endParaRPr lang="en-US" dirty="0"/>
          </a:p>
        </p:txBody>
      </p:sp>
    </p:spTree>
    <p:extLst>
      <p:ext uri="{BB962C8B-B14F-4D97-AF65-F5344CB8AC3E}">
        <p14:creationId xmlns:p14="http://schemas.microsoft.com/office/powerpoint/2010/main" val="305086061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strVal val="4/3*#ppt_w"/>
                                          </p:val>
                                        </p:tav>
                                        <p:tav tm="100000">
                                          <p:val>
                                            <p:strVal val="#ppt_w"/>
                                          </p:val>
                                        </p:tav>
                                      </p:tavLst>
                                    </p:anim>
                                    <p:anim calcmode="lin" valueType="num">
                                      <p:cBhvr>
                                        <p:cTn id="8" dur="75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701030"/>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mc:AlternateContent xmlns:mc="http://schemas.openxmlformats.org/markup-compatibility/2006" xmlns:p14="http://schemas.microsoft.com/office/powerpoint/2010/main">
    <mc:Choice Requires="p14">
      <p:transition p14:dur="0" advTm="0"/>
    </mc:Choice>
    <mc:Fallback xmlns="">
      <p:transition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gif"/><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tmp"/><Relationship Id="rId5" Type="http://schemas.openxmlformats.org/officeDocument/2006/relationships/image" Target="../media/image20.tmp"/><Relationship Id="rId4" Type="http://schemas.openxmlformats.org/officeDocument/2006/relationships/image" Target="../media/image19.tm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2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12987" y="3161971"/>
            <a:ext cx="8040348" cy="1323439"/>
          </a:xfrm>
          <a:prstGeom prst="rect">
            <a:avLst/>
          </a:prstGeom>
          <a:noFill/>
        </p:spPr>
        <p:txBody>
          <a:bodyPr vert="horz" wrap="square" rtlCol="0">
            <a:spAutoFit/>
          </a:bodyPr>
          <a:lstStyle/>
          <a:p>
            <a:pPr algn="ctr"/>
            <a:r>
              <a:rPr lang="zh-CN" altLang="en-US" sz="4000" spc="1000" dirty="0" smtClean="0">
                <a:solidFill>
                  <a:schemeClr val="tx1">
                    <a:lumMod val="85000"/>
                    <a:lumOff val="15000"/>
                  </a:schemeClr>
                </a:solidFill>
                <a:ea typeface="明兰" panose="02010600030101010101" pitchFamily="2" charset="-122"/>
                <a:cs typeface="Open Sans" panose="020B0606030504020204" pitchFamily="34" charset="0"/>
              </a:rPr>
              <a:t>城市</a:t>
            </a:r>
            <a:r>
              <a:rPr lang="zh-CN" altLang="en-US" sz="4000" spc="1000" dirty="0">
                <a:solidFill>
                  <a:schemeClr val="tx1">
                    <a:lumMod val="85000"/>
                    <a:lumOff val="15000"/>
                  </a:schemeClr>
                </a:solidFill>
                <a:ea typeface="明兰" panose="02010600030101010101" pitchFamily="2" charset="-122"/>
                <a:cs typeface="Open Sans" panose="020B0606030504020204" pitchFamily="34" charset="0"/>
              </a:rPr>
              <a:t>住房价格</a:t>
            </a:r>
            <a:r>
              <a:rPr lang="zh-CN" altLang="en-US" sz="4000" spc="1000" dirty="0" smtClean="0">
                <a:solidFill>
                  <a:schemeClr val="tx1">
                    <a:lumMod val="85000"/>
                    <a:lumOff val="15000"/>
                  </a:schemeClr>
                </a:solidFill>
                <a:ea typeface="明兰" panose="02010600030101010101" pitchFamily="2" charset="-122"/>
                <a:cs typeface="Open Sans" panose="020B0606030504020204" pitchFamily="34" charset="0"/>
              </a:rPr>
              <a:t>的空间分布研究进展与展望</a:t>
            </a:r>
            <a:endParaRPr lang="zh-CN" altLang="en-US" sz="4000" spc="1000" dirty="0">
              <a:solidFill>
                <a:schemeClr val="tx1">
                  <a:lumMod val="85000"/>
                  <a:lumOff val="15000"/>
                </a:schemeClr>
              </a:solidFill>
              <a:ea typeface="明兰" panose="02010600030101010101" pitchFamily="2" charset="-122"/>
              <a:cs typeface="Open Sans" panose="020B0606030504020204" pitchFamily="34" charset="0"/>
            </a:endParaRPr>
          </a:p>
        </p:txBody>
      </p:sp>
      <p:cxnSp>
        <p:nvCxnSpPr>
          <p:cNvPr id="4" name="直接连接符 3"/>
          <p:cNvCxnSpPr/>
          <p:nvPr/>
        </p:nvCxnSpPr>
        <p:spPr>
          <a:xfrm flipH="1">
            <a:off x="2248600" y="4697966"/>
            <a:ext cx="7769123"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
        <p:nvSpPr>
          <p:cNvPr id="6" name="文本框 5"/>
          <p:cNvSpPr txBox="1"/>
          <p:nvPr/>
        </p:nvSpPr>
        <p:spPr>
          <a:xfrm>
            <a:off x="5338179" y="5529516"/>
            <a:ext cx="2155567" cy="400110"/>
          </a:xfrm>
          <a:prstGeom prst="rect">
            <a:avLst/>
          </a:prstGeom>
          <a:noFill/>
        </p:spPr>
        <p:txBody>
          <a:bodyPr wrap="square" rtlCol="0">
            <a:spAutoFit/>
          </a:bodyPr>
          <a:lstStyle/>
          <a:p>
            <a:r>
              <a:rPr lang="zh-CN" altLang="en-US" sz="2000" dirty="0">
                <a:latin typeface="明兰" panose="02010600030101010101" pitchFamily="2" charset="-122"/>
                <a:ea typeface="明兰" panose="02010600030101010101" pitchFamily="2" charset="-122"/>
              </a:rPr>
              <a:t>汇报</a:t>
            </a:r>
            <a:r>
              <a:rPr lang="zh-CN" altLang="en-US" sz="2000" dirty="0" smtClean="0">
                <a:latin typeface="明兰" panose="02010600030101010101" pitchFamily="2" charset="-122"/>
                <a:ea typeface="明兰" panose="02010600030101010101" pitchFamily="2" charset="-122"/>
              </a:rPr>
              <a:t>人</a:t>
            </a:r>
            <a:r>
              <a:rPr lang="zh-CN" altLang="en-US" sz="2000" dirty="0">
                <a:latin typeface="明兰" panose="02010600030101010101" pitchFamily="2" charset="-122"/>
                <a:ea typeface="明兰" panose="02010600030101010101" pitchFamily="2" charset="-122"/>
              </a:rPr>
              <a:t>：刘子煜</a:t>
            </a:r>
          </a:p>
        </p:txBody>
      </p:sp>
      <p:grpSp>
        <p:nvGrpSpPr>
          <p:cNvPr id="8" name="组合 7"/>
          <p:cNvGrpSpPr/>
          <p:nvPr/>
        </p:nvGrpSpPr>
        <p:grpSpPr>
          <a:xfrm>
            <a:off x="5082295" y="5627071"/>
            <a:ext cx="197921" cy="282810"/>
            <a:chOff x="11101388" y="-2608263"/>
            <a:chExt cx="4789488" cy="6843714"/>
          </a:xfrm>
          <a:solidFill>
            <a:schemeClr val="tx1"/>
          </a:solidFill>
        </p:grpSpPr>
        <p:sp>
          <p:nvSpPr>
            <p:cNvPr id="9" name="Freeform 11"/>
            <p:cNvSpPr>
              <a:spLocks/>
            </p:cNvSpPr>
            <p:nvPr/>
          </p:nvSpPr>
          <p:spPr bwMode="auto">
            <a:xfrm>
              <a:off x="11101388" y="641350"/>
              <a:ext cx="4789488" cy="3594101"/>
            </a:xfrm>
            <a:custGeom>
              <a:avLst/>
              <a:gdLst>
                <a:gd name="T0" fmla="*/ 3013 w 3017"/>
                <a:gd name="T1" fmla="*/ 80 h 2264"/>
                <a:gd name="T2" fmla="*/ 2986 w 3017"/>
                <a:gd name="T3" fmla="*/ 32 h 2264"/>
                <a:gd name="T4" fmla="*/ 2937 w 3017"/>
                <a:gd name="T5" fmla="*/ 4 h 2264"/>
                <a:gd name="T6" fmla="*/ 2881 w 3017"/>
                <a:gd name="T7" fmla="*/ 4 h 2264"/>
                <a:gd name="T8" fmla="*/ 2833 w 3017"/>
                <a:gd name="T9" fmla="*/ 32 h 2264"/>
                <a:gd name="T10" fmla="*/ 2805 w 3017"/>
                <a:gd name="T11" fmla="*/ 80 h 2264"/>
                <a:gd name="T12" fmla="*/ 2797 w 3017"/>
                <a:gd name="T13" fmla="*/ 210 h 2264"/>
                <a:gd name="T14" fmla="*/ 2767 w 3017"/>
                <a:gd name="T15" fmla="*/ 405 h 2264"/>
                <a:gd name="T16" fmla="*/ 2708 w 3017"/>
                <a:gd name="T17" fmla="*/ 589 h 2264"/>
                <a:gd name="T18" fmla="*/ 2624 w 3017"/>
                <a:gd name="T19" fmla="*/ 761 h 2264"/>
                <a:gd name="T20" fmla="*/ 2517 w 3017"/>
                <a:gd name="T21" fmla="*/ 917 h 2264"/>
                <a:gd name="T22" fmla="*/ 2389 w 3017"/>
                <a:gd name="T23" fmla="*/ 1055 h 2264"/>
                <a:gd name="T24" fmla="*/ 2241 w 3017"/>
                <a:gd name="T25" fmla="*/ 1173 h 2264"/>
                <a:gd name="T26" fmla="*/ 2076 w 3017"/>
                <a:gd name="T27" fmla="*/ 1270 h 2264"/>
                <a:gd name="T28" fmla="*/ 1898 w 3017"/>
                <a:gd name="T29" fmla="*/ 1342 h 2264"/>
                <a:gd name="T30" fmla="*/ 1708 w 3017"/>
                <a:gd name="T31" fmla="*/ 1387 h 2264"/>
                <a:gd name="T32" fmla="*/ 1508 w 3017"/>
                <a:gd name="T33" fmla="*/ 1401 h 2264"/>
                <a:gd name="T34" fmla="*/ 1309 w 3017"/>
                <a:gd name="T35" fmla="*/ 1387 h 2264"/>
                <a:gd name="T36" fmla="*/ 1119 w 3017"/>
                <a:gd name="T37" fmla="*/ 1342 h 2264"/>
                <a:gd name="T38" fmla="*/ 940 w 3017"/>
                <a:gd name="T39" fmla="*/ 1270 h 2264"/>
                <a:gd name="T40" fmla="*/ 776 w 3017"/>
                <a:gd name="T41" fmla="*/ 1173 h 2264"/>
                <a:gd name="T42" fmla="*/ 628 w 3017"/>
                <a:gd name="T43" fmla="*/ 1055 h 2264"/>
                <a:gd name="T44" fmla="*/ 500 w 3017"/>
                <a:gd name="T45" fmla="*/ 917 h 2264"/>
                <a:gd name="T46" fmla="*/ 393 w 3017"/>
                <a:gd name="T47" fmla="*/ 761 h 2264"/>
                <a:gd name="T48" fmla="*/ 308 w 3017"/>
                <a:gd name="T49" fmla="*/ 589 h 2264"/>
                <a:gd name="T50" fmla="*/ 250 w 3017"/>
                <a:gd name="T51" fmla="*/ 405 h 2264"/>
                <a:gd name="T52" fmla="*/ 220 w 3017"/>
                <a:gd name="T53" fmla="*/ 210 h 2264"/>
                <a:gd name="T54" fmla="*/ 212 w 3017"/>
                <a:gd name="T55" fmla="*/ 80 h 2264"/>
                <a:gd name="T56" fmla="*/ 183 w 3017"/>
                <a:gd name="T57" fmla="*/ 32 h 2264"/>
                <a:gd name="T58" fmla="*/ 136 w 3017"/>
                <a:gd name="T59" fmla="*/ 4 h 2264"/>
                <a:gd name="T60" fmla="*/ 79 w 3017"/>
                <a:gd name="T61" fmla="*/ 4 h 2264"/>
                <a:gd name="T62" fmla="*/ 32 w 3017"/>
                <a:gd name="T63" fmla="*/ 32 h 2264"/>
                <a:gd name="T64" fmla="*/ 4 w 3017"/>
                <a:gd name="T65" fmla="*/ 80 h 2264"/>
                <a:gd name="T66" fmla="*/ 4 w 3017"/>
                <a:gd name="T67" fmla="*/ 222 h 2264"/>
                <a:gd name="T68" fmla="*/ 37 w 3017"/>
                <a:gd name="T69" fmla="*/ 439 h 2264"/>
                <a:gd name="T70" fmla="*/ 100 w 3017"/>
                <a:gd name="T71" fmla="*/ 647 h 2264"/>
                <a:gd name="T72" fmla="*/ 190 w 3017"/>
                <a:gd name="T73" fmla="*/ 839 h 2264"/>
                <a:gd name="T74" fmla="*/ 305 w 3017"/>
                <a:gd name="T75" fmla="*/ 1018 h 2264"/>
                <a:gd name="T76" fmla="*/ 444 w 3017"/>
                <a:gd name="T77" fmla="*/ 1176 h 2264"/>
                <a:gd name="T78" fmla="*/ 604 w 3017"/>
                <a:gd name="T79" fmla="*/ 1315 h 2264"/>
                <a:gd name="T80" fmla="*/ 782 w 3017"/>
                <a:gd name="T81" fmla="*/ 1430 h 2264"/>
                <a:gd name="T82" fmla="*/ 975 w 3017"/>
                <a:gd name="T83" fmla="*/ 1520 h 2264"/>
                <a:gd name="T84" fmla="*/ 1182 w 3017"/>
                <a:gd name="T85" fmla="*/ 1582 h 2264"/>
                <a:gd name="T86" fmla="*/ 1401 w 3017"/>
                <a:gd name="T87" fmla="*/ 1613 h 2264"/>
                <a:gd name="T88" fmla="*/ 1401 w 3017"/>
                <a:gd name="T89" fmla="*/ 2156 h 2264"/>
                <a:gd name="T90" fmla="*/ 1415 w 3017"/>
                <a:gd name="T91" fmla="*/ 2210 h 2264"/>
                <a:gd name="T92" fmla="*/ 1454 w 3017"/>
                <a:gd name="T93" fmla="*/ 2249 h 2264"/>
                <a:gd name="T94" fmla="*/ 1508 w 3017"/>
                <a:gd name="T95" fmla="*/ 2264 h 2264"/>
                <a:gd name="T96" fmla="*/ 1563 w 3017"/>
                <a:gd name="T97" fmla="*/ 2249 h 2264"/>
                <a:gd name="T98" fmla="*/ 1601 w 3017"/>
                <a:gd name="T99" fmla="*/ 2210 h 2264"/>
                <a:gd name="T100" fmla="*/ 1617 w 3017"/>
                <a:gd name="T101" fmla="*/ 2156 h 2264"/>
                <a:gd name="T102" fmla="*/ 1617 w 3017"/>
                <a:gd name="T103" fmla="*/ 1613 h 2264"/>
                <a:gd name="T104" fmla="*/ 1835 w 3017"/>
                <a:gd name="T105" fmla="*/ 1582 h 2264"/>
                <a:gd name="T106" fmla="*/ 2042 w 3017"/>
                <a:gd name="T107" fmla="*/ 1520 h 2264"/>
                <a:gd name="T108" fmla="*/ 2236 w 3017"/>
                <a:gd name="T109" fmla="*/ 1430 h 2264"/>
                <a:gd name="T110" fmla="*/ 2414 w 3017"/>
                <a:gd name="T111" fmla="*/ 1315 h 2264"/>
                <a:gd name="T112" fmla="*/ 2573 w 3017"/>
                <a:gd name="T113" fmla="*/ 1176 h 2264"/>
                <a:gd name="T114" fmla="*/ 2712 w 3017"/>
                <a:gd name="T115" fmla="*/ 1018 h 2264"/>
                <a:gd name="T116" fmla="*/ 2827 w 3017"/>
                <a:gd name="T117" fmla="*/ 839 h 2264"/>
                <a:gd name="T118" fmla="*/ 2918 w 3017"/>
                <a:gd name="T119" fmla="*/ 647 h 2264"/>
                <a:gd name="T120" fmla="*/ 2980 w 3017"/>
                <a:gd name="T121" fmla="*/ 439 h 2264"/>
                <a:gd name="T122" fmla="*/ 3013 w 3017"/>
                <a:gd name="T123" fmla="*/ 222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17" h="2264">
                  <a:moveTo>
                    <a:pt x="3017" y="108"/>
                  </a:moveTo>
                  <a:lnTo>
                    <a:pt x="3013" y="80"/>
                  </a:lnTo>
                  <a:lnTo>
                    <a:pt x="3003" y="54"/>
                  </a:lnTo>
                  <a:lnTo>
                    <a:pt x="2986" y="32"/>
                  </a:lnTo>
                  <a:lnTo>
                    <a:pt x="2963" y="16"/>
                  </a:lnTo>
                  <a:lnTo>
                    <a:pt x="2937" y="4"/>
                  </a:lnTo>
                  <a:lnTo>
                    <a:pt x="2910" y="0"/>
                  </a:lnTo>
                  <a:lnTo>
                    <a:pt x="2881" y="4"/>
                  </a:lnTo>
                  <a:lnTo>
                    <a:pt x="2855" y="16"/>
                  </a:lnTo>
                  <a:lnTo>
                    <a:pt x="2833" y="32"/>
                  </a:lnTo>
                  <a:lnTo>
                    <a:pt x="2816" y="54"/>
                  </a:lnTo>
                  <a:lnTo>
                    <a:pt x="2805" y="80"/>
                  </a:lnTo>
                  <a:lnTo>
                    <a:pt x="2801" y="108"/>
                  </a:lnTo>
                  <a:lnTo>
                    <a:pt x="2797" y="210"/>
                  </a:lnTo>
                  <a:lnTo>
                    <a:pt x="2785" y="308"/>
                  </a:lnTo>
                  <a:lnTo>
                    <a:pt x="2767" y="405"/>
                  </a:lnTo>
                  <a:lnTo>
                    <a:pt x="2741" y="498"/>
                  </a:lnTo>
                  <a:lnTo>
                    <a:pt x="2708" y="589"/>
                  </a:lnTo>
                  <a:lnTo>
                    <a:pt x="2670" y="677"/>
                  </a:lnTo>
                  <a:lnTo>
                    <a:pt x="2624" y="761"/>
                  </a:lnTo>
                  <a:lnTo>
                    <a:pt x="2573" y="841"/>
                  </a:lnTo>
                  <a:lnTo>
                    <a:pt x="2517" y="917"/>
                  </a:lnTo>
                  <a:lnTo>
                    <a:pt x="2456" y="989"/>
                  </a:lnTo>
                  <a:lnTo>
                    <a:pt x="2389" y="1055"/>
                  </a:lnTo>
                  <a:lnTo>
                    <a:pt x="2317" y="1117"/>
                  </a:lnTo>
                  <a:lnTo>
                    <a:pt x="2241" y="1173"/>
                  </a:lnTo>
                  <a:lnTo>
                    <a:pt x="2161" y="1224"/>
                  </a:lnTo>
                  <a:lnTo>
                    <a:pt x="2076" y="1270"/>
                  </a:lnTo>
                  <a:lnTo>
                    <a:pt x="1990" y="1309"/>
                  </a:lnTo>
                  <a:lnTo>
                    <a:pt x="1898" y="1342"/>
                  </a:lnTo>
                  <a:lnTo>
                    <a:pt x="1805" y="1367"/>
                  </a:lnTo>
                  <a:lnTo>
                    <a:pt x="1708" y="1387"/>
                  </a:lnTo>
                  <a:lnTo>
                    <a:pt x="1610" y="1397"/>
                  </a:lnTo>
                  <a:lnTo>
                    <a:pt x="1508" y="1401"/>
                  </a:lnTo>
                  <a:lnTo>
                    <a:pt x="1407" y="1397"/>
                  </a:lnTo>
                  <a:lnTo>
                    <a:pt x="1309" y="1387"/>
                  </a:lnTo>
                  <a:lnTo>
                    <a:pt x="1212" y="1367"/>
                  </a:lnTo>
                  <a:lnTo>
                    <a:pt x="1119" y="1342"/>
                  </a:lnTo>
                  <a:lnTo>
                    <a:pt x="1028" y="1309"/>
                  </a:lnTo>
                  <a:lnTo>
                    <a:pt x="940" y="1270"/>
                  </a:lnTo>
                  <a:lnTo>
                    <a:pt x="856" y="1224"/>
                  </a:lnTo>
                  <a:lnTo>
                    <a:pt x="776" y="1173"/>
                  </a:lnTo>
                  <a:lnTo>
                    <a:pt x="700" y="1117"/>
                  </a:lnTo>
                  <a:lnTo>
                    <a:pt x="628" y="1055"/>
                  </a:lnTo>
                  <a:lnTo>
                    <a:pt x="562" y="989"/>
                  </a:lnTo>
                  <a:lnTo>
                    <a:pt x="500" y="917"/>
                  </a:lnTo>
                  <a:lnTo>
                    <a:pt x="444" y="841"/>
                  </a:lnTo>
                  <a:lnTo>
                    <a:pt x="393" y="761"/>
                  </a:lnTo>
                  <a:lnTo>
                    <a:pt x="347" y="677"/>
                  </a:lnTo>
                  <a:lnTo>
                    <a:pt x="308" y="589"/>
                  </a:lnTo>
                  <a:lnTo>
                    <a:pt x="275" y="498"/>
                  </a:lnTo>
                  <a:lnTo>
                    <a:pt x="250" y="405"/>
                  </a:lnTo>
                  <a:lnTo>
                    <a:pt x="231" y="308"/>
                  </a:lnTo>
                  <a:lnTo>
                    <a:pt x="220" y="210"/>
                  </a:lnTo>
                  <a:lnTo>
                    <a:pt x="216" y="108"/>
                  </a:lnTo>
                  <a:lnTo>
                    <a:pt x="212" y="80"/>
                  </a:lnTo>
                  <a:lnTo>
                    <a:pt x="200" y="54"/>
                  </a:lnTo>
                  <a:lnTo>
                    <a:pt x="183" y="32"/>
                  </a:lnTo>
                  <a:lnTo>
                    <a:pt x="162" y="16"/>
                  </a:lnTo>
                  <a:lnTo>
                    <a:pt x="136" y="4"/>
                  </a:lnTo>
                  <a:lnTo>
                    <a:pt x="107" y="0"/>
                  </a:lnTo>
                  <a:lnTo>
                    <a:pt x="79" y="4"/>
                  </a:lnTo>
                  <a:lnTo>
                    <a:pt x="54" y="16"/>
                  </a:lnTo>
                  <a:lnTo>
                    <a:pt x="32" y="32"/>
                  </a:lnTo>
                  <a:lnTo>
                    <a:pt x="15" y="54"/>
                  </a:lnTo>
                  <a:lnTo>
                    <a:pt x="4" y="80"/>
                  </a:lnTo>
                  <a:lnTo>
                    <a:pt x="0" y="108"/>
                  </a:lnTo>
                  <a:lnTo>
                    <a:pt x="4" y="222"/>
                  </a:lnTo>
                  <a:lnTo>
                    <a:pt x="17" y="332"/>
                  </a:lnTo>
                  <a:lnTo>
                    <a:pt x="37" y="439"/>
                  </a:lnTo>
                  <a:lnTo>
                    <a:pt x="64" y="545"/>
                  </a:lnTo>
                  <a:lnTo>
                    <a:pt x="100" y="647"/>
                  </a:lnTo>
                  <a:lnTo>
                    <a:pt x="142" y="745"/>
                  </a:lnTo>
                  <a:lnTo>
                    <a:pt x="190" y="839"/>
                  </a:lnTo>
                  <a:lnTo>
                    <a:pt x="245" y="931"/>
                  </a:lnTo>
                  <a:lnTo>
                    <a:pt x="305" y="1018"/>
                  </a:lnTo>
                  <a:lnTo>
                    <a:pt x="372" y="1100"/>
                  </a:lnTo>
                  <a:lnTo>
                    <a:pt x="444" y="1176"/>
                  </a:lnTo>
                  <a:lnTo>
                    <a:pt x="521" y="1248"/>
                  </a:lnTo>
                  <a:lnTo>
                    <a:pt x="604" y="1315"/>
                  </a:lnTo>
                  <a:lnTo>
                    <a:pt x="690" y="1375"/>
                  </a:lnTo>
                  <a:lnTo>
                    <a:pt x="782" y="1430"/>
                  </a:lnTo>
                  <a:lnTo>
                    <a:pt x="876" y="1478"/>
                  </a:lnTo>
                  <a:lnTo>
                    <a:pt x="975" y="1520"/>
                  </a:lnTo>
                  <a:lnTo>
                    <a:pt x="1077" y="1554"/>
                  </a:lnTo>
                  <a:lnTo>
                    <a:pt x="1182" y="1582"/>
                  </a:lnTo>
                  <a:lnTo>
                    <a:pt x="1291" y="1601"/>
                  </a:lnTo>
                  <a:lnTo>
                    <a:pt x="1401" y="1613"/>
                  </a:lnTo>
                  <a:lnTo>
                    <a:pt x="1401" y="1617"/>
                  </a:lnTo>
                  <a:lnTo>
                    <a:pt x="1401" y="2156"/>
                  </a:lnTo>
                  <a:lnTo>
                    <a:pt x="1405" y="2185"/>
                  </a:lnTo>
                  <a:lnTo>
                    <a:pt x="1415" y="2210"/>
                  </a:lnTo>
                  <a:lnTo>
                    <a:pt x="1432" y="2232"/>
                  </a:lnTo>
                  <a:lnTo>
                    <a:pt x="1454" y="2249"/>
                  </a:lnTo>
                  <a:lnTo>
                    <a:pt x="1480" y="2260"/>
                  </a:lnTo>
                  <a:lnTo>
                    <a:pt x="1508" y="2264"/>
                  </a:lnTo>
                  <a:lnTo>
                    <a:pt x="1537" y="2260"/>
                  </a:lnTo>
                  <a:lnTo>
                    <a:pt x="1563" y="2249"/>
                  </a:lnTo>
                  <a:lnTo>
                    <a:pt x="1585" y="2232"/>
                  </a:lnTo>
                  <a:lnTo>
                    <a:pt x="1601" y="2210"/>
                  </a:lnTo>
                  <a:lnTo>
                    <a:pt x="1613" y="2185"/>
                  </a:lnTo>
                  <a:lnTo>
                    <a:pt x="1617" y="2156"/>
                  </a:lnTo>
                  <a:lnTo>
                    <a:pt x="1617" y="1617"/>
                  </a:lnTo>
                  <a:lnTo>
                    <a:pt x="1617" y="1613"/>
                  </a:lnTo>
                  <a:lnTo>
                    <a:pt x="1727" y="1601"/>
                  </a:lnTo>
                  <a:lnTo>
                    <a:pt x="1835" y="1582"/>
                  </a:lnTo>
                  <a:lnTo>
                    <a:pt x="1940" y="1554"/>
                  </a:lnTo>
                  <a:lnTo>
                    <a:pt x="2042" y="1520"/>
                  </a:lnTo>
                  <a:lnTo>
                    <a:pt x="2140" y="1478"/>
                  </a:lnTo>
                  <a:lnTo>
                    <a:pt x="2236" y="1430"/>
                  </a:lnTo>
                  <a:lnTo>
                    <a:pt x="2327" y="1375"/>
                  </a:lnTo>
                  <a:lnTo>
                    <a:pt x="2414" y="1315"/>
                  </a:lnTo>
                  <a:lnTo>
                    <a:pt x="2496" y="1248"/>
                  </a:lnTo>
                  <a:lnTo>
                    <a:pt x="2573" y="1176"/>
                  </a:lnTo>
                  <a:lnTo>
                    <a:pt x="2645" y="1100"/>
                  </a:lnTo>
                  <a:lnTo>
                    <a:pt x="2712" y="1018"/>
                  </a:lnTo>
                  <a:lnTo>
                    <a:pt x="2772" y="931"/>
                  </a:lnTo>
                  <a:lnTo>
                    <a:pt x="2827" y="839"/>
                  </a:lnTo>
                  <a:lnTo>
                    <a:pt x="2876" y="745"/>
                  </a:lnTo>
                  <a:lnTo>
                    <a:pt x="2918" y="647"/>
                  </a:lnTo>
                  <a:lnTo>
                    <a:pt x="2953" y="545"/>
                  </a:lnTo>
                  <a:lnTo>
                    <a:pt x="2980" y="439"/>
                  </a:lnTo>
                  <a:lnTo>
                    <a:pt x="3000" y="332"/>
                  </a:lnTo>
                  <a:lnTo>
                    <a:pt x="3013" y="222"/>
                  </a:lnTo>
                  <a:lnTo>
                    <a:pt x="3017" y="10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800">
                <a:latin typeface="明兰" panose="02010600030101010101" pitchFamily="2" charset="-122"/>
                <a:ea typeface="明兰" panose="02010600030101010101" pitchFamily="2" charset="-122"/>
              </a:endParaRPr>
            </a:p>
          </p:txBody>
        </p:sp>
        <p:sp>
          <p:nvSpPr>
            <p:cNvPr id="10" name="Freeform 12"/>
            <p:cNvSpPr>
              <a:spLocks noEditPoints="1"/>
            </p:cNvSpPr>
            <p:nvPr/>
          </p:nvSpPr>
          <p:spPr bwMode="auto">
            <a:xfrm>
              <a:off x="11957050" y="-2608263"/>
              <a:ext cx="3078163" cy="4960938"/>
            </a:xfrm>
            <a:custGeom>
              <a:avLst/>
              <a:gdLst>
                <a:gd name="T0" fmla="*/ 1144 w 1939"/>
                <a:gd name="T1" fmla="*/ 3110 h 3125"/>
                <a:gd name="T2" fmla="*/ 1385 w 1939"/>
                <a:gd name="T3" fmla="*/ 3032 h 3125"/>
                <a:gd name="T4" fmla="*/ 1595 w 1939"/>
                <a:gd name="T5" fmla="*/ 2897 h 3125"/>
                <a:gd name="T6" fmla="*/ 1762 w 1939"/>
                <a:gd name="T7" fmla="*/ 2715 h 3125"/>
                <a:gd name="T8" fmla="*/ 1879 w 1939"/>
                <a:gd name="T9" fmla="*/ 2494 h 3125"/>
                <a:gd name="T10" fmla="*/ 1935 w 1939"/>
                <a:gd name="T11" fmla="*/ 2244 h 3125"/>
                <a:gd name="T12" fmla="*/ 1935 w 1939"/>
                <a:gd name="T13" fmla="*/ 882 h 3125"/>
                <a:gd name="T14" fmla="*/ 1879 w 1939"/>
                <a:gd name="T15" fmla="*/ 632 h 3125"/>
                <a:gd name="T16" fmla="*/ 1762 w 1939"/>
                <a:gd name="T17" fmla="*/ 411 h 3125"/>
                <a:gd name="T18" fmla="*/ 1595 w 1939"/>
                <a:gd name="T19" fmla="*/ 228 h 3125"/>
                <a:gd name="T20" fmla="*/ 1385 w 1939"/>
                <a:gd name="T21" fmla="*/ 94 h 3125"/>
                <a:gd name="T22" fmla="*/ 1144 w 1939"/>
                <a:gd name="T23" fmla="*/ 16 h 3125"/>
                <a:gd name="T24" fmla="*/ 881 w 1939"/>
                <a:gd name="T25" fmla="*/ 4 h 3125"/>
                <a:gd name="T26" fmla="*/ 631 w 1939"/>
                <a:gd name="T27" fmla="*/ 61 h 3125"/>
                <a:gd name="T28" fmla="*/ 410 w 1939"/>
                <a:gd name="T29" fmla="*/ 178 h 3125"/>
                <a:gd name="T30" fmla="*/ 228 w 1939"/>
                <a:gd name="T31" fmla="*/ 346 h 3125"/>
                <a:gd name="T32" fmla="*/ 93 w 1939"/>
                <a:gd name="T33" fmla="*/ 554 h 3125"/>
                <a:gd name="T34" fmla="*/ 15 w 1939"/>
                <a:gd name="T35" fmla="*/ 796 h 3125"/>
                <a:gd name="T36" fmla="*/ 0 w 1939"/>
                <a:gd name="T37" fmla="*/ 2155 h 3125"/>
                <a:gd name="T38" fmla="*/ 34 w 1939"/>
                <a:gd name="T39" fmla="*/ 2414 h 3125"/>
                <a:gd name="T40" fmla="*/ 133 w 1939"/>
                <a:gd name="T41" fmla="*/ 2646 h 3125"/>
                <a:gd name="T42" fmla="*/ 284 w 1939"/>
                <a:gd name="T43" fmla="*/ 2841 h 3125"/>
                <a:gd name="T44" fmla="*/ 479 w 1939"/>
                <a:gd name="T45" fmla="*/ 2993 h 3125"/>
                <a:gd name="T46" fmla="*/ 711 w 1939"/>
                <a:gd name="T47" fmla="*/ 3091 h 3125"/>
                <a:gd name="T48" fmla="*/ 969 w 1939"/>
                <a:gd name="T49" fmla="*/ 3125 h 3125"/>
                <a:gd name="T50" fmla="*/ 231 w 1939"/>
                <a:gd name="T51" fmla="*/ 818 h 3125"/>
                <a:gd name="T52" fmla="*/ 307 w 1939"/>
                <a:gd name="T53" fmla="*/ 611 h 3125"/>
                <a:gd name="T54" fmla="*/ 436 w 1939"/>
                <a:gd name="T55" fmla="*/ 437 h 3125"/>
                <a:gd name="T56" fmla="*/ 610 w 1939"/>
                <a:gd name="T57" fmla="*/ 308 h 3125"/>
                <a:gd name="T58" fmla="*/ 817 w 1939"/>
                <a:gd name="T59" fmla="*/ 232 h 3125"/>
                <a:gd name="T60" fmla="*/ 1046 w 1939"/>
                <a:gd name="T61" fmla="*/ 220 h 3125"/>
                <a:gd name="T62" fmla="*/ 1262 w 1939"/>
                <a:gd name="T63" fmla="*/ 275 h 3125"/>
                <a:gd name="T64" fmla="*/ 1449 w 1939"/>
                <a:gd name="T65" fmla="*/ 389 h 3125"/>
                <a:gd name="T66" fmla="*/ 1595 w 1939"/>
                <a:gd name="T67" fmla="*/ 548 h 3125"/>
                <a:gd name="T68" fmla="*/ 1690 w 1939"/>
                <a:gd name="T69" fmla="*/ 746 h 3125"/>
                <a:gd name="T70" fmla="*/ 1724 w 1939"/>
                <a:gd name="T71" fmla="*/ 970 h 3125"/>
                <a:gd name="T72" fmla="*/ 1708 w 1939"/>
                <a:gd name="T73" fmla="*/ 2308 h 3125"/>
                <a:gd name="T74" fmla="*/ 1633 w 1939"/>
                <a:gd name="T75" fmla="*/ 2515 h 3125"/>
                <a:gd name="T76" fmla="*/ 1503 w 1939"/>
                <a:gd name="T77" fmla="*/ 2689 h 3125"/>
                <a:gd name="T78" fmla="*/ 1329 w 1939"/>
                <a:gd name="T79" fmla="*/ 2818 h 3125"/>
                <a:gd name="T80" fmla="*/ 1121 w 1939"/>
                <a:gd name="T81" fmla="*/ 2894 h 3125"/>
                <a:gd name="T82" fmla="*/ 893 w 1939"/>
                <a:gd name="T83" fmla="*/ 2906 h 3125"/>
                <a:gd name="T84" fmla="*/ 676 w 1939"/>
                <a:gd name="T85" fmla="*/ 2850 h 3125"/>
                <a:gd name="T86" fmla="*/ 490 w 1939"/>
                <a:gd name="T87" fmla="*/ 2737 h 3125"/>
                <a:gd name="T88" fmla="*/ 345 w 1939"/>
                <a:gd name="T89" fmla="*/ 2578 h 3125"/>
                <a:gd name="T90" fmla="*/ 249 w 1939"/>
                <a:gd name="T91" fmla="*/ 2380 h 3125"/>
                <a:gd name="T92" fmla="*/ 215 w 1939"/>
                <a:gd name="T93" fmla="*/ 2155 h 3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9" h="3125">
                  <a:moveTo>
                    <a:pt x="969" y="3125"/>
                  </a:moveTo>
                  <a:lnTo>
                    <a:pt x="1058" y="3121"/>
                  </a:lnTo>
                  <a:lnTo>
                    <a:pt x="1144" y="3110"/>
                  </a:lnTo>
                  <a:lnTo>
                    <a:pt x="1227" y="3091"/>
                  </a:lnTo>
                  <a:lnTo>
                    <a:pt x="1308" y="3065"/>
                  </a:lnTo>
                  <a:lnTo>
                    <a:pt x="1385" y="3032"/>
                  </a:lnTo>
                  <a:lnTo>
                    <a:pt x="1458" y="2993"/>
                  </a:lnTo>
                  <a:lnTo>
                    <a:pt x="1529" y="2948"/>
                  </a:lnTo>
                  <a:lnTo>
                    <a:pt x="1595" y="2897"/>
                  </a:lnTo>
                  <a:lnTo>
                    <a:pt x="1655" y="2841"/>
                  </a:lnTo>
                  <a:lnTo>
                    <a:pt x="1711" y="2780"/>
                  </a:lnTo>
                  <a:lnTo>
                    <a:pt x="1762" y="2715"/>
                  </a:lnTo>
                  <a:lnTo>
                    <a:pt x="1807" y="2646"/>
                  </a:lnTo>
                  <a:lnTo>
                    <a:pt x="1846" y="2571"/>
                  </a:lnTo>
                  <a:lnTo>
                    <a:pt x="1879" y="2494"/>
                  </a:lnTo>
                  <a:lnTo>
                    <a:pt x="1905" y="2414"/>
                  </a:lnTo>
                  <a:lnTo>
                    <a:pt x="1923" y="2330"/>
                  </a:lnTo>
                  <a:lnTo>
                    <a:pt x="1935" y="2244"/>
                  </a:lnTo>
                  <a:lnTo>
                    <a:pt x="1939" y="2155"/>
                  </a:lnTo>
                  <a:lnTo>
                    <a:pt x="1939" y="970"/>
                  </a:lnTo>
                  <a:lnTo>
                    <a:pt x="1935" y="882"/>
                  </a:lnTo>
                  <a:lnTo>
                    <a:pt x="1923" y="796"/>
                  </a:lnTo>
                  <a:lnTo>
                    <a:pt x="1905" y="712"/>
                  </a:lnTo>
                  <a:lnTo>
                    <a:pt x="1879" y="632"/>
                  </a:lnTo>
                  <a:lnTo>
                    <a:pt x="1846" y="554"/>
                  </a:lnTo>
                  <a:lnTo>
                    <a:pt x="1807" y="480"/>
                  </a:lnTo>
                  <a:lnTo>
                    <a:pt x="1762" y="411"/>
                  </a:lnTo>
                  <a:lnTo>
                    <a:pt x="1711" y="346"/>
                  </a:lnTo>
                  <a:lnTo>
                    <a:pt x="1655" y="284"/>
                  </a:lnTo>
                  <a:lnTo>
                    <a:pt x="1595" y="228"/>
                  </a:lnTo>
                  <a:lnTo>
                    <a:pt x="1529" y="178"/>
                  </a:lnTo>
                  <a:lnTo>
                    <a:pt x="1458" y="132"/>
                  </a:lnTo>
                  <a:lnTo>
                    <a:pt x="1385" y="94"/>
                  </a:lnTo>
                  <a:lnTo>
                    <a:pt x="1308" y="61"/>
                  </a:lnTo>
                  <a:lnTo>
                    <a:pt x="1227" y="35"/>
                  </a:lnTo>
                  <a:lnTo>
                    <a:pt x="1144" y="16"/>
                  </a:lnTo>
                  <a:lnTo>
                    <a:pt x="1058" y="4"/>
                  </a:lnTo>
                  <a:lnTo>
                    <a:pt x="969" y="0"/>
                  </a:lnTo>
                  <a:lnTo>
                    <a:pt x="881" y="4"/>
                  </a:lnTo>
                  <a:lnTo>
                    <a:pt x="795" y="16"/>
                  </a:lnTo>
                  <a:lnTo>
                    <a:pt x="711" y="35"/>
                  </a:lnTo>
                  <a:lnTo>
                    <a:pt x="631" y="61"/>
                  </a:lnTo>
                  <a:lnTo>
                    <a:pt x="554" y="94"/>
                  </a:lnTo>
                  <a:lnTo>
                    <a:pt x="479" y="132"/>
                  </a:lnTo>
                  <a:lnTo>
                    <a:pt x="410" y="178"/>
                  </a:lnTo>
                  <a:lnTo>
                    <a:pt x="345" y="228"/>
                  </a:lnTo>
                  <a:lnTo>
                    <a:pt x="284" y="284"/>
                  </a:lnTo>
                  <a:lnTo>
                    <a:pt x="228" y="346"/>
                  </a:lnTo>
                  <a:lnTo>
                    <a:pt x="177" y="411"/>
                  </a:lnTo>
                  <a:lnTo>
                    <a:pt x="133" y="480"/>
                  </a:lnTo>
                  <a:lnTo>
                    <a:pt x="93" y="554"/>
                  </a:lnTo>
                  <a:lnTo>
                    <a:pt x="61" y="632"/>
                  </a:lnTo>
                  <a:lnTo>
                    <a:pt x="34" y="712"/>
                  </a:lnTo>
                  <a:lnTo>
                    <a:pt x="15" y="796"/>
                  </a:lnTo>
                  <a:lnTo>
                    <a:pt x="4" y="882"/>
                  </a:lnTo>
                  <a:lnTo>
                    <a:pt x="0" y="970"/>
                  </a:lnTo>
                  <a:lnTo>
                    <a:pt x="0" y="2155"/>
                  </a:lnTo>
                  <a:lnTo>
                    <a:pt x="4" y="2244"/>
                  </a:lnTo>
                  <a:lnTo>
                    <a:pt x="15" y="2330"/>
                  </a:lnTo>
                  <a:lnTo>
                    <a:pt x="34" y="2414"/>
                  </a:lnTo>
                  <a:lnTo>
                    <a:pt x="61" y="2494"/>
                  </a:lnTo>
                  <a:lnTo>
                    <a:pt x="93" y="2571"/>
                  </a:lnTo>
                  <a:lnTo>
                    <a:pt x="133" y="2646"/>
                  </a:lnTo>
                  <a:lnTo>
                    <a:pt x="177" y="2715"/>
                  </a:lnTo>
                  <a:lnTo>
                    <a:pt x="228" y="2780"/>
                  </a:lnTo>
                  <a:lnTo>
                    <a:pt x="284" y="2841"/>
                  </a:lnTo>
                  <a:lnTo>
                    <a:pt x="345" y="2897"/>
                  </a:lnTo>
                  <a:lnTo>
                    <a:pt x="410" y="2948"/>
                  </a:lnTo>
                  <a:lnTo>
                    <a:pt x="479" y="2993"/>
                  </a:lnTo>
                  <a:lnTo>
                    <a:pt x="554" y="3032"/>
                  </a:lnTo>
                  <a:lnTo>
                    <a:pt x="631" y="3065"/>
                  </a:lnTo>
                  <a:lnTo>
                    <a:pt x="711" y="3091"/>
                  </a:lnTo>
                  <a:lnTo>
                    <a:pt x="795" y="3110"/>
                  </a:lnTo>
                  <a:lnTo>
                    <a:pt x="881" y="3121"/>
                  </a:lnTo>
                  <a:lnTo>
                    <a:pt x="969" y="3125"/>
                  </a:lnTo>
                  <a:close/>
                  <a:moveTo>
                    <a:pt x="215" y="970"/>
                  </a:moveTo>
                  <a:lnTo>
                    <a:pt x="219" y="893"/>
                  </a:lnTo>
                  <a:lnTo>
                    <a:pt x="231" y="818"/>
                  </a:lnTo>
                  <a:lnTo>
                    <a:pt x="249" y="746"/>
                  </a:lnTo>
                  <a:lnTo>
                    <a:pt x="275" y="677"/>
                  </a:lnTo>
                  <a:lnTo>
                    <a:pt x="307" y="611"/>
                  </a:lnTo>
                  <a:lnTo>
                    <a:pt x="345" y="548"/>
                  </a:lnTo>
                  <a:lnTo>
                    <a:pt x="388" y="491"/>
                  </a:lnTo>
                  <a:lnTo>
                    <a:pt x="436" y="437"/>
                  </a:lnTo>
                  <a:lnTo>
                    <a:pt x="490" y="389"/>
                  </a:lnTo>
                  <a:lnTo>
                    <a:pt x="548" y="344"/>
                  </a:lnTo>
                  <a:lnTo>
                    <a:pt x="610" y="308"/>
                  </a:lnTo>
                  <a:lnTo>
                    <a:pt x="676" y="275"/>
                  </a:lnTo>
                  <a:lnTo>
                    <a:pt x="745" y="250"/>
                  </a:lnTo>
                  <a:lnTo>
                    <a:pt x="817" y="232"/>
                  </a:lnTo>
                  <a:lnTo>
                    <a:pt x="893" y="220"/>
                  </a:lnTo>
                  <a:lnTo>
                    <a:pt x="969" y="216"/>
                  </a:lnTo>
                  <a:lnTo>
                    <a:pt x="1046" y="220"/>
                  </a:lnTo>
                  <a:lnTo>
                    <a:pt x="1121" y="232"/>
                  </a:lnTo>
                  <a:lnTo>
                    <a:pt x="1194" y="250"/>
                  </a:lnTo>
                  <a:lnTo>
                    <a:pt x="1262" y="275"/>
                  </a:lnTo>
                  <a:lnTo>
                    <a:pt x="1329" y="308"/>
                  </a:lnTo>
                  <a:lnTo>
                    <a:pt x="1390" y="344"/>
                  </a:lnTo>
                  <a:lnTo>
                    <a:pt x="1449" y="389"/>
                  </a:lnTo>
                  <a:lnTo>
                    <a:pt x="1503" y="437"/>
                  </a:lnTo>
                  <a:lnTo>
                    <a:pt x="1551" y="491"/>
                  </a:lnTo>
                  <a:lnTo>
                    <a:pt x="1595" y="548"/>
                  </a:lnTo>
                  <a:lnTo>
                    <a:pt x="1633" y="611"/>
                  </a:lnTo>
                  <a:lnTo>
                    <a:pt x="1664" y="677"/>
                  </a:lnTo>
                  <a:lnTo>
                    <a:pt x="1690" y="746"/>
                  </a:lnTo>
                  <a:lnTo>
                    <a:pt x="1708" y="818"/>
                  </a:lnTo>
                  <a:lnTo>
                    <a:pt x="1720" y="893"/>
                  </a:lnTo>
                  <a:lnTo>
                    <a:pt x="1724" y="970"/>
                  </a:lnTo>
                  <a:lnTo>
                    <a:pt x="1724" y="2155"/>
                  </a:lnTo>
                  <a:lnTo>
                    <a:pt x="1720" y="2232"/>
                  </a:lnTo>
                  <a:lnTo>
                    <a:pt x="1708" y="2308"/>
                  </a:lnTo>
                  <a:lnTo>
                    <a:pt x="1690" y="2380"/>
                  </a:lnTo>
                  <a:lnTo>
                    <a:pt x="1664" y="2449"/>
                  </a:lnTo>
                  <a:lnTo>
                    <a:pt x="1633" y="2515"/>
                  </a:lnTo>
                  <a:lnTo>
                    <a:pt x="1595" y="2578"/>
                  </a:lnTo>
                  <a:lnTo>
                    <a:pt x="1551" y="2635"/>
                  </a:lnTo>
                  <a:lnTo>
                    <a:pt x="1503" y="2689"/>
                  </a:lnTo>
                  <a:lnTo>
                    <a:pt x="1449" y="2737"/>
                  </a:lnTo>
                  <a:lnTo>
                    <a:pt x="1390" y="2780"/>
                  </a:lnTo>
                  <a:lnTo>
                    <a:pt x="1329" y="2818"/>
                  </a:lnTo>
                  <a:lnTo>
                    <a:pt x="1262" y="2850"/>
                  </a:lnTo>
                  <a:lnTo>
                    <a:pt x="1194" y="2876"/>
                  </a:lnTo>
                  <a:lnTo>
                    <a:pt x="1121" y="2894"/>
                  </a:lnTo>
                  <a:lnTo>
                    <a:pt x="1046" y="2906"/>
                  </a:lnTo>
                  <a:lnTo>
                    <a:pt x="969" y="2910"/>
                  </a:lnTo>
                  <a:lnTo>
                    <a:pt x="893" y="2906"/>
                  </a:lnTo>
                  <a:lnTo>
                    <a:pt x="817" y="2894"/>
                  </a:lnTo>
                  <a:lnTo>
                    <a:pt x="745" y="2876"/>
                  </a:lnTo>
                  <a:lnTo>
                    <a:pt x="676" y="2850"/>
                  </a:lnTo>
                  <a:lnTo>
                    <a:pt x="610" y="2818"/>
                  </a:lnTo>
                  <a:lnTo>
                    <a:pt x="548" y="2780"/>
                  </a:lnTo>
                  <a:lnTo>
                    <a:pt x="490" y="2737"/>
                  </a:lnTo>
                  <a:lnTo>
                    <a:pt x="436" y="2689"/>
                  </a:lnTo>
                  <a:lnTo>
                    <a:pt x="388" y="2635"/>
                  </a:lnTo>
                  <a:lnTo>
                    <a:pt x="345" y="2578"/>
                  </a:lnTo>
                  <a:lnTo>
                    <a:pt x="307" y="2515"/>
                  </a:lnTo>
                  <a:lnTo>
                    <a:pt x="275" y="2449"/>
                  </a:lnTo>
                  <a:lnTo>
                    <a:pt x="249" y="2380"/>
                  </a:lnTo>
                  <a:lnTo>
                    <a:pt x="231" y="2308"/>
                  </a:lnTo>
                  <a:lnTo>
                    <a:pt x="219" y="2232"/>
                  </a:lnTo>
                  <a:lnTo>
                    <a:pt x="215" y="2155"/>
                  </a:lnTo>
                  <a:lnTo>
                    <a:pt x="215" y="9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800">
                <a:latin typeface="明兰" panose="02010600030101010101" pitchFamily="2" charset="-122"/>
                <a:ea typeface="明兰" panose="02010600030101010101" pitchFamily="2" charset="-122"/>
              </a:endParaRPr>
            </a:p>
          </p:txBody>
        </p:sp>
      </p:grpSp>
      <p:sp>
        <p:nvSpPr>
          <p:cNvPr id="11" name="矩形 10"/>
          <p:cNvSpPr/>
          <p:nvPr/>
        </p:nvSpPr>
        <p:spPr>
          <a:xfrm>
            <a:off x="3289887" y="4769441"/>
            <a:ext cx="5586408" cy="707886"/>
          </a:xfrm>
          <a:prstGeom prst="rect">
            <a:avLst/>
          </a:prstGeom>
          <a:noFill/>
        </p:spPr>
        <p:txBody>
          <a:bodyPr wrap="square" rtlCol="0">
            <a:spAutoFit/>
          </a:bodyPr>
          <a:lstStyle/>
          <a:p>
            <a:pPr algn="ctr"/>
            <a:r>
              <a:rPr lang="zh-CN" altLang="en-US" sz="2000" spc="600">
                <a:solidFill>
                  <a:schemeClr val="tx1">
                    <a:lumMod val="85000"/>
                    <a:lumOff val="15000"/>
                  </a:schemeClr>
                </a:solidFill>
                <a:latin typeface="明兰" panose="02010600030101010101" pitchFamily="2" charset="-122"/>
                <a:ea typeface="明兰" panose="02010600030101010101" pitchFamily="2" charset="-122"/>
              </a:rPr>
              <a:t>武汉</a:t>
            </a:r>
            <a:r>
              <a:rPr lang="zh-CN" altLang="en-US" sz="2000" spc="600" smtClean="0">
                <a:solidFill>
                  <a:schemeClr val="tx1">
                    <a:lumMod val="85000"/>
                    <a:lumOff val="15000"/>
                  </a:schemeClr>
                </a:solidFill>
                <a:latin typeface="明兰" panose="02010600030101010101" pitchFamily="2" charset="-122"/>
                <a:ea typeface="明兰" panose="02010600030101010101" pitchFamily="2" charset="-122"/>
              </a:rPr>
              <a:t>大学资源与环境科学学院</a:t>
            </a:r>
            <a:endParaRPr lang="en-US" altLang="zh-CN" sz="2000" spc="600" dirty="0" smtClean="0">
              <a:solidFill>
                <a:schemeClr val="tx1">
                  <a:lumMod val="85000"/>
                  <a:lumOff val="15000"/>
                </a:schemeClr>
              </a:solidFill>
              <a:latin typeface="明兰" panose="02010600030101010101" pitchFamily="2" charset="-122"/>
              <a:ea typeface="明兰" panose="02010600030101010101" pitchFamily="2" charset="-122"/>
            </a:endParaRPr>
          </a:p>
          <a:p>
            <a:pPr algn="ctr"/>
            <a:r>
              <a:rPr lang="en-US" altLang="zh-CN" sz="2000" spc="600" dirty="0" smtClean="0">
                <a:solidFill>
                  <a:schemeClr val="tx1">
                    <a:lumMod val="85000"/>
                    <a:lumOff val="15000"/>
                  </a:schemeClr>
                </a:solidFill>
                <a:latin typeface="明兰" panose="02010600030101010101" pitchFamily="2" charset="-122"/>
                <a:ea typeface="明兰" panose="02010600030101010101" pitchFamily="2" charset="-122"/>
              </a:rPr>
              <a:t>2019</a:t>
            </a:r>
            <a:r>
              <a:rPr lang="zh-CN" altLang="en-US" sz="2000" spc="600" dirty="0" smtClean="0">
                <a:solidFill>
                  <a:schemeClr val="tx1">
                    <a:lumMod val="85000"/>
                    <a:lumOff val="15000"/>
                  </a:schemeClr>
                </a:solidFill>
                <a:latin typeface="明兰" panose="02010600030101010101" pitchFamily="2" charset="-122"/>
                <a:ea typeface="明兰" panose="02010600030101010101" pitchFamily="2" charset="-122"/>
              </a:rPr>
              <a:t>级地图学与地理信息系统 </a:t>
            </a:r>
            <a:endParaRPr lang="zh-CN" altLang="en-US" sz="2000" spc="600" dirty="0">
              <a:solidFill>
                <a:schemeClr val="tx1">
                  <a:lumMod val="85000"/>
                  <a:lumOff val="15000"/>
                </a:schemeClr>
              </a:solidFill>
              <a:latin typeface="明兰" panose="02010600030101010101" pitchFamily="2" charset="-122"/>
              <a:ea typeface="明兰" panose="02010600030101010101" pitchFamily="2" charset="-122"/>
            </a:endParaRPr>
          </a:p>
        </p:txBody>
      </p:sp>
      <p:pic>
        <p:nvPicPr>
          <p:cNvPr id="42" name="图片 41"/>
          <p:cNvPicPr>
            <a:picLocks noChangeAspect="1"/>
          </p:cNvPicPr>
          <p:nvPr/>
        </p:nvPicPr>
        <p:blipFill>
          <a:blip r:embed="rId3"/>
          <a:stretch>
            <a:fillRect/>
          </a:stretch>
        </p:blipFill>
        <p:spPr>
          <a:xfrm>
            <a:off x="5463253" y="-862856"/>
            <a:ext cx="1224151" cy="3615650"/>
          </a:xfrm>
          <a:custGeom>
            <a:avLst/>
            <a:gdLst>
              <a:gd name="connsiteX0" fmla="*/ 0 w 900000"/>
              <a:gd name="connsiteY0" fmla="*/ 0 h 6858000"/>
              <a:gd name="connsiteX1" fmla="*/ 900000 w 900000"/>
              <a:gd name="connsiteY1" fmla="*/ 0 h 6858000"/>
              <a:gd name="connsiteX2" fmla="*/ 900000 w 900000"/>
              <a:gd name="connsiteY2" fmla="*/ 6858000 h 6858000"/>
              <a:gd name="connsiteX3" fmla="*/ 0 w 900000"/>
              <a:gd name="connsiteY3" fmla="*/ 6858000 h 6858000"/>
              <a:gd name="connsiteX4" fmla="*/ 0 w 900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000" h="6858000">
                <a:moveTo>
                  <a:pt x="0" y="0"/>
                </a:moveTo>
                <a:lnTo>
                  <a:pt x="900000" y="0"/>
                </a:lnTo>
                <a:lnTo>
                  <a:pt x="900000" y="6858000"/>
                </a:lnTo>
                <a:lnTo>
                  <a:pt x="0" y="6858000"/>
                </a:lnTo>
                <a:lnTo>
                  <a:pt x="0" y="0"/>
                </a:lnTo>
                <a:close/>
              </a:path>
            </a:pathLst>
          </a:custGeom>
          <a:ln w="15875">
            <a:noFill/>
          </a:ln>
          <a:effectLst>
            <a:outerShdw blurRad="203200" sx="102000" sy="102000" algn="ctr" rotWithShape="0">
              <a:prstClr val="black">
                <a:alpha val="40000"/>
              </a:prstClr>
            </a:outerShdw>
          </a:effectLst>
        </p:spPr>
      </p:pic>
      <p:sp>
        <p:nvSpPr>
          <p:cNvPr id="67" name="六边形 66"/>
          <p:cNvSpPr/>
          <p:nvPr/>
        </p:nvSpPr>
        <p:spPr>
          <a:xfrm rot="5400000">
            <a:off x="1532894" y="1545406"/>
            <a:ext cx="192642" cy="166070"/>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68" name="六边形 67"/>
          <p:cNvSpPr/>
          <p:nvPr/>
        </p:nvSpPr>
        <p:spPr>
          <a:xfrm rot="5400000">
            <a:off x="10500881" y="5597692"/>
            <a:ext cx="324753" cy="279960"/>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9" name="六边形 68"/>
          <p:cNvSpPr/>
          <p:nvPr/>
        </p:nvSpPr>
        <p:spPr>
          <a:xfrm rot="5400000">
            <a:off x="980751" y="2194104"/>
            <a:ext cx="270452" cy="233148"/>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74" name="图片 73">
            <a:extLst>
              <a:ext uri="{FF2B5EF4-FFF2-40B4-BE49-F238E27FC236}">
                <a16:creationId xmlns:a16="http://schemas.microsoft.com/office/drawing/2014/main" id="{0B3BA0AD-B309-4E97-BBD0-158F2636D4B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64308"/>
          <a:stretch/>
        </p:blipFill>
        <p:spPr>
          <a:xfrm>
            <a:off x="6942286" y="994358"/>
            <a:ext cx="1985024" cy="793516"/>
          </a:xfrm>
          <a:prstGeom prst="rect">
            <a:avLst/>
          </a:prstGeom>
        </p:spPr>
      </p:pic>
      <p:sp>
        <p:nvSpPr>
          <p:cNvPr id="79" name="椭圆 78">
            <a:extLst>
              <a:ext uri="{FF2B5EF4-FFF2-40B4-BE49-F238E27FC236}">
                <a16:creationId xmlns:a16="http://schemas.microsoft.com/office/drawing/2014/main" id="{69688866-84D6-46F3-9618-76812A30E520}"/>
              </a:ext>
            </a:extLst>
          </p:cNvPr>
          <p:cNvSpPr/>
          <p:nvPr/>
        </p:nvSpPr>
        <p:spPr>
          <a:xfrm>
            <a:off x="5626658" y="949267"/>
            <a:ext cx="842044" cy="842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8" name="图片 77">
            <a:extLst>
              <a:ext uri="{FF2B5EF4-FFF2-40B4-BE49-F238E27FC236}">
                <a16:creationId xmlns:a16="http://schemas.microsoft.com/office/drawing/2014/main" id="{661A2F2F-97F6-4486-9377-B682B7635E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0090" y="949352"/>
            <a:ext cx="874904" cy="874904"/>
          </a:xfrm>
          <a:prstGeom prst="rect">
            <a:avLst/>
          </a:prstGeom>
        </p:spPr>
      </p:pic>
    </p:spTree>
    <p:extLst>
      <p:ext uri="{BB962C8B-B14F-4D97-AF65-F5344CB8AC3E}">
        <p14:creationId xmlns:p14="http://schemas.microsoft.com/office/powerpoint/2010/main" val="3090024802"/>
      </p:ext>
    </p:extLst>
  </p:cSld>
  <p:clrMapOvr>
    <a:masterClrMapping/>
  </p:clrMapOvr>
  <mc:AlternateContent xmlns:mc="http://schemas.openxmlformats.org/markup-compatibility/2006" xmlns:p14="http://schemas.microsoft.com/office/powerpoint/2010/main">
    <mc:Choice Requires="p14">
      <p:transition p14:dur="0" advTm="16432"/>
    </mc:Choice>
    <mc:Fallback xmlns="">
      <p:transition advTm="164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Effect transition="in" filter="fade">
                                      <p:cBhvr>
                                        <p:cTn id="13" dur="1000"/>
                                        <p:tgtEl>
                                          <p:spTgt spid="3"/>
                                        </p:tgtEl>
                                      </p:cBhvr>
                                    </p:animEffect>
                                  </p:childTnLst>
                                </p:cTn>
                              </p:par>
                            </p:childTnLst>
                          </p:cTn>
                        </p:par>
                        <p:par>
                          <p:cTn id="14" fill="hold">
                            <p:stCondLst>
                              <p:cond delay="3200"/>
                            </p:stCondLst>
                            <p:childTnLst>
                              <p:par>
                                <p:cTn id="15" presetID="14" presetClass="entr" presetSubtype="1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2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50" presetClass="entr" presetSubtype="0" decel="100000" fill="hold" nodeType="with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1000" fill="hold"/>
                                        <p:tgtEl>
                                          <p:spTgt spid="42"/>
                                        </p:tgtEl>
                                        <p:attrNameLst>
                                          <p:attrName>ppt_w</p:attrName>
                                        </p:attrNameLst>
                                      </p:cBhvr>
                                      <p:tavLst>
                                        <p:tav tm="0">
                                          <p:val>
                                            <p:strVal val="#ppt_w+.3"/>
                                          </p:val>
                                        </p:tav>
                                        <p:tav tm="100000">
                                          <p:val>
                                            <p:strVal val="#ppt_w"/>
                                          </p:val>
                                        </p:tav>
                                      </p:tavLst>
                                    </p:anim>
                                    <p:anim calcmode="lin" valueType="num">
                                      <p:cBhvr>
                                        <p:cTn id="27" dur="1000" fill="hold"/>
                                        <p:tgtEl>
                                          <p:spTgt spid="42"/>
                                        </p:tgtEl>
                                        <p:attrNameLst>
                                          <p:attrName>ppt_h</p:attrName>
                                        </p:attrNameLst>
                                      </p:cBhvr>
                                      <p:tavLst>
                                        <p:tav tm="0">
                                          <p:val>
                                            <p:strVal val="#ppt_h"/>
                                          </p:val>
                                        </p:tav>
                                        <p:tav tm="100000">
                                          <p:val>
                                            <p:strVal val="#ppt_h"/>
                                          </p:val>
                                        </p:tav>
                                      </p:tavLst>
                                    </p:anim>
                                    <p:animEffect transition="in" filter="fade">
                                      <p:cBhvr>
                                        <p:cTn id="28" dur="1000"/>
                                        <p:tgtEl>
                                          <p:spTgt spid="42"/>
                                        </p:tgtEl>
                                      </p:cBhvr>
                                    </p:animEffect>
                                  </p:childTnLst>
                                </p:cTn>
                              </p:par>
                            </p:childTnLst>
                          </p:cTn>
                        </p:par>
                        <p:par>
                          <p:cTn id="29" fill="hold">
                            <p:stCondLst>
                              <p:cond delay="4200"/>
                            </p:stCondLst>
                            <p:childTnLst>
                              <p:par>
                                <p:cTn id="30" presetID="53" presetClass="entr" presetSubtype="16"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p:cTn id="32" dur="400" fill="hold"/>
                                        <p:tgtEl>
                                          <p:spTgt spid="68"/>
                                        </p:tgtEl>
                                        <p:attrNameLst>
                                          <p:attrName>ppt_w</p:attrName>
                                        </p:attrNameLst>
                                      </p:cBhvr>
                                      <p:tavLst>
                                        <p:tav tm="0">
                                          <p:val>
                                            <p:fltVal val="0"/>
                                          </p:val>
                                        </p:tav>
                                        <p:tav tm="100000">
                                          <p:val>
                                            <p:strVal val="#ppt_w"/>
                                          </p:val>
                                        </p:tav>
                                      </p:tavLst>
                                    </p:anim>
                                    <p:anim calcmode="lin" valueType="num">
                                      <p:cBhvr>
                                        <p:cTn id="33" dur="400" fill="hold"/>
                                        <p:tgtEl>
                                          <p:spTgt spid="68"/>
                                        </p:tgtEl>
                                        <p:attrNameLst>
                                          <p:attrName>ppt_h</p:attrName>
                                        </p:attrNameLst>
                                      </p:cBhvr>
                                      <p:tavLst>
                                        <p:tav tm="0">
                                          <p:val>
                                            <p:fltVal val="0"/>
                                          </p:val>
                                        </p:tav>
                                        <p:tav tm="100000">
                                          <p:val>
                                            <p:strVal val="#ppt_h"/>
                                          </p:val>
                                        </p:tav>
                                      </p:tavLst>
                                    </p:anim>
                                    <p:animEffect transition="in" filter="fade">
                                      <p:cBhvr>
                                        <p:cTn id="34" dur="400"/>
                                        <p:tgtEl>
                                          <p:spTgt spid="68"/>
                                        </p:tgtEl>
                                      </p:cBhvr>
                                    </p:animEffect>
                                  </p:childTnLst>
                                </p:cTn>
                              </p:par>
                              <p:par>
                                <p:cTn id="35" presetID="53" presetClass="entr" presetSubtype="16" fill="hold" grpId="0" nodeType="withEffect">
                                  <p:stCondLst>
                                    <p:cond delay="100"/>
                                  </p:stCondLst>
                                  <p:childTnLst>
                                    <p:set>
                                      <p:cBhvr>
                                        <p:cTn id="36" dur="1" fill="hold">
                                          <p:stCondLst>
                                            <p:cond delay="0"/>
                                          </p:stCondLst>
                                        </p:cTn>
                                        <p:tgtEl>
                                          <p:spTgt spid="67"/>
                                        </p:tgtEl>
                                        <p:attrNameLst>
                                          <p:attrName>style.visibility</p:attrName>
                                        </p:attrNameLst>
                                      </p:cBhvr>
                                      <p:to>
                                        <p:strVal val="visible"/>
                                      </p:to>
                                    </p:set>
                                    <p:anim calcmode="lin" valueType="num">
                                      <p:cBhvr>
                                        <p:cTn id="37" dur="400" fill="hold"/>
                                        <p:tgtEl>
                                          <p:spTgt spid="67"/>
                                        </p:tgtEl>
                                        <p:attrNameLst>
                                          <p:attrName>ppt_w</p:attrName>
                                        </p:attrNameLst>
                                      </p:cBhvr>
                                      <p:tavLst>
                                        <p:tav tm="0">
                                          <p:val>
                                            <p:fltVal val="0"/>
                                          </p:val>
                                        </p:tav>
                                        <p:tav tm="100000">
                                          <p:val>
                                            <p:strVal val="#ppt_w"/>
                                          </p:val>
                                        </p:tav>
                                      </p:tavLst>
                                    </p:anim>
                                    <p:anim calcmode="lin" valueType="num">
                                      <p:cBhvr>
                                        <p:cTn id="38" dur="400" fill="hold"/>
                                        <p:tgtEl>
                                          <p:spTgt spid="67"/>
                                        </p:tgtEl>
                                        <p:attrNameLst>
                                          <p:attrName>ppt_h</p:attrName>
                                        </p:attrNameLst>
                                      </p:cBhvr>
                                      <p:tavLst>
                                        <p:tav tm="0">
                                          <p:val>
                                            <p:fltVal val="0"/>
                                          </p:val>
                                        </p:tav>
                                        <p:tav tm="100000">
                                          <p:val>
                                            <p:strVal val="#ppt_h"/>
                                          </p:val>
                                        </p:tav>
                                      </p:tavLst>
                                    </p:anim>
                                    <p:animEffect transition="in" filter="fade">
                                      <p:cBhvr>
                                        <p:cTn id="39" dur="400"/>
                                        <p:tgtEl>
                                          <p:spTgt spid="67"/>
                                        </p:tgtEl>
                                      </p:cBhvr>
                                    </p:animEffect>
                                  </p:childTnLst>
                                </p:cTn>
                              </p:par>
                              <p:par>
                                <p:cTn id="40" presetID="53" presetClass="entr" presetSubtype="16" fill="hold" grpId="0" nodeType="withEffect">
                                  <p:stCondLst>
                                    <p:cond delay="250"/>
                                  </p:stCondLst>
                                  <p:childTnLst>
                                    <p:set>
                                      <p:cBhvr>
                                        <p:cTn id="41" dur="1" fill="hold">
                                          <p:stCondLst>
                                            <p:cond delay="0"/>
                                          </p:stCondLst>
                                        </p:cTn>
                                        <p:tgtEl>
                                          <p:spTgt spid="69"/>
                                        </p:tgtEl>
                                        <p:attrNameLst>
                                          <p:attrName>style.visibility</p:attrName>
                                        </p:attrNameLst>
                                      </p:cBhvr>
                                      <p:to>
                                        <p:strVal val="visible"/>
                                      </p:to>
                                    </p:set>
                                    <p:anim calcmode="lin" valueType="num">
                                      <p:cBhvr>
                                        <p:cTn id="42" dur="400" fill="hold"/>
                                        <p:tgtEl>
                                          <p:spTgt spid="69"/>
                                        </p:tgtEl>
                                        <p:attrNameLst>
                                          <p:attrName>ppt_w</p:attrName>
                                        </p:attrNameLst>
                                      </p:cBhvr>
                                      <p:tavLst>
                                        <p:tav tm="0">
                                          <p:val>
                                            <p:fltVal val="0"/>
                                          </p:val>
                                        </p:tav>
                                        <p:tav tm="100000">
                                          <p:val>
                                            <p:strVal val="#ppt_w"/>
                                          </p:val>
                                        </p:tav>
                                      </p:tavLst>
                                    </p:anim>
                                    <p:anim calcmode="lin" valueType="num">
                                      <p:cBhvr>
                                        <p:cTn id="43" dur="400" fill="hold"/>
                                        <p:tgtEl>
                                          <p:spTgt spid="69"/>
                                        </p:tgtEl>
                                        <p:attrNameLst>
                                          <p:attrName>ppt_h</p:attrName>
                                        </p:attrNameLst>
                                      </p:cBhvr>
                                      <p:tavLst>
                                        <p:tav tm="0">
                                          <p:val>
                                            <p:fltVal val="0"/>
                                          </p:val>
                                        </p:tav>
                                        <p:tav tm="100000">
                                          <p:val>
                                            <p:strVal val="#ppt_h"/>
                                          </p:val>
                                        </p:tav>
                                      </p:tavLst>
                                    </p:anim>
                                    <p:animEffect transition="in" filter="fade">
                                      <p:cBhvr>
                                        <p:cTn id="44" dur="4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67" grpId="0" animBg="1"/>
      <p:bldP spid="68" grpId="0" animBg="1"/>
      <p:bldP spid="6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7117100" y="6075677"/>
            <a:ext cx="288174"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573409" y="2846998"/>
            <a:ext cx="3690363" cy="547650"/>
          </a:xfrm>
          <a:prstGeom prst="rect">
            <a:avLst/>
          </a:prstGeom>
          <a:noFill/>
        </p:spPr>
        <p:txBody>
          <a:bodyPr wrap="square" rtlCol="0">
            <a:spAutoFit/>
          </a:bodyPr>
          <a:lstStyle/>
          <a:p>
            <a:pPr algn="r">
              <a:lnSpc>
                <a:spcPct val="150000"/>
              </a:lnSpc>
            </a:pPr>
            <a:r>
              <a:rPr lang="en-US" altLang="zh-CN" sz="1050" dirty="0" smtClean="0">
                <a:latin typeface="华文细黑" panose="02010600040101010101" pitchFamily="2" charset="-122"/>
                <a:ea typeface="华文细黑" panose="02010600040101010101" pitchFamily="2" charset="-122"/>
              </a:rPr>
              <a:t>Different Methods of </a:t>
            </a:r>
            <a:r>
              <a:rPr lang="en-US" altLang="zh-CN" sz="1050" dirty="0">
                <a:solidFill>
                  <a:srgbClr val="000000"/>
                </a:solidFill>
                <a:latin typeface="华文细黑" panose="02010600040101010101" pitchFamily="2" charset="-122"/>
                <a:ea typeface="华文细黑" panose="02010600040101010101" pitchFamily="2" charset="-122"/>
              </a:rPr>
              <a:t>Urban Housing Price </a:t>
            </a:r>
            <a:r>
              <a:rPr lang="en-US" altLang="zh-CN" sz="1050" dirty="0" smtClean="0">
                <a:solidFill>
                  <a:srgbClr val="000000"/>
                </a:solidFill>
                <a:latin typeface="华文细黑" panose="02010600040101010101" pitchFamily="2" charset="-122"/>
                <a:ea typeface="华文细黑" panose="02010600040101010101" pitchFamily="2" charset="-122"/>
              </a:rPr>
              <a:t>Distribution. Explanation from three classification.</a:t>
            </a:r>
            <a:r>
              <a:rPr lang="en-US" altLang="zh-CN" sz="1050" dirty="0" smtClean="0">
                <a:latin typeface="华文细黑" panose="02010600040101010101" pitchFamily="2" charset="-122"/>
                <a:ea typeface="华文细黑" panose="02010600040101010101" pitchFamily="2" charset="-122"/>
              </a:rPr>
              <a:t> </a:t>
            </a:r>
            <a:endParaRPr lang="en-US" altLang="zh-CN" sz="1050" dirty="0">
              <a:latin typeface="华文细黑" panose="02010600040101010101" pitchFamily="2" charset="-122"/>
              <a:ea typeface="华文细黑" panose="02010600040101010101" pitchFamily="2" charset="-122"/>
            </a:endParaRPr>
          </a:p>
        </p:txBody>
      </p:sp>
      <p:sp>
        <p:nvSpPr>
          <p:cNvPr id="27" name="矩形 26"/>
          <p:cNvSpPr/>
          <p:nvPr/>
        </p:nvSpPr>
        <p:spPr>
          <a:xfrm>
            <a:off x="5650095" y="0"/>
            <a:ext cx="902247" cy="6857701"/>
          </a:xfrm>
          <a:prstGeom prst="rect">
            <a:avLst/>
          </a:prstGeom>
          <a:noFill/>
          <a:ln w="31750" cap="sq">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p:cNvSpPr txBox="1"/>
          <p:nvPr/>
        </p:nvSpPr>
        <p:spPr>
          <a:xfrm flipH="1">
            <a:off x="5743413" y="4211851"/>
            <a:ext cx="560241" cy="1437638"/>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8000" spc="-150" dirty="0">
                <a:solidFill>
                  <a:srgbClr val="000000"/>
                </a:solidFill>
                <a:latin typeface="华文细黑" panose="02010600040101010101" pitchFamily="2" charset="-122"/>
                <a:ea typeface="华文细黑" panose="02010600040101010101" pitchFamily="2" charset="-122"/>
              </a:rPr>
              <a:t>3</a:t>
            </a:r>
          </a:p>
        </p:txBody>
      </p:sp>
      <p:sp>
        <p:nvSpPr>
          <p:cNvPr id="84" name="文本框 83"/>
          <p:cNvSpPr txBox="1"/>
          <p:nvPr/>
        </p:nvSpPr>
        <p:spPr>
          <a:xfrm>
            <a:off x="6816620" y="4211851"/>
            <a:ext cx="5027717" cy="1446550"/>
          </a:xfrm>
          <a:prstGeom prst="rect">
            <a:avLst/>
          </a:prstGeom>
          <a:solidFill>
            <a:schemeClr val="bg1"/>
          </a:solidFill>
        </p:spPr>
        <p:txBody>
          <a:bodyPr vert="horz" wrap="square" rtlCol="0">
            <a:spAutoFit/>
          </a:bodyPr>
          <a:lstStyle/>
          <a:p>
            <a:r>
              <a:rPr lang="zh-CN" altLang="en-US" sz="4400" b="1" dirty="0">
                <a:latin typeface="明兰" panose="02010600030101010101" pitchFamily="2" charset="-122"/>
                <a:ea typeface="明兰" panose="02010600030101010101" pitchFamily="2" charset="-122"/>
              </a:rPr>
              <a:t>城市内房价分布研究方法</a:t>
            </a:r>
          </a:p>
        </p:txBody>
      </p:sp>
      <p:sp>
        <p:nvSpPr>
          <p:cNvPr id="85" name="矩形 84"/>
          <p:cNvSpPr/>
          <p:nvPr/>
        </p:nvSpPr>
        <p:spPr>
          <a:xfrm>
            <a:off x="6911875" y="5552457"/>
            <a:ext cx="4932462" cy="523220"/>
          </a:xfrm>
          <a:prstGeom prst="rect">
            <a:avLst/>
          </a:prstGeom>
          <a:noFill/>
        </p:spPr>
        <p:txBody>
          <a:bodyPr wrap="square" rtlCol="0">
            <a:spAutoFit/>
          </a:bodyPr>
          <a:lstStyle/>
          <a:p>
            <a:pPr>
              <a:lnSpc>
                <a:spcPct val="200000"/>
              </a:lnSpc>
            </a:pPr>
            <a:r>
              <a:rPr lang="en-US" altLang="zh-CN" sz="1400" dirty="0">
                <a:solidFill>
                  <a:srgbClr val="000000"/>
                </a:solidFill>
                <a:latin typeface="华文细黑" panose="02010600040101010101" pitchFamily="2" charset="-122"/>
                <a:ea typeface="华文细黑" panose="02010600040101010101" pitchFamily="2" charset="-122"/>
              </a:rPr>
              <a:t>Research Method of Urban Housing Price Distribution</a:t>
            </a:r>
          </a:p>
        </p:txBody>
      </p:sp>
      <p:sp>
        <p:nvSpPr>
          <p:cNvPr id="86" name="矩形 85"/>
          <p:cNvSpPr/>
          <p:nvPr/>
        </p:nvSpPr>
        <p:spPr>
          <a:xfrm>
            <a:off x="1401097" y="1508170"/>
            <a:ext cx="3984721" cy="1338828"/>
          </a:xfrm>
          <a:prstGeom prst="rect">
            <a:avLst/>
          </a:prstGeom>
          <a:solidFill>
            <a:schemeClr val="bg1">
              <a:alpha val="50000"/>
            </a:schemeClr>
          </a:solidFill>
        </p:spPr>
        <p:txBody>
          <a:bodyPr wrap="square">
            <a:spAutoFit/>
          </a:bodyPr>
          <a:lstStyle/>
          <a:p>
            <a:pPr>
              <a:lnSpc>
                <a:spcPct val="150000"/>
              </a:lnSpc>
              <a:spcBef>
                <a:spcPct val="0"/>
              </a:spcBef>
            </a:pPr>
            <a:r>
              <a:rPr kumimoji="1" lang="en-US" altLang="zh-CN" spc="300" dirty="0">
                <a:solidFill>
                  <a:schemeClr val="tx1">
                    <a:lumMod val="85000"/>
                    <a:lumOff val="15000"/>
                  </a:schemeClr>
                </a:solidFill>
                <a:latin typeface="明兰" panose="02010600030101010101" pitchFamily="2" charset="-122"/>
                <a:ea typeface="明兰" panose="02010600030101010101" pitchFamily="2" charset="-122"/>
              </a:rPr>
              <a:t>3.1 GIS</a:t>
            </a:r>
            <a:r>
              <a:rPr kumimoji="1" lang="zh-CN" altLang="en-US" spc="300" dirty="0">
                <a:solidFill>
                  <a:schemeClr val="tx1">
                    <a:lumMod val="85000"/>
                    <a:lumOff val="15000"/>
                  </a:schemeClr>
                </a:solidFill>
                <a:latin typeface="明兰" panose="02010600030101010101" pitchFamily="2" charset="-122"/>
                <a:ea typeface="明兰" panose="02010600030101010101" pitchFamily="2" charset="-122"/>
              </a:rPr>
              <a:t>空间分析 </a:t>
            </a:r>
            <a:endPar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endParaRPr>
          </a:p>
          <a:p>
            <a:pPr>
              <a:lnSpc>
                <a:spcPct val="150000"/>
              </a:lnSpc>
              <a:spcBef>
                <a:spcPct val="0"/>
              </a:spcBef>
            </a:pPr>
            <a:r>
              <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sym typeface="微软雅黑" pitchFamily="34" charset="-122"/>
              </a:rPr>
              <a:t>3.2 </a:t>
            </a:r>
            <a:r>
              <a:rPr kumimoji="1" lang="zh-CN" altLang="en-US" spc="300" dirty="0" smtClean="0">
                <a:solidFill>
                  <a:schemeClr val="tx1">
                    <a:lumMod val="85000"/>
                    <a:lumOff val="15000"/>
                  </a:schemeClr>
                </a:solidFill>
                <a:latin typeface="明兰" panose="02010600030101010101" pitchFamily="2" charset="-122"/>
                <a:ea typeface="明兰" panose="02010600030101010101" pitchFamily="2" charset="-122"/>
                <a:sym typeface="微软雅黑" pitchFamily="34" charset="-122"/>
              </a:rPr>
              <a:t>基于</a:t>
            </a:r>
            <a:r>
              <a:rPr kumimoji="1" lang="zh-CN" altLang="en-US" spc="300" dirty="0">
                <a:solidFill>
                  <a:schemeClr val="tx1">
                    <a:lumMod val="85000"/>
                    <a:lumOff val="15000"/>
                  </a:schemeClr>
                </a:solidFill>
                <a:latin typeface="明兰" panose="02010600030101010101" pitchFamily="2" charset="-122"/>
                <a:ea typeface="明兰" panose="02010600030101010101" pitchFamily="2" charset="-122"/>
                <a:sym typeface="微软雅黑" pitchFamily="34" charset="-122"/>
              </a:rPr>
              <a:t>空问模型的计量</a:t>
            </a:r>
            <a:r>
              <a:rPr kumimoji="1" lang="zh-CN" altLang="en-US" spc="300" dirty="0" smtClean="0">
                <a:solidFill>
                  <a:schemeClr val="tx1">
                    <a:lumMod val="85000"/>
                    <a:lumOff val="15000"/>
                  </a:schemeClr>
                </a:solidFill>
                <a:latin typeface="明兰" panose="02010600030101010101" pitchFamily="2" charset="-122"/>
                <a:ea typeface="明兰" panose="02010600030101010101" pitchFamily="2" charset="-122"/>
                <a:sym typeface="微软雅黑" pitchFamily="34" charset="-122"/>
              </a:rPr>
              <a:t>分析</a:t>
            </a:r>
            <a:endPar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sym typeface="微软雅黑" pitchFamily="34" charset="-122"/>
            </a:endParaRPr>
          </a:p>
          <a:p>
            <a:pPr>
              <a:lnSpc>
                <a:spcPct val="150000"/>
              </a:lnSpc>
              <a:spcBef>
                <a:spcPct val="0"/>
              </a:spcBef>
            </a:pPr>
            <a:r>
              <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sym typeface="微软雅黑" pitchFamily="34" charset="-122"/>
              </a:rPr>
              <a:t>3.3 </a:t>
            </a:r>
            <a:r>
              <a:rPr kumimoji="1" lang="zh-CN" altLang="en-US" spc="300" dirty="0" smtClean="0">
                <a:solidFill>
                  <a:schemeClr val="tx1">
                    <a:lumMod val="85000"/>
                    <a:lumOff val="15000"/>
                  </a:schemeClr>
                </a:solidFill>
                <a:latin typeface="明兰" panose="02010600030101010101" pitchFamily="2" charset="-122"/>
                <a:ea typeface="明兰" panose="02010600030101010101" pitchFamily="2" charset="-122"/>
                <a:sym typeface="微软雅黑" pitchFamily="34" charset="-122"/>
              </a:rPr>
              <a:t>其他</a:t>
            </a:r>
            <a:r>
              <a:rPr kumimoji="1" lang="zh-CN" altLang="en-US" spc="300" dirty="0">
                <a:solidFill>
                  <a:schemeClr val="tx1">
                    <a:lumMod val="85000"/>
                    <a:lumOff val="15000"/>
                  </a:schemeClr>
                </a:solidFill>
                <a:latin typeface="明兰" panose="02010600030101010101" pitchFamily="2" charset="-122"/>
                <a:ea typeface="明兰" panose="02010600030101010101" pitchFamily="2" charset="-122"/>
                <a:sym typeface="微软雅黑" pitchFamily="34" charset="-122"/>
              </a:rPr>
              <a:t>研究方法</a:t>
            </a:r>
          </a:p>
        </p:txBody>
      </p:sp>
      <p:sp>
        <p:nvSpPr>
          <p:cNvPr id="24" name="六边形 23"/>
          <p:cNvSpPr/>
          <p:nvPr/>
        </p:nvSpPr>
        <p:spPr>
          <a:xfrm rot="5400000">
            <a:off x="10382594" y="2346044"/>
            <a:ext cx="192642" cy="166070"/>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5" name="六边形 24"/>
          <p:cNvSpPr/>
          <p:nvPr/>
        </p:nvSpPr>
        <p:spPr>
          <a:xfrm rot="5400000">
            <a:off x="9640882" y="1801039"/>
            <a:ext cx="324753" cy="279960"/>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六边形 25"/>
          <p:cNvSpPr/>
          <p:nvPr/>
        </p:nvSpPr>
        <p:spPr>
          <a:xfrm rot="5400000">
            <a:off x="1554757" y="5042657"/>
            <a:ext cx="270452" cy="233148"/>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13" name="图片占位符 12"/>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5136" r="25136"/>
          <a:stretch>
            <a:fillRect/>
          </a:stretch>
        </p:blipFill>
        <p:spPr>
          <a:custGeom>
            <a:avLst/>
            <a:gdLst>
              <a:gd name="connsiteX0" fmla="*/ 0 w 900000"/>
              <a:gd name="connsiteY0" fmla="*/ 0 h 6858000"/>
              <a:gd name="connsiteX1" fmla="*/ 900000 w 900000"/>
              <a:gd name="connsiteY1" fmla="*/ 0 h 6858000"/>
              <a:gd name="connsiteX2" fmla="*/ 900000 w 900000"/>
              <a:gd name="connsiteY2" fmla="*/ 6858000 h 6858000"/>
              <a:gd name="connsiteX3" fmla="*/ 0 w 900000"/>
              <a:gd name="connsiteY3" fmla="*/ 6858000 h 6858000"/>
              <a:gd name="connsiteX4" fmla="*/ 0 w 900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000" h="6858000">
                <a:moveTo>
                  <a:pt x="0" y="0"/>
                </a:moveTo>
                <a:lnTo>
                  <a:pt x="900000" y="0"/>
                </a:lnTo>
                <a:lnTo>
                  <a:pt x="900000" y="6858000"/>
                </a:lnTo>
                <a:lnTo>
                  <a:pt x="0" y="6858000"/>
                </a:lnTo>
                <a:lnTo>
                  <a:pt x="0" y="0"/>
                </a:lnTo>
                <a:close/>
              </a:path>
            </a:pathLst>
          </a:custGeom>
          <a:effectLst>
            <a:outerShdw blurRad="203200" sx="102000" sy="102000" algn="ctr" rotWithShape="0">
              <a:prstClr val="black">
                <a:alpha val="40000"/>
              </a:prstClr>
            </a:outerShdw>
          </a:effectLst>
        </p:spPr>
      </p:pic>
    </p:spTree>
    <p:extLst>
      <p:ext uri="{BB962C8B-B14F-4D97-AF65-F5344CB8AC3E}">
        <p14:creationId xmlns:p14="http://schemas.microsoft.com/office/powerpoint/2010/main" val="414894265"/>
      </p:ext>
    </p:extLst>
  </p:cSld>
  <p:clrMapOvr>
    <a:masterClrMapping/>
  </p:clrMapOvr>
  <mc:AlternateContent xmlns:mc="http://schemas.openxmlformats.org/markup-compatibility/2006" xmlns:p14="http://schemas.microsoft.com/office/powerpoint/2010/main">
    <mc:Choice Requires="p14">
      <p:transition p14:dur="0" advTm="2063"/>
    </mc:Choice>
    <mc:Fallback xmlns="">
      <p:transition advTm="20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ppt_y</p:attrName>
                                        </p:attrNameLst>
                                      </p:cBhvr>
                                      <p:tavLst>
                                        <p:tav tm="0">
                                          <p:val>
                                            <p:strVal val="#ppt_y-#ppt_h*1.125000"/>
                                          </p:val>
                                        </p:tav>
                                        <p:tav tm="100000">
                                          <p:val>
                                            <p:strVal val="#ppt_y"/>
                                          </p:val>
                                        </p:tav>
                                      </p:tavLst>
                                    </p:anim>
                                    <p:animEffect transition="in" filter="wipe(down)">
                                      <p:cBhvr>
                                        <p:cTn id="8" dur="500"/>
                                        <p:tgtEl>
                                          <p:spTgt spid="27"/>
                                        </p:tgtEl>
                                      </p:cBhvr>
                                    </p:animEffect>
                                  </p:childTnLst>
                                </p:cTn>
                              </p:par>
                              <p:par>
                                <p:cTn id="9" presetID="23" presetClass="entr" presetSubtype="528" fill="hold" grpId="0" nodeType="withEffect">
                                  <p:stCondLst>
                                    <p:cond delay="250"/>
                                  </p:stCondLst>
                                  <p:childTnLst>
                                    <p:set>
                                      <p:cBhvr>
                                        <p:cTn id="10" dur="1" fill="hold">
                                          <p:stCondLst>
                                            <p:cond delay="0"/>
                                          </p:stCondLst>
                                        </p:cTn>
                                        <p:tgtEl>
                                          <p:spTgt spid="83"/>
                                        </p:tgtEl>
                                        <p:attrNameLst>
                                          <p:attrName>style.visibility</p:attrName>
                                        </p:attrNameLst>
                                      </p:cBhvr>
                                      <p:to>
                                        <p:strVal val="visible"/>
                                      </p:to>
                                    </p:set>
                                    <p:anim calcmode="lin" valueType="num">
                                      <p:cBhvr>
                                        <p:cTn id="11" dur="1000" fill="hold"/>
                                        <p:tgtEl>
                                          <p:spTgt spid="83"/>
                                        </p:tgtEl>
                                        <p:attrNameLst>
                                          <p:attrName>ppt_w</p:attrName>
                                        </p:attrNameLst>
                                      </p:cBhvr>
                                      <p:tavLst>
                                        <p:tav tm="0">
                                          <p:val>
                                            <p:fltVal val="0"/>
                                          </p:val>
                                        </p:tav>
                                        <p:tav tm="100000">
                                          <p:val>
                                            <p:strVal val="#ppt_w"/>
                                          </p:val>
                                        </p:tav>
                                      </p:tavLst>
                                    </p:anim>
                                    <p:anim calcmode="lin" valueType="num">
                                      <p:cBhvr>
                                        <p:cTn id="12" dur="1000" fill="hold"/>
                                        <p:tgtEl>
                                          <p:spTgt spid="83"/>
                                        </p:tgtEl>
                                        <p:attrNameLst>
                                          <p:attrName>ppt_h</p:attrName>
                                        </p:attrNameLst>
                                      </p:cBhvr>
                                      <p:tavLst>
                                        <p:tav tm="0">
                                          <p:val>
                                            <p:fltVal val="0"/>
                                          </p:val>
                                        </p:tav>
                                        <p:tav tm="100000">
                                          <p:val>
                                            <p:strVal val="#ppt_h"/>
                                          </p:val>
                                        </p:tav>
                                      </p:tavLst>
                                    </p:anim>
                                    <p:anim calcmode="lin" valueType="num">
                                      <p:cBhvr>
                                        <p:cTn id="13" dur="1000" fill="hold"/>
                                        <p:tgtEl>
                                          <p:spTgt spid="83"/>
                                        </p:tgtEl>
                                        <p:attrNameLst>
                                          <p:attrName>ppt_x</p:attrName>
                                        </p:attrNameLst>
                                      </p:cBhvr>
                                      <p:tavLst>
                                        <p:tav tm="0">
                                          <p:val>
                                            <p:fltVal val="0.5"/>
                                          </p:val>
                                        </p:tav>
                                        <p:tav tm="100000">
                                          <p:val>
                                            <p:strVal val="#ppt_x"/>
                                          </p:val>
                                        </p:tav>
                                      </p:tavLst>
                                    </p:anim>
                                    <p:anim calcmode="lin" valueType="num">
                                      <p:cBhvr>
                                        <p:cTn id="14" dur="1000" fill="hold"/>
                                        <p:tgtEl>
                                          <p:spTgt spid="83"/>
                                        </p:tgtEl>
                                        <p:attrNameLst>
                                          <p:attrName>ppt_y</p:attrName>
                                        </p:attrNameLst>
                                      </p:cBhvr>
                                      <p:tavLst>
                                        <p:tav tm="0">
                                          <p:val>
                                            <p:fltVal val="0.5"/>
                                          </p:val>
                                        </p:tav>
                                        <p:tav tm="100000">
                                          <p:val>
                                            <p:strVal val="#ppt_y"/>
                                          </p:val>
                                        </p:tav>
                                      </p:tavLst>
                                    </p:anim>
                                  </p:childTnLst>
                                </p:cTn>
                              </p:par>
                              <p:par>
                                <p:cTn id="15" presetID="2" presetClass="entr" presetSubtype="2" decel="10000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anim calcmode="lin" valueType="num">
                                      <p:cBhvr additive="base">
                                        <p:cTn id="17" dur="1250" fill="hold"/>
                                        <p:tgtEl>
                                          <p:spTgt spid="84"/>
                                        </p:tgtEl>
                                        <p:attrNameLst>
                                          <p:attrName>ppt_x</p:attrName>
                                        </p:attrNameLst>
                                      </p:cBhvr>
                                      <p:tavLst>
                                        <p:tav tm="0">
                                          <p:val>
                                            <p:strVal val="1+#ppt_w/2"/>
                                          </p:val>
                                        </p:tav>
                                        <p:tav tm="100000">
                                          <p:val>
                                            <p:strVal val="#ppt_x"/>
                                          </p:val>
                                        </p:tav>
                                      </p:tavLst>
                                    </p:anim>
                                    <p:anim calcmode="lin" valueType="num">
                                      <p:cBhvr additive="base">
                                        <p:cTn id="18" dur="1250" fill="hold"/>
                                        <p:tgtEl>
                                          <p:spTgt spid="84"/>
                                        </p:tgtEl>
                                        <p:attrNameLst>
                                          <p:attrName>ppt_y</p:attrName>
                                        </p:attrNameLst>
                                      </p:cBhvr>
                                      <p:tavLst>
                                        <p:tav tm="0">
                                          <p:val>
                                            <p:strVal val="#ppt_y"/>
                                          </p:val>
                                        </p:tav>
                                        <p:tav tm="100000">
                                          <p:val>
                                            <p:strVal val="#ppt_y"/>
                                          </p:val>
                                        </p:tav>
                                      </p:tavLst>
                                    </p:anim>
                                  </p:childTnLst>
                                </p:cTn>
                              </p:par>
                              <p:par>
                                <p:cTn id="19" presetID="12" presetClass="entr" presetSubtype="8" fill="hold" grpId="0" nodeType="withEffect">
                                  <p:stCondLst>
                                    <p:cond delay="500"/>
                                  </p:stCondLst>
                                  <p:childTnLst>
                                    <p:set>
                                      <p:cBhvr>
                                        <p:cTn id="20" dur="1" fill="hold">
                                          <p:stCondLst>
                                            <p:cond delay="0"/>
                                          </p:stCondLst>
                                        </p:cTn>
                                        <p:tgtEl>
                                          <p:spTgt spid="85"/>
                                        </p:tgtEl>
                                        <p:attrNameLst>
                                          <p:attrName>style.visibility</p:attrName>
                                        </p:attrNameLst>
                                      </p:cBhvr>
                                      <p:to>
                                        <p:strVal val="visible"/>
                                      </p:to>
                                    </p:set>
                                    <p:anim calcmode="lin" valueType="num">
                                      <p:cBhvr additive="base">
                                        <p:cTn id="21" dur="750"/>
                                        <p:tgtEl>
                                          <p:spTgt spid="85"/>
                                        </p:tgtEl>
                                        <p:attrNameLst>
                                          <p:attrName>ppt_x</p:attrName>
                                        </p:attrNameLst>
                                      </p:cBhvr>
                                      <p:tavLst>
                                        <p:tav tm="0">
                                          <p:val>
                                            <p:strVal val="#ppt_x-#ppt_w*1.125000"/>
                                          </p:val>
                                        </p:tav>
                                        <p:tav tm="100000">
                                          <p:val>
                                            <p:strVal val="#ppt_x"/>
                                          </p:val>
                                        </p:tav>
                                      </p:tavLst>
                                    </p:anim>
                                    <p:animEffect transition="in" filter="wipe(right)">
                                      <p:cBhvr>
                                        <p:cTn id="22" dur="750"/>
                                        <p:tgtEl>
                                          <p:spTgt spid="85"/>
                                        </p:tgtEl>
                                      </p:cBhvr>
                                    </p:animEffect>
                                  </p:childTnLst>
                                </p:cTn>
                              </p:par>
                              <p:par>
                                <p:cTn id="23" presetID="12" presetClass="entr" presetSubtype="2" fill="hold" grpId="0" nodeType="withEffect">
                                  <p:stCondLst>
                                    <p:cond delay="200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000"/>
                                        <p:tgtEl>
                                          <p:spTgt spid="23"/>
                                        </p:tgtEl>
                                        <p:attrNameLst>
                                          <p:attrName>ppt_x</p:attrName>
                                        </p:attrNameLst>
                                      </p:cBhvr>
                                      <p:tavLst>
                                        <p:tav tm="0">
                                          <p:val>
                                            <p:strVal val="#ppt_x+#ppt_w*1.125000"/>
                                          </p:val>
                                        </p:tav>
                                        <p:tav tm="100000">
                                          <p:val>
                                            <p:strVal val="#ppt_x"/>
                                          </p:val>
                                        </p:tav>
                                      </p:tavLst>
                                    </p:anim>
                                    <p:animEffect transition="in" filter="wipe(left)">
                                      <p:cBhvr>
                                        <p:cTn id="26" dur="1000"/>
                                        <p:tgtEl>
                                          <p:spTgt spid="23"/>
                                        </p:tgtEl>
                                      </p:cBhvr>
                                    </p:animEffect>
                                  </p:childTnLst>
                                </p:cTn>
                              </p:par>
                              <p:par>
                                <p:cTn id="27" presetID="10" presetClass="entr" presetSubtype="0" fill="hold" nodeType="withEffect">
                                  <p:stCondLst>
                                    <p:cond delay="325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50"/>
                                        <p:tgtEl>
                                          <p:spTgt spid="8"/>
                                        </p:tgtEl>
                                      </p:cBhvr>
                                    </p:animEffect>
                                  </p:childTnLst>
                                </p:cTn>
                              </p:par>
                              <p:par>
                                <p:cTn id="30" presetID="12" presetClass="entr" presetSubtype="2" fill="hold" grpId="0" nodeType="withEffect">
                                  <p:stCondLst>
                                    <p:cond delay="1750"/>
                                  </p:stCondLst>
                                  <p:childTnLst>
                                    <p:set>
                                      <p:cBhvr>
                                        <p:cTn id="31" dur="1" fill="hold">
                                          <p:stCondLst>
                                            <p:cond delay="0"/>
                                          </p:stCondLst>
                                        </p:cTn>
                                        <p:tgtEl>
                                          <p:spTgt spid="86"/>
                                        </p:tgtEl>
                                        <p:attrNameLst>
                                          <p:attrName>style.visibility</p:attrName>
                                        </p:attrNameLst>
                                      </p:cBhvr>
                                      <p:to>
                                        <p:strVal val="visible"/>
                                      </p:to>
                                    </p:set>
                                    <p:anim calcmode="lin" valueType="num">
                                      <p:cBhvr additive="base">
                                        <p:cTn id="32" dur="1000"/>
                                        <p:tgtEl>
                                          <p:spTgt spid="86"/>
                                        </p:tgtEl>
                                        <p:attrNameLst>
                                          <p:attrName>ppt_x</p:attrName>
                                        </p:attrNameLst>
                                      </p:cBhvr>
                                      <p:tavLst>
                                        <p:tav tm="0">
                                          <p:val>
                                            <p:strVal val="#ppt_x+#ppt_w*1.125000"/>
                                          </p:val>
                                        </p:tav>
                                        <p:tav tm="100000">
                                          <p:val>
                                            <p:strVal val="#ppt_x"/>
                                          </p:val>
                                        </p:tav>
                                      </p:tavLst>
                                    </p:anim>
                                    <p:animEffect transition="in" filter="wipe(left)">
                                      <p:cBhvr>
                                        <p:cTn id="33" dur="1000"/>
                                        <p:tgtEl>
                                          <p:spTgt spid="86"/>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400" fill="hold"/>
                                        <p:tgtEl>
                                          <p:spTgt spid="25"/>
                                        </p:tgtEl>
                                        <p:attrNameLst>
                                          <p:attrName>ppt_w</p:attrName>
                                        </p:attrNameLst>
                                      </p:cBhvr>
                                      <p:tavLst>
                                        <p:tav tm="0">
                                          <p:val>
                                            <p:fltVal val="0"/>
                                          </p:val>
                                        </p:tav>
                                        <p:tav tm="100000">
                                          <p:val>
                                            <p:strVal val="#ppt_w"/>
                                          </p:val>
                                        </p:tav>
                                      </p:tavLst>
                                    </p:anim>
                                    <p:anim calcmode="lin" valueType="num">
                                      <p:cBhvr>
                                        <p:cTn id="38" dur="400" fill="hold"/>
                                        <p:tgtEl>
                                          <p:spTgt spid="25"/>
                                        </p:tgtEl>
                                        <p:attrNameLst>
                                          <p:attrName>ppt_h</p:attrName>
                                        </p:attrNameLst>
                                      </p:cBhvr>
                                      <p:tavLst>
                                        <p:tav tm="0">
                                          <p:val>
                                            <p:fltVal val="0"/>
                                          </p:val>
                                        </p:tav>
                                        <p:tav tm="100000">
                                          <p:val>
                                            <p:strVal val="#ppt_h"/>
                                          </p:val>
                                        </p:tav>
                                      </p:tavLst>
                                    </p:anim>
                                    <p:animEffect transition="in" filter="fade">
                                      <p:cBhvr>
                                        <p:cTn id="39" dur="400"/>
                                        <p:tgtEl>
                                          <p:spTgt spid="25"/>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24"/>
                                        </p:tgtEl>
                                        <p:attrNameLst>
                                          <p:attrName>style.visibility</p:attrName>
                                        </p:attrNameLst>
                                      </p:cBhvr>
                                      <p:to>
                                        <p:strVal val="visible"/>
                                      </p:to>
                                    </p:set>
                                    <p:anim calcmode="lin" valueType="num">
                                      <p:cBhvr>
                                        <p:cTn id="42" dur="400" fill="hold"/>
                                        <p:tgtEl>
                                          <p:spTgt spid="24"/>
                                        </p:tgtEl>
                                        <p:attrNameLst>
                                          <p:attrName>ppt_w</p:attrName>
                                        </p:attrNameLst>
                                      </p:cBhvr>
                                      <p:tavLst>
                                        <p:tav tm="0">
                                          <p:val>
                                            <p:fltVal val="0"/>
                                          </p:val>
                                        </p:tav>
                                        <p:tav tm="100000">
                                          <p:val>
                                            <p:strVal val="#ppt_w"/>
                                          </p:val>
                                        </p:tav>
                                      </p:tavLst>
                                    </p:anim>
                                    <p:anim calcmode="lin" valueType="num">
                                      <p:cBhvr>
                                        <p:cTn id="43" dur="400" fill="hold"/>
                                        <p:tgtEl>
                                          <p:spTgt spid="24"/>
                                        </p:tgtEl>
                                        <p:attrNameLst>
                                          <p:attrName>ppt_h</p:attrName>
                                        </p:attrNameLst>
                                      </p:cBhvr>
                                      <p:tavLst>
                                        <p:tav tm="0">
                                          <p:val>
                                            <p:fltVal val="0"/>
                                          </p:val>
                                        </p:tav>
                                        <p:tav tm="100000">
                                          <p:val>
                                            <p:strVal val="#ppt_h"/>
                                          </p:val>
                                        </p:tav>
                                      </p:tavLst>
                                    </p:anim>
                                    <p:animEffect transition="in" filter="fade">
                                      <p:cBhvr>
                                        <p:cTn id="44" dur="400"/>
                                        <p:tgtEl>
                                          <p:spTgt spid="24"/>
                                        </p:tgtEl>
                                      </p:cBhvr>
                                    </p:animEffect>
                                  </p:childTnLst>
                                </p:cTn>
                              </p:par>
                              <p:par>
                                <p:cTn id="45" presetID="53" presetClass="entr" presetSubtype="16" fill="hold" grpId="0" nodeType="withEffect">
                                  <p:stCondLst>
                                    <p:cond delay="250"/>
                                  </p:stCondLst>
                                  <p:childTnLst>
                                    <p:set>
                                      <p:cBhvr>
                                        <p:cTn id="46" dur="1" fill="hold">
                                          <p:stCondLst>
                                            <p:cond delay="0"/>
                                          </p:stCondLst>
                                        </p:cTn>
                                        <p:tgtEl>
                                          <p:spTgt spid="26"/>
                                        </p:tgtEl>
                                        <p:attrNameLst>
                                          <p:attrName>style.visibility</p:attrName>
                                        </p:attrNameLst>
                                      </p:cBhvr>
                                      <p:to>
                                        <p:strVal val="visible"/>
                                      </p:to>
                                    </p:set>
                                    <p:anim calcmode="lin" valueType="num">
                                      <p:cBhvr>
                                        <p:cTn id="47" dur="400" fill="hold"/>
                                        <p:tgtEl>
                                          <p:spTgt spid="26"/>
                                        </p:tgtEl>
                                        <p:attrNameLst>
                                          <p:attrName>ppt_w</p:attrName>
                                        </p:attrNameLst>
                                      </p:cBhvr>
                                      <p:tavLst>
                                        <p:tav tm="0">
                                          <p:val>
                                            <p:fltVal val="0"/>
                                          </p:val>
                                        </p:tav>
                                        <p:tav tm="100000">
                                          <p:val>
                                            <p:strVal val="#ppt_w"/>
                                          </p:val>
                                        </p:tav>
                                      </p:tavLst>
                                    </p:anim>
                                    <p:anim calcmode="lin" valueType="num">
                                      <p:cBhvr>
                                        <p:cTn id="48" dur="400" fill="hold"/>
                                        <p:tgtEl>
                                          <p:spTgt spid="26"/>
                                        </p:tgtEl>
                                        <p:attrNameLst>
                                          <p:attrName>ppt_h</p:attrName>
                                        </p:attrNameLst>
                                      </p:cBhvr>
                                      <p:tavLst>
                                        <p:tav tm="0">
                                          <p:val>
                                            <p:fltVal val="0"/>
                                          </p:val>
                                        </p:tav>
                                        <p:tav tm="100000">
                                          <p:val>
                                            <p:strVal val="#ppt_h"/>
                                          </p:val>
                                        </p:tav>
                                      </p:tavLst>
                                    </p:anim>
                                    <p:animEffect transition="in" filter="fade">
                                      <p:cBhvr>
                                        <p:cTn id="49" dur="4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83" grpId="0"/>
      <p:bldP spid="84" grpId="0" animBg="1"/>
      <p:bldP spid="85" grpId="0"/>
      <p:bldP spid="86" grpId="0" animBg="1"/>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136845" y="396854"/>
            <a:ext cx="6993496" cy="663387"/>
          </a:xfrm>
          <a:prstGeom prst="rect">
            <a:avLst/>
          </a:prstGeom>
          <a:noFill/>
        </p:spPr>
        <p:txBody>
          <a:bodyPr wrap="square" rtlCol="0">
            <a:spAutoFit/>
          </a:bodyPr>
          <a:lstStyle/>
          <a:p>
            <a:pPr algn="r">
              <a:lnSpc>
                <a:spcPct val="150000"/>
              </a:lnSpc>
            </a:pPr>
            <a:r>
              <a:rPr lang="en-US" altLang="zh-CN" sz="2800" b="1" spc="300" dirty="0" smtClean="0">
                <a:latin typeface="Hiragino Sans GB W3" panose="020B0300000000000000" pitchFamily="34" charset="-122"/>
                <a:ea typeface="Hiragino Sans GB W3" panose="020B0300000000000000" pitchFamily="34" charset="-122"/>
              </a:rPr>
              <a:t>3.1</a:t>
            </a:r>
            <a:r>
              <a:rPr lang="zh-CN" altLang="en-US" sz="2800" b="1" spc="300" dirty="0" smtClean="0">
                <a:latin typeface="Hiragino Sans GB W3" panose="020B0300000000000000" pitchFamily="34" charset="-122"/>
                <a:ea typeface="Hiragino Sans GB W3" panose="020B0300000000000000" pitchFamily="34" charset="-122"/>
              </a:rPr>
              <a:t> </a:t>
            </a:r>
            <a:r>
              <a:rPr lang="en-US" altLang="zh-CN" sz="2800" b="1" spc="300" dirty="0" smtClean="0">
                <a:latin typeface="Hiragino Sans GB W3" panose="020B0300000000000000" pitchFamily="34" charset="-122"/>
                <a:ea typeface="Hiragino Sans GB W3" panose="020B0300000000000000" pitchFamily="34" charset="-122"/>
              </a:rPr>
              <a:t>GIS</a:t>
            </a:r>
            <a:r>
              <a:rPr lang="zh-CN" altLang="en-US" sz="2800" b="1" spc="300" dirty="0" smtClean="0">
                <a:latin typeface="Hiragino Sans GB W3" panose="020B0300000000000000" pitchFamily="34" charset="-122"/>
                <a:ea typeface="Hiragino Sans GB W3" panose="020B0300000000000000" pitchFamily="34" charset="-122"/>
              </a:rPr>
              <a:t>空间分析</a:t>
            </a:r>
            <a:endParaRPr lang="zh-CN" altLang="en-US" sz="2800" b="1" spc="300" dirty="0">
              <a:latin typeface="Hiragino Sans GB W3" panose="020B0300000000000000" pitchFamily="34" charset="-122"/>
              <a:ea typeface="Hiragino Sans GB W3" panose="020B0300000000000000" pitchFamily="34" charset="-122"/>
            </a:endParaRPr>
          </a:p>
        </p:txBody>
      </p:sp>
      <p:sp>
        <p:nvSpPr>
          <p:cNvPr id="27" name="矩形 26"/>
          <p:cNvSpPr/>
          <p:nvPr/>
        </p:nvSpPr>
        <p:spPr>
          <a:xfrm>
            <a:off x="6318257" y="1060241"/>
            <a:ext cx="4769124" cy="326051"/>
          </a:xfrm>
          <a:prstGeom prst="rect">
            <a:avLst/>
          </a:prstGeom>
          <a:noFill/>
        </p:spPr>
        <p:txBody>
          <a:bodyPr wrap="square" rtlCol="0">
            <a:spAutoFit/>
          </a:bodyPr>
          <a:lstStyle/>
          <a:p>
            <a:pPr algn="r">
              <a:lnSpc>
                <a:spcPct val="150000"/>
              </a:lnSpc>
            </a:pPr>
            <a:r>
              <a:rPr lang="en-US" altLang="zh-CN" sz="1200" dirty="0" smtClean="0">
                <a:latin typeface="造字工房悦黑体验版常规体" pitchFamily="50" charset="-122"/>
                <a:ea typeface="造字工房悦黑体验版常规体" pitchFamily="50" charset="-122"/>
              </a:rPr>
              <a:t>GIS Spatial Analysis</a:t>
            </a:r>
            <a:endParaRPr lang="zh-CN" altLang="en-US" sz="1200" dirty="0">
              <a:latin typeface="造字工房悦黑体验版常规体" pitchFamily="50" charset="-122"/>
              <a:ea typeface="造字工房悦黑体验版常规体" pitchFamily="50" charset="-122"/>
            </a:endParaRPr>
          </a:p>
        </p:txBody>
      </p:sp>
      <p:cxnSp>
        <p:nvCxnSpPr>
          <p:cNvPr id="28" name="直接连接符 27"/>
          <p:cNvCxnSpPr/>
          <p:nvPr/>
        </p:nvCxnSpPr>
        <p:spPr>
          <a:xfrm>
            <a:off x="10590627" y="1520838"/>
            <a:ext cx="3265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60826" y="2523552"/>
            <a:ext cx="9329801" cy="18536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200000"/>
              </a:lnSpc>
            </a:pPr>
            <a:r>
              <a:rPr lang="en-US" altLang="zh-CN" sz="2000" dirty="0" smtClean="0">
                <a:latin typeface="等线" panose="02010600030101010101" pitchFamily="2" charset="-122"/>
                <a:ea typeface="等线" panose="02010600030101010101" pitchFamily="2" charset="-122"/>
              </a:rPr>
              <a:t>	</a:t>
            </a:r>
            <a:r>
              <a:rPr lang="zh-CN" altLang="en-US" sz="2000" dirty="0" smtClean="0">
                <a:latin typeface="等线" panose="02010600030101010101" pitchFamily="2" charset="-122"/>
                <a:ea typeface="等线" panose="02010600030101010101" pitchFamily="2" charset="-122"/>
              </a:rPr>
              <a:t>随着</a:t>
            </a:r>
            <a:r>
              <a:rPr lang="zh-CN" altLang="en-US" sz="2000" dirty="0">
                <a:latin typeface="等线" panose="02010600030101010101" pitchFamily="2" charset="-122"/>
                <a:ea typeface="等线" panose="02010600030101010101" pitchFamily="2" charset="-122"/>
              </a:rPr>
              <a:t>空间经济学以及计算机技术飞速发展，</a:t>
            </a:r>
            <a:r>
              <a:rPr lang="en-US" altLang="zh-CN" sz="2000" dirty="0">
                <a:latin typeface="等线" panose="02010600030101010101" pitchFamily="2" charset="-122"/>
                <a:ea typeface="等线" panose="02010600030101010101" pitchFamily="2" charset="-122"/>
              </a:rPr>
              <a:t>GIS</a:t>
            </a:r>
            <a:r>
              <a:rPr lang="zh-CN" altLang="en-US" sz="2000" dirty="0">
                <a:latin typeface="等线" panose="02010600030101010101" pitchFamily="2" charset="-122"/>
                <a:ea typeface="等线" panose="02010600030101010101" pitchFamily="2" charset="-122"/>
              </a:rPr>
              <a:t>空间分析方法已经成为空间分析研究中</a:t>
            </a:r>
            <a:r>
              <a:rPr lang="zh-CN" altLang="en-US" sz="2000" dirty="0" smtClean="0">
                <a:latin typeface="等线" panose="02010600030101010101" pitchFamily="2" charset="-122"/>
                <a:ea typeface="等线" panose="02010600030101010101" pitchFamily="2" charset="-122"/>
              </a:rPr>
              <a:t>的主要</a:t>
            </a:r>
            <a:r>
              <a:rPr lang="zh-CN" altLang="en-US" sz="2000" dirty="0">
                <a:latin typeface="等线" panose="02010600030101010101" pitchFamily="2" charset="-122"/>
                <a:ea typeface="等线" panose="02010600030101010101" pitchFamily="2" charset="-122"/>
              </a:rPr>
              <a:t>研究手段，具体包括探索性空间数据分析、空间插值分析、热点分析等，已经在许多</a:t>
            </a:r>
            <a:r>
              <a:rPr lang="zh-CN" altLang="en-US" sz="2000" dirty="0" smtClean="0">
                <a:latin typeface="等线" panose="02010600030101010101" pitchFamily="2" charset="-122"/>
                <a:ea typeface="等线" panose="02010600030101010101" pitchFamily="2" charset="-122"/>
              </a:rPr>
              <a:t>研究</a:t>
            </a:r>
            <a:r>
              <a:rPr lang="zh-CN" altLang="en-US" sz="2000" dirty="0">
                <a:latin typeface="等线" panose="02010600030101010101" pitchFamily="2" charset="-122"/>
                <a:ea typeface="等线" panose="02010600030101010101" pitchFamily="2" charset="-122"/>
              </a:rPr>
              <a:t>领域得到广泛运用。</a:t>
            </a:r>
          </a:p>
        </p:txBody>
      </p:sp>
    </p:spTree>
    <p:extLst>
      <p:ext uri="{BB962C8B-B14F-4D97-AF65-F5344CB8AC3E}">
        <p14:creationId xmlns:p14="http://schemas.microsoft.com/office/powerpoint/2010/main" val="1662260491"/>
      </p:ext>
    </p:extLst>
  </p:cSld>
  <p:clrMapOvr>
    <a:masterClrMapping/>
  </p:clrMapOvr>
  <mc:AlternateContent xmlns:mc="http://schemas.openxmlformats.org/markup-compatibility/2006" xmlns:p14="http://schemas.microsoft.com/office/powerpoint/2010/main">
    <mc:Choice Requires="p14">
      <p:transition p14:dur="0" advTm="44086"/>
    </mc:Choice>
    <mc:Fallback xmlns="">
      <p:transition advTm="440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75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left)">
                                      <p:cBhvr>
                                        <p:cTn id="8" dur="500"/>
                                        <p:tgtEl>
                                          <p:spTgt spid="28"/>
                                        </p:tgtEl>
                                      </p:cBhvr>
                                    </p:animEffect>
                                  </p:childTnLst>
                                </p:cTn>
                              </p:par>
                              <p:par>
                                <p:cTn id="9" presetID="12" presetClass="entr" presetSubtype="2" fill="hold" grpId="0" nodeType="withEffect">
                                  <p:stCondLst>
                                    <p:cond delay="7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left)">
                                      <p:cBhvr>
                                        <p:cTn id="12" dur="500"/>
                                        <p:tgtEl>
                                          <p:spTgt spid="2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left)">
                                      <p:cBhvr>
                                        <p:cTn id="16" dur="500"/>
                                        <p:tgtEl>
                                          <p:spTgt spid="26"/>
                                        </p:tgtEl>
                                      </p:cBhvr>
                                    </p:animEffect>
                                  </p:childTnLst>
                                </p:cTn>
                              </p:par>
                              <p:par>
                                <p:cTn id="17" presetID="22" presetClass="entr" presetSubtype="1" fill="hold" grpId="0" nodeType="withEffect">
                                  <p:stCondLst>
                                    <p:cond delay="225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061459" y="1984116"/>
            <a:ext cx="8057534" cy="3970318"/>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l">
              <a:lnSpc>
                <a:spcPct val="200000"/>
              </a:lnSpc>
              <a:buFont typeface="Arial" panose="020B0604020202020204" pitchFamily="34" charset="0"/>
              <a:buChar char="•"/>
            </a:pPr>
            <a:r>
              <a:rPr lang="zh-CN" altLang="en-US" sz="1800" dirty="0" smtClean="0">
                <a:solidFill>
                  <a:srgbClr val="323232"/>
                </a:solidFill>
                <a:latin typeface="等线" panose="02010600030101010101" pitchFamily="2" charset="-122"/>
                <a:ea typeface="等线" panose="02010600030101010101" pitchFamily="2" charset="-122"/>
              </a:rPr>
              <a:t>探索性空间数据分析（</a:t>
            </a:r>
            <a:r>
              <a:rPr lang="en-US" altLang="zh-CN" sz="1800" dirty="0">
                <a:solidFill>
                  <a:srgbClr val="323232"/>
                </a:solidFill>
                <a:latin typeface="等线" panose="02010600030101010101" pitchFamily="2" charset="-122"/>
                <a:ea typeface="等线" panose="02010600030101010101" pitchFamily="2" charset="-122"/>
              </a:rPr>
              <a:t>Exploratory Spatial Data </a:t>
            </a:r>
            <a:r>
              <a:rPr lang="en-US" altLang="zh-CN" sz="1800" dirty="0" smtClean="0">
                <a:solidFill>
                  <a:srgbClr val="323232"/>
                </a:solidFill>
                <a:latin typeface="等线" panose="02010600030101010101" pitchFamily="2" charset="-122"/>
                <a:ea typeface="等线" panose="02010600030101010101" pitchFamily="2" charset="-122"/>
              </a:rPr>
              <a:t>Analysis</a:t>
            </a:r>
            <a:r>
              <a:rPr lang="zh-CN" altLang="en-US" sz="1800" dirty="0" smtClean="0">
                <a:solidFill>
                  <a:srgbClr val="323232"/>
                </a:solidFill>
                <a:latin typeface="等线" panose="02010600030101010101" pitchFamily="2" charset="-122"/>
                <a:ea typeface="等线" panose="02010600030101010101" pitchFamily="2" charset="-122"/>
              </a:rPr>
              <a:t>，</a:t>
            </a:r>
            <a:r>
              <a:rPr lang="en-US" altLang="zh-CN" sz="1800" dirty="0" smtClean="0">
                <a:solidFill>
                  <a:srgbClr val="323232"/>
                </a:solidFill>
                <a:latin typeface="等线" panose="02010600030101010101" pitchFamily="2" charset="-122"/>
                <a:ea typeface="等线" panose="02010600030101010101" pitchFamily="2" charset="-122"/>
              </a:rPr>
              <a:t>ESDA</a:t>
            </a:r>
            <a:r>
              <a:rPr lang="zh-CN" altLang="en-US" sz="1800" dirty="0" smtClean="0">
                <a:solidFill>
                  <a:srgbClr val="323232"/>
                </a:solidFill>
                <a:latin typeface="等线" panose="02010600030101010101" pitchFamily="2" charset="-122"/>
                <a:ea typeface="等线" panose="02010600030101010101" pitchFamily="2" charset="-122"/>
              </a:rPr>
              <a:t>）是一种描述空间维度上的住宅价格空间自相关程度及集聚类型的比较理想的数据分析方法。</a:t>
            </a:r>
            <a:endParaRPr lang="en-US" altLang="zh-CN" sz="1800" dirty="0" smtClean="0">
              <a:solidFill>
                <a:srgbClr val="323232"/>
              </a:solidFill>
              <a:latin typeface="等线" panose="02010600030101010101" pitchFamily="2" charset="-122"/>
              <a:ea typeface="等线" panose="02010600030101010101" pitchFamily="2" charset="-122"/>
            </a:endParaRPr>
          </a:p>
          <a:p>
            <a:pPr marL="285750" indent="-285750" algn="l">
              <a:lnSpc>
                <a:spcPct val="200000"/>
              </a:lnSpc>
              <a:buFont typeface="Arial" panose="020B0604020202020204" pitchFamily="34" charset="0"/>
              <a:buChar char="•"/>
            </a:pPr>
            <a:r>
              <a:rPr lang="en-US" altLang="zh-CN" sz="1800" dirty="0">
                <a:solidFill>
                  <a:srgbClr val="323232"/>
                </a:solidFill>
                <a:latin typeface="等线" panose="02010600030101010101" pitchFamily="2" charset="-122"/>
                <a:ea typeface="等线" panose="02010600030101010101" pitchFamily="2" charset="-122"/>
              </a:rPr>
              <a:t>ESDA </a:t>
            </a:r>
            <a:r>
              <a:rPr lang="zh-CN" altLang="en-US" sz="1800" dirty="0">
                <a:solidFill>
                  <a:srgbClr val="323232"/>
                </a:solidFill>
                <a:latin typeface="等线" panose="02010600030101010101" pitchFamily="2" charset="-122"/>
                <a:ea typeface="等线" panose="02010600030101010101" pitchFamily="2" charset="-122"/>
              </a:rPr>
              <a:t>常通过空间自相关分析来揭示区域单元上的某一属性值与邻近区域单元上同一属性值的相关程度，发现空间异质和空间集聚，以判断区域化变量是否存在空间结构关系 </a:t>
            </a:r>
            <a:r>
              <a:rPr lang="zh-CN" altLang="en-US" sz="1800" dirty="0" smtClean="0">
                <a:solidFill>
                  <a:srgbClr val="323232"/>
                </a:solidFill>
                <a:latin typeface="等线" panose="02010600030101010101" pitchFamily="2" charset="-122"/>
                <a:ea typeface="等线" panose="02010600030101010101" pitchFamily="2" charset="-122"/>
              </a:rPr>
              <a:t>。</a:t>
            </a:r>
            <a:r>
              <a:rPr lang="zh-CN" altLang="en-US" sz="1800" dirty="0">
                <a:solidFill>
                  <a:srgbClr val="323232"/>
                </a:solidFill>
                <a:latin typeface="等线" panose="02010600030101010101" pitchFamily="2" charset="-122"/>
                <a:ea typeface="等线" panose="02010600030101010101" pitchFamily="2" charset="-122"/>
              </a:rPr>
              <a:t>并采用全局和局域 </a:t>
            </a:r>
            <a:r>
              <a:rPr lang="en-US" altLang="zh-CN" sz="1800" dirty="0" smtClean="0">
                <a:solidFill>
                  <a:srgbClr val="323232"/>
                </a:solidFill>
                <a:latin typeface="等线" panose="02010600030101010101" pitchFamily="2" charset="-122"/>
                <a:ea typeface="等线" panose="02010600030101010101" pitchFamily="2" charset="-122"/>
              </a:rPr>
              <a:t>Moran’s </a:t>
            </a:r>
            <a:r>
              <a:rPr lang="en-US" altLang="zh-CN" sz="1800" dirty="0">
                <a:solidFill>
                  <a:srgbClr val="323232"/>
                </a:solidFill>
                <a:latin typeface="等线" panose="02010600030101010101" pitchFamily="2" charset="-122"/>
                <a:ea typeface="等线" panose="02010600030101010101" pitchFamily="2" charset="-122"/>
              </a:rPr>
              <a:t>I </a:t>
            </a:r>
            <a:r>
              <a:rPr lang="zh-CN" altLang="en-US" sz="1800" dirty="0">
                <a:solidFill>
                  <a:srgbClr val="323232"/>
                </a:solidFill>
                <a:latin typeface="等线" panose="02010600030101010101" pitchFamily="2" charset="-122"/>
                <a:ea typeface="等线" panose="02010600030101010101" pitchFamily="2" charset="-122"/>
              </a:rPr>
              <a:t>指数来测度全局和局域空间自</a:t>
            </a:r>
            <a:r>
              <a:rPr lang="zh-CN" altLang="en-US" sz="1800" dirty="0" smtClean="0">
                <a:solidFill>
                  <a:srgbClr val="323232"/>
                </a:solidFill>
                <a:latin typeface="等线" panose="02010600030101010101" pitchFamily="2" charset="-122"/>
                <a:ea typeface="等线" panose="02010600030101010101" pitchFamily="2" charset="-122"/>
              </a:rPr>
              <a:t>相关性。 </a:t>
            </a:r>
            <a:endParaRPr lang="zh-CN" altLang="en-US" sz="1800" dirty="0">
              <a:solidFill>
                <a:srgbClr val="323232"/>
              </a:solidFill>
              <a:latin typeface="等线" panose="02010600030101010101" pitchFamily="2" charset="-122"/>
              <a:ea typeface="等线" panose="02010600030101010101" pitchFamily="2" charset="-122"/>
            </a:endParaRPr>
          </a:p>
        </p:txBody>
      </p:sp>
      <p:sp>
        <p:nvSpPr>
          <p:cNvPr id="12" name="文本框 11"/>
          <p:cNvSpPr txBox="1"/>
          <p:nvPr/>
        </p:nvSpPr>
        <p:spPr>
          <a:xfrm>
            <a:off x="5662523" y="829593"/>
            <a:ext cx="5348749" cy="523220"/>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l"/>
            <a:r>
              <a:rPr kumimoji="1" lang="en-US" altLang="zh-CN" spc="300" dirty="0" smtClean="0">
                <a:solidFill>
                  <a:schemeClr val="tx1">
                    <a:lumMod val="85000"/>
                    <a:lumOff val="15000"/>
                  </a:schemeClr>
                </a:solidFill>
                <a:latin typeface="明兰" panose="02010600030101010101" pitchFamily="2" charset="-122"/>
                <a:ea typeface="Hiragino Sans GB W3" panose="020B0300000000000000"/>
              </a:rPr>
              <a:t>3.1.1 </a:t>
            </a:r>
            <a:r>
              <a:rPr kumimoji="1" lang="zh-CN" altLang="en-US" spc="300" dirty="0" smtClean="0">
                <a:solidFill>
                  <a:schemeClr val="tx1">
                    <a:lumMod val="85000"/>
                    <a:lumOff val="15000"/>
                  </a:schemeClr>
                </a:solidFill>
                <a:latin typeface="明兰" panose="02010600030101010101" pitchFamily="2" charset="-122"/>
                <a:ea typeface="Hiragino Sans GB W3" panose="020B0300000000000000"/>
              </a:rPr>
              <a:t>探索性</a:t>
            </a:r>
            <a:r>
              <a:rPr kumimoji="1" lang="zh-CN" altLang="en-US" spc="300" dirty="0">
                <a:solidFill>
                  <a:schemeClr val="tx1">
                    <a:lumMod val="85000"/>
                    <a:lumOff val="15000"/>
                  </a:schemeClr>
                </a:solidFill>
                <a:latin typeface="明兰" panose="02010600030101010101" pitchFamily="2" charset="-122"/>
                <a:ea typeface="Hiragino Sans GB W3" panose="020B0300000000000000"/>
              </a:rPr>
              <a:t>空间数据分析</a:t>
            </a:r>
            <a:endParaRPr lang="zh-CN" altLang="en-US" spc="300" dirty="0">
              <a:solidFill>
                <a:srgbClr val="323232"/>
              </a:solidFill>
              <a:latin typeface="Hiragino Sans GB W3" panose="020B0300000000000000" pitchFamily="34" charset="-122"/>
              <a:ea typeface="Hiragino Sans GB W3" panose="020B0300000000000000"/>
            </a:endParaRPr>
          </a:p>
        </p:txBody>
      </p:sp>
      <p:sp>
        <p:nvSpPr>
          <p:cNvPr id="13" name="文本框 12"/>
          <p:cNvSpPr txBox="1"/>
          <p:nvPr/>
        </p:nvSpPr>
        <p:spPr>
          <a:xfrm flipH="1">
            <a:off x="7016015" y="1416269"/>
            <a:ext cx="3837413"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r"/>
            <a:r>
              <a:rPr lang="en-US" altLang="zh-CN" sz="1200" dirty="0" smtClean="0"/>
              <a:t>Exploratory </a:t>
            </a:r>
            <a:r>
              <a:rPr lang="en-US" altLang="zh-CN" sz="1200" dirty="0"/>
              <a:t>Spatial </a:t>
            </a:r>
            <a:r>
              <a:rPr lang="en-US" altLang="zh-CN" sz="1200" dirty="0" smtClean="0"/>
              <a:t>Data Analysis</a:t>
            </a:r>
          </a:p>
        </p:txBody>
      </p:sp>
    </p:spTree>
    <p:extLst>
      <p:ext uri="{BB962C8B-B14F-4D97-AF65-F5344CB8AC3E}">
        <p14:creationId xmlns:p14="http://schemas.microsoft.com/office/powerpoint/2010/main" val="2174905246"/>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3000"/>
                                        <p:tgtEl>
                                          <p:spTgt spid="15"/>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par>
                                <p:cTn id="11" presetID="53" presetClass="entr" presetSubtype="16" fill="hold" grpId="0" nodeType="withEffect">
                                  <p:stCondLst>
                                    <p:cond delay="1250"/>
                                  </p:stCondLst>
                                  <p:iterate type="lt">
                                    <p:tmPct val="20000"/>
                                  </p:iterate>
                                  <p:childTnLst>
                                    <p:set>
                                      <p:cBhvr>
                                        <p:cTn id="12" dur="1" fill="hold">
                                          <p:stCondLst>
                                            <p:cond delay="0"/>
                                          </p:stCondLst>
                                        </p:cTn>
                                        <p:tgtEl>
                                          <p:spTgt spid="13"/>
                                        </p:tgtEl>
                                        <p:attrNameLst>
                                          <p:attrName>style.visibility</p:attrName>
                                        </p:attrNameLst>
                                      </p:cBhvr>
                                      <p:to>
                                        <p:strVal val="visible"/>
                                      </p:to>
                                    </p:set>
                                    <p:anim calcmode="lin" valueType="num">
                                      <p:cBhvr>
                                        <p:cTn id="13" dur="250" fill="hold"/>
                                        <p:tgtEl>
                                          <p:spTgt spid="13"/>
                                        </p:tgtEl>
                                        <p:attrNameLst>
                                          <p:attrName>ppt_w</p:attrName>
                                        </p:attrNameLst>
                                      </p:cBhvr>
                                      <p:tavLst>
                                        <p:tav tm="0">
                                          <p:val>
                                            <p:fltVal val="0"/>
                                          </p:val>
                                        </p:tav>
                                        <p:tav tm="100000">
                                          <p:val>
                                            <p:strVal val="#ppt_w"/>
                                          </p:val>
                                        </p:tav>
                                      </p:tavLst>
                                    </p:anim>
                                    <p:anim calcmode="lin" valueType="num">
                                      <p:cBhvr>
                                        <p:cTn id="14" dur="250" fill="hold"/>
                                        <p:tgtEl>
                                          <p:spTgt spid="13"/>
                                        </p:tgtEl>
                                        <p:attrNameLst>
                                          <p:attrName>ppt_h</p:attrName>
                                        </p:attrNameLst>
                                      </p:cBhvr>
                                      <p:tavLst>
                                        <p:tav tm="0">
                                          <p:val>
                                            <p:fltVal val="0"/>
                                          </p:val>
                                        </p:tav>
                                        <p:tav tm="100000">
                                          <p:val>
                                            <p:strVal val="#ppt_h"/>
                                          </p:val>
                                        </p:tav>
                                      </p:tavLst>
                                    </p:anim>
                                    <p:animEffect transition="in" filter="fade">
                                      <p:cBhvr>
                                        <p:cTn id="15"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211700" y="1949440"/>
            <a:ext cx="4799572" cy="3970318"/>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l">
              <a:lnSpc>
                <a:spcPct val="200000"/>
              </a:lnSpc>
              <a:buFont typeface="Arial" panose="020B0604020202020204" pitchFamily="34" charset="0"/>
              <a:buChar char="•"/>
            </a:pPr>
            <a:r>
              <a:rPr lang="en-US" altLang="zh-CN" sz="1800" dirty="0">
                <a:solidFill>
                  <a:srgbClr val="323232"/>
                </a:solidFill>
                <a:latin typeface="等线" panose="02010600030101010101" pitchFamily="2" charset="-122"/>
                <a:ea typeface="等线" panose="02010600030101010101" pitchFamily="2" charset="-122"/>
              </a:rPr>
              <a:t>Moran′s I</a:t>
            </a:r>
            <a:endParaRPr lang="en-US" altLang="zh-CN" sz="1800" dirty="0" smtClean="0">
              <a:solidFill>
                <a:srgbClr val="323232"/>
              </a:solidFill>
              <a:latin typeface="等线" panose="02010600030101010101" pitchFamily="2" charset="-122"/>
              <a:ea typeface="等线" panose="02010600030101010101" pitchFamily="2" charset="-122"/>
            </a:endParaRPr>
          </a:p>
          <a:p>
            <a:pPr marL="742950" lvl="1" indent="-285750">
              <a:lnSpc>
                <a:spcPct val="200000"/>
              </a:lnSpc>
              <a:buFont typeface="Arial" panose="020B0604020202020204" pitchFamily="34" charset="0"/>
              <a:buChar char="•"/>
            </a:pPr>
            <a:r>
              <a:rPr lang="en-US" altLang="zh-CN" dirty="0" smtClean="0">
                <a:solidFill>
                  <a:srgbClr val="323232"/>
                </a:solidFill>
              </a:rPr>
              <a:t>Moran′s </a:t>
            </a:r>
            <a:r>
              <a:rPr lang="en-US" altLang="zh-CN" dirty="0">
                <a:solidFill>
                  <a:srgbClr val="323232"/>
                </a:solidFill>
              </a:rPr>
              <a:t>I </a:t>
            </a:r>
            <a:r>
              <a:rPr lang="zh-CN" altLang="en-US" dirty="0">
                <a:solidFill>
                  <a:srgbClr val="323232"/>
                </a:solidFill>
              </a:rPr>
              <a:t>值介于 </a:t>
            </a:r>
            <a:r>
              <a:rPr lang="en-US" altLang="zh-CN" dirty="0">
                <a:solidFill>
                  <a:srgbClr val="323232"/>
                </a:solidFill>
              </a:rPr>
              <a:t>-1 </a:t>
            </a:r>
            <a:r>
              <a:rPr lang="zh-CN" altLang="en-US" dirty="0">
                <a:solidFill>
                  <a:srgbClr val="323232"/>
                </a:solidFill>
              </a:rPr>
              <a:t>与 </a:t>
            </a:r>
            <a:r>
              <a:rPr lang="en-US" altLang="zh-CN" dirty="0">
                <a:solidFill>
                  <a:srgbClr val="323232"/>
                </a:solidFill>
              </a:rPr>
              <a:t>1 </a:t>
            </a:r>
            <a:r>
              <a:rPr lang="zh-CN" altLang="en-US" dirty="0">
                <a:solidFill>
                  <a:srgbClr val="323232"/>
                </a:solidFill>
              </a:rPr>
              <a:t>之间， </a:t>
            </a:r>
            <a:r>
              <a:rPr lang="en-US" altLang="zh-CN" dirty="0">
                <a:solidFill>
                  <a:srgbClr val="323232"/>
                </a:solidFill>
              </a:rPr>
              <a:t>I&gt;0 </a:t>
            </a:r>
            <a:r>
              <a:rPr lang="zh-CN" altLang="en-US" dirty="0">
                <a:solidFill>
                  <a:srgbClr val="323232"/>
                </a:solidFill>
              </a:rPr>
              <a:t>表示空间正相关，</a:t>
            </a:r>
            <a:r>
              <a:rPr lang="zh-CN" altLang="en-US" dirty="0" smtClean="0">
                <a:solidFill>
                  <a:srgbClr val="323232"/>
                </a:solidFill>
              </a:rPr>
              <a:t>空间</a:t>
            </a:r>
            <a:r>
              <a:rPr lang="zh-CN" altLang="en-US" dirty="0">
                <a:solidFill>
                  <a:srgbClr val="323232"/>
                </a:solidFill>
              </a:rPr>
              <a:t>实体呈聚合分布 </a:t>
            </a:r>
            <a:r>
              <a:rPr lang="zh-CN" altLang="en-US" dirty="0" smtClean="0">
                <a:solidFill>
                  <a:srgbClr val="323232"/>
                </a:solidFill>
              </a:rPr>
              <a:t>；</a:t>
            </a:r>
            <a:r>
              <a:rPr lang="en-US" altLang="zh-CN" dirty="0" smtClean="0">
                <a:solidFill>
                  <a:srgbClr val="323232"/>
                </a:solidFill>
              </a:rPr>
              <a:t>I&lt;0 </a:t>
            </a:r>
            <a:r>
              <a:rPr lang="zh-CN" altLang="en-US" dirty="0">
                <a:solidFill>
                  <a:srgbClr val="323232"/>
                </a:solidFill>
              </a:rPr>
              <a:t>表示空间负相关， 空间实体呈</a:t>
            </a:r>
            <a:r>
              <a:rPr lang="zh-CN" altLang="en-US" dirty="0" smtClean="0">
                <a:solidFill>
                  <a:srgbClr val="323232"/>
                </a:solidFill>
              </a:rPr>
              <a:t>离散分布；</a:t>
            </a:r>
            <a:r>
              <a:rPr lang="en-US" altLang="zh-CN" dirty="0" smtClean="0">
                <a:solidFill>
                  <a:srgbClr val="323232"/>
                </a:solidFill>
              </a:rPr>
              <a:t>I=0 </a:t>
            </a:r>
            <a:r>
              <a:rPr lang="zh-CN" altLang="en-US" dirty="0">
                <a:solidFill>
                  <a:srgbClr val="323232"/>
                </a:solidFill>
              </a:rPr>
              <a:t>则表示空间不相关，空间实体呈随机分布。 </a:t>
            </a:r>
            <a:endParaRPr lang="en-US" altLang="zh-CN" dirty="0" smtClean="0">
              <a:solidFill>
                <a:srgbClr val="323232"/>
              </a:solidFill>
            </a:endParaRPr>
          </a:p>
          <a:p>
            <a:pPr marL="742950" lvl="1" indent="-285750">
              <a:lnSpc>
                <a:spcPct val="200000"/>
              </a:lnSpc>
              <a:buFont typeface="Arial" panose="020B0604020202020204" pitchFamily="34" charset="0"/>
              <a:buChar char="•"/>
            </a:pPr>
            <a:r>
              <a:rPr lang="en-US" altLang="zh-CN" dirty="0" smtClean="0">
                <a:solidFill>
                  <a:srgbClr val="323232"/>
                </a:solidFill>
              </a:rPr>
              <a:t>I </a:t>
            </a:r>
            <a:r>
              <a:rPr lang="zh-CN" altLang="en-US" dirty="0">
                <a:solidFill>
                  <a:srgbClr val="323232"/>
                </a:solidFill>
              </a:rPr>
              <a:t>值越大</a:t>
            </a:r>
            <a:r>
              <a:rPr lang="zh-CN" altLang="en-US" dirty="0" smtClean="0">
                <a:solidFill>
                  <a:srgbClr val="323232"/>
                </a:solidFill>
              </a:rPr>
              <a:t>表示空间</a:t>
            </a:r>
            <a:r>
              <a:rPr lang="zh-CN" altLang="en-US" dirty="0">
                <a:solidFill>
                  <a:srgbClr val="323232"/>
                </a:solidFill>
              </a:rPr>
              <a:t>分布的相关性越</a:t>
            </a:r>
            <a:r>
              <a:rPr lang="zh-CN" altLang="en-US" dirty="0" smtClean="0">
                <a:solidFill>
                  <a:srgbClr val="323232"/>
                </a:solidFill>
              </a:rPr>
              <a:t>大。</a:t>
            </a:r>
            <a:endParaRPr lang="zh-CN" altLang="en-US" dirty="0">
              <a:solidFill>
                <a:srgbClr val="323232"/>
              </a:solidFill>
            </a:endParaRPr>
          </a:p>
        </p:txBody>
      </p:sp>
      <p:sp>
        <p:nvSpPr>
          <p:cNvPr id="16" name="文本框 15"/>
          <p:cNvSpPr txBox="1"/>
          <p:nvPr/>
        </p:nvSpPr>
        <p:spPr>
          <a:xfrm>
            <a:off x="5662523" y="829593"/>
            <a:ext cx="5348749" cy="523220"/>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l"/>
            <a:r>
              <a:rPr kumimoji="1" lang="en-US" altLang="zh-CN" spc="300" dirty="0" smtClean="0">
                <a:solidFill>
                  <a:schemeClr val="tx1">
                    <a:lumMod val="85000"/>
                    <a:lumOff val="15000"/>
                  </a:schemeClr>
                </a:solidFill>
                <a:latin typeface="明兰" panose="02010600030101010101" pitchFamily="2" charset="-122"/>
                <a:ea typeface="Hiragino Sans GB W3" panose="020B0300000000000000"/>
              </a:rPr>
              <a:t>3.1.1 </a:t>
            </a:r>
            <a:r>
              <a:rPr kumimoji="1" lang="zh-CN" altLang="en-US" spc="300" dirty="0" smtClean="0">
                <a:solidFill>
                  <a:schemeClr val="tx1">
                    <a:lumMod val="85000"/>
                    <a:lumOff val="15000"/>
                  </a:schemeClr>
                </a:solidFill>
                <a:latin typeface="明兰" panose="02010600030101010101" pitchFamily="2" charset="-122"/>
                <a:ea typeface="Hiragino Sans GB W3" panose="020B0300000000000000"/>
              </a:rPr>
              <a:t>探索性</a:t>
            </a:r>
            <a:r>
              <a:rPr kumimoji="1" lang="zh-CN" altLang="en-US" spc="300" dirty="0">
                <a:solidFill>
                  <a:schemeClr val="tx1">
                    <a:lumMod val="85000"/>
                    <a:lumOff val="15000"/>
                  </a:schemeClr>
                </a:solidFill>
                <a:latin typeface="明兰" panose="02010600030101010101" pitchFamily="2" charset="-122"/>
                <a:ea typeface="Hiragino Sans GB W3" panose="020B0300000000000000"/>
              </a:rPr>
              <a:t>空间数据分析</a:t>
            </a:r>
            <a:endParaRPr lang="zh-CN" altLang="en-US" spc="300" dirty="0">
              <a:solidFill>
                <a:srgbClr val="323232"/>
              </a:solidFill>
              <a:latin typeface="Hiragino Sans GB W3" panose="020B0300000000000000" pitchFamily="34" charset="-122"/>
              <a:ea typeface="Hiragino Sans GB W3" panose="020B0300000000000000"/>
            </a:endParaRPr>
          </a:p>
        </p:txBody>
      </p:sp>
      <p:sp>
        <p:nvSpPr>
          <p:cNvPr id="17" name="文本框 16"/>
          <p:cNvSpPr txBox="1"/>
          <p:nvPr/>
        </p:nvSpPr>
        <p:spPr>
          <a:xfrm flipH="1">
            <a:off x="7016015" y="1416269"/>
            <a:ext cx="3837413"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r"/>
            <a:r>
              <a:rPr lang="en-US" altLang="zh-CN" sz="1200" dirty="0" smtClean="0"/>
              <a:t>Exploratory </a:t>
            </a:r>
            <a:r>
              <a:rPr lang="en-US" altLang="zh-CN" sz="1200" dirty="0"/>
              <a:t>Spatial </a:t>
            </a:r>
            <a:r>
              <a:rPr lang="en-US" altLang="zh-CN" sz="1200" dirty="0" smtClean="0"/>
              <a:t>Data Analysis</a:t>
            </a:r>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69" y="1276243"/>
            <a:ext cx="5576700" cy="4682105"/>
          </a:xfrm>
          <a:prstGeom prst="rect">
            <a:avLst/>
          </a:prstGeom>
        </p:spPr>
      </p:pic>
    </p:spTree>
    <p:extLst>
      <p:ext uri="{BB962C8B-B14F-4D97-AF65-F5344CB8AC3E}">
        <p14:creationId xmlns:p14="http://schemas.microsoft.com/office/powerpoint/2010/main" val="3265351506"/>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750"/>
                                        <p:tgtEl>
                                          <p:spTgt spid="16"/>
                                        </p:tgtEl>
                                      </p:cBhvr>
                                    </p:animEffect>
                                  </p:childTnLst>
                                </p:cTn>
                              </p:par>
                              <p:par>
                                <p:cTn id="8" presetID="53" presetClass="entr" presetSubtype="16" fill="hold" grpId="0" nodeType="withEffect">
                                  <p:stCondLst>
                                    <p:cond delay="1250"/>
                                  </p:stCondLst>
                                  <p:iterate type="lt">
                                    <p:tmPct val="20000"/>
                                  </p:iterate>
                                  <p:childTnLst>
                                    <p:set>
                                      <p:cBhvr>
                                        <p:cTn id="9" dur="1" fill="hold">
                                          <p:stCondLst>
                                            <p:cond delay="0"/>
                                          </p:stCondLst>
                                        </p:cTn>
                                        <p:tgtEl>
                                          <p:spTgt spid="17"/>
                                        </p:tgtEl>
                                        <p:attrNameLst>
                                          <p:attrName>style.visibility</p:attrName>
                                        </p:attrNameLst>
                                      </p:cBhvr>
                                      <p:to>
                                        <p:strVal val="visible"/>
                                      </p:to>
                                    </p:set>
                                    <p:anim calcmode="lin" valueType="num">
                                      <p:cBhvr>
                                        <p:cTn id="10" dur="250" fill="hold"/>
                                        <p:tgtEl>
                                          <p:spTgt spid="17"/>
                                        </p:tgtEl>
                                        <p:attrNameLst>
                                          <p:attrName>ppt_w</p:attrName>
                                        </p:attrNameLst>
                                      </p:cBhvr>
                                      <p:tavLst>
                                        <p:tav tm="0">
                                          <p:val>
                                            <p:fltVal val="0"/>
                                          </p:val>
                                        </p:tav>
                                        <p:tav tm="100000">
                                          <p:val>
                                            <p:strVal val="#ppt_w"/>
                                          </p:val>
                                        </p:tav>
                                      </p:tavLst>
                                    </p:anim>
                                    <p:anim calcmode="lin" valueType="num">
                                      <p:cBhvr>
                                        <p:cTn id="11" dur="250" fill="hold"/>
                                        <p:tgtEl>
                                          <p:spTgt spid="17"/>
                                        </p:tgtEl>
                                        <p:attrNameLst>
                                          <p:attrName>ppt_h</p:attrName>
                                        </p:attrNameLst>
                                      </p:cBhvr>
                                      <p:tavLst>
                                        <p:tav tm="0">
                                          <p:val>
                                            <p:fltVal val="0"/>
                                          </p:val>
                                        </p:tav>
                                        <p:tav tm="100000">
                                          <p:val>
                                            <p:strVal val="#ppt_h"/>
                                          </p:val>
                                        </p:tav>
                                      </p:tavLst>
                                    </p:anim>
                                    <p:animEffect transition="in" filter="fade">
                                      <p:cBhvr>
                                        <p:cTn id="12" dur="250"/>
                                        <p:tgtEl>
                                          <p:spTgt spid="17"/>
                                        </p:tgtEl>
                                      </p:cBhvr>
                                    </p:animEffect>
                                  </p:childTnLst>
                                </p:cTn>
                              </p:par>
                              <p:par>
                                <p:cTn id="13" presetID="22" presetClass="entr" presetSubtype="1" fill="hold" grpId="0" nodeType="withEffect">
                                  <p:stCondLst>
                                    <p:cond delay="200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782770" y="1964372"/>
            <a:ext cx="5005647" cy="3970318"/>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l">
              <a:lnSpc>
                <a:spcPct val="200000"/>
              </a:lnSpc>
              <a:buFont typeface="Arial" panose="020B0604020202020204" pitchFamily="34" charset="0"/>
              <a:buChar char="•"/>
            </a:pPr>
            <a:r>
              <a:rPr lang="zh-CN" altLang="en-US" sz="1800" dirty="0" smtClean="0">
                <a:solidFill>
                  <a:srgbClr val="323232"/>
                </a:solidFill>
                <a:latin typeface="等线" panose="02010600030101010101" pitchFamily="2" charset="-122"/>
                <a:ea typeface="等线" panose="02010600030101010101" pitchFamily="2" charset="-122"/>
              </a:rPr>
              <a:t>在东莞市普通住宅价格空间结构的研究中心，为了</a:t>
            </a:r>
            <a:r>
              <a:rPr lang="zh-CN" altLang="en-US" sz="1800" dirty="0">
                <a:solidFill>
                  <a:srgbClr val="323232"/>
                </a:solidFill>
                <a:latin typeface="等线" panose="02010600030101010101" pitchFamily="2" charset="-122"/>
                <a:ea typeface="等线" panose="02010600030101010101" pitchFamily="2" charset="-122"/>
              </a:rPr>
              <a:t>揭示房价在“ 邻域空间”的自相关性，采用局域 </a:t>
            </a:r>
            <a:r>
              <a:rPr lang="en-US" altLang="zh-CN" sz="1800" dirty="0">
                <a:solidFill>
                  <a:srgbClr val="323232"/>
                </a:solidFill>
                <a:latin typeface="等线" panose="02010600030101010101" pitchFamily="2" charset="-122"/>
                <a:ea typeface="等线" panose="02010600030101010101" pitchFamily="2" charset="-122"/>
              </a:rPr>
              <a:t>Moran's I </a:t>
            </a:r>
            <a:r>
              <a:rPr lang="zh-CN" altLang="en-US" sz="1800" dirty="0">
                <a:solidFill>
                  <a:srgbClr val="323232"/>
                </a:solidFill>
                <a:latin typeface="等线" panose="02010600030101010101" pitchFamily="2" charset="-122"/>
                <a:ea typeface="等线" panose="02010600030101010101" pitchFamily="2" charset="-122"/>
              </a:rPr>
              <a:t>指数来测度住宅项目 </a:t>
            </a:r>
            <a:r>
              <a:rPr lang="en-US" altLang="zh-CN" sz="1800" dirty="0" err="1">
                <a:solidFill>
                  <a:srgbClr val="323232"/>
                </a:solidFill>
                <a:latin typeface="等线" panose="02010600030101010101" pitchFamily="2" charset="-122"/>
                <a:ea typeface="等线" panose="02010600030101010101" pitchFamily="2" charset="-122"/>
              </a:rPr>
              <a:t>i</a:t>
            </a:r>
            <a:r>
              <a:rPr lang="en-US" altLang="zh-CN" sz="1800" dirty="0">
                <a:solidFill>
                  <a:srgbClr val="323232"/>
                </a:solidFill>
                <a:latin typeface="等线" panose="02010600030101010101" pitchFamily="2" charset="-122"/>
                <a:ea typeface="等线" panose="02010600030101010101" pitchFamily="2" charset="-122"/>
              </a:rPr>
              <a:t> </a:t>
            </a:r>
            <a:r>
              <a:rPr lang="zh-CN" altLang="en-US" sz="1800" dirty="0">
                <a:solidFill>
                  <a:srgbClr val="323232"/>
                </a:solidFill>
                <a:latin typeface="等线" panose="02010600030101010101" pitchFamily="2" charset="-122"/>
                <a:ea typeface="等线" panose="02010600030101010101" pitchFamily="2" charset="-122"/>
              </a:rPr>
              <a:t>与相邻接的住宅项目 </a:t>
            </a:r>
            <a:r>
              <a:rPr lang="en-US" altLang="zh-CN" sz="1800" dirty="0">
                <a:solidFill>
                  <a:srgbClr val="323232"/>
                </a:solidFill>
                <a:latin typeface="等线" panose="02010600030101010101" pitchFamily="2" charset="-122"/>
                <a:ea typeface="等线" panose="02010600030101010101" pitchFamily="2" charset="-122"/>
              </a:rPr>
              <a:t>j </a:t>
            </a:r>
            <a:r>
              <a:rPr lang="zh-CN" altLang="en-US" sz="1800" dirty="0">
                <a:solidFill>
                  <a:srgbClr val="323232"/>
                </a:solidFill>
                <a:latin typeface="等线" panose="02010600030101010101" pitchFamily="2" charset="-122"/>
                <a:ea typeface="等线" panose="02010600030101010101" pitchFamily="2" charset="-122"/>
              </a:rPr>
              <a:t>之间的价格的相关性</a:t>
            </a:r>
            <a:r>
              <a:rPr lang="zh-CN" altLang="en-US" sz="1800" dirty="0" smtClean="0">
                <a:solidFill>
                  <a:srgbClr val="323232"/>
                </a:solidFill>
                <a:latin typeface="等线" panose="02010600030101010101" pitchFamily="2" charset="-122"/>
                <a:ea typeface="等线" panose="02010600030101010101" pitchFamily="2" charset="-122"/>
              </a:rPr>
              <a:t>。</a:t>
            </a:r>
            <a:endParaRPr lang="en-US" altLang="zh-CN" sz="1800" dirty="0" smtClean="0">
              <a:solidFill>
                <a:srgbClr val="323232"/>
              </a:solidFill>
              <a:latin typeface="等线" panose="02010600030101010101" pitchFamily="2" charset="-122"/>
              <a:ea typeface="等线" panose="02010600030101010101" pitchFamily="2" charset="-122"/>
            </a:endParaRPr>
          </a:p>
          <a:p>
            <a:pPr marL="285750" indent="-285750" algn="l">
              <a:lnSpc>
                <a:spcPct val="200000"/>
              </a:lnSpc>
              <a:buFont typeface="Arial" panose="020B0604020202020204" pitchFamily="34" charset="0"/>
              <a:buChar char="•"/>
            </a:pPr>
            <a:r>
              <a:rPr lang="zh-CN" altLang="en-US" sz="1800" dirty="0">
                <a:solidFill>
                  <a:srgbClr val="323232"/>
                </a:solidFill>
                <a:latin typeface="等线" panose="02010600030101010101" pitchFamily="2" charset="-122"/>
                <a:ea typeface="等线" panose="02010600030101010101" pitchFamily="2" charset="-122"/>
              </a:rPr>
              <a:t>利用 </a:t>
            </a:r>
            <a:r>
              <a:rPr lang="en-US" altLang="zh-CN" sz="1800" dirty="0">
                <a:solidFill>
                  <a:srgbClr val="323232"/>
                </a:solidFill>
                <a:latin typeface="等线" panose="02010600030101010101" pitchFamily="2" charset="-122"/>
                <a:ea typeface="等线" panose="02010600030101010101" pitchFamily="2" charset="-122"/>
              </a:rPr>
              <a:t>LISA </a:t>
            </a:r>
            <a:r>
              <a:rPr lang="zh-CN" altLang="en-US" sz="1800" dirty="0">
                <a:solidFill>
                  <a:srgbClr val="323232"/>
                </a:solidFill>
                <a:latin typeface="等线" panose="02010600030101010101" pitchFamily="2" charset="-122"/>
                <a:ea typeface="等线" panose="02010600030101010101" pitchFamily="2" charset="-122"/>
              </a:rPr>
              <a:t>图</a:t>
            </a:r>
            <a:r>
              <a:rPr lang="zh-CN" altLang="en-US" sz="1800" dirty="0" smtClean="0">
                <a:solidFill>
                  <a:srgbClr val="323232"/>
                </a:solidFill>
                <a:latin typeface="等线" panose="02010600030101010101" pitchFamily="2" charset="-122"/>
                <a:ea typeface="等线" panose="02010600030101010101" pitchFamily="2" charset="-122"/>
              </a:rPr>
              <a:t>来</a:t>
            </a:r>
            <a:r>
              <a:rPr lang="zh-CN" altLang="en-US" sz="1800" dirty="0">
                <a:solidFill>
                  <a:srgbClr val="323232"/>
                </a:solidFill>
                <a:latin typeface="等线" panose="02010600030101010101" pitchFamily="2" charset="-122"/>
                <a:ea typeface="等线" panose="02010600030101010101" pitchFamily="2" charset="-122"/>
              </a:rPr>
              <a:t>进一步判别住宅价格之间的空间关联模式，样本住宅价格空间关联模式可分为 </a:t>
            </a:r>
            <a:r>
              <a:rPr lang="en-US" altLang="zh-CN" sz="1800" dirty="0">
                <a:solidFill>
                  <a:srgbClr val="323232"/>
                </a:solidFill>
                <a:latin typeface="等线" panose="02010600030101010101" pitchFamily="2" charset="-122"/>
                <a:ea typeface="等线" panose="02010600030101010101" pitchFamily="2" charset="-122"/>
              </a:rPr>
              <a:t>4 </a:t>
            </a:r>
            <a:r>
              <a:rPr lang="zh-CN" altLang="en-US" sz="1800" dirty="0">
                <a:solidFill>
                  <a:srgbClr val="323232"/>
                </a:solidFill>
                <a:latin typeface="等线" panose="02010600030101010101" pitchFamily="2" charset="-122"/>
                <a:ea typeface="等线" panose="02010600030101010101" pitchFamily="2" charset="-122"/>
              </a:rPr>
              <a:t>种</a:t>
            </a:r>
            <a:r>
              <a:rPr lang="zh-CN" altLang="en-US" sz="1800" dirty="0" smtClean="0">
                <a:solidFill>
                  <a:srgbClr val="323232"/>
                </a:solidFill>
                <a:latin typeface="等线" panose="02010600030101010101" pitchFamily="2" charset="-122"/>
                <a:ea typeface="等线" panose="02010600030101010101" pitchFamily="2" charset="-122"/>
              </a:rPr>
              <a:t>类型。</a:t>
            </a:r>
            <a:endParaRPr lang="zh-CN" altLang="en-US" sz="1800" dirty="0">
              <a:solidFill>
                <a:srgbClr val="323232"/>
              </a:solidFill>
              <a:latin typeface="等线" panose="02010600030101010101" pitchFamily="2" charset="-122"/>
              <a:ea typeface="等线" panose="02010600030101010101" pitchFamily="2" charset="-122"/>
            </a:endParaRPr>
          </a:p>
        </p:txBody>
      </p:sp>
      <p:sp>
        <p:nvSpPr>
          <p:cNvPr id="16" name="文本框 15"/>
          <p:cNvSpPr txBox="1"/>
          <p:nvPr/>
        </p:nvSpPr>
        <p:spPr>
          <a:xfrm>
            <a:off x="5662523" y="829593"/>
            <a:ext cx="5348749" cy="523220"/>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l"/>
            <a:r>
              <a:rPr kumimoji="1" lang="en-US" altLang="zh-CN" spc="300" dirty="0" smtClean="0">
                <a:solidFill>
                  <a:schemeClr val="tx1">
                    <a:lumMod val="85000"/>
                    <a:lumOff val="15000"/>
                  </a:schemeClr>
                </a:solidFill>
                <a:latin typeface="明兰" panose="02010600030101010101" pitchFamily="2" charset="-122"/>
                <a:ea typeface="Hiragino Sans GB W3" panose="020B0300000000000000"/>
              </a:rPr>
              <a:t>3.1.1 </a:t>
            </a:r>
            <a:r>
              <a:rPr kumimoji="1" lang="zh-CN" altLang="en-US" spc="300" dirty="0" smtClean="0">
                <a:solidFill>
                  <a:schemeClr val="tx1">
                    <a:lumMod val="85000"/>
                    <a:lumOff val="15000"/>
                  </a:schemeClr>
                </a:solidFill>
                <a:latin typeface="明兰" panose="02010600030101010101" pitchFamily="2" charset="-122"/>
                <a:ea typeface="Hiragino Sans GB W3" panose="020B0300000000000000"/>
              </a:rPr>
              <a:t>探索性</a:t>
            </a:r>
            <a:r>
              <a:rPr kumimoji="1" lang="zh-CN" altLang="en-US" spc="300" dirty="0">
                <a:solidFill>
                  <a:schemeClr val="tx1">
                    <a:lumMod val="85000"/>
                    <a:lumOff val="15000"/>
                  </a:schemeClr>
                </a:solidFill>
                <a:latin typeface="明兰" panose="02010600030101010101" pitchFamily="2" charset="-122"/>
                <a:ea typeface="Hiragino Sans GB W3" panose="020B0300000000000000"/>
              </a:rPr>
              <a:t>空间数据分析</a:t>
            </a:r>
            <a:endParaRPr lang="zh-CN" altLang="en-US" spc="300" dirty="0">
              <a:solidFill>
                <a:srgbClr val="323232"/>
              </a:solidFill>
              <a:latin typeface="Hiragino Sans GB W3" panose="020B0300000000000000" pitchFamily="34" charset="-122"/>
              <a:ea typeface="Hiragino Sans GB W3" panose="020B0300000000000000"/>
            </a:endParaRPr>
          </a:p>
        </p:txBody>
      </p:sp>
      <p:sp>
        <p:nvSpPr>
          <p:cNvPr id="17" name="文本框 16"/>
          <p:cNvSpPr txBox="1"/>
          <p:nvPr/>
        </p:nvSpPr>
        <p:spPr>
          <a:xfrm flipH="1">
            <a:off x="7016015" y="1520093"/>
            <a:ext cx="3837413"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r"/>
            <a:r>
              <a:rPr lang="en-US" altLang="zh-CN" sz="1200" dirty="0" smtClean="0"/>
              <a:t>Exploratory </a:t>
            </a:r>
            <a:r>
              <a:rPr lang="en-US" altLang="zh-CN" sz="1200" dirty="0"/>
              <a:t>Spatial </a:t>
            </a:r>
            <a:r>
              <a:rPr lang="en-US" altLang="zh-CN" sz="1200" dirty="0" smtClean="0"/>
              <a:t>Data Analysis</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300993" y="215942"/>
            <a:ext cx="4391025" cy="3162300"/>
          </a:xfrm>
          <a:prstGeom prst="rect">
            <a:avLst/>
          </a:prstGeom>
        </p:spPr>
      </p:pic>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1334352" y="3375135"/>
            <a:ext cx="4048985" cy="3285203"/>
          </a:xfrm>
          <a:prstGeom prst="rect">
            <a:avLst/>
          </a:prstGeom>
        </p:spPr>
      </p:pic>
    </p:spTree>
    <p:extLst>
      <p:ext uri="{BB962C8B-B14F-4D97-AF65-F5344CB8AC3E}">
        <p14:creationId xmlns:p14="http://schemas.microsoft.com/office/powerpoint/2010/main" val="4080549697"/>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750"/>
                                        <p:tgtEl>
                                          <p:spTgt spid="16"/>
                                        </p:tgtEl>
                                      </p:cBhvr>
                                    </p:animEffect>
                                  </p:childTnLst>
                                </p:cTn>
                              </p:par>
                              <p:par>
                                <p:cTn id="8" presetID="53" presetClass="entr" presetSubtype="16" fill="hold" grpId="0" nodeType="withEffect">
                                  <p:stCondLst>
                                    <p:cond delay="1250"/>
                                  </p:stCondLst>
                                  <p:iterate type="lt">
                                    <p:tmPct val="20000"/>
                                  </p:iterate>
                                  <p:childTnLst>
                                    <p:set>
                                      <p:cBhvr>
                                        <p:cTn id="9" dur="1" fill="hold">
                                          <p:stCondLst>
                                            <p:cond delay="0"/>
                                          </p:stCondLst>
                                        </p:cTn>
                                        <p:tgtEl>
                                          <p:spTgt spid="17"/>
                                        </p:tgtEl>
                                        <p:attrNameLst>
                                          <p:attrName>style.visibility</p:attrName>
                                        </p:attrNameLst>
                                      </p:cBhvr>
                                      <p:to>
                                        <p:strVal val="visible"/>
                                      </p:to>
                                    </p:set>
                                    <p:anim calcmode="lin" valueType="num">
                                      <p:cBhvr>
                                        <p:cTn id="10" dur="250" fill="hold"/>
                                        <p:tgtEl>
                                          <p:spTgt spid="17"/>
                                        </p:tgtEl>
                                        <p:attrNameLst>
                                          <p:attrName>ppt_w</p:attrName>
                                        </p:attrNameLst>
                                      </p:cBhvr>
                                      <p:tavLst>
                                        <p:tav tm="0">
                                          <p:val>
                                            <p:fltVal val="0"/>
                                          </p:val>
                                        </p:tav>
                                        <p:tav tm="100000">
                                          <p:val>
                                            <p:strVal val="#ppt_w"/>
                                          </p:val>
                                        </p:tav>
                                      </p:tavLst>
                                    </p:anim>
                                    <p:anim calcmode="lin" valueType="num">
                                      <p:cBhvr>
                                        <p:cTn id="11" dur="250" fill="hold"/>
                                        <p:tgtEl>
                                          <p:spTgt spid="17"/>
                                        </p:tgtEl>
                                        <p:attrNameLst>
                                          <p:attrName>ppt_h</p:attrName>
                                        </p:attrNameLst>
                                      </p:cBhvr>
                                      <p:tavLst>
                                        <p:tav tm="0">
                                          <p:val>
                                            <p:fltVal val="0"/>
                                          </p:val>
                                        </p:tav>
                                        <p:tav tm="100000">
                                          <p:val>
                                            <p:strVal val="#ppt_h"/>
                                          </p:val>
                                        </p:tav>
                                      </p:tavLst>
                                    </p:anim>
                                    <p:animEffect transition="in" filter="fade">
                                      <p:cBhvr>
                                        <p:cTn id="12" dur="250"/>
                                        <p:tgtEl>
                                          <p:spTgt spid="17"/>
                                        </p:tgtEl>
                                      </p:cBhvr>
                                    </p:animEffect>
                                  </p:childTnLst>
                                </p:cTn>
                              </p:par>
                              <p:par>
                                <p:cTn id="13" presetID="22" presetClass="entr" presetSubtype="1" fill="hold" grpId="0" nodeType="withEffect">
                                  <p:stCondLst>
                                    <p:cond delay="200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257492" y="1949440"/>
            <a:ext cx="6959855" cy="3970318"/>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l">
              <a:lnSpc>
                <a:spcPct val="200000"/>
              </a:lnSpc>
              <a:buFont typeface="Arial" panose="020B0604020202020204" pitchFamily="34" charset="0"/>
              <a:buChar char="•"/>
            </a:pPr>
            <a:r>
              <a:rPr lang="zh-CN" altLang="en-US" sz="1800" dirty="0" smtClean="0">
                <a:solidFill>
                  <a:srgbClr val="323232"/>
                </a:solidFill>
                <a:latin typeface="等线" panose="02010600030101010101" pitchFamily="2" charset="-122"/>
                <a:ea typeface="等线" panose="02010600030101010101" pitchFamily="2" charset="-122"/>
              </a:rPr>
              <a:t>克</a:t>
            </a:r>
            <a:r>
              <a:rPr lang="zh-CN" altLang="en-US" sz="1800" dirty="0">
                <a:solidFill>
                  <a:srgbClr val="323232"/>
                </a:solidFill>
                <a:latin typeface="等线" panose="02010600030101010101" pitchFamily="2" charset="-122"/>
                <a:ea typeface="等线" panose="02010600030101010101" pitchFamily="2" charset="-122"/>
              </a:rPr>
              <a:t>里格 </a:t>
            </a:r>
            <a:r>
              <a:rPr lang="en-US" altLang="zh-CN" sz="1800" dirty="0">
                <a:solidFill>
                  <a:srgbClr val="323232"/>
                </a:solidFill>
                <a:latin typeface="等线" panose="02010600030101010101" pitchFamily="2" charset="-122"/>
                <a:ea typeface="等线" panose="02010600030101010101" pitchFamily="2" charset="-122"/>
              </a:rPr>
              <a:t>(Kriging) </a:t>
            </a:r>
            <a:r>
              <a:rPr lang="zh-CN" altLang="en-US" sz="1800" dirty="0">
                <a:solidFill>
                  <a:srgbClr val="323232"/>
                </a:solidFill>
                <a:latin typeface="等线" panose="02010600030101010101" pitchFamily="2" charset="-122"/>
                <a:ea typeface="等线" panose="02010600030101010101" pitchFamily="2" charset="-122"/>
              </a:rPr>
              <a:t>插值法是以空间自相关性为基础，利用半变异函数的结构性，对有限区域内的区域化变量取值进行无偏最优估计的一种方法。 它是一种精确局部插值方法，它不仅考虑了距离关系，而且通过变异函数和结构分析， 考虑了已知样本点的空间分布及与未知样点的空间方位关系，还利用了已有观测值空间分布的结构特征，使其估计结果比传统的方法更为精确， 更有效地避免了系统误差的</a:t>
            </a:r>
            <a:r>
              <a:rPr lang="zh-CN" altLang="en-US" sz="1800" dirty="0" smtClean="0">
                <a:solidFill>
                  <a:srgbClr val="323232"/>
                </a:solidFill>
                <a:latin typeface="等线" panose="02010600030101010101" pitchFamily="2" charset="-122"/>
                <a:ea typeface="等线" panose="02010600030101010101" pitchFamily="2" charset="-122"/>
              </a:rPr>
              <a:t>出现。</a:t>
            </a:r>
            <a:endParaRPr lang="zh-CN" altLang="en-US" sz="1800" dirty="0">
              <a:solidFill>
                <a:srgbClr val="323232"/>
              </a:solidFill>
              <a:latin typeface="等线" panose="02010600030101010101" pitchFamily="2" charset="-122"/>
              <a:ea typeface="等线" panose="02010600030101010101" pitchFamily="2" charset="-122"/>
            </a:endParaRPr>
          </a:p>
        </p:txBody>
      </p:sp>
      <p:sp>
        <p:nvSpPr>
          <p:cNvPr id="12" name="文本框 11"/>
          <p:cNvSpPr txBox="1"/>
          <p:nvPr/>
        </p:nvSpPr>
        <p:spPr>
          <a:xfrm>
            <a:off x="5662523" y="829593"/>
            <a:ext cx="5348749" cy="523220"/>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r"/>
            <a:r>
              <a:rPr kumimoji="1" lang="en-US" altLang="zh-CN" spc="300" dirty="0" smtClean="0">
                <a:solidFill>
                  <a:schemeClr val="tx1">
                    <a:lumMod val="85000"/>
                    <a:lumOff val="15000"/>
                  </a:schemeClr>
                </a:solidFill>
                <a:latin typeface="明兰" panose="02010600030101010101" pitchFamily="2" charset="-122"/>
                <a:ea typeface="Hiragino Sans GB W3" panose="020B0300000000000000"/>
              </a:rPr>
              <a:t>3.1.2 </a:t>
            </a:r>
            <a:r>
              <a:rPr kumimoji="1" lang="en-US" altLang="zh-CN" dirty="0" smtClean="0">
                <a:solidFill>
                  <a:schemeClr val="tx1">
                    <a:lumMod val="85000"/>
                    <a:lumOff val="15000"/>
                  </a:schemeClr>
                </a:solidFill>
                <a:latin typeface="明兰" panose="02010600030101010101" pitchFamily="2" charset="-122"/>
                <a:ea typeface="Hiragino Sans GB W3" panose="020B0300000000000000"/>
              </a:rPr>
              <a:t>Kriging</a:t>
            </a:r>
            <a:r>
              <a:rPr kumimoji="1" lang="zh-CN" altLang="en-US" spc="300" dirty="0" smtClean="0">
                <a:solidFill>
                  <a:schemeClr val="tx1">
                    <a:lumMod val="85000"/>
                    <a:lumOff val="15000"/>
                  </a:schemeClr>
                </a:solidFill>
                <a:latin typeface="明兰" panose="02010600030101010101" pitchFamily="2" charset="-122"/>
                <a:ea typeface="Hiragino Sans GB W3" panose="020B0300000000000000"/>
              </a:rPr>
              <a:t>插值法</a:t>
            </a:r>
            <a:endParaRPr lang="zh-CN" altLang="en-US" spc="300" dirty="0">
              <a:solidFill>
                <a:srgbClr val="323232"/>
              </a:solidFill>
              <a:latin typeface="Hiragino Sans GB W3" panose="020B0300000000000000" pitchFamily="34" charset="-122"/>
              <a:ea typeface="Hiragino Sans GB W3" panose="020B0300000000000000"/>
            </a:endParaRPr>
          </a:p>
        </p:txBody>
      </p:sp>
      <p:sp>
        <p:nvSpPr>
          <p:cNvPr id="13" name="文本框 12"/>
          <p:cNvSpPr txBox="1"/>
          <p:nvPr/>
        </p:nvSpPr>
        <p:spPr>
          <a:xfrm flipH="1">
            <a:off x="7016015" y="1416269"/>
            <a:ext cx="3837413"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r"/>
            <a:r>
              <a:rPr lang="en-US" altLang="zh-CN" sz="1200" dirty="0"/>
              <a:t>Kriging interpolation</a:t>
            </a:r>
            <a:endParaRPr lang="en-US" altLang="zh-CN" sz="1200" dirty="0" smtClean="0"/>
          </a:p>
        </p:txBody>
      </p:sp>
      <p:pic>
        <p:nvPicPr>
          <p:cNvPr id="8" name="图片 7"/>
          <p:cNvPicPr/>
          <p:nvPr/>
        </p:nvPicPr>
        <p:blipFill rotWithShape="1">
          <a:blip r:embed="rId3">
            <a:extLst>
              <a:ext uri="{28A0092B-C50C-407E-A947-70E740481C1C}">
                <a14:useLocalDpi xmlns:a14="http://schemas.microsoft.com/office/drawing/2010/main" val="0"/>
              </a:ext>
            </a:extLst>
          </a:blip>
          <a:srcRect r="7162"/>
          <a:stretch/>
        </p:blipFill>
        <p:spPr>
          <a:xfrm>
            <a:off x="226223" y="1061884"/>
            <a:ext cx="4326238" cy="4258259"/>
          </a:xfrm>
          <a:prstGeom prst="rect">
            <a:avLst/>
          </a:prstGeom>
        </p:spPr>
      </p:pic>
    </p:spTree>
    <p:extLst>
      <p:ext uri="{BB962C8B-B14F-4D97-AF65-F5344CB8AC3E}">
        <p14:creationId xmlns:p14="http://schemas.microsoft.com/office/powerpoint/2010/main" val="2620499971"/>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3000"/>
                                        <p:tgtEl>
                                          <p:spTgt spid="15"/>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par>
                                <p:cTn id="11" presetID="53" presetClass="entr" presetSubtype="16" fill="hold" grpId="0" nodeType="withEffect">
                                  <p:stCondLst>
                                    <p:cond delay="1250"/>
                                  </p:stCondLst>
                                  <p:iterate type="lt">
                                    <p:tmPct val="20000"/>
                                  </p:iterate>
                                  <p:childTnLst>
                                    <p:set>
                                      <p:cBhvr>
                                        <p:cTn id="12" dur="1" fill="hold">
                                          <p:stCondLst>
                                            <p:cond delay="0"/>
                                          </p:stCondLst>
                                        </p:cTn>
                                        <p:tgtEl>
                                          <p:spTgt spid="13"/>
                                        </p:tgtEl>
                                        <p:attrNameLst>
                                          <p:attrName>style.visibility</p:attrName>
                                        </p:attrNameLst>
                                      </p:cBhvr>
                                      <p:to>
                                        <p:strVal val="visible"/>
                                      </p:to>
                                    </p:set>
                                    <p:anim calcmode="lin" valueType="num">
                                      <p:cBhvr>
                                        <p:cTn id="13" dur="250" fill="hold"/>
                                        <p:tgtEl>
                                          <p:spTgt spid="13"/>
                                        </p:tgtEl>
                                        <p:attrNameLst>
                                          <p:attrName>ppt_w</p:attrName>
                                        </p:attrNameLst>
                                      </p:cBhvr>
                                      <p:tavLst>
                                        <p:tav tm="0">
                                          <p:val>
                                            <p:fltVal val="0"/>
                                          </p:val>
                                        </p:tav>
                                        <p:tav tm="100000">
                                          <p:val>
                                            <p:strVal val="#ppt_w"/>
                                          </p:val>
                                        </p:tav>
                                      </p:tavLst>
                                    </p:anim>
                                    <p:anim calcmode="lin" valueType="num">
                                      <p:cBhvr>
                                        <p:cTn id="14" dur="250" fill="hold"/>
                                        <p:tgtEl>
                                          <p:spTgt spid="13"/>
                                        </p:tgtEl>
                                        <p:attrNameLst>
                                          <p:attrName>ppt_h</p:attrName>
                                        </p:attrNameLst>
                                      </p:cBhvr>
                                      <p:tavLst>
                                        <p:tav tm="0">
                                          <p:val>
                                            <p:fltVal val="0"/>
                                          </p:val>
                                        </p:tav>
                                        <p:tav tm="100000">
                                          <p:val>
                                            <p:strVal val="#ppt_h"/>
                                          </p:val>
                                        </p:tav>
                                      </p:tavLst>
                                    </p:anim>
                                    <p:animEffect transition="in" filter="fade">
                                      <p:cBhvr>
                                        <p:cTn id="15"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19084" y="1984116"/>
            <a:ext cx="9334343" cy="3970318"/>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algn="l">
              <a:lnSpc>
                <a:spcPct val="200000"/>
              </a:lnSpc>
            </a:pPr>
            <a:r>
              <a:rPr lang="zh-CN" altLang="en-US" sz="1800" dirty="0">
                <a:solidFill>
                  <a:srgbClr val="323232"/>
                </a:solidFill>
                <a:latin typeface="等线" panose="02010600030101010101" pitchFamily="2" charset="-122"/>
                <a:ea typeface="等线" panose="02010600030101010101" pitchFamily="2" charset="-122"/>
              </a:rPr>
              <a:t>核心问题是确定变异函数，变异函数确定以后，就可对未测点进行最优内插</a:t>
            </a:r>
            <a:r>
              <a:rPr lang="zh-CN" altLang="en-US" sz="1800" dirty="0" smtClean="0">
                <a:solidFill>
                  <a:srgbClr val="323232"/>
                </a:solidFill>
                <a:latin typeface="等线" panose="02010600030101010101" pitchFamily="2" charset="-122"/>
                <a:ea typeface="等线" panose="02010600030101010101" pitchFamily="2" charset="-122"/>
              </a:rPr>
              <a:t>估值。</a:t>
            </a:r>
            <a:r>
              <a:rPr lang="zh-CN" altLang="en-US" sz="1800" dirty="0">
                <a:solidFill>
                  <a:srgbClr val="323232"/>
                </a:solidFill>
                <a:latin typeface="等线" panose="02010600030101010101" pitchFamily="2" charset="-122"/>
                <a:ea typeface="等线" panose="02010600030101010101" pitchFamily="2" charset="-122"/>
              </a:rPr>
              <a:t>对于任意待估计点的估计值均可以通过待估测点范围内的 </a:t>
            </a:r>
            <a:r>
              <a:rPr lang="en-US" altLang="zh-CN" sz="1800" dirty="0">
                <a:solidFill>
                  <a:srgbClr val="323232"/>
                </a:solidFill>
                <a:latin typeface="等线" panose="02010600030101010101" pitchFamily="2" charset="-122"/>
                <a:ea typeface="等线" panose="02010600030101010101" pitchFamily="2" charset="-122"/>
              </a:rPr>
              <a:t>n </a:t>
            </a:r>
            <a:r>
              <a:rPr lang="zh-CN" altLang="en-US" sz="1800" dirty="0">
                <a:solidFill>
                  <a:srgbClr val="323232"/>
                </a:solidFill>
                <a:latin typeface="等线" panose="02010600030101010101" pitchFamily="2" charset="-122"/>
                <a:ea typeface="等线" panose="02010600030101010101" pitchFamily="2" charset="-122"/>
              </a:rPr>
              <a:t>个观测样本值的线性组合得到，点 </a:t>
            </a:r>
            <a:r>
              <a:rPr lang="en-US" altLang="zh-CN" sz="1800" dirty="0">
                <a:solidFill>
                  <a:srgbClr val="323232"/>
                </a:solidFill>
                <a:latin typeface="等线" panose="02010600030101010101" pitchFamily="2" charset="-122"/>
                <a:ea typeface="等线" panose="02010600030101010101" pitchFamily="2" charset="-122"/>
              </a:rPr>
              <a:t>Kriging </a:t>
            </a:r>
            <a:r>
              <a:rPr lang="zh-CN" altLang="en-US" sz="1800" dirty="0">
                <a:solidFill>
                  <a:srgbClr val="323232"/>
                </a:solidFill>
                <a:latin typeface="等线" panose="02010600030101010101" pitchFamily="2" charset="-122"/>
                <a:ea typeface="等线" panose="02010600030101010101" pitchFamily="2" charset="-122"/>
              </a:rPr>
              <a:t>内插法估计任意点 </a:t>
            </a:r>
            <a:r>
              <a:rPr lang="en-US" altLang="zh-CN" sz="1800" dirty="0" smtClean="0">
                <a:solidFill>
                  <a:srgbClr val="323232"/>
                </a:solidFill>
                <a:latin typeface="等线" panose="02010600030101010101" pitchFamily="2" charset="-122"/>
                <a:ea typeface="等线" panose="02010600030101010101" pitchFamily="2" charset="-122"/>
              </a:rPr>
              <a:t>X</a:t>
            </a:r>
            <a:r>
              <a:rPr lang="en-US" altLang="zh-CN" sz="1800" baseline="-25000" dirty="0" smtClean="0">
                <a:solidFill>
                  <a:srgbClr val="323232"/>
                </a:solidFill>
                <a:latin typeface="等线" panose="02010600030101010101" pitchFamily="2" charset="-122"/>
                <a:ea typeface="等线" panose="02010600030101010101" pitchFamily="2" charset="-122"/>
              </a:rPr>
              <a:t>0</a:t>
            </a:r>
            <a:r>
              <a:rPr lang="en-US" altLang="zh-CN" sz="1800" dirty="0" smtClean="0">
                <a:solidFill>
                  <a:srgbClr val="323232"/>
                </a:solidFill>
                <a:latin typeface="等线" panose="02010600030101010101" pitchFamily="2" charset="-122"/>
                <a:ea typeface="等线" panose="02010600030101010101" pitchFamily="2" charset="-122"/>
              </a:rPr>
              <a:t> </a:t>
            </a:r>
            <a:r>
              <a:rPr lang="zh-CN" altLang="en-US" sz="1800" dirty="0">
                <a:solidFill>
                  <a:srgbClr val="323232"/>
                </a:solidFill>
                <a:latin typeface="等线" panose="02010600030101010101" pitchFamily="2" charset="-122"/>
                <a:ea typeface="等线" panose="02010600030101010101" pitchFamily="2" charset="-122"/>
              </a:rPr>
              <a:t>处的房价的算法如下</a:t>
            </a:r>
            <a:r>
              <a:rPr lang="zh-CN" altLang="en-US" sz="1800" dirty="0" smtClean="0">
                <a:solidFill>
                  <a:srgbClr val="323232"/>
                </a:solidFill>
                <a:latin typeface="等线" panose="02010600030101010101" pitchFamily="2" charset="-122"/>
                <a:ea typeface="等线" panose="02010600030101010101" pitchFamily="2" charset="-122"/>
              </a:rPr>
              <a:t>：</a:t>
            </a:r>
            <a:endParaRPr lang="en-US" altLang="zh-CN" sz="1800" dirty="0" smtClean="0">
              <a:solidFill>
                <a:srgbClr val="323232"/>
              </a:solidFill>
              <a:latin typeface="等线" panose="02010600030101010101" pitchFamily="2" charset="-122"/>
              <a:ea typeface="等线" panose="02010600030101010101" pitchFamily="2" charset="-122"/>
            </a:endParaRPr>
          </a:p>
          <a:p>
            <a:pPr marL="285750" indent="-285750" algn="l">
              <a:lnSpc>
                <a:spcPct val="200000"/>
              </a:lnSpc>
              <a:buFont typeface="Arial" panose="020B0604020202020204" pitchFamily="34" charset="0"/>
              <a:buChar char="•"/>
            </a:pPr>
            <a:endParaRPr lang="en-US" altLang="zh-CN" sz="1800" dirty="0">
              <a:solidFill>
                <a:srgbClr val="323232"/>
              </a:solidFill>
              <a:latin typeface="等线" panose="02010600030101010101" pitchFamily="2" charset="-122"/>
              <a:ea typeface="等线" panose="02010600030101010101" pitchFamily="2" charset="-122"/>
            </a:endParaRPr>
          </a:p>
          <a:p>
            <a:pPr marL="285750" indent="-285750" algn="l">
              <a:lnSpc>
                <a:spcPct val="200000"/>
              </a:lnSpc>
              <a:buFont typeface="Arial" panose="020B0604020202020204" pitchFamily="34" charset="0"/>
              <a:buChar char="•"/>
            </a:pPr>
            <a:endParaRPr lang="en-US" altLang="zh-CN" sz="1800" dirty="0" smtClean="0">
              <a:solidFill>
                <a:srgbClr val="323232"/>
              </a:solidFill>
              <a:latin typeface="等线" panose="02010600030101010101" pitchFamily="2" charset="-122"/>
              <a:ea typeface="等线" panose="02010600030101010101" pitchFamily="2" charset="-122"/>
            </a:endParaRPr>
          </a:p>
          <a:p>
            <a:pPr algn="l">
              <a:lnSpc>
                <a:spcPct val="200000"/>
              </a:lnSpc>
            </a:pPr>
            <a:r>
              <a:rPr lang="zh-CN" altLang="en-US" sz="1800" dirty="0">
                <a:solidFill>
                  <a:srgbClr val="323232"/>
                </a:solidFill>
                <a:latin typeface="等线" panose="02010600030101010101" pitchFamily="2" charset="-122"/>
                <a:ea typeface="等线" panose="02010600030101010101" pitchFamily="2" charset="-122"/>
              </a:rPr>
              <a:t>式中</a:t>
            </a:r>
            <a:r>
              <a:rPr lang="zh-CN" altLang="en-US" sz="1800" dirty="0" smtClean="0">
                <a:solidFill>
                  <a:srgbClr val="323232"/>
                </a:solidFill>
                <a:latin typeface="等线" panose="02010600030101010101" pitchFamily="2" charset="-122"/>
                <a:ea typeface="等线" panose="02010600030101010101" pitchFamily="2" charset="-122"/>
              </a:rPr>
              <a:t>：</a:t>
            </a:r>
            <a:r>
              <a:rPr lang="en-US" altLang="zh-CN" sz="1800" dirty="0" smtClean="0">
                <a:solidFill>
                  <a:srgbClr val="323232"/>
                </a:solidFill>
                <a:latin typeface="等线" panose="02010600030101010101" pitchFamily="2" charset="-122"/>
                <a:ea typeface="等线" panose="02010600030101010101" pitchFamily="2" charset="-122"/>
              </a:rPr>
              <a:t>Z (X</a:t>
            </a:r>
            <a:r>
              <a:rPr lang="en-US" altLang="zh-CN" sz="1800" baseline="-25000" dirty="0" smtClean="0">
                <a:solidFill>
                  <a:srgbClr val="323232"/>
                </a:solidFill>
                <a:latin typeface="等线" panose="02010600030101010101" pitchFamily="2" charset="-122"/>
                <a:ea typeface="等线" panose="02010600030101010101" pitchFamily="2" charset="-122"/>
              </a:rPr>
              <a:t>i</a:t>
            </a:r>
            <a:r>
              <a:rPr lang="en-US" altLang="zh-CN" sz="1800" dirty="0" smtClean="0">
                <a:solidFill>
                  <a:srgbClr val="323232"/>
                </a:solidFill>
                <a:latin typeface="等线" panose="02010600030101010101" pitchFamily="2" charset="-122"/>
                <a:ea typeface="等线" panose="02010600030101010101" pitchFamily="2" charset="-122"/>
              </a:rPr>
              <a:t> )</a:t>
            </a:r>
            <a:r>
              <a:rPr lang="zh-CN" altLang="en-US" sz="1800" dirty="0" smtClean="0">
                <a:solidFill>
                  <a:srgbClr val="323232"/>
                </a:solidFill>
                <a:latin typeface="等线" panose="02010600030101010101" pitchFamily="2" charset="-122"/>
                <a:ea typeface="等线" panose="02010600030101010101" pitchFamily="2" charset="-122"/>
              </a:rPr>
              <a:t>是</a:t>
            </a:r>
            <a:r>
              <a:rPr lang="zh-CN" altLang="en-US" sz="1800" dirty="0">
                <a:solidFill>
                  <a:srgbClr val="323232"/>
                </a:solidFill>
                <a:latin typeface="等线" panose="02010600030101010101" pitchFamily="2" charset="-122"/>
                <a:ea typeface="等线" panose="02010600030101010101" pitchFamily="2" charset="-122"/>
              </a:rPr>
              <a:t>点 </a:t>
            </a:r>
            <a:r>
              <a:rPr lang="en-US" altLang="zh-CN" sz="1800" dirty="0" smtClean="0">
                <a:solidFill>
                  <a:srgbClr val="323232"/>
                </a:solidFill>
                <a:latin typeface="等线" panose="02010600030101010101" pitchFamily="2" charset="-122"/>
                <a:ea typeface="等线" panose="02010600030101010101" pitchFamily="2" charset="-122"/>
              </a:rPr>
              <a:t>X</a:t>
            </a:r>
            <a:r>
              <a:rPr lang="en-US" altLang="zh-CN" sz="1800" baseline="-25000" dirty="0" smtClean="0">
                <a:solidFill>
                  <a:srgbClr val="323232"/>
                </a:solidFill>
                <a:latin typeface="等线" panose="02010600030101010101" pitchFamily="2" charset="-122"/>
                <a:ea typeface="等线" panose="02010600030101010101" pitchFamily="2" charset="-122"/>
              </a:rPr>
              <a:t>i </a:t>
            </a:r>
            <a:r>
              <a:rPr lang="zh-CN" altLang="en-US" sz="1800" dirty="0" smtClean="0">
                <a:solidFill>
                  <a:srgbClr val="323232"/>
                </a:solidFill>
                <a:latin typeface="等线" panose="02010600030101010101" pitchFamily="2" charset="-122"/>
                <a:ea typeface="等线" panose="02010600030101010101" pitchFamily="2" charset="-122"/>
              </a:rPr>
              <a:t>处</a:t>
            </a:r>
            <a:r>
              <a:rPr lang="zh-CN" altLang="en-US" sz="1800" dirty="0">
                <a:solidFill>
                  <a:srgbClr val="323232"/>
                </a:solidFill>
                <a:latin typeface="等线" panose="02010600030101010101" pitchFamily="2" charset="-122"/>
                <a:ea typeface="等线" panose="02010600030101010101" pitchFamily="2" charset="-122"/>
              </a:rPr>
              <a:t>的</a:t>
            </a:r>
            <a:r>
              <a:rPr lang="zh-CN" altLang="en-US" sz="1800" dirty="0" smtClean="0">
                <a:solidFill>
                  <a:srgbClr val="323232"/>
                </a:solidFill>
                <a:latin typeface="等线" panose="02010600030101010101" pitchFamily="2" charset="-122"/>
                <a:ea typeface="等线" panose="02010600030101010101" pitchFamily="2" charset="-122"/>
              </a:rPr>
              <a:t>房价</a:t>
            </a:r>
            <a:r>
              <a:rPr lang="zh-CN" altLang="en-US" sz="1800" dirty="0">
                <a:solidFill>
                  <a:srgbClr val="323232"/>
                </a:solidFill>
                <a:latin typeface="等线" panose="02010600030101010101" pitchFamily="2" charset="-122"/>
                <a:ea typeface="等线" panose="02010600030101010101" pitchFamily="2" charset="-122"/>
              </a:rPr>
              <a:t>；</a:t>
            </a:r>
            <a:r>
              <a:rPr lang="el-GR" altLang="zh-CN" sz="1800" dirty="0" smtClean="0">
                <a:solidFill>
                  <a:srgbClr val="323232"/>
                </a:solidFill>
                <a:latin typeface="等线" panose="02010600030101010101" pitchFamily="2" charset="-122"/>
                <a:ea typeface="等线" panose="02010600030101010101" pitchFamily="2" charset="-122"/>
              </a:rPr>
              <a:t>λ</a:t>
            </a:r>
            <a:r>
              <a:rPr lang="en-US" altLang="zh-CN" sz="1800" baseline="-25000" dirty="0" err="1">
                <a:solidFill>
                  <a:srgbClr val="323232"/>
                </a:solidFill>
                <a:latin typeface="等线" panose="02010600030101010101" pitchFamily="2" charset="-122"/>
                <a:ea typeface="等线" panose="02010600030101010101" pitchFamily="2" charset="-122"/>
              </a:rPr>
              <a:t>i</a:t>
            </a:r>
            <a:r>
              <a:rPr lang="en-US" altLang="zh-CN" sz="1800" dirty="0">
                <a:solidFill>
                  <a:srgbClr val="323232"/>
                </a:solidFill>
                <a:latin typeface="等线" panose="02010600030101010101" pitchFamily="2" charset="-122"/>
                <a:ea typeface="等线" panose="02010600030101010101" pitchFamily="2" charset="-122"/>
              </a:rPr>
              <a:t> </a:t>
            </a:r>
            <a:r>
              <a:rPr lang="zh-CN" altLang="en-US" sz="1800" dirty="0">
                <a:solidFill>
                  <a:srgbClr val="323232"/>
                </a:solidFill>
                <a:latin typeface="等线" panose="02010600030101010101" pitchFamily="2" charset="-122"/>
                <a:ea typeface="等线" panose="02010600030101010101" pitchFamily="2" charset="-122"/>
              </a:rPr>
              <a:t>为权重系数，是各已知房价 </a:t>
            </a:r>
            <a:r>
              <a:rPr lang="en-US" altLang="zh-CN" sz="1800" dirty="0">
                <a:solidFill>
                  <a:srgbClr val="323232"/>
                </a:solidFill>
                <a:latin typeface="等线" panose="02010600030101010101" pitchFamily="2" charset="-122"/>
                <a:ea typeface="等线" panose="02010600030101010101" pitchFamily="2" charset="-122"/>
              </a:rPr>
              <a:t>Z (X</a:t>
            </a:r>
            <a:r>
              <a:rPr lang="en-US" altLang="zh-CN" sz="1800" baseline="-25000" dirty="0">
                <a:solidFill>
                  <a:srgbClr val="323232"/>
                </a:solidFill>
                <a:latin typeface="等线" panose="02010600030101010101" pitchFamily="2" charset="-122"/>
                <a:ea typeface="等线" panose="02010600030101010101" pitchFamily="2" charset="-122"/>
              </a:rPr>
              <a:t>i</a:t>
            </a:r>
            <a:r>
              <a:rPr lang="en-US" altLang="zh-CN" sz="1800" dirty="0">
                <a:solidFill>
                  <a:srgbClr val="323232"/>
                </a:solidFill>
                <a:latin typeface="等线" panose="02010600030101010101" pitchFamily="2" charset="-122"/>
                <a:ea typeface="等线" panose="02010600030101010101" pitchFamily="2" charset="-122"/>
              </a:rPr>
              <a:t> )</a:t>
            </a:r>
            <a:r>
              <a:rPr lang="zh-CN" altLang="en-US" sz="1800" dirty="0" smtClean="0">
                <a:solidFill>
                  <a:srgbClr val="323232"/>
                </a:solidFill>
                <a:latin typeface="等线" panose="02010600030101010101" pitchFamily="2" charset="-122"/>
                <a:ea typeface="等线" panose="02010600030101010101" pitchFamily="2" charset="-122"/>
              </a:rPr>
              <a:t>的</a:t>
            </a:r>
            <a:r>
              <a:rPr lang="zh-CN" altLang="en-US" sz="1800" dirty="0">
                <a:solidFill>
                  <a:srgbClr val="323232"/>
                </a:solidFill>
                <a:latin typeface="等线" panose="02010600030101010101" pitchFamily="2" charset="-122"/>
                <a:ea typeface="等线" panose="02010600030101010101" pitchFamily="2" charset="-122"/>
              </a:rPr>
              <a:t>在估计 </a:t>
            </a:r>
            <a:r>
              <a:rPr lang="en-US" altLang="zh-CN" sz="1800" dirty="0">
                <a:solidFill>
                  <a:srgbClr val="323232"/>
                </a:solidFill>
                <a:latin typeface="等线" panose="02010600030101010101" pitchFamily="2" charset="-122"/>
                <a:ea typeface="等线" panose="02010600030101010101" pitchFamily="2" charset="-122"/>
              </a:rPr>
              <a:t>Z (</a:t>
            </a:r>
            <a:r>
              <a:rPr lang="en-US" altLang="zh-CN" sz="1800" dirty="0" smtClean="0">
                <a:solidFill>
                  <a:srgbClr val="323232"/>
                </a:solidFill>
                <a:latin typeface="等线" panose="02010600030101010101" pitchFamily="2" charset="-122"/>
                <a:ea typeface="等线" panose="02010600030101010101" pitchFamily="2" charset="-122"/>
              </a:rPr>
              <a:t>X</a:t>
            </a:r>
            <a:r>
              <a:rPr lang="en-US" altLang="zh-CN" sz="1800" baseline="-25000" dirty="0" smtClean="0">
                <a:solidFill>
                  <a:srgbClr val="323232"/>
                </a:solidFill>
                <a:latin typeface="等线" panose="02010600030101010101" pitchFamily="2" charset="-122"/>
                <a:ea typeface="等线" panose="02010600030101010101" pitchFamily="2" charset="-122"/>
              </a:rPr>
              <a:t>0</a:t>
            </a:r>
            <a:r>
              <a:rPr lang="en-US" altLang="zh-CN" sz="1800" dirty="0" smtClean="0">
                <a:solidFill>
                  <a:srgbClr val="323232"/>
                </a:solidFill>
                <a:latin typeface="等线" panose="02010600030101010101" pitchFamily="2" charset="-122"/>
                <a:ea typeface="等线" panose="02010600030101010101" pitchFamily="2" charset="-122"/>
              </a:rPr>
              <a:t> </a:t>
            </a:r>
            <a:r>
              <a:rPr lang="en-US" altLang="zh-CN" sz="1800" dirty="0">
                <a:solidFill>
                  <a:srgbClr val="323232"/>
                </a:solidFill>
                <a:latin typeface="等线" panose="02010600030101010101" pitchFamily="2" charset="-122"/>
                <a:ea typeface="等线" panose="02010600030101010101" pitchFamily="2" charset="-122"/>
              </a:rPr>
              <a:t>)</a:t>
            </a:r>
            <a:r>
              <a:rPr lang="en-US" altLang="zh-CN" sz="1800" dirty="0" smtClean="0">
                <a:solidFill>
                  <a:srgbClr val="323232"/>
                </a:solidFill>
                <a:latin typeface="等线" panose="02010600030101010101" pitchFamily="2" charset="-122"/>
                <a:ea typeface="等线" panose="02010600030101010101" pitchFamily="2" charset="-122"/>
              </a:rPr>
              <a:t> </a:t>
            </a:r>
            <a:r>
              <a:rPr lang="zh-CN" altLang="en-US" sz="1800" dirty="0">
                <a:solidFill>
                  <a:srgbClr val="323232"/>
                </a:solidFill>
                <a:latin typeface="等线" panose="02010600030101010101" pitchFamily="2" charset="-122"/>
                <a:ea typeface="等线" panose="02010600030101010101" pitchFamily="2" charset="-122"/>
              </a:rPr>
              <a:t>时影响大小的系数，是在变异函数基础</a:t>
            </a:r>
            <a:r>
              <a:rPr lang="zh-CN" altLang="en-US" sz="1800" dirty="0" smtClean="0">
                <a:solidFill>
                  <a:srgbClr val="323232"/>
                </a:solidFill>
                <a:latin typeface="等线" panose="02010600030101010101" pitchFamily="2" charset="-122"/>
                <a:ea typeface="等线" panose="02010600030101010101" pitchFamily="2" charset="-122"/>
              </a:rPr>
              <a:t>上将</a:t>
            </a:r>
            <a:r>
              <a:rPr lang="zh-CN" altLang="en-US" sz="1800" dirty="0">
                <a:solidFill>
                  <a:srgbClr val="323232"/>
                </a:solidFill>
                <a:latin typeface="等线" panose="02010600030101010101" pitchFamily="2" charset="-122"/>
                <a:ea typeface="等线" panose="02010600030101010101" pitchFamily="2" charset="-122"/>
              </a:rPr>
              <a:t>半方差代入 </a:t>
            </a:r>
            <a:r>
              <a:rPr lang="en-US" altLang="zh-CN" sz="1800" dirty="0">
                <a:solidFill>
                  <a:srgbClr val="323232"/>
                </a:solidFill>
                <a:latin typeface="等线" panose="02010600030101010101" pitchFamily="2" charset="-122"/>
                <a:ea typeface="等线" panose="02010600030101010101" pitchFamily="2" charset="-122"/>
              </a:rPr>
              <a:t>Kriging </a:t>
            </a:r>
            <a:r>
              <a:rPr lang="zh-CN" altLang="en-US" sz="1800" dirty="0">
                <a:solidFill>
                  <a:srgbClr val="323232"/>
                </a:solidFill>
                <a:latin typeface="等线" panose="02010600030101010101" pitchFamily="2" charset="-122"/>
                <a:ea typeface="等线" panose="02010600030101010101" pitchFamily="2" charset="-122"/>
              </a:rPr>
              <a:t>方程组并求解得到的，其和等于 </a:t>
            </a:r>
            <a:r>
              <a:rPr lang="en-US" altLang="zh-CN" sz="1800" dirty="0">
                <a:solidFill>
                  <a:srgbClr val="323232"/>
                </a:solidFill>
                <a:latin typeface="等线" panose="02010600030101010101" pitchFamily="2" charset="-122"/>
                <a:ea typeface="等线" panose="02010600030101010101" pitchFamily="2" charset="-122"/>
              </a:rPr>
              <a:t>1 </a:t>
            </a:r>
            <a:r>
              <a:rPr lang="zh-CN" altLang="en-US" sz="1800" dirty="0">
                <a:solidFill>
                  <a:srgbClr val="323232"/>
                </a:solidFill>
                <a:latin typeface="等线" panose="02010600030101010101" pitchFamily="2" charset="-122"/>
                <a:ea typeface="等线" panose="02010600030101010101" pitchFamily="2" charset="-122"/>
              </a:rPr>
              <a:t>。</a:t>
            </a:r>
          </a:p>
        </p:txBody>
      </p:sp>
      <p:sp>
        <p:nvSpPr>
          <p:cNvPr id="12" name="文本框 11"/>
          <p:cNvSpPr txBox="1"/>
          <p:nvPr/>
        </p:nvSpPr>
        <p:spPr>
          <a:xfrm>
            <a:off x="5662523" y="829593"/>
            <a:ext cx="5348749" cy="523220"/>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r"/>
            <a:r>
              <a:rPr kumimoji="1" lang="en-US" altLang="zh-CN" spc="300" dirty="0" smtClean="0">
                <a:solidFill>
                  <a:schemeClr val="tx1">
                    <a:lumMod val="85000"/>
                    <a:lumOff val="15000"/>
                  </a:schemeClr>
                </a:solidFill>
                <a:latin typeface="明兰" panose="02010600030101010101" pitchFamily="2" charset="-122"/>
                <a:ea typeface="Hiragino Sans GB W3" panose="020B0300000000000000"/>
              </a:rPr>
              <a:t>3.1.2 </a:t>
            </a:r>
            <a:r>
              <a:rPr kumimoji="1" lang="en-US" altLang="zh-CN" dirty="0" smtClean="0">
                <a:solidFill>
                  <a:schemeClr val="tx1">
                    <a:lumMod val="85000"/>
                    <a:lumOff val="15000"/>
                  </a:schemeClr>
                </a:solidFill>
                <a:latin typeface="明兰" panose="02010600030101010101" pitchFamily="2" charset="-122"/>
                <a:ea typeface="Hiragino Sans GB W3" panose="020B0300000000000000"/>
              </a:rPr>
              <a:t>Kriging</a:t>
            </a:r>
            <a:r>
              <a:rPr kumimoji="1" lang="zh-CN" altLang="en-US" spc="300" dirty="0" smtClean="0">
                <a:solidFill>
                  <a:schemeClr val="tx1">
                    <a:lumMod val="85000"/>
                    <a:lumOff val="15000"/>
                  </a:schemeClr>
                </a:solidFill>
                <a:latin typeface="明兰" panose="02010600030101010101" pitchFamily="2" charset="-122"/>
                <a:ea typeface="Hiragino Sans GB W3" panose="020B0300000000000000"/>
              </a:rPr>
              <a:t>插值法</a:t>
            </a:r>
            <a:endParaRPr lang="zh-CN" altLang="en-US" spc="300" dirty="0">
              <a:solidFill>
                <a:srgbClr val="323232"/>
              </a:solidFill>
              <a:latin typeface="Hiragino Sans GB W3" panose="020B0300000000000000" pitchFamily="34" charset="-122"/>
              <a:ea typeface="Hiragino Sans GB W3" panose="020B0300000000000000"/>
            </a:endParaRPr>
          </a:p>
        </p:txBody>
      </p:sp>
      <p:sp>
        <p:nvSpPr>
          <p:cNvPr id="13" name="文本框 12"/>
          <p:cNvSpPr txBox="1"/>
          <p:nvPr/>
        </p:nvSpPr>
        <p:spPr>
          <a:xfrm flipH="1">
            <a:off x="7016015" y="1416269"/>
            <a:ext cx="3837413"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r"/>
            <a:r>
              <a:rPr lang="en-US" altLang="zh-CN" sz="1200" dirty="0"/>
              <a:t>Kriging interpolation</a:t>
            </a:r>
            <a:endParaRPr lang="en-US" altLang="zh-CN" sz="1200" dirty="0" smtClean="0"/>
          </a:p>
        </p:txBody>
      </p:sp>
      <p:pic>
        <p:nvPicPr>
          <p:cNvPr id="16" name="图片 15"/>
          <p:cNvPicPr/>
          <p:nvPr/>
        </p:nvPicPr>
        <p:blipFill rotWithShape="1">
          <a:blip r:embed="rId3">
            <a:extLst>
              <a:ext uri="{28A0092B-C50C-407E-A947-70E740481C1C}">
                <a14:useLocalDpi xmlns:a14="http://schemas.microsoft.com/office/drawing/2010/main" val="0"/>
              </a:ext>
            </a:extLst>
          </a:blip>
          <a:srcRect l="20228" r="23052" b="3547"/>
          <a:stretch/>
        </p:blipFill>
        <p:spPr>
          <a:xfrm>
            <a:off x="4591320" y="3843653"/>
            <a:ext cx="3189870" cy="805240"/>
          </a:xfrm>
          <a:prstGeom prst="rect">
            <a:avLst/>
          </a:prstGeom>
        </p:spPr>
      </p:pic>
    </p:spTree>
    <p:extLst>
      <p:ext uri="{BB962C8B-B14F-4D97-AF65-F5344CB8AC3E}">
        <p14:creationId xmlns:p14="http://schemas.microsoft.com/office/powerpoint/2010/main" val="3634504928"/>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3000"/>
                                        <p:tgtEl>
                                          <p:spTgt spid="15"/>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par>
                                <p:cTn id="11" presetID="53" presetClass="entr" presetSubtype="16" fill="hold" grpId="0" nodeType="withEffect">
                                  <p:stCondLst>
                                    <p:cond delay="1250"/>
                                  </p:stCondLst>
                                  <p:iterate type="lt">
                                    <p:tmPct val="20000"/>
                                  </p:iterate>
                                  <p:childTnLst>
                                    <p:set>
                                      <p:cBhvr>
                                        <p:cTn id="12" dur="1" fill="hold">
                                          <p:stCondLst>
                                            <p:cond delay="0"/>
                                          </p:stCondLst>
                                        </p:cTn>
                                        <p:tgtEl>
                                          <p:spTgt spid="13"/>
                                        </p:tgtEl>
                                        <p:attrNameLst>
                                          <p:attrName>style.visibility</p:attrName>
                                        </p:attrNameLst>
                                      </p:cBhvr>
                                      <p:to>
                                        <p:strVal val="visible"/>
                                      </p:to>
                                    </p:set>
                                    <p:anim calcmode="lin" valueType="num">
                                      <p:cBhvr>
                                        <p:cTn id="13" dur="250" fill="hold"/>
                                        <p:tgtEl>
                                          <p:spTgt spid="13"/>
                                        </p:tgtEl>
                                        <p:attrNameLst>
                                          <p:attrName>ppt_w</p:attrName>
                                        </p:attrNameLst>
                                      </p:cBhvr>
                                      <p:tavLst>
                                        <p:tav tm="0">
                                          <p:val>
                                            <p:fltVal val="0"/>
                                          </p:val>
                                        </p:tav>
                                        <p:tav tm="100000">
                                          <p:val>
                                            <p:strVal val="#ppt_w"/>
                                          </p:val>
                                        </p:tav>
                                      </p:tavLst>
                                    </p:anim>
                                    <p:anim calcmode="lin" valueType="num">
                                      <p:cBhvr>
                                        <p:cTn id="14" dur="250" fill="hold"/>
                                        <p:tgtEl>
                                          <p:spTgt spid="13"/>
                                        </p:tgtEl>
                                        <p:attrNameLst>
                                          <p:attrName>ppt_h</p:attrName>
                                        </p:attrNameLst>
                                      </p:cBhvr>
                                      <p:tavLst>
                                        <p:tav tm="0">
                                          <p:val>
                                            <p:fltVal val="0"/>
                                          </p:val>
                                        </p:tav>
                                        <p:tav tm="100000">
                                          <p:val>
                                            <p:strVal val="#ppt_h"/>
                                          </p:val>
                                        </p:tav>
                                      </p:tavLst>
                                    </p:anim>
                                    <p:animEffect transition="in" filter="fade">
                                      <p:cBhvr>
                                        <p:cTn id="15"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254044" y="2197562"/>
            <a:ext cx="7683910" cy="3600986"/>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l">
              <a:lnSpc>
                <a:spcPct val="200000"/>
              </a:lnSpc>
              <a:buFont typeface="Arial" panose="020B0604020202020204" pitchFamily="34" charset="0"/>
              <a:buChar char="•"/>
            </a:pPr>
            <a:r>
              <a:rPr lang="zh-CN" altLang="en-US" sz="2000" dirty="0" smtClean="0">
                <a:solidFill>
                  <a:srgbClr val="323232"/>
                </a:solidFill>
                <a:latin typeface="等线" panose="02010600030101010101" pitchFamily="2" charset="-122"/>
                <a:ea typeface="等线" panose="02010600030101010101" pitchFamily="2" charset="-122"/>
              </a:rPr>
              <a:t>将空间模型引入计量分析中，考虑到房价的空间属性及其空间分布，形象刻画房价的分布差异，常见的引入空间模型的计量分析有：</a:t>
            </a:r>
            <a:endParaRPr lang="en-US" altLang="zh-CN" sz="2000" dirty="0" smtClean="0">
              <a:solidFill>
                <a:srgbClr val="323232"/>
              </a:solidFill>
              <a:latin typeface="等线" panose="02010600030101010101" pitchFamily="2" charset="-122"/>
              <a:ea typeface="等线" panose="02010600030101010101" pitchFamily="2" charset="-122"/>
            </a:endParaRPr>
          </a:p>
          <a:p>
            <a:pPr marL="742950" lvl="1" indent="-285750">
              <a:lnSpc>
                <a:spcPct val="200000"/>
              </a:lnSpc>
              <a:buFont typeface="Arial" panose="020B0604020202020204" pitchFamily="34" charset="0"/>
              <a:buChar char="•"/>
            </a:pPr>
            <a:r>
              <a:rPr lang="zh-CN" altLang="en-US" dirty="0">
                <a:solidFill>
                  <a:srgbClr val="323232"/>
                </a:solidFill>
                <a:latin typeface="等线" panose="02010600030101010101" pitchFamily="2" charset="-122"/>
                <a:ea typeface="等线" panose="02010600030101010101" pitchFamily="2" charset="-122"/>
              </a:rPr>
              <a:t>地理加权回归</a:t>
            </a:r>
            <a:r>
              <a:rPr lang="zh-CN" altLang="en-US" dirty="0" smtClean="0">
                <a:solidFill>
                  <a:srgbClr val="323232"/>
                </a:solidFill>
                <a:latin typeface="等线" panose="02010600030101010101" pitchFamily="2" charset="-122"/>
                <a:ea typeface="等线" panose="02010600030101010101" pitchFamily="2" charset="-122"/>
              </a:rPr>
              <a:t>模型（</a:t>
            </a:r>
            <a:r>
              <a:rPr lang="en-US" altLang="zh-CN" dirty="0">
                <a:solidFill>
                  <a:srgbClr val="323232"/>
                </a:solidFill>
                <a:latin typeface="等线" panose="02010600030101010101" pitchFamily="2" charset="-122"/>
              </a:rPr>
              <a:t>Geographical </a:t>
            </a:r>
            <a:r>
              <a:rPr lang="en-US" altLang="zh-CN" dirty="0" smtClean="0">
                <a:solidFill>
                  <a:srgbClr val="323232"/>
                </a:solidFill>
                <a:latin typeface="等线" panose="02010600030101010101" pitchFamily="2" charset="-122"/>
              </a:rPr>
              <a:t>weighted </a:t>
            </a:r>
            <a:r>
              <a:rPr lang="en-US" altLang="zh-CN" dirty="0">
                <a:solidFill>
                  <a:srgbClr val="323232"/>
                </a:solidFill>
                <a:latin typeface="等线" panose="02010600030101010101" pitchFamily="2" charset="-122"/>
              </a:rPr>
              <a:t>Regression</a:t>
            </a:r>
            <a:r>
              <a:rPr lang="zh-CN" altLang="en-US" dirty="0">
                <a:solidFill>
                  <a:srgbClr val="323232"/>
                </a:solidFill>
                <a:latin typeface="等线" panose="02010600030101010101" pitchFamily="2" charset="-122"/>
              </a:rPr>
              <a:t>，</a:t>
            </a:r>
            <a:r>
              <a:rPr lang="en-US" altLang="zh-CN" dirty="0" smtClean="0">
                <a:solidFill>
                  <a:srgbClr val="323232"/>
                </a:solidFill>
                <a:latin typeface="等线" panose="02010600030101010101" pitchFamily="2" charset="-122"/>
              </a:rPr>
              <a:t>GWR</a:t>
            </a:r>
            <a:r>
              <a:rPr lang="zh-CN" altLang="en-US" dirty="0" smtClean="0">
                <a:solidFill>
                  <a:srgbClr val="323232"/>
                </a:solidFill>
                <a:latin typeface="等线" panose="02010600030101010101" pitchFamily="2" charset="-122"/>
                <a:ea typeface="等线" panose="02010600030101010101" pitchFamily="2" charset="-122"/>
              </a:rPr>
              <a:t>）</a:t>
            </a:r>
            <a:endParaRPr lang="en-US" altLang="zh-CN" dirty="0" smtClean="0">
              <a:solidFill>
                <a:srgbClr val="323232"/>
              </a:solidFill>
              <a:latin typeface="等线" panose="02010600030101010101" pitchFamily="2" charset="-122"/>
              <a:ea typeface="等线" panose="02010600030101010101" pitchFamily="2" charset="-122"/>
            </a:endParaRPr>
          </a:p>
          <a:p>
            <a:pPr marL="742950" lvl="1" indent="-285750">
              <a:lnSpc>
                <a:spcPct val="200000"/>
              </a:lnSpc>
              <a:buFont typeface="Arial" panose="020B0604020202020204" pitchFamily="34" charset="0"/>
              <a:buChar char="•"/>
            </a:pPr>
            <a:r>
              <a:rPr lang="zh-CN" altLang="en-US" dirty="0">
                <a:solidFill>
                  <a:srgbClr val="323232"/>
                </a:solidFill>
                <a:latin typeface="等线" panose="02010600030101010101" pitchFamily="2" charset="-122"/>
              </a:rPr>
              <a:t>空间</a:t>
            </a:r>
            <a:r>
              <a:rPr lang="en-US" altLang="zh-CN" dirty="0">
                <a:solidFill>
                  <a:srgbClr val="323232"/>
                </a:solidFill>
                <a:latin typeface="等线" panose="02010600030101010101" pitchFamily="2" charset="-122"/>
              </a:rPr>
              <a:t>Hedonic</a:t>
            </a:r>
            <a:r>
              <a:rPr lang="zh-CN" altLang="en-US" dirty="0" smtClean="0">
                <a:solidFill>
                  <a:srgbClr val="323232"/>
                </a:solidFill>
                <a:latin typeface="等线" panose="02010600030101010101" pitchFamily="2" charset="-122"/>
              </a:rPr>
              <a:t>模型</a:t>
            </a:r>
            <a:endParaRPr lang="en-US" altLang="zh-CN" dirty="0" smtClean="0">
              <a:solidFill>
                <a:srgbClr val="323232"/>
              </a:solidFill>
              <a:latin typeface="等线" panose="02010600030101010101" pitchFamily="2" charset="-122"/>
              <a:ea typeface="等线" panose="02010600030101010101" pitchFamily="2" charset="-122"/>
            </a:endParaRPr>
          </a:p>
          <a:p>
            <a:pPr algn="l">
              <a:lnSpc>
                <a:spcPct val="200000"/>
              </a:lnSpc>
            </a:pPr>
            <a:endParaRPr lang="zh-CN" altLang="en-US" sz="1800" dirty="0">
              <a:solidFill>
                <a:srgbClr val="323232"/>
              </a:solidFill>
              <a:latin typeface="等线" panose="02010600030101010101" pitchFamily="2" charset="-122"/>
              <a:ea typeface="等线" panose="02010600030101010101" pitchFamily="2" charset="-122"/>
            </a:endParaRPr>
          </a:p>
        </p:txBody>
      </p:sp>
      <p:sp>
        <p:nvSpPr>
          <p:cNvPr id="12" name="文本框 11"/>
          <p:cNvSpPr txBox="1"/>
          <p:nvPr/>
        </p:nvSpPr>
        <p:spPr>
          <a:xfrm>
            <a:off x="5383161" y="829593"/>
            <a:ext cx="5628111" cy="523220"/>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r"/>
            <a:r>
              <a:rPr kumimoji="1" lang="en-US" altLang="zh-CN" spc="300" dirty="0" smtClean="0">
                <a:solidFill>
                  <a:schemeClr val="tx1">
                    <a:lumMod val="85000"/>
                    <a:lumOff val="15000"/>
                  </a:schemeClr>
                </a:solidFill>
                <a:latin typeface="明兰" panose="02010600030101010101" pitchFamily="2" charset="-122"/>
                <a:ea typeface="Hiragino Sans GB W3" panose="020B0300000000000000"/>
              </a:rPr>
              <a:t>3.2 </a:t>
            </a:r>
            <a:r>
              <a:rPr kumimoji="1" lang="zh-CN" altLang="en-US" spc="300" dirty="0" smtClean="0">
                <a:solidFill>
                  <a:schemeClr val="tx1">
                    <a:lumMod val="85000"/>
                    <a:lumOff val="15000"/>
                  </a:schemeClr>
                </a:solidFill>
                <a:latin typeface="明兰" panose="02010600030101010101" pitchFamily="2" charset="-122"/>
                <a:ea typeface="Hiragino Sans GB W3" panose="020B0300000000000000"/>
              </a:rPr>
              <a:t>基于空间模型</a:t>
            </a:r>
            <a:r>
              <a:rPr kumimoji="1" lang="zh-CN" altLang="en-US" spc="300" dirty="0">
                <a:solidFill>
                  <a:schemeClr val="tx1">
                    <a:lumMod val="85000"/>
                    <a:lumOff val="15000"/>
                  </a:schemeClr>
                </a:solidFill>
                <a:latin typeface="明兰" panose="02010600030101010101" pitchFamily="2" charset="-122"/>
                <a:ea typeface="Hiragino Sans GB W3" panose="020B0300000000000000"/>
              </a:rPr>
              <a:t>的计量分析</a:t>
            </a:r>
            <a:endParaRPr lang="zh-CN" altLang="en-US" spc="300" dirty="0">
              <a:solidFill>
                <a:srgbClr val="323232"/>
              </a:solidFill>
              <a:latin typeface="Hiragino Sans GB W3" panose="020B0300000000000000" pitchFamily="34" charset="-122"/>
              <a:ea typeface="Hiragino Sans GB W3" panose="020B0300000000000000"/>
            </a:endParaRPr>
          </a:p>
        </p:txBody>
      </p:sp>
      <p:sp>
        <p:nvSpPr>
          <p:cNvPr id="13" name="文本框 12"/>
          <p:cNvSpPr txBox="1"/>
          <p:nvPr/>
        </p:nvSpPr>
        <p:spPr>
          <a:xfrm flipH="1">
            <a:off x="7016015" y="1416269"/>
            <a:ext cx="3837413"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r"/>
            <a:r>
              <a:rPr lang="en-US" altLang="zh-CN" sz="1200" dirty="0"/>
              <a:t>Econometric analysis based on space model</a:t>
            </a:r>
            <a:endParaRPr lang="en-US" altLang="zh-CN" sz="1200" dirty="0" smtClean="0"/>
          </a:p>
        </p:txBody>
      </p:sp>
    </p:spTree>
    <p:extLst>
      <p:ext uri="{BB962C8B-B14F-4D97-AF65-F5344CB8AC3E}">
        <p14:creationId xmlns:p14="http://schemas.microsoft.com/office/powerpoint/2010/main" val="1187642300"/>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3000"/>
                                        <p:tgtEl>
                                          <p:spTgt spid="15"/>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par>
                                <p:cTn id="11" presetID="53" presetClass="entr" presetSubtype="16" fill="hold" grpId="0" nodeType="withEffect">
                                  <p:stCondLst>
                                    <p:cond delay="1250"/>
                                  </p:stCondLst>
                                  <p:iterate type="lt">
                                    <p:tmPct val="20000"/>
                                  </p:iterate>
                                  <p:childTnLst>
                                    <p:set>
                                      <p:cBhvr>
                                        <p:cTn id="12" dur="1" fill="hold">
                                          <p:stCondLst>
                                            <p:cond delay="0"/>
                                          </p:stCondLst>
                                        </p:cTn>
                                        <p:tgtEl>
                                          <p:spTgt spid="13"/>
                                        </p:tgtEl>
                                        <p:attrNameLst>
                                          <p:attrName>style.visibility</p:attrName>
                                        </p:attrNameLst>
                                      </p:cBhvr>
                                      <p:to>
                                        <p:strVal val="visible"/>
                                      </p:to>
                                    </p:set>
                                    <p:anim calcmode="lin" valueType="num">
                                      <p:cBhvr>
                                        <p:cTn id="13" dur="250" fill="hold"/>
                                        <p:tgtEl>
                                          <p:spTgt spid="13"/>
                                        </p:tgtEl>
                                        <p:attrNameLst>
                                          <p:attrName>ppt_w</p:attrName>
                                        </p:attrNameLst>
                                      </p:cBhvr>
                                      <p:tavLst>
                                        <p:tav tm="0">
                                          <p:val>
                                            <p:fltVal val="0"/>
                                          </p:val>
                                        </p:tav>
                                        <p:tav tm="100000">
                                          <p:val>
                                            <p:strVal val="#ppt_w"/>
                                          </p:val>
                                        </p:tav>
                                      </p:tavLst>
                                    </p:anim>
                                    <p:anim calcmode="lin" valueType="num">
                                      <p:cBhvr>
                                        <p:cTn id="14" dur="250" fill="hold"/>
                                        <p:tgtEl>
                                          <p:spTgt spid="13"/>
                                        </p:tgtEl>
                                        <p:attrNameLst>
                                          <p:attrName>ppt_h</p:attrName>
                                        </p:attrNameLst>
                                      </p:cBhvr>
                                      <p:tavLst>
                                        <p:tav tm="0">
                                          <p:val>
                                            <p:fltVal val="0"/>
                                          </p:val>
                                        </p:tav>
                                        <p:tav tm="100000">
                                          <p:val>
                                            <p:strVal val="#ppt_h"/>
                                          </p:val>
                                        </p:tav>
                                      </p:tavLst>
                                    </p:anim>
                                    <p:animEffect transition="in" filter="fade">
                                      <p:cBhvr>
                                        <p:cTn id="15"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rotWithShape="1">
          <a:blip r:embed="rId3">
            <a:extLst>
              <a:ext uri="{28A0092B-C50C-407E-A947-70E740481C1C}">
                <a14:useLocalDpi xmlns:a14="http://schemas.microsoft.com/office/drawing/2010/main" val="0"/>
              </a:ext>
            </a:extLst>
          </a:blip>
          <a:srcRect t="1" r="13610" b="5977"/>
          <a:stretch/>
        </p:blipFill>
        <p:spPr>
          <a:xfrm>
            <a:off x="3569416" y="4385982"/>
            <a:ext cx="5053166" cy="787869"/>
          </a:xfrm>
          <a:prstGeom prst="rect">
            <a:avLst/>
          </a:prstGeom>
        </p:spPr>
      </p:pic>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383161" y="829593"/>
            <a:ext cx="5628111" cy="523220"/>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r"/>
            <a:r>
              <a:rPr kumimoji="1" lang="en-US" altLang="zh-CN" spc="300" dirty="0" smtClean="0">
                <a:solidFill>
                  <a:schemeClr val="tx1">
                    <a:lumMod val="85000"/>
                    <a:lumOff val="15000"/>
                  </a:schemeClr>
                </a:solidFill>
                <a:latin typeface="明兰" panose="02010600030101010101" pitchFamily="2" charset="-122"/>
                <a:ea typeface="Hiragino Sans GB W3" panose="020B0300000000000000"/>
              </a:rPr>
              <a:t>3.2 </a:t>
            </a:r>
            <a:r>
              <a:rPr kumimoji="1" lang="zh-CN" altLang="en-US" spc="300" dirty="0" smtClean="0">
                <a:solidFill>
                  <a:schemeClr val="tx1">
                    <a:lumMod val="85000"/>
                    <a:lumOff val="15000"/>
                  </a:schemeClr>
                </a:solidFill>
                <a:latin typeface="明兰" panose="02010600030101010101" pitchFamily="2" charset="-122"/>
                <a:ea typeface="Hiragino Sans GB W3" panose="020B0300000000000000"/>
              </a:rPr>
              <a:t>地理</a:t>
            </a:r>
            <a:r>
              <a:rPr kumimoji="1" lang="zh-CN" altLang="en-US" spc="300" dirty="0">
                <a:solidFill>
                  <a:schemeClr val="tx1">
                    <a:lumMod val="85000"/>
                    <a:lumOff val="15000"/>
                  </a:schemeClr>
                </a:solidFill>
                <a:latin typeface="明兰" panose="02010600030101010101" pitchFamily="2" charset="-122"/>
                <a:ea typeface="Hiragino Sans GB W3" panose="020B0300000000000000"/>
              </a:rPr>
              <a:t>加权回归模型</a:t>
            </a:r>
            <a:endParaRPr lang="zh-CN" altLang="en-US" spc="300" dirty="0">
              <a:solidFill>
                <a:srgbClr val="323232"/>
              </a:solidFill>
              <a:latin typeface="Hiragino Sans GB W3" panose="020B0300000000000000" pitchFamily="34" charset="-122"/>
              <a:ea typeface="Hiragino Sans GB W3" panose="020B0300000000000000"/>
            </a:endParaRPr>
          </a:p>
        </p:txBody>
      </p:sp>
      <p:sp>
        <p:nvSpPr>
          <p:cNvPr id="13" name="文本框 12"/>
          <p:cNvSpPr txBox="1"/>
          <p:nvPr/>
        </p:nvSpPr>
        <p:spPr>
          <a:xfrm flipH="1">
            <a:off x="7016015" y="1416269"/>
            <a:ext cx="3837413"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r"/>
            <a:r>
              <a:rPr lang="en-US" altLang="zh-CN" sz="1200" dirty="0"/>
              <a:t>Geographical weighted Regression</a:t>
            </a:r>
            <a:endParaRPr lang="en-US" altLang="zh-CN" sz="1200" dirty="0" smtClean="0"/>
          </a:p>
        </p:txBody>
      </p:sp>
      <p:sp>
        <p:nvSpPr>
          <p:cNvPr id="15" name="文本框 14"/>
          <p:cNvSpPr txBox="1"/>
          <p:nvPr/>
        </p:nvSpPr>
        <p:spPr>
          <a:xfrm>
            <a:off x="1519084" y="1693268"/>
            <a:ext cx="9492188" cy="4524315"/>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algn="l">
              <a:lnSpc>
                <a:spcPct val="200000"/>
              </a:lnSpc>
            </a:pPr>
            <a:r>
              <a:rPr lang="en-US" altLang="zh-CN" sz="1800" dirty="0">
                <a:solidFill>
                  <a:srgbClr val="323232"/>
                </a:solidFill>
                <a:latin typeface="等线" panose="02010600030101010101" pitchFamily="2" charset="-122"/>
                <a:ea typeface="等线" panose="02010600030101010101" pitchFamily="2" charset="-122"/>
              </a:rPr>
              <a:t> </a:t>
            </a:r>
            <a:r>
              <a:rPr lang="en-US" altLang="zh-CN" sz="1800" dirty="0" smtClean="0">
                <a:solidFill>
                  <a:srgbClr val="323232"/>
                </a:solidFill>
                <a:latin typeface="等线" panose="02010600030101010101" pitchFamily="2" charset="-122"/>
                <a:ea typeface="等线" panose="02010600030101010101" pitchFamily="2" charset="-122"/>
              </a:rPr>
              <a:t>       GWR</a:t>
            </a:r>
            <a:r>
              <a:rPr lang="zh-CN" altLang="en-US" sz="1800" dirty="0">
                <a:solidFill>
                  <a:srgbClr val="323232"/>
                </a:solidFill>
                <a:latin typeface="等线" panose="02010600030101010101" pitchFamily="2" charset="-122"/>
                <a:ea typeface="等线" panose="02010600030101010101" pitchFamily="2" charset="-122"/>
              </a:rPr>
              <a:t>是一种在线性回归模型基础上改进的模型，将空间因子运用于</a:t>
            </a:r>
            <a:r>
              <a:rPr lang="zh-CN" altLang="en-US" sz="1800" dirty="0" smtClean="0">
                <a:solidFill>
                  <a:srgbClr val="323232"/>
                </a:solidFill>
                <a:latin typeface="等线" panose="02010600030101010101" pitchFamily="2" charset="-122"/>
                <a:ea typeface="等线" panose="02010600030101010101" pitchFamily="2" charset="-122"/>
              </a:rPr>
              <a:t>该模型</a:t>
            </a:r>
            <a:r>
              <a:rPr lang="zh-CN" altLang="en-US" sz="1800" dirty="0">
                <a:solidFill>
                  <a:srgbClr val="323232"/>
                </a:solidFill>
                <a:latin typeface="等线" panose="02010600030101010101" pitchFamily="2" charset="-122"/>
                <a:ea typeface="等线" panose="02010600030101010101" pitchFamily="2" charset="-122"/>
              </a:rPr>
              <a:t>，是一种非常有效的方法来揭示被观测者空间非平稳性和空间依赖，形象地体现出了空间结构分异，让一些不稳定数据能够直接被模拟，因而特定区位的回归参数主要使用邻近</a:t>
            </a:r>
            <a:r>
              <a:rPr lang="zh-CN" altLang="en-US" sz="1800" dirty="0" smtClean="0">
                <a:solidFill>
                  <a:srgbClr val="323232"/>
                </a:solidFill>
                <a:latin typeface="等线" panose="02010600030101010101" pitchFamily="2" charset="-122"/>
                <a:ea typeface="等线" panose="02010600030101010101" pitchFamily="2" charset="-122"/>
              </a:rPr>
              <a:t>数据</a:t>
            </a:r>
            <a:r>
              <a:rPr lang="zh-CN" altLang="en-US" sz="1800" dirty="0">
                <a:solidFill>
                  <a:srgbClr val="323232"/>
                </a:solidFill>
                <a:latin typeface="等线" panose="02010600030101010101" pitchFamily="2" charset="-122"/>
                <a:ea typeface="等线" panose="02010600030101010101" pitchFamily="2" charset="-122"/>
              </a:rPr>
              <a:t>的观测值来估计局部回归，而不再是由实际数据中包含的信息获得的全部任意参数，</a:t>
            </a:r>
            <a:r>
              <a:rPr lang="zh-CN" altLang="en-US" sz="1800" dirty="0" smtClean="0">
                <a:solidFill>
                  <a:srgbClr val="323232"/>
                </a:solidFill>
                <a:latin typeface="等线" panose="02010600030101010101" pitchFamily="2" charset="-122"/>
                <a:ea typeface="等线" panose="02010600030101010101" pitchFamily="2" charset="-122"/>
              </a:rPr>
              <a:t>这个变量</a:t>
            </a:r>
            <a:r>
              <a:rPr lang="zh-CN" altLang="en-US" sz="1800" dirty="0">
                <a:solidFill>
                  <a:srgbClr val="323232"/>
                </a:solidFill>
                <a:latin typeface="等线" panose="02010600030101010101" pitchFamily="2" charset="-122"/>
                <a:ea typeface="等线" panose="02010600030101010101" pitchFamily="2" charset="-122"/>
              </a:rPr>
              <a:t>随着空间位置的变化而变化。 </a:t>
            </a:r>
            <a:r>
              <a:rPr lang="en-US" altLang="zh-CN" sz="1800" dirty="0" smtClean="0">
                <a:solidFill>
                  <a:srgbClr val="323232"/>
                </a:solidFill>
                <a:latin typeface="等线" panose="02010600030101010101" pitchFamily="2" charset="-122"/>
                <a:ea typeface="等线" panose="02010600030101010101" pitchFamily="2" charset="-122"/>
              </a:rPr>
              <a:t>GWR </a:t>
            </a:r>
            <a:r>
              <a:rPr lang="zh-CN" altLang="en-US" sz="1800" dirty="0">
                <a:solidFill>
                  <a:srgbClr val="323232"/>
                </a:solidFill>
                <a:latin typeface="等线" panose="02010600030101010101" pitchFamily="2" charset="-122"/>
                <a:ea typeface="等线" panose="02010600030101010101" pitchFamily="2" charset="-122"/>
              </a:rPr>
              <a:t>模型的一般形式可表示为</a:t>
            </a:r>
            <a:r>
              <a:rPr lang="zh-CN" altLang="en-US" sz="1800" dirty="0" smtClean="0">
                <a:solidFill>
                  <a:srgbClr val="323232"/>
                </a:solidFill>
                <a:latin typeface="等线" panose="02010600030101010101" pitchFamily="2" charset="-122"/>
                <a:ea typeface="等线" panose="02010600030101010101" pitchFamily="2" charset="-122"/>
              </a:rPr>
              <a:t>：</a:t>
            </a:r>
            <a:endParaRPr lang="en-US" altLang="zh-CN" sz="1800" dirty="0" smtClean="0">
              <a:solidFill>
                <a:srgbClr val="323232"/>
              </a:solidFill>
              <a:latin typeface="等线" panose="02010600030101010101" pitchFamily="2" charset="-122"/>
              <a:ea typeface="等线" panose="02010600030101010101" pitchFamily="2" charset="-122"/>
            </a:endParaRPr>
          </a:p>
          <a:p>
            <a:pPr marL="285750" indent="-285750" algn="l">
              <a:lnSpc>
                <a:spcPct val="200000"/>
              </a:lnSpc>
              <a:buFont typeface="Arial" panose="020B0604020202020204" pitchFamily="34" charset="0"/>
              <a:buChar char="•"/>
            </a:pPr>
            <a:endParaRPr lang="en-US" altLang="zh-CN" sz="1800" dirty="0">
              <a:solidFill>
                <a:srgbClr val="323232"/>
              </a:solidFill>
              <a:latin typeface="等线" panose="02010600030101010101" pitchFamily="2" charset="-122"/>
              <a:ea typeface="等线" panose="02010600030101010101" pitchFamily="2" charset="-122"/>
            </a:endParaRPr>
          </a:p>
          <a:p>
            <a:pPr algn="l">
              <a:lnSpc>
                <a:spcPct val="200000"/>
              </a:lnSpc>
            </a:pPr>
            <a:r>
              <a:rPr lang="zh-CN" altLang="en-US" sz="1800" dirty="0" smtClean="0">
                <a:solidFill>
                  <a:srgbClr val="323232"/>
                </a:solidFill>
                <a:latin typeface="等线" panose="02010600030101010101" pitchFamily="2" charset="-122"/>
                <a:ea typeface="等线" panose="02010600030101010101" pitchFamily="2" charset="-122"/>
              </a:rPr>
              <a:t>        式中： </a:t>
            </a:r>
            <a:r>
              <a:rPr lang="en-US" altLang="zh-CN" sz="1800" dirty="0" smtClean="0">
                <a:solidFill>
                  <a:srgbClr val="323232"/>
                </a:solidFill>
                <a:latin typeface="等线" panose="02010600030101010101" pitchFamily="2" charset="-122"/>
                <a:ea typeface="等线" panose="02010600030101010101" pitchFamily="2" charset="-122"/>
              </a:rPr>
              <a:t>(</a:t>
            </a:r>
            <a:r>
              <a:rPr lang="en-US" altLang="zh-CN" sz="1800" dirty="0" err="1" smtClean="0">
                <a:solidFill>
                  <a:srgbClr val="323232"/>
                </a:solidFill>
                <a:latin typeface="等线" panose="02010600030101010101" pitchFamily="2" charset="-122"/>
                <a:ea typeface="等线" panose="02010600030101010101" pitchFamily="2" charset="-122"/>
              </a:rPr>
              <a:t>u</a:t>
            </a:r>
            <a:r>
              <a:rPr lang="en-US" altLang="zh-CN" sz="1800" baseline="-25000" dirty="0" err="1" smtClean="0">
                <a:solidFill>
                  <a:srgbClr val="323232"/>
                </a:solidFill>
                <a:latin typeface="等线" panose="02010600030101010101" pitchFamily="2" charset="-122"/>
                <a:ea typeface="等线" panose="02010600030101010101" pitchFamily="2" charset="-122"/>
              </a:rPr>
              <a:t>i</a:t>
            </a:r>
            <a:r>
              <a:rPr lang="en-US" altLang="zh-CN" sz="1800" dirty="0">
                <a:solidFill>
                  <a:srgbClr val="323232"/>
                </a:solidFill>
                <a:latin typeface="等线" panose="02010600030101010101" pitchFamily="2" charset="-122"/>
                <a:ea typeface="等线" panose="02010600030101010101" pitchFamily="2" charset="-122"/>
              </a:rPr>
              <a:t> </a:t>
            </a:r>
            <a:r>
              <a:rPr lang="en-US" altLang="zh-CN" sz="1800" dirty="0" smtClean="0">
                <a:solidFill>
                  <a:srgbClr val="323232"/>
                </a:solidFill>
                <a:latin typeface="等线" panose="02010600030101010101" pitchFamily="2" charset="-122"/>
                <a:ea typeface="等线" panose="02010600030101010101" pitchFamily="2" charset="-122"/>
              </a:rPr>
              <a:t>, v</a:t>
            </a:r>
            <a:r>
              <a:rPr lang="en-US" altLang="zh-CN" sz="1800" baseline="-25000" dirty="0" smtClean="0">
                <a:solidFill>
                  <a:srgbClr val="323232"/>
                </a:solidFill>
                <a:latin typeface="等线" panose="02010600030101010101" pitchFamily="2" charset="-122"/>
                <a:ea typeface="等线" panose="02010600030101010101" pitchFamily="2" charset="-122"/>
              </a:rPr>
              <a:t>i</a:t>
            </a:r>
            <a:r>
              <a:rPr lang="en-US" altLang="zh-CN" sz="1800" dirty="0" smtClean="0">
                <a:solidFill>
                  <a:srgbClr val="323232"/>
                </a:solidFill>
                <a:latin typeface="等线" panose="02010600030101010101" pitchFamily="2" charset="-122"/>
                <a:ea typeface="等线" panose="02010600030101010101" pitchFamily="2" charset="-122"/>
              </a:rPr>
              <a:t> ) </a:t>
            </a:r>
            <a:r>
              <a:rPr lang="zh-CN" altLang="en-US" sz="1800" dirty="0" smtClean="0">
                <a:solidFill>
                  <a:srgbClr val="323232"/>
                </a:solidFill>
                <a:latin typeface="等线" panose="02010600030101010101" pitchFamily="2" charset="-122"/>
                <a:ea typeface="等线" panose="02010600030101010101" pitchFamily="2" charset="-122"/>
              </a:rPr>
              <a:t>是</a:t>
            </a:r>
            <a:r>
              <a:rPr lang="zh-CN" altLang="en-US" sz="1800" dirty="0">
                <a:solidFill>
                  <a:srgbClr val="323232"/>
                </a:solidFill>
                <a:latin typeface="等线" panose="02010600030101010101" pitchFamily="2" charset="-122"/>
                <a:ea typeface="等线" panose="02010600030101010101" pitchFamily="2" charset="-122"/>
              </a:rPr>
              <a:t>第 </a:t>
            </a:r>
            <a:r>
              <a:rPr lang="en-US" altLang="zh-CN" sz="1800" dirty="0" err="1">
                <a:solidFill>
                  <a:srgbClr val="323232"/>
                </a:solidFill>
                <a:latin typeface="等线" panose="02010600030101010101" pitchFamily="2" charset="-122"/>
                <a:ea typeface="等线" panose="02010600030101010101" pitchFamily="2" charset="-122"/>
              </a:rPr>
              <a:t>i</a:t>
            </a:r>
            <a:r>
              <a:rPr lang="en-US" altLang="zh-CN" sz="1800" dirty="0">
                <a:solidFill>
                  <a:srgbClr val="323232"/>
                </a:solidFill>
                <a:latin typeface="等线" panose="02010600030101010101" pitchFamily="2" charset="-122"/>
                <a:ea typeface="等线" panose="02010600030101010101" pitchFamily="2" charset="-122"/>
              </a:rPr>
              <a:t> </a:t>
            </a:r>
            <a:r>
              <a:rPr lang="zh-CN" altLang="en-US" sz="1800" dirty="0">
                <a:solidFill>
                  <a:srgbClr val="323232"/>
                </a:solidFill>
                <a:latin typeface="等线" panose="02010600030101010101" pitchFamily="2" charset="-122"/>
                <a:ea typeface="等线" panose="02010600030101010101" pitchFamily="2" charset="-122"/>
              </a:rPr>
              <a:t>个样本点的空间坐标，</a:t>
            </a:r>
            <a:r>
              <a:rPr lang="el-GR" altLang="zh-CN" sz="1800" dirty="0" smtClean="0">
                <a:solidFill>
                  <a:srgbClr val="323232"/>
                </a:solidFill>
                <a:latin typeface="等线" panose="02010600030101010101" pitchFamily="2" charset="-122"/>
                <a:ea typeface="等线" panose="02010600030101010101" pitchFamily="2" charset="-122"/>
              </a:rPr>
              <a:t>β</a:t>
            </a:r>
            <a:r>
              <a:rPr lang="en-US" altLang="zh-CN" sz="1800" baseline="-25000" dirty="0" smtClean="0">
                <a:solidFill>
                  <a:srgbClr val="323232"/>
                </a:solidFill>
                <a:latin typeface="等线" panose="02010600030101010101" pitchFamily="2" charset="-122"/>
                <a:ea typeface="等线" panose="02010600030101010101" pitchFamily="2" charset="-122"/>
              </a:rPr>
              <a:t>k</a:t>
            </a:r>
            <a:r>
              <a:rPr lang="en-US" altLang="zh-CN" sz="1800" dirty="0" smtClean="0">
                <a:solidFill>
                  <a:srgbClr val="323232"/>
                </a:solidFill>
                <a:latin typeface="等线" panose="02010600030101010101" pitchFamily="2" charset="-122"/>
                <a:ea typeface="等线" panose="02010600030101010101" pitchFamily="2" charset="-122"/>
              </a:rPr>
              <a:t> (</a:t>
            </a:r>
            <a:r>
              <a:rPr lang="en-US" altLang="zh-CN" sz="1800" dirty="0" err="1">
                <a:solidFill>
                  <a:srgbClr val="323232"/>
                </a:solidFill>
                <a:latin typeface="等线" panose="02010600030101010101" pitchFamily="2" charset="-122"/>
                <a:ea typeface="等线" panose="02010600030101010101" pitchFamily="2" charset="-122"/>
              </a:rPr>
              <a:t>u</a:t>
            </a:r>
            <a:r>
              <a:rPr lang="en-US" altLang="zh-CN" sz="1800" baseline="-25000" dirty="0" err="1">
                <a:solidFill>
                  <a:srgbClr val="323232"/>
                </a:solidFill>
                <a:latin typeface="等线" panose="02010600030101010101" pitchFamily="2" charset="-122"/>
                <a:ea typeface="等线" panose="02010600030101010101" pitchFamily="2" charset="-122"/>
              </a:rPr>
              <a:t>i</a:t>
            </a:r>
            <a:r>
              <a:rPr lang="en-US" altLang="zh-CN" sz="1800" dirty="0">
                <a:solidFill>
                  <a:srgbClr val="323232"/>
                </a:solidFill>
                <a:latin typeface="等线" panose="02010600030101010101" pitchFamily="2" charset="-122"/>
                <a:ea typeface="等线" panose="02010600030101010101" pitchFamily="2" charset="-122"/>
              </a:rPr>
              <a:t> </a:t>
            </a:r>
            <a:r>
              <a:rPr lang="zh-CN" altLang="en-US" sz="1800" dirty="0">
                <a:solidFill>
                  <a:srgbClr val="323232"/>
                </a:solidFill>
                <a:latin typeface="等线" panose="02010600030101010101" pitchFamily="2" charset="-122"/>
                <a:ea typeface="等线" panose="02010600030101010101" pitchFamily="2" charset="-122"/>
              </a:rPr>
              <a:t> </a:t>
            </a:r>
            <a:r>
              <a:rPr lang="en-US" altLang="zh-CN" sz="1800" dirty="0" smtClean="0">
                <a:solidFill>
                  <a:srgbClr val="323232"/>
                </a:solidFill>
                <a:latin typeface="等线" panose="02010600030101010101" pitchFamily="2" charset="-122"/>
                <a:ea typeface="等线" panose="02010600030101010101" pitchFamily="2" charset="-122"/>
              </a:rPr>
              <a:t>, v</a:t>
            </a:r>
            <a:r>
              <a:rPr lang="en-US" altLang="zh-CN" sz="1800" baseline="-25000" dirty="0" smtClean="0">
                <a:solidFill>
                  <a:srgbClr val="323232"/>
                </a:solidFill>
                <a:latin typeface="等线" panose="02010600030101010101" pitchFamily="2" charset="-122"/>
                <a:ea typeface="等线" panose="02010600030101010101" pitchFamily="2" charset="-122"/>
              </a:rPr>
              <a:t>i</a:t>
            </a:r>
            <a:r>
              <a:rPr lang="en-US" altLang="zh-CN" sz="1800" dirty="0" smtClean="0">
                <a:solidFill>
                  <a:srgbClr val="323232"/>
                </a:solidFill>
                <a:latin typeface="等线" panose="02010600030101010101" pitchFamily="2" charset="-122"/>
                <a:ea typeface="等线" panose="02010600030101010101" pitchFamily="2" charset="-122"/>
              </a:rPr>
              <a:t> </a:t>
            </a:r>
            <a:r>
              <a:rPr lang="en-US" altLang="zh-CN" sz="1800" dirty="0">
                <a:solidFill>
                  <a:srgbClr val="323232"/>
                </a:solidFill>
                <a:latin typeface="等线" panose="02010600030101010101" pitchFamily="2" charset="-122"/>
                <a:ea typeface="等线" panose="02010600030101010101" pitchFamily="2" charset="-122"/>
              </a:rPr>
              <a:t>)</a:t>
            </a:r>
            <a:r>
              <a:rPr lang="zh-CN" altLang="en-US" sz="1800" dirty="0" smtClean="0">
                <a:solidFill>
                  <a:srgbClr val="323232"/>
                </a:solidFill>
                <a:latin typeface="等线" panose="02010600030101010101" pitchFamily="2" charset="-122"/>
                <a:ea typeface="等线" panose="02010600030101010101" pitchFamily="2" charset="-122"/>
              </a:rPr>
              <a:t>是</a:t>
            </a:r>
            <a:r>
              <a:rPr lang="zh-CN" altLang="en-US" sz="1800" dirty="0">
                <a:solidFill>
                  <a:srgbClr val="323232"/>
                </a:solidFill>
                <a:latin typeface="等线" panose="02010600030101010101" pitchFamily="2" charset="-122"/>
                <a:ea typeface="等线" panose="02010600030101010101" pitchFamily="2" charset="-122"/>
              </a:rPr>
              <a:t>连续函数 </a:t>
            </a:r>
            <a:r>
              <a:rPr lang="el-GR" altLang="zh-CN" sz="1800" dirty="0">
                <a:solidFill>
                  <a:srgbClr val="323232"/>
                </a:solidFill>
                <a:latin typeface="等线" panose="02010600030101010101" pitchFamily="2" charset="-122"/>
                <a:ea typeface="等线" panose="02010600030101010101" pitchFamily="2" charset="-122"/>
              </a:rPr>
              <a:t>β</a:t>
            </a:r>
            <a:r>
              <a:rPr lang="en-US" altLang="zh-CN" sz="1800" baseline="-25000" dirty="0">
                <a:solidFill>
                  <a:srgbClr val="323232"/>
                </a:solidFill>
                <a:latin typeface="等线" panose="02010600030101010101" pitchFamily="2" charset="-122"/>
                <a:ea typeface="等线" panose="02010600030101010101" pitchFamily="2" charset="-122"/>
              </a:rPr>
              <a:t>k</a:t>
            </a:r>
            <a:r>
              <a:rPr lang="en-US" altLang="zh-CN" sz="1800" dirty="0">
                <a:solidFill>
                  <a:srgbClr val="323232"/>
                </a:solidFill>
                <a:latin typeface="等线" panose="02010600030101010101" pitchFamily="2" charset="-122"/>
                <a:ea typeface="等线" panose="02010600030101010101" pitchFamily="2" charset="-122"/>
              </a:rPr>
              <a:t> (</a:t>
            </a:r>
            <a:r>
              <a:rPr lang="en-US" altLang="zh-CN" sz="1800" dirty="0" smtClean="0">
                <a:solidFill>
                  <a:srgbClr val="323232"/>
                </a:solidFill>
                <a:latin typeface="等线" panose="02010600030101010101" pitchFamily="2" charset="-122"/>
                <a:ea typeface="等线" panose="02010600030101010101" pitchFamily="2" charset="-122"/>
              </a:rPr>
              <a:t>u </a:t>
            </a:r>
            <a:r>
              <a:rPr lang="zh-CN" altLang="en-US" sz="1800" dirty="0" smtClean="0">
                <a:solidFill>
                  <a:srgbClr val="323232"/>
                </a:solidFill>
                <a:latin typeface="等线" panose="02010600030101010101" pitchFamily="2" charset="-122"/>
                <a:ea typeface="等线" panose="02010600030101010101" pitchFamily="2" charset="-122"/>
              </a:rPr>
              <a:t> </a:t>
            </a:r>
            <a:r>
              <a:rPr lang="en-US" altLang="zh-CN" sz="1800" dirty="0">
                <a:solidFill>
                  <a:srgbClr val="323232"/>
                </a:solidFill>
                <a:latin typeface="等线" panose="02010600030101010101" pitchFamily="2" charset="-122"/>
                <a:ea typeface="等线" panose="02010600030101010101" pitchFamily="2" charset="-122"/>
              </a:rPr>
              <a:t>, </a:t>
            </a:r>
            <a:r>
              <a:rPr lang="en-US" altLang="zh-CN" sz="1800" dirty="0" smtClean="0">
                <a:solidFill>
                  <a:srgbClr val="323232"/>
                </a:solidFill>
                <a:latin typeface="等线" panose="02010600030101010101" pitchFamily="2" charset="-122"/>
                <a:ea typeface="等线" panose="02010600030101010101" pitchFamily="2" charset="-122"/>
              </a:rPr>
              <a:t>v </a:t>
            </a:r>
            <a:r>
              <a:rPr lang="en-US" altLang="zh-CN" sz="1800" dirty="0">
                <a:solidFill>
                  <a:srgbClr val="323232"/>
                </a:solidFill>
                <a:latin typeface="等线" panose="02010600030101010101" pitchFamily="2" charset="-122"/>
                <a:ea typeface="等线" panose="02010600030101010101" pitchFamily="2" charset="-122"/>
              </a:rPr>
              <a:t>)</a:t>
            </a:r>
            <a:r>
              <a:rPr lang="zh-CN" altLang="en-US" sz="1800" dirty="0" smtClean="0">
                <a:solidFill>
                  <a:srgbClr val="323232"/>
                </a:solidFill>
                <a:latin typeface="等线" panose="02010600030101010101" pitchFamily="2" charset="-122"/>
                <a:ea typeface="等线" panose="02010600030101010101" pitchFamily="2" charset="-122"/>
              </a:rPr>
              <a:t>在 </a:t>
            </a:r>
            <a:r>
              <a:rPr lang="en-US" altLang="zh-CN" sz="1800" dirty="0" err="1">
                <a:solidFill>
                  <a:srgbClr val="323232"/>
                </a:solidFill>
                <a:latin typeface="等线" panose="02010600030101010101" pitchFamily="2" charset="-122"/>
                <a:ea typeface="等线" panose="02010600030101010101" pitchFamily="2" charset="-122"/>
              </a:rPr>
              <a:t>i</a:t>
            </a:r>
            <a:r>
              <a:rPr lang="en-US" altLang="zh-CN" sz="1800" dirty="0">
                <a:solidFill>
                  <a:srgbClr val="323232"/>
                </a:solidFill>
                <a:latin typeface="等线" panose="02010600030101010101" pitchFamily="2" charset="-122"/>
                <a:ea typeface="等线" panose="02010600030101010101" pitchFamily="2" charset="-122"/>
              </a:rPr>
              <a:t> </a:t>
            </a:r>
            <a:r>
              <a:rPr lang="zh-CN" altLang="en-US" sz="1800" dirty="0">
                <a:solidFill>
                  <a:srgbClr val="323232"/>
                </a:solidFill>
                <a:latin typeface="等线" panose="02010600030101010101" pitchFamily="2" charset="-122"/>
                <a:ea typeface="等线" panose="02010600030101010101" pitchFamily="2" charset="-122"/>
              </a:rPr>
              <a:t>点的值。如果 </a:t>
            </a:r>
            <a:r>
              <a:rPr lang="el-GR" altLang="zh-CN" sz="1800" dirty="0">
                <a:solidFill>
                  <a:srgbClr val="323232"/>
                </a:solidFill>
                <a:latin typeface="等线" panose="02010600030101010101" pitchFamily="2" charset="-122"/>
                <a:ea typeface="等线" panose="02010600030101010101" pitchFamily="2" charset="-122"/>
              </a:rPr>
              <a:t>β</a:t>
            </a:r>
            <a:r>
              <a:rPr lang="en-US" altLang="zh-CN" sz="1800" baseline="-25000" dirty="0">
                <a:solidFill>
                  <a:srgbClr val="323232"/>
                </a:solidFill>
                <a:latin typeface="等线" panose="02010600030101010101" pitchFamily="2" charset="-122"/>
                <a:ea typeface="等线" panose="02010600030101010101" pitchFamily="2" charset="-122"/>
              </a:rPr>
              <a:t>k</a:t>
            </a:r>
            <a:r>
              <a:rPr lang="en-US" altLang="zh-CN" sz="1800" dirty="0">
                <a:solidFill>
                  <a:srgbClr val="323232"/>
                </a:solidFill>
                <a:latin typeface="等线" panose="02010600030101010101" pitchFamily="2" charset="-122"/>
                <a:ea typeface="等线" panose="02010600030101010101" pitchFamily="2" charset="-122"/>
              </a:rPr>
              <a:t> (</a:t>
            </a:r>
            <a:r>
              <a:rPr lang="en-US" altLang="zh-CN" sz="1800" dirty="0" err="1">
                <a:solidFill>
                  <a:srgbClr val="323232"/>
                </a:solidFill>
                <a:latin typeface="等线" panose="02010600030101010101" pitchFamily="2" charset="-122"/>
                <a:ea typeface="等线" panose="02010600030101010101" pitchFamily="2" charset="-122"/>
              </a:rPr>
              <a:t>u</a:t>
            </a:r>
            <a:r>
              <a:rPr lang="en-US" altLang="zh-CN" sz="1800" baseline="-25000" dirty="0" err="1">
                <a:solidFill>
                  <a:srgbClr val="323232"/>
                </a:solidFill>
                <a:latin typeface="等线" panose="02010600030101010101" pitchFamily="2" charset="-122"/>
                <a:ea typeface="等线" panose="02010600030101010101" pitchFamily="2" charset="-122"/>
              </a:rPr>
              <a:t>i</a:t>
            </a:r>
            <a:r>
              <a:rPr lang="en-US" altLang="zh-CN" sz="1800" dirty="0">
                <a:solidFill>
                  <a:srgbClr val="323232"/>
                </a:solidFill>
                <a:latin typeface="等线" panose="02010600030101010101" pitchFamily="2" charset="-122"/>
                <a:ea typeface="等线" panose="02010600030101010101" pitchFamily="2" charset="-122"/>
              </a:rPr>
              <a:t> </a:t>
            </a:r>
            <a:r>
              <a:rPr lang="zh-CN" altLang="en-US" sz="1800" dirty="0">
                <a:solidFill>
                  <a:srgbClr val="323232"/>
                </a:solidFill>
                <a:latin typeface="等线" panose="02010600030101010101" pitchFamily="2" charset="-122"/>
                <a:ea typeface="等线" panose="02010600030101010101" pitchFamily="2" charset="-122"/>
              </a:rPr>
              <a:t> </a:t>
            </a:r>
            <a:r>
              <a:rPr lang="en-US" altLang="zh-CN" sz="1800" dirty="0">
                <a:solidFill>
                  <a:srgbClr val="323232"/>
                </a:solidFill>
                <a:latin typeface="等线" panose="02010600030101010101" pitchFamily="2" charset="-122"/>
                <a:ea typeface="等线" panose="02010600030101010101" pitchFamily="2" charset="-122"/>
              </a:rPr>
              <a:t>, v</a:t>
            </a:r>
            <a:r>
              <a:rPr lang="en-US" altLang="zh-CN" sz="1800" baseline="-25000" dirty="0">
                <a:solidFill>
                  <a:srgbClr val="323232"/>
                </a:solidFill>
                <a:latin typeface="等线" panose="02010600030101010101" pitchFamily="2" charset="-122"/>
                <a:ea typeface="等线" panose="02010600030101010101" pitchFamily="2" charset="-122"/>
              </a:rPr>
              <a:t>i</a:t>
            </a:r>
            <a:r>
              <a:rPr lang="en-US" altLang="zh-CN" sz="1800" dirty="0">
                <a:solidFill>
                  <a:srgbClr val="323232"/>
                </a:solidFill>
                <a:latin typeface="等线" panose="02010600030101010101" pitchFamily="2" charset="-122"/>
                <a:ea typeface="等线" panose="02010600030101010101" pitchFamily="2" charset="-122"/>
              </a:rPr>
              <a:t> )</a:t>
            </a:r>
            <a:r>
              <a:rPr lang="zh-CN" altLang="en-US" sz="1800" dirty="0" smtClean="0">
                <a:solidFill>
                  <a:srgbClr val="323232"/>
                </a:solidFill>
                <a:latin typeface="等线" panose="02010600030101010101" pitchFamily="2" charset="-122"/>
                <a:ea typeface="等线" panose="02010600030101010101" pitchFamily="2" charset="-122"/>
              </a:rPr>
              <a:t>在</a:t>
            </a:r>
            <a:r>
              <a:rPr lang="zh-CN" altLang="en-US" sz="1800" dirty="0">
                <a:solidFill>
                  <a:srgbClr val="323232"/>
                </a:solidFill>
                <a:latin typeface="等线" panose="02010600030101010101" pitchFamily="2" charset="-122"/>
                <a:ea typeface="等线" panose="02010600030101010101" pitchFamily="2" charset="-122"/>
              </a:rPr>
              <a:t>空间任意一点 </a:t>
            </a:r>
            <a:r>
              <a:rPr lang="en-US" altLang="zh-CN" sz="1800" dirty="0" err="1">
                <a:solidFill>
                  <a:srgbClr val="323232"/>
                </a:solidFill>
                <a:latin typeface="等线" panose="02010600030101010101" pitchFamily="2" charset="-122"/>
                <a:ea typeface="等线" panose="02010600030101010101" pitchFamily="2" charset="-122"/>
              </a:rPr>
              <a:t>i</a:t>
            </a:r>
            <a:r>
              <a:rPr lang="en-US" altLang="zh-CN" sz="1800" dirty="0">
                <a:solidFill>
                  <a:srgbClr val="323232"/>
                </a:solidFill>
                <a:latin typeface="等线" panose="02010600030101010101" pitchFamily="2" charset="-122"/>
                <a:ea typeface="等线" panose="02010600030101010101" pitchFamily="2" charset="-122"/>
              </a:rPr>
              <a:t> </a:t>
            </a:r>
            <a:r>
              <a:rPr lang="zh-CN" altLang="en-US" sz="1800" dirty="0">
                <a:solidFill>
                  <a:srgbClr val="323232"/>
                </a:solidFill>
                <a:latin typeface="等线" panose="02010600030101010101" pitchFamily="2" charset="-122"/>
                <a:ea typeface="等线" panose="02010600030101010101" pitchFamily="2" charset="-122"/>
              </a:rPr>
              <a:t>的值都相同，则该方程即为全局回归模型</a:t>
            </a:r>
            <a:r>
              <a:rPr lang="zh-CN" altLang="en-US" sz="1800" dirty="0" smtClean="0">
                <a:solidFill>
                  <a:srgbClr val="323232"/>
                </a:solidFill>
                <a:latin typeface="等线" panose="02010600030101010101" pitchFamily="2" charset="-122"/>
                <a:ea typeface="等线" panose="02010600030101010101" pitchFamily="2" charset="-122"/>
              </a:rPr>
              <a:t>。</a:t>
            </a:r>
            <a:endParaRPr lang="en-US" altLang="zh-CN" sz="1800" dirty="0" smtClean="0">
              <a:solidFill>
                <a:srgbClr val="323232"/>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06651055"/>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3000"/>
                                        <p:tgtEl>
                                          <p:spTgt spid="15"/>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par>
                                <p:cTn id="11" presetID="53" presetClass="entr" presetSubtype="16" fill="hold" grpId="0" nodeType="withEffect">
                                  <p:stCondLst>
                                    <p:cond delay="1250"/>
                                  </p:stCondLst>
                                  <p:iterate type="lt">
                                    <p:tmPct val="20000"/>
                                  </p:iterate>
                                  <p:childTnLst>
                                    <p:set>
                                      <p:cBhvr>
                                        <p:cTn id="12" dur="1" fill="hold">
                                          <p:stCondLst>
                                            <p:cond delay="0"/>
                                          </p:stCondLst>
                                        </p:cTn>
                                        <p:tgtEl>
                                          <p:spTgt spid="13"/>
                                        </p:tgtEl>
                                        <p:attrNameLst>
                                          <p:attrName>style.visibility</p:attrName>
                                        </p:attrNameLst>
                                      </p:cBhvr>
                                      <p:to>
                                        <p:strVal val="visible"/>
                                      </p:to>
                                    </p:set>
                                    <p:anim calcmode="lin" valueType="num">
                                      <p:cBhvr>
                                        <p:cTn id="13" dur="250" fill="hold"/>
                                        <p:tgtEl>
                                          <p:spTgt spid="13"/>
                                        </p:tgtEl>
                                        <p:attrNameLst>
                                          <p:attrName>ppt_w</p:attrName>
                                        </p:attrNameLst>
                                      </p:cBhvr>
                                      <p:tavLst>
                                        <p:tav tm="0">
                                          <p:val>
                                            <p:fltVal val="0"/>
                                          </p:val>
                                        </p:tav>
                                        <p:tav tm="100000">
                                          <p:val>
                                            <p:strVal val="#ppt_w"/>
                                          </p:val>
                                        </p:tav>
                                      </p:tavLst>
                                    </p:anim>
                                    <p:anim calcmode="lin" valueType="num">
                                      <p:cBhvr>
                                        <p:cTn id="14" dur="250" fill="hold"/>
                                        <p:tgtEl>
                                          <p:spTgt spid="13"/>
                                        </p:tgtEl>
                                        <p:attrNameLst>
                                          <p:attrName>ppt_h</p:attrName>
                                        </p:attrNameLst>
                                      </p:cBhvr>
                                      <p:tavLst>
                                        <p:tav tm="0">
                                          <p:val>
                                            <p:fltVal val="0"/>
                                          </p:val>
                                        </p:tav>
                                        <p:tav tm="100000">
                                          <p:val>
                                            <p:strVal val="#ppt_h"/>
                                          </p:val>
                                        </p:tav>
                                      </p:tavLst>
                                    </p:anim>
                                    <p:animEffect transition="in" filter="fade">
                                      <p:cBhvr>
                                        <p:cTn id="15"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97627" y="1709682"/>
            <a:ext cx="4413645" cy="4524315"/>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algn="l">
              <a:lnSpc>
                <a:spcPct val="200000"/>
              </a:lnSpc>
            </a:pPr>
            <a:r>
              <a:rPr lang="en-US" altLang="zh-CN" sz="1800" dirty="0" smtClean="0">
                <a:solidFill>
                  <a:srgbClr val="323232"/>
                </a:solidFill>
                <a:latin typeface="等线" panose="02010600030101010101" pitchFamily="2" charset="-122"/>
                <a:ea typeface="等线" panose="02010600030101010101" pitchFamily="2" charset="-122"/>
              </a:rPr>
              <a:t>GWR</a:t>
            </a:r>
            <a:r>
              <a:rPr lang="zh-CN" altLang="en-US" sz="1800" dirty="0">
                <a:solidFill>
                  <a:srgbClr val="323232"/>
                </a:solidFill>
                <a:latin typeface="等线" panose="02010600030101010101" pitchFamily="2" charset="-122"/>
                <a:ea typeface="等线" panose="02010600030101010101" pitchFamily="2" charset="-122"/>
              </a:rPr>
              <a:t>模型在分析住宅价格的影响因素时</a:t>
            </a:r>
            <a:r>
              <a:rPr lang="zh-CN" altLang="en-US" sz="1800" dirty="0" smtClean="0">
                <a:solidFill>
                  <a:srgbClr val="323232"/>
                </a:solidFill>
                <a:latin typeface="等线" panose="02010600030101010101" pitchFamily="2" charset="-122"/>
                <a:ea typeface="等线" panose="02010600030101010101" pitchFamily="2" charset="-122"/>
              </a:rPr>
              <a:t>，可</a:t>
            </a:r>
            <a:r>
              <a:rPr lang="zh-CN" altLang="en-US" sz="1800" dirty="0">
                <a:solidFill>
                  <a:srgbClr val="323232"/>
                </a:solidFill>
                <a:latin typeface="等线" panose="02010600030101010101" pitchFamily="2" charset="-122"/>
                <a:ea typeface="等线" panose="02010600030101010101" pitchFamily="2" charset="-122"/>
              </a:rPr>
              <a:t>在局部区域优化权重，从而利用最大似然估计法得出住宅特征因素对房价的影响在每个</a:t>
            </a:r>
            <a:r>
              <a:rPr lang="zh-CN" altLang="en-US" sz="1800" dirty="0" smtClean="0">
                <a:solidFill>
                  <a:srgbClr val="323232"/>
                </a:solidFill>
                <a:latin typeface="等线" panose="02010600030101010101" pitchFamily="2" charset="-122"/>
                <a:ea typeface="等线" panose="02010600030101010101" pitchFamily="2" charset="-122"/>
              </a:rPr>
              <a:t>研究</a:t>
            </a:r>
            <a:r>
              <a:rPr lang="zh-CN" altLang="en-US" sz="1800" dirty="0">
                <a:solidFill>
                  <a:srgbClr val="323232"/>
                </a:solidFill>
                <a:latin typeface="等线" panose="02010600030101010101" pitchFamily="2" charset="-122"/>
                <a:ea typeface="等线" panose="02010600030101010101" pitchFamily="2" charset="-122"/>
              </a:rPr>
              <a:t>样点对应着的回归系数值，定量刻画出特征因素对住宅价格的作用机制及随空间变化的</a:t>
            </a:r>
            <a:r>
              <a:rPr lang="zh-CN" altLang="en-US" sz="1800" dirty="0" smtClean="0">
                <a:solidFill>
                  <a:srgbClr val="323232"/>
                </a:solidFill>
                <a:latin typeface="等线" panose="02010600030101010101" pitchFamily="2" charset="-122"/>
                <a:ea typeface="等线" panose="02010600030101010101" pitchFamily="2" charset="-122"/>
              </a:rPr>
              <a:t>特征</a:t>
            </a:r>
            <a:r>
              <a:rPr lang="zh-CN" altLang="en-US" sz="1800" dirty="0">
                <a:solidFill>
                  <a:srgbClr val="323232"/>
                </a:solidFill>
                <a:latin typeface="等线" panose="02010600030101010101" pitchFamily="2" charset="-122"/>
                <a:ea typeface="等线" panose="02010600030101010101" pitchFamily="2" charset="-122"/>
              </a:rPr>
              <a:t>，科学合理地反映出住宅价格特征因素其影响程度的空间非平稳性。</a:t>
            </a:r>
            <a:endParaRPr lang="en-US" altLang="zh-CN" sz="1800" dirty="0" smtClean="0">
              <a:solidFill>
                <a:srgbClr val="323232"/>
              </a:solidFill>
              <a:latin typeface="等线" panose="02010600030101010101" pitchFamily="2" charset="-122"/>
              <a:ea typeface="等线" panose="02010600030101010101" pitchFamily="2" charset="-122"/>
            </a:endParaRPr>
          </a:p>
        </p:txBody>
      </p:sp>
      <p:sp>
        <p:nvSpPr>
          <p:cNvPr id="12" name="文本框 11"/>
          <p:cNvSpPr txBox="1"/>
          <p:nvPr/>
        </p:nvSpPr>
        <p:spPr>
          <a:xfrm>
            <a:off x="5383161" y="829593"/>
            <a:ext cx="5628111" cy="523220"/>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r"/>
            <a:r>
              <a:rPr kumimoji="1" lang="en-US" altLang="zh-CN" spc="300" dirty="0" smtClean="0">
                <a:solidFill>
                  <a:schemeClr val="tx1">
                    <a:lumMod val="85000"/>
                    <a:lumOff val="15000"/>
                  </a:schemeClr>
                </a:solidFill>
                <a:latin typeface="明兰" panose="02010600030101010101" pitchFamily="2" charset="-122"/>
                <a:ea typeface="Hiragino Sans GB W3" panose="020B0300000000000000"/>
              </a:rPr>
              <a:t>3.2 </a:t>
            </a:r>
            <a:r>
              <a:rPr kumimoji="1" lang="zh-CN" altLang="en-US" spc="300" dirty="0" smtClean="0">
                <a:solidFill>
                  <a:schemeClr val="tx1">
                    <a:lumMod val="85000"/>
                    <a:lumOff val="15000"/>
                  </a:schemeClr>
                </a:solidFill>
                <a:latin typeface="明兰" panose="02010600030101010101" pitchFamily="2" charset="-122"/>
                <a:ea typeface="Hiragino Sans GB W3" panose="020B0300000000000000"/>
              </a:rPr>
              <a:t>地理</a:t>
            </a:r>
            <a:r>
              <a:rPr kumimoji="1" lang="zh-CN" altLang="en-US" spc="300" dirty="0">
                <a:solidFill>
                  <a:schemeClr val="tx1">
                    <a:lumMod val="85000"/>
                    <a:lumOff val="15000"/>
                  </a:schemeClr>
                </a:solidFill>
                <a:latin typeface="明兰" panose="02010600030101010101" pitchFamily="2" charset="-122"/>
                <a:ea typeface="Hiragino Sans GB W3" panose="020B0300000000000000"/>
              </a:rPr>
              <a:t>加权回归模型</a:t>
            </a:r>
            <a:endParaRPr lang="zh-CN" altLang="en-US" spc="300" dirty="0">
              <a:solidFill>
                <a:srgbClr val="323232"/>
              </a:solidFill>
              <a:latin typeface="Hiragino Sans GB W3" panose="020B0300000000000000" pitchFamily="34" charset="-122"/>
              <a:ea typeface="Hiragino Sans GB W3" panose="020B0300000000000000"/>
            </a:endParaRPr>
          </a:p>
        </p:txBody>
      </p:sp>
      <p:sp>
        <p:nvSpPr>
          <p:cNvPr id="13" name="文本框 12"/>
          <p:cNvSpPr txBox="1"/>
          <p:nvPr/>
        </p:nvSpPr>
        <p:spPr>
          <a:xfrm flipH="1">
            <a:off x="7016015" y="1416269"/>
            <a:ext cx="3837413"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r"/>
            <a:r>
              <a:rPr lang="en-US" altLang="zh-CN" sz="1200" dirty="0"/>
              <a:t>Geographical weighted Regression</a:t>
            </a:r>
            <a:endParaRPr lang="en-US" altLang="zh-CN" sz="1200" dirty="0" smtClean="0"/>
          </a:p>
        </p:txBody>
      </p:sp>
      <p:pic>
        <p:nvPicPr>
          <p:cNvPr id="8" name="Picture 9"/>
          <p:cNvPicPr/>
          <p:nvPr/>
        </p:nvPicPr>
        <p:blipFill>
          <a:blip r:embed="rId3"/>
          <a:stretch>
            <a:fillRect/>
          </a:stretch>
        </p:blipFill>
        <p:spPr>
          <a:xfrm>
            <a:off x="447952" y="1554768"/>
            <a:ext cx="5943600" cy="3905885"/>
          </a:xfrm>
          <a:prstGeom prst="rect">
            <a:avLst/>
          </a:prstGeom>
        </p:spPr>
      </p:pic>
    </p:spTree>
    <p:extLst>
      <p:ext uri="{BB962C8B-B14F-4D97-AF65-F5344CB8AC3E}">
        <p14:creationId xmlns:p14="http://schemas.microsoft.com/office/powerpoint/2010/main" val="2683359866"/>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3000"/>
                                        <p:tgtEl>
                                          <p:spTgt spid="15"/>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par>
                                <p:cTn id="11" presetID="53" presetClass="entr" presetSubtype="16" fill="hold" grpId="0" nodeType="withEffect">
                                  <p:stCondLst>
                                    <p:cond delay="1250"/>
                                  </p:stCondLst>
                                  <p:iterate type="lt">
                                    <p:tmPct val="20000"/>
                                  </p:iterate>
                                  <p:childTnLst>
                                    <p:set>
                                      <p:cBhvr>
                                        <p:cTn id="12" dur="1" fill="hold">
                                          <p:stCondLst>
                                            <p:cond delay="0"/>
                                          </p:stCondLst>
                                        </p:cTn>
                                        <p:tgtEl>
                                          <p:spTgt spid="13"/>
                                        </p:tgtEl>
                                        <p:attrNameLst>
                                          <p:attrName>style.visibility</p:attrName>
                                        </p:attrNameLst>
                                      </p:cBhvr>
                                      <p:to>
                                        <p:strVal val="visible"/>
                                      </p:to>
                                    </p:set>
                                    <p:anim calcmode="lin" valueType="num">
                                      <p:cBhvr>
                                        <p:cTn id="13" dur="250" fill="hold"/>
                                        <p:tgtEl>
                                          <p:spTgt spid="13"/>
                                        </p:tgtEl>
                                        <p:attrNameLst>
                                          <p:attrName>ppt_w</p:attrName>
                                        </p:attrNameLst>
                                      </p:cBhvr>
                                      <p:tavLst>
                                        <p:tav tm="0">
                                          <p:val>
                                            <p:fltVal val="0"/>
                                          </p:val>
                                        </p:tav>
                                        <p:tav tm="100000">
                                          <p:val>
                                            <p:strVal val="#ppt_w"/>
                                          </p:val>
                                        </p:tav>
                                      </p:tavLst>
                                    </p:anim>
                                    <p:anim calcmode="lin" valueType="num">
                                      <p:cBhvr>
                                        <p:cTn id="14" dur="250" fill="hold"/>
                                        <p:tgtEl>
                                          <p:spTgt spid="13"/>
                                        </p:tgtEl>
                                        <p:attrNameLst>
                                          <p:attrName>ppt_h</p:attrName>
                                        </p:attrNameLst>
                                      </p:cBhvr>
                                      <p:tavLst>
                                        <p:tav tm="0">
                                          <p:val>
                                            <p:fltVal val="0"/>
                                          </p:val>
                                        </p:tav>
                                        <p:tav tm="100000">
                                          <p:val>
                                            <p:strVal val="#ppt_h"/>
                                          </p:val>
                                        </p:tav>
                                      </p:tavLst>
                                    </p:anim>
                                    <p:animEffect transition="in" filter="fade">
                                      <p:cBhvr>
                                        <p:cTn id="15"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p:cNvPicPr>
            <a:picLocks noGrp="1" noChangeAspect="1"/>
          </p:cNvPicPr>
          <p:nvPr>
            <p:ph type="pic" sz="quarter" idx="17"/>
          </p:nvPr>
        </p:nvPicPr>
        <p:blipFill>
          <a:blip r:embed="rId3"/>
          <a:srcRect l="1574" r="1574"/>
          <a:stretch>
            <a:fillRect/>
          </a:stretch>
        </p:blipFill>
        <p:spPr>
          <a:xfrm>
            <a:off x="4187512" y="926327"/>
            <a:ext cx="1046409" cy="5127512"/>
          </a:xfrm>
          <a:prstGeom prst="rect">
            <a:avLst/>
          </a:prstGeom>
        </p:spPr>
      </p:pic>
      <p:pic>
        <p:nvPicPr>
          <p:cNvPr id="17" name="图片占位符 16"/>
          <p:cNvPicPr>
            <a:picLocks noGrp="1" noChangeAspect="1"/>
          </p:cNvPicPr>
          <p:nvPr>
            <p:ph type="pic" sz="quarter" idx="20"/>
          </p:nvPr>
        </p:nvPicPr>
        <p:blipFill>
          <a:blip r:embed="rId4"/>
          <a:srcRect t="1394" b="1394"/>
          <a:stretch>
            <a:fillRect/>
          </a:stretch>
        </p:blipFill>
        <p:spPr>
          <a:xfrm>
            <a:off x="5087509" y="926327"/>
            <a:ext cx="1046408" cy="5127513"/>
          </a:xfrm>
          <a:prstGeom prst="rect">
            <a:avLst/>
          </a:prstGeom>
        </p:spPr>
      </p:pic>
      <p:pic>
        <p:nvPicPr>
          <p:cNvPr id="18" name="图片占位符 17"/>
          <p:cNvPicPr>
            <a:picLocks noGrp="1" noChangeAspect="1"/>
          </p:cNvPicPr>
          <p:nvPr>
            <p:ph type="pic" sz="quarter" idx="19"/>
          </p:nvPr>
        </p:nvPicPr>
        <p:blipFill>
          <a:blip r:embed="rId5"/>
          <a:srcRect l="64" r="64"/>
          <a:stretch>
            <a:fillRect/>
          </a:stretch>
        </p:blipFill>
        <p:spPr>
          <a:xfrm>
            <a:off x="5987510" y="926327"/>
            <a:ext cx="1046408" cy="5127513"/>
          </a:xfrm>
          <a:prstGeom prst="rect">
            <a:avLst/>
          </a:prstGeom>
        </p:spPr>
      </p:pic>
      <p:pic>
        <p:nvPicPr>
          <p:cNvPr id="25" name="图片占位符 24"/>
          <p:cNvPicPr>
            <a:picLocks noGrp="1" noChangeAspect="1"/>
          </p:cNvPicPr>
          <p:nvPr>
            <p:ph type="pic" sz="quarter" idx="18"/>
          </p:nvPr>
        </p:nvPicPr>
        <p:blipFill>
          <a:blip r:embed="rId6"/>
          <a:srcRect l="348" r="348"/>
          <a:stretch>
            <a:fillRect/>
          </a:stretch>
        </p:blipFill>
        <p:spPr>
          <a:xfrm>
            <a:off x="6887511" y="926327"/>
            <a:ext cx="1046408" cy="5127513"/>
          </a:xfrm>
          <a:prstGeom prst="rect">
            <a:avLst/>
          </a:prstGeom>
        </p:spPr>
      </p:pic>
      <p:sp>
        <p:nvSpPr>
          <p:cNvPr id="40" name="矩形 39"/>
          <p:cNvSpPr/>
          <p:nvPr/>
        </p:nvSpPr>
        <p:spPr>
          <a:xfrm>
            <a:off x="607224" y="958098"/>
            <a:ext cx="3580284" cy="5095741"/>
          </a:xfrm>
          <a:prstGeom prst="rect">
            <a:avLst/>
          </a:prstGeom>
          <a:noFill/>
          <a:ln w="31750" cap="sq">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明兰" panose="02010600030101010101" pitchFamily="2" charset="-122"/>
              <a:ea typeface="明兰" panose="02010600030101010101" pitchFamily="2" charset="-122"/>
            </a:endParaRPr>
          </a:p>
        </p:txBody>
      </p:sp>
      <p:grpSp>
        <p:nvGrpSpPr>
          <p:cNvPr id="21" name="组合 20"/>
          <p:cNvGrpSpPr/>
          <p:nvPr/>
        </p:nvGrpSpPr>
        <p:grpSpPr>
          <a:xfrm>
            <a:off x="4863789" y="3263422"/>
            <a:ext cx="2574193" cy="624104"/>
            <a:chOff x="4981735" y="3198167"/>
            <a:chExt cx="2214023" cy="461665"/>
          </a:xfrm>
        </p:grpSpPr>
        <p:sp>
          <p:nvSpPr>
            <p:cNvPr id="19" name="文本框 18"/>
            <p:cNvSpPr txBox="1"/>
            <p:nvPr/>
          </p:nvSpPr>
          <p:spPr>
            <a:xfrm>
              <a:off x="4981735" y="3198167"/>
              <a:ext cx="2214023" cy="387039"/>
            </a:xfrm>
            <a:prstGeom prst="rect">
              <a:avLst/>
            </a:prstGeom>
            <a:noFill/>
          </p:spPr>
          <p:txBody>
            <a:bodyPr wrap="square" rtlCol="0">
              <a:spAutoFit/>
            </a:bodyPr>
            <a:lstStyle>
              <a:defPPr>
                <a:defRPr lang="zh-CN"/>
              </a:defPPr>
              <a:lvl1pPr algn="dist">
                <a:defRPr sz="2000" b="1" spc="-300">
                  <a:solidFill>
                    <a:schemeClr val="bg1"/>
                  </a:solidFill>
                  <a:latin typeface="Hiragino Sans GB W6" panose="020B0600000000000000" pitchFamily="34" charset="-122"/>
                  <a:ea typeface="Hiragino Sans GB W6" panose="020B0600000000000000" pitchFamily="34" charset="-122"/>
                </a:defRPr>
              </a:lvl1pPr>
            </a:lstStyle>
            <a:p>
              <a:pPr algn="ctr"/>
              <a:r>
                <a:rPr lang="zh-CN" altLang="en-US" sz="2800" spc="0" dirty="0">
                  <a:latin typeface="明兰" panose="02010600030101010101" pitchFamily="2" charset="-122"/>
                  <a:ea typeface="明兰" panose="02010600030101010101" pitchFamily="2" charset="-122"/>
                </a:rPr>
                <a:t>目 录</a:t>
              </a:r>
            </a:p>
          </p:txBody>
        </p:sp>
        <p:sp>
          <p:nvSpPr>
            <p:cNvPr id="20" name="矩形 19"/>
            <p:cNvSpPr/>
            <p:nvPr/>
          </p:nvSpPr>
          <p:spPr>
            <a:xfrm>
              <a:off x="4981735" y="3198167"/>
              <a:ext cx="2214023" cy="46166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noFill/>
                <a:latin typeface="明兰" panose="02010600030101010101" pitchFamily="2" charset="-122"/>
                <a:ea typeface="明兰" panose="02010600030101010101" pitchFamily="2" charset="-122"/>
              </a:endParaRPr>
            </a:p>
          </p:txBody>
        </p:sp>
      </p:grpSp>
      <p:sp>
        <p:nvSpPr>
          <p:cNvPr id="24" name="文本框 23"/>
          <p:cNvSpPr txBox="1"/>
          <p:nvPr/>
        </p:nvSpPr>
        <p:spPr>
          <a:xfrm>
            <a:off x="1990711" y="1424142"/>
            <a:ext cx="971530" cy="646331"/>
          </a:xfrm>
          <a:prstGeom prst="rect">
            <a:avLst/>
          </a:prstGeom>
          <a:noFill/>
        </p:spPr>
        <p:txBody>
          <a:bodyPr wrap="square" rtlCol="0">
            <a:spAutoFit/>
          </a:bodyPr>
          <a:lstStyle>
            <a:defPPr>
              <a:defRPr lang="zh-CN"/>
            </a:defPPr>
            <a:lvl1pPr algn="ctr">
              <a:lnSpc>
                <a:spcPct val="150000"/>
              </a:lnSpc>
              <a:defRPr sz="1000" b="1">
                <a:solidFill>
                  <a:srgbClr val="323232"/>
                </a:solidFill>
                <a:latin typeface="造字工房悦黑体验版常规体" pitchFamily="50" charset="-122"/>
                <a:ea typeface="造字工房悦黑体验版常规体" pitchFamily="50" charset="-122"/>
              </a:defRPr>
            </a:lvl1pPr>
          </a:lstStyle>
          <a:p>
            <a:r>
              <a:rPr lang="en-US" altLang="zh-CN" sz="2400" spc="600" dirty="0">
                <a:solidFill>
                  <a:schemeClr val="tx1"/>
                </a:solidFill>
                <a:latin typeface="明兰" panose="02010600030101010101" pitchFamily="2" charset="-122"/>
                <a:ea typeface="明兰" panose="02010600030101010101" pitchFamily="2" charset="-122"/>
              </a:rPr>
              <a:t>01</a:t>
            </a:r>
            <a:endParaRPr lang="zh-CN" altLang="en-US" sz="2400" spc="600" dirty="0">
              <a:solidFill>
                <a:schemeClr val="tx1"/>
              </a:solidFill>
              <a:latin typeface="明兰" panose="02010600030101010101" pitchFamily="2" charset="-122"/>
              <a:ea typeface="明兰" panose="02010600030101010101" pitchFamily="2" charset="-122"/>
            </a:endParaRPr>
          </a:p>
        </p:txBody>
      </p:sp>
      <p:sp>
        <p:nvSpPr>
          <p:cNvPr id="31" name="矩形 30"/>
          <p:cNvSpPr/>
          <p:nvPr/>
        </p:nvSpPr>
        <p:spPr>
          <a:xfrm>
            <a:off x="662628" y="1944748"/>
            <a:ext cx="3483767" cy="500650"/>
          </a:xfrm>
          <a:prstGeom prst="rect">
            <a:avLst/>
          </a:prstGeom>
          <a:noFill/>
        </p:spPr>
        <p:txBody>
          <a:bodyPr wrap="square" rtlCol="0">
            <a:spAutoFit/>
          </a:bodyPr>
          <a:lstStyle/>
          <a:p>
            <a:pPr algn="ctr">
              <a:lnSpc>
                <a:spcPct val="150000"/>
              </a:lnSpc>
            </a:pPr>
            <a:r>
              <a:rPr lang="zh-CN" altLang="en-US" sz="2000" b="1" dirty="0" smtClean="0">
                <a:latin typeface="明兰" panose="02010600030101010101" pitchFamily="2" charset="-122"/>
                <a:ea typeface="明兰" panose="02010600030101010101" pitchFamily="2" charset="-122"/>
              </a:rPr>
              <a:t>研究背景及意义</a:t>
            </a:r>
            <a:endParaRPr lang="zh-CN" altLang="en-US" sz="2000" b="1" dirty="0">
              <a:latin typeface="明兰" panose="02010600030101010101" pitchFamily="2" charset="-122"/>
              <a:ea typeface="明兰" panose="02010600030101010101" pitchFamily="2" charset="-122"/>
            </a:endParaRPr>
          </a:p>
        </p:txBody>
      </p:sp>
      <p:cxnSp>
        <p:nvCxnSpPr>
          <p:cNvPr id="33" name="直接连接符 32"/>
          <p:cNvCxnSpPr/>
          <p:nvPr/>
        </p:nvCxnSpPr>
        <p:spPr>
          <a:xfrm>
            <a:off x="2198554" y="2574497"/>
            <a:ext cx="391472" cy="1"/>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033634" y="2872200"/>
            <a:ext cx="855021" cy="646331"/>
          </a:xfrm>
          <a:prstGeom prst="rect">
            <a:avLst/>
          </a:prstGeom>
          <a:noFill/>
        </p:spPr>
        <p:txBody>
          <a:bodyPr wrap="square" rtlCol="0">
            <a:spAutoFit/>
          </a:bodyPr>
          <a:lstStyle>
            <a:defPPr>
              <a:defRPr lang="zh-CN"/>
            </a:defPPr>
            <a:lvl1pPr algn="ctr">
              <a:lnSpc>
                <a:spcPct val="150000"/>
              </a:lnSpc>
              <a:defRPr sz="1000" b="1">
                <a:solidFill>
                  <a:srgbClr val="323232"/>
                </a:solidFill>
                <a:latin typeface="造字工房悦黑体验版常规体" pitchFamily="50" charset="-122"/>
                <a:ea typeface="造字工房悦黑体验版常规体" pitchFamily="50" charset="-122"/>
              </a:defRPr>
            </a:lvl1pPr>
          </a:lstStyle>
          <a:p>
            <a:r>
              <a:rPr lang="en-US" altLang="zh-CN" sz="2400" spc="600" dirty="0">
                <a:solidFill>
                  <a:schemeClr val="tx1"/>
                </a:solidFill>
                <a:latin typeface="明兰" panose="02010600030101010101" pitchFamily="2" charset="-122"/>
                <a:ea typeface="明兰" panose="02010600030101010101" pitchFamily="2" charset="-122"/>
              </a:rPr>
              <a:t>02</a:t>
            </a:r>
            <a:endParaRPr lang="zh-CN" altLang="en-US" sz="2400" spc="600" dirty="0">
              <a:solidFill>
                <a:schemeClr val="tx1"/>
              </a:solidFill>
              <a:latin typeface="明兰" panose="02010600030101010101" pitchFamily="2" charset="-122"/>
              <a:ea typeface="明兰" panose="02010600030101010101" pitchFamily="2" charset="-122"/>
            </a:endParaRPr>
          </a:p>
        </p:txBody>
      </p:sp>
      <p:sp>
        <p:nvSpPr>
          <p:cNvPr id="27" name="矩形 26"/>
          <p:cNvSpPr/>
          <p:nvPr/>
        </p:nvSpPr>
        <p:spPr>
          <a:xfrm>
            <a:off x="582397" y="3383950"/>
            <a:ext cx="3613852" cy="500650"/>
          </a:xfrm>
          <a:prstGeom prst="rect">
            <a:avLst/>
          </a:prstGeom>
          <a:noFill/>
        </p:spPr>
        <p:txBody>
          <a:bodyPr wrap="square" rtlCol="0">
            <a:spAutoFit/>
          </a:bodyPr>
          <a:lstStyle/>
          <a:p>
            <a:pPr algn="ctr">
              <a:lnSpc>
                <a:spcPct val="150000"/>
              </a:lnSpc>
            </a:pPr>
            <a:r>
              <a:rPr lang="zh-CN" altLang="en-US" sz="2000" b="1" dirty="0" smtClean="0">
                <a:latin typeface="明兰" panose="02010600030101010101" pitchFamily="2" charset="-122"/>
                <a:ea typeface="明兰" panose="02010600030101010101" pitchFamily="2" charset="-122"/>
              </a:rPr>
              <a:t>住宅</a:t>
            </a:r>
            <a:r>
              <a:rPr lang="zh-CN" altLang="en-US" sz="2000" b="1" dirty="0">
                <a:latin typeface="明兰" panose="02010600030101010101" pitchFamily="2" charset="-122"/>
                <a:ea typeface="明兰" panose="02010600030101010101" pitchFamily="2" charset="-122"/>
              </a:rPr>
              <a:t>价格的区域差异研究</a:t>
            </a:r>
          </a:p>
        </p:txBody>
      </p:sp>
      <p:cxnSp>
        <p:nvCxnSpPr>
          <p:cNvPr id="34" name="直接连接符 33"/>
          <p:cNvCxnSpPr/>
          <p:nvPr/>
        </p:nvCxnSpPr>
        <p:spPr>
          <a:xfrm>
            <a:off x="2198554" y="4020210"/>
            <a:ext cx="391472" cy="1"/>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027691" y="4185024"/>
            <a:ext cx="866906" cy="646331"/>
          </a:xfrm>
          <a:prstGeom prst="rect">
            <a:avLst/>
          </a:prstGeom>
          <a:noFill/>
        </p:spPr>
        <p:txBody>
          <a:bodyPr wrap="square" rtlCol="0">
            <a:spAutoFit/>
          </a:bodyPr>
          <a:lstStyle>
            <a:defPPr>
              <a:defRPr lang="zh-CN"/>
            </a:defPPr>
            <a:lvl1pPr algn="ctr">
              <a:lnSpc>
                <a:spcPct val="150000"/>
              </a:lnSpc>
              <a:defRPr sz="1000" b="1">
                <a:solidFill>
                  <a:srgbClr val="323232"/>
                </a:solidFill>
                <a:latin typeface="造字工房悦黑体验版常规体" pitchFamily="50" charset="-122"/>
                <a:ea typeface="造字工房悦黑体验版常规体" pitchFamily="50" charset="-122"/>
              </a:defRPr>
            </a:lvl1pPr>
          </a:lstStyle>
          <a:p>
            <a:r>
              <a:rPr lang="en-US" altLang="zh-CN" sz="2400" spc="600" dirty="0">
                <a:solidFill>
                  <a:schemeClr val="tx1"/>
                </a:solidFill>
                <a:latin typeface="明兰" panose="02010600030101010101" pitchFamily="2" charset="-122"/>
                <a:ea typeface="明兰" panose="02010600030101010101" pitchFamily="2" charset="-122"/>
              </a:rPr>
              <a:t>03</a:t>
            </a:r>
            <a:endParaRPr lang="zh-CN" altLang="en-US" sz="2400" spc="600" dirty="0">
              <a:solidFill>
                <a:schemeClr val="tx1"/>
              </a:solidFill>
              <a:latin typeface="明兰" panose="02010600030101010101" pitchFamily="2" charset="-122"/>
              <a:ea typeface="明兰" panose="02010600030101010101" pitchFamily="2" charset="-122"/>
            </a:endParaRPr>
          </a:p>
        </p:txBody>
      </p:sp>
      <p:sp>
        <p:nvSpPr>
          <p:cNvPr id="32" name="矩形 31"/>
          <p:cNvSpPr/>
          <p:nvPr/>
        </p:nvSpPr>
        <p:spPr>
          <a:xfrm>
            <a:off x="597585" y="4750167"/>
            <a:ext cx="3613852" cy="500650"/>
          </a:xfrm>
          <a:prstGeom prst="rect">
            <a:avLst/>
          </a:prstGeom>
          <a:noFill/>
        </p:spPr>
        <p:txBody>
          <a:bodyPr wrap="square" rtlCol="0">
            <a:spAutoFit/>
          </a:bodyPr>
          <a:lstStyle/>
          <a:p>
            <a:pPr algn="ctr">
              <a:lnSpc>
                <a:spcPct val="150000"/>
              </a:lnSpc>
            </a:pPr>
            <a:r>
              <a:rPr lang="zh-CN" altLang="en-US" sz="2000" b="1" dirty="0" smtClean="0">
                <a:latin typeface="明兰" panose="02010600030101010101" pitchFamily="2" charset="-122"/>
                <a:ea typeface="明兰" panose="02010600030101010101" pitchFamily="2" charset="-122"/>
              </a:rPr>
              <a:t>城市内房价分布研究方法</a:t>
            </a:r>
            <a:endParaRPr lang="zh-CN" altLang="en-US" sz="2000" b="1" dirty="0">
              <a:latin typeface="明兰" panose="02010600030101010101" pitchFamily="2" charset="-122"/>
              <a:ea typeface="明兰" panose="02010600030101010101" pitchFamily="2" charset="-122"/>
            </a:endParaRPr>
          </a:p>
        </p:txBody>
      </p:sp>
      <p:cxnSp>
        <p:nvCxnSpPr>
          <p:cNvPr id="37" name="直接连接符 36"/>
          <p:cNvCxnSpPr/>
          <p:nvPr/>
        </p:nvCxnSpPr>
        <p:spPr>
          <a:xfrm>
            <a:off x="2193587" y="5369323"/>
            <a:ext cx="391472" cy="1"/>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933919" y="926327"/>
            <a:ext cx="3580284" cy="5095741"/>
          </a:xfrm>
          <a:prstGeom prst="rect">
            <a:avLst/>
          </a:prstGeom>
          <a:noFill/>
          <a:ln w="31750" cap="sq">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明兰" panose="02010600030101010101" pitchFamily="2" charset="-122"/>
              <a:ea typeface="明兰" panose="02010600030101010101" pitchFamily="2" charset="-122"/>
            </a:endParaRPr>
          </a:p>
        </p:txBody>
      </p:sp>
      <p:sp>
        <p:nvSpPr>
          <p:cNvPr id="23" name="文本框 22"/>
          <p:cNvSpPr txBox="1"/>
          <p:nvPr/>
        </p:nvSpPr>
        <p:spPr>
          <a:xfrm>
            <a:off x="9317406" y="1392371"/>
            <a:ext cx="971530" cy="571631"/>
          </a:xfrm>
          <a:prstGeom prst="rect">
            <a:avLst/>
          </a:prstGeom>
          <a:noFill/>
        </p:spPr>
        <p:txBody>
          <a:bodyPr wrap="square" rtlCol="0">
            <a:spAutoFit/>
          </a:bodyPr>
          <a:lstStyle>
            <a:defPPr>
              <a:defRPr lang="zh-CN"/>
            </a:defPPr>
            <a:lvl1pPr algn="ctr">
              <a:lnSpc>
                <a:spcPct val="150000"/>
              </a:lnSpc>
              <a:defRPr sz="1000" b="1">
                <a:solidFill>
                  <a:srgbClr val="323232"/>
                </a:solidFill>
                <a:latin typeface="造字工房悦黑体验版常规体" pitchFamily="50" charset="-122"/>
                <a:ea typeface="造字工房悦黑体验版常规体" pitchFamily="50" charset="-122"/>
              </a:defRPr>
            </a:lvl1pPr>
          </a:lstStyle>
          <a:p>
            <a:r>
              <a:rPr lang="en-US" altLang="zh-CN" sz="2400" spc="600" dirty="0" smtClean="0">
                <a:solidFill>
                  <a:schemeClr val="tx1"/>
                </a:solidFill>
                <a:latin typeface="明兰" panose="02010600030101010101" pitchFamily="2" charset="-122"/>
                <a:ea typeface="明兰" panose="02010600030101010101" pitchFamily="2" charset="-122"/>
              </a:rPr>
              <a:t>04</a:t>
            </a:r>
            <a:endParaRPr lang="zh-CN" altLang="en-US" sz="2400" spc="600" dirty="0">
              <a:solidFill>
                <a:schemeClr val="tx1"/>
              </a:solidFill>
              <a:latin typeface="明兰" panose="02010600030101010101" pitchFamily="2" charset="-122"/>
              <a:ea typeface="明兰" panose="02010600030101010101" pitchFamily="2" charset="-122"/>
            </a:endParaRPr>
          </a:p>
        </p:txBody>
      </p:sp>
      <p:sp>
        <p:nvSpPr>
          <p:cNvPr id="28" name="矩形 27"/>
          <p:cNvSpPr/>
          <p:nvPr/>
        </p:nvSpPr>
        <p:spPr>
          <a:xfrm>
            <a:off x="7989323" y="1912977"/>
            <a:ext cx="3483767" cy="500906"/>
          </a:xfrm>
          <a:prstGeom prst="rect">
            <a:avLst/>
          </a:prstGeom>
          <a:noFill/>
        </p:spPr>
        <p:txBody>
          <a:bodyPr wrap="square" rtlCol="0">
            <a:spAutoFit/>
          </a:bodyPr>
          <a:lstStyle/>
          <a:p>
            <a:pPr algn="ctr">
              <a:lnSpc>
                <a:spcPct val="150000"/>
              </a:lnSpc>
            </a:pPr>
            <a:r>
              <a:rPr lang="zh-CN" altLang="en-US" sz="2000" b="1" dirty="0" smtClean="0">
                <a:latin typeface="明兰" panose="02010600030101010101" pitchFamily="2" charset="-122"/>
                <a:ea typeface="明兰" panose="02010600030101010101" pitchFamily="2" charset="-122"/>
              </a:rPr>
              <a:t>实践研究</a:t>
            </a:r>
            <a:endParaRPr lang="zh-CN" altLang="en-US" sz="2000" b="1" dirty="0">
              <a:latin typeface="明兰" panose="02010600030101010101" pitchFamily="2" charset="-122"/>
              <a:ea typeface="明兰" panose="02010600030101010101" pitchFamily="2" charset="-122"/>
            </a:endParaRPr>
          </a:p>
        </p:txBody>
      </p:sp>
      <p:cxnSp>
        <p:nvCxnSpPr>
          <p:cNvPr id="30" name="直接连接符 29"/>
          <p:cNvCxnSpPr/>
          <p:nvPr/>
        </p:nvCxnSpPr>
        <p:spPr>
          <a:xfrm>
            <a:off x="9525249" y="2542726"/>
            <a:ext cx="391472" cy="1"/>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9360329" y="2840429"/>
            <a:ext cx="855021" cy="571631"/>
          </a:xfrm>
          <a:prstGeom prst="rect">
            <a:avLst/>
          </a:prstGeom>
          <a:noFill/>
        </p:spPr>
        <p:txBody>
          <a:bodyPr wrap="square" rtlCol="0">
            <a:spAutoFit/>
          </a:bodyPr>
          <a:lstStyle>
            <a:defPPr>
              <a:defRPr lang="zh-CN"/>
            </a:defPPr>
            <a:lvl1pPr algn="ctr">
              <a:lnSpc>
                <a:spcPct val="150000"/>
              </a:lnSpc>
              <a:defRPr sz="1000" b="1">
                <a:solidFill>
                  <a:srgbClr val="323232"/>
                </a:solidFill>
                <a:latin typeface="造字工房悦黑体验版常规体" pitchFamily="50" charset="-122"/>
                <a:ea typeface="造字工房悦黑体验版常规体" pitchFamily="50" charset="-122"/>
              </a:defRPr>
            </a:lvl1pPr>
          </a:lstStyle>
          <a:p>
            <a:r>
              <a:rPr lang="en-US" altLang="zh-CN" sz="2400" spc="600" dirty="0" smtClean="0">
                <a:solidFill>
                  <a:schemeClr val="tx1"/>
                </a:solidFill>
                <a:latin typeface="明兰" panose="02010600030101010101" pitchFamily="2" charset="-122"/>
                <a:ea typeface="明兰" panose="02010600030101010101" pitchFamily="2" charset="-122"/>
              </a:rPr>
              <a:t>05</a:t>
            </a:r>
            <a:endParaRPr lang="zh-CN" altLang="en-US" sz="2400" spc="600" dirty="0">
              <a:solidFill>
                <a:schemeClr val="tx1"/>
              </a:solidFill>
              <a:latin typeface="明兰" panose="02010600030101010101" pitchFamily="2" charset="-122"/>
              <a:ea typeface="明兰" panose="02010600030101010101" pitchFamily="2" charset="-122"/>
            </a:endParaRPr>
          </a:p>
        </p:txBody>
      </p:sp>
      <p:sp>
        <p:nvSpPr>
          <p:cNvPr id="36" name="矩形 35"/>
          <p:cNvSpPr/>
          <p:nvPr/>
        </p:nvSpPr>
        <p:spPr>
          <a:xfrm>
            <a:off x="7909092" y="3352179"/>
            <a:ext cx="3613852" cy="553998"/>
          </a:xfrm>
          <a:prstGeom prst="rect">
            <a:avLst/>
          </a:prstGeom>
          <a:noFill/>
        </p:spPr>
        <p:txBody>
          <a:bodyPr wrap="square" rtlCol="0">
            <a:spAutoFit/>
          </a:bodyPr>
          <a:lstStyle/>
          <a:p>
            <a:pPr algn="ctr">
              <a:lnSpc>
                <a:spcPct val="150000"/>
              </a:lnSpc>
            </a:pPr>
            <a:r>
              <a:rPr lang="zh-CN" altLang="en-US" sz="2000" b="1" dirty="0" smtClean="0">
                <a:latin typeface="明兰" panose="02010600030101010101" pitchFamily="2" charset="-122"/>
                <a:ea typeface="明兰" panose="02010600030101010101" pitchFamily="2" charset="-122"/>
              </a:rPr>
              <a:t>展望</a:t>
            </a:r>
            <a:endParaRPr lang="zh-CN" altLang="en-US" sz="2000" b="1" dirty="0">
              <a:latin typeface="明兰" panose="02010600030101010101" pitchFamily="2" charset="-122"/>
              <a:ea typeface="明兰" panose="02010600030101010101" pitchFamily="2" charset="-122"/>
            </a:endParaRPr>
          </a:p>
        </p:txBody>
      </p:sp>
      <p:cxnSp>
        <p:nvCxnSpPr>
          <p:cNvPr id="38" name="直接连接符 37"/>
          <p:cNvCxnSpPr/>
          <p:nvPr/>
        </p:nvCxnSpPr>
        <p:spPr>
          <a:xfrm>
            <a:off x="9525249" y="3988439"/>
            <a:ext cx="391472" cy="1"/>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354386" y="4153253"/>
            <a:ext cx="866906" cy="571631"/>
          </a:xfrm>
          <a:prstGeom prst="rect">
            <a:avLst/>
          </a:prstGeom>
          <a:noFill/>
        </p:spPr>
        <p:txBody>
          <a:bodyPr wrap="square" rtlCol="0">
            <a:spAutoFit/>
          </a:bodyPr>
          <a:lstStyle>
            <a:defPPr>
              <a:defRPr lang="zh-CN"/>
            </a:defPPr>
            <a:lvl1pPr algn="ctr">
              <a:lnSpc>
                <a:spcPct val="150000"/>
              </a:lnSpc>
              <a:defRPr sz="1000" b="1">
                <a:solidFill>
                  <a:srgbClr val="323232"/>
                </a:solidFill>
                <a:latin typeface="造字工房悦黑体验版常规体" pitchFamily="50" charset="-122"/>
                <a:ea typeface="造字工房悦黑体验版常规体" pitchFamily="50" charset="-122"/>
              </a:defRPr>
            </a:lvl1pPr>
          </a:lstStyle>
          <a:p>
            <a:r>
              <a:rPr lang="en-US" altLang="zh-CN" sz="2400" spc="600" dirty="0" smtClean="0">
                <a:solidFill>
                  <a:schemeClr val="tx1"/>
                </a:solidFill>
                <a:latin typeface="明兰" panose="02010600030101010101" pitchFamily="2" charset="-122"/>
                <a:ea typeface="明兰" panose="02010600030101010101" pitchFamily="2" charset="-122"/>
              </a:rPr>
              <a:t>06</a:t>
            </a:r>
            <a:endParaRPr lang="zh-CN" altLang="en-US" sz="2400" spc="600" dirty="0">
              <a:solidFill>
                <a:schemeClr val="tx1"/>
              </a:solidFill>
              <a:latin typeface="明兰" panose="02010600030101010101" pitchFamily="2" charset="-122"/>
              <a:ea typeface="明兰" panose="02010600030101010101" pitchFamily="2" charset="-122"/>
            </a:endParaRPr>
          </a:p>
        </p:txBody>
      </p:sp>
      <p:sp>
        <p:nvSpPr>
          <p:cNvPr id="41" name="矩形 40"/>
          <p:cNvSpPr/>
          <p:nvPr/>
        </p:nvSpPr>
        <p:spPr>
          <a:xfrm>
            <a:off x="7924280" y="4718396"/>
            <a:ext cx="3613852" cy="498085"/>
          </a:xfrm>
          <a:prstGeom prst="rect">
            <a:avLst/>
          </a:prstGeom>
          <a:noFill/>
        </p:spPr>
        <p:txBody>
          <a:bodyPr wrap="square" rtlCol="0">
            <a:spAutoFit/>
          </a:bodyPr>
          <a:lstStyle/>
          <a:p>
            <a:pPr algn="ctr">
              <a:lnSpc>
                <a:spcPct val="150000"/>
              </a:lnSpc>
            </a:pPr>
            <a:r>
              <a:rPr lang="zh-CN" altLang="en-US" sz="2000" b="1" dirty="0" smtClean="0">
                <a:latin typeface="明兰" panose="02010600030101010101" pitchFamily="2" charset="-122"/>
                <a:ea typeface="明兰" panose="02010600030101010101" pitchFamily="2" charset="-122"/>
              </a:rPr>
              <a:t>参考文献</a:t>
            </a:r>
            <a:endParaRPr lang="zh-CN" altLang="en-US" sz="2000" b="1" dirty="0">
              <a:latin typeface="明兰" panose="02010600030101010101" pitchFamily="2" charset="-122"/>
              <a:ea typeface="明兰" panose="02010600030101010101" pitchFamily="2" charset="-122"/>
            </a:endParaRPr>
          </a:p>
        </p:txBody>
      </p:sp>
      <p:cxnSp>
        <p:nvCxnSpPr>
          <p:cNvPr id="42" name="直接连接符 41"/>
          <p:cNvCxnSpPr/>
          <p:nvPr/>
        </p:nvCxnSpPr>
        <p:spPr>
          <a:xfrm>
            <a:off x="9520282" y="5337552"/>
            <a:ext cx="391472" cy="1"/>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248173"/>
      </p:ext>
    </p:extLst>
  </p:cSld>
  <p:clrMapOvr>
    <a:masterClrMapping/>
  </p:clrMapOvr>
  <mc:AlternateContent xmlns:mc="http://schemas.openxmlformats.org/markup-compatibility/2006" xmlns:p14="http://schemas.microsoft.com/office/powerpoint/2010/main">
    <mc:Choice Requires="p14">
      <p:transition p14:dur="0" advTm="5797"/>
    </mc:Choice>
    <mc:Fallback xmlns="">
      <p:transition advTm="57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childTnLst>
                                </p:cTn>
                              </p:par>
                            </p:childTnLst>
                          </p:cTn>
                        </p:par>
                        <p:par>
                          <p:cTn id="8" fill="hold">
                            <p:stCondLst>
                              <p:cond delay="750"/>
                            </p:stCondLst>
                            <p:childTnLst>
                              <p:par>
                                <p:cTn id="9" presetID="12" presetClass="entr" presetSubtype="2"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1000"/>
                                        <p:tgtEl>
                                          <p:spTgt spid="40"/>
                                        </p:tgtEl>
                                        <p:attrNameLst>
                                          <p:attrName>ppt_x</p:attrName>
                                        </p:attrNameLst>
                                      </p:cBhvr>
                                      <p:tavLst>
                                        <p:tav tm="0">
                                          <p:val>
                                            <p:strVal val="#ppt_x+#ppt_w*1.125000"/>
                                          </p:val>
                                        </p:tav>
                                        <p:tav tm="100000">
                                          <p:val>
                                            <p:strVal val="#ppt_x"/>
                                          </p:val>
                                        </p:tav>
                                      </p:tavLst>
                                    </p:anim>
                                    <p:animEffect transition="in" filter="wipe(left)">
                                      <p:cBhvr>
                                        <p:cTn id="12" dur="1000"/>
                                        <p:tgtEl>
                                          <p:spTgt spid="40"/>
                                        </p:tgtEl>
                                      </p:cBhvr>
                                    </p:animEffect>
                                  </p:childTnLst>
                                </p:cTn>
                              </p:par>
                              <p:par>
                                <p:cTn id="13" presetID="17" presetClass="entr" presetSubtype="10" fill="hold" grpId="0" nodeType="withEffect">
                                  <p:stCondLst>
                                    <p:cond delay="200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200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strVal val="#ppt_h"/>
                                          </p:val>
                                        </p:tav>
                                        <p:tav tm="100000">
                                          <p:val>
                                            <p:strVal val="#ppt_h"/>
                                          </p:val>
                                        </p:tav>
                                      </p:tavLst>
                                    </p:anim>
                                  </p:childTnLst>
                                </p:cTn>
                              </p:par>
                              <p:par>
                                <p:cTn id="21" presetID="23" presetClass="entr" presetSubtype="288" fill="hold" grpId="0" nodeType="withEffect">
                                  <p:stCondLst>
                                    <p:cond delay="2500"/>
                                  </p:stCondLst>
                                  <p:iterate type="lt">
                                    <p:tmPct val="10000"/>
                                  </p:iterate>
                                  <p:childTnLst>
                                    <p:set>
                                      <p:cBhvr>
                                        <p:cTn id="22" dur="1" fill="hold">
                                          <p:stCondLst>
                                            <p:cond delay="0"/>
                                          </p:stCondLst>
                                        </p:cTn>
                                        <p:tgtEl>
                                          <p:spTgt spid="31"/>
                                        </p:tgtEl>
                                        <p:attrNameLst>
                                          <p:attrName>style.visibility</p:attrName>
                                        </p:attrNameLst>
                                      </p:cBhvr>
                                      <p:to>
                                        <p:strVal val="visible"/>
                                      </p:to>
                                    </p:set>
                                    <p:anim calcmode="lin" valueType="num">
                                      <p:cBhvr>
                                        <p:cTn id="23" dur="1000" fill="hold"/>
                                        <p:tgtEl>
                                          <p:spTgt spid="31"/>
                                        </p:tgtEl>
                                        <p:attrNameLst>
                                          <p:attrName>ppt_w</p:attrName>
                                        </p:attrNameLst>
                                      </p:cBhvr>
                                      <p:tavLst>
                                        <p:tav tm="0">
                                          <p:val>
                                            <p:strVal val="4/3*#ppt_w"/>
                                          </p:val>
                                        </p:tav>
                                        <p:tav tm="100000">
                                          <p:val>
                                            <p:strVal val="#ppt_w"/>
                                          </p:val>
                                        </p:tav>
                                      </p:tavLst>
                                    </p:anim>
                                    <p:anim calcmode="lin" valueType="num">
                                      <p:cBhvr>
                                        <p:cTn id="24" dur="1000" fill="hold"/>
                                        <p:tgtEl>
                                          <p:spTgt spid="31"/>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2500"/>
                                  </p:stCondLst>
                                  <p:iterate type="lt">
                                    <p:tmPct val="10000"/>
                                  </p:iterate>
                                  <p:childTnLst>
                                    <p:set>
                                      <p:cBhvr>
                                        <p:cTn id="26" dur="1" fill="hold">
                                          <p:stCondLst>
                                            <p:cond delay="0"/>
                                          </p:stCondLst>
                                        </p:cTn>
                                        <p:tgtEl>
                                          <p:spTgt spid="27"/>
                                        </p:tgtEl>
                                        <p:attrNameLst>
                                          <p:attrName>style.visibility</p:attrName>
                                        </p:attrNameLst>
                                      </p:cBhvr>
                                      <p:to>
                                        <p:strVal val="visible"/>
                                      </p:to>
                                    </p:set>
                                    <p:anim calcmode="lin" valueType="num">
                                      <p:cBhvr>
                                        <p:cTn id="27" dur="1000" fill="hold"/>
                                        <p:tgtEl>
                                          <p:spTgt spid="27"/>
                                        </p:tgtEl>
                                        <p:attrNameLst>
                                          <p:attrName>ppt_w</p:attrName>
                                        </p:attrNameLst>
                                      </p:cBhvr>
                                      <p:tavLst>
                                        <p:tav tm="0">
                                          <p:val>
                                            <p:strVal val="4/3*#ppt_w"/>
                                          </p:val>
                                        </p:tav>
                                        <p:tav tm="100000">
                                          <p:val>
                                            <p:strVal val="#ppt_w"/>
                                          </p:val>
                                        </p:tav>
                                      </p:tavLst>
                                    </p:anim>
                                    <p:anim calcmode="lin" valueType="num">
                                      <p:cBhvr>
                                        <p:cTn id="28" dur="1000" fill="hold"/>
                                        <p:tgtEl>
                                          <p:spTgt spid="27"/>
                                        </p:tgtEl>
                                        <p:attrNameLst>
                                          <p:attrName>ppt_h</p:attrName>
                                        </p:attrNameLst>
                                      </p:cBhvr>
                                      <p:tavLst>
                                        <p:tav tm="0">
                                          <p:val>
                                            <p:strVal val="4/3*#ppt_h"/>
                                          </p:val>
                                        </p:tav>
                                        <p:tav tm="100000">
                                          <p:val>
                                            <p:strVal val="#ppt_h"/>
                                          </p:val>
                                        </p:tav>
                                      </p:tavLst>
                                    </p:anim>
                                  </p:childTnLst>
                                </p:cTn>
                              </p:par>
                              <p:par>
                                <p:cTn id="29" presetID="10" presetClass="entr" presetSubtype="0" fill="hold" nodeType="withEffect">
                                  <p:stCondLst>
                                    <p:cond delay="42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250"/>
                                        <p:tgtEl>
                                          <p:spTgt spid="33"/>
                                        </p:tgtEl>
                                      </p:cBhvr>
                                    </p:animEffect>
                                  </p:childTnLst>
                                </p:cTn>
                              </p:par>
                              <p:par>
                                <p:cTn id="32" presetID="10" presetClass="entr" presetSubtype="0" fill="hold" nodeType="withEffect">
                                  <p:stCondLst>
                                    <p:cond delay="425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250"/>
                                        <p:tgtEl>
                                          <p:spTgt spid="34"/>
                                        </p:tgtEl>
                                      </p:cBhvr>
                                    </p:animEffect>
                                  </p:childTnLst>
                                </p:cTn>
                              </p:par>
                              <p:par>
                                <p:cTn id="35" presetID="17" presetClass="entr" presetSubtype="10" fill="hold" grpId="0" nodeType="withEffect">
                                  <p:stCondLst>
                                    <p:cond delay="200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strVal val="#ppt_h"/>
                                          </p:val>
                                        </p:tav>
                                        <p:tav tm="100000">
                                          <p:val>
                                            <p:strVal val="#ppt_h"/>
                                          </p:val>
                                        </p:tav>
                                      </p:tavLst>
                                    </p:anim>
                                  </p:childTnLst>
                                </p:cTn>
                              </p:par>
                              <p:par>
                                <p:cTn id="39" presetID="23" presetClass="entr" presetSubtype="288" fill="hold" grpId="0" nodeType="withEffect">
                                  <p:stCondLst>
                                    <p:cond delay="2500"/>
                                  </p:stCondLst>
                                  <p:iterate type="lt">
                                    <p:tmPct val="10000"/>
                                  </p:iterate>
                                  <p:childTnLst>
                                    <p:set>
                                      <p:cBhvr>
                                        <p:cTn id="40" dur="1" fill="hold">
                                          <p:stCondLst>
                                            <p:cond delay="0"/>
                                          </p:stCondLst>
                                        </p:cTn>
                                        <p:tgtEl>
                                          <p:spTgt spid="32"/>
                                        </p:tgtEl>
                                        <p:attrNameLst>
                                          <p:attrName>style.visibility</p:attrName>
                                        </p:attrNameLst>
                                      </p:cBhvr>
                                      <p:to>
                                        <p:strVal val="visible"/>
                                      </p:to>
                                    </p:set>
                                    <p:anim calcmode="lin" valueType="num">
                                      <p:cBhvr>
                                        <p:cTn id="41" dur="1000" fill="hold"/>
                                        <p:tgtEl>
                                          <p:spTgt spid="32"/>
                                        </p:tgtEl>
                                        <p:attrNameLst>
                                          <p:attrName>ppt_w</p:attrName>
                                        </p:attrNameLst>
                                      </p:cBhvr>
                                      <p:tavLst>
                                        <p:tav tm="0">
                                          <p:val>
                                            <p:strVal val="4/3*#ppt_w"/>
                                          </p:val>
                                        </p:tav>
                                        <p:tav tm="100000">
                                          <p:val>
                                            <p:strVal val="#ppt_w"/>
                                          </p:val>
                                        </p:tav>
                                      </p:tavLst>
                                    </p:anim>
                                    <p:anim calcmode="lin" valueType="num">
                                      <p:cBhvr>
                                        <p:cTn id="42" dur="1000" fill="hold"/>
                                        <p:tgtEl>
                                          <p:spTgt spid="32"/>
                                        </p:tgtEl>
                                        <p:attrNameLst>
                                          <p:attrName>ppt_h</p:attrName>
                                        </p:attrNameLst>
                                      </p:cBhvr>
                                      <p:tavLst>
                                        <p:tav tm="0">
                                          <p:val>
                                            <p:strVal val="4/3*#ppt_h"/>
                                          </p:val>
                                        </p:tav>
                                        <p:tav tm="100000">
                                          <p:val>
                                            <p:strVal val="#ppt_h"/>
                                          </p:val>
                                        </p:tav>
                                      </p:tavLst>
                                    </p:anim>
                                  </p:childTnLst>
                                </p:cTn>
                              </p:par>
                              <p:par>
                                <p:cTn id="43" presetID="10" presetClass="entr" presetSubtype="0" fill="hold" nodeType="withEffect">
                                  <p:stCondLst>
                                    <p:cond delay="425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250"/>
                                        <p:tgtEl>
                                          <p:spTgt spid="37"/>
                                        </p:tgtEl>
                                      </p:cBhvr>
                                    </p:animEffect>
                                  </p:childTnLst>
                                </p:cTn>
                              </p:par>
                            </p:childTnLst>
                          </p:cTn>
                        </p:par>
                        <p:par>
                          <p:cTn id="46" fill="hold">
                            <p:stCondLst>
                              <p:cond delay="5250"/>
                            </p:stCondLst>
                            <p:childTnLst>
                              <p:par>
                                <p:cTn id="47" presetID="12" presetClass="entr" presetSubtype="2"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1000"/>
                                        <p:tgtEl>
                                          <p:spTgt spid="22"/>
                                        </p:tgtEl>
                                        <p:attrNameLst>
                                          <p:attrName>ppt_x</p:attrName>
                                        </p:attrNameLst>
                                      </p:cBhvr>
                                      <p:tavLst>
                                        <p:tav tm="0">
                                          <p:val>
                                            <p:strVal val="#ppt_x+#ppt_w*1.125000"/>
                                          </p:val>
                                        </p:tav>
                                        <p:tav tm="100000">
                                          <p:val>
                                            <p:strVal val="#ppt_x"/>
                                          </p:val>
                                        </p:tav>
                                      </p:tavLst>
                                    </p:anim>
                                    <p:animEffect transition="in" filter="wipe(left)">
                                      <p:cBhvr>
                                        <p:cTn id="50" dur="1000"/>
                                        <p:tgtEl>
                                          <p:spTgt spid="22"/>
                                        </p:tgtEl>
                                      </p:cBhvr>
                                    </p:animEffect>
                                  </p:childTnLst>
                                </p:cTn>
                              </p:par>
                              <p:par>
                                <p:cTn id="51" presetID="17" presetClass="entr" presetSubtype="10" fill="hold" grpId="0" nodeType="withEffect">
                                  <p:stCondLst>
                                    <p:cond delay="200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2000"/>
                                  </p:stCondLst>
                                  <p:childTnLst>
                                    <p:set>
                                      <p:cBhvr>
                                        <p:cTn id="56" dur="1" fill="hold">
                                          <p:stCondLst>
                                            <p:cond delay="0"/>
                                          </p:stCondLst>
                                        </p:cTn>
                                        <p:tgtEl>
                                          <p:spTgt spid="35"/>
                                        </p:tgtEl>
                                        <p:attrNameLst>
                                          <p:attrName>style.visibility</p:attrName>
                                        </p:attrNameLst>
                                      </p:cBhvr>
                                      <p:to>
                                        <p:strVal val="visible"/>
                                      </p:to>
                                    </p:set>
                                    <p:anim calcmode="lin" valueType="num">
                                      <p:cBhvr>
                                        <p:cTn id="57" dur="500" fill="hold"/>
                                        <p:tgtEl>
                                          <p:spTgt spid="35"/>
                                        </p:tgtEl>
                                        <p:attrNameLst>
                                          <p:attrName>ppt_w</p:attrName>
                                        </p:attrNameLst>
                                      </p:cBhvr>
                                      <p:tavLst>
                                        <p:tav tm="0">
                                          <p:val>
                                            <p:fltVal val="0"/>
                                          </p:val>
                                        </p:tav>
                                        <p:tav tm="100000">
                                          <p:val>
                                            <p:strVal val="#ppt_w"/>
                                          </p:val>
                                        </p:tav>
                                      </p:tavLst>
                                    </p:anim>
                                    <p:anim calcmode="lin" valueType="num">
                                      <p:cBhvr>
                                        <p:cTn id="58" dur="500" fill="hold"/>
                                        <p:tgtEl>
                                          <p:spTgt spid="35"/>
                                        </p:tgtEl>
                                        <p:attrNameLst>
                                          <p:attrName>ppt_h</p:attrName>
                                        </p:attrNameLst>
                                      </p:cBhvr>
                                      <p:tavLst>
                                        <p:tav tm="0">
                                          <p:val>
                                            <p:strVal val="#ppt_h"/>
                                          </p:val>
                                        </p:tav>
                                        <p:tav tm="100000">
                                          <p:val>
                                            <p:strVal val="#ppt_h"/>
                                          </p:val>
                                        </p:tav>
                                      </p:tavLst>
                                    </p:anim>
                                  </p:childTnLst>
                                </p:cTn>
                              </p:par>
                              <p:par>
                                <p:cTn id="59" presetID="23" presetClass="entr" presetSubtype="288" fill="hold" grpId="0" nodeType="withEffect">
                                  <p:stCondLst>
                                    <p:cond delay="2500"/>
                                  </p:stCondLst>
                                  <p:iterate type="lt">
                                    <p:tmPct val="10000"/>
                                  </p:iterate>
                                  <p:childTnLst>
                                    <p:set>
                                      <p:cBhvr>
                                        <p:cTn id="60" dur="1" fill="hold">
                                          <p:stCondLst>
                                            <p:cond delay="0"/>
                                          </p:stCondLst>
                                        </p:cTn>
                                        <p:tgtEl>
                                          <p:spTgt spid="28"/>
                                        </p:tgtEl>
                                        <p:attrNameLst>
                                          <p:attrName>style.visibility</p:attrName>
                                        </p:attrNameLst>
                                      </p:cBhvr>
                                      <p:to>
                                        <p:strVal val="visible"/>
                                      </p:to>
                                    </p:set>
                                    <p:anim calcmode="lin" valueType="num">
                                      <p:cBhvr>
                                        <p:cTn id="61" dur="1000" fill="hold"/>
                                        <p:tgtEl>
                                          <p:spTgt spid="28"/>
                                        </p:tgtEl>
                                        <p:attrNameLst>
                                          <p:attrName>ppt_w</p:attrName>
                                        </p:attrNameLst>
                                      </p:cBhvr>
                                      <p:tavLst>
                                        <p:tav tm="0">
                                          <p:val>
                                            <p:strVal val="4/3*#ppt_w"/>
                                          </p:val>
                                        </p:tav>
                                        <p:tav tm="100000">
                                          <p:val>
                                            <p:strVal val="#ppt_w"/>
                                          </p:val>
                                        </p:tav>
                                      </p:tavLst>
                                    </p:anim>
                                    <p:anim calcmode="lin" valueType="num">
                                      <p:cBhvr>
                                        <p:cTn id="62" dur="1000" fill="hold"/>
                                        <p:tgtEl>
                                          <p:spTgt spid="28"/>
                                        </p:tgtEl>
                                        <p:attrNameLst>
                                          <p:attrName>ppt_h</p:attrName>
                                        </p:attrNameLst>
                                      </p:cBhvr>
                                      <p:tavLst>
                                        <p:tav tm="0">
                                          <p:val>
                                            <p:strVal val="4/3*#ppt_h"/>
                                          </p:val>
                                        </p:tav>
                                        <p:tav tm="100000">
                                          <p:val>
                                            <p:strVal val="#ppt_h"/>
                                          </p:val>
                                        </p:tav>
                                      </p:tavLst>
                                    </p:anim>
                                  </p:childTnLst>
                                </p:cTn>
                              </p:par>
                              <p:par>
                                <p:cTn id="63" presetID="23" presetClass="entr" presetSubtype="288" fill="hold" grpId="0" nodeType="withEffect">
                                  <p:stCondLst>
                                    <p:cond delay="2500"/>
                                  </p:stCondLst>
                                  <p:iterate type="lt">
                                    <p:tmPct val="10000"/>
                                  </p:iterate>
                                  <p:childTnLst>
                                    <p:set>
                                      <p:cBhvr>
                                        <p:cTn id="64" dur="1" fill="hold">
                                          <p:stCondLst>
                                            <p:cond delay="0"/>
                                          </p:stCondLst>
                                        </p:cTn>
                                        <p:tgtEl>
                                          <p:spTgt spid="36"/>
                                        </p:tgtEl>
                                        <p:attrNameLst>
                                          <p:attrName>style.visibility</p:attrName>
                                        </p:attrNameLst>
                                      </p:cBhvr>
                                      <p:to>
                                        <p:strVal val="visible"/>
                                      </p:to>
                                    </p:set>
                                    <p:anim calcmode="lin" valueType="num">
                                      <p:cBhvr>
                                        <p:cTn id="65" dur="1000" fill="hold"/>
                                        <p:tgtEl>
                                          <p:spTgt spid="36"/>
                                        </p:tgtEl>
                                        <p:attrNameLst>
                                          <p:attrName>ppt_w</p:attrName>
                                        </p:attrNameLst>
                                      </p:cBhvr>
                                      <p:tavLst>
                                        <p:tav tm="0">
                                          <p:val>
                                            <p:strVal val="4/3*#ppt_w"/>
                                          </p:val>
                                        </p:tav>
                                        <p:tav tm="100000">
                                          <p:val>
                                            <p:strVal val="#ppt_w"/>
                                          </p:val>
                                        </p:tav>
                                      </p:tavLst>
                                    </p:anim>
                                    <p:anim calcmode="lin" valueType="num">
                                      <p:cBhvr>
                                        <p:cTn id="66" dur="1000" fill="hold"/>
                                        <p:tgtEl>
                                          <p:spTgt spid="36"/>
                                        </p:tgtEl>
                                        <p:attrNameLst>
                                          <p:attrName>ppt_h</p:attrName>
                                        </p:attrNameLst>
                                      </p:cBhvr>
                                      <p:tavLst>
                                        <p:tav tm="0">
                                          <p:val>
                                            <p:strVal val="4/3*#ppt_h"/>
                                          </p:val>
                                        </p:tav>
                                        <p:tav tm="100000">
                                          <p:val>
                                            <p:strVal val="#ppt_h"/>
                                          </p:val>
                                        </p:tav>
                                      </p:tavLst>
                                    </p:anim>
                                  </p:childTnLst>
                                </p:cTn>
                              </p:par>
                              <p:par>
                                <p:cTn id="67" presetID="10" presetClass="entr" presetSubtype="0" fill="hold" nodeType="withEffect">
                                  <p:stCondLst>
                                    <p:cond delay="425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250"/>
                                        <p:tgtEl>
                                          <p:spTgt spid="30"/>
                                        </p:tgtEl>
                                      </p:cBhvr>
                                    </p:animEffect>
                                  </p:childTnLst>
                                </p:cTn>
                              </p:par>
                              <p:par>
                                <p:cTn id="70" presetID="10" presetClass="entr" presetSubtype="0" fill="hold" nodeType="withEffect">
                                  <p:stCondLst>
                                    <p:cond delay="425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250"/>
                                        <p:tgtEl>
                                          <p:spTgt spid="38"/>
                                        </p:tgtEl>
                                      </p:cBhvr>
                                    </p:animEffect>
                                  </p:childTnLst>
                                </p:cTn>
                              </p:par>
                              <p:par>
                                <p:cTn id="73" presetID="17" presetClass="entr" presetSubtype="10" fill="hold" grpId="0" nodeType="withEffect">
                                  <p:stCondLst>
                                    <p:cond delay="2000"/>
                                  </p:stCondLst>
                                  <p:childTnLst>
                                    <p:set>
                                      <p:cBhvr>
                                        <p:cTn id="74" dur="1" fill="hold">
                                          <p:stCondLst>
                                            <p:cond delay="0"/>
                                          </p:stCondLst>
                                        </p:cTn>
                                        <p:tgtEl>
                                          <p:spTgt spid="39"/>
                                        </p:tgtEl>
                                        <p:attrNameLst>
                                          <p:attrName>style.visibility</p:attrName>
                                        </p:attrNameLst>
                                      </p:cBhvr>
                                      <p:to>
                                        <p:strVal val="visible"/>
                                      </p:to>
                                    </p:set>
                                    <p:anim calcmode="lin" valueType="num">
                                      <p:cBhvr>
                                        <p:cTn id="75" dur="500" fill="hold"/>
                                        <p:tgtEl>
                                          <p:spTgt spid="39"/>
                                        </p:tgtEl>
                                        <p:attrNameLst>
                                          <p:attrName>ppt_w</p:attrName>
                                        </p:attrNameLst>
                                      </p:cBhvr>
                                      <p:tavLst>
                                        <p:tav tm="0">
                                          <p:val>
                                            <p:fltVal val="0"/>
                                          </p:val>
                                        </p:tav>
                                        <p:tav tm="100000">
                                          <p:val>
                                            <p:strVal val="#ppt_w"/>
                                          </p:val>
                                        </p:tav>
                                      </p:tavLst>
                                    </p:anim>
                                    <p:anim calcmode="lin" valueType="num">
                                      <p:cBhvr>
                                        <p:cTn id="76" dur="500" fill="hold"/>
                                        <p:tgtEl>
                                          <p:spTgt spid="39"/>
                                        </p:tgtEl>
                                        <p:attrNameLst>
                                          <p:attrName>ppt_h</p:attrName>
                                        </p:attrNameLst>
                                      </p:cBhvr>
                                      <p:tavLst>
                                        <p:tav tm="0">
                                          <p:val>
                                            <p:strVal val="#ppt_h"/>
                                          </p:val>
                                        </p:tav>
                                        <p:tav tm="100000">
                                          <p:val>
                                            <p:strVal val="#ppt_h"/>
                                          </p:val>
                                        </p:tav>
                                      </p:tavLst>
                                    </p:anim>
                                  </p:childTnLst>
                                </p:cTn>
                              </p:par>
                              <p:par>
                                <p:cTn id="77" presetID="23" presetClass="entr" presetSubtype="288" fill="hold" grpId="0" nodeType="withEffect">
                                  <p:stCondLst>
                                    <p:cond delay="2500"/>
                                  </p:stCondLst>
                                  <p:iterate type="lt">
                                    <p:tmPct val="10000"/>
                                  </p:iterate>
                                  <p:childTnLst>
                                    <p:set>
                                      <p:cBhvr>
                                        <p:cTn id="78" dur="1" fill="hold">
                                          <p:stCondLst>
                                            <p:cond delay="0"/>
                                          </p:stCondLst>
                                        </p:cTn>
                                        <p:tgtEl>
                                          <p:spTgt spid="41"/>
                                        </p:tgtEl>
                                        <p:attrNameLst>
                                          <p:attrName>style.visibility</p:attrName>
                                        </p:attrNameLst>
                                      </p:cBhvr>
                                      <p:to>
                                        <p:strVal val="visible"/>
                                      </p:to>
                                    </p:set>
                                    <p:anim calcmode="lin" valueType="num">
                                      <p:cBhvr>
                                        <p:cTn id="79" dur="1000" fill="hold"/>
                                        <p:tgtEl>
                                          <p:spTgt spid="41"/>
                                        </p:tgtEl>
                                        <p:attrNameLst>
                                          <p:attrName>ppt_w</p:attrName>
                                        </p:attrNameLst>
                                      </p:cBhvr>
                                      <p:tavLst>
                                        <p:tav tm="0">
                                          <p:val>
                                            <p:strVal val="4/3*#ppt_w"/>
                                          </p:val>
                                        </p:tav>
                                        <p:tav tm="100000">
                                          <p:val>
                                            <p:strVal val="#ppt_w"/>
                                          </p:val>
                                        </p:tav>
                                      </p:tavLst>
                                    </p:anim>
                                    <p:anim calcmode="lin" valueType="num">
                                      <p:cBhvr>
                                        <p:cTn id="80" dur="1000" fill="hold"/>
                                        <p:tgtEl>
                                          <p:spTgt spid="41"/>
                                        </p:tgtEl>
                                        <p:attrNameLst>
                                          <p:attrName>ppt_h</p:attrName>
                                        </p:attrNameLst>
                                      </p:cBhvr>
                                      <p:tavLst>
                                        <p:tav tm="0">
                                          <p:val>
                                            <p:strVal val="4/3*#ppt_h"/>
                                          </p:val>
                                        </p:tav>
                                        <p:tav tm="100000">
                                          <p:val>
                                            <p:strVal val="#ppt_h"/>
                                          </p:val>
                                        </p:tav>
                                      </p:tavLst>
                                    </p:anim>
                                  </p:childTnLst>
                                </p:cTn>
                              </p:par>
                              <p:par>
                                <p:cTn id="81" presetID="10" presetClass="entr" presetSubtype="0" fill="hold" nodeType="withEffect">
                                  <p:stCondLst>
                                    <p:cond delay="425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4" grpId="0"/>
      <p:bldP spid="31" grpId="0"/>
      <p:bldP spid="26" grpId="0"/>
      <p:bldP spid="27" grpId="0"/>
      <p:bldP spid="29" grpId="0"/>
      <p:bldP spid="32" grpId="0"/>
      <p:bldP spid="22" grpId="0" animBg="1"/>
      <p:bldP spid="23" grpId="0"/>
      <p:bldP spid="28" grpId="0"/>
      <p:bldP spid="35" grpId="0"/>
      <p:bldP spid="36" grpId="0"/>
      <p:bldP spid="39"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19084" y="1693268"/>
            <a:ext cx="9492188" cy="3970318"/>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l">
              <a:lnSpc>
                <a:spcPct val="200000"/>
              </a:lnSpc>
              <a:buFont typeface="Arial" panose="020B0604020202020204" pitchFamily="34" charset="0"/>
              <a:buChar char="•"/>
            </a:pPr>
            <a:r>
              <a:rPr lang="en-US" altLang="zh-CN" sz="1800" dirty="0" smtClean="0">
                <a:solidFill>
                  <a:srgbClr val="323232"/>
                </a:solidFill>
                <a:latin typeface="等线" panose="02010600030101010101" pitchFamily="2" charset="-122"/>
                <a:ea typeface="等线" panose="02010600030101010101" pitchFamily="2" charset="-122"/>
              </a:rPr>
              <a:t>Hedonic</a:t>
            </a:r>
            <a:r>
              <a:rPr lang="zh-CN" altLang="en-US" sz="1800" dirty="0" smtClean="0">
                <a:solidFill>
                  <a:srgbClr val="323232"/>
                </a:solidFill>
                <a:latin typeface="等线" panose="02010600030101010101" pitchFamily="2" charset="-122"/>
                <a:ea typeface="等线" panose="02010600030101010101" pitchFamily="2" charset="-122"/>
              </a:rPr>
              <a:t>模型</a:t>
            </a:r>
            <a:r>
              <a:rPr lang="zh-CN" altLang="en-US" sz="1800" dirty="0">
                <a:solidFill>
                  <a:srgbClr val="323232"/>
                </a:solidFill>
                <a:latin typeface="等线" panose="02010600030101010101" pitchFamily="2" charset="-122"/>
                <a:ea typeface="等线" panose="02010600030101010101" pitchFamily="2" charset="-122"/>
              </a:rPr>
              <a:t>法，又称价格法和效用估价法，认为房地产由众多不同的特征组成，而房地产价格是由所有特征带给人们的效用决定的</a:t>
            </a:r>
            <a:r>
              <a:rPr lang="zh-CN" altLang="en-US" sz="1800" dirty="0" smtClean="0">
                <a:solidFill>
                  <a:srgbClr val="323232"/>
                </a:solidFill>
                <a:latin typeface="等线" panose="02010600030101010101" pitchFamily="2" charset="-122"/>
                <a:ea typeface="等线" panose="02010600030101010101" pitchFamily="2" charset="-122"/>
              </a:rPr>
              <a:t>。</a:t>
            </a:r>
            <a:endParaRPr lang="en-US" altLang="zh-CN" sz="1800" dirty="0" smtClean="0">
              <a:solidFill>
                <a:srgbClr val="323232"/>
              </a:solidFill>
              <a:latin typeface="等线" panose="02010600030101010101" pitchFamily="2" charset="-122"/>
              <a:ea typeface="等线" panose="02010600030101010101" pitchFamily="2" charset="-122"/>
            </a:endParaRPr>
          </a:p>
          <a:p>
            <a:pPr marL="742950" lvl="1" indent="-285750">
              <a:lnSpc>
                <a:spcPct val="200000"/>
              </a:lnSpc>
              <a:buFont typeface="Arial" panose="020B0604020202020204" pitchFamily="34" charset="0"/>
              <a:buChar char="•"/>
            </a:pPr>
            <a:r>
              <a:rPr lang="zh-CN" altLang="en-US" dirty="0">
                <a:solidFill>
                  <a:srgbClr val="323232"/>
                </a:solidFill>
                <a:latin typeface="等线" panose="02010600030101010101" pitchFamily="2" charset="-122"/>
              </a:rPr>
              <a:t>由于各特征的数量及组合方式不同，使得房地产的价格产生差异。因此，如能将房地产的价格影响因素分解，求出各影响因素所隐含的价格，在控制地产的特征</a:t>
            </a:r>
            <a:r>
              <a:rPr lang="en-US" altLang="zh-CN" dirty="0">
                <a:solidFill>
                  <a:srgbClr val="323232"/>
                </a:solidFill>
                <a:latin typeface="等线" panose="02010600030101010101" pitchFamily="2" charset="-122"/>
              </a:rPr>
              <a:t>(</a:t>
            </a:r>
            <a:r>
              <a:rPr lang="zh-CN" altLang="en-US" dirty="0">
                <a:solidFill>
                  <a:srgbClr val="323232"/>
                </a:solidFill>
                <a:latin typeface="等线" panose="02010600030101010101" pitchFamily="2" charset="-122"/>
              </a:rPr>
              <a:t>或品质</a:t>
            </a:r>
            <a:r>
              <a:rPr lang="en-US" altLang="zh-CN" dirty="0">
                <a:solidFill>
                  <a:srgbClr val="323232"/>
                </a:solidFill>
                <a:latin typeface="等线" panose="02010600030101010101" pitchFamily="2" charset="-122"/>
              </a:rPr>
              <a:t>)</a:t>
            </a:r>
            <a:r>
              <a:rPr lang="zh-CN" altLang="en-US" dirty="0">
                <a:solidFill>
                  <a:srgbClr val="323232"/>
                </a:solidFill>
                <a:latin typeface="等线" panose="02010600030101010101" pitchFamily="2" charset="-122"/>
              </a:rPr>
              <a:t>数量固定不变时，就能将房地产价格变动的品质因素拆离，以反映纯粹价格的变化</a:t>
            </a:r>
            <a:r>
              <a:rPr lang="zh-CN" altLang="en-US" dirty="0" smtClean="0">
                <a:solidFill>
                  <a:srgbClr val="323232"/>
                </a:solidFill>
                <a:latin typeface="等线" panose="02010600030101010101" pitchFamily="2" charset="-122"/>
              </a:rPr>
              <a:t>。</a:t>
            </a:r>
            <a:endParaRPr lang="en-US" altLang="zh-CN" dirty="0" smtClean="0">
              <a:solidFill>
                <a:srgbClr val="323232"/>
              </a:solidFill>
              <a:latin typeface="等线" panose="02010600030101010101" pitchFamily="2" charset="-122"/>
            </a:endParaRPr>
          </a:p>
          <a:p>
            <a:pPr marL="742950" lvl="1" indent="-285750">
              <a:lnSpc>
                <a:spcPct val="200000"/>
              </a:lnSpc>
              <a:buFont typeface="Arial" panose="020B0604020202020204" pitchFamily="34" charset="0"/>
              <a:buChar char="•"/>
            </a:pPr>
            <a:r>
              <a:rPr lang="zh-CN" altLang="en-US" dirty="0">
                <a:solidFill>
                  <a:srgbClr val="323232"/>
                </a:solidFill>
                <a:latin typeface="等线" panose="02010600030101010101" pitchFamily="2" charset="-122"/>
              </a:rPr>
              <a:t>其中，最广泛使用的模型是空间滞后模型</a:t>
            </a:r>
            <a:r>
              <a:rPr lang="en-US" altLang="zh-CN" dirty="0">
                <a:solidFill>
                  <a:srgbClr val="323232"/>
                </a:solidFill>
                <a:latin typeface="等线" panose="02010600030101010101" pitchFamily="2" charset="-122"/>
              </a:rPr>
              <a:t>(spatial lag model</a:t>
            </a:r>
            <a:r>
              <a:rPr lang="zh-CN" altLang="en-US" dirty="0">
                <a:solidFill>
                  <a:srgbClr val="323232"/>
                </a:solidFill>
                <a:latin typeface="等线" panose="02010600030101010101" pitchFamily="2" charset="-122"/>
              </a:rPr>
              <a:t>，</a:t>
            </a:r>
            <a:r>
              <a:rPr lang="en-US" altLang="zh-CN" dirty="0">
                <a:solidFill>
                  <a:srgbClr val="323232"/>
                </a:solidFill>
                <a:latin typeface="等线" panose="02010600030101010101" pitchFamily="2" charset="-122"/>
              </a:rPr>
              <a:t>SLM</a:t>
            </a:r>
            <a:r>
              <a:rPr lang="en-US" altLang="zh-CN" dirty="0" smtClean="0">
                <a:solidFill>
                  <a:srgbClr val="323232"/>
                </a:solidFill>
                <a:latin typeface="等线" panose="02010600030101010101" pitchFamily="2" charset="-122"/>
              </a:rPr>
              <a:t>)</a:t>
            </a:r>
            <a:r>
              <a:rPr lang="zh-CN" altLang="en-US" dirty="0" smtClean="0">
                <a:solidFill>
                  <a:srgbClr val="323232"/>
                </a:solidFill>
                <a:latin typeface="等线" panose="02010600030101010101" pitchFamily="2" charset="-122"/>
              </a:rPr>
              <a:t>以及</a:t>
            </a:r>
            <a:r>
              <a:rPr lang="zh-CN" altLang="en-US" dirty="0">
                <a:solidFill>
                  <a:srgbClr val="323232"/>
                </a:solidFill>
                <a:latin typeface="等线" panose="02010600030101010101" pitchFamily="2" charset="-122"/>
              </a:rPr>
              <a:t>空间误差模型</a:t>
            </a:r>
            <a:r>
              <a:rPr lang="en-US" altLang="zh-CN" dirty="0">
                <a:solidFill>
                  <a:srgbClr val="323232"/>
                </a:solidFill>
                <a:latin typeface="等线" panose="02010600030101010101" pitchFamily="2" charset="-122"/>
              </a:rPr>
              <a:t>(</a:t>
            </a:r>
            <a:r>
              <a:rPr lang="en-US" altLang="zh-CN" dirty="0" smtClean="0">
                <a:solidFill>
                  <a:srgbClr val="323232"/>
                </a:solidFill>
                <a:latin typeface="等线" panose="02010600030101010101" pitchFamily="2" charset="-122"/>
              </a:rPr>
              <a:t>spatial error </a:t>
            </a:r>
            <a:r>
              <a:rPr lang="en-US" altLang="zh-CN" dirty="0">
                <a:solidFill>
                  <a:srgbClr val="323232"/>
                </a:solidFill>
                <a:latin typeface="等线" panose="02010600030101010101" pitchFamily="2" charset="-122"/>
              </a:rPr>
              <a:t>model</a:t>
            </a:r>
            <a:r>
              <a:rPr lang="zh-CN" altLang="en-US" dirty="0">
                <a:solidFill>
                  <a:srgbClr val="323232"/>
                </a:solidFill>
                <a:latin typeface="等线" panose="02010600030101010101" pitchFamily="2" charset="-122"/>
              </a:rPr>
              <a:t>，</a:t>
            </a:r>
            <a:r>
              <a:rPr lang="en-US" altLang="zh-CN" dirty="0">
                <a:solidFill>
                  <a:srgbClr val="323232"/>
                </a:solidFill>
                <a:latin typeface="等线" panose="02010600030101010101" pitchFamily="2" charset="-122"/>
              </a:rPr>
              <a:t>SEM)</a:t>
            </a:r>
            <a:r>
              <a:rPr lang="zh-CN" altLang="en-US" dirty="0">
                <a:solidFill>
                  <a:srgbClr val="323232"/>
                </a:solidFill>
                <a:latin typeface="等线" panose="02010600030101010101" pitchFamily="2" charset="-122"/>
              </a:rPr>
              <a:t>。</a:t>
            </a:r>
            <a:endParaRPr lang="en-US" altLang="zh-CN" dirty="0" smtClean="0">
              <a:solidFill>
                <a:srgbClr val="323232"/>
              </a:solidFill>
              <a:latin typeface="等线" panose="02010600030101010101" pitchFamily="2" charset="-122"/>
              <a:ea typeface="等线" panose="02010600030101010101" pitchFamily="2" charset="-122"/>
            </a:endParaRPr>
          </a:p>
        </p:txBody>
      </p:sp>
      <p:sp>
        <p:nvSpPr>
          <p:cNvPr id="12" name="文本框 11"/>
          <p:cNvSpPr txBox="1"/>
          <p:nvPr/>
        </p:nvSpPr>
        <p:spPr>
          <a:xfrm>
            <a:off x="5383161" y="829593"/>
            <a:ext cx="5628111" cy="523220"/>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r"/>
            <a:r>
              <a:rPr kumimoji="1" lang="en-US" altLang="zh-CN" spc="300" dirty="0" smtClean="0">
                <a:solidFill>
                  <a:schemeClr val="tx1">
                    <a:lumMod val="85000"/>
                    <a:lumOff val="15000"/>
                  </a:schemeClr>
                </a:solidFill>
                <a:latin typeface="明兰" panose="02010600030101010101" pitchFamily="2" charset="-122"/>
                <a:ea typeface="Hiragino Sans GB W3" panose="020B0300000000000000"/>
              </a:rPr>
              <a:t>3.2 </a:t>
            </a:r>
            <a:r>
              <a:rPr kumimoji="1" lang="zh-CN" altLang="en-US" spc="300" dirty="0" smtClean="0">
                <a:solidFill>
                  <a:schemeClr val="tx1">
                    <a:lumMod val="85000"/>
                    <a:lumOff val="15000"/>
                  </a:schemeClr>
                </a:solidFill>
                <a:latin typeface="明兰" panose="02010600030101010101" pitchFamily="2" charset="-122"/>
                <a:ea typeface="Hiragino Sans GB W3" panose="020B0300000000000000"/>
              </a:rPr>
              <a:t>空间</a:t>
            </a:r>
            <a:r>
              <a:rPr kumimoji="1" lang="en-US" altLang="zh-CN" dirty="0" smtClean="0">
                <a:solidFill>
                  <a:schemeClr val="tx1">
                    <a:lumMod val="85000"/>
                    <a:lumOff val="15000"/>
                  </a:schemeClr>
                </a:solidFill>
                <a:latin typeface="明兰" panose="02010600030101010101" pitchFamily="2" charset="-122"/>
                <a:ea typeface="Hiragino Sans GB W3" panose="020B0300000000000000"/>
              </a:rPr>
              <a:t>Hedonic</a:t>
            </a:r>
            <a:r>
              <a:rPr kumimoji="1" lang="zh-CN" altLang="en-US" spc="300" dirty="0" smtClean="0">
                <a:solidFill>
                  <a:schemeClr val="tx1">
                    <a:lumMod val="85000"/>
                    <a:lumOff val="15000"/>
                  </a:schemeClr>
                </a:solidFill>
                <a:latin typeface="明兰" panose="02010600030101010101" pitchFamily="2" charset="-122"/>
                <a:ea typeface="Hiragino Sans GB W3" panose="020B0300000000000000"/>
              </a:rPr>
              <a:t>模型</a:t>
            </a:r>
            <a:endParaRPr lang="zh-CN" altLang="en-US" spc="300" dirty="0">
              <a:solidFill>
                <a:srgbClr val="323232"/>
              </a:solidFill>
              <a:latin typeface="Hiragino Sans GB W3" panose="020B0300000000000000" pitchFamily="34" charset="-122"/>
              <a:ea typeface="Hiragino Sans GB W3" panose="020B0300000000000000"/>
            </a:endParaRPr>
          </a:p>
        </p:txBody>
      </p:sp>
      <p:sp>
        <p:nvSpPr>
          <p:cNvPr id="13" name="文本框 12"/>
          <p:cNvSpPr txBox="1"/>
          <p:nvPr/>
        </p:nvSpPr>
        <p:spPr>
          <a:xfrm flipH="1">
            <a:off x="7016015" y="1416269"/>
            <a:ext cx="3837413"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r"/>
            <a:r>
              <a:rPr lang="en-US" altLang="zh-CN" sz="1200" dirty="0" smtClean="0"/>
              <a:t>Spatial Hedonic Model</a:t>
            </a:r>
          </a:p>
        </p:txBody>
      </p:sp>
    </p:spTree>
    <p:extLst>
      <p:ext uri="{BB962C8B-B14F-4D97-AF65-F5344CB8AC3E}">
        <p14:creationId xmlns:p14="http://schemas.microsoft.com/office/powerpoint/2010/main" val="722643468"/>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3000"/>
                                        <p:tgtEl>
                                          <p:spTgt spid="15"/>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par>
                                <p:cTn id="11" presetID="53" presetClass="entr" presetSubtype="16" fill="hold" grpId="0" nodeType="withEffect">
                                  <p:stCondLst>
                                    <p:cond delay="1250"/>
                                  </p:stCondLst>
                                  <p:iterate type="lt">
                                    <p:tmPct val="20000"/>
                                  </p:iterate>
                                  <p:childTnLst>
                                    <p:set>
                                      <p:cBhvr>
                                        <p:cTn id="12" dur="1" fill="hold">
                                          <p:stCondLst>
                                            <p:cond delay="0"/>
                                          </p:stCondLst>
                                        </p:cTn>
                                        <p:tgtEl>
                                          <p:spTgt spid="13"/>
                                        </p:tgtEl>
                                        <p:attrNameLst>
                                          <p:attrName>style.visibility</p:attrName>
                                        </p:attrNameLst>
                                      </p:cBhvr>
                                      <p:to>
                                        <p:strVal val="visible"/>
                                      </p:to>
                                    </p:set>
                                    <p:anim calcmode="lin" valueType="num">
                                      <p:cBhvr>
                                        <p:cTn id="13" dur="250" fill="hold"/>
                                        <p:tgtEl>
                                          <p:spTgt spid="13"/>
                                        </p:tgtEl>
                                        <p:attrNameLst>
                                          <p:attrName>ppt_w</p:attrName>
                                        </p:attrNameLst>
                                      </p:cBhvr>
                                      <p:tavLst>
                                        <p:tav tm="0">
                                          <p:val>
                                            <p:fltVal val="0"/>
                                          </p:val>
                                        </p:tav>
                                        <p:tav tm="100000">
                                          <p:val>
                                            <p:strVal val="#ppt_w"/>
                                          </p:val>
                                        </p:tav>
                                      </p:tavLst>
                                    </p:anim>
                                    <p:anim calcmode="lin" valueType="num">
                                      <p:cBhvr>
                                        <p:cTn id="14" dur="250" fill="hold"/>
                                        <p:tgtEl>
                                          <p:spTgt spid="13"/>
                                        </p:tgtEl>
                                        <p:attrNameLst>
                                          <p:attrName>ppt_h</p:attrName>
                                        </p:attrNameLst>
                                      </p:cBhvr>
                                      <p:tavLst>
                                        <p:tav tm="0">
                                          <p:val>
                                            <p:fltVal val="0"/>
                                          </p:val>
                                        </p:tav>
                                        <p:tav tm="100000">
                                          <p:val>
                                            <p:strVal val="#ppt_h"/>
                                          </p:val>
                                        </p:tav>
                                      </p:tavLst>
                                    </p:anim>
                                    <p:animEffect transition="in" filter="fade">
                                      <p:cBhvr>
                                        <p:cTn id="15"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383161" y="2012896"/>
            <a:ext cx="5760257" cy="3970318"/>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l">
              <a:lnSpc>
                <a:spcPct val="200000"/>
              </a:lnSpc>
              <a:buFont typeface="Arial" panose="020B0604020202020204" pitchFamily="34" charset="0"/>
              <a:buChar char="•"/>
            </a:pPr>
            <a:r>
              <a:rPr lang="zh-CN" altLang="en-US" sz="1800" dirty="0" smtClean="0">
                <a:solidFill>
                  <a:srgbClr val="323232"/>
                </a:solidFill>
                <a:latin typeface="等线" panose="02010600030101010101" pitchFamily="2" charset="-122"/>
                <a:ea typeface="等线" panose="02010600030101010101" pitchFamily="2" charset="-122"/>
              </a:rPr>
              <a:t>空间</a:t>
            </a:r>
            <a:r>
              <a:rPr lang="en-US" altLang="zh-CN" sz="1800" dirty="0" smtClean="0">
                <a:solidFill>
                  <a:srgbClr val="323232"/>
                </a:solidFill>
                <a:latin typeface="等线" panose="02010600030101010101" pitchFamily="2" charset="-122"/>
                <a:ea typeface="等线" panose="02010600030101010101" pitchFamily="2" charset="-122"/>
              </a:rPr>
              <a:t>Hedonic</a:t>
            </a:r>
            <a:r>
              <a:rPr lang="zh-CN" altLang="en-US" sz="1800" dirty="0" smtClean="0">
                <a:solidFill>
                  <a:srgbClr val="323232"/>
                </a:solidFill>
                <a:latin typeface="等线" panose="02010600030101010101" pitchFamily="2" charset="-122"/>
                <a:ea typeface="等线" panose="02010600030101010101" pitchFamily="2" charset="-122"/>
              </a:rPr>
              <a:t>模型基本形式：</a:t>
            </a:r>
            <a:endParaRPr lang="en-US" altLang="zh-CN" sz="1800" dirty="0" smtClean="0">
              <a:solidFill>
                <a:srgbClr val="323232"/>
              </a:solidFill>
              <a:latin typeface="等线" panose="02010600030101010101" pitchFamily="2" charset="-122"/>
              <a:ea typeface="等线" panose="02010600030101010101" pitchFamily="2" charset="-122"/>
            </a:endParaRPr>
          </a:p>
          <a:p>
            <a:pPr marL="285750" indent="-285750" algn="l">
              <a:lnSpc>
                <a:spcPct val="200000"/>
              </a:lnSpc>
              <a:buFont typeface="Arial" panose="020B0604020202020204" pitchFamily="34" charset="0"/>
              <a:buChar char="•"/>
            </a:pPr>
            <a:endParaRPr lang="en-US" altLang="zh-CN" sz="1800" dirty="0">
              <a:solidFill>
                <a:srgbClr val="323232"/>
              </a:solidFill>
              <a:latin typeface="等线" panose="02010600030101010101" pitchFamily="2" charset="-122"/>
              <a:ea typeface="等线" panose="02010600030101010101" pitchFamily="2" charset="-122"/>
            </a:endParaRPr>
          </a:p>
          <a:p>
            <a:pPr marL="285750" indent="-285750" algn="l">
              <a:lnSpc>
                <a:spcPct val="200000"/>
              </a:lnSpc>
              <a:buFont typeface="Arial" panose="020B0604020202020204" pitchFamily="34" charset="0"/>
              <a:buChar char="•"/>
            </a:pPr>
            <a:r>
              <a:rPr lang="zh-CN" altLang="en-US" sz="1800" dirty="0" smtClean="0">
                <a:solidFill>
                  <a:srgbClr val="323232"/>
                </a:solidFill>
                <a:latin typeface="等线" panose="02010600030101010101" pitchFamily="2" charset="-122"/>
                <a:ea typeface="等线" panose="02010600030101010101" pitchFamily="2" charset="-122"/>
              </a:rPr>
              <a:t>空间滞后模型表达式：</a:t>
            </a:r>
            <a:endParaRPr lang="en-US" altLang="zh-CN" sz="1800" dirty="0" smtClean="0">
              <a:solidFill>
                <a:srgbClr val="323232"/>
              </a:solidFill>
              <a:latin typeface="等线" panose="02010600030101010101" pitchFamily="2" charset="-122"/>
              <a:ea typeface="等线" panose="02010600030101010101" pitchFamily="2" charset="-122"/>
            </a:endParaRPr>
          </a:p>
          <a:p>
            <a:pPr marL="285750" indent="-285750" algn="l">
              <a:lnSpc>
                <a:spcPct val="200000"/>
              </a:lnSpc>
              <a:buFont typeface="Arial" panose="020B0604020202020204" pitchFamily="34" charset="0"/>
              <a:buChar char="•"/>
            </a:pPr>
            <a:endParaRPr lang="en-US" altLang="zh-CN" sz="1800" dirty="0">
              <a:solidFill>
                <a:srgbClr val="323232"/>
              </a:solidFill>
              <a:latin typeface="等线" panose="02010600030101010101" pitchFamily="2" charset="-122"/>
              <a:ea typeface="等线" panose="02010600030101010101" pitchFamily="2" charset="-122"/>
            </a:endParaRPr>
          </a:p>
          <a:p>
            <a:pPr marL="285750" indent="-285750" algn="l">
              <a:lnSpc>
                <a:spcPct val="200000"/>
              </a:lnSpc>
              <a:buFont typeface="Arial" panose="020B0604020202020204" pitchFamily="34" charset="0"/>
              <a:buChar char="•"/>
            </a:pPr>
            <a:r>
              <a:rPr lang="zh-CN" altLang="en-US" sz="1800" dirty="0" smtClean="0">
                <a:solidFill>
                  <a:srgbClr val="323232"/>
                </a:solidFill>
                <a:latin typeface="等线" panose="02010600030101010101" pitchFamily="2" charset="-122"/>
                <a:ea typeface="等线" panose="02010600030101010101" pitchFamily="2" charset="-122"/>
              </a:rPr>
              <a:t>空间误差模型：</a:t>
            </a:r>
            <a:endParaRPr lang="en-US" altLang="zh-CN" sz="1800" dirty="0" smtClean="0">
              <a:solidFill>
                <a:srgbClr val="323232"/>
              </a:solidFill>
              <a:latin typeface="等线" panose="02010600030101010101" pitchFamily="2" charset="-122"/>
              <a:ea typeface="等线" panose="02010600030101010101" pitchFamily="2" charset="-122"/>
            </a:endParaRPr>
          </a:p>
          <a:p>
            <a:pPr algn="l">
              <a:lnSpc>
                <a:spcPct val="200000"/>
              </a:lnSpc>
            </a:pPr>
            <a:endParaRPr lang="en-US" altLang="zh-CN" sz="1800" dirty="0" smtClean="0">
              <a:solidFill>
                <a:srgbClr val="323232"/>
              </a:solidFill>
              <a:latin typeface="等线" panose="02010600030101010101" pitchFamily="2" charset="-122"/>
              <a:ea typeface="等线" panose="02010600030101010101" pitchFamily="2" charset="-122"/>
            </a:endParaRPr>
          </a:p>
          <a:p>
            <a:pPr marL="742950" lvl="1" indent="-285750">
              <a:lnSpc>
                <a:spcPct val="200000"/>
              </a:lnSpc>
              <a:buFont typeface="Arial" panose="020B0604020202020204" pitchFamily="34" charset="0"/>
              <a:buChar char="•"/>
            </a:pPr>
            <a:endParaRPr lang="en-US" altLang="zh-CN" dirty="0" smtClean="0">
              <a:solidFill>
                <a:srgbClr val="323232"/>
              </a:solidFill>
              <a:latin typeface="等线" panose="02010600030101010101" pitchFamily="2" charset="-122"/>
              <a:ea typeface="等线" panose="02010600030101010101" pitchFamily="2" charset="-122"/>
            </a:endParaRPr>
          </a:p>
        </p:txBody>
      </p:sp>
      <p:sp>
        <p:nvSpPr>
          <p:cNvPr id="12" name="文本框 11"/>
          <p:cNvSpPr txBox="1"/>
          <p:nvPr/>
        </p:nvSpPr>
        <p:spPr>
          <a:xfrm>
            <a:off x="5383161" y="829593"/>
            <a:ext cx="5628111" cy="523220"/>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r"/>
            <a:r>
              <a:rPr kumimoji="1" lang="en-US" altLang="zh-CN" spc="300" dirty="0" smtClean="0">
                <a:solidFill>
                  <a:schemeClr val="tx1">
                    <a:lumMod val="85000"/>
                    <a:lumOff val="15000"/>
                  </a:schemeClr>
                </a:solidFill>
                <a:latin typeface="明兰" panose="02010600030101010101" pitchFamily="2" charset="-122"/>
                <a:ea typeface="Hiragino Sans GB W3" panose="020B0300000000000000"/>
              </a:rPr>
              <a:t>3.2 </a:t>
            </a:r>
            <a:r>
              <a:rPr kumimoji="1" lang="zh-CN" altLang="en-US" spc="300" dirty="0" smtClean="0">
                <a:solidFill>
                  <a:schemeClr val="tx1">
                    <a:lumMod val="85000"/>
                    <a:lumOff val="15000"/>
                  </a:schemeClr>
                </a:solidFill>
                <a:latin typeface="明兰" panose="02010600030101010101" pitchFamily="2" charset="-122"/>
                <a:ea typeface="Hiragino Sans GB W3" panose="020B0300000000000000"/>
              </a:rPr>
              <a:t>空间</a:t>
            </a:r>
            <a:r>
              <a:rPr kumimoji="1" lang="en-US" altLang="zh-CN" dirty="0" smtClean="0">
                <a:solidFill>
                  <a:schemeClr val="tx1">
                    <a:lumMod val="85000"/>
                    <a:lumOff val="15000"/>
                  </a:schemeClr>
                </a:solidFill>
                <a:latin typeface="明兰" panose="02010600030101010101" pitchFamily="2" charset="-122"/>
                <a:ea typeface="Hiragino Sans GB W3" panose="020B0300000000000000"/>
              </a:rPr>
              <a:t>Hedonic</a:t>
            </a:r>
            <a:r>
              <a:rPr kumimoji="1" lang="zh-CN" altLang="en-US" spc="300" dirty="0" smtClean="0">
                <a:solidFill>
                  <a:schemeClr val="tx1">
                    <a:lumMod val="85000"/>
                    <a:lumOff val="15000"/>
                  </a:schemeClr>
                </a:solidFill>
                <a:latin typeface="明兰" panose="02010600030101010101" pitchFamily="2" charset="-122"/>
                <a:ea typeface="Hiragino Sans GB W3" panose="020B0300000000000000"/>
              </a:rPr>
              <a:t>模型</a:t>
            </a:r>
            <a:endParaRPr lang="zh-CN" altLang="en-US" spc="300" dirty="0">
              <a:solidFill>
                <a:srgbClr val="323232"/>
              </a:solidFill>
              <a:latin typeface="Hiragino Sans GB W3" panose="020B0300000000000000" pitchFamily="34" charset="-122"/>
              <a:ea typeface="Hiragino Sans GB W3" panose="020B0300000000000000"/>
            </a:endParaRPr>
          </a:p>
        </p:txBody>
      </p:sp>
      <p:sp>
        <p:nvSpPr>
          <p:cNvPr id="13" name="文本框 12"/>
          <p:cNvSpPr txBox="1"/>
          <p:nvPr/>
        </p:nvSpPr>
        <p:spPr>
          <a:xfrm flipH="1">
            <a:off x="7016015" y="1416269"/>
            <a:ext cx="3837413"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r"/>
            <a:r>
              <a:rPr lang="en-US" altLang="zh-CN" sz="1200" dirty="0" smtClean="0"/>
              <a:t>Spatial Hedonic Model</a:t>
            </a:r>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8805" y="2856762"/>
            <a:ext cx="2591162" cy="304843"/>
          </a:xfrm>
          <a:prstGeom prst="rect">
            <a:avLst/>
          </a:prstGeom>
        </p:spPr>
      </p:pic>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3049" y="3823039"/>
            <a:ext cx="1543265" cy="409632"/>
          </a:xfrm>
          <a:prstGeom prst="rect">
            <a:avLst/>
          </a:prstGeom>
        </p:spPr>
      </p:pic>
      <p:pic>
        <p:nvPicPr>
          <p:cNvPr id="4" name="图片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7797" y="4880505"/>
            <a:ext cx="1143160" cy="685896"/>
          </a:xfrm>
          <a:prstGeom prst="rect">
            <a:avLst/>
          </a:prstGeom>
        </p:spPr>
      </p:pic>
      <p:pic>
        <p:nvPicPr>
          <p:cNvPr id="5" name="图片 4"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6155" y="520265"/>
            <a:ext cx="4260651" cy="4961292"/>
          </a:xfrm>
          <a:prstGeom prst="rect">
            <a:avLst/>
          </a:prstGeom>
        </p:spPr>
      </p:pic>
    </p:spTree>
    <p:extLst>
      <p:ext uri="{BB962C8B-B14F-4D97-AF65-F5344CB8AC3E}">
        <p14:creationId xmlns:p14="http://schemas.microsoft.com/office/powerpoint/2010/main" val="2764505096"/>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3000"/>
                                        <p:tgtEl>
                                          <p:spTgt spid="15"/>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par>
                                <p:cTn id="11" presetID="53" presetClass="entr" presetSubtype="16" fill="hold" grpId="0" nodeType="withEffect">
                                  <p:stCondLst>
                                    <p:cond delay="1250"/>
                                  </p:stCondLst>
                                  <p:iterate type="lt">
                                    <p:tmPct val="20000"/>
                                  </p:iterate>
                                  <p:childTnLst>
                                    <p:set>
                                      <p:cBhvr>
                                        <p:cTn id="12" dur="1" fill="hold">
                                          <p:stCondLst>
                                            <p:cond delay="0"/>
                                          </p:stCondLst>
                                        </p:cTn>
                                        <p:tgtEl>
                                          <p:spTgt spid="13"/>
                                        </p:tgtEl>
                                        <p:attrNameLst>
                                          <p:attrName>style.visibility</p:attrName>
                                        </p:attrNameLst>
                                      </p:cBhvr>
                                      <p:to>
                                        <p:strVal val="visible"/>
                                      </p:to>
                                    </p:set>
                                    <p:anim calcmode="lin" valueType="num">
                                      <p:cBhvr>
                                        <p:cTn id="13" dur="250" fill="hold"/>
                                        <p:tgtEl>
                                          <p:spTgt spid="13"/>
                                        </p:tgtEl>
                                        <p:attrNameLst>
                                          <p:attrName>ppt_w</p:attrName>
                                        </p:attrNameLst>
                                      </p:cBhvr>
                                      <p:tavLst>
                                        <p:tav tm="0">
                                          <p:val>
                                            <p:fltVal val="0"/>
                                          </p:val>
                                        </p:tav>
                                        <p:tav tm="100000">
                                          <p:val>
                                            <p:strVal val="#ppt_w"/>
                                          </p:val>
                                        </p:tav>
                                      </p:tavLst>
                                    </p:anim>
                                    <p:anim calcmode="lin" valueType="num">
                                      <p:cBhvr>
                                        <p:cTn id="14" dur="250" fill="hold"/>
                                        <p:tgtEl>
                                          <p:spTgt spid="13"/>
                                        </p:tgtEl>
                                        <p:attrNameLst>
                                          <p:attrName>ppt_h</p:attrName>
                                        </p:attrNameLst>
                                      </p:cBhvr>
                                      <p:tavLst>
                                        <p:tav tm="0">
                                          <p:val>
                                            <p:fltVal val="0"/>
                                          </p:val>
                                        </p:tav>
                                        <p:tav tm="100000">
                                          <p:val>
                                            <p:strVal val="#ppt_h"/>
                                          </p:val>
                                        </p:tav>
                                      </p:tavLst>
                                    </p:anim>
                                    <p:animEffect transition="in" filter="fade">
                                      <p:cBhvr>
                                        <p:cTn id="15"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136845" y="396854"/>
            <a:ext cx="6993496" cy="738664"/>
          </a:xfrm>
          <a:prstGeom prst="rect">
            <a:avLst/>
          </a:prstGeom>
          <a:noFill/>
        </p:spPr>
        <p:txBody>
          <a:bodyPr wrap="square" rtlCol="0">
            <a:spAutoFit/>
          </a:bodyPr>
          <a:lstStyle/>
          <a:p>
            <a:pPr algn="r">
              <a:lnSpc>
                <a:spcPct val="150000"/>
              </a:lnSpc>
            </a:pPr>
            <a:r>
              <a:rPr lang="en-US" altLang="zh-CN" sz="2800" b="1" spc="300" dirty="0" smtClean="0">
                <a:latin typeface="Hiragino Sans GB W3" panose="020B0300000000000000" pitchFamily="34" charset="-122"/>
                <a:ea typeface="Hiragino Sans GB W3" panose="020B0300000000000000" pitchFamily="34" charset="-122"/>
              </a:rPr>
              <a:t>3.3 </a:t>
            </a:r>
            <a:r>
              <a:rPr lang="zh-CN" altLang="en-US" sz="2800" b="1" spc="300" dirty="0" smtClean="0">
                <a:latin typeface="Hiragino Sans GB W3" panose="020B0300000000000000" pitchFamily="34" charset="-122"/>
                <a:ea typeface="Hiragino Sans GB W3" panose="020B0300000000000000" pitchFamily="34" charset="-122"/>
              </a:rPr>
              <a:t>其他</a:t>
            </a:r>
            <a:r>
              <a:rPr lang="zh-CN" altLang="en-US" sz="2800" b="1" spc="300" dirty="0">
                <a:latin typeface="Hiragino Sans GB W3" panose="020B0300000000000000" pitchFamily="34" charset="-122"/>
                <a:ea typeface="Hiragino Sans GB W3" panose="020B0300000000000000" pitchFamily="34" charset="-122"/>
              </a:rPr>
              <a:t>研究方法</a:t>
            </a:r>
          </a:p>
        </p:txBody>
      </p:sp>
      <p:sp>
        <p:nvSpPr>
          <p:cNvPr id="27" name="矩形 26"/>
          <p:cNvSpPr/>
          <p:nvPr/>
        </p:nvSpPr>
        <p:spPr>
          <a:xfrm>
            <a:off x="6318257" y="1060241"/>
            <a:ext cx="4769124" cy="326051"/>
          </a:xfrm>
          <a:prstGeom prst="rect">
            <a:avLst/>
          </a:prstGeom>
          <a:noFill/>
        </p:spPr>
        <p:txBody>
          <a:bodyPr wrap="square" rtlCol="0">
            <a:spAutoFit/>
          </a:bodyPr>
          <a:lstStyle/>
          <a:p>
            <a:pPr algn="r">
              <a:lnSpc>
                <a:spcPct val="150000"/>
              </a:lnSpc>
            </a:pPr>
            <a:r>
              <a:rPr lang="en-US" altLang="zh-CN" sz="1200" dirty="0" smtClean="0">
                <a:latin typeface="造字工房悦黑体验版常规体" pitchFamily="50" charset="-122"/>
                <a:ea typeface="造字工房悦黑体验版常规体" pitchFamily="50" charset="-122"/>
              </a:rPr>
              <a:t>Other Research Method</a:t>
            </a:r>
            <a:endParaRPr lang="zh-CN" altLang="en-US" sz="1200" dirty="0">
              <a:latin typeface="造字工房悦黑体验版常规体" pitchFamily="50" charset="-122"/>
              <a:ea typeface="造字工房悦黑体验版常规体" pitchFamily="50" charset="-122"/>
            </a:endParaRPr>
          </a:p>
        </p:txBody>
      </p:sp>
      <p:cxnSp>
        <p:nvCxnSpPr>
          <p:cNvPr id="28" name="直接连接符 27"/>
          <p:cNvCxnSpPr/>
          <p:nvPr/>
        </p:nvCxnSpPr>
        <p:spPr>
          <a:xfrm>
            <a:off x="10590627" y="1520838"/>
            <a:ext cx="3265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38047" y="1798905"/>
            <a:ext cx="9329801" cy="44012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200000"/>
              </a:lnSpc>
              <a:buFont typeface="Arial" panose="020B0604020202020204" pitchFamily="34" charset="0"/>
              <a:buChar char="•"/>
            </a:pPr>
            <a:r>
              <a:rPr lang="zh-CN" altLang="en-US" sz="2000" dirty="0" smtClean="0">
                <a:latin typeface="等线" panose="02010600030101010101" pitchFamily="2" charset="-122"/>
              </a:rPr>
              <a:t>随着</a:t>
            </a:r>
            <a:r>
              <a:rPr lang="zh-CN" altLang="en-US" sz="2000" dirty="0">
                <a:latin typeface="等线" panose="02010600030101010101" pitchFamily="2" charset="-122"/>
              </a:rPr>
              <a:t>我国房地产业蓬勃发展，城市住宅价格研究也受到许多不同学科背景的学者们关注</a:t>
            </a:r>
            <a:r>
              <a:rPr lang="zh-CN" altLang="en-US" sz="2000" dirty="0" smtClean="0">
                <a:latin typeface="等线" panose="02010600030101010101" pitchFamily="2" charset="-122"/>
              </a:rPr>
              <a:t>，从而</a:t>
            </a:r>
            <a:r>
              <a:rPr lang="zh-CN" altLang="en-US" sz="2000" dirty="0">
                <a:latin typeface="等线" panose="02010600030101010101" pitchFamily="2" charset="-122"/>
              </a:rPr>
              <a:t>对房价空间效应的研究方法也在不断融合、拓展与创新</a:t>
            </a:r>
            <a:r>
              <a:rPr lang="zh-CN" altLang="en-US" sz="2000" dirty="0" smtClean="0">
                <a:latin typeface="等线" panose="02010600030101010101" pitchFamily="2" charset="-122"/>
              </a:rPr>
              <a:t>。</a:t>
            </a:r>
            <a:endParaRPr lang="en-US" altLang="zh-CN" sz="2000" dirty="0">
              <a:latin typeface="等线" panose="02010600030101010101" pitchFamily="2" charset="-122"/>
            </a:endParaRPr>
          </a:p>
          <a:p>
            <a:pPr marL="800100" lvl="1" indent="-342900" algn="just">
              <a:lnSpc>
                <a:spcPct val="200000"/>
              </a:lnSpc>
              <a:buFont typeface="Arial" panose="020B0604020202020204" pitchFamily="34" charset="0"/>
              <a:buChar char="•"/>
            </a:pPr>
            <a:r>
              <a:rPr lang="zh-CN" altLang="en-US" sz="2000" dirty="0" smtClean="0">
                <a:latin typeface="等线" panose="02010600030101010101" pitchFamily="2" charset="-122"/>
              </a:rPr>
              <a:t>郑</a:t>
            </a:r>
            <a:r>
              <a:rPr lang="zh-CN" altLang="en-US" sz="2000" dirty="0">
                <a:latin typeface="等线" panose="02010600030101010101" pitchFamily="2" charset="-122"/>
              </a:rPr>
              <a:t>新奇</a:t>
            </a:r>
            <a:r>
              <a:rPr lang="zh-CN" altLang="en-US" sz="2000" dirty="0" smtClean="0">
                <a:latin typeface="等线" panose="02010600030101010101" pitchFamily="2" charset="-122"/>
              </a:rPr>
              <a:t>等基于数字高程模型</a:t>
            </a:r>
            <a:r>
              <a:rPr lang="en-US" altLang="zh-CN" sz="2000" dirty="0" smtClean="0">
                <a:latin typeface="等线" panose="02010600030101010101" pitchFamily="2" charset="-122"/>
              </a:rPr>
              <a:t>(</a:t>
            </a:r>
            <a:r>
              <a:rPr lang="en-US" altLang="zh-CN" sz="2000" dirty="0">
                <a:latin typeface="等线" panose="02010600030101010101" pitchFamily="2" charset="-122"/>
              </a:rPr>
              <a:t>DEM)</a:t>
            </a:r>
            <a:r>
              <a:rPr lang="zh-CN" altLang="en-US" sz="2000" dirty="0">
                <a:latin typeface="等线" panose="02010600030101010101" pitchFamily="2" charset="-122"/>
              </a:rPr>
              <a:t>，为从时间维度与空间维度揭示地价的时空演变规律，提出数字地价模型</a:t>
            </a:r>
            <a:r>
              <a:rPr lang="en-US" altLang="zh-CN" sz="2000" dirty="0">
                <a:latin typeface="等线" panose="02010600030101010101" pitchFamily="2" charset="-122"/>
              </a:rPr>
              <a:t>(DLPM)</a:t>
            </a:r>
            <a:r>
              <a:rPr lang="zh-CN" altLang="en-US" sz="2000" dirty="0" smtClean="0">
                <a:latin typeface="等线" panose="02010600030101010101" pitchFamily="2" charset="-122"/>
              </a:rPr>
              <a:t>。</a:t>
            </a:r>
            <a:endParaRPr lang="en-US" altLang="zh-CN" sz="2000" dirty="0" smtClean="0">
              <a:latin typeface="等线" panose="02010600030101010101" pitchFamily="2" charset="-122"/>
            </a:endParaRPr>
          </a:p>
          <a:p>
            <a:pPr marL="800100" lvl="1" indent="-342900" algn="just">
              <a:lnSpc>
                <a:spcPct val="200000"/>
              </a:lnSpc>
              <a:buFont typeface="Arial" panose="020B0604020202020204" pitchFamily="34" charset="0"/>
              <a:buChar char="•"/>
            </a:pPr>
            <a:r>
              <a:rPr lang="zh-CN" altLang="en-US" sz="2000" dirty="0" smtClean="0">
                <a:latin typeface="等线" panose="02010600030101010101" pitchFamily="2" charset="-122"/>
              </a:rPr>
              <a:t>通过</a:t>
            </a:r>
            <a:r>
              <a:rPr lang="zh-CN" altLang="en-US" sz="2000" dirty="0">
                <a:latin typeface="等线" panose="02010600030101010101" pitchFamily="2" charset="-122"/>
              </a:rPr>
              <a:t>引入土地投标租金模型，武文杰</a:t>
            </a:r>
            <a:r>
              <a:rPr lang="zh-CN" altLang="en-US" sz="2000" dirty="0" smtClean="0">
                <a:latin typeface="等线" panose="02010600030101010101" pitchFamily="2" charset="-122"/>
              </a:rPr>
              <a:t>等以</a:t>
            </a:r>
            <a:r>
              <a:rPr lang="zh-CN" altLang="en-US" sz="2000" dirty="0">
                <a:latin typeface="等线" panose="02010600030101010101" pitchFamily="2" charset="-122"/>
              </a:rPr>
              <a:t>转型期北京市为研究区域，深入研究了住宅用</a:t>
            </a:r>
            <a:r>
              <a:rPr lang="zh-CN" altLang="en-US" sz="2000" dirty="0" smtClean="0">
                <a:latin typeface="等线" panose="02010600030101010101" pitchFamily="2" charset="-122"/>
              </a:rPr>
              <a:t>地投标</a:t>
            </a:r>
            <a:r>
              <a:rPr lang="zh-CN" altLang="en-US" sz="2000" dirty="0">
                <a:latin typeface="等线" panose="02010600030101010101" pitchFamily="2" charset="-122"/>
              </a:rPr>
              <a:t>租金曲线</a:t>
            </a:r>
            <a:r>
              <a:rPr lang="zh-CN" altLang="en-US" sz="2000" dirty="0" smtClean="0">
                <a:latin typeface="等线" panose="02010600030101010101" pitchFamily="2" charset="-122"/>
              </a:rPr>
              <a:t>的</a:t>
            </a:r>
            <a:r>
              <a:rPr lang="zh-CN" altLang="en-US" sz="2000" dirty="0">
                <a:latin typeface="等线" panose="02010600030101010101" pitchFamily="2" charset="-122"/>
              </a:rPr>
              <a:t>空间</a:t>
            </a:r>
            <a:r>
              <a:rPr lang="zh-CN" altLang="en-US" sz="2000" dirty="0" smtClean="0">
                <a:latin typeface="等线" panose="02010600030101010101" pitchFamily="2" charset="-122"/>
              </a:rPr>
              <a:t>结构</a:t>
            </a:r>
            <a:r>
              <a:rPr lang="zh-CN" altLang="en-US" sz="2000" dirty="0">
                <a:latin typeface="等线" panose="02010600030101010101" pitchFamily="2" charset="-122"/>
              </a:rPr>
              <a:t>与演化，并总结出波动、递增、递减等多种空间组合形态。</a:t>
            </a:r>
            <a:endParaRPr lang="zh-CN" altLang="en-US"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769697127"/>
      </p:ext>
    </p:extLst>
  </p:cSld>
  <p:clrMapOvr>
    <a:masterClrMapping/>
  </p:clrMapOvr>
  <mc:AlternateContent xmlns:mc="http://schemas.openxmlformats.org/markup-compatibility/2006" xmlns:p14="http://schemas.microsoft.com/office/powerpoint/2010/main">
    <mc:Choice Requires="p14">
      <p:transition p14:dur="0" advTm="44086"/>
    </mc:Choice>
    <mc:Fallback xmlns="">
      <p:transition advTm="440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75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left)">
                                      <p:cBhvr>
                                        <p:cTn id="8" dur="500"/>
                                        <p:tgtEl>
                                          <p:spTgt spid="28"/>
                                        </p:tgtEl>
                                      </p:cBhvr>
                                    </p:animEffect>
                                  </p:childTnLst>
                                </p:cTn>
                              </p:par>
                              <p:par>
                                <p:cTn id="9" presetID="12" presetClass="entr" presetSubtype="2" fill="hold" grpId="0" nodeType="withEffect">
                                  <p:stCondLst>
                                    <p:cond delay="7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left)">
                                      <p:cBhvr>
                                        <p:cTn id="12" dur="500"/>
                                        <p:tgtEl>
                                          <p:spTgt spid="2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left)">
                                      <p:cBhvr>
                                        <p:cTn id="16" dur="500"/>
                                        <p:tgtEl>
                                          <p:spTgt spid="26"/>
                                        </p:tgtEl>
                                      </p:cBhvr>
                                    </p:animEffect>
                                  </p:childTnLst>
                                </p:cTn>
                              </p:par>
                              <p:par>
                                <p:cTn id="17" presetID="22" presetClass="entr" presetSubtype="1" fill="hold" grpId="0" nodeType="withEffect">
                                  <p:stCondLst>
                                    <p:cond delay="225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50095" y="0"/>
            <a:ext cx="902247" cy="6857701"/>
          </a:xfrm>
          <a:prstGeom prst="rect">
            <a:avLst/>
          </a:prstGeom>
          <a:noFill/>
          <a:ln w="31750" cap="sq">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4871740" y="6060437"/>
            <a:ext cx="288174"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892543" y="2646334"/>
            <a:ext cx="4062840" cy="305276"/>
          </a:xfrm>
          <a:prstGeom prst="rect">
            <a:avLst/>
          </a:prstGeom>
          <a:noFill/>
        </p:spPr>
        <p:txBody>
          <a:bodyPr wrap="square" rtlCol="0">
            <a:spAutoFit/>
          </a:bodyPr>
          <a:lstStyle/>
          <a:p>
            <a:pPr>
              <a:lnSpc>
                <a:spcPct val="150000"/>
              </a:lnSpc>
            </a:pPr>
            <a:r>
              <a:rPr lang="en-US" altLang="zh-CN" sz="1050" dirty="0" smtClean="0">
                <a:latin typeface="华文细黑" panose="02010600040101010101" pitchFamily="2" charset="-122"/>
                <a:ea typeface="华文细黑" panose="02010600040101010101" pitchFamily="2" charset="-122"/>
              </a:rPr>
              <a:t>Research conducted by </a:t>
            </a:r>
            <a:r>
              <a:rPr lang="en-US" altLang="zh-CN" sz="1050" dirty="0" err="1" smtClean="0">
                <a:latin typeface="华文细黑" panose="02010600040101010101" pitchFamily="2" charset="-122"/>
                <a:ea typeface="华文细黑" panose="02010600040101010101" pitchFamily="2" charset="-122"/>
              </a:rPr>
              <a:t>lzy</a:t>
            </a:r>
            <a:r>
              <a:rPr lang="en-US" altLang="zh-CN" sz="1050" dirty="0" smtClean="0">
                <a:latin typeface="华文细黑" panose="02010600040101010101" pitchFamily="2" charset="-122"/>
                <a:ea typeface="华文细黑" panose="02010600040101010101" pitchFamily="2" charset="-122"/>
              </a:rPr>
              <a:t> as an application of study.</a:t>
            </a:r>
            <a:endParaRPr lang="en-US" altLang="zh-CN" sz="1050" dirty="0">
              <a:latin typeface="华文细黑" panose="02010600040101010101" pitchFamily="2" charset="-122"/>
              <a:ea typeface="华文细黑" panose="02010600040101010101" pitchFamily="2" charset="-122"/>
            </a:endParaRPr>
          </a:p>
        </p:txBody>
      </p:sp>
      <p:sp>
        <p:nvSpPr>
          <p:cNvPr id="31" name="文本框 30"/>
          <p:cNvSpPr txBox="1"/>
          <p:nvPr/>
        </p:nvSpPr>
        <p:spPr>
          <a:xfrm>
            <a:off x="2391338" y="4403435"/>
            <a:ext cx="3126618" cy="769441"/>
          </a:xfrm>
          <a:prstGeom prst="rect">
            <a:avLst/>
          </a:prstGeom>
          <a:solidFill>
            <a:schemeClr val="bg1"/>
          </a:solidFill>
        </p:spPr>
        <p:txBody>
          <a:bodyPr vert="horz" wrap="square" rtlCol="0">
            <a:spAutoFit/>
          </a:bodyPr>
          <a:lstStyle/>
          <a:p>
            <a:pPr algn="r"/>
            <a:r>
              <a:rPr lang="zh-CN" altLang="en-US" sz="4400" b="1"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实践研究</a:t>
            </a:r>
            <a:endParaRPr lang="zh-CN" altLang="en-US" sz="4400" b="1"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p:txBody>
      </p:sp>
      <p:sp>
        <p:nvSpPr>
          <p:cNvPr id="32" name="矩形 31"/>
          <p:cNvSpPr/>
          <p:nvPr/>
        </p:nvSpPr>
        <p:spPr>
          <a:xfrm>
            <a:off x="1857833" y="5056079"/>
            <a:ext cx="3809181" cy="523220"/>
          </a:xfrm>
          <a:prstGeom prst="rect">
            <a:avLst/>
          </a:prstGeom>
          <a:noFill/>
        </p:spPr>
        <p:txBody>
          <a:bodyPr wrap="square" rtlCol="0">
            <a:spAutoFit/>
          </a:bodyPr>
          <a:lstStyle/>
          <a:p>
            <a:pPr algn="ctr">
              <a:lnSpc>
                <a:spcPct val="200000"/>
              </a:lnSpc>
            </a:pPr>
            <a:r>
              <a:rPr lang="en-US" altLang="zh-CN" sz="1400" dirty="0" smtClean="0">
                <a:solidFill>
                  <a:srgbClr val="000000"/>
                </a:solidFill>
                <a:latin typeface="华文细黑" panose="02010600040101010101" pitchFamily="2" charset="-122"/>
                <a:ea typeface="华文细黑" panose="02010600040101010101" pitchFamily="2" charset="-122"/>
              </a:rPr>
              <a:t>Research</a:t>
            </a:r>
            <a:r>
              <a:rPr lang="zh-CN" altLang="en-US" sz="1400" dirty="0" smtClean="0">
                <a:solidFill>
                  <a:srgbClr val="000000"/>
                </a:solidFill>
                <a:latin typeface="华文细黑" panose="02010600040101010101" pitchFamily="2" charset="-122"/>
                <a:ea typeface="华文细黑" panose="02010600040101010101" pitchFamily="2" charset="-122"/>
              </a:rPr>
              <a:t> </a:t>
            </a:r>
            <a:r>
              <a:rPr lang="en-US" altLang="zh-CN" sz="1400" dirty="0" smtClean="0">
                <a:solidFill>
                  <a:srgbClr val="000000"/>
                </a:solidFill>
                <a:latin typeface="华文细黑" panose="02010600040101010101" pitchFamily="2" charset="-122"/>
                <a:ea typeface="华文细黑" panose="02010600040101010101" pitchFamily="2" charset="-122"/>
              </a:rPr>
              <a:t>Case</a:t>
            </a:r>
            <a:r>
              <a:rPr lang="zh-CN" altLang="en-US" sz="1400" dirty="0" smtClean="0">
                <a:solidFill>
                  <a:srgbClr val="000000"/>
                </a:solidFill>
                <a:latin typeface="华文细黑" panose="02010600040101010101" pitchFamily="2" charset="-122"/>
                <a:ea typeface="华文细黑" panose="02010600040101010101" pitchFamily="2" charset="-122"/>
              </a:rPr>
              <a:t> </a:t>
            </a:r>
            <a:r>
              <a:rPr lang="en-US" altLang="zh-CN" sz="1400" dirty="0" smtClean="0">
                <a:solidFill>
                  <a:srgbClr val="000000"/>
                </a:solidFill>
                <a:latin typeface="华文细黑" panose="02010600040101010101" pitchFamily="2" charset="-122"/>
                <a:ea typeface="华文细黑" panose="02010600040101010101" pitchFamily="2" charset="-122"/>
              </a:rPr>
              <a:t>Study</a:t>
            </a:r>
            <a:endParaRPr lang="zh-CN" altLang="en-US" sz="1400" dirty="0">
              <a:solidFill>
                <a:srgbClr val="000000"/>
              </a:solidFill>
              <a:latin typeface="华文细黑" panose="02010600040101010101" pitchFamily="2" charset="-122"/>
              <a:ea typeface="华文细黑" panose="02010600040101010101" pitchFamily="2" charset="-122"/>
            </a:endParaRPr>
          </a:p>
        </p:txBody>
      </p:sp>
      <p:sp>
        <p:nvSpPr>
          <p:cNvPr id="33" name="矩形 32"/>
          <p:cNvSpPr/>
          <p:nvPr/>
        </p:nvSpPr>
        <p:spPr>
          <a:xfrm>
            <a:off x="6850624" y="1330792"/>
            <a:ext cx="5254852" cy="1338828"/>
          </a:xfrm>
          <a:prstGeom prst="rect">
            <a:avLst/>
          </a:prstGeom>
          <a:solidFill>
            <a:schemeClr val="bg1">
              <a:alpha val="50000"/>
            </a:schemeClr>
          </a:solidFill>
        </p:spPr>
        <p:txBody>
          <a:bodyPr wrap="square">
            <a:spAutoFit/>
          </a:bodyPr>
          <a:lstStyle/>
          <a:p>
            <a:pPr>
              <a:lnSpc>
                <a:spcPct val="150000"/>
              </a:lnSpc>
              <a:spcBef>
                <a:spcPct val="0"/>
              </a:spcBef>
            </a:pPr>
            <a:r>
              <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rPr>
              <a:t>4.1</a:t>
            </a:r>
            <a:r>
              <a:rPr kumimoji="1" lang="zh-CN" altLang="en-US" spc="300" dirty="0" smtClean="0">
                <a:solidFill>
                  <a:schemeClr val="tx1">
                    <a:lumMod val="85000"/>
                    <a:lumOff val="15000"/>
                  </a:schemeClr>
                </a:solidFill>
                <a:latin typeface="明兰" panose="02010600030101010101" pitchFamily="2" charset="-122"/>
                <a:ea typeface="明兰" panose="02010600030101010101" pitchFamily="2" charset="-122"/>
              </a:rPr>
              <a:t> 研究区域与数据 </a:t>
            </a:r>
            <a:endPar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endParaRPr>
          </a:p>
          <a:p>
            <a:pPr>
              <a:lnSpc>
                <a:spcPct val="150000"/>
              </a:lnSpc>
              <a:spcBef>
                <a:spcPct val="0"/>
              </a:spcBef>
            </a:pPr>
            <a:r>
              <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rPr>
              <a:t>4.2</a:t>
            </a:r>
            <a:r>
              <a:rPr kumimoji="1" lang="zh-CN" altLang="en-US" spc="300" dirty="0">
                <a:solidFill>
                  <a:schemeClr val="tx1">
                    <a:lumMod val="85000"/>
                    <a:lumOff val="15000"/>
                  </a:schemeClr>
                </a:solidFill>
                <a:latin typeface="明兰" panose="02010600030101010101" pitchFamily="2" charset="-122"/>
                <a:ea typeface="明兰" panose="02010600030101010101" pitchFamily="2" charset="-122"/>
              </a:rPr>
              <a:t> </a:t>
            </a:r>
            <a:r>
              <a:rPr kumimoji="1" lang="zh-CN" altLang="en-US" spc="300" dirty="0" smtClean="0">
                <a:solidFill>
                  <a:schemeClr val="tx1">
                    <a:lumMod val="85000"/>
                    <a:lumOff val="15000"/>
                  </a:schemeClr>
                </a:solidFill>
                <a:latin typeface="明兰" panose="02010600030101010101" pitchFamily="2" charset="-122"/>
                <a:ea typeface="明兰" panose="02010600030101010101" pitchFamily="2" charset="-122"/>
              </a:rPr>
              <a:t>研究方法</a:t>
            </a:r>
            <a:endPar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endParaRPr>
          </a:p>
          <a:p>
            <a:pPr>
              <a:lnSpc>
                <a:spcPct val="150000"/>
              </a:lnSpc>
              <a:spcBef>
                <a:spcPct val="0"/>
              </a:spcBef>
            </a:pPr>
            <a:r>
              <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rPr>
              <a:t>4.3</a:t>
            </a:r>
            <a:r>
              <a:rPr kumimoji="1" lang="zh-CN" altLang="en-US" spc="300" dirty="0" smtClean="0">
                <a:solidFill>
                  <a:schemeClr val="tx1">
                    <a:lumMod val="85000"/>
                    <a:lumOff val="15000"/>
                  </a:schemeClr>
                </a:solidFill>
                <a:latin typeface="明兰" panose="02010600030101010101" pitchFamily="2" charset="-122"/>
                <a:ea typeface="明兰" panose="02010600030101010101" pitchFamily="2" charset="-122"/>
              </a:rPr>
              <a:t> 研究结果</a:t>
            </a:r>
            <a:endPar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endParaRPr>
          </a:p>
        </p:txBody>
      </p:sp>
      <p:sp>
        <p:nvSpPr>
          <p:cNvPr id="34" name="六边形 33"/>
          <p:cNvSpPr/>
          <p:nvPr/>
        </p:nvSpPr>
        <p:spPr>
          <a:xfrm rot="5400000">
            <a:off x="2293203" y="1329945"/>
            <a:ext cx="192642" cy="166070"/>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5" name="六边形 34"/>
          <p:cNvSpPr/>
          <p:nvPr/>
        </p:nvSpPr>
        <p:spPr>
          <a:xfrm rot="5400000">
            <a:off x="1420302" y="1853370"/>
            <a:ext cx="324753" cy="279960"/>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六边形 35"/>
          <p:cNvSpPr/>
          <p:nvPr/>
        </p:nvSpPr>
        <p:spPr>
          <a:xfrm rot="5400000">
            <a:off x="9459398" y="5051190"/>
            <a:ext cx="270452" cy="233148"/>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8" name="文本框 37"/>
          <p:cNvSpPr txBox="1"/>
          <p:nvPr/>
        </p:nvSpPr>
        <p:spPr>
          <a:xfrm flipH="1">
            <a:off x="5743413" y="4089931"/>
            <a:ext cx="560241" cy="1437638"/>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8000" spc="-150" dirty="0">
                <a:solidFill>
                  <a:srgbClr val="000000"/>
                </a:solidFill>
                <a:latin typeface="华文细黑" panose="02010600040101010101" pitchFamily="2" charset="-122"/>
                <a:ea typeface="华文细黑" panose="02010600040101010101" pitchFamily="2" charset="-122"/>
              </a:rPr>
              <a:t>4</a:t>
            </a:r>
          </a:p>
        </p:txBody>
      </p:sp>
      <p:pic>
        <p:nvPicPr>
          <p:cNvPr id="13" name="图片占位符 12"/>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5136" r="25136"/>
          <a:stretch>
            <a:fillRect/>
          </a:stretch>
        </p:blipFill>
        <p:spPr>
          <a:custGeom>
            <a:avLst/>
            <a:gdLst>
              <a:gd name="connsiteX0" fmla="*/ 0 w 900000"/>
              <a:gd name="connsiteY0" fmla="*/ 0 h 6858000"/>
              <a:gd name="connsiteX1" fmla="*/ 900000 w 900000"/>
              <a:gd name="connsiteY1" fmla="*/ 0 h 6858000"/>
              <a:gd name="connsiteX2" fmla="*/ 900000 w 900000"/>
              <a:gd name="connsiteY2" fmla="*/ 6858000 h 6858000"/>
              <a:gd name="connsiteX3" fmla="*/ 0 w 900000"/>
              <a:gd name="connsiteY3" fmla="*/ 6858000 h 6858000"/>
              <a:gd name="connsiteX4" fmla="*/ 0 w 900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000" h="6858000">
                <a:moveTo>
                  <a:pt x="0" y="0"/>
                </a:moveTo>
                <a:lnTo>
                  <a:pt x="900000" y="0"/>
                </a:lnTo>
                <a:lnTo>
                  <a:pt x="900000" y="6858000"/>
                </a:lnTo>
                <a:lnTo>
                  <a:pt x="0" y="6858000"/>
                </a:lnTo>
                <a:lnTo>
                  <a:pt x="0" y="0"/>
                </a:lnTo>
                <a:close/>
              </a:path>
            </a:pathLst>
          </a:custGeom>
          <a:effectLst>
            <a:outerShdw blurRad="203200" sx="102000" sy="102000" algn="ctr" rotWithShape="0">
              <a:prstClr val="black">
                <a:alpha val="40000"/>
              </a:prstClr>
            </a:outerShdw>
          </a:effectLst>
        </p:spPr>
      </p:pic>
    </p:spTree>
    <p:extLst>
      <p:ext uri="{BB962C8B-B14F-4D97-AF65-F5344CB8AC3E}">
        <p14:creationId xmlns:p14="http://schemas.microsoft.com/office/powerpoint/2010/main" val="1597971588"/>
      </p:ext>
    </p:extLst>
  </p:cSld>
  <p:clrMapOvr>
    <a:masterClrMapping/>
  </p:clrMapOvr>
  <mc:AlternateContent xmlns:mc="http://schemas.openxmlformats.org/markup-compatibility/2006" xmlns:p14="http://schemas.microsoft.com/office/powerpoint/2010/main">
    <mc:Choice Requires="p14">
      <p:transition p14:dur="0" advTm="870"/>
    </mc:Choice>
    <mc:Fallback xmlns="">
      <p:transition advTm="8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down)">
                                      <p:cBhvr>
                                        <p:cTn id="8" dur="500"/>
                                        <p:tgtEl>
                                          <p:spTgt spid="28"/>
                                        </p:tgtEl>
                                      </p:cBhvr>
                                    </p:animEffect>
                                  </p:childTnLst>
                                </p:cTn>
                              </p:par>
                              <p:par>
                                <p:cTn id="9" presetID="23" presetClass="entr" presetSubtype="52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1000" fill="hold"/>
                                        <p:tgtEl>
                                          <p:spTgt spid="38"/>
                                        </p:tgtEl>
                                        <p:attrNameLst>
                                          <p:attrName>ppt_w</p:attrName>
                                        </p:attrNameLst>
                                      </p:cBhvr>
                                      <p:tavLst>
                                        <p:tav tm="0">
                                          <p:val>
                                            <p:fltVal val="0"/>
                                          </p:val>
                                        </p:tav>
                                        <p:tav tm="100000">
                                          <p:val>
                                            <p:strVal val="#ppt_w"/>
                                          </p:val>
                                        </p:tav>
                                      </p:tavLst>
                                    </p:anim>
                                    <p:anim calcmode="lin" valueType="num">
                                      <p:cBhvr>
                                        <p:cTn id="12" dur="1000" fill="hold"/>
                                        <p:tgtEl>
                                          <p:spTgt spid="38"/>
                                        </p:tgtEl>
                                        <p:attrNameLst>
                                          <p:attrName>ppt_h</p:attrName>
                                        </p:attrNameLst>
                                      </p:cBhvr>
                                      <p:tavLst>
                                        <p:tav tm="0">
                                          <p:val>
                                            <p:fltVal val="0"/>
                                          </p:val>
                                        </p:tav>
                                        <p:tav tm="100000">
                                          <p:val>
                                            <p:strVal val="#ppt_h"/>
                                          </p:val>
                                        </p:tav>
                                      </p:tavLst>
                                    </p:anim>
                                    <p:anim calcmode="lin" valueType="num">
                                      <p:cBhvr>
                                        <p:cTn id="13" dur="1000" fill="hold"/>
                                        <p:tgtEl>
                                          <p:spTgt spid="38"/>
                                        </p:tgtEl>
                                        <p:attrNameLst>
                                          <p:attrName>ppt_x</p:attrName>
                                        </p:attrNameLst>
                                      </p:cBhvr>
                                      <p:tavLst>
                                        <p:tav tm="0">
                                          <p:val>
                                            <p:fltVal val="0.5"/>
                                          </p:val>
                                        </p:tav>
                                        <p:tav tm="100000">
                                          <p:val>
                                            <p:strVal val="#ppt_x"/>
                                          </p:val>
                                        </p:tav>
                                      </p:tavLst>
                                    </p:anim>
                                    <p:anim calcmode="lin" valueType="num">
                                      <p:cBhvr>
                                        <p:cTn id="14" dur="1000" fill="hold"/>
                                        <p:tgtEl>
                                          <p:spTgt spid="38"/>
                                        </p:tgtEl>
                                        <p:attrNameLst>
                                          <p:attrName>ppt_y</p:attrName>
                                        </p:attrNameLst>
                                      </p:cBhvr>
                                      <p:tavLst>
                                        <p:tav tm="0">
                                          <p:val>
                                            <p:fltVal val="0.5"/>
                                          </p:val>
                                        </p:tav>
                                        <p:tav tm="100000">
                                          <p:val>
                                            <p:strVal val="#ppt_y"/>
                                          </p:val>
                                        </p:tav>
                                      </p:tavLst>
                                    </p:anim>
                                  </p:childTnLst>
                                </p:cTn>
                              </p:par>
                              <p:par>
                                <p:cTn id="15" presetID="2" presetClass="entr" presetSubtype="8" decel="100000" fill="hold" grpId="0" nodeType="withEffect">
                                  <p:stCondLst>
                                    <p:cond delay="25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1250" fill="hold"/>
                                        <p:tgtEl>
                                          <p:spTgt spid="31"/>
                                        </p:tgtEl>
                                        <p:attrNameLst>
                                          <p:attrName>ppt_x</p:attrName>
                                        </p:attrNameLst>
                                      </p:cBhvr>
                                      <p:tavLst>
                                        <p:tav tm="0">
                                          <p:val>
                                            <p:strVal val="0-#ppt_w/2"/>
                                          </p:val>
                                        </p:tav>
                                        <p:tav tm="100000">
                                          <p:val>
                                            <p:strVal val="#ppt_x"/>
                                          </p:val>
                                        </p:tav>
                                      </p:tavLst>
                                    </p:anim>
                                    <p:anim calcmode="lin" valueType="num">
                                      <p:cBhvr additive="base">
                                        <p:cTn id="18" dur="1250" fill="hold"/>
                                        <p:tgtEl>
                                          <p:spTgt spid="31"/>
                                        </p:tgtEl>
                                        <p:attrNameLst>
                                          <p:attrName>ppt_y</p:attrName>
                                        </p:attrNameLst>
                                      </p:cBhvr>
                                      <p:tavLst>
                                        <p:tav tm="0">
                                          <p:val>
                                            <p:strVal val="#ppt_y"/>
                                          </p:val>
                                        </p:tav>
                                        <p:tav tm="100000">
                                          <p:val>
                                            <p:strVal val="#ppt_y"/>
                                          </p:val>
                                        </p:tav>
                                      </p:tavLst>
                                    </p:anim>
                                  </p:childTnLst>
                                </p:cTn>
                              </p:par>
                              <p:par>
                                <p:cTn id="19" presetID="12" presetClass="entr" presetSubtype="2" fill="hold" grpId="0" nodeType="withEffect">
                                  <p:stCondLst>
                                    <p:cond delay="75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1000"/>
                                        <p:tgtEl>
                                          <p:spTgt spid="32"/>
                                        </p:tgtEl>
                                        <p:attrNameLst>
                                          <p:attrName>ppt_x</p:attrName>
                                        </p:attrNameLst>
                                      </p:cBhvr>
                                      <p:tavLst>
                                        <p:tav tm="0">
                                          <p:val>
                                            <p:strVal val="#ppt_x+#ppt_w*1.125000"/>
                                          </p:val>
                                        </p:tav>
                                        <p:tav tm="100000">
                                          <p:val>
                                            <p:strVal val="#ppt_x"/>
                                          </p:val>
                                        </p:tav>
                                      </p:tavLst>
                                    </p:anim>
                                    <p:animEffect transition="in" filter="wipe(left)">
                                      <p:cBhvr>
                                        <p:cTn id="22" dur="1000"/>
                                        <p:tgtEl>
                                          <p:spTgt spid="32"/>
                                        </p:tgtEl>
                                      </p:cBhvr>
                                    </p:animEffect>
                                  </p:childTnLst>
                                </p:cTn>
                              </p:par>
                              <p:par>
                                <p:cTn id="23" presetID="12" presetClass="entr" presetSubtype="8" fill="hold" grpId="0" nodeType="withEffect">
                                  <p:stCondLst>
                                    <p:cond delay="200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1000"/>
                                        <p:tgtEl>
                                          <p:spTgt spid="30"/>
                                        </p:tgtEl>
                                        <p:attrNameLst>
                                          <p:attrName>ppt_x</p:attrName>
                                        </p:attrNameLst>
                                      </p:cBhvr>
                                      <p:tavLst>
                                        <p:tav tm="0">
                                          <p:val>
                                            <p:strVal val="#ppt_x-#ppt_w*1.125000"/>
                                          </p:val>
                                        </p:tav>
                                        <p:tav tm="100000">
                                          <p:val>
                                            <p:strVal val="#ppt_x"/>
                                          </p:val>
                                        </p:tav>
                                      </p:tavLst>
                                    </p:anim>
                                    <p:animEffect transition="in" filter="wipe(right)">
                                      <p:cBhvr>
                                        <p:cTn id="26" dur="1000"/>
                                        <p:tgtEl>
                                          <p:spTgt spid="30"/>
                                        </p:tgtEl>
                                      </p:cBhvr>
                                    </p:animEffect>
                                  </p:childTnLst>
                                </p:cTn>
                              </p:par>
                              <p:par>
                                <p:cTn id="27" presetID="10" presetClass="entr" presetSubtype="0" fill="hold" nodeType="withEffect">
                                  <p:stCondLst>
                                    <p:cond delay="325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250"/>
                                        <p:tgtEl>
                                          <p:spTgt spid="29"/>
                                        </p:tgtEl>
                                      </p:cBhvr>
                                    </p:animEffect>
                                  </p:childTnLst>
                                </p:cTn>
                              </p:par>
                              <p:par>
                                <p:cTn id="30" presetID="12" presetClass="entr" presetSubtype="8" fill="hold" grpId="0" nodeType="withEffect">
                                  <p:stCondLst>
                                    <p:cond delay="175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1000"/>
                                        <p:tgtEl>
                                          <p:spTgt spid="33"/>
                                        </p:tgtEl>
                                        <p:attrNameLst>
                                          <p:attrName>ppt_x</p:attrName>
                                        </p:attrNameLst>
                                      </p:cBhvr>
                                      <p:tavLst>
                                        <p:tav tm="0">
                                          <p:val>
                                            <p:strVal val="#ppt_x-#ppt_w*1.125000"/>
                                          </p:val>
                                        </p:tav>
                                        <p:tav tm="100000">
                                          <p:val>
                                            <p:strVal val="#ppt_x"/>
                                          </p:val>
                                        </p:tav>
                                      </p:tavLst>
                                    </p:anim>
                                    <p:animEffect transition="in" filter="wipe(right)">
                                      <p:cBhvr>
                                        <p:cTn id="33" dur="1000"/>
                                        <p:tgtEl>
                                          <p:spTgt spid="3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400" fill="hold"/>
                                        <p:tgtEl>
                                          <p:spTgt spid="35"/>
                                        </p:tgtEl>
                                        <p:attrNameLst>
                                          <p:attrName>ppt_w</p:attrName>
                                        </p:attrNameLst>
                                      </p:cBhvr>
                                      <p:tavLst>
                                        <p:tav tm="0">
                                          <p:val>
                                            <p:fltVal val="0"/>
                                          </p:val>
                                        </p:tav>
                                        <p:tav tm="100000">
                                          <p:val>
                                            <p:strVal val="#ppt_w"/>
                                          </p:val>
                                        </p:tav>
                                      </p:tavLst>
                                    </p:anim>
                                    <p:anim calcmode="lin" valueType="num">
                                      <p:cBhvr>
                                        <p:cTn id="38" dur="400" fill="hold"/>
                                        <p:tgtEl>
                                          <p:spTgt spid="35"/>
                                        </p:tgtEl>
                                        <p:attrNameLst>
                                          <p:attrName>ppt_h</p:attrName>
                                        </p:attrNameLst>
                                      </p:cBhvr>
                                      <p:tavLst>
                                        <p:tav tm="0">
                                          <p:val>
                                            <p:fltVal val="0"/>
                                          </p:val>
                                        </p:tav>
                                        <p:tav tm="100000">
                                          <p:val>
                                            <p:strVal val="#ppt_h"/>
                                          </p:val>
                                        </p:tav>
                                      </p:tavLst>
                                    </p:anim>
                                    <p:animEffect transition="in" filter="fade">
                                      <p:cBhvr>
                                        <p:cTn id="39" dur="400"/>
                                        <p:tgtEl>
                                          <p:spTgt spid="35"/>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34"/>
                                        </p:tgtEl>
                                        <p:attrNameLst>
                                          <p:attrName>style.visibility</p:attrName>
                                        </p:attrNameLst>
                                      </p:cBhvr>
                                      <p:to>
                                        <p:strVal val="visible"/>
                                      </p:to>
                                    </p:set>
                                    <p:anim calcmode="lin" valueType="num">
                                      <p:cBhvr>
                                        <p:cTn id="42" dur="400" fill="hold"/>
                                        <p:tgtEl>
                                          <p:spTgt spid="34"/>
                                        </p:tgtEl>
                                        <p:attrNameLst>
                                          <p:attrName>ppt_w</p:attrName>
                                        </p:attrNameLst>
                                      </p:cBhvr>
                                      <p:tavLst>
                                        <p:tav tm="0">
                                          <p:val>
                                            <p:fltVal val="0"/>
                                          </p:val>
                                        </p:tav>
                                        <p:tav tm="100000">
                                          <p:val>
                                            <p:strVal val="#ppt_w"/>
                                          </p:val>
                                        </p:tav>
                                      </p:tavLst>
                                    </p:anim>
                                    <p:anim calcmode="lin" valueType="num">
                                      <p:cBhvr>
                                        <p:cTn id="43" dur="400" fill="hold"/>
                                        <p:tgtEl>
                                          <p:spTgt spid="34"/>
                                        </p:tgtEl>
                                        <p:attrNameLst>
                                          <p:attrName>ppt_h</p:attrName>
                                        </p:attrNameLst>
                                      </p:cBhvr>
                                      <p:tavLst>
                                        <p:tav tm="0">
                                          <p:val>
                                            <p:fltVal val="0"/>
                                          </p:val>
                                        </p:tav>
                                        <p:tav tm="100000">
                                          <p:val>
                                            <p:strVal val="#ppt_h"/>
                                          </p:val>
                                        </p:tav>
                                      </p:tavLst>
                                    </p:anim>
                                    <p:animEffect transition="in" filter="fade">
                                      <p:cBhvr>
                                        <p:cTn id="44" dur="400"/>
                                        <p:tgtEl>
                                          <p:spTgt spid="34"/>
                                        </p:tgtEl>
                                      </p:cBhvr>
                                    </p:animEffect>
                                  </p:childTnLst>
                                </p:cTn>
                              </p:par>
                              <p:par>
                                <p:cTn id="45" presetID="53" presetClass="entr" presetSubtype="16" fill="hold" grpId="0" nodeType="withEffect">
                                  <p:stCondLst>
                                    <p:cond delay="250"/>
                                  </p:stCondLst>
                                  <p:childTnLst>
                                    <p:set>
                                      <p:cBhvr>
                                        <p:cTn id="46" dur="1" fill="hold">
                                          <p:stCondLst>
                                            <p:cond delay="0"/>
                                          </p:stCondLst>
                                        </p:cTn>
                                        <p:tgtEl>
                                          <p:spTgt spid="36"/>
                                        </p:tgtEl>
                                        <p:attrNameLst>
                                          <p:attrName>style.visibility</p:attrName>
                                        </p:attrNameLst>
                                      </p:cBhvr>
                                      <p:to>
                                        <p:strVal val="visible"/>
                                      </p:to>
                                    </p:set>
                                    <p:anim calcmode="lin" valueType="num">
                                      <p:cBhvr>
                                        <p:cTn id="47" dur="400" fill="hold"/>
                                        <p:tgtEl>
                                          <p:spTgt spid="36"/>
                                        </p:tgtEl>
                                        <p:attrNameLst>
                                          <p:attrName>ppt_w</p:attrName>
                                        </p:attrNameLst>
                                      </p:cBhvr>
                                      <p:tavLst>
                                        <p:tav tm="0">
                                          <p:val>
                                            <p:fltVal val="0"/>
                                          </p:val>
                                        </p:tav>
                                        <p:tav tm="100000">
                                          <p:val>
                                            <p:strVal val="#ppt_w"/>
                                          </p:val>
                                        </p:tav>
                                      </p:tavLst>
                                    </p:anim>
                                    <p:anim calcmode="lin" valueType="num">
                                      <p:cBhvr>
                                        <p:cTn id="48" dur="400" fill="hold"/>
                                        <p:tgtEl>
                                          <p:spTgt spid="36"/>
                                        </p:tgtEl>
                                        <p:attrNameLst>
                                          <p:attrName>ppt_h</p:attrName>
                                        </p:attrNameLst>
                                      </p:cBhvr>
                                      <p:tavLst>
                                        <p:tav tm="0">
                                          <p:val>
                                            <p:fltVal val="0"/>
                                          </p:val>
                                        </p:tav>
                                        <p:tav tm="100000">
                                          <p:val>
                                            <p:strVal val="#ppt_h"/>
                                          </p:val>
                                        </p:tav>
                                      </p:tavLst>
                                    </p:anim>
                                    <p:animEffect transition="in" filter="fade">
                                      <p:cBhvr>
                                        <p:cTn id="49" dur="4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P spid="31" grpId="0" animBg="1"/>
      <p:bldP spid="32" grpId="0"/>
      <p:bldP spid="33" grpId="0" animBg="1"/>
      <p:bldP spid="34" grpId="0" animBg="1"/>
      <p:bldP spid="35" grpId="0" animBg="1"/>
      <p:bldP spid="36" grpId="0" animBg="1"/>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17459" y="1835140"/>
            <a:ext cx="5359016" cy="2923877"/>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just">
              <a:lnSpc>
                <a:spcPct val="200000"/>
              </a:lnSpc>
              <a:buFont typeface="Arial" charset="0"/>
              <a:buChar char="•"/>
            </a:pPr>
            <a:r>
              <a:rPr lang="zh-CN" altLang="en-US" sz="2000" dirty="0">
                <a:solidFill>
                  <a:srgbClr val="323232"/>
                </a:solidFill>
                <a:latin typeface="等线" panose="02010600030101010101" pitchFamily="2" charset="-122"/>
                <a:ea typeface="等线" panose="02010600030101010101" pitchFamily="2" charset="-122"/>
              </a:rPr>
              <a:t>研究区域</a:t>
            </a:r>
            <a:endParaRPr lang="en-US" altLang="zh-CN" sz="2000" dirty="0" smtClean="0">
              <a:solidFill>
                <a:srgbClr val="323232"/>
              </a:solidFill>
              <a:latin typeface="等线" panose="02010600030101010101" pitchFamily="2" charset="-122"/>
              <a:ea typeface="等线" panose="02010600030101010101" pitchFamily="2" charset="-122"/>
            </a:endParaRPr>
          </a:p>
          <a:p>
            <a:pPr marL="742950" lvl="1" indent="-285750" algn="just">
              <a:lnSpc>
                <a:spcPct val="200000"/>
              </a:lnSpc>
              <a:buFont typeface="Arial" charset="0"/>
              <a:buChar char="•"/>
            </a:pPr>
            <a:r>
              <a:rPr lang="zh-CN" altLang="en-US" dirty="0" smtClean="0">
                <a:solidFill>
                  <a:srgbClr val="323232"/>
                </a:solidFill>
              </a:rPr>
              <a:t>以</a:t>
            </a:r>
            <a:r>
              <a:rPr lang="zh-CN" altLang="en-US" dirty="0">
                <a:solidFill>
                  <a:srgbClr val="323232"/>
                </a:solidFill>
              </a:rPr>
              <a:t>武汉市为研究区域，选择住宅小区作为基本研究单元</a:t>
            </a:r>
            <a:r>
              <a:rPr lang="zh-CN" altLang="en-US" dirty="0" smtClean="0">
                <a:solidFill>
                  <a:srgbClr val="323232"/>
                </a:solidFill>
              </a:rPr>
              <a:t>，</a:t>
            </a:r>
            <a:endParaRPr lang="en-US" altLang="zh-CN" dirty="0" smtClean="0">
              <a:solidFill>
                <a:srgbClr val="323232"/>
              </a:solidFill>
            </a:endParaRPr>
          </a:p>
          <a:p>
            <a:pPr marL="285750" indent="-285750" algn="just">
              <a:lnSpc>
                <a:spcPct val="200000"/>
              </a:lnSpc>
              <a:buFont typeface="Arial" charset="0"/>
              <a:buChar char="•"/>
            </a:pPr>
            <a:r>
              <a:rPr lang="zh-CN" altLang="en-US" sz="1800" dirty="0">
                <a:solidFill>
                  <a:srgbClr val="323232"/>
                </a:solidFill>
                <a:latin typeface="等线" panose="02010600030101010101" pitchFamily="2" charset="-122"/>
                <a:ea typeface="等线" panose="02010600030101010101" pitchFamily="2" charset="-122"/>
              </a:rPr>
              <a:t>研究目的</a:t>
            </a:r>
            <a:endParaRPr lang="en-US" altLang="zh-CN" sz="1800" dirty="0">
              <a:solidFill>
                <a:srgbClr val="323232"/>
              </a:solidFill>
              <a:latin typeface="等线" panose="02010600030101010101" pitchFamily="2" charset="-122"/>
              <a:ea typeface="等线" panose="02010600030101010101" pitchFamily="2" charset="-122"/>
            </a:endParaRPr>
          </a:p>
          <a:p>
            <a:pPr marL="742950" lvl="1" indent="-285750" algn="just">
              <a:lnSpc>
                <a:spcPct val="200000"/>
              </a:lnSpc>
              <a:buFont typeface="Arial" charset="0"/>
              <a:buChar char="•"/>
            </a:pPr>
            <a:r>
              <a:rPr lang="zh-CN" altLang="en-US" dirty="0" smtClean="0">
                <a:solidFill>
                  <a:srgbClr val="323232"/>
                </a:solidFill>
              </a:rPr>
              <a:t>研究</a:t>
            </a:r>
            <a:r>
              <a:rPr lang="zh-CN" altLang="en-US" dirty="0">
                <a:solidFill>
                  <a:srgbClr val="323232"/>
                </a:solidFill>
              </a:rPr>
              <a:t>武汉市</a:t>
            </a:r>
            <a:r>
              <a:rPr lang="en-US" altLang="zh-CN" dirty="0">
                <a:solidFill>
                  <a:srgbClr val="323232"/>
                </a:solidFill>
              </a:rPr>
              <a:t>2018</a:t>
            </a:r>
            <a:r>
              <a:rPr lang="zh-CN" altLang="en-US" dirty="0">
                <a:solidFill>
                  <a:srgbClr val="323232"/>
                </a:solidFill>
              </a:rPr>
              <a:t>、</a:t>
            </a:r>
            <a:r>
              <a:rPr lang="en-US" altLang="zh-CN" dirty="0">
                <a:solidFill>
                  <a:srgbClr val="323232"/>
                </a:solidFill>
              </a:rPr>
              <a:t>2019</a:t>
            </a:r>
            <a:r>
              <a:rPr lang="zh-CN" altLang="en-US" dirty="0">
                <a:solidFill>
                  <a:srgbClr val="323232"/>
                </a:solidFill>
              </a:rPr>
              <a:t>年的房价的分布规律。</a:t>
            </a:r>
          </a:p>
        </p:txBody>
      </p:sp>
      <p:sp>
        <p:nvSpPr>
          <p:cNvPr id="16" name="文本框 15"/>
          <p:cNvSpPr txBox="1"/>
          <p:nvPr/>
        </p:nvSpPr>
        <p:spPr>
          <a:xfrm>
            <a:off x="576943" y="627977"/>
            <a:ext cx="3528892" cy="461665"/>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l"/>
            <a:r>
              <a:rPr kumimoji="1" lang="en-US" altLang="zh-CN" sz="2400" spc="300" dirty="0" smtClean="0">
                <a:solidFill>
                  <a:schemeClr val="tx1">
                    <a:lumMod val="85000"/>
                    <a:lumOff val="15000"/>
                  </a:schemeClr>
                </a:solidFill>
                <a:latin typeface="明兰" panose="02010600030101010101" pitchFamily="2" charset="-122"/>
                <a:ea typeface="明兰" panose="02010600030101010101" pitchFamily="2" charset="-122"/>
              </a:rPr>
              <a:t>4.1 </a:t>
            </a:r>
            <a:r>
              <a:rPr kumimoji="1" lang="zh-CN" altLang="en-US" sz="2400" spc="300" dirty="0" smtClean="0">
                <a:solidFill>
                  <a:schemeClr val="tx1">
                    <a:lumMod val="85000"/>
                    <a:lumOff val="15000"/>
                  </a:schemeClr>
                </a:solidFill>
                <a:latin typeface="明兰" panose="02010600030101010101" pitchFamily="2" charset="-122"/>
                <a:ea typeface="明兰" panose="02010600030101010101" pitchFamily="2" charset="-122"/>
              </a:rPr>
              <a:t>研究</a:t>
            </a:r>
            <a:r>
              <a:rPr kumimoji="1" lang="zh-CN" altLang="en-US" sz="2400" spc="300" dirty="0">
                <a:solidFill>
                  <a:schemeClr val="tx1">
                    <a:lumMod val="85000"/>
                    <a:lumOff val="15000"/>
                  </a:schemeClr>
                </a:solidFill>
                <a:latin typeface="明兰" panose="02010600030101010101" pitchFamily="2" charset="-122"/>
                <a:ea typeface="明兰" panose="02010600030101010101" pitchFamily="2" charset="-122"/>
              </a:rPr>
              <a:t>区域及数据</a:t>
            </a:r>
            <a:endParaRPr lang="zh-CN" altLang="en-US" sz="2400" spc="300" dirty="0">
              <a:solidFill>
                <a:srgbClr val="323232"/>
              </a:solidFill>
              <a:latin typeface="Hiragino Sans GB W3" panose="020B0300000000000000" pitchFamily="34" charset="-122"/>
              <a:ea typeface="Hiragino Sans GB W3" panose="020B0300000000000000" pitchFamily="34" charset="-122"/>
            </a:endParaRPr>
          </a:p>
        </p:txBody>
      </p:sp>
      <p:sp>
        <p:nvSpPr>
          <p:cNvPr id="17" name="文本框 16"/>
          <p:cNvSpPr txBox="1"/>
          <p:nvPr/>
        </p:nvSpPr>
        <p:spPr>
          <a:xfrm flipH="1">
            <a:off x="1564204" y="1135252"/>
            <a:ext cx="2466000"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l"/>
            <a:r>
              <a:rPr lang="en-US" altLang="zh-CN" sz="1200" spc="300" dirty="0" smtClean="0"/>
              <a:t>Study Area and Data</a:t>
            </a:r>
            <a:endParaRPr lang="zh-CN" altLang="en-US" sz="1200" spc="300" dirty="0"/>
          </a:p>
        </p:txBody>
      </p:sp>
      <p:pic>
        <p:nvPicPr>
          <p:cNvPr id="1026" name="Picture 2" descr="https://dss3.bdstatic.com/70cFv8Sh_Q1YnxGkpoWK1HF6hhy/it/u=2084533687,1694979566&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276" y="1640851"/>
            <a:ext cx="3382264" cy="363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059463"/>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750"/>
                                        <p:tgtEl>
                                          <p:spTgt spid="16"/>
                                        </p:tgtEl>
                                      </p:cBhvr>
                                    </p:animEffect>
                                  </p:childTnLst>
                                </p:cTn>
                              </p:par>
                              <p:par>
                                <p:cTn id="8" presetID="53" presetClass="entr" presetSubtype="16" fill="hold" grpId="0" nodeType="withEffect">
                                  <p:stCondLst>
                                    <p:cond delay="1250"/>
                                  </p:stCondLst>
                                  <p:iterate type="lt">
                                    <p:tmPct val="20000"/>
                                  </p:iterate>
                                  <p:childTnLst>
                                    <p:set>
                                      <p:cBhvr>
                                        <p:cTn id="9" dur="1" fill="hold">
                                          <p:stCondLst>
                                            <p:cond delay="0"/>
                                          </p:stCondLst>
                                        </p:cTn>
                                        <p:tgtEl>
                                          <p:spTgt spid="17"/>
                                        </p:tgtEl>
                                        <p:attrNameLst>
                                          <p:attrName>style.visibility</p:attrName>
                                        </p:attrNameLst>
                                      </p:cBhvr>
                                      <p:to>
                                        <p:strVal val="visible"/>
                                      </p:to>
                                    </p:set>
                                    <p:anim calcmode="lin" valueType="num">
                                      <p:cBhvr>
                                        <p:cTn id="10" dur="250" fill="hold"/>
                                        <p:tgtEl>
                                          <p:spTgt spid="17"/>
                                        </p:tgtEl>
                                        <p:attrNameLst>
                                          <p:attrName>ppt_w</p:attrName>
                                        </p:attrNameLst>
                                      </p:cBhvr>
                                      <p:tavLst>
                                        <p:tav tm="0">
                                          <p:val>
                                            <p:fltVal val="0"/>
                                          </p:val>
                                        </p:tav>
                                        <p:tav tm="100000">
                                          <p:val>
                                            <p:strVal val="#ppt_w"/>
                                          </p:val>
                                        </p:tav>
                                      </p:tavLst>
                                    </p:anim>
                                    <p:anim calcmode="lin" valueType="num">
                                      <p:cBhvr>
                                        <p:cTn id="11" dur="250" fill="hold"/>
                                        <p:tgtEl>
                                          <p:spTgt spid="17"/>
                                        </p:tgtEl>
                                        <p:attrNameLst>
                                          <p:attrName>ppt_h</p:attrName>
                                        </p:attrNameLst>
                                      </p:cBhvr>
                                      <p:tavLst>
                                        <p:tav tm="0">
                                          <p:val>
                                            <p:fltVal val="0"/>
                                          </p:val>
                                        </p:tav>
                                        <p:tav tm="100000">
                                          <p:val>
                                            <p:strVal val="#ppt_h"/>
                                          </p:val>
                                        </p:tav>
                                      </p:tavLst>
                                    </p:anim>
                                    <p:animEffect transition="in" filter="fade">
                                      <p:cBhvr>
                                        <p:cTn id="12" dur="250"/>
                                        <p:tgtEl>
                                          <p:spTgt spid="17"/>
                                        </p:tgtEl>
                                      </p:cBhvr>
                                    </p:animEffect>
                                  </p:childTnLst>
                                </p:cTn>
                              </p:par>
                              <p:par>
                                <p:cTn id="13" presetID="22" presetClass="entr" presetSubtype="1" fill="hold" grpId="0" nodeType="withEffect">
                                  <p:stCondLst>
                                    <p:cond delay="200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17459" y="1444327"/>
            <a:ext cx="5768674" cy="4585871"/>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just">
              <a:lnSpc>
                <a:spcPct val="200000"/>
              </a:lnSpc>
              <a:buFont typeface="Arial" charset="0"/>
              <a:buChar char="•"/>
            </a:pPr>
            <a:r>
              <a:rPr lang="zh-CN" altLang="en-US" sz="2000" dirty="0" smtClean="0">
                <a:solidFill>
                  <a:srgbClr val="323232"/>
                </a:solidFill>
                <a:latin typeface="等线" panose="02010600030101010101" pitchFamily="2" charset="-122"/>
                <a:ea typeface="等线" panose="02010600030101010101" pitchFamily="2" charset="-122"/>
              </a:rPr>
              <a:t>研究</a:t>
            </a:r>
            <a:r>
              <a:rPr lang="zh-CN" altLang="en-US" sz="2000" dirty="0">
                <a:solidFill>
                  <a:srgbClr val="323232"/>
                </a:solidFill>
                <a:latin typeface="等线" panose="02010600030101010101" pitchFamily="2" charset="-122"/>
                <a:ea typeface="等线" panose="02010600030101010101" pitchFamily="2" charset="-122"/>
              </a:rPr>
              <a:t>数据</a:t>
            </a:r>
            <a:endParaRPr lang="en-US" altLang="zh-CN" sz="2000" dirty="0" smtClean="0">
              <a:solidFill>
                <a:srgbClr val="323232"/>
              </a:solidFill>
              <a:latin typeface="等线" panose="02010600030101010101" pitchFamily="2" charset="-122"/>
              <a:ea typeface="等线" panose="02010600030101010101" pitchFamily="2" charset="-122"/>
            </a:endParaRPr>
          </a:p>
          <a:p>
            <a:pPr marL="742950" lvl="1" indent="-285750" algn="just">
              <a:lnSpc>
                <a:spcPct val="200000"/>
              </a:lnSpc>
              <a:buFont typeface="Arial" charset="0"/>
              <a:buChar char="•"/>
            </a:pPr>
            <a:r>
              <a:rPr lang="zh-CN" altLang="en-US" dirty="0">
                <a:solidFill>
                  <a:srgbClr val="323232"/>
                </a:solidFill>
              </a:rPr>
              <a:t>依托“链家网”（</a:t>
            </a:r>
            <a:r>
              <a:rPr lang="en-US" altLang="zh-CN" dirty="0">
                <a:solidFill>
                  <a:srgbClr val="323232"/>
                </a:solidFill>
              </a:rPr>
              <a:t>https://wh.lianjia.com/xiaoqu/ </a:t>
            </a:r>
            <a:r>
              <a:rPr lang="zh-CN" altLang="en-US" dirty="0">
                <a:solidFill>
                  <a:srgbClr val="323232"/>
                </a:solidFill>
              </a:rPr>
              <a:t>）房地产交易网站，爬取武汉市</a:t>
            </a:r>
            <a:r>
              <a:rPr lang="en-US" altLang="zh-CN" dirty="0">
                <a:solidFill>
                  <a:srgbClr val="323232"/>
                </a:solidFill>
              </a:rPr>
              <a:t>18</a:t>
            </a:r>
            <a:r>
              <a:rPr lang="zh-CN" altLang="en-US" dirty="0">
                <a:solidFill>
                  <a:srgbClr val="323232"/>
                </a:solidFill>
              </a:rPr>
              <a:t>、</a:t>
            </a:r>
            <a:r>
              <a:rPr lang="en-US" altLang="zh-CN" dirty="0">
                <a:solidFill>
                  <a:srgbClr val="323232"/>
                </a:solidFill>
              </a:rPr>
              <a:t>19</a:t>
            </a:r>
            <a:r>
              <a:rPr lang="zh-CN" altLang="en-US" dirty="0">
                <a:solidFill>
                  <a:srgbClr val="323232"/>
                </a:solidFill>
              </a:rPr>
              <a:t>年小区的房价数据</a:t>
            </a:r>
            <a:r>
              <a:rPr lang="zh-CN" altLang="en-US" dirty="0" smtClean="0">
                <a:solidFill>
                  <a:srgbClr val="323232"/>
                </a:solidFill>
              </a:rPr>
              <a:t>。</a:t>
            </a:r>
            <a:endParaRPr lang="en-US" altLang="zh-CN" dirty="0" smtClean="0">
              <a:solidFill>
                <a:srgbClr val="323232"/>
              </a:solidFill>
            </a:endParaRPr>
          </a:p>
          <a:p>
            <a:pPr marL="742950" lvl="1" indent="-285750" algn="just">
              <a:lnSpc>
                <a:spcPct val="200000"/>
              </a:lnSpc>
              <a:buFont typeface="Arial" charset="0"/>
              <a:buChar char="•"/>
            </a:pPr>
            <a:r>
              <a:rPr lang="zh-CN" altLang="en-US" dirty="0" smtClean="0">
                <a:solidFill>
                  <a:srgbClr val="323232"/>
                </a:solidFill>
              </a:rPr>
              <a:t>应用</a:t>
            </a:r>
            <a:r>
              <a:rPr lang="en-US" altLang="zh-CN" dirty="0">
                <a:solidFill>
                  <a:srgbClr val="323232"/>
                </a:solidFill>
              </a:rPr>
              <a:t>python</a:t>
            </a:r>
            <a:r>
              <a:rPr lang="zh-CN" altLang="en-US" dirty="0">
                <a:solidFill>
                  <a:srgbClr val="323232"/>
                </a:solidFill>
              </a:rPr>
              <a:t>的</a:t>
            </a:r>
            <a:r>
              <a:rPr lang="en-US" altLang="zh-CN" dirty="0">
                <a:solidFill>
                  <a:srgbClr val="323232"/>
                </a:solidFill>
              </a:rPr>
              <a:t>bs4</a:t>
            </a:r>
            <a:r>
              <a:rPr lang="zh-CN" altLang="en-US" dirty="0">
                <a:solidFill>
                  <a:srgbClr val="323232"/>
                </a:solidFill>
              </a:rPr>
              <a:t>包，通过解析</a:t>
            </a:r>
            <a:r>
              <a:rPr lang="en-US" altLang="zh-CN" dirty="0" err="1">
                <a:solidFill>
                  <a:srgbClr val="323232"/>
                </a:solidFill>
              </a:rPr>
              <a:t>url</a:t>
            </a:r>
            <a:r>
              <a:rPr lang="zh-CN" altLang="en-US" dirty="0">
                <a:solidFill>
                  <a:srgbClr val="323232"/>
                </a:solidFill>
              </a:rPr>
              <a:t>的结构，获得相关信息，包括出售房的小区名、房价、地址、楼层、小区规模、小区物业</a:t>
            </a:r>
            <a:r>
              <a:rPr lang="zh-CN" altLang="en-US" dirty="0" smtClean="0">
                <a:solidFill>
                  <a:srgbClr val="323232"/>
                </a:solidFill>
              </a:rPr>
              <a:t>费、小区</a:t>
            </a:r>
            <a:r>
              <a:rPr lang="zh-CN" altLang="en-US" dirty="0">
                <a:solidFill>
                  <a:srgbClr val="323232"/>
                </a:solidFill>
              </a:rPr>
              <a:t>的坐标</a:t>
            </a:r>
            <a:r>
              <a:rPr lang="zh-CN" altLang="en-US" dirty="0" smtClean="0">
                <a:solidFill>
                  <a:srgbClr val="323232"/>
                </a:solidFill>
              </a:rPr>
              <a:t>信息。</a:t>
            </a:r>
            <a:endParaRPr lang="en-US" altLang="zh-CN" dirty="0" smtClean="0">
              <a:solidFill>
                <a:srgbClr val="323232"/>
              </a:solidFill>
            </a:endParaRPr>
          </a:p>
          <a:p>
            <a:pPr marL="742950" lvl="1" indent="-285750" algn="just">
              <a:lnSpc>
                <a:spcPct val="200000"/>
              </a:lnSpc>
              <a:buFont typeface="Arial" charset="0"/>
              <a:buChar char="•"/>
            </a:pPr>
            <a:r>
              <a:rPr lang="zh-CN" altLang="en-US" dirty="0" smtClean="0">
                <a:solidFill>
                  <a:srgbClr val="323232"/>
                </a:solidFill>
              </a:rPr>
              <a:t>基于</a:t>
            </a:r>
            <a:r>
              <a:rPr lang="zh-CN" altLang="en-US" dirty="0">
                <a:solidFill>
                  <a:srgbClr val="323232"/>
                </a:solidFill>
              </a:rPr>
              <a:t>其空间坐标建立小区空间属性数据库。</a:t>
            </a:r>
          </a:p>
        </p:txBody>
      </p:sp>
      <p:sp>
        <p:nvSpPr>
          <p:cNvPr id="16" name="文本框 15"/>
          <p:cNvSpPr txBox="1"/>
          <p:nvPr/>
        </p:nvSpPr>
        <p:spPr>
          <a:xfrm>
            <a:off x="576943" y="627977"/>
            <a:ext cx="3528892" cy="461665"/>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l"/>
            <a:r>
              <a:rPr kumimoji="1" lang="en-US" altLang="zh-CN" sz="2400" spc="300" dirty="0" smtClean="0">
                <a:solidFill>
                  <a:schemeClr val="tx1">
                    <a:lumMod val="85000"/>
                    <a:lumOff val="15000"/>
                  </a:schemeClr>
                </a:solidFill>
                <a:latin typeface="明兰" panose="02010600030101010101" pitchFamily="2" charset="-122"/>
                <a:ea typeface="明兰" panose="02010600030101010101" pitchFamily="2" charset="-122"/>
              </a:rPr>
              <a:t>4.1 </a:t>
            </a:r>
            <a:r>
              <a:rPr kumimoji="1" lang="zh-CN" altLang="en-US" sz="2400" spc="300" dirty="0" smtClean="0">
                <a:solidFill>
                  <a:schemeClr val="tx1">
                    <a:lumMod val="85000"/>
                    <a:lumOff val="15000"/>
                  </a:schemeClr>
                </a:solidFill>
                <a:latin typeface="明兰" panose="02010600030101010101" pitchFamily="2" charset="-122"/>
                <a:ea typeface="明兰" panose="02010600030101010101" pitchFamily="2" charset="-122"/>
              </a:rPr>
              <a:t>研究</a:t>
            </a:r>
            <a:r>
              <a:rPr kumimoji="1" lang="zh-CN" altLang="en-US" sz="2400" spc="300" dirty="0">
                <a:solidFill>
                  <a:schemeClr val="tx1">
                    <a:lumMod val="85000"/>
                    <a:lumOff val="15000"/>
                  </a:schemeClr>
                </a:solidFill>
                <a:latin typeface="明兰" panose="02010600030101010101" pitchFamily="2" charset="-122"/>
                <a:ea typeface="明兰" panose="02010600030101010101" pitchFamily="2" charset="-122"/>
              </a:rPr>
              <a:t>区域及数据</a:t>
            </a:r>
            <a:endParaRPr lang="zh-CN" altLang="en-US" sz="2400" spc="300" dirty="0">
              <a:solidFill>
                <a:srgbClr val="323232"/>
              </a:solidFill>
              <a:latin typeface="Hiragino Sans GB W3" panose="020B0300000000000000" pitchFamily="34" charset="-122"/>
              <a:ea typeface="Hiragino Sans GB W3" panose="020B0300000000000000" pitchFamily="34" charset="-122"/>
            </a:endParaRPr>
          </a:p>
        </p:txBody>
      </p:sp>
      <p:sp>
        <p:nvSpPr>
          <p:cNvPr id="17" name="文本框 16"/>
          <p:cNvSpPr txBox="1"/>
          <p:nvPr/>
        </p:nvSpPr>
        <p:spPr>
          <a:xfrm flipH="1">
            <a:off x="1564204" y="1135252"/>
            <a:ext cx="2466000"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l"/>
            <a:r>
              <a:rPr lang="en-US" altLang="zh-CN" sz="1200" spc="300" dirty="0" smtClean="0"/>
              <a:t>Study Area and Data</a:t>
            </a:r>
            <a:endParaRPr lang="zh-CN" altLang="en-US" sz="1200" spc="300" dirty="0"/>
          </a:p>
        </p:txBody>
      </p:sp>
      <p:pic>
        <p:nvPicPr>
          <p:cNvPr id="3" name="图片 2" descr="屏幕剪辑"/>
          <p:cNvPicPr>
            <a:picLocks noChangeAspect="1"/>
          </p:cNvPicPr>
          <p:nvPr/>
        </p:nvPicPr>
        <p:blipFill rotWithShape="1">
          <a:blip r:embed="rId3">
            <a:extLst>
              <a:ext uri="{28A0092B-C50C-407E-A947-70E740481C1C}">
                <a14:useLocalDpi xmlns:a14="http://schemas.microsoft.com/office/drawing/2010/main" val="0"/>
              </a:ext>
            </a:extLst>
          </a:blip>
          <a:srcRect t="9487"/>
          <a:stretch/>
        </p:blipFill>
        <p:spPr>
          <a:xfrm>
            <a:off x="705966" y="3982559"/>
            <a:ext cx="5023845" cy="1893256"/>
          </a:xfrm>
          <a:prstGeom prst="rect">
            <a:avLst/>
          </a:prstGeom>
        </p:spPr>
      </p:pic>
      <p:pic>
        <p:nvPicPr>
          <p:cNvPr id="2" name="图片 1"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5537" y="1708396"/>
            <a:ext cx="4051922" cy="2558826"/>
          </a:xfrm>
          <a:prstGeom prst="rect">
            <a:avLst/>
          </a:prstGeom>
        </p:spPr>
      </p:pic>
    </p:spTree>
    <p:extLst>
      <p:ext uri="{BB962C8B-B14F-4D97-AF65-F5344CB8AC3E}">
        <p14:creationId xmlns:p14="http://schemas.microsoft.com/office/powerpoint/2010/main" val="2936918959"/>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750"/>
                                        <p:tgtEl>
                                          <p:spTgt spid="16"/>
                                        </p:tgtEl>
                                      </p:cBhvr>
                                    </p:animEffect>
                                  </p:childTnLst>
                                </p:cTn>
                              </p:par>
                              <p:par>
                                <p:cTn id="8" presetID="53" presetClass="entr" presetSubtype="16" fill="hold" grpId="0" nodeType="withEffect">
                                  <p:stCondLst>
                                    <p:cond delay="1250"/>
                                  </p:stCondLst>
                                  <p:iterate type="lt">
                                    <p:tmPct val="20000"/>
                                  </p:iterate>
                                  <p:childTnLst>
                                    <p:set>
                                      <p:cBhvr>
                                        <p:cTn id="9" dur="1" fill="hold">
                                          <p:stCondLst>
                                            <p:cond delay="0"/>
                                          </p:stCondLst>
                                        </p:cTn>
                                        <p:tgtEl>
                                          <p:spTgt spid="17"/>
                                        </p:tgtEl>
                                        <p:attrNameLst>
                                          <p:attrName>style.visibility</p:attrName>
                                        </p:attrNameLst>
                                      </p:cBhvr>
                                      <p:to>
                                        <p:strVal val="visible"/>
                                      </p:to>
                                    </p:set>
                                    <p:anim calcmode="lin" valueType="num">
                                      <p:cBhvr>
                                        <p:cTn id="10" dur="250" fill="hold"/>
                                        <p:tgtEl>
                                          <p:spTgt spid="17"/>
                                        </p:tgtEl>
                                        <p:attrNameLst>
                                          <p:attrName>ppt_w</p:attrName>
                                        </p:attrNameLst>
                                      </p:cBhvr>
                                      <p:tavLst>
                                        <p:tav tm="0">
                                          <p:val>
                                            <p:fltVal val="0"/>
                                          </p:val>
                                        </p:tav>
                                        <p:tav tm="100000">
                                          <p:val>
                                            <p:strVal val="#ppt_w"/>
                                          </p:val>
                                        </p:tav>
                                      </p:tavLst>
                                    </p:anim>
                                    <p:anim calcmode="lin" valueType="num">
                                      <p:cBhvr>
                                        <p:cTn id="11" dur="250" fill="hold"/>
                                        <p:tgtEl>
                                          <p:spTgt spid="17"/>
                                        </p:tgtEl>
                                        <p:attrNameLst>
                                          <p:attrName>ppt_h</p:attrName>
                                        </p:attrNameLst>
                                      </p:cBhvr>
                                      <p:tavLst>
                                        <p:tav tm="0">
                                          <p:val>
                                            <p:fltVal val="0"/>
                                          </p:val>
                                        </p:tav>
                                        <p:tav tm="100000">
                                          <p:val>
                                            <p:strVal val="#ppt_h"/>
                                          </p:val>
                                        </p:tav>
                                      </p:tavLst>
                                    </p:anim>
                                    <p:animEffect transition="in" filter="fade">
                                      <p:cBhvr>
                                        <p:cTn id="12" dur="250"/>
                                        <p:tgtEl>
                                          <p:spTgt spid="17"/>
                                        </p:tgtEl>
                                      </p:cBhvr>
                                    </p:animEffect>
                                  </p:childTnLst>
                                </p:cTn>
                              </p:par>
                              <p:par>
                                <p:cTn id="13" presetID="22" presetClass="entr" presetSubtype="1" fill="hold" grpId="0" nodeType="withEffect">
                                  <p:stCondLst>
                                    <p:cond delay="200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17459" y="1444327"/>
            <a:ext cx="5768674" cy="4585871"/>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just">
              <a:lnSpc>
                <a:spcPct val="200000"/>
              </a:lnSpc>
              <a:buFont typeface="Arial" charset="0"/>
              <a:buChar char="•"/>
            </a:pPr>
            <a:r>
              <a:rPr lang="zh-CN" altLang="en-US" sz="2000" dirty="0" smtClean="0">
                <a:solidFill>
                  <a:srgbClr val="323232"/>
                </a:solidFill>
                <a:latin typeface="等线" panose="02010600030101010101" pitchFamily="2" charset="-122"/>
                <a:ea typeface="等线" panose="02010600030101010101" pitchFamily="2" charset="-122"/>
              </a:rPr>
              <a:t>统计分析</a:t>
            </a:r>
            <a:endParaRPr lang="en-US" altLang="zh-CN" sz="2000" dirty="0" smtClean="0">
              <a:solidFill>
                <a:srgbClr val="323232"/>
              </a:solidFill>
              <a:latin typeface="等线" panose="02010600030101010101" pitchFamily="2" charset="-122"/>
              <a:ea typeface="等线" panose="02010600030101010101" pitchFamily="2" charset="-122"/>
            </a:endParaRPr>
          </a:p>
          <a:p>
            <a:pPr marL="742950" lvl="1" indent="-285750" algn="just">
              <a:lnSpc>
                <a:spcPct val="200000"/>
              </a:lnSpc>
              <a:buFont typeface="Arial" charset="0"/>
              <a:buChar char="•"/>
            </a:pPr>
            <a:r>
              <a:rPr lang="zh-CN" altLang="zh-CN" dirty="0"/>
              <a:t>图</a:t>
            </a:r>
            <a:r>
              <a:rPr lang="en-US" altLang="zh-CN" dirty="0"/>
              <a:t>1</a:t>
            </a:r>
            <a:r>
              <a:rPr lang="zh-CN" altLang="zh-CN" dirty="0"/>
              <a:t>小区价格分布情况图说明，房价较高的地区集中在城中长江附近，主要分布在</a:t>
            </a:r>
            <a:r>
              <a:rPr lang="zh-CN" altLang="zh-CN" dirty="0" smtClean="0"/>
              <a:t>江岸、江汉、武昌、汉阳和洪山，</a:t>
            </a:r>
            <a:r>
              <a:rPr lang="zh-CN" altLang="zh-CN" dirty="0"/>
              <a:t>图</a:t>
            </a:r>
            <a:r>
              <a:rPr lang="en-US" altLang="zh-CN" dirty="0"/>
              <a:t>2</a:t>
            </a:r>
            <a:r>
              <a:rPr lang="zh-CN" altLang="zh-CN" dirty="0"/>
              <a:t>为武汉各行政区房价平均值及平均房价随时间波动差价分布图</a:t>
            </a:r>
            <a:r>
              <a:rPr lang="zh-CN" altLang="zh-CN" dirty="0" smtClean="0"/>
              <a:t>。</a:t>
            </a:r>
            <a:endParaRPr lang="en-US" altLang="zh-CN" dirty="0" smtClean="0"/>
          </a:p>
          <a:p>
            <a:pPr marL="742950" lvl="1" indent="-285750" algn="just">
              <a:lnSpc>
                <a:spcPct val="200000"/>
              </a:lnSpc>
              <a:buFont typeface="Arial" charset="0"/>
              <a:buChar char="•"/>
            </a:pPr>
            <a:r>
              <a:rPr lang="zh-CN" altLang="zh-CN" dirty="0"/>
              <a:t>从</a:t>
            </a:r>
            <a:r>
              <a:rPr lang="en-US" altLang="zh-CN" dirty="0"/>
              <a:t>2018</a:t>
            </a:r>
            <a:r>
              <a:rPr lang="zh-CN" altLang="zh-CN" dirty="0"/>
              <a:t>年至</a:t>
            </a:r>
            <a:r>
              <a:rPr lang="en-US" altLang="zh-CN" dirty="0"/>
              <a:t>2019</a:t>
            </a:r>
            <a:r>
              <a:rPr lang="zh-CN" altLang="zh-CN" dirty="0"/>
              <a:t>年，在有数据的区域，除了东西湖区和蔡甸区，其他主要城区的平均房价都普遍</a:t>
            </a:r>
            <a:r>
              <a:rPr lang="zh-CN" altLang="zh-CN" dirty="0" smtClean="0"/>
              <a:t>下降</a:t>
            </a:r>
            <a:r>
              <a:rPr lang="zh-CN" altLang="en-US" dirty="0"/>
              <a:t>。</a:t>
            </a:r>
            <a:endParaRPr lang="zh-CN" altLang="en-US" dirty="0">
              <a:solidFill>
                <a:srgbClr val="323232"/>
              </a:solidFill>
            </a:endParaRPr>
          </a:p>
        </p:txBody>
      </p:sp>
      <p:sp>
        <p:nvSpPr>
          <p:cNvPr id="16" name="文本框 15"/>
          <p:cNvSpPr txBox="1"/>
          <p:nvPr/>
        </p:nvSpPr>
        <p:spPr>
          <a:xfrm>
            <a:off x="576943" y="627977"/>
            <a:ext cx="3528892" cy="461665"/>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l"/>
            <a:r>
              <a:rPr kumimoji="1" lang="en-US" altLang="zh-CN" sz="2400" spc="300" dirty="0" smtClean="0">
                <a:solidFill>
                  <a:schemeClr val="tx1">
                    <a:lumMod val="85000"/>
                    <a:lumOff val="15000"/>
                  </a:schemeClr>
                </a:solidFill>
                <a:latin typeface="明兰" panose="02010600030101010101" pitchFamily="2" charset="-122"/>
                <a:ea typeface="明兰" panose="02010600030101010101" pitchFamily="2" charset="-122"/>
              </a:rPr>
              <a:t>4.2 </a:t>
            </a:r>
            <a:r>
              <a:rPr kumimoji="1" lang="zh-CN" altLang="en-US" sz="2400" spc="300" dirty="0" smtClean="0">
                <a:solidFill>
                  <a:schemeClr val="tx1">
                    <a:lumMod val="85000"/>
                    <a:lumOff val="15000"/>
                  </a:schemeClr>
                </a:solidFill>
                <a:latin typeface="明兰" panose="02010600030101010101" pitchFamily="2" charset="-122"/>
                <a:ea typeface="明兰" panose="02010600030101010101" pitchFamily="2" charset="-122"/>
              </a:rPr>
              <a:t>研究方法</a:t>
            </a:r>
            <a:endParaRPr lang="zh-CN" altLang="en-US" sz="2400" spc="300" dirty="0">
              <a:solidFill>
                <a:srgbClr val="323232"/>
              </a:solidFill>
              <a:latin typeface="Hiragino Sans GB W3" panose="020B0300000000000000" pitchFamily="34" charset="-122"/>
              <a:ea typeface="Hiragino Sans GB W3" panose="020B0300000000000000" pitchFamily="34" charset="-122"/>
            </a:endParaRPr>
          </a:p>
        </p:txBody>
      </p:sp>
      <p:sp>
        <p:nvSpPr>
          <p:cNvPr id="17" name="文本框 16"/>
          <p:cNvSpPr txBox="1"/>
          <p:nvPr/>
        </p:nvSpPr>
        <p:spPr>
          <a:xfrm flipH="1">
            <a:off x="1564204" y="1135252"/>
            <a:ext cx="2466000"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l"/>
            <a:r>
              <a:rPr lang="en-US" altLang="zh-CN" sz="1200" spc="300" dirty="0" smtClean="0"/>
              <a:t>Methodology</a:t>
            </a:r>
            <a:endParaRPr lang="zh-CN" altLang="en-US" sz="1200" spc="300"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52" y="1135252"/>
            <a:ext cx="5380703" cy="5165187"/>
          </a:xfrm>
          <a:prstGeom prst="rect">
            <a:avLst/>
          </a:prstGeom>
        </p:spPr>
      </p:pic>
    </p:spTree>
    <p:extLst>
      <p:ext uri="{BB962C8B-B14F-4D97-AF65-F5344CB8AC3E}">
        <p14:creationId xmlns:p14="http://schemas.microsoft.com/office/powerpoint/2010/main" val="4196749771"/>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750"/>
                                        <p:tgtEl>
                                          <p:spTgt spid="16"/>
                                        </p:tgtEl>
                                      </p:cBhvr>
                                    </p:animEffect>
                                  </p:childTnLst>
                                </p:cTn>
                              </p:par>
                              <p:par>
                                <p:cTn id="8" presetID="53" presetClass="entr" presetSubtype="16" fill="hold" grpId="0" nodeType="withEffect">
                                  <p:stCondLst>
                                    <p:cond delay="1250"/>
                                  </p:stCondLst>
                                  <p:iterate type="lt">
                                    <p:tmPct val="20000"/>
                                  </p:iterate>
                                  <p:childTnLst>
                                    <p:set>
                                      <p:cBhvr>
                                        <p:cTn id="9" dur="1" fill="hold">
                                          <p:stCondLst>
                                            <p:cond delay="0"/>
                                          </p:stCondLst>
                                        </p:cTn>
                                        <p:tgtEl>
                                          <p:spTgt spid="17"/>
                                        </p:tgtEl>
                                        <p:attrNameLst>
                                          <p:attrName>style.visibility</p:attrName>
                                        </p:attrNameLst>
                                      </p:cBhvr>
                                      <p:to>
                                        <p:strVal val="visible"/>
                                      </p:to>
                                    </p:set>
                                    <p:anim calcmode="lin" valueType="num">
                                      <p:cBhvr>
                                        <p:cTn id="10" dur="250" fill="hold"/>
                                        <p:tgtEl>
                                          <p:spTgt spid="17"/>
                                        </p:tgtEl>
                                        <p:attrNameLst>
                                          <p:attrName>ppt_w</p:attrName>
                                        </p:attrNameLst>
                                      </p:cBhvr>
                                      <p:tavLst>
                                        <p:tav tm="0">
                                          <p:val>
                                            <p:fltVal val="0"/>
                                          </p:val>
                                        </p:tav>
                                        <p:tav tm="100000">
                                          <p:val>
                                            <p:strVal val="#ppt_w"/>
                                          </p:val>
                                        </p:tav>
                                      </p:tavLst>
                                    </p:anim>
                                    <p:anim calcmode="lin" valueType="num">
                                      <p:cBhvr>
                                        <p:cTn id="11" dur="250" fill="hold"/>
                                        <p:tgtEl>
                                          <p:spTgt spid="17"/>
                                        </p:tgtEl>
                                        <p:attrNameLst>
                                          <p:attrName>ppt_h</p:attrName>
                                        </p:attrNameLst>
                                      </p:cBhvr>
                                      <p:tavLst>
                                        <p:tav tm="0">
                                          <p:val>
                                            <p:fltVal val="0"/>
                                          </p:val>
                                        </p:tav>
                                        <p:tav tm="100000">
                                          <p:val>
                                            <p:strVal val="#ppt_h"/>
                                          </p:val>
                                        </p:tav>
                                      </p:tavLst>
                                    </p:anim>
                                    <p:animEffect transition="in" filter="fade">
                                      <p:cBhvr>
                                        <p:cTn id="12" dur="250"/>
                                        <p:tgtEl>
                                          <p:spTgt spid="17"/>
                                        </p:tgtEl>
                                      </p:cBhvr>
                                    </p:animEffect>
                                  </p:childTnLst>
                                </p:cTn>
                              </p:par>
                              <p:par>
                                <p:cTn id="13" presetID="22" presetClass="entr" presetSubtype="1" fill="hold" grpId="0" nodeType="withEffect">
                                  <p:stCondLst>
                                    <p:cond delay="200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17459" y="1444327"/>
            <a:ext cx="5768674" cy="4031873"/>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just">
              <a:lnSpc>
                <a:spcPct val="200000"/>
              </a:lnSpc>
              <a:buFont typeface="Arial" charset="0"/>
              <a:buChar char="•"/>
            </a:pPr>
            <a:r>
              <a:rPr lang="zh-CN" altLang="en-US" sz="2000" dirty="0" smtClean="0">
                <a:solidFill>
                  <a:srgbClr val="323232"/>
                </a:solidFill>
                <a:latin typeface="等线" panose="02010600030101010101" pitchFamily="2" charset="-122"/>
                <a:ea typeface="等线" panose="02010600030101010101" pitchFamily="2" charset="-122"/>
              </a:rPr>
              <a:t>自相关性分析</a:t>
            </a:r>
            <a:endParaRPr lang="en-US" altLang="zh-CN" sz="2000" dirty="0" smtClean="0">
              <a:solidFill>
                <a:srgbClr val="323232"/>
              </a:solidFill>
              <a:latin typeface="等线" panose="02010600030101010101" pitchFamily="2" charset="-122"/>
              <a:ea typeface="等线" panose="02010600030101010101" pitchFamily="2" charset="-122"/>
            </a:endParaRPr>
          </a:p>
          <a:p>
            <a:pPr marL="742950" lvl="1" indent="-285750" algn="just">
              <a:lnSpc>
                <a:spcPct val="200000"/>
              </a:lnSpc>
              <a:buFont typeface="Arial" charset="0"/>
              <a:buChar char="•"/>
            </a:pPr>
            <a:r>
              <a:rPr lang="en-US" altLang="zh-CN" dirty="0"/>
              <a:t>Moran’s I</a:t>
            </a:r>
            <a:r>
              <a:rPr lang="zh-CN" altLang="zh-CN" dirty="0"/>
              <a:t>值介于</a:t>
            </a:r>
            <a:r>
              <a:rPr lang="en-US" altLang="zh-CN" dirty="0"/>
              <a:t>-1</a:t>
            </a:r>
            <a:r>
              <a:rPr lang="zh-CN" altLang="zh-CN" dirty="0"/>
              <a:t>和</a:t>
            </a:r>
            <a:r>
              <a:rPr lang="en-US" altLang="zh-CN" dirty="0"/>
              <a:t>1</a:t>
            </a:r>
            <a:r>
              <a:rPr lang="zh-CN" altLang="zh-CN" dirty="0"/>
              <a:t>之间，</a:t>
            </a:r>
            <a:r>
              <a:rPr lang="en-US" altLang="zh-CN" dirty="0"/>
              <a:t>I &gt; 0</a:t>
            </a:r>
            <a:r>
              <a:rPr lang="zh-CN" altLang="zh-CN" dirty="0"/>
              <a:t>表示空间正相关，空间实体成聚合分布。从两年的房价空间分布报告可以看出，武汉市的房价一直呈现空间聚集的分布状态，且</a:t>
            </a:r>
            <a:r>
              <a:rPr lang="en-US" altLang="zh-CN" dirty="0"/>
              <a:t>Z</a:t>
            </a:r>
            <a:r>
              <a:rPr lang="zh-CN" altLang="zh-CN" dirty="0"/>
              <a:t>值皆为正并大于</a:t>
            </a:r>
            <a:r>
              <a:rPr lang="en-US" altLang="zh-CN" dirty="0"/>
              <a:t>2.58</a:t>
            </a:r>
            <a:r>
              <a:rPr lang="zh-CN" altLang="zh-CN" dirty="0"/>
              <a:t>，</a:t>
            </a:r>
            <a:r>
              <a:rPr lang="en-US" altLang="zh-CN" dirty="0"/>
              <a:t>p</a:t>
            </a:r>
            <a:r>
              <a:rPr lang="zh-CN" altLang="zh-CN" dirty="0"/>
              <a:t>值皆接近</a:t>
            </a:r>
            <a:r>
              <a:rPr lang="en-US" altLang="zh-CN" dirty="0"/>
              <a:t>0.00</a:t>
            </a:r>
            <a:r>
              <a:rPr lang="zh-CN" altLang="zh-CN" dirty="0"/>
              <a:t>，数据结果分布在正态分布的右端，为聚集型，且结果具有可信度。</a:t>
            </a:r>
            <a:endParaRPr lang="zh-CN" altLang="en-US" dirty="0">
              <a:solidFill>
                <a:srgbClr val="323232"/>
              </a:solidFill>
            </a:endParaRPr>
          </a:p>
        </p:txBody>
      </p:sp>
      <p:sp>
        <p:nvSpPr>
          <p:cNvPr id="16" name="文本框 15"/>
          <p:cNvSpPr txBox="1"/>
          <p:nvPr/>
        </p:nvSpPr>
        <p:spPr>
          <a:xfrm>
            <a:off x="576943" y="627977"/>
            <a:ext cx="3528892" cy="461665"/>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l"/>
            <a:r>
              <a:rPr kumimoji="1" lang="en-US" altLang="zh-CN" sz="2400" spc="300" dirty="0" smtClean="0">
                <a:solidFill>
                  <a:schemeClr val="tx1">
                    <a:lumMod val="85000"/>
                    <a:lumOff val="15000"/>
                  </a:schemeClr>
                </a:solidFill>
                <a:latin typeface="明兰" panose="02010600030101010101" pitchFamily="2" charset="-122"/>
                <a:ea typeface="明兰" panose="02010600030101010101" pitchFamily="2" charset="-122"/>
              </a:rPr>
              <a:t>4.2 </a:t>
            </a:r>
            <a:r>
              <a:rPr kumimoji="1" lang="zh-CN" altLang="en-US" sz="2400" spc="300" dirty="0" smtClean="0">
                <a:solidFill>
                  <a:schemeClr val="tx1">
                    <a:lumMod val="85000"/>
                    <a:lumOff val="15000"/>
                  </a:schemeClr>
                </a:solidFill>
                <a:latin typeface="明兰" panose="02010600030101010101" pitchFamily="2" charset="-122"/>
                <a:ea typeface="明兰" panose="02010600030101010101" pitchFamily="2" charset="-122"/>
              </a:rPr>
              <a:t>研究方法</a:t>
            </a:r>
            <a:endParaRPr lang="zh-CN" altLang="en-US" sz="2400" spc="300" dirty="0">
              <a:solidFill>
                <a:srgbClr val="323232"/>
              </a:solidFill>
              <a:latin typeface="Hiragino Sans GB W3" panose="020B0300000000000000" pitchFamily="34" charset="-122"/>
              <a:ea typeface="Hiragino Sans GB W3" panose="020B0300000000000000" pitchFamily="34" charset="-122"/>
            </a:endParaRPr>
          </a:p>
        </p:txBody>
      </p:sp>
      <p:sp>
        <p:nvSpPr>
          <p:cNvPr id="17" name="文本框 16"/>
          <p:cNvSpPr txBox="1"/>
          <p:nvPr/>
        </p:nvSpPr>
        <p:spPr>
          <a:xfrm flipH="1">
            <a:off x="1564204" y="1135252"/>
            <a:ext cx="2466000"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l"/>
            <a:r>
              <a:rPr lang="en-US" altLang="zh-CN" sz="1200" spc="300" dirty="0" smtClean="0"/>
              <a:t>Methodology</a:t>
            </a:r>
            <a:endParaRPr lang="zh-CN" altLang="en-US" sz="1200" spc="300" dirty="0"/>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39" y="2080780"/>
            <a:ext cx="4927434" cy="3484947"/>
          </a:xfrm>
          <a:prstGeom prst="rect">
            <a:avLst/>
          </a:prstGeom>
        </p:spPr>
      </p:pic>
    </p:spTree>
    <p:extLst>
      <p:ext uri="{BB962C8B-B14F-4D97-AF65-F5344CB8AC3E}">
        <p14:creationId xmlns:p14="http://schemas.microsoft.com/office/powerpoint/2010/main" val="3075646185"/>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750"/>
                                        <p:tgtEl>
                                          <p:spTgt spid="16"/>
                                        </p:tgtEl>
                                      </p:cBhvr>
                                    </p:animEffect>
                                  </p:childTnLst>
                                </p:cTn>
                              </p:par>
                              <p:par>
                                <p:cTn id="8" presetID="53" presetClass="entr" presetSubtype="16" fill="hold" grpId="0" nodeType="withEffect">
                                  <p:stCondLst>
                                    <p:cond delay="1250"/>
                                  </p:stCondLst>
                                  <p:iterate type="lt">
                                    <p:tmPct val="20000"/>
                                  </p:iterate>
                                  <p:childTnLst>
                                    <p:set>
                                      <p:cBhvr>
                                        <p:cTn id="9" dur="1" fill="hold">
                                          <p:stCondLst>
                                            <p:cond delay="0"/>
                                          </p:stCondLst>
                                        </p:cTn>
                                        <p:tgtEl>
                                          <p:spTgt spid="17"/>
                                        </p:tgtEl>
                                        <p:attrNameLst>
                                          <p:attrName>style.visibility</p:attrName>
                                        </p:attrNameLst>
                                      </p:cBhvr>
                                      <p:to>
                                        <p:strVal val="visible"/>
                                      </p:to>
                                    </p:set>
                                    <p:anim calcmode="lin" valueType="num">
                                      <p:cBhvr>
                                        <p:cTn id="10" dur="250" fill="hold"/>
                                        <p:tgtEl>
                                          <p:spTgt spid="17"/>
                                        </p:tgtEl>
                                        <p:attrNameLst>
                                          <p:attrName>ppt_w</p:attrName>
                                        </p:attrNameLst>
                                      </p:cBhvr>
                                      <p:tavLst>
                                        <p:tav tm="0">
                                          <p:val>
                                            <p:fltVal val="0"/>
                                          </p:val>
                                        </p:tav>
                                        <p:tav tm="100000">
                                          <p:val>
                                            <p:strVal val="#ppt_w"/>
                                          </p:val>
                                        </p:tav>
                                      </p:tavLst>
                                    </p:anim>
                                    <p:anim calcmode="lin" valueType="num">
                                      <p:cBhvr>
                                        <p:cTn id="11" dur="250" fill="hold"/>
                                        <p:tgtEl>
                                          <p:spTgt spid="17"/>
                                        </p:tgtEl>
                                        <p:attrNameLst>
                                          <p:attrName>ppt_h</p:attrName>
                                        </p:attrNameLst>
                                      </p:cBhvr>
                                      <p:tavLst>
                                        <p:tav tm="0">
                                          <p:val>
                                            <p:fltVal val="0"/>
                                          </p:val>
                                        </p:tav>
                                        <p:tav tm="100000">
                                          <p:val>
                                            <p:strVal val="#ppt_h"/>
                                          </p:val>
                                        </p:tav>
                                      </p:tavLst>
                                    </p:anim>
                                    <p:animEffect transition="in" filter="fade">
                                      <p:cBhvr>
                                        <p:cTn id="12" dur="250"/>
                                        <p:tgtEl>
                                          <p:spTgt spid="17"/>
                                        </p:tgtEl>
                                      </p:cBhvr>
                                    </p:animEffect>
                                  </p:childTnLst>
                                </p:cTn>
                              </p:par>
                              <p:par>
                                <p:cTn id="13" presetID="22" presetClass="entr" presetSubtype="1" fill="hold" grpId="0" nodeType="withEffect">
                                  <p:stCondLst>
                                    <p:cond delay="200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84754" y="973366"/>
            <a:ext cx="5768674" cy="5139869"/>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just">
              <a:lnSpc>
                <a:spcPct val="200000"/>
              </a:lnSpc>
              <a:buFont typeface="Arial" charset="0"/>
              <a:buChar char="•"/>
            </a:pPr>
            <a:r>
              <a:rPr lang="en-US" altLang="zh-CN" sz="2000" dirty="0">
                <a:solidFill>
                  <a:srgbClr val="323232"/>
                </a:solidFill>
                <a:latin typeface="等线" panose="02010600030101010101" pitchFamily="2" charset="-122"/>
                <a:ea typeface="等线" panose="02010600030101010101" pitchFamily="2" charset="-122"/>
              </a:rPr>
              <a:t>Kriging</a:t>
            </a:r>
            <a:r>
              <a:rPr lang="zh-CN" altLang="en-US" sz="2000" dirty="0" smtClean="0">
                <a:solidFill>
                  <a:srgbClr val="323232"/>
                </a:solidFill>
                <a:latin typeface="等线" panose="02010600030101010101" pitchFamily="2" charset="-122"/>
                <a:ea typeface="等线" panose="02010600030101010101" pitchFamily="2" charset="-122"/>
              </a:rPr>
              <a:t>插值</a:t>
            </a:r>
            <a:r>
              <a:rPr lang="zh-CN" altLang="en-US" sz="2000" dirty="0">
                <a:solidFill>
                  <a:srgbClr val="323232"/>
                </a:solidFill>
                <a:latin typeface="等线" panose="02010600030101010101" pitchFamily="2" charset="-122"/>
                <a:ea typeface="等线" panose="02010600030101010101" pitchFamily="2" charset="-122"/>
              </a:rPr>
              <a:t>和</a:t>
            </a:r>
            <a:r>
              <a:rPr lang="zh-CN" altLang="en-US" sz="2000" dirty="0" smtClean="0">
                <a:solidFill>
                  <a:srgbClr val="323232"/>
                </a:solidFill>
                <a:latin typeface="等线" panose="02010600030101010101" pitchFamily="2" charset="-122"/>
                <a:ea typeface="等线" panose="02010600030101010101" pitchFamily="2" charset="-122"/>
              </a:rPr>
              <a:t>等值线分析</a:t>
            </a:r>
            <a:endParaRPr lang="en-US" altLang="zh-CN" sz="2000" dirty="0" smtClean="0">
              <a:solidFill>
                <a:srgbClr val="323232"/>
              </a:solidFill>
              <a:latin typeface="等线" panose="02010600030101010101" pitchFamily="2" charset="-122"/>
              <a:ea typeface="等线" panose="02010600030101010101" pitchFamily="2" charset="-122"/>
            </a:endParaRPr>
          </a:p>
          <a:p>
            <a:pPr marL="742950" lvl="1" indent="-285750" algn="just">
              <a:lnSpc>
                <a:spcPct val="200000"/>
              </a:lnSpc>
              <a:buFont typeface="Arial" charset="0"/>
              <a:buChar char="•"/>
            </a:pPr>
            <a:r>
              <a:rPr lang="zh-CN" altLang="zh-CN" dirty="0"/>
              <a:t>采用普通</a:t>
            </a:r>
            <a:r>
              <a:rPr lang="en-US" altLang="zh-CN" dirty="0"/>
              <a:t>Kriging</a:t>
            </a:r>
            <a:r>
              <a:rPr lang="zh-CN" altLang="zh-CN" dirty="0"/>
              <a:t>法对样本点进行插值，得到的武汉市</a:t>
            </a:r>
            <a:r>
              <a:rPr lang="en-US" altLang="zh-CN" dirty="0"/>
              <a:t>18</a:t>
            </a:r>
            <a:r>
              <a:rPr lang="zh-CN" altLang="zh-CN" dirty="0"/>
              <a:t>、</a:t>
            </a:r>
            <a:r>
              <a:rPr lang="en-US" altLang="zh-CN" dirty="0"/>
              <a:t>19</a:t>
            </a:r>
            <a:r>
              <a:rPr lang="zh-CN" altLang="zh-CN" dirty="0"/>
              <a:t>两年小区价格空间分布插值</a:t>
            </a:r>
            <a:r>
              <a:rPr lang="zh-CN" altLang="zh-CN" dirty="0" smtClean="0"/>
              <a:t>图</a:t>
            </a:r>
            <a:r>
              <a:rPr lang="zh-CN" altLang="en-US" dirty="0" smtClean="0"/>
              <a:t>。</a:t>
            </a:r>
            <a:r>
              <a:rPr lang="zh-CN" altLang="zh-CN" dirty="0" smtClean="0"/>
              <a:t>以</a:t>
            </a:r>
            <a:r>
              <a:rPr lang="en-US" altLang="zh-CN" dirty="0"/>
              <a:t>2000</a:t>
            </a:r>
            <a:r>
              <a:rPr lang="zh-CN" altLang="zh-CN" dirty="0"/>
              <a:t>元</a:t>
            </a:r>
            <a:r>
              <a:rPr lang="en-US" altLang="zh-CN" dirty="0"/>
              <a:t>/</a:t>
            </a:r>
            <a:r>
              <a:rPr lang="zh-CN" altLang="zh-CN" dirty="0"/>
              <a:t>平方米为</a:t>
            </a:r>
            <a:r>
              <a:rPr lang="zh-CN" altLang="zh-CN" dirty="0" smtClean="0"/>
              <a:t>间隔绘制</a:t>
            </a:r>
            <a:r>
              <a:rPr lang="zh-CN" altLang="zh-CN" dirty="0"/>
              <a:t>等值线</a:t>
            </a:r>
            <a:r>
              <a:rPr lang="zh-CN" altLang="zh-CN" dirty="0" smtClean="0"/>
              <a:t>。</a:t>
            </a:r>
            <a:endParaRPr lang="en-US" altLang="zh-CN" dirty="0" smtClean="0"/>
          </a:p>
          <a:p>
            <a:pPr marL="742950" lvl="1" indent="-285750" algn="just">
              <a:lnSpc>
                <a:spcPct val="200000"/>
              </a:lnSpc>
              <a:buFont typeface="Arial" charset="0"/>
              <a:buChar char="•"/>
            </a:pPr>
            <a:r>
              <a:rPr lang="zh-CN" altLang="zh-CN" dirty="0" smtClean="0"/>
              <a:t>江岸</a:t>
            </a:r>
            <a:r>
              <a:rPr lang="zh-CN" altLang="zh-CN" dirty="0"/>
              <a:t>区江滩附近为高房价聚集中心，且房价在该区域呈现陡增状态，直至距江滩最近达到峰值</a:t>
            </a:r>
            <a:r>
              <a:rPr lang="zh-CN" altLang="zh-CN" dirty="0" smtClean="0"/>
              <a:t>。</a:t>
            </a:r>
            <a:endParaRPr lang="en-US" altLang="zh-CN" dirty="0" smtClean="0"/>
          </a:p>
          <a:p>
            <a:pPr marL="742950" lvl="1" indent="-285750" algn="just">
              <a:lnSpc>
                <a:spcPct val="200000"/>
              </a:lnSpc>
              <a:buFont typeface="Arial" charset="0"/>
              <a:buChar char="•"/>
            </a:pPr>
            <a:r>
              <a:rPr lang="en-US" altLang="zh-CN" dirty="0" smtClean="0"/>
              <a:t>19</a:t>
            </a:r>
            <a:r>
              <a:rPr lang="zh-CN" altLang="zh-CN" dirty="0"/>
              <a:t>年武汉中心城区的房价普遍下降，且高房价中心范围皆有</a:t>
            </a:r>
            <a:r>
              <a:rPr lang="zh-CN" altLang="zh-CN" dirty="0" smtClean="0"/>
              <a:t>缩小趋势，出现多</a:t>
            </a:r>
            <a:r>
              <a:rPr lang="zh-CN" altLang="zh-CN" dirty="0"/>
              <a:t>高房价</a:t>
            </a:r>
            <a:r>
              <a:rPr lang="zh-CN" altLang="zh-CN" dirty="0" smtClean="0"/>
              <a:t>中心分布</a:t>
            </a:r>
            <a:r>
              <a:rPr lang="zh-CN" altLang="zh-CN" dirty="0"/>
              <a:t>趋势</a:t>
            </a:r>
            <a:r>
              <a:rPr lang="zh-CN" altLang="zh-CN" dirty="0" smtClean="0"/>
              <a:t>，主要</a:t>
            </a:r>
            <a:r>
              <a:rPr lang="zh-CN" altLang="zh-CN" dirty="0"/>
              <a:t>的武昌、江岸区的高房价中心变化较小</a:t>
            </a:r>
            <a:r>
              <a:rPr lang="zh-CN" altLang="zh-CN" dirty="0" smtClean="0"/>
              <a:t>。</a:t>
            </a:r>
            <a:endParaRPr lang="zh-CN" altLang="en-US" dirty="0">
              <a:solidFill>
                <a:srgbClr val="323232"/>
              </a:solidFill>
            </a:endParaRPr>
          </a:p>
        </p:txBody>
      </p:sp>
      <p:sp>
        <p:nvSpPr>
          <p:cNvPr id="16" name="文本框 15"/>
          <p:cNvSpPr txBox="1"/>
          <p:nvPr/>
        </p:nvSpPr>
        <p:spPr>
          <a:xfrm>
            <a:off x="576943" y="627977"/>
            <a:ext cx="3528892" cy="461665"/>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l"/>
            <a:r>
              <a:rPr kumimoji="1" lang="en-US" altLang="zh-CN" sz="2400" spc="300" dirty="0" smtClean="0">
                <a:solidFill>
                  <a:schemeClr val="tx1">
                    <a:lumMod val="85000"/>
                    <a:lumOff val="15000"/>
                  </a:schemeClr>
                </a:solidFill>
                <a:latin typeface="明兰" panose="02010600030101010101" pitchFamily="2" charset="-122"/>
                <a:ea typeface="明兰" panose="02010600030101010101" pitchFamily="2" charset="-122"/>
              </a:rPr>
              <a:t>4.2 </a:t>
            </a:r>
            <a:r>
              <a:rPr kumimoji="1" lang="zh-CN" altLang="en-US" sz="2400" spc="300" dirty="0" smtClean="0">
                <a:solidFill>
                  <a:schemeClr val="tx1">
                    <a:lumMod val="85000"/>
                    <a:lumOff val="15000"/>
                  </a:schemeClr>
                </a:solidFill>
                <a:latin typeface="明兰" panose="02010600030101010101" pitchFamily="2" charset="-122"/>
                <a:ea typeface="明兰" panose="02010600030101010101" pitchFamily="2" charset="-122"/>
              </a:rPr>
              <a:t>研究方法</a:t>
            </a:r>
            <a:endParaRPr lang="zh-CN" altLang="en-US" sz="2400" spc="300" dirty="0">
              <a:solidFill>
                <a:srgbClr val="323232"/>
              </a:solidFill>
              <a:latin typeface="Hiragino Sans GB W3" panose="020B0300000000000000" pitchFamily="34" charset="-122"/>
              <a:ea typeface="Hiragino Sans GB W3" panose="020B0300000000000000" pitchFamily="34" charset="-122"/>
            </a:endParaRPr>
          </a:p>
        </p:txBody>
      </p:sp>
      <p:sp>
        <p:nvSpPr>
          <p:cNvPr id="17" name="文本框 16"/>
          <p:cNvSpPr txBox="1"/>
          <p:nvPr/>
        </p:nvSpPr>
        <p:spPr>
          <a:xfrm flipH="1">
            <a:off x="1564204" y="1135252"/>
            <a:ext cx="2466000"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l"/>
            <a:r>
              <a:rPr lang="en-US" altLang="zh-CN" sz="1200" spc="300" dirty="0" smtClean="0"/>
              <a:t>Methodology</a:t>
            </a:r>
            <a:endParaRPr lang="zh-CN" altLang="en-US" sz="1200" spc="300" dirty="0"/>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4" y="2318337"/>
            <a:ext cx="5562747" cy="2970840"/>
          </a:xfrm>
          <a:prstGeom prst="rect">
            <a:avLst/>
          </a:prstGeom>
        </p:spPr>
      </p:pic>
    </p:spTree>
    <p:extLst>
      <p:ext uri="{BB962C8B-B14F-4D97-AF65-F5344CB8AC3E}">
        <p14:creationId xmlns:p14="http://schemas.microsoft.com/office/powerpoint/2010/main" val="397284330"/>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750"/>
                                        <p:tgtEl>
                                          <p:spTgt spid="16"/>
                                        </p:tgtEl>
                                      </p:cBhvr>
                                    </p:animEffect>
                                  </p:childTnLst>
                                </p:cTn>
                              </p:par>
                              <p:par>
                                <p:cTn id="8" presetID="53" presetClass="entr" presetSubtype="16" fill="hold" grpId="0" nodeType="withEffect">
                                  <p:stCondLst>
                                    <p:cond delay="1250"/>
                                  </p:stCondLst>
                                  <p:iterate type="lt">
                                    <p:tmPct val="20000"/>
                                  </p:iterate>
                                  <p:childTnLst>
                                    <p:set>
                                      <p:cBhvr>
                                        <p:cTn id="9" dur="1" fill="hold">
                                          <p:stCondLst>
                                            <p:cond delay="0"/>
                                          </p:stCondLst>
                                        </p:cTn>
                                        <p:tgtEl>
                                          <p:spTgt spid="17"/>
                                        </p:tgtEl>
                                        <p:attrNameLst>
                                          <p:attrName>style.visibility</p:attrName>
                                        </p:attrNameLst>
                                      </p:cBhvr>
                                      <p:to>
                                        <p:strVal val="visible"/>
                                      </p:to>
                                    </p:set>
                                    <p:anim calcmode="lin" valueType="num">
                                      <p:cBhvr>
                                        <p:cTn id="10" dur="250" fill="hold"/>
                                        <p:tgtEl>
                                          <p:spTgt spid="17"/>
                                        </p:tgtEl>
                                        <p:attrNameLst>
                                          <p:attrName>ppt_w</p:attrName>
                                        </p:attrNameLst>
                                      </p:cBhvr>
                                      <p:tavLst>
                                        <p:tav tm="0">
                                          <p:val>
                                            <p:fltVal val="0"/>
                                          </p:val>
                                        </p:tav>
                                        <p:tav tm="100000">
                                          <p:val>
                                            <p:strVal val="#ppt_w"/>
                                          </p:val>
                                        </p:tav>
                                      </p:tavLst>
                                    </p:anim>
                                    <p:anim calcmode="lin" valueType="num">
                                      <p:cBhvr>
                                        <p:cTn id="11" dur="250" fill="hold"/>
                                        <p:tgtEl>
                                          <p:spTgt spid="17"/>
                                        </p:tgtEl>
                                        <p:attrNameLst>
                                          <p:attrName>ppt_h</p:attrName>
                                        </p:attrNameLst>
                                      </p:cBhvr>
                                      <p:tavLst>
                                        <p:tav tm="0">
                                          <p:val>
                                            <p:fltVal val="0"/>
                                          </p:val>
                                        </p:tav>
                                        <p:tav tm="100000">
                                          <p:val>
                                            <p:strVal val="#ppt_h"/>
                                          </p:val>
                                        </p:tav>
                                      </p:tavLst>
                                    </p:anim>
                                    <p:animEffect transition="in" filter="fade">
                                      <p:cBhvr>
                                        <p:cTn id="12" dur="250"/>
                                        <p:tgtEl>
                                          <p:spTgt spid="17"/>
                                        </p:tgtEl>
                                      </p:cBhvr>
                                    </p:animEffect>
                                  </p:childTnLst>
                                </p:cTn>
                              </p:par>
                              <p:par>
                                <p:cTn id="13" presetID="22" presetClass="entr" presetSubtype="1" fill="hold" grpId="0" nodeType="withEffect">
                                  <p:stCondLst>
                                    <p:cond delay="200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4652" y="3657600"/>
            <a:ext cx="10242695" cy="2543175"/>
          </a:xfrm>
          <a:prstGeom prst="rect">
            <a:avLst/>
          </a:prstGeom>
          <a:noFill/>
          <a:ln w="44450">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4" name="矩形 13"/>
          <p:cNvSpPr/>
          <p:nvPr/>
        </p:nvSpPr>
        <p:spPr>
          <a:xfrm>
            <a:off x="1338571" y="3429000"/>
            <a:ext cx="9514857" cy="6165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938673" y="2072550"/>
            <a:ext cx="8314651" cy="3695114"/>
          </a:xfrm>
          <a:prstGeom prst="rect">
            <a:avLst/>
          </a:prstGeom>
          <a:noFill/>
        </p:spPr>
        <p:txBody>
          <a:bodyPr wrap="square" rtlCol="0">
            <a:spAutoFit/>
          </a:bodyPr>
          <a:lstStyle>
            <a:defPPr>
              <a:defRPr lang="zh-CN"/>
            </a:defPPr>
            <a:lvl1pPr algn="ctr">
              <a:lnSpc>
                <a:spcPct val="150000"/>
              </a:lnSpc>
              <a:defRPr sz="1100">
                <a:solidFill>
                  <a:srgbClr val="064868"/>
                </a:solidFill>
                <a:latin typeface="造字工房悦黑体验版常规体" pitchFamily="50" charset="-122"/>
                <a:ea typeface="造字工房悦黑体验版常规体" pitchFamily="50" charset="-122"/>
              </a:defRPr>
            </a:lvl1pPr>
          </a:lstStyle>
          <a:p>
            <a:pPr marL="285750" indent="-285750" algn="just">
              <a:lnSpc>
                <a:spcPct val="200000"/>
              </a:lnSpc>
              <a:buFont typeface="Arial" charset="0"/>
              <a:buChar char="•"/>
            </a:pPr>
            <a:r>
              <a:rPr lang="zh-CN" altLang="en-US" sz="2000" dirty="0">
                <a:solidFill>
                  <a:srgbClr val="323232"/>
                </a:solidFill>
                <a:latin typeface="等线" panose="02010600030101010101" pitchFamily="2" charset="-122"/>
                <a:ea typeface="等线" panose="02010600030101010101" pitchFamily="2" charset="-122"/>
              </a:rPr>
              <a:t>武汉市的房价呈星状多中心分布，在城区中心地带房价普遍较高，远离市中心地区房价较低，有较高的空间自相关性，呈现出较高的空间聚集</a:t>
            </a:r>
            <a:r>
              <a:rPr lang="zh-CN" altLang="en-US" sz="2000" dirty="0" smtClean="0">
                <a:solidFill>
                  <a:srgbClr val="323232"/>
                </a:solidFill>
                <a:latin typeface="等线" panose="02010600030101010101" pitchFamily="2" charset="-122"/>
                <a:ea typeface="等线" panose="02010600030101010101" pitchFamily="2" charset="-122"/>
              </a:rPr>
              <a:t>。</a:t>
            </a:r>
            <a:endParaRPr lang="en-US" altLang="zh-CN" sz="2000" dirty="0" smtClean="0">
              <a:solidFill>
                <a:srgbClr val="323232"/>
              </a:solidFill>
              <a:latin typeface="等线" panose="02010600030101010101" pitchFamily="2" charset="-122"/>
              <a:ea typeface="等线" panose="02010600030101010101" pitchFamily="2" charset="-122"/>
            </a:endParaRPr>
          </a:p>
          <a:p>
            <a:pPr marL="285750" indent="-285750" algn="just">
              <a:lnSpc>
                <a:spcPct val="200000"/>
              </a:lnSpc>
              <a:buFont typeface="Arial" charset="0"/>
              <a:buChar char="•"/>
            </a:pPr>
            <a:r>
              <a:rPr lang="zh-CN" altLang="en-US" sz="2000" dirty="0" smtClean="0">
                <a:solidFill>
                  <a:srgbClr val="323232"/>
                </a:solidFill>
                <a:latin typeface="等线" panose="02010600030101010101" pitchFamily="2" charset="-122"/>
                <a:ea typeface="等线" panose="02010600030101010101" pitchFamily="2" charset="-122"/>
              </a:rPr>
              <a:t>武汉市</a:t>
            </a:r>
            <a:r>
              <a:rPr lang="zh-CN" altLang="en-US" sz="2000" dirty="0">
                <a:solidFill>
                  <a:srgbClr val="323232"/>
                </a:solidFill>
                <a:latin typeface="等线" panose="02010600030101010101" pitchFamily="2" charset="-122"/>
                <a:ea typeface="等线" panose="02010600030101010101" pitchFamily="2" charset="-122"/>
              </a:rPr>
              <a:t>小区高房价主要集中于江岸区和武昌区，</a:t>
            </a:r>
            <a:r>
              <a:rPr lang="en-US" altLang="zh-CN" sz="2000" dirty="0">
                <a:solidFill>
                  <a:srgbClr val="323232"/>
                </a:solidFill>
                <a:latin typeface="等线" panose="02010600030101010101" pitchFamily="2" charset="-122"/>
                <a:ea typeface="等线" panose="02010600030101010101" pitchFamily="2" charset="-122"/>
              </a:rPr>
              <a:t>2019</a:t>
            </a:r>
            <a:r>
              <a:rPr lang="zh-CN" altLang="en-US" sz="2000" dirty="0">
                <a:solidFill>
                  <a:srgbClr val="323232"/>
                </a:solidFill>
                <a:latin typeface="等线" panose="02010600030101010101" pitchFamily="2" charset="-122"/>
                <a:ea typeface="等线" panose="02010600030101010101" pitchFamily="2" charset="-122"/>
              </a:rPr>
              <a:t>年武汉市房价有普遍下降，但出现更多的高房价聚集区，可见城市建设范围的扩大和地铁的逐渐开通带动了附近楼盘的发展。</a:t>
            </a:r>
            <a:endParaRPr lang="zh-CN" altLang="en-US" dirty="0">
              <a:solidFill>
                <a:srgbClr val="323232"/>
              </a:solidFill>
            </a:endParaRPr>
          </a:p>
        </p:txBody>
      </p:sp>
      <p:sp>
        <p:nvSpPr>
          <p:cNvPr id="16" name="文本框 15"/>
          <p:cNvSpPr txBox="1"/>
          <p:nvPr/>
        </p:nvSpPr>
        <p:spPr>
          <a:xfrm>
            <a:off x="576943" y="627977"/>
            <a:ext cx="3528892" cy="461665"/>
          </a:xfrm>
          <a:prstGeom prst="rect">
            <a:avLst/>
          </a:prstGeom>
          <a:noFill/>
        </p:spPr>
        <p:txBody>
          <a:bodyPr wrap="square" rtlCol="0">
            <a:spAutoFit/>
          </a:bodyPr>
          <a:lstStyle>
            <a:defPPr>
              <a:defRPr lang="zh-CN"/>
            </a:defPPr>
            <a:lvl1pPr algn="dist">
              <a:defRPr sz="2800" b="1">
                <a:solidFill>
                  <a:srgbClr val="064868"/>
                </a:solidFill>
                <a:latin typeface="造字工房悦黑体验版常规体" pitchFamily="50" charset="-122"/>
                <a:ea typeface="造字工房悦黑体验版常规体" pitchFamily="50" charset="-122"/>
              </a:defRPr>
            </a:lvl1pPr>
          </a:lstStyle>
          <a:p>
            <a:pPr algn="l"/>
            <a:r>
              <a:rPr kumimoji="1" lang="en-US" altLang="zh-CN" sz="2400" spc="300" dirty="0" smtClean="0">
                <a:solidFill>
                  <a:schemeClr val="tx1">
                    <a:lumMod val="85000"/>
                    <a:lumOff val="15000"/>
                  </a:schemeClr>
                </a:solidFill>
                <a:latin typeface="明兰" panose="02010600030101010101" pitchFamily="2" charset="-122"/>
                <a:ea typeface="明兰" panose="02010600030101010101" pitchFamily="2" charset="-122"/>
              </a:rPr>
              <a:t>4.2 </a:t>
            </a:r>
            <a:r>
              <a:rPr kumimoji="1" lang="zh-CN" altLang="en-US" sz="2400" spc="300" dirty="0" smtClean="0">
                <a:solidFill>
                  <a:schemeClr val="tx1">
                    <a:lumMod val="85000"/>
                    <a:lumOff val="15000"/>
                  </a:schemeClr>
                </a:solidFill>
                <a:latin typeface="明兰" panose="02010600030101010101" pitchFamily="2" charset="-122"/>
                <a:ea typeface="明兰" panose="02010600030101010101" pitchFamily="2" charset="-122"/>
              </a:rPr>
              <a:t>研究结果</a:t>
            </a:r>
            <a:endParaRPr lang="zh-CN" altLang="en-US" sz="2400" spc="300" dirty="0">
              <a:solidFill>
                <a:srgbClr val="323232"/>
              </a:solidFill>
              <a:latin typeface="Hiragino Sans GB W3" panose="020B0300000000000000" pitchFamily="34" charset="-122"/>
              <a:ea typeface="Hiragino Sans GB W3" panose="020B0300000000000000" pitchFamily="34" charset="-122"/>
            </a:endParaRPr>
          </a:p>
        </p:txBody>
      </p:sp>
      <p:sp>
        <p:nvSpPr>
          <p:cNvPr id="17" name="文本框 16"/>
          <p:cNvSpPr txBox="1"/>
          <p:nvPr/>
        </p:nvSpPr>
        <p:spPr>
          <a:xfrm flipH="1">
            <a:off x="1564204" y="1135252"/>
            <a:ext cx="2466000" cy="276999"/>
          </a:xfrm>
          <a:prstGeom prst="rect">
            <a:avLst/>
          </a:prstGeom>
          <a:noFill/>
        </p:spPr>
        <p:txBody>
          <a:bodyPr wrap="square" rtlCol="0">
            <a:spAutoFit/>
          </a:bodyPr>
          <a:lstStyle>
            <a:defPPr>
              <a:defRPr lang="zh-CN"/>
            </a:defPPr>
            <a:lvl1pPr algn="dist">
              <a:defRPr sz="1000">
                <a:solidFill>
                  <a:srgbClr val="605F5B"/>
                </a:solidFill>
                <a:latin typeface="Hiragino Sans GB W3" panose="020B0300000000000000" pitchFamily="34" charset="-122"/>
                <a:ea typeface="Hiragino Sans GB W3" panose="020B0300000000000000" pitchFamily="34" charset="-122"/>
              </a:defRPr>
            </a:lvl1pPr>
          </a:lstStyle>
          <a:p>
            <a:pPr algn="l"/>
            <a:r>
              <a:rPr lang="en-US" altLang="zh-CN" sz="1200" spc="300" dirty="0" smtClean="0"/>
              <a:t>Methodology</a:t>
            </a:r>
            <a:endParaRPr lang="zh-CN" altLang="en-US" sz="1200" spc="300" dirty="0"/>
          </a:p>
        </p:txBody>
      </p:sp>
    </p:spTree>
    <p:extLst>
      <p:ext uri="{BB962C8B-B14F-4D97-AF65-F5344CB8AC3E}">
        <p14:creationId xmlns:p14="http://schemas.microsoft.com/office/powerpoint/2010/main" val="1437376249"/>
      </p:ext>
    </p:extLst>
  </p:cSld>
  <p:clrMapOvr>
    <a:masterClrMapping/>
  </p:clrMapOvr>
  <mc:AlternateContent xmlns:mc="http://schemas.openxmlformats.org/markup-compatibility/2006" xmlns:p14="http://schemas.microsoft.com/office/powerpoint/2010/main">
    <mc:Choice Requires="p14">
      <p:transition p14:dur="0" advTm="24455"/>
    </mc:Choice>
    <mc:Fallback xmlns="">
      <p:transition advTm="24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750"/>
                                        <p:tgtEl>
                                          <p:spTgt spid="16"/>
                                        </p:tgtEl>
                                      </p:cBhvr>
                                    </p:animEffect>
                                  </p:childTnLst>
                                </p:cTn>
                              </p:par>
                              <p:par>
                                <p:cTn id="8" presetID="53" presetClass="entr" presetSubtype="16" fill="hold" grpId="0" nodeType="withEffect">
                                  <p:stCondLst>
                                    <p:cond delay="1250"/>
                                  </p:stCondLst>
                                  <p:iterate type="lt">
                                    <p:tmPct val="20000"/>
                                  </p:iterate>
                                  <p:childTnLst>
                                    <p:set>
                                      <p:cBhvr>
                                        <p:cTn id="9" dur="1" fill="hold">
                                          <p:stCondLst>
                                            <p:cond delay="0"/>
                                          </p:stCondLst>
                                        </p:cTn>
                                        <p:tgtEl>
                                          <p:spTgt spid="17"/>
                                        </p:tgtEl>
                                        <p:attrNameLst>
                                          <p:attrName>style.visibility</p:attrName>
                                        </p:attrNameLst>
                                      </p:cBhvr>
                                      <p:to>
                                        <p:strVal val="visible"/>
                                      </p:to>
                                    </p:set>
                                    <p:anim calcmode="lin" valueType="num">
                                      <p:cBhvr>
                                        <p:cTn id="10" dur="250" fill="hold"/>
                                        <p:tgtEl>
                                          <p:spTgt spid="17"/>
                                        </p:tgtEl>
                                        <p:attrNameLst>
                                          <p:attrName>ppt_w</p:attrName>
                                        </p:attrNameLst>
                                      </p:cBhvr>
                                      <p:tavLst>
                                        <p:tav tm="0">
                                          <p:val>
                                            <p:fltVal val="0"/>
                                          </p:val>
                                        </p:tav>
                                        <p:tav tm="100000">
                                          <p:val>
                                            <p:strVal val="#ppt_w"/>
                                          </p:val>
                                        </p:tav>
                                      </p:tavLst>
                                    </p:anim>
                                    <p:anim calcmode="lin" valueType="num">
                                      <p:cBhvr>
                                        <p:cTn id="11" dur="250" fill="hold"/>
                                        <p:tgtEl>
                                          <p:spTgt spid="17"/>
                                        </p:tgtEl>
                                        <p:attrNameLst>
                                          <p:attrName>ppt_h</p:attrName>
                                        </p:attrNameLst>
                                      </p:cBhvr>
                                      <p:tavLst>
                                        <p:tav tm="0">
                                          <p:val>
                                            <p:fltVal val="0"/>
                                          </p:val>
                                        </p:tav>
                                        <p:tav tm="100000">
                                          <p:val>
                                            <p:strVal val="#ppt_h"/>
                                          </p:val>
                                        </p:tav>
                                      </p:tavLst>
                                    </p:anim>
                                    <p:animEffect transition="in" filter="fade">
                                      <p:cBhvr>
                                        <p:cTn id="12" dur="250"/>
                                        <p:tgtEl>
                                          <p:spTgt spid="17"/>
                                        </p:tgtEl>
                                      </p:cBhvr>
                                    </p:animEffect>
                                  </p:childTnLst>
                                </p:cTn>
                              </p:par>
                              <p:par>
                                <p:cTn id="13" presetID="22" presetClass="entr" presetSubtype="1" fill="hold" grpId="0" nodeType="withEffect">
                                  <p:stCondLst>
                                    <p:cond delay="200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7055107" y="3530329"/>
            <a:ext cx="288174"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99743" y="5243664"/>
            <a:ext cx="4290820" cy="547650"/>
          </a:xfrm>
          <a:prstGeom prst="rect">
            <a:avLst/>
          </a:prstGeom>
          <a:noFill/>
        </p:spPr>
        <p:txBody>
          <a:bodyPr wrap="square" rtlCol="0">
            <a:spAutoFit/>
          </a:bodyPr>
          <a:lstStyle/>
          <a:p>
            <a:pPr algn="r">
              <a:lnSpc>
                <a:spcPct val="150000"/>
              </a:lnSpc>
            </a:pPr>
            <a:r>
              <a:rPr lang="en-US" altLang="zh-CN" sz="1050" dirty="0">
                <a:latin typeface="华文细黑" panose="02010600040101010101" pitchFamily="2" charset="-122"/>
                <a:ea typeface="华文细黑" panose="02010600040101010101" pitchFamily="2" charset="-122"/>
              </a:rPr>
              <a:t>The introduction of the reason why we do such research and the background or related research in the field.</a:t>
            </a:r>
          </a:p>
        </p:txBody>
      </p:sp>
      <p:sp>
        <p:nvSpPr>
          <p:cNvPr id="27" name="矩形 26"/>
          <p:cNvSpPr/>
          <p:nvPr/>
        </p:nvSpPr>
        <p:spPr>
          <a:xfrm>
            <a:off x="5650095" y="0"/>
            <a:ext cx="902247" cy="6857701"/>
          </a:xfrm>
          <a:prstGeom prst="rect">
            <a:avLst/>
          </a:prstGeom>
          <a:noFill/>
          <a:ln w="31750" cap="sq">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p:cNvSpPr txBox="1"/>
          <p:nvPr/>
        </p:nvSpPr>
        <p:spPr>
          <a:xfrm flipH="1">
            <a:off x="5743413" y="950491"/>
            <a:ext cx="560241" cy="1437638"/>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8000" spc="-150" dirty="0">
                <a:solidFill>
                  <a:srgbClr val="000000"/>
                </a:solidFill>
                <a:latin typeface="华文细黑" panose="02010600040101010101" pitchFamily="2" charset="-122"/>
                <a:ea typeface="华文细黑" panose="02010600040101010101" pitchFamily="2" charset="-122"/>
              </a:rPr>
              <a:t>1</a:t>
            </a:r>
          </a:p>
        </p:txBody>
      </p:sp>
      <p:sp>
        <p:nvSpPr>
          <p:cNvPr id="84" name="文本框 83"/>
          <p:cNvSpPr txBox="1"/>
          <p:nvPr/>
        </p:nvSpPr>
        <p:spPr>
          <a:xfrm>
            <a:off x="6816620" y="1284590"/>
            <a:ext cx="3809182" cy="1446550"/>
          </a:xfrm>
          <a:prstGeom prst="rect">
            <a:avLst/>
          </a:prstGeom>
          <a:solidFill>
            <a:schemeClr val="bg1"/>
          </a:solidFill>
        </p:spPr>
        <p:txBody>
          <a:bodyPr vert="horz" wrap="square" rtlCol="0">
            <a:spAutoFit/>
          </a:bodyPr>
          <a:lstStyle/>
          <a:p>
            <a:r>
              <a:rPr lang="zh-CN" altLang="en-US" sz="4400" b="1"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研究背景及意义</a:t>
            </a:r>
            <a:endParaRPr lang="zh-CN" altLang="en-US" sz="4400" b="1"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p:txBody>
      </p:sp>
      <p:sp>
        <p:nvSpPr>
          <p:cNvPr id="85" name="矩形 84"/>
          <p:cNvSpPr/>
          <p:nvPr/>
        </p:nvSpPr>
        <p:spPr>
          <a:xfrm>
            <a:off x="6816621" y="2792634"/>
            <a:ext cx="3809181" cy="509178"/>
          </a:xfrm>
          <a:prstGeom prst="rect">
            <a:avLst/>
          </a:prstGeom>
          <a:noFill/>
        </p:spPr>
        <p:txBody>
          <a:bodyPr wrap="square" rtlCol="0">
            <a:spAutoFit/>
          </a:bodyPr>
          <a:lstStyle/>
          <a:p>
            <a:pPr>
              <a:lnSpc>
                <a:spcPct val="200000"/>
              </a:lnSpc>
            </a:pPr>
            <a:r>
              <a:rPr lang="en-US" altLang="zh-CN" sz="1600" dirty="0" smtClean="0">
                <a:solidFill>
                  <a:srgbClr val="000000"/>
                </a:solidFill>
                <a:latin typeface="华文细黑" panose="02010600040101010101" pitchFamily="2" charset="-122"/>
                <a:ea typeface="华文细黑" panose="02010600040101010101" pitchFamily="2" charset="-122"/>
              </a:rPr>
              <a:t>Research Background and Meaning</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86" name="矩形 85"/>
          <p:cNvSpPr/>
          <p:nvPr/>
        </p:nvSpPr>
        <p:spPr>
          <a:xfrm>
            <a:off x="3218214" y="3984972"/>
            <a:ext cx="2150516" cy="923330"/>
          </a:xfrm>
          <a:prstGeom prst="rect">
            <a:avLst/>
          </a:prstGeom>
          <a:solidFill>
            <a:schemeClr val="bg1">
              <a:alpha val="50000"/>
            </a:schemeClr>
          </a:solidFill>
        </p:spPr>
        <p:txBody>
          <a:bodyPr wrap="square">
            <a:spAutoFit/>
          </a:bodyPr>
          <a:lstStyle/>
          <a:p>
            <a:pPr algn="ctr">
              <a:lnSpc>
                <a:spcPct val="150000"/>
              </a:lnSpc>
              <a:spcBef>
                <a:spcPct val="0"/>
              </a:spcBef>
            </a:pPr>
            <a:r>
              <a:rPr kumimoji="1" lang="en-US" altLang="zh-CN" spc="300" dirty="0">
                <a:solidFill>
                  <a:schemeClr val="tx1">
                    <a:lumMod val="85000"/>
                    <a:lumOff val="15000"/>
                  </a:schemeClr>
                </a:solidFill>
                <a:latin typeface="明兰" panose="02010600030101010101" pitchFamily="2" charset="-122"/>
                <a:ea typeface="明兰" panose="02010600030101010101" pitchFamily="2" charset="-122"/>
              </a:rPr>
              <a:t>1.1 </a:t>
            </a:r>
            <a:r>
              <a:rPr kumimoji="1" lang="zh-CN" altLang="en-US" spc="300" dirty="0">
                <a:solidFill>
                  <a:schemeClr val="tx1">
                    <a:lumMod val="85000"/>
                    <a:lumOff val="15000"/>
                  </a:schemeClr>
                </a:solidFill>
                <a:latin typeface="明兰" panose="02010600030101010101" pitchFamily="2" charset="-122"/>
                <a:ea typeface="明兰" panose="02010600030101010101" pitchFamily="2" charset="-122"/>
              </a:rPr>
              <a:t>研究背景</a:t>
            </a:r>
            <a:endParaRPr kumimoji="1" lang="en-US" altLang="zh-CN" spc="300" dirty="0">
              <a:solidFill>
                <a:schemeClr val="tx1">
                  <a:lumMod val="85000"/>
                  <a:lumOff val="15000"/>
                </a:schemeClr>
              </a:solidFill>
              <a:latin typeface="明兰" panose="02010600030101010101" pitchFamily="2" charset="-122"/>
              <a:ea typeface="明兰" panose="02010600030101010101" pitchFamily="2" charset="-122"/>
            </a:endParaRPr>
          </a:p>
          <a:p>
            <a:pPr algn="ctr">
              <a:lnSpc>
                <a:spcPct val="150000"/>
              </a:lnSpc>
              <a:spcBef>
                <a:spcPct val="0"/>
              </a:spcBef>
            </a:pPr>
            <a:r>
              <a:rPr kumimoji="1" lang="en-US" altLang="zh-CN" spc="300" dirty="0">
                <a:solidFill>
                  <a:schemeClr val="tx1">
                    <a:lumMod val="85000"/>
                    <a:lumOff val="15000"/>
                  </a:schemeClr>
                </a:solidFill>
                <a:latin typeface="明兰" panose="02010600030101010101" pitchFamily="2" charset="-122"/>
                <a:ea typeface="明兰" panose="02010600030101010101" pitchFamily="2" charset="-122"/>
              </a:rPr>
              <a:t>1.2 </a:t>
            </a:r>
            <a:r>
              <a:rPr kumimoji="1" lang="zh-CN" altLang="en-US" spc="300" dirty="0" smtClean="0">
                <a:solidFill>
                  <a:schemeClr val="tx1">
                    <a:lumMod val="85000"/>
                    <a:lumOff val="15000"/>
                  </a:schemeClr>
                </a:solidFill>
                <a:latin typeface="明兰" panose="02010600030101010101" pitchFamily="2" charset="-122"/>
                <a:ea typeface="明兰" panose="02010600030101010101" pitchFamily="2" charset="-122"/>
              </a:rPr>
              <a:t>研究意义</a:t>
            </a:r>
            <a:endParaRPr kumimoji="1" lang="en-US" altLang="zh-CN" spc="300" dirty="0">
              <a:solidFill>
                <a:schemeClr val="tx1">
                  <a:lumMod val="85000"/>
                  <a:lumOff val="15000"/>
                </a:schemeClr>
              </a:solidFill>
              <a:latin typeface="明兰" panose="02010600030101010101" pitchFamily="2" charset="-122"/>
              <a:ea typeface="明兰" panose="02010600030101010101" pitchFamily="2" charset="-122"/>
            </a:endParaRPr>
          </a:p>
        </p:txBody>
      </p:sp>
      <p:sp>
        <p:nvSpPr>
          <p:cNvPr id="24" name="六边形 23"/>
          <p:cNvSpPr/>
          <p:nvPr/>
        </p:nvSpPr>
        <p:spPr>
          <a:xfrm rot="5400000">
            <a:off x="10189554" y="4967324"/>
            <a:ext cx="192642" cy="166070"/>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5" name="六边形 24"/>
          <p:cNvSpPr/>
          <p:nvPr/>
        </p:nvSpPr>
        <p:spPr>
          <a:xfrm rot="5400000">
            <a:off x="9640882" y="5534839"/>
            <a:ext cx="324753" cy="279960"/>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六边形 25"/>
          <p:cNvSpPr/>
          <p:nvPr/>
        </p:nvSpPr>
        <p:spPr>
          <a:xfrm rot="5400000">
            <a:off x="981091" y="2245012"/>
            <a:ext cx="270452" cy="233148"/>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15" name="图片占位符 12"/>
          <p:cNvPicPr>
            <a:picLocks noGrp="1" noChangeAspect="1"/>
          </p:cNvPicPr>
          <p:nvPr>
            <p:ph type="pic" sz="quarter" idx="17"/>
          </p:nvPr>
        </p:nvPicPr>
        <p:blipFill>
          <a:blip r:embed="rId3"/>
          <a:srcRect t="23111" b="23111"/>
          <a:stretch>
            <a:fillRect/>
          </a:stretch>
        </p:blipFill>
        <p:spPr>
          <a:custGeom>
            <a:avLst/>
            <a:gdLst>
              <a:gd name="connsiteX0" fmla="*/ 0 w 900000"/>
              <a:gd name="connsiteY0" fmla="*/ 0 h 6858000"/>
              <a:gd name="connsiteX1" fmla="*/ 900000 w 900000"/>
              <a:gd name="connsiteY1" fmla="*/ 0 h 6858000"/>
              <a:gd name="connsiteX2" fmla="*/ 900000 w 900000"/>
              <a:gd name="connsiteY2" fmla="*/ 6858000 h 6858000"/>
              <a:gd name="connsiteX3" fmla="*/ 0 w 900000"/>
              <a:gd name="connsiteY3" fmla="*/ 6858000 h 6858000"/>
              <a:gd name="connsiteX4" fmla="*/ 0 w 900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000" h="6858000">
                <a:moveTo>
                  <a:pt x="0" y="0"/>
                </a:moveTo>
                <a:lnTo>
                  <a:pt x="900000" y="0"/>
                </a:lnTo>
                <a:lnTo>
                  <a:pt x="900000" y="6858000"/>
                </a:lnTo>
                <a:lnTo>
                  <a:pt x="0" y="6858000"/>
                </a:lnTo>
                <a:lnTo>
                  <a:pt x="0" y="0"/>
                </a:lnTo>
                <a:close/>
              </a:path>
            </a:pathLst>
          </a:custGeom>
          <a:ln w="15875">
            <a:noFill/>
          </a:ln>
          <a:effectLst>
            <a:outerShdw blurRad="203200" sx="102000" sy="102000" algn="ctr" rotWithShape="0">
              <a:prstClr val="black">
                <a:alpha val="40000"/>
              </a:prstClr>
            </a:outerShdw>
          </a:effectLst>
        </p:spPr>
      </p:pic>
    </p:spTree>
    <p:extLst>
      <p:ext uri="{BB962C8B-B14F-4D97-AF65-F5344CB8AC3E}">
        <p14:creationId xmlns:p14="http://schemas.microsoft.com/office/powerpoint/2010/main" val="2354652389"/>
      </p:ext>
    </p:extLst>
  </p:cSld>
  <p:clrMapOvr>
    <a:masterClrMapping/>
  </p:clrMapOvr>
  <mc:AlternateContent xmlns:mc="http://schemas.openxmlformats.org/markup-compatibility/2006" xmlns:p14="http://schemas.microsoft.com/office/powerpoint/2010/main">
    <mc:Choice Requires="p14">
      <p:transition p14:dur="0" advTm="1111"/>
    </mc:Choice>
    <mc:Fallback xmlns="">
      <p:transition advTm="11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ppt_y</p:attrName>
                                        </p:attrNameLst>
                                      </p:cBhvr>
                                      <p:tavLst>
                                        <p:tav tm="0">
                                          <p:val>
                                            <p:strVal val="#ppt_y+#ppt_h*1.125000"/>
                                          </p:val>
                                        </p:tav>
                                        <p:tav tm="100000">
                                          <p:val>
                                            <p:strVal val="#ppt_y"/>
                                          </p:val>
                                        </p:tav>
                                      </p:tavLst>
                                    </p:anim>
                                    <p:animEffect transition="in" filter="wipe(up)">
                                      <p:cBhvr>
                                        <p:cTn id="8" dur="500"/>
                                        <p:tgtEl>
                                          <p:spTgt spid="27"/>
                                        </p:tgtEl>
                                      </p:cBhvr>
                                    </p:animEffect>
                                  </p:childTnLst>
                                </p:cTn>
                              </p:par>
                              <p:par>
                                <p:cTn id="9" presetID="23" presetClass="entr" presetSubtype="528"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1000" fill="hold"/>
                                        <p:tgtEl>
                                          <p:spTgt spid="83"/>
                                        </p:tgtEl>
                                        <p:attrNameLst>
                                          <p:attrName>ppt_w</p:attrName>
                                        </p:attrNameLst>
                                      </p:cBhvr>
                                      <p:tavLst>
                                        <p:tav tm="0">
                                          <p:val>
                                            <p:fltVal val="0"/>
                                          </p:val>
                                        </p:tav>
                                        <p:tav tm="100000">
                                          <p:val>
                                            <p:strVal val="#ppt_w"/>
                                          </p:val>
                                        </p:tav>
                                      </p:tavLst>
                                    </p:anim>
                                    <p:anim calcmode="lin" valueType="num">
                                      <p:cBhvr>
                                        <p:cTn id="12" dur="1000" fill="hold"/>
                                        <p:tgtEl>
                                          <p:spTgt spid="83"/>
                                        </p:tgtEl>
                                        <p:attrNameLst>
                                          <p:attrName>ppt_h</p:attrName>
                                        </p:attrNameLst>
                                      </p:cBhvr>
                                      <p:tavLst>
                                        <p:tav tm="0">
                                          <p:val>
                                            <p:fltVal val="0"/>
                                          </p:val>
                                        </p:tav>
                                        <p:tav tm="100000">
                                          <p:val>
                                            <p:strVal val="#ppt_h"/>
                                          </p:val>
                                        </p:tav>
                                      </p:tavLst>
                                    </p:anim>
                                    <p:anim calcmode="lin" valueType="num">
                                      <p:cBhvr>
                                        <p:cTn id="13" dur="1000" fill="hold"/>
                                        <p:tgtEl>
                                          <p:spTgt spid="83"/>
                                        </p:tgtEl>
                                        <p:attrNameLst>
                                          <p:attrName>ppt_x</p:attrName>
                                        </p:attrNameLst>
                                      </p:cBhvr>
                                      <p:tavLst>
                                        <p:tav tm="0">
                                          <p:val>
                                            <p:fltVal val="0.5"/>
                                          </p:val>
                                        </p:tav>
                                        <p:tav tm="100000">
                                          <p:val>
                                            <p:strVal val="#ppt_x"/>
                                          </p:val>
                                        </p:tav>
                                      </p:tavLst>
                                    </p:anim>
                                    <p:anim calcmode="lin" valueType="num">
                                      <p:cBhvr>
                                        <p:cTn id="14" dur="1000" fill="hold"/>
                                        <p:tgtEl>
                                          <p:spTgt spid="83"/>
                                        </p:tgtEl>
                                        <p:attrNameLst>
                                          <p:attrName>ppt_y</p:attrName>
                                        </p:attrNameLst>
                                      </p:cBhvr>
                                      <p:tavLst>
                                        <p:tav tm="0">
                                          <p:val>
                                            <p:fltVal val="0.5"/>
                                          </p:val>
                                        </p:tav>
                                        <p:tav tm="100000">
                                          <p:val>
                                            <p:strVal val="#ppt_y"/>
                                          </p:val>
                                        </p:tav>
                                      </p:tavLst>
                                    </p:anim>
                                  </p:childTnLst>
                                </p:cTn>
                              </p:par>
                              <p:par>
                                <p:cTn id="15" presetID="2" presetClass="entr" presetSubtype="2" decel="10000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anim calcmode="lin" valueType="num">
                                      <p:cBhvr additive="base">
                                        <p:cTn id="17" dur="1250" fill="hold"/>
                                        <p:tgtEl>
                                          <p:spTgt spid="84"/>
                                        </p:tgtEl>
                                        <p:attrNameLst>
                                          <p:attrName>ppt_x</p:attrName>
                                        </p:attrNameLst>
                                      </p:cBhvr>
                                      <p:tavLst>
                                        <p:tav tm="0">
                                          <p:val>
                                            <p:strVal val="1+#ppt_w/2"/>
                                          </p:val>
                                        </p:tav>
                                        <p:tav tm="100000">
                                          <p:val>
                                            <p:strVal val="#ppt_x"/>
                                          </p:val>
                                        </p:tav>
                                      </p:tavLst>
                                    </p:anim>
                                    <p:anim calcmode="lin" valueType="num">
                                      <p:cBhvr additive="base">
                                        <p:cTn id="18" dur="1250" fill="hold"/>
                                        <p:tgtEl>
                                          <p:spTgt spid="84"/>
                                        </p:tgtEl>
                                        <p:attrNameLst>
                                          <p:attrName>ppt_y</p:attrName>
                                        </p:attrNameLst>
                                      </p:cBhvr>
                                      <p:tavLst>
                                        <p:tav tm="0">
                                          <p:val>
                                            <p:strVal val="#ppt_y"/>
                                          </p:val>
                                        </p:tav>
                                        <p:tav tm="100000">
                                          <p:val>
                                            <p:strVal val="#ppt_y"/>
                                          </p:val>
                                        </p:tav>
                                      </p:tavLst>
                                    </p:anim>
                                  </p:childTnLst>
                                </p:cTn>
                              </p:par>
                              <p:par>
                                <p:cTn id="19" presetID="12" presetClass="entr" presetSubtype="8" fill="hold" grpId="0" nodeType="withEffect">
                                  <p:stCondLst>
                                    <p:cond delay="750"/>
                                  </p:stCondLst>
                                  <p:childTnLst>
                                    <p:set>
                                      <p:cBhvr>
                                        <p:cTn id="20" dur="1" fill="hold">
                                          <p:stCondLst>
                                            <p:cond delay="0"/>
                                          </p:stCondLst>
                                        </p:cTn>
                                        <p:tgtEl>
                                          <p:spTgt spid="85"/>
                                        </p:tgtEl>
                                        <p:attrNameLst>
                                          <p:attrName>style.visibility</p:attrName>
                                        </p:attrNameLst>
                                      </p:cBhvr>
                                      <p:to>
                                        <p:strVal val="visible"/>
                                      </p:to>
                                    </p:set>
                                    <p:anim calcmode="lin" valueType="num">
                                      <p:cBhvr additive="base">
                                        <p:cTn id="21" dur="1000"/>
                                        <p:tgtEl>
                                          <p:spTgt spid="85"/>
                                        </p:tgtEl>
                                        <p:attrNameLst>
                                          <p:attrName>ppt_x</p:attrName>
                                        </p:attrNameLst>
                                      </p:cBhvr>
                                      <p:tavLst>
                                        <p:tav tm="0">
                                          <p:val>
                                            <p:strVal val="#ppt_x-#ppt_w*1.125000"/>
                                          </p:val>
                                        </p:tav>
                                        <p:tav tm="100000">
                                          <p:val>
                                            <p:strVal val="#ppt_x"/>
                                          </p:val>
                                        </p:tav>
                                      </p:tavLst>
                                    </p:anim>
                                    <p:animEffect transition="in" filter="wipe(right)">
                                      <p:cBhvr>
                                        <p:cTn id="22" dur="1000"/>
                                        <p:tgtEl>
                                          <p:spTgt spid="85"/>
                                        </p:tgtEl>
                                      </p:cBhvr>
                                    </p:animEffect>
                                  </p:childTnLst>
                                </p:cTn>
                              </p:par>
                              <p:par>
                                <p:cTn id="23" presetID="12" presetClass="entr" presetSubtype="2" fill="hold" grpId="0" nodeType="withEffect">
                                  <p:stCondLst>
                                    <p:cond delay="200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1000"/>
                                        <p:tgtEl>
                                          <p:spTgt spid="23"/>
                                        </p:tgtEl>
                                        <p:attrNameLst>
                                          <p:attrName>ppt_x</p:attrName>
                                        </p:attrNameLst>
                                      </p:cBhvr>
                                      <p:tavLst>
                                        <p:tav tm="0">
                                          <p:val>
                                            <p:strVal val="#ppt_x+#ppt_w*1.125000"/>
                                          </p:val>
                                        </p:tav>
                                        <p:tav tm="100000">
                                          <p:val>
                                            <p:strVal val="#ppt_x"/>
                                          </p:val>
                                        </p:tav>
                                      </p:tavLst>
                                    </p:anim>
                                    <p:animEffect transition="in" filter="wipe(left)">
                                      <p:cBhvr>
                                        <p:cTn id="26" dur="1000"/>
                                        <p:tgtEl>
                                          <p:spTgt spid="23"/>
                                        </p:tgtEl>
                                      </p:cBhvr>
                                    </p:animEffect>
                                  </p:childTnLst>
                                </p:cTn>
                              </p:par>
                              <p:par>
                                <p:cTn id="27" presetID="10" presetClass="entr" presetSubtype="0" fill="hold" nodeType="withEffect">
                                  <p:stCondLst>
                                    <p:cond delay="325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50"/>
                                        <p:tgtEl>
                                          <p:spTgt spid="8"/>
                                        </p:tgtEl>
                                      </p:cBhvr>
                                    </p:animEffect>
                                  </p:childTnLst>
                                </p:cTn>
                              </p:par>
                              <p:par>
                                <p:cTn id="30" presetID="12" presetClass="entr" presetSubtype="2" fill="hold" grpId="0" nodeType="withEffect">
                                  <p:stCondLst>
                                    <p:cond delay="1750"/>
                                  </p:stCondLst>
                                  <p:childTnLst>
                                    <p:set>
                                      <p:cBhvr>
                                        <p:cTn id="31" dur="1" fill="hold">
                                          <p:stCondLst>
                                            <p:cond delay="0"/>
                                          </p:stCondLst>
                                        </p:cTn>
                                        <p:tgtEl>
                                          <p:spTgt spid="86"/>
                                        </p:tgtEl>
                                        <p:attrNameLst>
                                          <p:attrName>style.visibility</p:attrName>
                                        </p:attrNameLst>
                                      </p:cBhvr>
                                      <p:to>
                                        <p:strVal val="visible"/>
                                      </p:to>
                                    </p:set>
                                    <p:anim calcmode="lin" valueType="num">
                                      <p:cBhvr additive="base">
                                        <p:cTn id="32" dur="1000"/>
                                        <p:tgtEl>
                                          <p:spTgt spid="86"/>
                                        </p:tgtEl>
                                        <p:attrNameLst>
                                          <p:attrName>ppt_x</p:attrName>
                                        </p:attrNameLst>
                                      </p:cBhvr>
                                      <p:tavLst>
                                        <p:tav tm="0">
                                          <p:val>
                                            <p:strVal val="#ppt_x+#ppt_w*1.125000"/>
                                          </p:val>
                                        </p:tav>
                                        <p:tav tm="100000">
                                          <p:val>
                                            <p:strVal val="#ppt_x"/>
                                          </p:val>
                                        </p:tav>
                                      </p:tavLst>
                                    </p:anim>
                                    <p:animEffect transition="in" filter="wipe(left)">
                                      <p:cBhvr>
                                        <p:cTn id="33" dur="1000"/>
                                        <p:tgtEl>
                                          <p:spTgt spid="86"/>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400" fill="hold"/>
                                        <p:tgtEl>
                                          <p:spTgt spid="25"/>
                                        </p:tgtEl>
                                        <p:attrNameLst>
                                          <p:attrName>ppt_w</p:attrName>
                                        </p:attrNameLst>
                                      </p:cBhvr>
                                      <p:tavLst>
                                        <p:tav tm="0">
                                          <p:val>
                                            <p:fltVal val="0"/>
                                          </p:val>
                                        </p:tav>
                                        <p:tav tm="100000">
                                          <p:val>
                                            <p:strVal val="#ppt_w"/>
                                          </p:val>
                                        </p:tav>
                                      </p:tavLst>
                                    </p:anim>
                                    <p:anim calcmode="lin" valueType="num">
                                      <p:cBhvr>
                                        <p:cTn id="38" dur="400" fill="hold"/>
                                        <p:tgtEl>
                                          <p:spTgt spid="25"/>
                                        </p:tgtEl>
                                        <p:attrNameLst>
                                          <p:attrName>ppt_h</p:attrName>
                                        </p:attrNameLst>
                                      </p:cBhvr>
                                      <p:tavLst>
                                        <p:tav tm="0">
                                          <p:val>
                                            <p:fltVal val="0"/>
                                          </p:val>
                                        </p:tav>
                                        <p:tav tm="100000">
                                          <p:val>
                                            <p:strVal val="#ppt_h"/>
                                          </p:val>
                                        </p:tav>
                                      </p:tavLst>
                                    </p:anim>
                                    <p:animEffect transition="in" filter="fade">
                                      <p:cBhvr>
                                        <p:cTn id="39" dur="400"/>
                                        <p:tgtEl>
                                          <p:spTgt spid="25"/>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24"/>
                                        </p:tgtEl>
                                        <p:attrNameLst>
                                          <p:attrName>style.visibility</p:attrName>
                                        </p:attrNameLst>
                                      </p:cBhvr>
                                      <p:to>
                                        <p:strVal val="visible"/>
                                      </p:to>
                                    </p:set>
                                    <p:anim calcmode="lin" valueType="num">
                                      <p:cBhvr>
                                        <p:cTn id="42" dur="400" fill="hold"/>
                                        <p:tgtEl>
                                          <p:spTgt spid="24"/>
                                        </p:tgtEl>
                                        <p:attrNameLst>
                                          <p:attrName>ppt_w</p:attrName>
                                        </p:attrNameLst>
                                      </p:cBhvr>
                                      <p:tavLst>
                                        <p:tav tm="0">
                                          <p:val>
                                            <p:fltVal val="0"/>
                                          </p:val>
                                        </p:tav>
                                        <p:tav tm="100000">
                                          <p:val>
                                            <p:strVal val="#ppt_w"/>
                                          </p:val>
                                        </p:tav>
                                      </p:tavLst>
                                    </p:anim>
                                    <p:anim calcmode="lin" valueType="num">
                                      <p:cBhvr>
                                        <p:cTn id="43" dur="400" fill="hold"/>
                                        <p:tgtEl>
                                          <p:spTgt spid="24"/>
                                        </p:tgtEl>
                                        <p:attrNameLst>
                                          <p:attrName>ppt_h</p:attrName>
                                        </p:attrNameLst>
                                      </p:cBhvr>
                                      <p:tavLst>
                                        <p:tav tm="0">
                                          <p:val>
                                            <p:fltVal val="0"/>
                                          </p:val>
                                        </p:tav>
                                        <p:tav tm="100000">
                                          <p:val>
                                            <p:strVal val="#ppt_h"/>
                                          </p:val>
                                        </p:tav>
                                      </p:tavLst>
                                    </p:anim>
                                    <p:animEffect transition="in" filter="fade">
                                      <p:cBhvr>
                                        <p:cTn id="44" dur="400"/>
                                        <p:tgtEl>
                                          <p:spTgt spid="24"/>
                                        </p:tgtEl>
                                      </p:cBhvr>
                                    </p:animEffect>
                                  </p:childTnLst>
                                </p:cTn>
                              </p:par>
                              <p:par>
                                <p:cTn id="45" presetID="53" presetClass="entr" presetSubtype="16" fill="hold" grpId="0" nodeType="withEffect">
                                  <p:stCondLst>
                                    <p:cond delay="250"/>
                                  </p:stCondLst>
                                  <p:childTnLst>
                                    <p:set>
                                      <p:cBhvr>
                                        <p:cTn id="46" dur="1" fill="hold">
                                          <p:stCondLst>
                                            <p:cond delay="0"/>
                                          </p:stCondLst>
                                        </p:cTn>
                                        <p:tgtEl>
                                          <p:spTgt spid="26"/>
                                        </p:tgtEl>
                                        <p:attrNameLst>
                                          <p:attrName>style.visibility</p:attrName>
                                        </p:attrNameLst>
                                      </p:cBhvr>
                                      <p:to>
                                        <p:strVal val="visible"/>
                                      </p:to>
                                    </p:set>
                                    <p:anim calcmode="lin" valueType="num">
                                      <p:cBhvr>
                                        <p:cTn id="47" dur="400" fill="hold"/>
                                        <p:tgtEl>
                                          <p:spTgt spid="26"/>
                                        </p:tgtEl>
                                        <p:attrNameLst>
                                          <p:attrName>ppt_w</p:attrName>
                                        </p:attrNameLst>
                                      </p:cBhvr>
                                      <p:tavLst>
                                        <p:tav tm="0">
                                          <p:val>
                                            <p:fltVal val="0"/>
                                          </p:val>
                                        </p:tav>
                                        <p:tav tm="100000">
                                          <p:val>
                                            <p:strVal val="#ppt_w"/>
                                          </p:val>
                                        </p:tav>
                                      </p:tavLst>
                                    </p:anim>
                                    <p:anim calcmode="lin" valueType="num">
                                      <p:cBhvr>
                                        <p:cTn id="48" dur="400" fill="hold"/>
                                        <p:tgtEl>
                                          <p:spTgt spid="26"/>
                                        </p:tgtEl>
                                        <p:attrNameLst>
                                          <p:attrName>ppt_h</p:attrName>
                                        </p:attrNameLst>
                                      </p:cBhvr>
                                      <p:tavLst>
                                        <p:tav tm="0">
                                          <p:val>
                                            <p:fltVal val="0"/>
                                          </p:val>
                                        </p:tav>
                                        <p:tav tm="100000">
                                          <p:val>
                                            <p:strVal val="#ppt_h"/>
                                          </p:val>
                                        </p:tav>
                                      </p:tavLst>
                                    </p:anim>
                                    <p:animEffect transition="in" filter="fade">
                                      <p:cBhvr>
                                        <p:cTn id="49" dur="4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83" grpId="0"/>
      <p:bldP spid="84" grpId="0" animBg="1"/>
      <p:bldP spid="85" grpId="0"/>
      <p:bldP spid="86" grpId="0" animBg="1"/>
      <p:bldP spid="24" grpId="0" animBg="1"/>
      <p:bldP spid="25"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37183" r="37183"/>
          <a:stretch>
            <a:fillRect/>
          </a:stretch>
        </p:blipFill>
        <p:spPr>
          <a:custGeom>
            <a:avLst/>
            <a:gdLst>
              <a:gd name="connsiteX0" fmla="*/ 0 w 900000"/>
              <a:gd name="connsiteY0" fmla="*/ 0 h 6858000"/>
              <a:gd name="connsiteX1" fmla="*/ 900000 w 900000"/>
              <a:gd name="connsiteY1" fmla="*/ 0 h 6858000"/>
              <a:gd name="connsiteX2" fmla="*/ 900000 w 900000"/>
              <a:gd name="connsiteY2" fmla="*/ 6858000 h 6858000"/>
              <a:gd name="connsiteX3" fmla="*/ 0 w 900000"/>
              <a:gd name="connsiteY3" fmla="*/ 6858000 h 6858000"/>
              <a:gd name="connsiteX4" fmla="*/ 0 w 900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000" h="6858000">
                <a:moveTo>
                  <a:pt x="0" y="0"/>
                </a:moveTo>
                <a:lnTo>
                  <a:pt x="900000" y="0"/>
                </a:lnTo>
                <a:lnTo>
                  <a:pt x="900000" y="6858000"/>
                </a:lnTo>
                <a:lnTo>
                  <a:pt x="0" y="6858000"/>
                </a:lnTo>
                <a:lnTo>
                  <a:pt x="0" y="0"/>
                </a:lnTo>
                <a:close/>
              </a:path>
            </a:pathLst>
          </a:custGeom>
          <a:ln>
            <a:noFill/>
          </a:ln>
          <a:effectLst>
            <a:outerShdw blurRad="203200" sx="102000" sy="102000" algn="ctr" rotWithShape="0">
              <a:prstClr val="black">
                <a:alpha val="40000"/>
              </a:prstClr>
            </a:outerShdw>
          </a:effectLst>
        </p:spPr>
      </p:pic>
      <p:sp>
        <p:nvSpPr>
          <p:cNvPr id="27" name="文本框 26"/>
          <p:cNvSpPr txBox="1"/>
          <p:nvPr/>
        </p:nvSpPr>
        <p:spPr>
          <a:xfrm flipH="1">
            <a:off x="5651999" y="2621280"/>
            <a:ext cx="900000" cy="1569660"/>
          </a:xfrm>
          <a:prstGeom prst="rect">
            <a:avLst/>
          </a:prstGeom>
          <a:solidFill>
            <a:schemeClr val="bg1"/>
          </a:solid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8000" spc="-150" dirty="0">
                <a:solidFill>
                  <a:srgbClr val="000000"/>
                </a:solidFill>
                <a:latin typeface="华文细黑" panose="02010600040101010101" pitchFamily="2" charset="-122"/>
                <a:ea typeface="华文细黑" panose="02010600040101010101" pitchFamily="2" charset="-122"/>
              </a:rPr>
              <a:t>5</a:t>
            </a:r>
          </a:p>
        </p:txBody>
      </p:sp>
      <p:cxnSp>
        <p:nvCxnSpPr>
          <p:cNvPr id="30" name="直接连接符 29"/>
          <p:cNvCxnSpPr/>
          <p:nvPr/>
        </p:nvCxnSpPr>
        <p:spPr>
          <a:xfrm>
            <a:off x="7056140" y="4680686"/>
            <a:ext cx="288174"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755661" y="3044279"/>
            <a:ext cx="3565588" cy="769441"/>
          </a:xfrm>
          <a:prstGeom prst="rect">
            <a:avLst/>
          </a:prstGeom>
          <a:solidFill>
            <a:schemeClr val="bg1"/>
          </a:solidFill>
        </p:spPr>
        <p:txBody>
          <a:bodyPr vert="horz" wrap="square" rtlCol="0">
            <a:spAutoFit/>
          </a:bodyPr>
          <a:lstStyle/>
          <a:p>
            <a:r>
              <a:rPr lang="zh-CN" altLang="en-US" sz="4400" b="1"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研究展望</a:t>
            </a:r>
            <a:endParaRPr lang="zh-CN" altLang="en-US" sz="4400" b="1"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p:txBody>
      </p:sp>
      <p:sp>
        <p:nvSpPr>
          <p:cNvPr id="32" name="矩形 31"/>
          <p:cNvSpPr/>
          <p:nvPr/>
        </p:nvSpPr>
        <p:spPr>
          <a:xfrm>
            <a:off x="6850914" y="3854360"/>
            <a:ext cx="3809181" cy="523220"/>
          </a:xfrm>
          <a:prstGeom prst="rect">
            <a:avLst/>
          </a:prstGeom>
          <a:noFill/>
        </p:spPr>
        <p:txBody>
          <a:bodyPr wrap="square" rtlCol="0">
            <a:spAutoFit/>
          </a:bodyPr>
          <a:lstStyle/>
          <a:p>
            <a:pPr>
              <a:lnSpc>
                <a:spcPct val="200000"/>
              </a:lnSpc>
            </a:pPr>
            <a:r>
              <a:rPr lang="en-US" altLang="zh-CN" sz="1400" dirty="0" smtClean="0">
                <a:solidFill>
                  <a:srgbClr val="000000"/>
                </a:solidFill>
                <a:latin typeface="华文细黑" panose="02010600040101010101" pitchFamily="2" charset="-122"/>
                <a:ea typeface="华文细黑" panose="02010600040101010101" pitchFamily="2" charset="-122"/>
              </a:rPr>
              <a:t>Discussion</a:t>
            </a:r>
            <a:r>
              <a:rPr lang="zh-CN" altLang="en-US" sz="1400" dirty="0" smtClean="0">
                <a:solidFill>
                  <a:srgbClr val="000000"/>
                </a:solidFill>
                <a:latin typeface="华文细黑" panose="02010600040101010101" pitchFamily="2" charset="-122"/>
                <a:ea typeface="华文细黑" panose="02010600040101010101" pitchFamily="2" charset="-122"/>
              </a:rPr>
              <a:t> </a:t>
            </a:r>
            <a:r>
              <a:rPr lang="en-US" altLang="zh-CN" sz="1400" dirty="0" smtClean="0">
                <a:solidFill>
                  <a:srgbClr val="000000"/>
                </a:solidFill>
                <a:latin typeface="华文细黑" panose="02010600040101010101" pitchFamily="2" charset="-122"/>
                <a:ea typeface="华文细黑" panose="02010600040101010101" pitchFamily="2" charset="-122"/>
              </a:rPr>
              <a:t>and</a:t>
            </a:r>
            <a:r>
              <a:rPr lang="zh-CN" altLang="en-US" sz="1400" dirty="0" smtClean="0">
                <a:solidFill>
                  <a:srgbClr val="000000"/>
                </a:solidFill>
                <a:latin typeface="华文细黑" panose="02010600040101010101" pitchFamily="2" charset="-122"/>
                <a:ea typeface="华文细黑" panose="02010600040101010101" pitchFamily="2" charset="-122"/>
              </a:rPr>
              <a:t> </a:t>
            </a:r>
            <a:r>
              <a:rPr lang="en-US" altLang="zh-CN" sz="1400" dirty="0" smtClean="0">
                <a:solidFill>
                  <a:srgbClr val="000000"/>
                </a:solidFill>
                <a:latin typeface="华文细黑" panose="02010600040101010101" pitchFamily="2" charset="-122"/>
                <a:ea typeface="华文细黑" panose="02010600040101010101" pitchFamily="2" charset="-122"/>
              </a:rPr>
              <a:t>Future</a:t>
            </a:r>
            <a:endParaRPr lang="zh-CN" altLang="en-US" sz="1400" dirty="0">
              <a:solidFill>
                <a:srgbClr val="000000"/>
              </a:solidFill>
              <a:latin typeface="华文细黑" panose="02010600040101010101" pitchFamily="2" charset="-122"/>
              <a:ea typeface="华文细黑" panose="02010600040101010101" pitchFamily="2" charset="-122"/>
            </a:endParaRPr>
          </a:p>
        </p:txBody>
      </p:sp>
      <p:sp>
        <p:nvSpPr>
          <p:cNvPr id="33" name="六边形 32"/>
          <p:cNvSpPr/>
          <p:nvPr/>
        </p:nvSpPr>
        <p:spPr>
          <a:xfrm rot="5400000">
            <a:off x="10474034" y="1408253"/>
            <a:ext cx="192642" cy="166070"/>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六边形 33"/>
          <p:cNvSpPr/>
          <p:nvPr/>
        </p:nvSpPr>
        <p:spPr>
          <a:xfrm rot="5400000">
            <a:off x="9732322" y="863248"/>
            <a:ext cx="324753" cy="279960"/>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矩形 34"/>
          <p:cNvSpPr/>
          <p:nvPr/>
        </p:nvSpPr>
        <p:spPr>
          <a:xfrm>
            <a:off x="1930040" y="4542624"/>
            <a:ext cx="3278779" cy="577081"/>
          </a:xfrm>
          <a:prstGeom prst="rect">
            <a:avLst/>
          </a:prstGeom>
          <a:noFill/>
        </p:spPr>
        <p:txBody>
          <a:bodyPr wrap="square" rtlCol="0">
            <a:spAutoFit/>
          </a:bodyPr>
          <a:lstStyle/>
          <a:p>
            <a:pPr algn="r">
              <a:lnSpc>
                <a:spcPct val="150000"/>
              </a:lnSpc>
            </a:pPr>
            <a:r>
              <a:rPr lang="en-US" altLang="zh-CN" sz="1050" dirty="0" smtClean="0">
                <a:latin typeface="华文细黑" panose="02010600040101010101" pitchFamily="2" charset="-122"/>
                <a:ea typeface="华文细黑" panose="02010600040101010101" pitchFamily="2" charset="-122"/>
              </a:rPr>
              <a:t>Some</a:t>
            </a:r>
            <a:r>
              <a:rPr lang="zh-CN" altLang="en-US" sz="1050" dirty="0" smtClean="0">
                <a:latin typeface="华文细黑" panose="02010600040101010101" pitchFamily="2" charset="-122"/>
                <a:ea typeface="华文细黑" panose="02010600040101010101" pitchFamily="2" charset="-122"/>
              </a:rPr>
              <a:t> </a:t>
            </a:r>
            <a:r>
              <a:rPr lang="en-US" altLang="zh-CN" sz="1050" dirty="0" smtClean="0">
                <a:latin typeface="华文细黑" panose="02010600040101010101" pitchFamily="2" charset="-122"/>
                <a:ea typeface="华文细黑" panose="02010600040101010101" pitchFamily="2" charset="-122"/>
              </a:rPr>
              <a:t>Technology</a:t>
            </a:r>
            <a:r>
              <a:rPr lang="zh-CN" altLang="en-US" sz="1050" dirty="0" smtClean="0">
                <a:latin typeface="华文细黑" panose="02010600040101010101" pitchFamily="2" charset="-122"/>
                <a:ea typeface="华文细黑" panose="02010600040101010101" pitchFamily="2" charset="-122"/>
              </a:rPr>
              <a:t> </a:t>
            </a:r>
            <a:r>
              <a:rPr lang="en-US" altLang="zh-CN" sz="1050" dirty="0" smtClean="0">
                <a:latin typeface="华文细黑" panose="02010600040101010101" pitchFamily="2" charset="-122"/>
                <a:ea typeface="华文细黑" panose="02010600040101010101" pitchFamily="2" charset="-122"/>
              </a:rPr>
              <a:t>or</a:t>
            </a:r>
            <a:r>
              <a:rPr lang="zh-CN" altLang="en-US" sz="1050" dirty="0" smtClean="0">
                <a:latin typeface="华文细黑" panose="02010600040101010101" pitchFamily="2" charset="-122"/>
                <a:ea typeface="华文细黑" panose="02010600040101010101" pitchFamily="2" charset="-122"/>
              </a:rPr>
              <a:t> </a:t>
            </a:r>
            <a:r>
              <a:rPr lang="en-US" altLang="zh-CN" sz="1050" dirty="0" smtClean="0">
                <a:latin typeface="华文细黑" panose="02010600040101010101" pitchFamily="2" charset="-122"/>
                <a:ea typeface="华文细黑" panose="02010600040101010101" pitchFamily="2" charset="-122"/>
              </a:rPr>
              <a:t>data</a:t>
            </a:r>
            <a:r>
              <a:rPr lang="zh-CN" altLang="en-US" sz="1050" dirty="0" smtClean="0">
                <a:latin typeface="华文细黑" panose="02010600040101010101" pitchFamily="2" charset="-122"/>
                <a:ea typeface="华文细黑" panose="02010600040101010101" pitchFamily="2" charset="-122"/>
              </a:rPr>
              <a:t> </a:t>
            </a:r>
            <a:r>
              <a:rPr lang="en-US" altLang="zh-CN" sz="1050" dirty="0" smtClean="0">
                <a:latin typeface="华文细黑" panose="02010600040101010101" pitchFamily="2" charset="-122"/>
                <a:ea typeface="华文细黑" panose="02010600040101010101" pitchFamily="2" charset="-122"/>
              </a:rPr>
              <a:t>procession</a:t>
            </a:r>
            <a:r>
              <a:rPr lang="zh-CN" altLang="en-US" sz="1050" dirty="0" smtClean="0">
                <a:latin typeface="华文细黑" panose="02010600040101010101" pitchFamily="2" charset="-122"/>
                <a:ea typeface="华文细黑" panose="02010600040101010101" pitchFamily="2" charset="-122"/>
              </a:rPr>
              <a:t> </a:t>
            </a:r>
            <a:r>
              <a:rPr lang="en-US" altLang="zh-CN" sz="1050" dirty="0" smtClean="0">
                <a:latin typeface="华文细黑" panose="02010600040101010101" pitchFamily="2" charset="-122"/>
                <a:ea typeface="华文细黑" panose="02010600040101010101" pitchFamily="2" charset="-122"/>
              </a:rPr>
              <a:t>need</a:t>
            </a:r>
            <a:r>
              <a:rPr lang="zh-CN" altLang="en-US" sz="1050" dirty="0" smtClean="0">
                <a:latin typeface="华文细黑" panose="02010600040101010101" pitchFamily="2" charset="-122"/>
                <a:ea typeface="华文细黑" panose="02010600040101010101" pitchFamily="2" charset="-122"/>
              </a:rPr>
              <a:t> </a:t>
            </a:r>
            <a:r>
              <a:rPr lang="en-US" altLang="zh-CN" sz="1050" dirty="0" smtClean="0">
                <a:latin typeface="华文细黑" panose="02010600040101010101" pitchFamily="2" charset="-122"/>
                <a:ea typeface="华文细黑" panose="02010600040101010101" pitchFamily="2" charset="-122"/>
              </a:rPr>
              <a:t>to</a:t>
            </a:r>
            <a:r>
              <a:rPr lang="zh-CN" altLang="en-US" sz="1050" dirty="0" smtClean="0">
                <a:latin typeface="华文细黑" panose="02010600040101010101" pitchFamily="2" charset="-122"/>
                <a:ea typeface="华文细黑" panose="02010600040101010101" pitchFamily="2" charset="-122"/>
              </a:rPr>
              <a:t> </a:t>
            </a:r>
            <a:r>
              <a:rPr lang="en-US" altLang="zh-CN" sz="1050" dirty="0" smtClean="0">
                <a:latin typeface="华文细黑" panose="02010600040101010101" pitchFamily="2" charset="-122"/>
                <a:ea typeface="华文细黑" panose="02010600040101010101" pitchFamily="2" charset="-122"/>
              </a:rPr>
              <a:t>be</a:t>
            </a:r>
            <a:r>
              <a:rPr lang="zh-CN" altLang="en-US" sz="1050" dirty="0" smtClean="0">
                <a:latin typeface="华文细黑" panose="02010600040101010101" pitchFamily="2" charset="-122"/>
                <a:ea typeface="华文细黑" panose="02010600040101010101" pitchFamily="2" charset="-122"/>
              </a:rPr>
              <a:t> </a:t>
            </a:r>
            <a:r>
              <a:rPr lang="en-US" altLang="zh-CN" sz="1050" dirty="0" smtClean="0">
                <a:latin typeface="华文细黑" panose="02010600040101010101" pitchFamily="2" charset="-122"/>
                <a:ea typeface="华文细黑" panose="02010600040101010101" pitchFamily="2" charset="-122"/>
              </a:rPr>
              <a:t>improved</a:t>
            </a:r>
            <a:endParaRPr lang="en-US" altLang="zh-CN" sz="1050" dirty="0">
              <a:latin typeface="华文细黑" panose="02010600040101010101" pitchFamily="2" charset="-122"/>
              <a:ea typeface="华文细黑" panose="02010600040101010101" pitchFamily="2" charset="-122"/>
            </a:endParaRPr>
          </a:p>
        </p:txBody>
      </p:sp>
      <p:sp>
        <p:nvSpPr>
          <p:cNvPr id="38" name="六边形 37"/>
          <p:cNvSpPr/>
          <p:nvPr/>
        </p:nvSpPr>
        <p:spPr>
          <a:xfrm rot="5400000">
            <a:off x="749431" y="2927705"/>
            <a:ext cx="270452" cy="233148"/>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Tree>
    <p:extLst>
      <p:ext uri="{BB962C8B-B14F-4D97-AF65-F5344CB8AC3E}">
        <p14:creationId xmlns:p14="http://schemas.microsoft.com/office/powerpoint/2010/main" val="3438633561"/>
      </p:ext>
    </p:extLst>
  </p:cSld>
  <p:clrMapOvr>
    <a:masterClrMapping/>
  </p:clrMapOvr>
  <mc:AlternateContent xmlns:mc="http://schemas.openxmlformats.org/markup-compatibility/2006" xmlns:p14="http://schemas.microsoft.com/office/powerpoint/2010/main">
    <mc:Choice Requires="p14">
      <p:transition p14:dur="0" advTm="1590"/>
    </mc:Choice>
    <mc:Fallback xmlns="">
      <p:transition advTm="15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ppt_x</p:attrName>
                                        </p:attrNameLst>
                                      </p:cBhvr>
                                      <p:tavLst>
                                        <p:tav tm="0">
                                          <p:val>
                                            <p:fltVal val="0.5"/>
                                          </p:val>
                                        </p:tav>
                                        <p:tav tm="100000">
                                          <p:val>
                                            <p:strVal val="#ppt_x"/>
                                          </p:val>
                                        </p:tav>
                                      </p:tavLst>
                                    </p:anim>
                                    <p:anim calcmode="lin" valueType="num">
                                      <p:cBhvr>
                                        <p:cTn id="10" dur="1000" fill="hold"/>
                                        <p:tgtEl>
                                          <p:spTgt spid="27"/>
                                        </p:tgtEl>
                                        <p:attrNameLst>
                                          <p:attrName>ppt_y</p:attrName>
                                        </p:attrNameLst>
                                      </p:cBhvr>
                                      <p:tavLst>
                                        <p:tav tm="0">
                                          <p:val>
                                            <p:fltVal val="0.5"/>
                                          </p:val>
                                        </p:tav>
                                        <p:tav tm="100000">
                                          <p:val>
                                            <p:strVal val="#ppt_y"/>
                                          </p:val>
                                        </p:tav>
                                      </p:tavLst>
                                    </p:anim>
                                  </p:childTnLst>
                                </p:cTn>
                              </p:par>
                              <p:par>
                                <p:cTn id="11" presetID="2" presetClass="entr" presetSubtype="2" decel="100000" fill="hold" grpId="0" nodeType="withEffect">
                                  <p:stCondLst>
                                    <p:cond delay="25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1250" fill="hold"/>
                                        <p:tgtEl>
                                          <p:spTgt spid="31"/>
                                        </p:tgtEl>
                                        <p:attrNameLst>
                                          <p:attrName>ppt_x</p:attrName>
                                        </p:attrNameLst>
                                      </p:cBhvr>
                                      <p:tavLst>
                                        <p:tav tm="0">
                                          <p:val>
                                            <p:strVal val="1+#ppt_w/2"/>
                                          </p:val>
                                        </p:tav>
                                        <p:tav tm="100000">
                                          <p:val>
                                            <p:strVal val="#ppt_x"/>
                                          </p:val>
                                        </p:tav>
                                      </p:tavLst>
                                    </p:anim>
                                    <p:anim calcmode="lin" valueType="num">
                                      <p:cBhvr additive="base">
                                        <p:cTn id="14" dur="1250" fill="hold"/>
                                        <p:tgtEl>
                                          <p:spTgt spid="31"/>
                                        </p:tgtEl>
                                        <p:attrNameLst>
                                          <p:attrName>ppt_y</p:attrName>
                                        </p:attrNameLst>
                                      </p:cBhvr>
                                      <p:tavLst>
                                        <p:tav tm="0">
                                          <p:val>
                                            <p:strVal val="#ppt_y"/>
                                          </p:val>
                                        </p:tav>
                                        <p:tav tm="100000">
                                          <p:val>
                                            <p:strVal val="#ppt_y"/>
                                          </p:val>
                                        </p:tav>
                                      </p:tavLst>
                                    </p:anim>
                                  </p:childTnLst>
                                </p:cTn>
                              </p:par>
                              <p:par>
                                <p:cTn id="15" presetID="12" presetClass="entr" presetSubtype="8" fill="hold" grpId="0" nodeType="withEffect">
                                  <p:stCondLst>
                                    <p:cond delay="50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750"/>
                                        <p:tgtEl>
                                          <p:spTgt spid="32"/>
                                        </p:tgtEl>
                                        <p:attrNameLst>
                                          <p:attrName>ppt_x</p:attrName>
                                        </p:attrNameLst>
                                      </p:cBhvr>
                                      <p:tavLst>
                                        <p:tav tm="0">
                                          <p:val>
                                            <p:strVal val="#ppt_x-#ppt_w*1.125000"/>
                                          </p:val>
                                        </p:tav>
                                        <p:tav tm="100000">
                                          <p:val>
                                            <p:strVal val="#ppt_x"/>
                                          </p:val>
                                        </p:tav>
                                      </p:tavLst>
                                    </p:anim>
                                    <p:animEffect transition="in" filter="wipe(right)">
                                      <p:cBhvr>
                                        <p:cTn id="18" dur="750"/>
                                        <p:tgtEl>
                                          <p:spTgt spid="32"/>
                                        </p:tgtEl>
                                      </p:cBhvr>
                                    </p:animEffect>
                                  </p:childTnLst>
                                </p:cTn>
                              </p:par>
                              <p:par>
                                <p:cTn id="19" presetID="10" presetClass="entr" presetSubtype="0" fill="hold" nodeType="withEffect">
                                  <p:stCondLst>
                                    <p:cond delay="325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250"/>
                                        <p:tgtEl>
                                          <p:spTgt spid="30"/>
                                        </p:tgtEl>
                                      </p:cBhvr>
                                    </p:animEffect>
                                  </p:childTnLst>
                                </p:cTn>
                              </p:par>
                              <p:par>
                                <p:cTn id="22" presetID="12" presetClass="entr" presetSubtype="2" fill="hold" grpId="0" nodeType="withEffect">
                                  <p:stCondLst>
                                    <p:cond delay="20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1000"/>
                                        <p:tgtEl>
                                          <p:spTgt spid="35"/>
                                        </p:tgtEl>
                                        <p:attrNameLst>
                                          <p:attrName>ppt_x</p:attrName>
                                        </p:attrNameLst>
                                      </p:cBhvr>
                                      <p:tavLst>
                                        <p:tav tm="0">
                                          <p:val>
                                            <p:strVal val="#ppt_x+#ppt_w*1.125000"/>
                                          </p:val>
                                        </p:tav>
                                        <p:tav tm="100000">
                                          <p:val>
                                            <p:strVal val="#ppt_x"/>
                                          </p:val>
                                        </p:tav>
                                      </p:tavLst>
                                    </p:anim>
                                    <p:animEffect transition="in" filter="wipe(left)">
                                      <p:cBhvr>
                                        <p:cTn id="25" dur="1000"/>
                                        <p:tgtEl>
                                          <p:spTgt spid="35"/>
                                        </p:tgtEl>
                                      </p:cBhvr>
                                    </p:animEffect>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400" fill="hold"/>
                                        <p:tgtEl>
                                          <p:spTgt spid="34"/>
                                        </p:tgtEl>
                                        <p:attrNameLst>
                                          <p:attrName>ppt_w</p:attrName>
                                        </p:attrNameLst>
                                      </p:cBhvr>
                                      <p:tavLst>
                                        <p:tav tm="0">
                                          <p:val>
                                            <p:fltVal val="0"/>
                                          </p:val>
                                        </p:tav>
                                        <p:tav tm="100000">
                                          <p:val>
                                            <p:strVal val="#ppt_w"/>
                                          </p:val>
                                        </p:tav>
                                      </p:tavLst>
                                    </p:anim>
                                    <p:anim calcmode="lin" valueType="num">
                                      <p:cBhvr>
                                        <p:cTn id="30" dur="400" fill="hold"/>
                                        <p:tgtEl>
                                          <p:spTgt spid="34"/>
                                        </p:tgtEl>
                                        <p:attrNameLst>
                                          <p:attrName>ppt_h</p:attrName>
                                        </p:attrNameLst>
                                      </p:cBhvr>
                                      <p:tavLst>
                                        <p:tav tm="0">
                                          <p:val>
                                            <p:fltVal val="0"/>
                                          </p:val>
                                        </p:tav>
                                        <p:tav tm="100000">
                                          <p:val>
                                            <p:strVal val="#ppt_h"/>
                                          </p:val>
                                        </p:tav>
                                      </p:tavLst>
                                    </p:anim>
                                    <p:animEffect transition="in" filter="fade">
                                      <p:cBhvr>
                                        <p:cTn id="31" dur="400"/>
                                        <p:tgtEl>
                                          <p:spTgt spid="3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p:cTn id="34" dur="400" fill="hold"/>
                                        <p:tgtEl>
                                          <p:spTgt spid="33"/>
                                        </p:tgtEl>
                                        <p:attrNameLst>
                                          <p:attrName>ppt_w</p:attrName>
                                        </p:attrNameLst>
                                      </p:cBhvr>
                                      <p:tavLst>
                                        <p:tav tm="0">
                                          <p:val>
                                            <p:fltVal val="0"/>
                                          </p:val>
                                        </p:tav>
                                        <p:tav tm="100000">
                                          <p:val>
                                            <p:strVal val="#ppt_w"/>
                                          </p:val>
                                        </p:tav>
                                      </p:tavLst>
                                    </p:anim>
                                    <p:anim calcmode="lin" valueType="num">
                                      <p:cBhvr>
                                        <p:cTn id="35" dur="400" fill="hold"/>
                                        <p:tgtEl>
                                          <p:spTgt spid="33"/>
                                        </p:tgtEl>
                                        <p:attrNameLst>
                                          <p:attrName>ppt_h</p:attrName>
                                        </p:attrNameLst>
                                      </p:cBhvr>
                                      <p:tavLst>
                                        <p:tav tm="0">
                                          <p:val>
                                            <p:fltVal val="0"/>
                                          </p:val>
                                        </p:tav>
                                        <p:tav tm="100000">
                                          <p:val>
                                            <p:strVal val="#ppt_h"/>
                                          </p:val>
                                        </p:tav>
                                      </p:tavLst>
                                    </p:anim>
                                    <p:animEffect transition="in" filter="fade">
                                      <p:cBhvr>
                                        <p:cTn id="36" dur="400"/>
                                        <p:tgtEl>
                                          <p:spTgt spid="33"/>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p:cTn id="39" dur="400" fill="hold"/>
                                        <p:tgtEl>
                                          <p:spTgt spid="38"/>
                                        </p:tgtEl>
                                        <p:attrNameLst>
                                          <p:attrName>ppt_w</p:attrName>
                                        </p:attrNameLst>
                                      </p:cBhvr>
                                      <p:tavLst>
                                        <p:tav tm="0">
                                          <p:val>
                                            <p:fltVal val="0"/>
                                          </p:val>
                                        </p:tav>
                                        <p:tav tm="100000">
                                          <p:val>
                                            <p:strVal val="#ppt_w"/>
                                          </p:val>
                                        </p:tav>
                                      </p:tavLst>
                                    </p:anim>
                                    <p:anim calcmode="lin" valueType="num">
                                      <p:cBhvr>
                                        <p:cTn id="40" dur="400" fill="hold"/>
                                        <p:tgtEl>
                                          <p:spTgt spid="38"/>
                                        </p:tgtEl>
                                        <p:attrNameLst>
                                          <p:attrName>ppt_h</p:attrName>
                                        </p:attrNameLst>
                                      </p:cBhvr>
                                      <p:tavLst>
                                        <p:tav tm="0">
                                          <p:val>
                                            <p:fltVal val="0"/>
                                          </p:val>
                                        </p:tav>
                                        <p:tav tm="100000">
                                          <p:val>
                                            <p:strVal val="#ppt_h"/>
                                          </p:val>
                                        </p:tav>
                                      </p:tavLst>
                                    </p:anim>
                                    <p:animEffect transition="in" filter="fade">
                                      <p:cBhvr>
                                        <p:cTn id="41" dur="4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2" grpId="0"/>
      <p:bldP spid="33" grpId="0" animBg="1"/>
      <p:bldP spid="34" grpId="0" animBg="1"/>
      <p:bldP spid="35" grpId="0"/>
      <p:bldP spid="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00137" y="1959585"/>
            <a:ext cx="10701325" cy="3970318"/>
          </a:xfrm>
          <a:prstGeom prst="rect">
            <a:avLst/>
          </a:prstGeom>
          <a:noFill/>
        </p:spPr>
        <p:txBody>
          <a:bodyPr wrap="square" rtlCol="0">
            <a:spAutoFit/>
          </a:bodyPr>
          <a:lstStyle/>
          <a:p>
            <a:pPr marL="285750" indent="-285750">
              <a:lnSpc>
                <a:spcPct val="200000"/>
              </a:lnSpc>
              <a:buFont typeface="Arial" charset="0"/>
              <a:buChar char="•"/>
            </a:pPr>
            <a:r>
              <a:rPr lang="zh-CN" altLang="en-US" dirty="0"/>
              <a:t>我国对于</a:t>
            </a:r>
            <a:r>
              <a:rPr lang="zh-CN" altLang="en-US" dirty="0" smtClean="0"/>
              <a:t>住宅</a:t>
            </a:r>
            <a:r>
              <a:rPr lang="zh-CN" altLang="en-US" dirty="0"/>
              <a:t>价格的研究虽然取得了丰硕的成果，但仍有一些不足，具体表现在：</a:t>
            </a:r>
            <a:endParaRPr lang="en-US" altLang="zh-CN" dirty="0" smtClean="0"/>
          </a:p>
          <a:p>
            <a:pPr marL="742950" lvl="1" indent="-285750">
              <a:lnSpc>
                <a:spcPct val="200000"/>
              </a:lnSpc>
              <a:buFont typeface="Arial" charset="0"/>
              <a:buChar char="•"/>
            </a:pPr>
            <a:r>
              <a:rPr lang="zh-CN" altLang="en-US" dirty="0" smtClean="0"/>
              <a:t>研究</a:t>
            </a:r>
            <a:r>
              <a:rPr lang="zh-CN" altLang="en-US" dirty="0"/>
              <a:t>成果多偏重于方法探索和实证分析，理论总结相对不足，理论分析框架的不</a:t>
            </a:r>
            <a:r>
              <a:rPr lang="zh-CN" altLang="en-US" dirty="0" smtClean="0"/>
              <a:t>完善</a:t>
            </a:r>
            <a:r>
              <a:rPr lang="zh-CN" altLang="en-US" dirty="0"/>
              <a:t>不仅阻碍房价空间异质性实证分析的深入开展，而且分散了有限的研究力量，同时</a:t>
            </a:r>
            <a:r>
              <a:rPr lang="zh-CN" altLang="en-US" dirty="0" smtClean="0"/>
              <a:t>大部分研究</a:t>
            </a:r>
            <a:r>
              <a:rPr lang="zh-CN" altLang="en-US" dirty="0"/>
              <a:t>仅停留在对住宅价格空间分异描述层面，研究深度不足</a:t>
            </a:r>
            <a:r>
              <a:rPr lang="zh-CN" altLang="en-US" dirty="0" smtClean="0"/>
              <a:t>。</a:t>
            </a:r>
            <a:endParaRPr lang="en-US" altLang="zh-CN" dirty="0" smtClean="0"/>
          </a:p>
          <a:p>
            <a:pPr marL="742950" lvl="1" indent="-285750">
              <a:lnSpc>
                <a:spcPct val="200000"/>
              </a:lnSpc>
              <a:buFont typeface="Arial" charset="0"/>
              <a:buChar char="•"/>
            </a:pPr>
            <a:r>
              <a:rPr lang="zh-CN" altLang="en-US" dirty="0"/>
              <a:t>研究在建立实证研究模型时缺乏系统的理论支撑，导致影响因素的识别受研究者</a:t>
            </a:r>
            <a:r>
              <a:rPr lang="zh-CN" altLang="en-US" dirty="0" smtClean="0"/>
              <a:t>主观性</a:t>
            </a:r>
            <a:r>
              <a:rPr lang="zh-CN" altLang="en-US" dirty="0"/>
              <a:t>影响较大，同时对这些因素变动的内在动力机制研究不足。影响住宅价格的因素是</a:t>
            </a:r>
            <a:r>
              <a:rPr lang="zh-CN" altLang="en-US" dirty="0" smtClean="0"/>
              <a:t>多方面的</a:t>
            </a:r>
            <a:r>
              <a:rPr lang="zh-CN" altLang="en-US" dirty="0"/>
              <a:t>，关键因素的识别与测度的方法欠缺也会导致研究结果发生严重偏差。</a:t>
            </a:r>
          </a:p>
        </p:txBody>
      </p:sp>
      <p:grpSp>
        <p:nvGrpSpPr>
          <p:cNvPr id="17" name="组合 16"/>
          <p:cNvGrpSpPr/>
          <p:nvPr/>
        </p:nvGrpSpPr>
        <p:grpSpPr>
          <a:xfrm>
            <a:off x="4520762" y="956018"/>
            <a:ext cx="3360554" cy="1003567"/>
            <a:chOff x="4035287" y="974035"/>
            <a:chExt cx="4234070" cy="1113182"/>
          </a:xfrm>
        </p:grpSpPr>
        <p:sp>
          <p:nvSpPr>
            <p:cNvPr id="7" name="文本框 6"/>
            <p:cNvSpPr txBox="1"/>
            <p:nvPr/>
          </p:nvSpPr>
          <p:spPr>
            <a:xfrm>
              <a:off x="4309338" y="1176683"/>
              <a:ext cx="3685967" cy="648647"/>
            </a:xfrm>
            <a:prstGeom prst="rect">
              <a:avLst/>
            </a:prstGeom>
            <a:noFill/>
          </p:spPr>
          <p:txBody>
            <a:bodyPr wrap="square" rtlCol="0">
              <a:spAutoFit/>
            </a:bodyPr>
            <a:lstStyle/>
            <a:p>
              <a:pPr algn="dist"/>
              <a:r>
                <a:rPr lang="en-US" altLang="zh-CN" sz="3200" b="1" dirty="0">
                  <a:latin typeface="Hiragino Sans GB W6" panose="020B0600000000000000" pitchFamily="34" charset="-122"/>
                  <a:ea typeface="Hiragino Sans GB W6" panose="020B0600000000000000" pitchFamily="34" charset="-122"/>
                </a:rPr>
                <a:t>5</a:t>
              </a:r>
              <a:r>
                <a:rPr lang="zh-CN" altLang="en-US" sz="3200" b="1" dirty="0" smtClean="0">
                  <a:latin typeface="Hiragino Sans GB W6" panose="020B0600000000000000" pitchFamily="34" charset="-122"/>
                  <a:ea typeface="Hiragino Sans GB W6" panose="020B0600000000000000" pitchFamily="34" charset="-122"/>
                </a:rPr>
                <a:t> 研究展望</a:t>
              </a:r>
              <a:endParaRPr lang="zh-CN" altLang="en-US" sz="3200" b="1" dirty="0">
                <a:latin typeface="Hiragino Sans GB W6" panose="020B0600000000000000" pitchFamily="34" charset="-122"/>
                <a:ea typeface="Hiragino Sans GB W6" panose="020B0600000000000000" pitchFamily="34" charset="-122"/>
              </a:endParaRPr>
            </a:p>
          </p:txBody>
        </p:sp>
        <p:sp>
          <p:nvSpPr>
            <p:cNvPr id="9" name="矩形 8"/>
            <p:cNvSpPr/>
            <p:nvPr/>
          </p:nvSpPr>
          <p:spPr>
            <a:xfrm>
              <a:off x="4035287" y="974035"/>
              <a:ext cx="4234070" cy="11131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9" name="矩形 18"/>
          <p:cNvSpPr/>
          <p:nvPr/>
        </p:nvSpPr>
        <p:spPr>
          <a:xfrm>
            <a:off x="3418979" y="6570542"/>
            <a:ext cx="5564121" cy="243143"/>
          </a:xfrm>
          <a:prstGeom prst="rect">
            <a:avLst/>
          </a:prstGeom>
          <a:noFill/>
        </p:spPr>
        <p:txBody>
          <a:bodyPr wrap="square" rtlCol="0">
            <a:spAutoFit/>
          </a:bodyPr>
          <a:lstStyle/>
          <a:p>
            <a:pPr>
              <a:lnSpc>
                <a:spcPct val="130000"/>
              </a:lnSpc>
            </a:pPr>
            <a:endParaRPr lang="en-US" altLang="zh-CN" sz="800" dirty="0">
              <a:latin typeface="造字工房悦黑体验版常规体" pitchFamily="50" charset="-122"/>
              <a:ea typeface="造字工房悦黑体验版常规体" pitchFamily="50" charset="-122"/>
            </a:endParaRPr>
          </a:p>
        </p:txBody>
      </p:sp>
    </p:spTree>
    <p:extLst>
      <p:ext uri="{BB962C8B-B14F-4D97-AF65-F5344CB8AC3E}">
        <p14:creationId xmlns:p14="http://schemas.microsoft.com/office/powerpoint/2010/main" val="2128938756"/>
      </p:ext>
    </p:extLst>
  </p:cSld>
  <p:clrMapOvr>
    <a:masterClrMapping/>
  </p:clrMapOvr>
  <mc:AlternateContent xmlns:mc="http://schemas.openxmlformats.org/markup-compatibility/2006" xmlns:p14="http://schemas.microsoft.com/office/powerpoint/2010/main">
    <mc:Choice Requires="p14">
      <p:transition p14:dur="0" advTm="61460"/>
    </mc:Choice>
    <mc:Fallback xmlns="">
      <p:transition advTm="614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500" fill="hold"/>
                                        <p:tgtEl>
                                          <p:spTgt spid="17"/>
                                        </p:tgtEl>
                                        <p:attrNameLst>
                                          <p:attrName>ppt_w</p:attrName>
                                        </p:attrNameLst>
                                      </p:cBhvr>
                                      <p:tavLst>
                                        <p:tav tm="0">
                                          <p:val>
                                            <p:strVal val="(6*min(max(#ppt_w*#ppt_h,.3),1)-7.4)/-.7*#ppt_w"/>
                                          </p:val>
                                        </p:tav>
                                        <p:tav tm="100000">
                                          <p:val>
                                            <p:strVal val="#ppt_w"/>
                                          </p:val>
                                        </p:tav>
                                      </p:tavLst>
                                    </p:anim>
                                    <p:anim calcmode="lin" valueType="num">
                                      <p:cBhvr>
                                        <p:cTn id="8" dur="1500" fill="hold"/>
                                        <p:tgtEl>
                                          <p:spTgt spid="17"/>
                                        </p:tgtEl>
                                        <p:attrNameLst>
                                          <p:attrName>ppt_h</p:attrName>
                                        </p:attrNameLst>
                                      </p:cBhvr>
                                      <p:tavLst>
                                        <p:tav tm="0">
                                          <p:val>
                                            <p:strVal val="(6*min(max(#ppt_w*#ppt_h,.3),1)-7.4)/-.7*#ppt_h"/>
                                          </p:val>
                                        </p:tav>
                                        <p:tav tm="100000">
                                          <p:val>
                                            <p:strVal val="#ppt_h"/>
                                          </p:val>
                                        </p:tav>
                                      </p:tavLst>
                                    </p:anim>
                                    <p:anim calcmode="lin" valueType="num">
                                      <p:cBhvr>
                                        <p:cTn id="9" dur="1500" fill="hold"/>
                                        <p:tgtEl>
                                          <p:spTgt spid="17"/>
                                        </p:tgtEl>
                                        <p:attrNameLst>
                                          <p:attrName>ppt_x</p:attrName>
                                        </p:attrNameLst>
                                      </p:cBhvr>
                                      <p:tavLst>
                                        <p:tav tm="0">
                                          <p:val>
                                            <p:fltVal val="0.5"/>
                                          </p:val>
                                        </p:tav>
                                        <p:tav tm="100000">
                                          <p:val>
                                            <p:strVal val="#ppt_x"/>
                                          </p:val>
                                        </p:tav>
                                      </p:tavLst>
                                    </p:anim>
                                    <p:anim calcmode="lin" valueType="num">
                                      <p:cBhvr>
                                        <p:cTn id="10" dur="1500" fill="hold"/>
                                        <p:tgtEl>
                                          <p:spTgt spid="17"/>
                                        </p:tgtEl>
                                        <p:attrNameLst>
                                          <p:attrName>ppt_y</p:attrName>
                                        </p:attrNameLst>
                                      </p:cBhvr>
                                      <p:tavLst>
                                        <p:tav tm="0">
                                          <p:val>
                                            <p:strVal val="1+(6*min(max(#ppt_w*#ppt_h,.3),1)-7.4)/-.7*#ppt_h/2"/>
                                          </p:val>
                                        </p:tav>
                                        <p:tav tm="100000">
                                          <p:val>
                                            <p:strVal val="#ppt_y"/>
                                          </p:val>
                                        </p:tav>
                                      </p:tavLst>
                                    </p:anim>
                                  </p:childTnLst>
                                </p:cTn>
                              </p:par>
                              <p:par>
                                <p:cTn id="11" presetID="22" presetClass="entr" presetSubtype="1" fill="hold" grpId="0" nodeType="withEffect">
                                  <p:stCondLst>
                                    <p:cond delay="1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00137" y="1959585"/>
            <a:ext cx="10701325" cy="3339504"/>
          </a:xfrm>
          <a:prstGeom prst="rect">
            <a:avLst/>
          </a:prstGeom>
          <a:noFill/>
        </p:spPr>
        <p:txBody>
          <a:bodyPr wrap="square" rtlCol="0">
            <a:spAutoFit/>
          </a:bodyPr>
          <a:lstStyle/>
          <a:p>
            <a:pPr marL="742950" lvl="1" indent="-285750">
              <a:lnSpc>
                <a:spcPct val="200000"/>
              </a:lnSpc>
              <a:buFont typeface="Arial" charset="0"/>
              <a:buChar char="•"/>
            </a:pPr>
            <a:r>
              <a:rPr lang="zh-CN" altLang="en-US" dirty="0"/>
              <a:t>研究成果主要基于传统的时间序列数据和面板数据，对反映城市住宅价格水平</a:t>
            </a:r>
            <a:r>
              <a:rPr lang="zh-CN" altLang="en-US" dirty="0" smtClean="0"/>
              <a:t>及其影响因素</a:t>
            </a:r>
            <a:r>
              <a:rPr lang="zh-CN" altLang="en-US" dirty="0"/>
              <a:t>的空间相似性或差异性的空间面板数据研究较少，尤其是考虑空间效应的基础上</a:t>
            </a:r>
            <a:r>
              <a:rPr lang="zh-CN" altLang="en-US" dirty="0" smtClean="0"/>
              <a:t>应用</a:t>
            </a:r>
            <a:r>
              <a:rPr lang="zh-CN" altLang="en-US" dirty="0"/>
              <a:t>空间</a:t>
            </a:r>
            <a:r>
              <a:rPr lang="en-US" altLang="zh-CN" dirty="0"/>
              <a:t>hedonic</a:t>
            </a:r>
            <a:r>
              <a:rPr lang="zh-CN" altLang="en-US" dirty="0"/>
              <a:t>模型进行的创新性成果不足。</a:t>
            </a:r>
          </a:p>
          <a:p>
            <a:pPr marL="742950" lvl="1" indent="-285750">
              <a:lnSpc>
                <a:spcPct val="200000"/>
              </a:lnSpc>
              <a:buFont typeface="Arial" charset="0"/>
              <a:buChar char="•"/>
            </a:pPr>
            <a:r>
              <a:rPr lang="zh-CN" altLang="en-US" dirty="0" smtClean="0"/>
              <a:t>已</a:t>
            </a:r>
            <a:r>
              <a:rPr lang="zh-CN" altLang="en-US" dirty="0"/>
              <a:t>有研究一方面由于不同时期学者采用的数据类型和数据量存在很大差异，</a:t>
            </a:r>
            <a:r>
              <a:rPr lang="zh-CN" altLang="en-US" dirty="0" smtClean="0"/>
              <a:t>另一方面</a:t>
            </a:r>
            <a:r>
              <a:rPr lang="zh-CN" altLang="en-US" dirty="0"/>
              <a:t>由于大部分研究集中于全国、省域层面或是东部的大中城市，对内陆城市尤其是山水</a:t>
            </a:r>
            <a:r>
              <a:rPr lang="zh-CN" altLang="en-US" dirty="0" smtClean="0"/>
              <a:t>组团型</a:t>
            </a:r>
            <a:r>
              <a:rPr lang="zh-CN" altLang="en-US" dirty="0"/>
              <a:t>城市内部住宅价格空间分异的研究相对较少，极大影响了相关结论的推广与借鉴。</a:t>
            </a:r>
            <a:endParaRPr lang="en-US" altLang="zh-CN" dirty="0"/>
          </a:p>
        </p:txBody>
      </p:sp>
      <p:grpSp>
        <p:nvGrpSpPr>
          <p:cNvPr id="17" name="组合 16"/>
          <p:cNvGrpSpPr/>
          <p:nvPr/>
        </p:nvGrpSpPr>
        <p:grpSpPr>
          <a:xfrm>
            <a:off x="4520762" y="956018"/>
            <a:ext cx="3360554" cy="1003567"/>
            <a:chOff x="4035287" y="974035"/>
            <a:chExt cx="4234070" cy="1113182"/>
          </a:xfrm>
        </p:grpSpPr>
        <p:sp>
          <p:nvSpPr>
            <p:cNvPr id="7" name="文本框 6"/>
            <p:cNvSpPr txBox="1"/>
            <p:nvPr/>
          </p:nvSpPr>
          <p:spPr>
            <a:xfrm>
              <a:off x="4309338" y="1176683"/>
              <a:ext cx="3685967" cy="648647"/>
            </a:xfrm>
            <a:prstGeom prst="rect">
              <a:avLst/>
            </a:prstGeom>
            <a:noFill/>
          </p:spPr>
          <p:txBody>
            <a:bodyPr wrap="square" rtlCol="0">
              <a:spAutoFit/>
            </a:bodyPr>
            <a:lstStyle/>
            <a:p>
              <a:pPr algn="dist"/>
              <a:r>
                <a:rPr lang="en-US" altLang="zh-CN" sz="3200" b="1" dirty="0">
                  <a:latin typeface="Hiragino Sans GB W6" panose="020B0600000000000000" pitchFamily="34" charset="-122"/>
                  <a:ea typeface="Hiragino Sans GB W6" panose="020B0600000000000000" pitchFamily="34" charset="-122"/>
                </a:rPr>
                <a:t>5</a:t>
              </a:r>
              <a:r>
                <a:rPr lang="zh-CN" altLang="en-US" sz="3200" b="1" dirty="0" smtClean="0">
                  <a:latin typeface="Hiragino Sans GB W6" panose="020B0600000000000000" pitchFamily="34" charset="-122"/>
                  <a:ea typeface="Hiragino Sans GB W6" panose="020B0600000000000000" pitchFamily="34" charset="-122"/>
                </a:rPr>
                <a:t> 研究展望</a:t>
              </a:r>
              <a:endParaRPr lang="zh-CN" altLang="en-US" sz="3200" b="1" dirty="0">
                <a:latin typeface="Hiragino Sans GB W6" panose="020B0600000000000000" pitchFamily="34" charset="-122"/>
                <a:ea typeface="Hiragino Sans GB W6" panose="020B0600000000000000" pitchFamily="34" charset="-122"/>
              </a:endParaRPr>
            </a:p>
          </p:txBody>
        </p:sp>
        <p:sp>
          <p:nvSpPr>
            <p:cNvPr id="9" name="矩形 8"/>
            <p:cNvSpPr/>
            <p:nvPr/>
          </p:nvSpPr>
          <p:spPr>
            <a:xfrm>
              <a:off x="4035287" y="974035"/>
              <a:ext cx="4234070" cy="111318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9" name="矩形 18"/>
          <p:cNvSpPr/>
          <p:nvPr/>
        </p:nvSpPr>
        <p:spPr>
          <a:xfrm>
            <a:off x="3418979" y="6570542"/>
            <a:ext cx="5564121" cy="243143"/>
          </a:xfrm>
          <a:prstGeom prst="rect">
            <a:avLst/>
          </a:prstGeom>
          <a:noFill/>
        </p:spPr>
        <p:txBody>
          <a:bodyPr wrap="square" rtlCol="0">
            <a:spAutoFit/>
          </a:bodyPr>
          <a:lstStyle/>
          <a:p>
            <a:pPr>
              <a:lnSpc>
                <a:spcPct val="130000"/>
              </a:lnSpc>
            </a:pPr>
            <a:endParaRPr lang="en-US" altLang="zh-CN" sz="800" dirty="0">
              <a:latin typeface="造字工房悦黑体验版常规体" pitchFamily="50" charset="-122"/>
              <a:ea typeface="造字工房悦黑体验版常规体" pitchFamily="50" charset="-122"/>
            </a:endParaRPr>
          </a:p>
        </p:txBody>
      </p:sp>
    </p:spTree>
    <p:extLst>
      <p:ext uri="{BB962C8B-B14F-4D97-AF65-F5344CB8AC3E}">
        <p14:creationId xmlns:p14="http://schemas.microsoft.com/office/powerpoint/2010/main" val="687072581"/>
      </p:ext>
    </p:extLst>
  </p:cSld>
  <p:clrMapOvr>
    <a:masterClrMapping/>
  </p:clrMapOvr>
  <mc:AlternateContent xmlns:mc="http://schemas.openxmlformats.org/markup-compatibility/2006" xmlns:p14="http://schemas.microsoft.com/office/powerpoint/2010/main">
    <mc:Choice Requires="p14">
      <p:transition p14:dur="0" advTm="61460"/>
    </mc:Choice>
    <mc:Fallback xmlns="">
      <p:transition advTm="614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500" fill="hold"/>
                                        <p:tgtEl>
                                          <p:spTgt spid="17"/>
                                        </p:tgtEl>
                                        <p:attrNameLst>
                                          <p:attrName>ppt_w</p:attrName>
                                        </p:attrNameLst>
                                      </p:cBhvr>
                                      <p:tavLst>
                                        <p:tav tm="0">
                                          <p:val>
                                            <p:strVal val="(6*min(max(#ppt_w*#ppt_h,.3),1)-7.4)/-.7*#ppt_w"/>
                                          </p:val>
                                        </p:tav>
                                        <p:tav tm="100000">
                                          <p:val>
                                            <p:strVal val="#ppt_w"/>
                                          </p:val>
                                        </p:tav>
                                      </p:tavLst>
                                    </p:anim>
                                    <p:anim calcmode="lin" valueType="num">
                                      <p:cBhvr>
                                        <p:cTn id="8" dur="1500" fill="hold"/>
                                        <p:tgtEl>
                                          <p:spTgt spid="17"/>
                                        </p:tgtEl>
                                        <p:attrNameLst>
                                          <p:attrName>ppt_h</p:attrName>
                                        </p:attrNameLst>
                                      </p:cBhvr>
                                      <p:tavLst>
                                        <p:tav tm="0">
                                          <p:val>
                                            <p:strVal val="(6*min(max(#ppt_w*#ppt_h,.3),1)-7.4)/-.7*#ppt_h"/>
                                          </p:val>
                                        </p:tav>
                                        <p:tav tm="100000">
                                          <p:val>
                                            <p:strVal val="#ppt_h"/>
                                          </p:val>
                                        </p:tav>
                                      </p:tavLst>
                                    </p:anim>
                                    <p:anim calcmode="lin" valueType="num">
                                      <p:cBhvr>
                                        <p:cTn id="9" dur="1500" fill="hold"/>
                                        <p:tgtEl>
                                          <p:spTgt spid="17"/>
                                        </p:tgtEl>
                                        <p:attrNameLst>
                                          <p:attrName>ppt_x</p:attrName>
                                        </p:attrNameLst>
                                      </p:cBhvr>
                                      <p:tavLst>
                                        <p:tav tm="0">
                                          <p:val>
                                            <p:fltVal val="0.5"/>
                                          </p:val>
                                        </p:tav>
                                        <p:tav tm="100000">
                                          <p:val>
                                            <p:strVal val="#ppt_x"/>
                                          </p:val>
                                        </p:tav>
                                      </p:tavLst>
                                    </p:anim>
                                    <p:anim calcmode="lin" valueType="num">
                                      <p:cBhvr>
                                        <p:cTn id="10" dur="1500" fill="hold"/>
                                        <p:tgtEl>
                                          <p:spTgt spid="17"/>
                                        </p:tgtEl>
                                        <p:attrNameLst>
                                          <p:attrName>ppt_y</p:attrName>
                                        </p:attrNameLst>
                                      </p:cBhvr>
                                      <p:tavLst>
                                        <p:tav tm="0">
                                          <p:val>
                                            <p:strVal val="1+(6*min(max(#ppt_w*#ppt_h,.3),1)-7.4)/-.7*#ppt_h/2"/>
                                          </p:val>
                                        </p:tav>
                                        <p:tav tm="100000">
                                          <p:val>
                                            <p:strVal val="#ppt_y"/>
                                          </p:val>
                                        </p:tav>
                                      </p:tavLst>
                                    </p:anim>
                                  </p:childTnLst>
                                </p:cTn>
                              </p:par>
                              <p:par>
                                <p:cTn id="11" presetID="22" presetClass="entr" presetSubtype="1" fill="hold" grpId="0" nodeType="withEffect">
                                  <p:stCondLst>
                                    <p:cond delay="1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37183" r="37183"/>
          <a:stretch>
            <a:fillRect/>
          </a:stretch>
        </p:blipFill>
        <p:spPr>
          <a:custGeom>
            <a:avLst/>
            <a:gdLst>
              <a:gd name="connsiteX0" fmla="*/ 0 w 900000"/>
              <a:gd name="connsiteY0" fmla="*/ 0 h 6858000"/>
              <a:gd name="connsiteX1" fmla="*/ 900000 w 900000"/>
              <a:gd name="connsiteY1" fmla="*/ 0 h 6858000"/>
              <a:gd name="connsiteX2" fmla="*/ 900000 w 900000"/>
              <a:gd name="connsiteY2" fmla="*/ 6858000 h 6858000"/>
              <a:gd name="connsiteX3" fmla="*/ 0 w 900000"/>
              <a:gd name="connsiteY3" fmla="*/ 6858000 h 6858000"/>
              <a:gd name="connsiteX4" fmla="*/ 0 w 900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000" h="6858000">
                <a:moveTo>
                  <a:pt x="0" y="0"/>
                </a:moveTo>
                <a:lnTo>
                  <a:pt x="900000" y="0"/>
                </a:lnTo>
                <a:lnTo>
                  <a:pt x="900000" y="6858000"/>
                </a:lnTo>
                <a:lnTo>
                  <a:pt x="0" y="6858000"/>
                </a:lnTo>
                <a:lnTo>
                  <a:pt x="0" y="0"/>
                </a:lnTo>
                <a:close/>
              </a:path>
            </a:pathLst>
          </a:custGeom>
          <a:ln>
            <a:noFill/>
          </a:ln>
          <a:effectLst>
            <a:outerShdw blurRad="203200" sx="102000" sy="102000" algn="ctr" rotWithShape="0">
              <a:prstClr val="black">
                <a:alpha val="40000"/>
              </a:prstClr>
            </a:outerShdw>
          </a:effectLst>
        </p:spPr>
      </p:pic>
      <p:sp>
        <p:nvSpPr>
          <p:cNvPr id="27" name="文本框 26"/>
          <p:cNvSpPr txBox="1"/>
          <p:nvPr/>
        </p:nvSpPr>
        <p:spPr>
          <a:xfrm flipH="1">
            <a:off x="5651999" y="2621280"/>
            <a:ext cx="900000" cy="1437638"/>
          </a:xfrm>
          <a:prstGeom prst="rect">
            <a:avLst/>
          </a:prstGeom>
          <a:solidFill>
            <a:schemeClr val="bg1"/>
          </a:solid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8000" spc="-150" dirty="0">
                <a:solidFill>
                  <a:srgbClr val="000000"/>
                </a:solidFill>
                <a:latin typeface="华文细黑" panose="02010600040101010101" pitchFamily="2" charset="-122"/>
                <a:ea typeface="华文细黑" panose="02010600040101010101" pitchFamily="2" charset="-122"/>
              </a:rPr>
              <a:t>6</a:t>
            </a:r>
          </a:p>
        </p:txBody>
      </p:sp>
      <p:cxnSp>
        <p:nvCxnSpPr>
          <p:cNvPr id="30" name="直接连接符 29"/>
          <p:cNvCxnSpPr/>
          <p:nvPr/>
        </p:nvCxnSpPr>
        <p:spPr>
          <a:xfrm>
            <a:off x="7056140" y="4680686"/>
            <a:ext cx="288174"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755661" y="3044279"/>
            <a:ext cx="3126618" cy="769441"/>
          </a:xfrm>
          <a:prstGeom prst="rect">
            <a:avLst/>
          </a:prstGeom>
          <a:solidFill>
            <a:schemeClr val="bg1"/>
          </a:solidFill>
        </p:spPr>
        <p:txBody>
          <a:bodyPr vert="horz" wrap="square" rtlCol="0">
            <a:spAutoFit/>
          </a:bodyPr>
          <a:lstStyle/>
          <a:p>
            <a:r>
              <a:rPr lang="zh-CN" altLang="en-US" sz="4400" b="1"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参考文献</a:t>
            </a:r>
            <a:endParaRPr lang="zh-CN" altLang="en-US" sz="4400" b="1"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p:txBody>
      </p:sp>
      <p:sp>
        <p:nvSpPr>
          <p:cNvPr id="32" name="矩形 31"/>
          <p:cNvSpPr/>
          <p:nvPr/>
        </p:nvSpPr>
        <p:spPr>
          <a:xfrm>
            <a:off x="6850914" y="3854360"/>
            <a:ext cx="3809181" cy="523220"/>
          </a:xfrm>
          <a:prstGeom prst="rect">
            <a:avLst/>
          </a:prstGeom>
          <a:noFill/>
        </p:spPr>
        <p:txBody>
          <a:bodyPr wrap="square" rtlCol="0">
            <a:spAutoFit/>
          </a:bodyPr>
          <a:lstStyle/>
          <a:p>
            <a:pPr>
              <a:lnSpc>
                <a:spcPct val="200000"/>
              </a:lnSpc>
            </a:pPr>
            <a:r>
              <a:rPr lang="en-US" altLang="zh-CN" sz="1400" dirty="0" smtClean="0">
                <a:solidFill>
                  <a:srgbClr val="000000"/>
                </a:solidFill>
                <a:latin typeface="华文细黑" panose="02010600040101010101" pitchFamily="2" charset="-122"/>
                <a:ea typeface="华文细黑" panose="02010600040101010101" pitchFamily="2" charset="-122"/>
              </a:rPr>
              <a:t>Reference</a:t>
            </a:r>
            <a:endParaRPr lang="zh-CN" altLang="en-US" sz="1400" dirty="0">
              <a:solidFill>
                <a:srgbClr val="000000"/>
              </a:solidFill>
              <a:latin typeface="华文细黑" panose="02010600040101010101" pitchFamily="2" charset="-122"/>
              <a:ea typeface="华文细黑" panose="02010600040101010101" pitchFamily="2" charset="-122"/>
            </a:endParaRPr>
          </a:p>
        </p:txBody>
      </p:sp>
      <p:sp>
        <p:nvSpPr>
          <p:cNvPr id="33" name="六边形 32"/>
          <p:cNvSpPr/>
          <p:nvPr/>
        </p:nvSpPr>
        <p:spPr>
          <a:xfrm rot="5400000">
            <a:off x="1543394" y="5721173"/>
            <a:ext cx="192642" cy="166070"/>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六边形 33"/>
          <p:cNvSpPr/>
          <p:nvPr/>
        </p:nvSpPr>
        <p:spPr>
          <a:xfrm rot="5400000">
            <a:off x="9732322" y="863248"/>
            <a:ext cx="324753" cy="279960"/>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矩形 34"/>
          <p:cNvSpPr/>
          <p:nvPr/>
        </p:nvSpPr>
        <p:spPr>
          <a:xfrm>
            <a:off x="1722751" y="3105239"/>
            <a:ext cx="3472410" cy="346249"/>
          </a:xfrm>
          <a:prstGeom prst="rect">
            <a:avLst/>
          </a:prstGeom>
          <a:noFill/>
        </p:spPr>
        <p:txBody>
          <a:bodyPr wrap="square" rtlCol="0">
            <a:spAutoFit/>
          </a:bodyPr>
          <a:lstStyle/>
          <a:p>
            <a:pPr algn="r">
              <a:lnSpc>
                <a:spcPct val="150000"/>
              </a:lnSpc>
            </a:pPr>
            <a:r>
              <a:rPr lang="en-US" altLang="zh-CN" sz="1100" dirty="0" smtClean="0">
                <a:latin typeface="华文细黑" panose="02010600040101010101" pitchFamily="2" charset="-122"/>
                <a:ea typeface="华文细黑" panose="02010600040101010101" pitchFamily="2" charset="-122"/>
              </a:rPr>
              <a:t>Related</a:t>
            </a:r>
            <a:r>
              <a:rPr lang="zh-CN" altLang="en-US" sz="1100" dirty="0" smtClean="0">
                <a:latin typeface="华文细黑" panose="02010600040101010101" pitchFamily="2" charset="-122"/>
                <a:ea typeface="华文细黑" panose="02010600040101010101" pitchFamily="2" charset="-122"/>
              </a:rPr>
              <a:t> </a:t>
            </a:r>
            <a:r>
              <a:rPr lang="en-US" altLang="zh-CN" sz="1100" dirty="0" smtClean="0">
                <a:latin typeface="华文细黑" panose="02010600040101010101" pitchFamily="2" charset="-122"/>
                <a:ea typeface="华文细黑" panose="02010600040101010101" pitchFamily="2" charset="-122"/>
              </a:rPr>
              <a:t>papers</a:t>
            </a:r>
          </a:p>
        </p:txBody>
      </p:sp>
      <p:sp>
        <p:nvSpPr>
          <p:cNvPr id="38" name="六边形 37"/>
          <p:cNvSpPr/>
          <p:nvPr/>
        </p:nvSpPr>
        <p:spPr>
          <a:xfrm rot="5400000">
            <a:off x="749431" y="5137505"/>
            <a:ext cx="270452" cy="233148"/>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Tree>
    <p:extLst>
      <p:ext uri="{BB962C8B-B14F-4D97-AF65-F5344CB8AC3E}">
        <p14:creationId xmlns:p14="http://schemas.microsoft.com/office/powerpoint/2010/main" val="2983388551"/>
      </p:ext>
    </p:extLst>
  </p:cSld>
  <p:clrMapOvr>
    <a:masterClrMapping/>
  </p:clrMapOvr>
  <mc:AlternateContent xmlns:mc="http://schemas.openxmlformats.org/markup-compatibility/2006" xmlns:p14="http://schemas.microsoft.com/office/powerpoint/2010/main">
    <mc:Choice Requires="p14">
      <p:transition p14:dur="0" advTm="1224"/>
    </mc:Choice>
    <mc:Fallback xmlns="">
      <p:transition advTm="1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ppt_x</p:attrName>
                                        </p:attrNameLst>
                                      </p:cBhvr>
                                      <p:tavLst>
                                        <p:tav tm="0">
                                          <p:val>
                                            <p:fltVal val="0.5"/>
                                          </p:val>
                                        </p:tav>
                                        <p:tav tm="100000">
                                          <p:val>
                                            <p:strVal val="#ppt_x"/>
                                          </p:val>
                                        </p:tav>
                                      </p:tavLst>
                                    </p:anim>
                                    <p:anim calcmode="lin" valueType="num">
                                      <p:cBhvr>
                                        <p:cTn id="10" dur="1000" fill="hold"/>
                                        <p:tgtEl>
                                          <p:spTgt spid="27"/>
                                        </p:tgtEl>
                                        <p:attrNameLst>
                                          <p:attrName>ppt_y</p:attrName>
                                        </p:attrNameLst>
                                      </p:cBhvr>
                                      <p:tavLst>
                                        <p:tav tm="0">
                                          <p:val>
                                            <p:fltVal val="0.5"/>
                                          </p:val>
                                        </p:tav>
                                        <p:tav tm="100000">
                                          <p:val>
                                            <p:strVal val="#ppt_y"/>
                                          </p:val>
                                        </p:tav>
                                      </p:tavLst>
                                    </p:anim>
                                  </p:childTnLst>
                                </p:cTn>
                              </p:par>
                              <p:par>
                                <p:cTn id="11" presetID="2" presetClass="entr" presetSubtype="2" decel="100000" fill="hold" grpId="0" nodeType="withEffect">
                                  <p:stCondLst>
                                    <p:cond delay="25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1250" fill="hold"/>
                                        <p:tgtEl>
                                          <p:spTgt spid="31"/>
                                        </p:tgtEl>
                                        <p:attrNameLst>
                                          <p:attrName>ppt_x</p:attrName>
                                        </p:attrNameLst>
                                      </p:cBhvr>
                                      <p:tavLst>
                                        <p:tav tm="0">
                                          <p:val>
                                            <p:strVal val="1+#ppt_w/2"/>
                                          </p:val>
                                        </p:tav>
                                        <p:tav tm="100000">
                                          <p:val>
                                            <p:strVal val="#ppt_x"/>
                                          </p:val>
                                        </p:tav>
                                      </p:tavLst>
                                    </p:anim>
                                    <p:anim calcmode="lin" valueType="num">
                                      <p:cBhvr additive="base">
                                        <p:cTn id="14" dur="1250" fill="hold"/>
                                        <p:tgtEl>
                                          <p:spTgt spid="31"/>
                                        </p:tgtEl>
                                        <p:attrNameLst>
                                          <p:attrName>ppt_y</p:attrName>
                                        </p:attrNameLst>
                                      </p:cBhvr>
                                      <p:tavLst>
                                        <p:tav tm="0">
                                          <p:val>
                                            <p:strVal val="#ppt_y"/>
                                          </p:val>
                                        </p:tav>
                                        <p:tav tm="100000">
                                          <p:val>
                                            <p:strVal val="#ppt_y"/>
                                          </p:val>
                                        </p:tav>
                                      </p:tavLst>
                                    </p:anim>
                                  </p:childTnLst>
                                </p:cTn>
                              </p:par>
                              <p:par>
                                <p:cTn id="15" presetID="12" presetClass="entr" presetSubtype="8" fill="hold" grpId="0" nodeType="withEffect">
                                  <p:stCondLst>
                                    <p:cond delay="50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750"/>
                                        <p:tgtEl>
                                          <p:spTgt spid="32"/>
                                        </p:tgtEl>
                                        <p:attrNameLst>
                                          <p:attrName>ppt_x</p:attrName>
                                        </p:attrNameLst>
                                      </p:cBhvr>
                                      <p:tavLst>
                                        <p:tav tm="0">
                                          <p:val>
                                            <p:strVal val="#ppt_x-#ppt_w*1.125000"/>
                                          </p:val>
                                        </p:tav>
                                        <p:tav tm="100000">
                                          <p:val>
                                            <p:strVal val="#ppt_x"/>
                                          </p:val>
                                        </p:tav>
                                      </p:tavLst>
                                    </p:anim>
                                    <p:animEffect transition="in" filter="wipe(right)">
                                      <p:cBhvr>
                                        <p:cTn id="18" dur="750"/>
                                        <p:tgtEl>
                                          <p:spTgt spid="32"/>
                                        </p:tgtEl>
                                      </p:cBhvr>
                                    </p:animEffect>
                                  </p:childTnLst>
                                </p:cTn>
                              </p:par>
                              <p:par>
                                <p:cTn id="19" presetID="10" presetClass="entr" presetSubtype="0" fill="hold" nodeType="withEffect">
                                  <p:stCondLst>
                                    <p:cond delay="325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250"/>
                                        <p:tgtEl>
                                          <p:spTgt spid="30"/>
                                        </p:tgtEl>
                                      </p:cBhvr>
                                    </p:animEffect>
                                  </p:childTnLst>
                                </p:cTn>
                              </p:par>
                              <p:par>
                                <p:cTn id="22" presetID="12" presetClass="entr" presetSubtype="2" fill="hold" grpId="0" nodeType="withEffect">
                                  <p:stCondLst>
                                    <p:cond delay="20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1000"/>
                                        <p:tgtEl>
                                          <p:spTgt spid="35"/>
                                        </p:tgtEl>
                                        <p:attrNameLst>
                                          <p:attrName>ppt_x</p:attrName>
                                        </p:attrNameLst>
                                      </p:cBhvr>
                                      <p:tavLst>
                                        <p:tav tm="0">
                                          <p:val>
                                            <p:strVal val="#ppt_x+#ppt_w*1.125000"/>
                                          </p:val>
                                        </p:tav>
                                        <p:tav tm="100000">
                                          <p:val>
                                            <p:strVal val="#ppt_x"/>
                                          </p:val>
                                        </p:tav>
                                      </p:tavLst>
                                    </p:anim>
                                    <p:animEffect transition="in" filter="wipe(left)">
                                      <p:cBhvr>
                                        <p:cTn id="25" dur="1000"/>
                                        <p:tgtEl>
                                          <p:spTgt spid="35"/>
                                        </p:tgtEl>
                                      </p:cBhvr>
                                    </p:animEffect>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400" fill="hold"/>
                                        <p:tgtEl>
                                          <p:spTgt spid="34"/>
                                        </p:tgtEl>
                                        <p:attrNameLst>
                                          <p:attrName>ppt_w</p:attrName>
                                        </p:attrNameLst>
                                      </p:cBhvr>
                                      <p:tavLst>
                                        <p:tav tm="0">
                                          <p:val>
                                            <p:fltVal val="0"/>
                                          </p:val>
                                        </p:tav>
                                        <p:tav tm="100000">
                                          <p:val>
                                            <p:strVal val="#ppt_w"/>
                                          </p:val>
                                        </p:tav>
                                      </p:tavLst>
                                    </p:anim>
                                    <p:anim calcmode="lin" valueType="num">
                                      <p:cBhvr>
                                        <p:cTn id="30" dur="400" fill="hold"/>
                                        <p:tgtEl>
                                          <p:spTgt spid="34"/>
                                        </p:tgtEl>
                                        <p:attrNameLst>
                                          <p:attrName>ppt_h</p:attrName>
                                        </p:attrNameLst>
                                      </p:cBhvr>
                                      <p:tavLst>
                                        <p:tav tm="0">
                                          <p:val>
                                            <p:fltVal val="0"/>
                                          </p:val>
                                        </p:tav>
                                        <p:tav tm="100000">
                                          <p:val>
                                            <p:strVal val="#ppt_h"/>
                                          </p:val>
                                        </p:tav>
                                      </p:tavLst>
                                    </p:anim>
                                    <p:animEffect transition="in" filter="fade">
                                      <p:cBhvr>
                                        <p:cTn id="31" dur="400"/>
                                        <p:tgtEl>
                                          <p:spTgt spid="3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p:cTn id="34" dur="400" fill="hold"/>
                                        <p:tgtEl>
                                          <p:spTgt spid="33"/>
                                        </p:tgtEl>
                                        <p:attrNameLst>
                                          <p:attrName>ppt_w</p:attrName>
                                        </p:attrNameLst>
                                      </p:cBhvr>
                                      <p:tavLst>
                                        <p:tav tm="0">
                                          <p:val>
                                            <p:fltVal val="0"/>
                                          </p:val>
                                        </p:tav>
                                        <p:tav tm="100000">
                                          <p:val>
                                            <p:strVal val="#ppt_w"/>
                                          </p:val>
                                        </p:tav>
                                      </p:tavLst>
                                    </p:anim>
                                    <p:anim calcmode="lin" valueType="num">
                                      <p:cBhvr>
                                        <p:cTn id="35" dur="400" fill="hold"/>
                                        <p:tgtEl>
                                          <p:spTgt spid="33"/>
                                        </p:tgtEl>
                                        <p:attrNameLst>
                                          <p:attrName>ppt_h</p:attrName>
                                        </p:attrNameLst>
                                      </p:cBhvr>
                                      <p:tavLst>
                                        <p:tav tm="0">
                                          <p:val>
                                            <p:fltVal val="0"/>
                                          </p:val>
                                        </p:tav>
                                        <p:tav tm="100000">
                                          <p:val>
                                            <p:strVal val="#ppt_h"/>
                                          </p:val>
                                        </p:tav>
                                      </p:tavLst>
                                    </p:anim>
                                    <p:animEffect transition="in" filter="fade">
                                      <p:cBhvr>
                                        <p:cTn id="36" dur="400"/>
                                        <p:tgtEl>
                                          <p:spTgt spid="33"/>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p:cTn id="39" dur="400" fill="hold"/>
                                        <p:tgtEl>
                                          <p:spTgt spid="38"/>
                                        </p:tgtEl>
                                        <p:attrNameLst>
                                          <p:attrName>ppt_w</p:attrName>
                                        </p:attrNameLst>
                                      </p:cBhvr>
                                      <p:tavLst>
                                        <p:tav tm="0">
                                          <p:val>
                                            <p:fltVal val="0"/>
                                          </p:val>
                                        </p:tav>
                                        <p:tav tm="100000">
                                          <p:val>
                                            <p:strVal val="#ppt_w"/>
                                          </p:val>
                                        </p:tav>
                                      </p:tavLst>
                                    </p:anim>
                                    <p:anim calcmode="lin" valueType="num">
                                      <p:cBhvr>
                                        <p:cTn id="40" dur="400" fill="hold"/>
                                        <p:tgtEl>
                                          <p:spTgt spid="38"/>
                                        </p:tgtEl>
                                        <p:attrNameLst>
                                          <p:attrName>ppt_h</p:attrName>
                                        </p:attrNameLst>
                                      </p:cBhvr>
                                      <p:tavLst>
                                        <p:tav tm="0">
                                          <p:val>
                                            <p:fltVal val="0"/>
                                          </p:val>
                                        </p:tav>
                                        <p:tav tm="100000">
                                          <p:val>
                                            <p:strVal val="#ppt_h"/>
                                          </p:val>
                                        </p:tav>
                                      </p:tavLst>
                                    </p:anim>
                                    <p:animEffect transition="in" filter="fade">
                                      <p:cBhvr>
                                        <p:cTn id="41" dur="4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2" grpId="0"/>
      <p:bldP spid="33" grpId="0" animBg="1"/>
      <p:bldP spid="34" grpId="0" animBg="1"/>
      <p:bldP spid="35" grpId="0"/>
      <p:bldP spid="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775499" y="272379"/>
            <a:ext cx="1801812" cy="523220"/>
          </a:xfrm>
          <a:prstGeom prst="rect">
            <a:avLst/>
          </a:prstGeom>
          <a:noFill/>
        </p:spPr>
        <p:txBody>
          <a:bodyPr wrap="square" rtlCol="0">
            <a:spAutoFit/>
          </a:bodyPr>
          <a:lstStyle/>
          <a:p>
            <a:pPr algn="dist"/>
            <a:r>
              <a:rPr lang="zh-CN" altLang="en-US" sz="2800" b="1" dirty="0">
                <a:latin typeface="Hiragino Sans GB W3" panose="020B0300000000000000" pitchFamily="34" charset="-122"/>
                <a:ea typeface="Hiragino Sans GB W3" panose="020B0300000000000000" pitchFamily="34" charset="-122"/>
              </a:rPr>
              <a:t>参考文献</a:t>
            </a:r>
          </a:p>
        </p:txBody>
      </p:sp>
      <p:sp>
        <p:nvSpPr>
          <p:cNvPr id="13" name="矩形 12"/>
          <p:cNvSpPr/>
          <p:nvPr/>
        </p:nvSpPr>
        <p:spPr>
          <a:xfrm>
            <a:off x="-1371601" y="964066"/>
            <a:ext cx="15501257" cy="5072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
          <p:cNvSpPr/>
          <p:nvPr/>
        </p:nvSpPr>
        <p:spPr>
          <a:xfrm>
            <a:off x="691503" y="1113324"/>
            <a:ext cx="12948296" cy="4616648"/>
          </a:xfrm>
          <a:prstGeom prst="rect">
            <a:avLst/>
          </a:prstGeom>
        </p:spPr>
        <p:txBody>
          <a:bodyPr wrap="square">
            <a:spAutoFit/>
          </a:bodyPr>
          <a:lstStyle/>
          <a:p>
            <a:pPr marL="285750" indent="-285750">
              <a:lnSpc>
                <a:spcPct val="150000"/>
              </a:lnSpc>
              <a:buFont typeface="Arial" charset="0"/>
              <a:buChar char="•"/>
            </a:pPr>
            <a:r>
              <a:rPr lang="zh-CN" altLang="en-US" sz="1400" dirty="0">
                <a:solidFill>
                  <a:srgbClr val="000000"/>
                </a:solidFill>
                <a:latin typeface="宋体" charset="-122"/>
                <a:ea typeface="Microsoft YaHei" charset="-122"/>
                <a:cs typeface="Times New Roman" charset="0"/>
              </a:rPr>
              <a:t>陈思源</a:t>
            </a:r>
            <a:r>
              <a:rPr lang="en-US" sz="1400" dirty="0">
                <a:solidFill>
                  <a:srgbClr val="000000"/>
                </a:solidFill>
                <a:latin typeface="宋体" charset="-122"/>
                <a:ea typeface="DengXian" charset="-122"/>
                <a:cs typeface="Times New Roman" charset="0"/>
              </a:rPr>
              <a:t>. GIS</a:t>
            </a:r>
            <a:r>
              <a:rPr lang="zh-CN" altLang="en-US" sz="1400" dirty="0">
                <a:solidFill>
                  <a:srgbClr val="000000"/>
                </a:solidFill>
                <a:latin typeface="宋体" charset="-122"/>
                <a:ea typeface="DengXian" charset="-122"/>
                <a:cs typeface="Times New Roman" charset="0"/>
              </a:rPr>
              <a:t>空间分析支持下的城市地价分布研究</a:t>
            </a:r>
            <a:r>
              <a:rPr lang="en-US" sz="1400" dirty="0">
                <a:solidFill>
                  <a:srgbClr val="000000"/>
                </a:solidFill>
                <a:latin typeface="宋体" charset="-122"/>
                <a:ea typeface="DengXian" charset="-122"/>
                <a:cs typeface="Times New Roman" charset="0"/>
              </a:rPr>
              <a:t>[D]. 2004</a:t>
            </a:r>
            <a:r>
              <a:rPr lang="en-US" sz="1400" dirty="0" smtClean="0">
                <a:solidFill>
                  <a:srgbClr val="000000"/>
                </a:solidFill>
                <a:latin typeface="宋体" charset="-122"/>
                <a:ea typeface="DengXian" charset="-122"/>
                <a:cs typeface="Times New Roman" charset="0"/>
              </a:rPr>
              <a:t>.</a:t>
            </a:r>
            <a:endParaRPr lang="en-US" sz="1400" dirty="0" smtClean="0">
              <a:latin typeface="宋体" charset="-122"/>
              <a:ea typeface="DengXian" charset="-122"/>
              <a:cs typeface="Times New Roman" charset="0"/>
            </a:endParaRPr>
          </a:p>
          <a:p>
            <a:pPr marL="285750" indent="-285750">
              <a:lnSpc>
                <a:spcPct val="150000"/>
              </a:lnSpc>
              <a:buFont typeface="Arial" charset="0"/>
              <a:buChar char="•"/>
            </a:pPr>
            <a:r>
              <a:rPr lang="zh-CN" altLang="en-US" sz="1400" dirty="0">
                <a:latin typeface="宋体" charset="-122"/>
              </a:rPr>
              <a:t>朱健宁</a:t>
            </a:r>
            <a:r>
              <a:rPr lang="en-US" sz="1400" dirty="0">
                <a:latin typeface="宋体" charset="-122"/>
              </a:rPr>
              <a:t>. </a:t>
            </a:r>
            <a:r>
              <a:rPr lang="zh-CN" altLang="en-US" sz="1400" dirty="0">
                <a:latin typeface="宋体" charset="-122"/>
              </a:rPr>
              <a:t>省域城市地价空间分异的影响因素研究</a:t>
            </a:r>
            <a:r>
              <a:rPr lang="en-US" sz="1400" dirty="0">
                <a:latin typeface="宋体" charset="-122"/>
              </a:rPr>
              <a:t>[D]. </a:t>
            </a:r>
            <a:r>
              <a:rPr lang="zh-CN" altLang="en-US" sz="1400" dirty="0">
                <a:latin typeface="宋体" charset="-122"/>
              </a:rPr>
              <a:t>南京农业大学</a:t>
            </a:r>
            <a:r>
              <a:rPr lang="en-US" sz="1400" dirty="0">
                <a:latin typeface="宋体" charset="-122"/>
              </a:rPr>
              <a:t>.</a:t>
            </a:r>
          </a:p>
          <a:p>
            <a:pPr marL="285750" indent="-285750">
              <a:lnSpc>
                <a:spcPct val="150000"/>
              </a:lnSpc>
              <a:buFont typeface="Arial" charset="0"/>
              <a:buChar char="•"/>
            </a:pPr>
            <a:r>
              <a:rPr lang="zh-CN" altLang="en-US" sz="1400" dirty="0">
                <a:latin typeface="宋体" charset="-122"/>
              </a:rPr>
              <a:t>杨重光，吴次芳．中国土地使用制度改革</a:t>
            </a:r>
            <a:r>
              <a:rPr lang="en-US" altLang="zh-CN" sz="1400" dirty="0">
                <a:latin typeface="宋体" charset="-122"/>
              </a:rPr>
              <a:t>10</a:t>
            </a:r>
            <a:r>
              <a:rPr lang="zh-CN" altLang="en-US" sz="1400" dirty="0">
                <a:latin typeface="宋体" charset="-122"/>
              </a:rPr>
              <a:t>年．北京：中国大地出版社，</a:t>
            </a:r>
            <a:r>
              <a:rPr lang="en-US" altLang="zh-CN" sz="1400" dirty="0">
                <a:latin typeface="宋体" charset="-122"/>
              </a:rPr>
              <a:t>1996</a:t>
            </a:r>
            <a:r>
              <a:rPr lang="zh-CN" altLang="en-US" sz="1400" dirty="0">
                <a:latin typeface="宋体" charset="-122"/>
              </a:rPr>
              <a:t>：</a:t>
            </a:r>
            <a:r>
              <a:rPr lang="en-US" altLang="zh-CN" sz="1400" dirty="0">
                <a:latin typeface="宋体" charset="-122"/>
              </a:rPr>
              <a:t>137</a:t>
            </a:r>
            <a:r>
              <a:rPr lang="zh-CN" altLang="en-US" sz="1400" dirty="0">
                <a:latin typeface="宋体" charset="-122"/>
              </a:rPr>
              <a:t>．</a:t>
            </a:r>
            <a:r>
              <a:rPr lang="en-US" altLang="zh-CN" sz="1400" dirty="0">
                <a:latin typeface="宋体" charset="-122"/>
              </a:rPr>
              <a:t>161</a:t>
            </a:r>
            <a:r>
              <a:rPr lang="zh-CN" altLang="en-US" sz="1400" dirty="0" smtClean="0">
                <a:latin typeface="宋体" charset="-122"/>
              </a:rPr>
              <a:t>．</a:t>
            </a:r>
            <a:endParaRPr lang="en-US" altLang="zh-CN" sz="1400" dirty="0" smtClean="0">
              <a:latin typeface="宋体" charset="-122"/>
            </a:endParaRPr>
          </a:p>
          <a:p>
            <a:pPr marL="285750" indent="-285750">
              <a:lnSpc>
                <a:spcPct val="150000"/>
              </a:lnSpc>
              <a:buFont typeface="Arial" charset="0"/>
              <a:buChar char="•"/>
            </a:pPr>
            <a:r>
              <a:rPr lang="zh-CN" altLang="en-US" sz="1400" dirty="0">
                <a:latin typeface="宋体" charset="-122"/>
              </a:rPr>
              <a:t>刘琳</a:t>
            </a:r>
            <a:r>
              <a:rPr lang="en-US" altLang="zh-CN" sz="1400" dirty="0">
                <a:latin typeface="宋体" charset="-122"/>
              </a:rPr>
              <a:t>, </a:t>
            </a:r>
            <a:r>
              <a:rPr lang="zh-CN" altLang="en-US" sz="1400" dirty="0">
                <a:latin typeface="宋体" charset="-122"/>
              </a:rPr>
              <a:t>刘洪玉</a:t>
            </a:r>
            <a:r>
              <a:rPr lang="en-US" altLang="zh-CN" sz="1400" dirty="0">
                <a:latin typeface="宋体" charset="-122"/>
              </a:rPr>
              <a:t>. </a:t>
            </a:r>
            <a:r>
              <a:rPr lang="zh-CN" altLang="en-US" sz="1400" dirty="0">
                <a:latin typeface="宋体" charset="-122"/>
              </a:rPr>
              <a:t>地价与房价关系的经济学分析</a:t>
            </a:r>
            <a:r>
              <a:rPr lang="en-US" altLang="zh-CN" sz="1400" dirty="0">
                <a:latin typeface="宋体" charset="-122"/>
              </a:rPr>
              <a:t>[J]. </a:t>
            </a:r>
            <a:r>
              <a:rPr lang="zh-CN" altLang="en-US" sz="1400" dirty="0">
                <a:latin typeface="宋体" charset="-122"/>
              </a:rPr>
              <a:t>数量经济技术经济研究</a:t>
            </a:r>
            <a:r>
              <a:rPr lang="en-US" altLang="zh-CN" sz="1400" dirty="0">
                <a:latin typeface="宋体" charset="-122"/>
              </a:rPr>
              <a:t>, 2003(7). </a:t>
            </a:r>
            <a:endParaRPr lang="en-US" altLang="zh-CN" sz="1400" dirty="0" smtClean="0">
              <a:latin typeface="宋体" charset="-122"/>
            </a:endParaRPr>
          </a:p>
          <a:p>
            <a:pPr marL="285750" indent="-285750">
              <a:lnSpc>
                <a:spcPct val="150000"/>
              </a:lnSpc>
              <a:buFont typeface="Arial" charset="0"/>
              <a:buChar char="•"/>
            </a:pPr>
            <a:r>
              <a:rPr lang="zh-CN" altLang="en-US" sz="1400" dirty="0" smtClean="0">
                <a:latin typeface="宋体" charset="-122"/>
              </a:rPr>
              <a:t>严</a:t>
            </a:r>
            <a:r>
              <a:rPr lang="zh-CN" altLang="en-US" sz="1400" dirty="0">
                <a:latin typeface="宋体" charset="-122"/>
              </a:rPr>
              <a:t>金海</a:t>
            </a:r>
            <a:r>
              <a:rPr lang="en-US" altLang="zh-CN" sz="1400" dirty="0">
                <a:latin typeface="宋体" charset="-122"/>
              </a:rPr>
              <a:t>. </a:t>
            </a:r>
            <a:r>
              <a:rPr lang="zh-CN" altLang="en-US" sz="1400" dirty="0">
                <a:latin typeface="宋体" charset="-122"/>
              </a:rPr>
              <a:t>中国的房价与地价</a:t>
            </a:r>
            <a:r>
              <a:rPr lang="en-US" altLang="zh-CN" sz="1400" dirty="0">
                <a:latin typeface="宋体" charset="-122"/>
              </a:rPr>
              <a:t>:</a:t>
            </a:r>
            <a:r>
              <a:rPr lang="zh-CN" altLang="en-US" sz="1400" dirty="0">
                <a:latin typeface="宋体" charset="-122"/>
              </a:rPr>
              <a:t>理论、实证和政策分析</a:t>
            </a:r>
            <a:r>
              <a:rPr lang="en-US" altLang="zh-CN" sz="1400" dirty="0">
                <a:latin typeface="宋体" charset="-122"/>
              </a:rPr>
              <a:t>[J]. </a:t>
            </a:r>
            <a:r>
              <a:rPr lang="zh-CN" altLang="en-US" sz="1400" dirty="0">
                <a:latin typeface="宋体" charset="-122"/>
              </a:rPr>
              <a:t>数量经济技术经济研究</a:t>
            </a:r>
            <a:r>
              <a:rPr lang="en-US" altLang="zh-CN" sz="1400" dirty="0">
                <a:latin typeface="宋体" charset="-122"/>
              </a:rPr>
              <a:t>, 2006, 23(1).</a:t>
            </a:r>
            <a:endParaRPr lang="en-US" sz="1400" dirty="0" smtClean="0">
              <a:latin typeface="宋体" charset="-122"/>
            </a:endParaRPr>
          </a:p>
          <a:p>
            <a:pPr marL="285750" indent="-285750">
              <a:lnSpc>
                <a:spcPct val="150000"/>
              </a:lnSpc>
              <a:buFont typeface="Arial" charset="0"/>
              <a:buChar char="•"/>
            </a:pPr>
            <a:r>
              <a:rPr lang="zh-CN" altLang="en-US" sz="1400" dirty="0" smtClean="0">
                <a:latin typeface="宋体" charset="-122"/>
              </a:rPr>
              <a:t>艾</a:t>
            </a:r>
            <a:r>
              <a:rPr lang="zh-CN" altLang="en-US" sz="1400" dirty="0">
                <a:latin typeface="宋体" charset="-122"/>
              </a:rPr>
              <a:t>建国</a:t>
            </a:r>
            <a:r>
              <a:rPr lang="en-US" sz="1400" dirty="0">
                <a:latin typeface="宋体" charset="-122"/>
              </a:rPr>
              <a:t>. </a:t>
            </a:r>
            <a:r>
              <a:rPr lang="zh-CN" altLang="en-US" sz="1400" dirty="0">
                <a:latin typeface="宋体" charset="-122"/>
              </a:rPr>
              <a:t>房地产估价相关知识</a:t>
            </a:r>
            <a:r>
              <a:rPr lang="en-US" sz="1400" dirty="0">
                <a:latin typeface="宋体" charset="-122"/>
              </a:rPr>
              <a:t>[M]. </a:t>
            </a:r>
            <a:r>
              <a:rPr lang="zh-CN" altLang="en-US" sz="1400" dirty="0">
                <a:latin typeface="宋体" charset="-122"/>
              </a:rPr>
              <a:t>中国物价出版社</a:t>
            </a:r>
            <a:r>
              <a:rPr lang="en-US" sz="1400" dirty="0">
                <a:latin typeface="宋体" charset="-122"/>
              </a:rPr>
              <a:t>, 2001. </a:t>
            </a:r>
            <a:endParaRPr lang="en-US" sz="1400" dirty="0" smtClean="0">
              <a:latin typeface="宋体" charset="-122"/>
            </a:endParaRPr>
          </a:p>
          <a:p>
            <a:pPr marL="285750" indent="-285750">
              <a:lnSpc>
                <a:spcPct val="150000"/>
              </a:lnSpc>
              <a:buFont typeface="Arial" charset="0"/>
              <a:buChar char="•"/>
            </a:pPr>
            <a:r>
              <a:rPr lang="zh-CN" altLang="en-US" sz="1400" dirty="0">
                <a:solidFill>
                  <a:srgbClr val="000000"/>
                </a:solidFill>
                <a:latin typeface="宋体" charset="-122"/>
                <a:ea typeface="DengXian" charset="-122"/>
                <a:cs typeface="Times New Roman" charset="0"/>
              </a:rPr>
              <a:t>王洋</a:t>
            </a:r>
            <a:r>
              <a:rPr lang="en-US" altLang="zh-CN" sz="1400" dirty="0">
                <a:solidFill>
                  <a:srgbClr val="000000"/>
                </a:solidFill>
                <a:latin typeface="宋体" charset="-122"/>
                <a:ea typeface="DengXian" charset="-122"/>
                <a:cs typeface="Times New Roman" charset="0"/>
              </a:rPr>
              <a:t>, </a:t>
            </a:r>
            <a:r>
              <a:rPr lang="zh-CN" altLang="en-US" sz="1400" dirty="0">
                <a:solidFill>
                  <a:srgbClr val="000000"/>
                </a:solidFill>
                <a:latin typeface="宋体" charset="-122"/>
                <a:ea typeface="DengXian" charset="-122"/>
                <a:cs typeface="Times New Roman" charset="0"/>
              </a:rPr>
              <a:t>王德利</a:t>
            </a:r>
            <a:r>
              <a:rPr lang="en-US" altLang="zh-CN" sz="1400" dirty="0">
                <a:solidFill>
                  <a:srgbClr val="000000"/>
                </a:solidFill>
                <a:latin typeface="宋体" charset="-122"/>
                <a:ea typeface="DengXian" charset="-122"/>
                <a:cs typeface="Times New Roman" charset="0"/>
              </a:rPr>
              <a:t>, </a:t>
            </a:r>
            <a:r>
              <a:rPr lang="zh-CN" altLang="en-US" sz="1400" dirty="0">
                <a:solidFill>
                  <a:srgbClr val="000000"/>
                </a:solidFill>
                <a:latin typeface="宋体" charset="-122"/>
                <a:ea typeface="DengXian" charset="-122"/>
                <a:cs typeface="Times New Roman" charset="0"/>
              </a:rPr>
              <a:t>王少剑</a:t>
            </a:r>
            <a:r>
              <a:rPr lang="en-US" altLang="zh-CN" sz="1400" dirty="0">
                <a:solidFill>
                  <a:srgbClr val="000000"/>
                </a:solidFill>
                <a:latin typeface="宋体" charset="-122"/>
                <a:ea typeface="DengXian" charset="-122"/>
                <a:cs typeface="Times New Roman" charset="0"/>
              </a:rPr>
              <a:t>. 2013b. </a:t>
            </a:r>
            <a:r>
              <a:rPr lang="zh-CN" altLang="en-US" sz="1400" dirty="0">
                <a:solidFill>
                  <a:srgbClr val="000000"/>
                </a:solidFill>
                <a:latin typeface="宋体" charset="-122"/>
                <a:ea typeface="DengXian" charset="-122"/>
                <a:cs typeface="Times New Roman" charset="0"/>
              </a:rPr>
              <a:t>中国城市住宅价格的空间分异格局及影响因素</a:t>
            </a:r>
            <a:r>
              <a:rPr lang="en-US" altLang="zh-CN" sz="1400" dirty="0">
                <a:solidFill>
                  <a:srgbClr val="000000"/>
                </a:solidFill>
                <a:latin typeface="宋体" charset="-122"/>
                <a:ea typeface="DengXian" charset="-122"/>
                <a:cs typeface="Times New Roman" charset="0"/>
              </a:rPr>
              <a:t>. </a:t>
            </a:r>
            <a:r>
              <a:rPr lang="zh-CN" altLang="en-US" sz="1400" dirty="0">
                <a:solidFill>
                  <a:srgbClr val="000000"/>
                </a:solidFill>
                <a:latin typeface="宋体" charset="-122"/>
                <a:ea typeface="DengXian" charset="-122"/>
                <a:cs typeface="Times New Roman" charset="0"/>
              </a:rPr>
              <a:t>地理科学</a:t>
            </a:r>
            <a:r>
              <a:rPr lang="en-US" altLang="zh-CN" sz="1400" dirty="0">
                <a:solidFill>
                  <a:srgbClr val="000000"/>
                </a:solidFill>
                <a:latin typeface="宋体" charset="-122"/>
                <a:ea typeface="DengXian" charset="-122"/>
                <a:cs typeface="Times New Roman" charset="0"/>
              </a:rPr>
              <a:t>, 33(10): 1157-1165.</a:t>
            </a:r>
          </a:p>
          <a:p>
            <a:pPr marL="285750" indent="-285750">
              <a:lnSpc>
                <a:spcPct val="150000"/>
              </a:lnSpc>
              <a:buFont typeface="Arial" charset="0"/>
              <a:buChar char="•"/>
            </a:pPr>
            <a:r>
              <a:rPr lang="zh-CN" altLang="en-US" sz="1400" dirty="0" smtClean="0">
                <a:solidFill>
                  <a:srgbClr val="000000"/>
                </a:solidFill>
                <a:latin typeface="宋体" charset="-122"/>
                <a:ea typeface="DengXian" charset="-122"/>
                <a:cs typeface="Times New Roman" charset="0"/>
              </a:rPr>
              <a:t>邓永旺</a:t>
            </a:r>
            <a:r>
              <a:rPr lang="en-US" altLang="zh-CN" sz="1400" dirty="0">
                <a:solidFill>
                  <a:srgbClr val="000000"/>
                </a:solidFill>
                <a:latin typeface="宋体" charset="-122"/>
                <a:ea typeface="DengXian" charset="-122"/>
                <a:cs typeface="Times New Roman" charset="0"/>
              </a:rPr>
              <a:t>. </a:t>
            </a:r>
            <a:r>
              <a:rPr lang="zh-CN" altLang="en-US" sz="1400" dirty="0">
                <a:solidFill>
                  <a:srgbClr val="000000"/>
                </a:solidFill>
                <a:latin typeface="宋体" charset="-122"/>
                <a:ea typeface="DengXian" charset="-122"/>
                <a:cs typeface="Times New Roman" charset="0"/>
              </a:rPr>
              <a:t>基于空间计量模型的商品住宅价格空间分异研究</a:t>
            </a:r>
            <a:r>
              <a:rPr lang="en-US" altLang="zh-CN" sz="1400" dirty="0">
                <a:solidFill>
                  <a:srgbClr val="000000"/>
                </a:solidFill>
                <a:latin typeface="宋体" charset="-122"/>
                <a:ea typeface="DengXian" charset="-122"/>
                <a:cs typeface="Times New Roman" charset="0"/>
              </a:rPr>
              <a:t>——</a:t>
            </a:r>
            <a:r>
              <a:rPr lang="zh-CN" altLang="en-US" sz="1400" dirty="0">
                <a:solidFill>
                  <a:srgbClr val="000000"/>
                </a:solidFill>
                <a:latin typeface="宋体" charset="-122"/>
                <a:ea typeface="DengXian" charset="-122"/>
                <a:cs typeface="Times New Roman" charset="0"/>
              </a:rPr>
              <a:t>重庆主城区实证</a:t>
            </a:r>
            <a:r>
              <a:rPr lang="en-US" altLang="zh-CN" sz="1400" dirty="0">
                <a:solidFill>
                  <a:srgbClr val="000000"/>
                </a:solidFill>
                <a:latin typeface="宋体" charset="-122"/>
                <a:ea typeface="DengXian" charset="-122"/>
                <a:cs typeface="Times New Roman" charset="0"/>
              </a:rPr>
              <a:t>[D]. </a:t>
            </a:r>
            <a:r>
              <a:rPr lang="zh-CN" altLang="en-US" sz="1400" dirty="0">
                <a:solidFill>
                  <a:srgbClr val="000000"/>
                </a:solidFill>
                <a:latin typeface="宋体" charset="-122"/>
                <a:ea typeface="DengXian" charset="-122"/>
                <a:cs typeface="Times New Roman" charset="0"/>
              </a:rPr>
              <a:t>西南大学</a:t>
            </a:r>
            <a:r>
              <a:rPr lang="en-US" altLang="zh-CN" sz="1400" dirty="0">
                <a:solidFill>
                  <a:srgbClr val="000000"/>
                </a:solidFill>
                <a:latin typeface="宋体" charset="-122"/>
                <a:ea typeface="DengXian" charset="-122"/>
                <a:cs typeface="Times New Roman" charset="0"/>
              </a:rPr>
              <a:t>, 2015.</a:t>
            </a:r>
            <a:endParaRPr lang="en-US" altLang="zh-CN" sz="1400" dirty="0" smtClean="0">
              <a:solidFill>
                <a:srgbClr val="000000"/>
              </a:solidFill>
              <a:latin typeface="宋体" charset="-122"/>
              <a:ea typeface="DengXian" charset="-122"/>
              <a:cs typeface="Times New Roman" charset="0"/>
            </a:endParaRPr>
          </a:p>
          <a:p>
            <a:pPr marL="285750" indent="-285750">
              <a:lnSpc>
                <a:spcPct val="150000"/>
              </a:lnSpc>
              <a:buFont typeface="Arial" charset="0"/>
              <a:buChar char="•"/>
            </a:pPr>
            <a:r>
              <a:rPr lang="zh-CN" altLang="en-US" sz="1400" dirty="0">
                <a:latin typeface="宋体" charset="-122"/>
              </a:rPr>
              <a:t>梁彦庆</a:t>
            </a:r>
            <a:r>
              <a:rPr lang="en-US" sz="1400" dirty="0">
                <a:latin typeface="宋体" charset="-122"/>
              </a:rPr>
              <a:t>, </a:t>
            </a:r>
            <a:r>
              <a:rPr lang="zh-CN" altLang="en-US" sz="1400" dirty="0">
                <a:latin typeface="宋体" charset="-122"/>
              </a:rPr>
              <a:t>刘超</a:t>
            </a:r>
            <a:r>
              <a:rPr lang="en-US" sz="1400" dirty="0">
                <a:latin typeface="宋体" charset="-122"/>
              </a:rPr>
              <a:t>, </a:t>
            </a:r>
            <a:r>
              <a:rPr lang="zh-CN" altLang="en-US" sz="1400" dirty="0">
                <a:latin typeface="宋体" charset="-122"/>
              </a:rPr>
              <a:t>蔡兴冉</a:t>
            </a:r>
            <a:r>
              <a:rPr lang="en-US" sz="1400" dirty="0">
                <a:latin typeface="宋体" charset="-122"/>
              </a:rPr>
              <a:t>, et al. </a:t>
            </a:r>
            <a:r>
              <a:rPr lang="zh-CN" altLang="en-US" sz="1400" dirty="0">
                <a:latin typeface="宋体" charset="-122"/>
              </a:rPr>
              <a:t>城市地价与土地集约利用协调性分析</a:t>
            </a:r>
            <a:r>
              <a:rPr lang="en-US" altLang="zh-CN" sz="1400" dirty="0">
                <a:latin typeface="宋体" charset="-122"/>
              </a:rPr>
              <a:t>——</a:t>
            </a:r>
            <a:r>
              <a:rPr lang="zh-CN" altLang="en-US" sz="1400" dirty="0">
                <a:latin typeface="宋体" charset="-122"/>
              </a:rPr>
              <a:t>以河北省为例</a:t>
            </a:r>
            <a:r>
              <a:rPr lang="en-US" sz="1400" dirty="0">
                <a:latin typeface="宋体" charset="-122"/>
              </a:rPr>
              <a:t>[J]. </a:t>
            </a:r>
            <a:r>
              <a:rPr lang="zh-CN" altLang="en-US" sz="1400" dirty="0">
                <a:latin typeface="宋体" charset="-122"/>
              </a:rPr>
              <a:t>地理与地理信息科学</a:t>
            </a:r>
            <a:r>
              <a:rPr lang="en-US" sz="1400" dirty="0">
                <a:latin typeface="宋体" charset="-122"/>
              </a:rPr>
              <a:t>, 2019, 35(03):91-99.</a:t>
            </a:r>
          </a:p>
          <a:p>
            <a:pPr marL="285750" indent="-285750">
              <a:lnSpc>
                <a:spcPct val="150000"/>
              </a:lnSpc>
              <a:buFont typeface="Arial" charset="0"/>
              <a:buChar char="•"/>
            </a:pPr>
            <a:r>
              <a:rPr lang="zh-CN" altLang="en-US" sz="1400" dirty="0">
                <a:latin typeface="宋体" charset="-122"/>
              </a:rPr>
              <a:t>曹天邦</a:t>
            </a:r>
            <a:r>
              <a:rPr lang="en-US" sz="1400" dirty="0">
                <a:latin typeface="宋体" charset="-122"/>
              </a:rPr>
              <a:t>[1, 2], </a:t>
            </a:r>
            <a:r>
              <a:rPr lang="zh-CN" altLang="en-US" sz="1400" dirty="0">
                <a:latin typeface="宋体" charset="-122"/>
              </a:rPr>
              <a:t>黄克龙</a:t>
            </a:r>
            <a:r>
              <a:rPr lang="en-US" sz="1400" dirty="0">
                <a:latin typeface="宋体" charset="-122"/>
              </a:rPr>
              <a:t>[1, et al. </a:t>
            </a:r>
            <a:r>
              <a:rPr lang="zh-CN" altLang="en-US" sz="1400" dirty="0">
                <a:latin typeface="宋体" charset="-122"/>
              </a:rPr>
              <a:t>南京市主城区住宅地价的时空演变</a:t>
            </a:r>
            <a:r>
              <a:rPr lang="en-US" sz="1400" dirty="0">
                <a:latin typeface="宋体" charset="-122"/>
              </a:rPr>
              <a:t>[J]. </a:t>
            </a:r>
            <a:r>
              <a:rPr lang="zh-CN" altLang="en-US" sz="1400" dirty="0">
                <a:latin typeface="宋体" charset="-122"/>
              </a:rPr>
              <a:t>地理研究</a:t>
            </a:r>
            <a:r>
              <a:rPr lang="en-US" sz="1400" dirty="0">
                <a:latin typeface="宋体" charset="-122"/>
              </a:rPr>
              <a:t>, 2012, 31(6):1029-1038.</a:t>
            </a:r>
          </a:p>
          <a:p>
            <a:pPr marL="285750" indent="-285750">
              <a:lnSpc>
                <a:spcPct val="150000"/>
              </a:lnSpc>
              <a:buFont typeface="Arial" charset="0"/>
              <a:buChar char="•"/>
            </a:pPr>
            <a:r>
              <a:rPr lang="zh-CN" altLang="en-US" sz="1400" dirty="0">
                <a:latin typeface="宋体" charset="-122"/>
              </a:rPr>
              <a:t>张静</a:t>
            </a:r>
            <a:r>
              <a:rPr lang="en-US" sz="1400" dirty="0">
                <a:latin typeface="宋体" charset="-122"/>
              </a:rPr>
              <a:t>, </a:t>
            </a:r>
            <a:r>
              <a:rPr lang="zh-CN" altLang="en-US" sz="1400" dirty="0">
                <a:latin typeface="宋体" charset="-122"/>
              </a:rPr>
              <a:t>张丽芳</a:t>
            </a:r>
            <a:r>
              <a:rPr lang="en-US" sz="1400" dirty="0">
                <a:latin typeface="宋体" charset="-122"/>
              </a:rPr>
              <a:t>, </a:t>
            </a:r>
            <a:r>
              <a:rPr lang="zh-CN" altLang="en-US" sz="1400" dirty="0">
                <a:latin typeface="宋体" charset="-122"/>
              </a:rPr>
              <a:t>濮励杰</a:t>
            </a:r>
            <a:r>
              <a:rPr lang="en-US" sz="1400" dirty="0">
                <a:latin typeface="宋体" charset="-122"/>
              </a:rPr>
              <a:t>, et al. </a:t>
            </a:r>
            <a:r>
              <a:rPr lang="zh-CN" altLang="en-US" sz="1400" dirty="0">
                <a:latin typeface="宋体" charset="-122"/>
              </a:rPr>
              <a:t>基于</a:t>
            </a:r>
            <a:r>
              <a:rPr lang="en-US" sz="1400" dirty="0">
                <a:latin typeface="宋体" charset="-122"/>
              </a:rPr>
              <a:t>GWR</a:t>
            </a:r>
            <a:r>
              <a:rPr lang="zh-CN" altLang="en-US" sz="1400" dirty="0">
                <a:latin typeface="宋体" charset="-122"/>
              </a:rPr>
              <a:t>模型的城市住宅地价的时空演变研究</a:t>
            </a:r>
            <a:r>
              <a:rPr lang="en-US" altLang="zh-CN" sz="1400" dirty="0">
                <a:latin typeface="宋体" charset="-122"/>
              </a:rPr>
              <a:t>——</a:t>
            </a:r>
            <a:r>
              <a:rPr lang="zh-CN" altLang="en-US" sz="1400" dirty="0">
                <a:latin typeface="宋体" charset="-122"/>
              </a:rPr>
              <a:t>以江苏省为例</a:t>
            </a:r>
            <a:r>
              <a:rPr lang="en-US" sz="1400" dirty="0">
                <a:latin typeface="宋体" charset="-122"/>
              </a:rPr>
              <a:t>[J]. </a:t>
            </a:r>
            <a:r>
              <a:rPr lang="zh-CN" altLang="en-US" sz="1400" dirty="0">
                <a:latin typeface="宋体" charset="-122"/>
              </a:rPr>
              <a:t>地理科学</a:t>
            </a:r>
            <a:r>
              <a:rPr lang="en-US" sz="1400" dirty="0">
                <a:latin typeface="宋体" charset="-122"/>
              </a:rPr>
              <a:t>, 2012(7):828-834.</a:t>
            </a:r>
          </a:p>
          <a:p>
            <a:pPr marL="285750" indent="-285750">
              <a:lnSpc>
                <a:spcPct val="150000"/>
              </a:lnSpc>
              <a:buFont typeface="Arial" charset="0"/>
              <a:buChar char="•"/>
            </a:pPr>
            <a:r>
              <a:rPr lang="zh-CN" altLang="en-US" sz="1400" dirty="0">
                <a:latin typeface="宋体" charset="-122"/>
              </a:rPr>
              <a:t>郑光辉</a:t>
            </a:r>
            <a:r>
              <a:rPr lang="en-US" sz="1400" dirty="0">
                <a:latin typeface="宋体" charset="-122"/>
              </a:rPr>
              <a:t>. </a:t>
            </a:r>
            <a:r>
              <a:rPr lang="zh-CN" altLang="en-US" sz="1400" dirty="0">
                <a:latin typeface="宋体" charset="-122"/>
              </a:rPr>
              <a:t>基于</a:t>
            </a:r>
            <a:r>
              <a:rPr lang="en-US" sz="1400" dirty="0" err="1">
                <a:latin typeface="宋体" charset="-122"/>
              </a:rPr>
              <a:t>Kriging</a:t>
            </a:r>
            <a:r>
              <a:rPr lang="zh-CN" altLang="en-US" sz="1400" dirty="0">
                <a:latin typeface="宋体" charset="-122"/>
              </a:rPr>
              <a:t>技术的城市地价动态监测实现方法研究</a:t>
            </a:r>
            <a:r>
              <a:rPr lang="en-US" sz="1400" dirty="0">
                <a:latin typeface="宋体" charset="-122"/>
              </a:rPr>
              <a:t>[D]. </a:t>
            </a:r>
            <a:r>
              <a:rPr lang="zh-CN" altLang="en-US" sz="1400" dirty="0">
                <a:latin typeface="宋体" charset="-122"/>
              </a:rPr>
              <a:t>南京师范大学</a:t>
            </a:r>
            <a:r>
              <a:rPr lang="en-US" sz="1400" dirty="0">
                <a:latin typeface="宋体" charset="-122"/>
              </a:rPr>
              <a:t>.</a:t>
            </a:r>
          </a:p>
          <a:p>
            <a:pPr marL="285750" indent="-285750">
              <a:lnSpc>
                <a:spcPct val="150000"/>
              </a:lnSpc>
              <a:buFont typeface="Arial" charset="0"/>
              <a:buChar char="•"/>
            </a:pPr>
            <a:r>
              <a:rPr lang="zh-CN" altLang="en-US" sz="1400" dirty="0">
                <a:latin typeface="宋体" charset="-122"/>
              </a:rPr>
              <a:t>杨一平</a:t>
            </a:r>
            <a:r>
              <a:rPr lang="en-US" sz="1400" dirty="0">
                <a:latin typeface="宋体" charset="-122"/>
              </a:rPr>
              <a:t>. </a:t>
            </a:r>
            <a:r>
              <a:rPr lang="zh-CN" altLang="en-US" sz="1400" dirty="0">
                <a:latin typeface="宋体" charset="-122"/>
              </a:rPr>
              <a:t>京津冀地区城市地价</a:t>
            </a:r>
            <a:r>
              <a:rPr lang="zh-CN" altLang="en-US" sz="1400" dirty="0" smtClean="0">
                <a:latin typeface="宋体" charset="-122"/>
              </a:rPr>
              <a:t>与地</a:t>
            </a:r>
            <a:r>
              <a:rPr lang="zh-CN" altLang="en-US" sz="1400" dirty="0">
                <a:latin typeface="宋体" charset="-122"/>
              </a:rPr>
              <a:t>利用结构关系研究</a:t>
            </a:r>
            <a:r>
              <a:rPr lang="en-US" sz="1400" dirty="0">
                <a:latin typeface="宋体" charset="-122"/>
              </a:rPr>
              <a:t>[D].</a:t>
            </a:r>
          </a:p>
          <a:p>
            <a:pPr marL="285750" indent="-285750">
              <a:lnSpc>
                <a:spcPct val="150000"/>
              </a:lnSpc>
              <a:buFont typeface="Arial" charset="0"/>
              <a:buChar char="•"/>
            </a:pPr>
            <a:endParaRPr lang="en-US" sz="1400" dirty="0" smtClean="0">
              <a:solidFill>
                <a:srgbClr val="000000"/>
              </a:solidFill>
              <a:latin typeface="宋体" charset="-122"/>
              <a:ea typeface="DengXian" charset="-122"/>
              <a:cs typeface="Times New Roman" charset="0"/>
            </a:endParaRPr>
          </a:p>
        </p:txBody>
      </p:sp>
    </p:spTree>
    <p:extLst>
      <p:ext uri="{BB962C8B-B14F-4D97-AF65-F5344CB8AC3E}">
        <p14:creationId xmlns:p14="http://schemas.microsoft.com/office/powerpoint/2010/main" val="952208615"/>
      </p:ext>
    </p:extLst>
  </p:cSld>
  <p:clrMapOvr>
    <a:masterClrMapping/>
  </p:clrMapOvr>
  <mc:AlternateContent xmlns:mc="http://schemas.openxmlformats.org/markup-compatibility/2006" xmlns:p14="http://schemas.microsoft.com/office/powerpoint/2010/main">
    <mc:Choice Requires="p14">
      <p:transition p14:dur="0" advTm="11687"/>
    </mc:Choice>
    <mc:Fallback xmlns="">
      <p:transition advTm="116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750" fill="hold"/>
                                        <p:tgtEl>
                                          <p:spTgt spid="9"/>
                                        </p:tgtEl>
                                        <p:attrNameLst>
                                          <p:attrName>ppt_w</p:attrName>
                                        </p:attrNameLst>
                                      </p:cBhvr>
                                      <p:tavLst>
                                        <p:tav tm="0">
                                          <p:val>
                                            <p:strVal val="#ppt_w*0.70"/>
                                          </p:val>
                                        </p:tav>
                                        <p:tav tm="100000">
                                          <p:val>
                                            <p:strVal val="#ppt_w"/>
                                          </p:val>
                                        </p:tav>
                                      </p:tavLst>
                                    </p:anim>
                                    <p:anim calcmode="lin" valueType="num">
                                      <p:cBhvr>
                                        <p:cTn id="8" dur="750" fill="hold"/>
                                        <p:tgtEl>
                                          <p:spTgt spid="9"/>
                                        </p:tgtEl>
                                        <p:attrNameLst>
                                          <p:attrName>ppt_h</p:attrName>
                                        </p:attrNameLst>
                                      </p:cBhvr>
                                      <p:tavLst>
                                        <p:tav tm="0">
                                          <p:val>
                                            <p:strVal val="#ppt_h"/>
                                          </p:val>
                                        </p:tav>
                                        <p:tav tm="100000">
                                          <p:val>
                                            <p:strVal val="#ppt_h"/>
                                          </p:val>
                                        </p:tav>
                                      </p:tavLst>
                                    </p:anim>
                                    <p:animEffect transition="in" filter="fade">
                                      <p:cBhvr>
                                        <p:cTn id="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608056" y="487680"/>
            <a:ext cx="2479236" cy="5577840"/>
          </a:xfrm>
          <a:prstGeom prst="rect">
            <a:avLst/>
          </a:prstGeom>
          <a:noFill/>
          <a:ln w="53975" cap="sq">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p:cNvSpPr txBox="1"/>
          <p:nvPr/>
        </p:nvSpPr>
        <p:spPr>
          <a:xfrm>
            <a:off x="5223429" y="3753248"/>
            <a:ext cx="4632800" cy="769441"/>
          </a:xfrm>
          <a:prstGeom prst="rect">
            <a:avLst/>
          </a:prstGeom>
        </p:spPr>
        <p:txBody>
          <a:bodyPr wrap="square" rtlCol="0">
            <a:spAutoFit/>
          </a:bodyPr>
          <a:lstStyle/>
          <a:p>
            <a:r>
              <a:rPr lang="en-US" altLang="zh-CN" sz="4400" b="1" dirty="0">
                <a:latin typeface="Hiragino Sans GB W6" panose="020B0600000000000000" pitchFamily="34" charset="-122"/>
                <a:ea typeface="Hiragino Sans GB W6" panose="020B0600000000000000" pitchFamily="34" charset="-122"/>
              </a:rPr>
              <a:t>THANK YOU</a:t>
            </a:r>
          </a:p>
        </p:txBody>
      </p:sp>
      <p:sp>
        <p:nvSpPr>
          <p:cNvPr id="88" name="文本框 87"/>
          <p:cNvSpPr txBox="1"/>
          <p:nvPr/>
        </p:nvSpPr>
        <p:spPr>
          <a:xfrm>
            <a:off x="6609872" y="4992791"/>
            <a:ext cx="1673808" cy="307777"/>
          </a:xfrm>
          <a:prstGeom prst="rect">
            <a:avLst/>
          </a:prstGeom>
          <a:noFill/>
        </p:spPr>
        <p:txBody>
          <a:bodyPr wrap="square" rtlCol="0">
            <a:spAutoFit/>
          </a:bodyPr>
          <a:lstStyle/>
          <a:p>
            <a:r>
              <a:rPr lang="zh-CN" altLang="en-US" sz="1400" dirty="0" smtClean="0">
                <a:latin typeface="明兰" panose="02010600030101010101" pitchFamily="2" charset="-122"/>
                <a:ea typeface="明兰" panose="02010600030101010101" pitchFamily="2" charset="-122"/>
              </a:rPr>
              <a:t>汇报人</a:t>
            </a:r>
            <a:r>
              <a:rPr lang="zh-CN" altLang="en-US" sz="1400" dirty="0">
                <a:latin typeface="明兰" panose="02010600030101010101" pitchFamily="2" charset="-122"/>
                <a:ea typeface="明兰" panose="02010600030101010101" pitchFamily="2" charset="-122"/>
              </a:rPr>
              <a:t>：刘子煜</a:t>
            </a:r>
          </a:p>
        </p:txBody>
      </p:sp>
      <p:sp>
        <p:nvSpPr>
          <p:cNvPr id="89" name="Rectangle 5"/>
          <p:cNvSpPr>
            <a:spLocks noChangeArrowheads="1"/>
          </p:cNvSpPr>
          <p:nvPr/>
        </p:nvSpPr>
        <p:spPr bwMode="auto">
          <a:xfrm>
            <a:off x="6166665" y="5052074"/>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nvGrpSpPr>
          <p:cNvPr id="91" name="组合 90"/>
          <p:cNvGrpSpPr/>
          <p:nvPr/>
        </p:nvGrpSpPr>
        <p:grpSpPr>
          <a:xfrm>
            <a:off x="6455588" y="5080186"/>
            <a:ext cx="104968" cy="149989"/>
            <a:chOff x="11101388" y="-2608263"/>
            <a:chExt cx="4789488" cy="6843714"/>
          </a:xfrm>
          <a:solidFill>
            <a:schemeClr val="tx1"/>
          </a:solidFill>
        </p:grpSpPr>
        <p:sp>
          <p:nvSpPr>
            <p:cNvPr id="92" name="Freeform 11"/>
            <p:cNvSpPr>
              <a:spLocks/>
            </p:cNvSpPr>
            <p:nvPr/>
          </p:nvSpPr>
          <p:spPr bwMode="auto">
            <a:xfrm>
              <a:off x="11101388" y="641350"/>
              <a:ext cx="4789488" cy="3594101"/>
            </a:xfrm>
            <a:custGeom>
              <a:avLst/>
              <a:gdLst>
                <a:gd name="T0" fmla="*/ 3013 w 3017"/>
                <a:gd name="T1" fmla="*/ 80 h 2264"/>
                <a:gd name="T2" fmla="*/ 2986 w 3017"/>
                <a:gd name="T3" fmla="*/ 32 h 2264"/>
                <a:gd name="T4" fmla="*/ 2937 w 3017"/>
                <a:gd name="T5" fmla="*/ 4 h 2264"/>
                <a:gd name="T6" fmla="*/ 2881 w 3017"/>
                <a:gd name="T7" fmla="*/ 4 h 2264"/>
                <a:gd name="T8" fmla="*/ 2833 w 3017"/>
                <a:gd name="T9" fmla="*/ 32 h 2264"/>
                <a:gd name="T10" fmla="*/ 2805 w 3017"/>
                <a:gd name="T11" fmla="*/ 80 h 2264"/>
                <a:gd name="T12" fmla="*/ 2797 w 3017"/>
                <a:gd name="T13" fmla="*/ 210 h 2264"/>
                <a:gd name="T14" fmla="*/ 2767 w 3017"/>
                <a:gd name="T15" fmla="*/ 405 h 2264"/>
                <a:gd name="T16" fmla="*/ 2708 w 3017"/>
                <a:gd name="T17" fmla="*/ 589 h 2264"/>
                <a:gd name="T18" fmla="*/ 2624 w 3017"/>
                <a:gd name="T19" fmla="*/ 761 h 2264"/>
                <a:gd name="T20" fmla="*/ 2517 w 3017"/>
                <a:gd name="T21" fmla="*/ 917 h 2264"/>
                <a:gd name="T22" fmla="*/ 2389 w 3017"/>
                <a:gd name="T23" fmla="*/ 1055 h 2264"/>
                <a:gd name="T24" fmla="*/ 2241 w 3017"/>
                <a:gd name="T25" fmla="*/ 1173 h 2264"/>
                <a:gd name="T26" fmla="*/ 2076 w 3017"/>
                <a:gd name="T27" fmla="*/ 1270 h 2264"/>
                <a:gd name="T28" fmla="*/ 1898 w 3017"/>
                <a:gd name="T29" fmla="*/ 1342 h 2264"/>
                <a:gd name="T30" fmla="*/ 1708 w 3017"/>
                <a:gd name="T31" fmla="*/ 1387 h 2264"/>
                <a:gd name="T32" fmla="*/ 1508 w 3017"/>
                <a:gd name="T33" fmla="*/ 1401 h 2264"/>
                <a:gd name="T34" fmla="*/ 1309 w 3017"/>
                <a:gd name="T35" fmla="*/ 1387 h 2264"/>
                <a:gd name="T36" fmla="*/ 1119 w 3017"/>
                <a:gd name="T37" fmla="*/ 1342 h 2264"/>
                <a:gd name="T38" fmla="*/ 940 w 3017"/>
                <a:gd name="T39" fmla="*/ 1270 h 2264"/>
                <a:gd name="T40" fmla="*/ 776 w 3017"/>
                <a:gd name="T41" fmla="*/ 1173 h 2264"/>
                <a:gd name="T42" fmla="*/ 628 w 3017"/>
                <a:gd name="T43" fmla="*/ 1055 h 2264"/>
                <a:gd name="T44" fmla="*/ 500 w 3017"/>
                <a:gd name="T45" fmla="*/ 917 h 2264"/>
                <a:gd name="T46" fmla="*/ 393 w 3017"/>
                <a:gd name="T47" fmla="*/ 761 h 2264"/>
                <a:gd name="T48" fmla="*/ 308 w 3017"/>
                <a:gd name="T49" fmla="*/ 589 h 2264"/>
                <a:gd name="T50" fmla="*/ 250 w 3017"/>
                <a:gd name="T51" fmla="*/ 405 h 2264"/>
                <a:gd name="T52" fmla="*/ 220 w 3017"/>
                <a:gd name="T53" fmla="*/ 210 h 2264"/>
                <a:gd name="T54" fmla="*/ 212 w 3017"/>
                <a:gd name="T55" fmla="*/ 80 h 2264"/>
                <a:gd name="T56" fmla="*/ 183 w 3017"/>
                <a:gd name="T57" fmla="*/ 32 h 2264"/>
                <a:gd name="T58" fmla="*/ 136 w 3017"/>
                <a:gd name="T59" fmla="*/ 4 h 2264"/>
                <a:gd name="T60" fmla="*/ 79 w 3017"/>
                <a:gd name="T61" fmla="*/ 4 h 2264"/>
                <a:gd name="T62" fmla="*/ 32 w 3017"/>
                <a:gd name="T63" fmla="*/ 32 h 2264"/>
                <a:gd name="T64" fmla="*/ 4 w 3017"/>
                <a:gd name="T65" fmla="*/ 80 h 2264"/>
                <a:gd name="T66" fmla="*/ 4 w 3017"/>
                <a:gd name="T67" fmla="*/ 222 h 2264"/>
                <a:gd name="T68" fmla="*/ 37 w 3017"/>
                <a:gd name="T69" fmla="*/ 439 h 2264"/>
                <a:gd name="T70" fmla="*/ 100 w 3017"/>
                <a:gd name="T71" fmla="*/ 647 h 2264"/>
                <a:gd name="T72" fmla="*/ 190 w 3017"/>
                <a:gd name="T73" fmla="*/ 839 h 2264"/>
                <a:gd name="T74" fmla="*/ 305 w 3017"/>
                <a:gd name="T75" fmla="*/ 1018 h 2264"/>
                <a:gd name="T76" fmla="*/ 444 w 3017"/>
                <a:gd name="T77" fmla="*/ 1176 h 2264"/>
                <a:gd name="T78" fmla="*/ 604 w 3017"/>
                <a:gd name="T79" fmla="*/ 1315 h 2264"/>
                <a:gd name="T80" fmla="*/ 782 w 3017"/>
                <a:gd name="T81" fmla="*/ 1430 h 2264"/>
                <a:gd name="T82" fmla="*/ 975 w 3017"/>
                <a:gd name="T83" fmla="*/ 1520 h 2264"/>
                <a:gd name="T84" fmla="*/ 1182 w 3017"/>
                <a:gd name="T85" fmla="*/ 1582 h 2264"/>
                <a:gd name="T86" fmla="*/ 1401 w 3017"/>
                <a:gd name="T87" fmla="*/ 1613 h 2264"/>
                <a:gd name="T88" fmla="*/ 1401 w 3017"/>
                <a:gd name="T89" fmla="*/ 2156 h 2264"/>
                <a:gd name="T90" fmla="*/ 1415 w 3017"/>
                <a:gd name="T91" fmla="*/ 2210 h 2264"/>
                <a:gd name="T92" fmla="*/ 1454 w 3017"/>
                <a:gd name="T93" fmla="*/ 2249 h 2264"/>
                <a:gd name="T94" fmla="*/ 1508 w 3017"/>
                <a:gd name="T95" fmla="*/ 2264 h 2264"/>
                <a:gd name="T96" fmla="*/ 1563 w 3017"/>
                <a:gd name="T97" fmla="*/ 2249 h 2264"/>
                <a:gd name="T98" fmla="*/ 1601 w 3017"/>
                <a:gd name="T99" fmla="*/ 2210 h 2264"/>
                <a:gd name="T100" fmla="*/ 1617 w 3017"/>
                <a:gd name="T101" fmla="*/ 2156 h 2264"/>
                <a:gd name="T102" fmla="*/ 1617 w 3017"/>
                <a:gd name="T103" fmla="*/ 1613 h 2264"/>
                <a:gd name="T104" fmla="*/ 1835 w 3017"/>
                <a:gd name="T105" fmla="*/ 1582 h 2264"/>
                <a:gd name="T106" fmla="*/ 2042 w 3017"/>
                <a:gd name="T107" fmla="*/ 1520 h 2264"/>
                <a:gd name="T108" fmla="*/ 2236 w 3017"/>
                <a:gd name="T109" fmla="*/ 1430 h 2264"/>
                <a:gd name="T110" fmla="*/ 2414 w 3017"/>
                <a:gd name="T111" fmla="*/ 1315 h 2264"/>
                <a:gd name="T112" fmla="*/ 2573 w 3017"/>
                <a:gd name="T113" fmla="*/ 1176 h 2264"/>
                <a:gd name="T114" fmla="*/ 2712 w 3017"/>
                <a:gd name="T115" fmla="*/ 1018 h 2264"/>
                <a:gd name="T116" fmla="*/ 2827 w 3017"/>
                <a:gd name="T117" fmla="*/ 839 h 2264"/>
                <a:gd name="T118" fmla="*/ 2918 w 3017"/>
                <a:gd name="T119" fmla="*/ 647 h 2264"/>
                <a:gd name="T120" fmla="*/ 2980 w 3017"/>
                <a:gd name="T121" fmla="*/ 439 h 2264"/>
                <a:gd name="T122" fmla="*/ 3013 w 3017"/>
                <a:gd name="T123" fmla="*/ 222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17" h="2264">
                  <a:moveTo>
                    <a:pt x="3017" y="108"/>
                  </a:moveTo>
                  <a:lnTo>
                    <a:pt x="3013" y="80"/>
                  </a:lnTo>
                  <a:lnTo>
                    <a:pt x="3003" y="54"/>
                  </a:lnTo>
                  <a:lnTo>
                    <a:pt x="2986" y="32"/>
                  </a:lnTo>
                  <a:lnTo>
                    <a:pt x="2963" y="16"/>
                  </a:lnTo>
                  <a:lnTo>
                    <a:pt x="2937" y="4"/>
                  </a:lnTo>
                  <a:lnTo>
                    <a:pt x="2910" y="0"/>
                  </a:lnTo>
                  <a:lnTo>
                    <a:pt x="2881" y="4"/>
                  </a:lnTo>
                  <a:lnTo>
                    <a:pt x="2855" y="16"/>
                  </a:lnTo>
                  <a:lnTo>
                    <a:pt x="2833" y="32"/>
                  </a:lnTo>
                  <a:lnTo>
                    <a:pt x="2816" y="54"/>
                  </a:lnTo>
                  <a:lnTo>
                    <a:pt x="2805" y="80"/>
                  </a:lnTo>
                  <a:lnTo>
                    <a:pt x="2801" y="108"/>
                  </a:lnTo>
                  <a:lnTo>
                    <a:pt x="2797" y="210"/>
                  </a:lnTo>
                  <a:lnTo>
                    <a:pt x="2785" y="308"/>
                  </a:lnTo>
                  <a:lnTo>
                    <a:pt x="2767" y="405"/>
                  </a:lnTo>
                  <a:lnTo>
                    <a:pt x="2741" y="498"/>
                  </a:lnTo>
                  <a:lnTo>
                    <a:pt x="2708" y="589"/>
                  </a:lnTo>
                  <a:lnTo>
                    <a:pt x="2670" y="677"/>
                  </a:lnTo>
                  <a:lnTo>
                    <a:pt x="2624" y="761"/>
                  </a:lnTo>
                  <a:lnTo>
                    <a:pt x="2573" y="841"/>
                  </a:lnTo>
                  <a:lnTo>
                    <a:pt x="2517" y="917"/>
                  </a:lnTo>
                  <a:lnTo>
                    <a:pt x="2456" y="989"/>
                  </a:lnTo>
                  <a:lnTo>
                    <a:pt x="2389" y="1055"/>
                  </a:lnTo>
                  <a:lnTo>
                    <a:pt x="2317" y="1117"/>
                  </a:lnTo>
                  <a:lnTo>
                    <a:pt x="2241" y="1173"/>
                  </a:lnTo>
                  <a:lnTo>
                    <a:pt x="2161" y="1224"/>
                  </a:lnTo>
                  <a:lnTo>
                    <a:pt x="2076" y="1270"/>
                  </a:lnTo>
                  <a:lnTo>
                    <a:pt x="1990" y="1309"/>
                  </a:lnTo>
                  <a:lnTo>
                    <a:pt x="1898" y="1342"/>
                  </a:lnTo>
                  <a:lnTo>
                    <a:pt x="1805" y="1367"/>
                  </a:lnTo>
                  <a:lnTo>
                    <a:pt x="1708" y="1387"/>
                  </a:lnTo>
                  <a:lnTo>
                    <a:pt x="1610" y="1397"/>
                  </a:lnTo>
                  <a:lnTo>
                    <a:pt x="1508" y="1401"/>
                  </a:lnTo>
                  <a:lnTo>
                    <a:pt x="1407" y="1397"/>
                  </a:lnTo>
                  <a:lnTo>
                    <a:pt x="1309" y="1387"/>
                  </a:lnTo>
                  <a:lnTo>
                    <a:pt x="1212" y="1367"/>
                  </a:lnTo>
                  <a:lnTo>
                    <a:pt x="1119" y="1342"/>
                  </a:lnTo>
                  <a:lnTo>
                    <a:pt x="1028" y="1309"/>
                  </a:lnTo>
                  <a:lnTo>
                    <a:pt x="940" y="1270"/>
                  </a:lnTo>
                  <a:lnTo>
                    <a:pt x="856" y="1224"/>
                  </a:lnTo>
                  <a:lnTo>
                    <a:pt x="776" y="1173"/>
                  </a:lnTo>
                  <a:lnTo>
                    <a:pt x="700" y="1117"/>
                  </a:lnTo>
                  <a:lnTo>
                    <a:pt x="628" y="1055"/>
                  </a:lnTo>
                  <a:lnTo>
                    <a:pt x="562" y="989"/>
                  </a:lnTo>
                  <a:lnTo>
                    <a:pt x="500" y="917"/>
                  </a:lnTo>
                  <a:lnTo>
                    <a:pt x="444" y="841"/>
                  </a:lnTo>
                  <a:lnTo>
                    <a:pt x="393" y="761"/>
                  </a:lnTo>
                  <a:lnTo>
                    <a:pt x="347" y="677"/>
                  </a:lnTo>
                  <a:lnTo>
                    <a:pt x="308" y="589"/>
                  </a:lnTo>
                  <a:lnTo>
                    <a:pt x="275" y="498"/>
                  </a:lnTo>
                  <a:lnTo>
                    <a:pt x="250" y="405"/>
                  </a:lnTo>
                  <a:lnTo>
                    <a:pt x="231" y="308"/>
                  </a:lnTo>
                  <a:lnTo>
                    <a:pt x="220" y="210"/>
                  </a:lnTo>
                  <a:lnTo>
                    <a:pt x="216" y="108"/>
                  </a:lnTo>
                  <a:lnTo>
                    <a:pt x="212" y="80"/>
                  </a:lnTo>
                  <a:lnTo>
                    <a:pt x="200" y="54"/>
                  </a:lnTo>
                  <a:lnTo>
                    <a:pt x="183" y="32"/>
                  </a:lnTo>
                  <a:lnTo>
                    <a:pt x="162" y="16"/>
                  </a:lnTo>
                  <a:lnTo>
                    <a:pt x="136" y="4"/>
                  </a:lnTo>
                  <a:lnTo>
                    <a:pt x="107" y="0"/>
                  </a:lnTo>
                  <a:lnTo>
                    <a:pt x="79" y="4"/>
                  </a:lnTo>
                  <a:lnTo>
                    <a:pt x="54" y="16"/>
                  </a:lnTo>
                  <a:lnTo>
                    <a:pt x="32" y="32"/>
                  </a:lnTo>
                  <a:lnTo>
                    <a:pt x="15" y="54"/>
                  </a:lnTo>
                  <a:lnTo>
                    <a:pt x="4" y="80"/>
                  </a:lnTo>
                  <a:lnTo>
                    <a:pt x="0" y="108"/>
                  </a:lnTo>
                  <a:lnTo>
                    <a:pt x="4" y="222"/>
                  </a:lnTo>
                  <a:lnTo>
                    <a:pt x="17" y="332"/>
                  </a:lnTo>
                  <a:lnTo>
                    <a:pt x="37" y="439"/>
                  </a:lnTo>
                  <a:lnTo>
                    <a:pt x="64" y="545"/>
                  </a:lnTo>
                  <a:lnTo>
                    <a:pt x="100" y="647"/>
                  </a:lnTo>
                  <a:lnTo>
                    <a:pt x="142" y="745"/>
                  </a:lnTo>
                  <a:lnTo>
                    <a:pt x="190" y="839"/>
                  </a:lnTo>
                  <a:lnTo>
                    <a:pt x="245" y="931"/>
                  </a:lnTo>
                  <a:lnTo>
                    <a:pt x="305" y="1018"/>
                  </a:lnTo>
                  <a:lnTo>
                    <a:pt x="372" y="1100"/>
                  </a:lnTo>
                  <a:lnTo>
                    <a:pt x="444" y="1176"/>
                  </a:lnTo>
                  <a:lnTo>
                    <a:pt x="521" y="1248"/>
                  </a:lnTo>
                  <a:lnTo>
                    <a:pt x="604" y="1315"/>
                  </a:lnTo>
                  <a:lnTo>
                    <a:pt x="690" y="1375"/>
                  </a:lnTo>
                  <a:lnTo>
                    <a:pt x="782" y="1430"/>
                  </a:lnTo>
                  <a:lnTo>
                    <a:pt x="876" y="1478"/>
                  </a:lnTo>
                  <a:lnTo>
                    <a:pt x="975" y="1520"/>
                  </a:lnTo>
                  <a:lnTo>
                    <a:pt x="1077" y="1554"/>
                  </a:lnTo>
                  <a:lnTo>
                    <a:pt x="1182" y="1582"/>
                  </a:lnTo>
                  <a:lnTo>
                    <a:pt x="1291" y="1601"/>
                  </a:lnTo>
                  <a:lnTo>
                    <a:pt x="1401" y="1613"/>
                  </a:lnTo>
                  <a:lnTo>
                    <a:pt x="1401" y="1617"/>
                  </a:lnTo>
                  <a:lnTo>
                    <a:pt x="1401" y="2156"/>
                  </a:lnTo>
                  <a:lnTo>
                    <a:pt x="1405" y="2185"/>
                  </a:lnTo>
                  <a:lnTo>
                    <a:pt x="1415" y="2210"/>
                  </a:lnTo>
                  <a:lnTo>
                    <a:pt x="1432" y="2232"/>
                  </a:lnTo>
                  <a:lnTo>
                    <a:pt x="1454" y="2249"/>
                  </a:lnTo>
                  <a:lnTo>
                    <a:pt x="1480" y="2260"/>
                  </a:lnTo>
                  <a:lnTo>
                    <a:pt x="1508" y="2264"/>
                  </a:lnTo>
                  <a:lnTo>
                    <a:pt x="1537" y="2260"/>
                  </a:lnTo>
                  <a:lnTo>
                    <a:pt x="1563" y="2249"/>
                  </a:lnTo>
                  <a:lnTo>
                    <a:pt x="1585" y="2232"/>
                  </a:lnTo>
                  <a:lnTo>
                    <a:pt x="1601" y="2210"/>
                  </a:lnTo>
                  <a:lnTo>
                    <a:pt x="1613" y="2185"/>
                  </a:lnTo>
                  <a:lnTo>
                    <a:pt x="1617" y="2156"/>
                  </a:lnTo>
                  <a:lnTo>
                    <a:pt x="1617" y="1617"/>
                  </a:lnTo>
                  <a:lnTo>
                    <a:pt x="1617" y="1613"/>
                  </a:lnTo>
                  <a:lnTo>
                    <a:pt x="1727" y="1601"/>
                  </a:lnTo>
                  <a:lnTo>
                    <a:pt x="1835" y="1582"/>
                  </a:lnTo>
                  <a:lnTo>
                    <a:pt x="1940" y="1554"/>
                  </a:lnTo>
                  <a:lnTo>
                    <a:pt x="2042" y="1520"/>
                  </a:lnTo>
                  <a:lnTo>
                    <a:pt x="2140" y="1478"/>
                  </a:lnTo>
                  <a:lnTo>
                    <a:pt x="2236" y="1430"/>
                  </a:lnTo>
                  <a:lnTo>
                    <a:pt x="2327" y="1375"/>
                  </a:lnTo>
                  <a:lnTo>
                    <a:pt x="2414" y="1315"/>
                  </a:lnTo>
                  <a:lnTo>
                    <a:pt x="2496" y="1248"/>
                  </a:lnTo>
                  <a:lnTo>
                    <a:pt x="2573" y="1176"/>
                  </a:lnTo>
                  <a:lnTo>
                    <a:pt x="2645" y="1100"/>
                  </a:lnTo>
                  <a:lnTo>
                    <a:pt x="2712" y="1018"/>
                  </a:lnTo>
                  <a:lnTo>
                    <a:pt x="2772" y="931"/>
                  </a:lnTo>
                  <a:lnTo>
                    <a:pt x="2827" y="839"/>
                  </a:lnTo>
                  <a:lnTo>
                    <a:pt x="2876" y="745"/>
                  </a:lnTo>
                  <a:lnTo>
                    <a:pt x="2918" y="647"/>
                  </a:lnTo>
                  <a:lnTo>
                    <a:pt x="2953" y="545"/>
                  </a:lnTo>
                  <a:lnTo>
                    <a:pt x="2980" y="439"/>
                  </a:lnTo>
                  <a:lnTo>
                    <a:pt x="3000" y="332"/>
                  </a:lnTo>
                  <a:lnTo>
                    <a:pt x="3013" y="222"/>
                  </a:lnTo>
                  <a:lnTo>
                    <a:pt x="3017" y="10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93" name="Freeform 12"/>
            <p:cNvSpPr>
              <a:spLocks noEditPoints="1"/>
            </p:cNvSpPr>
            <p:nvPr/>
          </p:nvSpPr>
          <p:spPr bwMode="auto">
            <a:xfrm>
              <a:off x="11957050" y="-2608263"/>
              <a:ext cx="3078163" cy="4960938"/>
            </a:xfrm>
            <a:custGeom>
              <a:avLst/>
              <a:gdLst>
                <a:gd name="T0" fmla="*/ 1144 w 1939"/>
                <a:gd name="T1" fmla="*/ 3110 h 3125"/>
                <a:gd name="T2" fmla="*/ 1385 w 1939"/>
                <a:gd name="T3" fmla="*/ 3032 h 3125"/>
                <a:gd name="T4" fmla="*/ 1595 w 1939"/>
                <a:gd name="T5" fmla="*/ 2897 h 3125"/>
                <a:gd name="T6" fmla="*/ 1762 w 1939"/>
                <a:gd name="T7" fmla="*/ 2715 h 3125"/>
                <a:gd name="T8" fmla="*/ 1879 w 1939"/>
                <a:gd name="T9" fmla="*/ 2494 h 3125"/>
                <a:gd name="T10" fmla="*/ 1935 w 1939"/>
                <a:gd name="T11" fmla="*/ 2244 h 3125"/>
                <a:gd name="T12" fmla="*/ 1935 w 1939"/>
                <a:gd name="T13" fmla="*/ 882 h 3125"/>
                <a:gd name="T14" fmla="*/ 1879 w 1939"/>
                <a:gd name="T15" fmla="*/ 632 h 3125"/>
                <a:gd name="T16" fmla="*/ 1762 w 1939"/>
                <a:gd name="T17" fmla="*/ 411 h 3125"/>
                <a:gd name="T18" fmla="*/ 1595 w 1939"/>
                <a:gd name="T19" fmla="*/ 228 h 3125"/>
                <a:gd name="T20" fmla="*/ 1385 w 1939"/>
                <a:gd name="T21" fmla="*/ 94 h 3125"/>
                <a:gd name="T22" fmla="*/ 1144 w 1939"/>
                <a:gd name="T23" fmla="*/ 16 h 3125"/>
                <a:gd name="T24" fmla="*/ 881 w 1939"/>
                <a:gd name="T25" fmla="*/ 4 h 3125"/>
                <a:gd name="T26" fmla="*/ 631 w 1939"/>
                <a:gd name="T27" fmla="*/ 61 h 3125"/>
                <a:gd name="T28" fmla="*/ 410 w 1939"/>
                <a:gd name="T29" fmla="*/ 178 h 3125"/>
                <a:gd name="T30" fmla="*/ 228 w 1939"/>
                <a:gd name="T31" fmla="*/ 346 h 3125"/>
                <a:gd name="T32" fmla="*/ 93 w 1939"/>
                <a:gd name="T33" fmla="*/ 554 h 3125"/>
                <a:gd name="T34" fmla="*/ 15 w 1939"/>
                <a:gd name="T35" fmla="*/ 796 h 3125"/>
                <a:gd name="T36" fmla="*/ 0 w 1939"/>
                <a:gd name="T37" fmla="*/ 2155 h 3125"/>
                <a:gd name="T38" fmla="*/ 34 w 1939"/>
                <a:gd name="T39" fmla="*/ 2414 h 3125"/>
                <a:gd name="T40" fmla="*/ 133 w 1939"/>
                <a:gd name="T41" fmla="*/ 2646 h 3125"/>
                <a:gd name="T42" fmla="*/ 284 w 1939"/>
                <a:gd name="T43" fmla="*/ 2841 h 3125"/>
                <a:gd name="T44" fmla="*/ 479 w 1939"/>
                <a:gd name="T45" fmla="*/ 2993 h 3125"/>
                <a:gd name="T46" fmla="*/ 711 w 1939"/>
                <a:gd name="T47" fmla="*/ 3091 h 3125"/>
                <a:gd name="T48" fmla="*/ 969 w 1939"/>
                <a:gd name="T49" fmla="*/ 3125 h 3125"/>
                <a:gd name="T50" fmla="*/ 231 w 1939"/>
                <a:gd name="T51" fmla="*/ 818 h 3125"/>
                <a:gd name="T52" fmla="*/ 307 w 1939"/>
                <a:gd name="T53" fmla="*/ 611 h 3125"/>
                <a:gd name="T54" fmla="*/ 436 w 1939"/>
                <a:gd name="T55" fmla="*/ 437 h 3125"/>
                <a:gd name="T56" fmla="*/ 610 w 1939"/>
                <a:gd name="T57" fmla="*/ 308 h 3125"/>
                <a:gd name="T58" fmla="*/ 817 w 1939"/>
                <a:gd name="T59" fmla="*/ 232 h 3125"/>
                <a:gd name="T60" fmla="*/ 1046 w 1939"/>
                <a:gd name="T61" fmla="*/ 220 h 3125"/>
                <a:gd name="T62" fmla="*/ 1262 w 1939"/>
                <a:gd name="T63" fmla="*/ 275 h 3125"/>
                <a:gd name="T64" fmla="*/ 1449 w 1939"/>
                <a:gd name="T65" fmla="*/ 389 h 3125"/>
                <a:gd name="T66" fmla="*/ 1595 w 1939"/>
                <a:gd name="T67" fmla="*/ 548 h 3125"/>
                <a:gd name="T68" fmla="*/ 1690 w 1939"/>
                <a:gd name="T69" fmla="*/ 746 h 3125"/>
                <a:gd name="T70" fmla="*/ 1724 w 1939"/>
                <a:gd name="T71" fmla="*/ 970 h 3125"/>
                <a:gd name="T72" fmla="*/ 1708 w 1939"/>
                <a:gd name="T73" fmla="*/ 2308 h 3125"/>
                <a:gd name="T74" fmla="*/ 1633 w 1939"/>
                <a:gd name="T75" fmla="*/ 2515 h 3125"/>
                <a:gd name="T76" fmla="*/ 1503 w 1939"/>
                <a:gd name="T77" fmla="*/ 2689 h 3125"/>
                <a:gd name="T78" fmla="*/ 1329 w 1939"/>
                <a:gd name="T79" fmla="*/ 2818 h 3125"/>
                <a:gd name="T80" fmla="*/ 1121 w 1939"/>
                <a:gd name="T81" fmla="*/ 2894 h 3125"/>
                <a:gd name="T82" fmla="*/ 893 w 1939"/>
                <a:gd name="T83" fmla="*/ 2906 h 3125"/>
                <a:gd name="T84" fmla="*/ 676 w 1939"/>
                <a:gd name="T85" fmla="*/ 2850 h 3125"/>
                <a:gd name="T86" fmla="*/ 490 w 1939"/>
                <a:gd name="T87" fmla="*/ 2737 h 3125"/>
                <a:gd name="T88" fmla="*/ 345 w 1939"/>
                <a:gd name="T89" fmla="*/ 2578 h 3125"/>
                <a:gd name="T90" fmla="*/ 249 w 1939"/>
                <a:gd name="T91" fmla="*/ 2380 h 3125"/>
                <a:gd name="T92" fmla="*/ 215 w 1939"/>
                <a:gd name="T93" fmla="*/ 2155 h 3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9" h="3125">
                  <a:moveTo>
                    <a:pt x="969" y="3125"/>
                  </a:moveTo>
                  <a:lnTo>
                    <a:pt x="1058" y="3121"/>
                  </a:lnTo>
                  <a:lnTo>
                    <a:pt x="1144" y="3110"/>
                  </a:lnTo>
                  <a:lnTo>
                    <a:pt x="1227" y="3091"/>
                  </a:lnTo>
                  <a:lnTo>
                    <a:pt x="1308" y="3065"/>
                  </a:lnTo>
                  <a:lnTo>
                    <a:pt x="1385" y="3032"/>
                  </a:lnTo>
                  <a:lnTo>
                    <a:pt x="1458" y="2993"/>
                  </a:lnTo>
                  <a:lnTo>
                    <a:pt x="1529" y="2948"/>
                  </a:lnTo>
                  <a:lnTo>
                    <a:pt x="1595" y="2897"/>
                  </a:lnTo>
                  <a:lnTo>
                    <a:pt x="1655" y="2841"/>
                  </a:lnTo>
                  <a:lnTo>
                    <a:pt x="1711" y="2780"/>
                  </a:lnTo>
                  <a:lnTo>
                    <a:pt x="1762" y="2715"/>
                  </a:lnTo>
                  <a:lnTo>
                    <a:pt x="1807" y="2646"/>
                  </a:lnTo>
                  <a:lnTo>
                    <a:pt x="1846" y="2571"/>
                  </a:lnTo>
                  <a:lnTo>
                    <a:pt x="1879" y="2494"/>
                  </a:lnTo>
                  <a:lnTo>
                    <a:pt x="1905" y="2414"/>
                  </a:lnTo>
                  <a:lnTo>
                    <a:pt x="1923" y="2330"/>
                  </a:lnTo>
                  <a:lnTo>
                    <a:pt x="1935" y="2244"/>
                  </a:lnTo>
                  <a:lnTo>
                    <a:pt x="1939" y="2155"/>
                  </a:lnTo>
                  <a:lnTo>
                    <a:pt x="1939" y="970"/>
                  </a:lnTo>
                  <a:lnTo>
                    <a:pt x="1935" y="882"/>
                  </a:lnTo>
                  <a:lnTo>
                    <a:pt x="1923" y="796"/>
                  </a:lnTo>
                  <a:lnTo>
                    <a:pt x="1905" y="712"/>
                  </a:lnTo>
                  <a:lnTo>
                    <a:pt x="1879" y="632"/>
                  </a:lnTo>
                  <a:lnTo>
                    <a:pt x="1846" y="554"/>
                  </a:lnTo>
                  <a:lnTo>
                    <a:pt x="1807" y="480"/>
                  </a:lnTo>
                  <a:lnTo>
                    <a:pt x="1762" y="411"/>
                  </a:lnTo>
                  <a:lnTo>
                    <a:pt x="1711" y="346"/>
                  </a:lnTo>
                  <a:lnTo>
                    <a:pt x="1655" y="284"/>
                  </a:lnTo>
                  <a:lnTo>
                    <a:pt x="1595" y="228"/>
                  </a:lnTo>
                  <a:lnTo>
                    <a:pt x="1529" y="178"/>
                  </a:lnTo>
                  <a:lnTo>
                    <a:pt x="1458" y="132"/>
                  </a:lnTo>
                  <a:lnTo>
                    <a:pt x="1385" y="94"/>
                  </a:lnTo>
                  <a:lnTo>
                    <a:pt x="1308" y="61"/>
                  </a:lnTo>
                  <a:lnTo>
                    <a:pt x="1227" y="35"/>
                  </a:lnTo>
                  <a:lnTo>
                    <a:pt x="1144" y="16"/>
                  </a:lnTo>
                  <a:lnTo>
                    <a:pt x="1058" y="4"/>
                  </a:lnTo>
                  <a:lnTo>
                    <a:pt x="969" y="0"/>
                  </a:lnTo>
                  <a:lnTo>
                    <a:pt x="881" y="4"/>
                  </a:lnTo>
                  <a:lnTo>
                    <a:pt x="795" y="16"/>
                  </a:lnTo>
                  <a:lnTo>
                    <a:pt x="711" y="35"/>
                  </a:lnTo>
                  <a:lnTo>
                    <a:pt x="631" y="61"/>
                  </a:lnTo>
                  <a:lnTo>
                    <a:pt x="554" y="94"/>
                  </a:lnTo>
                  <a:lnTo>
                    <a:pt x="479" y="132"/>
                  </a:lnTo>
                  <a:lnTo>
                    <a:pt x="410" y="178"/>
                  </a:lnTo>
                  <a:lnTo>
                    <a:pt x="345" y="228"/>
                  </a:lnTo>
                  <a:lnTo>
                    <a:pt x="284" y="284"/>
                  </a:lnTo>
                  <a:lnTo>
                    <a:pt x="228" y="346"/>
                  </a:lnTo>
                  <a:lnTo>
                    <a:pt x="177" y="411"/>
                  </a:lnTo>
                  <a:lnTo>
                    <a:pt x="133" y="480"/>
                  </a:lnTo>
                  <a:lnTo>
                    <a:pt x="93" y="554"/>
                  </a:lnTo>
                  <a:lnTo>
                    <a:pt x="61" y="632"/>
                  </a:lnTo>
                  <a:lnTo>
                    <a:pt x="34" y="712"/>
                  </a:lnTo>
                  <a:lnTo>
                    <a:pt x="15" y="796"/>
                  </a:lnTo>
                  <a:lnTo>
                    <a:pt x="4" y="882"/>
                  </a:lnTo>
                  <a:lnTo>
                    <a:pt x="0" y="970"/>
                  </a:lnTo>
                  <a:lnTo>
                    <a:pt x="0" y="2155"/>
                  </a:lnTo>
                  <a:lnTo>
                    <a:pt x="4" y="2244"/>
                  </a:lnTo>
                  <a:lnTo>
                    <a:pt x="15" y="2330"/>
                  </a:lnTo>
                  <a:lnTo>
                    <a:pt x="34" y="2414"/>
                  </a:lnTo>
                  <a:lnTo>
                    <a:pt x="61" y="2494"/>
                  </a:lnTo>
                  <a:lnTo>
                    <a:pt x="93" y="2571"/>
                  </a:lnTo>
                  <a:lnTo>
                    <a:pt x="133" y="2646"/>
                  </a:lnTo>
                  <a:lnTo>
                    <a:pt x="177" y="2715"/>
                  </a:lnTo>
                  <a:lnTo>
                    <a:pt x="228" y="2780"/>
                  </a:lnTo>
                  <a:lnTo>
                    <a:pt x="284" y="2841"/>
                  </a:lnTo>
                  <a:lnTo>
                    <a:pt x="345" y="2897"/>
                  </a:lnTo>
                  <a:lnTo>
                    <a:pt x="410" y="2948"/>
                  </a:lnTo>
                  <a:lnTo>
                    <a:pt x="479" y="2993"/>
                  </a:lnTo>
                  <a:lnTo>
                    <a:pt x="554" y="3032"/>
                  </a:lnTo>
                  <a:lnTo>
                    <a:pt x="631" y="3065"/>
                  </a:lnTo>
                  <a:lnTo>
                    <a:pt x="711" y="3091"/>
                  </a:lnTo>
                  <a:lnTo>
                    <a:pt x="795" y="3110"/>
                  </a:lnTo>
                  <a:lnTo>
                    <a:pt x="881" y="3121"/>
                  </a:lnTo>
                  <a:lnTo>
                    <a:pt x="969" y="3125"/>
                  </a:lnTo>
                  <a:close/>
                  <a:moveTo>
                    <a:pt x="215" y="970"/>
                  </a:moveTo>
                  <a:lnTo>
                    <a:pt x="219" y="893"/>
                  </a:lnTo>
                  <a:lnTo>
                    <a:pt x="231" y="818"/>
                  </a:lnTo>
                  <a:lnTo>
                    <a:pt x="249" y="746"/>
                  </a:lnTo>
                  <a:lnTo>
                    <a:pt x="275" y="677"/>
                  </a:lnTo>
                  <a:lnTo>
                    <a:pt x="307" y="611"/>
                  </a:lnTo>
                  <a:lnTo>
                    <a:pt x="345" y="548"/>
                  </a:lnTo>
                  <a:lnTo>
                    <a:pt x="388" y="491"/>
                  </a:lnTo>
                  <a:lnTo>
                    <a:pt x="436" y="437"/>
                  </a:lnTo>
                  <a:lnTo>
                    <a:pt x="490" y="389"/>
                  </a:lnTo>
                  <a:lnTo>
                    <a:pt x="548" y="344"/>
                  </a:lnTo>
                  <a:lnTo>
                    <a:pt x="610" y="308"/>
                  </a:lnTo>
                  <a:lnTo>
                    <a:pt x="676" y="275"/>
                  </a:lnTo>
                  <a:lnTo>
                    <a:pt x="745" y="250"/>
                  </a:lnTo>
                  <a:lnTo>
                    <a:pt x="817" y="232"/>
                  </a:lnTo>
                  <a:lnTo>
                    <a:pt x="893" y="220"/>
                  </a:lnTo>
                  <a:lnTo>
                    <a:pt x="969" y="216"/>
                  </a:lnTo>
                  <a:lnTo>
                    <a:pt x="1046" y="220"/>
                  </a:lnTo>
                  <a:lnTo>
                    <a:pt x="1121" y="232"/>
                  </a:lnTo>
                  <a:lnTo>
                    <a:pt x="1194" y="250"/>
                  </a:lnTo>
                  <a:lnTo>
                    <a:pt x="1262" y="275"/>
                  </a:lnTo>
                  <a:lnTo>
                    <a:pt x="1329" y="308"/>
                  </a:lnTo>
                  <a:lnTo>
                    <a:pt x="1390" y="344"/>
                  </a:lnTo>
                  <a:lnTo>
                    <a:pt x="1449" y="389"/>
                  </a:lnTo>
                  <a:lnTo>
                    <a:pt x="1503" y="437"/>
                  </a:lnTo>
                  <a:lnTo>
                    <a:pt x="1551" y="491"/>
                  </a:lnTo>
                  <a:lnTo>
                    <a:pt x="1595" y="548"/>
                  </a:lnTo>
                  <a:lnTo>
                    <a:pt x="1633" y="611"/>
                  </a:lnTo>
                  <a:lnTo>
                    <a:pt x="1664" y="677"/>
                  </a:lnTo>
                  <a:lnTo>
                    <a:pt x="1690" y="746"/>
                  </a:lnTo>
                  <a:lnTo>
                    <a:pt x="1708" y="818"/>
                  </a:lnTo>
                  <a:lnTo>
                    <a:pt x="1720" y="893"/>
                  </a:lnTo>
                  <a:lnTo>
                    <a:pt x="1724" y="970"/>
                  </a:lnTo>
                  <a:lnTo>
                    <a:pt x="1724" y="2155"/>
                  </a:lnTo>
                  <a:lnTo>
                    <a:pt x="1720" y="2232"/>
                  </a:lnTo>
                  <a:lnTo>
                    <a:pt x="1708" y="2308"/>
                  </a:lnTo>
                  <a:lnTo>
                    <a:pt x="1690" y="2380"/>
                  </a:lnTo>
                  <a:lnTo>
                    <a:pt x="1664" y="2449"/>
                  </a:lnTo>
                  <a:lnTo>
                    <a:pt x="1633" y="2515"/>
                  </a:lnTo>
                  <a:lnTo>
                    <a:pt x="1595" y="2578"/>
                  </a:lnTo>
                  <a:lnTo>
                    <a:pt x="1551" y="2635"/>
                  </a:lnTo>
                  <a:lnTo>
                    <a:pt x="1503" y="2689"/>
                  </a:lnTo>
                  <a:lnTo>
                    <a:pt x="1449" y="2737"/>
                  </a:lnTo>
                  <a:lnTo>
                    <a:pt x="1390" y="2780"/>
                  </a:lnTo>
                  <a:lnTo>
                    <a:pt x="1329" y="2818"/>
                  </a:lnTo>
                  <a:lnTo>
                    <a:pt x="1262" y="2850"/>
                  </a:lnTo>
                  <a:lnTo>
                    <a:pt x="1194" y="2876"/>
                  </a:lnTo>
                  <a:lnTo>
                    <a:pt x="1121" y="2894"/>
                  </a:lnTo>
                  <a:lnTo>
                    <a:pt x="1046" y="2906"/>
                  </a:lnTo>
                  <a:lnTo>
                    <a:pt x="969" y="2910"/>
                  </a:lnTo>
                  <a:lnTo>
                    <a:pt x="893" y="2906"/>
                  </a:lnTo>
                  <a:lnTo>
                    <a:pt x="817" y="2894"/>
                  </a:lnTo>
                  <a:lnTo>
                    <a:pt x="745" y="2876"/>
                  </a:lnTo>
                  <a:lnTo>
                    <a:pt x="676" y="2850"/>
                  </a:lnTo>
                  <a:lnTo>
                    <a:pt x="610" y="2818"/>
                  </a:lnTo>
                  <a:lnTo>
                    <a:pt x="548" y="2780"/>
                  </a:lnTo>
                  <a:lnTo>
                    <a:pt x="490" y="2737"/>
                  </a:lnTo>
                  <a:lnTo>
                    <a:pt x="436" y="2689"/>
                  </a:lnTo>
                  <a:lnTo>
                    <a:pt x="388" y="2635"/>
                  </a:lnTo>
                  <a:lnTo>
                    <a:pt x="345" y="2578"/>
                  </a:lnTo>
                  <a:lnTo>
                    <a:pt x="307" y="2515"/>
                  </a:lnTo>
                  <a:lnTo>
                    <a:pt x="275" y="2449"/>
                  </a:lnTo>
                  <a:lnTo>
                    <a:pt x="249" y="2380"/>
                  </a:lnTo>
                  <a:lnTo>
                    <a:pt x="231" y="2308"/>
                  </a:lnTo>
                  <a:lnTo>
                    <a:pt x="219" y="2232"/>
                  </a:lnTo>
                  <a:lnTo>
                    <a:pt x="215" y="2155"/>
                  </a:lnTo>
                  <a:lnTo>
                    <a:pt x="215" y="9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sp>
        <p:nvSpPr>
          <p:cNvPr id="95" name="六边形 94"/>
          <p:cNvSpPr/>
          <p:nvPr/>
        </p:nvSpPr>
        <p:spPr>
          <a:xfrm rot="5400000">
            <a:off x="10189554" y="4967324"/>
            <a:ext cx="192642" cy="166070"/>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96" name="六边形 95"/>
          <p:cNvSpPr/>
          <p:nvPr/>
        </p:nvSpPr>
        <p:spPr>
          <a:xfrm rot="5400000">
            <a:off x="9640882" y="5534839"/>
            <a:ext cx="324753" cy="279960"/>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7" name="六边形 96"/>
          <p:cNvSpPr/>
          <p:nvPr/>
        </p:nvSpPr>
        <p:spPr>
          <a:xfrm rot="5400000">
            <a:off x="981091" y="2245012"/>
            <a:ext cx="270452" cy="233148"/>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6" name="图片 5">
            <a:extLst>
              <a:ext uri="{FF2B5EF4-FFF2-40B4-BE49-F238E27FC236}">
                <a16:creationId xmlns:a16="http://schemas.microsoft.com/office/drawing/2014/main" id="{B363E6B2-6BE9-4509-8E13-A3872C9FCA9A}"/>
              </a:ext>
            </a:extLst>
          </p:cNvPr>
          <p:cNvPicPr>
            <a:picLocks noChangeAspect="1"/>
          </p:cNvPicPr>
          <p:nvPr/>
        </p:nvPicPr>
        <p:blipFill rotWithShape="1">
          <a:blip r:embed="rId2">
            <a:extLst>
              <a:ext uri="{28A0092B-C50C-407E-A947-70E740481C1C}">
                <a14:useLocalDpi xmlns:a14="http://schemas.microsoft.com/office/drawing/2010/main" val="0"/>
              </a:ext>
            </a:extLst>
          </a:blip>
          <a:srcRect t="28216" b="20533"/>
          <a:stretch/>
        </p:blipFill>
        <p:spPr>
          <a:xfrm>
            <a:off x="3659994" y="2376993"/>
            <a:ext cx="5124264" cy="1285726"/>
          </a:xfrm>
          <a:prstGeom prst="rect">
            <a:avLst/>
          </a:prstGeom>
        </p:spPr>
      </p:pic>
    </p:spTree>
    <p:extLst>
      <p:ext uri="{BB962C8B-B14F-4D97-AF65-F5344CB8AC3E}">
        <p14:creationId xmlns:p14="http://schemas.microsoft.com/office/powerpoint/2010/main" val="2906373006"/>
      </p:ext>
    </p:extLst>
  </p:cSld>
  <p:clrMapOvr>
    <a:masterClrMapping/>
  </p:clrMapOvr>
  <mc:AlternateContent xmlns:mc="http://schemas.openxmlformats.org/markup-compatibility/2006" xmlns:p14="http://schemas.microsoft.com/office/powerpoint/2010/main">
    <mc:Choice Requires="p14">
      <p:transition p14:dur="0" advTm="3494"/>
    </mc:Choice>
    <mc:Fallback xmlns="">
      <p:transition advTm="34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750"/>
                                        <p:tgtEl>
                                          <p:spTgt spid="7"/>
                                        </p:tgtEl>
                                      </p:cBhvr>
                                    </p:animEffect>
                                  </p:childTnLst>
                                </p:cTn>
                              </p:par>
                            </p:childTnLst>
                          </p:cTn>
                        </p:par>
                        <p:par>
                          <p:cTn id="8" fill="hold">
                            <p:stCondLst>
                              <p:cond delay="750"/>
                            </p:stCondLst>
                            <p:childTnLst>
                              <p:par>
                                <p:cTn id="9" presetID="37"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250"/>
                                        <p:tgtEl>
                                          <p:spTgt spid="5"/>
                                        </p:tgtEl>
                                      </p:cBhvr>
                                    </p:animEffect>
                                    <p:anim calcmode="lin" valueType="num">
                                      <p:cBhvr>
                                        <p:cTn id="12" dur="1250" fill="hold"/>
                                        <p:tgtEl>
                                          <p:spTgt spid="5"/>
                                        </p:tgtEl>
                                        <p:attrNameLst>
                                          <p:attrName>ppt_x</p:attrName>
                                        </p:attrNameLst>
                                      </p:cBhvr>
                                      <p:tavLst>
                                        <p:tav tm="0">
                                          <p:val>
                                            <p:strVal val="#ppt_x"/>
                                          </p:val>
                                        </p:tav>
                                        <p:tav tm="100000">
                                          <p:val>
                                            <p:strVal val="#ppt_x"/>
                                          </p:val>
                                        </p:tav>
                                      </p:tavLst>
                                    </p:anim>
                                    <p:anim calcmode="lin" valueType="num">
                                      <p:cBhvr>
                                        <p:cTn id="13" dur="1125" decel="100000" fill="hold"/>
                                        <p:tgtEl>
                                          <p:spTgt spid="5"/>
                                        </p:tgtEl>
                                        <p:attrNameLst>
                                          <p:attrName>ppt_y</p:attrName>
                                        </p:attrNameLst>
                                      </p:cBhvr>
                                      <p:tavLst>
                                        <p:tav tm="0">
                                          <p:val>
                                            <p:strVal val="#ppt_y+1"/>
                                          </p:val>
                                        </p:tav>
                                        <p:tav tm="100000">
                                          <p:val>
                                            <p:strVal val="#ppt_y-.03"/>
                                          </p:val>
                                        </p:tav>
                                      </p:tavLst>
                                    </p:anim>
                                    <p:anim calcmode="lin" valueType="num">
                                      <p:cBhvr>
                                        <p:cTn id="14" dur="125" accel="100000" fill="hold">
                                          <p:stCondLst>
                                            <p:cond delay="1125"/>
                                          </p:stCondLst>
                                        </p:cTn>
                                        <p:tgtEl>
                                          <p:spTgt spid="5"/>
                                        </p:tgtEl>
                                        <p:attrNameLst>
                                          <p:attrName>ppt_y</p:attrName>
                                        </p:attrNameLst>
                                      </p:cBhvr>
                                      <p:tavLst>
                                        <p:tav tm="0">
                                          <p:val>
                                            <p:strVal val="#ppt_y-.03"/>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nodePh="1">
                                  <p:stCondLst>
                                    <p:cond delay="0"/>
                                  </p:stCondLst>
                                  <p:endCondLst>
                                    <p:cond evt="begin" delay="0">
                                      <p:tn val="18"/>
                                    </p:cond>
                                  </p:end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par>
                                <p:cTn id="21" presetID="10" presetClass="entr" presetSubtype="0"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fade">
                                      <p:cBhvr>
                                        <p:cTn id="23" dur="500"/>
                                        <p:tgtEl>
                                          <p:spTgt spid="91"/>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96"/>
                                        </p:tgtEl>
                                        <p:attrNameLst>
                                          <p:attrName>style.visibility</p:attrName>
                                        </p:attrNameLst>
                                      </p:cBhvr>
                                      <p:to>
                                        <p:strVal val="visible"/>
                                      </p:to>
                                    </p:set>
                                    <p:anim calcmode="lin" valueType="num">
                                      <p:cBhvr>
                                        <p:cTn id="27" dur="400" fill="hold"/>
                                        <p:tgtEl>
                                          <p:spTgt spid="96"/>
                                        </p:tgtEl>
                                        <p:attrNameLst>
                                          <p:attrName>ppt_w</p:attrName>
                                        </p:attrNameLst>
                                      </p:cBhvr>
                                      <p:tavLst>
                                        <p:tav tm="0">
                                          <p:val>
                                            <p:fltVal val="0"/>
                                          </p:val>
                                        </p:tav>
                                        <p:tav tm="100000">
                                          <p:val>
                                            <p:strVal val="#ppt_w"/>
                                          </p:val>
                                        </p:tav>
                                      </p:tavLst>
                                    </p:anim>
                                    <p:anim calcmode="lin" valueType="num">
                                      <p:cBhvr>
                                        <p:cTn id="28" dur="400" fill="hold"/>
                                        <p:tgtEl>
                                          <p:spTgt spid="96"/>
                                        </p:tgtEl>
                                        <p:attrNameLst>
                                          <p:attrName>ppt_h</p:attrName>
                                        </p:attrNameLst>
                                      </p:cBhvr>
                                      <p:tavLst>
                                        <p:tav tm="0">
                                          <p:val>
                                            <p:fltVal val="0"/>
                                          </p:val>
                                        </p:tav>
                                        <p:tav tm="100000">
                                          <p:val>
                                            <p:strVal val="#ppt_h"/>
                                          </p:val>
                                        </p:tav>
                                      </p:tavLst>
                                    </p:anim>
                                    <p:animEffect transition="in" filter="fade">
                                      <p:cBhvr>
                                        <p:cTn id="29" dur="400"/>
                                        <p:tgtEl>
                                          <p:spTgt spid="96"/>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95"/>
                                        </p:tgtEl>
                                        <p:attrNameLst>
                                          <p:attrName>style.visibility</p:attrName>
                                        </p:attrNameLst>
                                      </p:cBhvr>
                                      <p:to>
                                        <p:strVal val="visible"/>
                                      </p:to>
                                    </p:set>
                                    <p:anim calcmode="lin" valueType="num">
                                      <p:cBhvr>
                                        <p:cTn id="32" dur="400" fill="hold"/>
                                        <p:tgtEl>
                                          <p:spTgt spid="95"/>
                                        </p:tgtEl>
                                        <p:attrNameLst>
                                          <p:attrName>ppt_w</p:attrName>
                                        </p:attrNameLst>
                                      </p:cBhvr>
                                      <p:tavLst>
                                        <p:tav tm="0">
                                          <p:val>
                                            <p:fltVal val="0"/>
                                          </p:val>
                                        </p:tav>
                                        <p:tav tm="100000">
                                          <p:val>
                                            <p:strVal val="#ppt_w"/>
                                          </p:val>
                                        </p:tav>
                                      </p:tavLst>
                                    </p:anim>
                                    <p:anim calcmode="lin" valueType="num">
                                      <p:cBhvr>
                                        <p:cTn id="33" dur="400" fill="hold"/>
                                        <p:tgtEl>
                                          <p:spTgt spid="95"/>
                                        </p:tgtEl>
                                        <p:attrNameLst>
                                          <p:attrName>ppt_h</p:attrName>
                                        </p:attrNameLst>
                                      </p:cBhvr>
                                      <p:tavLst>
                                        <p:tav tm="0">
                                          <p:val>
                                            <p:fltVal val="0"/>
                                          </p:val>
                                        </p:tav>
                                        <p:tav tm="100000">
                                          <p:val>
                                            <p:strVal val="#ppt_h"/>
                                          </p:val>
                                        </p:tav>
                                      </p:tavLst>
                                    </p:anim>
                                    <p:animEffect transition="in" filter="fade">
                                      <p:cBhvr>
                                        <p:cTn id="34" dur="400"/>
                                        <p:tgtEl>
                                          <p:spTgt spid="95"/>
                                        </p:tgtEl>
                                      </p:cBhvr>
                                    </p:animEffect>
                                  </p:childTnLst>
                                </p:cTn>
                              </p:par>
                              <p:par>
                                <p:cTn id="35" presetID="53" presetClass="entr" presetSubtype="16" fill="hold" grpId="0" nodeType="withEffect">
                                  <p:stCondLst>
                                    <p:cond delay="250"/>
                                  </p:stCondLst>
                                  <p:childTnLst>
                                    <p:set>
                                      <p:cBhvr>
                                        <p:cTn id="36" dur="1" fill="hold">
                                          <p:stCondLst>
                                            <p:cond delay="0"/>
                                          </p:stCondLst>
                                        </p:cTn>
                                        <p:tgtEl>
                                          <p:spTgt spid="97"/>
                                        </p:tgtEl>
                                        <p:attrNameLst>
                                          <p:attrName>style.visibility</p:attrName>
                                        </p:attrNameLst>
                                      </p:cBhvr>
                                      <p:to>
                                        <p:strVal val="visible"/>
                                      </p:to>
                                    </p:set>
                                    <p:anim calcmode="lin" valueType="num">
                                      <p:cBhvr>
                                        <p:cTn id="37" dur="400" fill="hold"/>
                                        <p:tgtEl>
                                          <p:spTgt spid="97"/>
                                        </p:tgtEl>
                                        <p:attrNameLst>
                                          <p:attrName>ppt_w</p:attrName>
                                        </p:attrNameLst>
                                      </p:cBhvr>
                                      <p:tavLst>
                                        <p:tav tm="0">
                                          <p:val>
                                            <p:fltVal val="0"/>
                                          </p:val>
                                        </p:tav>
                                        <p:tav tm="100000">
                                          <p:val>
                                            <p:strVal val="#ppt_w"/>
                                          </p:val>
                                        </p:tav>
                                      </p:tavLst>
                                    </p:anim>
                                    <p:anim calcmode="lin" valueType="num">
                                      <p:cBhvr>
                                        <p:cTn id="38" dur="400" fill="hold"/>
                                        <p:tgtEl>
                                          <p:spTgt spid="97"/>
                                        </p:tgtEl>
                                        <p:attrNameLst>
                                          <p:attrName>ppt_h</p:attrName>
                                        </p:attrNameLst>
                                      </p:cBhvr>
                                      <p:tavLst>
                                        <p:tav tm="0">
                                          <p:val>
                                            <p:fltVal val="0"/>
                                          </p:val>
                                        </p:tav>
                                        <p:tav tm="100000">
                                          <p:val>
                                            <p:strVal val="#ppt_h"/>
                                          </p:val>
                                        </p:tav>
                                      </p:tavLst>
                                    </p:anim>
                                    <p:animEffect transition="in" filter="fade">
                                      <p:cBhvr>
                                        <p:cTn id="39"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88" grpId="0"/>
      <p:bldP spid="89" grpId="0"/>
      <p:bldP spid="95" grpId="0" animBg="1"/>
      <p:bldP spid="96" grpId="0" animBg="1"/>
      <p:bldP spid="9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8886825" y="411602"/>
            <a:ext cx="2243515" cy="581826"/>
          </a:xfrm>
          <a:prstGeom prst="rect">
            <a:avLst/>
          </a:prstGeom>
          <a:noFill/>
        </p:spPr>
        <p:txBody>
          <a:bodyPr wrap="square" rtlCol="0">
            <a:spAutoFit/>
          </a:bodyPr>
          <a:lstStyle/>
          <a:p>
            <a:pPr algn="r">
              <a:lnSpc>
                <a:spcPct val="150000"/>
              </a:lnSpc>
            </a:pPr>
            <a:r>
              <a:rPr lang="en-US" altLang="zh-CN" sz="2400" b="1" spc="300" dirty="0" smtClean="0">
                <a:latin typeface="Hiragino Sans GB W3" panose="020B0300000000000000" pitchFamily="34" charset="-122"/>
                <a:ea typeface="Hiragino Sans GB W3" panose="020B0300000000000000" pitchFamily="34" charset="-122"/>
              </a:rPr>
              <a:t>1.1 </a:t>
            </a:r>
            <a:r>
              <a:rPr lang="zh-CN" altLang="en-US" sz="2400" b="1" spc="300" dirty="0" smtClean="0">
                <a:latin typeface="Hiragino Sans GB W3" panose="020B0300000000000000" pitchFamily="34" charset="-122"/>
                <a:ea typeface="Hiragino Sans GB W3" panose="020B0300000000000000" pitchFamily="34" charset="-122"/>
              </a:rPr>
              <a:t>研究</a:t>
            </a:r>
            <a:r>
              <a:rPr lang="zh-CN" altLang="en-US" sz="2400" b="1" spc="300" dirty="0">
                <a:latin typeface="Hiragino Sans GB W3" panose="020B0300000000000000" pitchFamily="34" charset="-122"/>
                <a:ea typeface="Hiragino Sans GB W3" panose="020B0300000000000000" pitchFamily="34" charset="-122"/>
              </a:rPr>
              <a:t>背景</a:t>
            </a:r>
          </a:p>
        </p:txBody>
      </p:sp>
      <p:sp>
        <p:nvSpPr>
          <p:cNvPr id="27" name="矩形 26"/>
          <p:cNvSpPr/>
          <p:nvPr/>
        </p:nvSpPr>
        <p:spPr>
          <a:xfrm>
            <a:off x="9297657" y="918576"/>
            <a:ext cx="1787015" cy="296813"/>
          </a:xfrm>
          <a:prstGeom prst="rect">
            <a:avLst/>
          </a:prstGeom>
          <a:noFill/>
        </p:spPr>
        <p:txBody>
          <a:bodyPr wrap="square" rtlCol="0">
            <a:spAutoFit/>
          </a:bodyPr>
          <a:lstStyle/>
          <a:p>
            <a:pPr algn="r">
              <a:lnSpc>
                <a:spcPct val="150000"/>
              </a:lnSpc>
            </a:pPr>
            <a:r>
              <a:rPr lang="en-US" altLang="zh-CN" sz="1050" dirty="0">
                <a:latin typeface="造字工房悦黑体验版常规体" pitchFamily="50" charset="-122"/>
                <a:ea typeface="造字工房悦黑体验版常规体" pitchFamily="50" charset="-122"/>
              </a:rPr>
              <a:t>Research </a:t>
            </a:r>
            <a:r>
              <a:rPr lang="en-US" altLang="zh-CN" sz="1050" dirty="0" smtClean="0">
                <a:latin typeface="造字工房悦黑体验版常规体" pitchFamily="50" charset="-122"/>
                <a:ea typeface="造字工房悦黑体验版常规体" pitchFamily="50" charset="-122"/>
              </a:rPr>
              <a:t>Background</a:t>
            </a:r>
            <a:endParaRPr lang="zh-CN" altLang="en-US" sz="1050" dirty="0">
              <a:latin typeface="造字工房悦黑体验版常规体" pitchFamily="50" charset="-122"/>
              <a:ea typeface="造字工房悦黑体验版常规体" pitchFamily="50" charset="-122"/>
            </a:endParaRPr>
          </a:p>
        </p:txBody>
      </p:sp>
      <p:cxnSp>
        <p:nvCxnSpPr>
          <p:cNvPr id="28" name="直接连接符 27"/>
          <p:cNvCxnSpPr/>
          <p:nvPr/>
        </p:nvCxnSpPr>
        <p:spPr>
          <a:xfrm>
            <a:off x="10590627" y="1520838"/>
            <a:ext cx="3265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308270" y="1520838"/>
            <a:ext cx="6350146"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Arial" panose="020B0604020202020204" pitchFamily="34" charset="0"/>
              <a:buChar char="•"/>
            </a:pPr>
            <a:r>
              <a:rPr lang="zh-CN" altLang="zh-CN" dirty="0"/>
              <a:t>地价是反映土地市场和土地供需状况的“晴雨表”，也是政府调控土地市场的重要杠杆</a:t>
            </a:r>
            <a:r>
              <a:rPr lang="zh-CN" altLang="zh-CN" dirty="0" smtClean="0"/>
              <a:t>。</a:t>
            </a:r>
            <a:endParaRPr lang="en-US" altLang="zh-CN" dirty="0" smtClean="0"/>
          </a:p>
          <a:p>
            <a:pPr marL="285750" indent="-285750">
              <a:lnSpc>
                <a:spcPct val="200000"/>
              </a:lnSpc>
              <a:buFont typeface="Arial" panose="020B0604020202020204" pitchFamily="34" charset="0"/>
              <a:buChar char="•"/>
            </a:pPr>
            <a:r>
              <a:rPr lang="zh-CN" altLang="en-US" dirty="0" smtClean="0"/>
              <a:t>住宅</a:t>
            </a:r>
            <a:r>
              <a:rPr lang="zh-CN" altLang="zh-CN" dirty="0" smtClean="0"/>
              <a:t>地价</a:t>
            </a:r>
            <a:r>
              <a:rPr lang="zh-CN" altLang="en-US" dirty="0" smtClean="0"/>
              <a:t>与房价</a:t>
            </a:r>
            <a:r>
              <a:rPr lang="zh-CN" altLang="en-US" dirty="0"/>
              <a:t>都</a:t>
            </a:r>
            <a:r>
              <a:rPr lang="zh-CN" altLang="zh-CN" dirty="0"/>
              <a:t>与邻里和区位特征</a:t>
            </a:r>
            <a:r>
              <a:rPr lang="zh-CN" altLang="zh-CN" dirty="0" smtClean="0"/>
              <a:t>密切相关</a:t>
            </a:r>
            <a:r>
              <a:rPr lang="zh-CN" altLang="en-US" dirty="0" smtClean="0"/>
              <a:t>，并</a:t>
            </a:r>
            <a:r>
              <a:rPr lang="zh-CN" altLang="zh-CN" dirty="0" smtClean="0"/>
              <a:t>在</a:t>
            </a:r>
            <a:r>
              <a:rPr lang="zh-CN" altLang="zh-CN" dirty="0"/>
              <a:t>一定程度上决定了住宅</a:t>
            </a:r>
            <a:r>
              <a:rPr lang="zh-CN" altLang="zh-CN" dirty="0" smtClean="0"/>
              <a:t>价格</a:t>
            </a:r>
            <a:r>
              <a:rPr lang="zh-CN" altLang="en-US" dirty="0" smtClean="0"/>
              <a:t>的空间分异。</a:t>
            </a:r>
            <a:endParaRPr lang="en-US" altLang="zh-CN" dirty="0" smtClean="0"/>
          </a:p>
          <a:p>
            <a:pPr marL="285750" indent="-285750">
              <a:lnSpc>
                <a:spcPct val="200000"/>
              </a:lnSpc>
              <a:buFont typeface="Arial" panose="020B0604020202020204" pitchFamily="34" charset="0"/>
              <a:buChar char="•"/>
            </a:pPr>
            <a:r>
              <a:rPr lang="zh-CN" altLang="zh-CN" dirty="0"/>
              <a:t>在当今的高房价时代，住宅价格问题已成为政府和居民持续关注的</a:t>
            </a:r>
            <a:r>
              <a:rPr lang="zh-CN" altLang="zh-CN" dirty="0" smtClean="0"/>
              <a:t>焦点</a:t>
            </a:r>
            <a:r>
              <a:rPr lang="zh-CN" altLang="en-US" dirty="0" smtClean="0"/>
              <a:t>。</a:t>
            </a:r>
            <a:endParaRPr lang="en-US" altLang="zh-CN" dirty="0" smtClean="0"/>
          </a:p>
          <a:p>
            <a:pPr marL="285750" indent="-285750">
              <a:lnSpc>
                <a:spcPct val="200000"/>
              </a:lnSpc>
              <a:buFont typeface="Arial" panose="020B0604020202020204" pitchFamily="34" charset="0"/>
              <a:buChar char="•"/>
            </a:pPr>
            <a:r>
              <a:rPr lang="zh-CN" altLang="zh-CN" dirty="0"/>
              <a:t>为抑制房价过高过快上涨，我国房地产市场的调控政策正由统一的宏观调控转向差异性、精细化发展。</a:t>
            </a: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993" y="1066982"/>
            <a:ext cx="3422059" cy="4912046"/>
          </a:xfrm>
          <a:prstGeom prst="rect">
            <a:avLst/>
          </a:prstGeom>
        </p:spPr>
      </p:pic>
    </p:spTree>
    <p:extLst>
      <p:ext uri="{BB962C8B-B14F-4D97-AF65-F5344CB8AC3E}">
        <p14:creationId xmlns:p14="http://schemas.microsoft.com/office/powerpoint/2010/main" val="2922642243"/>
      </p:ext>
    </p:extLst>
  </p:cSld>
  <p:clrMapOvr>
    <a:masterClrMapping/>
  </p:clrMapOvr>
  <mc:AlternateContent xmlns:mc="http://schemas.openxmlformats.org/markup-compatibility/2006" xmlns:p14="http://schemas.microsoft.com/office/powerpoint/2010/main">
    <mc:Choice Requires="p14">
      <p:transition p14:dur="0" advTm="36598"/>
    </mc:Choice>
    <mc:Fallback xmlns="">
      <p:transition advTm="365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75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left)">
                                      <p:cBhvr>
                                        <p:cTn id="8" dur="500"/>
                                        <p:tgtEl>
                                          <p:spTgt spid="28"/>
                                        </p:tgtEl>
                                      </p:cBhvr>
                                    </p:animEffect>
                                  </p:childTnLst>
                                </p:cTn>
                              </p:par>
                              <p:par>
                                <p:cTn id="9" presetID="12" presetClass="entr" presetSubtype="2" fill="hold" grpId="0" nodeType="withEffect">
                                  <p:stCondLst>
                                    <p:cond delay="7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left)">
                                      <p:cBhvr>
                                        <p:cTn id="12" dur="500"/>
                                        <p:tgtEl>
                                          <p:spTgt spid="2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left)">
                                      <p:cBhvr>
                                        <p:cTn id="16" dur="500"/>
                                        <p:tgtEl>
                                          <p:spTgt spid="26"/>
                                        </p:tgtEl>
                                      </p:cBhvr>
                                    </p:animEffect>
                                  </p:childTnLst>
                                </p:cTn>
                              </p:par>
                              <p:par>
                                <p:cTn id="17" presetID="22" presetClass="entr" presetSubtype="1" fill="hold" grpId="0" nodeType="withEffect">
                                  <p:stCondLst>
                                    <p:cond delay="225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8886825" y="411602"/>
            <a:ext cx="2243515" cy="646331"/>
          </a:xfrm>
          <a:prstGeom prst="rect">
            <a:avLst/>
          </a:prstGeom>
          <a:noFill/>
        </p:spPr>
        <p:txBody>
          <a:bodyPr wrap="square" rtlCol="0">
            <a:spAutoFit/>
          </a:bodyPr>
          <a:lstStyle/>
          <a:p>
            <a:pPr algn="r">
              <a:lnSpc>
                <a:spcPct val="150000"/>
              </a:lnSpc>
            </a:pPr>
            <a:r>
              <a:rPr lang="en-US" altLang="zh-CN" sz="2400" b="1" spc="300" dirty="0" smtClean="0">
                <a:latin typeface="Hiragino Sans GB W3" panose="020B0300000000000000" pitchFamily="34" charset="-122"/>
                <a:ea typeface="Hiragino Sans GB W3" panose="020B0300000000000000" pitchFamily="34" charset="-122"/>
              </a:rPr>
              <a:t>1.2 </a:t>
            </a:r>
            <a:r>
              <a:rPr lang="zh-CN" altLang="en-US" sz="2400" b="1" spc="300" dirty="0" smtClean="0">
                <a:latin typeface="Hiragino Sans GB W3" panose="020B0300000000000000" pitchFamily="34" charset="-122"/>
                <a:ea typeface="Hiragino Sans GB W3" panose="020B0300000000000000" pitchFamily="34" charset="-122"/>
              </a:rPr>
              <a:t>研究</a:t>
            </a:r>
            <a:r>
              <a:rPr lang="zh-CN" altLang="en-US" sz="2400" b="1" spc="300" dirty="0">
                <a:latin typeface="Hiragino Sans GB W3" panose="020B0300000000000000" pitchFamily="34" charset="-122"/>
                <a:ea typeface="Hiragino Sans GB W3" panose="020B0300000000000000" pitchFamily="34" charset="-122"/>
              </a:rPr>
              <a:t>意义</a:t>
            </a:r>
          </a:p>
        </p:txBody>
      </p:sp>
      <p:sp>
        <p:nvSpPr>
          <p:cNvPr id="27" name="矩形 26"/>
          <p:cNvSpPr/>
          <p:nvPr/>
        </p:nvSpPr>
        <p:spPr>
          <a:xfrm>
            <a:off x="9297657" y="918576"/>
            <a:ext cx="1787015" cy="334707"/>
          </a:xfrm>
          <a:prstGeom prst="rect">
            <a:avLst/>
          </a:prstGeom>
          <a:noFill/>
        </p:spPr>
        <p:txBody>
          <a:bodyPr wrap="square" rtlCol="0">
            <a:spAutoFit/>
          </a:bodyPr>
          <a:lstStyle/>
          <a:p>
            <a:pPr algn="r">
              <a:lnSpc>
                <a:spcPct val="150000"/>
              </a:lnSpc>
            </a:pPr>
            <a:r>
              <a:rPr lang="en-US" altLang="zh-CN" sz="1050" dirty="0">
                <a:latin typeface="造字工房悦黑体验版常规体" pitchFamily="50" charset="-122"/>
                <a:ea typeface="造字工房悦黑体验版常规体" pitchFamily="50" charset="-122"/>
              </a:rPr>
              <a:t>Research </a:t>
            </a:r>
            <a:r>
              <a:rPr lang="en-US" altLang="zh-CN" sz="1050" dirty="0" smtClean="0">
                <a:latin typeface="造字工房悦黑体验版常规体" pitchFamily="50" charset="-122"/>
                <a:ea typeface="造字工房悦黑体验版常规体" pitchFamily="50" charset="-122"/>
              </a:rPr>
              <a:t>Foundation</a:t>
            </a:r>
            <a:endParaRPr lang="zh-CN" altLang="en-US" sz="1050" dirty="0">
              <a:latin typeface="造字工房悦黑体验版常规体" pitchFamily="50" charset="-122"/>
              <a:ea typeface="造字工房悦黑体验版常规体" pitchFamily="50" charset="-122"/>
            </a:endParaRPr>
          </a:p>
        </p:txBody>
      </p:sp>
      <p:cxnSp>
        <p:nvCxnSpPr>
          <p:cNvPr id="28" name="直接连接符 27"/>
          <p:cNvCxnSpPr/>
          <p:nvPr/>
        </p:nvCxnSpPr>
        <p:spPr>
          <a:xfrm>
            <a:off x="10590627" y="1520838"/>
            <a:ext cx="3265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961413" y="1627713"/>
            <a:ext cx="6139543" cy="61863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Arial" panose="020B0604020202020204" pitchFamily="34" charset="0"/>
              <a:buChar char="•"/>
            </a:pPr>
            <a:r>
              <a:rPr lang="zh-CN" altLang="zh-CN" dirty="0"/>
              <a:t>城市内部住宅价格的空间分异问题是城市地理学研究的重要内容</a:t>
            </a:r>
            <a:r>
              <a:rPr lang="zh-CN" altLang="zh-CN" dirty="0" smtClean="0"/>
              <a:t>。</a:t>
            </a:r>
            <a:endParaRPr lang="en-US" altLang="zh-CN" dirty="0" smtClean="0"/>
          </a:p>
          <a:p>
            <a:pPr marL="285750" indent="-285750">
              <a:lnSpc>
                <a:spcPct val="200000"/>
              </a:lnSpc>
              <a:buFont typeface="Arial" panose="020B0604020202020204" pitchFamily="34" charset="0"/>
              <a:buChar char="•"/>
            </a:pPr>
            <a:r>
              <a:rPr lang="zh-CN" altLang="en-US" dirty="0" smtClean="0"/>
              <a:t>揭示</a:t>
            </a:r>
            <a:r>
              <a:rPr lang="zh-CN" altLang="en-US" dirty="0"/>
              <a:t>房价的空间分布差异性，并反映了一个城市空间结构演变和重组 </a:t>
            </a:r>
            <a:r>
              <a:rPr lang="zh-CN" altLang="en-US" dirty="0" smtClean="0"/>
              <a:t>。</a:t>
            </a:r>
            <a:endParaRPr lang="en-US" altLang="zh-CN" dirty="0" smtClean="0"/>
          </a:p>
          <a:p>
            <a:pPr marL="285750" indent="-285750">
              <a:lnSpc>
                <a:spcPct val="200000"/>
              </a:lnSpc>
              <a:buFont typeface="Arial" panose="020B0604020202020204" pitchFamily="34" charset="0"/>
              <a:buChar char="•"/>
            </a:pPr>
            <a:r>
              <a:rPr lang="zh-CN" altLang="en-US" dirty="0"/>
              <a:t>清晰</a:t>
            </a:r>
            <a:r>
              <a:rPr lang="zh-CN" altLang="en-US" dirty="0" smtClean="0"/>
              <a:t>城市房价的</a:t>
            </a:r>
            <a:r>
              <a:rPr lang="zh-CN" altLang="en-US" dirty="0"/>
              <a:t>形成、定位、运作与变动</a:t>
            </a:r>
            <a:r>
              <a:rPr lang="zh-CN" altLang="en-US" dirty="0" smtClean="0"/>
              <a:t>机制。</a:t>
            </a:r>
            <a:endParaRPr lang="en-US" altLang="zh-CN" dirty="0" smtClean="0"/>
          </a:p>
          <a:p>
            <a:pPr marL="285750" indent="-285750">
              <a:lnSpc>
                <a:spcPct val="200000"/>
              </a:lnSpc>
              <a:buFont typeface="Arial" panose="020B0604020202020204" pitchFamily="34" charset="0"/>
              <a:buChar char="•"/>
            </a:pPr>
            <a:r>
              <a:rPr lang="zh-CN" altLang="en-US" dirty="0" smtClean="0"/>
              <a:t>对</a:t>
            </a:r>
            <a:r>
              <a:rPr lang="zh-CN" altLang="en-US" dirty="0"/>
              <a:t>揭示</a:t>
            </a:r>
            <a:r>
              <a:rPr lang="zh-CN" altLang="en-US" dirty="0" smtClean="0"/>
              <a:t>城市住宅价格的内在</a:t>
            </a:r>
            <a:r>
              <a:rPr lang="zh-CN" altLang="en-US" dirty="0"/>
              <a:t>规律，加强地价宏观调控，促进</a:t>
            </a:r>
            <a:r>
              <a:rPr lang="zh-CN" altLang="en-US" dirty="0" smtClean="0"/>
              <a:t>城市房地产市场</a:t>
            </a:r>
            <a:r>
              <a:rPr lang="zh-CN" altLang="en-US" dirty="0"/>
              <a:t>健康稳步发展，充实</a:t>
            </a:r>
            <a:r>
              <a:rPr lang="zh-CN" altLang="en-US" dirty="0" smtClean="0"/>
              <a:t>城市住宅价格</a:t>
            </a:r>
            <a:r>
              <a:rPr lang="zh-CN" altLang="en-US" dirty="0"/>
              <a:t>评估理论等方面具有非常重要的理论和现实意义。</a:t>
            </a:r>
            <a:endParaRPr lang="en-US" altLang="zh-CN" dirty="0"/>
          </a:p>
          <a:p>
            <a:pPr marL="285750" indent="-285750">
              <a:lnSpc>
                <a:spcPct val="200000"/>
              </a:lnSpc>
              <a:buFont typeface="Arial" panose="020B0604020202020204" pitchFamily="34" charset="0"/>
              <a:buChar char="•"/>
            </a:pPr>
            <a:endParaRPr lang="zh-CN" altLang="zh-CN" dirty="0"/>
          </a:p>
          <a:p>
            <a:pPr marL="285750" indent="-285750">
              <a:lnSpc>
                <a:spcPct val="200000"/>
              </a:lnSpc>
              <a:buFont typeface="Arial" panose="020B0604020202020204" pitchFamily="34" charset="0"/>
              <a:buChar char="•"/>
            </a:pPr>
            <a:endParaRPr lang="en-US" altLang="zh-CN" dirty="0" smtClean="0"/>
          </a:p>
          <a:p>
            <a:pPr marL="285750" indent="-285750">
              <a:lnSpc>
                <a:spcPct val="200000"/>
              </a:lnSpc>
              <a:buFont typeface="Arial" panose="020B0604020202020204" pitchFamily="34" charset="0"/>
              <a:buChar char="•"/>
            </a:pPr>
            <a:endParaRPr lang="en-US" altLang="zh-CN"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05" y="1531858"/>
            <a:ext cx="5238101" cy="3719052"/>
          </a:xfrm>
          <a:prstGeom prst="rect">
            <a:avLst/>
          </a:prstGeom>
        </p:spPr>
      </p:pic>
    </p:spTree>
    <p:extLst>
      <p:ext uri="{BB962C8B-B14F-4D97-AF65-F5344CB8AC3E}">
        <p14:creationId xmlns:p14="http://schemas.microsoft.com/office/powerpoint/2010/main" val="1550798746"/>
      </p:ext>
    </p:extLst>
  </p:cSld>
  <p:clrMapOvr>
    <a:masterClrMapping/>
  </p:clrMapOvr>
  <mc:AlternateContent xmlns:mc="http://schemas.openxmlformats.org/markup-compatibility/2006" xmlns:p14="http://schemas.microsoft.com/office/powerpoint/2010/main">
    <mc:Choice Requires="p14">
      <p:transition p14:dur="0" advTm="36598"/>
    </mc:Choice>
    <mc:Fallback xmlns="">
      <p:transition advTm="365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75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left)">
                                      <p:cBhvr>
                                        <p:cTn id="8" dur="500"/>
                                        <p:tgtEl>
                                          <p:spTgt spid="28"/>
                                        </p:tgtEl>
                                      </p:cBhvr>
                                    </p:animEffect>
                                  </p:childTnLst>
                                </p:cTn>
                              </p:par>
                              <p:par>
                                <p:cTn id="9" presetID="12" presetClass="entr" presetSubtype="2" fill="hold" grpId="0" nodeType="withEffect">
                                  <p:stCondLst>
                                    <p:cond delay="7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left)">
                                      <p:cBhvr>
                                        <p:cTn id="12" dur="500"/>
                                        <p:tgtEl>
                                          <p:spTgt spid="2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left)">
                                      <p:cBhvr>
                                        <p:cTn id="16" dur="500"/>
                                        <p:tgtEl>
                                          <p:spTgt spid="26"/>
                                        </p:tgtEl>
                                      </p:cBhvr>
                                    </p:animEffect>
                                  </p:childTnLst>
                                </p:cTn>
                              </p:par>
                              <p:par>
                                <p:cTn id="17" presetID="22" presetClass="entr" presetSubtype="1" fill="hold" grpId="0" nodeType="withEffect">
                                  <p:stCondLst>
                                    <p:cond delay="225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6886831" y="4076875"/>
            <a:ext cx="4045424" cy="1754326"/>
          </a:xfrm>
          <a:prstGeom prst="rect">
            <a:avLst/>
          </a:prstGeom>
          <a:solidFill>
            <a:schemeClr val="bg1">
              <a:alpha val="50000"/>
            </a:schemeClr>
          </a:solidFill>
        </p:spPr>
        <p:txBody>
          <a:bodyPr wrap="square">
            <a:spAutoFit/>
          </a:bodyPr>
          <a:lstStyle/>
          <a:p>
            <a:pPr>
              <a:lnSpc>
                <a:spcPct val="150000"/>
              </a:lnSpc>
              <a:spcBef>
                <a:spcPct val="0"/>
              </a:spcBef>
            </a:pPr>
            <a:r>
              <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rPr>
              <a:t>2.1</a:t>
            </a:r>
            <a:r>
              <a:rPr kumimoji="1" lang="zh-CN" altLang="en-US" spc="300" dirty="0" smtClean="0">
                <a:solidFill>
                  <a:schemeClr val="tx1">
                    <a:lumMod val="85000"/>
                    <a:lumOff val="15000"/>
                  </a:schemeClr>
                </a:solidFill>
                <a:latin typeface="明兰" panose="02010600030101010101" pitchFamily="2" charset="-122"/>
                <a:ea typeface="明兰" panose="02010600030101010101" pitchFamily="2" charset="-122"/>
              </a:rPr>
              <a:t> 区域差异研究</a:t>
            </a:r>
            <a:endPar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endParaRPr>
          </a:p>
          <a:p>
            <a:pPr>
              <a:lnSpc>
                <a:spcPct val="150000"/>
              </a:lnSpc>
              <a:spcBef>
                <a:spcPct val="0"/>
              </a:spcBef>
            </a:pPr>
            <a:r>
              <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rPr>
              <a:t>2.2</a:t>
            </a:r>
            <a:r>
              <a:rPr kumimoji="1" lang="zh-CN" altLang="en-US" spc="300" dirty="0" smtClean="0">
                <a:solidFill>
                  <a:schemeClr val="tx1">
                    <a:lumMod val="85000"/>
                    <a:lumOff val="15000"/>
                  </a:schemeClr>
                </a:solidFill>
                <a:latin typeface="明兰" panose="02010600030101010101" pitchFamily="2" charset="-122"/>
                <a:ea typeface="明兰" panose="02010600030101010101" pitchFamily="2" charset="-122"/>
              </a:rPr>
              <a:t> 价格波动的时空特征研究</a:t>
            </a:r>
            <a:endPar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endParaRPr>
          </a:p>
          <a:p>
            <a:pPr>
              <a:lnSpc>
                <a:spcPct val="150000"/>
              </a:lnSpc>
              <a:spcBef>
                <a:spcPct val="0"/>
              </a:spcBef>
            </a:pPr>
            <a:r>
              <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rPr>
              <a:t>2.3 </a:t>
            </a:r>
            <a:r>
              <a:rPr kumimoji="1" lang="zh-CN" altLang="en-US" spc="300" dirty="0" smtClean="0">
                <a:solidFill>
                  <a:schemeClr val="tx1">
                    <a:lumMod val="85000"/>
                    <a:lumOff val="15000"/>
                  </a:schemeClr>
                </a:solidFill>
                <a:latin typeface="明兰" panose="02010600030101010101" pitchFamily="2" charset="-122"/>
                <a:ea typeface="明兰" panose="02010600030101010101" pitchFamily="2" charset="-122"/>
              </a:rPr>
              <a:t>空间</a:t>
            </a:r>
            <a:r>
              <a:rPr kumimoji="1" lang="zh-CN" altLang="en-US" spc="300" dirty="0">
                <a:solidFill>
                  <a:schemeClr val="tx1">
                    <a:lumMod val="85000"/>
                    <a:lumOff val="15000"/>
                  </a:schemeClr>
                </a:solidFill>
                <a:latin typeface="明兰" panose="02010600030101010101" pitchFamily="2" charset="-122"/>
                <a:ea typeface="明兰" panose="02010600030101010101" pitchFamily="2" charset="-122"/>
              </a:rPr>
              <a:t>分异动力机制</a:t>
            </a:r>
            <a:r>
              <a:rPr kumimoji="1" lang="zh-CN" altLang="en-US" spc="300" dirty="0" smtClean="0">
                <a:solidFill>
                  <a:schemeClr val="tx1">
                    <a:lumMod val="85000"/>
                    <a:lumOff val="15000"/>
                  </a:schemeClr>
                </a:solidFill>
                <a:latin typeface="明兰" panose="02010600030101010101" pitchFamily="2" charset="-122"/>
                <a:ea typeface="明兰" panose="02010600030101010101" pitchFamily="2" charset="-122"/>
              </a:rPr>
              <a:t>研究</a:t>
            </a:r>
            <a:endParaRPr kumimoji="1" lang="en-US" altLang="zh-CN" spc="300" dirty="0" smtClean="0">
              <a:solidFill>
                <a:schemeClr val="tx1">
                  <a:lumMod val="85000"/>
                  <a:lumOff val="15000"/>
                </a:schemeClr>
              </a:solidFill>
              <a:latin typeface="明兰" panose="02010600030101010101" pitchFamily="2" charset="-122"/>
              <a:ea typeface="明兰" panose="02010600030101010101" pitchFamily="2" charset="-122"/>
            </a:endParaRPr>
          </a:p>
          <a:p>
            <a:pPr>
              <a:lnSpc>
                <a:spcPct val="150000"/>
              </a:lnSpc>
              <a:spcBef>
                <a:spcPct val="0"/>
              </a:spcBef>
            </a:pPr>
            <a:endParaRPr kumimoji="1" lang="en-US" altLang="zh-CN" spc="300" dirty="0">
              <a:solidFill>
                <a:schemeClr val="tx1">
                  <a:lumMod val="85000"/>
                  <a:lumOff val="15000"/>
                </a:schemeClr>
              </a:solidFill>
              <a:latin typeface="明兰" panose="02010600030101010101" pitchFamily="2" charset="-122"/>
              <a:ea typeface="明兰" panose="02010600030101010101" pitchFamily="2" charset="-122"/>
            </a:endParaRPr>
          </a:p>
        </p:txBody>
      </p:sp>
      <p:sp>
        <p:nvSpPr>
          <p:cNvPr id="28" name="矩形 27"/>
          <p:cNvSpPr/>
          <p:nvPr/>
        </p:nvSpPr>
        <p:spPr>
          <a:xfrm>
            <a:off x="5650095" y="0"/>
            <a:ext cx="902247" cy="6857701"/>
          </a:xfrm>
          <a:prstGeom prst="rect">
            <a:avLst/>
          </a:prstGeom>
          <a:noFill/>
          <a:ln w="31750" cap="sq">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4883615" y="3659823"/>
            <a:ext cx="288174" cy="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888735" y="5473207"/>
            <a:ext cx="4290820" cy="577081"/>
          </a:xfrm>
          <a:prstGeom prst="rect">
            <a:avLst/>
          </a:prstGeom>
          <a:noFill/>
        </p:spPr>
        <p:txBody>
          <a:bodyPr wrap="square" rtlCol="0">
            <a:spAutoFit/>
          </a:bodyPr>
          <a:lstStyle/>
          <a:p>
            <a:pPr>
              <a:lnSpc>
                <a:spcPct val="150000"/>
              </a:lnSpc>
            </a:pPr>
            <a:r>
              <a:rPr lang="en-US" altLang="zh-CN" sz="1050" dirty="0" smtClean="0">
                <a:latin typeface="华文细黑" panose="02010600040101010101" pitchFamily="2" charset="-122"/>
                <a:ea typeface="华文细黑" panose="02010600040101010101" pitchFamily="2" charset="-122"/>
              </a:rPr>
              <a:t>Regional Differences</a:t>
            </a:r>
            <a:r>
              <a:rPr lang="en-US" altLang="zh-CN" sz="1050" dirty="0">
                <a:latin typeface="华文细黑" panose="02010600040101010101" pitchFamily="2" charset="-122"/>
                <a:ea typeface="华文细黑" panose="02010600040101010101" pitchFamily="2" charset="-122"/>
              </a:rPr>
              <a:t>; Spatiotemporal characteristics of price </a:t>
            </a:r>
            <a:r>
              <a:rPr lang="en-US" altLang="zh-CN" sz="1050" dirty="0" smtClean="0">
                <a:latin typeface="华文细黑" panose="02010600040101010101" pitchFamily="2" charset="-122"/>
                <a:ea typeface="华文细黑" panose="02010600040101010101" pitchFamily="2" charset="-122"/>
              </a:rPr>
              <a:t>fluctuations</a:t>
            </a:r>
            <a:r>
              <a:rPr lang="en-US" altLang="zh-CN" sz="1050" dirty="0">
                <a:latin typeface="华文细黑" panose="02010600040101010101" pitchFamily="2" charset="-122"/>
                <a:ea typeface="华文细黑" panose="02010600040101010101" pitchFamily="2" charset="-122"/>
              </a:rPr>
              <a:t>; Spatial differentiation </a:t>
            </a:r>
            <a:r>
              <a:rPr lang="en-US" altLang="zh-CN" sz="1050" dirty="0" smtClean="0">
                <a:latin typeface="华文细黑" panose="02010600040101010101" pitchFamily="2" charset="-122"/>
                <a:ea typeface="华文细黑" panose="02010600040101010101" pitchFamily="2" charset="-122"/>
              </a:rPr>
              <a:t>dynamics.</a:t>
            </a:r>
          </a:p>
        </p:txBody>
      </p:sp>
      <p:sp>
        <p:nvSpPr>
          <p:cNvPr id="31" name="文本框 30"/>
          <p:cNvSpPr txBox="1"/>
          <p:nvPr/>
        </p:nvSpPr>
        <p:spPr>
          <a:xfrm>
            <a:off x="285753" y="895368"/>
            <a:ext cx="5289356" cy="1502976"/>
          </a:xfrm>
          <a:prstGeom prst="rect">
            <a:avLst/>
          </a:prstGeom>
          <a:solidFill>
            <a:schemeClr val="bg1"/>
          </a:solidFill>
        </p:spPr>
        <p:txBody>
          <a:bodyPr vert="horz" wrap="square" rtlCol="0">
            <a:spAutoFit/>
          </a:bodyPr>
          <a:lstStyle/>
          <a:p>
            <a:pPr algn="r">
              <a:lnSpc>
                <a:spcPts val="5500"/>
              </a:lnSpc>
            </a:pPr>
            <a:r>
              <a:rPr lang="zh-CN" altLang="en-US" sz="4400" b="1" dirty="0">
                <a:latin typeface="明兰" panose="02010600030101010101" pitchFamily="2" charset="-122"/>
                <a:ea typeface="明兰" panose="02010600030101010101" pitchFamily="2" charset="-122"/>
              </a:rPr>
              <a:t>住宅价格</a:t>
            </a:r>
            <a:r>
              <a:rPr lang="zh-CN" altLang="en-US" sz="4400" b="1" dirty="0" smtClean="0">
                <a:latin typeface="明兰" panose="02010600030101010101" pitchFamily="2" charset="-122"/>
                <a:ea typeface="明兰" panose="02010600030101010101" pitchFamily="2" charset="-122"/>
              </a:rPr>
              <a:t>的空间分布差异研究</a:t>
            </a:r>
            <a:endParaRPr lang="zh-CN" altLang="en-US" sz="4400" b="1" dirty="0">
              <a:latin typeface="明兰" panose="02010600030101010101" pitchFamily="2" charset="-122"/>
              <a:ea typeface="明兰" panose="02010600030101010101" pitchFamily="2" charset="-122"/>
            </a:endParaRPr>
          </a:p>
        </p:txBody>
      </p:sp>
      <p:sp>
        <p:nvSpPr>
          <p:cNvPr id="32" name="矩形 31"/>
          <p:cNvSpPr/>
          <p:nvPr/>
        </p:nvSpPr>
        <p:spPr>
          <a:xfrm>
            <a:off x="1469649" y="2351632"/>
            <a:ext cx="4105460" cy="1077218"/>
          </a:xfrm>
          <a:prstGeom prst="rect">
            <a:avLst/>
          </a:prstGeom>
          <a:noFill/>
        </p:spPr>
        <p:txBody>
          <a:bodyPr wrap="square" rtlCol="0">
            <a:spAutoFit/>
          </a:bodyPr>
          <a:lstStyle/>
          <a:p>
            <a:pPr algn="r">
              <a:lnSpc>
                <a:spcPct val="200000"/>
              </a:lnSpc>
            </a:pPr>
            <a:r>
              <a:rPr lang="en-US" altLang="zh-CN" sz="1600" dirty="0">
                <a:solidFill>
                  <a:srgbClr val="000000"/>
                </a:solidFill>
                <a:latin typeface="华文细黑" panose="02010600040101010101" pitchFamily="2" charset="-122"/>
                <a:ea typeface="华文细黑" panose="02010600040101010101" pitchFamily="2" charset="-122"/>
              </a:rPr>
              <a:t>Study on </a:t>
            </a:r>
            <a:r>
              <a:rPr lang="en-US" altLang="zh-CN" sz="1600" dirty="0" smtClean="0">
                <a:solidFill>
                  <a:srgbClr val="000000"/>
                </a:solidFill>
                <a:latin typeface="华文细黑" panose="02010600040101010101" pitchFamily="2" charset="-122"/>
                <a:ea typeface="华文细黑" panose="02010600040101010101" pitchFamily="2" charset="-122"/>
              </a:rPr>
              <a:t>Spatial Distribution Differences </a:t>
            </a:r>
            <a:r>
              <a:rPr lang="en-US" altLang="zh-CN" sz="1600" dirty="0">
                <a:solidFill>
                  <a:srgbClr val="000000"/>
                </a:solidFill>
                <a:latin typeface="华文细黑" panose="02010600040101010101" pitchFamily="2" charset="-122"/>
                <a:ea typeface="华文细黑" panose="02010600040101010101" pitchFamily="2" charset="-122"/>
              </a:rPr>
              <a:t>of Housing </a:t>
            </a:r>
            <a:r>
              <a:rPr lang="en-US" altLang="zh-CN" sz="1600" dirty="0" smtClean="0">
                <a:solidFill>
                  <a:srgbClr val="000000"/>
                </a:solidFill>
                <a:latin typeface="华文细黑" panose="02010600040101010101" pitchFamily="2" charset="-122"/>
                <a:ea typeface="华文细黑" panose="02010600040101010101" pitchFamily="2" charset="-122"/>
              </a:rPr>
              <a:t>Prices</a:t>
            </a:r>
            <a:endParaRPr lang="zh-CN" altLang="en-US" sz="1600" dirty="0">
              <a:solidFill>
                <a:srgbClr val="000000"/>
              </a:solidFill>
              <a:latin typeface="华文细黑" panose="02010600040101010101" pitchFamily="2" charset="-122"/>
              <a:ea typeface="华文细黑" panose="02010600040101010101" pitchFamily="2" charset="-122"/>
            </a:endParaRPr>
          </a:p>
        </p:txBody>
      </p:sp>
      <p:sp>
        <p:nvSpPr>
          <p:cNvPr id="34" name="六边形 33"/>
          <p:cNvSpPr/>
          <p:nvPr/>
        </p:nvSpPr>
        <p:spPr>
          <a:xfrm rot="5400000">
            <a:off x="2293203" y="4871003"/>
            <a:ext cx="192642" cy="166070"/>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5" name="六边形 34"/>
          <p:cNvSpPr/>
          <p:nvPr/>
        </p:nvSpPr>
        <p:spPr>
          <a:xfrm rot="5400000">
            <a:off x="2891334" y="5215133"/>
            <a:ext cx="324753" cy="279960"/>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六边形 35"/>
          <p:cNvSpPr/>
          <p:nvPr/>
        </p:nvSpPr>
        <p:spPr>
          <a:xfrm rot="5400000">
            <a:off x="9848880" y="1369007"/>
            <a:ext cx="270452" cy="233148"/>
          </a:xfrm>
          <a:prstGeom prst="hexagon">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8" name="文本框 37"/>
          <p:cNvSpPr txBox="1"/>
          <p:nvPr/>
        </p:nvSpPr>
        <p:spPr>
          <a:xfrm flipH="1">
            <a:off x="5743413" y="950491"/>
            <a:ext cx="560241" cy="1437638"/>
          </a:xfrm>
          <a:prstGeom prst="rect">
            <a:avLst/>
          </a:prstGeom>
          <a:noFill/>
        </p:spPr>
        <p:txBody>
          <a:bodyPr wrap="square" rtlCol="0">
            <a:spAutoFit/>
          </a:bodyPr>
          <a:lstStyle>
            <a:defPPr>
              <a:defRPr lang="zh-CN"/>
            </a:defPPr>
            <a:lvl1pPr algn="ctr">
              <a:lnSpc>
                <a:spcPct val="120000"/>
              </a:lnSpc>
              <a:defRPr b="1">
                <a:solidFill>
                  <a:schemeClr val="bg1">
                    <a:alpha val="80000"/>
                  </a:schemeClr>
                </a:solidFill>
                <a:latin typeface="方正正纤黑简体" panose="02000000000000000000" pitchFamily="2" charset="-122"/>
                <a:ea typeface="方正正纤黑简体" panose="02000000000000000000" pitchFamily="2" charset="-122"/>
              </a:defRPr>
            </a:lvl1pPr>
          </a:lstStyle>
          <a:p>
            <a:pPr algn="l"/>
            <a:r>
              <a:rPr lang="en-US" altLang="zh-CN" sz="8000" spc="-150" dirty="0">
                <a:solidFill>
                  <a:srgbClr val="000000"/>
                </a:solidFill>
                <a:latin typeface="华文细黑" panose="02010600040101010101" pitchFamily="2" charset="-122"/>
                <a:ea typeface="华文细黑" panose="02010600040101010101" pitchFamily="2" charset="-122"/>
              </a:rPr>
              <a:t>2</a:t>
            </a:r>
          </a:p>
        </p:txBody>
      </p:sp>
      <p:pic>
        <p:nvPicPr>
          <p:cNvPr id="13" name="图片占位符 12"/>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l="26111" r="26111"/>
          <a:stretch>
            <a:fillRect/>
          </a:stretch>
        </p:blipFill>
        <p:spPr>
          <a:custGeom>
            <a:avLst/>
            <a:gdLst>
              <a:gd name="connsiteX0" fmla="*/ 0 w 900000"/>
              <a:gd name="connsiteY0" fmla="*/ 0 h 6858000"/>
              <a:gd name="connsiteX1" fmla="*/ 900000 w 900000"/>
              <a:gd name="connsiteY1" fmla="*/ 0 h 6858000"/>
              <a:gd name="connsiteX2" fmla="*/ 900000 w 900000"/>
              <a:gd name="connsiteY2" fmla="*/ 6858000 h 6858000"/>
              <a:gd name="connsiteX3" fmla="*/ 0 w 900000"/>
              <a:gd name="connsiteY3" fmla="*/ 6858000 h 6858000"/>
              <a:gd name="connsiteX4" fmla="*/ 0 w 900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000" h="6858000">
                <a:moveTo>
                  <a:pt x="0" y="0"/>
                </a:moveTo>
                <a:lnTo>
                  <a:pt x="900000" y="0"/>
                </a:lnTo>
                <a:lnTo>
                  <a:pt x="900000" y="6858000"/>
                </a:lnTo>
                <a:lnTo>
                  <a:pt x="0" y="6858000"/>
                </a:lnTo>
                <a:lnTo>
                  <a:pt x="0" y="0"/>
                </a:lnTo>
                <a:close/>
              </a:path>
            </a:pathLst>
          </a:custGeom>
          <a:effectLst>
            <a:outerShdw blurRad="203200" sx="102000" sy="102000" algn="ctr" rotWithShape="0">
              <a:prstClr val="black">
                <a:alpha val="40000"/>
              </a:prstClr>
            </a:outerShdw>
          </a:effectLst>
        </p:spPr>
      </p:pic>
    </p:spTree>
    <p:extLst>
      <p:ext uri="{BB962C8B-B14F-4D97-AF65-F5344CB8AC3E}">
        <p14:creationId xmlns:p14="http://schemas.microsoft.com/office/powerpoint/2010/main" val="3358361098"/>
      </p:ext>
    </p:extLst>
  </p:cSld>
  <p:clrMapOvr>
    <a:masterClrMapping/>
  </p:clrMapOvr>
  <mc:AlternateContent xmlns:mc="http://schemas.openxmlformats.org/markup-compatibility/2006" xmlns:p14="http://schemas.microsoft.com/office/powerpoint/2010/main">
    <mc:Choice Requires="p14">
      <p:transition p14:dur="0" advTm="5567"/>
    </mc:Choice>
    <mc:Fallback xmlns="">
      <p:transition advTm="55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up)">
                                      <p:cBhvr>
                                        <p:cTn id="8" dur="500"/>
                                        <p:tgtEl>
                                          <p:spTgt spid="28"/>
                                        </p:tgtEl>
                                      </p:cBhvr>
                                    </p:animEffect>
                                  </p:childTnLst>
                                </p:cTn>
                              </p:par>
                              <p:par>
                                <p:cTn id="9" presetID="23" presetClass="entr" presetSubtype="52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1000" fill="hold"/>
                                        <p:tgtEl>
                                          <p:spTgt spid="38"/>
                                        </p:tgtEl>
                                        <p:attrNameLst>
                                          <p:attrName>ppt_w</p:attrName>
                                        </p:attrNameLst>
                                      </p:cBhvr>
                                      <p:tavLst>
                                        <p:tav tm="0">
                                          <p:val>
                                            <p:fltVal val="0"/>
                                          </p:val>
                                        </p:tav>
                                        <p:tav tm="100000">
                                          <p:val>
                                            <p:strVal val="#ppt_w"/>
                                          </p:val>
                                        </p:tav>
                                      </p:tavLst>
                                    </p:anim>
                                    <p:anim calcmode="lin" valueType="num">
                                      <p:cBhvr>
                                        <p:cTn id="12" dur="1000" fill="hold"/>
                                        <p:tgtEl>
                                          <p:spTgt spid="38"/>
                                        </p:tgtEl>
                                        <p:attrNameLst>
                                          <p:attrName>ppt_h</p:attrName>
                                        </p:attrNameLst>
                                      </p:cBhvr>
                                      <p:tavLst>
                                        <p:tav tm="0">
                                          <p:val>
                                            <p:fltVal val="0"/>
                                          </p:val>
                                        </p:tav>
                                        <p:tav tm="100000">
                                          <p:val>
                                            <p:strVal val="#ppt_h"/>
                                          </p:val>
                                        </p:tav>
                                      </p:tavLst>
                                    </p:anim>
                                    <p:anim calcmode="lin" valueType="num">
                                      <p:cBhvr>
                                        <p:cTn id="13" dur="1000" fill="hold"/>
                                        <p:tgtEl>
                                          <p:spTgt spid="38"/>
                                        </p:tgtEl>
                                        <p:attrNameLst>
                                          <p:attrName>ppt_x</p:attrName>
                                        </p:attrNameLst>
                                      </p:cBhvr>
                                      <p:tavLst>
                                        <p:tav tm="0">
                                          <p:val>
                                            <p:fltVal val="0.5"/>
                                          </p:val>
                                        </p:tav>
                                        <p:tav tm="100000">
                                          <p:val>
                                            <p:strVal val="#ppt_x"/>
                                          </p:val>
                                        </p:tav>
                                      </p:tavLst>
                                    </p:anim>
                                    <p:anim calcmode="lin" valueType="num">
                                      <p:cBhvr>
                                        <p:cTn id="14" dur="1000" fill="hold"/>
                                        <p:tgtEl>
                                          <p:spTgt spid="38"/>
                                        </p:tgtEl>
                                        <p:attrNameLst>
                                          <p:attrName>ppt_y</p:attrName>
                                        </p:attrNameLst>
                                      </p:cBhvr>
                                      <p:tavLst>
                                        <p:tav tm="0">
                                          <p:val>
                                            <p:fltVal val="0.5"/>
                                          </p:val>
                                        </p:tav>
                                        <p:tav tm="100000">
                                          <p:val>
                                            <p:strVal val="#ppt_y"/>
                                          </p:val>
                                        </p:tav>
                                      </p:tavLst>
                                    </p:anim>
                                  </p:childTnLst>
                                </p:cTn>
                              </p:par>
                              <p:par>
                                <p:cTn id="15" presetID="2" presetClass="entr" presetSubtype="8" decel="100000" fill="hold" grpId="0" nodeType="withEffect">
                                  <p:stCondLst>
                                    <p:cond delay="25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1250" fill="hold"/>
                                        <p:tgtEl>
                                          <p:spTgt spid="31"/>
                                        </p:tgtEl>
                                        <p:attrNameLst>
                                          <p:attrName>ppt_x</p:attrName>
                                        </p:attrNameLst>
                                      </p:cBhvr>
                                      <p:tavLst>
                                        <p:tav tm="0">
                                          <p:val>
                                            <p:strVal val="0-#ppt_w/2"/>
                                          </p:val>
                                        </p:tav>
                                        <p:tav tm="100000">
                                          <p:val>
                                            <p:strVal val="#ppt_x"/>
                                          </p:val>
                                        </p:tav>
                                      </p:tavLst>
                                    </p:anim>
                                    <p:anim calcmode="lin" valueType="num">
                                      <p:cBhvr additive="base">
                                        <p:cTn id="18" dur="1250" fill="hold"/>
                                        <p:tgtEl>
                                          <p:spTgt spid="31"/>
                                        </p:tgtEl>
                                        <p:attrNameLst>
                                          <p:attrName>ppt_y</p:attrName>
                                        </p:attrNameLst>
                                      </p:cBhvr>
                                      <p:tavLst>
                                        <p:tav tm="0">
                                          <p:val>
                                            <p:strVal val="#ppt_y"/>
                                          </p:val>
                                        </p:tav>
                                        <p:tav tm="100000">
                                          <p:val>
                                            <p:strVal val="#ppt_y"/>
                                          </p:val>
                                        </p:tav>
                                      </p:tavLst>
                                    </p:anim>
                                  </p:childTnLst>
                                </p:cTn>
                              </p:par>
                              <p:par>
                                <p:cTn id="19" presetID="12" presetClass="entr" presetSubtype="2" fill="hold" grpId="0" nodeType="withEffect">
                                  <p:stCondLst>
                                    <p:cond delay="75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1000"/>
                                        <p:tgtEl>
                                          <p:spTgt spid="32"/>
                                        </p:tgtEl>
                                        <p:attrNameLst>
                                          <p:attrName>ppt_x</p:attrName>
                                        </p:attrNameLst>
                                      </p:cBhvr>
                                      <p:tavLst>
                                        <p:tav tm="0">
                                          <p:val>
                                            <p:strVal val="#ppt_x+#ppt_w*1.125000"/>
                                          </p:val>
                                        </p:tav>
                                        <p:tav tm="100000">
                                          <p:val>
                                            <p:strVal val="#ppt_x"/>
                                          </p:val>
                                        </p:tav>
                                      </p:tavLst>
                                    </p:anim>
                                    <p:animEffect transition="in" filter="wipe(left)">
                                      <p:cBhvr>
                                        <p:cTn id="22" dur="1000"/>
                                        <p:tgtEl>
                                          <p:spTgt spid="32"/>
                                        </p:tgtEl>
                                      </p:cBhvr>
                                    </p:animEffect>
                                  </p:childTnLst>
                                </p:cTn>
                              </p:par>
                              <p:par>
                                <p:cTn id="23" presetID="12" presetClass="entr" presetSubtype="8" fill="hold" grpId="0" nodeType="withEffect">
                                  <p:stCondLst>
                                    <p:cond delay="200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1000"/>
                                        <p:tgtEl>
                                          <p:spTgt spid="30"/>
                                        </p:tgtEl>
                                        <p:attrNameLst>
                                          <p:attrName>ppt_x</p:attrName>
                                        </p:attrNameLst>
                                      </p:cBhvr>
                                      <p:tavLst>
                                        <p:tav tm="0">
                                          <p:val>
                                            <p:strVal val="#ppt_x-#ppt_w*1.125000"/>
                                          </p:val>
                                        </p:tav>
                                        <p:tav tm="100000">
                                          <p:val>
                                            <p:strVal val="#ppt_x"/>
                                          </p:val>
                                        </p:tav>
                                      </p:tavLst>
                                    </p:anim>
                                    <p:animEffect transition="in" filter="wipe(right)">
                                      <p:cBhvr>
                                        <p:cTn id="26" dur="1000"/>
                                        <p:tgtEl>
                                          <p:spTgt spid="30"/>
                                        </p:tgtEl>
                                      </p:cBhvr>
                                    </p:animEffect>
                                  </p:childTnLst>
                                </p:cTn>
                              </p:par>
                              <p:par>
                                <p:cTn id="27" presetID="10" presetClass="entr" presetSubtype="0" fill="hold" nodeType="withEffect">
                                  <p:stCondLst>
                                    <p:cond delay="325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250"/>
                                        <p:tgtEl>
                                          <p:spTgt spid="29"/>
                                        </p:tgtEl>
                                      </p:cBhvr>
                                    </p:animEffect>
                                  </p:childTnLst>
                                </p:cTn>
                              </p:par>
                              <p:par>
                                <p:cTn id="30" presetID="12" presetClass="entr" presetSubtype="8" fill="hold" grpId="0" nodeType="withEffect">
                                  <p:stCondLst>
                                    <p:cond delay="175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1000"/>
                                        <p:tgtEl>
                                          <p:spTgt spid="33"/>
                                        </p:tgtEl>
                                        <p:attrNameLst>
                                          <p:attrName>ppt_x</p:attrName>
                                        </p:attrNameLst>
                                      </p:cBhvr>
                                      <p:tavLst>
                                        <p:tav tm="0">
                                          <p:val>
                                            <p:strVal val="#ppt_x-#ppt_w*1.125000"/>
                                          </p:val>
                                        </p:tav>
                                        <p:tav tm="100000">
                                          <p:val>
                                            <p:strVal val="#ppt_x"/>
                                          </p:val>
                                        </p:tav>
                                      </p:tavLst>
                                    </p:anim>
                                    <p:animEffect transition="in" filter="wipe(right)">
                                      <p:cBhvr>
                                        <p:cTn id="33" dur="1000"/>
                                        <p:tgtEl>
                                          <p:spTgt spid="3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400" fill="hold"/>
                                        <p:tgtEl>
                                          <p:spTgt spid="35"/>
                                        </p:tgtEl>
                                        <p:attrNameLst>
                                          <p:attrName>ppt_w</p:attrName>
                                        </p:attrNameLst>
                                      </p:cBhvr>
                                      <p:tavLst>
                                        <p:tav tm="0">
                                          <p:val>
                                            <p:fltVal val="0"/>
                                          </p:val>
                                        </p:tav>
                                        <p:tav tm="100000">
                                          <p:val>
                                            <p:strVal val="#ppt_w"/>
                                          </p:val>
                                        </p:tav>
                                      </p:tavLst>
                                    </p:anim>
                                    <p:anim calcmode="lin" valueType="num">
                                      <p:cBhvr>
                                        <p:cTn id="38" dur="400" fill="hold"/>
                                        <p:tgtEl>
                                          <p:spTgt spid="35"/>
                                        </p:tgtEl>
                                        <p:attrNameLst>
                                          <p:attrName>ppt_h</p:attrName>
                                        </p:attrNameLst>
                                      </p:cBhvr>
                                      <p:tavLst>
                                        <p:tav tm="0">
                                          <p:val>
                                            <p:fltVal val="0"/>
                                          </p:val>
                                        </p:tav>
                                        <p:tav tm="100000">
                                          <p:val>
                                            <p:strVal val="#ppt_h"/>
                                          </p:val>
                                        </p:tav>
                                      </p:tavLst>
                                    </p:anim>
                                    <p:animEffect transition="in" filter="fade">
                                      <p:cBhvr>
                                        <p:cTn id="39" dur="400"/>
                                        <p:tgtEl>
                                          <p:spTgt spid="35"/>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34"/>
                                        </p:tgtEl>
                                        <p:attrNameLst>
                                          <p:attrName>style.visibility</p:attrName>
                                        </p:attrNameLst>
                                      </p:cBhvr>
                                      <p:to>
                                        <p:strVal val="visible"/>
                                      </p:to>
                                    </p:set>
                                    <p:anim calcmode="lin" valueType="num">
                                      <p:cBhvr>
                                        <p:cTn id="42" dur="400" fill="hold"/>
                                        <p:tgtEl>
                                          <p:spTgt spid="34"/>
                                        </p:tgtEl>
                                        <p:attrNameLst>
                                          <p:attrName>ppt_w</p:attrName>
                                        </p:attrNameLst>
                                      </p:cBhvr>
                                      <p:tavLst>
                                        <p:tav tm="0">
                                          <p:val>
                                            <p:fltVal val="0"/>
                                          </p:val>
                                        </p:tav>
                                        <p:tav tm="100000">
                                          <p:val>
                                            <p:strVal val="#ppt_w"/>
                                          </p:val>
                                        </p:tav>
                                      </p:tavLst>
                                    </p:anim>
                                    <p:anim calcmode="lin" valueType="num">
                                      <p:cBhvr>
                                        <p:cTn id="43" dur="400" fill="hold"/>
                                        <p:tgtEl>
                                          <p:spTgt spid="34"/>
                                        </p:tgtEl>
                                        <p:attrNameLst>
                                          <p:attrName>ppt_h</p:attrName>
                                        </p:attrNameLst>
                                      </p:cBhvr>
                                      <p:tavLst>
                                        <p:tav tm="0">
                                          <p:val>
                                            <p:fltVal val="0"/>
                                          </p:val>
                                        </p:tav>
                                        <p:tav tm="100000">
                                          <p:val>
                                            <p:strVal val="#ppt_h"/>
                                          </p:val>
                                        </p:tav>
                                      </p:tavLst>
                                    </p:anim>
                                    <p:animEffect transition="in" filter="fade">
                                      <p:cBhvr>
                                        <p:cTn id="44" dur="400"/>
                                        <p:tgtEl>
                                          <p:spTgt spid="34"/>
                                        </p:tgtEl>
                                      </p:cBhvr>
                                    </p:animEffect>
                                  </p:childTnLst>
                                </p:cTn>
                              </p:par>
                              <p:par>
                                <p:cTn id="45" presetID="53" presetClass="entr" presetSubtype="16" fill="hold" grpId="0" nodeType="withEffect">
                                  <p:stCondLst>
                                    <p:cond delay="250"/>
                                  </p:stCondLst>
                                  <p:childTnLst>
                                    <p:set>
                                      <p:cBhvr>
                                        <p:cTn id="46" dur="1" fill="hold">
                                          <p:stCondLst>
                                            <p:cond delay="0"/>
                                          </p:stCondLst>
                                        </p:cTn>
                                        <p:tgtEl>
                                          <p:spTgt spid="36"/>
                                        </p:tgtEl>
                                        <p:attrNameLst>
                                          <p:attrName>style.visibility</p:attrName>
                                        </p:attrNameLst>
                                      </p:cBhvr>
                                      <p:to>
                                        <p:strVal val="visible"/>
                                      </p:to>
                                    </p:set>
                                    <p:anim calcmode="lin" valueType="num">
                                      <p:cBhvr>
                                        <p:cTn id="47" dur="400" fill="hold"/>
                                        <p:tgtEl>
                                          <p:spTgt spid="36"/>
                                        </p:tgtEl>
                                        <p:attrNameLst>
                                          <p:attrName>ppt_w</p:attrName>
                                        </p:attrNameLst>
                                      </p:cBhvr>
                                      <p:tavLst>
                                        <p:tav tm="0">
                                          <p:val>
                                            <p:fltVal val="0"/>
                                          </p:val>
                                        </p:tav>
                                        <p:tav tm="100000">
                                          <p:val>
                                            <p:strVal val="#ppt_w"/>
                                          </p:val>
                                        </p:tav>
                                      </p:tavLst>
                                    </p:anim>
                                    <p:anim calcmode="lin" valueType="num">
                                      <p:cBhvr>
                                        <p:cTn id="48" dur="400" fill="hold"/>
                                        <p:tgtEl>
                                          <p:spTgt spid="36"/>
                                        </p:tgtEl>
                                        <p:attrNameLst>
                                          <p:attrName>ppt_h</p:attrName>
                                        </p:attrNameLst>
                                      </p:cBhvr>
                                      <p:tavLst>
                                        <p:tav tm="0">
                                          <p:val>
                                            <p:fltVal val="0"/>
                                          </p:val>
                                        </p:tav>
                                        <p:tav tm="100000">
                                          <p:val>
                                            <p:strVal val="#ppt_h"/>
                                          </p:val>
                                        </p:tav>
                                      </p:tavLst>
                                    </p:anim>
                                    <p:animEffect transition="in" filter="fade">
                                      <p:cBhvr>
                                        <p:cTn id="49" dur="4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8" grpId="0" animBg="1"/>
      <p:bldP spid="30" grpId="0"/>
      <p:bldP spid="31" grpId="0" animBg="1"/>
      <p:bldP spid="32" grpId="0"/>
      <p:bldP spid="34" grpId="0" animBg="1"/>
      <p:bldP spid="35" grpId="0" animBg="1"/>
      <p:bldP spid="36" grpId="0" animBg="1"/>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339014" y="280970"/>
            <a:ext cx="4819135" cy="1309718"/>
          </a:xfrm>
          <a:prstGeom prst="rect">
            <a:avLst/>
          </a:prstGeom>
          <a:noFill/>
        </p:spPr>
        <p:txBody>
          <a:bodyPr wrap="square" rtlCol="0">
            <a:spAutoFit/>
          </a:bodyPr>
          <a:lstStyle>
            <a:defPPr>
              <a:defRPr lang="zh-CN"/>
            </a:defPPr>
            <a:lvl1pPr algn="r">
              <a:lnSpc>
                <a:spcPct val="150000"/>
              </a:lnSpc>
              <a:defRPr sz="2800" b="1" spc="300">
                <a:latin typeface="Hiragino Sans GB W3" panose="020B0300000000000000" pitchFamily="34" charset="-122"/>
                <a:ea typeface="Hiragino Sans GB W3" panose="020B0300000000000000" pitchFamily="34" charset="-122"/>
              </a:defRPr>
            </a:lvl1pPr>
          </a:lstStyle>
          <a:p>
            <a:r>
              <a:rPr lang="en-US" altLang="zh-CN" dirty="0"/>
              <a:t>2.1 </a:t>
            </a:r>
            <a:r>
              <a:rPr lang="zh-CN" altLang="en-US" dirty="0"/>
              <a:t>区域差异研究</a:t>
            </a:r>
          </a:p>
          <a:p>
            <a:endParaRPr lang="zh-CN" altLang="en-US" dirty="0"/>
          </a:p>
        </p:txBody>
      </p:sp>
      <p:sp>
        <p:nvSpPr>
          <p:cNvPr id="27" name="矩形 26"/>
          <p:cNvSpPr/>
          <p:nvPr/>
        </p:nvSpPr>
        <p:spPr>
          <a:xfrm>
            <a:off x="8515351" y="918576"/>
            <a:ext cx="2569322" cy="276999"/>
          </a:xfrm>
          <a:prstGeom prst="rect">
            <a:avLst/>
          </a:prstGeom>
          <a:noFill/>
        </p:spPr>
        <p:txBody>
          <a:bodyPr wrap="square" rtlCol="0">
            <a:spAutoFit/>
          </a:bodyPr>
          <a:lstStyle/>
          <a:p>
            <a:pPr lvl="0" algn="r"/>
            <a:r>
              <a:rPr lang="en-US" altLang="zh-CN" sz="1200" dirty="0">
                <a:solidFill>
                  <a:prstClr val="black"/>
                </a:solidFill>
                <a:latin typeface="华文细黑" panose="02010600040101010101" pitchFamily="2" charset="-122"/>
                <a:ea typeface="华文细黑" panose="02010600040101010101" pitchFamily="2" charset="-122"/>
              </a:rPr>
              <a:t>Regional Differences</a:t>
            </a:r>
            <a:endParaRPr lang="zh-CN" altLang="en-US" sz="1200" spc="300" dirty="0">
              <a:solidFill>
                <a:prstClr val="black"/>
              </a:solidFill>
            </a:endParaRPr>
          </a:p>
        </p:txBody>
      </p:sp>
      <p:cxnSp>
        <p:nvCxnSpPr>
          <p:cNvPr id="28" name="直接连接符 27"/>
          <p:cNvCxnSpPr/>
          <p:nvPr/>
        </p:nvCxnSpPr>
        <p:spPr>
          <a:xfrm>
            <a:off x="10578752" y="1342707"/>
            <a:ext cx="3265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52611" y="1195575"/>
            <a:ext cx="11109108" cy="5201424"/>
          </a:xfrm>
          <a:custGeom>
            <a:avLst/>
            <a:gdLst>
              <a:gd name="connsiteX0" fmla="*/ 0 w 10872788"/>
              <a:gd name="connsiteY0" fmla="*/ 0 h 3416320"/>
              <a:gd name="connsiteX1" fmla="*/ 10872788 w 10872788"/>
              <a:gd name="connsiteY1" fmla="*/ 0 h 3416320"/>
              <a:gd name="connsiteX2" fmla="*/ 10872788 w 10872788"/>
              <a:gd name="connsiteY2" fmla="*/ 3416320 h 3416320"/>
              <a:gd name="connsiteX3" fmla="*/ 0 w 10872788"/>
              <a:gd name="connsiteY3" fmla="*/ 3416320 h 3416320"/>
              <a:gd name="connsiteX4" fmla="*/ 0 w 10872788"/>
              <a:gd name="connsiteY4" fmla="*/ 0 h 3416320"/>
              <a:gd name="connsiteX0" fmla="*/ 0 w 10872788"/>
              <a:gd name="connsiteY0" fmla="*/ 0 h 3416320"/>
              <a:gd name="connsiteX1" fmla="*/ 10872788 w 10872788"/>
              <a:gd name="connsiteY1" fmla="*/ 0 h 3416320"/>
              <a:gd name="connsiteX2" fmla="*/ 10872788 w 10872788"/>
              <a:gd name="connsiteY2" fmla="*/ 3416320 h 3416320"/>
              <a:gd name="connsiteX3" fmla="*/ 0 w 10872788"/>
              <a:gd name="connsiteY3" fmla="*/ 2416195 h 3416320"/>
              <a:gd name="connsiteX4" fmla="*/ 0 w 10872788"/>
              <a:gd name="connsiteY4" fmla="*/ 0 h 3416320"/>
              <a:gd name="connsiteX0" fmla="*/ 0 w 10887075"/>
              <a:gd name="connsiteY0" fmla="*/ 0 h 2459058"/>
              <a:gd name="connsiteX1" fmla="*/ 10872788 w 10887075"/>
              <a:gd name="connsiteY1" fmla="*/ 0 h 2459058"/>
              <a:gd name="connsiteX2" fmla="*/ 10887075 w 10887075"/>
              <a:gd name="connsiteY2" fmla="*/ 2459058 h 2459058"/>
              <a:gd name="connsiteX3" fmla="*/ 0 w 10887075"/>
              <a:gd name="connsiteY3" fmla="*/ 2416195 h 2459058"/>
              <a:gd name="connsiteX4" fmla="*/ 0 w 10887075"/>
              <a:gd name="connsiteY4" fmla="*/ 0 h 245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87075" h="2459058">
                <a:moveTo>
                  <a:pt x="0" y="0"/>
                </a:moveTo>
                <a:lnTo>
                  <a:pt x="10872788" y="0"/>
                </a:lnTo>
                <a:cubicBezTo>
                  <a:pt x="10877550" y="819686"/>
                  <a:pt x="10882313" y="1639372"/>
                  <a:pt x="10887075" y="2459058"/>
                </a:cubicBezTo>
                <a:lnTo>
                  <a:pt x="0" y="2416195"/>
                </a:lnTo>
                <a:lnTo>
                  <a:pt x="0" y="0"/>
                </a:lnTo>
                <a:close/>
              </a:path>
            </a:pathLst>
          </a:custGeom>
          <a:noFill/>
        </p:spPr>
        <p:txBody>
          <a:bodyPr wrap="square" numCol="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200000"/>
              </a:lnSpc>
              <a:buFont typeface="Arial" panose="020B0604020202020204" pitchFamily="34" charset="0"/>
              <a:buChar char="•"/>
            </a:pPr>
            <a:r>
              <a:rPr lang="zh-CN" altLang="en-US" sz="2000" dirty="0" smtClean="0"/>
              <a:t>国外学者：</a:t>
            </a:r>
            <a:endParaRPr lang="en-US" altLang="zh-CN" sz="2000" dirty="0" smtClean="0"/>
          </a:p>
          <a:p>
            <a:pPr marL="800100" lvl="1" indent="-342900">
              <a:lnSpc>
                <a:spcPct val="200000"/>
              </a:lnSpc>
              <a:buFont typeface="Arial" panose="020B0604020202020204" pitchFamily="34" charset="0"/>
              <a:buChar char="•"/>
            </a:pPr>
            <a:r>
              <a:rPr lang="en-US" altLang="zh-CN" dirty="0" smtClean="0"/>
              <a:t>Ely </a:t>
            </a:r>
            <a:r>
              <a:rPr lang="zh-CN" altLang="en-US" dirty="0" smtClean="0"/>
              <a:t>和 </a:t>
            </a:r>
            <a:r>
              <a:rPr lang="en-US" altLang="zh-CN" dirty="0" smtClean="0"/>
              <a:t>Morehouse </a:t>
            </a:r>
            <a:r>
              <a:rPr lang="zh-CN" altLang="en-US" dirty="0" smtClean="0"/>
              <a:t>的</a:t>
            </a:r>
            <a:r>
              <a:rPr lang="zh-CN" altLang="en-US" dirty="0"/>
              <a:t>著作</a:t>
            </a:r>
            <a:r>
              <a:rPr lang="en-US" altLang="zh-CN" dirty="0"/>
              <a:t>《</a:t>
            </a:r>
            <a:r>
              <a:rPr lang="zh-CN" altLang="en-US" dirty="0"/>
              <a:t>土地经济学原理</a:t>
            </a:r>
            <a:r>
              <a:rPr lang="en-US" altLang="zh-CN" dirty="0"/>
              <a:t>》</a:t>
            </a:r>
            <a:r>
              <a:rPr lang="zh-CN" altLang="en-US" dirty="0"/>
              <a:t>认为土地周边环境的变化会带动房地产价格的变动，从而形成房地产价格区域性特征，而市场条件的差别会导致房价区域</a:t>
            </a:r>
            <a:r>
              <a:rPr lang="zh-CN" altLang="en-US" dirty="0" smtClean="0"/>
              <a:t>差异。</a:t>
            </a:r>
            <a:endParaRPr lang="en-US" altLang="zh-CN" dirty="0" smtClean="0"/>
          </a:p>
          <a:p>
            <a:pPr marL="800100" lvl="1" indent="-342900">
              <a:lnSpc>
                <a:spcPct val="200000"/>
              </a:lnSpc>
              <a:buFont typeface="Arial" panose="020B0604020202020204" pitchFamily="34" charset="0"/>
              <a:buChar char="•"/>
            </a:pPr>
            <a:r>
              <a:rPr lang="en-US" altLang="zh-CN" dirty="0" err="1" smtClean="0"/>
              <a:t>Ortalo-Magne</a:t>
            </a:r>
            <a:r>
              <a:rPr lang="en-US" altLang="zh-CN" dirty="0" smtClean="0"/>
              <a:t> </a:t>
            </a:r>
            <a:r>
              <a:rPr lang="zh-CN" altLang="en-US" dirty="0" smtClean="0"/>
              <a:t>和 </a:t>
            </a:r>
            <a:r>
              <a:rPr lang="en-US" altLang="zh-CN" dirty="0" err="1" smtClean="0"/>
              <a:t>Rady</a:t>
            </a:r>
            <a:r>
              <a:rPr lang="en-US" altLang="zh-CN" dirty="0" smtClean="0"/>
              <a:t> </a:t>
            </a:r>
            <a:r>
              <a:rPr lang="zh-CN" altLang="en-US" dirty="0" smtClean="0"/>
              <a:t>通过</a:t>
            </a:r>
            <a:r>
              <a:rPr lang="zh-CN" altLang="en-US" dirty="0"/>
              <a:t>对宏观经济波动对英格兰和威尔士住宅交易量影响的分析，发现交易量变化的关键因素是住房需求的波动，进而导致了房价的区域</a:t>
            </a:r>
            <a:r>
              <a:rPr lang="zh-CN" altLang="en-US" dirty="0" smtClean="0"/>
              <a:t>差异。</a:t>
            </a:r>
            <a:endParaRPr lang="en-US" altLang="zh-CN" dirty="0" smtClean="0"/>
          </a:p>
          <a:p>
            <a:pPr marL="342900" indent="-342900">
              <a:lnSpc>
                <a:spcPct val="200000"/>
              </a:lnSpc>
              <a:buFont typeface="Arial" panose="020B0604020202020204" pitchFamily="34" charset="0"/>
              <a:buChar char="•"/>
            </a:pPr>
            <a:r>
              <a:rPr lang="zh-CN" altLang="en-US" sz="2000" dirty="0" smtClean="0"/>
              <a:t>国内学者：</a:t>
            </a:r>
            <a:endParaRPr lang="en-US" altLang="zh-CN" sz="2000" dirty="0" smtClean="0"/>
          </a:p>
          <a:p>
            <a:pPr marL="800100" lvl="1" indent="-342900">
              <a:lnSpc>
                <a:spcPct val="200000"/>
              </a:lnSpc>
              <a:buFont typeface="Arial" panose="020B0604020202020204" pitchFamily="34" charset="0"/>
              <a:buChar char="•"/>
            </a:pPr>
            <a:r>
              <a:rPr lang="zh-CN" altLang="en-US" dirty="0"/>
              <a:t>通过建立两隔离市场模型，张涛同论证了我国区域房价弹性存在很大差异</a:t>
            </a:r>
            <a:r>
              <a:rPr lang="zh-CN" altLang="en-US" dirty="0" smtClean="0"/>
              <a:t>。</a:t>
            </a:r>
            <a:endParaRPr lang="en-US" altLang="zh-CN" dirty="0" smtClean="0"/>
          </a:p>
          <a:p>
            <a:pPr marL="800100" lvl="1" indent="-342900">
              <a:lnSpc>
                <a:spcPct val="200000"/>
              </a:lnSpc>
              <a:buFont typeface="Arial" panose="020B0604020202020204" pitchFamily="34" charset="0"/>
              <a:buChar char="•"/>
            </a:pPr>
            <a:r>
              <a:rPr lang="zh-CN" altLang="en-US" dirty="0" smtClean="0"/>
              <a:t>学者们</a:t>
            </a:r>
            <a:r>
              <a:rPr lang="zh-CN" altLang="en-US" dirty="0"/>
              <a:t>依据大量不同层面的市场数据，运用计量经济模型</a:t>
            </a:r>
            <a:r>
              <a:rPr lang="zh-CN" altLang="en-US" dirty="0" smtClean="0"/>
              <a:t>发现我国</a:t>
            </a:r>
            <a:r>
              <a:rPr lang="zh-CN" altLang="en-US" dirty="0"/>
              <a:t>房价区域差异主要是受到区域经济发展不均衡、国家政策倾斜程度有</a:t>
            </a:r>
            <a:r>
              <a:rPr lang="zh-CN" altLang="en-US" dirty="0" smtClean="0"/>
              <a:t>差异、</a:t>
            </a:r>
            <a:r>
              <a:rPr lang="zh-CN" altLang="en-US" dirty="0"/>
              <a:t>消费观念</a:t>
            </a:r>
            <a:r>
              <a:rPr lang="zh-CN" altLang="en-US" dirty="0" smtClean="0"/>
              <a:t>不同以及</a:t>
            </a:r>
            <a:r>
              <a:rPr lang="zh-CN" altLang="en-US" dirty="0"/>
              <a:t>居民消费水平差异较大的</a:t>
            </a:r>
            <a:r>
              <a:rPr lang="zh-CN" altLang="en-US" dirty="0" smtClean="0"/>
              <a:t>影响。</a:t>
            </a:r>
            <a:endParaRPr lang="en-US" altLang="zh-CN" dirty="0" smtClean="0"/>
          </a:p>
        </p:txBody>
      </p:sp>
    </p:spTree>
    <p:extLst>
      <p:ext uri="{BB962C8B-B14F-4D97-AF65-F5344CB8AC3E}">
        <p14:creationId xmlns:p14="http://schemas.microsoft.com/office/powerpoint/2010/main" val="1887334754"/>
      </p:ext>
    </p:extLst>
  </p:cSld>
  <p:clrMapOvr>
    <a:masterClrMapping/>
  </p:clrMapOvr>
  <mc:AlternateContent xmlns:mc="http://schemas.openxmlformats.org/markup-compatibility/2006" xmlns:p14="http://schemas.microsoft.com/office/powerpoint/2010/main">
    <mc:Choice Requires="p14">
      <p:transition p14:dur="0" advTm="57774"/>
    </mc:Choice>
    <mc:Fallback xmlns="">
      <p:transition advTm="577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75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left)">
                                      <p:cBhvr>
                                        <p:cTn id="8" dur="500"/>
                                        <p:tgtEl>
                                          <p:spTgt spid="28"/>
                                        </p:tgtEl>
                                      </p:cBhvr>
                                    </p:animEffect>
                                  </p:childTnLst>
                                </p:cTn>
                              </p:par>
                              <p:par>
                                <p:cTn id="9" presetID="12" presetClass="entr" presetSubtype="2" fill="hold" grpId="0" nodeType="withEffect">
                                  <p:stCondLst>
                                    <p:cond delay="7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left)">
                                      <p:cBhvr>
                                        <p:cTn id="12" dur="500"/>
                                        <p:tgtEl>
                                          <p:spTgt spid="2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left)">
                                      <p:cBhvr>
                                        <p:cTn id="16" dur="500"/>
                                        <p:tgtEl>
                                          <p:spTgt spid="26"/>
                                        </p:tgtEl>
                                      </p:cBhvr>
                                    </p:animEffect>
                                  </p:childTnLst>
                                </p:cTn>
                              </p:par>
                              <p:par>
                                <p:cTn id="17" presetID="22" presetClass="entr" presetSubtype="1" fill="hold" grpId="0" nodeType="withEffect">
                                  <p:stCondLst>
                                    <p:cond delay="225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5449330" y="280970"/>
            <a:ext cx="5708819" cy="1309718"/>
          </a:xfrm>
          <a:prstGeom prst="rect">
            <a:avLst/>
          </a:prstGeom>
          <a:noFill/>
        </p:spPr>
        <p:txBody>
          <a:bodyPr wrap="square" rtlCol="0">
            <a:spAutoFit/>
          </a:bodyPr>
          <a:lstStyle>
            <a:defPPr>
              <a:defRPr lang="zh-CN"/>
            </a:defPPr>
            <a:lvl1pPr algn="r">
              <a:lnSpc>
                <a:spcPct val="150000"/>
              </a:lnSpc>
              <a:defRPr sz="2800" b="1" spc="300">
                <a:latin typeface="Hiragino Sans GB W3" panose="020B0300000000000000" pitchFamily="34" charset="-122"/>
                <a:ea typeface="Hiragino Sans GB W3" panose="020B0300000000000000" pitchFamily="34" charset="-122"/>
              </a:defRPr>
            </a:lvl1pPr>
          </a:lstStyle>
          <a:p>
            <a:r>
              <a:rPr lang="en-US" altLang="zh-CN" dirty="0"/>
              <a:t>2.2 </a:t>
            </a:r>
            <a:r>
              <a:rPr lang="zh-CN" altLang="en-US" dirty="0"/>
              <a:t>价格波动的时空特征研究</a:t>
            </a:r>
            <a:endParaRPr lang="en-US" altLang="zh-CN" dirty="0"/>
          </a:p>
          <a:p>
            <a:endParaRPr lang="zh-CN" altLang="en-US" dirty="0"/>
          </a:p>
        </p:txBody>
      </p:sp>
      <p:sp>
        <p:nvSpPr>
          <p:cNvPr id="27" name="矩形 26"/>
          <p:cNvSpPr/>
          <p:nvPr/>
        </p:nvSpPr>
        <p:spPr>
          <a:xfrm>
            <a:off x="7093708" y="973467"/>
            <a:ext cx="4064441" cy="369332"/>
          </a:xfrm>
          <a:prstGeom prst="rect">
            <a:avLst/>
          </a:prstGeom>
          <a:noFill/>
        </p:spPr>
        <p:txBody>
          <a:bodyPr wrap="square" rtlCol="0">
            <a:spAutoFit/>
          </a:bodyPr>
          <a:lstStyle/>
          <a:p>
            <a:pPr algn="r">
              <a:lnSpc>
                <a:spcPct val="150000"/>
              </a:lnSpc>
            </a:pPr>
            <a:r>
              <a:rPr lang="en-US" altLang="zh-CN" sz="1200" dirty="0" smtClean="0">
                <a:latin typeface="华文细黑" panose="02010600040101010101" pitchFamily="2" charset="-122"/>
                <a:ea typeface="华文细黑" panose="02010600040101010101" pitchFamily="2" charset="-122"/>
              </a:rPr>
              <a:t>Spatiotemporal </a:t>
            </a:r>
            <a:r>
              <a:rPr lang="en-US" altLang="zh-CN" sz="1200" dirty="0">
                <a:latin typeface="华文细黑" panose="02010600040101010101" pitchFamily="2" charset="-122"/>
                <a:ea typeface="华文细黑" panose="02010600040101010101" pitchFamily="2" charset="-122"/>
              </a:rPr>
              <a:t>characteristics of price fluctuations</a:t>
            </a:r>
            <a:endParaRPr lang="zh-CN" altLang="en-US" sz="1200" dirty="0">
              <a:latin typeface="造字工房悦黑体验版常规体" pitchFamily="50" charset="-122"/>
              <a:ea typeface="造字工房悦黑体验版常规体" pitchFamily="50" charset="-122"/>
            </a:endParaRPr>
          </a:p>
        </p:txBody>
      </p:sp>
      <p:cxnSp>
        <p:nvCxnSpPr>
          <p:cNvPr id="28" name="直接连接符 27"/>
          <p:cNvCxnSpPr/>
          <p:nvPr/>
        </p:nvCxnSpPr>
        <p:spPr>
          <a:xfrm>
            <a:off x="10590627" y="1520838"/>
            <a:ext cx="3265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01445" y="973467"/>
            <a:ext cx="10972800" cy="6863417"/>
          </a:xfrm>
          <a:custGeom>
            <a:avLst/>
            <a:gdLst>
              <a:gd name="connsiteX0" fmla="*/ 0 w 10872788"/>
              <a:gd name="connsiteY0" fmla="*/ 0 h 3416320"/>
              <a:gd name="connsiteX1" fmla="*/ 10872788 w 10872788"/>
              <a:gd name="connsiteY1" fmla="*/ 0 h 3416320"/>
              <a:gd name="connsiteX2" fmla="*/ 10872788 w 10872788"/>
              <a:gd name="connsiteY2" fmla="*/ 3416320 h 3416320"/>
              <a:gd name="connsiteX3" fmla="*/ 0 w 10872788"/>
              <a:gd name="connsiteY3" fmla="*/ 3416320 h 3416320"/>
              <a:gd name="connsiteX4" fmla="*/ 0 w 10872788"/>
              <a:gd name="connsiteY4" fmla="*/ 0 h 3416320"/>
              <a:gd name="connsiteX0" fmla="*/ 0 w 10872788"/>
              <a:gd name="connsiteY0" fmla="*/ 0 h 3416320"/>
              <a:gd name="connsiteX1" fmla="*/ 10872788 w 10872788"/>
              <a:gd name="connsiteY1" fmla="*/ 0 h 3416320"/>
              <a:gd name="connsiteX2" fmla="*/ 10872788 w 10872788"/>
              <a:gd name="connsiteY2" fmla="*/ 3416320 h 3416320"/>
              <a:gd name="connsiteX3" fmla="*/ 0 w 10872788"/>
              <a:gd name="connsiteY3" fmla="*/ 2416195 h 3416320"/>
              <a:gd name="connsiteX4" fmla="*/ 0 w 10872788"/>
              <a:gd name="connsiteY4" fmla="*/ 0 h 3416320"/>
              <a:gd name="connsiteX0" fmla="*/ 0 w 10887075"/>
              <a:gd name="connsiteY0" fmla="*/ 0 h 2459058"/>
              <a:gd name="connsiteX1" fmla="*/ 10872788 w 10887075"/>
              <a:gd name="connsiteY1" fmla="*/ 0 h 2459058"/>
              <a:gd name="connsiteX2" fmla="*/ 10887075 w 10887075"/>
              <a:gd name="connsiteY2" fmla="*/ 2459058 h 2459058"/>
              <a:gd name="connsiteX3" fmla="*/ 0 w 10887075"/>
              <a:gd name="connsiteY3" fmla="*/ 2416195 h 2459058"/>
              <a:gd name="connsiteX4" fmla="*/ 0 w 10887075"/>
              <a:gd name="connsiteY4" fmla="*/ 0 h 245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87075" h="2459058">
                <a:moveTo>
                  <a:pt x="0" y="0"/>
                </a:moveTo>
                <a:lnTo>
                  <a:pt x="10872788" y="0"/>
                </a:lnTo>
                <a:cubicBezTo>
                  <a:pt x="10877550" y="819686"/>
                  <a:pt x="10882313" y="1639372"/>
                  <a:pt x="10887075" y="2459058"/>
                </a:cubicBezTo>
                <a:lnTo>
                  <a:pt x="0" y="2416195"/>
                </a:lnTo>
                <a:lnTo>
                  <a:pt x="0" y="0"/>
                </a:lnTo>
                <a:close/>
              </a:path>
            </a:pathLst>
          </a:custGeom>
          <a:noFill/>
        </p:spPr>
        <p:txBody>
          <a:bodyPr wrap="square" numCol="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200000"/>
              </a:lnSpc>
              <a:buFont typeface="Arial" charset="0"/>
              <a:buChar char="•"/>
            </a:pPr>
            <a:r>
              <a:rPr lang="zh-CN" altLang="en-US" sz="2000" dirty="0" smtClean="0">
                <a:latin typeface="等线" panose="02010600030101010101" pitchFamily="2" charset="-122"/>
                <a:ea typeface="等线" panose="02010600030101010101" pitchFamily="2" charset="-122"/>
              </a:rPr>
              <a:t>国外研究：</a:t>
            </a:r>
            <a:endParaRPr lang="en-US" altLang="zh-CN" sz="2000" dirty="0" smtClean="0">
              <a:latin typeface="等线" panose="02010600030101010101" pitchFamily="2" charset="-122"/>
              <a:ea typeface="等线" panose="02010600030101010101" pitchFamily="2" charset="-122"/>
            </a:endParaRPr>
          </a:p>
          <a:p>
            <a:pPr marL="800100" lvl="1" indent="-342900">
              <a:lnSpc>
                <a:spcPct val="200000"/>
              </a:lnSpc>
              <a:buFont typeface="Arial" charset="0"/>
              <a:buChar char="•"/>
            </a:pPr>
            <a:r>
              <a:rPr lang="zh-CN" altLang="zh-CN" dirty="0"/>
              <a:t>英国学者</a:t>
            </a:r>
            <a:r>
              <a:rPr lang="zh-CN" altLang="zh-CN" dirty="0" smtClean="0"/>
              <a:t>研究发现</a:t>
            </a:r>
            <a:r>
              <a:rPr lang="zh-CN" altLang="zh-CN" dirty="0"/>
              <a:t>南北地区房地产价格波动特征呈现</a:t>
            </a:r>
            <a:r>
              <a:rPr lang="zh-CN" altLang="zh-CN" dirty="0" smtClean="0"/>
              <a:t>周期性</a:t>
            </a:r>
            <a:r>
              <a:rPr lang="zh-CN" altLang="en-US" dirty="0" smtClean="0"/>
              <a:t>。</a:t>
            </a:r>
            <a:endParaRPr lang="en-US" altLang="zh-CN" dirty="0" smtClean="0"/>
          </a:p>
          <a:p>
            <a:pPr marL="800100" lvl="1" indent="-342900">
              <a:lnSpc>
                <a:spcPct val="200000"/>
              </a:lnSpc>
              <a:buFont typeface="Arial" charset="0"/>
              <a:buChar char="•"/>
            </a:pPr>
            <a:r>
              <a:rPr lang="zh-CN" altLang="zh-CN" dirty="0" smtClean="0"/>
              <a:t>部分</a:t>
            </a:r>
            <a:r>
              <a:rPr lang="zh-CN" altLang="zh-CN" dirty="0"/>
              <a:t>学者通过对</a:t>
            </a:r>
            <a:r>
              <a:rPr lang="zh-CN" altLang="zh-CN" dirty="0" smtClean="0"/>
              <a:t>美国、澳大利亚等</a:t>
            </a:r>
            <a:r>
              <a:rPr lang="zh-CN" altLang="zh-CN" dirty="0"/>
              <a:t>国家房地产价格的研究，发现以上国家中地区间房价波动较大的原因在于高收入家庭和低收入家庭分别向热点地区以及非热点地区两种相反方向搬迁、集聚，并总结出这种收入极化效应是各地区房地产价格波动的主要因素</a:t>
            </a:r>
            <a:r>
              <a:rPr lang="zh-CN" altLang="zh-CN" dirty="0" smtClean="0"/>
              <a:t>。</a:t>
            </a:r>
            <a:endParaRPr lang="en-US" altLang="zh-CN" dirty="0" smtClean="0"/>
          </a:p>
          <a:p>
            <a:pPr marL="342900" indent="-342900">
              <a:lnSpc>
                <a:spcPct val="200000"/>
              </a:lnSpc>
              <a:buFont typeface="Arial" charset="0"/>
              <a:buChar char="•"/>
            </a:pPr>
            <a:r>
              <a:rPr lang="zh-CN" altLang="en-US" sz="2000" dirty="0"/>
              <a:t>国内</a:t>
            </a:r>
            <a:r>
              <a:rPr lang="zh-CN" altLang="en-US" sz="2000" dirty="0" smtClean="0"/>
              <a:t>研究</a:t>
            </a:r>
            <a:r>
              <a:rPr lang="zh-CN" altLang="en-US" dirty="0" smtClean="0"/>
              <a:t>：</a:t>
            </a:r>
            <a:endParaRPr lang="en-US" altLang="zh-CN" sz="2000" dirty="0" smtClean="0"/>
          </a:p>
          <a:p>
            <a:pPr marL="800100" lvl="1" indent="-342900">
              <a:lnSpc>
                <a:spcPct val="200000"/>
              </a:lnSpc>
              <a:buFont typeface="Arial" charset="0"/>
              <a:buChar char="•"/>
            </a:pPr>
            <a:r>
              <a:rPr lang="zh-CN" altLang="zh-CN" dirty="0"/>
              <a:t>位志宇、杨忠直</a:t>
            </a:r>
            <a:r>
              <a:rPr lang="zh-CN" altLang="zh-CN" dirty="0" smtClean="0"/>
              <a:t>发现区域</a:t>
            </a:r>
            <a:r>
              <a:rPr lang="zh-CN" altLang="zh-CN" dirty="0"/>
              <a:t>房价存在趋同性，而且上海房价波动可以引起江苏和浙江两地房价的</a:t>
            </a:r>
            <a:r>
              <a:rPr lang="zh-CN" altLang="zh-CN" dirty="0" smtClean="0"/>
              <a:t>波动</a:t>
            </a:r>
            <a:r>
              <a:rPr lang="zh-CN" altLang="en-US" dirty="0" smtClean="0"/>
              <a:t>。</a:t>
            </a:r>
            <a:endParaRPr lang="en-US" altLang="zh-CN" dirty="0" smtClean="0"/>
          </a:p>
          <a:p>
            <a:pPr marL="800100" lvl="1" indent="-342900">
              <a:lnSpc>
                <a:spcPct val="200000"/>
              </a:lnSpc>
              <a:buFont typeface="Arial" charset="0"/>
              <a:buChar char="•"/>
            </a:pPr>
            <a:r>
              <a:rPr lang="zh-CN" altLang="en-US" dirty="0" smtClean="0"/>
              <a:t>众多学者从</a:t>
            </a:r>
            <a:r>
              <a:rPr lang="zh-CN" altLang="zh-CN" dirty="0" smtClean="0"/>
              <a:t>城市</a:t>
            </a:r>
            <a:r>
              <a:rPr lang="zh-CN" altLang="zh-CN" dirty="0"/>
              <a:t>住宅价格波动的时空演变</a:t>
            </a:r>
            <a:r>
              <a:rPr lang="zh-CN" altLang="zh-CN" dirty="0" smtClean="0"/>
              <a:t>特征</a:t>
            </a:r>
            <a:r>
              <a:rPr lang="zh-CN" altLang="en-US" dirty="0" smtClean="0"/>
              <a:t>将</a:t>
            </a:r>
            <a:r>
              <a:rPr lang="zh-CN" altLang="zh-CN" dirty="0" smtClean="0"/>
              <a:t>我国</a:t>
            </a:r>
            <a:r>
              <a:rPr lang="zh-CN" altLang="zh-CN" dirty="0"/>
              <a:t>城市住宅价格的空间分布模式主要包括圈层</a:t>
            </a:r>
            <a:r>
              <a:rPr lang="zh-CN" altLang="zh-CN" dirty="0" smtClean="0"/>
              <a:t>模式、</a:t>
            </a:r>
            <a:r>
              <a:rPr lang="zh-CN" altLang="zh-CN" dirty="0"/>
              <a:t>扇形</a:t>
            </a:r>
            <a:r>
              <a:rPr lang="zh-CN" altLang="zh-CN" dirty="0" smtClean="0"/>
              <a:t>模式、</a:t>
            </a:r>
            <a:r>
              <a:rPr lang="zh-CN" altLang="zh-CN" dirty="0"/>
              <a:t>组团</a:t>
            </a:r>
            <a:r>
              <a:rPr lang="zh-CN" altLang="zh-CN" dirty="0" smtClean="0"/>
              <a:t>模式及</a:t>
            </a:r>
            <a:r>
              <a:rPr lang="zh-CN" altLang="zh-CN" dirty="0"/>
              <a:t>混合</a:t>
            </a:r>
            <a:r>
              <a:rPr lang="zh-CN" altLang="zh-CN" dirty="0" smtClean="0"/>
              <a:t>模式等</a:t>
            </a:r>
            <a:r>
              <a:rPr lang="zh-CN" altLang="zh-CN" dirty="0"/>
              <a:t>多种空间分布模式，且会根据城市经济社会发展水平以及城市土地利用功能导向而不断改变，体现出一定规律性。</a:t>
            </a:r>
          </a:p>
          <a:p>
            <a:pPr marL="800100" lvl="1" indent="-342900">
              <a:lnSpc>
                <a:spcPct val="200000"/>
              </a:lnSpc>
              <a:buFont typeface="Arial" charset="0"/>
              <a:buChar char="•"/>
            </a:pPr>
            <a:endParaRPr lang="zh-CN" altLang="zh-CN" dirty="0"/>
          </a:p>
          <a:p>
            <a:pPr marL="800100" lvl="1" indent="-342900">
              <a:lnSpc>
                <a:spcPct val="200000"/>
              </a:lnSpc>
              <a:buFont typeface="Arial" charset="0"/>
              <a:buChar char="•"/>
            </a:pPr>
            <a:endParaRPr lang="zh-CN" altLang="en-US" sz="2000" dirty="0">
              <a:latin typeface="造字工房悦黑体验版常规体" pitchFamily="50" charset="-122"/>
              <a:ea typeface="造字工房悦黑体验版常规体" pitchFamily="50" charset="-122"/>
            </a:endParaRPr>
          </a:p>
        </p:txBody>
      </p:sp>
    </p:spTree>
    <p:extLst>
      <p:ext uri="{BB962C8B-B14F-4D97-AF65-F5344CB8AC3E}">
        <p14:creationId xmlns:p14="http://schemas.microsoft.com/office/powerpoint/2010/main" val="636857217"/>
      </p:ext>
    </p:extLst>
  </p:cSld>
  <p:clrMapOvr>
    <a:masterClrMapping/>
  </p:clrMapOvr>
  <mc:AlternateContent xmlns:mc="http://schemas.openxmlformats.org/markup-compatibility/2006" xmlns:p14="http://schemas.microsoft.com/office/powerpoint/2010/main">
    <mc:Choice Requires="p14">
      <p:transition p14:dur="0" advTm="57774"/>
    </mc:Choice>
    <mc:Fallback xmlns="">
      <p:transition advTm="577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75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left)">
                                      <p:cBhvr>
                                        <p:cTn id="8" dur="500"/>
                                        <p:tgtEl>
                                          <p:spTgt spid="28"/>
                                        </p:tgtEl>
                                      </p:cBhvr>
                                    </p:animEffect>
                                  </p:childTnLst>
                                </p:cTn>
                              </p:par>
                              <p:par>
                                <p:cTn id="9" presetID="12" presetClass="entr" presetSubtype="2" fill="hold" grpId="0" nodeType="withEffect">
                                  <p:stCondLst>
                                    <p:cond delay="7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left)">
                                      <p:cBhvr>
                                        <p:cTn id="12" dur="500"/>
                                        <p:tgtEl>
                                          <p:spTgt spid="2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left)">
                                      <p:cBhvr>
                                        <p:cTn id="16" dur="500"/>
                                        <p:tgtEl>
                                          <p:spTgt spid="26"/>
                                        </p:tgtEl>
                                      </p:cBhvr>
                                    </p:animEffect>
                                  </p:childTnLst>
                                </p:cTn>
                              </p:par>
                              <p:par>
                                <p:cTn id="17" presetID="22" presetClass="entr" presetSubtype="1" fill="hold" grpId="0" nodeType="withEffect">
                                  <p:stCondLst>
                                    <p:cond delay="225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5987846" y="280970"/>
            <a:ext cx="5170304" cy="1309718"/>
          </a:xfrm>
          <a:prstGeom prst="rect">
            <a:avLst/>
          </a:prstGeom>
          <a:noFill/>
        </p:spPr>
        <p:txBody>
          <a:bodyPr wrap="square" rtlCol="0">
            <a:spAutoFit/>
          </a:bodyPr>
          <a:lstStyle/>
          <a:p>
            <a:pPr algn="r">
              <a:lnSpc>
                <a:spcPct val="150000"/>
              </a:lnSpc>
            </a:pPr>
            <a:r>
              <a:rPr lang="en-US" altLang="zh-CN" sz="2800" b="1" spc="300" dirty="0" smtClean="0">
                <a:latin typeface="Hiragino Sans GB W3" panose="020B0300000000000000" pitchFamily="34" charset="-122"/>
                <a:ea typeface="Hiragino Sans GB W3" panose="020B0300000000000000"/>
              </a:rPr>
              <a:t>2.3 </a:t>
            </a:r>
            <a:r>
              <a:rPr kumimoji="1" lang="zh-CN" altLang="en-US" sz="2800" b="1" spc="300" dirty="0" smtClean="0">
                <a:solidFill>
                  <a:schemeClr val="tx1">
                    <a:lumMod val="85000"/>
                    <a:lumOff val="15000"/>
                  </a:schemeClr>
                </a:solidFill>
                <a:latin typeface="明兰" panose="02010600030101010101" pitchFamily="2" charset="-122"/>
                <a:ea typeface="Hiragino Sans GB W3" panose="020B0300000000000000"/>
              </a:rPr>
              <a:t>空间</a:t>
            </a:r>
            <a:r>
              <a:rPr kumimoji="1" lang="zh-CN" altLang="en-US" sz="2800" b="1" spc="300" dirty="0">
                <a:solidFill>
                  <a:schemeClr val="tx1">
                    <a:lumMod val="85000"/>
                    <a:lumOff val="15000"/>
                  </a:schemeClr>
                </a:solidFill>
                <a:latin typeface="明兰" panose="02010600030101010101" pitchFamily="2" charset="-122"/>
                <a:ea typeface="Hiragino Sans GB W3" panose="020B0300000000000000"/>
              </a:rPr>
              <a:t>分异动力机制研究</a:t>
            </a:r>
            <a:endParaRPr kumimoji="1" lang="en-US" altLang="zh-CN" sz="2800" b="1" spc="300" dirty="0">
              <a:solidFill>
                <a:schemeClr val="tx1">
                  <a:lumMod val="85000"/>
                  <a:lumOff val="15000"/>
                </a:schemeClr>
              </a:solidFill>
              <a:latin typeface="明兰" panose="02010600030101010101" pitchFamily="2" charset="-122"/>
              <a:ea typeface="Hiragino Sans GB W3" panose="020B0300000000000000"/>
            </a:endParaRPr>
          </a:p>
          <a:p>
            <a:pPr algn="r">
              <a:lnSpc>
                <a:spcPct val="150000"/>
              </a:lnSpc>
            </a:pPr>
            <a:endParaRPr lang="zh-CN" altLang="en-US" sz="2800" b="1" spc="300" dirty="0">
              <a:latin typeface="Hiragino Sans GB W3" panose="020B0300000000000000" pitchFamily="34" charset="-122"/>
              <a:ea typeface="Hiragino Sans GB W3" panose="020B0300000000000000"/>
            </a:endParaRPr>
          </a:p>
        </p:txBody>
      </p:sp>
      <p:sp>
        <p:nvSpPr>
          <p:cNvPr id="27" name="矩形 26"/>
          <p:cNvSpPr/>
          <p:nvPr/>
        </p:nvSpPr>
        <p:spPr>
          <a:xfrm>
            <a:off x="8572998" y="965894"/>
            <a:ext cx="2569322" cy="333938"/>
          </a:xfrm>
          <a:prstGeom prst="rect">
            <a:avLst/>
          </a:prstGeom>
          <a:noFill/>
        </p:spPr>
        <p:txBody>
          <a:bodyPr wrap="square" rtlCol="0">
            <a:spAutoFit/>
          </a:bodyPr>
          <a:lstStyle/>
          <a:p>
            <a:pPr algn="r">
              <a:lnSpc>
                <a:spcPct val="150000"/>
              </a:lnSpc>
            </a:pPr>
            <a:r>
              <a:rPr lang="en-US" altLang="zh-CN" sz="1200" dirty="0">
                <a:latin typeface="华文细黑" panose="02010600040101010101" pitchFamily="2" charset="-122"/>
                <a:ea typeface="华文细黑" panose="02010600040101010101" pitchFamily="2" charset="-122"/>
              </a:rPr>
              <a:t>Spatial differentiation dynamics</a:t>
            </a:r>
            <a:endParaRPr lang="zh-CN" altLang="en-US" sz="1200" dirty="0">
              <a:latin typeface="造字工房悦黑体验版常规体" pitchFamily="50" charset="-122"/>
              <a:ea typeface="造字工房悦黑体验版常规体" pitchFamily="50" charset="-122"/>
            </a:endParaRPr>
          </a:p>
        </p:txBody>
      </p:sp>
      <p:cxnSp>
        <p:nvCxnSpPr>
          <p:cNvPr id="28" name="直接连接符 27"/>
          <p:cNvCxnSpPr/>
          <p:nvPr/>
        </p:nvCxnSpPr>
        <p:spPr>
          <a:xfrm>
            <a:off x="10590627" y="1520838"/>
            <a:ext cx="3265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42618" y="1520838"/>
            <a:ext cx="10799702" cy="4524315"/>
          </a:xfrm>
          <a:custGeom>
            <a:avLst/>
            <a:gdLst>
              <a:gd name="connsiteX0" fmla="*/ 0 w 10872788"/>
              <a:gd name="connsiteY0" fmla="*/ 0 h 3416320"/>
              <a:gd name="connsiteX1" fmla="*/ 10872788 w 10872788"/>
              <a:gd name="connsiteY1" fmla="*/ 0 h 3416320"/>
              <a:gd name="connsiteX2" fmla="*/ 10872788 w 10872788"/>
              <a:gd name="connsiteY2" fmla="*/ 3416320 h 3416320"/>
              <a:gd name="connsiteX3" fmla="*/ 0 w 10872788"/>
              <a:gd name="connsiteY3" fmla="*/ 3416320 h 3416320"/>
              <a:gd name="connsiteX4" fmla="*/ 0 w 10872788"/>
              <a:gd name="connsiteY4" fmla="*/ 0 h 3416320"/>
              <a:gd name="connsiteX0" fmla="*/ 0 w 10872788"/>
              <a:gd name="connsiteY0" fmla="*/ 0 h 3416320"/>
              <a:gd name="connsiteX1" fmla="*/ 10872788 w 10872788"/>
              <a:gd name="connsiteY1" fmla="*/ 0 h 3416320"/>
              <a:gd name="connsiteX2" fmla="*/ 10872788 w 10872788"/>
              <a:gd name="connsiteY2" fmla="*/ 3416320 h 3416320"/>
              <a:gd name="connsiteX3" fmla="*/ 0 w 10872788"/>
              <a:gd name="connsiteY3" fmla="*/ 2416195 h 3416320"/>
              <a:gd name="connsiteX4" fmla="*/ 0 w 10872788"/>
              <a:gd name="connsiteY4" fmla="*/ 0 h 3416320"/>
              <a:gd name="connsiteX0" fmla="*/ 0 w 10887075"/>
              <a:gd name="connsiteY0" fmla="*/ 0 h 2459058"/>
              <a:gd name="connsiteX1" fmla="*/ 10872788 w 10887075"/>
              <a:gd name="connsiteY1" fmla="*/ 0 h 2459058"/>
              <a:gd name="connsiteX2" fmla="*/ 10887075 w 10887075"/>
              <a:gd name="connsiteY2" fmla="*/ 2459058 h 2459058"/>
              <a:gd name="connsiteX3" fmla="*/ 0 w 10887075"/>
              <a:gd name="connsiteY3" fmla="*/ 2416195 h 2459058"/>
              <a:gd name="connsiteX4" fmla="*/ 0 w 10887075"/>
              <a:gd name="connsiteY4" fmla="*/ 0 h 245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87075" h="2459058">
                <a:moveTo>
                  <a:pt x="0" y="0"/>
                </a:moveTo>
                <a:lnTo>
                  <a:pt x="10872788" y="0"/>
                </a:lnTo>
                <a:cubicBezTo>
                  <a:pt x="10877550" y="819686"/>
                  <a:pt x="10882313" y="1639372"/>
                  <a:pt x="10887075" y="2459058"/>
                </a:cubicBezTo>
                <a:lnTo>
                  <a:pt x="0" y="2416195"/>
                </a:lnTo>
                <a:lnTo>
                  <a:pt x="0" y="0"/>
                </a:lnTo>
                <a:close/>
              </a:path>
            </a:pathLst>
          </a:custGeom>
          <a:noFill/>
        </p:spPr>
        <p:txBody>
          <a:bodyPr wrap="square" numCol="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200000"/>
              </a:lnSpc>
              <a:buFont typeface="Arial" charset="0"/>
              <a:buChar char="•"/>
            </a:pPr>
            <a:r>
              <a:rPr lang="zh-CN" altLang="zh-CN" dirty="0"/>
              <a:t>内生动力</a:t>
            </a:r>
            <a:r>
              <a:rPr lang="zh-CN" altLang="zh-CN" dirty="0" smtClean="0"/>
              <a:t>机制</a:t>
            </a:r>
            <a:endParaRPr lang="en-US" altLang="zh-CN" dirty="0" smtClean="0"/>
          </a:p>
          <a:p>
            <a:pPr marL="800100" lvl="1" indent="-342900">
              <a:lnSpc>
                <a:spcPct val="200000"/>
              </a:lnSpc>
              <a:buFont typeface="Arial" charset="0"/>
              <a:buChar char="•"/>
            </a:pPr>
            <a:r>
              <a:rPr lang="zh-CN" altLang="zh-CN" dirty="0"/>
              <a:t>自然地理条件对空间扩张的约束以及住宅价格的扩散或溢出效应是内生动力机制的主要表现形式</a:t>
            </a:r>
            <a:r>
              <a:rPr lang="zh-CN" altLang="zh-CN" dirty="0" smtClean="0"/>
              <a:t>。</a:t>
            </a:r>
            <a:endParaRPr lang="en-US" altLang="zh-CN" dirty="0" smtClean="0"/>
          </a:p>
          <a:p>
            <a:pPr marL="800100" lvl="1" indent="-342900">
              <a:lnSpc>
                <a:spcPct val="200000"/>
              </a:lnSpc>
              <a:buFont typeface="Arial" charset="0"/>
              <a:buChar char="•"/>
            </a:pPr>
            <a:r>
              <a:rPr lang="zh-CN" altLang="zh-CN" dirty="0"/>
              <a:t>城市住宅的空间发展方向和结构模式则是有城市本身自然地理条件决定，并导致住宅价格的空间分异</a:t>
            </a:r>
            <a:endParaRPr lang="en-US" altLang="zh-CN" dirty="0" smtClean="0"/>
          </a:p>
          <a:p>
            <a:pPr marL="342900" indent="-342900">
              <a:lnSpc>
                <a:spcPct val="200000"/>
              </a:lnSpc>
              <a:buFont typeface="Arial" charset="0"/>
              <a:buChar char="•"/>
            </a:pPr>
            <a:r>
              <a:rPr lang="zh-CN" altLang="zh-CN" dirty="0" smtClean="0"/>
              <a:t>外在</a:t>
            </a:r>
            <a:r>
              <a:rPr lang="zh-CN" altLang="zh-CN" dirty="0"/>
              <a:t>引导</a:t>
            </a:r>
            <a:r>
              <a:rPr lang="zh-CN" altLang="zh-CN" dirty="0" smtClean="0"/>
              <a:t>机制</a:t>
            </a:r>
            <a:endParaRPr lang="en-US" altLang="zh-CN" dirty="0" smtClean="0"/>
          </a:p>
          <a:p>
            <a:pPr marL="800100" lvl="1" indent="-342900">
              <a:lnSpc>
                <a:spcPct val="200000"/>
              </a:lnSpc>
              <a:buFont typeface="Arial" charset="0"/>
              <a:buChar char="•"/>
            </a:pPr>
            <a:r>
              <a:rPr lang="zh-CN" altLang="zh-CN" dirty="0"/>
              <a:t>政府、企业和居民等动力主体凭借经济</a:t>
            </a:r>
            <a:r>
              <a:rPr lang="zh-CN" altLang="zh-CN" dirty="0" smtClean="0"/>
              <a:t>力</a:t>
            </a:r>
            <a:r>
              <a:rPr lang="zh-CN" altLang="en-US" dirty="0" smtClean="0"/>
              <a:t>（</a:t>
            </a:r>
            <a:r>
              <a:rPr lang="zh-CN" altLang="zh-CN" dirty="0"/>
              <a:t>如购房主体收入水平的变化</a:t>
            </a:r>
            <a:r>
              <a:rPr lang="zh-CN" altLang="en-US" dirty="0" smtClean="0"/>
              <a:t>）</a:t>
            </a:r>
            <a:r>
              <a:rPr lang="zh-CN" altLang="zh-CN" dirty="0" smtClean="0"/>
              <a:t>、</a:t>
            </a:r>
            <a:r>
              <a:rPr lang="zh-CN" altLang="zh-CN" dirty="0"/>
              <a:t>政策</a:t>
            </a:r>
            <a:r>
              <a:rPr lang="zh-CN" altLang="zh-CN" dirty="0" smtClean="0"/>
              <a:t>力及</a:t>
            </a:r>
            <a:r>
              <a:rPr lang="zh-CN" altLang="zh-CN" dirty="0"/>
              <a:t>社会</a:t>
            </a:r>
            <a:r>
              <a:rPr lang="zh-CN" altLang="zh-CN" dirty="0" smtClean="0"/>
              <a:t>力</a:t>
            </a:r>
            <a:r>
              <a:rPr lang="zh-CN" altLang="en-US" dirty="0" smtClean="0"/>
              <a:t>（</a:t>
            </a:r>
            <a:r>
              <a:rPr lang="zh-CN" altLang="zh-CN" dirty="0"/>
              <a:t>如生活方式的</a:t>
            </a:r>
            <a:r>
              <a:rPr lang="zh-CN" altLang="zh-CN" dirty="0" smtClean="0"/>
              <a:t>改变</a:t>
            </a:r>
            <a:r>
              <a:rPr lang="zh-CN" altLang="en-US" dirty="0" smtClean="0"/>
              <a:t>）</a:t>
            </a:r>
            <a:r>
              <a:rPr lang="zh-CN" altLang="zh-CN" dirty="0" smtClean="0"/>
              <a:t>驱动</a:t>
            </a:r>
            <a:r>
              <a:rPr lang="zh-CN" altLang="zh-CN" dirty="0"/>
              <a:t>着住宅价格的空间分异与</a:t>
            </a:r>
            <a:r>
              <a:rPr lang="zh-CN" altLang="zh-CN" dirty="0" smtClean="0"/>
              <a:t>集，</a:t>
            </a:r>
            <a:r>
              <a:rPr lang="zh-CN" altLang="zh-CN" dirty="0"/>
              <a:t>体现出外在引导机制对住宅价格分布格局的影响。</a:t>
            </a:r>
            <a:endParaRPr lang="zh-CN" altLang="en-US" dirty="0">
              <a:latin typeface="造字工房悦黑体验版常规体" pitchFamily="50" charset="-122"/>
              <a:ea typeface="造字工房悦黑体验版常规体" pitchFamily="50" charset="-122"/>
            </a:endParaRPr>
          </a:p>
        </p:txBody>
      </p:sp>
    </p:spTree>
    <p:extLst>
      <p:ext uri="{BB962C8B-B14F-4D97-AF65-F5344CB8AC3E}">
        <p14:creationId xmlns:p14="http://schemas.microsoft.com/office/powerpoint/2010/main" val="1058622731"/>
      </p:ext>
    </p:extLst>
  </p:cSld>
  <p:clrMapOvr>
    <a:masterClrMapping/>
  </p:clrMapOvr>
  <mc:AlternateContent xmlns:mc="http://schemas.openxmlformats.org/markup-compatibility/2006" xmlns:p14="http://schemas.microsoft.com/office/powerpoint/2010/main">
    <mc:Choice Requires="p14">
      <p:transition p14:dur="0" advTm="57774"/>
    </mc:Choice>
    <mc:Fallback xmlns="">
      <p:transition advTm="577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75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left)">
                                      <p:cBhvr>
                                        <p:cTn id="8" dur="500"/>
                                        <p:tgtEl>
                                          <p:spTgt spid="28"/>
                                        </p:tgtEl>
                                      </p:cBhvr>
                                    </p:animEffect>
                                  </p:childTnLst>
                                </p:cTn>
                              </p:par>
                              <p:par>
                                <p:cTn id="9" presetID="12" presetClass="entr" presetSubtype="2" fill="hold" grpId="0" nodeType="withEffect">
                                  <p:stCondLst>
                                    <p:cond delay="7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left)">
                                      <p:cBhvr>
                                        <p:cTn id="12" dur="500"/>
                                        <p:tgtEl>
                                          <p:spTgt spid="2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left)">
                                      <p:cBhvr>
                                        <p:cTn id="16" dur="500"/>
                                        <p:tgtEl>
                                          <p:spTgt spid="26"/>
                                        </p:tgtEl>
                                      </p:cBhvr>
                                    </p:animEffect>
                                  </p:childTnLst>
                                </p:cTn>
                              </p:par>
                              <p:par>
                                <p:cTn id="17" presetID="22" presetClass="entr" presetSubtype="1" fill="hold" grpId="0" nodeType="withEffect">
                                  <p:stCondLst>
                                    <p:cond delay="225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4595</TotalTime>
  <Words>3256</Words>
  <Application>Microsoft Office PowerPoint</Application>
  <PresentationFormat>宽屏</PresentationFormat>
  <Paragraphs>237</Paragraphs>
  <Slides>35</Slides>
  <Notes>30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Hiragino Sans GB W3</vt:lpstr>
      <vt:lpstr>Hiragino Sans GB W6</vt:lpstr>
      <vt:lpstr>Open Sans</vt:lpstr>
      <vt:lpstr>等线</vt:lpstr>
      <vt:lpstr>等线</vt:lpstr>
      <vt:lpstr>华文细黑</vt:lpstr>
      <vt:lpstr>明兰</vt:lpstr>
      <vt:lpstr>宋体</vt:lpstr>
      <vt:lpstr>Microsoft YaHei</vt:lpstr>
      <vt:lpstr>Microsoft YaHei</vt:lpstr>
      <vt:lpstr>造字工房悦黑体验版常规体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UP</cp:lastModifiedBy>
  <cp:revision>313</cp:revision>
  <dcterms:created xsi:type="dcterms:W3CDTF">2017-06-06T04:10:58Z</dcterms:created>
  <dcterms:modified xsi:type="dcterms:W3CDTF">2020-01-05T10:14:12Z</dcterms:modified>
</cp:coreProperties>
</file>