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5" r:id="rId1"/>
  </p:sldMasterIdLst>
  <p:notesMasterIdLst>
    <p:notesMasterId r:id="rId6"/>
  </p:notesMasterIdLst>
  <p:handoutMasterIdLst>
    <p:handoutMasterId r:id="rId7"/>
  </p:handoutMasterIdLst>
  <p:sldIdLst>
    <p:sldId id="429" r:id="rId2"/>
    <p:sldId id="430" r:id="rId3"/>
    <p:sldId id="431" r:id="rId4"/>
    <p:sldId id="432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CCFF"/>
    <a:srgbClr val="0000CC"/>
    <a:srgbClr val="00FF00"/>
    <a:srgbClr val="FFFF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821" autoAdjust="0"/>
    <p:restoredTop sz="80234" autoAdjust="0"/>
  </p:normalViewPr>
  <p:slideViewPr>
    <p:cSldViewPr>
      <p:cViewPr varScale="1">
        <p:scale>
          <a:sx n="89" d="100"/>
          <a:sy n="89" d="100"/>
        </p:scale>
        <p:origin x="-8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EF0137-49F5-470E-BADF-9E22C47C441F}" type="datetimeFigureOut">
              <a:rPr lang="zh-CN" altLang="en-US"/>
              <a:pPr>
                <a:defRPr/>
              </a:pPr>
              <a:t>2014/12/9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D5CC1AC-C292-4AA2-87FD-21FB155F21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204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E9FD66-8611-4649-B3F5-BACA1C02AB5D}" type="datetimeFigureOut">
              <a:rPr lang="zh-CN" altLang="en-US"/>
              <a:pPr>
                <a:defRPr/>
              </a:pPr>
              <a:t>2014/12/9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EEF7F1-2647-457C-8B73-0D49FA3A4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635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r="1156"/>
          <a:stretch/>
        </p:blipFill>
        <p:spPr>
          <a:xfrm>
            <a:off x="1" y="0"/>
            <a:ext cx="9144000" cy="6885384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2DB463-7BB1-492D-8F20-C329C83AE4DF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B4402-3AD3-4087-9091-54F77478857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799548" y="2898986"/>
            <a:ext cx="3544904" cy="3754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36619" y="1750430"/>
            <a:ext cx="6827520" cy="1025477"/>
          </a:xfrm>
        </p:spPr>
        <p:txBody>
          <a:bodyPr>
            <a:noAutofit/>
          </a:bodyPr>
          <a:lstStyle>
            <a:lvl1pPr algn="ctr">
              <a:defRPr sz="4400">
                <a:gradFill flip="none" rotWithShape="1">
                  <a:gsLst>
                    <a:gs pos="0">
                      <a:schemeClr val="accent2"/>
                    </a:gs>
                    <a:gs pos="31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rial Rounded MT Bold" panose="020F0704030504030204" pitchFamily="34" charset="0"/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10847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21A82-E3DC-4139-A93F-2B8A81B1C90E}" type="datetime1">
              <a:rPr lang="zh-CN" altLang="en-US" smtClean="0"/>
              <a:pPr>
                <a:defRPr/>
              </a:pPr>
              <a:t>2014/12/9</a:t>
            </a:fld>
            <a:endParaRPr lang="en-US" altLang="zh-CN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94D13-E461-40B9-8237-30CE50551CA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152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EBC05-E5F5-44BA-A484-26F6A369DE49}" type="datetime1">
              <a:rPr lang="zh-CN" altLang="en-US" smtClean="0"/>
              <a:pPr>
                <a:defRPr/>
              </a:pPr>
              <a:t>2014/12/9</a:t>
            </a:fld>
            <a:endParaRPr lang="en-US" altLang="zh-CN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D8F16-99A8-4AE9-8ECF-FADDB188481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1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2D797-6D28-44CE-A088-82117748EC72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A42E0-30F7-4E3E-BDFE-A80D31111B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57708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6948264" y="6381328"/>
            <a:ext cx="1438945" cy="3651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>
              <a:defRPr/>
            </a:pPr>
            <a:fld id="{21680F75-B7D7-4072-8B56-3186145A95C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7" name="内容占位符 7"/>
          <p:cNvSpPr>
            <a:spLocks noGrp="1"/>
          </p:cNvSpPr>
          <p:nvPr>
            <p:ph sz="quarter" idx="1"/>
          </p:nvPr>
        </p:nvSpPr>
        <p:spPr>
          <a:xfrm>
            <a:off x="36512" y="980728"/>
            <a:ext cx="6407696" cy="5328592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  <a:ea typeface="楷体_GB2312" pitchFamily="49" charset="-122"/>
              </a:defRPr>
            </a:lvl2pPr>
            <a:lvl3pPr>
              <a:defRPr baseline="0">
                <a:latin typeface="Times New Roman" pitchFamily="18" charset="0"/>
                <a:ea typeface="楷体_GB2312" pitchFamily="49" charset="-122"/>
              </a:defRPr>
            </a:lvl3pPr>
            <a:lvl4pPr>
              <a:defRPr baseline="0">
                <a:latin typeface="Times New Roman" pitchFamily="18" charset="0"/>
                <a:ea typeface="楷体_GB2312" pitchFamily="49" charset="-122"/>
              </a:defRPr>
            </a:lvl4pPr>
            <a:lvl5pPr>
              <a:defRPr baseline="0">
                <a:latin typeface="Times New Roman" pitchFamily="18" charset="0"/>
                <a:ea typeface="楷体_GB2312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 useBgFill="1">
        <p:nvSpPr>
          <p:cNvPr id="9" name="TextBox 8"/>
          <p:cNvSpPr txBox="1"/>
          <p:nvPr userDrawn="1"/>
        </p:nvSpPr>
        <p:spPr>
          <a:xfrm>
            <a:off x="72008" y="44624"/>
            <a:ext cx="6372200" cy="8367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面向对象的程序设计</a:t>
            </a:r>
            <a:endParaRPr lang="zh-CN" altLang="en-US" sz="440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2249488"/>
            <a:ext cx="2592288" cy="4032448"/>
          </a:xfrm>
          <a:prstGeom prst="rect">
            <a:avLst/>
          </a:prstGeom>
          <a:blipFill dpi="0" rotWithShape="1">
            <a:blip r:embed="rId2" cstate="print">
              <a:lum/>
            </a:blip>
            <a:srcRect/>
            <a:stretch>
              <a:fillRect/>
            </a:stretch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516216" y="44864"/>
            <a:ext cx="2592000" cy="2160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5341F-E021-421E-965B-024A855CDDB5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面向对象的程序设计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0F75-B7D7-4072-8B56-3186145A95C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1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4301" r="4309" b="1266"/>
          <a:stretch/>
        </p:blipFill>
        <p:spPr>
          <a:xfrm>
            <a:off x="1" y="3415"/>
            <a:ext cx="9144000" cy="6854586"/>
          </a:xfrm>
          <a:prstGeom prst="rect">
            <a:avLst/>
          </a:prstGeom>
        </p:spPr>
      </p:pic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228724" y="2193924"/>
            <a:ext cx="5995988" cy="12350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228724" y="3455988"/>
            <a:ext cx="5995988" cy="430212"/>
          </a:xfr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0DBE7-F4EE-4AC9-8018-5F8643560E74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面向对象的程序设计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28C48-234E-4BC9-BE2E-71716B8D53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7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4301" r="4309" b="1266"/>
          <a:stretch/>
        </p:blipFill>
        <p:spPr>
          <a:xfrm>
            <a:off x="1" y="3415"/>
            <a:ext cx="9144000" cy="6854586"/>
          </a:xfrm>
          <a:prstGeom prst="rect">
            <a:avLst/>
          </a:prstGeom>
        </p:spPr>
      </p:pic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228724" y="2193924"/>
            <a:ext cx="5995988" cy="12350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228724" y="3455988"/>
            <a:ext cx="5995988" cy="430212"/>
          </a:xfr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2D797-6D28-44CE-A088-82117748EC72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A42E0-30F7-4E3E-BDFE-A80D31111B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126045" y="-95437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76552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27830-22DF-4301-BF7D-D017C1A8D748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1D9AD-2ECD-4182-8E23-8481E5D41AA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97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1946E3-2F62-4B73-B8AC-7BD257A095B9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D1984-FBF2-4DCF-9223-419759A03CC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37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81F5E-DC8F-4932-B88A-DA132281C8A6}" type="datetime1">
              <a:rPr lang="zh-CN" altLang="en-US" smtClean="0"/>
              <a:pPr>
                <a:defRPr/>
              </a:pPr>
              <a:t>2014/12/9</a:t>
            </a:fld>
            <a:endParaRPr lang="en-US" altLang="zh-CN" dirty="0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D45A5-F7FB-4D2E-A512-72035E19CF7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27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A9F930-8842-4E53-8AC5-C10B71E41C0C}" type="datetime1">
              <a:rPr lang="zh-CN" altLang="en-US" smtClean="0"/>
              <a:pPr>
                <a:defRPr/>
              </a:pPr>
              <a:t>2014/12/9</a:t>
            </a:fld>
            <a:endParaRPr lang="en-US" altLang="zh-CN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 dirty="0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E6AF1-D5AC-45D9-BA62-A6962B12F6F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70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B7B2D-7E1A-4E3F-888E-C2365EA4DBDD}" type="datetime1">
              <a:rPr lang="zh-CN" altLang="en-US" smtClean="0"/>
              <a:pPr>
                <a:defRPr/>
              </a:pPr>
              <a:t>2014/12/9</a:t>
            </a:fld>
            <a:endParaRPr lang="en-US" altLang="zh-CN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14B91-4002-40C1-A86E-0481C722E51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39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4301" r="4309" b="1266"/>
          <a:stretch/>
        </p:blipFill>
        <p:spPr>
          <a:xfrm>
            <a:off x="1" y="3415"/>
            <a:ext cx="9144000" cy="6854586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39635" y="111120"/>
            <a:ext cx="7812143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39634" y="1098051"/>
            <a:ext cx="7804241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42D797-6D28-44CE-A088-82117748EC72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网络地理信息系统原理与技术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7A42E0-30F7-4E3E-BDFE-A80D31111B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椭圆 2"/>
          <p:cNvSpPr/>
          <p:nvPr/>
        </p:nvSpPr>
        <p:spPr>
          <a:xfrm>
            <a:off x="-3984" y="134772"/>
            <a:ext cx="213534" cy="778005"/>
          </a:xfrm>
          <a:custGeom>
            <a:avLst/>
            <a:gdLst/>
            <a:ahLst/>
            <a:cxnLst/>
            <a:rect l="l" t="t" r="r" b="b"/>
            <a:pathLst>
              <a:path w="323528" h="1178768">
                <a:moveTo>
                  <a:pt x="0" y="0"/>
                </a:moveTo>
                <a:cubicBezTo>
                  <a:pt x="195852" y="129308"/>
                  <a:pt x="323528" y="345146"/>
                  <a:pt x="323528" y="589384"/>
                </a:cubicBezTo>
                <a:cubicBezTo>
                  <a:pt x="323528" y="833622"/>
                  <a:pt x="195852" y="1049460"/>
                  <a:pt x="0" y="1178768"/>
                </a:cubicBezTo>
                <a:lnTo>
                  <a:pt x="0" y="1102718"/>
                </a:lnTo>
                <a:cubicBezTo>
                  <a:pt x="129639" y="992350"/>
                  <a:pt x="210095" y="831499"/>
                  <a:pt x="210095" y="652752"/>
                </a:cubicBezTo>
                <a:cubicBezTo>
                  <a:pt x="210095" y="474005"/>
                  <a:pt x="129639" y="313154"/>
                  <a:pt x="0" y="202786"/>
                </a:cubicBezTo>
                <a:close/>
              </a:path>
            </a:pathLst>
          </a:custGeom>
          <a:solidFill>
            <a:srgbClr val="80B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01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gradFill flip="none" rotWithShape="1">
            <a:gsLst>
              <a:gs pos="0">
                <a:schemeClr val="accent2"/>
              </a:gs>
              <a:gs pos="22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m"/>
        <a:defRPr sz="2000" kern="1200" baseline="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99548" y="3557615"/>
            <a:ext cx="3544904" cy="3754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武汉大学 亢孟军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实习三：简版</a:t>
            </a:r>
            <a:r>
              <a:rPr lang="en-US" altLang="zh-CN" dirty="0" smtClean="0"/>
              <a:t>GIS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2962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继续完成实验二的功能；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编写一个基于</a:t>
            </a:r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MFC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的简版</a:t>
            </a:r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GIS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软件；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使用面向对象；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读取并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解析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自定义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文件（格式说明见</a:t>
            </a:r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data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文件夹）；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根据文件信息绘制地图；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实现从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图到属性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和从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属性到图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的查询；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5341F-E021-421E-965B-024A855CDDB5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面向对象的程序设计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0F75-B7D7-4072-8B56-3186145A95C0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44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01008"/>
            <a:ext cx="4644008" cy="313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文本文件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；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en-US" altLang="zh-CN" sz="2400" dirty="0" err="1" smtClean="0">
                <a:solidFill>
                  <a:schemeClr val="tx1"/>
                </a:solidFill>
                <a:latin typeface="+mj-ea"/>
                <a:ea typeface="+mj-ea"/>
              </a:rPr>
              <a:t>dat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为图形数据文件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.opt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为符号信息文件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chnCity.txt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为主要城市信息文件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5341F-E021-421E-965B-024A855CDDB5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面向对象的程序设计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0F75-B7D7-4072-8B56-3186145A95C0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知识预备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基本语法规则；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面向对象知识的理解；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文本文件读写；（建议：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&gt;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MFC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及其绘图接口；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查找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算法；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简单的系统交互；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5341F-E021-421E-965B-024A855CDDB5}" type="datetime1">
              <a:rPr lang="zh-CN" altLang="en-US" smtClean="0"/>
              <a:pPr>
                <a:defRPr/>
              </a:pPr>
              <a:t>2014/12/9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面向对象的程序设计</a:t>
            </a:r>
            <a:r>
              <a:rPr lang="en-US" altLang="zh-CN" smtClean="0"/>
              <a:t>》- </a:t>
            </a:r>
            <a:r>
              <a:rPr lang="zh-CN" altLang="en-US" smtClean="0"/>
              <a:t>武大资环院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0F75-B7D7-4072-8B56-3186145A95C0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365509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8PPBG">
  <a:themeElements>
    <a:clrScheme name="KSO_GREEN7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83B40D"/>
      </a:accent1>
      <a:accent2>
        <a:srgbClr val="C5D12F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538ff427af1c9</Template>
  <TotalTime>6836</TotalTime>
  <Words>149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A000120140530A98PPBG</vt:lpstr>
      <vt:lpstr>实习三：简版GIS系统</vt:lpstr>
      <vt:lpstr>任务描述</vt:lpstr>
      <vt:lpstr>数据说明</vt:lpstr>
      <vt:lpstr>知识预备</vt:lpstr>
    </vt:vector>
  </TitlesOfParts>
  <Company>whu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图形系统的组成</dc:title>
  <dc:creator>Wanyou</dc:creator>
  <cp:lastModifiedBy>亢孟军</cp:lastModifiedBy>
  <cp:revision>454</cp:revision>
  <dcterms:created xsi:type="dcterms:W3CDTF">2006-12-25T03:36:37Z</dcterms:created>
  <dcterms:modified xsi:type="dcterms:W3CDTF">2014-12-09T02:28:44Z</dcterms:modified>
</cp:coreProperties>
</file>