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3" r:id="rId3"/>
    <p:sldMasterId id="2147483678" r:id="rId4"/>
    <p:sldMasterId id="2147483693" r:id="rId5"/>
    <p:sldMasterId id="2147483708" r:id="rId6"/>
    <p:sldMasterId id="2147483723" r:id="rId7"/>
    <p:sldMasterId id="2147483738" r:id="rId8"/>
    <p:sldMasterId id="2147483753" r:id="rId9"/>
    <p:sldMasterId id="2147483768" r:id="rId10"/>
    <p:sldMasterId id="2147483783" r:id="rId11"/>
    <p:sldMasterId id="2147483798" r:id="rId12"/>
    <p:sldMasterId id="2147483813" r:id="rId13"/>
    <p:sldMasterId id="2147483828" r:id="rId14"/>
    <p:sldMasterId id="2147483843" r:id="rId15"/>
    <p:sldMasterId id="2147483858" r:id="rId16"/>
    <p:sldMasterId id="2147483873" r:id="rId17"/>
    <p:sldMasterId id="2147483888" r:id="rId18"/>
    <p:sldMasterId id="2147483903" r:id="rId19"/>
    <p:sldMasterId id="2147483918" r:id="rId20"/>
  </p:sldMasterIdLst>
  <p:notesMasterIdLst>
    <p:notesMasterId r:id="rId22"/>
  </p:notesMasterIdLst>
  <p:sldIdLst>
    <p:sldId id="383" r:id="rId21"/>
    <p:sldId id="384" r:id="rId23"/>
    <p:sldId id="469" r:id="rId24"/>
    <p:sldId id="492" r:id="rId25"/>
    <p:sldId id="508" r:id="rId26"/>
    <p:sldId id="493" r:id="rId27"/>
    <p:sldId id="536" r:id="rId28"/>
    <p:sldId id="494" r:id="rId29"/>
    <p:sldId id="495" r:id="rId30"/>
    <p:sldId id="496" r:id="rId31"/>
    <p:sldId id="498" r:id="rId32"/>
    <p:sldId id="499" r:id="rId33"/>
    <p:sldId id="525" r:id="rId34"/>
    <p:sldId id="500" r:id="rId35"/>
    <p:sldId id="502" r:id="rId36"/>
    <p:sldId id="503" r:id="rId37"/>
    <p:sldId id="504" r:id="rId38"/>
    <p:sldId id="505" r:id="rId39"/>
    <p:sldId id="506" r:id="rId40"/>
    <p:sldId id="507" r:id="rId41"/>
    <p:sldId id="526" r:id="rId42"/>
    <p:sldId id="482" r:id="rId43"/>
    <p:sldId id="259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B0F0"/>
    <a:srgbClr val="CAD8E2"/>
    <a:srgbClr val="8BA7BB"/>
    <a:srgbClr val="E92B8E"/>
    <a:srgbClr val="C02172"/>
    <a:srgbClr val="FF8C06"/>
    <a:srgbClr val="FF7E79"/>
    <a:srgbClr val="23181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816"/>
    <p:restoredTop sz="50000" autoAdjust="0"/>
  </p:normalViewPr>
  <p:slideViewPr>
    <p:cSldViewPr snapToObjects="1">
      <p:cViewPr varScale="1">
        <p:scale>
          <a:sx n="99" d="100"/>
          <a:sy n="99" d="100"/>
        </p:scale>
        <p:origin x="90" y="438"/>
      </p:cViewPr>
      <p:guideLst>
        <p:guide orient="horz" pos="1652"/>
        <p:guide orient="horz" pos="199"/>
        <p:guide orient="horz" pos="431"/>
        <p:guide orient="horz" pos="2981"/>
        <p:guide orient="horz" pos="2760"/>
        <p:guide pos="2880"/>
        <p:guide pos="5635"/>
        <p:guide pos="5510"/>
        <p:guide pos="134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02A2-3FC9-4BCE-9AF8-01C726284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E854D-6C34-4850-B346-63AEB12549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854D-6C34-4850-B346-63AEB1254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732338"/>
            <a:ext cx="2133600" cy="273844"/>
          </a:xfrm>
        </p:spPr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74596"/>
            <a:ext cx="8255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68730"/>
            <a:ext cx="8255000" cy="400110"/>
          </a:xfrm>
        </p:spPr>
        <p:txBody>
          <a:bodyPr>
            <a:spAutoFit/>
          </a:bodyPr>
          <a:lstStyle>
            <a:lvl1pPr>
              <a:defRPr sz="20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1800">
                <a:solidFill>
                  <a:srgbClr val="898989"/>
                </a:solidFill>
              </a:defRPr>
            </a:lvl3pPr>
            <a:lvl4pPr>
              <a:defRPr sz="1600">
                <a:solidFill>
                  <a:srgbClr val="898989"/>
                </a:solidFill>
              </a:defRPr>
            </a:lvl4pPr>
            <a:lvl5pPr>
              <a:defRPr sz="1600">
                <a:solidFill>
                  <a:srgbClr val="8989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1624"/>
            <a:ext cx="8280400" cy="584775"/>
          </a:xfrm>
        </p:spPr>
        <p:txBody>
          <a:bodyPr anchor="b"/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800" y="2622924"/>
            <a:ext cx="8280400" cy="40011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141583"/>
            <a:ext cx="504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748000" y="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47425"/>
            <a:ext cx="8280400" cy="707886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6532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68730"/>
            <a:ext cx="6400800" cy="400110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1275606"/>
            <a:ext cx="4572000" cy="0"/>
          </a:xfrm>
          <a:prstGeom prst="line">
            <a:avLst/>
          </a:prstGeom>
          <a:ln w="127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6" Type="http://schemas.openxmlformats.org/officeDocument/2006/relationships/theme" Target="../theme/theme10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42.xml"/><Relationship Id="rId16" Type="http://schemas.openxmlformats.org/officeDocument/2006/relationships/theme" Target="../theme/theme1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2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6" Type="http://schemas.openxmlformats.org/officeDocument/2006/relationships/theme" Target="../theme/theme13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6" Type="http://schemas.openxmlformats.org/officeDocument/2006/relationships/theme" Target="../theme/theme14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96.xml"/><Relationship Id="rId13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83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98.xml"/><Relationship Id="rId16" Type="http://schemas.openxmlformats.org/officeDocument/2006/relationships/theme" Target="../theme/theme15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197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9.xml"/><Relationship Id="rId8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212.xml"/><Relationship Id="rId16" Type="http://schemas.openxmlformats.org/officeDocument/2006/relationships/theme" Target="../theme/theme16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26.xml"/><Relationship Id="rId16" Type="http://schemas.openxmlformats.org/officeDocument/2006/relationships/theme" Target="../theme/theme17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2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40.xml"/><Relationship Id="rId16" Type="http://schemas.openxmlformats.org/officeDocument/2006/relationships/theme" Target="../theme/theme18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1.xml"/><Relationship Id="rId8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6" Type="http://schemas.openxmlformats.org/officeDocument/2006/relationships/theme" Target="../theme/theme19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66.xml"/><Relationship Id="rId13" Type="http://schemas.openxmlformats.org/officeDocument/2006/relationships/slideLayout" Target="../slideLayouts/slideLayout265.xml"/><Relationship Id="rId12" Type="http://schemas.openxmlformats.org/officeDocument/2006/relationships/slideLayout" Target="../slideLayouts/slideLayout264.xml"/><Relationship Id="rId11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5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4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5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6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6" Type="http://schemas.openxmlformats.org/officeDocument/2006/relationships/theme" Target="../theme/theme7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6" Type="http://schemas.openxmlformats.org/officeDocument/2006/relationships/theme" Target="../theme/theme8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6" Type="http://schemas.openxmlformats.org/officeDocument/2006/relationships/theme" Target="../theme/theme9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1540" y="169210"/>
            <a:ext cx="8276400" cy="5847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540" y="771550"/>
            <a:ext cx="8276400" cy="394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机密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0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android.com/kotlin/coroutines" TargetMode="External"/><Relationship Id="rId1" Type="http://schemas.openxmlformats.org/officeDocument/2006/relationships/hyperlink" Target="https://kotlinlang.org/docs/coroutines-guid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858541"/>
            <a:ext cx="9144000" cy="645160"/>
          </a:xfrm>
          <a:solidFill>
            <a:srgbClr val="0070C0"/>
          </a:solidFill>
        </p:spPr>
        <p:txBody>
          <a:bodyPr/>
          <a:lstStyle/>
          <a:p>
            <a:r>
              <a:rPr lang="en-US" altLang="zh-CN" sz="3600" b="0" dirty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Kotlin</a:t>
            </a:r>
            <a:r>
              <a:rPr lang="zh-CN" altLang="en-US" sz="3600" b="0" dirty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协程分享</a:t>
            </a:r>
            <a:endParaRPr lang="zh-CN" altLang="en-US" sz="3600" b="0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71600" y="2823778"/>
            <a:ext cx="6400800" cy="706755"/>
          </a:xfrm>
        </p:spPr>
        <p:txBody>
          <a:bodyPr/>
          <a:lstStyle/>
          <a:p>
            <a:r>
              <a:rPr lang="zh-CN" altLang="en-US" sz="1600" dirty="0"/>
              <a:t>软件产品</a:t>
            </a:r>
            <a:r>
              <a:rPr lang="en-US" altLang="zh-CN" sz="1600" dirty="0"/>
              <a:t>-</a:t>
            </a:r>
            <a:r>
              <a:rPr lang="zh-CN" altLang="en-US" sz="1600" dirty="0"/>
              <a:t>系统产品</a:t>
            </a:r>
            <a:endParaRPr lang="zh-CN" altLang="en-US" sz="1600" dirty="0"/>
          </a:p>
          <a:p>
            <a:r>
              <a:rPr lang="zh-CN" altLang="en-US" sz="1000" dirty="0"/>
              <a:t>李朝阳</a:t>
            </a:r>
            <a:endParaRPr lang="zh-CN" altLang="en-US" sz="1000" dirty="0"/>
          </a:p>
          <a:p>
            <a:r>
              <a:rPr lang="nb-NO" altLang="zh-CN" sz="1000" dirty="0"/>
              <a:t>20</a:t>
            </a:r>
            <a:r>
              <a:rPr lang="en-US" altLang="nb-NO" sz="1000" dirty="0"/>
              <a:t>22</a:t>
            </a:r>
            <a:r>
              <a:rPr lang="en-US" altLang="zh-CN" sz="1000" dirty="0"/>
              <a:t>/11/13</a:t>
            </a:r>
            <a:endParaRPr lang="nb-NO" altLang="zh-CN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4</a:t>
            </a:r>
            <a:r>
              <a:rPr lang="zh-CN" altLang="en-US" sz="1200" b="0" dirty="0"/>
              <a:t>、</a:t>
            </a:r>
            <a:r>
              <a:rPr lang="en-US" altLang="zh-CN" sz="1200" b="0" dirty="0"/>
              <a:t>coroutineScope</a:t>
            </a:r>
            <a:r>
              <a:rPr lang="zh-CN" altLang="en-US" sz="1200" b="0" dirty="0"/>
              <a:t>：可以在协程作用域或挂起函数中调用</a:t>
            </a:r>
            <a:endParaRPr lang="zh-CN" altLang="en-US"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44905"/>
            <a:ext cx="7646670" cy="3415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5</a:t>
            </a:r>
            <a:r>
              <a:rPr lang="zh-CN" altLang="en-US" sz="1200" b="0" dirty="0"/>
              <a:t>、</a:t>
            </a:r>
            <a:r>
              <a:rPr lang="en-US" altLang="zh-CN" sz="1200" b="0" dirty="0"/>
              <a:t>async</a:t>
            </a:r>
            <a:r>
              <a:rPr lang="zh-CN" altLang="en-US" sz="1200" b="0" dirty="0"/>
              <a:t>：只能在协程作用域中调用，用于有返回结果（或异常）的操作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44905"/>
            <a:ext cx="7043420" cy="2995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三、协程调度器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3995" y="684530"/>
          <a:ext cx="780859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65"/>
                <a:gridCol w="2602865"/>
                <a:gridCol w="2602865"/>
              </a:tblGrid>
              <a:tr h="494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调度器名称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作用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使用场景</a:t>
                      </a:r>
                      <a:endParaRPr lang="zh-CN" sz="11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Dispatchers.Main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不会开启子线程，而是在Android主线程中执行代码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只能在Android项目中使用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28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Dispatchers.Default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使用一种默认低并发的线程策略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执行的代码属于计算密集型任务时，开启过高的并发反而可能会影响任务的运行效率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28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Dispatchers.IO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使用一种较高并发的线程策略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执行的代码大多数时间是在阻塞和等待中，比如说执行网络请求时，为了能够支持更高的并发数量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Dispatchers.Unconfined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非受限调度器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希望协程完全不受任何线程和线程池的约束时可以使用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三、协程调度器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684530"/>
            <a:ext cx="7152640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24688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四、协程的管理与取消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44905"/>
            <a:ext cx="5873115" cy="34709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60375"/>
          </a:xfrm>
        </p:spPr>
        <p:txBody>
          <a:bodyPr wrap="square"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、CoroutineScope函数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五、协程的超时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、withTimeout：超时后抛出抛出TimeoutCancellationException异常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680466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五、协程的超时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2</a:t>
            </a:r>
            <a:r>
              <a:rPr lang="zh-CN" altLang="en-US" sz="1200" b="0" dirty="0"/>
              <a:t>、withTimeoutOrNull：通过返回 null 来进行超时操作，从而替代抛出一个异常</a:t>
            </a:r>
            <a:endParaRPr lang="zh-CN" altLang="en-US"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6856730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六、协程的异常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、在协程中抛出异常</a:t>
            </a:r>
            <a:endParaRPr lang="zh-CN" altLang="en-US"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6454140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六、协程的异常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2</a:t>
            </a:r>
            <a:r>
              <a:rPr lang="zh-CN" altLang="en-US" sz="1200" b="0" dirty="0"/>
              <a:t>、利用CoroutineExceptionHandler处理异常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76866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24688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七、利用协程简化回调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、传统回调的写法</a:t>
            </a:r>
            <a:endParaRPr lang="zh-CN" altLang="en-US"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524827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32" y="315382"/>
            <a:ext cx="3565630" cy="3693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685165"/>
            <a:ext cx="7533640" cy="3347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24688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七、利用协程简化回调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2</a:t>
            </a:r>
            <a:r>
              <a:rPr lang="zh-CN" altLang="en-US" sz="1200" b="0" dirty="0"/>
              <a:t>、使用suspendCoroutine进行改造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8486775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20116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八、协程的上下文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1198880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、所有协程构建器都接收一个</a:t>
            </a:r>
            <a:r>
              <a:rPr lang="en-US" altLang="zh-CN" sz="1200" b="0" dirty="0"/>
              <a:t>CoroutineContext</a:t>
            </a:r>
            <a:r>
              <a:rPr lang="zh-CN" altLang="en-US" sz="1200" b="0" dirty="0"/>
              <a:t>对象参数，使用类似于</a:t>
            </a:r>
            <a:r>
              <a:rPr lang="en-US" altLang="zh-CN" sz="1200" b="0" dirty="0"/>
              <a:t>Set</a:t>
            </a:r>
            <a:r>
              <a:rPr lang="zh-CN" altLang="en-US" sz="1200" b="0" dirty="0"/>
              <a:t>的数据存储结构，保存了协程运行时的一些必要数据，</a:t>
            </a:r>
            <a:r>
              <a:rPr lang="en-US" altLang="zh-CN" sz="1200" b="0" dirty="0">
                <a:sym typeface="+mn-ea"/>
              </a:rPr>
              <a:t>CoroutineContext</a:t>
            </a:r>
            <a:r>
              <a:rPr lang="zh-CN" altLang="en-US" sz="1200" b="0" dirty="0">
                <a:sym typeface="+mn-ea"/>
              </a:rPr>
              <a:t>中常用的</a:t>
            </a:r>
            <a:r>
              <a:rPr lang="en-US" altLang="zh-CN" sz="1200" b="0" dirty="0">
                <a:sym typeface="+mn-ea"/>
              </a:rPr>
              <a:t>Key</a:t>
            </a:r>
            <a:r>
              <a:rPr lang="zh-CN" altLang="en-US" sz="1200" b="0" dirty="0">
                <a:sym typeface="+mn-ea"/>
              </a:rPr>
              <a:t>如下</a:t>
            </a:r>
            <a:br>
              <a:rPr lang="zh-CN" altLang="en-US" sz="1200" b="0" dirty="0"/>
            </a:br>
            <a:endParaRPr lang="zh-CN" altLang="en-US" sz="1200" b="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213995" y="1612900"/>
          <a:ext cx="63995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35"/>
                <a:gridCol w="4392295"/>
              </a:tblGrid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key名称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作用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Job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控制协程的生命周期，启动或取消依附于这个Job的协程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CoroutineDispatcher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指定协程调度器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CoroutineName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协程的名称，可以用于调试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CoroutineExceptionHandler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捕获协程抛出的未处理的异常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32" y="316414"/>
            <a:ext cx="3565630" cy="3683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九、参考资料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6"/>
          <p:cNvSpPr>
            <a:spLocks noGrp="1"/>
          </p:cNvSpPr>
          <p:nvPr/>
        </p:nvSpPr>
        <p:spPr>
          <a:xfrm>
            <a:off x="359410" y="684530"/>
            <a:ext cx="6938010" cy="82994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200" b="0" dirty="0">
                <a:solidFill>
                  <a:schemeClr val="tx1"/>
                </a:solidFill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</a:rPr>
              <a:t>、</a:t>
            </a:r>
            <a:r>
              <a:rPr lang="en-US" altLang="zh-CN" sz="1200" b="0" dirty="0">
                <a:solidFill>
                  <a:schemeClr val="tx1"/>
                </a:solidFill>
              </a:rPr>
              <a:t>Kotlin</a:t>
            </a:r>
            <a:r>
              <a:rPr lang="zh-CN" altLang="en-US" sz="1200" b="0" dirty="0">
                <a:solidFill>
                  <a:schemeClr val="tx1"/>
                </a:solidFill>
              </a:rPr>
              <a:t>官方文档：</a:t>
            </a:r>
            <a:r>
              <a:rPr lang="zh-CN" altLang="en-US" sz="1200" b="0" dirty="0">
                <a:solidFill>
                  <a:schemeClr val="tx1"/>
                </a:solidFill>
                <a:hlinkClick r:id="rId1" action="ppaction://hlinkfile"/>
              </a:rPr>
              <a:t>https://kotlinlang.org/docs/coroutines-guide.html</a:t>
            </a:r>
            <a:endParaRPr lang="zh-CN" altLang="en-US" sz="1200" b="0" dirty="0">
              <a:solidFill>
                <a:schemeClr val="tx1"/>
              </a:solidFill>
            </a:endParaRPr>
          </a:p>
          <a:p>
            <a:r>
              <a:rPr lang="en-US" altLang="zh-CN" sz="1200" b="0" dirty="0">
                <a:solidFill>
                  <a:schemeClr val="tx1"/>
                </a:solidFill>
              </a:rPr>
              <a:t>2</a:t>
            </a:r>
            <a:r>
              <a:rPr lang="zh-CN" altLang="en-US" sz="1200" b="0" dirty="0">
                <a:solidFill>
                  <a:schemeClr val="tx1"/>
                </a:solidFill>
              </a:rPr>
              <a:t>、第一行代码第三版</a:t>
            </a:r>
            <a:endParaRPr lang="zh-CN" altLang="en-US" sz="1200" b="0" dirty="0">
              <a:solidFill>
                <a:schemeClr val="tx1"/>
              </a:solidFill>
            </a:endParaRPr>
          </a:p>
          <a:p>
            <a:r>
              <a:rPr lang="en-US" altLang="zh-CN" sz="1200" b="0" dirty="0">
                <a:solidFill>
                  <a:schemeClr val="tx1"/>
                </a:solidFill>
              </a:rPr>
              <a:t>3</a:t>
            </a:r>
            <a:r>
              <a:rPr lang="zh-CN" altLang="en-US" sz="1200" b="0" dirty="0">
                <a:solidFill>
                  <a:schemeClr val="tx1"/>
                </a:solidFill>
              </a:rPr>
              <a:t>、</a:t>
            </a:r>
            <a:r>
              <a:rPr lang="en-US" altLang="zh-CN" sz="1200" b="0" dirty="0">
                <a:solidFill>
                  <a:schemeClr val="tx1"/>
                </a:solidFill>
              </a:rPr>
              <a:t>Kotlin</a:t>
            </a:r>
            <a:r>
              <a:rPr lang="zh-CN" altLang="en-US" sz="1200" b="0" dirty="0">
                <a:solidFill>
                  <a:schemeClr val="tx1"/>
                </a:solidFill>
              </a:rPr>
              <a:t>移动应用开发（</a:t>
            </a:r>
            <a:r>
              <a:rPr lang="en-US" altLang="zh-CN" sz="1200" b="0" dirty="0">
                <a:solidFill>
                  <a:schemeClr val="tx1"/>
                </a:solidFill>
              </a:rPr>
              <a:t>Kotlin for Android App Development</a:t>
            </a:r>
            <a:r>
              <a:rPr lang="zh-CN" altLang="en-US" sz="1200" b="0" dirty="0">
                <a:solidFill>
                  <a:schemeClr val="tx1"/>
                </a:solidFill>
              </a:rPr>
              <a:t>）</a:t>
            </a:r>
            <a:endParaRPr lang="zh-CN" altLang="en-US" sz="1200" b="0" dirty="0">
              <a:solidFill>
                <a:schemeClr val="tx1"/>
              </a:solidFill>
            </a:endParaRPr>
          </a:p>
          <a:p>
            <a:r>
              <a:rPr lang="en-US" altLang="zh-CN" sz="1200" b="0" dirty="0">
                <a:solidFill>
                  <a:schemeClr val="tx1"/>
                </a:solidFill>
              </a:rPr>
              <a:t>4</a:t>
            </a:r>
            <a:r>
              <a:rPr lang="zh-CN" altLang="en-US" sz="1200" b="0" dirty="0">
                <a:solidFill>
                  <a:schemeClr val="tx1"/>
                </a:solidFill>
              </a:rPr>
              <a:t>、</a:t>
            </a:r>
            <a:r>
              <a:rPr lang="en-US" altLang="zh-CN" sz="1200" b="0" dirty="0">
                <a:solidFill>
                  <a:schemeClr val="tx1"/>
                </a:solidFill>
              </a:rPr>
              <a:t>Android</a:t>
            </a:r>
            <a:r>
              <a:rPr lang="zh-CN" altLang="en-US" sz="1200" b="0" dirty="0">
                <a:solidFill>
                  <a:schemeClr val="tx1"/>
                </a:solidFill>
              </a:rPr>
              <a:t>官方文档：</a:t>
            </a:r>
            <a:r>
              <a:rPr lang="zh-CN" altLang="en-US" sz="1200" b="0" dirty="0">
                <a:solidFill>
                  <a:schemeClr val="tx1"/>
                </a:solidFill>
                <a:hlinkClick r:id="rId2" action="ppaction://hlinkfile"/>
              </a:rPr>
              <a:t>https://developer.android.com/kotlin/coroutines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5800" y="2729932"/>
            <a:ext cx="7772400" cy="338554"/>
          </a:xfrm>
        </p:spPr>
        <p:txBody>
          <a:bodyPr/>
          <a:lstStyle/>
          <a:p>
            <a:r>
              <a:rPr lang="en-US" altLang="zh-CN" sz="1600" dirty="0"/>
              <a:t>www.transsion.com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一、协程的概念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42478"/>
            <a:ext cx="6804756" cy="1938020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、什么是协程：协程是非常轻量级的线程。但它们</a:t>
            </a:r>
            <a:r>
              <a:rPr lang="zh-CN" altLang="en-US" sz="1200" b="0" dirty="0">
                <a:solidFill>
                  <a:srgbClr val="FF0000"/>
                </a:solidFill>
              </a:rPr>
              <a:t>不是线程</a:t>
            </a:r>
            <a:r>
              <a:rPr lang="zh-CN" altLang="en-US" sz="1200" b="0" dirty="0"/>
              <a:t>，一个线程可以同时运行数以百万计的协程。</a:t>
            </a:r>
            <a:r>
              <a:rPr lang="en-US" altLang="zh-CN" sz="1200" b="0" dirty="0"/>
              <a:t>Kotlin</a:t>
            </a:r>
            <a:r>
              <a:rPr lang="zh-CN" altLang="en-US" sz="1200" b="0" dirty="0">
                <a:sym typeface="+mn-ea"/>
              </a:rPr>
              <a:t>早在</a:t>
            </a:r>
            <a:r>
              <a:rPr lang="en-US" altLang="zh-CN" sz="1200" b="0" dirty="0"/>
              <a:t>1.3</a:t>
            </a:r>
            <a:r>
              <a:rPr lang="zh-CN" altLang="en-US" sz="1200" b="0" dirty="0"/>
              <a:t>版本中就加入了协程。</a:t>
            </a:r>
            <a:br>
              <a:rPr lang="en-US" altLang="zh-CN" sz="1200" b="0" dirty="0"/>
            </a:br>
            <a:r>
              <a:rPr lang="en-US" altLang="zh-CN" sz="1200" b="0" dirty="0"/>
              <a:t>2</a:t>
            </a:r>
            <a:r>
              <a:rPr lang="zh-CN" altLang="en-US" sz="1200" b="0" dirty="0"/>
              <a:t>、协程与线程的关系</a:t>
            </a:r>
            <a:br>
              <a:rPr lang="zh-CN" altLang="en-US" sz="1200" b="0" dirty="0"/>
            </a:br>
            <a:br>
              <a:rPr lang="en-US" altLang="zh-CN" sz="1200" b="0" dirty="0"/>
            </a:b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948815"/>
            <a:ext cx="4134485" cy="2490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一、协程的概念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79613"/>
            <a:ext cx="6804756" cy="3784600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3</a:t>
            </a:r>
            <a:r>
              <a:rPr lang="zh-CN" altLang="en-US" sz="1200" b="0" dirty="0"/>
              <a:t>、协程的特点：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1</a:t>
            </a:r>
            <a:r>
              <a:rPr lang="zh-CN" altLang="en-US" sz="1200" b="0" dirty="0"/>
              <a:t>）轻量级：每个线程大约占用</a:t>
            </a:r>
            <a:r>
              <a:rPr lang="en-US" altLang="zh-CN" sz="1200" b="0" dirty="0"/>
              <a:t>1MB</a:t>
            </a:r>
            <a:r>
              <a:rPr lang="zh-CN" altLang="en-US" sz="1200" b="0" dirty="0"/>
              <a:t>的内存空间，但协程占用资源要少得多，使用协程基本不用担心开销。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2</a:t>
            </a:r>
            <a:r>
              <a:rPr lang="zh-CN" altLang="en-US" sz="1200" b="0" dirty="0"/>
              <a:t>）结构化：相比于线程，协程是结构化并发，当取消父协程时子协程也会</a:t>
            </a:r>
            <a:r>
              <a:rPr lang="zh-CN" altLang="en-US" sz="1200" b="0" dirty="0">
                <a:sym typeface="+mn-ea"/>
              </a:rPr>
              <a:t>自动</a:t>
            </a:r>
            <a:r>
              <a:rPr lang="zh-CN" altLang="en-US" sz="1200" b="0" dirty="0"/>
              <a:t>被取消。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3</a:t>
            </a:r>
            <a:r>
              <a:rPr lang="zh-CN" altLang="en-US" sz="1200" b="0" dirty="0"/>
              <a:t>）效率高：协程之间的调度是编程语言决定让谁运行或让谁挂起，调度过程完全不需要操作系统参与。</a:t>
            </a:r>
            <a:br>
              <a:rPr lang="zh-CN" altLang="en-US" sz="1200" b="0" dirty="0"/>
            </a:br>
            <a:r>
              <a:rPr lang="en-US" altLang="zh-CN" sz="1200" b="0" dirty="0"/>
              <a:t>4</a:t>
            </a:r>
            <a:r>
              <a:rPr lang="zh-CN" altLang="en-US" sz="1200" b="0" dirty="0"/>
              <a:t>、挂起函数：在被挂起点以非阻塞方式暂停代码的执行。当前正在执行挂起函数的协程与其正在运行的线程分离，然后一直处于等待状态直到该挂起函数恢复执行（可能在另一线程上），此期间线程可以自由执行其他任务。</a:t>
            </a:r>
            <a:br>
              <a:rPr lang="en-US" altLang="zh-CN" sz="1200" b="0" dirty="0"/>
            </a:br>
            <a:endParaRPr lang="zh-CN" altLang="en-US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一、协程的概念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154170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5</a:t>
            </a:r>
            <a:r>
              <a:rPr lang="zh-CN" altLang="en-US" sz="1200" b="0" dirty="0"/>
              <a:t>、引入：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1</a:t>
            </a:r>
            <a:r>
              <a:rPr lang="zh-CN" altLang="en-US" sz="1200" b="0" dirty="0"/>
              <a:t>）"org.jetbrains.kotlinx:kotlinx-coroutines-core:1.</a:t>
            </a:r>
            <a:r>
              <a:rPr lang="en-US" altLang="zh-CN" sz="1200" b="0" dirty="0"/>
              <a:t>6</a:t>
            </a:r>
            <a:r>
              <a:rPr lang="zh-CN" altLang="en-US" sz="1200" b="0" dirty="0"/>
              <a:t>.</a:t>
            </a:r>
            <a:r>
              <a:rPr lang="en-US" altLang="zh-CN" sz="1200" b="0" dirty="0"/>
              <a:t>2</a:t>
            </a:r>
            <a:r>
              <a:rPr lang="zh-CN" altLang="en-US" sz="1200" b="0" dirty="0"/>
              <a:t>"：协程核心库，包含</a:t>
            </a:r>
            <a:r>
              <a:rPr lang="en-US" altLang="zh-CN" sz="1200" b="0" dirty="0"/>
              <a:t>flow</a:t>
            </a:r>
            <a:r>
              <a:rPr lang="zh-CN" altLang="en-US" sz="1200" b="0" dirty="0"/>
              <a:t>、协程调度器、构建器等。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2</a:t>
            </a:r>
            <a:r>
              <a:rPr lang="zh-CN" altLang="en-US" sz="1200" b="0" dirty="0"/>
              <a:t>）"org.jetbrains.kotlinx:kotlinx-coroutines-android:</a:t>
            </a:r>
            <a:r>
              <a:rPr lang="en-US" altLang="zh-CN" sz="1200" b="0" dirty="0"/>
              <a:t>1</a:t>
            </a:r>
            <a:r>
              <a:rPr lang="zh-CN" altLang="en-US" sz="1200" b="0" dirty="0"/>
              <a:t>.</a:t>
            </a:r>
            <a:r>
              <a:rPr lang="en-US" altLang="zh-CN" sz="1200" b="0" dirty="0"/>
              <a:t>6</a:t>
            </a:r>
            <a:r>
              <a:rPr lang="zh-CN" altLang="en-US" sz="1200" b="0" dirty="0"/>
              <a:t>.</a:t>
            </a:r>
            <a:r>
              <a:rPr lang="en-US" altLang="zh-CN" sz="1200" b="0" dirty="0"/>
              <a:t>2</a:t>
            </a:r>
            <a:r>
              <a:rPr lang="zh-CN" altLang="en-US" sz="1200" b="0" dirty="0"/>
              <a:t>"：</a:t>
            </a:r>
            <a:r>
              <a:rPr lang="en-US" altLang="zh-CN" sz="1200" b="0" dirty="0"/>
              <a:t>Android</a:t>
            </a:r>
            <a:r>
              <a:rPr lang="zh-CN" altLang="en-US" sz="1200" b="0" dirty="0"/>
              <a:t>项目才会用到，包含</a:t>
            </a:r>
            <a:r>
              <a:rPr lang="en-US" altLang="zh-CN" sz="1200" b="0" dirty="0"/>
              <a:t>Handler</a:t>
            </a:r>
            <a:r>
              <a:rPr lang="zh-CN" altLang="en-US" sz="1200" b="0" dirty="0"/>
              <a:t>的一些处理。</a:t>
            </a:r>
            <a:br>
              <a:rPr lang="zh-CN" altLang="en-US" sz="1200" b="0" dirty="0"/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3</a:t>
            </a:r>
            <a:r>
              <a:rPr lang="zh-CN" altLang="en-US" sz="1200" b="0" dirty="0"/>
              <a:t>）"androidx.lifecycle:lifecycle-runtime-ktx:2.5.1"：</a:t>
            </a:r>
            <a:r>
              <a:rPr lang="zh-CN" altLang="en-US" sz="1200" b="0" dirty="0">
                <a:sym typeface="+mn-ea"/>
              </a:rPr>
              <a:t>在</a:t>
            </a:r>
            <a:r>
              <a:rPr lang="en-US" altLang="zh-CN" sz="1200" b="0" dirty="0">
                <a:sym typeface="+mn-ea"/>
              </a:rPr>
              <a:t>Activity</a:t>
            </a:r>
            <a:r>
              <a:rPr lang="zh-CN" altLang="en-US" sz="1200" b="0" dirty="0">
                <a:sym typeface="+mn-ea"/>
              </a:rPr>
              <a:t>、</a:t>
            </a:r>
            <a:r>
              <a:rPr lang="en-US" altLang="zh-CN" sz="1200" b="0" dirty="0">
                <a:sym typeface="+mn-ea"/>
              </a:rPr>
              <a:t>Fragment</a:t>
            </a:r>
            <a:r>
              <a:rPr lang="zh-CN" altLang="en-US" sz="1200" b="0" dirty="0">
                <a:sym typeface="+mn-ea"/>
              </a:rPr>
              <a:t>中提供了感知生命周期的协程作用域</a:t>
            </a:r>
            <a:br>
              <a:rPr lang="zh-CN" altLang="en-US" sz="1200" b="0" dirty="0">
                <a:sym typeface="+mn-ea"/>
              </a:rPr>
            </a:br>
            <a:r>
              <a:rPr lang="zh-CN" altLang="en-US" sz="1200" b="0" dirty="0"/>
              <a:t>（</a:t>
            </a:r>
            <a:r>
              <a:rPr lang="en-US" altLang="zh-CN" sz="1200" b="0" dirty="0"/>
              <a:t>4</a:t>
            </a:r>
            <a:r>
              <a:rPr lang="zh-CN" altLang="en-US" sz="1200" b="0" dirty="0"/>
              <a:t>）"androidx.lifecycle:lifecycle-viewmodel-ktx:2.5.1"：便于在</a:t>
            </a:r>
            <a:r>
              <a:rPr lang="en-US" altLang="zh-CN" sz="1200" b="0" dirty="0"/>
              <a:t>ViewModel</a:t>
            </a:r>
            <a:r>
              <a:rPr lang="zh-CN" altLang="en-US" sz="1200" b="0" dirty="0"/>
              <a:t>中使用协程</a:t>
            </a:r>
            <a:br>
              <a:rPr lang="zh-CN" altLang="en-US" sz="1200" b="0" dirty="0"/>
            </a:br>
            <a:r>
              <a:rPr lang="en-US" altLang="zh-CN" sz="1200" b="0" dirty="0"/>
              <a:t>6</a:t>
            </a:r>
            <a:r>
              <a:rPr lang="zh-CN" altLang="en-US" sz="1200" b="0" dirty="0"/>
              <a:t>、目前发现的缺点：使用</a:t>
            </a:r>
            <a:r>
              <a:rPr lang="en-US" altLang="zh-CN" sz="1200" b="0" dirty="0"/>
              <a:t>Debug</a:t>
            </a:r>
            <a:r>
              <a:rPr lang="zh-CN" altLang="en-US" sz="1200" b="0" dirty="0"/>
              <a:t>功能时有卡顿，降低了</a:t>
            </a:r>
            <a:r>
              <a:rPr lang="en-US" altLang="zh-CN" sz="1200" b="0" dirty="0"/>
              <a:t>Debug</a:t>
            </a:r>
            <a:r>
              <a:rPr lang="zh-CN" altLang="en-US" sz="1200" b="0" dirty="0"/>
              <a:t>的效率。相信后面官方会解决这一痛点。</a:t>
            </a:r>
            <a:br>
              <a:rPr lang="en-US" altLang="zh-CN" sz="1200" b="0" dirty="0"/>
            </a:br>
            <a:endParaRPr lang="zh-CN" altLang="en-US" sz="12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3995" y="68453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构建器名称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使用限制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是否推荐使用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GlobalScope.launch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可以在任意地方调用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不推荐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runBlocking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可以在任意地方调用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不推荐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launch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只能在协程作用域中调用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推荐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coroutineScope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可以在协程作用域或挂起函数中调用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推荐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async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只能在协程作用域中调用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推荐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73041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1</a:t>
            </a:r>
            <a:r>
              <a:rPr lang="zh-CN" altLang="en-US" sz="1200" b="0" dirty="0"/>
              <a:t>、GlobalScope.launch：可以在任意地方调用</a:t>
            </a:r>
            <a:endParaRPr lang="zh-CN" altLang="en-US" sz="12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66929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2</a:t>
            </a:r>
            <a:r>
              <a:rPr lang="zh-CN" altLang="en-US" sz="1200" b="0" dirty="0"/>
              <a:t>、runBlocking：可以在任意地方调用</a:t>
            </a:r>
            <a:endParaRPr lang="zh-CN" altLang="en-US"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44905"/>
            <a:ext cx="80391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6949" y="473233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16414"/>
            <a:ext cx="1783080" cy="36830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二、协程构建器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179" y="684693"/>
            <a:ext cx="6804756" cy="460375"/>
          </a:xfrm>
        </p:spPr>
        <p:txBody>
          <a:bodyPr wrap="square"/>
          <a:lstStyle/>
          <a:p>
            <a:pPr>
              <a:lnSpc>
                <a:spcPct val="200000"/>
              </a:lnSpc>
            </a:pPr>
            <a:r>
              <a:rPr lang="en-US" altLang="zh-CN" sz="1200" b="0" dirty="0"/>
              <a:t>3</a:t>
            </a:r>
            <a:r>
              <a:rPr lang="zh-CN" altLang="en-US" sz="1200" b="0" dirty="0"/>
              <a:t>、</a:t>
            </a:r>
            <a:r>
              <a:rPr lang="en-US" altLang="zh-CN" sz="1200" b="0" dirty="0"/>
              <a:t>launch</a:t>
            </a:r>
            <a:r>
              <a:rPr lang="zh-CN" altLang="en-US" sz="1200" b="0" dirty="0"/>
              <a:t>：只能在协程作用域中调用，用于没有返回值的即用即弃的操作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44905"/>
            <a:ext cx="7476490" cy="3141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全屏显示(16:9)</PresentationFormat>
  <Paragraphs>219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23</vt:i4>
      </vt:variant>
    </vt:vector>
  </HeadingPairs>
  <TitlesOfParts>
    <vt:vector size="50" baseType="lpstr">
      <vt:lpstr>Arial</vt:lpstr>
      <vt:lpstr>宋体</vt:lpstr>
      <vt:lpstr>Wingdings</vt:lpstr>
      <vt:lpstr>Arial</vt:lpstr>
      <vt:lpstr>微软雅黑</vt:lpstr>
      <vt:lpstr>Hiragino Sans GB W6</vt:lpstr>
      <vt:lpstr>Arial Unicode MS</vt:lpstr>
      <vt:lpstr>Calibri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7_Office 主题</vt:lpstr>
      <vt:lpstr>6_Office 主题</vt:lpstr>
      <vt:lpstr>8_Office 主题</vt:lpstr>
      <vt:lpstr>10_Office 主题</vt:lpstr>
      <vt:lpstr>9_Office 主题</vt:lpstr>
      <vt:lpstr>11_Office 主题</vt:lpstr>
      <vt:lpstr>12_Office 主题</vt:lpstr>
      <vt:lpstr>13_Office 主题</vt:lpstr>
      <vt:lpstr>14_Office 主题</vt:lpstr>
      <vt:lpstr>15_Office 主题</vt:lpstr>
      <vt:lpstr>17_Office 主题</vt:lpstr>
      <vt:lpstr>16_Office 主题</vt:lpstr>
      <vt:lpstr>18_Office 主题</vt:lpstr>
      <vt:lpstr>Kotlin协程分享</vt:lpstr>
      <vt:lpstr>PowerPoint 演示文稿</vt:lpstr>
      <vt:lpstr>1、什么是协程：协程是非常轻量级的线程。但它们不是线程，一个线程可以同时运行数以百万计的协程。Kotlin早在1.3版本中就加入了协程。 2、协程与线程的关系  </vt:lpstr>
      <vt:lpstr>3、协程的特点： （1）轻量级：每个线程大约占用1MB的内存空间，但协程占用资源要少得多，使用协程基本不用担心开销。 （2）结构化：相比于线程，协程是结构化并发，当取消父协程时子协程也会自动被取消。 （3）效率高：协程之间的调度是编程语言决定让谁运行或让谁挂起，调度过程完全不需要操作系统参与。 4、挂起函数：在被挂起点以非阻塞方式暂停代码的执行。当前正在执行挂起函数的协程与其正在运行的线程分离，然后一直处于等待状态直到该挂起函数恢复执行（可能在另一线程上），此期间线程可以自由执行其他任务。 </vt:lpstr>
      <vt:lpstr>5、引入： （1）"org.jetbrains.kotlinx:kotlinx-coroutines-core:1.6.2"：协程核心库，包含flow、协程调度器、构建器等。 （2）"org.jetbrains.kotlinx:kotlinx-coroutines-android:1.6.2"：Android项目才会用到，包含Handler的一些处理。 （3）"androidx.lifecycle:lifecycle-runtime-ktx:2.5.1"：在Activity、Fragment中提供了感知生命周期的协程作用域 （4）"androidx.lifecycle:lifecycle-viewmodel-ktx:2.5.1"：便于在ViewModel中使用协程 6、目前发现的缺点：使用Debug功能时有卡顿，降低了Debug的效率。相信后面官方会解决这一痛点。 </vt:lpstr>
      <vt:lpstr>PowerPoint 演示文稿</vt:lpstr>
      <vt:lpstr>1、GlobalScope.launch：可以在任意地方调用</vt:lpstr>
      <vt:lpstr>2、runBlocking：可以在任意地方调用</vt:lpstr>
      <vt:lpstr>3、launch：只能在协程作用域中调用，用于没有返回值的即用即弃的操作</vt:lpstr>
      <vt:lpstr>4、coroutineScope：可以在协程作用域或挂起函数中调用</vt:lpstr>
      <vt:lpstr>5、async：只能在协程作用域中调用，用于有返回结果（或异常）的操作</vt:lpstr>
      <vt:lpstr>PowerPoint 演示文稿</vt:lpstr>
      <vt:lpstr>PowerPoint 演示文稿</vt:lpstr>
      <vt:lpstr>1、CoroutineScope函数</vt:lpstr>
      <vt:lpstr>1、withTimeout：超时后抛出抛出TimeoutCancellationException异常</vt:lpstr>
      <vt:lpstr>2、withTimeoutOrNull：通过返回 null 来进行超时操作，从而替代抛出一个异常</vt:lpstr>
      <vt:lpstr>1、在协程中抛出异常</vt:lpstr>
      <vt:lpstr>2、利用CoroutineExceptionHandler处理异常</vt:lpstr>
      <vt:lpstr>1、传统回调的写法</vt:lpstr>
      <vt:lpstr>2、使用suspendCoroutine进行改造</vt:lpstr>
      <vt:lpstr>1、所有协程构建器都接收一个CoroutineContext对象参数，使用类似于Set的数据存储结构，保存了协程运行时的一些必要数据，CoroutineContext中常用的Key如下 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WPS_1644830326</cp:lastModifiedBy>
  <cp:revision>605</cp:revision>
  <cp:lastPrinted>2016-11-29T09:53:00Z</cp:lastPrinted>
  <dcterms:created xsi:type="dcterms:W3CDTF">2013-11-27T02:16:00Z</dcterms:created>
  <dcterms:modified xsi:type="dcterms:W3CDTF">2023-03-31T07:50:43Z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2052-11.8.2.8696</vt:lpwstr>
  </property>
</Properties>
</file>