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idx="1" type="subTitle"/>
          </p:nvPr>
        </p:nvSpPr>
        <p:spPr>
          <a:xfrm>
            <a:off x="311700" y="3163900"/>
            <a:ext cx="8520600" cy="1712100"/>
          </a:xfrm>
          <a:prstGeom prst="rect">
            <a:avLst/>
          </a:prstGeom>
        </p:spPr>
        <p:txBody>
          <a:bodyPr anchorCtr="0" anchor="t" bIns="91425" lIns="91425" rIns="91425" tIns="91425">
            <a:noAutofit/>
          </a:bodyPr>
          <a:lstStyle/>
          <a:p>
            <a:pPr indent="0" lvl="0" marL="5486400" rtl="0" algn="l">
              <a:spcBef>
                <a:spcPts val="0"/>
              </a:spcBef>
              <a:buNone/>
            </a:pPr>
            <a:r>
              <a:rPr b="1" lang="en" sz="2100">
                <a:solidFill>
                  <a:srgbClr val="000000"/>
                </a:solidFill>
              </a:rPr>
              <a:t>Presenters:</a:t>
            </a:r>
          </a:p>
          <a:p>
            <a:pPr indent="0" lvl="0" marL="5486400" rtl="0" algn="l">
              <a:spcBef>
                <a:spcPts val="0"/>
              </a:spcBef>
              <a:buNone/>
            </a:pPr>
            <a:r>
              <a:rPr lang="en" sz="2100">
                <a:solidFill>
                  <a:srgbClr val="000000"/>
                </a:solidFill>
              </a:rPr>
              <a:t>Rick</a:t>
            </a:r>
          </a:p>
          <a:p>
            <a:pPr indent="0" lvl="0" marL="5486400" rtl="0" algn="l">
              <a:spcBef>
                <a:spcPts val="0"/>
              </a:spcBef>
              <a:buNone/>
            </a:pPr>
            <a:r>
              <a:rPr lang="en" sz="2100">
                <a:solidFill>
                  <a:srgbClr val="000000"/>
                </a:solidFill>
              </a:rPr>
              <a:t>Ziyi Liu</a:t>
            </a:r>
          </a:p>
          <a:p>
            <a:pPr indent="0" lvl="0" marL="5486400" rtl="0" algn="l">
              <a:spcBef>
                <a:spcPts val="0"/>
              </a:spcBef>
              <a:buNone/>
            </a:pPr>
            <a:r>
              <a:rPr lang="en" sz="2100">
                <a:solidFill>
                  <a:schemeClr val="dk1"/>
                </a:solidFill>
              </a:rPr>
              <a:t>Angelica Tao</a:t>
            </a:r>
          </a:p>
          <a:p>
            <a:pPr indent="0" lvl="0" marL="5486400" rtl="0" algn="l">
              <a:spcBef>
                <a:spcPts val="0"/>
              </a:spcBef>
              <a:buNone/>
            </a:pPr>
            <a:r>
              <a:rPr lang="en" sz="2100">
                <a:solidFill>
                  <a:schemeClr val="dk1"/>
                </a:solidFill>
              </a:rPr>
              <a:t>Deeksha Chaudhary</a:t>
            </a:r>
          </a:p>
        </p:txBody>
      </p:sp>
      <p:pic>
        <p:nvPicPr>
          <p:cNvPr descr="photo.jpg" id="55" name="Shape 55"/>
          <p:cNvPicPr preferRelativeResize="0"/>
          <p:nvPr/>
        </p:nvPicPr>
        <p:blipFill>
          <a:blip r:embed="rId3">
            <a:alphaModFix/>
          </a:blip>
          <a:stretch>
            <a:fillRect/>
          </a:stretch>
        </p:blipFill>
        <p:spPr>
          <a:xfrm>
            <a:off x="7639600" y="208850"/>
            <a:ext cx="1192699" cy="1174299"/>
          </a:xfrm>
          <a:prstGeom prst="rect">
            <a:avLst/>
          </a:prstGeom>
          <a:noFill/>
          <a:ln>
            <a:noFill/>
          </a:ln>
        </p:spPr>
      </p:pic>
      <p:sp>
        <p:nvSpPr>
          <p:cNvPr id="56" name="Shape 56"/>
          <p:cNvSpPr txBox="1"/>
          <p:nvPr/>
        </p:nvSpPr>
        <p:spPr>
          <a:xfrm>
            <a:off x="1329600" y="103300"/>
            <a:ext cx="5946300" cy="1643100"/>
          </a:xfrm>
          <a:prstGeom prst="rect">
            <a:avLst/>
          </a:prstGeom>
          <a:noFill/>
          <a:ln>
            <a:noFill/>
          </a:ln>
        </p:spPr>
        <p:txBody>
          <a:bodyPr anchorCtr="0" anchor="t" bIns="91425" lIns="91425" rIns="91425" tIns="91425">
            <a:noAutofit/>
          </a:bodyPr>
          <a:lstStyle/>
          <a:p>
            <a:pPr lvl="0" rtl="0" algn="ctr">
              <a:spcBef>
                <a:spcPts val="0"/>
              </a:spcBef>
              <a:buNone/>
            </a:pPr>
            <a:r>
              <a:rPr b="1" lang="en" sz="2900"/>
              <a:t>CSE 427S</a:t>
            </a:r>
            <a:br>
              <a:rPr b="1" lang="en" sz="2900"/>
            </a:br>
            <a:r>
              <a:rPr b="1" lang="en" sz="2900"/>
              <a:t>Cloud Computing and Big Data Applications</a:t>
            </a:r>
          </a:p>
        </p:txBody>
      </p:sp>
      <p:sp>
        <p:nvSpPr>
          <p:cNvPr id="57" name="Shape 57"/>
          <p:cNvSpPr txBox="1"/>
          <p:nvPr/>
        </p:nvSpPr>
        <p:spPr>
          <a:xfrm>
            <a:off x="221550" y="1683450"/>
            <a:ext cx="8700900" cy="1643100"/>
          </a:xfrm>
          <a:prstGeom prst="rect">
            <a:avLst/>
          </a:prstGeom>
          <a:noFill/>
          <a:ln>
            <a:noFill/>
          </a:ln>
        </p:spPr>
        <p:txBody>
          <a:bodyPr anchorCtr="0" anchor="t" bIns="91425" lIns="91425" rIns="91425" tIns="91425">
            <a:noAutofit/>
          </a:bodyPr>
          <a:lstStyle/>
          <a:p>
            <a:pPr lvl="0" rtl="0" algn="ctr">
              <a:spcBef>
                <a:spcPts val="0"/>
              </a:spcBef>
              <a:buNone/>
            </a:pPr>
            <a:r>
              <a:rPr lang="en" sz="4900">
                <a:solidFill>
                  <a:srgbClr val="A61C00"/>
                </a:solidFill>
              </a:rPr>
              <a:t>Netflix Recommendation</a:t>
            </a:r>
          </a:p>
          <a:p>
            <a:pPr lvl="0" rtl="0" algn="ctr">
              <a:spcBef>
                <a:spcPts val="0"/>
              </a:spcBef>
              <a:buClr>
                <a:schemeClr val="dk1"/>
              </a:buClr>
              <a:buSzPct val="25000"/>
              <a:buFont typeface="Arial"/>
              <a:buNone/>
            </a:pPr>
            <a:r>
              <a:rPr lang="en" sz="4900">
                <a:solidFill>
                  <a:srgbClr val="A61C00"/>
                </a:solidFill>
              </a:rPr>
              <a:t>System</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752100"/>
          </a:xfrm>
          <a:prstGeom prst="rect">
            <a:avLst/>
          </a:prstGeom>
        </p:spPr>
        <p:txBody>
          <a:bodyPr anchorCtr="0" anchor="t" bIns="91425" lIns="91425" rIns="91425" tIns="91425">
            <a:noAutofit/>
          </a:bodyPr>
          <a:lstStyle/>
          <a:p>
            <a:pPr lvl="0" rtl="0" algn="ctr">
              <a:spcBef>
                <a:spcPts val="0"/>
              </a:spcBef>
              <a:buNone/>
            </a:pPr>
            <a:r>
              <a:rPr b="1" lang="en" sz="3700"/>
              <a:t>RESPONSIBILITIES</a:t>
            </a:r>
          </a:p>
        </p:txBody>
      </p:sp>
      <p:sp>
        <p:nvSpPr>
          <p:cNvPr id="63" name="Shape 63"/>
          <p:cNvSpPr txBox="1"/>
          <p:nvPr>
            <p:ph idx="1" type="body"/>
          </p:nvPr>
        </p:nvSpPr>
        <p:spPr>
          <a:xfrm>
            <a:off x="311700" y="1408350"/>
            <a:ext cx="8520600" cy="3371700"/>
          </a:xfrm>
          <a:prstGeom prst="rect">
            <a:avLst/>
          </a:prstGeom>
        </p:spPr>
        <p:txBody>
          <a:bodyPr anchorCtr="0" anchor="t" bIns="91425" lIns="91425" rIns="91425" tIns="91425">
            <a:noAutofit/>
          </a:bodyPr>
          <a:lstStyle/>
          <a:p>
            <a:pPr indent="-387350" lvl="0" marL="457200" rtl="0">
              <a:lnSpc>
                <a:spcPct val="150000"/>
              </a:lnSpc>
              <a:spcBef>
                <a:spcPts val="0"/>
              </a:spcBef>
              <a:spcAft>
                <a:spcPts val="0"/>
              </a:spcAft>
              <a:buSzPct val="100000"/>
            </a:pPr>
            <a:r>
              <a:rPr lang="en" sz="2500"/>
              <a:t>Coding: Angelica and Rick</a:t>
            </a:r>
          </a:p>
          <a:p>
            <a:pPr indent="-387350" lvl="0" marL="457200" rtl="0">
              <a:lnSpc>
                <a:spcPct val="150000"/>
              </a:lnSpc>
              <a:spcBef>
                <a:spcPts val="0"/>
              </a:spcBef>
              <a:spcAft>
                <a:spcPts val="0"/>
              </a:spcAft>
              <a:buSzPct val="100000"/>
            </a:pPr>
            <a:r>
              <a:rPr lang="en" sz="2500"/>
              <a:t>Analysis and calculations: Ziyi and Deeksha</a:t>
            </a:r>
          </a:p>
          <a:p>
            <a:pPr indent="-387350" lvl="0" marL="457200" rtl="0">
              <a:lnSpc>
                <a:spcPct val="150000"/>
              </a:lnSpc>
              <a:spcBef>
                <a:spcPts val="0"/>
              </a:spcBef>
              <a:spcAft>
                <a:spcPts val="0"/>
              </a:spcAft>
              <a:buSzPct val="100000"/>
            </a:pPr>
            <a:r>
              <a:rPr lang="en" sz="2500"/>
              <a:t>Amazon EMR: Ziyi and Deeksha</a:t>
            </a:r>
          </a:p>
          <a:p>
            <a:pPr indent="-387350" lvl="0" marL="457200" rtl="0">
              <a:lnSpc>
                <a:spcPct val="150000"/>
              </a:lnSpc>
              <a:spcBef>
                <a:spcPts val="0"/>
              </a:spcBef>
              <a:spcAft>
                <a:spcPts val="0"/>
              </a:spcAft>
              <a:buSzPct val="100000"/>
            </a:pPr>
            <a:r>
              <a:rPr lang="en" sz="2500"/>
              <a:t>Report: Deeksha</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600" cy="752100"/>
          </a:xfrm>
          <a:prstGeom prst="rect">
            <a:avLst/>
          </a:prstGeom>
        </p:spPr>
        <p:txBody>
          <a:bodyPr anchorCtr="0" anchor="t" bIns="91425" lIns="91425" rIns="91425" tIns="91425">
            <a:noAutofit/>
          </a:bodyPr>
          <a:lstStyle/>
          <a:p>
            <a:pPr lvl="0" algn="ctr">
              <a:spcBef>
                <a:spcPts val="0"/>
              </a:spcBef>
              <a:buNone/>
            </a:pPr>
            <a:r>
              <a:rPr b="1" lang="en" sz="3700"/>
              <a:t>Milestone 1</a:t>
            </a:r>
          </a:p>
        </p:txBody>
      </p:sp>
      <p:sp>
        <p:nvSpPr>
          <p:cNvPr id="69" name="Shape 69"/>
          <p:cNvSpPr txBox="1"/>
          <p:nvPr>
            <p:ph idx="1" type="body"/>
          </p:nvPr>
        </p:nvSpPr>
        <p:spPr>
          <a:xfrm>
            <a:off x="311700" y="1197125"/>
            <a:ext cx="8520600" cy="3371700"/>
          </a:xfrm>
          <a:prstGeom prst="rect">
            <a:avLst/>
          </a:prstGeom>
        </p:spPr>
        <p:txBody>
          <a:bodyPr anchorCtr="0" anchor="t" bIns="91425" lIns="91425" rIns="91425" tIns="91425">
            <a:noAutofit/>
          </a:bodyPr>
          <a:lstStyle/>
          <a:p>
            <a:pPr indent="-330200" lvl="0" marL="457200" rtl="0">
              <a:spcBef>
                <a:spcPts val="0"/>
              </a:spcBef>
              <a:spcAft>
                <a:spcPts val="0"/>
              </a:spcAft>
              <a:buClr>
                <a:schemeClr val="dk1"/>
              </a:buClr>
              <a:buSzPct val="100000"/>
              <a:buChar char="●"/>
            </a:pPr>
            <a:r>
              <a:rPr b="1" lang="en" sz="1600">
                <a:solidFill>
                  <a:schemeClr val="dk1"/>
                </a:solidFill>
              </a:rPr>
              <a:t>Similarity measure:</a:t>
            </a:r>
            <a:r>
              <a:rPr lang="en" sz="1600">
                <a:solidFill>
                  <a:schemeClr val="dk1"/>
                </a:solidFill>
              </a:rPr>
              <a:t> In our approach, we plan to use Pearson correlation as our similarity measure to compute user to user similarities because using normalization removes bias of the data resulting from overly enthusiastic or overly critical users. The ratings are normalized by subtracting the average rating from the overlapping ratings</a:t>
            </a:r>
          </a:p>
          <a:p>
            <a:pPr lvl="0" rtl="0">
              <a:spcBef>
                <a:spcPts val="0"/>
              </a:spcBef>
              <a:spcAft>
                <a:spcPts val="0"/>
              </a:spcAft>
              <a:buNone/>
            </a:pPr>
            <a:r>
              <a:t/>
            </a:r>
            <a:endParaRPr sz="1600">
              <a:solidFill>
                <a:schemeClr val="dk1"/>
              </a:solidFill>
            </a:endParaRPr>
          </a:p>
          <a:p>
            <a:pPr indent="-330200" lvl="0" marL="457200" rtl="0">
              <a:spcBef>
                <a:spcPts val="0"/>
              </a:spcBef>
              <a:spcAft>
                <a:spcPts val="0"/>
              </a:spcAft>
              <a:buClr>
                <a:schemeClr val="dk1"/>
              </a:buClr>
              <a:buSzPct val="100000"/>
              <a:buChar char="●"/>
            </a:pPr>
            <a:r>
              <a:rPr lang="en" sz="1600">
                <a:solidFill>
                  <a:schemeClr val="dk1"/>
                </a:solidFill>
              </a:rPr>
              <a:t>Number of similar users k</a:t>
            </a:r>
          </a:p>
          <a:p>
            <a:pPr lvl="0" rtl="0">
              <a:spcBef>
                <a:spcPts val="0"/>
              </a:spcBef>
              <a:spcAft>
                <a:spcPts val="0"/>
              </a:spcAft>
              <a:buNone/>
            </a:pPr>
            <a:r>
              <a:t/>
            </a:r>
            <a:endParaRPr sz="1600">
              <a:solidFill>
                <a:schemeClr val="dk1"/>
              </a:solidFill>
            </a:endParaRPr>
          </a:p>
          <a:p>
            <a:pPr indent="-330200" lvl="0" marL="457200" rtl="0">
              <a:spcBef>
                <a:spcPts val="0"/>
              </a:spcBef>
              <a:spcAft>
                <a:spcPts val="0"/>
              </a:spcAft>
              <a:buClr>
                <a:schemeClr val="dk1"/>
              </a:buClr>
              <a:buSzPct val="100000"/>
              <a:buChar char="●"/>
            </a:pPr>
            <a:r>
              <a:rPr b="1" lang="en" sz="1600">
                <a:solidFill>
                  <a:schemeClr val="dk1"/>
                </a:solidFill>
              </a:rPr>
              <a:t>Prediction method (weighted or un-weighted average): </a:t>
            </a:r>
            <a:r>
              <a:rPr lang="en" sz="1600">
                <a:solidFill>
                  <a:schemeClr val="dk1"/>
                </a:solidFill>
              </a:rPr>
              <a:t>We would be using Weighted mean because unweighted does not take into consideration, the difference in the number of users.</a:t>
            </a:r>
          </a:p>
          <a:p>
            <a:pPr lvl="0" rtl="0">
              <a:spcBef>
                <a:spcPts val="0"/>
              </a:spcBef>
              <a:spcAft>
                <a:spcPts val="0"/>
              </a:spcAft>
              <a:buNone/>
            </a:pPr>
            <a:r>
              <a:t/>
            </a:r>
            <a:endParaRPr sz="1600">
              <a:solidFill>
                <a:schemeClr val="dk1"/>
              </a:solidFill>
            </a:endParaRPr>
          </a:p>
          <a:p>
            <a:pPr lvl="0">
              <a:spcBef>
                <a:spcPts val="0"/>
              </a:spcBef>
              <a:spcAft>
                <a:spcPts val="0"/>
              </a:spcAft>
              <a:buClr>
                <a:schemeClr val="dk1"/>
              </a:buClr>
              <a:buSzPct val="68750"/>
              <a:buFont typeface="Arial"/>
              <a:buNone/>
            </a:pPr>
            <a:r>
              <a:t/>
            </a:r>
            <a:endParaRPr sz="16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752100"/>
          </a:xfrm>
          <a:prstGeom prst="rect">
            <a:avLst/>
          </a:prstGeom>
        </p:spPr>
        <p:txBody>
          <a:bodyPr anchorCtr="0" anchor="t" bIns="91425" lIns="91425" rIns="91425" tIns="91425">
            <a:noAutofit/>
          </a:bodyPr>
          <a:lstStyle/>
          <a:p>
            <a:pPr lvl="0" rtl="0" algn="ctr">
              <a:spcBef>
                <a:spcPts val="0"/>
              </a:spcBef>
              <a:buNone/>
            </a:pPr>
            <a:r>
              <a:rPr b="1" lang="en" sz="3700"/>
              <a:t>Milestone 1 (continued)</a:t>
            </a:r>
          </a:p>
        </p:txBody>
      </p:sp>
      <p:sp>
        <p:nvSpPr>
          <p:cNvPr id="75" name="Shape 75"/>
          <p:cNvSpPr txBox="1"/>
          <p:nvPr>
            <p:ph idx="1" type="body"/>
          </p:nvPr>
        </p:nvSpPr>
        <p:spPr>
          <a:xfrm>
            <a:off x="311700" y="1197125"/>
            <a:ext cx="8520600" cy="3371700"/>
          </a:xfrm>
          <a:prstGeom prst="rect">
            <a:avLst/>
          </a:prstGeom>
        </p:spPr>
        <p:txBody>
          <a:bodyPr anchorCtr="0" anchor="t" bIns="91425" lIns="91425" rIns="91425" tIns="91425">
            <a:noAutofit/>
          </a:bodyPr>
          <a:lstStyle/>
          <a:p>
            <a:pPr indent="-349250" lvl="0" marL="457200" rtl="0">
              <a:spcBef>
                <a:spcPts val="0"/>
              </a:spcBef>
              <a:spcAft>
                <a:spcPts val="0"/>
              </a:spcAft>
              <a:buClr>
                <a:schemeClr val="dk1"/>
              </a:buClr>
              <a:buSzPct val="100000"/>
              <a:buChar char="●"/>
            </a:pPr>
            <a:r>
              <a:rPr lang="en" sz="1900">
                <a:solidFill>
                  <a:schemeClr val="dk1"/>
                </a:solidFill>
              </a:rPr>
              <a:t>you may threshold the ratings</a:t>
            </a:r>
          </a:p>
          <a:p>
            <a:pPr lvl="0" rtl="0">
              <a:spcBef>
                <a:spcPts val="0"/>
              </a:spcBef>
              <a:spcAft>
                <a:spcPts val="0"/>
              </a:spcAft>
              <a:buNone/>
            </a:pPr>
            <a:r>
              <a:t/>
            </a:r>
            <a:endParaRPr sz="1900">
              <a:solidFill>
                <a:schemeClr val="dk1"/>
              </a:solidFill>
            </a:endParaRPr>
          </a:p>
          <a:p>
            <a:pPr indent="-349250" lvl="0" marL="457200" rtl="0">
              <a:spcBef>
                <a:spcPts val="0"/>
              </a:spcBef>
              <a:spcAft>
                <a:spcPts val="0"/>
              </a:spcAft>
              <a:buClr>
                <a:schemeClr val="dk1"/>
              </a:buClr>
              <a:buSzPct val="100000"/>
              <a:buChar char="●"/>
            </a:pPr>
            <a:r>
              <a:rPr b="1" lang="en" sz="1900">
                <a:solidFill>
                  <a:schemeClr val="dk1"/>
                </a:solidFill>
              </a:rPr>
              <a:t>Normalization of the ratings:</a:t>
            </a:r>
            <a:r>
              <a:rPr lang="en" sz="1900">
                <a:solidFill>
                  <a:schemeClr val="dk1"/>
                </a:solidFill>
              </a:rPr>
              <a:t> We are going to normalize the ratings for the same reason we are using Pearson Correlation; it would ensure the results are not affected by overly enthusiastic or overly critical users.</a:t>
            </a:r>
          </a:p>
          <a:p>
            <a:pPr lvl="0" rtl="0">
              <a:spcBef>
                <a:spcPts val="0"/>
              </a:spcBef>
              <a:spcAft>
                <a:spcPts val="0"/>
              </a:spcAft>
              <a:buNone/>
            </a:pPr>
            <a:r>
              <a:t/>
            </a:r>
            <a:endParaRPr sz="1900">
              <a:solidFill>
                <a:schemeClr val="dk1"/>
              </a:solidFill>
            </a:endParaRPr>
          </a:p>
          <a:p>
            <a:pPr indent="-349250" lvl="0" marL="457200" rtl="0">
              <a:spcBef>
                <a:spcPts val="0"/>
              </a:spcBef>
              <a:spcAft>
                <a:spcPts val="0"/>
              </a:spcAft>
              <a:buClr>
                <a:schemeClr val="dk1"/>
              </a:buClr>
              <a:buSzPct val="100000"/>
              <a:buChar char="●"/>
            </a:pPr>
            <a:r>
              <a:rPr lang="en" sz="1900">
                <a:solidFill>
                  <a:schemeClr val="dk1"/>
                </a:solidFill>
              </a:rPr>
              <a:t>user-user model or item-item model </a:t>
            </a:r>
          </a:p>
          <a:p>
            <a:pPr lvl="0" rtl="0">
              <a:spcBef>
                <a:spcPts val="0"/>
              </a:spcBef>
              <a:spcAft>
                <a:spcPts val="0"/>
              </a:spcAft>
              <a:buNone/>
            </a:pPr>
            <a:r>
              <a:t/>
            </a:r>
            <a:endParaRPr b="1" sz="1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13350"/>
            <a:ext cx="8520600" cy="572700"/>
          </a:xfrm>
          <a:prstGeom prst="rect">
            <a:avLst/>
          </a:prstGeom>
        </p:spPr>
        <p:txBody>
          <a:bodyPr anchorCtr="0" anchor="t" bIns="91425" lIns="91425" rIns="91425" tIns="91425">
            <a:noAutofit/>
          </a:bodyPr>
          <a:lstStyle/>
          <a:p>
            <a:pPr lvl="0" algn="ctr">
              <a:spcBef>
                <a:spcPts val="0"/>
              </a:spcBef>
              <a:buNone/>
            </a:pPr>
            <a:r>
              <a:rPr lang="en" sz="3200"/>
              <a:t>Milestone 2</a:t>
            </a:r>
          </a:p>
        </p:txBody>
      </p:sp>
      <p:sp>
        <p:nvSpPr>
          <p:cNvPr id="81" name="Shape 8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solidFill>
                  <a:srgbClr val="000000"/>
                </a:solidFill>
              </a:rPr>
              <a:t>(a) Retrieve the number of items and users in the training set (TrainingRatings.txt) and the test set (TestingRatings.txt) respectively.</a:t>
            </a:r>
          </a:p>
          <a:p>
            <a:pPr lvl="0">
              <a:spcBef>
                <a:spcPts val="0"/>
              </a:spcBef>
              <a:spcAft>
                <a:spcPts val="0"/>
              </a:spcAft>
              <a:buClr>
                <a:schemeClr val="dk1"/>
              </a:buClr>
              <a:buSzPct val="61111"/>
              <a:buFont typeface="Arial"/>
              <a:buNone/>
            </a:pPr>
            <a:r>
              <a:rPr lang="en">
                <a:solidFill>
                  <a:srgbClr val="000000"/>
                </a:solidFill>
              </a:rPr>
              <a:t>Training: user number: 1821</a:t>
            </a:r>
          </a:p>
          <a:p>
            <a:pPr lvl="0">
              <a:spcBef>
                <a:spcPts val="0"/>
              </a:spcBef>
              <a:spcAft>
                <a:spcPts val="0"/>
              </a:spcAft>
              <a:buClr>
                <a:schemeClr val="dk1"/>
              </a:buClr>
              <a:buSzPct val="61111"/>
              <a:buFont typeface="Arial"/>
              <a:buNone/>
            </a:pPr>
            <a:r>
              <a:rPr lang="en">
                <a:solidFill>
                  <a:srgbClr val="000000"/>
                </a:solidFill>
              </a:rPr>
              <a:t>Item number: 28978</a:t>
            </a:r>
          </a:p>
          <a:p>
            <a:pPr lvl="0">
              <a:spcBef>
                <a:spcPts val="0"/>
              </a:spcBef>
              <a:spcAft>
                <a:spcPts val="0"/>
              </a:spcAft>
              <a:buClr>
                <a:schemeClr val="dk1"/>
              </a:buClr>
              <a:buSzPct val="61111"/>
              <a:buFont typeface="Arial"/>
              <a:buNone/>
            </a:pPr>
            <a:r>
              <a:t/>
            </a:r>
            <a:endParaRPr>
              <a:solidFill>
                <a:srgbClr val="000000"/>
              </a:solidFill>
            </a:endParaRPr>
          </a:p>
          <a:p>
            <a:pPr lvl="0">
              <a:spcBef>
                <a:spcPts val="0"/>
              </a:spcBef>
              <a:spcAft>
                <a:spcPts val="0"/>
              </a:spcAft>
              <a:buClr>
                <a:schemeClr val="dk1"/>
              </a:buClr>
              <a:buSzPct val="61111"/>
              <a:buFont typeface="Arial"/>
              <a:buNone/>
            </a:pPr>
            <a:r>
              <a:rPr lang="en">
                <a:solidFill>
                  <a:srgbClr val="000000"/>
                </a:solidFill>
              </a:rPr>
              <a:t>Testing: user number: 1701</a:t>
            </a:r>
          </a:p>
          <a:p>
            <a:pPr lvl="0">
              <a:spcBef>
                <a:spcPts val="0"/>
              </a:spcBef>
              <a:spcAft>
                <a:spcPts val="0"/>
              </a:spcAft>
              <a:buClr>
                <a:schemeClr val="dk1"/>
              </a:buClr>
              <a:buSzPct val="61111"/>
              <a:buFont typeface="Arial"/>
              <a:buNone/>
            </a:pPr>
            <a:r>
              <a:rPr lang="en">
                <a:solidFill>
                  <a:srgbClr val="000000"/>
                </a:solidFill>
              </a:rPr>
              <a:t>Item number: 27555</a:t>
            </a: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13350"/>
            <a:ext cx="8520600" cy="572700"/>
          </a:xfrm>
          <a:prstGeom prst="rect">
            <a:avLst/>
          </a:prstGeom>
        </p:spPr>
        <p:txBody>
          <a:bodyPr anchorCtr="0" anchor="t" bIns="91425" lIns="91425" rIns="91425" tIns="91425">
            <a:noAutofit/>
          </a:bodyPr>
          <a:lstStyle/>
          <a:p>
            <a:pPr lvl="0" rtl="0" algn="ctr">
              <a:spcBef>
                <a:spcPts val="0"/>
              </a:spcBef>
              <a:buNone/>
            </a:pPr>
            <a:r>
              <a:rPr lang="en" sz="3200"/>
              <a:t>Milestone 2 (continued)</a:t>
            </a:r>
          </a:p>
        </p:txBody>
      </p:sp>
      <p:sp>
        <p:nvSpPr>
          <p:cNvPr id="87" name="Shape 8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a:t>(b) Try to estimate memory needs by computing the expected (i.e., average) overlap of users in test and train and items in test and train respectively.</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13350"/>
            <a:ext cx="8520600" cy="572700"/>
          </a:xfrm>
          <a:prstGeom prst="rect">
            <a:avLst/>
          </a:prstGeom>
        </p:spPr>
        <p:txBody>
          <a:bodyPr anchorCtr="0" anchor="t" bIns="91425" lIns="91425" rIns="91425" tIns="91425">
            <a:noAutofit/>
          </a:bodyPr>
          <a:lstStyle/>
          <a:p>
            <a:pPr lvl="0" rtl="0" algn="ctr">
              <a:spcBef>
                <a:spcPts val="0"/>
              </a:spcBef>
              <a:buNone/>
            </a:pPr>
            <a:r>
              <a:rPr lang="en" sz="3200"/>
              <a:t>Milestone 2 (continued)</a:t>
            </a:r>
          </a:p>
        </p:txBody>
      </p:sp>
      <p:sp>
        <p:nvSpPr>
          <p:cNvPr id="93" name="Shape 9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 (c) Use those statistics to find out which way of implementing the collaborative filtering approach is best for this dataset/evaluation task. Make sure you are able to describe the approach you are intending to use and explain/justify your choices.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13350"/>
            <a:ext cx="8520600" cy="572700"/>
          </a:xfrm>
          <a:prstGeom prst="rect">
            <a:avLst/>
          </a:prstGeom>
        </p:spPr>
        <p:txBody>
          <a:bodyPr anchorCtr="0" anchor="t" bIns="91425" lIns="91425" rIns="91425" tIns="91425">
            <a:noAutofit/>
          </a:bodyPr>
          <a:lstStyle/>
          <a:p>
            <a:pPr lvl="0" rtl="0" algn="ctr">
              <a:spcBef>
                <a:spcPts val="0"/>
              </a:spcBef>
              <a:buNone/>
            </a:pPr>
            <a:r>
              <a:rPr lang="en" sz="3200"/>
              <a:t>Milestone 2 (continued)</a:t>
            </a:r>
          </a:p>
        </p:txBody>
      </p:sp>
      <p:sp>
        <p:nvSpPr>
          <p:cNvPr id="99" name="Shape 9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(d) If you are using normalized ratings you should implement the pre-processing job in MAPREDUCE and run it. Use the following file names: perp_job_mapper.java, perp_ job_reducer.java, and perp_job_driver.java. </a:t>
            </a: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