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1"/>
  </p:sldMasterIdLst>
  <p:notesMasterIdLst>
    <p:notesMasterId r:id="rId24"/>
  </p:notesMasterIdLst>
  <p:sldIdLst>
    <p:sldId id="256" r:id="rId2"/>
    <p:sldId id="258" r:id="rId3"/>
    <p:sldId id="265" r:id="rId4"/>
    <p:sldId id="269" r:id="rId5"/>
    <p:sldId id="273" r:id="rId6"/>
    <p:sldId id="285" r:id="rId7"/>
    <p:sldId id="264" r:id="rId8"/>
    <p:sldId id="268" r:id="rId9"/>
    <p:sldId id="272" r:id="rId10"/>
    <p:sldId id="266" r:id="rId11"/>
    <p:sldId id="267" r:id="rId12"/>
    <p:sldId id="275" r:id="rId13"/>
    <p:sldId id="274" r:id="rId14"/>
    <p:sldId id="284" r:id="rId15"/>
    <p:sldId id="278" r:id="rId16"/>
    <p:sldId id="280" r:id="rId17"/>
    <p:sldId id="276" r:id="rId18"/>
    <p:sldId id="277" r:id="rId19"/>
    <p:sldId id="281" r:id="rId20"/>
    <p:sldId id="279"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A09F0E-D39A-3340-9DC6-CD24D25593B1}">
          <p14:sldIdLst>
            <p14:sldId id="256"/>
            <p14:sldId id="258"/>
            <p14:sldId id="265"/>
            <p14:sldId id="269"/>
            <p14:sldId id="273"/>
            <p14:sldId id="285"/>
            <p14:sldId id="264"/>
            <p14:sldId id="268"/>
            <p14:sldId id="272"/>
          </p14:sldIdLst>
        </p14:section>
        <p14:section name="Appendix" id="{866C4181-C6AD-3E48-89C6-E7293C387FDE}">
          <p14:sldIdLst>
            <p14:sldId id="266"/>
            <p14:sldId id="267"/>
            <p14:sldId id="275"/>
            <p14:sldId id="274"/>
            <p14:sldId id="284"/>
            <p14:sldId id="278"/>
            <p14:sldId id="280"/>
          </p14:sldIdLst>
        </p14:section>
        <p14:section name="Data Analysis Process" id="{A5CE4D12-2FDC-7B4E-AD69-9FBEDBE406E6}">
          <p14:sldIdLst>
            <p14:sldId id="276"/>
            <p14:sldId id="277"/>
            <p14:sldId id="281"/>
            <p14:sldId id="279"/>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E5C"/>
    <a:srgbClr val="5DA1CA"/>
    <a:srgbClr val="ADA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2"/>
    <p:restoredTop sz="94693"/>
  </p:normalViewPr>
  <p:slideViewPr>
    <p:cSldViewPr snapToGrid="0">
      <p:cViewPr varScale="1">
        <p:scale>
          <a:sx n="141" d="100"/>
          <a:sy n="141"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F30AF-D64D-EE4B-B2C4-22C737E449C3}"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9EDF0-6783-844F-BA7A-6C6B3D86AAF5}" type="slidenum">
              <a:rPr lang="en-US" smtClean="0"/>
              <a:t>‹#›</a:t>
            </a:fld>
            <a:endParaRPr lang="en-US"/>
          </a:p>
        </p:txBody>
      </p:sp>
    </p:spTree>
    <p:extLst>
      <p:ext uri="{BB962C8B-B14F-4D97-AF65-F5344CB8AC3E}">
        <p14:creationId xmlns:p14="http://schemas.microsoft.com/office/powerpoint/2010/main" val="294532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Cyclistic is relied upon for last-mile commute since the duration of use is quite little. </a:t>
            </a:r>
          </a:p>
          <a:p>
            <a:r>
              <a:rPr lang="en-US" dirty="0"/>
              <a:t>95</a:t>
            </a:r>
            <a:r>
              <a:rPr lang="en-US" baseline="30000" dirty="0"/>
              <a:t>th</a:t>
            </a:r>
            <a:r>
              <a:rPr lang="en-US" dirty="0"/>
              <a:t> percentile of rides = 41.77 minutes</a:t>
            </a:r>
          </a:p>
        </p:txBody>
      </p:sp>
      <p:sp>
        <p:nvSpPr>
          <p:cNvPr id="4" name="Slide Number Placeholder 3"/>
          <p:cNvSpPr>
            <a:spLocks noGrp="1"/>
          </p:cNvSpPr>
          <p:nvPr>
            <p:ph type="sldNum" sz="quarter" idx="5"/>
          </p:nvPr>
        </p:nvSpPr>
        <p:spPr/>
        <p:txBody>
          <a:bodyPr/>
          <a:lstStyle/>
          <a:p>
            <a:fld id="{6519EDF0-6783-844F-BA7A-6C6B3D86AAF5}" type="slidenum">
              <a:rPr lang="en-US" smtClean="0"/>
              <a:t>3</a:t>
            </a:fld>
            <a:endParaRPr lang="en-US"/>
          </a:p>
        </p:txBody>
      </p:sp>
    </p:spTree>
    <p:extLst>
      <p:ext uri="{BB962C8B-B14F-4D97-AF65-F5344CB8AC3E}">
        <p14:creationId xmlns:p14="http://schemas.microsoft.com/office/powerpoint/2010/main" val="114959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Consistent with the hypothesis that casual members use </a:t>
            </a:r>
            <a:r>
              <a:rPr lang="en-US" dirty="0" err="1">
                <a:solidFill>
                  <a:schemeClr val="bg1"/>
                </a:solidFill>
              </a:rPr>
              <a:t>cyclistic</a:t>
            </a:r>
            <a:r>
              <a:rPr lang="en-US" dirty="0">
                <a:solidFill>
                  <a:schemeClr val="bg1"/>
                </a:solidFill>
              </a:rPr>
              <a:t> for leisure purposes, and therefore the opportunity to enjoy the warmer weathers are between May – Sep. Members use </a:t>
            </a:r>
            <a:r>
              <a:rPr lang="en-US" dirty="0" err="1">
                <a:solidFill>
                  <a:schemeClr val="bg1"/>
                </a:solidFill>
              </a:rPr>
              <a:t>cyclistic</a:t>
            </a:r>
            <a:r>
              <a:rPr lang="en-US" dirty="0">
                <a:solidFill>
                  <a:schemeClr val="bg1"/>
                </a:solidFill>
              </a:rPr>
              <a:t> more for commuting purposes</a:t>
            </a:r>
          </a:p>
        </p:txBody>
      </p:sp>
      <p:sp>
        <p:nvSpPr>
          <p:cNvPr id="4" name="Slide Number Placeholder 3"/>
          <p:cNvSpPr>
            <a:spLocks noGrp="1"/>
          </p:cNvSpPr>
          <p:nvPr>
            <p:ph type="sldNum" sz="quarter" idx="5"/>
          </p:nvPr>
        </p:nvSpPr>
        <p:spPr/>
        <p:txBody>
          <a:bodyPr/>
          <a:lstStyle/>
          <a:p>
            <a:fld id="{6519EDF0-6783-844F-BA7A-6C6B3D86AAF5}" type="slidenum">
              <a:rPr lang="en-US" smtClean="0"/>
              <a:t>8</a:t>
            </a:fld>
            <a:endParaRPr lang="en-US"/>
          </a:p>
        </p:txBody>
      </p:sp>
    </p:spTree>
    <p:extLst>
      <p:ext uri="{BB962C8B-B14F-4D97-AF65-F5344CB8AC3E}">
        <p14:creationId xmlns:p14="http://schemas.microsoft.com/office/powerpoint/2010/main" val="140334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403599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F2AF706-8998-7D4F-B161-C566D609E77A}" type="datetimeFigureOut">
              <a:rPr lang="en-US" smtClean="0"/>
              <a:t>12/9/23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39767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F2AF706-8998-7D4F-B161-C566D609E77A}"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125512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324782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BF2AF706-8998-7D4F-B161-C566D609E77A}" type="datetimeFigureOut">
              <a:rPr lang="en-US" smtClean="0"/>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1279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28325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82944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68526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F2AF706-8998-7D4F-B161-C566D609E77A}"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379274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F2AF706-8998-7D4F-B161-C566D609E77A}"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1412554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F2AF706-8998-7D4F-B161-C566D609E77A}" type="datetimeFigureOut">
              <a:rPr lang="en-US" smtClean="0"/>
              <a:t>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3871100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F2AF706-8998-7D4F-B161-C566D609E77A}" type="datetimeFigureOut">
              <a:rPr lang="en-US" smtClean="0"/>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150541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AF706-8998-7D4F-B161-C566D609E77A}" type="datetimeFigureOut">
              <a:rPr lang="en-US" smtClean="0"/>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8731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BF2AF706-8998-7D4F-B161-C566D609E77A}" type="datetimeFigureOut">
              <a:rPr lang="en-US" smtClean="0"/>
              <a:pPr/>
              <a:t>12/9/23</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212972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F2AF706-8998-7D4F-B161-C566D609E77A}"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D3D95-6863-1C44-95DE-108FD7623137}" type="slidenum">
              <a:rPr lang="en-US" smtClean="0"/>
              <a:t>‹#›</a:t>
            </a:fld>
            <a:endParaRPr lang="en-US"/>
          </a:p>
        </p:txBody>
      </p:sp>
    </p:spTree>
    <p:extLst>
      <p:ext uri="{BB962C8B-B14F-4D97-AF65-F5344CB8AC3E}">
        <p14:creationId xmlns:p14="http://schemas.microsoft.com/office/powerpoint/2010/main" val="77695744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F2AF706-8998-7D4F-B161-C566D609E77A}" type="datetimeFigureOut">
              <a:rPr lang="en-US" smtClean="0"/>
              <a:t>12/9/23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E2D3D95-6863-1C44-95DE-108FD7623137}" type="slidenum">
              <a:rPr lang="en-US" smtClean="0"/>
              <a:t>‹#›</a:t>
            </a:fld>
            <a:endParaRPr lang="en-US"/>
          </a:p>
        </p:txBody>
      </p:sp>
    </p:spTree>
    <p:extLst>
      <p:ext uri="{BB962C8B-B14F-4D97-AF65-F5344CB8AC3E}">
        <p14:creationId xmlns:p14="http://schemas.microsoft.com/office/powerpoint/2010/main" val="236051416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7" r:id="rId8"/>
    <p:sldLayoutId id="2147483840" r:id="rId9"/>
    <p:sldLayoutId id="2147483841" r:id="rId10"/>
    <p:sldLayoutId id="2147483842" r:id="rId11"/>
    <p:sldLayoutId id="2147483843" r:id="rId12"/>
    <p:sldLayoutId id="2147483844" r:id="rId13"/>
    <p:sldLayoutId id="2147483845" r:id="rId14"/>
    <p:sldLayoutId id="2147483846"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97.%20Figure/Top_10.html"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3715B3-5B9E-6B2C-63BC-7C997A9AD16E}"/>
              </a:ext>
            </a:extLst>
          </p:cNvPr>
          <p:cNvSpPr>
            <a:spLocks noGrp="1"/>
          </p:cNvSpPr>
          <p:nvPr>
            <p:ph type="ctrTitle"/>
          </p:nvPr>
        </p:nvSpPr>
        <p:spPr>
          <a:xfrm>
            <a:off x="1280559" y="1286935"/>
            <a:ext cx="9638153" cy="2668377"/>
          </a:xfrm>
          <a:effectLst/>
        </p:spPr>
        <p:txBody>
          <a:bodyPr>
            <a:normAutofit/>
          </a:bodyPr>
          <a:lstStyle/>
          <a:p>
            <a:r>
              <a:rPr lang="en-US" dirty="0">
                <a:solidFill>
                  <a:schemeClr val="tx1"/>
                </a:solidFill>
              </a:rPr>
              <a:t>Differences between </a:t>
            </a:r>
            <a:r>
              <a:rPr lang="en-US" i="1" dirty="0">
                <a:solidFill>
                  <a:schemeClr val="tx1"/>
                </a:solidFill>
              </a:rPr>
              <a:t>Cyclistic </a:t>
            </a:r>
            <a:r>
              <a:rPr lang="en-US" dirty="0">
                <a:solidFill>
                  <a:schemeClr val="tx1"/>
                </a:solidFill>
              </a:rPr>
              <a:t>Members and Casual Riders bike use</a:t>
            </a:r>
            <a:endParaRPr lang="en-US" i="1" dirty="0">
              <a:solidFill>
                <a:schemeClr val="tx1"/>
              </a:solidFill>
            </a:endParaRPr>
          </a:p>
        </p:txBody>
      </p:sp>
      <p:sp>
        <p:nvSpPr>
          <p:cNvPr id="3" name="Subtitle 2">
            <a:extLst>
              <a:ext uri="{FF2B5EF4-FFF2-40B4-BE49-F238E27FC236}">
                <a16:creationId xmlns:a16="http://schemas.microsoft.com/office/drawing/2014/main" id="{4653D094-2095-E37A-A59F-91A291E62942}"/>
              </a:ext>
            </a:extLst>
          </p:cNvPr>
          <p:cNvSpPr>
            <a:spLocks noGrp="1"/>
          </p:cNvSpPr>
          <p:nvPr>
            <p:ph type="subTitle" idx="1"/>
          </p:nvPr>
        </p:nvSpPr>
        <p:spPr>
          <a:xfrm>
            <a:off x="1280559" y="4116179"/>
            <a:ext cx="9638153" cy="1599642"/>
          </a:xfrm>
          <a:effectLst/>
        </p:spPr>
        <p:txBody>
          <a:bodyPr anchor="b">
            <a:normAutofit/>
          </a:bodyPr>
          <a:lstStyle/>
          <a:p>
            <a:r>
              <a:rPr lang="en-US" dirty="0"/>
              <a:t>Prepared by: Timothy Lim</a:t>
            </a:r>
          </a:p>
          <a:p>
            <a:r>
              <a:rPr lang="en-US" dirty="0"/>
              <a:t>Last Updated: 9 Dec 2023</a:t>
            </a:r>
          </a:p>
        </p:txBody>
      </p:sp>
    </p:spTree>
    <p:extLst>
      <p:ext uri="{BB962C8B-B14F-4D97-AF65-F5344CB8AC3E}">
        <p14:creationId xmlns:p14="http://schemas.microsoft.com/office/powerpoint/2010/main" val="232500771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2287D88-96FF-3B7B-DB49-33715EED2BB8}"/>
              </a:ext>
            </a:extLst>
          </p:cNvPr>
          <p:cNvGrpSpPr/>
          <p:nvPr/>
        </p:nvGrpSpPr>
        <p:grpSpPr>
          <a:xfrm>
            <a:off x="1756538" y="1544852"/>
            <a:ext cx="8678924" cy="4980480"/>
            <a:chOff x="1756538" y="1753562"/>
            <a:chExt cx="8678924" cy="4980480"/>
          </a:xfrm>
        </p:grpSpPr>
        <p:pic>
          <p:nvPicPr>
            <p:cNvPr id="3" name="Picture 2" descr="A graph with numbers and a line&#10;&#10;Description automatically generated">
              <a:extLst>
                <a:ext uri="{FF2B5EF4-FFF2-40B4-BE49-F238E27FC236}">
                  <a16:creationId xmlns:a16="http://schemas.microsoft.com/office/drawing/2014/main" id="{E3B686BC-9B90-057F-9FB9-5C74C75AC267}"/>
                </a:ext>
              </a:extLst>
            </p:cNvPr>
            <p:cNvPicPr>
              <a:picLocks noChangeAspect="1"/>
            </p:cNvPicPr>
            <p:nvPr/>
          </p:nvPicPr>
          <p:blipFill>
            <a:blip r:embed="rId2"/>
            <a:stretch>
              <a:fillRect/>
            </a:stretch>
          </p:blipFill>
          <p:spPr>
            <a:xfrm>
              <a:off x="1756538" y="1753562"/>
              <a:ext cx="8678924" cy="4980480"/>
            </a:xfrm>
            <a:prstGeom prst="rect">
              <a:avLst/>
            </a:prstGeom>
          </p:spPr>
        </p:pic>
        <p:sp>
          <p:nvSpPr>
            <p:cNvPr id="12" name="TextBox 11">
              <a:extLst>
                <a:ext uri="{FF2B5EF4-FFF2-40B4-BE49-F238E27FC236}">
                  <a16:creationId xmlns:a16="http://schemas.microsoft.com/office/drawing/2014/main" id="{3821452F-9779-1914-019D-A17CA52730A0}"/>
                </a:ext>
              </a:extLst>
            </p:cNvPr>
            <p:cNvSpPr txBox="1"/>
            <p:nvPr/>
          </p:nvSpPr>
          <p:spPr>
            <a:xfrm>
              <a:off x="7802880" y="2107474"/>
              <a:ext cx="966931" cy="276999"/>
            </a:xfrm>
            <a:prstGeom prst="rect">
              <a:avLst/>
            </a:prstGeom>
            <a:noFill/>
          </p:spPr>
          <p:txBody>
            <a:bodyPr wrap="none" rtlCol="0">
              <a:spAutoFit/>
            </a:bodyPr>
            <a:lstStyle/>
            <a:p>
              <a:r>
                <a:rPr lang="en-US" sz="1200" dirty="0">
                  <a:solidFill>
                    <a:schemeClr val="bg1"/>
                  </a:solidFill>
                </a:rPr>
                <a:t>Weekends</a:t>
              </a:r>
            </a:p>
          </p:txBody>
        </p:sp>
        <p:sp>
          <p:nvSpPr>
            <p:cNvPr id="13" name="TextBox 12">
              <a:extLst>
                <a:ext uri="{FF2B5EF4-FFF2-40B4-BE49-F238E27FC236}">
                  <a16:creationId xmlns:a16="http://schemas.microsoft.com/office/drawing/2014/main" id="{FA8D4314-9652-BCDF-DE2A-3F63C2F47877}"/>
                </a:ext>
              </a:extLst>
            </p:cNvPr>
            <p:cNvSpPr txBox="1"/>
            <p:nvPr/>
          </p:nvSpPr>
          <p:spPr>
            <a:xfrm>
              <a:off x="4106091" y="2107473"/>
              <a:ext cx="960519" cy="276999"/>
            </a:xfrm>
            <a:prstGeom prst="rect">
              <a:avLst/>
            </a:prstGeom>
            <a:noFill/>
          </p:spPr>
          <p:txBody>
            <a:bodyPr wrap="none" rtlCol="0">
              <a:spAutoFit/>
            </a:bodyPr>
            <a:lstStyle/>
            <a:p>
              <a:r>
                <a:rPr lang="en-US" sz="1200" dirty="0">
                  <a:solidFill>
                    <a:schemeClr val="bg1"/>
                  </a:solidFill>
                </a:rPr>
                <a:t>Weekdays</a:t>
              </a:r>
            </a:p>
          </p:txBody>
        </p:sp>
      </p:grpSp>
      <p:sp>
        <p:nvSpPr>
          <p:cNvPr id="15" name="TextBox 14">
            <a:extLst>
              <a:ext uri="{FF2B5EF4-FFF2-40B4-BE49-F238E27FC236}">
                <a16:creationId xmlns:a16="http://schemas.microsoft.com/office/drawing/2014/main" id="{14CA1A0C-9ECA-A85A-257D-EF714A3F96A7}"/>
              </a:ext>
            </a:extLst>
          </p:cNvPr>
          <p:cNvSpPr txBox="1"/>
          <p:nvPr/>
        </p:nvSpPr>
        <p:spPr>
          <a:xfrm>
            <a:off x="285749" y="332668"/>
            <a:ext cx="11266221" cy="954107"/>
          </a:xfrm>
          <a:prstGeom prst="rect">
            <a:avLst/>
          </a:prstGeom>
          <a:noFill/>
        </p:spPr>
        <p:txBody>
          <a:bodyPr wrap="square" rtlCol="0">
            <a:spAutoFit/>
          </a:bodyPr>
          <a:lstStyle/>
          <a:p>
            <a:r>
              <a:rPr lang="en-US" sz="2800" dirty="0">
                <a:solidFill>
                  <a:schemeClr val="bg1"/>
                </a:solidFill>
              </a:rPr>
              <a:t>Appendix A1: Mean ride duration against days of week, differentiated by different user archetypes</a:t>
            </a:r>
          </a:p>
        </p:txBody>
      </p:sp>
    </p:spTree>
    <p:extLst>
      <p:ext uri="{BB962C8B-B14F-4D97-AF65-F5344CB8AC3E}">
        <p14:creationId xmlns:p14="http://schemas.microsoft.com/office/powerpoint/2010/main" val="17118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B3281FE-8D2F-3007-7EE1-FF244B69F0A8}"/>
              </a:ext>
            </a:extLst>
          </p:cNvPr>
          <p:cNvGrpSpPr/>
          <p:nvPr/>
        </p:nvGrpSpPr>
        <p:grpSpPr>
          <a:xfrm>
            <a:off x="1756538" y="1610935"/>
            <a:ext cx="8678924" cy="4926055"/>
            <a:chOff x="1756538" y="1610935"/>
            <a:chExt cx="8678924" cy="4926055"/>
          </a:xfrm>
        </p:grpSpPr>
        <p:pic>
          <p:nvPicPr>
            <p:cNvPr id="7" name="Picture 6" descr="A graph of a number of days&#10;&#10;Description automatically generated with medium confidence">
              <a:extLst>
                <a:ext uri="{FF2B5EF4-FFF2-40B4-BE49-F238E27FC236}">
                  <a16:creationId xmlns:a16="http://schemas.microsoft.com/office/drawing/2014/main" id="{8C43D3B0-CF1A-654F-FE97-AE42F688A7E5}"/>
                </a:ext>
              </a:extLst>
            </p:cNvPr>
            <p:cNvPicPr>
              <a:picLocks noChangeAspect="1"/>
            </p:cNvPicPr>
            <p:nvPr/>
          </p:nvPicPr>
          <p:blipFill>
            <a:blip r:embed="rId2"/>
            <a:stretch>
              <a:fillRect/>
            </a:stretch>
          </p:blipFill>
          <p:spPr>
            <a:xfrm>
              <a:off x="1756538" y="1610935"/>
              <a:ext cx="8678924" cy="4926055"/>
            </a:xfrm>
            <a:prstGeom prst="rect">
              <a:avLst/>
            </a:prstGeom>
          </p:spPr>
        </p:pic>
        <p:sp>
          <p:nvSpPr>
            <p:cNvPr id="9" name="TextBox 8">
              <a:extLst>
                <a:ext uri="{FF2B5EF4-FFF2-40B4-BE49-F238E27FC236}">
                  <a16:creationId xmlns:a16="http://schemas.microsoft.com/office/drawing/2014/main" id="{4D29ED8F-7B6C-3728-DA71-2DF13C6F9902}"/>
                </a:ext>
              </a:extLst>
            </p:cNvPr>
            <p:cNvSpPr txBox="1"/>
            <p:nvPr/>
          </p:nvSpPr>
          <p:spPr>
            <a:xfrm>
              <a:off x="8569234" y="1916722"/>
              <a:ext cx="580608" cy="276999"/>
            </a:xfrm>
            <a:prstGeom prst="rect">
              <a:avLst/>
            </a:prstGeom>
            <a:noFill/>
          </p:spPr>
          <p:txBody>
            <a:bodyPr wrap="none" rtlCol="0">
              <a:spAutoFit/>
            </a:bodyPr>
            <a:lstStyle/>
            <a:p>
              <a:r>
                <a:rPr lang="en-US" sz="1200" dirty="0">
                  <a:solidFill>
                    <a:schemeClr val="bg1"/>
                  </a:solidFill>
                </a:rPr>
                <a:t>Night</a:t>
              </a:r>
            </a:p>
          </p:txBody>
        </p:sp>
        <p:sp>
          <p:nvSpPr>
            <p:cNvPr id="10" name="TextBox 9">
              <a:extLst>
                <a:ext uri="{FF2B5EF4-FFF2-40B4-BE49-F238E27FC236}">
                  <a16:creationId xmlns:a16="http://schemas.microsoft.com/office/drawing/2014/main" id="{63E1E6BF-CE28-8DF8-77B1-BFF5770AD8B7}"/>
                </a:ext>
              </a:extLst>
            </p:cNvPr>
            <p:cNvSpPr txBox="1"/>
            <p:nvPr/>
          </p:nvSpPr>
          <p:spPr>
            <a:xfrm>
              <a:off x="5763244" y="1916722"/>
              <a:ext cx="486030" cy="276999"/>
            </a:xfrm>
            <a:prstGeom prst="rect">
              <a:avLst/>
            </a:prstGeom>
            <a:noFill/>
          </p:spPr>
          <p:txBody>
            <a:bodyPr wrap="none" rtlCol="0">
              <a:spAutoFit/>
            </a:bodyPr>
            <a:lstStyle/>
            <a:p>
              <a:r>
                <a:rPr lang="en-US" sz="1200" dirty="0">
                  <a:solidFill>
                    <a:schemeClr val="bg1"/>
                  </a:solidFill>
                </a:rPr>
                <a:t>Day</a:t>
              </a:r>
            </a:p>
          </p:txBody>
        </p:sp>
        <p:sp>
          <p:nvSpPr>
            <p:cNvPr id="11" name="TextBox 10">
              <a:extLst>
                <a:ext uri="{FF2B5EF4-FFF2-40B4-BE49-F238E27FC236}">
                  <a16:creationId xmlns:a16="http://schemas.microsoft.com/office/drawing/2014/main" id="{D009F8BD-AC8C-460B-4951-AF828DB92769}"/>
                </a:ext>
              </a:extLst>
            </p:cNvPr>
            <p:cNvSpPr txBox="1"/>
            <p:nvPr/>
          </p:nvSpPr>
          <p:spPr>
            <a:xfrm>
              <a:off x="2862676" y="1916722"/>
              <a:ext cx="580608" cy="276999"/>
            </a:xfrm>
            <a:prstGeom prst="rect">
              <a:avLst/>
            </a:prstGeom>
            <a:noFill/>
          </p:spPr>
          <p:txBody>
            <a:bodyPr wrap="none" rtlCol="0">
              <a:spAutoFit/>
            </a:bodyPr>
            <a:lstStyle/>
            <a:p>
              <a:r>
                <a:rPr lang="en-US" sz="1200" dirty="0">
                  <a:solidFill>
                    <a:schemeClr val="bg1"/>
                  </a:solidFill>
                </a:rPr>
                <a:t>Night</a:t>
              </a:r>
            </a:p>
          </p:txBody>
        </p:sp>
      </p:grpSp>
      <p:sp>
        <p:nvSpPr>
          <p:cNvPr id="12" name="TextBox 11">
            <a:extLst>
              <a:ext uri="{FF2B5EF4-FFF2-40B4-BE49-F238E27FC236}">
                <a16:creationId xmlns:a16="http://schemas.microsoft.com/office/drawing/2014/main" id="{9BD5A1FC-1238-3FB1-A9E3-2402DB69AE87}"/>
              </a:ext>
            </a:extLst>
          </p:cNvPr>
          <p:cNvSpPr txBox="1"/>
          <p:nvPr/>
        </p:nvSpPr>
        <p:spPr>
          <a:xfrm>
            <a:off x="285749" y="321010"/>
            <a:ext cx="11266221" cy="954107"/>
          </a:xfrm>
          <a:prstGeom prst="rect">
            <a:avLst/>
          </a:prstGeom>
          <a:noFill/>
        </p:spPr>
        <p:txBody>
          <a:bodyPr wrap="square" rtlCol="0">
            <a:spAutoFit/>
          </a:bodyPr>
          <a:lstStyle/>
          <a:p>
            <a:r>
              <a:rPr lang="en-US" sz="2800" dirty="0">
                <a:solidFill>
                  <a:schemeClr val="bg1"/>
                </a:solidFill>
              </a:rPr>
              <a:t>Appendix A2: Mean ride duration against times of day, differentiated by user archetypes</a:t>
            </a:r>
          </a:p>
        </p:txBody>
      </p:sp>
    </p:spTree>
    <p:extLst>
      <p:ext uri="{BB962C8B-B14F-4D97-AF65-F5344CB8AC3E}">
        <p14:creationId xmlns:p14="http://schemas.microsoft.com/office/powerpoint/2010/main" val="376097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showing time&#10;&#10;Description automatically generated with medium confidence">
            <a:extLst>
              <a:ext uri="{FF2B5EF4-FFF2-40B4-BE49-F238E27FC236}">
                <a16:creationId xmlns:a16="http://schemas.microsoft.com/office/drawing/2014/main" id="{3A5246F3-10DC-0F8B-00AA-41E21B60BC9C}"/>
              </a:ext>
            </a:extLst>
          </p:cNvPr>
          <p:cNvPicPr>
            <a:picLocks noChangeAspect="1"/>
          </p:cNvPicPr>
          <p:nvPr/>
        </p:nvPicPr>
        <p:blipFill>
          <a:blip r:embed="rId2"/>
          <a:stretch>
            <a:fillRect/>
          </a:stretch>
        </p:blipFill>
        <p:spPr>
          <a:xfrm>
            <a:off x="674914" y="1373088"/>
            <a:ext cx="10842172" cy="5268229"/>
          </a:xfrm>
          <a:prstGeom prst="rect">
            <a:avLst/>
          </a:prstGeom>
        </p:spPr>
      </p:pic>
      <p:sp>
        <p:nvSpPr>
          <p:cNvPr id="6" name="TextBox 5">
            <a:extLst>
              <a:ext uri="{FF2B5EF4-FFF2-40B4-BE49-F238E27FC236}">
                <a16:creationId xmlns:a16="http://schemas.microsoft.com/office/drawing/2014/main" id="{2C87216D-96DD-9C96-3F26-992F7FD7AD71}"/>
              </a:ext>
            </a:extLst>
          </p:cNvPr>
          <p:cNvSpPr txBox="1"/>
          <p:nvPr/>
        </p:nvSpPr>
        <p:spPr>
          <a:xfrm>
            <a:off x="285749" y="321010"/>
            <a:ext cx="11266221" cy="954107"/>
          </a:xfrm>
          <a:prstGeom prst="rect">
            <a:avLst/>
          </a:prstGeom>
          <a:noFill/>
        </p:spPr>
        <p:txBody>
          <a:bodyPr wrap="square" rtlCol="0">
            <a:spAutoFit/>
          </a:bodyPr>
          <a:lstStyle/>
          <a:p>
            <a:r>
              <a:rPr lang="en-US" sz="2800" dirty="0">
                <a:solidFill>
                  <a:schemeClr val="bg1"/>
                </a:solidFill>
              </a:rPr>
              <a:t>Appendix A3: Mean ride duration against times </a:t>
            </a:r>
            <a:r>
              <a:rPr lang="en-US" sz="2800" u="sng" dirty="0">
                <a:solidFill>
                  <a:schemeClr val="bg1"/>
                </a:solidFill>
              </a:rPr>
              <a:t>and</a:t>
            </a:r>
            <a:r>
              <a:rPr lang="en-US" sz="2800" dirty="0">
                <a:solidFill>
                  <a:schemeClr val="bg1"/>
                </a:solidFill>
              </a:rPr>
              <a:t> day, differentiated by user archetypes</a:t>
            </a:r>
          </a:p>
        </p:txBody>
      </p:sp>
    </p:spTree>
    <p:extLst>
      <p:ext uri="{BB962C8B-B14F-4D97-AF65-F5344CB8AC3E}">
        <p14:creationId xmlns:p14="http://schemas.microsoft.com/office/powerpoint/2010/main" val="99820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D5A1FC-1238-3FB1-A9E3-2402DB69AE87}"/>
              </a:ext>
            </a:extLst>
          </p:cNvPr>
          <p:cNvSpPr txBox="1"/>
          <p:nvPr/>
        </p:nvSpPr>
        <p:spPr>
          <a:xfrm>
            <a:off x="285749" y="321010"/>
            <a:ext cx="11266221" cy="954107"/>
          </a:xfrm>
          <a:prstGeom prst="rect">
            <a:avLst/>
          </a:prstGeom>
          <a:noFill/>
        </p:spPr>
        <p:txBody>
          <a:bodyPr wrap="square" rtlCol="0">
            <a:spAutoFit/>
          </a:bodyPr>
          <a:lstStyle/>
          <a:p>
            <a:r>
              <a:rPr lang="en-US" sz="2800" dirty="0">
                <a:solidFill>
                  <a:schemeClr val="bg1"/>
                </a:solidFill>
              </a:rPr>
              <a:t>Appendix A4: Proportion of rides against weeks of 2023, differentiated by user archetypes  </a:t>
            </a:r>
          </a:p>
        </p:txBody>
      </p:sp>
      <p:pic>
        <p:nvPicPr>
          <p:cNvPr id="3" name="Picture 2" descr="A graph of a line graph&#10;&#10;Description automatically generated with medium confidence">
            <a:extLst>
              <a:ext uri="{FF2B5EF4-FFF2-40B4-BE49-F238E27FC236}">
                <a16:creationId xmlns:a16="http://schemas.microsoft.com/office/drawing/2014/main" id="{37BE86F0-5772-E5C4-8D34-E833F6E3CE20}"/>
              </a:ext>
            </a:extLst>
          </p:cNvPr>
          <p:cNvPicPr>
            <a:picLocks noChangeAspect="1"/>
          </p:cNvPicPr>
          <p:nvPr/>
        </p:nvPicPr>
        <p:blipFill>
          <a:blip r:embed="rId2"/>
          <a:stretch>
            <a:fillRect/>
          </a:stretch>
        </p:blipFill>
        <p:spPr>
          <a:xfrm>
            <a:off x="1104270" y="1517733"/>
            <a:ext cx="9983460" cy="5088925"/>
          </a:xfrm>
          <a:prstGeom prst="rect">
            <a:avLst/>
          </a:prstGeom>
        </p:spPr>
      </p:pic>
    </p:spTree>
    <p:extLst>
      <p:ext uri="{BB962C8B-B14F-4D97-AF65-F5344CB8AC3E}">
        <p14:creationId xmlns:p14="http://schemas.microsoft.com/office/powerpoint/2010/main" val="8433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D5A1FC-1238-3FB1-A9E3-2402DB69AE87}"/>
              </a:ext>
            </a:extLst>
          </p:cNvPr>
          <p:cNvSpPr txBox="1"/>
          <p:nvPr/>
        </p:nvSpPr>
        <p:spPr>
          <a:xfrm>
            <a:off x="285749" y="321010"/>
            <a:ext cx="11266221" cy="523220"/>
          </a:xfrm>
          <a:prstGeom prst="rect">
            <a:avLst/>
          </a:prstGeom>
          <a:noFill/>
        </p:spPr>
        <p:txBody>
          <a:bodyPr wrap="square" rtlCol="0">
            <a:spAutoFit/>
          </a:bodyPr>
          <a:lstStyle/>
          <a:p>
            <a:r>
              <a:rPr lang="en-US" sz="2800" dirty="0">
                <a:solidFill>
                  <a:schemeClr val="bg1"/>
                </a:solidFill>
              </a:rPr>
              <a:t>Appendix B: Data Cleaning and Feature Engineering </a:t>
            </a:r>
          </a:p>
        </p:txBody>
      </p:sp>
      <p:sp>
        <p:nvSpPr>
          <p:cNvPr id="2" name="TextBox 1">
            <a:extLst>
              <a:ext uri="{FF2B5EF4-FFF2-40B4-BE49-F238E27FC236}">
                <a16:creationId xmlns:a16="http://schemas.microsoft.com/office/drawing/2014/main" id="{12FF8038-B0D5-B8F0-1E47-EC42B2225D6C}"/>
              </a:ext>
            </a:extLst>
          </p:cNvPr>
          <p:cNvSpPr txBox="1"/>
          <p:nvPr/>
        </p:nvSpPr>
        <p:spPr>
          <a:xfrm>
            <a:off x="285749" y="1145628"/>
            <a:ext cx="11266220" cy="5632311"/>
          </a:xfrm>
          <a:prstGeom prst="rect">
            <a:avLst/>
          </a:prstGeom>
          <a:noFill/>
        </p:spPr>
        <p:txBody>
          <a:bodyPr wrap="square" rtlCol="0">
            <a:spAutoFit/>
          </a:bodyPr>
          <a:lstStyle/>
          <a:p>
            <a:r>
              <a:rPr lang="en-US" sz="2400" dirty="0">
                <a:solidFill>
                  <a:schemeClr val="bg1"/>
                </a:solidFill>
              </a:rPr>
              <a:t>Data cleaning steps are shown in the file titled </a:t>
            </a:r>
            <a:r>
              <a:rPr lang="en-US" sz="2400" b="1" dirty="0" err="1">
                <a:solidFill>
                  <a:schemeClr val="bg1"/>
                </a:solidFill>
              </a:rPr>
              <a:t>cyclistic.ipynb</a:t>
            </a:r>
            <a:r>
              <a:rPr lang="en-US" sz="2400" dirty="0">
                <a:solidFill>
                  <a:schemeClr val="bg1"/>
                </a:solidFill>
              </a:rPr>
              <a:t>. Nonetheless, broad data cleaning steps are chronologically detailed below:</a:t>
            </a:r>
          </a:p>
          <a:p>
            <a:endParaRPr lang="en-US" sz="2400" dirty="0">
              <a:solidFill>
                <a:schemeClr val="bg1"/>
              </a:solidFill>
            </a:endParaRPr>
          </a:p>
          <a:p>
            <a:pPr marL="342900" indent="-342900">
              <a:buFont typeface="+mj-lt"/>
              <a:buAutoNum type="arabicPeriod"/>
            </a:pPr>
            <a:r>
              <a:rPr lang="en-US" sz="2400" dirty="0">
                <a:solidFill>
                  <a:schemeClr val="bg1"/>
                </a:solidFill>
              </a:rPr>
              <a:t>Combined Cyclistic trip data from Jan 2023 to Nov 2023</a:t>
            </a:r>
          </a:p>
          <a:p>
            <a:pPr marL="342900" indent="-342900">
              <a:buFont typeface="+mj-lt"/>
              <a:buAutoNum type="arabicPeriod"/>
            </a:pPr>
            <a:r>
              <a:rPr lang="en-US" sz="2400" dirty="0">
                <a:solidFill>
                  <a:schemeClr val="bg1"/>
                </a:solidFill>
              </a:rPr>
              <a:t>Converted the ‘</a:t>
            </a:r>
            <a:r>
              <a:rPr lang="en-US" sz="2400" i="1" dirty="0" err="1">
                <a:solidFill>
                  <a:schemeClr val="bg1"/>
                </a:solidFill>
              </a:rPr>
              <a:t>started_at</a:t>
            </a:r>
            <a:r>
              <a:rPr lang="en-US" sz="2400" dirty="0">
                <a:solidFill>
                  <a:schemeClr val="bg1"/>
                </a:solidFill>
              </a:rPr>
              <a:t>’ and ‘</a:t>
            </a:r>
            <a:r>
              <a:rPr lang="en-US" sz="2400" i="1" dirty="0" err="1">
                <a:solidFill>
                  <a:schemeClr val="bg1"/>
                </a:solidFill>
              </a:rPr>
              <a:t>ended_at</a:t>
            </a:r>
            <a:r>
              <a:rPr lang="en-US" sz="2400" dirty="0">
                <a:solidFill>
                  <a:schemeClr val="bg1"/>
                </a:solidFill>
              </a:rPr>
              <a:t>’ columns to datetime columns</a:t>
            </a:r>
          </a:p>
          <a:p>
            <a:pPr marL="342900" indent="-342900">
              <a:buFont typeface="+mj-lt"/>
              <a:buAutoNum type="arabicPeriod"/>
            </a:pPr>
            <a:r>
              <a:rPr lang="en-US" sz="2400" dirty="0">
                <a:solidFill>
                  <a:schemeClr val="bg1"/>
                </a:solidFill>
              </a:rPr>
              <a:t>Created the ‘</a:t>
            </a:r>
            <a:r>
              <a:rPr lang="en-US" sz="2400" i="1" dirty="0">
                <a:solidFill>
                  <a:schemeClr val="bg1"/>
                </a:solidFill>
              </a:rPr>
              <a:t>duration</a:t>
            </a:r>
            <a:r>
              <a:rPr lang="en-US" sz="2400" dirty="0">
                <a:solidFill>
                  <a:schemeClr val="bg1"/>
                </a:solidFill>
              </a:rPr>
              <a:t>’ column that measures the length of duration of the ride</a:t>
            </a:r>
          </a:p>
          <a:p>
            <a:pPr marL="342900" indent="-342900">
              <a:buFont typeface="+mj-lt"/>
              <a:buAutoNum type="arabicPeriod"/>
            </a:pPr>
            <a:r>
              <a:rPr lang="en-US" sz="2400" dirty="0">
                <a:solidFill>
                  <a:schemeClr val="bg1"/>
                </a:solidFill>
              </a:rPr>
              <a:t>Created the ‘</a:t>
            </a:r>
            <a:r>
              <a:rPr lang="en-US" sz="2400" i="1" dirty="0" err="1">
                <a:solidFill>
                  <a:schemeClr val="bg1"/>
                </a:solidFill>
              </a:rPr>
              <a:t>hour_start</a:t>
            </a:r>
            <a:r>
              <a:rPr lang="en-US" sz="2400" dirty="0">
                <a:solidFill>
                  <a:schemeClr val="bg1"/>
                </a:solidFill>
              </a:rPr>
              <a:t>’ column that specifies the hour at which the bike was rented</a:t>
            </a:r>
          </a:p>
          <a:p>
            <a:pPr marL="342900" indent="-342900">
              <a:buFont typeface="+mj-lt"/>
              <a:buAutoNum type="arabicPeriod"/>
            </a:pPr>
            <a:r>
              <a:rPr lang="en-US" sz="2400" dirty="0">
                <a:solidFill>
                  <a:schemeClr val="bg1"/>
                </a:solidFill>
              </a:rPr>
              <a:t>Created the ‘</a:t>
            </a:r>
            <a:r>
              <a:rPr lang="en-US" sz="2400" i="1" dirty="0" err="1">
                <a:solidFill>
                  <a:schemeClr val="bg1"/>
                </a:solidFill>
              </a:rPr>
              <a:t>day_of_week_start</a:t>
            </a:r>
            <a:r>
              <a:rPr lang="en-US" sz="2400" dirty="0">
                <a:solidFill>
                  <a:schemeClr val="bg1"/>
                </a:solidFill>
              </a:rPr>
              <a:t>’ column that specifies the day at which the bike was rented</a:t>
            </a:r>
          </a:p>
          <a:p>
            <a:r>
              <a:rPr lang="en-US" sz="2400" dirty="0">
                <a:solidFill>
                  <a:schemeClr val="bg1"/>
                </a:solidFill>
              </a:rPr>
              <a:t>6. Even though there are missing values in &gt; 20% of the records, have decided not to remove any data from the dataset</a:t>
            </a:r>
          </a:p>
          <a:p>
            <a:pPr marL="342900" indent="-342900">
              <a:buFont typeface="+mj-lt"/>
              <a:buAutoNum type="arabicPeriod"/>
            </a:pPr>
            <a:endParaRPr lang="en-US" sz="2400" dirty="0">
              <a:solidFill>
                <a:schemeClr val="bg1"/>
              </a:solidFill>
            </a:endParaRPr>
          </a:p>
        </p:txBody>
      </p:sp>
    </p:spTree>
    <p:extLst>
      <p:ext uri="{BB962C8B-B14F-4D97-AF65-F5344CB8AC3E}">
        <p14:creationId xmlns:p14="http://schemas.microsoft.com/office/powerpoint/2010/main" val="102881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D5A1FC-1238-3FB1-A9E3-2402DB69AE87}"/>
              </a:ext>
            </a:extLst>
          </p:cNvPr>
          <p:cNvSpPr txBox="1"/>
          <p:nvPr/>
        </p:nvSpPr>
        <p:spPr>
          <a:xfrm>
            <a:off x="285749" y="321010"/>
            <a:ext cx="11266221" cy="523220"/>
          </a:xfrm>
          <a:prstGeom prst="rect">
            <a:avLst/>
          </a:prstGeom>
          <a:noFill/>
        </p:spPr>
        <p:txBody>
          <a:bodyPr wrap="square" rtlCol="0">
            <a:spAutoFit/>
          </a:bodyPr>
          <a:lstStyle/>
          <a:p>
            <a:r>
              <a:rPr lang="en-US" sz="2800" dirty="0">
                <a:solidFill>
                  <a:schemeClr val="bg1"/>
                </a:solidFill>
              </a:rPr>
              <a:t>Appendix C: Missing Information in records</a:t>
            </a:r>
          </a:p>
        </p:txBody>
      </p:sp>
      <p:sp>
        <p:nvSpPr>
          <p:cNvPr id="10" name="TextBox 9">
            <a:extLst>
              <a:ext uri="{FF2B5EF4-FFF2-40B4-BE49-F238E27FC236}">
                <a16:creationId xmlns:a16="http://schemas.microsoft.com/office/drawing/2014/main" id="{1A9BD9F3-A406-E9A9-FC77-73CB9CFB2D83}"/>
              </a:ext>
            </a:extLst>
          </p:cNvPr>
          <p:cNvSpPr txBox="1"/>
          <p:nvPr/>
        </p:nvSpPr>
        <p:spPr>
          <a:xfrm>
            <a:off x="285749" y="1248156"/>
            <a:ext cx="11096953" cy="415498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rPr>
              <a:t>Out of 5.5 million records, 1.33 million records contain null values, making up 24.2% of the dataset. These predominantly come from the ‘</a:t>
            </a:r>
            <a:r>
              <a:rPr lang="en-US" sz="2400" i="1" dirty="0" err="1">
                <a:solidFill>
                  <a:schemeClr val="bg1"/>
                </a:solidFill>
              </a:rPr>
              <a:t>start_station_name</a:t>
            </a:r>
            <a:r>
              <a:rPr lang="en-US" sz="2400" dirty="0">
                <a:solidFill>
                  <a:schemeClr val="bg1"/>
                </a:solidFill>
              </a:rPr>
              <a:t>’, ‘</a:t>
            </a:r>
            <a:r>
              <a:rPr lang="en-US" sz="2400" i="1" dirty="0" err="1">
                <a:solidFill>
                  <a:schemeClr val="bg1"/>
                </a:solidFill>
              </a:rPr>
              <a:t>start_station_id</a:t>
            </a:r>
            <a:r>
              <a:rPr lang="en-US" sz="2400" dirty="0">
                <a:solidFill>
                  <a:schemeClr val="bg1"/>
                </a:solidFill>
              </a:rPr>
              <a:t>’, ‘</a:t>
            </a:r>
            <a:r>
              <a:rPr lang="en-US" sz="2400" i="1" dirty="0" err="1">
                <a:solidFill>
                  <a:schemeClr val="bg1"/>
                </a:solidFill>
              </a:rPr>
              <a:t>end_station_name</a:t>
            </a:r>
            <a:r>
              <a:rPr lang="en-US" sz="2400" dirty="0">
                <a:solidFill>
                  <a:schemeClr val="bg1"/>
                </a:solidFill>
              </a:rPr>
              <a:t>’, and ‘</a:t>
            </a:r>
            <a:r>
              <a:rPr lang="en-US" sz="2400" i="1" dirty="0" err="1">
                <a:solidFill>
                  <a:schemeClr val="bg1"/>
                </a:solidFill>
              </a:rPr>
              <a:t>end_station_id</a:t>
            </a:r>
            <a:r>
              <a:rPr lang="en-US" sz="2400" dirty="0">
                <a:solidFill>
                  <a:schemeClr val="bg1"/>
                </a:solidFill>
              </a:rPr>
              <a:t>’ columns</a:t>
            </a:r>
          </a:p>
          <a:p>
            <a:pPr marL="342900" indent="-342900">
              <a:buFont typeface="Arial" panose="020B0604020202020204" pitchFamily="34" charset="0"/>
              <a:buChar char="•"/>
            </a:pPr>
            <a:r>
              <a:rPr lang="en-US" sz="2400" dirty="0">
                <a:solidFill>
                  <a:schemeClr val="bg1"/>
                </a:solidFill>
              </a:rPr>
              <a:t>It was also found that 99% of records with missing values come from electric bikes. Removing records with null values would therefore, which makes up ~45% of electric bike records prejudice available information relating to electric bikes</a:t>
            </a:r>
          </a:p>
          <a:p>
            <a:pPr marL="342900" indent="-342900">
              <a:buFont typeface="Arial" panose="020B0604020202020204" pitchFamily="34" charset="0"/>
              <a:buChar char="•"/>
            </a:pPr>
            <a:r>
              <a:rPr lang="en-US" sz="2400" dirty="0">
                <a:solidFill>
                  <a:schemeClr val="bg1"/>
                </a:solidFill>
              </a:rPr>
              <a:t>Taking this into account, I have decided not to remove any records from this dataset</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91402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D5A1FC-1238-3FB1-A9E3-2402DB69AE87}"/>
              </a:ext>
            </a:extLst>
          </p:cNvPr>
          <p:cNvSpPr txBox="1"/>
          <p:nvPr/>
        </p:nvSpPr>
        <p:spPr>
          <a:xfrm>
            <a:off x="285749" y="321010"/>
            <a:ext cx="11266221" cy="523220"/>
          </a:xfrm>
          <a:prstGeom prst="rect">
            <a:avLst/>
          </a:prstGeom>
          <a:noFill/>
        </p:spPr>
        <p:txBody>
          <a:bodyPr wrap="square" rtlCol="0">
            <a:spAutoFit/>
          </a:bodyPr>
          <a:lstStyle/>
          <a:p>
            <a:r>
              <a:rPr lang="en-US" sz="2800" dirty="0">
                <a:solidFill>
                  <a:schemeClr val="bg1"/>
                </a:solidFill>
              </a:rPr>
              <a:t>Appendix D: Potential Duplicates in Station Names</a:t>
            </a:r>
          </a:p>
        </p:txBody>
      </p:sp>
      <p:sp>
        <p:nvSpPr>
          <p:cNvPr id="5" name="TextBox 4">
            <a:extLst>
              <a:ext uri="{FF2B5EF4-FFF2-40B4-BE49-F238E27FC236}">
                <a16:creationId xmlns:a16="http://schemas.microsoft.com/office/drawing/2014/main" id="{F1C5A620-F36C-9910-B139-D1503ADB687C}"/>
              </a:ext>
            </a:extLst>
          </p:cNvPr>
          <p:cNvSpPr txBox="1"/>
          <p:nvPr/>
        </p:nvSpPr>
        <p:spPr>
          <a:xfrm>
            <a:off x="285749" y="1248156"/>
            <a:ext cx="11096953" cy="489364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rPr>
              <a:t>Duplicity of station names were found in the dataset</a:t>
            </a:r>
          </a:p>
          <a:p>
            <a:pPr marL="342900" indent="-342900">
              <a:buFont typeface="Arial" panose="020B0604020202020204" pitchFamily="34" charset="0"/>
              <a:buChar char="•"/>
            </a:pPr>
            <a:r>
              <a:rPr lang="en-US" sz="2400" dirty="0">
                <a:solidFill>
                  <a:schemeClr val="bg1"/>
                </a:solidFill>
              </a:rPr>
              <a:t>Examples include:</a:t>
            </a:r>
          </a:p>
          <a:p>
            <a:pPr marL="800100" lvl="1" indent="-342900">
              <a:buFont typeface="Arial" panose="020B0604020202020204" pitchFamily="34" charset="0"/>
              <a:buChar char="•"/>
            </a:pPr>
            <a:r>
              <a:rPr lang="en-SG" sz="2400" b="0" dirty="0">
                <a:solidFill>
                  <a:schemeClr val="bg1"/>
                </a:solidFill>
                <a:effectLst/>
              </a:rPr>
              <a:t>Damen &amp; 87th St, Damen &amp; 81st St with their </a:t>
            </a:r>
            <a:r>
              <a:rPr lang="en-SG" sz="2400" b="0" dirty="0" err="1">
                <a:solidFill>
                  <a:schemeClr val="bg1"/>
                </a:solidFill>
                <a:effectLst/>
              </a:rPr>
              <a:t>analogus</a:t>
            </a:r>
            <a:r>
              <a:rPr lang="en-SG" sz="2400" b="0" dirty="0">
                <a:solidFill>
                  <a:schemeClr val="bg1"/>
                </a:solidFill>
                <a:effectLst/>
              </a:rPr>
              <a:t> public racks</a:t>
            </a:r>
          </a:p>
          <a:p>
            <a:pPr marL="800100" lvl="1" indent="-342900">
              <a:buFont typeface="Arial" panose="020B0604020202020204" pitchFamily="34" charset="0"/>
              <a:buChar char="•"/>
            </a:pPr>
            <a:r>
              <a:rPr lang="en-SG" sz="2400" b="0" dirty="0">
                <a:solidFill>
                  <a:schemeClr val="bg1"/>
                </a:solidFill>
                <a:effectLst/>
              </a:rPr>
              <a:t>'Damen Ave &amp; Grand Ave' &amp; 'Damen Ave/Coulter Avenue’</a:t>
            </a:r>
          </a:p>
          <a:p>
            <a:pPr marL="800100" lvl="1" indent="-342900">
              <a:buFont typeface="Arial" panose="020B0604020202020204" pitchFamily="34" charset="0"/>
              <a:buChar char="•"/>
            </a:pPr>
            <a:r>
              <a:rPr lang="en-SG" sz="2400" b="0" dirty="0">
                <a:solidFill>
                  <a:schemeClr val="bg1"/>
                </a:solidFill>
                <a:effectLst/>
              </a:rPr>
              <a:t>'Streeter Dr &amp; Grand Ave' &amp; 'Street Dr/Grand Ave’</a:t>
            </a:r>
          </a:p>
          <a:p>
            <a:pPr marL="342900" indent="-342900">
              <a:buFont typeface="Arial" panose="020B0604020202020204" pitchFamily="34" charset="0"/>
              <a:buChar char="•"/>
            </a:pPr>
            <a:r>
              <a:rPr lang="en-SG" sz="2400" b="0" dirty="0">
                <a:solidFill>
                  <a:schemeClr val="bg1"/>
                </a:solidFill>
                <a:effectLst/>
              </a:rPr>
              <a:t>Since each station name has a variety of (albeit very close) Latitude and Longitude values, it is not possible to conclude that they are different</a:t>
            </a:r>
          </a:p>
          <a:p>
            <a:pPr marL="342900" indent="-342900">
              <a:buFont typeface="Arial" panose="020B0604020202020204" pitchFamily="34" charset="0"/>
              <a:buChar char="•"/>
            </a:pPr>
            <a:r>
              <a:rPr lang="en-SG" sz="2400" dirty="0">
                <a:solidFill>
                  <a:schemeClr val="bg1"/>
                </a:solidFill>
              </a:rPr>
              <a:t>Notwithstanding new information, we shall treat these similar-named stations distinct for the analysis</a:t>
            </a:r>
            <a:endParaRPr lang="en-SG" sz="2400" b="0" dirty="0">
              <a:solidFill>
                <a:schemeClr val="bg1"/>
              </a:solidFill>
              <a:effectLst/>
            </a:endParaRPr>
          </a:p>
          <a:p>
            <a:pPr marL="800100" lvl="1" indent="-342900">
              <a:buFont typeface="Arial" panose="020B0604020202020204" pitchFamily="34" charset="0"/>
              <a:buChar char="•"/>
            </a:pPr>
            <a:endParaRPr lang="en-SG" sz="2400" b="0" dirty="0">
              <a:solidFill>
                <a:srgbClr val="D8DEE9"/>
              </a:solidFill>
              <a:effectLst/>
              <a:latin typeface="Menlo" panose="020B0609030804020204" pitchFamily="49" charset="0"/>
            </a:endParaRPr>
          </a:p>
          <a:p>
            <a:pPr marL="800100" lvl="1"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82882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1: Ask</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1804253135"/>
              </p:ext>
            </p:extLst>
          </p:nvPr>
        </p:nvGraphicFramePr>
        <p:xfrm>
          <a:off x="514373" y="1076717"/>
          <a:ext cx="10808971" cy="475996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Ask</a:t>
                      </a:r>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dirty="0">
                          <a:solidFill>
                            <a:schemeClr val="bg1"/>
                          </a:solidFill>
                        </a:rPr>
                        <a:t>What is the problem that you are trying to solve?</a:t>
                      </a:r>
                    </a:p>
                    <a:p>
                      <a:pPr marL="742950" lvl="1" indent="-285750">
                        <a:buFont typeface="Courier New" panose="02070309020205020404" pitchFamily="49" charset="0"/>
                        <a:buChar char="o"/>
                      </a:pPr>
                      <a:r>
                        <a:rPr lang="en-US" sz="1400" dirty="0">
                          <a:solidFill>
                            <a:schemeClr val="accent6">
                              <a:lumMod val="75000"/>
                            </a:schemeClr>
                          </a:solidFill>
                        </a:rPr>
                        <a:t>We are trying to understand </a:t>
                      </a:r>
                      <a:r>
                        <a:rPr lang="en-US" sz="1400" dirty="0" err="1">
                          <a:solidFill>
                            <a:schemeClr val="accent6">
                              <a:lumMod val="75000"/>
                            </a:schemeClr>
                          </a:solidFill>
                        </a:rPr>
                        <a:t>Cyclistic’s</a:t>
                      </a:r>
                      <a:r>
                        <a:rPr lang="en-US" sz="1400" dirty="0">
                          <a:solidFill>
                            <a:schemeClr val="accent6">
                              <a:lumMod val="75000"/>
                            </a:schemeClr>
                          </a:solidFill>
                        </a:rPr>
                        <a:t> two major customer archetypes; the casual riders and members; specifically, on their usage of </a:t>
                      </a:r>
                      <a:r>
                        <a:rPr lang="en-US" sz="1400" dirty="0" err="1">
                          <a:solidFill>
                            <a:schemeClr val="accent6">
                              <a:lumMod val="75000"/>
                            </a:schemeClr>
                          </a:solidFill>
                        </a:rPr>
                        <a:t>cyclistic</a:t>
                      </a:r>
                      <a:r>
                        <a:rPr lang="en-US" sz="1400" dirty="0">
                          <a:solidFill>
                            <a:schemeClr val="accent6">
                              <a:lumMod val="75000"/>
                            </a:schemeClr>
                          </a:solidFill>
                        </a:rPr>
                        <a:t> bikes</a:t>
                      </a:r>
                    </a:p>
                    <a:p>
                      <a:pPr marL="285750" indent="-285750">
                        <a:buFont typeface="Arial" panose="020B0604020202020204" pitchFamily="34" charset="0"/>
                        <a:buChar char="•"/>
                      </a:pPr>
                      <a:r>
                        <a:rPr lang="en-US" dirty="0">
                          <a:solidFill>
                            <a:schemeClr val="bg1"/>
                          </a:solidFill>
                        </a:rPr>
                        <a:t>How can your insights drive business decisions?</a:t>
                      </a:r>
                    </a:p>
                    <a:p>
                      <a:pPr marL="742950" lvl="1" indent="-285750">
                        <a:buFont typeface="Courier New" panose="02070309020205020404" pitchFamily="49" charset="0"/>
                        <a:buChar char="o"/>
                      </a:pPr>
                      <a:r>
                        <a:rPr lang="en-US" sz="1400" dirty="0">
                          <a:solidFill>
                            <a:schemeClr val="accent6">
                              <a:lumMod val="75000"/>
                            </a:schemeClr>
                          </a:solidFill>
                        </a:rPr>
                        <a:t>Understanding their similarities and differences helps us to develop marketing strategies to convert casual riders into annual members, and this in turn will fuel growth and revenue for the company</a:t>
                      </a: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dirty="0">
                          <a:solidFill>
                            <a:schemeClr val="bg1"/>
                          </a:solidFill>
                        </a:rPr>
                        <a:t>Identify the business task</a:t>
                      </a:r>
                    </a:p>
                    <a:p>
                      <a:pPr marL="742950" lvl="1" indent="-285750">
                        <a:buFont typeface="Courier New" panose="02070309020205020404" pitchFamily="49" charset="0"/>
                        <a:buChar char="o"/>
                      </a:pPr>
                      <a:r>
                        <a:rPr lang="en-US" sz="1400" dirty="0">
                          <a:solidFill>
                            <a:schemeClr val="accent6">
                              <a:lumMod val="75000"/>
                            </a:schemeClr>
                          </a:solidFill>
                        </a:rPr>
                        <a:t>Identify similarities and differences between </a:t>
                      </a:r>
                      <a:r>
                        <a:rPr lang="en-US" sz="1400" dirty="0" err="1">
                          <a:solidFill>
                            <a:schemeClr val="accent6">
                              <a:lumMod val="75000"/>
                            </a:schemeClr>
                          </a:solidFill>
                        </a:rPr>
                        <a:t>Cyclistic’s</a:t>
                      </a:r>
                      <a:r>
                        <a:rPr lang="en-US" sz="1400" dirty="0">
                          <a:solidFill>
                            <a:schemeClr val="accent6">
                              <a:lumMod val="75000"/>
                            </a:schemeClr>
                          </a:solidFill>
                        </a:rPr>
                        <a:t> major customer archetypes.</a:t>
                      </a:r>
                    </a:p>
                    <a:p>
                      <a:pPr marL="285750" indent="-285750">
                        <a:buFont typeface="Arial" panose="020B0604020202020204" pitchFamily="34" charset="0"/>
                        <a:buChar char="•"/>
                      </a:pPr>
                      <a:r>
                        <a:rPr lang="en-US" dirty="0">
                          <a:solidFill>
                            <a:schemeClr val="bg1"/>
                          </a:solidFill>
                        </a:rPr>
                        <a:t>Consider key stakeholders</a:t>
                      </a:r>
                    </a:p>
                    <a:p>
                      <a:pPr marL="742950" lvl="1" indent="-285750">
                        <a:buFont typeface="Courier New" panose="02070309020205020404" pitchFamily="49" charset="0"/>
                        <a:buChar char="o"/>
                      </a:pPr>
                      <a:r>
                        <a:rPr lang="en-US" sz="1400" dirty="0">
                          <a:solidFill>
                            <a:schemeClr val="accent6">
                              <a:lumMod val="75000"/>
                            </a:schemeClr>
                          </a:solidFill>
                        </a:rPr>
                        <a:t>Lily Moreno – Director of marketing, developer of campaigns and initiatives to promote bike share </a:t>
                      </a:r>
                      <a:r>
                        <a:rPr lang="en-US" sz="1400" dirty="0" err="1">
                          <a:solidFill>
                            <a:schemeClr val="accent6">
                              <a:lumMod val="75000"/>
                            </a:schemeClr>
                          </a:solidFill>
                        </a:rPr>
                        <a:t>programme</a:t>
                      </a:r>
                      <a:endParaRPr lang="en-US" sz="1400" dirty="0">
                        <a:solidFill>
                          <a:schemeClr val="accent6">
                            <a:lumMod val="75000"/>
                          </a:schemeClr>
                        </a:solidFill>
                      </a:endParaRPr>
                    </a:p>
                    <a:p>
                      <a:pPr marL="742950" lvl="1" indent="-285750">
                        <a:buFont typeface="Courier New" panose="02070309020205020404" pitchFamily="49" charset="0"/>
                        <a:buChar char="o"/>
                      </a:pPr>
                      <a:r>
                        <a:rPr lang="en-US" sz="1400" dirty="0">
                          <a:solidFill>
                            <a:schemeClr val="accent6">
                              <a:lumMod val="75000"/>
                            </a:schemeClr>
                          </a:solidFill>
                        </a:rPr>
                        <a:t>Marketing Analytics Team – Responsible for collecting, </a:t>
                      </a:r>
                      <a:r>
                        <a:rPr lang="en-US" sz="1400" dirty="0" err="1">
                          <a:solidFill>
                            <a:schemeClr val="accent6">
                              <a:lumMod val="75000"/>
                            </a:schemeClr>
                          </a:solidFill>
                        </a:rPr>
                        <a:t>analysing</a:t>
                      </a:r>
                      <a:r>
                        <a:rPr lang="en-US" sz="1400" dirty="0">
                          <a:solidFill>
                            <a:schemeClr val="accent6">
                              <a:lumMod val="75000"/>
                            </a:schemeClr>
                          </a:solidFill>
                        </a:rPr>
                        <a:t>, and reporting data to guide marketing strategy</a:t>
                      </a:r>
                    </a:p>
                    <a:p>
                      <a:pPr marL="742950" lvl="1" indent="-285750">
                        <a:buFont typeface="Courier New" panose="02070309020205020404" pitchFamily="49" charset="0"/>
                        <a:buChar char="o"/>
                      </a:pPr>
                      <a:r>
                        <a:rPr lang="en-US" sz="1400" dirty="0">
                          <a:solidFill>
                            <a:schemeClr val="accent6">
                              <a:lumMod val="75000"/>
                            </a:schemeClr>
                          </a:solidFill>
                        </a:rPr>
                        <a:t>Executive Team – Decision maker to approve the recommended marketing </a:t>
                      </a:r>
                      <a:r>
                        <a:rPr lang="en-US" sz="1400" dirty="0" err="1">
                          <a:solidFill>
                            <a:schemeClr val="accent6">
                              <a:lumMod val="75000"/>
                            </a:schemeClr>
                          </a:solidFill>
                        </a:rPr>
                        <a:t>programme</a:t>
                      </a:r>
                      <a:r>
                        <a:rPr lang="en-US" sz="1400" dirty="0">
                          <a:solidFill>
                            <a:schemeClr val="accent6">
                              <a:lumMod val="75000"/>
                            </a:schemeClr>
                          </a:solidFill>
                        </a:rPr>
                        <a:t>; i.e. Moreno’s bosses</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A clear statement of the business task</a:t>
                      </a:r>
                    </a:p>
                    <a:p>
                      <a:pPr marL="742950" lvl="1" indent="-285750">
                        <a:buFont typeface="Courier New" panose="02070309020205020404" pitchFamily="49" charset="0"/>
                        <a:buChar char="o"/>
                      </a:pPr>
                      <a:r>
                        <a:rPr lang="en-US" sz="1400" dirty="0">
                          <a:solidFill>
                            <a:schemeClr val="accent6">
                              <a:lumMod val="75000"/>
                            </a:schemeClr>
                          </a:solidFill>
                        </a:rPr>
                        <a:t>A presentation deck explaining the similarities and differences between the 2 customer archetypes</a:t>
                      </a:r>
                    </a:p>
                  </a:txBody>
                  <a:tcPr/>
                </a:tc>
                <a:extLst>
                  <a:ext uri="{0D108BD9-81ED-4DB2-BD59-A6C34878D82A}">
                    <a16:rowId xmlns:a16="http://schemas.microsoft.com/office/drawing/2014/main" val="2564740045"/>
                  </a:ext>
                </a:extLst>
              </a:tr>
            </a:tbl>
          </a:graphicData>
        </a:graphic>
      </p:graphicFrame>
    </p:spTree>
    <p:extLst>
      <p:ext uri="{BB962C8B-B14F-4D97-AF65-F5344CB8AC3E}">
        <p14:creationId xmlns:p14="http://schemas.microsoft.com/office/powerpoint/2010/main" val="265803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2: Prepare</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1520028286"/>
              </p:ext>
            </p:extLst>
          </p:nvPr>
        </p:nvGraphicFramePr>
        <p:xfrm>
          <a:off x="514373" y="1076717"/>
          <a:ext cx="10808971" cy="555244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Prepare</a:t>
                      </a:r>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dirty="0">
                          <a:solidFill>
                            <a:schemeClr val="bg1"/>
                          </a:solidFill>
                        </a:rPr>
                        <a:t>Where is your data located?</a:t>
                      </a:r>
                    </a:p>
                    <a:p>
                      <a:pPr marL="285750" indent="-285750">
                        <a:buFont typeface="Arial" panose="020B0604020202020204" pitchFamily="34" charset="0"/>
                        <a:buChar char="•"/>
                      </a:pPr>
                      <a:r>
                        <a:rPr lang="en-US" dirty="0">
                          <a:solidFill>
                            <a:schemeClr val="bg1"/>
                          </a:solidFill>
                        </a:rPr>
                        <a:t>How is the data organized?</a:t>
                      </a:r>
                    </a:p>
                    <a:p>
                      <a:pPr marL="742950" marR="0" lvl="1"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400" dirty="0">
                          <a:solidFill>
                            <a:schemeClr val="accent6">
                              <a:lumMod val="75000"/>
                            </a:schemeClr>
                          </a:solidFill>
                        </a:rPr>
                        <a:t>Each record details a single trip made by a customer, including start/end time, location, and customer type</a:t>
                      </a:r>
                    </a:p>
                    <a:p>
                      <a:pPr marL="285750" indent="-285750">
                        <a:buFont typeface="Arial" panose="020B0604020202020204" pitchFamily="34" charset="0"/>
                        <a:buChar char="•"/>
                      </a:pPr>
                      <a:r>
                        <a:rPr lang="en-US" dirty="0">
                          <a:solidFill>
                            <a:schemeClr val="bg1"/>
                          </a:solidFill>
                        </a:rPr>
                        <a:t>Are there issues with bias or credibility in this data? Does your data ROCCC?</a:t>
                      </a:r>
                    </a:p>
                    <a:p>
                      <a:pPr marL="742950" lvl="1" indent="-285750">
                        <a:buFont typeface="Courier New" panose="02070309020205020404" pitchFamily="49" charset="0"/>
                        <a:buChar char="o"/>
                      </a:pPr>
                      <a:r>
                        <a:rPr lang="en-US" sz="1400" dirty="0">
                          <a:solidFill>
                            <a:schemeClr val="accent6">
                              <a:lumMod val="75000"/>
                            </a:schemeClr>
                          </a:solidFill>
                        </a:rPr>
                        <a:t>Assuming that pipelines are in order and telemetry data is collected robustly, there is no concern about bias/ credibility of data since this is </a:t>
                      </a:r>
                      <a:r>
                        <a:rPr lang="en-US" sz="1400" dirty="0" err="1">
                          <a:solidFill>
                            <a:schemeClr val="accent6">
                              <a:lumMod val="75000"/>
                            </a:schemeClr>
                          </a:solidFill>
                        </a:rPr>
                        <a:t>cyclistics</a:t>
                      </a:r>
                      <a:r>
                        <a:rPr lang="en-US" sz="1400" dirty="0">
                          <a:solidFill>
                            <a:schemeClr val="accent6">
                              <a:lumMod val="75000"/>
                            </a:schemeClr>
                          </a:solidFill>
                        </a:rPr>
                        <a:t> internal data (first party data)</a:t>
                      </a:r>
                    </a:p>
                    <a:p>
                      <a:pPr marL="285750" indent="-285750">
                        <a:buFont typeface="Arial" panose="020B0604020202020204" pitchFamily="34" charset="0"/>
                        <a:buChar char="•"/>
                      </a:pPr>
                      <a:r>
                        <a:rPr lang="en-US" dirty="0">
                          <a:solidFill>
                            <a:schemeClr val="bg1"/>
                          </a:solidFill>
                        </a:rPr>
                        <a:t>How are you addressing licensing, privacy, security, and accessibility?</a:t>
                      </a:r>
                    </a:p>
                    <a:p>
                      <a:pPr marL="285750" indent="-285750">
                        <a:buFont typeface="Arial" panose="020B0604020202020204" pitchFamily="34" charset="0"/>
                        <a:buChar char="•"/>
                      </a:pPr>
                      <a:r>
                        <a:rPr lang="en-US" dirty="0">
                          <a:solidFill>
                            <a:schemeClr val="bg1"/>
                          </a:solidFill>
                        </a:rPr>
                        <a:t>How did you verify data integrity?</a:t>
                      </a:r>
                    </a:p>
                    <a:p>
                      <a:pPr marL="285750" indent="-285750">
                        <a:buFont typeface="Arial" panose="020B0604020202020204" pitchFamily="34" charset="0"/>
                        <a:buChar char="•"/>
                      </a:pPr>
                      <a:r>
                        <a:rPr lang="en-US" dirty="0">
                          <a:solidFill>
                            <a:schemeClr val="bg1"/>
                          </a:solidFill>
                        </a:rPr>
                        <a:t>How does it help you answer your question?</a:t>
                      </a: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dirty="0">
                          <a:solidFill>
                            <a:schemeClr val="bg1"/>
                          </a:solidFill>
                        </a:rPr>
                        <a:t>Download data and store it appropriately</a:t>
                      </a:r>
                    </a:p>
                    <a:p>
                      <a:pPr marL="285750" indent="-285750">
                        <a:buFont typeface="Arial" panose="020B0604020202020204" pitchFamily="34" charset="0"/>
                        <a:buChar char="•"/>
                      </a:pPr>
                      <a:r>
                        <a:rPr lang="en-US" dirty="0">
                          <a:solidFill>
                            <a:schemeClr val="bg1"/>
                          </a:solidFill>
                        </a:rPr>
                        <a:t>Identify how is it organized</a:t>
                      </a:r>
                    </a:p>
                    <a:p>
                      <a:pPr marL="285750" indent="-285750">
                        <a:buFont typeface="Arial" panose="020B0604020202020204" pitchFamily="34" charset="0"/>
                        <a:buChar char="•"/>
                      </a:pPr>
                      <a:r>
                        <a:rPr lang="en-US" dirty="0">
                          <a:solidFill>
                            <a:schemeClr val="bg1"/>
                          </a:solidFill>
                        </a:rPr>
                        <a:t>Sort and filter the data</a:t>
                      </a:r>
                    </a:p>
                    <a:p>
                      <a:pPr marL="285750" indent="-285750">
                        <a:buFont typeface="Arial" panose="020B0604020202020204" pitchFamily="34" charset="0"/>
                        <a:buChar char="•"/>
                      </a:pPr>
                      <a:r>
                        <a:rPr lang="en-US" dirty="0">
                          <a:solidFill>
                            <a:schemeClr val="bg1"/>
                          </a:solidFill>
                        </a:rPr>
                        <a:t>Are there any problems with the data?</a:t>
                      </a:r>
                    </a:p>
                    <a:p>
                      <a:pPr marL="742950" lvl="1" indent="-285750">
                        <a:buFont typeface="Courier New" panose="02070309020205020404" pitchFamily="49" charset="0"/>
                        <a:buChar char="o"/>
                      </a:pPr>
                      <a:r>
                        <a:rPr lang="en-US" sz="1400" dirty="0">
                          <a:solidFill>
                            <a:schemeClr val="accent6">
                              <a:lumMod val="75000"/>
                            </a:schemeClr>
                          </a:solidFill>
                        </a:rPr>
                        <a:t>More than 20% of the records contain missing data. Information is presented in Appendix B of the slide deck.</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A description of all the data sources used</a:t>
                      </a:r>
                    </a:p>
                    <a:p>
                      <a:pPr marL="742950" lvl="1" indent="-285750">
                        <a:buFont typeface="Courier New" panose="02070309020205020404" pitchFamily="49" charset="0"/>
                        <a:buChar char="o"/>
                      </a:pPr>
                      <a:r>
                        <a:rPr lang="en-SG" sz="1400" b="0" i="0" kern="1200" dirty="0">
                          <a:solidFill>
                            <a:schemeClr val="accent6">
                              <a:lumMod val="75000"/>
                            </a:schemeClr>
                          </a:solidFill>
                          <a:effectLst/>
                          <a:latin typeface="+mn-lt"/>
                          <a:ea typeface="+mn-ea"/>
                          <a:cs typeface="+mn-cs"/>
                        </a:rPr>
                        <a:t>5,495,80 records used between Jan – Nov 2023. See Exec. Summary for more details</a:t>
                      </a:r>
                      <a:endParaRPr lang="en-US" sz="1400" dirty="0">
                        <a:solidFill>
                          <a:schemeClr val="accent6">
                            <a:lumMod val="75000"/>
                          </a:schemeClr>
                        </a:solidFill>
                      </a:endParaRPr>
                    </a:p>
                  </a:txBody>
                  <a:tcPr/>
                </a:tc>
                <a:extLst>
                  <a:ext uri="{0D108BD9-81ED-4DB2-BD59-A6C34878D82A}">
                    <a16:rowId xmlns:a16="http://schemas.microsoft.com/office/drawing/2014/main" val="2564740045"/>
                  </a:ext>
                </a:extLst>
              </a:tr>
            </a:tbl>
          </a:graphicData>
        </a:graphic>
      </p:graphicFrame>
      <p:sp>
        <p:nvSpPr>
          <p:cNvPr id="3" name="TextBox 2">
            <a:extLst>
              <a:ext uri="{FF2B5EF4-FFF2-40B4-BE49-F238E27FC236}">
                <a16:creationId xmlns:a16="http://schemas.microsoft.com/office/drawing/2014/main" id="{71C25AD8-A9F0-7D11-A684-C7CC0EA0ECE4}"/>
              </a:ext>
            </a:extLst>
          </p:cNvPr>
          <p:cNvSpPr txBox="1"/>
          <p:nvPr/>
        </p:nvSpPr>
        <p:spPr>
          <a:xfrm>
            <a:off x="4058195" y="1750423"/>
            <a:ext cx="5469767" cy="307777"/>
          </a:xfrm>
          <a:prstGeom prst="rect">
            <a:avLst/>
          </a:prstGeom>
          <a:noFill/>
        </p:spPr>
        <p:txBody>
          <a:bodyPr wrap="none" rtlCol="0">
            <a:spAutoFit/>
          </a:bodyPr>
          <a:lstStyle/>
          <a:p>
            <a:r>
              <a:rPr lang="en-US" sz="1400" dirty="0">
                <a:solidFill>
                  <a:schemeClr val="accent6">
                    <a:lumMod val="75000"/>
                  </a:schemeClr>
                </a:solidFill>
              </a:rPr>
              <a:t>We assume that data is centrally stored in a data warehouse</a:t>
            </a:r>
          </a:p>
        </p:txBody>
      </p:sp>
      <p:sp>
        <p:nvSpPr>
          <p:cNvPr id="10" name="TextBox 9">
            <a:extLst>
              <a:ext uri="{FF2B5EF4-FFF2-40B4-BE49-F238E27FC236}">
                <a16:creationId xmlns:a16="http://schemas.microsoft.com/office/drawing/2014/main" id="{F3915637-63D7-28F8-F20F-6702A0142EE4}"/>
              </a:ext>
            </a:extLst>
          </p:cNvPr>
          <p:cNvSpPr txBox="1"/>
          <p:nvPr/>
        </p:nvSpPr>
        <p:spPr>
          <a:xfrm>
            <a:off x="4593021" y="3503119"/>
            <a:ext cx="5460149" cy="307777"/>
          </a:xfrm>
          <a:prstGeom prst="rect">
            <a:avLst/>
          </a:prstGeom>
          <a:noFill/>
        </p:spPr>
        <p:txBody>
          <a:bodyPr wrap="none" rtlCol="0">
            <a:spAutoFit/>
          </a:bodyPr>
          <a:lstStyle/>
          <a:p>
            <a:r>
              <a:rPr lang="en-US" sz="1400" dirty="0">
                <a:solidFill>
                  <a:schemeClr val="accent6">
                    <a:lumMod val="75000"/>
                  </a:schemeClr>
                </a:solidFill>
              </a:rPr>
              <a:t>Checked for duplicates and null values. No duplicates found</a:t>
            </a:r>
          </a:p>
        </p:txBody>
      </p:sp>
      <p:sp>
        <p:nvSpPr>
          <p:cNvPr id="11" name="TextBox 10">
            <a:extLst>
              <a:ext uri="{FF2B5EF4-FFF2-40B4-BE49-F238E27FC236}">
                <a16:creationId xmlns:a16="http://schemas.microsoft.com/office/drawing/2014/main" id="{19ADCF8E-7BFD-2732-72B8-7A71EEC798EA}"/>
              </a:ext>
            </a:extLst>
          </p:cNvPr>
          <p:cNvSpPr txBox="1"/>
          <p:nvPr/>
        </p:nvSpPr>
        <p:spPr>
          <a:xfrm>
            <a:off x="8531799" y="3093271"/>
            <a:ext cx="3145828" cy="523220"/>
          </a:xfrm>
          <a:prstGeom prst="rect">
            <a:avLst/>
          </a:prstGeom>
          <a:noFill/>
        </p:spPr>
        <p:txBody>
          <a:bodyPr wrap="square" rtlCol="0">
            <a:spAutoFit/>
          </a:bodyPr>
          <a:lstStyle/>
          <a:p>
            <a:r>
              <a:rPr lang="en-US" sz="1400" dirty="0">
                <a:solidFill>
                  <a:schemeClr val="accent6">
                    <a:lumMod val="75000"/>
                  </a:schemeClr>
                </a:solidFill>
              </a:rPr>
              <a:t>Assume that </a:t>
            </a:r>
            <a:r>
              <a:rPr lang="en-US" sz="1400" dirty="0" err="1">
                <a:solidFill>
                  <a:schemeClr val="accent6">
                    <a:lumMod val="75000"/>
                  </a:schemeClr>
                </a:solidFill>
              </a:rPr>
              <a:t>cyclistic</a:t>
            </a:r>
            <a:r>
              <a:rPr lang="en-US" sz="1400" dirty="0">
                <a:solidFill>
                  <a:schemeClr val="accent6">
                    <a:lumMod val="75000"/>
                  </a:schemeClr>
                </a:solidFill>
              </a:rPr>
              <a:t> has a privacy agreement with customer</a:t>
            </a:r>
          </a:p>
        </p:txBody>
      </p:sp>
      <p:sp>
        <p:nvSpPr>
          <p:cNvPr id="12" name="TextBox 11">
            <a:extLst>
              <a:ext uri="{FF2B5EF4-FFF2-40B4-BE49-F238E27FC236}">
                <a16:creationId xmlns:a16="http://schemas.microsoft.com/office/drawing/2014/main" id="{0E9AB465-4186-D25E-2F1E-4878492F479E}"/>
              </a:ext>
            </a:extLst>
          </p:cNvPr>
          <p:cNvSpPr txBox="1"/>
          <p:nvPr/>
        </p:nvSpPr>
        <p:spPr>
          <a:xfrm>
            <a:off x="5704680" y="3766998"/>
            <a:ext cx="6724918" cy="307777"/>
          </a:xfrm>
          <a:prstGeom prst="rect">
            <a:avLst/>
          </a:prstGeom>
          <a:noFill/>
        </p:spPr>
        <p:txBody>
          <a:bodyPr wrap="none" rtlCol="0">
            <a:spAutoFit/>
          </a:bodyPr>
          <a:lstStyle/>
          <a:p>
            <a:r>
              <a:rPr lang="en-US" sz="1400" dirty="0">
                <a:solidFill>
                  <a:schemeClr val="accent6">
                    <a:lumMod val="75000"/>
                  </a:schemeClr>
                </a:solidFill>
              </a:rPr>
              <a:t>Yes. It details ride info and each record is tagged by a customer archetype</a:t>
            </a:r>
          </a:p>
        </p:txBody>
      </p:sp>
    </p:spTree>
    <p:extLst>
      <p:ext uri="{BB962C8B-B14F-4D97-AF65-F5344CB8AC3E}">
        <p14:creationId xmlns:p14="http://schemas.microsoft.com/office/powerpoint/2010/main" val="54512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3: Process</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1177577538"/>
              </p:ext>
            </p:extLst>
          </p:nvPr>
        </p:nvGraphicFramePr>
        <p:xfrm>
          <a:off x="514373" y="1076717"/>
          <a:ext cx="10808971" cy="485140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Process</a:t>
                      </a:r>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dirty="0">
                          <a:solidFill>
                            <a:schemeClr val="bg1"/>
                          </a:solidFill>
                        </a:rPr>
                        <a:t>What tools are you using? Why?</a:t>
                      </a:r>
                    </a:p>
                    <a:p>
                      <a:pPr marL="285750" indent="-285750">
                        <a:buFont typeface="Arial" panose="020B0604020202020204" pitchFamily="34" charset="0"/>
                        <a:buChar char="•"/>
                      </a:pPr>
                      <a:r>
                        <a:rPr lang="en-US" dirty="0">
                          <a:solidFill>
                            <a:schemeClr val="bg1"/>
                          </a:solidFill>
                        </a:rPr>
                        <a:t>Have you ensured your data’s integrity?</a:t>
                      </a:r>
                    </a:p>
                    <a:p>
                      <a:pPr marL="285750" indent="-285750">
                        <a:buFont typeface="Arial" panose="020B0604020202020204" pitchFamily="34" charset="0"/>
                        <a:buChar char="•"/>
                      </a:pPr>
                      <a:r>
                        <a:rPr lang="en-US" dirty="0">
                          <a:solidFill>
                            <a:schemeClr val="bg1"/>
                          </a:solidFill>
                        </a:rPr>
                        <a:t>What steps have you taken to ensure that the data is cleaned?</a:t>
                      </a:r>
                    </a:p>
                    <a:p>
                      <a:pPr marL="742950" marR="0" lvl="1"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400" dirty="0">
                          <a:solidFill>
                            <a:schemeClr val="accent6">
                              <a:lumMod val="75000"/>
                            </a:schemeClr>
                          </a:solidFill>
                        </a:rPr>
                        <a:t>Checked for nulls and duplicates, converted datetime columns to the appropriate data type</a:t>
                      </a:r>
                      <a:endParaRPr lang="en-US" sz="1400" dirty="0">
                        <a:solidFill>
                          <a:schemeClr val="bg1"/>
                        </a:solidFill>
                      </a:endParaRPr>
                    </a:p>
                    <a:p>
                      <a:pPr marL="285750" indent="-285750">
                        <a:buFont typeface="Arial" panose="020B0604020202020204" pitchFamily="34" charset="0"/>
                        <a:buChar char="•"/>
                      </a:pPr>
                      <a:r>
                        <a:rPr lang="en-US" dirty="0">
                          <a:solidFill>
                            <a:schemeClr val="bg1"/>
                          </a:solidFill>
                        </a:rPr>
                        <a:t>How can you verify that your data is clean and ready to </a:t>
                      </a:r>
                      <a:r>
                        <a:rPr lang="en-US" dirty="0" err="1">
                          <a:solidFill>
                            <a:schemeClr val="bg1"/>
                          </a:solidFill>
                        </a:rPr>
                        <a:t>analyse</a:t>
                      </a:r>
                      <a:r>
                        <a:rPr lang="en-US" dirty="0">
                          <a:solidFill>
                            <a:schemeClr val="bg1"/>
                          </a:solidFill>
                        </a:rPr>
                        <a:t>?</a:t>
                      </a:r>
                    </a:p>
                    <a:p>
                      <a:pPr marL="285750" indent="-285750">
                        <a:buFont typeface="Arial" panose="020B0604020202020204" pitchFamily="34" charset="0"/>
                        <a:buChar char="•"/>
                      </a:pPr>
                      <a:r>
                        <a:rPr lang="en-US" dirty="0">
                          <a:solidFill>
                            <a:schemeClr val="bg1"/>
                          </a:solidFill>
                        </a:rPr>
                        <a:t>Have you documented your cleaning process so you can review and share those results?</a:t>
                      </a:r>
                    </a:p>
                    <a:p>
                      <a:pPr marL="742950" lvl="1" indent="-285750">
                        <a:buFont typeface="Courier New" panose="02070309020205020404" pitchFamily="49" charset="0"/>
                        <a:buChar char="o"/>
                      </a:pPr>
                      <a:r>
                        <a:rPr lang="en-US" sz="1400" dirty="0">
                          <a:solidFill>
                            <a:schemeClr val="accent6">
                              <a:lumMod val="75000"/>
                            </a:schemeClr>
                          </a:solidFill>
                        </a:rPr>
                        <a:t>Lines of code are ordered chronologically in </a:t>
                      </a:r>
                      <a:r>
                        <a:rPr lang="en-US" sz="1400" dirty="0" err="1">
                          <a:solidFill>
                            <a:schemeClr val="accent6">
                              <a:lumMod val="75000"/>
                            </a:schemeClr>
                          </a:solidFill>
                        </a:rPr>
                        <a:t>ipynb</a:t>
                      </a:r>
                      <a:r>
                        <a:rPr lang="en-US" sz="1400" dirty="0">
                          <a:solidFill>
                            <a:schemeClr val="accent6">
                              <a:lumMod val="75000"/>
                            </a:schemeClr>
                          </a:solidFill>
                        </a:rPr>
                        <a:t> file</a:t>
                      </a: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u="none" dirty="0">
                          <a:solidFill>
                            <a:schemeClr val="bg1"/>
                          </a:solidFill>
                        </a:rPr>
                        <a:t>Check the data for errors</a:t>
                      </a:r>
                    </a:p>
                    <a:p>
                      <a:pPr marL="285750" indent="-285750">
                        <a:buFont typeface="Arial" panose="020B0604020202020204" pitchFamily="34" charset="0"/>
                        <a:buChar char="•"/>
                      </a:pPr>
                      <a:r>
                        <a:rPr lang="en-US" u="none" dirty="0">
                          <a:solidFill>
                            <a:schemeClr val="bg1"/>
                          </a:solidFill>
                        </a:rPr>
                        <a:t>Choose your tools</a:t>
                      </a:r>
                    </a:p>
                    <a:p>
                      <a:pPr marL="285750" indent="-285750">
                        <a:buFont typeface="Arial" panose="020B0604020202020204" pitchFamily="34" charset="0"/>
                        <a:buChar char="•"/>
                      </a:pPr>
                      <a:r>
                        <a:rPr lang="en-US" u="none" dirty="0">
                          <a:solidFill>
                            <a:schemeClr val="bg1"/>
                          </a:solidFill>
                        </a:rPr>
                        <a:t>Transform the data so you can work with it effectively</a:t>
                      </a:r>
                    </a:p>
                    <a:p>
                      <a:pPr marL="285750" indent="-285750">
                        <a:buFont typeface="Arial" panose="020B0604020202020204" pitchFamily="34" charset="0"/>
                        <a:buChar char="•"/>
                      </a:pPr>
                      <a:r>
                        <a:rPr lang="en-US" u="none" dirty="0">
                          <a:solidFill>
                            <a:schemeClr val="bg1"/>
                          </a:solidFill>
                        </a:rPr>
                        <a:t>Document the cleaning process</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Documentation of any cleaning or manipulation of data</a:t>
                      </a:r>
                    </a:p>
                    <a:p>
                      <a:pPr marL="742950" lvl="1" indent="-285750">
                        <a:buFont typeface="Courier New" panose="02070309020205020404" pitchFamily="49" charset="0"/>
                        <a:buChar char="o"/>
                      </a:pPr>
                      <a:r>
                        <a:rPr lang="en-US" sz="1400" dirty="0">
                          <a:solidFill>
                            <a:schemeClr val="accent6">
                              <a:lumMod val="75000"/>
                            </a:schemeClr>
                          </a:solidFill>
                        </a:rPr>
                        <a:t>A presentation deck explaining the similarities and differences between the 2 customer archetypes</a:t>
                      </a:r>
                    </a:p>
                  </a:txBody>
                  <a:tcPr/>
                </a:tc>
                <a:extLst>
                  <a:ext uri="{0D108BD9-81ED-4DB2-BD59-A6C34878D82A}">
                    <a16:rowId xmlns:a16="http://schemas.microsoft.com/office/drawing/2014/main" val="2564740045"/>
                  </a:ext>
                </a:extLst>
              </a:tr>
            </a:tbl>
          </a:graphicData>
        </a:graphic>
      </p:graphicFrame>
      <p:sp>
        <p:nvSpPr>
          <p:cNvPr id="3" name="TextBox 2">
            <a:extLst>
              <a:ext uri="{FF2B5EF4-FFF2-40B4-BE49-F238E27FC236}">
                <a16:creationId xmlns:a16="http://schemas.microsoft.com/office/drawing/2014/main" id="{CA2EEC60-3A47-67C0-E860-FAF4CDBE3455}"/>
              </a:ext>
            </a:extLst>
          </p:cNvPr>
          <p:cNvSpPr txBox="1"/>
          <p:nvPr/>
        </p:nvSpPr>
        <p:spPr>
          <a:xfrm>
            <a:off x="4384016" y="1729402"/>
            <a:ext cx="7130478" cy="307777"/>
          </a:xfrm>
          <a:prstGeom prst="rect">
            <a:avLst/>
          </a:prstGeom>
          <a:noFill/>
        </p:spPr>
        <p:txBody>
          <a:bodyPr wrap="none" rtlCol="0">
            <a:spAutoFit/>
          </a:bodyPr>
          <a:lstStyle/>
          <a:p>
            <a:r>
              <a:rPr lang="en-US" sz="1400" dirty="0">
                <a:solidFill>
                  <a:schemeClr val="accent6">
                    <a:lumMod val="75000"/>
                  </a:schemeClr>
                </a:solidFill>
              </a:rPr>
              <a:t>Python and its dependencies pandas, </a:t>
            </a:r>
            <a:r>
              <a:rPr lang="en-US" sz="1400" dirty="0" err="1">
                <a:solidFill>
                  <a:schemeClr val="accent6">
                    <a:lumMod val="75000"/>
                  </a:schemeClr>
                </a:solidFill>
              </a:rPr>
              <a:t>numpy</a:t>
            </a:r>
            <a:r>
              <a:rPr lang="en-US" sz="1400" dirty="0">
                <a:solidFill>
                  <a:schemeClr val="accent6">
                    <a:lumMod val="75000"/>
                  </a:schemeClr>
                </a:solidFill>
              </a:rPr>
              <a:t>, matplotlib, and </a:t>
            </a:r>
            <a:r>
              <a:rPr lang="en-US" sz="1400" dirty="0" err="1">
                <a:solidFill>
                  <a:schemeClr val="accent6">
                    <a:lumMod val="75000"/>
                  </a:schemeClr>
                </a:solidFill>
              </a:rPr>
              <a:t>jupyter</a:t>
            </a:r>
            <a:r>
              <a:rPr lang="en-US" sz="1400" dirty="0">
                <a:solidFill>
                  <a:schemeClr val="accent6">
                    <a:lumMod val="75000"/>
                  </a:schemeClr>
                </a:solidFill>
              </a:rPr>
              <a:t> notebook</a:t>
            </a:r>
          </a:p>
        </p:txBody>
      </p:sp>
      <p:sp>
        <p:nvSpPr>
          <p:cNvPr id="6" name="TextBox 5">
            <a:extLst>
              <a:ext uri="{FF2B5EF4-FFF2-40B4-BE49-F238E27FC236}">
                <a16:creationId xmlns:a16="http://schemas.microsoft.com/office/drawing/2014/main" id="{AC729879-2ACF-8414-7363-EDCF3D4E2A4B}"/>
              </a:ext>
            </a:extLst>
          </p:cNvPr>
          <p:cNvSpPr txBox="1"/>
          <p:nvPr/>
        </p:nvSpPr>
        <p:spPr>
          <a:xfrm>
            <a:off x="5314992" y="2024309"/>
            <a:ext cx="3052439" cy="307777"/>
          </a:xfrm>
          <a:prstGeom prst="rect">
            <a:avLst/>
          </a:prstGeom>
          <a:noFill/>
        </p:spPr>
        <p:txBody>
          <a:bodyPr wrap="none" rtlCol="0">
            <a:spAutoFit/>
          </a:bodyPr>
          <a:lstStyle/>
          <a:p>
            <a:r>
              <a:rPr lang="en-US" sz="1400" dirty="0">
                <a:solidFill>
                  <a:schemeClr val="accent6">
                    <a:lumMod val="75000"/>
                  </a:schemeClr>
                </a:solidFill>
              </a:rPr>
              <a:t>Checked for nulls and duplicates</a:t>
            </a:r>
          </a:p>
        </p:txBody>
      </p:sp>
    </p:spTree>
    <p:extLst>
      <p:ext uri="{BB962C8B-B14F-4D97-AF65-F5344CB8AC3E}">
        <p14:creationId xmlns:p14="http://schemas.microsoft.com/office/powerpoint/2010/main" val="13235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AE577-B0D3-301B-B68F-F46FAF8E00DF}"/>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Executive Summary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0171973-086D-D43E-C734-A5AAEFFED56E}"/>
              </a:ext>
            </a:extLst>
          </p:cNvPr>
          <p:cNvSpPr>
            <a:spLocks noGrp="1"/>
          </p:cNvSpPr>
          <p:nvPr>
            <p:ph idx="1"/>
          </p:nvPr>
        </p:nvSpPr>
        <p:spPr>
          <a:xfrm>
            <a:off x="1112522" y="2143910"/>
            <a:ext cx="9966953" cy="3899839"/>
          </a:xfrm>
          <a:effectLst/>
        </p:spPr>
        <p:txBody>
          <a:bodyPr anchor="t">
            <a:normAutofit/>
          </a:bodyPr>
          <a:lstStyle/>
          <a:p>
            <a:pPr algn="just"/>
            <a:r>
              <a:rPr lang="en-US" sz="2400" dirty="0"/>
              <a:t>Investigation into differences between </a:t>
            </a:r>
            <a:r>
              <a:rPr lang="en-US" sz="2400" dirty="0">
                <a:solidFill>
                  <a:srgbClr val="5DA1CA"/>
                </a:solidFill>
              </a:rPr>
              <a:t>member</a:t>
            </a:r>
            <a:r>
              <a:rPr lang="en-US" sz="2400" dirty="0"/>
              <a:t> and </a:t>
            </a:r>
            <a:r>
              <a:rPr lang="en-US" sz="2400" dirty="0">
                <a:solidFill>
                  <a:srgbClr val="E86E5C"/>
                </a:solidFill>
              </a:rPr>
              <a:t>casual</a:t>
            </a:r>
            <a:r>
              <a:rPr lang="en-US" sz="2400" i="1" dirty="0">
                <a:solidFill>
                  <a:srgbClr val="E86E5C"/>
                </a:solidFill>
              </a:rPr>
              <a:t> rider </a:t>
            </a:r>
            <a:r>
              <a:rPr lang="en-US" sz="2400" dirty="0"/>
              <a:t>customer archetypes was performed using </a:t>
            </a:r>
            <a:r>
              <a:rPr lang="en-US" sz="2400" i="1" dirty="0"/>
              <a:t>Cyclistic</a:t>
            </a:r>
            <a:r>
              <a:rPr lang="en-US" sz="2400" dirty="0"/>
              <a:t> internal trip data from Jan 2023 – Nov 2023; ~5.5 million records</a:t>
            </a:r>
          </a:p>
          <a:p>
            <a:r>
              <a:rPr lang="en-US" sz="2400" dirty="0"/>
              <a:t>Differences were found in the (</a:t>
            </a:r>
            <a:r>
              <a:rPr lang="en-US" sz="2400" dirty="0" err="1"/>
              <a:t>i</a:t>
            </a:r>
            <a:r>
              <a:rPr lang="en-US" sz="2400" dirty="0"/>
              <a:t>) </a:t>
            </a:r>
            <a:r>
              <a:rPr lang="en-US" sz="2400" b="1" dirty="0"/>
              <a:t>duration</a:t>
            </a:r>
            <a:r>
              <a:rPr lang="en-US" sz="2400" dirty="0"/>
              <a:t>, (ii) </a:t>
            </a:r>
            <a:r>
              <a:rPr lang="en-US" sz="2400" b="1" dirty="0"/>
              <a:t>time of use</a:t>
            </a:r>
            <a:r>
              <a:rPr lang="en-US" sz="2400" dirty="0"/>
              <a:t>, (iii) </a:t>
            </a:r>
            <a:r>
              <a:rPr lang="en-US" sz="2400" b="1" dirty="0"/>
              <a:t>day of use, </a:t>
            </a:r>
            <a:r>
              <a:rPr lang="en-US" sz="2400" dirty="0"/>
              <a:t>and (iv) </a:t>
            </a:r>
            <a:r>
              <a:rPr lang="en-US" sz="2400" b="1" dirty="0"/>
              <a:t>return likelihood</a:t>
            </a:r>
            <a:r>
              <a:rPr lang="en-US" sz="2400" dirty="0"/>
              <a:t> of bikes to the same station</a:t>
            </a:r>
          </a:p>
          <a:p>
            <a:r>
              <a:rPr lang="en-US" sz="2400" dirty="0"/>
              <a:t>The (</a:t>
            </a:r>
            <a:r>
              <a:rPr lang="en-US" sz="2400" dirty="0" err="1"/>
              <a:t>i</a:t>
            </a:r>
            <a:r>
              <a:rPr lang="en-US" sz="2400" dirty="0"/>
              <a:t>) </a:t>
            </a:r>
            <a:r>
              <a:rPr lang="en-US" sz="2400" b="1" dirty="0"/>
              <a:t>types of bikes</a:t>
            </a:r>
            <a:r>
              <a:rPr lang="en-US" sz="2400" dirty="0"/>
              <a:t> used and (ii) </a:t>
            </a:r>
            <a:r>
              <a:rPr lang="en-US" sz="2400" b="1" dirty="0"/>
              <a:t>month of use </a:t>
            </a:r>
            <a:r>
              <a:rPr lang="en-US" sz="2400" dirty="0"/>
              <a:t>were found to be similar between </a:t>
            </a:r>
            <a:r>
              <a:rPr lang="en-US" sz="2400" dirty="0">
                <a:solidFill>
                  <a:srgbClr val="5DA1CA"/>
                </a:solidFill>
              </a:rPr>
              <a:t>members</a:t>
            </a:r>
            <a:r>
              <a:rPr lang="en-US" sz="2400" dirty="0"/>
              <a:t> and </a:t>
            </a:r>
            <a:r>
              <a:rPr lang="en-US" sz="2400" dirty="0">
                <a:solidFill>
                  <a:srgbClr val="E86E5C"/>
                </a:solidFill>
              </a:rPr>
              <a:t>casual riders</a:t>
            </a:r>
          </a:p>
        </p:txBody>
      </p:sp>
    </p:spTree>
    <p:extLst>
      <p:ext uri="{BB962C8B-B14F-4D97-AF65-F5344CB8AC3E}">
        <p14:creationId xmlns:p14="http://schemas.microsoft.com/office/powerpoint/2010/main" val="383291323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4: </a:t>
            </a:r>
            <a:r>
              <a:rPr lang="en-US" sz="2800" b="1" dirty="0" err="1">
                <a:solidFill>
                  <a:schemeClr val="bg1"/>
                </a:solidFill>
              </a:rPr>
              <a:t>Analyse</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848744194"/>
              </p:ext>
            </p:extLst>
          </p:nvPr>
        </p:nvGraphicFramePr>
        <p:xfrm>
          <a:off x="514373" y="1076717"/>
          <a:ext cx="10808971" cy="570484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a:t>
                      </a:r>
                      <a:r>
                        <a:rPr lang="en-US" dirty="0" err="1"/>
                        <a:t>Analyse</a:t>
                      </a:r>
                      <a:endParaRPr lang="en-US" dirty="0"/>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dirty="0">
                          <a:solidFill>
                            <a:schemeClr val="bg1"/>
                          </a:solidFill>
                        </a:rPr>
                        <a:t>How should you organize your data to perform analysis on it?</a:t>
                      </a:r>
                    </a:p>
                    <a:p>
                      <a:pPr marL="742950" lvl="1" indent="-285750">
                        <a:buFont typeface="Courier New" panose="02070309020205020404" pitchFamily="49" charset="0"/>
                        <a:buChar char="o"/>
                      </a:pPr>
                      <a:r>
                        <a:rPr lang="en-US" sz="1400" dirty="0">
                          <a:solidFill>
                            <a:srgbClr val="E86E5C"/>
                          </a:solidFill>
                        </a:rPr>
                        <a:t>Have largely retained the </a:t>
                      </a:r>
                      <a:r>
                        <a:rPr lang="en-US" sz="1400" dirty="0" err="1">
                          <a:solidFill>
                            <a:srgbClr val="E86E5C"/>
                          </a:solidFill>
                        </a:rPr>
                        <a:t>dataframe</a:t>
                      </a:r>
                      <a:r>
                        <a:rPr lang="en-US" sz="1400" dirty="0">
                          <a:solidFill>
                            <a:srgbClr val="E86E5C"/>
                          </a:solidFill>
                        </a:rPr>
                        <a:t> structure. Converted time-date columns to appropriate fields</a:t>
                      </a:r>
                    </a:p>
                    <a:p>
                      <a:pPr marL="285750" indent="-285750">
                        <a:buFont typeface="Arial" panose="020B0604020202020204" pitchFamily="34" charset="0"/>
                        <a:buChar char="•"/>
                      </a:pPr>
                      <a:r>
                        <a:rPr lang="en-US" sz="1800" dirty="0">
                          <a:solidFill>
                            <a:schemeClr val="bg1"/>
                          </a:solidFill>
                        </a:rPr>
                        <a:t>Has your data been properly formatted?</a:t>
                      </a:r>
                    </a:p>
                    <a:p>
                      <a:pPr marL="285750" indent="-285750">
                        <a:buFont typeface="Arial" panose="020B0604020202020204" pitchFamily="34" charset="0"/>
                        <a:buChar char="•"/>
                      </a:pPr>
                      <a:r>
                        <a:rPr lang="en-US" sz="1800" dirty="0">
                          <a:solidFill>
                            <a:schemeClr val="bg1"/>
                          </a:solidFill>
                        </a:rPr>
                        <a:t>What surprises did you discover in the data?</a:t>
                      </a:r>
                    </a:p>
                    <a:p>
                      <a:pPr marL="285750" indent="-285750">
                        <a:buFont typeface="Arial" panose="020B0604020202020204" pitchFamily="34" charset="0"/>
                        <a:buChar char="•"/>
                      </a:pPr>
                      <a:r>
                        <a:rPr lang="en-US" sz="1800" dirty="0">
                          <a:solidFill>
                            <a:schemeClr val="bg1"/>
                          </a:solidFill>
                        </a:rPr>
                        <a:t>What trends or relationships did you find in the data?</a:t>
                      </a:r>
                    </a:p>
                    <a:p>
                      <a:pPr marL="742950" lvl="1" indent="-285750">
                        <a:buFont typeface="Courier New" panose="02070309020205020404" pitchFamily="49" charset="0"/>
                        <a:buChar char="o"/>
                      </a:pPr>
                      <a:r>
                        <a:rPr lang="en-US" sz="1400" dirty="0">
                          <a:solidFill>
                            <a:srgbClr val="E86E5C"/>
                          </a:solidFill>
                        </a:rPr>
                        <a:t>Refer to the main deck for details</a:t>
                      </a:r>
                    </a:p>
                    <a:p>
                      <a:pPr marL="285750" indent="-285750">
                        <a:buFont typeface="Arial" panose="020B0604020202020204" pitchFamily="34" charset="0"/>
                        <a:buChar char="•"/>
                      </a:pPr>
                      <a:r>
                        <a:rPr lang="en-US" sz="1800" dirty="0">
                          <a:solidFill>
                            <a:schemeClr val="bg1"/>
                          </a:solidFill>
                        </a:rPr>
                        <a:t>How will these insights help answer your business questions?</a:t>
                      </a:r>
                    </a:p>
                    <a:p>
                      <a:pPr marL="742950" lvl="1" indent="-285750">
                        <a:buFont typeface="Courier New" panose="02070309020205020404" pitchFamily="49" charset="0"/>
                        <a:buChar char="o"/>
                      </a:pPr>
                      <a:r>
                        <a:rPr lang="en-US" sz="1400" dirty="0">
                          <a:solidFill>
                            <a:srgbClr val="E86E5C"/>
                          </a:solidFill>
                        </a:rPr>
                        <a:t>Analysis performed here is only the first step in understanding our customer archetypes. We can further our analysis by studying customer information, such as their proximity to a bike station, age, work location, to understand why customers find value in purchasing annual memberships. </a:t>
                      </a:r>
                    </a:p>
                    <a:p>
                      <a:pPr marL="742950" lvl="1" indent="-285750">
                        <a:buFont typeface="Courier New" panose="02070309020205020404" pitchFamily="49" charset="0"/>
                        <a:buChar char="o"/>
                      </a:pPr>
                      <a:r>
                        <a:rPr lang="en-US" sz="1400" dirty="0">
                          <a:solidFill>
                            <a:srgbClr val="E86E5C"/>
                          </a:solidFill>
                        </a:rPr>
                        <a:t>Further studies may also lead to formulating new subscription plans to entice leisure-focused customer archetypes, which in turn fuels annual membership growth. Two potential plans include the weekend pass, and the summer </a:t>
                      </a: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u="none" dirty="0">
                          <a:solidFill>
                            <a:schemeClr val="bg1"/>
                          </a:solidFill>
                        </a:rPr>
                        <a:t>Aggregate your data so it’s useful and accessible</a:t>
                      </a:r>
                    </a:p>
                    <a:p>
                      <a:pPr marL="285750" indent="-285750">
                        <a:buFont typeface="Arial" panose="020B0604020202020204" pitchFamily="34" charset="0"/>
                        <a:buChar char="•"/>
                      </a:pPr>
                      <a:r>
                        <a:rPr lang="en-US" u="none" dirty="0" err="1">
                          <a:solidFill>
                            <a:schemeClr val="bg1"/>
                          </a:solidFill>
                        </a:rPr>
                        <a:t>Organise</a:t>
                      </a:r>
                      <a:r>
                        <a:rPr lang="en-US" u="none" dirty="0">
                          <a:solidFill>
                            <a:schemeClr val="bg1"/>
                          </a:solidFill>
                        </a:rPr>
                        <a:t> and format your data</a:t>
                      </a:r>
                    </a:p>
                    <a:p>
                      <a:pPr marL="285750" indent="-285750">
                        <a:buFont typeface="Arial" panose="020B0604020202020204" pitchFamily="34" charset="0"/>
                        <a:buChar char="•"/>
                      </a:pPr>
                      <a:r>
                        <a:rPr lang="en-US" u="none" dirty="0">
                          <a:solidFill>
                            <a:schemeClr val="bg1"/>
                          </a:solidFill>
                        </a:rPr>
                        <a:t>Perform calculations</a:t>
                      </a:r>
                    </a:p>
                    <a:p>
                      <a:pPr marL="285750" indent="-285750">
                        <a:buFont typeface="Arial" panose="020B0604020202020204" pitchFamily="34" charset="0"/>
                        <a:buChar char="•"/>
                      </a:pPr>
                      <a:r>
                        <a:rPr lang="en-US" u="none" dirty="0">
                          <a:solidFill>
                            <a:schemeClr val="bg1"/>
                          </a:solidFill>
                        </a:rPr>
                        <a:t>Identify trends and relationship</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A summary of your analysis</a:t>
                      </a:r>
                    </a:p>
                  </a:txBody>
                  <a:tcPr/>
                </a:tc>
                <a:extLst>
                  <a:ext uri="{0D108BD9-81ED-4DB2-BD59-A6C34878D82A}">
                    <a16:rowId xmlns:a16="http://schemas.microsoft.com/office/drawing/2014/main" val="2564740045"/>
                  </a:ext>
                </a:extLst>
              </a:tr>
            </a:tbl>
          </a:graphicData>
        </a:graphic>
      </p:graphicFrame>
    </p:spTree>
    <p:extLst>
      <p:ext uri="{BB962C8B-B14F-4D97-AF65-F5344CB8AC3E}">
        <p14:creationId xmlns:p14="http://schemas.microsoft.com/office/powerpoint/2010/main" val="82877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5: Share</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417204462"/>
              </p:ext>
            </p:extLst>
          </p:nvPr>
        </p:nvGraphicFramePr>
        <p:xfrm>
          <a:off x="514373" y="1076717"/>
          <a:ext cx="10808971" cy="497332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Share</a:t>
                      </a:r>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sz="1800" dirty="0">
                          <a:solidFill>
                            <a:schemeClr val="bg1"/>
                          </a:solidFill>
                        </a:rPr>
                        <a:t>Were you able to answer the question of how annual members and casual riders use </a:t>
                      </a:r>
                      <a:r>
                        <a:rPr lang="en-US" sz="1800" dirty="0" err="1">
                          <a:solidFill>
                            <a:schemeClr val="bg1"/>
                          </a:solidFill>
                        </a:rPr>
                        <a:t>cyclistic</a:t>
                      </a:r>
                      <a:r>
                        <a:rPr lang="en-US" sz="1800" dirty="0">
                          <a:solidFill>
                            <a:schemeClr val="bg1"/>
                          </a:solidFill>
                        </a:rPr>
                        <a:t> bikes differently?</a:t>
                      </a:r>
                    </a:p>
                    <a:p>
                      <a:pPr marL="285750" indent="-285750">
                        <a:buFont typeface="Arial" panose="020B0604020202020204" pitchFamily="34" charset="0"/>
                        <a:buChar char="•"/>
                      </a:pPr>
                      <a:r>
                        <a:rPr lang="en-US" sz="1800" dirty="0">
                          <a:solidFill>
                            <a:schemeClr val="bg1"/>
                          </a:solidFill>
                        </a:rPr>
                        <a:t>What story does your data tell?</a:t>
                      </a:r>
                    </a:p>
                    <a:p>
                      <a:pPr marL="285750" indent="-285750">
                        <a:buFont typeface="Arial" panose="020B0604020202020204" pitchFamily="34" charset="0"/>
                        <a:buChar char="•"/>
                      </a:pPr>
                      <a:r>
                        <a:rPr lang="en-US" sz="1800" dirty="0">
                          <a:solidFill>
                            <a:schemeClr val="bg1"/>
                          </a:solidFill>
                        </a:rPr>
                        <a:t>How do your findings relate to your original question?</a:t>
                      </a:r>
                    </a:p>
                    <a:p>
                      <a:pPr marL="285750" indent="-285750">
                        <a:buFont typeface="Arial" panose="020B0604020202020204" pitchFamily="34" charset="0"/>
                        <a:buChar char="•"/>
                      </a:pPr>
                      <a:r>
                        <a:rPr lang="en-US" sz="1800" dirty="0">
                          <a:solidFill>
                            <a:schemeClr val="bg1"/>
                          </a:solidFill>
                        </a:rPr>
                        <a:t>Who is your audience? What is the best way to communicate with them?</a:t>
                      </a:r>
                    </a:p>
                    <a:p>
                      <a:pPr marL="285750" indent="-285750">
                        <a:buFont typeface="Arial" panose="020B0604020202020204" pitchFamily="34" charset="0"/>
                        <a:buChar char="•"/>
                      </a:pPr>
                      <a:r>
                        <a:rPr lang="en-US" sz="1800" dirty="0">
                          <a:solidFill>
                            <a:schemeClr val="bg1"/>
                          </a:solidFill>
                        </a:rPr>
                        <a:t>Can data visualization help you share your findings?</a:t>
                      </a:r>
                    </a:p>
                    <a:p>
                      <a:pPr marL="285750" indent="-285750">
                        <a:buFont typeface="Arial" panose="020B0604020202020204" pitchFamily="34" charset="0"/>
                        <a:buChar char="•"/>
                      </a:pPr>
                      <a:r>
                        <a:rPr lang="en-US" sz="1800" dirty="0">
                          <a:solidFill>
                            <a:schemeClr val="bg1"/>
                          </a:solidFill>
                        </a:rPr>
                        <a:t>Is your presentation accessible to your audience?</a:t>
                      </a: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u="none" dirty="0">
                          <a:solidFill>
                            <a:schemeClr val="bg1"/>
                          </a:solidFill>
                        </a:rPr>
                        <a:t>Determine the best way to share your findings</a:t>
                      </a:r>
                    </a:p>
                    <a:p>
                      <a:pPr marL="285750" indent="-285750">
                        <a:buFont typeface="Arial" panose="020B0604020202020204" pitchFamily="34" charset="0"/>
                        <a:buChar char="•"/>
                      </a:pPr>
                      <a:r>
                        <a:rPr lang="en-US" u="none" dirty="0">
                          <a:solidFill>
                            <a:schemeClr val="bg1"/>
                          </a:solidFill>
                        </a:rPr>
                        <a:t>Create effective data </a:t>
                      </a:r>
                      <a:r>
                        <a:rPr lang="en-US" u="none" dirty="0" err="1">
                          <a:solidFill>
                            <a:schemeClr val="bg1"/>
                          </a:solidFill>
                        </a:rPr>
                        <a:t>visualisations</a:t>
                      </a:r>
                      <a:endParaRPr lang="en-US" u="none" dirty="0">
                        <a:solidFill>
                          <a:schemeClr val="bg1"/>
                        </a:solidFill>
                      </a:endParaRPr>
                    </a:p>
                    <a:p>
                      <a:pPr marL="285750" indent="-285750">
                        <a:buFont typeface="Arial" panose="020B0604020202020204" pitchFamily="34" charset="0"/>
                        <a:buChar char="•"/>
                      </a:pPr>
                      <a:r>
                        <a:rPr lang="en-US" u="none" dirty="0">
                          <a:solidFill>
                            <a:schemeClr val="bg1"/>
                          </a:solidFill>
                        </a:rPr>
                        <a:t>Present your findings</a:t>
                      </a:r>
                    </a:p>
                    <a:p>
                      <a:pPr marL="285750" indent="-285750">
                        <a:buFont typeface="Arial" panose="020B0604020202020204" pitchFamily="34" charset="0"/>
                        <a:buChar char="•"/>
                      </a:pPr>
                      <a:r>
                        <a:rPr lang="en-US" u="none" dirty="0">
                          <a:solidFill>
                            <a:schemeClr val="bg1"/>
                          </a:solidFill>
                        </a:rPr>
                        <a:t>Ensure your work is accessible</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Supporting </a:t>
                      </a:r>
                      <a:r>
                        <a:rPr lang="en-US" dirty="0" err="1">
                          <a:solidFill>
                            <a:schemeClr val="bg1"/>
                          </a:solidFill>
                        </a:rPr>
                        <a:t>visualisations</a:t>
                      </a:r>
                      <a:r>
                        <a:rPr lang="en-US" dirty="0">
                          <a:solidFill>
                            <a:schemeClr val="bg1"/>
                          </a:solidFill>
                        </a:rPr>
                        <a:t> and key findings</a:t>
                      </a:r>
                    </a:p>
                    <a:p>
                      <a:pPr marL="742950" marR="0" lvl="1"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400" dirty="0">
                          <a:solidFill>
                            <a:srgbClr val="E86E5C"/>
                          </a:solidFill>
                        </a:rPr>
                        <a:t>Refer to the main deck for details</a:t>
                      </a:r>
                    </a:p>
                  </a:txBody>
                  <a:tcPr/>
                </a:tc>
                <a:extLst>
                  <a:ext uri="{0D108BD9-81ED-4DB2-BD59-A6C34878D82A}">
                    <a16:rowId xmlns:a16="http://schemas.microsoft.com/office/drawing/2014/main" val="2564740045"/>
                  </a:ext>
                </a:extLst>
              </a:tr>
            </a:tbl>
          </a:graphicData>
        </a:graphic>
      </p:graphicFrame>
    </p:spTree>
    <p:extLst>
      <p:ext uri="{BB962C8B-B14F-4D97-AF65-F5344CB8AC3E}">
        <p14:creationId xmlns:p14="http://schemas.microsoft.com/office/powerpoint/2010/main" val="2533206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462889" y="381970"/>
            <a:ext cx="10860455" cy="523220"/>
          </a:xfrm>
          <a:prstGeom prst="rect">
            <a:avLst/>
          </a:prstGeom>
          <a:noFill/>
        </p:spPr>
        <p:txBody>
          <a:bodyPr wrap="square" rtlCol="0">
            <a:spAutoFit/>
          </a:bodyPr>
          <a:lstStyle/>
          <a:p>
            <a:pPr algn="just"/>
            <a:r>
              <a:rPr lang="en-US" sz="2800" b="1" dirty="0">
                <a:solidFill>
                  <a:schemeClr val="bg1"/>
                </a:solidFill>
              </a:rPr>
              <a:t>Step 6: Act</a:t>
            </a:r>
            <a:endParaRPr lang="en-US" sz="2800" dirty="0">
              <a:solidFill>
                <a:schemeClr val="bg1"/>
              </a:solidFill>
            </a:endParaRPr>
          </a:p>
        </p:txBody>
      </p:sp>
      <p:graphicFrame>
        <p:nvGraphicFramePr>
          <p:cNvPr id="2" name="Table 1">
            <a:extLst>
              <a:ext uri="{FF2B5EF4-FFF2-40B4-BE49-F238E27FC236}">
                <a16:creationId xmlns:a16="http://schemas.microsoft.com/office/drawing/2014/main" id="{B3E9C7FA-E2A0-8483-0C27-D9854FFA2AB8}"/>
              </a:ext>
            </a:extLst>
          </p:cNvPr>
          <p:cNvGraphicFramePr>
            <a:graphicFrameLocks noGrp="1"/>
          </p:cNvGraphicFramePr>
          <p:nvPr>
            <p:extLst>
              <p:ext uri="{D42A27DB-BD31-4B8C-83A1-F6EECF244321}">
                <p14:modId xmlns:p14="http://schemas.microsoft.com/office/powerpoint/2010/main" val="1668135015"/>
              </p:ext>
            </p:extLst>
          </p:nvPr>
        </p:nvGraphicFramePr>
        <p:xfrm>
          <a:off x="514373" y="1076717"/>
          <a:ext cx="10808971" cy="5369560"/>
        </p:xfrm>
        <a:graphic>
          <a:graphicData uri="http://schemas.openxmlformats.org/drawingml/2006/table">
            <a:tbl>
              <a:tblPr firstRow="1" bandRow="1">
                <a:tableStyleId>{69012ECD-51FC-41F1-AA8D-1B2483CD663E}</a:tableStyleId>
              </a:tblPr>
              <a:tblGrid>
                <a:gridCol w="10808971">
                  <a:extLst>
                    <a:ext uri="{9D8B030D-6E8A-4147-A177-3AD203B41FA5}">
                      <a16:colId xmlns:a16="http://schemas.microsoft.com/office/drawing/2014/main" val="4172171049"/>
                    </a:ext>
                  </a:extLst>
                </a:gridCol>
              </a:tblGrid>
              <a:tr h="370840">
                <a:tc>
                  <a:txBody>
                    <a:bodyPr/>
                    <a:lstStyle/>
                    <a:p>
                      <a:r>
                        <a:rPr lang="en-US" dirty="0"/>
                        <a:t>Case Study Roadmap: Act</a:t>
                      </a:r>
                    </a:p>
                  </a:txBody>
                  <a:tcPr/>
                </a:tc>
                <a:extLst>
                  <a:ext uri="{0D108BD9-81ED-4DB2-BD59-A6C34878D82A}">
                    <a16:rowId xmlns:a16="http://schemas.microsoft.com/office/drawing/2014/main" val="3648616577"/>
                  </a:ext>
                </a:extLst>
              </a:tr>
              <a:tr h="370840">
                <a:tc>
                  <a:txBody>
                    <a:bodyPr/>
                    <a:lstStyle/>
                    <a:p>
                      <a:r>
                        <a:rPr lang="en-US" b="0" u="sng" dirty="0">
                          <a:solidFill>
                            <a:schemeClr val="bg1"/>
                          </a:solidFill>
                        </a:rPr>
                        <a:t>Guiding Questions:</a:t>
                      </a:r>
                    </a:p>
                    <a:p>
                      <a:pPr marL="285750" indent="-285750">
                        <a:buFont typeface="Arial" panose="020B0604020202020204" pitchFamily="34" charset="0"/>
                        <a:buChar char="•"/>
                      </a:pPr>
                      <a:r>
                        <a:rPr lang="en-US" sz="1800" dirty="0">
                          <a:solidFill>
                            <a:schemeClr val="bg1"/>
                          </a:solidFill>
                        </a:rPr>
                        <a:t>What is your conclusion based on your analysis?</a:t>
                      </a:r>
                    </a:p>
                    <a:p>
                      <a:pPr marL="742950" lvl="1" indent="-285750">
                        <a:buFont typeface="Arial" panose="020B0604020202020204" pitchFamily="34" charset="0"/>
                        <a:buChar char="•"/>
                      </a:pPr>
                      <a:r>
                        <a:rPr lang="en-US" sz="1400" dirty="0">
                          <a:solidFill>
                            <a:srgbClr val="E86E5C"/>
                          </a:solidFill>
                        </a:rPr>
                        <a:t>There are clear differences in the duration of use, time of use, day of use, and month of use. We may utilize such differences to create subscription plans better catered to the leisure-focused customer archetypes</a:t>
                      </a:r>
                    </a:p>
                    <a:p>
                      <a:pPr marL="742950" lvl="1" indent="-285750">
                        <a:buFont typeface="Arial" panose="020B0604020202020204" pitchFamily="34" charset="0"/>
                        <a:buChar char="•"/>
                      </a:pPr>
                      <a:r>
                        <a:rPr lang="en-US" sz="1400" dirty="0">
                          <a:solidFill>
                            <a:srgbClr val="E86E5C"/>
                          </a:solidFill>
                        </a:rPr>
                        <a:t>Physical marketing assets can be placed at locations with the largest crowd for efficient use of marketing budgets.</a:t>
                      </a:r>
                      <a:endParaRPr lang="en-US" sz="1800" dirty="0">
                        <a:solidFill>
                          <a:srgbClr val="E86E5C"/>
                        </a:solidFill>
                      </a:endParaRPr>
                    </a:p>
                    <a:p>
                      <a:pPr marL="285750" indent="-285750">
                        <a:buFont typeface="Arial" panose="020B0604020202020204" pitchFamily="34" charset="0"/>
                        <a:buChar char="•"/>
                      </a:pPr>
                      <a:r>
                        <a:rPr lang="en-US" sz="1800" dirty="0">
                          <a:solidFill>
                            <a:schemeClr val="bg1"/>
                          </a:solidFill>
                        </a:rPr>
                        <a:t>How could your team and business apply your insights?</a:t>
                      </a:r>
                    </a:p>
                    <a:p>
                      <a:pPr marL="285750" indent="-285750">
                        <a:buFont typeface="Arial" panose="020B0604020202020204" pitchFamily="34" charset="0"/>
                        <a:buChar char="•"/>
                      </a:pPr>
                      <a:r>
                        <a:rPr lang="en-US" sz="1800" dirty="0">
                          <a:solidFill>
                            <a:schemeClr val="bg1"/>
                          </a:solidFill>
                        </a:rPr>
                        <a:t>What next steps would you and your stakeholders take based on your findings?</a:t>
                      </a:r>
                    </a:p>
                    <a:p>
                      <a:pPr marL="285750" indent="-285750">
                        <a:buFont typeface="Arial" panose="020B0604020202020204" pitchFamily="34" charset="0"/>
                        <a:buChar char="•"/>
                      </a:pPr>
                      <a:r>
                        <a:rPr lang="en-US" sz="1800" dirty="0">
                          <a:solidFill>
                            <a:schemeClr val="bg1"/>
                          </a:solidFill>
                        </a:rPr>
                        <a:t>Is there additional data you could use to expand your findings?</a:t>
                      </a:r>
                    </a:p>
                    <a:p>
                      <a:pPr marL="742950" lvl="1" indent="-285750">
                        <a:buFont typeface="Arial" panose="020B0604020202020204" pitchFamily="34" charset="0"/>
                        <a:buChar char="•"/>
                      </a:pPr>
                      <a:r>
                        <a:rPr lang="en-US" sz="1400" dirty="0">
                          <a:solidFill>
                            <a:srgbClr val="E86E5C"/>
                          </a:solidFill>
                        </a:rPr>
                        <a:t>Definitely. Our ultimate goal is to design marketing strategies to convert casual riders to annual members. We need to understand our customer demographics and effectively utilize marketing budget to attract them in the appropriate channel, such as social media apps, television, print, or physical marketing assets.</a:t>
                      </a:r>
                    </a:p>
                    <a:p>
                      <a:pPr marL="742950" lvl="1" indent="-285750">
                        <a:buFont typeface="Arial" panose="020B0604020202020204" pitchFamily="34" charset="0"/>
                        <a:buChar char="•"/>
                      </a:pPr>
                      <a:r>
                        <a:rPr lang="en-US" sz="1400" dirty="0">
                          <a:solidFill>
                            <a:srgbClr val="E86E5C"/>
                          </a:solidFill>
                        </a:rPr>
                        <a:t>We can take a poll to understand how and why existing members are inclined to join as a member, and use these insights to tailor a plan non-members</a:t>
                      </a:r>
                      <a:endParaRPr lang="en-US" sz="1800" dirty="0">
                        <a:solidFill>
                          <a:srgbClr val="E86E5C"/>
                        </a:solidFill>
                      </a:endParaRPr>
                    </a:p>
                  </a:txBody>
                  <a:tcPr/>
                </a:tc>
                <a:extLst>
                  <a:ext uri="{0D108BD9-81ED-4DB2-BD59-A6C34878D82A}">
                    <a16:rowId xmlns:a16="http://schemas.microsoft.com/office/drawing/2014/main" val="3929536419"/>
                  </a:ext>
                </a:extLst>
              </a:tr>
              <a:tr h="370840">
                <a:tc>
                  <a:txBody>
                    <a:bodyPr/>
                    <a:lstStyle/>
                    <a:p>
                      <a:r>
                        <a:rPr lang="en-US" u="sng" dirty="0">
                          <a:solidFill>
                            <a:schemeClr val="bg1"/>
                          </a:solidFill>
                        </a:rPr>
                        <a:t>Key Tasks</a:t>
                      </a:r>
                    </a:p>
                    <a:p>
                      <a:pPr marL="285750" indent="-285750">
                        <a:buFont typeface="Arial" panose="020B0604020202020204" pitchFamily="34" charset="0"/>
                        <a:buChar char="•"/>
                      </a:pPr>
                      <a:r>
                        <a:rPr lang="en-US" u="none" dirty="0">
                          <a:solidFill>
                            <a:schemeClr val="bg1"/>
                          </a:solidFill>
                        </a:rPr>
                        <a:t>Create a portfolio</a:t>
                      </a:r>
                    </a:p>
                    <a:p>
                      <a:pPr marL="285750" indent="-285750">
                        <a:buFont typeface="Arial" panose="020B0604020202020204" pitchFamily="34" charset="0"/>
                        <a:buChar char="•"/>
                      </a:pPr>
                      <a:r>
                        <a:rPr lang="en-US" u="none" dirty="0">
                          <a:solidFill>
                            <a:schemeClr val="bg1"/>
                          </a:solidFill>
                        </a:rPr>
                        <a:t>Add your case study</a:t>
                      </a:r>
                    </a:p>
                    <a:p>
                      <a:pPr marL="285750" indent="-285750">
                        <a:buFont typeface="Arial" panose="020B0604020202020204" pitchFamily="34" charset="0"/>
                        <a:buChar char="•"/>
                      </a:pPr>
                      <a:r>
                        <a:rPr lang="en-US" u="none" dirty="0" err="1">
                          <a:solidFill>
                            <a:schemeClr val="bg1"/>
                          </a:solidFill>
                        </a:rPr>
                        <a:t>Practise</a:t>
                      </a:r>
                      <a:r>
                        <a:rPr lang="en-US" u="none" dirty="0">
                          <a:solidFill>
                            <a:schemeClr val="bg1"/>
                          </a:solidFill>
                        </a:rPr>
                        <a:t> presenting your case study to a friend/ family member</a:t>
                      </a:r>
                    </a:p>
                  </a:txBody>
                  <a:tcPr/>
                </a:tc>
                <a:extLst>
                  <a:ext uri="{0D108BD9-81ED-4DB2-BD59-A6C34878D82A}">
                    <a16:rowId xmlns:a16="http://schemas.microsoft.com/office/drawing/2014/main" val="1118432433"/>
                  </a:ext>
                </a:extLst>
              </a:tr>
              <a:tr h="370840">
                <a:tc>
                  <a:txBody>
                    <a:bodyPr/>
                    <a:lstStyle/>
                    <a:p>
                      <a:r>
                        <a:rPr lang="en-US" u="sng" dirty="0">
                          <a:solidFill>
                            <a:schemeClr val="bg1"/>
                          </a:solidFill>
                        </a:rPr>
                        <a:t>Deliverables</a:t>
                      </a:r>
                    </a:p>
                    <a:p>
                      <a:pPr marL="285750" indent="-285750">
                        <a:buFont typeface="Wingdings" pitchFamily="2" charset="2"/>
                        <a:buChar char="q"/>
                      </a:pPr>
                      <a:r>
                        <a:rPr lang="en-US" dirty="0">
                          <a:solidFill>
                            <a:schemeClr val="bg1"/>
                          </a:solidFill>
                        </a:rPr>
                        <a:t>Top 3 recommendations based on your findings</a:t>
                      </a:r>
                    </a:p>
                  </a:txBody>
                  <a:tcPr/>
                </a:tc>
                <a:extLst>
                  <a:ext uri="{0D108BD9-81ED-4DB2-BD59-A6C34878D82A}">
                    <a16:rowId xmlns:a16="http://schemas.microsoft.com/office/drawing/2014/main" val="2564740045"/>
                  </a:ext>
                </a:extLst>
              </a:tr>
            </a:tbl>
          </a:graphicData>
        </a:graphic>
      </p:graphicFrame>
      <p:sp>
        <p:nvSpPr>
          <p:cNvPr id="10" name="TextBox 9">
            <a:extLst>
              <a:ext uri="{FF2B5EF4-FFF2-40B4-BE49-F238E27FC236}">
                <a16:creationId xmlns:a16="http://schemas.microsoft.com/office/drawing/2014/main" id="{BD9D1C8C-4D5D-00B5-F116-BCA67707BF98}"/>
              </a:ext>
            </a:extLst>
          </p:cNvPr>
          <p:cNvSpPr txBox="1"/>
          <p:nvPr/>
        </p:nvSpPr>
        <p:spPr>
          <a:xfrm>
            <a:off x="8958516" y="4548670"/>
            <a:ext cx="3153103" cy="1384995"/>
          </a:xfrm>
          <a:prstGeom prst="rect">
            <a:avLst/>
          </a:prstGeom>
          <a:noFill/>
        </p:spPr>
        <p:txBody>
          <a:bodyPr wrap="square">
            <a:spAutoFit/>
          </a:bodyPr>
          <a:lstStyle/>
          <a:p>
            <a:r>
              <a:rPr lang="en-US" sz="1400" u="sng" dirty="0">
                <a:solidFill>
                  <a:srgbClr val="E86E5C"/>
                </a:solidFill>
              </a:rPr>
              <a:t>Further Questions</a:t>
            </a:r>
          </a:p>
          <a:p>
            <a:pPr marL="285750" indent="-285750">
              <a:buFont typeface="Arial" panose="020B0604020202020204" pitchFamily="34" charset="0"/>
              <a:buChar char="•"/>
            </a:pPr>
            <a:r>
              <a:rPr lang="en-US" sz="1400" dirty="0">
                <a:solidFill>
                  <a:srgbClr val="E86E5C"/>
                </a:solidFill>
              </a:rPr>
              <a:t>Why would casual buyers buy annual membership? </a:t>
            </a:r>
          </a:p>
          <a:p>
            <a:pPr marL="285750" indent="-285750">
              <a:buFont typeface="Arial" panose="020B0604020202020204" pitchFamily="34" charset="0"/>
              <a:buChar char="•"/>
            </a:pPr>
            <a:r>
              <a:rPr lang="en-US" sz="1400" dirty="0">
                <a:solidFill>
                  <a:srgbClr val="E86E5C"/>
                </a:solidFill>
              </a:rPr>
              <a:t>How can Cyclistic use digital media influence casual riders to become annual members</a:t>
            </a:r>
          </a:p>
        </p:txBody>
      </p:sp>
    </p:spTree>
    <p:extLst>
      <p:ext uri="{BB962C8B-B14F-4D97-AF65-F5344CB8AC3E}">
        <p14:creationId xmlns:p14="http://schemas.microsoft.com/office/powerpoint/2010/main" val="389611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red squares with black text&#10;&#10;Description automatically generated">
            <a:extLst>
              <a:ext uri="{FF2B5EF4-FFF2-40B4-BE49-F238E27FC236}">
                <a16:creationId xmlns:a16="http://schemas.microsoft.com/office/drawing/2014/main" id="{CD69C9FB-8BA9-A66B-7DF8-0AA84F4F1CCD}"/>
              </a:ext>
            </a:extLst>
          </p:cNvPr>
          <p:cNvPicPr>
            <a:picLocks noChangeAspect="1"/>
          </p:cNvPicPr>
          <p:nvPr/>
        </p:nvPicPr>
        <p:blipFill>
          <a:blip r:embed="rId3"/>
          <a:stretch>
            <a:fillRect/>
          </a:stretch>
        </p:blipFill>
        <p:spPr>
          <a:xfrm>
            <a:off x="6096000" y="1922386"/>
            <a:ext cx="5326366" cy="3164400"/>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D3BE8DE8-FDEC-30F8-A26A-B3DBABA39A7E}"/>
              </a:ext>
            </a:extLst>
          </p:cNvPr>
          <p:cNvPicPr>
            <a:picLocks noChangeAspect="1"/>
          </p:cNvPicPr>
          <p:nvPr/>
        </p:nvPicPr>
        <p:blipFill>
          <a:blip r:embed="rId4"/>
          <a:stretch>
            <a:fillRect/>
          </a:stretch>
        </p:blipFill>
        <p:spPr>
          <a:xfrm>
            <a:off x="603218" y="1933186"/>
            <a:ext cx="5315643" cy="3153600"/>
          </a:xfrm>
          <a:prstGeom prst="rect">
            <a:avLst/>
          </a:prstGeom>
        </p:spPr>
      </p:pic>
      <p:sp>
        <p:nvSpPr>
          <p:cNvPr id="8" name="TextBox 7">
            <a:extLst>
              <a:ext uri="{FF2B5EF4-FFF2-40B4-BE49-F238E27FC236}">
                <a16:creationId xmlns:a16="http://schemas.microsoft.com/office/drawing/2014/main" id="{858C4B19-7D9D-39B1-3D61-66A8855D1066}"/>
              </a:ext>
            </a:extLst>
          </p:cNvPr>
          <p:cNvSpPr txBox="1"/>
          <p:nvPr/>
        </p:nvSpPr>
        <p:spPr>
          <a:xfrm>
            <a:off x="285750" y="321010"/>
            <a:ext cx="11266221" cy="954107"/>
          </a:xfrm>
          <a:prstGeom prst="rect">
            <a:avLst/>
          </a:prstGeom>
          <a:noFill/>
        </p:spPr>
        <p:txBody>
          <a:bodyPr wrap="square" rtlCol="0">
            <a:spAutoFit/>
          </a:bodyPr>
          <a:lstStyle/>
          <a:p>
            <a:r>
              <a:rPr lang="en-US" sz="2800" b="1" dirty="0">
                <a:solidFill>
                  <a:schemeClr val="bg1"/>
                </a:solidFill>
              </a:rPr>
              <a:t>Difference: </a:t>
            </a:r>
            <a:r>
              <a:rPr lang="en-US" sz="2800" dirty="0">
                <a:solidFill>
                  <a:schemeClr val="bg1"/>
                </a:solidFill>
              </a:rPr>
              <a:t>Members accounted 63% of all rides in 2023, but rode for a shorter mean duration compared to casual riders</a:t>
            </a:r>
          </a:p>
        </p:txBody>
      </p:sp>
      <p:sp>
        <p:nvSpPr>
          <p:cNvPr id="2" name="TextBox 1">
            <a:extLst>
              <a:ext uri="{FF2B5EF4-FFF2-40B4-BE49-F238E27FC236}">
                <a16:creationId xmlns:a16="http://schemas.microsoft.com/office/drawing/2014/main" id="{1C44211D-86C8-71C3-8F5D-CF0BC3B2E8E5}"/>
              </a:ext>
            </a:extLst>
          </p:cNvPr>
          <p:cNvSpPr txBox="1"/>
          <p:nvPr/>
        </p:nvSpPr>
        <p:spPr>
          <a:xfrm>
            <a:off x="320542" y="5890659"/>
            <a:ext cx="11266221" cy="646331"/>
          </a:xfrm>
          <a:prstGeom prst="rect">
            <a:avLst/>
          </a:prstGeom>
          <a:noFill/>
        </p:spPr>
        <p:txBody>
          <a:bodyPr wrap="square" rtlCol="0">
            <a:spAutoFit/>
          </a:bodyPr>
          <a:lstStyle/>
          <a:p>
            <a:r>
              <a:rPr lang="en-US" dirty="0">
                <a:solidFill>
                  <a:schemeClr val="bg1"/>
                </a:solidFill>
              </a:rPr>
              <a:t>Mean ride duration for members was consistently found to be shorter on different days, and different times of day (Refer to appendix A1 and A2)</a:t>
            </a:r>
          </a:p>
        </p:txBody>
      </p:sp>
    </p:spTree>
    <p:extLst>
      <p:ext uri="{BB962C8B-B14F-4D97-AF65-F5344CB8AC3E}">
        <p14:creationId xmlns:p14="http://schemas.microsoft.com/office/powerpoint/2010/main" val="285207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4211D-86C8-71C3-8F5D-CF0BC3B2E8E5}"/>
              </a:ext>
            </a:extLst>
          </p:cNvPr>
          <p:cNvSpPr txBox="1"/>
          <p:nvPr/>
        </p:nvSpPr>
        <p:spPr>
          <a:xfrm>
            <a:off x="1951267" y="5890659"/>
            <a:ext cx="7935184" cy="646331"/>
          </a:xfrm>
          <a:prstGeom prst="rect">
            <a:avLst/>
          </a:prstGeom>
          <a:noFill/>
        </p:spPr>
        <p:txBody>
          <a:bodyPr wrap="square" rtlCol="0">
            <a:spAutoFit/>
          </a:bodyPr>
          <a:lstStyle/>
          <a:p>
            <a:r>
              <a:rPr lang="en-US" b="1" dirty="0">
                <a:solidFill>
                  <a:srgbClr val="E86E5C"/>
                </a:solidFill>
              </a:rPr>
              <a:t>Casual Riders</a:t>
            </a:r>
            <a:r>
              <a:rPr lang="en-US" dirty="0">
                <a:solidFill>
                  <a:schemeClr val="bg1"/>
                </a:solidFill>
              </a:rPr>
              <a:t>: </a:t>
            </a:r>
            <a:r>
              <a:rPr lang="en-US" b="1" dirty="0">
                <a:solidFill>
                  <a:schemeClr val="bg1"/>
                </a:solidFill>
              </a:rPr>
              <a:t>59% </a:t>
            </a:r>
            <a:r>
              <a:rPr lang="en-US" dirty="0">
                <a:solidFill>
                  <a:schemeClr val="bg1"/>
                </a:solidFill>
              </a:rPr>
              <a:t>of rides were taken on Mon – Thu; </a:t>
            </a:r>
            <a:r>
              <a:rPr lang="en-US" b="1" dirty="0">
                <a:solidFill>
                  <a:schemeClr val="bg1"/>
                </a:solidFill>
              </a:rPr>
              <a:t>41% </a:t>
            </a:r>
            <a:r>
              <a:rPr lang="en-US" dirty="0">
                <a:solidFill>
                  <a:schemeClr val="bg1"/>
                </a:solidFill>
              </a:rPr>
              <a:t>on Fri - Sun</a:t>
            </a:r>
            <a:endParaRPr lang="en-US" b="1" dirty="0">
              <a:solidFill>
                <a:schemeClr val="bg1"/>
              </a:solidFill>
            </a:endParaRPr>
          </a:p>
          <a:p>
            <a:r>
              <a:rPr lang="en-US" dirty="0">
                <a:solidFill>
                  <a:schemeClr val="bg1"/>
                </a:solidFill>
              </a:rPr>
              <a:t>       </a:t>
            </a:r>
            <a:r>
              <a:rPr lang="en-US" b="1" dirty="0">
                <a:solidFill>
                  <a:srgbClr val="5DA1CA"/>
                </a:solidFill>
              </a:rPr>
              <a:t>Members</a:t>
            </a:r>
            <a:r>
              <a:rPr lang="en-US" dirty="0">
                <a:solidFill>
                  <a:schemeClr val="bg1"/>
                </a:solidFill>
              </a:rPr>
              <a:t>: </a:t>
            </a:r>
            <a:r>
              <a:rPr lang="en-US" b="1" dirty="0">
                <a:solidFill>
                  <a:schemeClr val="bg1"/>
                </a:solidFill>
              </a:rPr>
              <a:t>62%</a:t>
            </a:r>
            <a:r>
              <a:rPr lang="en-US" dirty="0">
                <a:solidFill>
                  <a:schemeClr val="bg1"/>
                </a:solidFill>
              </a:rPr>
              <a:t> of rides were taken on Mon – Thu; </a:t>
            </a:r>
            <a:r>
              <a:rPr lang="en-US" b="1" dirty="0">
                <a:solidFill>
                  <a:schemeClr val="bg1"/>
                </a:solidFill>
              </a:rPr>
              <a:t>38%</a:t>
            </a:r>
            <a:r>
              <a:rPr lang="en-US" dirty="0">
                <a:solidFill>
                  <a:schemeClr val="bg1"/>
                </a:solidFill>
              </a:rPr>
              <a:t> on Fri - Sun</a:t>
            </a:r>
          </a:p>
        </p:txBody>
      </p:sp>
      <p:sp>
        <p:nvSpPr>
          <p:cNvPr id="4" name="TextBox 3">
            <a:extLst>
              <a:ext uri="{FF2B5EF4-FFF2-40B4-BE49-F238E27FC236}">
                <a16:creationId xmlns:a16="http://schemas.microsoft.com/office/drawing/2014/main" id="{4725A8A4-875D-A802-EDFA-384727DE9BBA}"/>
              </a:ext>
            </a:extLst>
          </p:cNvPr>
          <p:cNvSpPr txBox="1"/>
          <p:nvPr/>
        </p:nvSpPr>
        <p:spPr>
          <a:xfrm>
            <a:off x="285749" y="321010"/>
            <a:ext cx="11266221" cy="954107"/>
          </a:xfrm>
          <a:prstGeom prst="rect">
            <a:avLst/>
          </a:prstGeom>
          <a:noFill/>
        </p:spPr>
        <p:txBody>
          <a:bodyPr wrap="square" rtlCol="0">
            <a:spAutoFit/>
          </a:bodyPr>
          <a:lstStyle/>
          <a:p>
            <a:pPr algn="just"/>
            <a:r>
              <a:rPr lang="en-US" sz="2800" b="1" dirty="0">
                <a:solidFill>
                  <a:schemeClr val="bg1"/>
                </a:solidFill>
              </a:rPr>
              <a:t>Difference: </a:t>
            </a:r>
            <a:r>
              <a:rPr lang="en-US" sz="2800" dirty="0">
                <a:solidFill>
                  <a:schemeClr val="bg1"/>
                </a:solidFill>
              </a:rPr>
              <a:t>Members rode more on weekdays but less on weekends. Casual riders showed the opposite trend</a:t>
            </a:r>
          </a:p>
        </p:txBody>
      </p:sp>
      <p:pic>
        <p:nvPicPr>
          <p:cNvPr id="9" name="Picture 8" descr="A graph with red and blue lines&#10;&#10;Description automatically generated">
            <a:extLst>
              <a:ext uri="{FF2B5EF4-FFF2-40B4-BE49-F238E27FC236}">
                <a16:creationId xmlns:a16="http://schemas.microsoft.com/office/drawing/2014/main" id="{F23B4CE1-DA4A-8157-3DA7-2AF62DF90A58}"/>
              </a:ext>
            </a:extLst>
          </p:cNvPr>
          <p:cNvPicPr>
            <a:picLocks noChangeAspect="1"/>
          </p:cNvPicPr>
          <p:nvPr/>
        </p:nvPicPr>
        <p:blipFill>
          <a:blip r:embed="rId2"/>
          <a:stretch>
            <a:fillRect/>
          </a:stretch>
        </p:blipFill>
        <p:spPr>
          <a:xfrm>
            <a:off x="2032659" y="1322670"/>
            <a:ext cx="7772400" cy="4567989"/>
          </a:xfrm>
          <a:prstGeom prst="rect">
            <a:avLst/>
          </a:prstGeom>
        </p:spPr>
      </p:pic>
      <p:sp>
        <p:nvSpPr>
          <p:cNvPr id="10" name="TextBox 9">
            <a:extLst>
              <a:ext uri="{FF2B5EF4-FFF2-40B4-BE49-F238E27FC236}">
                <a16:creationId xmlns:a16="http://schemas.microsoft.com/office/drawing/2014/main" id="{2321B721-7DFC-27B8-44B0-2538D5767DCA}"/>
              </a:ext>
            </a:extLst>
          </p:cNvPr>
          <p:cNvSpPr txBox="1"/>
          <p:nvPr/>
        </p:nvSpPr>
        <p:spPr>
          <a:xfrm>
            <a:off x="7306492" y="1637507"/>
            <a:ext cx="966931" cy="276999"/>
          </a:xfrm>
          <a:prstGeom prst="rect">
            <a:avLst/>
          </a:prstGeom>
          <a:noFill/>
        </p:spPr>
        <p:txBody>
          <a:bodyPr wrap="none" rtlCol="0">
            <a:spAutoFit/>
          </a:bodyPr>
          <a:lstStyle/>
          <a:p>
            <a:r>
              <a:rPr lang="en-US" sz="1200" dirty="0">
                <a:solidFill>
                  <a:schemeClr val="bg1"/>
                </a:solidFill>
              </a:rPr>
              <a:t>Weekends</a:t>
            </a:r>
          </a:p>
        </p:txBody>
      </p:sp>
    </p:spTree>
    <p:extLst>
      <p:ext uri="{BB962C8B-B14F-4D97-AF65-F5344CB8AC3E}">
        <p14:creationId xmlns:p14="http://schemas.microsoft.com/office/powerpoint/2010/main" val="6191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5A8A4-875D-A802-EDFA-384727DE9BBA}"/>
              </a:ext>
            </a:extLst>
          </p:cNvPr>
          <p:cNvSpPr txBox="1"/>
          <p:nvPr/>
        </p:nvSpPr>
        <p:spPr>
          <a:xfrm>
            <a:off x="285749" y="321010"/>
            <a:ext cx="11266221" cy="954107"/>
          </a:xfrm>
          <a:prstGeom prst="rect">
            <a:avLst/>
          </a:prstGeom>
          <a:noFill/>
        </p:spPr>
        <p:txBody>
          <a:bodyPr wrap="square" rtlCol="0">
            <a:spAutoFit/>
          </a:bodyPr>
          <a:lstStyle/>
          <a:p>
            <a:pPr algn="just"/>
            <a:r>
              <a:rPr lang="en-US" sz="2800" b="1" dirty="0">
                <a:solidFill>
                  <a:schemeClr val="bg1"/>
                </a:solidFill>
              </a:rPr>
              <a:t>Difference:</a:t>
            </a:r>
            <a:r>
              <a:rPr lang="en-US" sz="2800" dirty="0">
                <a:solidFill>
                  <a:schemeClr val="bg1"/>
                </a:solidFill>
              </a:rPr>
              <a:t> Casual riders were twice as likely to return bikes to the same station compared to members</a:t>
            </a:r>
          </a:p>
        </p:txBody>
      </p:sp>
      <p:pic>
        <p:nvPicPr>
          <p:cNvPr id="3" name="Picture 2" descr="A blue and pink stripes&#10;&#10;Description automatically generated">
            <a:extLst>
              <a:ext uri="{FF2B5EF4-FFF2-40B4-BE49-F238E27FC236}">
                <a16:creationId xmlns:a16="http://schemas.microsoft.com/office/drawing/2014/main" id="{F5DF723C-1B47-8D9C-551D-4AE3146E3748}"/>
              </a:ext>
            </a:extLst>
          </p:cNvPr>
          <p:cNvPicPr>
            <a:picLocks noChangeAspect="1"/>
          </p:cNvPicPr>
          <p:nvPr/>
        </p:nvPicPr>
        <p:blipFill>
          <a:blip r:embed="rId2"/>
          <a:stretch>
            <a:fillRect/>
          </a:stretch>
        </p:blipFill>
        <p:spPr>
          <a:xfrm>
            <a:off x="2502084" y="1676433"/>
            <a:ext cx="6833549" cy="4130167"/>
          </a:xfrm>
          <a:prstGeom prst="rect">
            <a:avLst/>
          </a:prstGeom>
        </p:spPr>
      </p:pic>
      <p:sp>
        <p:nvSpPr>
          <p:cNvPr id="5" name="TextBox 4">
            <a:extLst>
              <a:ext uri="{FF2B5EF4-FFF2-40B4-BE49-F238E27FC236}">
                <a16:creationId xmlns:a16="http://schemas.microsoft.com/office/drawing/2014/main" id="{39911CBE-E254-5964-BC7A-9D259C1061CE}"/>
              </a:ext>
            </a:extLst>
          </p:cNvPr>
          <p:cNvSpPr txBox="1"/>
          <p:nvPr/>
        </p:nvSpPr>
        <p:spPr>
          <a:xfrm>
            <a:off x="320542" y="5890659"/>
            <a:ext cx="11266221" cy="646331"/>
          </a:xfrm>
          <a:prstGeom prst="rect">
            <a:avLst/>
          </a:prstGeom>
          <a:noFill/>
        </p:spPr>
        <p:txBody>
          <a:bodyPr wrap="square" rtlCol="0">
            <a:spAutoFit/>
          </a:bodyPr>
          <a:lstStyle/>
          <a:p>
            <a:r>
              <a:rPr lang="en-US" dirty="0">
                <a:solidFill>
                  <a:schemeClr val="bg1"/>
                </a:solidFill>
              </a:rPr>
              <a:t>Customers who commute will loan their bikes from one station and return their bikes at another station, and therefore are less likely to return bikes at the same station.</a:t>
            </a:r>
          </a:p>
        </p:txBody>
      </p:sp>
    </p:spTree>
    <p:extLst>
      <p:ext uri="{BB962C8B-B14F-4D97-AF65-F5344CB8AC3E}">
        <p14:creationId xmlns:p14="http://schemas.microsoft.com/office/powerpoint/2010/main" val="61051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24C1F1-7C9F-E672-A8E4-5894D15AD386}"/>
              </a:ext>
            </a:extLst>
          </p:cNvPr>
          <p:cNvSpPr txBox="1"/>
          <p:nvPr/>
        </p:nvSpPr>
        <p:spPr>
          <a:xfrm>
            <a:off x="285749" y="321010"/>
            <a:ext cx="11266221" cy="954107"/>
          </a:xfrm>
          <a:prstGeom prst="rect">
            <a:avLst/>
          </a:prstGeom>
          <a:noFill/>
        </p:spPr>
        <p:txBody>
          <a:bodyPr wrap="square" rtlCol="0">
            <a:spAutoFit/>
          </a:bodyPr>
          <a:lstStyle/>
          <a:p>
            <a:pPr algn="just"/>
            <a:r>
              <a:rPr lang="en-US" sz="2800" b="1" dirty="0">
                <a:solidFill>
                  <a:schemeClr val="bg1"/>
                </a:solidFill>
              </a:rPr>
              <a:t>Difference:</a:t>
            </a:r>
            <a:r>
              <a:rPr lang="en-US" sz="2800" dirty="0">
                <a:solidFill>
                  <a:schemeClr val="bg1"/>
                </a:solidFill>
              </a:rPr>
              <a:t> Top 10 Most Popular Stations for Members are Located Inland Compared to that for Casual Riders</a:t>
            </a:r>
          </a:p>
        </p:txBody>
      </p:sp>
      <p:pic>
        <p:nvPicPr>
          <p:cNvPr id="13" name="Picture 12" descr="A map of a city with red and blue pins&#10;&#10;Description automatically generated">
            <a:extLst>
              <a:ext uri="{FF2B5EF4-FFF2-40B4-BE49-F238E27FC236}">
                <a16:creationId xmlns:a16="http://schemas.microsoft.com/office/drawing/2014/main" id="{4535E439-4FD6-67BC-4A6D-15926E50EC9A}"/>
              </a:ext>
            </a:extLst>
          </p:cNvPr>
          <p:cNvPicPr>
            <a:picLocks noChangeAspect="1"/>
          </p:cNvPicPr>
          <p:nvPr/>
        </p:nvPicPr>
        <p:blipFill>
          <a:blip r:embed="rId2"/>
          <a:stretch>
            <a:fillRect/>
          </a:stretch>
        </p:blipFill>
        <p:spPr>
          <a:xfrm>
            <a:off x="5871536" y="1275117"/>
            <a:ext cx="5680434" cy="5582883"/>
          </a:xfrm>
          <a:prstGeom prst="rect">
            <a:avLst/>
          </a:prstGeom>
        </p:spPr>
      </p:pic>
      <p:sp>
        <p:nvSpPr>
          <p:cNvPr id="11" name="TextBox 10">
            <a:extLst>
              <a:ext uri="{FF2B5EF4-FFF2-40B4-BE49-F238E27FC236}">
                <a16:creationId xmlns:a16="http://schemas.microsoft.com/office/drawing/2014/main" id="{0B70B0E9-D655-01F9-35CA-B1845D6CDB73}"/>
              </a:ext>
            </a:extLst>
          </p:cNvPr>
          <p:cNvSpPr txBox="1"/>
          <p:nvPr/>
        </p:nvSpPr>
        <p:spPr>
          <a:xfrm>
            <a:off x="6096000" y="6273946"/>
            <a:ext cx="1976823" cy="369332"/>
          </a:xfrm>
          <a:prstGeom prst="rect">
            <a:avLst/>
          </a:prstGeom>
          <a:solidFill>
            <a:schemeClr val="tx1">
              <a:lumMod val="85000"/>
            </a:schemeClr>
          </a:solid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Interactive Map</a:t>
            </a:r>
            <a:endParaRPr lang="en-US" dirty="0">
              <a:solidFill>
                <a:schemeClr val="bg1"/>
              </a:solidFill>
            </a:endParaRPr>
          </a:p>
        </p:txBody>
      </p:sp>
      <p:sp>
        <p:nvSpPr>
          <p:cNvPr id="15" name="TextBox 14">
            <a:extLst>
              <a:ext uri="{FF2B5EF4-FFF2-40B4-BE49-F238E27FC236}">
                <a16:creationId xmlns:a16="http://schemas.microsoft.com/office/drawing/2014/main" id="{AFFA54B5-6983-A52C-1C5E-065DC107ECE1}"/>
              </a:ext>
            </a:extLst>
          </p:cNvPr>
          <p:cNvSpPr txBox="1"/>
          <p:nvPr/>
        </p:nvSpPr>
        <p:spPr>
          <a:xfrm>
            <a:off x="285749" y="1971800"/>
            <a:ext cx="5383572"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Information can be used to plan for placements of physical marketing assets</a:t>
            </a:r>
          </a:p>
        </p:txBody>
      </p:sp>
    </p:spTree>
    <p:extLst>
      <p:ext uri="{BB962C8B-B14F-4D97-AF65-F5344CB8AC3E}">
        <p14:creationId xmlns:p14="http://schemas.microsoft.com/office/powerpoint/2010/main" val="128132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136EF-0C39-3E9E-DD36-E2E536FE2419}"/>
              </a:ext>
            </a:extLst>
          </p:cNvPr>
          <p:cNvSpPr txBox="1"/>
          <p:nvPr/>
        </p:nvSpPr>
        <p:spPr>
          <a:xfrm>
            <a:off x="285749" y="321010"/>
            <a:ext cx="11266221" cy="954107"/>
          </a:xfrm>
          <a:prstGeom prst="rect">
            <a:avLst/>
          </a:prstGeom>
          <a:noFill/>
        </p:spPr>
        <p:txBody>
          <a:bodyPr wrap="square" rtlCol="0">
            <a:spAutoFit/>
          </a:bodyPr>
          <a:lstStyle/>
          <a:p>
            <a:r>
              <a:rPr lang="en-US" sz="2800" b="1" dirty="0">
                <a:solidFill>
                  <a:schemeClr val="bg1"/>
                </a:solidFill>
              </a:rPr>
              <a:t>Similarity: </a:t>
            </a:r>
            <a:r>
              <a:rPr lang="en-US" sz="2800" dirty="0">
                <a:solidFill>
                  <a:schemeClr val="bg1"/>
                </a:solidFill>
              </a:rPr>
              <a:t>Both members and casual riders preferred electric bikes. Casual members did not use docked bikes</a:t>
            </a:r>
          </a:p>
        </p:txBody>
      </p:sp>
      <p:sp>
        <p:nvSpPr>
          <p:cNvPr id="9" name="TextBox 8">
            <a:extLst>
              <a:ext uri="{FF2B5EF4-FFF2-40B4-BE49-F238E27FC236}">
                <a16:creationId xmlns:a16="http://schemas.microsoft.com/office/drawing/2014/main" id="{A73F6E12-7F20-4C04-F4C7-399B9E77D527}"/>
              </a:ext>
            </a:extLst>
          </p:cNvPr>
          <p:cNvSpPr txBox="1"/>
          <p:nvPr/>
        </p:nvSpPr>
        <p:spPr>
          <a:xfrm>
            <a:off x="1458686" y="5794865"/>
            <a:ext cx="9274628" cy="646331"/>
          </a:xfrm>
          <a:prstGeom prst="rect">
            <a:avLst/>
          </a:prstGeom>
          <a:noFill/>
        </p:spPr>
        <p:txBody>
          <a:bodyPr wrap="square" rtlCol="0">
            <a:spAutoFit/>
          </a:bodyPr>
          <a:lstStyle/>
          <a:p>
            <a:r>
              <a:rPr lang="en-US" b="1" dirty="0">
                <a:solidFill>
                  <a:srgbClr val="E86E5C"/>
                </a:solidFill>
              </a:rPr>
              <a:t>Casual Riders</a:t>
            </a:r>
            <a:r>
              <a:rPr lang="en-US" dirty="0">
                <a:solidFill>
                  <a:schemeClr val="bg1"/>
                </a:solidFill>
              </a:rPr>
              <a:t>: </a:t>
            </a:r>
            <a:r>
              <a:rPr lang="en-US" b="1" dirty="0">
                <a:solidFill>
                  <a:schemeClr val="bg1"/>
                </a:solidFill>
              </a:rPr>
              <a:t>50.3% </a:t>
            </a:r>
            <a:r>
              <a:rPr lang="en-US" dirty="0">
                <a:solidFill>
                  <a:schemeClr val="bg1"/>
                </a:solidFill>
              </a:rPr>
              <a:t>of rides were on </a:t>
            </a:r>
            <a:r>
              <a:rPr lang="en-US" b="1" dirty="0">
                <a:solidFill>
                  <a:schemeClr val="bg1"/>
                </a:solidFill>
              </a:rPr>
              <a:t>Electric</a:t>
            </a:r>
            <a:r>
              <a:rPr lang="en-US" dirty="0">
                <a:solidFill>
                  <a:schemeClr val="bg1"/>
                </a:solidFill>
              </a:rPr>
              <a:t>, </a:t>
            </a:r>
            <a:r>
              <a:rPr lang="en-US" b="1" dirty="0">
                <a:solidFill>
                  <a:schemeClr val="bg1"/>
                </a:solidFill>
              </a:rPr>
              <a:t>49.7% </a:t>
            </a:r>
            <a:r>
              <a:rPr lang="en-US" dirty="0">
                <a:solidFill>
                  <a:schemeClr val="bg1"/>
                </a:solidFill>
              </a:rPr>
              <a:t>on </a:t>
            </a:r>
            <a:r>
              <a:rPr lang="en-US" b="1" dirty="0">
                <a:solidFill>
                  <a:schemeClr val="bg1"/>
                </a:solidFill>
              </a:rPr>
              <a:t>Classic</a:t>
            </a:r>
            <a:r>
              <a:rPr lang="en-US" dirty="0">
                <a:solidFill>
                  <a:schemeClr val="bg1"/>
                </a:solidFill>
              </a:rPr>
              <a:t>       </a:t>
            </a:r>
          </a:p>
          <a:p>
            <a:r>
              <a:rPr lang="en-US" dirty="0">
                <a:solidFill>
                  <a:schemeClr val="bg1"/>
                </a:solidFill>
              </a:rPr>
              <a:t>       </a:t>
            </a:r>
            <a:r>
              <a:rPr lang="en-US" b="1" dirty="0">
                <a:solidFill>
                  <a:srgbClr val="5DA1CA"/>
                </a:solidFill>
              </a:rPr>
              <a:t>Members</a:t>
            </a:r>
            <a:r>
              <a:rPr lang="en-US" dirty="0">
                <a:solidFill>
                  <a:schemeClr val="bg1"/>
                </a:solidFill>
              </a:rPr>
              <a:t>: </a:t>
            </a:r>
            <a:r>
              <a:rPr lang="en-US" b="1" dirty="0">
                <a:solidFill>
                  <a:schemeClr val="bg1"/>
                </a:solidFill>
              </a:rPr>
              <a:t>53.4%</a:t>
            </a:r>
            <a:r>
              <a:rPr lang="en-US" dirty="0">
                <a:solidFill>
                  <a:schemeClr val="bg1"/>
                </a:solidFill>
              </a:rPr>
              <a:t> of rides were on </a:t>
            </a:r>
            <a:r>
              <a:rPr lang="en-US" b="1" dirty="0">
                <a:solidFill>
                  <a:schemeClr val="bg1"/>
                </a:solidFill>
              </a:rPr>
              <a:t>Electric</a:t>
            </a:r>
            <a:r>
              <a:rPr lang="en-US" dirty="0">
                <a:solidFill>
                  <a:schemeClr val="bg1"/>
                </a:solidFill>
              </a:rPr>
              <a:t>, </a:t>
            </a:r>
            <a:r>
              <a:rPr lang="en-US" b="1" dirty="0">
                <a:solidFill>
                  <a:schemeClr val="bg1"/>
                </a:solidFill>
              </a:rPr>
              <a:t>42.7% </a:t>
            </a:r>
            <a:r>
              <a:rPr lang="en-US" dirty="0">
                <a:solidFill>
                  <a:schemeClr val="bg1"/>
                </a:solidFill>
              </a:rPr>
              <a:t>on </a:t>
            </a:r>
            <a:r>
              <a:rPr lang="en-US" b="1" dirty="0">
                <a:solidFill>
                  <a:schemeClr val="bg1"/>
                </a:solidFill>
              </a:rPr>
              <a:t>Classic</a:t>
            </a:r>
            <a:r>
              <a:rPr lang="en-US" dirty="0">
                <a:solidFill>
                  <a:schemeClr val="bg1"/>
                </a:solidFill>
              </a:rPr>
              <a:t>, </a:t>
            </a:r>
            <a:r>
              <a:rPr lang="en-US" b="1" dirty="0">
                <a:solidFill>
                  <a:schemeClr val="bg1"/>
                </a:solidFill>
              </a:rPr>
              <a:t>3.9% </a:t>
            </a:r>
            <a:r>
              <a:rPr lang="en-US" dirty="0">
                <a:solidFill>
                  <a:schemeClr val="bg1"/>
                </a:solidFill>
              </a:rPr>
              <a:t>on </a:t>
            </a:r>
            <a:r>
              <a:rPr lang="en-US" b="1" dirty="0">
                <a:solidFill>
                  <a:schemeClr val="bg1"/>
                </a:solidFill>
              </a:rPr>
              <a:t>Docked</a:t>
            </a:r>
          </a:p>
        </p:txBody>
      </p:sp>
      <p:pic>
        <p:nvPicPr>
          <p:cNvPr id="4" name="Picture 3" descr="A group of blue and red squares&#10;&#10;Description automatically generated">
            <a:extLst>
              <a:ext uri="{FF2B5EF4-FFF2-40B4-BE49-F238E27FC236}">
                <a16:creationId xmlns:a16="http://schemas.microsoft.com/office/drawing/2014/main" id="{D8AB3144-B2E0-56EF-BFF7-550F0DCCCC2D}"/>
              </a:ext>
            </a:extLst>
          </p:cNvPr>
          <p:cNvPicPr>
            <a:picLocks noChangeAspect="1"/>
          </p:cNvPicPr>
          <p:nvPr/>
        </p:nvPicPr>
        <p:blipFill>
          <a:blip r:embed="rId2"/>
          <a:stretch>
            <a:fillRect/>
          </a:stretch>
        </p:blipFill>
        <p:spPr>
          <a:xfrm>
            <a:off x="2032659" y="1475164"/>
            <a:ext cx="7772400" cy="3907671"/>
          </a:xfrm>
          <a:prstGeom prst="rect">
            <a:avLst/>
          </a:prstGeom>
        </p:spPr>
      </p:pic>
      <p:sp>
        <p:nvSpPr>
          <p:cNvPr id="5" name="TextBox 4">
            <a:extLst>
              <a:ext uri="{FF2B5EF4-FFF2-40B4-BE49-F238E27FC236}">
                <a16:creationId xmlns:a16="http://schemas.microsoft.com/office/drawing/2014/main" id="{8CF4265C-3722-9E07-6DFC-B5DB9626370C}"/>
              </a:ext>
            </a:extLst>
          </p:cNvPr>
          <p:cNvSpPr txBox="1"/>
          <p:nvPr/>
        </p:nvSpPr>
        <p:spPr>
          <a:xfrm>
            <a:off x="4130566" y="5244335"/>
            <a:ext cx="688009" cy="276999"/>
          </a:xfrm>
          <a:prstGeom prst="rect">
            <a:avLst/>
          </a:prstGeom>
          <a:noFill/>
        </p:spPr>
        <p:txBody>
          <a:bodyPr wrap="none" rtlCol="0">
            <a:spAutoFit/>
          </a:bodyPr>
          <a:lstStyle/>
          <a:p>
            <a:r>
              <a:rPr lang="en-US" sz="1200" dirty="0">
                <a:solidFill>
                  <a:schemeClr val="bg1"/>
                </a:solidFill>
                <a:latin typeface="Helvetica" pitchFamily="2" charset="0"/>
                <a:ea typeface="Verdana" panose="020B0604030504040204" pitchFamily="34" charset="0"/>
                <a:cs typeface="Verdana" panose="020B0604030504040204" pitchFamily="34" charset="0"/>
              </a:rPr>
              <a:t>Electric</a:t>
            </a:r>
          </a:p>
        </p:txBody>
      </p:sp>
      <p:sp>
        <p:nvSpPr>
          <p:cNvPr id="7" name="TextBox 6">
            <a:extLst>
              <a:ext uri="{FF2B5EF4-FFF2-40B4-BE49-F238E27FC236}">
                <a16:creationId xmlns:a16="http://schemas.microsoft.com/office/drawing/2014/main" id="{8C743CF8-B40C-5204-86D9-718EED35A587}"/>
              </a:ext>
            </a:extLst>
          </p:cNvPr>
          <p:cNvSpPr txBox="1"/>
          <p:nvPr/>
        </p:nvSpPr>
        <p:spPr>
          <a:xfrm>
            <a:off x="7583214" y="5242601"/>
            <a:ext cx="678391" cy="276999"/>
          </a:xfrm>
          <a:prstGeom prst="rect">
            <a:avLst/>
          </a:prstGeom>
          <a:noFill/>
        </p:spPr>
        <p:txBody>
          <a:bodyPr wrap="none" rtlCol="0">
            <a:spAutoFit/>
          </a:bodyPr>
          <a:lstStyle/>
          <a:p>
            <a:r>
              <a:rPr lang="en-US" sz="1200" dirty="0">
                <a:solidFill>
                  <a:schemeClr val="bg1"/>
                </a:solidFill>
                <a:latin typeface="Helvetica" pitchFamily="2" charset="0"/>
                <a:ea typeface="Verdana" panose="020B0604030504040204" pitchFamily="34" charset="0"/>
                <a:cs typeface="Verdana" panose="020B0604030504040204" pitchFamily="34" charset="0"/>
              </a:rPr>
              <a:t>Classic</a:t>
            </a:r>
          </a:p>
        </p:txBody>
      </p:sp>
      <p:sp>
        <p:nvSpPr>
          <p:cNvPr id="8" name="TextBox 7">
            <a:extLst>
              <a:ext uri="{FF2B5EF4-FFF2-40B4-BE49-F238E27FC236}">
                <a16:creationId xmlns:a16="http://schemas.microsoft.com/office/drawing/2014/main" id="{F3F11F6B-D75D-6115-242C-CB19576117B9}"/>
              </a:ext>
            </a:extLst>
          </p:cNvPr>
          <p:cNvSpPr txBox="1"/>
          <p:nvPr/>
        </p:nvSpPr>
        <p:spPr>
          <a:xfrm>
            <a:off x="9312167" y="5241734"/>
            <a:ext cx="704039" cy="276999"/>
          </a:xfrm>
          <a:prstGeom prst="rect">
            <a:avLst/>
          </a:prstGeom>
          <a:noFill/>
        </p:spPr>
        <p:txBody>
          <a:bodyPr wrap="none" rtlCol="0">
            <a:spAutoFit/>
          </a:bodyPr>
          <a:lstStyle/>
          <a:p>
            <a:r>
              <a:rPr lang="en-US" sz="1200" dirty="0">
                <a:solidFill>
                  <a:schemeClr val="bg1"/>
                </a:solidFill>
                <a:latin typeface="Helvetica" pitchFamily="2" charset="0"/>
                <a:ea typeface="Verdana" panose="020B0604030504040204" pitchFamily="34" charset="0"/>
                <a:cs typeface="Verdana" panose="020B0604030504040204" pitchFamily="34" charset="0"/>
              </a:rPr>
              <a:t>Docked</a:t>
            </a:r>
          </a:p>
        </p:txBody>
      </p:sp>
    </p:spTree>
    <p:extLst>
      <p:ext uri="{BB962C8B-B14F-4D97-AF65-F5344CB8AC3E}">
        <p14:creationId xmlns:p14="http://schemas.microsoft.com/office/powerpoint/2010/main" val="228601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2052393-1245-541D-4E32-4A59F1F1E620}"/>
              </a:ext>
            </a:extLst>
          </p:cNvPr>
          <p:cNvSpPr txBox="1"/>
          <p:nvPr/>
        </p:nvSpPr>
        <p:spPr>
          <a:xfrm>
            <a:off x="285749" y="321010"/>
            <a:ext cx="11266221" cy="954107"/>
          </a:xfrm>
          <a:prstGeom prst="rect">
            <a:avLst/>
          </a:prstGeom>
          <a:noFill/>
        </p:spPr>
        <p:txBody>
          <a:bodyPr wrap="square" rtlCol="0">
            <a:spAutoFit/>
          </a:bodyPr>
          <a:lstStyle/>
          <a:p>
            <a:r>
              <a:rPr lang="en-US" sz="2800" b="1" dirty="0">
                <a:solidFill>
                  <a:schemeClr val="bg1"/>
                </a:solidFill>
              </a:rPr>
              <a:t>Similarity: </a:t>
            </a:r>
            <a:r>
              <a:rPr lang="en-US" sz="2800" dirty="0">
                <a:solidFill>
                  <a:schemeClr val="bg1"/>
                </a:solidFill>
              </a:rPr>
              <a:t>Both members and casual riders rode more in the warmer late-spring to early-fall seasons (May – Sep).</a:t>
            </a:r>
          </a:p>
        </p:txBody>
      </p:sp>
      <p:pic>
        <p:nvPicPr>
          <p:cNvPr id="19" name="Picture 18" descr="A graph of a graph&#10;&#10;Description automatically generated with medium confidence">
            <a:extLst>
              <a:ext uri="{FF2B5EF4-FFF2-40B4-BE49-F238E27FC236}">
                <a16:creationId xmlns:a16="http://schemas.microsoft.com/office/drawing/2014/main" id="{495FEC91-6C12-04FF-3133-973F7AD35009}"/>
              </a:ext>
            </a:extLst>
          </p:cNvPr>
          <p:cNvPicPr>
            <a:picLocks noChangeAspect="1"/>
          </p:cNvPicPr>
          <p:nvPr/>
        </p:nvPicPr>
        <p:blipFill>
          <a:blip r:embed="rId3"/>
          <a:stretch>
            <a:fillRect/>
          </a:stretch>
        </p:blipFill>
        <p:spPr>
          <a:xfrm>
            <a:off x="1764870" y="1501999"/>
            <a:ext cx="8307977" cy="4194040"/>
          </a:xfrm>
          <a:prstGeom prst="rect">
            <a:avLst/>
          </a:prstGeom>
        </p:spPr>
      </p:pic>
      <p:sp>
        <p:nvSpPr>
          <p:cNvPr id="20" name="TextBox 19">
            <a:extLst>
              <a:ext uri="{FF2B5EF4-FFF2-40B4-BE49-F238E27FC236}">
                <a16:creationId xmlns:a16="http://schemas.microsoft.com/office/drawing/2014/main" id="{D680FE25-2A2A-C39F-DC64-851E26D75AEF}"/>
              </a:ext>
            </a:extLst>
          </p:cNvPr>
          <p:cNvSpPr txBox="1"/>
          <p:nvPr/>
        </p:nvSpPr>
        <p:spPr>
          <a:xfrm>
            <a:off x="2887186" y="5794865"/>
            <a:ext cx="6063343" cy="646331"/>
          </a:xfrm>
          <a:prstGeom prst="rect">
            <a:avLst/>
          </a:prstGeom>
          <a:noFill/>
        </p:spPr>
        <p:txBody>
          <a:bodyPr wrap="square" rtlCol="0">
            <a:spAutoFit/>
          </a:bodyPr>
          <a:lstStyle/>
          <a:p>
            <a:r>
              <a:rPr lang="en-US" b="1" dirty="0">
                <a:solidFill>
                  <a:srgbClr val="E86E5C"/>
                </a:solidFill>
              </a:rPr>
              <a:t>Casual Riders</a:t>
            </a:r>
            <a:r>
              <a:rPr lang="en-US" dirty="0">
                <a:solidFill>
                  <a:schemeClr val="bg1"/>
                </a:solidFill>
              </a:rPr>
              <a:t>: </a:t>
            </a:r>
            <a:r>
              <a:rPr lang="en-US" b="1" dirty="0">
                <a:solidFill>
                  <a:schemeClr val="bg1"/>
                </a:solidFill>
              </a:rPr>
              <a:t>74% </a:t>
            </a:r>
            <a:r>
              <a:rPr lang="en-US" dirty="0">
                <a:solidFill>
                  <a:schemeClr val="bg1"/>
                </a:solidFill>
              </a:rPr>
              <a:t>of rides were between May – Sep</a:t>
            </a:r>
          </a:p>
          <a:p>
            <a:r>
              <a:rPr lang="en-US" dirty="0">
                <a:solidFill>
                  <a:schemeClr val="bg1"/>
                </a:solidFill>
              </a:rPr>
              <a:t>       </a:t>
            </a:r>
            <a:r>
              <a:rPr lang="en-US" b="1" dirty="0">
                <a:solidFill>
                  <a:srgbClr val="5DA1CA"/>
                </a:solidFill>
              </a:rPr>
              <a:t>Members</a:t>
            </a:r>
            <a:r>
              <a:rPr lang="en-US" dirty="0">
                <a:solidFill>
                  <a:schemeClr val="bg1"/>
                </a:solidFill>
              </a:rPr>
              <a:t>: </a:t>
            </a:r>
            <a:r>
              <a:rPr lang="en-US" b="1" dirty="0">
                <a:solidFill>
                  <a:schemeClr val="bg1"/>
                </a:solidFill>
              </a:rPr>
              <a:t>61%</a:t>
            </a:r>
            <a:r>
              <a:rPr lang="en-US" dirty="0">
                <a:solidFill>
                  <a:schemeClr val="bg1"/>
                </a:solidFill>
              </a:rPr>
              <a:t> of rides were between May – Sep</a:t>
            </a:r>
            <a:endParaRPr lang="en-US" b="1" dirty="0">
              <a:solidFill>
                <a:srgbClr val="ADA4DE"/>
              </a:solidFill>
            </a:endParaRPr>
          </a:p>
        </p:txBody>
      </p:sp>
    </p:spTree>
    <p:extLst>
      <p:ext uri="{BB962C8B-B14F-4D97-AF65-F5344CB8AC3E}">
        <p14:creationId xmlns:p14="http://schemas.microsoft.com/office/powerpoint/2010/main" val="36780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AE577-B0D3-301B-B68F-F46FAF8E00DF}"/>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Further Steps and Recommendations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3D4C58-BA90-F9C4-868F-73035E838032}"/>
              </a:ext>
            </a:extLst>
          </p:cNvPr>
          <p:cNvSpPr>
            <a:spLocks noGrp="1"/>
          </p:cNvSpPr>
          <p:nvPr>
            <p:ph idx="1"/>
          </p:nvPr>
        </p:nvSpPr>
        <p:spPr>
          <a:xfrm>
            <a:off x="1112522" y="2143910"/>
            <a:ext cx="9966953" cy="3899839"/>
          </a:xfrm>
          <a:effectLst/>
        </p:spPr>
        <p:txBody>
          <a:bodyPr anchor="t">
            <a:normAutofit/>
          </a:bodyPr>
          <a:lstStyle/>
          <a:p>
            <a:pPr algn="just"/>
            <a:r>
              <a:rPr lang="en-US" sz="2400" dirty="0"/>
              <a:t>Further analysis by studying customer information, e.g. proximity to a bike station, age, work location to understand why customers find value in purchasing annual memberships</a:t>
            </a:r>
          </a:p>
          <a:p>
            <a:pPr algn="just"/>
            <a:r>
              <a:rPr lang="en-US" sz="2400" dirty="0"/>
              <a:t>Information difference between casual riders and members can potentially be used to formulate new subscription plans catered to leisure riders. E.g. Weekend passes, May – Sep passes </a:t>
            </a:r>
          </a:p>
          <a:p>
            <a:pPr algn="just"/>
            <a:r>
              <a:rPr lang="en-US" sz="2400" dirty="0"/>
              <a:t>Information about most popular bike stations can be used to plan for placing physical marketing assets</a:t>
            </a:r>
          </a:p>
        </p:txBody>
      </p:sp>
    </p:spTree>
    <p:extLst>
      <p:ext uri="{BB962C8B-B14F-4D97-AF65-F5344CB8AC3E}">
        <p14:creationId xmlns:p14="http://schemas.microsoft.com/office/powerpoint/2010/main" val="110566688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1827</TotalTime>
  <Words>2108</Words>
  <Application>Microsoft Macintosh PowerPoint</Application>
  <PresentationFormat>Widescreen</PresentationFormat>
  <Paragraphs>184</Paragraphs>
  <Slides>22</Slides>
  <Notes>2</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Courier New</vt:lpstr>
      <vt:lpstr>Helvetica</vt:lpstr>
      <vt:lpstr>Menlo</vt:lpstr>
      <vt:lpstr>Wingdings</vt:lpstr>
      <vt:lpstr>Wingdings 2</vt:lpstr>
      <vt:lpstr>Quotable</vt:lpstr>
      <vt:lpstr>Differences between Cyclistic Members and Casual Riders bike use</vt:lpstr>
      <vt:lpstr>Executive Summary</vt:lpstr>
      <vt:lpstr>PowerPoint Presentation</vt:lpstr>
      <vt:lpstr>PowerPoint Presentation</vt:lpstr>
      <vt:lpstr>PowerPoint Presentation</vt:lpstr>
      <vt:lpstr>PowerPoint Presentation</vt:lpstr>
      <vt:lpstr>PowerPoint Presentation</vt:lpstr>
      <vt:lpstr>PowerPoint Presentation</vt:lpstr>
      <vt:lpstr>Further Steps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Cyclistic Members and Casual Riders bike use</dc:title>
  <dc:creator>#LIM ZHEN YANG TIMOTHY#</dc:creator>
  <cp:lastModifiedBy>#LIM ZHEN YANG TIMOTHY#</cp:lastModifiedBy>
  <cp:revision>7</cp:revision>
  <dcterms:created xsi:type="dcterms:W3CDTF">2023-12-08T19:43:24Z</dcterms:created>
  <dcterms:modified xsi:type="dcterms:W3CDTF">2023-12-10T08:44:43Z</dcterms:modified>
</cp:coreProperties>
</file>