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71336078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77133607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133607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13360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665031c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66503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9665031c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966503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9665031c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9665031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9665031c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9665031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9665031c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9665031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9665031c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9665031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</a:t>
            </a:r>
            <a:r>
              <a:rPr lang="en" sz="1900"/>
              <a:t>h(v, goal)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Remove best vertex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3" idx="2"/>
            <a:endCxn id="3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Google Shape;40;p8"/>
          <p:cNvCxnSpPr>
            <a:stCxn id="33" idx="3"/>
            <a:endCxn id="3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" name="Google Shape;41;p8"/>
          <p:cNvCxnSpPr>
            <a:stCxn id="35" idx="2"/>
            <a:endCxn id="3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" name="Google Shape;42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" name="Google Shape;43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8"/>
          <p:cNvCxnSpPr>
            <a:stCxn id="34" idx="3"/>
            <a:endCxn id="3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" name="Google Shape;45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6" name="Google Shape;46;p8"/>
          <p:cNvCxnSpPr>
            <a:stCxn id="45" idx="3"/>
            <a:endCxn id="3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" name="Google Shape;47;p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176300" y="1864750"/>
            <a:ext cx="2682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8"/>
          <p:cNvCxnSpPr>
            <a:stCxn id="45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8"/>
          <p:cNvCxnSpPr>
            <a:stCxn id="36" idx="3"/>
            <a:endCxn id="3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8"/>
          <p:cNvCxnSpPr>
            <a:stCxn id="33" idx="3"/>
            <a:endCxn id="3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" name="Google Shape;52;p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" name="Google Shape;53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" name="Google Shape;54;p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1645500" y="4545600"/>
            <a:ext cx="784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[(1: ∞), (2: ∞), 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65" name="Google Shape;65;p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72" name="Google Shape;72;p8"/>
          <p:cNvCxnSpPr>
            <a:stCxn id="73" idx="1"/>
            <a:endCxn id="7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6" name="Google Shape;76;p8"/>
          <p:cNvSpPr txBox="1"/>
          <p:nvPr/>
        </p:nvSpPr>
        <p:spPr>
          <a:xfrm>
            <a:off x="2879918" y="1867900"/>
            <a:ext cx="1323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181850" y="4284100"/>
            <a:ext cx="655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h(v, goal)</a:t>
            </a:r>
            <a:r>
              <a:rPr lang="en"/>
              <a:t> is arbitrary. In this example, it’s the min weight edge out of each vertex.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</a:t>
            </a:r>
            <a:r>
              <a:rPr lang="en" sz="1900"/>
              <a:t>of d(source, v) + h(v, goal).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</a:t>
            </a:r>
            <a:r>
              <a:rPr lang="en" sz="1900"/>
              <a:t>Remove best vertex</a:t>
            </a:r>
            <a:r>
              <a:rPr lang="en" sz="1900"/>
              <a:t>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4" name="Google Shape;84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85" name="Google Shape;85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6" name="Google Shape;86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87" name="Google Shape;87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8" name="Google Shape;88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9" name="Google Shape;89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90" name="Google Shape;90;p9"/>
          <p:cNvCxnSpPr>
            <a:stCxn id="84" idx="2"/>
            <a:endCxn id="8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9"/>
          <p:cNvCxnSpPr>
            <a:stCxn id="84" idx="3"/>
            <a:endCxn id="8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9"/>
          <p:cNvCxnSpPr>
            <a:stCxn id="86" idx="2"/>
            <a:endCxn id="8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9"/>
          <p:cNvCxnSpPr>
            <a:stCxn id="89" idx="2"/>
            <a:endCxn id="8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9"/>
          <p:cNvCxnSpPr>
            <a:stCxn id="87" idx="2"/>
            <a:endCxn id="8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9"/>
          <p:cNvCxnSpPr>
            <a:stCxn id="85" idx="3"/>
            <a:endCxn id="8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97" name="Google Shape;97;p9"/>
          <p:cNvCxnSpPr>
            <a:stCxn id="96" idx="3"/>
            <a:endCxn id="8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9"/>
          <p:cNvCxnSpPr>
            <a:stCxn id="96" idx="3"/>
            <a:endCxn id="8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9"/>
          <p:cNvCxnSpPr>
            <a:stCxn id="87" idx="3"/>
            <a:endCxn id="8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9"/>
          <p:cNvCxnSpPr>
            <a:stCxn id="84" idx="3"/>
            <a:endCxn id="8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4" name="Google Shape;104;p9"/>
          <p:cNvCxnSpPr>
            <a:stCxn id="89" idx="0"/>
            <a:endCxn id="8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8" name="Google Shape;108;p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9" name="Google Shape;109;p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0" name="Google Shape;110;p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11" name="Google Shape;111;p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12" name="Google Shape;112;p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3" name="Google Shape;113;p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4" name="Google Shape;114;p9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(1: 5),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(2: 16), 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16" name="Google Shape;116;p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23" name="Google Shape;123;p9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9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9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27" name="Google Shape;127;p9"/>
          <p:cNvCxnSpPr>
            <a:stCxn id="128" idx="1"/>
            <a:endCxn id="1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1" name="Google Shape;131;p9"/>
          <p:cNvSpPr/>
          <p:nvPr/>
        </p:nvSpPr>
        <p:spPr>
          <a:xfrm>
            <a:off x="2191153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1190162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2725351" y="4647975"/>
            <a:ext cx="17064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2879917" y="1867900"/>
            <a:ext cx="1398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</a:t>
            </a:r>
            <a:r>
              <a:rPr lang="en"/>
              <a:t>, with s = 0, goal = 6.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</a:t>
            </a:r>
            <a:r>
              <a:rPr lang="en" sz="1900"/>
              <a:t>h(v, goal)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</a:t>
            </a:r>
            <a:r>
              <a:rPr lang="en" sz="1900"/>
              <a:t>Remove best vertex</a:t>
            </a:r>
            <a:r>
              <a:rPr lang="en" sz="1900"/>
              <a:t>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1" name="Google Shape;141;p1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42" name="Google Shape;142;p1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43" name="Google Shape;143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44" name="Google Shape;144;p1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45" name="Google Shape;145;p1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46" name="Google Shape;146;p1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47" name="Google Shape;147;p10"/>
          <p:cNvCxnSpPr>
            <a:stCxn id="141" idx="2"/>
            <a:endCxn id="14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0"/>
          <p:cNvCxnSpPr>
            <a:stCxn id="141" idx="3"/>
            <a:endCxn id="14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0"/>
          <p:cNvCxnSpPr>
            <a:stCxn id="143" idx="2"/>
            <a:endCxn id="14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0"/>
          <p:cNvCxnSpPr>
            <a:stCxn id="146" idx="2"/>
            <a:endCxn id="14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0"/>
          <p:cNvCxnSpPr>
            <a:stCxn id="144" idx="2"/>
            <a:endCxn id="14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0"/>
          <p:cNvCxnSpPr>
            <a:stCxn id="142" idx="3"/>
            <a:endCxn id="14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54" name="Google Shape;154;p10"/>
          <p:cNvCxnSpPr>
            <a:stCxn id="153" idx="3"/>
            <a:endCxn id="14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" name="Google Shape;157;p10"/>
          <p:cNvCxnSpPr>
            <a:stCxn id="153" idx="3"/>
            <a:endCxn id="14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0"/>
          <p:cNvCxnSpPr>
            <a:stCxn id="144" idx="3"/>
            <a:endCxn id="14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0"/>
          <p:cNvCxnSpPr>
            <a:stCxn id="141" idx="3"/>
            <a:endCxn id="14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1" name="Google Shape;161;p10"/>
          <p:cNvCxnSpPr>
            <a:stCxn id="146" idx="0"/>
            <a:endCxn id="14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3" name="Google Shape;163;p1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4" name="Google Shape;164;p1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5" name="Google Shape;165;p1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6" name="Google Shape;166;p1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7" name="Google Shape;167;p1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8" name="Google Shape;168;p1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69" name="Google Shape;169;p1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0" name="Google Shape;170;p1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1" name="Google Shape;171;p10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[(2: 16), 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3" name="Google Shape;173;p1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8" name="Google Shape;178;p10"/>
          <p:cNvCxnSpPr>
            <a:stCxn id="179" idx="1"/>
            <a:endCxn id="18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2" name="Google Shape;182;p10"/>
          <p:cNvSpPr txBox="1"/>
          <p:nvPr/>
        </p:nvSpPr>
        <p:spPr>
          <a:xfrm>
            <a:off x="2879917" y="1867900"/>
            <a:ext cx="1415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</a:t>
            </a:r>
            <a:r>
              <a:rPr lang="en" sz="1900"/>
              <a:t>h(v, goal)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</a:t>
            </a:r>
            <a:r>
              <a:rPr lang="en" sz="1900"/>
              <a:t>Remove best vertex</a:t>
            </a:r>
            <a:r>
              <a:rPr lang="en" sz="1900"/>
              <a:t>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1" name="Google Shape;191;p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92" name="Google Shape;192;p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93" name="Google Shape;193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94" name="Google Shape;194;p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95" name="Google Shape;195;p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96" name="Google Shape;196;p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97" name="Google Shape;197;p11"/>
          <p:cNvCxnSpPr>
            <a:stCxn id="191" idx="2"/>
            <a:endCxn id="19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1"/>
          <p:cNvCxnSpPr>
            <a:stCxn id="191" idx="3"/>
            <a:endCxn id="19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1"/>
          <p:cNvCxnSpPr>
            <a:stCxn id="193" idx="2"/>
            <a:endCxn id="19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1"/>
          <p:cNvCxnSpPr>
            <a:stCxn id="196" idx="2"/>
            <a:endCxn id="19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1"/>
          <p:cNvCxnSpPr>
            <a:stCxn id="194" idx="2"/>
            <a:endCxn id="19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1"/>
          <p:cNvCxnSpPr>
            <a:stCxn id="192" idx="3"/>
            <a:endCxn id="19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04" name="Google Shape;204;p11"/>
          <p:cNvCxnSpPr>
            <a:stCxn id="203" idx="3"/>
            <a:endCxn id="19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3       13    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4        5        1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11"/>
          <p:cNvCxnSpPr>
            <a:stCxn id="203" idx="3"/>
            <a:endCxn id="19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1"/>
          <p:cNvCxnSpPr>
            <a:stCxn id="194" idx="3"/>
            <a:endCxn id="19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1"/>
          <p:cNvCxnSpPr>
            <a:stCxn id="191" idx="3"/>
            <a:endCxn id="19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1" name="Google Shape;211;p11"/>
          <p:cNvCxnSpPr>
            <a:stCxn id="196" idx="0"/>
            <a:endCxn id="19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3" name="Google Shape;213;p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4" name="Google Shape;214;p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5" name="Google Shape;215;p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6" name="Google Shape;216;p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7" name="Google Shape;217;p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8" name="Google Shape;218;p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19" name="Google Shape;219;p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" name="Google Shape;220;p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1" name="Google Shape;221;p11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[(4: 6), (3: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23" name="Google Shape;223;p1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28" name="Google Shape;228;p11"/>
          <p:cNvCxnSpPr>
            <a:stCxn id="229" idx="1"/>
            <a:endCxn id="23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2" name="Google Shape;232;p11"/>
          <p:cNvSpPr txBox="1"/>
          <p:nvPr/>
        </p:nvSpPr>
        <p:spPr>
          <a:xfrm>
            <a:off x="2879917" y="1867900"/>
            <a:ext cx="14232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7151195" y="281283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6881032" y="186726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1"/>
          <p:cNvSpPr txBox="1"/>
          <p:nvPr/>
        </p:nvSpPr>
        <p:spPr>
          <a:xfrm>
            <a:off x="7299505" y="260111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6524307" y="1862502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2185957" y="29515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1069977" y="2951550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7760214" y="4242075"/>
            <a:ext cx="147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vertex is removed next?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</a:t>
            </a:r>
            <a:r>
              <a:rPr lang="en" sz="1900"/>
              <a:t>h(v, goal)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</a:t>
            </a:r>
            <a:r>
              <a:rPr lang="en" sz="1900"/>
              <a:t>Remove best vertex</a:t>
            </a:r>
            <a:r>
              <a:rPr lang="en" sz="1900"/>
              <a:t> v from PQ, and relax all edges pointing from v.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Give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distTo</a:t>
            </a:r>
            <a:r>
              <a:rPr lang="en" sz="1900"/>
              <a:t>,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1900"/>
              <a:t>, and fringe after relaxation</a:t>
            </a:r>
            <a:endParaRPr sz="1900"/>
          </a:p>
        </p:txBody>
      </p:sp>
      <p:sp>
        <p:nvSpPr>
          <p:cNvPr id="248" name="Google Shape;248;p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49" name="Google Shape;249;p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50" name="Google Shape;250;p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51" name="Google Shape;251;p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52" name="Google Shape;252;p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53" name="Google Shape;253;p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54" name="Google Shape;254;p12"/>
          <p:cNvCxnSpPr>
            <a:stCxn id="248" idx="2"/>
            <a:endCxn id="24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2"/>
          <p:cNvCxnSpPr>
            <a:stCxn id="248" idx="3"/>
            <a:endCxn id="25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2"/>
          <p:cNvCxnSpPr>
            <a:stCxn id="250" idx="2"/>
            <a:endCxn id="25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2"/>
          <p:cNvCxnSpPr>
            <a:stCxn id="253" idx="2"/>
            <a:endCxn id="25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2"/>
          <p:cNvCxnSpPr>
            <a:stCxn id="251" idx="2"/>
            <a:endCxn id="25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2"/>
          <p:cNvCxnSpPr>
            <a:stCxn id="249" idx="3"/>
            <a:endCxn id="25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61" name="Google Shape;261;p12"/>
          <p:cNvCxnSpPr>
            <a:stCxn id="260" idx="3"/>
            <a:endCxn id="24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3       13        1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4        5        1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4" name="Google Shape;264;p12"/>
          <p:cNvCxnSpPr>
            <a:stCxn id="260" idx="3"/>
            <a:endCxn id="24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2"/>
          <p:cNvCxnSpPr>
            <a:stCxn id="251" idx="3"/>
            <a:endCxn id="25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12"/>
          <p:cNvCxnSpPr>
            <a:stCxn id="248" idx="3"/>
            <a:endCxn id="25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8" name="Google Shape;268;p12"/>
          <p:cNvCxnSpPr>
            <a:stCxn id="253" idx="0"/>
            <a:endCxn id="25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0" name="Google Shape;270;p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1" name="Google Shape;271;p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2" name="Google Shape;272;p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3" name="Google Shape;273;p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4" name="Google Shape;274;p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5" name="Google Shape;275;p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6" name="Google Shape;276;p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7" name="Google Shape;277;p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8" name="Google Shape;278;p12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[(3: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0" name="Google Shape;280;p12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3" name="Google Shape;283;p12"/>
          <p:cNvCxnSpPr>
            <a:stCxn id="284" idx="1"/>
            <a:endCxn id="28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7" name="Google Shape;287;p12"/>
          <p:cNvSpPr txBox="1"/>
          <p:nvPr/>
        </p:nvSpPr>
        <p:spPr>
          <a:xfrm>
            <a:off x="2879916" y="1867900"/>
            <a:ext cx="149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98" name="Google Shape;298;p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99" name="Google Shape;299;p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00" name="Google Shape;300;p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01" name="Google Shape;301;p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02" name="Google Shape;302;p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03" name="Google Shape;303;p13"/>
          <p:cNvCxnSpPr>
            <a:stCxn id="297" idx="2"/>
            <a:endCxn id="29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3"/>
          <p:cNvCxnSpPr>
            <a:stCxn id="297" idx="3"/>
            <a:endCxn id="30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3"/>
          <p:cNvCxnSpPr>
            <a:stCxn id="299" idx="2"/>
            <a:endCxn id="30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3"/>
          <p:cNvCxnSpPr>
            <a:stCxn id="302" idx="2"/>
            <a:endCxn id="30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3"/>
          <p:cNvCxnSpPr>
            <a:stCxn id="300" idx="2"/>
            <a:endCxn id="30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3"/>
          <p:cNvCxnSpPr>
            <a:stCxn id="298" idx="3"/>
            <a:endCxn id="30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10" name="Google Shape;310;p13"/>
          <p:cNvCxnSpPr>
            <a:stCxn id="309" idx="3"/>
            <a:endCxn id="29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3       13        1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4        5        1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5        9        4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6       10        4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13"/>
          <p:cNvCxnSpPr>
            <a:stCxn id="309" idx="3"/>
            <a:endCxn id="29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3"/>
          <p:cNvCxnSpPr>
            <a:stCxn id="300" idx="3"/>
            <a:endCxn id="30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3"/>
          <p:cNvCxnSpPr>
            <a:stCxn id="297" idx="3"/>
            <a:endCxn id="29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7" name="Google Shape;317;p13"/>
          <p:cNvCxnSpPr>
            <a:stCxn id="302" idx="0"/>
            <a:endCxn id="29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" name="Google Shape;319;p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" name="Google Shape;320;p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1" name="Google Shape;321;p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2" name="Google Shape;322;p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3" name="Google Shape;323;p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4" name="Google Shape;324;p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25" name="Google Shape;325;p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6" name="Google Shape;326;p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7" name="Google Shape;327;p13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(6: 10),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(3: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(5: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9" name="Google Shape;329;p13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32" name="Google Shape;332;p13"/>
          <p:cNvCxnSpPr>
            <a:stCxn id="333" idx="1"/>
            <a:endCxn id="33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6" name="Google Shape;336;p13"/>
          <p:cNvSpPr txBox="1"/>
          <p:nvPr/>
        </p:nvSpPr>
        <p:spPr>
          <a:xfrm>
            <a:off x="2879927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41" name="Google Shape;341;p13"/>
          <p:cNvCxnSpPr/>
          <p:nvPr/>
        </p:nvCxnSpPr>
        <p:spPr>
          <a:xfrm>
            <a:off x="8600743" y="2582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3"/>
          <p:cNvCxnSpPr/>
          <p:nvPr/>
        </p:nvCxnSpPr>
        <p:spPr>
          <a:xfrm>
            <a:off x="7355543" y="38640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13"/>
          <p:cNvSpPr txBox="1"/>
          <p:nvPr/>
        </p:nvSpPr>
        <p:spPr>
          <a:xfrm>
            <a:off x="8698225" y="22443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7498380" y="41319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2185957" y="3439923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1069977" y="3439923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h(v, goal).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Remove best vertex v from PQ, and relax all edges pointing from v.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Give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distTo</a:t>
            </a:r>
            <a:r>
              <a:rPr lang="en" sz="1900"/>
              <a:t>,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1900"/>
              <a:t>, and fringe after relaxation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54" name="Google Shape;354;p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5" name="Google Shape;355;p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56" name="Google Shape;356;p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57" name="Google Shape;357;p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58" name="Google Shape;358;p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59" name="Google Shape;359;p14"/>
          <p:cNvCxnSpPr>
            <a:stCxn id="353" idx="2"/>
            <a:endCxn id="35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4"/>
          <p:cNvCxnSpPr>
            <a:stCxn id="353" idx="3"/>
            <a:endCxn id="35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14"/>
          <p:cNvCxnSpPr>
            <a:stCxn id="355" idx="2"/>
            <a:endCxn id="35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4"/>
          <p:cNvCxnSpPr>
            <a:stCxn id="358" idx="2"/>
            <a:endCxn id="35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14"/>
          <p:cNvCxnSpPr>
            <a:stCxn id="356" idx="2"/>
            <a:endCxn id="35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14"/>
          <p:cNvCxnSpPr>
            <a:stCxn id="354" idx="3"/>
            <a:endCxn id="35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66" name="Google Shape;366;p14"/>
          <p:cNvCxnSpPr>
            <a:stCxn id="365" idx="3"/>
            <a:endCxn id="35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8" name="Google Shape;368;p1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3       13        1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4        5        1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5        9        4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6       10        4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14"/>
          <p:cNvCxnSpPr>
            <a:stCxn id="365" idx="3"/>
            <a:endCxn id="35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4"/>
          <p:cNvCxnSpPr>
            <a:stCxn id="356" idx="3"/>
            <a:endCxn id="35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4"/>
          <p:cNvCxnSpPr>
            <a:stCxn id="353" idx="3"/>
            <a:endCxn id="35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73" name="Google Shape;373;p14"/>
          <p:cNvCxnSpPr>
            <a:stCxn id="358" idx="0"/>
            <a:endCxn id="35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5" name="Google Shape;375;p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6" name="Google Shape;376;p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7" name="Google Shape;377;p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8" name="Google Shape;378;p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9" name="Google Shape;379;p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80" name="Google Shape;380;p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1" name="Google Shape;381;p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2" name="Google Shape;382;p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3" name="Google Shape;383;p14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(6: 10),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(3: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(5: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85" name="Google Shape;385;p14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386" name="Google Shape;386;p14"/>
          <p:cNvCxnSpPr>
            <a:stCxn id="387" idx="1"/>
            <a:endCxn id="38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0" name="Google Shape;390;p14"/>
          <p:cNvSpPr txBox="1"/>
          <p:nvPr/>
        </p:nvSpPr>
        <p:spPr>
          <a:xfrm>
            <a:off x="2879914" y="1867900"/>
            <a:ext cx="1679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97" name="Google Shape;397;p14"/>
          <p:cNvCxnSpPr/>
          <p:nvPr/>
        </p:nvCxnSpPr>
        <p:spPr>
          <a:xfrm>
            <a:off x="2961425" y="4424375"/>
            <a:ext cx="170700" cy="179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14"/>
          <p:cNvSpPr txBox="1"/>
          <p:nvPr/>
        </p:nvSpPr>
        <p:spPr>
          <a:xfrm>
            <a:off x="119500" y="4065875"/>
            <a:ext cx="4733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 vertex to be dequeued is our target, so we’re done!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9" name="Google Shape;399;p14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h(v, goal).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Remove best vertex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06" name="Google Shape;406;p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07" name="Google Shape;407;p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08" name="Google Shape;408;p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09" name="Google Shape;409;p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10" name="Google Shape;410;p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11" name="Google Shape;411;p15"/>
          <p:cNvCxnSpPr>
            <a:stCxn id="405" idx="2"/>
            <a:endCxn id="40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15"/>
          <p:cNvCxnSpPr>
            <a:stCxn id="405" idx="3"/>
            <a:endCxn id="40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15"/>
          <p:cNvCxnSpPr>
            <a:stCxn id="407" idx="2"/>
            <a:endCxn id="40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5"/>
          <p:cNvCxnSpPr>
            <a:stCxn id="410" idx="2"/>
            <a:endCxn id="40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15"/>
          <p:cNvCxnSpPr>
            <a:stCxn id="408" idx="2"/>
            <a:endCxn id="40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15"/>
          <p:cNvCxnSpPr>
            <a:stCxn id="406" idx="3"/>
            <a:endCxn id="40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18" name="Google Shape;418;p15"/>
          <p:cNvCxnSpPr>
            <a:stCxn id="417" idx="3"/>
            <a:endCxn id="40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20" name="Google Shape;420;p1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3       13        1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4        5        1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5        9        4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6       10        4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1" name="Google Shape;421;p15"/>
          <p:cNvCxnSpPr>
            <a:stCxn id="417" idx="3"/>
            <a:endCxn id="40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15"/>
          <p:cNvCxnSpPr>
            <a:stCxn id="408" idx="3"/>
            <a:endCxn id="41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15"/>
          <p:cNvCxnSpPr>
            <a:stCxn id="405" idx="3"/>
            <a:endCxn id="40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25" name="Google Shape;425;p15"/>
          <p:cNvCxnSpPr>
            <a:stCxn id="410" idx="0"/>
            <a:endCxn id="40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7" name="Google Shape;427;p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28" name="Google Shape;428;p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29" name="Google Shape;429;p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0" name="Google Shape;430;p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31" name="Google Shape;431;p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32" name="Google Shape;432;p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33" name="Google Shape;433;p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4" name="Google Shape;434;p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5" name="Google Shape;435;p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36" name="Google Shape;436;p15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437" name="Google Shape;437;p15"/>
          <p:cNvCxnSpPr>
            <a:stCxn id="438" idx="1"/>
            <a:endCxn id="43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1" name="Google Shape;441;p15"/>
          <p:cNvSpPr txBox="1"/>
          <p:nvPr/>
        </p:nvSpPr>
        <p:spPr>
          <a:xfrm>
            <a:off x="2879913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3" name="Google Shape;443;p15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4" name="Google Shape;444;p15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112589" y="4050302"/>
            <a:ext cx="5960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every vertex got visited.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is not a shortest paths tree for vertex zero (path to 3 is suboptimal!), but that’s OK because we only care about path to 6.</a:t>
            </a:r>
            <a:endParaRPr/>
          </a:p>
        </p:txBody>
      </p:sp>
      <p:sp>
        <p:nvSpPr>
          <p:cNvPr id="449" name="Google Shape;449;p15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Insert all vertices into fringe PQ, storing vertices in order of d(source, v) + h(v, goal).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Repeat: Remove best vertex v from PQ, and relax all edges pointing from v.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