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g409413421_063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 name="Google Shape;29;g409413421_0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57d9a3c82f_2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7d9a3c82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57d9a3c82f_2_7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7d9a3c82f_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57d9a3c82f_2_8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7d9a3c82f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57d9a3c82f_2_8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7d9a3c82f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57d9a3c82f_2_9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7d9a3c82f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57d9a3c82f_2_9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7d9a3c82f_2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57d9a3c82f_2_10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7d9a3c82f_2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57d9a3c82f_2_10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7d9a3c82f_2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57d9a3c82f_2_12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7d9a3c82f_2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57d9a3c82f_2_12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7d9a3c82f_2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g57d9a3c82f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 name="Google Shape;35;g57d9a3c8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57d9a3c82f_2_12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7d9a3c82f_2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57d9a3c82f_2_13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7d9a3c82f_2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57d9a3c82f_2_13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7d9a3c82f_2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57d9a3c82f_2_14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7d9a3c82f_2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57d9a3c82f_2_15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7d9a3c82f_2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57d9a3c82f_2_16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7d9a3c82f_2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57d9a3c82f_2_16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7d9a3c82f_2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57d9a3c82f_2_17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7d9a3c82f_2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57d9a3c82f_2_11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7d9a3c82f_2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57d9a3c82f_2_17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7d9a3c82f_2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g57d9a3c82f_2_15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 name="Google Shape;41;g57d9a3c82f_2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7a1585bc67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a1585bc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57d9a3c82f_2_27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57d9a3c82f_2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cbe7b458b5_0_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cbe7b458b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57d9a3c82f_1_1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57d9a3c82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8606c75bb_0_6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8606c75b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57d9a3c82f_1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7d9a3c82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57d9a3c82f_0_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7d9a3c82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57d9a3c82f_1_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7d9a3c82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57d9a3c82f_1_1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7d9a3c82f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211425" y="1941275"/>
            <a:ext cx="5206200" cy="784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BE0712"/>
              </a:buClr>
              <a:buSzPts val="3200"/>
              <a:buFont typeface="Calibri"/>
              <a:buNone/>
              <a:defRPr b="1" i="0" sz="3200" u="none" cap="none" strike="noStrik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12" name="Google Shape;12;p2"/>
          <p:cNvSpPr txBox="1"/>
          <p:nvPr>
            <p:ph idx="1" type="subTitle"/>
          </p:nvPr>
        </p:nvSpPr>
        <p:spPr>
          <a:xfrm>
            <a:off x="161925" y="2612325"/>
            <a:ext cx="5380800" cy="7848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400"/>
              <a:buFont typeface="Calibri"/>
              <a:buNone/>
              <a:defRPr b="0" i="0" sz="2400" u="none" cap="none" strike="noStrik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cxnSp>
        <p:nvCxnSpPr>
          <p:cNvPr id="13" name="Google Shape;13;p2"/>
          <p:cNvCxnSpPr/>
          <p:nvPr/>
        </p:nvCxnSpPr>
        <p:spPr>
          <a:xfrm>
            <a:off x="290700" y="2669200"/>
            <a:ext cx="8443800" cy="0"/>
          </a:xfrm>
          <a:prstGeom prst="straightConnector1">
            <a:avLst/>
          </a:prstGeom>
          <a:noFill/>
          <a:ln cap="flat" cmpd="sng" w="19050">
            <a:solidFill>
              <a:srgbClr val="1072BD"/>
            </a:solidFill>
            <a:prstDash val="dot"/>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166800" y="92501"/>
            <a:ext cx="8229600" cy="4953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cxnSp>
        <p:nvCxnSpPr>
          <p:cNvPr id="16" name="Google Shape;16;p3"/>
          <p:cNvCxnSpPr/>
          <p:nvPr/>
        </p:nvCxnSpPr>
        <p:spPr>
          <a:xfrm>
            <a:off x="243000" y="587800"/>
            <a:ext cx="8443800" cy="0"/>
          </a:xfrm>
          <a:prstGeom prst="straightConnector1">
            <a:avLst/>
          </a:prstGeom>
          <a:noFill/>
          <a:ln cap="flat" cmpd="sng" w="19050">
            <a:solidFill>
              <a:srgbClr val="1072BD"/>
            </a:solidFill>
            <a:prstDash val="dot"/>
            <a:round/>
            <a:headEnd len="med" w="med" type="none"/>
            <a:tailEnd len="med" w="med" type="none"/>
          </a:ln>
        </p:spPr>
      </p:cxnSp>
      <p:sp>
        <p:nvSpPr>
          <p:cNvPr id="17" name="Google Shape;17;p3"/>
          <p:cNvSpPr txBox="1"/>
          <p:nvPr>
            <p:ph idx="1" type="body"/>
          </p:nvPr>
        </p:nvSpPr>
        <p:spPr>
          <a:xfrm>
            <a:off x="243000" y="556500"/>
            <a:ext cx="8443800" cy="4153800"/>
          </a:xfrm>
          <a:prstGeom prst="rect">
            <a:avLst/>
          </a:prstGeom>
          <a:noFill/>
          <a:ln>
            <a:noFill/>
          </a:ln>
        </p:spPr>
        <p:txBody>
          <a:bodyPr anchorCtr="0" anchor="t" bIns="91425" lIns="91425" spcFirstLastPara="1" rIns="91425" wrap="square" tIns="91425">
            <a:noAutofit/>
          </a:bodyPr>
          <a:lstStyle>
            <a:lvl1pPr indent="-355600" lvl="0" marL="457200" rtl="0">
              <a:spcBef>
                <a:spcPts val="600"/>
              </a:spcBef>
              <a:spcAft>
                <a:spcPts val="0"/>
              </a:spcAft>
              <a:buSzPts val="2000"/>
              <a:buFont typeface="Calibri"/>
              <a:buChar char="●"/>
              <a:defRPr sz="2000">
                <a:latin typeface="Calibri"/>
                <a:ea typeface="Calibri"/>
                <a:cs typeface="Calibri"/>
                <a:sym typeface="Calibri"/>
              </a:defRPr>
            </a:lvl1pPr>
            <a:lvl2pPr indent="-355600" lvl="1" marL="914400" rtl="0">
              <a:spcBef>
                <a:spcPts val="0"/>
              </a:spcBef>
              <a:spcAft>
                <a:spcPts val="0"/>
              </a:spcAft>
              <a:buSzPts val="2000"/>
              <a:buFont typeface="Calibri"/>
              <a:buChar char="○"/>
              <a:defRPr sz="2000">
                <a:latin typeface="Calibri"/>
                <a:ea typeface="Calibri"/>
                <a:cs typeface="Calibri"/>
                <a:sym typeface="Calibri"/>
              </a:defRPr>
            </a:lvl2pPr>
            <a:lvl3pPr indent="-342900" lvl="2" marL="1371600" rtl="0">
              <a:spcBef>
                <a:spcPts val="0"/>
              </a:spcBef>
              <a:spcAft>
                <a:spcPts val="0"/>
              </a:spcAft>
              <a:buSzPts val="1800"/>
              <a:buFont typeface="Calibri"/>
              <a:buChar char="■"/>
              <a:defRPr sz="1800">
                <a:latin typeface="Calibri"/>
                <a:ea typeface="Calibri"/>
                <a:cs typeface="Calibri"/>
                <a:sym typeface="Calibri"/>
              </a:defRPr>
            </a:lvl3pPr>
            <a:lvl4pPr indent="-342900" lvl="3" marL="1828800" rtl="0">
              <a:spcBef>
                <a:spcPts val="0"/>
              </a:spcBef>
              <a:spcAft>
                <a:spcPts val="0"/>
              </a:spcAft>
              <a:buSzPts val="1800"/>
              <a:buFont typeface="Calibri"/>
              <a:buChar char="●"/>
              <a:defRPr>
                <a:latin typeface="Calibri"/>
                <a:ea typeface="Calibri"/>
                <a:cs typeface="Calibri"/>
                <a:sym typeface="Calibri"/>
              </a:defRPr>
            </a:lvl4pPr>
            <a:lvl5pPr indent="-342900" lvl="4" marL="2286000" rtl="0">
              <a:spcBef>
                <a:spcPts val="0"/>
              </a:spcBef>
              <a:spcAft>
                <a:spcPts val="0"/>
              </a:spcAft>
              <a:buSzPts val="1800"/>
              <a:buFont typeface="Calibri"/>
              <a:buChar char="○"/>
              <a:defRPr sz="1800">
                <a:latin typeface="Calibri"/>
                <a:ea typeface="Calibri"/>
                <a:cs typeface="Calibri"/>
                <a:sym typeface="Calibri"/>
              </a:defRPr>
            </a:lvl5pPr>
            <a:lvl6pPr indent="-342900" lvl="5" marL="2743200" rtl="0">
              <a:spcBef>
                <a:spcPts val="0"/>
              </a:spcBef>
              <a:spcAft>
                <a:spcPts val="0"/>
              </a:spcAft>
              <a:buSzPts val="1800"/>
              <a:buFont typeface="Calibri"/>
              <a:buChar char="■"/>
              <a:defRPr sz="1800">
                <a:latin typeface="Calibri"/>
                <a:ea typeface="Calibri"/>
                <a:cs typeface="Calibri"/>
                <a:sym typeface="Calibri"/>
              </a:defRPr>
            </a:lvl6pPr>
            <a:lvl7pPr indent="-342900" lvl="6" marL="3200400" rtl="0">
              <a:spcBef>
                <a:spcPts val="0"/>
              </a:spcBef>
              <a:spcAft>
                <a:spcPts val="0"/>
              </a:spcAft>
              <a:buSzPts val="1800"/>
              <a:buFont typeface="Calibri"/>
              <a:buChar char="●"/>
              <a:defRPr sz="1800">
                <a:latin typeface="Calibri"/>
                <a:ea typeface="Calibri"/>
                <a:cs typeface="Calibri"/>
                <a:sym typeface="Calibri"/>
              </a:defRPr>
            </a:lvl7pPr>
            <a:lvl8pPr indent="-342900" lvl="7" marL="3657600" rtl="0">
              <a:spcBef>
                <a:spcPts val="0"/>
              </a:spcBef>
              <a:spcAft>
                <a:spcPts val="0"/>
              </a:spcAft>
              <a:buSzPts val="1800"/>
              <a:buFont typeface="Calibri"/>
              <a:buChar char="○"/>
              <a:defRPr sz="1800">
                <a:latin typeface="Calibri"/>
                <a:ea typeface="Calibri"/>
                <a:cs typeface="Calibri"/>
                <a:sym typeface="Calibri"/>
              </a:defRPr>
            </a:lvl8pPr>
            <a:lvl9pPr indent="-342900" lvl="8" marL="4114800" rtl="0">
              <a:spcBef>
                <a:spcPts val="0"/>
              </a:spcBef>
              <a:spcAft>
                <a:spcPts val="0"/>
              </a:spcAft>
              <a:buSzPts val="1800"/>
              <a:buFont typeface="Calibri"/>
              <a:buChar char="■"/>
              <a:defRPr sz="1800">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20" name="Google Shape;20;p4"/>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21" name="Google Shape;21;p4"/>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5"/>
          <p:cNvSpPr txBox="1"/>
          <p:nvPr>
            <p:ph type="title"/>
          </p:nvPr>
        </p:nvSpPr>
        <p:spPr>
          <a:xfrm>
            <a:off x="928950" y="2143050"/>
            <a:ext cx="7286100" cy="8574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4" name="Shape 24"/>
        <p:cNvGrpSpPr/>
        <p:nvPr/>
      </p:nvGrpSpPr>
      <p:grpSpPr>
        <a:xfrm>
          <a:off x="0" y="0"/>
          <a:ext cx="0" cy="0"/>
          <a:chOff x="0" y="0"/>
          <a:chExt cx="0" cy="0"/>
        </a:xfrm>
      </p:grpSpPr>
      <p:sp>
        <p:nvSpPr>
          <p:cNvPr id="25" name="Google Shape;25;p6"/>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 name="Shape 2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datastructur.es" TargetMode="External"/><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8" name="Google Shape;8;p1"/>
          <p:cNvPicPr preferRelativeResize="0"/>
          <p:nvPr/>
        </p:nvPicPr>
        <p:blipFill>
          <a:blip r:embed="rId1">
            <a:alphaModFix/>
          </a:blip>
          <a:stretch>
            <a:fillRect/>
          </a:stretch>
        </p:blipFill>
        <p:spPr>
          <a:xfrm>
            <a:off x="8686800" y="4983478"/>
            <a:ext cx="457200" cy="160022"/>
          </a:xfrm>
          <a:prstGeom prst="rect">
            <a:avLst/>
          </a:prstGeom>
          <a:noFill/>
          <a:ln>
            <a:noFill/>
          </a:ln>
        </p:spPr>
      </p:pic>
      <p:sp>
        <p:nvSpPr>
          <p:cNvPr id="9" name="Google Shape;9;p1"/>
          <p:cNvSpPr txBox="1"/>
          <p:nvPr/>
        </p:nvSpPr>
        <p:spPr>
          <a:xfrm>
            <a:off x="8578500" y="4793875"/>
            <a:ext cx="655200" cy="2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u="sng">
                <a:solidFill>
                  <a:srgbClr val="1155CC"/>
                </a:solidFill>
                <a:latin typeface="Calibri"/>
                <a:ea typeface="Calibri"/>
                <a:cs typeface="Calibri"/>
                <a:sym typeface="Calibri"/>
                <a:hlinkClick r:id="rId2">
                  <a:extLst>
                    <a:ext uri="{A12FA001-AC4F-418D-AE19-62706E023703}">
                      <ahyp:hlinkClr val="tx"/>
                    </a:ext>
                  </a:extLst>
                </a:hlinkClick>
              </a:rPr>
              <a:t>datastructur.es</a:t>
            </a:r>
            <a:endParaRPr sz="600">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7.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books.google.com/books?id=pD6-swEACAAJ&amp;dq=philosophy+software+design&amp;hl=en&amp;sa=X&amp;ved=0ahUKEwj9sZDmisvhAhXN6Z4KHcY6AYoQ6AEIKjAA" TargetMode="External"/><Relationship Id="rId4" Type="http://schemas.openxmlformats.org/officeDocument/2006/relationships/hyperlink" Target="https://www.amazon.com/Philosophy-Software-Design-John-Ousterhout/dp/173210220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 name="Shape 30"/>
        <p:cNvGrpSpPr/>
        <p:nvPr/>
      </p:nvGrpSpPr>
      <p:grpSpPr>
        <a:xfrm>
          <a:off x="0" y="0"/>
          <a:ext cx="0" cy="0"/>
          <a:chOff x="0" y="0"/>
          <a:chExt cx="0" cy="0"/>
        </a:xfrm>
      </p:grpSpPr>
      <p:sp>
        <p:nvSpPr>
          <p:cNvPr id="31" name="Google Shape;31;p8"/>
          <p:cNvSpPr txBox="1"/>
          <p:nvPr>
            <p:ph type="ctrTitle"/>
          </p:nvPr>
        </p:nvSpPr>
        <p:spPr>
          <a:xfrm>
            <a:off x="211425" y="1941275"/>
            <a:ext cx="5206200" cy="7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CS61B, 2021</a:t>
            </a:r>
            <a:endParaRPr/>
          </a:p>
        </p:txBody>
      </p:sp>
      <p:sp>
        <p:nvSpPr>
          <p:cNvPr id="32" name="Google Shape;32;p8"/>
          <p:cNvSpPr txBox="1"/>
          <p:nvPr>
            <p:ph idx="1" type="subTitle"/>
          </p:nvPr>
        </p:nvSpPr>
        <p:spPr>
          <a:xfrm>
            <a:off x="161925" y="2612325"/>
            <a:ext cx="8557200" cy="229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Lecture 27: Software Engineering 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Nature of Complexity</a:t>
            </a:r>
            <a:endParaRPr/>
          </a:p>
        </p:txBody>
      </p:sp>
      <p:sp>
        <p:nvSpPr>
          <p:cNvPr id="85" name="Google Shape;85;p1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Cost view of complexity:</a:t>
            </a:r>
            <a:endParaRPr/>
          </a:p>
          <a:p>
            <a:pPr indent="-355600" lvl="0" marL="457200" rtl="0" algn="l">
              <a:spcBef>
                <a:spcPts val="600"/>
              </a:spcBef>
              <a:spcAft>
                <a:spcPts val="0"/>
              </a:spcAft>
              <a:buSzPts val="2000"/>
              <a:buChar char="●"/>
            </a:pPr>
            <a:r>
              <a:rPr lang="en"/>
              <a:t>In a complex system, takes a lot of effort to make small improvements.</a:t>
            </a:r>
            <a:endParaRPr/>
          </a:p>
          <a:p>
            <a:pPr indent="-355600" lvl="0" marL="457200" rtl="0" algn="l">
              <a:spcBef>
                <a:spcPts val="0"/>
              </a:spcBef>
              <a:spcAft>
                <a:spcPts val="0"/>
              </a:spcAft>
              <a:buSzPts val="2000"/>
              <a:buChar char="●"/>
            </a:pPr>
            <a:r>
              <a:rPr lang="en"/>
              <a:t>In a simple system, bigger improvements require less effort.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Example: tilt in 2048</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9" name="Shape 89"/>
        <p:cNvGrpSpPr/>
        <p:nvPr/>
      </p:nvGrpSpPr>
      <p:grpSpPr>
        <a:xfrm>
          <a:off x="0" y="0"/>
          <a:ext cx="0" cy="0"/>
          <a:chOff x="0" y="0"/>
          <a:chExt cx="0" cy="0"/>
        </a:xfrm>
      </p:grpSpPr>
      <p:sp>
        <p:nvSpPr>
          <p:cNvPr id="90" name="Google Shape;90;p1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 Overly Complex Tilt Implementation</a:t>
            </a:r>
            <a:endParaRPr/>
          </a:p>
        </p:txBody>
      </p:sp>
      <p:sp>
        <p:nvSpPr>
          <p:cNvPr id="91" name="Google Shape;91;p1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Let’s see an example of a tilt implementation that is way too comp</a:t>
            </a:r>
            <a:r>
              <a:rPr lang="en"/>
              <a:t>licated.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Complexity</a:t>
            </a:r>
            <a:endParaRPr/>
          </a:p>
        </p:txBody>
      </p:sp>
      <p:sp>
        <p:nvSpPr>
          <p:cNvPr id="97" name="Google Shape;97;p19"/>
          <p:cNvSpPr txBox="1"/>
          <p:nvPr>
            <p:ph idx="1" type="body"/>
          </p:nvPr>
        </p:nvSpPr>
        <p:spPr>
          <a:xfrm>
            <a:off x="243000" y="556500"/>
            <a:ext cx="39594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Note:Our usage of the term “complex” in these lecture is not synonymous with ‘large and sophisticated’.</a:t>
            </a:r>
            <a:endParaRPr/>
          </a:p>
          <a:p>
            <a:pPr indent="-355600" lvl="0" marL="457200" rtl="0" algn="l">
              <a:spcBef>
                <a:spcPts val="600"/>
              </a:spcBef>
              <a:spcAft>
                <a:spcPts val="0"/>
              </a:spcAft>
              <a:buSzPts val="2000"/>
              <a:buChar char="●"/>
            </a:pPr>
            <a:r>
              <a:rPr lang="en"/>
              <a:t>It is possible for even short programs to be complex. Example from a former CS10 student (who was later a CS186 TA).</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makes this complex?</a:t>
            </a:r>
            <a:endParaRPr/>
          </a:p>
        </p:txBody>
      </p:sp>
      <p:pic>
        <p:nvPicPr>
          <p:cNvPr id="98" name="Google Shape;98;p19"/>
          <p:cNvPicPr preferRelativeResize="0"/>
          <p:nvPr/>
        </p:nvPicPr>
        <p:blipFill>
          <a:blip r:embed="rId3">
            <a:alphaModFix/>
          </a:blip>
          <a:stretch>
            <a:fillRect/>
          </a:stretch>
        </p:blipFill>
        <p:spPr>
          <a:xfrm>
            <a:off x="4148952" y="0"/>
            <a:ext cx="4995047" cy="5143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Complexity and Importance</a:t>
            </a:r>
            <a:endParaRPr/>
          </a:p>
        </p:txBody>
      </p:sp>
      <p:sp>
        <p:nvSpPr>
          <p:cNvPr id="104" name="Google Shape;104;p2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a:t>
            </a:r>
            <a:r>
              <a:rPr lang="en"/>
              <a:t>omplexity also depends on how often a piece of a system is modified.</a:t>
            </a:r>
            <a:endParaRPr/>
          </a:p>
          <a:p>
            <a:pPr indent="-355600" lvl="0" marL="457200" rtl="0" algn="l">
              <a:spcBef>
                <a:spcPts val="600"/>
              </a:spcBef>
              <a:spcAft>
                <a:spcPts val="0"/>
              </a:spcAft>
              <a:buSzPts val="2000"/>
              <a:buChar char="●"/>
            </a:pPr>
            <a:r>
              <a:rPr lang="en"/>
              <a:t>A system may have a few pieces that are highly complex, but if nobody ever looks at that code, then the overall impact is minimal.</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Ousterhout’s book gives a crude mathematical formulation:</a:t>
            </a:r>
            <a:endParaRPr/>
          </a:p>
          <a:p>
            <a:pPr indent="-355600" lvl="0" marL="457200" rtl="0" algn="l">
              <a:spcBef>
                <a:spcPts val="600"/>
              </a:spcBef>
              <a:spcAft>
                <a:spcPts val="0"/>
              </a:spcAft>
              <a:buSzPts val="2000"/>
              <a:buChar char="●"/>
            </a:pPr>
            <a:r>
              <a:rPr lang="en"/>
              <a:t>C = sum(c_p * t_p) for each part p.</a:t>
            </a:r>
            <a:endParaRPr/>
          </a:p>
          <a:p>
            <a:pPr indent="-355600" lvl="1" marL="914400" rtl="0" algn="l">
              <a:spcBef>
                <a:spcPts val="0"/>
              </a:spcBef>
              <a:spcAft>
                <a:spcPts val="0"/>
              </a:spcAft>
              <a:buSzPts val="2000"/>
              <a:buChar char="○"/>
            </a:pPr>
            <a:r>
              <a:rPr lang="en"/>
              <a:t>c_p is the complexity of part p.</a:t>
            </a:r>
            <a:endParaRPr/>
          </a:p>
          <a:p>
            <a:pPr indent="-355600" lvl="1" marL="914400" rtl="0" algn="l">
              <a:spcBef>
                <a:spcPts val="0"/>
              </a:spcBef>
              <a:spcAft>
                <a:spcPts val="0"/>
              </a:spcAft>
              <a:buSzPts val="2000"/>
              <a:buChar char="○"/>
            </a:pPr>
            <a:r>
              <a:rPr lang="en"/>
              <a:t>t_p is the time spent working on part p.</a:t>
            </a:r>
            <a:endParaRPr/>
          </a:p>
          <a:p>
            <a:pPr indent="0" lvl="0" marL="0" rtl="0" algn="l">
              <a:spcBef>
                <a:spcPts val="6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08" name="Shape 108"/>
        <p:cNvGrpSpPr/>
        <p:nvPr/>
      </p:nvGrpSpPr>
      <p:grpSpPr>
        <a:xfrm>
          <a:off x="0" y="0"/>
          <a:ext cx="0" cy="0"/>
          <a:chOff x="0" y="0"/>
          <a:chExt cx="0" cy="0"/>
        </a:xfrm>
      </p:grpSpPr>
      <p:sp>
        <p:nvSpPr>
          <p:cNvPr id="109" name="Google Shape;109;p21"/>
          <p:cNvSpPr txBox="1"/>
          <p:nvPr>
            <p:ph type="title"/>
          </p:nvPr>
        </p:nvSpPr>
        <p:spPr>
          <a:xfrm>
            <a:off x="928950" y="1775700"/>
            <a:ext cx="7286100" cy="159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Symptoms and Causes of Complexity</a:t>
            </a:r>
            <a:endParaRPr sz="4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3" name="Shape 113"/>
        <p:cNvGrpSpPr/>
        <p:nvPr/>
      </p:nvGrpSpPr>
      <p:grpSpPr>
        <a:xfrm>
          <a:off x="0" y="0"/>
          <a:ext cx="0" cy="0"/>
          <a:chOff x="0" y="0"/>
          <a:chExt cx="0" cy="0"/>
        </a:xfrm>
      </p:grpSpPr>
      <p:sp>
        <p:nvSpPr>
          <p:cNvPr id="114" name="Google Shape;114;p2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Symptoms of Complexity</a:t>
            </a:r>
            <a:endParaRPr/>
          </a:p>
        </p:txBody>
      </p:sp>
      <p:sp>
        <p:nvSpPr>
          <p:cNvPr id="115" name="Google Shape;115;p2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Ousterhout describes three symptoms of complexity:</a:t>
            </a:r>
            <a:endParaRPr/>
          </a:p>
          <a:p>
            <a:pPr indent="-355600" lvl="0" marL="457200" rtl="0" algn="l">
              <a:spcBef>
                <a:spcPts val="600"/>
              </a:spcBef>
              <a:spcAft>
                <a:spcPts val="0"/>
              </a:spcAft>
              <a:buSzPts val="2000"/>
              <a:buChar char="●"/>
            </a:pPr>
            <a:r>
              <a:rPr b="1" lang="en"/>
              <a:t>Change amplification</a:t>
            </a:r>
            <a:r>
              <a:rPr lang="en"/>
              <a:t>: A simple change requires modification in many places. Our overly complex 2048 was a good example of this.</a:t>
            </a:r>
            <a:endParaRPr/>
          </a:p>
          <a:p>
            <a:pPr indent="-355600" lvl="0" marL="457200" rtl="0" algn="l">
              <a:spcBef>
                <a:spcPts val="0"/>
              </a:spcBef>
              <a:spcAft>
                <a:spcPts val="0"/>
              </a:spcAft>
              <a:buSzPts val="2000"/>
              <a:buChar char="●"/>
            </a:pPr>
            <a:r>
              <a:rPr b="1" lang="en"/>
              <a:t>Cognitive load</a:t>
            </a:r>
            <a:r>
              <a:rPr lang="en"/>
              <a:t>: How much you need to know in order to make a change.</a:t>
            </a:r>
            <a:endParaRPr/>
          </a:p>
          <a:p>
            <a:pPr indent="-355600" lvl="1" marL="914400" rtl="0" algn="l">
              <a:spcBef>
                <a:spcPts val="0"/>
              </a:spcBef>
              <a:spcAft>
                <a:spcPts val="0"/>
              </a:spcAft>
              <a:buSzPts val="2000"/>
              <a:buChar char="○"/>
            </a:pPr>
            <a:r>
              <a:rPr lang="en"/>
              <a:t>Note: This is not the same as number of lines of code. Often MORE lines of code actually makes code simpler, because it is more narrative.</a:t>
            </a:r>
            <a:endParaRPr/>
          </a:p>
          <a:p>
            <a:pPr indent="-342900" lvl="2" marL="1371600" rtl="0" algn="l">
              <a:spcBef>
                <a:spcPts val="0"/>
              </a:spcBef>
              <a:spcAft>
                <a:spcPts val="0"/>
              </a:spcAft>
              <a:buSzPts val="1800"/>
              <a:buChar char="■"/>
            </a:pPr>
            <a:r>
              <a:rPr lang="en"/>
              <a:t>Incidentally, this is why I don’t like ++ or --!</a:t>
            </a:r>
            <a:endParaRPr/>
          </a:p>
          <a:p>
            <a:pPr indent="0" lvl="0" marL="0" rtl="0" algn="l">
              <a:spcBef>
                <a:spcPts val="6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9" name="Shape 119"/>
        <p:cNvGrpSpPr/>
        <p:nvPr/>
      </p:nvGrpSpPr>
      <p:grpSpPr>
        <a:xfrm>
          <a:off x="0" y="0"/>
          <a:ext cx="0" cy="0"/>
          <a:chOff x="0" y="0"/>
          <a:chExt cx="0" cy="0"/>
        </a:xfrm>
      </p:grpSpPr>
      <p:sp>
        <p:nvSpPr>
          <p:cNvPr id="120" name="Google Shape;120;p2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Symptoms of Complexity</a:t>
            </a:r>
            <a:endParaRPr/>
          </a:p>
        </p:txBody>
      </p:sp>
      <p:sp>
        <p:nvSpPr>
          <p:cNvPr id="121" name="Google Shape;121;p2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Ousterhout describes three symptoms of complexity:</a:t>
            </a:r>
            <a:endParaRPr/>
          </a:p>
          <a:p>
            <a:pPr indent="-355600" lvl="0" marL="457200" rtl="0" algn="l">
              <a:spcBef>
                <a:spcPts val="600"/>
              </a:spcBef>
              <a:spcAft>
                <a:spcPts val="0"/>
              </a:spcAft>
              <a:buSzPts val="2000"/>
              <a:buChar char="●"/>
            </a:pPr>
            <a:r>
              <a:rPr b="1" lang="en"/>
              <a:t>Change amplification</a:t>
            </a:r>
            <a:r>
              <a:rPr lang="en"/>
              <a:t>: A simple change requires modification in many places. Our overly complex 2048 was a good example of this.</a:t>
            </a:r>
            <a:endParaRPr/>
          </a:p>
          <a:p>
            <a:pPr indent="-355600" lvl="0" marL="457200" rtl="0" algn="l">
              <a:spcBef>
                <a:spcPts val="0"/>
              </a:spcBef>
              <a:spcAft>
                <a:spcPts val="0"/>
              </a:spcAft>
              <a:buSzPts val="2000"/>
              <a:buChar char="●"/>
            </a:pPr>
            <a:r>
              <a:rPr b="1" lang="en"/>
              <a:t>Cognitive load</a:t>
            </a:r>
            <a:r>
              <a:rPr lang="en"/>
              <a:t>: How much you need to know in order to make a change.</a:t>
            </a:r>
            <a:endParaRPr/>
          </a:p>
          <a:p>
            <a:pPr indent="-355600" lvl="1" marL="914400" rtl="0" algn="l">
              <a:spcBef>
                <a:spcPts val="0"/>
              </a:spcBef>
              <a:spcAft>
                <a:spcPts val="0"/>
              </a:spcAft>
              <a:buSzPts val="2000"/>
              <a:buChar char="○"/>
            </a:pPr>
            <a:r>
              <a:rPr lang="en"/>
              <a:t>Note: This is not the same as number of lines of code. Often MORE lines of code actually makes code simpler, because it is more narrative.</a:t>
            </a:r>
            <a:endParaRPr/>
          </a:p>
          <a:p>
            <a:pPr indent="-355600" lvl="0" marL="457200" rtl="0" algn="l">
              <a:spcBef>
                <a:spcPts val="0"/>
              </a:spcBef>
              <a:spcAft>
                <a:spcPts val="0"/>
              </a:spcAft>
              <a:buSzPts val="2000"/>
              <a:buChar char="●"/>
            </a:pPr>
            <a:r>
              <a:rPr b="1" lang="en"/>
              <a:t>Unknown unknowns: </a:t>
            </a:r>
            <a:r>
              <a:rPr lang="en"/>
              <a:t>The worst type of complexity. This occurs when it’s not even clear what you need to know in order to make modifications!</a:t>
            </a:r>
            <a:endParaRPr/>
          </a:p>
          <a:p>
            <a:pPr indent="-355600" lvl="1" marL="914400" rtl="0" algn="l">
              <a:spcBef>
                <a:spcPts val="0"/>
              </a:spcBef>
              <a:spcAft>
                <a:spcPts val="0"/>
              </a:spcAft>
              <a:buSzPts val="2000"/>
              <a:buChar char="○"/>
            </a:pPr>
            <a:r>
              <a:rPr lang="en"/>
              <a:t>Common in large code bases.</a:t>
            </a:r>
            <a:endParaRPr/>
          </a:p>
          <a:p>
            <a:pPr indent="-355600" lvl="1" marL="914400" rtl="0" algn="l">
              <a:spcBef>
                <a:spcPts val="0"/>
              </a:spcBef>
              <a:spcAft>
                <a:spcPts val="0"/>
              </a:spcAft>
              <a:buSzPts val="2000"/>
              <a:buChar char="○"/>
            </a:pPr>
            <a:r>
              <a:rPr lang="en"/>
              <a:t>You’ve felt this a lot in Gitlet!</a:t>
            </a:r>
            <a:br>
              <a:rPr lang="en"/>
            </a:br>
            <a:endParaRPr/>
          </a:p>
          <a:p>
            <a:pPr indent="0" lvl="0" marL="0" rtl="0" algn="l">
              <a:spcBef>
                <a:spcPts val="6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Obvious Systems</a:t>
            </a:r>
            <a:endParaRPr/>
          </a:p>
        </p:txBody>
      </p:sp>
      <p:sp>
        <p:nvSpPr>
          <p:cNvPr id="127" name="Google Shape;127;p2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 a good design, a system is ideally </a:t>
            </a:r>
            <a:r>
              <a:rPr b="1" lang="en"/>
              <a:t>obvious</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In an obvious system, to make a change a developer can:</a:t>
            </a:r>
            <a:endParaRPr/>
          </a:p>
          <a:p>
            <a:pPr indent="-355600" lvl="0" marL="457200" rtl="0" algn="l">
              <a:spcBef>
                <a:spcPts val="600"/>
              </a:spcBef>
              <a:spcAft>
                <a:spcPts val="0"/>
              </a:spcAft>
              <a:buSzPts val="2000"/>
              <a:buChar char="●"/>
            </a:pPr>
            <a:r>
              <a:rPr lang="en"/>
              <a:t>Quickly understand how existing code works.</a:t>
            </a:r>
            <a:endParaRPr/>
          </a:p>
          <a:p>
            <a:pPr indent="-355600" lvl="0" marL="457200" rtl="0" algn="l">
              <a:spcBef>
                <a:spcPts val="0"/>
              </a:spcBef>
              <a:spcAft>
                <a:spcPts val="0"/>
              </a:spcAft>
              <a:buSzPts val="2000"/>
              <a:buChar char="●"/>
            </a:pPr>
            <a:r>
              <a:rPr lang="en"/>
              <a:t>Come up with a proposed change without doing too much thinking.</a:t>
            </a:r>
            <a:endParaRPr/>
          </a:p>
          <a:p>
            <a:pPr indent="-355600" lvl="0" marL="457200" rtl="0" algn="l">
              <a:spcBef>
                <a:spcPts val="0"/>
              </a:spcBef>
              <a:spcAft>
                <a:spcPts val="0"/>
              </a:spcAft>
              <a:buSzPts val="2000"/>
              <a:buChar char="●"/>
            </a:pPr>
            <a:r>
              <a:rPr lang="en"/>
              <a:t>Have a high confidence that the change should actually work, despite not reading much code.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Complexity Comes Slowly</a:t>
            </a:r>
            <a:endParaRPr/>
          </a:p>
        </p:txBody>
      </p:sp>
      <p:sp>
        <p:nvSpPr>
          <p:cNvPr id="133" name="Google Shape;133;p2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Every software system starts out beautiful, pure, and clean.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As they are built upon, they slowly twist into uglier and uglier shapes. This is almost inevitable in real systems.</a:t>
            </a:r>
            <a:endParaRPr/>
          </a:p>
          <a:p>
            <a:pPr indent="-355600" lvl="0" marL="457200" rtl="0" algn="l">
              <a:spcBef>
                <a:spcPts val="600"/>
              </a:spcBef>
              <a:spcAft>
                <a:spcPts val="0"/>
              </a:spcAft>
              <a:buSzPts val="2000"/>
              <a:buChar char="●"/>
            </a:pPr>
            <a:r>
              <a:rPr lang="en"/>
              <a:t>Each complexity introduced is no big deal, but: “Complexity comes about because hundreds or thousands of small dependences and obscurities build up over time.”</a:t>
            </a:r>
            <a:endParaRPr/>
          </a:p>
          <a:p>
            <a:pPr indent="-355600" lvl="0" marL="457200" rtl="0" algn="l">
              <a:spcBef>
                <a:spcPts val="0"/>
              </a:spcBef>
              <a:spcAft>
                <a:spcPts val="0"/>
              </a:spcAft>
              <a:buSzPts val="2000"/>
              <a:buChar char="●"/>
            </a:pPr>
            <a:r>
              <a:rPr lang="en"/>
              <a:t>“Eventually, there are so many of these small issues that every possible change is affected by several of them.”</a:t>
            </a:r>
            <a:endParaRPr/>
          </a:p>
          <a:p>
            <a:pPr indent="-355600" lvl="0" marL="457200" rtl="0" algn="l">
              <a:spcBef>
                <a:spcPts val="0"/>
              </a:spcBef>
              <a:spcAft>
                <a:spcPts val="0"/>
              </a:spcAft>
              <a:buSzPts val="2000"/>
              <a:buChar char="●"/>
            </a:pPr>
            <a:r>
              <a:rPr lang="en"/>
              <a:t>This incremental process is part of what makes controlling complexity so hard. </a:t>
            </a:r>
            <a:endParaRPr/>
          </a:p>
          <a:p>
            <a:pPr indent="-355600" lvl="0" marL="457200" rtl="0" algn="l">
              <a:spcBef>
                <a:spcPts val="0"/>
              </a:spcBef>
              <a:spcAft>
                <a:spcPts val="0"/>
              </a:spcAft>
              <a:buSzPts val="2000"/>
              <a:buChar char="●"/>
            </a:pPr>
            <a:r>
              <a:rPr lang="en"/>
              <a:t>Ousterhout recommends a zero tolerance philosophy.</a:t>
            </a:r>
            <a:endParaRPr/>
          </a:p>
          <a:p>
            <a:pPr indent="0" lvl="0" marL="0" rtl="0" algn="l">
              <a:spcBef>
                <a:spcPts val="6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37" name="Shape 137"/>
        <p:cNvGrpSpPr/>
        <p:nvPr/>
      </p:nvGrpSpPr>
      <p:grpSpPr>
        <a:xfrm>
          <a:off x="0" y="0"/>
          <a:ext cx="0" cy="0"/>
          <a:chOff x="0" y="0"/>
          <a:chExt cx="0" cy="0"/>
        </a:xfrm>
      </p:grpSpPr>
      <p:sp>
        <p:nvSpPr>
          <p:cNvPr id="138" name="Google Shape;138;p26"/>
          <p:cNvSpPr txBox="1"/>
          <p:nvPr>
            <p:ph type="title"/>
          </p:nvPr>
        </p:nvSpPr>
        <p:spPr>
          <a:xfrm>
            <a:off x="928950" y="1775700"/>
            <a:ext cx="7286100" cy="159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Strategic vs. Tactical Programming</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6" name="Shape 36"/>
        <p:cNvGrpSpPr/>
        <p:nvPr/>
      </p:nvGrpSpPr>
      <p:grpSpPr>
        <a:xfrm>
          <a:off x="0" y="0"/>
          <a:ext cx="0" cy="0"/>
          <a:chOff x="0" y="0"/>
          <a:chExt cx="0" cy="0"/>
        </a:xfrm>
      </p:grpSpPr>
      <p:sp>
        <p:nvSpPr>
          <p:cNvPr id="37" name="Google Shape;37;p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Backstory</a:t>
            </a:r>
            <a:endParaRPr/>
          </a:p>
        </p:txBody>
      </p:sp>
      <p:sp>
        <p:nvSpPr>
          <p:cNvPr id="38" name="Google Shape;38;p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Long ago, 61A had technical topics on Monday/Wednesdays and Friday was reserved for bigger picture topics.</a:t>
            </a:r>
            <a:endParaRPr/>
          </a:p>
          <a:p>
            <a:pPr indent="-355600" lvl="0" marL="457200" rtl="0" algn="l">
              <a:spcBef>
                <a:spcPts val="600"/>
              </a:spcBef>
              <a:spcAft>
                <a:spcPts val="0"/>
              </a:spcAft>
              <a:buSzPts val="2000"/>
              <a:buChar char="●"/>
            </a:pPr>
            <a:r>
              <a:rPr lang="en"/>
              <a:t>We’re going to try out an experiment this semester, where for the next 3 weeks, one lecture per week will be dedicated to these sorts of topics.</a:t>
            </a:r>
            <a:endParaRPr/>
          </a:p>
          <a:p>
            <a:pPr indent="-355600" lvl="0" marL="457200" rtl="0" algn="l">
              <a:spcBef>
                <a:spcPts val="0"/>
              </a:spcBef>
              <a:spcAft>
                <a:spcPts val="0"/>
              </a:spcAft>
              <a:buSzPts val="2000"/>
              <a:buChar char="●"/>
            </a:pPr>
            <a:r>
              <a:rPr lang="en"/>
              <a:t>Very different flavor of lecture, much less “technical.”</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Let me know what you think!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Tactical Programming</a:t>
            </a:r>
            <a:endParaRPr/>
          </a:p>
        </p:txBody>
      </p:sp>
      <p:sp>
        <p:nvSpPr>
          <p:cNvPr id="144" name="Google Shape;144;p2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Much (or all) of the programming that you’ve done, Ousterhout would describe as “tactical”. </a:t>
            </a:r>
            <a:endParaRPr/>
          </a:p>
          <a:p>
            <a:pPr indent="-355600" lvl="0" marL="457200" rtl="0" algn="l">
              <a:spcBef>
                <a:spcPts val="600"/>
              </a:spcBef>
              <a:spcAft>
                <a:spcPts val="0"/>
              </a:spcAft>
              <a:buSzPts val="2000"/>
              <a:buChar char="●"/>
            </a:pPr>
            <a:r>
              <a:rPr lang="en"/>
              <a:t> “Your main focus is to get something working, such as a new feature or bug fix.”</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Tactical Programming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Tactical Programming</a:t>
            </a:r>
            <a:endParaRPr/>
          </a:p>
        </p:txBody>
      </p:sp>
      <p:sp>
        <p:nvSpPr>
          <p:cNvPr id="150" name="Google Shape;150;p2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Much (or all) of the programming that you’ve done, Ousterhout would describe as “tactical”. </a:t>
            </a:r>
            <a:endParaRPr/>
          </a:p>
          <a:p>
            <a:pPr indent="-355600" lvl="0" marL="457200" rtl="0" algn="l">
              <a:spcBef>
                <a:spcPts val="600"/>
              </a:spcBef>
              <a:spcAft>
                <a:spcPts val="0"/>
              </a:spcAft>
              <a:buSzPts val="2000"/>
              <a:buChar char="●"/>
            </a:pPr>
            <a:r>
              <a:rPr lang="en"/>
              <a:t> “Your main focus is to get something working, such as a new feature or bug fix.”</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This may seem like a silly criticism. Clearly, working code is good.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t>
            </a:r>
            <a:r>
              <a:rPr lang="en"/>
              <a:t>actical Programming</a:t>
            </a:r>
            <a:endParaRPr/>
          </a:p>
        </p:txBody>
      </p:sp>
      <p:sp>
        <p:nvSpPr>
          <p:cNvPr id="156" name="Google Shape;156;p2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problem with tactical programming:</a:t>
            </a:r>
            <a:endParaRPr/>
          </a:p>
          <a:p>
            <a:pPr indent="-355600" lvl="0" marL="457200" rtl="0" algn="l">
              <a:spcBef>
                <a:spcPts val="600"/>
              </a:spcBef>
              <a:spcAft>
                <a:spcPts val="0"/>
              </a:spcAft>
              <a:buSzPts val="2000"/>
              <a:buChar char="●"/>
            </a:pPr>
            <a:r>
              <a:rPr lang="en"/>
              <a:t>You don’t spend problem thinking about overall design.</a:t>
            </a:r>
            <a:endParaRPr/>
          </a:p>
          <a:p>
            <a:pPr indent="-355600" lvl="0" marL="457200" rtl="0" algn="l">
              <a:spcBef>
                <a:spcPts val="0"/>
              </a:spcBef>
              <a:spcAft>
                <a:spcPts val="0"/>
              </a:spcAft>
              <a:buSzPts val="2000"/>
              <a:buChar char="●"/>
            </a:pPr>
            <a:r>
              <a:rPr lang="en"/>
              <a:t>As a result, you introduce tons of little complexities, e.g. making two copies of a method that do something similar.</a:t>
            </a:r>
            <a:endParaRPr/>
          </a:p>
          <a:p>
            <a:pPr indent="-355600" lvl="0" marL="457200" rtl="0" algn="l">
              <a:spcBef>
                <a:spcPts val="0"/>
              </a:spcBef>
              <a:spcAft>
                <a:spcPts val="0"/>
              </a:spcAft>
              <a:buSzPts val="2000"/>
              <a:buChar char="●"/>
            </a:pPr>
            <a:r>
              <a:rPr lang="en"/>
              <a:t>Each individual complexity seems reasonable, but eventually you start to feel the weight.</a:t>
            </a:r>
            <a:endParaRPr/>
          </a:p>
          <a:p>
            <a:pPr indent="-355600" lvl="1" marL="914400" rtl="0" algn="l">
              <a:spcBef>
                <a:spcPts val="0"/>
              </a:spcBef>
              <a:spcAft>
                <a:spcPts val="0"/>
              </a:spcAft>
              <a:buSzPts val="2000"/>
              <a:buChar char="○"/>
            </a:pPr>
            <a:r>
              <a:rPr lang="en"/>
              <a:t>Refactoring would fix the problem, but it would also take time, so you end up introducing even more complexity to deal with the original ones.</a:t>
            </a:r>
            <a:endParaRPr/>
          </a:p>
          <a:p>
            <a:pPr indent="-355600" lvl="1" marL="914400" rtl="0" algn="l">
              <a:spcBef>
                <a:spcPts val="0"/>
              </a:spcBef>
              <a:spcAft>
                <a:spcPts val="0"/>
              </a:spcAft>
              <a:buSzPts val="2000"/>
              <a:buChar char="○"/>
            </a:pPr>
            <a:r>
              <a:rPr lang="en"/>
              <a:t>Project 3 will give you a chance to feel this!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 end result is misery.</a:t>
            </a:r>
            <a:endParaRPr/>
          </a:p>
          <a:p>
            <a:pPr indent="0" lvl="0" marL="0" rtl="0" algn="l">
              <a:spcBef>
                <a:spcPts val="6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Strategic Programming</a:t>
            </a:r>
            <a:endParaRPr/>
          </a:p>
        </p:txBody>
      </p:sp>
      <p:sp>
        <p:nvSpPr>
          <p:cNvPr id="162" name="Google Shape;162;p3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first step towards becoming a good software designer is to realize that </a:t>
            </a:r>
            <a:r>
              <a:rPr b="1" lang="en"/>
              <a:t>working code isn’t enough.</a:t>
            </a:r>
            <a:r>
              <a:rPr lang="en"/>
              <a:t>”</a:t>
            </a:r>
            <a:endParaRPr/>
          </a:p>
          <a:p>
            <a:pPr indent="-355600" lvl="0" marL="457200" rtl="0" algn="l">
              <a:spcBef>
                <a:spcPts val="600"/>
              </a:spcBef>
              <a:spcAft>
                <a:spcPts val="0"/>
              </a:spcAft>
              <a:buSzPts val="2000"/>
              <a:buChar char="●"/>
            </a:pPr>
            <a:r>
              <a:rPr lang="en"/>
              <a:t>“The most important thing is the long term structure of the system.”</a:t>
            </a:r>
            <a:endParaRPr/>
          </a:p>
          <a:p>
            <a:pPr indent="-355600" lvl="0" marL="457200" rtl="0" algn="l">
              <a:spcBef>
                <a:spcPts val="0"/>
              </a:spcBef>
              <a:spcAft>
                <a:spcPts val="0"/>
              </a:spcAft>
              <a:buSzPts val="2000"/>
              <a:buChar char="●"/>
            </a:pPr>
            <a:r>
              <a:rPr lang="en"/>
              <a:t>Adding complexities to achieve short term time games is unacceptable.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Strategic programming requires lots of time investment.</a:t>
            </a:r>
            <a:endParaRPr/>
          </a:p>
          <a:p>
            <a:pPr indent="-355600" lvl="0" marL="457200" rtl="0" algn="l">
              <a:spcBef>
                <a:spcPts val="600"/>
              </a:spcBef>
              <a:spcAft>
                <a:spcPts val="0"/>
              </a:spcAft>
              <a:buSzPts val="2000"/>
              <a:buChar char="●"/>
            </a:pPr>
            <a:r>
              <a:rPr lang="en"/>
              <a:t>And as novice programmers, it’ll seem quite mysterious and hard. On project 3, try to plan ahead, but realize your system is very likely going to be horrible looking when you’re done.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Suggestions for Strategic Programming</a:t>
            </a:r>
            <a:endParaRPr/>
          </a:p>
        </p:txBody>
      </p:sp>
      <p:sp>
        <p:nvSpPr>
          <p:cNvPr id="168" name="Google Shape;168;p3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For each new class/task:</a:t>
            </a:r>
            <a:endParaRPr/>
          </a:p>
          <a:p>
            <a:pPr indent="-355600" lvl="0" marL="457200" rtl="0" algn="l">
              <a:spcBef>
                <a:spcPts val="600"/>
              </a:spcBef>
              <a:spcAft>
                <a:spcPts val="0"/>
              </a:spcAft>
              <a:buSzPts val="2000"/>
              <a:buChar char="●"/>
            </a:pPr>
            <a:r>
              <a:rPr lang="en"/>
              <a:t>Rather than implementing the first idea, try coming up with (and possibly even partially implementing) a few different ideas.</a:t>
            </a:r>
            <a:endParaRPr/>
          </a:p>
          <a:p>
            <a:pPr indent="-355600" lvl="0" marL="457200" rtl="0" algn="l">
              <a:spcBef>
                <a:spcPts val="0"/>
              </a:spcBef>
              <a:spcAft>
                <a:spcPts val="0"/>
              </a:spcAft>
              <a:buSzPts val="2000"/>
              <a:buChar char="●"/>
            </a:pPr>
            <a:r>
              <a:rPr lang="en"/>
              <a:t>When you feel like you have found something that feels clean, then fully implement that idea.</a:t>
            </a:r>
            <a:endParaRPr/>
          </a:p>
          <a:p>
            <a:pPr indent="-355600" lvl="0" marL="457200" rtl="0" algn="l">
              <a:spcBef>
                <a:spcPts val="0"/>
              </a:spcBef>
              <a:spcAft>
                <a:spcPts val="0"/>
              </a:spcAft>
              <a:buSzPts val="2000"/>
              <a:buChar char="●"/>
            </a:pPr>
            <a:r>
              <a:rPr lang="en"/>
              <a:t>In real systems: Try to imagine how things might need to be changed in the future, and make sure your design can handle such changes.</a:t>
            </a:r>
            <a:endParaRPr/>
          </a:p>
          <a:p>
            <a:pPr indent="-355600" lvl="1" marL="914400" rtl="0" algn="l">
              <a:spcBef>
                <a:spcPts val="0"/>
              </a:spcBef>
              <a:spcAft>
                <a:spcPts val="0"/>
              </a:spcAft>
              <a:buSzPts val="2000"/>
              <a:buChar char="○"/>
            </a:pPr>
            <a:r>
              <a:rPr lang="en"/>
              <a:t>Example: In project 3, you’ll need to support both input from the keyboard AND input from a String.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Strategic Programming is Very Hard</a:t>
            </a:r>
            <a:endParaRPr/>
          </a:p>
        </p:txBody>
      </p:sp>
      <p:sp>
        <p:nvSpPr>
          <p:cNvPr id="174" name="Google Shape;174;p3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No matter how careful you try to be, there will be mistakes in your design.</a:t>
            </a:r>
            <a:endParaRPr/>
          </a:p>
          <a:p>
            <a:pPr indent="-355600" lvl="0" marL="457200" rtl="0" algn="l">
              <a:spcBef>
                <a:spcPts val="600"/>
              </a:spcBef>
              <a:spcAft>
                <a:spcPts val="0"/>
              </a:spcAft>
              <a:buSzPts val="2000"/>
              <a:buChar char="●"/>
            </a:pPr>
            <a:r>
              <a:rPr lang="en"/>
              <a:t>Avoid the temptation to patch around these mistakes. Instead, fix the design.</a:t>
            </a:r>
            <a:endParaRPr/>
          </a:p>
          <a:p>
            <a:pPr indent="-355600" lvl="1" marL="914400" rtl="0" algn="l">
              <a:spcBef>
                <a:spcPts val="0"/>
              </a:spcBef>
              <a:spcAft>
                <a:spcPts val="0"/>
              </a:spcAft>
              <a:buSzPts val="2000"/>
              <a:buChar char="○"/>
            </a:pPr>
            <a:r>
              <a:rPr lang="en"/>
              <a:t>Example: Don’t add a bunch of special cases! Instead, make sure the system gracefully handles the cases you didn’t think about.</a:t>
            </a:r>
            <a:endParaRPr/>
          </a:p>
          <a:p>
            <a:pPr indent="-355600" lvl="1" marL="914400" rtl="0" algn="l">
              <a:spcBef>
                <a:spcPts val="0"/>
              </a:spcBef>
              <a:spcAft>
                <a:spcPts val="0"/>
              </a:spcAft>
              <a:buSzPts val="2000"/>
              <a:buChar char="○"/>
            </a:pPr>
            <a:r>
              <a:rPr lang="en"/>
              <a:t>Specific example: Adding sentinel nodes to SLLists.</a:t>
            </a:r>
            <a:endParaRPr/>
          </a:p>
          <a:p>
            <a:pPr indent="-355600" lvl="0" marL="457200" rtl="0" algn="l">
              <a:spcBef>
                <a:spcPts val="0"/>
              </a:spcBef>
              <a:spcAft>
                <a:spcPts val="0"/>
              </a:spcAft>
              <a:buSzPts val="2000"/>
              <a:buChar char="●"/>
            </a:pPr>
            <a:r>
              <a:rPr lang="en"/>
              <a:t>Indeed, i</a:t>
            </a:r>
            <a:r>
              <a:rPr lang="en"/>
              <a:t>t is impossible to design large software systems entirely in advance.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Tactical vs. Strategic Programming Case Study (Ousterhout)</a:t>
            </a:r>
            <a:endParaRPr/>
          </a:p>
        </p:txBody>
      </p:sp>
      <p:sp>
        <p:nvSpPr>
          <p:cNvPr id="180" name="Google Shape;180;p3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As a startup, Facebook embraced tactical programming.</a:t>
            </a:r>
            <a:endParaRPr/>
          </a:p>
          <a:p>
            <a:pPr indent="-355600" lvl="0" marL="457200" rtl="0" algn="l">
              <a:spcBef>
                <a:spcPts val="600"/>
              </a:spcBef>
              <a:spcAft>
                <a:spcPts val="0"/>
              </a:spcAft>
              <a:buSzPts val="2000"/>
              <a:buChar char="●"/>
            </a:pPr>
            <a:r>
              <a:rPr lang="en"/>
              <a:t>“Move fast and break things.”</a:t>
            </a:r>
            <a:endParaRPr/>
          </a:p>
          <a:p>
            <a:pPr indent="-355600" lvl="0" marL="457200" rtl="0" algn="l">
              <a:spcBef>
                <a:spcPts val="0"/>
              </a:spcBef>
              <a:spcAft>
                <a:spcPts val="0"/>
              </a:spcAft>
              <a:buSzPts val="2000"/>
              <a:buChar char="●"/>
            </a:pPr>
            <a:r>
              <a:rPr lang="en"/>
              <a:t>Common for new engineers to push changes to the live site within their first week. </a:t>
            </a:r>
            <a:endParaRPr/>
          </a:p>
          <a:p>
            <a:pPr indent="-355600" lvl="1" marL="914400" rtl="0" algn="l">
              <a:spcBef>
                <a:spcPts val="0"/>
              </a:spcBef>
              <a:spcAft>
                <a:spcPts val="0"/>
              </a:spcAft>
              <a:buSzPts val="2000"/>
              <a:buChar char="○"/>
            </a:pPr>
            <a:r>
              <a:rPr lang="en"/>
              <a:t>Very rapid development process in the short term.</a:t>
            </a:r>
            <a:endParaRPr/>
          </a:p>
          <a:p>
            <a:pPr indent="-355600" lvl="1" marL="914400" rtl="0" algn="l">
              <a:spcBef>
                <a:spcPts val="0"/>
              </a:spcBef>
              <a:spcAft>
                <a:spcPts val="0"/>
              </a:spcAft>
              <a:buSzPts val="2000"/>
              <a:buChar char="○"/>
            </a:pPr>
            <a:r>
              <a:rPr lang="en"/>
              <a:t>Felt empowering!</a:t>
            </a:r>
            <a:endParaRPr/>
          </a:p>
          <a:p>
            <a:pPr indent="-355600" lvl="0" marL="457200" rtl="0" algn="l">
              <a:spcBef>
                <a:spcPts val="0"/>
              </a:spcBef>
              <a:spcAft>
                <a:spcPts val="0"/>
              </a:spcAft>
              <a:buSzPts val="2000"/>
              <a:buChar char="●"/>
            </a:pPr>
            <a:r>
              <a:rPr lang="en"/>
              <a:t>Facebook was very successful, but its codebase was a mess: “incomprehensible, unstable, few comments or tests, and painful to work with.”</a:t>
            </a:r>
            <a:endParaRPr/>
          </a:p>
          <a:p>
            <a:pPr indent="-355600" lvl="0" marL="457200" rtl="0" algn="l">
              <a:spcBef>
                <a:spcPts val="0"/>
              </a:spcBef>
              <a:spcAft>
                <a:spcPts val="0"/>
              </a:spcAft>
              <a:buSzPts val="2000"/>
              <a:buChar char="●"/>
            </a:pPr>
            <a:r>
              <a:rPr lang="en"/>
              <a:t>Eventually, motto became “Move fast with stable infra.”</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Note: Arguably Facebook’s general attitude has done great harm. Will discuss in a future lecture.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Tactical vs. Strategic Programming Case Study (Ousterhout)</a:t>
            </a:r>
            <a:endParaRPr/>
          </a:p>
        </p:txBody>
      </p:sp>
      <p:sp>
        <p:nvSpPr>
          <p:cNvPr id="186" name="Google Shape;186;p3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By contrast Google and VMware are known as highly strategic organizations.</a:t>
            </a:r>
            <a:endParaRPr/>
          </a:p>
          <a:p>
            <a:pPr indent="-355600" lvl="0" marL="457200" rtl="0" algn="l">
              <a:spcBef>
                <a:spcPts val="600"/>
              </a:spcBef>
              <a:spcAft>
                <a:spcPts val="0"/>
              </a:spcAft>
              <a:buSzPts val="2000"/>
              <a:buChar char="●"/>
            </a:pPr>
            <a:r>
              <a:rPr lang="en"/>
              <a:t>“Both companies placed a heavy emphasis on high quality code and good design.”</a:t>
            </a:r>
            <a:endParaRPr/>
          </a:p>
          <a:p>
            <a:pPr indent="-355600" lvl="0" marL="457200" rtl="0" algn="l">
              <a:spcBef>
                <a:spcPts val="0"/>
              </a:spcBef>
              <a:spcAft>
                <a:spcPts val="0"/>
              </a:spcAft>
              <a:buSzPts val="2000"/>
              <a:buChar char="●"/>
            </a:pPr>
            <a:r>
              <a:rPr lang="en"/>
              <a:t>“Both companies built sophisticated products that solved complex problems with reliable software systems.”</a:t>
            </a:r>
            <a:endParaRPr/>
          </a:p>
          <a:p>
            <a:pPr indent="-355600" lvl="0" marL="457200" rtl="0" algn="l">
              <a:spcBef>
                <a:spcPts val="0"/>
              </a:spcBef>
              <a:spcAft>
                <a:spcPts val="0"/>
              </a:spcAft>
              <a:buSzPts val="2000"/>
              <a:buChar char="●"/>
            </a:pPr>
            <a:r>
              <a:rPr lang="en"/>
              <a:t>“The companies’ strong technical cultures became well known in Silicon Valley. Few other companies could compete with them to hire the top technical talent.”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Real world projects and companies succeed with either approach! </a:t>
            </a:r>
            <a:endParaRPr/>
          </a:p>
          <a:p>
            <a:pPr indent="-355600" lvl="0" marL="457200" rtl="0" algn="l">
              <a:spcBef>
                <a:spcPts val="600"/>
              </a:spcBef>
              <a:spcAft>
                <a:spcPts val="0"/>
              </a:spcAft>
              <a:buSzPts val="2000"/>
              <a:buChar char="●"/>
            </a:pPr>
            <a:r>
              <a:rPr lang="en"/>
              <a:t>… but Ousterhout says it’s probably more fun to work somewhere with a nice code base.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0" name="Shape 190"/>
        <p:cNvGrpSpPr/>
        <p:nvPr/>
      </p:nvGrpSpPr>
      <p:grpSpPr>
        <a:xfrm>
          <a:off x="0" y="0"/>
          <a:ext cx="0" cy="0"/>
          <a:chOff x="0" y="0"/>
          <a:chExt cx="0" cy="0"/>
        </a:xfrm>
      </p:grpSpPr>
      <p:sp>
        <p:nvSpPr>
          <p:cNvPr id="191" name="Google Shape;191;p3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Causes of Complexity</a:t>
            </a:r>
            <a:endParaRPr/>
          </a:p>
        </p:txBody>
      </p:sp>
      <p:sp>
        <p:nvSpPr>
          <p:cNvPr id="192" name="Google Shape;192;p3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There are two primary sources of complexity:</a:t>
            </a:r>
            <a:endParaRPr/>
          </a:p>
          <a:p>
            <a:pPr indent="-355600" lvl="0" marL="457200" rtl="0" algn="l">
              <a:spcBef>
                <a:spcPts val="600"/>
              </a:spcBef>
              <a:spcAft>
                <a:spcPts val="0"/>
              </a:spcAft>
              <a:buSzPts val="2000"/>
              <a:buChar char="●"/>
            </a:pPr>
            <a:r>
              <a:rPr b="1" lang="en"/>
              <a:t>Dependencies</a:t>
            </a:r>
            <a:r>
              <a:rPr lang="en"/>
              <a:t>: When a piece of code cannot be read, understood, and modified independently.</a:t>
            </a:r>
            <a:endParaRPr/>
          </a:p>
          <a:p>
            <a:pPr indent="-355600" lvl="1" marL="914400" rtl="0" algn="l">
              <a:spcBef>
                <a:spcPts val="0"/>
              </a:spcBef>
              <a:spcAft>
                <a:spcPts val="0"/>
              </a:spcAft>
              <a:buSzPts val="2000"/>
              <a:buChar char="○"/>
            </a:pPr>
            <a:r>
              <a:rPr lang="en"/>
              <a:t>Example: </a:t>
            </a:r>
            <a:endParaRPr/>
          </a:p>
          <a:p>
            <a:pPr indent="-355600" lvl="0" marL="457200" rtl="0" algn="l">
              <a:spcBef>
                <a:spcPts val="0"/>
              </a:spcBef>
              <a:spcAft>
                <a:spcPts val="0"/>
              </a:spcAft>
              <a:buSzPts val="2000"/>
              <a:buChar char="●"/>
            </a:pPr>
            <a:r>
              <a:rPr b="1" lang="en"/>
              <a:t>Obscurity</a:t>
            </a:r>
            <a:r>
              <a:rPr lang="en"/>
              <a:t>: When important information is not obvious.</a:t>
            </a:r>
            <a:endParaRPr/>
          </a:p>
          <a:p>
            <a:pPr indent="-355600" lvl="1" marL="914400" rtl="0" algn="l">
              <a:spcBef>
                <a:spcPts val="0"/>
              </a:spcBef>
              <a:spcAft>
                <a:spcPts val="0"/>
              </a:spcAft>
              <a:buSzPts val="2000"/>
              <a:buChar char="○"/>
            </a:pPr>
            <a:r>
              <a:rPr lang="en"/>
              <a:t>Example: Naming our children “goodChild” and “badChild” make the code much easier to understand and reason about.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96" name="Shape 196"/>
        <p:cNvGrpSpPr/>
        <p:nvPr/>
      </p:nvGrpSpPr>
      <p:grpSpPr>
        <a:xfrm>
          <a:off x="0" y="0"/>
          <a:ext cx="0" cy="0"/>
          <a:chOff x="0" y="0"/>
          <a:chExt cx="0" cy="0"/>
        </a:xfrm>
      </p:grpSpPr>
      <p:sp>
        <p:nvSpPr>
          <p:cNvPr id="197" name="Google Shape;197;p36"/>
          <p:cNvSpPr txBox="1"/>
          <p:nvPr>
            <p:ph type="title"/>
          </p:nvPr>
        </p:nvSpPr>
        <p:spPr>
          <a:xfrm>
            <a:off x="928950" y="1775700"/>
            <a:ext cx="7286100" cy="159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Seeking Obvious Code through Decomposition</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1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Motivation for Today</a:t>
            </a:r>
            <a:endParaRPr/>
          </a:p>
        </p:txBody>
      </p:sp>
      <p:sp>
        <p:nvSpPr>
          <p:cNvPr id="44" name="Google Shape;44;p1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 some ways, we have mostly misled you about what programming entails.</a:t>
            </a:r>
            <a:endParaRPr/>
          </a:p>
          <a:p>
            <a:pPr indent="-355600" lvl="0" marL="457200" rtl="0" algn="l">
              <a:spcBef>
                <a:spcPts val="600"/>
              </a:spcBef>
              <a:spcAft>
                <a:spcPts val="0"/>
              </a:spcAft>
              <a:buSzPts val="2000"/>
              <a:buChar char="●"/>
            </a:pPr>
            <a:r>
              <a:rPr lang="en"/>
              <a:t>61A: Fill in the function.</a:t>
            </a:r>
            <a:endParaRPr/>
          </a:p>
          <a:p>
            <a:pPr indent="-355600" lvl="0" marL="457200" rtl="0" algn="l">
              <a:spcBef>
                <a:spcPts val="0"/>
              </a:spcBef>
              <a:spcAft>
                <a:spcPts val="0"/>
              </a:spcAft>
              <a:buSzPts val="2000"/>
              <a:buChar char="●"/>
            </a:pPr>
            <a:r>
              <a:rPr lang="en"/>
              <a:t>61B: Implement the class according to our spec. </a:t>
            </a:r>
            <a:r>
              <a:rPr lang="en"/>
              <a:t>Exceptions: Proj2 and proj3.</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Always working at a “small scale” introduces habits that will cause you great pain later.</a:t>
            </a:r>
            <a:endParaRPr/>
          </a:p>
          <a:p>
            <a:pPr indent="0" lvl="0" marL="457200" rtl="0" algn="l">
              <a:spcBef>
                <a:spcPts val="600"/>
              </a:spcBef>
              <a:spcAft>
                <a:spcPts val="0"/>
              </a:spcAft>
              <a:buNone/>
            </a:pPr>
            <a:r>
              <a:t/>
            </a:r>
            <a:endParaRPr/>
          </a:p>
          <a:p>
            <a:pPr indent="0" lvl="0" marL="0" rtl="0" algn="l">
              <a:spcBef>
                <a:spcPts val="600"/>
              </a:spcBef>
              <a:spcAft>
                <a:spcPts val="0"/>
              </a:spcAft>
              <a:buNone/>
            </a:pPr>
            <a:r>
              <a:rPr lang="en"/>
              <a:t>In these lectures, I’ll try to give you a sense of how to deal with the “large scale”, though it is a hard task because finding examples small enough to fit in lecture, but large enough to showcase the issues is very difficult.</a:t>
            </a:r>
            <a:endParaRPr/>
          </a:p>
          <a:p>
            <a:pPr indent="-355600" lvl="0" marL="457200" rtl="0" algn="l">
              <a:spcBef>
                <a:spcPts val="600"/>
              </a:spcBef>
              <a:spcAft>
                <a:spcPts val="0"/>
              </a:spcAft>
              <a:buSzPts val="2000"/>
              <a:buChar char="●"/>
            </a:pPr>
            <a:r>
              <a:rPr lang="en"/>
              <a:t>Project 2 and 3 give you a chance to encounter the issues yourself. </a:t>
            </a:r>
            <a:endParaRPr/>
          </a:p>
          <a:p>
            <a:pPr indent="-355600" lvl="0" marL="457200" rtl="0" algn="l">
              <a:spcBef>
                <a:spcPts val="0"/>
              </a:spcBef>
              <a:spcAft>
                <a:spcPts val="0"/>
              </a:spcAft>
              <a:buSzPts val="2000"/>
              <a:buChar char="●"/>
            </a:pPr>
            <a:r>
              <a:rPr lang="en"/>
              <a:t>I hope these lectures help with proj3 and reflect on your proj2 experience.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Decomposition Exercise</a:t>
            </a:r>
            <a:endParaRPr/>
          </a:p>
        </p:txBody>
      </p:sp>
      <p:sp>
        <p:nvSpPr>
          <p:cNvPr id="203" name="Google Shape;203;p3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One of the most important principles for making code obvious is decomposition into parts, often implemented as helper methods.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Let’s reflect on 2048.</a:t>
            </a:r>
            <a:endParaRPr/>
          </a:p>
          <a:p>
            <a:pPr indent="-355600" lvl="0" marL="457200" rtl="0" algn="l">
              <a:spcBef>
                <a:spcPts val="600"/>
              </a:spcBef>
              <a:spcAft>
                <a:spcPts val="0"/>
              </a:spcAft>
              <a:buSzPts val="2000"/>
              <a:buChar char="●"/>
            </a:pPr>
            <a:r>
              <a:rPr lang="en"/>
              <a:t>What are some useful ways to decompose the 2048 tilt operation?</a:t>
            </a:r>
            <a:endParaRPr/>
          </a:p>
          <a:p>
            <a:pPr indent="-355600" lvl="0" marL="457200" rtl="0" algn="l">
              <a:spcBef>
                <a:spcPts val="0"/>
              </a:spcBef>
              <a:spcAft>
                <a:spcPts val="0"/>
              </a:spcAft>
              <a:buSzPts val="2000"/>
              <a:buChar char="●"/>
            </a:pPr>
            <a:r>
              <a:rPr lang="en"/>
              <a:t>What </a:t>
            </a:r>
            <a:r>
              <a:rPr lang="en"/>
              <a:t>are some useful </a:t>
            </a:r>
            <a:r>
              <a:rPr lang="en"/>
              <a:t>helper methods (that you may have implemented)?</a:t>
            </a:r>
            <a:endParaRPr/>
          </a:p>
        </p:txBody>
      </p:sp>
      <p:pic>
        <p:nvPicPr>
          <p:cNvPr id="204" name="Google Shape;204;p37"/>
          <p:cNvPicPr preferRelativeResize="0"/>
          <p:nvPr/>
        </p:nvPicPr>
        <p:blipFill>
          <a:blip r:embed="rId3">
            <a:alphaModFix/>
          </a:blip>
          <a:stretch>
            <a:fillRect/>
          </a:stretch>
        </p:blipFill>
        <p:spPr>
          <a:xfrm>
            <a:off x="1435850" y="2962663"/>
            <a:ext cx="1978549" cy="2032026"/>
          </a:xfrm>
          <a:prstGeom prst="rect">
            <a:avLst/>
          </a:prstGeom>
          <a:noFill/>
          <a:ln>
            <a:noFill/>
          </a:ln>
        </p:spPr>
      </p:pic>
      <p:pic>
        <p:nvPicPr>
          <p:cNvPr id="205" name="Google Shape;205;p37"/>
          <p:cNvPicPr preferRelativeResize="0"/>
          <p:nvPr/>
        </p:nvPicPr>
        <p:blipFill>
          <a:blip r:embed="rId4">
            <a:alphaModFix/>
          </a:blip>
          <a:stretch>
            <a:fillRect/>
          </a:stretch>
        </p:blipFill>
        <p:spPr>
          <a:xfrm>
            <a:off x="5611968" y="2906638"/>
            <a:ext cx="2067726" cy="2144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Decomposition Exercise</a:t>
            </a:r>
            <a:endParaRPr/>
          </a:p>
        </p:txBody>
      </p:sp>
      <p:sp>
        <p:nvSpPr>
          <p:cNvPr id="211" name="Google Shape;211;p3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One of the most important principles for making code obvious is decomposition into parts, often implemented as helper methods.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Now let’s try an exercise inspired by lab 12 (coming next week).</a:t>
            </a:r>
            <a:endParaRPr/>
          </a:p>
        </p:txBody>
      </p:sp>
      <p:pic>
        <p:nvPicPr>
          <p:cNvPr id="212" name="Google Shape;212;p38"/>
          <p:cNvPicPr preferRelativeResize="0"/>
          <p:nvPr/>
        </p:nvPicPr>
        <p:blipFill>
          <a:blip r:embed="rId3">
            <a:alphaModFix/>
          </a:blip>
          <a:stretch>
            <a:fillRect/>
          </a:stretch>
        </p:blipFill>
        <p:spPr>
          <a:xfrm>
            <a:off x="6112950" y="2223925"/>
            <a:ext cx="2818725" cy="2749201"/>
          </a:xfrm>
          <a:prstGeom prst="rect">
            <a:avLst/>
          </a:prstGeom>
          <a:noFill/>
          <a:ln>
            <a:noFill/>
          </a:ln>
        </p:spPr>
      </p:pic>
      <p:pic>
        <p:nvPicPr>
          <p:cNvPr id="213" name="Google Shape;213;p38"/>
          <p:cNvPicPr preferRelativeResize="0"/>
          <p:nvPr/>
        </p:nvPicPr>
        <p:blipFill>
          <a:blip r:embed="rId4">
            <a:alphaModFix/>
          </a:blip>
          <a:stretch>
            <a:fillRect/>
          </a:stretch>
        </p:blipFill>
        <p:spPr>
          <a:xfrm>
            <a:off x="782945" y="2587320"/>
            <a:ext cx="1693875" cy="1939875"/>
          </a:xfrm>
          <a:prstGeom prst="rect">
            <a:avLst/>
          </a:prstGeom>
          <a:noFill/>
          <a:ln>
            <a:noFill/>
          </a:ln>
        </p:spPr>
      </p:pic>
      <p:pic>
        <p:nvPicPr>
          <p:cNvPr id="214" name="Google Shape;214;p38"/>
          <p:cNvPicPr preferRelativeResize="0"/>
          <p:nvPr/>
        </p:nvPicPr>
        <p:blipFill>
          <a:blip r:embed="rId5">
            <a:alphaModFix/>
          </a:blip>
          <a:stretch>
            <a:fillRect/>
          </a:stretch>
        </p:blipFill>
        <p:spPr>
          <a:xfrm>
            <a:off x="3216438" y="2363512"/>
            <a:ext cx="2336250" cy="2470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Goal: Generate Worlds</a:t>
            </a:r>
            <a:endParaRPr/>
          </a:p>
        </p:txBody>
      </p:sp>
      <p:sp>
        <p:nvSpPr>
          <p:cNvPr id="220" name="Google Shape;220;p39"/>
          <p:cNvSpPr txBox="1"/>
          <p:nvPr>
            <p:ph idx="1" type="body"/>
          </p:nvPr>
        </p:nvSpPr>
        <p:spPr>
          <a:xfrm>
            <a:off x="247725" y="553075"/>
            <a:ext cx="8443800" cy="786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you were actually trying to write code to generate worlds like the ones below.</a:t>
            </a:r>
            <a:endParaRPr/>
          </a:p>
          <a:p>
            <a:pPr indent="-355600" lvl="0" marL="457200" rtl="0" algn="l">
              <a:spcBef>
                <a:spcPts val="600"/>
              </a:spcBef>
              <a:spcAft>
                <a:spcPts val="0"/>
              </a:spcAft>
              <a:buSzPts val="2000"/>
              <a:buChar char="●"/>
            </a:pPr>
            <a:r>
              <a:rPr lang="en"/>
              <a:t>What are some useful ways to decompose the world generation process?</a:t>
            </a:r>
            <a:endParaRPr/>
          </a:p>
          <a:p>
            <a:pPr indent="-355600" lvl="0" marL="457200" rtl="0" algn="l">
              <a:spcBef>
                <a:spcPts val="0"/>
              </a:spcBef>
              <a:spcAft>
                <a:spcPts val="0"/>
              </a:spcAft>
              <a:buSzPts val="2000"/>
              <a:buChar char="●"/>
            </a:pPr>
            <a:r>
              <a:rPr lang="en"/>
              <a:t>What are some potentially useful helper methods or classes?</a:t>
            </a:r>
            <a:endParaRPr/>
          </a:p>
        </p:txBody>
      </p:sp>
      <p:pic>
        <p:nvPicPr>
          <p:cNvPr id="221" name="Google Shape;221;p39"/>
          <p:cNvPicPr preferRelativeResize="0"/>
          <p:nvPr/>
        </p:nvPicPr>
        <p:blipFill>
          <a:blip r:embed="rId3">
            <a:alphaModFix/>
          </a:blip>
          <a:stretch>
            <a:fillRect/>
          </a:stretch>
        </p:blipFill>
        <p:spPr>
          <a:xfrm>
            <a:off x="6112950" y="2223925"/>
            <a:ext cx="2818725" cy="2749201"/>
          </a:xfrm>
          <a:prstGeom prst="rect">
            <a:avLst/>
          </a:prstGeom>
          <a:noFill/>
          <a:ln>
            <a:noFill/>
          </a:ln>
        </p:spPr>
      </p:pic>
      <p:pic>
        <p:nvPicPr>
          <p:cNvPr id="222" name="Google Shape;222;p39"/>
          <p:cNvPicPr preferRelativeResize="0"/>
          <p:nvPr/>
        </p:nvPicPr>
        <p:blipFill>
          <a:blip r:embed="rId4">
            <a:alphaModFix/>
          </a:blip>
          <a:stretch>
            <a:fillRect/>
          </a:stretch>
        </p:blipFill>
        <p:spPr>
          <a:xfrm>
            <a:off x="782945" y="2587320"/>
            <a:ext cx="1693875" cy="1939875"/>
          </a:xfrm>
          <a:prstGeom prst="rect">
            <a:avLst/>
          </a:prstGeom>
          <a:noFill/>
          <a:ln>
            <a:noFill/>
          </a:ln>
        </p:spPr>
      </p:pic>
      <p:pic>
        <p:nvPicPr>
          <p:cNvPr id="223" name="Google Shape;223;p39"/>
          <p:cNvPicPr preferRelativeResize="0"/>
          <p:nvPr/>
        </p:nvPicPr>
        <p:blipFill>
          <a:blip r:embed="rId5">
            <a:alphaModFix/>
          </a:blip>
          <a:stretch>
            <a:fillRect/>
          </a:stretch>
        </p:blipFill>
        <p:spPr>
          <a:xfrm>
            <a:off x="3216438" y="2363512"/>
            <a:ext cx="2336250" cy="2470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Credits</a:t>
            </a:r>
            <a:endParaRPr/>
          </a:p>
        </p:txBody>
      </p:sp>
      <p:sp>
        <p:nvSpPr>
          <p:cNvPr id="50" name="Google Shape;50;p1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These lectures are heavily inspired by “A Philosophy of Software Design” by John Ousterhout.</a:t>
            </a:r>
            <a:endParaRPr/>
          </a:p>
          <a:p>
            <a:pPr indent="-355600" lvl="0" marL="457200" rtl="0" algn="l">
              <a:spcBef>
                <a:spcPts val="600"/>
              </a:spcBef>
              <a:spcAft>
                <a:spcPts val="0"/>
              </a:spcAft>
              <a:buSzPts val="2000"/>
              <a:buChar char="●"/>
            </a:pPr>
            <a:r>
              <a:rPr lang="en"/>
              <a:t>It’s cheap and very good!</a:t>
            </a:r>
            <a:endParaRPr/>
          </a:p>
          <a:p>
            <a:pPr indent="-355600" lvl="0" marL="457200" rtl="0" algn="l">
              <a:spcBef>
                <a:spcPts val="0"/>
              </a:spcBef>
              <a:spcAft>
                <a:spcPts val="0"/>
              </a:spcAft>
              <a:buSzPts val="2000"/>
              <a:buChar char="●"/>
            </a:pPr>
            <a:r>
              <a:rPr lang="en" u="sng">
                <a:solidFill>
                  <a:schemeClr val="hlink"/>
                </a:solidFill>
                <a:hlinkClick r:id="rId3"/>
              </a:rPr>
              <a:t>https://books.google.com/books?id=pD6-swEACAAJ&amp;dq=philosophy+software+design&amp;hl=en&amp;sa=X&amp;ved=0ahUKEwj9sZDmisvhAhXN6Z4KHcY6AYoQ6AEIKjAA</a:t>
            </a:r>
            <a:endParaRPr/>
          </a:p>
          <a:p>
            <a:pPr indent="-355600" lvl="0" marL="457200" rtl="0" algn="l">
              <a:spcBef>
                <a:spcPts val="0"/>
              </a:spcBef>
              <a:spcAft>
                <a:spcPts val="0"/>
              </a:spcAft>
              <a:buSzPts val="2000"/>
              <a:buChar char="●"/>
            </a:pPr>
            <a:r>
              <a:rPr lang="en" u="sng">
                <a:solidFill>
                  <a:schemeClr val="hlink"/>
                </a:solidFill>
                <a:hlinkClick r:id="rId4"/>
              </a:rPr>
              <a:t>https://www.amazon.com/Philosophy-Software-Design-John-Ousterhout/dp/1732102201</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54" name="Shape 54"/>
        <p:cNvGrpSpPr/>
        <p:nvPr/>
      </p:nvGrpSpPr>
      <p:grpSpPr>
        <a:xfrm>
          <a:off x="0" y="0"/>
          <a:ext cx="0" cy="0"/>
          <a:chOff x="0" y="0"/>
          <a:chExt cx="0" cy="0"/>
        </a:xfrm>
      </p:grpSpPr>
      <p:sp>
        <p:nvSpPr>
          <p:cNvPr id="55" name="Google Shape;55;p12"/>
          <p:cNvSpPr txBox="1"/>
          <p:nvPr>
            <p:ph type="title"/>
          </p:nvPr>
        </p:nvSpPr>
        <p:spPr>
          <a:xfrm>
            <a:off x="901125" y="210830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Complexity Defined</a:t>
            </a:r>
            <a:endParaRPr sz="4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9" name="Shape 59"/>
        <p:cNvGrpSpPr/>
        <p:nvPr/>
      </p:nvGrpSpPr>
      <p:grpSpPr>
        <a:xfrm>
          <a:off x="0" y="0"/>
          <a:ext cx="0" cy="0"/>
          <a:chOff x="0" y="0"/>
          <a:chExt cx="0" cy="0"/>
        </a:xfrm>
      </p:grpSpPr>
      <p:sp>
        <p:nvSpPr>
          <p:cNvPr id="60" name="Google Shape;60;p1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Power of Software</a:t>
            </a:r>
            <a:endParaRPr/>
          </a:p>
        </p:txBody>
      </p:sp>
      <p:sp>
        <p:nvSpPr>
          <p:cNvPr id="61" name="Google Shape;61;p1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Unlike other engineering disciplines, software is effectively unconstrained by the laws of physics.</a:t>
            </a:r>
            <a:endParaRPr/>
          </a:p>
          <a:p>
            <a:pPr indent="-355600" lvl="0" marL="457200" rtl="0" algn="l">
              <a:spcBef>
                <a:spcPts val="600"/>
              </a:spcBef>
              <a:spcAft>
                <a:spcPts val="0"/>
              </a:spcAft>
              <a:buSzPts val="2000"/>
              <a:buChar char="●"/>
            </a:pPr>
            <a:r>
              <a:rPr lang="en"/>
              <a:t>Programming is an act of almost pure creativity!</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 greatest limitation we face in building systems is being able to understand what we’re building! Very unlike other disciplines, e.g.</a:t>
            </a:r>
            <a:endParaRPr/>
          </a:p>
          <a:p>
            <a:pPr indent="-355600" lvl="0" marL="457200" rtl="0" algn="l">
              <a:spcBef>
                <a:spcPts val="600"/>
              </a:spcBef>
              <a:spcAft>
                <a:spcPts val="0"/>
              </a:spcAft>
              <a:buSzPts val="2000"/>
              <a:buChar char="●"/>
            </a:pPr>
            <a:r>
              <a:rPr lang="en"/>
              <a:t>Chemical engineers have to worry about temperature.</a:t>
            </a:r>
            <a:endParaRPr/>
          </a:p>
          <a:p>
            <a:pPr indent="-355600" lvl="0" marL="457200" rtl="0" algn="l">
              <a:spcBef>
                <a:spcPts val="0"/>
              </a:spcBef>
              <a:spcAft>
                <a:spcPts val="0"/>
              </a:spcAft>
              <a:buSzPts val="2000"/>
              <a:buChar char="●"/>
            </a:pPr>
            <a:r>
              <a:rPr lang="en"/>
              <a:t>Material scientists have to worry about how brittle a material is.</a:t>
            </a:r>
            <a:endParaRPr/>
          </a:p>
          <a:p>
            <a:pPr indent="-355600" lvl="0" marL="457200" rtl="0" algn="l">
              <a:spcBef>
                <a:spcPts val="0"/>
              </a:spcBef>
              <a:spcAft>
                <a:spcPts val="0"/>
              </a:spcAft>
              <a:buSzPts val="2000"/>
              <a:buChar char="●"/>
            </a:pPr>
            <a:r>
              <a:rPr lang="en"/>
              <a:t>Civil engineers have to worry about the strength of concrete.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5" name="Shape 65"/>
        <p:cNvGrpSpPr/>
        <p:nvPr/>
      </p:nvGrpSpPr>
      <p:grpSpPr>
        <a:xfrm>
          <a:off x="0" y="0"/>
          <a:ext cx="0" cy="0"/>
          <a:chOff x="0" y="0"/>
          <a:chExt cx="0" cy="0"/>
        </a:xfrm>
      </p:grpSpPr>
      <p:sp>
        <p:nvSpPr>
          <p:cNvPr id="66" name="Google Shape;66;p1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Complexity, the Enemy</a:t>
            </a:r>
            <a:endParaRPr/>
          </a:p>
        </p:txBody>
      </p:sp>
      <p:sp>
        <p:nvSpPr>
          <p:cNvPr id="67" name="Google Shape;67;p1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Our greatest limitation is simply understanding the system we’re trying to build!</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As real programs are worked on, they gain more features and complexity.</a:t>
            </a:r>
            <a:endParaRPr/>
          </a:p>
          <a:p>
            <a:pPr indent="-355600" lvl="0" marL="457200" rtl="0" algn="l">
              <a:spcBef>
                <a:spcPts val="600"/>
              </a:spcBef>
              <a:spcAft>
                <a:spcPts val="0"/>
              </a:spcAft>
              <a:buSzPts val="2000"/>
              <a:buChar char="●"/>
            </a:pPr>
            <a:r>
              <a:rPr lang="en"/>
              <a:t>Over time, it becomes more difficult for programmers to understand all the relevant pieces as they make future modifications.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Tools like IntelliJ, JUnit tests, the IntelliJ debugger, the visualizer all make it easier to deal with complexity.</a:t>
            </a:r>
            <a:endParaRPr/>
          </a:p>
          <a:p>
            <a:pPr indent="-355600" lvl="0" marL="457200" rtl="0" algn="l">
              <a:spcBef>
                <a:spcPts val="600"/>
              </a:spcBef>
              <a:spcAft>
                <a:spcPts val="0"/>
              </a:spcAft>
              <a:buSzPts val="2000"/>
              <a:buChar char="●"/>
            </a:pPr>
            <a:r>
              <a:rPr lang="en"/>
              <a:t>But our most important goal is to keep our software </a:t>
            </a:r>
            <a:r>
              <a:rPr b="1" lang="en" u="sng"/>
              <a:t>simple</a:t>
            </a: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Dealing with Complexity</a:t>
            </a:r>
            <a:endParaRPr/>
          </a:p>
        </p:txBody>
      </p:sp>
      <p:sp>
        <p:nvSpPr>
          <p:cNvPr id="73" name="Google Shape;73;p1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There are two approaches to </a:t>
            </a:r>
            <a:r>
              <a:rPr lang="en"/>
              <a:t>managing </a:t>
            </a:r>
            <a:r>
              <a:rPr lang="en"/>
              <a:t>complexity:</a:t>
            </a:r>
            <a:endParaRPr/>
          </a:p>
          <a:p>
            <a:pPr indent="-355600" lvl="0" marL="457200" rtl="0" algn="l">
              <a:spcBef>
                <a:spcPts val="600"/>
              </a:spcBef>
              <a:spcAft>
                <a:spcPts val="0"/>
              </a:spcAft>
              <a:buSzPts val="2000"/>
              <a:buChar char="●"/>
            </a:pPr>
            <a:r>
              <a:rPr lang="en"/>
              <a:t>Making code simpler and more obvious.</a:t>
            </a:r>
            <a:endParaRPr/>
          </a:p>
          <a:p>
            <a:pPr indent="-355600" lvl="1" marL="914400" rtl="0" algn="l">
              <a:spcBef>
                <a:spcPts val="0"/>
              </a:spcBef>
              <a:spcAft>
                <a:spcPts val="0"/>
              </a:spcAft>
              <a:buSzPts val="2000"/>
              <a:buChar char="○"/>
            </a:pPr>
            <a:r>
              <a:rPr lang="en"/>
              <a:t>Eliminating special cases, e.g. sentinel nodes.</a:t>
            </a:r>
            <a:endParaRPr/>
          </a:p>
          <a:p>
            <a:pPr indent="-355600" lvl="0" marL="457200" rtl="0" algn="l">
              <a:spcBef>
                <a:spcPts val="0"/>
              </a:spcBef>
              <a:spcAft>
                <a:spcPts val="0"/>
              </a:spcAft>
              <a:buSzPts val="2000"/>
              <a:buChar char="●"/>
            </a:pPr>
            <a:r>
              <a:rPr lang="en"/>
              <a:t>Encapsulation into modules.</a:t>
            </a:r>
            <a:endParaRPr/>
          </a:p>
          <a:p>
            <a:pPr indent="-355600" lvl="1" marL="914400" rtl="0" algn="l">
              <a:spcBef>
                <a:spcPts val="0"/>
              </a:spcBef>
              <a:spcAft>
                <a:spcPts val="0"/>
              </a:spcAft>
              <a:buSzPts val="2000"/>
              <a:buChar char="○"/>
            </a:pPr>
            <a:r>
              <a:rPr lang="en"/>
              <a:t>In a modular design, creators of one “module” can use other modules without knowing how they work.</a:t>
            </a:r>
            <a:endParaRPr/>
          </a:p>
          <a:p>
            <a:pPr indent="0" lvl="0" marL="0" rtl="0" algn="l">
              <a:spcBef>
                <a:spcPts val="600"/>
              </a:spcBef>
              <a:spcAft>
                <a:spcPts val="0"/>
              </a:spcAft>
              <a:buNone/>
            </a:pPr>
            <a:r>
              <a:t/>
            </a:r>
            <a:endParaRPr/>
          </a:p>
          <a:p>
            <a:pPr indent="0" lvl="0" marL="0" rtl="0" algn="l">
              <a:spcBef>
                <a:spcPts val="600"/>
              </a:spcBef>
              <a:spcAft>
                <a:spcPts val="0"/>
              </a:spcAft>
              <a:buNone/>
            </a:pPr>
            <a:br>
              <a:rPr lang="en"/>
            </a:b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Nature of Complexity</a:t>
            </a:r>
            <a:endParaRPr/>
          </a:p>
        </p:txBody>
      </p:sp>
      <p:sp>
        <p:nvSpPr>
          <p:cNvPr id="79" name="Google Shape;79;p1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is complexity exactly? Ousterhout defines it thus:</a:t>
            </a:r>
            <a:endParaRPr/>
          </a:p>
          <a:p>
            <a:pPr indent="-355600" lvl="0" marL="457200" rtl="0" algn="l">
              <a:spcBef>
                <a:spcPts val="600"/>
              </a:spcBef>
              <a:spcAft>
                <a:spcPts val="0"/>
              </a:spcAft>
              <a:buSzPts val="2000"/>
              <a:buChar char="●"/>
            </a:pPr>
            <a:r>
              <a:rPr lang="en"/>
              <a:t>“Complexity is anything related to the structure of a software system that makes it hard to understand and modify the system.”</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Takes many forms:</a:t>
            </a:r>
            <a:endParaRPr/>
          </a:p>
          <a:p>
            <a:pPr indent="-355600" lvl="0" marL="457200" rtl="0" algn="l">
              <a:spcBef>
                <a:spcPts val="600"/>
              </a:spcBef>
              <a:spcAft>
                <a:spcPts val="0"/>
              </a:spcAft>
              <a:buSzPts val="2000"/>
              <a:buChar char="●"/>
            </a:pPr>
            <a:r>
              <a:rPr lang="en"/>
              <a:t>Understanding how the code works.</a:t>
            </a:r>
            <a:endParaRPr/>
          </a:p>
          <a:p>
            <a:pPr indent="-355600" lvl="0" marL="457200" rtl="0" algn="l">
              <a:spcBef>
                <a:spcPts val="0"/>
              </a:spcBef>
              <a:spcAft>
                <a:spcPts val="0"/>
              </a:spcAft>
              <a:buSzPts val="2000"/>
              <a:buChar char="●"/>
            </a:pPr>
            <a:r>
              <a:rPr lang="en"/>
              <a:t>The amount of time it takes to make small improvements.</a:t>
            </a:r>
            <a:endParaRPr/>
          </a:p>
          <a:p>
            <a:pPr indent="-355600" lvl="0" marL="457200" rtl="0" algn="l">
              <a:spcBef>
                <a:spcPts val="0"/>
              </a:spcBef>
              <a:spcAft>
                <a:spcPts val="0"/>
              </a:spcAft>
              <a:buSzPts val="2000"/>
              <a:buChar char="●"/>
            </a:pPr>
            <a:r>
              <a:rPr lang="en"/>
              <a:t>Finding what needs to be modified to make an improvement.</a:t>
            </a:r>
            <a:endParaRPr/>
          </a:p>
          <a:p>
            <a:pPr indent="-355600" lvl="0" marL="457200" rtl="0" algn="l">
              <a:spcBef>
                <a:spcPts val="0"/>
              </a:spcBef>
              <a:spcAft>
                <a:spcPts val="0"/>
              </a:spcAft>
              <a:buSzPts val="2000"/>
              <a:buChar char="●"/>
            </a:pPr>
            <a:r>
              <a:rPr lang="en"/>
              <a:t>Difficult to fix one bug without introducing another.</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“If a software system is hard to understand and modify, then it is complicated. If it is easy to understand and modify, then it is simple”.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