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04179-392F-431F-A5A2-6888257B6922}">
  <a:tblStyle styleId="{0C304179-392F-431F-A5A2-6888257B69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bd245468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0bd245468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bd245468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bd245468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0bd245468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0bd245468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0bd24546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0bd24546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2c8b3655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2c8b3655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52d304ea8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52d304ea8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9cc41691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9cc41691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cc4169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cc4169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9cc4169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9cc41691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0bd245468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0bd245468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bd24546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bd24546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0bd245468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0bd245468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50bd245468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50bd245468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0bd245468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50bd245468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9cc4169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9cc4169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up to this slide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54762a0157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54762a0157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54762a0157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54762a0157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99cc41691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99cc41691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54762a015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54762a015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4762a0157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4762a0157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54762a0157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54762a0157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59e59c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59e59c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50bd245468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50bd245468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54762a0157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54762a0157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50bd245468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50bd245468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50bd245468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50bd245468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50bd245468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50bd245468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0bd245468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0bd245468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50bd245468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50bd245468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50bd245468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50bd245468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50bd245468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50bd245468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50bd245468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50bd245468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bd24546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bd24546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50bd245468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50bd245468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50bd245468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50bd245468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50bd245468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50bd245468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50bd245468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50bd245468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50bd245468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50bd245468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0bd245468_0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0bd245468_0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50bd245468_0_1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50bd245468_0_1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50bd245468_0_1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50bd245468_0_1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correct but not admissible: h(v) = huge constant.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admissible but not consistent: h(Seattle) = crow distance + 1 mile [coming up with a more general one is quite tricky]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50bd245468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50bd245468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0bd245468_0_1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0bd245468_0_1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762a0157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762a0157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762a015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762a0157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762a015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762a015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762a015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762a015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9cc4169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9cc4169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tructur.e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Google Shape;3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To8LZUGi3XQ1VlOmBUF9KkJTW_JWsw_DOPq8VBiI3A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google.com/presentation/d/1JoYCelH4YE6IkSMq_LfTJMzJ00WxDj7rEa49gYmAtc4/edit?usp=shar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_bw2z1ggUkquPdhl7gwdVBoTaoJmaZdpkV6MoAgxlJc/pub?start=false&amp;loop=false&amp;delayms=300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77bRUTdCa60fjExdr9eO04NHm0MRfPtCzvEup1iMccM/edit#slide=id.g771336078_0_180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qiao.github.io/PathFinding.js/visual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To8LZUGi3XQ1VlOmBUF9KkJTW_JWsw_DOPq8VBiI3A/edit?usp=sharing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presentation/d/177bRUTdCa60fjExdr9eO04NHm0MRfPtCzvEup1iMccM/edit#slide=id.g369665031c_0_350" TargetMode="External"/><Relationship Id="rId5" Type="http://schemas.openxmlformats.org/officeDocument/2006/relationships/hyperlink" Target="https://docs.google.com/presentation/d/1_bw2z1ggUkquPdhl7gwdVBoTaoJmaZdpkV6MoAgxlJc/pub?start=false&amp;loop=false&amp;delayms=3000" TargetMode="External"/><Relationship Id="rId4" Type="http://schemas.openxmlformats.org/officeDocument/2006/relationships/hyperlink" Target="https://docs.google.com/presentation/d/1JoYCelH4YE6IkSMq_LfTJMzJ00WxDj7rEa49gYmAtc4/edit?usp=sha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161925" y="2764725"/>
            <a:ext cx="88719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25: Shortest Paths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Summary So Far: DFS vs. BFS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Dijkstra’s Algorithm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Dijkstra’s Correctness and Runtime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A*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A* Heuristics (188 preview)</a:t>
            </a:r>
            <a:endParaRPr dirty="0"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657" y="375450"/>
            <a:ext cx="4653293" cy="2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 txBox="1"/>
          <p:nvPr/>
        </p:nvSpPr>
        <p:spPr>
          <a:xfrm>
            <a:off x="415325" y="368725"/>
            <a:ext cx="2859300" cy="1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 is not on midterm 2!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body" idx="1"/>
          </p:nvPr>
        </p:nvSpPr>
        <p:spPr>
          <a:xfrm>
            <a:off x="242993" y="554829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Goal: Find the shortest paths from </a:t>
            </a:r>
            <a:r>
              <a:rPr lang="en" u="sng" dirty="0"/>
              <a:t>source</a:t>
            </a:r>
            <a:r>
              <a:rPr lang="en" dirty="0"/>
              <a:t> vertex s to some </a:t>
            </a:r>
            <a:r>
              <a:rPr lang="en" u="sng" dirty="0"/>
              <a:t>target</a:t>
            </a:r>
            <a:r>
              <a:rPr lang="en" dirty="0"/>
              <a:t> vertex 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Challenge: Try to find the shortest path from town 0 to town 5.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Each edge has a number representing the length of that road in miles.</a:t>
            </a:r>
            <a:endParaRPr dirty="0"/>
          </a:p>
        </p:txBody>
      </p:sp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Problem: Single Source Single Target Shortest Paths</a:t>
            </a:r>
            <a:endParaRPr dirty="0"/>
          </a:p>
        </p:txBody>
      </p:sp>
      <p:cxnSp>
        <p:nvCxnSpPr>
          <p:cNvPr id="268" name="Google Shape;268;p24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24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1</a:t>
            </a:r>
            <a:endParaRPr sz="1700" dirty="0"/>
          </a:p>
        </p:txBody>
      </p:sp>
      <p:sp>
        <p:nvSpPr>
          <p:cNvPr id="270" name="Google Shape;270;p24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71" name="Google Shape;271;p24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72" name="Google Shape;272;p24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73" name="Google Shape;273;p24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5</a:t>
            </a:r>
            <a:endParaRPr sz="1700" dirty="0"/>
          </a:p>
        </p:txBody>
      </p:sp>
      <p:sp>
        <p:nvSpPr>
          <p:cNvPr id="274" name="Google Shape;274;p24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275" name="Google Shape;275;p24"/>
          <p:cNvCxnSpPr>
            <a:stCxn id="269" idx="2"/>
            <a:endCxn id="270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24"/>
          <p:cNvCxnSpPr>
            <a:stCxn id="269" idx="3"/>
            <a:endCxn id="272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24"/>
          <p:cNvCxnSpPr>
            <a:stCxn id="274" idx="2"/>
            <a:endCxn id="273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24"/>
          <p:cNvCxnSpPr>
            <a:stCxn id="272" idx="2"/>
            <a:endCxn id="273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24"/>
          <p:cNvCxnSpPr>
            <a:stCxn id="270" idx="3"/>
            <a:endCxn id="273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24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0</a:t>
            </a:r>
            <a:endParaRPr sz="1700" dirty="0"/>
          </a:p>
        </p:txBody>
      </p:sp>
      <p:cxnSp>
        <p:nvCxnSpPr>
          <p:cNvPr id="281" name="Google Shape;281;p24"/>
          <p:cNvCxnSpPr>
            <a:stCxn id="280" idx="3"/>
            <a:endCxn id="269" idx="1"/>
          </p:cNvCxnSpPr>
          <p:nvPr/>
        </p:nvCxnSpPr>
        <p:spPr>
          <a:xfrm rot="10800000" flipH="1">
            <a:off x="906125" y="1970202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4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83" name="Google Shape;283;p24"/>
          <p:cNvCxnSpPr>
            <a:stCxn id="280" idx="3"/>
            <a:endCxn id="270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4"/>
          <p:cNvCxnSpPr>
            <a:stCxn id="272" idx="3"/>
            <a:endCxn id="274" idx="1"/>
          </p:cNvCxnSpPr>
          <p:nvPr/>
        </p:nvCxnSpPr>
        <p:spPr>
          <a:xfrm rot="10800000" flipH="1">
            <a:off x="4306794" y="2516083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4"/>
          <p:cNvCxnSpPr>
            <a:stCxn id="269" idx="3"/>
            <a:endCxn id="271" idx="1"/>
          </p:cNvCxnSpPr>
          <p:nvPr/>
        </p:nvCxnSpPr>
        <p:spPr>
          <a:xfrm rot="10800000" flipH="1">
            <a:off x="2496390" y="1290313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24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7" name="Google Shape;287;p24"/>
          <p:cNvCxnSpPr>
            <a:stCxn id="274" idx="0"/>
            <a:endCxn id="271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24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9" name="Google Shape;289;p24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0" name="Google Shape;290;p24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1" name="Google Shape;291;p24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2" name="Google Shape;292;p24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3" name="Google Shape;293;p24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94" name="Google Shape;294;p24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95" name="Google Shape;295;p24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6" name="Google Shape;296;p24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7" name="Google Shape;297;p24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298" name="Google Shape;298;p24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p24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300" name="Google Shape;300;p24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301" name="Google Shape;301;p24"/>
            <p:cNvCxnSpPr/>
            <p:nvPr/>
          </p:nvCxnSpPr>
          <p:spPr>
            <a:xfrm rot="10800000" flipH="1">
              <a:off x="2637576" y="3715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24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4"/>
            <p:cNvCxnSpPr/>
            <p:nvPr/>
          </p:nvCxnSpPr>
          <p:spPr>
            <a:xfrm rot="10800000" flipH="1">
              <a:off x="2866176" y="35627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4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4"/>
            <p:cNvCxnSpPr/>
            <p:nvPr/>
          </p:nvCxnSpPr>
          <p:spPr>
            <a:xfrm rot="10800000" flipH="1">
              <a:off x="3170976" y="3410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4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24"/>
            <p:cNvCxnSpPr/>
            <p:nvPr/>
          </p:nvCxnSpPr>
          <p:spPr>
            <a:xfrm rot="10800000" flipH="1">
              <a:off x="3094776" y="3867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24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24"/>
            <p:cNvCxnSpPr/>
            <p:nvPr/>
          </p:nvCxnSpPr>
          <p:spPr>
            <a:xfrm rot="10800000" flipH="1">
              <a:off x="3399576" y="3715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24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24"/>
            <p:cNvCxnSpPr/>
            <p:nvPr/>
          </p:nvCxnSpPr>
          <p:spPr>
            <a:xfrm rot="10800000" flipH="1">
              <a:off x="3551976" y="3410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24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4"/>
            <p:cNvCxnSpPr/>
            <p:nvPr/>
          </p:nvCxnSpPr>
          <p:spPr>
            <a:xfrm rot="10800000" flipH="1">
              <a:off x="3399576" y="31817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4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24"/>
            <p:cNvCxnSpPr/>
            <p:nvPr/>
          </p:nvCxnSpPr>
          <p:spPr>
            <a:xfrm rot="10800000" flipH="1">
              <a:off x="3247176" y="1200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24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24"/>
            <p:cNvCxnSpPr/>
            <p:nvPr/>
          </p:nvCxnSpPr>
          <p:spPr>
            <a:xfrm rot="10800000" flipH="1">
              <a:off x="3475776" y="1505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24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24"/>
            <p:cNvCxnSpPr/>
            <p:nvPr/>
          </p:nvCxnSpPr>
          <p:spPr>
            <a:xfrm rot="10800000" flipH="1">
              <a:off x="3170976" y="17339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24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24"/>
            <p:cNvCxnSpPr/>
            <p:nvPr/>
          </p:nvCxnSpPr>
          <p:spPr>
            <a:xfrm rot="10800000" flipH="1">
              <a:off x="1951776" y="28769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24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24"/>
            <p:cNvCxnSpPr/>
            <p:nvPr/>
          </p:nvCxnSpPr>
          <p:spPr>
            <a:xfrm rot="10800000" flipH="1">
              <a:off x="2332776" y="2724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24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24"/>
            <p:cNvCxnSpPr/>
            <p:nvPr/>
          </p:nvCxnSpPr>
          <p:spPr>
            <a:xfrm rot="10800000" flipH="1">
              <a:off x="4694976" y="2724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24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4"/>
            <p:cNvCxnSpPr/>
            <p:nvPr/>
          </p:nvCxnSpPr>
          <p:spPr>
            <a:xfrm rot="10800000" flipH="1">
              <a:off x="4999776" y="2343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4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4"/>
            <p:cNvCxnSpPr/>
            <p:nvPr/>
          </p:nvCxnSpPr>
          <p:spPr>
            <a:xfrm rot="10800000" flipH="1">
              <a:off x="4009176" y="3334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24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Goal: Find the shortest paths from </a:t>
            </a:r>
            <a:r>
              <a:rPr lang="en" u="sng" dirty="0"/>
              <a:t>source</a:t>
            </a:r>
            <a:r>
              <a:rPr lang="en" dirty="0"/>
              <a:t> vertex s to some </a:t>
            </a:r>
            <a:r>
              <a:rPr lang="en" u="sng" dirty="0"/>
              <a:t>target</a:t>
            </a:r>
            <a:r>
              <a:rPr lang="en" dirty="0"/>
              <a:t> vertex 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Problem: Single Source Single Target Shortest Paths</a:t>
            </a:r>
            <a:endParaRPr dirty="0"/>
          </a:p>
        </p:txBody>
      </p:sp>
      <p:cxnSp>
        <p:nvCxnSpPr>
          <p:cNvPr id="337" name="Google Shape;337;p25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Google Shape;338;p25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39" name="Google Shape;339;p25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40" name="Google Shape;340;p25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41" name="Google Shape;341;p25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42" name="Google Shape;342;p25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43" name="Google Shape;343;p25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44" name="Google Shape;344;p25"/>
          <p:cNvCxnSpPr>
            <a:stCxn id="338" idx="2"/>
            <a:endCxn id="339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25"/>
          <p:cNvCxnSpPr>
            <a:stCxn id="338" idx="3"/>
            <a:endCxn id="341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25"/>
          <p:cNvCxnSpPr>
            <a:stCxn id="343" idx="2"/>
            <a:endCxn id="342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25"/>
          <p:cNvCxnSpPr>
            <a:stCxn id="341" idx="2"/>
            <a:endCxn id="342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25"/>
          <p:cNvCxnSpPr>
            <a:stCxn id="339" idx="3"/>
            <a:endCxn id="342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p25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350" name="Google Shape;350;p25"/>
          <p:cNvCxnSpPr>
            <a:stCxn id="349" idx="3"/>
            <a:endCxn id="338" idx="1"/>
          </p:cNvCxnSpPr>
          <p:nvPr/>
        </p:nvCxnSpPr>
        <p:spPr>
          <a:xfrm rot="10800000" flipH="1">
            <a:off x="906125" y="1970202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25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52" name="Google Shape;352;p25"/>
          <p:cNvCxnSpPr>
            <a:stCxn id="349" idx="3"/>
            <a:endCxn id="339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25"/>
          <p:cNvCxnSpPr>
            <a:stCxn id="341" idx="3"/>
            <a:endCxn id="343" idx="1"/>
          </p:cNvCxnSpPr>
          <p:nvPr/>
        </p:nvCxnSpPr>
        <p:spPr>
          <a:xfrm rot="10800000" flipH="1">
            <a:off x="4306794" y="2516083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25"/>
          <p:cNvCxnSpPr>
            <a:stCxn id="338" idx="3"/>
            <a:endCxn id="340" idx="1"/>
          </p:cNvCxnSpPr>
          <p:nvPr/>
        </p:nvCxnSpPr>
        <p:spPr>
          <a:xfrm rot="10800000" flipH="1">
            <a:off x="2496390" y="1290313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25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56" name="Google Shape;356;p25"/>
          <p:cNvCxnSpPr>
            <a:stCxn id="343" idx="0"/>
            <a:endCxn id="340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25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58" name="Google Shape;358;p25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59" name="Google Shape;359;p25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60" name="Google Shape;360;p25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61" name="Google Shape;361;p25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2" name="Google Shape;362;p25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63" name="Google Shape;363;p25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64" name="Google Shape;364;p25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5" name="Google Shape;365;p25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6" name="Google Shape;366;p25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67" name="Google Shape;367;p25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p25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369" name="Google Shape;369;p25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370" name="Google Shape;370;p25"/>
            <p:cNvCxnSpPr/>
            <p:nvPr/>
          </p:nvCxnSpPr>
          <p:spPr>
            <a:xfrm rot="10800000" flipH="1">
              <a:off x="2637576" y="3715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5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25"/>
            <p:cNvCxnSpPr/>
            <p:nvPr/>
          </p:nvCxnSpPr>
          <p:spPr>
            <a:xfrm rot="10800000" flipH="1">
              <a:off x="2866176" y="35627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25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25"/>
            <p:cNvCxnSpPr/>
            <p:nvPr/>
          </p:nvCxnSpPr>
          <p:spPr>
            <a:xfrm rot="10800000" flipH="1">
              <a:off x="3170976" y="3410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25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25"/>
            <p:cNvCxnSpPr/>
            <p:nvPr/>
          </p:nvCxnSpPr>
          <p:spPr>
            <a:xfrm rot="10800000" flipH="1">
              <a:off x="3094776" y="3867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25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5"/>
            <p:cNvCxnSpPr/>
            <p:nvPr/>
          </p:nvCxnSpPr>
          <p:spPr>
            <a:xfrm rot="10800000" flipH="1">
              <a:off x="3399576" y="3715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5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5"/>
            <p:cNvCxnSpPr/>
            <p:nvPr/>
          </p:nvCxnSpPr>
          <p:spPr>
            <a:xfrm rot="10800000" flipH="1">
              <a:off x="3551976" y="3410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5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25"/>
            <p:cNvCxnSpPr/>
            <p:nvPr/>
          </p:nvCxnSpPr>
          <p:spPr>
            <a:xfrm rot="10800000" flipH="1">
              <a:off x="3399576" y="31817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25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25"/>
            <p:cNvCxnSpPr/>
            <p:nvPr/>
          </p:nvCxnSpPr>
          <p:spPr>
            <a:xfrm rot="10800000" flipH="1">
              <a:off x="3247176" y="1200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25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25"/>
            <p:cNvCxnSpPr/>
            <p:nvPr/>
          </p:nvCxnSpPr>
          <p:spPr>
            <a:xfrm rot="10800000" flipH="1">
              <a:off x="3475776" y="1505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25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25"/>
            <p:cNvCxnSpPr/>
            <p:nvPr/>
          </p:nvCxnSpPr>
          <p:spPr>
            <a:xfrm rot="10800000" flipH="1">
              <a:off x="3170976" y="17339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25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25"/>
            <p:cNvCxnSpPr/>
            <p:nvPr/>
          </p:nvCxnSpPr>
          <p:spPr>
            <a:xfrm rot="10800000" flipH="1">
              <a:off x="1951776" y="28769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25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25"/>
            <p:cNvCxnSpPr/>
            <p:nvPr/>
          </p:nvCxnSpPr>
          <p:spPr>
            <a:xfrm rot="10800000" flipH="1">
              <a:off x="2332776" y="2724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25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25"/>
            <p:cNvCxnSpPr/>
            <p:nvPr/>
          </p:nvCxnSpPr>
          <p:spPr>
            <a:xfrm rot="10800000" flipH="1">
              <a:off x="4694976" y="2724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25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25"/>
            <p:cNvCxnSpPr/>
            <p:nvPr/>
          </p:nvCxnSpPr>
          <p:spPr>
            <a:xfrm rot="10800000" flipH="1">
              <a:off x="4999776" y="2343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25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25"/>
            <p:cNvCxnSpPr/>
            <p:nvPr/>
          </p:nvCxnSpPr>
          <p:spPr>
            <a:xfrm rot="10800000" flipH="1">
              <a:off x="4009176" y="3334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25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0" name="Google Shape;400;p25"/>
          <p:cNvSpPr txBox="1"/>
          <p:nvPr/>
        </p:nvSpPr>
        <p:spPr>
          <a:xfrm>
            <a:off x="6342825" y="1633250"/>
            <a:ext cx="2598600" cy="2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path from 0 to 5 is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0 -&gt; 2 -&gt; 4 -&gt; 5.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length is 9 miles.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path 0 -&gt; 2 -&gt; 5 only involves three towns, but total length is 16 miles.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Solution will always be a path with no cycles (assuming non-negative weights).</a:t>
            </a:r>
            <a:endParaRPr/>
          </a:p>
        </p:txBody>
      </p:sp>
      <p:sp>
        <p:nvSpPr>
          <p:cNvPr id="406" name="Google Shape;406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Goal: Find the shortest paths from </a:t>
            </a:r>
            <a:r>
              <a:rPr lang="en" u="sng" dirty="0"/>
              <a:t>source</a:t>
            </a:r>
            <a:r>
              <a:rPr lang="en" dirty="0"/>
              <a:t> vertex s to some </a:t>
            </a:r>
            <a:r>
              <a:rPr lang="en" u="sng" dirty="0"/>
              <a:t>target</a:t>
            </a:r>
            <a:r>
              <a:rPr lang="en" dirty="0"/>
              <a:t> vertex 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Problem: Single Source Single Target Shortest Paths</a:t>
            </a:r>
            <a:endParaRPr dirty="0"/>
          </a:p>
        </p:txBody>
      </p:sp>
      <p:cxnSp>
        <p:nvCxnSpPr>
          <p:cNvPr id="408" name="Google Shape;408;p26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26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10" name="Google Shape;410;p26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11" name="Google Shape;411;p26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12" name="Google Shape;412;p26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13" name="Google Shape;413;p26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14" name="Google Shape;414;p26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15" name="Google Shape;415;p26"/>
          <p:cNvCxnSpPr>
            <a:stCxn id="409" idx="2"/>
            <a:endCxn id="410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p26"/>
          <p:cNvCxnSpPr>
            <a:stCxn id="409" idx="3"/>
            <a:endCxn id="412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26"/>
          <p:cNvCxnSpPr>
            <a:stCxn id="414" idx="2"/>
            <a:endCxn id="413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26"/>
          <p:cNvCxnSpPr>
            <a:stCxn id="412" idx="2"/>
            <a:endCxn id="413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26"/>
          <p:cNvCxnSpPr>
            <a:stCxn id="410" idx="3"/>
            <a:endCxn id="413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" name="Google Shape;420;p26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21" name="Google Shape;421;p26"/>
          <p:cNvCxnSpPr>
            <a:stCxn id="420" idx="3"/>
            <a:endCxn id="409" idx="1"/>
          </p:cNvCxnSpPr>
          <p:nvPr/>
        </p:nvCxnSpPr>
        <p:spPr>
          <a:xfrm rot="10800000" flipH="1">
            <a:off x="906125" y="1970202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22;p26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23" name="Google Shape;423;p26"/>
          <p:cNvCxnSpPr>
            <a:stCxn id="420" idx="3"/>
            <a:endCxn id="410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26"/>
          <p:cNvCxnSpPr>
            <a:stCxn id="412" idx="3"/>
            <a:endCxn id="414" idx="1"/>
          </p:cNvCxnSpPr>
          <p:nvPr/>
        </p:nvCxnSpPr>
        <p:spPr>
          <a:xfrm rot="10800000" flipH="1">
            <a:off x="4306794" y="2516083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26"/>
          <p:cNvCxnSpPr>
            <a:stCxn id="409" idx="3"/>
            <a:endCxn id="411" idx="1"/>
          </p:cNvCxnSpPr>
          <p:nvPr/>
        </p:nvCxnSpPr>
        <p:spPr>
          <a:xfrm rot="10800000" flipH="1">
            <a:off x="2496390" y="1290313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26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27" name="Google Shape;427;p26"/>
          <p:cNvCxnSpPr>
            <a:stCxn id="414" idx="0"/>
            <a:endCxn id="411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26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29" name="Google Shape;429;p26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0" name="Google Shape;430;p26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31" name="Google Shape;431;p26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32" name="Google Shape;432;p26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33" name="Google Shape;433;p26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34" name="Google Shape;434;p26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35" name="Google Shape;435;p26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6" name="Google Shape;436;p26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37" name="Google Shape;437;p26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38" name="Google Shape;438;p26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Google Shape;439;p26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440" name="Google Shape;440;p26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441" name="Google Shape;441;p26"/>
            <p:cNvCxnSpPr/>
            <p:nvPr/>
          </p:nvCxnSpPr>
          <p:spPr>
            <a:xfrm rot="10800000" flipH="1">
              <a:off x="2637576" y="3715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26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26"/>
            <p:cNvCxnSpPr/>
            <p:nvPr/>
          </p:nvCxnSpPr>
          <p:spPr>
            <a:xfrm rot="10800000" flipH="1">
              <a:off x="2866176" y="35627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26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26"/>
            <p:cNvCxnSpPr/>
            <p:nvPr/>
          </p:nvCxnSpPr>
          <p:spPr>
            <a:xfrm rot="10800000" flipH="1">
              <a:off x="3170976" y="3410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26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26"/>
            <p:cNvCxnSpPr/>
            <p:nvPr/>
          </p:nvCxnSpPr>
          <p:spPr>
            <a:xfrm rot="10800000" flipH="1">
              <a:off x="3094776" y="3867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6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6"/>
            <p:cNvCxnSpPr/>
            <p:nvPr/>
          </p:nvCxnSpPr>
          <p:spPr>
            <a:xfrm rot="10800000" flipH="1">
              <a:off x="3399576" y="3715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6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6"/>
            <p:cNvCxnSpPr/>
            <p:nvPr/>
          </p:nvCxnSpPr>
          <p:spPr>
            <a:xfrm rot="10800000" flipH="1">
              <a:off x="3551976" y="3410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26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26"/>
            <p:cNvCxnSpPr/>
            <p:nvPr/>
          </p:nvCxnSpPr>
          <p:spPr>
            <a:xfrm rot="10800000" flipH="1">
              <a:off x="3399576" y="31817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26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26"/>
            <p:cNvCxnSpPr/>
            <p:nvPr/>
          </p:nvCxnSpPr>
          <p:spPr>
            <a:xfrm rot="10800000" flipH="1">
              <a:off x="3247176" y="1200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26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26"/>
            <p:cNvCxnSpPr/>
            <p:nvPr/>
          </p:nvCxnSpPr>
          <p:spPr>
            <a:xfrm rot="10800000" flipH="1">
              <a:off x="3475776" y="1505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6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6"/>
            <p:cNvCxnSpPr/>
            <p:nvPr/>
          </p:nvCxnSpPr>
          <p:spPr>
            <a:xfrm rot="10800000" flipH="1">
              <a:off x="3170976" y="17339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6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26"/>
            <p:cNvCxnSpPr/>
            <p:nvPr/>
          </p:nvCxnSpPr>
          <p:spPr>
            <a:xfrm rot="10800000" flipH="1">
              <a:off x="1951776" y="28769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26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26"/>
            <p:cNvCxnSpPr/>
            <p:nvPr/>
          </p:nvCxnSpPr>
          <p:spPr>
            <a:xfrm rot="10800000" flipH="1">
              <a:off x="2332776" y="2724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6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26"/>
            <p:cNvCxnSpPr/>
            <p:nvPr/>
          </p:nvCxnSpPr>
          <p:spPr>
            <a:xfrm rot="10800000" flipH="1">
              <a:off x="4694976" y="2724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6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26"/>
            <p:cNvCxnSpPr/>
            <p:nvPr/>
          </p:nvCxnSpPr>
          <p:spPr>
            <a:xfrm rot="10800000" flipH="1">
              <a:off x="4999776" y="2343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26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26"/>
            <p:cNvCxnSpPr/>
            <p:nvPr/>
          </p:nvCxnSpPr>
          <p:spPr>
            <a:xfrm rot="10800000" flipH="1">
              <a:off x="4009176" y="3334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6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1" name="Google Shape;471;p26"/>
          <p:cNvSpPr txBox="1"/>
          <p:nvPr/>
        </p:nvSpPr>
        <p:spPr>
          <a:xfrm>
            <a:off x="6358825" y="1200250"/>
            <a:ext cx="2594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v   distTo[]  edgeTo[]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     0.0        -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1     2.0       0→1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2      -         -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3      -         -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4     5.0       1→4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5     9.0       4→5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6      -         -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6218677" y="3522675"/>
            <a:ext cx="28209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Shortest path from s=0 to t=5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7" name="Google Shape;477;p27"/>
          <p:cNvCxnSpPr/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27"/>
          <p:cNvCxnSpPr/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27"/>
          <p:cNvCxnSpPr/>
          <p:nvPr/>
        </p:nvCxnSpPr>
        <p:spPr>
          <a:xfrm rot="10800000" flipH="1">
            <a:off x="906125" y="1970202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0" name="Google Shape;480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Goal: Find the shortest paths from </a:t>
            </a:r>
            <a:r>
              <a:rPr lang="en" u="sng" dirty="0"/>
              <a:t>source</a:t>
            </a:r>
            <a:r>
              <a:rPr lang="en" dirty="0"/>
              <a:t> vertex s to every other vertex.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Challenge: Try to write out the solution for this graph.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You should notice something interesting.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cxnSp>
        <p:nvCxnSpPr>
          <p:cNvPr id="482" name="Google Shape;482;p27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p27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84" name="Google Shape;484;p27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85" name="Google Shape;485;p27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86" name="Google Shape;486;p27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87" name="Google Shape;487;p27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88" name="Google Shape;488;p27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89" name="Google Shape;489;p27"/>
          <p:cNvCxnSpPr>
            <a:stCxn id="483" idx="2"/>
            <a:endCxn id="484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27"/>
          <p:cNvCxnSpPr>
            <a:stCxn id="488" idx="2"/>
            <a:endCxn id="487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27"/>
          <p:cNvCxnSpPr>
            <a:stCxn id="484" idx="3"/>
            <a:endCxn id="487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p27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493" name="Google Shape;493;p27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94" name="Google Shape;494;p27"/>
          <p:cNvCxnSpPr>
            <a:stCxn id="492" idx="3"/>
            <a:endCxn id="484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" name="Google Shape;495;p27"/>
          <p:cNvCxnSpPr>
            <a:stCxn id="486" idx="3"/>
            <a:endCxn id="488" idx="1"/>
          </p:cNvCxnSpPr>
          <p:nvPr/>
        </p:nvCxnSpPr>
        <p:spPr>
          <a:xfrm rot="10800000" flipH="1">
            <a:off x="4306794" y="2516083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27"/>
          <p:cNvCxnSpPr>
            <a:stCxn id="483" idx="3"/>
            <a:endCxn id="485" idx="1"/>
          </p:cNvCxnSpPr>
          <p:nvPr/>
        </p:nvCxnSpPr>
        <p:spPr>
          <a:xfrm rot="10800000" flipH="1">
            <a:off x="2496390" y="1290313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27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98" name="Google Shape;498;p27"/>
          <p:cNvCxnSpPr>
            <a:stCxn id="488" idx="0"/>
            <a:endCxn id="485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27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00" name="Google Shape;500;p27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01" name="Google Shape;501;p27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02" name="Google Shape;502;p27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03" name="Google Shape;503;p27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04" name="Google Shape;504;p27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05" name="Google Shape;505;p27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06" name="Google Shape;506;p27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07" name="Google Shape;507;p27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08" name="Google Shape;508;p27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09" name="Google Shape;509;p27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0" name="Google Shape;510;p27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511" name="Google Shape;511;p27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512" name="Google Shape;512;p27"/>
            <p:cNvCxnSpPr/>
            <p:nvPr/>
          </p:nvCxnSpPr>
          <p:spPr>
            <a:xfrm rot="10800000" flipH="1">
              <a:off x="2637576" y="3715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7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27"/>
            <p:cNvCxnSpPr/>
            <p:nvPr/>
          </p:nvCxnSpPr>
          <p:spPr>
            <a:xfrm rot="10800000" flipH="1">
              <a:off x="2866176" y="35627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27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27"/>
            <p:cNvCxnSpPr/>
            <p:nvPr/>
          </p:nvCxnSpPr>
          <p:spPr>
            <a:xfrm rot="10800000" flipH="1">
              <a:off x="3170976" y="3410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27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27"/>
            <p:cNvCxnSpPr/>
            <p:nvPr/>
          </p:nvCxnSpPr>
          <p:spPr>
            <a:xfrm rot="10800000" flipH="1">
              <a:off x="3094776" y="3867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27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27"/>
            <p:cNvCxnSpPr/>
            <p:nvPr/>
          </p:nvCxnSpPr>
          <p:spPr>
            <a:xfrm rot="10800000" flipH="1">
              <a:off x="3399576" y="3715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7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27"/>
            <p:cNvCxnSpPr/>
            <p:nvPr/>
          </p:nvCxnSpPr>
          <p:spPr>
            <a:xfrm rot="10800000" flipH="1">
              <a:off x="3551976" y="3410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27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27"/>
            <p:cNvCxnSpPr/>
            <p:nvPr/>
          </p:nvCxnSpPr>
          <p:spPr>
            <a:xfrm rot="10800000" flipH="1">
              <a:off x="3399576" y="31817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7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27"/>
            <p:cNvCxnSpPr/>
            <p:nvPr/>
          </p:nvCxnSpPr>
          <p:spPr>
            <a:xfrm rot="10800000" flipH="1">
              <a:off x="3247176" y="1200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27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7"/>
            <p:cNvCxnSpPr/>
            <p:nvPr/>
          </p:nvCxnSpPr>
          <p:spPr>
            <a:xfrm rot="10800000" flipH="1">
              <a:off x="3475776" y="1505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 rot="10800000" flipH="1">
              <a:off x="3170976" y="17339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 rot="10800000" flipH="1">
              <a:off x="1951776" y="28769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7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27"/>
            <p:cNvCxnSpPr/>
            <p:nvPr/>
          </p:nvCxnSpPr>
          <p:spPr>
            <a:xfrm rot="10800000" flipH="1">
              <a:off x="2332776" y="2724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27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27"/>
            <p:cNvCxnSpPr/>
            <p:nvPr/>
          </p:nvCxnSpPr>
          <p:spPr>
            <a:xfrm rot="10800000" flipH="1">
              <a:off x="4694976" y="2724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27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27"/>
            <p:cNvCxnSpPr/>
            <p:nvPr/>
          </p:nvCxnSpPr>
          <p:spPr>
            <a:xfrm rot="10800000" flipH="1">
              <a:off x="4999776" y="2343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27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27"/>
            <p:cNvCxnSpPr/>
            <p:nvPr/>
          </p:nvCxnSpPr>
          <p:spPr>
            <a:xfrm rot="10800000" flipH="1">
              <a:off x="4009176" y="3334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27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3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Goal: Find the shortest paths from </a:t>
            </a:r>
            <a:r>
              <a:rPr lang="en" u="sng" dirty="0"/>
              <a:t>source</a:t>
            </a:r>
            <a:r>
              <a:rPr lang="en" dirty="0"/>
              <a:t> vertex s to every other vertex.</a:t>
            </a:r>
            <a:endParaRPr dirty="0"/>
          </a:p>
        </p:txBody>
      </p:sp>
      <p:sp>
        <p:nvSpPr>
          <p:cNvPr id="547" name="Google Shape;547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sp>
        <p:nvSpPr>
          <p:cNvPr id="548" name="Google Shape;548;p28"/>
          <p:cNvSpPr txBox="1"/>
          <p:nvPr/>
        </p:nvSpPr>
        <p:spPr>
          <a:xfrm>
            <a:off x="6358825" y="1200250"/>
            <a:ext cx="2594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  distTo[]  edgeTo[]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0.0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2.0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1.0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11.0       6→3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5.0       1→4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9.0       4→5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10.0       4→6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9" name="Google Shape;549;p28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0" name="Google Shape;550;p28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51" name="Google Shape;551;p28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52" name="Google Shape;552;p28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53" name="Google Shape;553;p28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54" name="Google Shape;554;p28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55" name="Google Shape;555;p28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56" name="Google Shape;556;p28"/>
          <p:cNvCxnSpPr>
            <a:stCxn id="550" idx="2"/>
            <a:endCxn id="551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28"/>
          <p:cNvCxnSpPr>
            <a:stCxn id="550" idx="3"/>
            <a:endCxn id="553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" name="Google Shape;558;p28"/>
          <p:cNvCxnSpPr>
            <a:stCxn id="555" idx="2"/>
            <a:endCxn id="554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" name="Google Shape;559;p28"/>
          <p:cNvCxnSpPr>
            <a:stCxn id="553" idx="2"/>
            <a:endCxn id="554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28"/>
          <p:cNvCxnSpPr>
            <a:stCxn id="551" idx="3"/>
            <a:endCxn id="554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1" name="Google Shape;561;p28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562" name="Google Shape;562;p28"/>
          <p:cNvCxnSpPr>
            <a:stCxn id="561" idx="3"/>
            <a:endCxn id="550" idx="1"/>
          </p:cNvCxnSpPr>
          <p:nvPr/>
        </p:nvCxnSpPr>
        <p:spPr>
          <a:xfrm rot="10800000" flipH="1">
            <a:off x="906125" y="1970202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3" name="Google Shape;563;p28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564" name="Google Shape;564;p28"/>
          <p:cNvCxnSpPr>
            <a:stCxn id="561" idx="3"/>
            <a:endCxn id="551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28"/>
          <p:cNvCxnSpPr>
            <a:stCxn id="553" idx="3"/>
            <a:endCxn id="555" idx="1"/>
          </p:cNvCxnSpPr>
          <p:nvPr/>
        </p:nvCxnSpPr>
        <p:spPr>
          <a:xfrm rot="10800000" flipH="1">
            <a:off x="4306794" y="2516083"/>
            <a:ext cx="1203000" cy="231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28"/>
          <p:cNvCxnSpPr>
            <a:stCxn id="550" idx="3"/>
            <a:endCxn id="552" idx="1"/>
          </p:cNvCxnSpPr>
          <p:nvPr/>
        </p:nvCxnSpPr>
        <p:spPr>
          <a:xfrm rot="10800000" flipH="1">
            <a:off x="2496390" y="1290313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7" name="Google Shape;567;p28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68" name="Google Shape;568;p28"/>
          <p:cNvCxnSpPr>
            <a:stCxn id="555" idx="0"/>
            <a:endCxn id="552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28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0" name="Google Shape;570;p28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1" name="Google Shape;571;p28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72" name="Google Shape;572;p28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73" name="Google Shape;573;p28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4" name="Google Shape;574;p28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75" name="Google Shape;575;p28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76" name="Google Shape;576;p28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7" name="Google Shape;577;p28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8" name="Google Shape;578;p28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79" name="Google Shape;579;p28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0" name="Google Shape;580;p28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1" name="Google Shape;581;p28"/>
          <p:cNvSpPr txBox="1"/>
          <p:nvPr/>
        </p:nvSpPr>
        <p:spPr>
          <a:xfrm>
            <a:off x="6501877" y="3522675"/>
            <a:ext cx="23661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from s=0</a:t>
            </a:r>
            <a:endParaRPr/>
          </a:p>
        </p:txBody>
      </p:sp>
      <p:sp>
        <p:nvSpPr>
          <p:cNvPr id="582" name="Google Shape;582;p28"/>
          <p:cNvSpPr txBox="1"/>
          <p:nvPr/>
        </p:nvSpPr>
        <p:spPr>
          <a:xfrm>
            <a:off x="150075" y="4072200"/>
            <a:ext cx="72036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 Solution will always be a </a:t>
            </a: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think of as the union of the shortest paths to all vertices.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3" name="Google Shape;583;p28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584" name="Google Shape;584;p28"/>
            <p:cNvCxnSpPr/>
            <p:nvPr/>
          </p:nvCxnSpPr>
          <p:spPr>
            <a:xfrm rot="10800000" flipH="1">
              <a:off x="2637576" y="3715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8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28"/>
            <p:cNvCxnSpPr/>
            <p:nvPr/>
          </p:nvCxnSpPr>
          <p:spPr>
            <a:xfrm rot="10800000" flipH="1">
              <a:off x="2866176" y="35627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8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8"/>
            <p:cNvCxnSpPr/>
            <p:nvPr/>
          </p:nvCxnSpPr>
          <p:spPr>
            <a:xfrm rot="10800000" flipH="1">
              <a:off x="3170976" y="3410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28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8"/>
            <p:cNvCxnSpPr/>
            <p:nvPr/>
          </p:nvCxnSpPr>
          <p:spPr>
            <a:xfrm rot="10800000" flipH="1">
              <a:off x="3094776" y="3867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28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28"/>
            <p:cNvCxnSpPr/>
            <p:nvPr/>
          </p:nvCxnSpPr>
          <p:spPr>
            <a:xfrm rot="10800000" flipH="1">
              <a:off x="3399576" y="3715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28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28"/>
            <p:cNvCxnSpPr/>
            <p:nvPr/>
          </p:nvCxnSpPr>
          <p:spPr>
            <a:xfrm rot="10800000" flipH="1">
              <a:off x="3551976" y="3410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28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28"/>
            <p:cNvCxnSpPr/>
            <p:nvPr/>
          </p:nvCxnSpPr>
          <p:spPr>
            <a:xfrm rot="10800000" flipH="1">
              <a:off x="3399576" y="31817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8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28"/>
            <p:cNvCxnSpPr/>
            <p:nvPr/>
          </p:nvCxnSpPr>
          <p:spPr>
            <a:xfrm rot="10800000" flipH="1">
              <a:off x="3247176" y="1200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28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8"/>
            <p:cNvCxnSpPr/>
            <p:nvPr/>
          </p:nvCxnSpPr>
          <p:spPr>
            <a:xfrm rot="10800000" flipH="1">
              <a:off x="3475776" y="15053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8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28"/>
            <p:cNvCxnSpPr/>
            <p:nvPr/>
          </p:nvCxnSpPr>
          <p:spPr>
            <a:xfrm rot="10800000" flipH="1">
              <a:off x="3170976" y="17339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28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28"/>
            <p:cNvCxnSpPr/>
            <p:nvPr/>
          </p:nvCxnSpPr>
          <p:spPr>
            <a:xfrm rot="10800000" flipH="1">
              <a:off x="1951776" y="28769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28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28"/>
            <p:cNvCxnSpPr/>
            <p:nvPr/>
          </p:nvCxnSpPr>
          <p:spPr>
            <a:xfrm rot="10800000" flipH="1">
              <a:off x="2332776" y="2724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28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28"/>
            <p:cNvCxnSpPr/>
            <p:nvPr/>
          </p:nvCxnSpPr>
          <p:spPr>
            <a:xfrm rot="10800000" flipH="1">
              <a:off x="4694976" y="2724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28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28"/>
            <p:cNvCxnSpPr/>
            <p:nvPr/>
          </p:nvCxnSpPr>
          <p:spPr>
            <a:xfrm rot="10800000" flipH="1">
              <a:off x="4999776" y="23435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28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28"/>
            <p:cNvCxnSpPr/>
            <p:nvPr/>
          </p:nvCxnSpPr>
          <p:spPr>
            <a:xfrm rot="10800000" flipH="1">
              <a:off x="4009176" y="3334100"/>
              <a:ext cx="121800" cy="1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28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Count: http://yellkey.com</a:t>
            </a:r>
            <a:r>
              <a:rPr lang="en">
                <a:solidFill>
                  <a:srgbClr val="38761D"/>
                </a:solidFill>
              </a:rPr>
              <a:t>/?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19" name="Google Shape;619;p2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1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If G is a connected edge-weighted graph with V vertices and E edges, how many edges are in the </a:t>
            </a:r>
            <a:r>
              <a:rPr lang="en" b="1" dirty="0"/>
              <a:t>Shortest Paths Tree</a:t>
            </a:r>
            <a:r>
              <a:rPr lang="en" b="1" i="1" dirty="0"/>
              <a:t> </a:t>
            </a:r>
            <a:r>
              <a:rPr lang="en" dirty="0"/>
              <a:t>(SPT) of G? [assume every vertex is reachable]</a:t>
            </a:r>
            <a:endParaRPr dirty="0"/>
          </a:p>
        </p:txBody>
      </p:sp>
      <p:grpSp>
        <p:nvGrpSpPr>
          <p:cNvPr id="620" name="Google Shape;620;p29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621" name="Google Shape;621;p29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2" name="Google Shape;622;p29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6</a:t>
              </a:r>
              <a:endParaRPr sz="1700"/>
            </a:p>
          </p:txBody>
        </p:sp>
        <p:cxnSp>
          <p:nvCxnSpPr>
            <p:cNvPr id="628" name="Google Shape;628;p29"/>
            <p:cNvCxnSpPr>
              <a:stCxn id="622" idx="2"/>
              <a:endCxn id="623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9" name="Google Shape;629;p29"/>
            <p:cNvCxnSpPr>
              <a:stCxn id="622" idx="3"/>
              <a:endCxn id="625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0" name="Google Shape;630;p29"/>
            <p:cNvCxnSpPr>
              <a:stCxn id="627" idx="2"/>
              <a:endCxn id="626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1" name="Google Shape;631;p29"/>
            <p:cNvCxnSpPr>
              <a:stCxn id="625" idx="2"/>
              <a:endCxn id="626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2" name="Google Shape;632;p29"/>
            <p:cNvCxnSpPr>
              <a:stCxn id="623" idx="3"/>
              <a:endCxn id="626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3" name="Google Shape;633;p29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634" name="Google Shape;634;p29"/>
            <p:cNvCxnSpPr>
              <a:stCxn id="633" idx="3"/>
              <a:endCxn id="622" idx="1"/>
            </p:cNvCxnSpPr>
            <p:nvPr/>
          </p:nvCxnSpPr>
          <p:spPr>
            <a:xfrm rot="10800000" flipH="1">
              <a:off x="906125" y="2122602"/>
              <a:ext cx="1203000" cy="8940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5" name="Google Shape;635;p29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636" name="Google Shape;636;p29"/>
            <p:cNvCxnSpPr>
              <a:stCxn id="633" idx="3"/>
              <a:endCxn id="623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7" name="Google Shape;637;p29"/>
            <p:cNvCxnSpPr>
              <a:stCxn id="625" idx="3"/>
              <a:endCxn id="627" idx="1"/>
            </p:cNvCxnSpPr>
            <p:nvPr/>
          </p:nvCxnSpPr>
          <p:spPr>
            <a:xfrm rot="10800000" flipH="1">
              <a:off x="4306794" y="2668483"/>
              <a:ext cx="1203000" cy="231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8" name="Google Shape;638;p29"/>
            <p:cNvCxnSpPr>
              <a:stCxn id="622" idx="3"/>
              <a:endCxn id="624" idx="1"/>
            </p:cNvCxnSpPr>
            <p:nvPr/>
          </p:nvCxnSpPr>
          <p:spPr>
            <a:xfrm rot="10800000" flipH="1">
              <a:off x="2496390" y="1442713"/>
              <a:ext cx="1496400" cy="679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9" name="Google Shape;639;p29"/>
            <p:cNvCxnSpPr>
              <a:stCxn id="627" idx="0"/>
              <a:endCxn id="624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0" name="Google Shape;640;p29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</a:t>
            </a:r>
            <a:endParaRPr/>
          </a:p>
        </p:txBody>
      </p:sp>
      <p:sp>
        <p:nvSpPr>
          <p:cNvPr id="646" name="Google Shape;646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If G is a connected edge-weighted graph with V vertices and E edges, how many edges are in the </a:t>
            </a:r>
            <a:r>
              <a:rPr lang="en" b="1" dirty="0"/>
              <a:t>Shortest Paths Tree</a:t>
            </a:r>
            <a:r>
              <a:rPr lang="en" b="1" i="1" dirty="0"/>
              <a:t> </a:t>
            </a:r>
            <a:r>
              <a:rPr lang="en" dirty="0"/>
              <a:t>(SPT) of G? [assume every vertex is reachable]</a:t>
            </a:r>
            <a:endParaRPr dirty="0"/>
          </a:p>
        </p:txBody>
      </p:sp>
      <p:sp>
        <p:nvSpPr>
          <p:cNvPr id="647" name="Google Shape;647;p30"/>
          <p:cNvSpPr txBox="1"/>
          <p:nvPr/>
        </p:nvSpPr>
        <p:spPr>
          <a:xfrm>
            <a:off x="6818350" y="1536125"/>
            <a:ext cx="2160600" cy="1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V: 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edges in SPT is 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Always V-1: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For each vertex, there is exactly one input edge (except source).</a:t>
            </a:r>
            <a:endParaRPr dirty="0"/>
          </a:p>
        </p:txBody>
      </p:sp>
      <p:grpSp>
        <p:nvGrpSpPr>
          <p:cNvPr id="648" name="Google Shape;648;p30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649" name="Google Shape;649;p30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0" name="Google Shape;650;p30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6</a:t>
              </a:r>
              <a:endParaRPr sz="1700"/>
            </a:p>
          </p:txBody>
        </p:sp>
        <p:cxnSp>
          <p:nvCxnSpPr>
            <p:cNvPr id="656" name="Google Shape;656;p30"/>
            <p:cNvCxnSpPr>
              <a:stCxn id="650" idx="2"/>
              <a:endCxn id="651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7" name="Google Shape;657;p30"/>
            <p:cNvCxnSpPr>
              <a:stCxn id="650" idx="3"/>
              <a:endCxn id="653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8" name="Google Shape;658;p30"/>
            <p:cNvCxnSpPr>
              <a:stCxn id="655" idx="2"/>
              <a:endCxn id="654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9" name="Google Shape;659;p30"/>
            <p:cNvCxnSpPr>
              <a:stCxn id="653" idx="2"/>
              <a:endCxn id="654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0" name="Google Shape;660;p30"/>
            <p:cNvCxnSpPr>
              <a:stCxn id="651" idx="3"/>
              <a:endCxn id="654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1" name="Google Shape;661;p30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662" name="Google Shape;662;p30"/>
            <p:cNvCxnSpPr>
              <a:stCxn id="661" idx="3"/>
              <a:endCxn id="650" idx="1"/>
            </p:cNvCxnSpPr>
            <p:nvPr/>
          </p:nvCxnSpPr>
          <p:spPr>
            <a:xfrm rot="10800000" flipH="1">
              <a:off x="906125" y="2122602"/>
              <a:ext cx="1203000" cy="8940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3" name="Google Shape;663;p30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664" name="Google Shape;664;p30"/>
            <p:cNvCxnSpPr>
              <a:stCxn id="661" idx="3"/>
              <a:endCxn id="651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5" name="Google Shape;665;p30"/>
            <p:cNvCxnSpPr>
              <a:stCxn id="653" idx="3"/>
              <a:endCxn id="655" idx="1"/>
            </p:cNvCxnSpPr>
            <p:nvPr/>
          </p:nvCxnSpPr>
          <p:spPr>
            <a:xfrm rot="10800000" flipH="1">
              <a:off x="4306794" y="2668483"/>
              <a:ext cx="1203000" cy="231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6" name="Google Shape;666;p30"/>
            <p:cNvCxnSpPr>
              <a:stCxn id="650" idx="3"/>
              <a:endCxn id="652" idx="1"/>
            </p:cNvCxnSpPr>
            <p:nvPr/>
          </p:nvCxnSpPr>
          <p:spPr>
            <a:xfrm rot="10800000" flipH="1">
              <a:off x="2496390" y="1442713"/>
              <a:ext cx="1496400" cy="679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7" name="Google Shape;667;p30"/>
            <p:cNvCxnSpPr>
              <a:stCxn id="655" idx="0"/>
              <a:endCxn id="652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8" name="Google Shape;668;p30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(By Hand)</a:t>
            </a:r>
            <a:endParaRPr/>
          </a:p>
        </p:txBody>
      </p:sp>
      <p:sp>
        <p:nvSpPr>
          <p:cNvPr id="674" name="Google Shape;674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below? Note: Source is A.</a:t>
            </a:r>
            <a:endParaRPr/>
          </a:p>
        </p:txBody>
      </p:sp>
      <p:grpSp>
        <p:nvGrpSpPr>
          <p:cNvPr id="675" name="Google Shape;675;p31"/>
          <p:cNvGrpSpPr/>
          <p:nvPr/>
        </p:nvGrpSpPr>
        <p:grpSpPr>
          <a:xfrm>
            <a:off x="2425793" y="2433876"/>
            <a:ext cx="4292402" cy="1554224"/>
            <a:chOff x="2311943" y="3364151"/>
            <a:chExt cx="4292402" cy="1554224"/>
          </a:xfrm>
        </p:grpSpPr>
        <p:sp>
          <p:nvSpPr>
            <p:cNvPr id="676" name="Google Shape;676;p31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7" name="Google Shape;677;p31"/>
            <p:cNvCxnSpPr>
              <a:stCxn id="676" idx="2"/>
              <a:endCxn id="678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9" name="Google Shape;679;p31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681" name="Google Shape;681;p31"/>
            <p:cNvCxnSpPr>
              <a:endCxn id="679" idx="1"/>
            </p:cNvCxnSpPr>
            <p:nvPr/>
          </p:nvCxnSpPr>
          <p:spPr>
            <a:xfrm rot="10800000" flipH="1">
              <a:off x="2962410" y="3516401"/>
              <a:ext cx="1440000" cy="55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2" name="Google Shape;682;p31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683" name="Google Shape;683;p31"/>
            <p:cNvCxnSpPr>
              <a:endCxn id="680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4" name="Google Shape;684;p31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C9DA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5</a:t>
              </a:r>
              <a:endParaRPr sz="1800">
                <a:highlight>
                  <a:srgbClr val="C9DAF8"/>
                </a:highlight>
              </a:endParaRPr>
            </a:p>
          </p:txBody>
        </p:sp>
        <p:cxnSp>
          <p:nvCxnSpPr>
            <p:cNvPr id="685" name="Google Shape;685;p31"/>
            <p:cNvCxnSpPr>
              <a:endCxn id="680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686" name="Google Shape;686;p31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C9DA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5</a:t>
              </a:r>
              <a:endParaRPr sz="1800">
                <a:highlight>
                  <a:srgbClr val="C9DAF8"/>
                </a:highlight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688" name="Google Shape;688;p31"/>
            <p:cNvCxnSpPr>
              <a:endCxn id="679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9" name="Google Shape;689;p31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C9DA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1</a:t>
              </a:r>
              <a:endParaRPr sz="1800">
                <a:highlight>
                  <a:srgbClr val="C9DAF8"/>
                </a:highlight>
              </a:endParaRPr>
            </a:p>
          </p:txBody>
        </p:sp>
        <p:cxnSp>
          <p:nvCxnSpPr>
            <p:cNvPr id="690" name="Google Shape;690;p31"/>
            <p:cNvCxnSpPr>
              <a:stCxn id="679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1" name="Google Shape;691;p31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C9DA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2</a:t>
              </a:r>
              <a:endParaRPr sz="1800">
                <a:highlight>
                  <a:srgbClr val="C9DAF8"/>
                </a:highlight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C9DA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2</a:t>
              </a:r>
              <a:endParaRPr sz="1800">
                <a:highlight>
                  <a:srgbClr val="C9DAF8"/>
                </a:highlight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C9DA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</a:rPr>
                <a:t>1</a:t>
              </a:r>
              <a:endParaRPr sz="1800">
                <a:highlight>
                  <a:srgbClr val="C9DAF8"/>
                </a:highlight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(By Hand)</a:t>
            </a:r>
            <a:endParaRPr/>
          </a:p>
        </p:txBody>
      </p:sp>
      <p:sp>
        <p:nvSpPr>
          <p:cNvPr id="699" name="Google Shape;699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is the shortest paths tree for the graph below?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Annotation in </a:t>
            </a:r>
            <a:r>
              <a:rPr lang="en" dirty="0">
                <a:solidFill>
                  <a:srgbClr val="FF00FF"/>
                </a:solidFill>
              </a:rPr>
              <a:t>magenta</a:t>
            </a:r>
            <a:r>
              <a:rPr lang="en" dirty="0"/>
              <a:t> shows the total distance from the source.</a:t>
            </a:r>
            <a:endParaRPr dirty="0"/>
          </a:p>
        </p:txBody>
      </p:sp>
      <p:sp>
        <p:nvSpPr>
          <p:cNvPr id="700" name="Google Shape;700;p32"/>
          <p:cNvSpPr txBox="1"/>
          <p:nvPr/>
        </p:nvSpPr>
        <p:spPr>
          <a:xfrm>
            <a:off x="6362027" y="279267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701" name="Google Shape;701;p32"/>
          <p:cNvGrpSpPr/>
          <p:nvPr/>
        </p:nvGrpSpPr>
        <p:grpSpPr>
          <a:xfrm>
            <a:off x="2425793" y="2079640"/>
            <a:ext cx="4292402" cy="2093617"/>
            <a:chOff x="2311943" y="3009915"/>
            <a:chExt cx="4292402" cy="2093617"/>
          </a:xfrm>
        </p:grpSpPr>
        <p:sp>
          <p:nvSpPr>
            <p:cNvPr id="702" name="Google Shape;702;p32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3" name="Google Shape;703;p32"/>
            <p:cNvCxnSpPr>
              <a:stCxn id="702" idx="2"/>
              <a:endCxn id="704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5" name="Google Shape;705;p32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707" name="Google Shape;707;p32"/>
            <p:cNvCxnSpPr>
              <a:endCxn id="705" idx="1"/>
            </p:cNvCxnSpPr>
            <p:nvPr/>
          </p:nvCxnSpPr>
          <p:spPr>
            <a:xfrm rot="10800000" flipH="1">
              <a:off x="2962410" y="3516401"/>
              <a:ext cx="1440000" cy="55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8" name="Google Shape;708;p32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709" name="Google Shape;709;p32"/>
            <p:cNvCxnSpPr>
              <a:endCxn id="706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0" name="Google Shape;710;p32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711" name="Google Shape;711;p32"/>
            <p:cNvCxnSpPr>
              <a:endCxn id="706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712" name="Google Shape;712;p32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714" name="Google Shape;714;p32"/>
            <p:cNvCxnSpPr>
              <a:endCxn id="705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5" name="Google Shape;715;p32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16" name="Google Shape;716;p32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717" name="Google Shape;717;p32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718" name="Google Shape;718;p32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719" name="Google Shape;719;p32"/>
            <p:cNvCxnSpPr>
              <a:stCxn id="705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20" name="Google Shape;720;p32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Algorithm </a:t>
            </a:r>
            <a:endParaRPr/>
          </a:p>
        </p:txBody>
      </p:sp>
      <p:sp>
        <p:nvSpPr>
          <p:cNvPr id="728" name="Google Shape;728;p3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949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Let’s create an algorithm for finding the shortest paths.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Will start with a bad algorithm and then successively improve it.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Algorithm begins in state below. All vertices unmarked. All distances infinite. No edges in the SPT.</a:t>
            </a:r>
            <a:endParaRPr dirty="0"/>
          </a:p>
        </p:txBody>
      </p:sp>
      <p:sp>
        <p:nvSpPr>
          <p:cNvPr id="729" name="Google Shape;729;p33"/>
          <p:cNvSpPr txBox="1"/>
          <p:nvPr/>
        </p:nvSpPr>
        <p:spPr>
          <a:xfrm>
            <a:off x="6362027" y="279267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2425793" y="2079640"/>
            <a:ext cx="4292402" cy="2093617"/>
            <a:chOff x="2311943" y="3009915"/>
            <a:chExt cx="4292402" cy="2093617"/>
          </a:xfrm>
        </p:grpSpPr>
        <p:sp>
          <p:nvSpPr>
            <p:cNvPr id="731" name="Google Shape;731;p33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2" name="Google Shape;732;p33"/>
            <p:cNvCxnSpPr>
              <a:stCxn id="731" idx="2"/>
              <a:endCxn id="733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4" name="Google Shape;734;p33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736" name="Google Shape;736;p33"/>
            <p:cNvCxnSpPr>
              <a:endCxn id="734" idx="1"/>
            </p:cNvCxnSpPr>
            <p:nvPr/>
          </p:nvCxnSpPr>
          <p:spPr>
            <a:xfrm rot="10800000" flipH="1">
              <a:off x="2962410" y="3516401"/>
              <a:ext cx="1440000" cy="55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7" name="Google Shape;737;p33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738" name="Google Shape;738;p33"/>
            <p:cNvCxnSpPr>
              <a:endCxn id="735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9" name="Google Shape;739;p33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740" name="Google Shape;740;p33"/>
            <p:cNvCxnSpPr>
              <a:endCxn id="735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741" name="Google Shape;741;p33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743" name="Google Shape;743;p33"/>
            <p:cNvCxnSpPr>
              <a:endCxn id="734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44" name="Google Shape;744;p33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45" name="Google Shape;745;p33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746" name="Google Shape;746;p33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747" name="Google Shape;747;p33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748" name="Google Shape;748;p33"/>
            <p:cNvCxnSpPr>
              <a:stCxn id="734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49" name="Google Shape;749;p33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62" name="Google Shape;62;p16"/>
          <p:cNvGraphicFramePr/>
          <p:nvPr/>
        </p:nvGraphicFramePr>
        <p:xfrm>
          <a:off x="660363" y="1003975"/>
          <a:ext cx="7609075" cy="1615350"/>
        </p:xfrm>
        <a:graphic>
          <a:graphicData uri="http://schemas.openxmlformats.org/drawingml/2006/table">
            <a:tbl>
              <a:tblPr>
                <a:noFill/>
                <a:tableStyleId>{0C304179-392F-431F-A5A2-6888257B6922}</a:tableStyleId>
              </a:tblPr>
              <a:tblGrid>
                <a:gridCol w="11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Problem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Problem Description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s-t paths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Find a path from s to every reachable vertex.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s-t shortest paths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Find a shortest path from s to every reachable vertex.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O(V+E) time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243000" y="2706600"/>
            <a:ext cx="8443800" cy="20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Last time, saw two ways to find paths in a graph.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DFS and BFS.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better?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757" name="Google Shape;757;p34"/>
          <p:cNvSpPr txBox="1">
            <a:spLocks noGrp="1"/>
          </p:cNvSpPr>
          <p:nvPr>
            <p:ph type="body" idx="1"/>
          </p:nvPr>
        </p:nvSpPr>
        <p:spPr>
          <a:xfrm>
            <a:off x="277125" y="546750"/>
            <a:ext cx="8443800" cy="13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#1: Perform a depth first search. When you visit v: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edge from v to w, if w is not already part of SPT, add the edge.</a:t>
            </a:r>
            <a:endParaRPr/>
          </a:p>
        </p:txBody>
      </p:sp>
      <p:sp>
        <p:nvSpPr>
          <p:cNvPr id="758" name="Google Shape;758;p34"/>
          <p:cNvSpPr txBox="1"/>
          <p:nvPr/>
        </p:nvSpPr>
        <p:spPr>
          <a:xfrm>
            <a:off x="-4898" y="1501624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dfs(A):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 A-&gt;B to SPT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Add A-&gt;C to SPT</a:t>
            </a:r>
            <a:endParaRPr/>
          </a:p>
        </p:txBody>
      </p:sp>
      <p:sp>
        <p:nvSpPr>
          <p:cNvPr id="759" name="Google Shape;759;p34"/>
          <p:cNvSpPr txBox="1"/>
          <p:nvPr/>
        </p:nvSpPr>
        <p:spPr>
          <a:xfrm>
            <a:off x="4438177" y="1501624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dfs(B):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 B-&gt;D to SPT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 already in SPT.</a:t>
            </a:r>
            <a:endParaRPr/>
          </a:p>
        </p:txBody>
      </p:sp>
      <p:sp>
        <p:nvSpPr>
          <p:cNvPr id="760" name="Google Shape;760;p34"/>
          <p:cNvSpPr txBox="1"/>
          <p:nvPr/>
        </p:nvSpPr>
        <p:spPr>
          <a:xfrm>
            <a:off x="397777" y="3833299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dfs(C):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 already in SPT.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 already in SPT.</a:t>
            </a:r>
            <a:endParaRPr/>
          </a:p>
        </p:txBody>
      </p:sp>
      <p:sp>
        <p:nvSpPr>
          <p:cNvPr id="761" name="Google Shape;761;p34"/>
          <p:cNvSpPr txBox="1"/>
          <p:nvPr/>
        </p:nvSpPr>
        <p:spPr>
          <a:xfrm>
            <a:off x="6248177" y="37229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7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762" name="Google Shape;762;p34"/>
          <p:cNvGrpSpPr/>
          <p:nvPr/>
        </p:nvGrpSpPr>
        <p:grpSpPr>
          <a:xfrm>
            <a:off x="2311943" y="3009915"/>
            <a:ext cx="4292402" cy="2093617"/>
            <a:chOff x="2311943" y="3009915"/>
            <a:chExt cx="4292402" cy="2093617"/>
          </a:xfrm>
        </p:grpSpPr>
        <p:sp>
          <p:nvSpPr>
            <p:cNvPr id="763" name="Google Shape;763;p34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4" name="Google Shape;764;p34"/>
            <p:cNvCxnSpPr>
              <a:stCxn id="763" idx="2"/>
              <a:endCxn id="765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6" name="Google Shape;766;p34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768" name="Google Shape;768;p34"/>
            <p:cNvCxnSpPr>
              <a:endCxn id="766" idx="1"/>
            </p:cNvCxnSpPr>
            <p:nvPr/>
          </p:nvCxnSpPr>
          <p:spPr>
            <a:xfrm rot="10800000" flipH="1">
              <a:off x="2962410" y="3516401"/>
              <a:ext cx="1440000" cy="5529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9" name="Google Shape;769;p34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770" name="Google Shape;770;p34"/>
            <p:cNvCxnSpPr>
              <a:endCxn id="767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1" name="Google Shape;771;p34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772" name="Google Shape;772;p34"/>
            <p:cNvCxnSpPr>
              <a:endCxn id="767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773" name="Google Shape;773;p34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775" name="Google Shape;775;p34"/>
            <p:cNvCxnSpPr>
              <a:endCxn id="766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6" name="Google Shape;776;p34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77" name="Google Shape;777;p34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778" name="Google Shape;778;p34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779" name="Google Shape;779;p34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780" name="Google Shape;780;p34"/>
            <p:cNvCxnSpPr>
              <a:stCxn id="766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1" name="Google Shape;781;p34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grpSp>
        <p:nvGrpSpPr>
          <p:cNvPr id="784" name="Google Shape;784;p34"/>
          <p:cNvGrpSpPr/>
          <p:nvPr/>
        </p:nvGrpSpPr>
        <p:grpSpPr>
          <a:xfrm>
            <a:off x="90593" y="1425965"/>
            <a:ext cx="4292402" cy="2271088"/>
            <a:chOff x="90593" y="1425965"/>
            <a:chExt cx="4292402" cy="2271088"/>
          </a:xfrm>
        </p:grpSpPr>
        <p:grpSp>
          <p:nvGrpSpPr>
            <p:cNvPr id="785" name="Google Shape;785;p34"/>
            <p:cNvGrpSpPr/>
            <p:nvPr/>
          </p:nvGrpSpPr>
          <p:grpSpPr>
            <a:xfrm>
              <a:off x="90593" y="1578365"/>
              <a:ext cx="4292402" cy="2093617"/>
              <a:chOff x="90593" y="1578365"/>
              <a:chExt cx="4292402" cy="2093617"/>
            </a:xfrm>
          </p:grpSpPr>
          <p:sp>
            <p:nvSpPr>
              <p:cNvPr id="786" name="Google Shape;786;p34"/>
              <p:cNvSpPr txBox="1"/>
              <p:nvPr/>
            </p:nvSpPr>
            <p:spPr>
              <a:xfrm>
                <a:off x="214207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7" name="Google Shape;787;p34"/>
              <p:cNvCxnSpPr>
                <a:stCxn id="786" idx="2"/>
                <a:endCxn id="788" idx="3"/>
              </p:cNvCxnSpPr>
              <p:nvPr/>
            </p:nvCxnSpPr>
            <p:spPr>
              <a:xfrm rot="5400000">
                <a:off x="1221377" y="1750653"/>
                <a:ext cx="567600" cy="15030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9" name="Google Shape;789;p34"/>
              <p:cNvSpPr/>
              <p:nvPr/>
            </p:nvSpPr>
            <p:spPr>
              <a:xfrm>
                <a:off x="2181060" y="1932601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218106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788" name="Google Shape;788;p34"/>
              <p:cNvSpPr/>
              <p:nvPr/>
            </p:nvSpPr>
            <p:spPr>
              <a:xfrm>
                <a:off x="36642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791" name="Google Shape;791;p34"/>
              <p:cNvCxnSpPr>
                <a:endCxn id="789" idx="1"/>
              </p:cNvCxnSpPr>
              <p:nvPr/>
            </p:nvCxnSpPr>
            <p:spPr>
              <a:xfrm rot="10800000" flipH="1">
                <a:off x="741060" y="2084851"/>
                <a:ext cx="1440000" cy="552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92" name="Google Shape;792;p34"/>
              <p:cNvSpPr txBox="1"/>
              <p:nvPr/>
            </p:nvSpPr>
            <p:spPr>
              <a:xfrm>
                <a:off x="9059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793" name="Google Shape;793;p34"/>
              <p:cNvCxnSpPr>
                <a:endCxn id="790" idx="1"/>
              </p:cNvCxnSpPr>
              <p:nvPr/>
            </p:nvCxnSpPr>
            <p:spPr>
              <a:xfrm>
                <a:off x="750660" y="2930174"/>
                <a:ext cx="1430400" cy="40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94" name="Google Shape;794;p34"/>
              <p:cNvSpPr/>
              <p:nvPr/>
            </p:nvSpPr>
            <p:spPr>
              <a:xfrm>
                <a:off x="127417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795" name="Google Shape;795;p34"/>
              <p:cNvSpPr/>
              <p:nvPr/>
            </p:nvSpPr>
            <p:spPr>
              <a:xfrm>
                <a:off x="120790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796" name="Google Shape;796;p34"/>
              <p:cNvSpPr/>
              <p:nvPr/>
            </p:nvSpPr>
            <p:spPr>
              <a:xfrm>
                <a:off x="399569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797" name="Google Shape;797;p34"/>
              <p:cNvCxnSpPr>
                <a:endCxn id="789" idx="2"/>
              </p:cNvCxnSpPr>
              <p:nvPr/>
            </p:nvCxnSpPr>
            <p:spPr>
              <a:xfrm rot="10800000">
                <a:off x="2374710" y="2237101"/>
                <a:ext cx="0" cy="94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98" name="Google Shape;798;p34"/>
              <p:cNvSpPr/>
              <p:nvPr/>
            </p:nvSpPr>
            <p:spPr>
              <a:xfrm>
                <a:off x="224828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799" name="Google Shape;799;p34"/>
              <p:cNvSpPr txBox="1"/>
              <p:nvPr/>
            </p:nvSpPr>
            <p:spPr>
              <a:xfrm>
                <a:off x="223125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00" name="Google Shape;800;p34"/>
              <p:cNvSpPr txBox="1"/>
              <p:nvPr/>
            </p:nvSpPr>
            <p:spPr>
              <a:xfrm>
                <a:off x="43760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801" name="Google Shape;801;p34"/>
              <p:cNvSpPr txBox="1"/>
              <p:nvPr/>
            </p:nvSpPr>
            <p:spPr>
              <a:xfrm>
                <a:off x="224048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02" name="Google Shape;802;p34"/>
              <p:cNvSpPr txBox="1"/>
              <p:nvPr/>
            </p:nvSpPr>
            <p:spPr>
              <a:xfrm>
                <a:off x="402682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803" name="Google Shape;803;p34"/>
              <p:cNvCxnSpPr>
                <a:stCxn id="789" idx="3"/>
              </p:cNvCxnSpPr>
              <p:nvPr/>
            </p:nvCxnSpPr>
            <p:spPr>
              <a:xfrm>
                <a:off x="2568360" y="2084851"/>
                <a:ext cx="1452000" cy="58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04" name="Google Shape;804;p34"/>
              <p:cNvSpPr/>
              <p:nvPr/>
            </p:nvSpPr>
            <p:spPr>
              <a:xfrm>
                <a:off x="147614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805" name="Google Shape;805;p34"/>
              <p:cNvSpPr/>
              <p:nvPr/>
            </p:nvSpPr>
            <p:spPr>
              <a:xfrm>
                <a:off x="308150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cxnSp>
            <p:nvCxnSpPr>
              <p:cNvPr id="806" name="Google Shape;806;p34"/>
              <p:cNvCxnSpPr>
                <a:endCxn id="790" idx="3"/>
              </p:cNvCxnSpPr>
              <p:nvPr/>
            </p:nvCxnSpPr>
            <p:spPr>
              <a:xfrm flipH="1">
                <a:off x="2568360" y="2907074"/>
                <a:ext cx="1452000" cy="42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807" name="Google Shape;807;p34"/>
              <p:cNvSpPr/>
              <p:nvPr/>
            </p:nvSpPr>
            <p:spPr>
              <a:xfrm>
                <a:off x="312958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</p:grpSp>
        <p:sp>
          <p:nvSpPr>
            <p:cNvPr id="808" name="Google Shape;808;p34"/>
            <p:cNvSpPr txBox="1"/>
            <p:nvPr/>
          </p:nvSpPr>
          <p:spPr>
            <a:xfrm>
              <a:off x="2545281" y="14259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809" name="Google Shape;809;p34"/>
            <p:cNvSpPr txBox="1"/>
            <p:nvPr/>
          </p:nvSpPr>
          <p:spPr>
            <a:xfrm>
              <a:off x="2469081" y="3392553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810" name="Google Shape;810;p34"/>
            <p:cNvCxnSpPr/>
            <p:nvPr/>
          </p:nvCxnSpPr>
          <p:spPr>
            <a:xfrm>
              <a:off x="2311950" y="1719513"/>
              <a:ext cx="188400" cy="15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4"/>
            <p:cNvCxnSpPr/>
            <p:nvPr/>
          </p:nvCxnSpPr>
          <p:spPr>
            <a:xfrm>
              <a:off x="2311950" y="3513263"/>
              <a:ext cx="188400" cy="15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2" name="Google Shape;812;p34"/>
          <p:cNvGrpSpPr/>
          <p:nvPr/>
        </p:nvGrpSpPr>
        <p:grpSpPr>
          <a:xfrm>
            <a:off x="4633343" y="1578365"/>
            <a:ext cx="4440134" cy="2093617"/>
            <a:chOff x="4633343" y="1578365"/>
            <a:chExt cx="4440134" cy="2093617"/>
          </a:xfrm>
        </p:grpSpPr>
        <p:grpSp>
          <p:nvGrpSpPr>
            <p:cNvPr id="813" name="Google Shape;813;p34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814" name="Google Shape;814;p34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5" name="Google Shape;815;p34"/>
              <p:cNvCxnSpPr>
                <a:stCxn id="814" idx="2"/>
                <a:endCxn id="816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17" name="Google Shape;817;p34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818" name="Google Shape;818;p34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816" name="Google Shape;816;p34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819" name="Google Shape;819;p34"/>
              <p:cNvCxnSpPr>
                <a:endCxn id="817" idx="1"/>
              </p:cNvCxnSpPr>
              <p:nvPr/>
            </p:nvCxnSpPr>
            <p:spPr>
              <a:xfrm rot="10800000" flipH="1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0" name="Google Shape;820;p34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821" name="Google Shape;821;p34"/>
              <p:cNvCxnSpPr>
                <a:endCxn id="818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2" name="Google Shape;822;p34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23" name="Google Shape;823;p34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824" name="Google Shape;824;p34"/>
              <p:cNvCxnSpPr>
                <a:endCxn id="818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825" name="Google Shape;825;p34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827" name="Google Shape;827;p34"/>
              <p:cNvCxnSpPr>
                <a:endCxn id="817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28" name="Google Shape;828;p34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829" name="Google Shape;829;p34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30" name="Google Shape;830;p34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831" name="Google Shape;831;p34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32" name="Google Shape;832;p34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833" name="Google Shape;833;p34"/>
              <p:cNvCxnSpPr>
                <a:stCxn id="817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34" name="Google Shape;834;p34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836" name="Google Shape;836;p34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7" name="Google Shape;837;p34"/>
            <p:cNvSpPr txBox="1"/>
            <p:nvPr/>
          </p:nvSpPr>
          <p:spPr>
            <a:xfrm>
              <a:off x="8756077" y="211062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843" name="Google Shape;843;p35"/>
          <p:cNvSpPr txBox="1">
            <a:spLocks noGrp="1"/>
          </p:cNvSpPr>
          <p:nvPr>
            <p:ph type="body" idx="1"/>
          </p:nvPr>
        </p:nvSpPr>
        <p:spPr>
          <a:xfrm>
            <a:off x="278667" y="484684"/>
            <a:ext cx="8443800" cy="13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Bad algorithm #2: Perform a depth first search. When you visit v: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For each edge from v to w, add edge to the SPT</a:t>
            </a:r>
            <a:r>
              <a:rPr lang="en" b="1" i="1" dirty="0"/>
              <a:t> only if that edge yields better distance</a:t>
            </a:r>
            <a:r>
              <a:rPr lang="en" dirty="0"/>
              <a:t>.</a:t>
            </a:r>
            <a:endParaRPr dirty="0"/>
          </a:p>
        </p:txBody>
      </p:sp>
      <p:sp>
        <p:nvSpPr>
          <p:cNvPr id="844" name="Google Shape;844;p35"/>
          <p:cNvSpPr txBox="1"/>
          <p:nvPr/>
        </p:nvSpPr>
        <p:spPr>
          <a:xfrm>
            <a:off x="-4900" y="1501625"/>
            <a:ext cx="21402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dfs(A):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b="1"/>
              <a:t>A-&gt;B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lang="en" b="1">
                <a:solidFill>
                  <a:schemeClr val="dk1"/>
                </a:solidFill>
              </a:rPr>
              <a:t>A-&gt;C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45" name="Google Shape;845;p35"/>
          <p:cNvSpPr txBox="1"/>
          <p:nvPr/>
        </p:nvSpPr>
        <p:spPr>
          <a:xfrm>
            <a:off x="3393250" y="1501625"/>
            <a:ext cx="29253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dfs(B):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b="1"/>
              <a:t>B-&gt;D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 + 2 = </a:t>
            </a:r>
            <a:r>
              <a:rPr lang="en">
                <a:solidFill>
                  <a:srgbClr val="FF00FF"/>
                </a:solidFill>
              </a:rPr>
              <a:t>7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B-&gt;A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 + 3 = </a:t>
            </a:r>
            <a:r>
              <a:rPr lang="en">
                <a:solidFill>
                  <a:srgbClr val="FF00FF"/>
                </a:solidFill>
              </a:rPr>
              <a:t>8</a:t>
            </a:r>
            <a:r>
              <a:rPr lang="en"/>
              <a:t>, worse than </a:t>
            </a:r>
            <a:r>
              <a:rPr lang="en">
                <a:solidFill>
                  <a:srgbClr val="FF00FF"/>
                </a:solidFill>
              </a:rPr>
              <a:t>0</a:t>
            </a:r>
            <a:r>
              <a:rPr lang="en"/>
              <a:t>.</a:t>
            </a:r>
            <a:endParaRPr/>
          </a:p>
        </p:txBody>
      </p:sp>
      <p:sp>
        <p:nvSpPr>
          <p:cNvPr id="846" name="Google Shape;846;p35"/>
          <p:cNvSpPr txBox="1"/>
          <p:nvPr/>
        </p:nvSpPr>
        <p:spPr>
          <a:xfrm>
            <a:off x="146250" y="4290500"/>
            <a:ext cx="30570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dfs(C):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b="1"/>
              <a:t>C-&gt;B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+ 1 =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b="1"/>
              <a:t>C-&gt;D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+ 5 =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7</a:t>
            </a:r>
            <a:r>
              <a:rPr lang="en"/>
              <a:t>.</a:t>
            </a:r>
            <a:endParaRPr/>
          </a:p>
        </p:txBody>
      </p:sp>
      <p:grpSp>
        <p:nvGrpSpPr>
          <p:cNvPr id="847" name="Google Shape;847;p35"/>
          <p:cNvGrpSpPr/>
          <p:nvPr/>
        </p:nvGrpSpPr>
        <p:grpSpPr>
          <a:xfrm>
            <a:off x="90593" y="1578365"/>
            <a:ext cx="4292402" cy="2093617"/>
            <a:chOff x="90593" y="1578365"/>
            <a:chExt cx="4292402" cy="2093617"/>
          </a:xfrm>
        </p:grpSpPr>
        <p:sp>
          <p:nvSpPr>
            <p:cNvPr id="848" name="Google Shape;848;p35"/>
            <p:cNvSpPr txBox="1"/>
            <p:nvPr/>
          </p:nvSpPr>
          <p:spPr>
            <a:xfrm>
              <a:off x="2142077" y="206715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9" name="Google Shape;849;p35"/>
            <p:cNvCxnSpPr>
              <a:stCxn id="848" idx="2"/>
              <a:endCxn id="850" idx="3"/>
            </p:cNvCxnSpPr>
            <p:nvPr/>
          </p:nvCxnSpPr>
          <p:spPr>
            <a:xfrm rot="5400000">
              <a:off x="1221377" y="1750653"/>
              <a:ext cx="567600" cy="15030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1" name="Google Shape;851;p35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853" name="Google Shape;853;p35"/>
            <p:cNvCxnSpPr>
              <a:endCxn id="851" idx="1"/>
            </p:cNvCxnSpPr>
            <p:nvPr/>
          </p:nvCxnSpPr>
          <p:spPr>
            <a:xfrm rot="10800000" flipH="1">
              <a:off x="741060" y="2084851"/>
              <a:ext cx="1440000" cy="5529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4" name="Google Shape;854;p35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855" name="Google Shape;855;p35"/>
            <p:cNvCxnSpPr>
              <a:endCxn id="852" idx="1"/>
            </p:cNvCxnSpPr>
            <p:nvPr/>
          </p:nvCxnSpPr>
          <p:spPr>
            <a:xfrm>
              <a:off x="750660" y="2930174"/>
              <a:ext cx="1430400" cy="404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6" name="Google Shape;856;p35"/>
            <p:cNvSpPr/>
            <p:nvPr/>
          </p:nvSpPr>
          <p:spPr>
            <a:xfrm>
              <a:off x="12741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207900" y="2962425"/>
              <a:ext cx="2886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859" name="Google Shape;859;p35"/>
            <p:cNvCxnSpPr>
              <a:endCxn id="851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0" name="Google Shape;860;p35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61" name="Google Shape;861;p35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862" name="Google Shape;862;p35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863" name="Google Shape;863;p35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864" name="Google Shape;864;p35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865" name="Google Shape;865;p35"/>
            <p:cNvCxnSpPr>
              <a:stCxn id="851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6" name="Google Shape;866;p35"/>
            <p:cNvSpPr/>
            <p:nvPr/>
          </p:nvSpPr>
          <p:spPr>
            <a:xfrm>
              <a:off x="1476148" y="2533050"/>
              <a:ext cx="2886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081500" y="2213400"/>
              <a:ext cx="2886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868" name="Google Shape;868;p35"/>
            <p:cNvCxnSpPr>
              <a:endCxn id="852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869" name="Google Shape;869;p35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</p:grpSp>
      <p:cxnSp>
        <p:nvCxnSpPr>
          <p:cNvPr id="870" name="Google Shape;870;p35"/>
          <p:cNvCxnSpPr/>
          <p:nvPr/>
        </p:nvCxnSpPr>
        <p:spPr>
          <a:xfrm rot="10800000">
            <a:off x="6713250" y="1423575"/>
            <a:ext cx="580800" cy="828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1" name="Google Shape;871;p35"/>
          <p:cNvSpPr txBox="1"/>
          <p:nvPr/>
        </p:nvSpPr>
        <p:spPr>
          <a:xfrm>
            <a:off x="7356604" y="1301350"/>
            <a:ext cx="174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We’ll call this process “edge </a:t>
            </a:r>
            <a:r>
              <a:rPr lang="en" b="1">
                <a:solidFill>
                  <a:srgbClr val="BE0712"/>
                </a:solidFill>
              </a:rPr>
              <a:t>relaxation</a:t>
            </a:r>
            <a:r>
              <a:rPr lang="en">
                <a:solidFill>
                  <a:srgbClr val="BE0712"/>
                </a:solidFill>
              </a:rPr>
              <a:t>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872" name="Google Shape;872;p35"/>
          <p:cNvSpPr txBox="1"/>
          <p:nvPr/>
        </p:nvSpPr>
        <p:spPr>
          <a:xfrm>
            <a:off x="6410251" y="4373474"/>
            <a:ext cx="3220800" cy="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better edges if found.</a:t>
            </a:r>
            <a:endParaRPr/>
          </a:p>
        </p:txBody>
      </p:sp>
      <p:sp>
        <p:nvSpPr>
          <p:cNvPr id="873" name="Google Shape;873;p35"/>
          <p:cNvSpPr txBox="1"/>
          <p:nvPr/>
        </p:nvSpPr>
        <p:spPr>
          <a:xfrm>
            <a:off x="2469081" y="339255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874" name="Google Shape;874;p35"/>
          <p:cNvCxnSpPr/>
          <p:nvPr/>
        </p:nvCxnSpPr>
        <p:spPr>
          <a:xfrm>
            <a:off x="2311950" y="3513263"/>
            <a:ext cx="188400" cy="158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5" name="Google Shape;875;p35"/>
          <p:cNvSpPr txBox="1"/>
          <p:nvPr/>
        </p:nvSpPr>
        <p:spPr>
          <a:xfrm>
            <a:off x="2545281" y="142596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876" name="Google Shape;876;p35"/>
          <p:cNvCxnSpPr/>
          <p:nvPr/>
        </p:nvCxnSpPr>
        <p:spPr>
          <a:xfrm>
            <a:off x="2311950" y="1719513"/>
            <a:ext cx="188400" cy="158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7" name="Google Shape;877;p35"/>
          <p:cNvGrpSpPr/>
          <p:nvPr/>
        </p:nvGrpSpPr>
        <p:grpSpPr>
          <a:xfrm>
            <a:off x="4633343" y="1578365"/>
            <a:ext cx="4440134" cy="2093617"/>
            <a:chOff x="4633343" y="1578365"/>
            <a:chExt cx="4440134" cy="2093617"/>
          </a:xfrm>
        </p:grpSpPr>
        <p:grpSp>
          <p:nvGrpSpPr>
            <p:cNvPr id="878" name="Google Shape;878;p35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879" name="Google Shape;879;p35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80" name="Google Shape;880;p35"/>
              <p:cNvCxnSpPr>
                <a:stCxn id="879" idx="2"/>
                <a:endCxn id="881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82" name="Google Shape;882;p35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883" name="Google Shape;883;p35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884" name="Google Shape;884;p35"/>
              <p:cNvCxnSpPr>
                <a:endCxn id="882" idx="1"/>
              </p:cNvCxnSpPr>
              <p:nvPr/>
            </p:nvCxnSpPr>
            <p:spPr>
              <a:xfrm rot="10800000" flipH="1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85" name="Google Shape;885;p35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886" name="Google Shape;886;p35"/>
              <p:cNvCxnSpPr>
                <a:endCxn id="883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87" name="Google Shape;887;p35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88" name="Google Shape;888;p35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889" name="Google Shape;889;p35"/>
              <p:cNvCxnSpPr>
                <a:endCxn id="883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890" name="Google Shape;890;p35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91" name="Google Shape;891;p35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892" name="Google Shape;892;p35"/>
              <p:cNvCxnSpPr>
                <a:endCxn id="882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3" name="Google Shape;893;p35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894" name="Google Shape;894;p35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95" name="Google Shape;895;p35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896" name="Google Shape;896;p35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97" name="Google Shape;897;p35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898" name="Google Shape;898;p35"/>
              <p:cNvCxnSpPr>
                <a:stCxn id="882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9" name="Google Shape;899;p35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900" name="Google Shape;900;p35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901" name="Google Shape;901;p35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2" name="Google Shape;902;p35"/>
            <p:cNvSpPr txBox="1"/>
            <p:nvPr/>
          </p:nvSpPr>
          <p:spPr>
            <a:xfrm>
              <a:off x="8756077" y="211062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grpSp>
        <p:nvGrpSpPr>
          <p:cNvPr id="903" name="Google Shape;903;p35"/>
          <p:cNvGrpSpPr/>
          <p:nvPr/>
        </p:nvGrpSpPr>
        <p:grpSpPr>
          <a:xfrm>
            <a:off x="2311943" y="2926984"/>
            <a:ext cx="4479716" cy="2176548"/>
            <a:chOff x="2311943" y="2926984"/>
            <a:chExt cx="4479716" cy="2176548"/>
          </a:xfrm>
        </p:grpSpPr>
        <p:sp>
          <p:nvSpPr>
            <p:cNvPr id="904" name="Google Shape;904;p35"/>
            <p:cNvSpPr txBox="1"/>
            <p:nvPr/>
          </p:nvSpPr>
          <p:spPr>
            <a:xfrm>
              <a:off x="6248177" y="372294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  <p:grpSp>
          <p:nvGrpSpPr>
            <p:cNvPr id="905" name="Google Shape;905;p35"/>
            <p:cNvGrpSpPr/>
            <p:nvPr/>
          </p:nvGrpSpPr>
          <p:grpSpPr>
            <a:xfrm>
              <a:off x="2311943" y="3009915"/>
              <a:ext cx="4292402" cy="2093617"/>
              <a:chOff x="2311943" y="3009915"/>
              <a:chExt cx="4292402" cy="2093617"/>
            </a:xfrm>
          </p:grpSpPr>
          <p:sp>
            <p:nvSpPr>
              <p:cNvPr id="906" name="Google Shape;906;p35"/>
              <p:cNvSpPr txBox="1"/>
              <p:nvPr/>
            </p:nvSpPr>
            <p:spPr>
              <a:xfrm>
                <a:off x="4363427" y="349870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07" name="Google Shape;907;p35"/>
              <p:cNvCxnSpPr>
                <a:stCxn id="906" idx="2"/>
                <a:endCxn id="908" idx="3"/>
              </p:cNvCxnSpPr>
              <p:nvPr/>
            </p:nvCxnSpPr>
            <p:spPr>
              <a:xfrm rot="5400000">
                <a:off x="3442727" y="3182203"/>
                <a:ext cx="567600" cy="15030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09" name="Google Shape;909;p35"/>
              <p:cNvSpPr/>
              <p:nvPr/>
            </p:nvSpPr>
            <p:spPr>
              <a:xfrm>
                <a:off x="4402410" y="336415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910" name="Google Shape;910;p35"/>
              <p:cNvSpPr/>
              <p:nvPr/>
            </p:nvSpPr>
            <p:spPr>
              <a:xfrm>
                <a:off x="4402410" y="461387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908" name="Google Shape;908;p35"/>
              <p:cNvSpPr/>
              <p:nvPr/>
            </p:nvSpPr>
            <p:spPr>
              <a:xfrm>
                <a:off x="2587775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/>
                  <a:t>A</a:t>
                </a:r>
                <a:endParaRPr sz="1700" dirty="0"/>
              </a:p>
            </p:txBody>
          </p:sp>
          <p:cxnSp>
            <p:nvCxnSpPr>
              <p:cNvPr id="911" name="Google Shape;911;p35"/>
              <p:cNvCxnSpPr>
                <a:endCxn id="909" idx="1"/>
              </p:cNvCxnSpPr>
              <p:nvPr/>
            </p:nvCxnSpPr>
            <p:spPr>
              <a:xfrm rot="10800000" flipH="1">
                <a:off x="2962410" y="3516401"/>
                <a:ext cx="1440000" cy="552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12" name="Google Shape;912;p35"/>
              <p:cNvSpPr txBox="1"/>
              <p:nvPr/>
            </p:nvSpPr>
            <p:spPr>
              <a:xfrm>
                <a:off x="2311943" y="396815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913" name="Google Shape;913;p35"/>
              <p:cNvCxnSpPr>
                <a:endCxn id="910" idx="1"/>
              </p:cNvCxnSpPr>
              <p:nvPr/>
            </p:nvCxnSpPr>
            <p:spPr>
              <a:xfrm>
                <a:off x="2972010" y="4361724"/>
                <a:ext cx="1430400" cy="40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14" name="Google Shape;914;p35"/>
              <p:cNvSpPr/>
              <p:nvPr/>
            </p:nvSpPr>
            <p:spPr>
              <a:xfrm>
                <a:off x="3495527" y="367578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cxnSp>
            <p:nvCxnSpPr>
              <p:cNvPr id="915" name="Google Shape;915;p35"/>
              <p:cNvCxnSpPr>
                <a:endCxn id="910" idx="3"/>
              </p:cNvCxnSpPr>
              <p:nvPr/>
            </p:nvCxnSpPr>
            <p:spPr>
              <a:xfrm flipH="1">
                <a:off x="4789710" y="4338624"/>
                <a:ext cx="1452000" cy="427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16" name="Google Shape;916;p35"/>
              <p:cNvSpPr/>
              <p:nvPr/>
            </p:nvSpPr>
            <p:spPr>
              <a:xfrm>
                <a:off x="5350930" y="440653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6217044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918" name="Google Shape;918;p35"/>
              <p:cNvCxnSpPr>
                <a:endCxn id="909" idx="2"/>
              </p:cNvCxnSpPr>
              <p:nvPr/>
            </p:nvCxnSpPr>
            <p:spPr>
              <a:xfrm rot="10800000">
                <a:off x="4596060" y="3668651"/>
                <a:ext cx="0" cy="9453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19" name="Google Shape;919;p35"/>
              <p:cNvSpPr/>
              <p:nvPr/>
            </p:nvSpPr>
            <p:spPr>
              <a:xfrm>
                <a:off x="4469636" y="402471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920" name="Google Shape;920;p35"/>
              <p:cNvSpPr txBox="1"/>
              <p:nvPr/>
            </p:nvSpPr>
            <p:spPr>
              <a:xfrm>
                <a:off x="4452608" y="479903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21" name="Google Shape;921;p35"/>
              <p:cNvSpPr txBox="1"/>
              <p:nvPr/>
            </p:nvSpPr>
            <p:spPr>
              <a:xfrm>
                <a:off x="2658958" y="372878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922" name="Google Shape;922;p35"/>
              <p:cNvSpPr txBox="1"/>
              <p:nvPr/>
            </p:nvSpPr>
            <p:spPr>
              <a:xfrm>
                <a:off x="4461831" y="300991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923" name="Google Shape;923;p35"/>
              <p:cNvCxnSpPr>
                <a:stCxn id="909" idx="3"/>
              </p:cNvCxnSpPr>
              <p:nvPr/>
            </p:nvCxnSpPr>
            <p:spPr>
              <a:xfrm>
                <a:off x="4789710" y="3516401"/>
                <a:ext cx="1452000" cy="58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4" name="Google Shape;924;p35"/>
              <p:cNvSpPr/>
              <p:nvPr/>
            </p:nvSpPr>
            <p:spPr>
              <a:xfrm>
                <a:off x="3697498" y="39646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>
                <a:off x="5302852" y="3644952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>
                <a:off x="3429250" y="4393975"/>
                <a:ext cx="3174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</p:grpSp>
        <p:cxnSp>
          <p:nvCxnSpPr>
            <p:cNvPr id="927" name="Google Shape;927;p35"/>
            <p:cNvCxnSpPr/>
            <p:nvPr/>
          </p:nvCxnSpPr>
          <p:spPr>
            <a:xfrm>
              <a:off x="4516350" y="3170875"/>
              <a:ext cx="188400" cy="15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35"/>
            <p:cNvCxnSpPr/>
            <p:nvPr/>
          </p:nvCxnSpPr>
          <p:spPr>
            <a:xfrm>
              <a:off x="6285850" y="3868750"/>
              <a:ext cx="188400" cy="15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9" name="Google Shape;929;p35"/>
            <p:cNvSpPr txBox="1"/>
            <p:nvPr/>
          </p:nvSpPr>
          <p:spPr>
            <a:xfrm>
              <a:off x="4653383" y="29269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930" name="Google Shape;930;p35"/>
            <p:cNvSpPr txBox="1"/>
            <p:nvPr/>
          </p:nvSpPr>
          <p:spPr>
            <a:xfrm>
              <a:off x="6474258" y="357305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600">
                <a:solidFill>
                  <a:srgbClr val="FF43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a Shortest Paths Tree Algorithmically (Incorrect)</a:t>
            </a:r>
            <a:endParaRPr dirty="0"/>
          </a:p>
        </p:txBody>
      </p:sp>
      <p:sp>
        <p:nvSpPr>
          <p:cNvPr id="936" name="Google Shape;936;p36"/>
          <p:cNvSpPr txBox="1">
            <a:spLocks noGrp="1"/>
          </p:cNvSpPr>
          <p:nvPr>
            <p:ph type="body" idx="1"/>
          </p:nvPr>
        </p:nvSpPr>
        <p:spPr>
          <a:xfrm>
            <a:off x="277125" y="546750"/>
            <a:ext cx="8757000" cy="13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Dijkstra’s Algorithm: Perform a </a:t>
            </a:r>
            <a:r>
              <a:rPr lang="en" b="1" dirty="0"/>
              <a:t>best first search </a:t>
            </a:r>
            <a:r>
              <a:rPr lang="en" dirty="0"/>
              <a:t>(closest first). When you visit v: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For each from v to w, </a:t>
            </a:r>
            <a:r>
              <a:rPr lang="en" b="1" dirty="0"/>
              <a:t>relax that edge</a:t>
            </a:r>
            <a:r>
              <a:rPr lang="en" dirty="0"/>
              <a:t>.</a:t>
            </a:r>
            <a:endParaRPr dirty="0"/>
          </a:p>
        </p:txBody>
      </p:sp>
      <p:sp>
        <p:nvSpPr>
          <p:cNvPr id="937" name="Google Shape;937;p36"/>
          <p:cNvSpPr txBox="1"/>
          <p:nvPr/>
        </p:nvSpPr>
        <p:spPr>
          <a:xfrm>
            <a:off x="-4900" y="1501625"/>
            <a:ext cx="24231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has lowest dist, so dfs(A):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lang="en" b="1">
                <a:solidFill>
                  <a:schemeClr val="dk1"/>
                </a:solidFill>
              </a:rPr>
              <a:t>A-&gt;B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lang="en" b="1">
                <a:solidFill>
                  <a:schemeClr val="dk1"/>
                </a:solidFill>
              </a:rPr>
              <a:t>A-&gt;C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38" name="Google Shape;938;p36"/>
          <p:cNvSpPr txBox="1"/>
          <p:nvPr/>
        </p:nvSpPr>
        <p:spPr>
          <a:xfrm>
            <a:off x="3500500" y="1501625"/>
            <a:ext cx="28179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has lowest dist, so dfs(C):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b="1"/>
              <a:t>C-&gt;B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+ 1 =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b="1">
                <a:solidFill>
                  <a:schemeClr val="dk1"/>
                </a:solidFill>
              </a:rPr>
              <a:t>C-&gt;D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+ 5 =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, better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939" name="Google Shape;939;p36"/>
          <p:cNvSpPr txBox="1"/>
          <p:nvPr/>
        </p:nvSpPr>
        <p:spPr>
          <a:xfrm>
            <a:off x="146250" y="4290500"/>
            <a:ext cx="3164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has lowest dist, so dfs(B):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B-&gt;A is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 + 3 =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, worse than </a:t>
            </a:r>
            <a:r>
              <a:rPr lang="en">
                <a:solidFill>
                  <a:srgbClr val="FF00FF"/>
                </a:solidFill>
              </a:rPr>
              <a:t>0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b="1"/>
              <a:t>B-&gt;D </a:t>
            </a:r>
            <a:r>
              <a:rPr lang="en"/>
              <a:t>is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 + 2 = </a:t>
            </a:r>
            <a:r>
              <a:rPr lang="en">
                <a:solidFill>
                  <a:srgbClr val="FF00FF"/>
                </a:solidFill>
              </a:rPr>
              <a:t>4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/>
              <a:t>.</a:t>
            </a:r>
            <a:endParaRPr/>
          </a:p>
        </p:txBody>
      </p:sp>
      <p:grpSp>
        <p:nvGrpSpPr>
          <p:cNvPr id="940" name="Google Shape;940;p36"/>
          <p:cNvGrpSpPr/>
          <p:nvPr/>
        </p:nvGrpSpPr>
        <p:grpSpPr>
          <a:xfrm>
            <a:off x="90593" y="1578365"/>
            <a:ext cx="4292402" cy="2093617"/>
            <a:chOff x="90593" y="1578365"/>
            <a:chExt cx="4292402" cy="2093617"/>
          </a:xfrm>
        </p:grpSpPr>
        <p:sp>
          <p:nvSpPr>
            <p:cNvPr id="941" name="Google Shape;941;p36"/>
            <p:cNvSpPr txBox="1"/>
            <p:nvPr/>
          </p:nvSpPr>
          <p:spPr>
            <a:xfrm>
              <a:off x="2142077" y="206715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2" name="Google Shape;942;p36"/>
            <p:cNvCxnSpPr>
              <a:stCxn id="941" idx="2"/>
              <a:endCxn id="943" idx="3"/>
            </p:cNvCxnSpPr>
            <p:nvPr/>
          </p:nvCxnSpPr>
          <p:spPr>
            <a:xfrm rot="5400000">
              <a:off x="1221377" y="1750653"/>
              <a:ext cx="567600" cy="15030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4" name="Google Shape;944;p36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946" name="Google Shape;946;p36"/>
            <p:cNvCxnSpPr>
              <a:endCxn id="944" idx="1"/>
            </p:cNvCxnSpPr>
            <p:nvPr/>
          </p:nvCxnSpPr>
          <p:spPr>
            <a:xfrm rot="10800000" flipH="1">
              <a:off x="741060" y="2084851"/>
              <a:ext cx="1440000" cy="5529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7" name="Google Shape;947;p36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948" name="Google Shape;948;p36"/>
            <p:cNvCxnSpPr>
              <a:endCxn id="945" idx="1"/>
            </p:cNvCxnSpPr>
            <p:nvPr/>
          </p:nvCxnSpPr>
          <p:spPr>
            <a:xfrm>
              <a:off x="750660" y="2930174"/>
              <a:ext cx="1430400" cy="404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9" name="Google Shape;949;p36"/>
            <p:cNvSpPr/>
            <p:nvPr/>
          </p:nvSpPr>
          <p:spPr>
            <a:xfrm>
              <a:off x="12741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1207900" y="2962425"/>
              <a:ext cx="2886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952" name="Google Shape;952;p36"/>
            <p:cNvCxnSpPr>
              <a:endCxn id="944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53" name="Google Shape;953;p36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954" name="Google Shape;954;p36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955" name="Google Shape;955;p36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956" name="Google Shape;956;p36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957" name="Google Shape;957;p36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958" name="Google Shape;958;p36"/>
            <p:cNvCxnSpPr>
              <a:stCxn id="944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59" name="Google Shape;959;p36"/>
            <p:cNvSpPr/>
            <p:nvPr/>
          </p:nvSpPr>
          <p:spPr>
            <a:xfrm>
              <a:off x="1476148" y="2533050"/>
              <a:ext cx="2886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3081500" y="2213400"/>
              <a:ext cx="2886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961" name="Google Shape;961;p36"/>
            <p:cNvCxnSpPr>
              <a:endCxn id="945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62" name="Google Shape;962;p36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</p:grpSp>
      <p:sp>
        <p:nvSpPr>
          <p:cNvPr id="963" name="Google Shape;963;p36"/>
          <p:cNvSpPr txBox="1"/>
          <p:nvPr/>
        </p:nvSpPr>
        <p:spPr>
          <a:xfrm>
            <a:off x="6410251" y="4373474"/>
            <a:ext cx="3220800" cy="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Improvements: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Use better edges if found.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Traverse “best first”.</a:t>
            </a:r>
            <a:endParaRPr dirty="0"/>
          </a:p>
        </p:txBody>
      </p:sp>
      <p:sp>
        <p:nvSpPr>
          <p:cNvPr id="964" name="Google Shape;964;p36"/>
          <p:cNvSpPr txBox="1"/>
          <p:nvPr/>
        </p:nvSpPr>
        <p:spPr>
          <a:xfrm>
            <a:off x="2469081" y="339255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965" name="Google Shape;965;p36"/>
          <p:cNvCxnSpPr/>
          <p:nvPr/>
        </p:nvCxnSpPr>
        <p:spPr>
          <a:xfrm>
            <a:off x="2311950" y="3513263"/>
            <a:ext cx="188400" cy="158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6" name="Google Shape;966;p36"/>
          <p:cNvSpPr txBox="1"/>
          <p:nvPr/>
        </p:nvSpPr>
        <p:spPr>
          <a:xfrm>
            <a:off x="2545281" y="142596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967" name="Google Shape;967;p36"/>
          <p:cNvCxnSpPr/>
          <p:nvPr/>
        </p:nvCxnSpPr>
        <p:spPr>
          <a:xfrm>
            <a:off x="2311950" y="1719513"/>
            <a:ext cx="188400" cy="158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6"/>
          <p:cNvGrpSpPr/>
          <p:nvPr/>
        </p:nvGrpSpPr>
        <p:grpSpPr>
          <a:xfrm>
            <a:off x="4633343" y="1466340"/>
            <a:ext cx="4485089" cy="2205642"/>
            <a:chOff x="4633343" y="1466340"/>
            <a:chExt cx="4485089" cy="2205642"/>
          </a:xfrm>
        </p:grpSpPr>
        <p:grpSp>
          <p:nvGrpSpPr>
            <p:cNvPr id="969" name="Google Shape;969;p36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970" name="Google Shape;970;p36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71" name="Google Shape;971;p36"/>
              <p:cNvCxnSpPr>
                <a:stCxn id="970" idx="2"/>
                <a:endCxn id="972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73" name="Google Shape;973;p36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974" name="Google Shape;974;p36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975" name="Google Shape;975;p36"/>
              <p:cNvCxnSpPr>
                <a:endCxn id="973" idx="1"/>
              </p:cNvCxnSpPr>
              <p:nvPr/>
            </p:nvCxnSpPr>
            <p:spPr>
              <a:xfrm rot="10800000" flipH="1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76" name="Google Shape;976;p36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977" name="Google Shape;977;p36"/>
              <p:cNvCxnSpPr>
                <a:endCxn id="974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78" name="Google Shape;978;p36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980" name="Google Shape;980;p36"/>
              <p:cNvCxnSpPr>
                <a:endCxn id="974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81" name="Google Shape;981;p36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82" name="Google Shape;982;p36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983" name="Google Shape;983;p36"/>
              <p:cNvCxnSpPr>
                <a:endCxn id="973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4" name="Google Shape;984;p36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985" name="Google Shape;985;p36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86" name="Google Shape;986;p36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987" name="Google Shape;987;p36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88" name="Google Shape;988;p36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989" name="Google Shape;989;p36"/>
              <p:cNvCxnSpPr>
                <a:stCxn id="973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90" name="Google Shape;990;p36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991" name="Google Shape;991;p36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992" name="Google Shape;992;p36"/>
            <p:cNvCxnSpPr/>
            <p:nvPr/>
          </p:nvCxnSpPr>
          <p:spPr>
            <a:xfrm>
              <a:off x="6848000" y="1719513"/>
              <a:ext cx="188400" cy="15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3" name="Google Shape;993;p36"/>
            <p:cNvSpPr txBox="1"/>
            <p:nvPr/>
          </p:nvSpPr>
          <p:spPr>
            <a:xfrm>
              <a:off x="7036406" y="14663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994" name="Google Shape;994;p36"/>
            <p:cNvSpPr txBox="1"/>
            <p:nvPr/>
          </p:nvSpPr>
          <p:spPr>
            <a:xfrm>
              <a:off x="8801031" y="21301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995" name="Google Shape;995;p36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6" name="Google Shape;996;p36"/>
          <p:cNvGrpSpPr/>
          <p:nvPr/>
        </p:nvGrpSpPr>
        <p:grpSpPr>
          <a:xfrm>
            <a:off x="2311943" y="3009915"/>
            <a:ext cx="4455339" cy="2093617"/>
            <a:chOff x="2311943" y="3009915"/>
            <a:chExt cx="4455339" cy="2093617"/>
          </a:xfrm>
        </p:grpSpPr>
        <p:sp>
          <p:nvSpPr>
            <p:cNvPr id="997" name="Google Shape;997;p36"/>
            <p:cNvSpPr txBox="1"/>
            <p:nvPr/>
          </p:nvSpPr>
          <p:spPr>
            <a:xfrm>
              <a:off x="6248177" y="372294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800">
                <a:solidFill>
                  <a:srgbClr val="FF43F0"/>
                </a:solidFill>
              </a:endParaRPr>
            </a:p>
          </p:txBody>
        </p:sp>
        <p:grpSp>
          <p:nvGrpSpPr>
            <p:cNvPr id="998" name="Google Shape;998;p36"/>
            <p:cNvGrpSpPr/>
            <p:nvPr/>
          </p:nvGrpSpPr>
          <p:grpSpPr>
            <a:xfrm>
              <a:off x="2311943" y="3009915"/>
              <a:ext cx="4292402" cy="2093617"/>
              <a:chOff x="2311943" y="3009915"/>
              <a:chExt cx="4292402" cy="2093617"/>
            </a:xfrm>
          </p:grpSpPr>
          <p:sp>
            <p:nvSpPr>
              <p:cNvPr id="999" name="Google Shape;999;p36"/>
              <p:cNvSpPr txBox="1"/>
              <p:nvPr/>
            </p:nvSpPr>
            <p:spPr>
              <a:xfrm>
                <a:off x="4363427" y="349870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0" name="Google Shape;1000;p36"/>
              <p:cNvCxnSpPr>
                <a:stCxn id="999" idx="2"/>
                <a:endCxn id="1001" idx="3"/>
              </p:cNvCxnSpPr>
              <p:nvPr/>
            </p:nvCxnSpPr>
            <p:spPr>
              <a:xfrm rot="5400000">
                <a:off x="3442727" y="3182203"/>
                <a:ext cx="567600" cy="15030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02" name="Google Shape;1002;p36"/>
              <p:cNvSpPr/>
              <p:nvPr/>
            </p:nvSpPr>
            <p:spPr>
              <a:xfrm>
                <a:off x="4402410" y="336415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1003" name="Google Shape;1003;p36"/>
              <p:cNvSpPr/>
              <p:nvPr/>
            </p:nvSpPr>
            <p:spPr>
              <a:xfrm>
                <a:off x="4402410" y="461387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1001" name="Google Shape;1001;p36"/>
              <p:cNvSpPr/>
              <p:nvPr/>
            </p:nvSpPr>
            <p:spPr>
              <a:xfrm>
                <a:off x="2587775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1004" name="Google Shape;1004;p36"/>
              <p:cNvCxnSpPr>
                <a:endCxn id="1002" idx="1"/>
              </p:cNvCxnSpPr>
              <p:nvPr/>
            </p:nvCxnSpPr>
            <p:spPr>
              <a:xfrm rot="10800000" flipH="1">
                <a:off x="2962410" y="3516401"/>
                <a:ext cx="1440000" cy="552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05" name="Google Shape;1005;p36"/>
              <p:cNvSpPr txBox="1"/>
              <p:nvPr/>
            </p:nvSpPr>
            <p:spPr>
              <a:xfrm>
                <a:off x="2311943" y="396815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1006" name="Google Shape;1006;p36"/>
              <p:cNvCxnSpPr>
                <a:endCxn id="1003" idx="1"/>
              </p:cNvCxnSpPr>
              <p:nvPr/>
            </p:nvCxnSpPr>
            <p:spPr>
              <a:xfrm>
                <a:off x="2972010" y="4361724"/>
                <a:ext cx="1430400" cy="40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07" name="Google Shape;1007;p36"/>
              <p:cNvSpPr/>
              <p:nvPr/>
            </p:nvSpPr>
            <p:spPr>
              <a:xfrm>
                <a:off x="3495527" y="367578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cxnSp>
            <p:nvCxnSpPr>
              <p:cNvPr id="1008" name="Google Shape;1008;p36"/>
              <p:cNvCxnSpPr>
                <a:endCxn id="1003" idx="3"/>
              </p:cNvCxnSpPr>
              <p:nvPr/>
            </p:nvCxnSpPr>
            <p:spPr>
              <a:xfrm flipH="1">
                <a:off x="4789710" y="4338624"/>
                <a:ext cx="1452000" cy="427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009" name="Google Shape;1009;p36"/>
              <p:cNvSpPr/>
              <p:nvPr/>
            </p:nvSpPr>
            <p:spPr>
              <a:xfrm>
                <a:off x="5350930" y="440653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1010" name="Google Shape;1010;p36"/>
              <p:cNvSpPr/>
              <p:nvPr/>
            </p:nvSpPr>
            <p:spPr>
              <a:xfrm>
                <a:off x="6217044" y="406522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1011" name="Google Shape;1011;p36"/>
              <p:cNvCxnSpPr>
                <a:endCxn id="1002" idx="2"/>
              </p:cNvCxnSpPr>
              <p:nvPr/>
            </p:nvCxnSpPr>
            <p:spPr>
              <a:xfrm rot="10800000">
                <a:off x="4596060" y="3668651"/>
                <a:ext cx="0" cy="9453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2" name="Google Shape;1012;p36"/>
              <p:cNvSpPr/>
              <p:nvPr/>
            </p:nvSpPr>
            <p:spPr>
              <a:xfrm>
                <a:off x="4469636" y="402471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1013" name="Google Shape;1013;p36"/>
              <p:cNvSpPr txBox="1"/>
              <p:nvPr/>
            </p:nvSpPr>
            <p:spPr>
              <a:xfrm>
                <a:off x="4452608" y="479903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14" name="Google Shape;1014;p36"/>
              <p:cNvSpPr txBox="1"/>
              <p:nvPr/>
            </p:nvSpPr>
            <p:spPr>
              <a:xfrm>
                <a:off x="2658958" y="372878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15" name="Google Shape;1015;p36"/>
              <p:cNvSpPr txBox="1"/>
              <p:nvPr/>
            </p:nvSpPr>
            <p:spPr>
              <a:xfrm>
                <a:off x="4461831" y="300991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2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1016" name="Google Shape;1016;p36"/>
              <p:cNvCxnSpPr>
                <a:stCxn id="1002" idx="3"/>
              </p:cNvCxnSpPr>
              <p:nvPr/>
            </p:nvCxnSpPr>
            <p:spPr>
              <a:xfrm>
                <a:off x="4789710" y="3516401"/>
                <a:ext cx="1452000" cy="58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7" name="Google Shape;1017;p36"/>
              <p:cNvSpPr/>
              <p:nvPr/>
            </p:nvSpPr>
            <p:spPr>
              <a:xfrm>
                <a:off x="3697498" y="39646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1018" name="Google Shape;1018;p36"/>
              <p:cNvSpPr/>
              <p:nvPr/>
            </p:nvSpPr>
            <p:spPr>
              <a:xfrm>
                <a:off x="5302852" y="3644952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3429250" y="4393975"/>
                <a:ext cx="317400" cy="2529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</p:grpSp>
        <p:cxnSp>
          <p:nvCxnSpPr>
            <p:cNvPr id="1020" name="Google Shape;1020;p36"/>
            <p:cNvCxnSpPr/>
            <p:nvPr/>
          </p:nvCxnSpPr>
          <p:spPr>
            <a:xfrm>
              <a:off x="6312675" y="3868750"/>
              <a:ext cx="188400" cy="158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1" name="Google Shape;1021;p36"/>
            <p:cNvSpPr txBox="1"/>
            <p:nvPr/>
          </p:nvSpPr>
          <p:spPr>
            <a:xfrm>
              <a:off x="6449881" y="355069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4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Demo</a:t>
            </a:r>
            <a:endParaRPr/>
          </a:p>
        </p:txBody>
      </p:sp>
      <p:sp>
        <p:nvSpPr>
          <p:cNvPr id="1027" name="Google Shape;1027;p3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35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Insert all vertices into fringe PQ, storing vertices in order of distance from source.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Repeat: Remove (closest) vertex v from PQ, and relax all edges pointing from v.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Dijkstra’s Algorithm Demo Link</a:t>
            </a:r>
            <a:endParaRPr dirty="0"/>
          </a:p>
        </p:txBody>
      </p:sp>
      <p:sp>
        <p:nvSpPr>
          <p:cNvPr id="1028" name="Google Shape;1028;p3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029" name="Google Shape;1029;p3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030" name="Google Shape;1030;p3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031" name="Google Shape;1031;p3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032" name="Google Shape;1032;p3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033" name="Google Shape;1033;p3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034" name="Google Shape;1034;p37"/>
          <p:cNvCxnSpPr>
            <a:stCxn id="1028" idx="2"/>
            <a:endCxn id="102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" name="Google Shape;1035;p37"/>
          <p:cNvCxnSpPr>
            <a:stCxn id="1028" idx="3"/>
            <a:endCxn id="103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6" name="Google Shape;1036;p37"/>
          <p:cNvCxnSpPr>
            <a:stCxn id="1030" idx="2"/>
            <a:endCxn id="103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7" name="Google Shape;1037;p37"/>
          <p:cNvCxnSpPr>
            <a:stCxn id="1033" idx="2"/>
            <a:endCxn id="103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8" name="Google Shape;1038;p37"/>
          <p:cNvCxnSpPr>
            <a:stCxn id="1031" idx="2"/>
            <a:endCxn id="103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9" name="Google Shape;1039;p37"/>
          <p:cNvCxnSpPr>
            <a:stCxn id="1029" idx="3"/>
            <a:endCxn id="103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0" name="Google Shape;1040;p3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041" name="Google Shape;1041;p37"/>
          <p:cNvCxnSpPr>
            <a:stCxn id="1040" idx="3"/>
            <a:endCxn id="1028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2" name="Google Shape;1042;p3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043" name="Google Shape;1043;p37"/>
          <p:cNvCxnSpPr>
            <a:stCxn id="1040" idx="3"/>
            <a:endCxn id="102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4" name="Google Shape;1044;p37"/>
          <p:cNvCxnSpPr>
            <a:stCxn id="1031" idx="3"/>
            <a:endCxn id="1033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5" name="Google Shape;1045;p37"/>
          <p:cNvCxnSpPr>
            <a:stCxn id="1028" idx="3"/>
            <a:endCxn id="1030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6" name="Google Shape;1046;p3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047" name="Google Shape;1047;p37"/>
          <p:cNvCxnSpPr>
            <a:stCxn id="1033" idx="0"/>
            <a:endCxn id="103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8" name="Google Shape;1048;p3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49" name="Google Shape;1049;p3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50" name="Google Shape;1050;p3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051" name="Google Shape;1051;p3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52" name="Google Shape;1052;p37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53" name="Google Shape;1053;p3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054" name="Google Shape;1054;p3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055" name="Google Shape;1055;p3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56" name="Google Shape;1056;p3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057" name="Google Shape;1057;p3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058" name="Google Shape;1058;p37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059" name="Google Shape;1059;p37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1060" name="Google Shape;1060;p37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061" name="Google Shape;1061;p37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062" name="Google Shape;1062;p37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063" name="Google Shape;1063;p37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064" name="Google Shape;1064;p37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065" name="Google Shape;1065;p37"/>
          <p:cNvCxnSpPr>
            <a:stCxn id="1031" idx="1"/>
            <a:endCxn id="102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6" name="Google Shape;1066;p3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8"/>
          <p:cNvSpPr txBox="1">
            <a:spLocks noGrp="1"/>
          </p:cNvSpPr>
          <p:nvPr>
            <p:ph type="title"/>
          </p:nvPr>
        </p:nvSpPr>
        <p:spPr>
          <a:xfrm>
            <a:off x="928950" y="1736400"/>
            <a:ext cx="7286100" cy="16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Dijkstra’s Correctness and Runtime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Dijkstra’s Algorithm Pseudocode</a:t>
            </a:r>
            <a:endParaRPr dirty="0"/>
          </a:p>
        </p:txBody>
      </p:sp>
      <p:sp>
        <p:nvSpPr>
          <p:cNvPr id="1077" name="Google Shape;1077;p39"/>
          <p:cNvSpPr txBox="1">
            <a:spLocks noGrp="1"/>
          </p:cNvSpPr>
          <p:nvPr>
            <p:ph type="body" idx="1"/>
          </p:nvPr>
        </p:nvSpPr>
        <p:spPr>
          <a:xfrm>
            <a:off x="5015350" y="511600"/>
            <a:ext cx="4128650" cy="43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Key invariants: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edgeTo[v] is the best known predecessor of v.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distTo[v] is the best known total distance from source to v.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PQ contains all unvisited vertices in order of distTo.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Important properties: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Always visits vertices in order of total distance from source.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Relaxation always fails on edges to visited (white) vertices.</a:t>
            </a:r>
            <a:br>
              <a:rPr lang="en" dirty="0"/>
            </a:br>
            <a:endParaRPr dirty="0"/>
          </a:p>
        </p:txBody>
      </p:sp>
      <p:sp>
        <p:nvSpPr>
          <p:cNvPr id="1078" name="Google Shape;1078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910100" cy="43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Dijkstra’s</a:t>
            </a:r>
            <a:r>
              <a:rPr lang="en" dirty="0"/>
              <a:t>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PQ.add(source, 0)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For other vertices v, PQ.add(v, infinity)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While PQ is not empty: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p = PQ.removeSmallest()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Relax all edges from p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Relaxing</a:t>
            </a:r>
            <a:r>
              <a:rPr lang="en" dirty="0"/>
              <a:t> an edge p → q with weight w: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distTo[p] + w &lt; distTo[q]: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distTo[q] = distTo[p] + w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edgeTo[q] = p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PQ.changePriority(q, distTo[q])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Guaranteed Optimality</a:t>
            </a:r>
            <a:endParaRPr dirty="0"/>
          </a:p>
        </p:txBody>
      </p:sp>
      <p:sp>
        <p:nvSpPr>
          <p:cNvPr id="1084" name="Google Shape;1084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3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Dijkstra’s Algorithm: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Visit vertices in</a:t>
            </a:r>
            <a:r>
              <a:rPr lang="en" b="1" dirty="0"/>
              <a:t> order of</a:t>
            </a:r>
            <a:r>
              <a:rPr lang="en" dirty="0"/>
              <a:t> </a:t>
            </a:r>
            <a:r>
              <a:rPr lang="en" b="1" dirty="0"/>
              <a:t>best-known distance</a:t>
            </a:r>
            <a:r>
              <a:rPr lang="en" dirty="0"/>
              <a:t> from source. On visit, </a:t>
            </a:r>
            <a:r>
              <a:rPr lang="en" b="1" i="1" dirty="0"/>
              <a:t>relax</a:t>
            </a:r>
            <a:r>
              <a:rPr lang="en" dirty="0"/>
              <a:t> every edge from the visited vertex.</a:t>
            </a:r>
            <a:endParaRPr dirty="0"/>
          </a:p>
        </p:txBody>
      </p:sp>
      <p:sp>
        <p:nvSpPr>
          <p:cNvPr id="1085" name="Google Shape;1085;p40"/>
          <p:cNvSpPr txBox="1">
            <a:spLocks noGrp="1"/>
          </p:cNvSpPr>
          <p:nvPr>
            <p:ph type="body" idx="1"/>
          </p:nvPr>
        </p:nvSpPr>
        <p:spPr>
          <a:xfrm>
            <a:off x="243000" y="2004300"/>
            <a:ext cx="8832000" cy="26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Dijkstra’s is guaranteed to return a correct result if all edges are non-negative. 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1091" name="Google Shape;1091;p4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Dijkstra’s is guaranteed to be optimal so long as there are no negative edges.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Proof relies on the property that relaxation always fails on edges to visited (white) vertices.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Proof sketch: Assume all edges have non-negative weights.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At start, distTo[source] = 0, which is optimal.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After relaxing all edges from source, let vertex v1 be the vertex with minimum weight, i.e. that is closest to the source. Claim: distTo[v1] is optimal, and thus future relaxations will fail. Why?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distTo[p]         ≥ distTo[v1] for all p, therefore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distTo[p] + w ≥ distTo[v1]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Can use induction to prove that this holds for all vertices after dequeuing.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Edges</a:t>
            </a:r>
            <a:endParaRPr/>
          </a:p>
        </p:txBody>
      </p:sp>
      <p:sp>
        <p:nvSpPr>
          <p:cNvPr id="1097" name="Google Shape;1097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3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Dijkstra’s Algorithm: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Visit vertices in </a:t>
            </a:r>
            <a:r>
              <a:rPr lang="en" b="1" dirty="0"/>
              <a:t>order of best-known distance</a:t>
            </a:r>
            <a:r>
              <a:rPr lang="en" dirty="0"/>
              <a:t> from source. On visit, </a:t>
            </a:r>
            <a:r>
              <a:rPr lang="en" b="1" i="1" dirty="0"/>
              <a:t>relax</a:t>
            </a:r>
            <a:r>
              <a:rPr lang="en" dirty="0"/>
              <a:t> every edge from the visited vertex.</a:t>
            </a:r>
            <a:endParaRPr dirty="0"/>
          </a:p>
        </p:txBody>
      </p:sp>
      <p:sp>
        <p:nvSpPr>
          <p:cNvPr id="1098" name="Google Shape;1098;p42"/>
          <p:cNvSpPr txBox="1">
            <a:spLocks noGrp="1"/>
          </p:cNvSpPr>
          <p:nvPr>
            <p:ph type="body" idx="1"/>
          </p:nvPr>
        </p:nvSpPr>
        <p:spPr>
          <a:xfrm>
            <a:off x="243000" y="2004300"/>
            <a:ext cx="8832000" cy="11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Dijkstra’s can fail if graph has negative weight edges. Why?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Relaxation of already visited vertices can succeed</a:t>
            </a:r>
            <a:r>
              <a:rPr lang="zh-CN" altLang="en-US" b="1" dirty="0">
                <a:solidFill>
                  <a:srgbClr val="FF0000"/>
                </a:solidFill>
              </a:rPr>
              <a:t>！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099" name="Google Shape;1099;p42"/>
          <p:cNvSpPr/>
          <p:nvPr/>
        </p:nvSpPr>
        <p:spPr>
          <a:xfrm>
            <a:off x="1250953" y="4257550"/>
            <a:ext cx="5091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33</a:t>
            </a:r>
            <a:endParaRPr sz="1700"/>
          </a:p>
        </p:txBody>
      </p:sp>
      <p:sp>
        <p:nvSpPr>
          <p:cNvPr id="1100" name="Google Shape;1100;p42"/>
          <p:cNvSpPr/>
          <p:nvPr/>
        </p:nvSpPr>
        <p:spPr>
          <a:xfrm>
            <a:off x="3109873" y="3703050"/>
            <a:ext cx="4668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34</a:t>
            </a:r>
            <a:endParaRPr sz="1700"/>
          </a:p>
        </p:txBody>
      </p:sp>
      <p:cxnSp>
        <p:nvCxnSpPr>
          <p:cNvPr id="1101" name="Google Shape;1101;p42"/>
          <p:cNvCxnSpPr>
            <a:stCxn id="1100" idx="2"/>
            <a:endCxn id="1099" idx="3"/>
          </p:cNvCxnSpPr>
          <p:nvPr/>
        </p:nvCxnSpPr>
        <p:spPr>
          <a:xfrm rot="5400000">
            <a:off x="2350573" y="3417150"/>
            <a:ext cx="402300" cy="15831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2" name="Google Shape;1102;p42"/>
          <p:cNvSpPr/>
          <p:nvPr/>
        </p:nvSpPr>
        <p:spPr>
          <a:xfrm>
            <a:off x="2455300" y="4156950"/>
            <a:ext cx="5385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-67</a:t>
            </a:r>
            <a:endParaRPr sz="1800"/>
          </a:p>
        </p:txBody>
      </p:sp>
      <p:sp>
        <p:nvSpPr>
          <p:cNvPr id="1103" name="Google Shape;1103;p42"/>
          <p:cNvSpPr txBox="1"/>
          <p:nvPr/>
        </p:nvSpPr>
        <p:spPr>
          <a:xfrm>
            <a:off x="1270605" y="3893375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43F0"/>
                </a:solidFill>
              </a:rPr>
              <a:t>82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04" name="Google Shape;1104;p42"/>
          <p:cNvSpPr txBox="1"/>
          <p:nvPr/>
        </p:nvSpPr>
        <p:spPr>
          <a:xfrm>
            <a:off x="3088724" y="33011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101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1105" name="Google Shape;1105;p42"/>
          <p:cNvGrpSpPr/>
          <p:nvPr/>
        </p:nvGrpSpPr>
        <p:grpSpPr>
          <a:xfrm>
            <a:off x="-189625" y="3952574"/>
            <a:ext cx="1430400" cy="404400"/>
            <a:chOff x="2972010" y="4361724"/>
            <a:chExt cx="1430400" cy="404400"/>
          </a:xfrm>
        </p:grpSpPr>
        <p:cxnSp>
          <p:nvCxnSpPr>
            <p:cNvPr id="1106" name="Google Shape;1106;p42"/>
            <p:cNvCxnSpPr/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7" name="Google Shape;1107;p42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grpSp>
        <p:nvGrpSpPr>
          <p:cNvPr id="1108" name="Google Shape;1108;p42"/>
          <p:cNvGrpSpPr/>
          <p:nvPr/>
        </p:nvGrpSpPr>
        <p:grpSpPr>
          <a:xfrm>
            <a:off x="-61427" y="3168900"/>
            <a:ext cx="3171300" cy="686400"/>
            <a:chOff x="2972157" y="4361725"/>
            <a:chExt cx="3171300" cy="686400"/>
          </a:xfrm>
        </p:grpSpPr>
        <p:cxnSp>
          <p:nvCxnSpPr>
            <p:cNvPr id="1109" name="Google Shape;1109;p42"/>
            <p:cNvCxnSpPr>
              <a:endCxn id="1100" idx="1"/>
            </p:cNvCxnSpPr>
            <p:nvPr/>
          </p:nvCxnSpPr>
          <p:spPr>
            <a:xfrm>
              <a:off x="2972157" y="4361725"/>
              <a:ext cx="3171300" cy="686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0" name="Google Shape;1110;p42"/>
            <p:cNvSpPr/>
            <p:nvPr/>
          </p:nvSpPr>
          <p:spPr>
            <a:xfrm>
              <a:off x="4359559" y="4545575"/>
              <a:ext cx="5091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14</a:t>
              </a:r>
              <a:endParaRPr sz="18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Edges</a:t>
            </a:r>
            <a:endParaRPr/>
          </a:p>
        </p:txBody>
      </p:sp>
      <p:sp>
        <p:nvSpPr>
          <p:cNvPr id="1116" name="Google Shape;1116;p4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3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Dijkstra’s Algorithm: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Visit vertices in</a:t>
            </a:r>
            <a:r>
              <a:rPr lang="en" b="1" dirty="0"/>
              <a:t> order of best-known distance </a:t>
            </a:r>
            <a:r>
              <a:rPr lang="en" dirty="0"/>
              <a:t>from source. On visit, </a:t>
            </a:r>
            <a:r>
              <a:rPr lang="en" b="1" i="1" dirty="0"/>
              <a:t>relax</a:t>
            </a:r>
            <a:r>
              <a:rPr lang="en" dirty="0"/>
              <a:t> every edge from the visited vertex.</a:t>
            </a:r>
            <a:endParaRPr dirty="0"/>
          </a:p>
        </p:txBody>
      </p:sp>
      <p:sp>
        <p:nvSpPr>
          <p:cNvPr id="1117" name="Google Shape;1117;p43"/>
          <p:cNvSpPr txBox="1">
            <a:spLocks noGrp="1"/>
          </p:cNvSpPr>
          <p:nvPr>
            <p:ph type="body" idx="1"/>
          </p:nvPr>
        </p:nvSpPr>
        <p:spPr>
          <a:xfrm>
            <a:off x="243000" y="2004300"/>
            <a:ext cx="8832000" cy="11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Dijkstra’s can fail if graph has negative weight edges. Why?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Relaxation of already visited vertices can succeed.</a:t>
            </a:r>
            <a:endParaRPr dirty="0"/>
          </a:p>
        </p:txBody>
      </p:sp>
      <p:sp>
        <p:nvSpPr>
          <p:cNvPr id="1118" name="Google Shape;1118;p43"/>
          <p:cNvSpPr/>
          <p:nvPr/>
        </p:nvSpPr>
        <p:spPr>
          <a:xfrm>
            <a:off x="1250953" y="4257550"/>
            <a:ext cx="5091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33</a:t>
            </a:r>
            <a:endParaRPr sz="1700"/>
          </a:p>
        </p:txBody>
      </p:sp>
      <p:sp>
        <p:nvSpPr>
          <p:cNvPr id="1119" name="Google Shape;1119;p43"/>
          <p:cNvSpPr/>
          <p:nvPr/>
        </p:nvSpPr>
        <p:spPr>
          <a:xfrm>
            <a:off x="3109873" y="3703050"/>
            <a:ext cx="4668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34</a:t>
            </a:r>
            <a:endParaRPr sz="1700"/>
          </a:p>
        </p:txBody>
      </p:sp>
      <p:cxnSp>
        <p:nvCxnSpPr>
          <p:cNvPr id="1120" name="Google Shape;1120;p43"/>
          <p:cNvCxnSpPr>
            <a:stCxn id="1119" idx="2"/>
            <a:endCxn id="1118" idx="3"/>
          </p:cNvCxnSpPr>
          <p:nvPr/>
        </p:nvCxnSpPr>
        <p:spPr>
          <a:xfrm rot="5400000">
            <a:off x="2350573" y="3417150"/>
            <a:ext cx="402300" cy="1583100"/>
          </a:xfrm>
          <a:prstGeom prst="curvedConnector2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1" name="Google Shape;1121;p43"/>
          <p:cNvSpPr/>
          <p:nvPr/>
        </p:nvSpPr>
        <p:spPr>
          <a:xfrm>
            <a:off x="2455300" y="4156950"/>
            <a:ext cx="5385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-67</a:t>
            </a:r>
            <a:endParaRPr sz="1800"/>
          </a:p>
        </p:txBody>
      </p:sp>
      <p:sp>
        <p:nvSpPr>
          <p:cNvPr id="1122" name="Google Shape;1122;p43"/>
          <p:cNvSpPr txBox="1"/>
          <p:nvPr/>
        </p:nvSpPr>
        <p:spPr>
          <a:xfrm>
            <a:off x="1270605" y="3893375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82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23" name="Google Shape;1123;p43"/>
          <p:cNvSpPr txBox="1"/>
          <p:nvPr/>
        </p:nvSpPr>
        <p:spPr>
          <a:xfrm>
            <a:off x="3088724" y="33011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101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1124" name="Google Shape;1124;p43"/>
          <p:cNvGrpSpPr/>
          <p:nvPr/>
        </p:nvGrpSpPr>
        <p:grpSpPr>
          <a:xfrm>
            <a:off x="-189625" y="3952574"/>
            <a:ext cx="1430400" cy="404400"/>
            <a:chOff x="2972010" y="4361724"/>
            <a:chExt cx="1430400" cy="404400"/>
          </a:xfrm>
        </p:grpSpPr>
        <p:cxnSp>
          <p:nvCxnSpPr>
            <p:cNvPr id="1125" name="Google Shape;1125;p43"/>
            <p:cNvCxnSpPr/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6" name="Google Shape;1126;p43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grpSp>
        <p:nvGrpSpPr>
          <p:cNvPr id="1127" name="Google Shape;1127;p43"/>
          <p:cNvGrpSpPr/>
          <p:nvPr/>
        </p:nvGrpSpPr>
        <p:grpSpPr>
          <a:xfrm>
            <a:off x="-61427" y="3168900"/>
            <a:ext cx="3171300" cy="686400"/>
            <a:chOff x="2972157" y="4361725"/>
            <a:chExt cx="3171300" cy="686400"/>
          </a:xfrm>
        </p:grpSpPr>
        <p:cxnSp>
          <p:nvCxnSpPr>
            <p:cNvPr id="1128" name="Google Shape;1128;p43"/>
            <p:cNvCxnSpPr>
              <a:endCxn id="1119" idx="1"/>
            </p:cNvCxnSpPr>
            <p:nvPr/>
          </p:nvCxnSpPr>
          <p:spPr>
            <a:xfrm>
              <a:off x="2972157" y="4361725"/>
              <a:ext cx="3171300" cy="686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9" name="Google Shape;1129;p43"/>
            <p:cNvSpPr/>
            <p:nvPr/>
          </p:nvSpPr>
          <p:spPr>
            <a:xfrm>
              <a:off x="4359559" y="4545575"/>
              <a:ext cx="509100" cy="252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14</a:t>
              </a:r>
              <a:endParaRPr sz="1800"/>
            </a:p>
          </p:txBody>
        </p:sp>
      </p:grpSp>
      <p:cxnSp>
        <p:nvCxnSpPr>
          <p:cNvPr id="1130" name="Google Shape;1130;p43"/>
          <p:cNvCxnSpPr/>
          <p:nvPr/>
        </p:nvCxnSpPr>
        <p:spPr>
          <a:xfrm>
            <a:off x="1354275" y="4039175"/>
            <a:ext cx="311400" cy="193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1" name="Google Shape;1131;p43"/>
          <p:cNvSpPr txBox="1"/>
          <p:nvPr/>
        </p:nvSpPr>
        <p:spPr>
          <a:xfrm>
            <a:off x="965130" y="3680450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132" name="Google Shape;1132;p43"/>
          <p:cNvSpPr txBox="1"/>
          <p:nvPr/>
        </p:nvSpPr>
        <p:spPr>
          <a:xfrm>
            <a:off x="4570875" y="3778950"/>
            <a:ext cx="38811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E0712"/>
                </a:solidFill>
              </a:rPr>
              <a:t>Even though vertex 34 has greater distTo at the time of its visit, it is still able to modify the distTo of a visited (white) vertex.</a:t>
            </a:r>
            <a:endParaRPr dirty="0">
              <a:solidFill>
                <a:srgbClr val="BE0712"/>
              </a:solidFill>
            </a:endParaRPr>
          </a:p>
        </p:txBody>
      </p:sp>
      <p:cxnSp>
        <p:nvCxnSpPr>
          <p:cNvPr id="1133" name="Google Shape;1133;p43"/>
          <p:cNvCxnSpPr>
            <a:stCxn id="1132" idx="1"/>
            <a:endCxn id="1119" idx="3"/>
          </p:cNvCxnSpPr>
          <p:nvPr/>
        </p:nvCxnSpPr>
        <p:spPr>
          <a:xfrm rot="10800000">
            <a:off x="3576675" y="3855450"/>
            <a:ext cx="994200" cy="3123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vs. DFS for Path Finding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15700" cy="4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Possible considerations: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Correctness. </a:t>
            </a:r>
            <a:r>
              <a:rPr lang="en" dirty="0"/>
              <a:t>Do both work for all graphs?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Yes!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Output Quality. </a:t>
            </a:r>
            <a:r>
              <a:rPr lang="en" dirty="0"/>
              <a:t>Does one give better results?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BFS is a 2-for-1 deal, not only do you get paths, but your paths are also guaranteed to be shortest.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Time Efficiency. </a:t>
            </a:r>
            <a:r>
              <a:rPr lang="en" dirty="0"/>
              <a:t>Is one more efficient than the other?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Should be very similar. Both consider all edges twice. Experiments or very careful analysis needed.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Dijkstra’s Algorithm Runtime</a:t>
            </a:r>
            <a:endParaRPr dirty="0"/>
          </a:p>
        </p:txBody>
      </p:sp>
      <p:sp>
        <p:nvSpPr>
          <p:cNvPr id="1139" name="Google Shape;1139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Priority Queue operation count, assuming </a:t>
            </a:r>
            <a:r>
              <a:rPr lang="en" b="1" dirty="0">
                <a:solidFill>
                  <a:srgbClr val="FF0000"/>
                </a:solidFill>
              </a:rPr>
              <a:t>binary heap based PQ: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add: V, each costing O(log V) time.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removeSmallest: V, each costing O(log V) time.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changePriority: E, each costing O(log V) time.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Overall runtime: O(V*log(V) + V*log(V) + E*logV). 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Assuming E &gt; V, this is just O(E log V) for a connected graph.</a:t>
            </a:r>
            <a:endParaRPr dirty="0"/>
          </a:p>
        </p:txBody>
      </p:sp>
      <p:graphicFrame>
        <p:nvGraphicFramePr>
          <p:cNvPr id="1140" name="Google Shape;1140;p44"/>
          <p:cNvGraphicFramePr/>
          <p:nvPr>
            <p:extLst>
              <p:ext uri="{D42A27DB-BD31-4B8C-83A1-F6EECF244321}">
                <p14:modId xmlns:p14="http://schemas.microsoft.com/office/powerpoint/2010/main" val="3069604155"/>
              </p:ext>
            </p:extLst>
          </p:nvPr>
        </p:nvGraphicFramePr>
        <p:xfrm>
          <a:off x="1452800" y="3351414"/>
          <a:ext cx="6238400" cy="1584840"/>
        </p:xfrm>
        <a:graphic>
          <a:graphicData uri="http://schemas.openxmlformats.org/drawingml/2006/table">
            <a:tbl>
              <a:tblPr>
                <a:noFill/>
                <a:tableStyleId>{0C304179-392F-431F-A5A2-6888257B6922}</a:tableStyleId>
              </a:tblPr>
              <a:tblGrid>
                <a:gridCol w="18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add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removeSmallest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PQ changePriority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O(log V)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O(E log V)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A*</a:t>
            </a:r>
            <a:endParaRPr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 Target Dijkstra’s</a:t>
            </a:r>
            <a:endParaRPr dirty="0"/>
          </a:p>
        </p:txBody>
      </p:sp>
      <p:sp>
        <p:nvSpPr>
          <p:cNvPr id="1151" name="Google Shape;1151;p4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this a good algorithm for a navigation application?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Will it find the shortest path?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Will it be efficient?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2" name="Google Shape;11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75" y="1922600"/>
            <a:ext cx="6487624" cy="30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 with Dijkstra’s</a:t>
            </a:r>
            <a:endParaRPr dirty="0"/>
          </a:p>
        </p:txBody>
      </p:sp>
      <p:sp>
        <p:nvSpPr>
          <p:cNvPr id="1158" name="Google Shape;1158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Dijkstra’s will explore every place within nearly two thousand miles of Denver before it locates NYC. </a:t>
            </a:r>
            <a:endParaRPr dirty="0"/>
          </a:p>
        </p:txBody>
      </p:sp>
      <p:pic>
        <p:nvPicPr>
          <p:cNvPr id="1159" name="Google Shape;11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Dijkstra’s</a:t>
            </a:r>
            <a:endParaRPr/>
          </a:p>
        </p:txBody>
      </p:sp>
      <p:sp>
        <p:nvSpPr>
          <p:cNvPr id="1165" name="Google Shape;1165;p4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have only a </a:t>
            </a:r>
            <a:r>
              <a:rPr lang="en" b="1" i="1" dirty="0"/>
              <a:t>single target</a:t>
            </a:r>
            <a:r>
              <a:rPr lang="en" dirty="0"/>
              <a:t> in mind, so we need a different algorithm. How can we do better?</a:t>
            </a:r>
            <a:endParaRPr dirty="0"/>
          </a:p>
        </p:txBody>
      </p:sp>
      <p:pic>
        <p:nvPicPr>
          <p:cNvPr id="1166" name="Google Shape;11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do Better?</a:t>
            </a:r>
            <a:endParaRPr/>
          </a:p>
        </p:txBody>
      </p:sp>
      <p:sp>
        <p:nvSpPr>
          <p:cNvPr id="1172" name="Google Shape;1172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Explore eastwards first?</a:t>
            </a:r>
            <a:endParaRPr dirty="0"/>
          </a:p>
        </p:txBody>
      </p:sp>
      <p:pic>
        <p:nvPicPr>
          <p:cNvPr id="1173" name="Google Shape;11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Introducing A*</a:t>
            </a:r>
            <a:endParaRPr dirty="0"/>
          </a:p>
        </p:txBody>
      </p:sp>
      <p:sp>
        <p:nvSpPr>
          <p:cNvPr id="1180" name="Google Shape;1180;p5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Simple idea: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Visit vertices in order of d(Denver, v) + h(v, goal), where h(v, goal) is an estimate of the distance from v to our goal NYC.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other words, look at some location v if:</a:t>
            </a:r>
            <a:endParaRPr dirty="0"/>
          </a:p>
        </p:txBody>
      </p:sp>
      <p:pic>
        <p:nvPicPr>
          <p:cNvPr id="1181" name="Google Shape;11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50"/>
          <p:cNvSpPr/>
          <p:nvPr/>
        </p:nvSpPr>
        <p:spPr>
          <a:xfrm rot="5400000">
            <a:off x="3879575" y="465625"/>
            <a:ext cx="144600" cy="1277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50"/>
          <p:cNvSpPr txBox="1"/>
          <p:nvPr/>
        </p:nvSpPr>
        <p:spPr>
          <a:xfrm>
            <a:off x="4391125" y="589850"/>
            <a:ext cx="4823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Compared to Dijkstra’s which only considers d(source, v).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84" name="Google Shape;1184;p50"/>
          <p:cNvCxnSpPr/>
          <p:nvPr/>
        </p:nvCxnSpPr>
        <p:spPr>
          <a:xfrm flipH="1">
            <a:off x="4052700" y="793925"/>
            <a:ext cx="372300" cy="2379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5" name="Google Shape;1185;p50"/>
          <p:cNvSpPr txBox="1"/>
          <p:nvPr/>
        </p:nvSpPr>
        <p:spPr>
          <a:xfrm>
            <a:off x="173125" y="1866850"/>
            <a:ext cx="5995800" cy="25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already know the fastest way to reach v.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suspect that v is also the fastest way to NYC taking into account the time to get to v.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Henderson is farther than Englewood, but probably overall better for getting to NYC.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Demo, with s = 0, goal = 6.</a:t>
            </a:r>
            <a:endParaRPr dirty="0"/>
          </a:p>
        </p:txBody>
      </p:sp>
      <p:sp>
        <p:nvSpPr>
          <p:cNvPr id="1191" name="Google Shape;1191;p5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A* Demo Link</a:t>
            </a:r>
            <a:endParaRPr dirty="0"/>
          </a:p>
        </p:txBody>
      </p:sp>
      <p:sp>
        <p:nvSpPr>
          <p:cNvPr id="1192" name="Google Shape;1192;p51"/>
          <p:cNvSpPr txBox="1"/>
          <p:nvPr/>
        </p:nvSpPr>
        <p:spPr>
          <a:xfrm>
            <a:off x="243000" y="556500"/>
            <a:ext cx="89010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all vertices into fringe PQ, storing vertices in order of 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d(source, v) + h(v, goal).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Repeat: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best vertex</a:t>
            </a: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 from PQ, and relax all edges pointing from v.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5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194" name="Google Shape;1194;p5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195" name="Google Shape;1195;p5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196" name="Google Shape;1196;p5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197" name="Google Shape;1197;p5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198" name="Google Shape;1198;p5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199" name="Google Shape;1199;p51"/>
          <p:cNvCxnSpPr>
            <a:stCxn id="1193" idx="2"/>
            <a:endCxn id="119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0" name="Google Shape;1200;p51"/>
          <p:cNvCxnSpPr>
            <a:stCxn id="1193" idx="3"/>
            <a:endCxn id="119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1" name="Google Shape;1201;p51"/>
          <p:cNvCxnSpPr>
            <a:stCxn id="1195" idx="2"/>
            <a:endCxn id="119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2" name="Google Shape;1202;p51"/>
          <p:cNvCxnSpPr>
            <a:stCxn id="1198" idx="2"/>
            <a:endCxn id="119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3" name="Google Shape;1203;p51"/>
          <p:cNvCxnSpPr>
            <a:stCxn id="1196" idx="2"/>
            <a:endCxn id="119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4" name="Google Shape;1204;p51"/>
          <p:cNvCxnSpPr>
            <a:stCxn id="1194" idx="3"/>
            <a:endCxn id="119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5" name="Google Shape;1205;p5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1206" name="Google Shape;1206;p51"/>
          <p:cNvCxnSpPr>
            <a:stCxn id="1205" idx="3"/>
            <a:endCxn id="1193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7" name="Google Shape;1207;p5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208" name="Google Shape;1208;p51"/>
          <p:cNvCxnSpPr>
            <a:stCxn id="1205" idx="3"/>
            <a:endCxn id="119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9" name="Google Shape;1209;p51"/>
          <p:cNvCxnSpPr>
            <a:stCxn id="1196" idx="3"/>
            <a:endCxn id="1198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0" name="Google Shape;1210;p51"/>
          <p:cNvCxnSpPr>
            <a:stCxn id="1193" idx="3"/>
            <a:endCxn id="1195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1" name="Google Shape;1211;p5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212" name="Google Shape;1212;p51"/>
          <p:cNvCxnSpPr>
            <a:stCxn id="1198" idx="0"/>
            <a:endCxn id="119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3" name="Google Shape;1213;p5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14" name="Google Shape;1214;p5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15" name="Google Shape;1215;p5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1216" name="Google Shape;1216;p5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17" name="Google Shape;1217;p51"/>
          <p:cNvSpPr/>
          <p:nvPr/>
        </p:nvSpPr>
        <p:spPr>
          <a:xfrm>
            <a:off x="6984714" y="22516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18" name="Google Shape;1218;p5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1219" name="Google Shape;1219;p5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220" name="Google Shape;1220;p5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21" name="Google Shape;1221;p5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22" name="Google Shape;1222;p5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223" name="Google Shape;1223;p51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224" name="Google Shape;1224;p51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43F0"/>
                </a:solidFill>
              </a:rPr>
              <a:t>∞</a:t>
            </a:r>
            <a:endParaRPr sz="1800" b="1">
              <a:solidFill>
                <a:srgbClr val="FF43F0"/>
              </a:solidFill>
            </a:endParaRPr>
          </a:p>
        </p:txBody>
      </p:sp>
      <p:sp>
        <p:nvSpPr>
          <p:cNvPr id="1225" name="Google Shape;1225;p51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26" name="Google Shape;1226;p51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27" name="Google Shape;1227;p51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28" name="Google Shape;1228;p51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229" name="Google Shape;1229;p51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230" name="Google Shape;1230;p51"/>
          <p:cNvCxnSpPr/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1" name="Google Shape;1231;p5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32" name="Google Shape;1232;p51"/>
          <p:cNvSpPr txBox="1"/>
          <p:nvPr/>
        </p:nvSpPr>
        <p:spPr>
          <a:xfrm>
            <a:off x="252500" y="2550550"/>
            <a:ext cx="3873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3" name="Google Shape;1233;p51"/>
          <p:cNvSpPr txBox="1"/>
          <p:nvPr/>
        </p:nvSpPr>
        <p:spPr>
          <a:xfrm>
            <a:off x="831743" y="2549575"/>
            <a:ext cx="1323600" cy="2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4" name="Google Shape;1234;p51"/>
          <p:cNvCxnSpPr/>
          <p:nvPr/>
        </p:nvCxnSpPr>
        <p:spPr>
          <a:xfrm rot="10800000">
            <a:off x="1307850" y="3533550"/>
            <a:ext cx="444600" cy="1914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5" name="Google Shape;1235;p51"/>
          <p:cNvSpPr txBox="1"/>
          <p:nvPr/>
        </p:nvSpPr>
        <p:spPr>
          <a:xfrm>
            <a:off x="1941700" y="3660625"/>
            <a:ext cx="18123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Heuristic h(v, goal) estimates that distance from 2 to 6 is 15.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 Example</a:t>
            </a:r>
            <a:endParaRPr/>
          </a:p>
        </p:txBody>
      </p:sp>
      <p:sp>
        <p:nvSpPr>
          <p:cNvPr id="1241" name="Google Shape;1241;p5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do we get our estimate?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Estimate is an arbitrary </a:t>
            </a:r>
            <a:r>
              <a:rPr lang="en" b="1" i="1" dirty="0"/>
              <a:t>heuristic</a:t>
            </a:r>
            <a:r>
              <a:rPr lang="en" dirty="0"/>
              <a:t> h(v, goal).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heuristic: “using experience to learn and improve”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Doesn’t have to be perfect!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the map to the right, what could we use?</a:t>
            </a:r>
            <a:endParaRPr dirty="0"/>
          </a:p>
        </p:txBody>
      </p:sp>
      <p:pic>
        <p:nvPicPr>
          <p:cNvPr id="1242" name="Google Shape;12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 Example</a:t>
            </a:r>
            <a:endParaRPr/>
          </a:p>
        </p:txBody>
      </p:sp>
      <p:sp>
        <p:nvSpPr>
          <p:cNvPr id="1248" name="Google Shape;1248;p5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do we get our estimate?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Estimate is an arbitrary </a:t>
            </a:r>
            <a:r>
              <a:rPr lang="en" b="1" i="1" dirty="0"/>
              <a:t>heuristic</a:t>
            </a:r>
            <a:r>
              <a:rPr lang="en" dirty="0"/>
              <a:t> h(v, goal).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heuristic: “using experience to learn and improve”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Doesn’t have to be perfect!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the map to the right, what could we use?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As-the-crow-flies distance to NYC.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/** </a:t>
            </a:r>
            <a:r>
              <a:rPr lang="en" b="1" dirty="0">
                <a:solidFill>
                  <a:srgbClr val="FF0000"/>
                </a:solidFill>
              </a:rPr>
              <a:t>h(v, goal) DOES NOT CHANGE as algorithm runs. </a:t>
            </a:r>
            <a:r>
              <a:rPr lang="en" dirty="0"/>
              <a:t>*/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public method h(v, goal) {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 return </a:t>
            </a:r>
            <a:r>
              <a:rPr lang="en" b="1" dirty="0">
                <a:solidFill>
                  <a:srgbClr val="FF0000"/>
                </a:solidFill>
              </a:rPr>
              <a:t>computeLineDistance(v.latLong, goal.latLong)</a:t>
            </a:r>
            <a:r>
              <a:rPr lang="en" dirty="0"/>
              <a:t>;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}</a:t>
            </a:r>
            <a:endParaRPr dirty="0"/>
          </a:p>
        </p:txBody>
      </p:sp>
      <p:pic>
        <p:nvPicPr>
          <p:cNvPr id="1249" name="Google Shape;12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BFS vs. DFS for Path Finding</a:t>
            </a:r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15700" cy="4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Space Efficiency. </a:t>
            </a:r>
            <a:r>
              <a:rPr lang="en" dirty="0"/>
              <a:t>Is one more efficient than the other?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DFS is worse for </a:t>
            </a:r>
            <a:r>
              <a:rPr lang="en" b="1" dirty="0">
                <a:solidFill>
                  <a:srgbClr val="FF0000"/>
                </a:solidFill>
              </a:rPr>
              <a:t>spindly</a:t>
            </a:r>
            <a:r>
              <a:rPr lang="en" dirty="0"/>
              <a:t> graphs.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/>
              <a:t>Call stack gets very deep. 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/>
              <a:t>Computer needs Θ(V) memory to </a:t>
            </a:r>
            <a:r>
              <a:rPr lang="en" b="1" dirty="0">
                <a:solidFill>
                  <a:srgbClr val="FF0000"/>
                </a:solidFill>
              </a:rPr>
              <a:t>remember recursive calls </a:t>
            </a:r>
            <a:r>
              <a:rPr lang="en" dirty="0"/>
              <a:t>(see CS61C).</a:t>
            </a:r>
            <a:endParaRPr dirty="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dirty="0"/>
              <a:t>BFS is worse for absurdly “</a:t>
            </a:r>
            <a:r>
              <a:rPr lang="en" b="1" dirty="0">
                <a:solidFill>
                  <a:srgbClr val="FF0000"/>
                </a:solidFill>
              </a:rPr>
              <a:t>bushy</a:t>
            </a:r>
            <a:r>
              <a:rPr lang="en" dirty="0"/>
              <a:t>” graphs.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/>
              <a:t>Queue gets very large. In worst case, queue will require Θ(V) memory.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 dirty="0">
                <a:solidFill>
                  <a:srgbClr val="FF0000"/>
                </a:solidFill>
              </a:rPr>
              <a:t>Example: 1,000,000 vertices that are all connected. 999,999 will be enqueued at once.</a:t>
            </a:r>
            <a:endParaRPr b="1" dirty="0">
              <a:solidFill>
                <a:srgbClr val="FF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Note: In our implementations, we have to spend Θ(V) memory anyway to track distTo and edgeTo arrays.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 dirty="0">
                <a:solidFill>
                  <a:srgbClr val="FF0000"/>
                </a:solidFill>
              </a:rPr>
              <a:t>Can optimize by storing distTo and edgeTo in a map instead of an array.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vs. Dijkstra’s Algorithm</a:t>
            </a:r>
            <a:endParaRPr/>
          </a:p>
        </p:txBody>
      </p:sp>
      <p:sp>
        <p:nvSpPr>
          <p:cNvPr id="1255" name="Google Shape;1255;p5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58122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http://qiao.github.io/PathFinding.js/visual/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Note, if edge weights are all equal (as here), Dijkstra’s algorithm is just breadth first search.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This is a good tool for understanding distinction between order in which nodes are visited by the algorithm vs. the order in which they appear on the shortest path.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Unless you’re really lucky, vastly more nodes are visited than exist on the shortest path.</a:t>
            </a:r>
            <a:endParaRPr dirty="0"/>
          </a:p>
        </p:txBody>
      </p:sp>
      <p:pic>
        <p:nvPicPr>
          <p:cNvPr id="1256" name="Google Shape;125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025" y="92500"/>
            <a:ext cx="24955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5"/>
          <p:cNvSpPr txBox="1">
            <a:spLocks noGrp="1"/>
          </p:cNvSpPr>
          <p:nvPr>
            <p:ph type="title"/>
          </p:nvPr>
        </p:nvSpPr>
        <p:spPr>
          <a:xfrm>
            <a:off x="928950" y="1776450"/>
            <a:ext cx="7286100" cy="15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A* Heuristics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(188 Preview)</a:t>
            </a:r>
            <a:endParaRPr sz="4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of Heuristic Quality</a:t>
            </a:r>
            <a:endParaRPr dirty="0"/>
          </a:p>
        </p:txBody>
      </p:sp>
      <p:sp>
        <p:nvSpPr>
          <p:cNvPr id="1267" name="Google Shape;1267;p5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 throw up our hands and say we don’t know anything, and just set h(v, goal) = 0 miles. What happens?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if we just set h(v, goal) = 10000 miles?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A* Algorithm: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Visit vertices in order of d(Denver, v) + h(v, goal), where h(v, goal) is an estimate of the distance from v to NYC.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68" name="Google Shape;126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25" y="1111112"/>
            <a:ext cx="2861475" cy="2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1274" name="Google Shape;1274;p5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 throw up our hands and say we don’t know anything, and just set h(v, goal) = 0 miles. What happens?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We just end up with Dijkstra’s algorithm.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if we just set h(v, goal) = 10000 miles?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solidFill>
                  <a:srgbClr val="FF0000"/>
                </a:solidFill>
              </a:rPr>
              <a:t>We just end up with Dijkstra’s algorithm.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A* Algorithm: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Visit vertices in order of d(Denver, v) + h(v, goal), where h(v, goal) is an estimate of the distance from v to NYC.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75" name="Google Shape;12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25" y="1111112"/>
            <a:ext cx="2861475" cy="2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of Heuristic Quality</a:t>
            </a:r>
            <a:endParaRPr dirty="0"/>
          </a:p>
        </p:txBody>
      </p:sp>
      <p:sp>
        <p:nvSpPr>
          <p:cNvPr id="1281" name="Google Shape;1281;p5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you use your impressive geography knowledge and decide that the midwestern states of Illinois and Indiana are in the middle of nowhere: h(Indianapolis, goal)=h(Chicago, goal)=...=100000.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Is our algorithm still correct or does it just run slower?</a:t>
            </a:r>
            <a:endParaRPr dirty="0"/>
          </a:p>
        </p:txBody>
      </p:sp>
      <p:pic>
        <p:nvPicPr>
          <p:cNvPr id="1282" name="Google Shape;12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5" y="2403425"/>
            <a:ext cx="79724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1288" name="Google Shape;1288;p5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you use your impressive geography knowledge and decide that the midwestern states of Illinois and Indiana are in the middle of nowhere: h(Indianapolis, goal)=h(Chicago, goal)=...=100000.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Is our algorithm still correct or does it just run slower?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It is incorrect. It will fail to find the shortest path by dodging Illinois.</a:t>
            </a:r>
            <a:endParaRPr dirty="0"/>
          </a:p>
        </p:txBody>
      </p:sp>
      <p:pic>
        <p:nvPicPr>
          <p:cNvPr id="1289" name="Google Shape;12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5" y="2403425"/>
            <a:ext cx="79724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6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 and Correctness</a:t>
            </a:r>
            <a:endParaRPr/>
          </a:p>
        </p:txBody>
      </p:sp>
      <p:sp>
        <p:nvSpPr>
          <p:cNvPr id="1295" name="Google Shape;1295;p6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our version of A* to give the correct answer, our A* heuristic must be: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Admissible</a:t>
            </a:r>
            <a:r>
              <a:rPr lang="en" dirty="0"/>
              <a:t>: </a:t>
            </a:r>
            <a:r>
              <a:rPr lang="en" b="1" dirty="0">
                <a:solidFill>
                  <a:srgbClr val="FF0000"/>
                </a:solidFill>
              </a:rPr>
              <a:t>h(v, NYC) ≤ true distance from v to NYC.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Consistent</a:t>
            </a:r>
            <a:r>
              <a:rPr lang="en" dirty="0"/>
              <a:t>: For each neighbor of w: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h(v, NYC) ≤ dist(v, w) + h(w, NYC).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Where dist(v, w) is the weight of the edge from v to w.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This is an artificial intelligence topic, and is beyond the scope of our course.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We will not discuss these properties beyond their definitions. See CS188 which will cover this topic in considerably more depth.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You should simply know that the </a:t>
            </a:r>
            <a:r>
              <a:rPr lang="en" b="1" dirty="0"/>
              <a:t>choice of heuristic matters</a:t>
            </a:r>
            <a:r>
              <a:rPr lang="en" dirty="0"/>
              <a:t>, and that if you make a </a:t>
            </a:r>
            <a:r>
              <a:rPr lang="en" b="1" dirty="0"/>
              <a:t>bad choice</a:t>
            </a:r>
            <a:r>
              <a:rPr lang="en" dirty="0"/>
              <a:t>, </a:t>
            </a:r>
            <a:r>
              <a:rPr lang="en" b="1" dirty="0"/>
              <a:t>A* can give the wrong answer.</a:t>
            </a:r>
            <a:endParaRPr b="1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You will not be expected to tell us whether a given heuristic is admissible or consistent unless we define these terms on an exam.</a:t>
            </a:r>
            <a:endParaRPr dirty="0"/>
          </a:p>
        </p:txBody>
      </p:sp>
      <p:sp>
        <p:nvSpPr>
          <p:cNvPr id="1296" name="Google Shape;1296;p60"/>
          <p:cNvSpPr txBox="1"/>
          <p:nvPr/>
        </p:nvSpPr>
        <p:spPr>
          <a:xfrm>
            <a:off x="6811285" y="1051800"/>
            <a:ext cx="17997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heuristic was inadmissible and inconsistent.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Inadmissible: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Consistency and Admissibility (EXTRA: Beyond Course Scope)</a:t>
            </a:r>
            <a:endParaRPr dirty="0"/>
          </a:p>
        </p:txBody>
      </p:sp>
      <p:sp>
        <p:nvSpPr>
          <p:cNvPr id="1302" name="Google Shape;1302;p6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All consistent heuristics are admissible.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‘Admissible’ means that the heuristic never </a:t>
            </a:r>
            <a:r>
              <a:rPr lang="en" b="1" dirty="0">
                <a:solidFill>
                  <a:srgbClr val="FF0000"/>
                </a:solidFill>
              </a:rPr>
              <a:t>overestimates.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Admissibility and consistency are sufficient conditions for certain variants of A*.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heuristic is admissible, A* tree search yields the shortest path.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heuristic is consistent, A* graph search yields the shortest path.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These conditions are sufficient, but not necessary.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3" name="Google Shape;1303;p61"/>
          <p:cNvSpPr/>
          <p:nvPr/>
        </p:nvSpPr>
        <p:spPr>
          <a:xfrm>
            <a:off x="1004400" y="3337625"/>
            <a:ext cx="5850900" cy="1584000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61"/>
          <p:cNvSpPr txBox="1"/>
          <p:nvPr/>
        </p:nvSpPr>
        <p:spPr>
          <a:xfrm>
            <a:off x="2156346" y="4526463"/>
            <a:ext cx="367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Heuristics that Yield Correct NYC Route</a:t>
            </a:r>
            <a:endParaRPr/>
          </a:p>
        </p:txBody>
      </p:sp>
      <p:sp>
        <p:nvSpPr>
          <p:cNvPr id="1305" name="Google Shape;1305;p61"/>
          <p:cNvSpPr/>
          <p:nvPr/>
        </p:nvSpPr>
        <p:spPr>
          <a:xfrm>
            <a:off x="1580758" y="3493547"/>
            <a:ext cx="4371000" cy="1093500"/>
          </a:xfrm>
          <a:prstGeom prst="ellipse">
            <a:avLst/>
          </a:prstGeom>
          <a:solidFill>
            <a:srgbClr val="D0E0E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1"/>
          <p:cNvSpPr txBox="1"/>
          <p:nvPr/>
        </p:nvSpPr>
        <p:spPr>
          <a:xfrm>
            <a:off x="3288639" y="4289699"/>
            <a:ext cx="1125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Admissible</a:t>
            </a:r>
            <a:endParaRPr/>
          </a:p>
        </p:txBody>
      </p:sp>
      <p:sp>
        <p:nvSpPr>
          <p:cNvPr id="1307" name="Google Shape;1307;p61"/>
          <p:cNvSpPr/>
          <p:nvPr/>
        </p:nvSpPr>
        <p:spPr>
          <a:xfrm>
            <a:off x="2206294" y="3603279"/>
            <a:ext cx="1996800" cy="6222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61"/>
          <p:cNvSpPr txBox="1"/>
          <p:nvPr/>
        </p:nvSpPr>
        <p:spPr>
          <a:xfrm>
            <a:off x="2648956" y="3907842"/>
            <a:ext cx="1125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Consistent</a:t>
            </a:r>
            <a:endParaRPr/>
          </a:p>
        </p:txBody>
      </p:sp>
      <p:cxnSp>
        <p:nvCxnSpPr>
          <p:cNvPr id="1309" name="Google Shape;1309;p61"/>
          <p:cNvCxnSpPr/>
          <p:nvPr/>
        </p:nvCxnSpPr>
        <p:spPr>
          <a:xfrm rot="10800000">
            <a:off x="6585525" y="2906425"/>
            <a:ext cx="444600" cy="1914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0" name="Google Shape;1310;p61"/>
          <p:cNvSpPr txBox="1"/>
          <p:nvPr/>
        </p:nvSpPr>
        <p:spPr>
          <a:xfrm>
            <a:off x="7219375" y="2881100"/>
            <a:ext cx="18123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E0712"/>
                </a:solidFill>
              </a:rPr>
              <a:t>Our version of A* is called “A* graph search”. There’s another version called “A* tree search”. You’ll learn about it in 188.</a:t>
            </a:r>
            <a:endParaRPr dirty="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Shortest Paths Problems</a:t>
            </a:r>
            <a:endParaRPr/>
          </a:p>
        </p:txBody>
      </p:sp>
      <p:sp>
        <p:nvSpPr>
          <p:cNvPr id="1316" name="Google Shape;1316;p6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Source, Multiple Targets: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represent shortest path from start to every vertex as a shortest paths tree with V-1 edges.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find the SPT using Dijkstra’s algorithm.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Source, Single Target: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is inefficient (searches useless parts of the graph).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represent shortest path as path (with up to V-1 vertices, but probably far fewer).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A* is potentially much faster than Dijkstra’s.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Consistent heuristic guarantees correct solution.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Problems</a:t>
            </a:r>
            <a:endParaRPr dirty="0"/>
          </a:p>
        </p:txBody>
      </p:sp>
      <p:graphicFrame>
        <p:nvGraphicFramePr>
          <p:cNvPr id="1322" name="Google Shape;1322;p63"/>
          <p:cNvGraphicFramePr/>
          <p:nvPr>
            <p:extLst>
              <p:ext uri="{D42A27DB-BD31-4B8C-83A1-F6EECF244321}">
                <p14:modId xmlns:p14="http://schemas.microsoft.com/office/powerpoint/2010/main" val="3824998902"/>
              </p:ext>
            </p:extLst>
          </p:nvPr>
        </p:nvGraphicFramePr>
        <p:xfrm>
          <a:off x="355421" y="586561"/>
          <a:ext cx="8209325" cy="4144815"/>
        </p:xfrm>
        <a:graphic>
          <a:graphicData uri="http://schemas.openxmlformats.org/drawingml/2006/table">
            <a:tbl>
              <a:tblPr>
                <a:noFill/>
                <a:tableStyleId>{0C304179-392F-431F-A5A2-6888257B6922}</a:tableStyleId>
              </a:tblPr>
              <a:tblGrid>
                <a:gridCol w="153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Problem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Problem Description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</a:t>
                      </a:r>
                      <a:r>
                        <a:rPr lang="en" dirty="0"/>
                        <a:t>aths</a:t>
                      </a:r>
                      <a:r>
                        <a:rPr lang="en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连通性问题，单目标 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&amp; 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全图</a:t>
                      </a:r>
                      <a:r>
                        <a:rPr lang="en" dirty="0">
                          <a:latin typeface="+mj-ea"/>
                          <a:ea typeface="+mj-ea"/>
                        </a:rPr>
                        <a:t>)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shortest paths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（无权重最短路，</a:t>
                      </a:r>
                      <a:r>
                        <a:rPr lang="zh-CN" altLang="en-US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单目标 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&amp; </a:t>
                      </a:r>
                      <a:r>
                        <a:rPr lang="zh-CN" altLang="en-US" sz="14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全图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）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the shortest path from s to every reachable vertex.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shortest </a:t>
                      </a:r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weighted</a:t>
                      </a:r>
                      <a:r>
                        <a:rPr lang="en" dirty="0"/>
                        <a:t> paths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（单目标 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&amp; 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全图）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Find the shortest path, considering weights, from s to every reachable vertex.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DijkstrasSP.java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Demo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O(E log V)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shortest weighted path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仅单目标，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需要良好的</a:t>
                      </a:r>
                      <a:r>
                        <a:rPr lang="en" altLang="zh-CN" dirty="0">
                          <a:solidFill>
                            <a:schemeClr val="dk1"/>
                          </a:solidFill>
                        </a:rPr>
                        <a:t>heuristic </a:t>
                      </a:r>
                      <a:r>
                        <a:rPr lang="en-US" altLang="zh-CN" dirty="0">
                          <a:solidFill>
                            <a:schemeClr val="dk1"/>
                          </a:solidFill>
                        </a:rPr>
                        <a:t>function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）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Find the shortest path, consider weights, from s to some target vertex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A*: Same as Dijkstra’s but with h(v, goal) added to priority of each vertex.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 dirty="0">
                          <a:solidFill>
                            <a:schemeClr val="hlink"/>
                          </a:solidFill>
                          <a:hlinkClick r:id="rId6"/>
                        </a:rPr>
                        <a:t>Demo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Time depends on heuristic.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As we discussed last time, BFS would not be a good choice for a google maps style navigation application.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The problem: BFS returns path with shortest number of edges.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Let’s see a quick example.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get from s to t.</a:t>
            </a:r>
            <a:endParaRPr/>
          </a:p>
        </p:txBody>
      </p:sp>
      <p:pic>
        <p:nvPicPr>
          <p:cNvPr id="88" name="Google Shape;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75" y="1912075"/>
            <a:ext cx="3671800" cy="2851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20"/>
          <p:cNvSpPr txBox="1"/>
          <p:nvPr/>
        </p:nvSpPr>
        <p:spPr>
          <a:xfrm>
            <a:off x="229150" y="4347550"/>
            <a:ext cx="23205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reason the places are in Chinese is because I took this diagram from my Chinese language version of 61B.</a:t>
            </a:r>
            <a:endParaRPr sz="800"/>
          </a:p>
        </p:txBody>
      </p:sp>
      <p:sp>
        <p:nvSpPr>
          <p:cNvPr id="90" name="Google Shape;90;p20"/>
          <p:cNvSpPr/>
          <p:nvPr/>
        </p:nvSpPr>
        <p:spPr>
          <a:xfrm>
            <a:off x="4597450" y="1950150"/>
            <a:ext cx="165900" cy="165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4511801" y="1865646"/>
            <a:ext cx="3441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</a:t>
            </a:r>
            <a:endParaRPr sz="1200"/>
          </a:p>
        </p:txBody>
      </p:sp>
      <p:sp>
        <p:nvSpPr>
          <p:cNvPr id="92" name="Google Shape;92;p20"/>
          <p:cNvSpPr/>
          <p:nvPr/>
        </p:nvSpPr>
        <p:spPr>
          <a:xfrm>
            <a:off x="4620625" y="4233263"/>
            <a:ext cx="165900" cy="165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4543371" y="4165574"/>
            <a:ext cx="302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75" y="1912075"/>
            <a:ext cx="3671800" cy="2851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21"/>
          <p:cNvSpPr/>
          <p:nvPr/>
        </p:nvSpPr>
        <p:spPr>
          <a:xfrm>
            <a:off x="4597450" y="1950150"/>
            <a:ext cx="165900" cy="165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>
            <a:off x="3882050" y="195015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2957000" y="224395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3882050" y="2610875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3882050" y="2280513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4597450" y="224393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4647475" y="2610863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6077225" y="269988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5911325" y="338368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4620625" y="4233263"/>
            <a:ext cx="165900" cy="165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4597450" y="347838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3399375" y="377703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425000" y="4260963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889975" y="428173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3425000" y="450238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3960025" y="4260963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3022725" y="2408425"/>
            <a:ext cx="867800" cy="297400"/>
          </a:xfrm>
          <a:custGeom>
            <a:avLst/>
            <a:gdLst/>
            <a:ahLst/>
            <a:cxnLst/>
            <a:rect l="l" t="t" r="r" b="b"/>
            <a:pathLst>
              <a:path w="34712" h="11896" extrusionOk="0">
                <a:moveTo>
                  <a:pt x="0" y="0"/>
                </a:moveTo>
                <a:lnTo>
                  <a:pt x="2340" y="11701"/>
                </a:lnTo>
                <a:lnTo>
                  <a:pt x="34712" y="1189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21"/>
          <p:cNvSpPr/>
          <p:nvPr/>
        </p:nvSpPr>
        <p:spPr>
          <a:xfrm>
            <a:off x="3037350" y="2037900"/>
            <a:ext cx="843425" cy="209650"/>
          </a:xfrm>
          <a:custGeom>
            <a:avLst/>
            <a:gdLst/>
            <a:ahLst/>
            <a:cxnLst/>
            <a:rect l="l" t="t" r="r" b="b"/>
            <a:pathLst>
              <a:path w="33737" h="8386" extrusionOk="0">
                <a:moveTo>
                  <a:pt x="0" y="8386"/>
                </a:moveTo>
                <a:lnTo>
                  <a:pt x="8190" y="2340"/>
                </a:lnTo>
                <a:lnTo>
                  <a:pt x="337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8" name="Google Shape;118;p21"/>
          <p:cNvCxnSpPr>
            <a:stCxn id="104" idx="0"/>
            <a:endCxn id="101" idx="2"/>
          </p:cNvCxnSpPr>
          <p:nvPr/>
        </p:nvCxnSpPr>
        <p:spPr>
          <a:xfrm rot="10800000">
            <a:off x="3965000" y="2116113"/>
            <a:ext cx="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1"/>
          <p:cNvCxnSpPr>
            <a:stCxn id="103" idx="0"/>
            <a:endCxn id="104" idx="2"/>
          </p:cNvCxnSpPr>
          <p:nvPr/>
        </p:nvCxnSpPr>
        <p:spPr>
          <a:xfrm rot="10800000">
            <a:off x="3965000" y="2446475"/>
            <a:ext cx="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1"/>
          <p:cNvCxnSpPr>
            <a:stCxn id="106" idx="1"/>
            <a:endCxn id="103" idx="3"/>
          </p:cNvCxnSpPr>
          <p:nvPr/>
        </p:nvCxnSpPr>
        <p:spPr>
          <a:xfrm rot="10800000">
            <a:off x="4048075" y="2693813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1"/>
          <p:cNvCxnSpPr>
            <a:stCxn id="105" idx="2"/>
            <a:endCxn id="106" idx="0"/>
          </p:cNvCxnSpPr>
          <p:nvPr/>
        </p:nvCxnSpPr>
        <p:spPr>
          <a:xfrm>
            <a:off x="4680400" y="2409838"/>
            <a:ext cx="501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1"/>
          <p:cNvCxnSpPr>
            <a:stCxn id="100" idx="2"/>
            <a:endCxn id="105" idx="0"/>
          </p:cNvCxnSpPr>
          <p:nvPr/>
        </p:nvCxnSpPr>
        <p:spPr>
          <a:xfrm>
            <a:off x="4680400" y="2116050"/>
            <a:ext cx="0" cy="1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1"/>
          <p:cNvCxnSpPr>
            <a:stCxn id="101" idx="3"/>
            <a:endCxn id="100" idx="1"/>
          </p:cNvCxnSpPr>
          <p:nvPr/>
        </p:nvCxnSpPr>
        <p:spPr>
          <a:xfrm>
            <a:off x="4047950" y="2033100"/>
            <a:ext cx="54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1"/>
          <p:cNvCxnSpPr>
            <a:stCxn id="104" idx="3"/>
            <a:endCxn id="105" idx="1"/>
          </p:cNvCxnSpPr>
          <p:nvPr/>
        </p:nvCxnSpPr>
        <p:spPr>
          <a:xfrm rot="10800000" flipH="1">
            <a:off x="4047950" y="2326863"/>
            <a:ext cx="549600" cy="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1"/>
          <p:cNvCxnSpPr>
            <a:stCxn id="106" idx="3"/>
            <a:endCxn id="107" idx="1"/>
          </p:cNvCxnSpPr>
          <p:nvPr/>
        </p:nvCxnSpPr>
        <p:spPr>
          <a:xfrm>
            <a:off x="4813375" y="2693813"/>
            <a:ext cx="1263900" cy="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1"/>
          <p:cNvCxnSpPr>
            <a:stCxn id="108" idx="0"/>
            <a:endCxn id="107" idx="2"/>
          </p:cNvCxnSpPr>
          <p:nvPr/>
        </p:nvCxnSpPr>
        <p:spPr>
          <a:xfrm rot="10800000" flipH="1">
            <a:off x="5994275" y="2865888"/>
            <a:ext cx="165900" cy="5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1"/>
          <p:cNvCxnSpPr>
            <a:stCxn id="110" idx="3"/>
            <a:endCxn id="108" idx="1"/>
          </p:cNvCxnSpPr>
          <p:nvPr/>
        </p:nvCxnSpPr>
        <p:spPr>
          <a:xfrm rot="10800000" flipH="1">
            <a:off x="4763350" y="3466538"/>
            <a:ext cx="1148100" cy="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1"/>
          <p:cNvCxnSpPr>
            <a:stCxn id="109" idx="0"/>
            <a:endCxn id="110" idx="2"/>
          </p:cNvCxnSpPr>
          <p:nvPr/>
        </p:nvCxnSpPr>
        <p:spPr>
          <a:xfrm rot="10800000">
            <a:off x="4680475" y="3644363"/>
            <a:ext cx="23100" cy="58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1"/>
          <p:cNvCxnSpPr>
            <a:stCxn id="109" idx="1"/>
            <a:endCxn id="115" idx="3"/>
          </p:cNvCxnSpPr>
          <p:nvPr/>
        </p:nvCxnSpPr>
        <p:spPr>
          <a:xfrm flipH="1">
            <a:off x="4125925" y="4316213"/>
            <a:ext cx="494700" cy="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1"/>
          <p:cNvCxnSpPr>
            <a:stCxn id="115" idx="1"/>
            <a:endCxn id="112" idx="3"/>
          </p:cNvCxnSpPr>
          <p:nvPr/>
        </p:nvCxnSpPr>
        <p:spPr>
          <a:xfrm rot="10800000">
            <a:off x="3591025" y="4343913"/>
            <a:ext cx="36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>
            <a:stCxn id="112" idx="0"/>
            <a:endCxn id="111" idx="2"/>
          </p:cNvCxnSpPr>
          <p:nvPr/>
        </p:nvCxnSpPr>
        <p:spPr>
          <a:xfrm rot="10800000">
            <a:off x="3482450" y="3942963"/>
            <a:ext cx="25500" cy="3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1"/>
          <p:cNvCxnSpPr>
            <a:stCxn id="112" idx="1"/>
            <a:endCxn id="113" idx="3"/>
          </p:cNvCxnSpPr>
          <p:nvPr/>
        </p:nvCxnSpPr>
        <p:spPr>
          <a:xfrm flipH="1">
            <a:off x="3056000" y="4343913"/>
            <a:ext cx="369000" cy="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>
            <a:stCxn id="112" idx="2"/>
            <a:endCxn id="114" idx="0"/>
          </p:cNvCxnSpPr>
          <p:nvPr/>
        </p:nvCxnSpPr>
        <p:spPr>
          <a:xfrm>
            <a:off x="3507950" y="4426863"/>
            <a:ext cx="0" cy="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1"/>
          <p:cNvCxnSpPr>
            <a:stCxn id="104" idx="1"/>
            <a:endCxn id="102" idx="3"/>
          </p:cNvCxnSpPr>
          <p:nvPr/>
        </p:nvCxnSpPr>
        <p:spPr>
          <a:xfrm rot="10800000">
            <a:off x="3123050" y="2326863"/>
            <a:ext cx="759000" cy="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/>
          <p:nvPr/>
        </p:nvSpPr>
        <p:spPr>
          <a:xfrm>
            <a:off x="2954475" y="3861275"/>
            <a:ext cx="458275" cy="419275"/>
          </a:xfrm>
          <a:custGeom>
            <a:avLst/>
            <a:gdLst/>
            <a:ahLst/>
            <a:cxnLst/>
            <a:rect l="l" t="t" r="r" b="b"/>
            <a:pathLst>
              <a:path w="18331" h="16771" extrusionOk="0">
                <a:moveTo>
                  <a:pt x="18331" y="0"/>
                </a:moveTo>
                <a:lnTo>
                  <a:pt x="2925" y="2145"/>
                </a:lnTo>
                <a:lnTo>
                  <a:pt x="0" y="16771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Google Shape;136;p21"/>
          <p:cNvSpPr/>
          <p:nvPr/>
        </p:nvSpPr>
        <p:spPr>
          <a:xfrm>
            <a:off x="2973975" y="4451200"/>
            <a:ext cx="458275" cy="180400"/>
          </a:xfrm>
          <a:custGeom>
            <a:avLst/>
            <a:gdLst/>
            <a:ahLst/>
            <a:cxnLst/>
            <a:rect l="l" t="t" r="r" b="b"/>
            <a:pathLst>
              <a:path w="18331" h="7216" extrusionOk="0">
                <a:moveTo>
                  <a:pt x="0" y="0"/>
                </a:moveTo>
                <a:lnTo>
                  <a:pt x="3900" y="7216"/>
                </a:lnTo>
                <a:lnTo>
                  <a:pt x="18331" y="565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21"/>
          <p:cNvSpPr/>
          <p:nvPr/>
        </p:nvSpPr>
        <p:spPr>
          <a:xfrm>
            <a:off x="3598000" y="4421950"/>
            <a:ext cx="424175" cy="156000"/>
          </a:xfrm>
          <a:custGeom>
            <a:avLst/>
            <a:gdLst/>
            <a:ahLst/>
            <a:cxnLst/>
            <a:rect l="l" t="t" r="r" b="b"/>
            <a:pathLst>
              <a:path w="16967" h="6240" extrusionOk="0">
                <a:moveTo>
                  <a:pt x="0" y="6240"/>
                </a:moveTo>
                <a:lnTo>
                  <a:pt x="12676" y="4095"/>
                </a:lnTo>
                <a:lnTo>
                  <a:pt x="1696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Google Shape;138;p21"/>
          <p:cNvSpPr/>
          <p:nvPr/>
        </p:nvSpPr>
        <p:spPr>
          <a:xfrm>
            <a:off x="4777850" y="2013525"/>
            <a:ext cx="1501600" cy="697175"/>
          </a:xfrm>
          <a:custGeom>
            <a:avLst/>
            <a:gdLst/>
            <a:ahLst/>
            <a:cxnLst/>
            <a:rect l="l" t="t" r="r" b="b"/>
            <a:pathLst>
              <a:path w="60064" h="27887" extrusionOk="0">
                <a:moveTo>
                  <a:pt x="0" y="0"/>
                </a:moveTo>
                <a:lnTo>
                  <a:pt x="54604" y="4680"/>
                </a:lnTo>
                <a:lnTo>
                  <a:pt x="60064" y="22622"/>
                </a:lnTo>
                <a:lnTo>
                  <a:pt x="58309" y="2788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Google Shape;139;p21"/>
          <p:cNvSpPr/>
          <p:nvPr/>
        </p:nvSpPr>
        <p:spPr>
          <a:xfrm>
            <a:off x="4792475" y="3544375"/>
            <a:ext cx="1223725" cy="760575"/>
          </a:xfrm>
          <a:custGeom>
            <a:avLst/>
            <a:gdLst/>
            <a:ahLst/>
            <a:cxnLst/>
            <a:rect l="l" t="t" r="r" b="b"/>
            <a:pathLst>
              <a:path w="48949" h="30423" extrusionOk="0">
                <a:moveTo>
                  <a:pt x="0" y="30423"/>
                </a:moveTo>
                <a:lnTo>
                  <a:pt x="33152" y="28667"/>
                </a:lnTo>
                <a:lnTo>
                  <a:pt x="38613" y="24767"/>
                </a:lnTo>
                <a:lnTo>
                  <a:pt x="48949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Google Shape;140;p21"/>
          <p:cNvSpPr/>
          <p:nvPr/>
        </p:nvSpPr>
        <p:spPr>
          <a:xfrm>
            <a:off x="3539500" y="3568750"/>
            <a:ext cx="1067700" cy="209650"/>
          </a:xfrm>
          <a:custGeom>
            <a:avLst/>
            <a:gdLst/>
            <a:ahLst/>
            <a:cxnLst/>
            <a:rect l="l" t="t" r="r" b="b"/>
            <a:pathLst>
              <a:path w="42708" h="8386" extrusionOk="0">
                <a:moveTo>
                  <a:pt x="0" y="8386"/>
                </a:moveTo>
                <a:lnTo>
                  <a:pt x="2145" y="3511"/>
                </a:lnTo>
                <a:lnTo>
                  <a:pt x="42708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1" name="Google Shape;141;p21"/>
          <p:cNvCxnSpPr>
            <a:stCxn id="106" idx="2"/>
            <a:endCxn id="110" idx="0"/>
          </p:cNvCxnSpPr>
          <p:nvPr/>
        </p:nvCxnSpPr>
        <p:spPr>
          <a:xfrm flipH="1">
            <a:off x="4680325" y="2776763"/>
            <a:ext cx="50100" cy="70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1"/>
          <p:cNvSpPr txBox="1"/>
          <p:nvPr/>
        </p:nvSpPr>
        <p:spPr>
          <a:xfrm>
            <a:off x="4511801" y="1865646"/>
            <a:ext cx="3441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</a:t>
            </a:r>
            <a:endParaRPr sz="1200"/>
          </a:p>
        </p:txBody>
      </p:sp>
      <p:sp>
        <p:nvSpPr>
          <p:cNvPr id="143" name="Google Shape;143;p21"/>
          <p:cNvSpPr txBox="1"/>
          <p:nvPr/>
        </p:nvSpPr>
        <p:spPr>
          <a:xfrm>
            <a:off x="4543371" y="4165574"/>
            <a:ext cx="302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</a:t>
            </a:r>
            <a:endParaRPr sz="120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get from s to 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75" y="2216875"/>
            <a:ext cx="3671800" cy="2851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1" name="Google Shape;151;p22"/>
          <p:cNvSpPr/>
          <p:nvPr/>
        </p:nvSpPr>
        <p:spPr>
          <a:xfrm>
            <a:off x="6578650" y="2254950"/>
            <a:ext cx="165900" cy="165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863250" y="225495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938200" y="254875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863250" y="2915675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863250" y="2585313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6578650" y="254873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6628675" y="2915663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8058425" y="300468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892525" y="368848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6601825" y="4538063"/>
            <a:ext cx="165900" cy="165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578650" y="378318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5380575" y="408183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5406200" y="4565763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4871175" y="458653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5406200" y="4807188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5941225" y="4565763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003925" y="2713225"/>
            <a:ext cx="867800" cy="297400"/>
          </a:xfrm>
          <a:custGeom>
            <a:avLst/>
            <a:gdLst/>
            <a:ahLst/>
            <a:cxnLst/>
            <a:rect l="l" t="t" r="r" b="b"/>
            <a:pathLst>
              <a:path w="34712" h="11896" extrusionOk="0">
                <a:moveTo>
                  <a:pt x="0" y="0"/>
                </a:moveTo>
                <a:lnTo>
                  <a:pt x="2340" y="11701"/>
                </a:lnTo>
                <a:lnTo>
                  <a:pt x="34712" y="1189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Google Shape;168;p22"/>
          <p:cNvSpPr/>
          <p:nvPr/>
        </p:nvSpPr>
        <p:spPr>
          <a:xfrm>
            <a:off x="5018550" y="2342700"/>
            <a:ext cx="843425" cy="209650"/>
          </a:xfrm>
          <a:custGeom>
            <a:avLst/>
            <a:gdLst/>
            <a:ahLst/>
            <a:cxnLst/>
            <a:rect l="l" t="t" r="r" b="b"/>
            <a:pathLst>
              <a:path w="33737" h="8386" extrusionOk="0">
                <a:moveTo>
                  <a:pt x="0" y="8386"/>
                </a:moveTo>
                <a:lnTo>
                  <a:pt x="8190" y="2340"/>
                </a:lnTo>
                <a:lnTo>
                  <a:pt x="337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69" name="Google Shape;169;p22"/>
          <p:cNvCxnSpPr>
            <a:stCxn id="155" idx="0"/>
            <a:endCxn id="152" idx="2"/>
          </p:cNvCxnSpPr>
          <p:nvPr/>
        </p:nvCxnSpPr>
        <p:spPr>
          <a:xfrm rot="10800000">
            <a:off x="5946200" y="2420913"/>
            <a:ext cx="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2"/>
          <p:cNvCxnSpPr>
            <a:stCxn id="154" idx="0"/>
            <a:endCxn id="155" idx="2"/>
          </p:cNvCxnSpPr>
          <p:nvPr/>
        </p:nvCxnSpPr>
        <p:spPr>
          <a:xfrm rot="10800000">
            <a:off x="5946200" y="2751275"/>
            <a:ext cx="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2"/>
          <p:cNvCxnSpPr>
            <a:stCxn id="157" idx="1"/>
            <a:endCxn id="154" idx="3"/>
          </p:cNvCxnSpPr>
          <p:nvPr/>
        </p:nvCxnSpPr>
        <p:spPr>
          <a:xfrm rot="10800000">
            <a:off x="6029275" y="2998613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2"/>
          <p:cNvCxnSpPr>
            <a:stCxn id="156" idx="2"/>
            <a:endCxn id="157" idx="0"/>
          </p:cNvCxnSpPr>
          <p:nvPr/>
        </p:nvCxnSpPr>
        <p:spPr>
          <a:xfrm>
            <a:off x="6661600" y="2714638"/>
            <a:ext cx="501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2"/>
          <p:cNvCxnSpPr>
            <a:stCxn id="151" idx="2"/>
            <a:endCxn id="156" idx="0"/>
          </p:cNvCxnSpPr>
          <p:nvPr/>
        </p:nvCxnSpPr>
        <p:spPr>
          <a:xfrm>
            <a:off x="6661600" y="2420850"/>
            <a:ext cx="0" cy="1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2"/>
          <p:cNvCxnSpPr>
            <a:stCxn id="152" idx="3"/>
            <a:endCxn id="151" idx="1"/>
          </p:cNvCxnSpPr>
          <p:nvPr/>
        </p:nvCxnSpPr>
        <p:spPr>
          <a:xfrm>
            <a:off x="6029150" y="2337900"/>
            <a:ext cx="54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2"/>
          <p:cNvCxnSpPr>
            <a:stCxn id="155" idx="3"/>
            <a:endCxn id="156" idx="1"/>
          </p:cNvCxnSpPr>
          <p:nvPr/>
        </p:nvCxnSpPr>
        <p:spPr>
          <a:xfrm rot="10800000" flipH="1">
            <a:off x="6029150" y="2631663"/>
            <a:ext cx="549600" cy="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2"/>
          <p:cNvCxnSpPr>
            <a:stCxn id="157" idx="3"/>
            <a:endCxn id="158" idx="1"/>
          </p:cNvCxnSpPr>
          <p:nvPr/>
        </p:nvCxnSpPr>
        <p:spPr>
          <a:xfrm>
            <a:off x="6794575" y="2998613"/>
            <a:ext cx="1263900" cy="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2"/>
          <p:cNvCxnSpPr>
            <a:stCxn id="159" idx="0"/>
            <a:endCxn id="158" idx="2"/>
          </p:cNvCxnSpPr>
          <p:nvPr/>
        </p:nvCxnSpPr>
        <p:spPr>
          <a:xfrm rot="10800000" flipH="1">
            <a:off x="7975475" y="3170688"/>
            <a:ext cx="165900" cy="51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2"/>
          <p:cNvCxnSpPr>
            <a:stCxn id="161" idx="3"/>
            <a:endCxn id="159" idx="1"/>
          </p:cNvCxnSpPr>
          <p:nvPr/>
        </p:nvCxnSpPr>
        <p:spPr>
          <a:xfrm rot="10800000" flipH="1">
            <a:off x="6744550" y="3771338"/>
            <a:ext cx="1148100" cy="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2"/>
          <p:cNvCxnSpPr>
            <a:stCxn id="160" idx="0"/>
            <a:endCxn id="161" idx="2"/>
          </p:cNvCxnSpPr>
          <p:nvPr/>
        </p:nvCxnSpPr>
        <p:spPr>
          <a:xfrm rot="10800000">
            <a:off x="6661675" y="3949163"/>
            <a:ext cx="23100" cy="58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2"/>
          <p:cNvCxnSpPr>
            <a:stCxn id="160" idx="1"/>
            <a:endCxn id="166" idx="3"/>
          </p:cNvCxnSpPr>
          <p:nvPr/>
        </p:nvCxnSpPr>
        <p:spPr>
          <a:xfrm flipH="1">
            <a:off x="6107125" y="4621013"/>
            <a:ext cx="494700" cy="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2"/>
          <p:cNvCxnSpPr>
            <a:stCxn id="166" idx="1"/>
            <a:endCxn id="163" idx="3"/>
          </p:cNvCxnSpPr>
          <p:nvPr/>
        </p:nvCxnSpPr>
        <p:spPr>
          <a:xfrm rot="10800000">
            <a:off x="5572225" y="4648713"/>
            <a:ext cx="36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2"/>
          <p:cNvCxnSpPr>
            <a:stCxn id="163" idx="0"/>
            <a:endCxn id="162" idx="2"/>
          </p:cNvCxnSpPr>
          <p:nvPr/>
        </p:nvCxnSpPr>
        <p:spPr>
          <a:xfrm rot="10800000">
            <a:off x="5463650" y="4247763"/>
            <a:ext cx="25500" cy="3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2"/>
          <p:cNvCxnSpPr>
            <a:stCxn id="163" idx="1"/>
            <a:endCxn id="164" idx="3"/>
          </p:cNvCxnSpPr>
          <p:nvPr/>
        </p:nvCxnSpPr>
        <p:spPr>
          <a:xfrm flipH="1">
            <a:off x="5037200" y="4648713"/>
            <a:ext cx="369000" cy="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2"/>
          <p:cNvCxnSpPr>
            <a:stCxn id="163" idx="2"/>
            <a:endCxn id="165" idx="0"/>
          </p:cNvCxnSpPr>
          <p:nvPr/>
        </p:nvCxnSpPr>
        <p:spPr>
          <a:xfrm>
            <a:off x="5489150" y="4731663"/>
            <a:ext cx="0" cy="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2"/>
          <p:cNvCxnSpPr>
            <a:stCxn id="155" idx="1"/>
            <a:endCxn id="153" idx="3"/>
          </p:cNvCxnSpPr>
          <p:nvPr/>
        </p:nvCxnSpPr>
        <p:spPr>
          <a:xfrm rot="10800000">
            <a:off x="5104250" y="2631663"/>
            <a:ext cx="759000" cy="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4935675" y="4166075"/>
            <a:ext cx="458275" cy="419275"/>
          </a:xfrm>
          <a:custGeom>
            <a:avLst/>
            <a:gdLst/>
            <a:ahLst/>
            <a:cxnLst/>
            <a:rect l="l" t="t" r="r" b="b"/>
            <a:pathLst>
              <a:path w="18331" h="16771" extrusionOk="0">
                <a:moveTo>
                  <a:pt x="18331" y="0"/>
                </a:moveTo>
                <a:lnTo>
                  <a:pt x="2925" y="2145"/>
                </a:lnTo>
                <a:lnTo>
                  <a:pt x="0" y="16771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Google Shape;187;p22"/>
          <p:cNvSpPr/>
          <p:nvPr/>
        </p:nvSpPr>
        <p:spPr>
          <a:xfrm>
            <a:off x="4955175" y="4756000"/>
            <a:ext cx="458275" cy="180400"/>
          </a:xfrm>
          <a:custGeom>
            <a:avLst/>
            <a:gdLst/>
            <a:ahLst/>
            <a:cxnLst/>
            <a:rect l="l" t="t" r="r" b="b"/>
            <a:pathLst>
              <a:path w="18331" h="7216" extrusionOk="0">
                <a:moveTo>
                  <a:pt x="0" y="0"/>
                </a:moveTo>
                <a:lnTo>
                  <a:pt x="3900" y="7216"/>
                </a:lnTo>
                <a:lnTo>
                  <a:pt x="18331" y="565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Google Shape;188;p22"/>
          <p:cNvSpPr/>
          <p:nvPr/>
        </p:nvSpPr>
        <p:spPr>
          <a:xfrm>
            <a:off x="5579200" y="4726750"/>
            <a:ext cx="424175" cy="156000"/>
          </a:xfrm>
          <a:custGeom>
            <a:avLst/>
            <a:gdLst/>
            <a:ahLst/>
            <a:cxnLst/>
            <a:rect l="l" t="t" r="r" b="b"/>
            <a:pathLst>
              <a:path w="16967" h="6240" extrusionOk="0">
                <a:moveTo>
                  <a:pt x="0" y="6240"/>
                </a:moveTo>
                <a:lnTo>
                  <a:pt x="12676" y="4095"/>
                </a:lnTo>
                <a:lnTo>
                  <a:pt x="1696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Google Shape;189;p22"/>
          <p:cNvSpPr/>
          <p:nvPr/>
        </p:nvSpPr>
        <p:spPr>
          <a:xfrm>
            <a:off x="6759050" y="2318325"/>
            <a:ext cx="1501600" cy="697175"/>
          </a:xfrm>
          <a:custGeom>
            <a:avLst/>
            <a:gdLst/>
            <a:ahLst/>
            <a:cxnLst/>
            <a:rect l="l" t="t" r="r" b="b"/>
            <a:pathLst>
              <a:path w="60064" h="27887" extrusionOk="0">
                <a:moveTo>
                  <a:pt x="0" y="0"/>
                </a:moveTo>
                <a:lnTo>
                  <a:pt x="54604" y="4680"/>
                </a:lnTo>
                <a:lnTo>
                  <a:pt x="60064" y="22622"/>
                </a:lnTo>
                <a:lnTo>
                  <a:pt x="58309" y="2788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Google Shape;190;p22"/>
          <p:cNvSpPr/>
          <p:nvPr/>
        </p:nvSpPr>
        <p:spPr>
          <a:xfrm>
            <a:off x="6773675" y="3849175"/>
            <a:ext cx="1223725" cy="760575"/>
          </a:xfrm>
          <a:custGeom>
            <a:avLst/>
            <a:gdLst/>
            <a:ahLst/>
            <a:cxnLst/>
            <a:rect l="l" t="t" r="r" b="b"/>
            <a:pathLst>
              <a:path w="48949" h="30423" extrusionOk="0">
                <a:moveTo>
                  <a:pt x="0" y="30423"/>
                </a:moveTo>
                <a:lnTo>
                  <a:pt x="33152" y="28667"/>
                </a:lnTo>
                <a:lnTo>
                  <a:pt x="38613" y="24767"/>
                </a:lnTo>
                <a:lnTo>
                  <a:pt x="48949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p22"/>
          <p:cNvSpPr/>
          <p:nvPr/>
        </p:nvSpPr>
        <p:spPr>
          <a:xfrm>
            <a:off x="5520700" y="3873550"/>
            <a:ext cx="1067700" cy="209650"/>
          </a:xfrm>
          <a:custGeom>
            <a:avLst/>
            <a:gdLst/>
            <a:ahLst/>
            <a:cxnLst/>
            <a:rect l="l" t="t" r="r" b="b"/>
            <a:pathLst>
              <a:path w="42708" h="8386" extrusionOk="0">
                <a:moveTo>
                  <a:pt x="0" y="8386"/>
                </a:moveTo>
                <a:lnTo>
                  <a:pt x="2145" y="3511"/>
                </a:lnTo>
                <a:lnTo>
                  <a:pt x="42708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92" name="Google Shape;192;p22"/>
          <p:cNvCxnSpPr>
            <a:stCxn id="157" idx="2"/>
            <a:endCxn id="161" idx="0"/>
          </p:cNvCxnSpPr>
          <p:nvPr/>
        </p:nvCxnSpPr>
        <p:spPr>
          <a:xfrm flipH="1">
            <a:off x="6661525" y="3081563"/>
            <a:ext cx="50100" cy="70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2"/>
          <p:cNvSpPr txBox="1"/>
          <p:nvPr/>
        </p:nvSpPr>
        <p:spPr>
          <a:xfrm>
            <a:off x="6493001" y="2170446"/>
            <a:ext cx="3441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</a:t>
            </a:r>
            <a:endParaRPr sz="1200"/>
          </a:p>
        </p:txBody>
      </p:sp>
      <p:sp>
        <p:nvSpPr>
          <p:cNvPr id="194" name="Google Shape;194;p22"/>
          <p:cNvSpPr txBox="1"/>
          <p:nvPr/>
        </p:nvSpPr>
        <p:spPr>
          <a:xfrm>
            <a:off x="6524571" y="4470374"/>
            <a:ext cx="302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</a:t>
            </a:r>
            <a:endParaRPr sz="1200"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BFS yields the wrong route from s to t.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No: BFS yields a route of length ~190 instead of ~110.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We need an algorithm that takes into account edge distances, also known as “edge weights”!</a:t>
            </a:r>
            <a:endParaRPr dirty="0"/>
          </a:p>
        </p:txBody>
      </p:sp>
      <p:sp>
        <p:nvSpPr>
          <p:cNvPr id="196" name="Google Shape;196;p22"/>
          <p:cNvSpPr txBox="1"/>
          <p:nvPr/>
        </p:nvSpPr>
        <p:spPr>
          <a:xfrm>
            <a:off x="6650126" y="2276451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6726326" y="2586127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6684776" y="3320402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6684776" y="4084589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8028028" y="2141413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8099901" y="3320402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7689577" y="4338203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00" y="2215597"/>
            <a:ext cx="3671800" cy="2851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" name="Google Shape;204;p22"/>
          <p:cNvSpPr/>
          <p:nvPr/>
        </p:nvSpPr>
        <p:spPr>
          <a:xfrm>
            <a:off x="2474075" y="2253672"/>
            <a:ext cx="165900" cy="165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758675" y="2253672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833625" y="2547472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758675" y="2914397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1758675" y="2584035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2474075" y="254746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2524100" y="2914385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3953850" y="300341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3787950" y="368721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2497250" y="4536785"/>
            <a:ext cx="165900" cy="165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2474075" y="378191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1276000" y="408056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1301625" y="4564485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66600" y="458526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1301625" y="4805910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1836650" y="4564485"/>
            <a:ext cx="165900" cy="165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899350" y="2711947"/>
            <a:ext cx="867800" cy="297400"/>
          </a:xfrm>
          <a:custGeom>
            <a:avLst/>
            <a:gdLst/>
            <a:ahLst/>
            <a:cxnLst/>
            <a:rect l="l" t="t" r="r" b="b"/>
            <a:pathLst>
              <a:path w="34712" h="11896" extrusionOk="0">
                <a:moveTo>
                  <a:pt x="0" y="0"/>
                </a:moveTo>
                <a:lnTo>
                  <a:pt x="2340" y="11701"/>
                </a:lnTo>
                <a:lnTo>
                  <a:pt x="34712" y="1189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Google Shape;221;p22"/>
          <p:cNvSpPr/>
          <p:nvPr/>
        </p:nvSpPr>
        <p:spPr>
          <a:xfrm>
            <a:off x="913975" y="2341422"/>
            <a:ext cx="843425" cy="209650"/>
          </a:xfrm>
          <a:custGeom>
            <a:avLst/>
            <a:gdLst/>
            <a:ahLst/>
            <a:cxnLst/>
            <a:rect l="l" t="t" r="r" b="b"/>
            <a:pathLst>
              <a:path w="33737" h="8386" extrusionOk="0">
                <a:moveTo>
                  <a:pt x="0" y="8386"/>
                </a:moveTo>
                <a:lnTo>
                  <a:pt x="8190" y="2340"/>
                </a:lnTo>
                <a:lnTo>
                  <a:pt x="337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22" name="Google Shape;222;p22"/>
          <p:cNvCxnSpPr>
            <a:stCxn id="208" idx="0"/>
            <a:endCxn id="205" idx="2"/>
          </p:cNvCxnSpPr>
          <p:nvPr/>
        </p:nvCxnSpPr>
        <p:spPr>
          <a:xfrm rot="10800000">
            <a:off x="1841625" y="2419635"/>
            <a:ext cx="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2"/>
          <p:cNvCxnSpPr>
            <a:stCxn id="207" idx="0"/>
            <a:endCxn id="208" idx="2"/>
          </p:cNvCxnSpPr>
          <p:nvPr/>
        </p:nvCxnSpPr>
        <p:spPr>
          <a:xfrm rot="10800000">
            <a:off x="1841625" y="2749997"/>
            <a:ext cx="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2"/>
          <p:cNvCxnSpPr>
            <a:stCxn id="210" idx="1"/>
            <a:endCxn id="207" idx="3"/>
          </p:cNvCxnSpPr>
          <p:nvPr/>
        </p:nvCxnSpPr>
        <p:spPr>
          <a:xfrm rot="10800000">
            <a:off x="1924700" y="299733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2"/>
          <p:cNvCxnSpPr>
            <a:stCxn id="209" idx="2"/>
            <a:endCxn id="210" idx="0"/>
          </p:cNvCxnSpPr>
          <p:nvPr/>
        </p:nvCxnSpPr>
        <p:spPr>
          <a:xfrm>
            <a:off x="2557025" y="2713360"/>
            <a:ext cx="50100" cy="201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2"/>
          <p:cNvCxnSpPr>
            <a:stCxn id="204" idx="2"/>
            <a:endCxn id="209" idx="0"/>
          </p:cNvCxnSpPr>
          <p:nvPr/>
        </p:nvCxnSpPr>
        <p:spPr>
          <a:xfrm>
            <a:off x="2557025" y="2419572"/>
            <a:ext cx="0" cy="12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2"/>
          <p:cNvCxnSpPr>
            <a:stCxn id="205" idx="3"/>
            <a:endCxn id="204" idx="1"/>
          </p:cNvCxnSpPr>
          <p:nvPr/>
        </p:nvCxnSpPr>
        <p:spPr>
          <a:xfrm>
            <a:off x="1924575" y="2336622"/>
            <a:ext cx="54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2"/>
          <p:cNvCxnSpPr>
            <a:stCxn id="208" idx="3"/>
            <a:endCxn id="209" idx="1"/>
          </p:cNvCxnSpPr>
          <p:nvPr/>
        </p:nvCxnSpPr>
        <p:spPr>
          <a:xfrm rot="10800000" flipH="1">
            <a:off x="1924575" y="2630385"/>
            <a:ext cx="549600" cy="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2"/>
          <p:cNvCxnSpPr>
            <a:stCxn id="210" idx="3"/>
            <a:endCxn id="211" idx="1"/>
          </p:cNvCxnSpPr>
          <p:nvPr/>
        </p:nvCxnSpPr>
        <p:spPr>
          <a:xfrm>
            <a:off x="2690000" y="2997335"/>
            <a:ext cx="1263900" cy="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2"/>
          <p:cNvCxnSpPr>
            <a:stCxn id="212" idx="0"/>
            <a:endCxn id="211" idx="2"/>
          </p:cNvCxnSpPr>
          <p:nvPr/>
        </p:nvCxnSpPr>
        <p:spPr>
          <a:xfrm rot="10800000" flipH="1">
            <a:off x="3870900" y="3169410"/>
            <a:ext cx="165900" cy="51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2"/>
          <p:cNvCxnSpPr>
            <a:stCxn id="214" idx="3"/>
            <a:endCxn id="212" idx="1"/>
          </p:cNvCxnSpPr>
          <p:nvPr/>
        </p:nvCxnSpPr>
        <p:spPr>
          <a:xfrm rot="10800000" flipH="1">
            <a:off x="2639975" y="3770060"/>
            <a:ext cx="1148100" cy="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2"/>
          <p:cNvCxnSpPr>
            <a:stCxn id="213" idx="0"/>
            <a:endCxn id="214" idx="2"/>
          </p:cNvCxnSpPr>
          <p:nvPr/>
        </p:nvCxnSpPr>
        <p:spPr>
          <a:xfrm rot="10800000">
            <a:off x="2557100" y="3947885"/>
            <a:ext cx="23100" cy="588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2"/>
          <p:cNvCxnSpPr>
            <a:stCxn id="213" idx="1"/>
            <a:endCxn id="219" idx="3"/>
          </p:cNvCxnSpPr>
          <p:nvPr/>
        </p:nvCxnSpPr>
        <p:spPr>
          <a:xfrm flipH="1">
            <a:off x="2002550" y="4619735"/>
            <a:ext cx="494700" cy="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2"/>
          <p:cNvCxnSpPr>
            <a:stCxn id="219" idx="1"/>
            <a:endCxn id="216" idx="3"/>
          </p:cNvCxnSpPr>
          <p:nvPr/>
        </p:nvCxnSpPr>
        <p:spPr>
          <a:xfrm rot="10800000">
            <a:off x="1467650" y="4647435"/>
            <a:ext cx="36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2"/>
          <p:cNvCxnSpPr>
            <a:stCxn id="216" idx="0"/>
            <a:endCxn id="215" idx="2"/>
          </p:cNvCxnSpPr>
          <p:nvPr/>
        </p:nvCxnSpPr>
        <p:spPr>
          <a:xfrm rot="10800000">
            <a:off x="1359075" y="4246485"/>
            <a:ext cx="25500" cy="3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2"/>
          <p:cNvCxnSpPr>
            <a:stCxn id="216" idx="1"/>
            <a:endCxn id="217" idx="3"/>
          </p:cNvCxnSpPr>
          <p:nvPr/>
        </p:nvCxnSpPr>
        <p:spPr>
          <a:xfrm flipH="1">
            <a:off x="932625" y="4647435"/>
            <a:ext cx="369000" cy="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2"/>
          <p:cNvCxnSpPr>
            <a:stCxn id="216" idx="2"/>
            <a:endCxn id="218" idx="0"/>
          </p:cNvCxnSpPr>
          <p:nvPr/>
        </p:nvCxnSpPr>
        <p:spPr>
          <a:xfrm>
            <a:off x="1384575" y="4730385"/>
            <a:ext cx="0" cy="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2"/>
          <p:cNvCxnSpPr>
            <a:stCxn id="208" idx="1"/>
            <a:endCxn id="206" idx="3"/>
          </p:cNvCxnSpPr>
          <p:nvPr/>
        </p:nvCxnSpPr>
        <p:spPr>
          <a:xfrm rot="10800000">
            <a:off x="999675" y="2630385"/>
            <a:ext cx="759000" cy="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22"/>
          <p:cNvSpPr/>
          <p:nvPr/>
        </p:nvSpPr>
        <p:spPr>
          <a:xfrm>
            <a:off x="831100" y="4164797"/>
            <a:ext cx="458275" cy="419275"/>
          </a:xfrm>
          <a:custGeom>
            <a:avLst/>
            <a:gdLst/>
            <a:ahLst/>
            <a:cxnLst/>
            <a:rect l="l" t="t" r="r" b="b"/>
            <a:pathLst>
              <a:path w="18331" h="16771" extrusionOk="0">
                <a:moveTo>
                  <a:pt x="18331" y="0"/>
                </a:moveTo>
                <a:lnTo>
                  <a:pt x="2925" y="2145"/>
                </a:lnTo>
                <a:lnTo>
                  <a:pt x="0" y="16771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Google Shape;240;p22"/>
          <p:cNvSpPr/>
          <p:nvPr/>
        </p:nvSpPr>
        <p:spPr>
          <a:xfrm>
            <a:off x="850600" y="4754722"/>
            <a:ext cx="458275" cy="180400"/>
          </a:xfrm>
          <a:custGeom>
            <a:avLst/>
            <a:gdLst/>
            <a:ahLst/>
            <a:cxnLst/>
            <a:rect l="l" t="t" r="r" b="b"/>
            <a:pathLst>
              <a:path w="18331" h="7216" extrusionOk="0">
                <a:moveTo>
                  <a:pt x="0" y="0"/>
                </a:moveTo>
                <a:lnTo>
                  <a:pt x="3900" y="7216"/>
                </a:lnTo>
                <a:lnTo>
                  <a:pt x="18331" y="565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Google Shape;241;p22"/>
          <p:cNvSpPr/>
          <p:nvPr/>
        </p:nvSpPr>
        <p:spPr>
          <a:xfrm>
            <a:off x="1474625" y="4725472"/>
            <a:ext cx="424175" cy="156000"/>
          </a:xfrm>
          <a:custGeom>
            <a:avLst/>
            <a:gdLst/>
            <a:ahLst/>
            <a:cxnLst/>
            <a:rect l="l" t="t" r="r" b="b"/>
            <a:pathLst>
              <a:path w="16967" h="6240" extrusionOk="0">
                <a:moveTo>
                  <a:pt x="0" y="6240"/>
                </a:moveTo>
                <a:lnTo>
                  <a:pt x="12676" y="4095"/>
                </a:lnTo>
                <a:lnTo>
                  <a:pt x="1696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Google Shape;242;p22"/>
          <p:cNvSpPr/>
          <p:nvPr/>
        </p:nvSpPr>
        <p:spPr>
          <a:xfrm>
            <a:off x="2654475" y="2317047"/>
            <a:ext cx="1501600" cy="697175"/>
          </a:xfrm>
          <a:custGeom>
            <a:avLst/>
            <a:gdLst/>
            <a:ahLst/>
            <a:cxnLst/>
            <a:rect l="l" t="t" r="r" b="b"/>
            <a:pathLst>
              <a:path w="60064" h="27887" extrusionOk="0">
                <a:moveTo>
                  <a:pt x="0" y="0"/>
                </a:moveTo>
                <a:lnTo>
                  <a:pt x="54604" y="4680"/>
                </a:lnTo>
                <a:lnTo>
                  <a:pt x="60064" y="22622"/>
                </a:lnTo>
                <a:lnTo>
                  <a:pt x="58309" y="27887"/>
                </a:lnTo>
              </a:path>
            </a:pathLst>
          </a:cu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Google Shape;243;p22"/>
          <p:cNvSpPr/>
          <p:nvPr/>
        </p:nvSpPr>
        <p:spPr>
          <a:xfrm>
            <a:off x="2669100" y="3847897"/>
            <a:ext cx="1223725" cy="760575"/>
          </a:xfrm>
          <a:custGeom>
            <a:avLst/>
            <a:gdLst/>
            <a:ahLst/>
            <a:cxnLst/>
            <a:rect l="l" t="t" r="r" b="b"/>
            <a:pathLst>
              <a:path w="48949" h="30423" extrusionOk="0">
                <a:moveTo>
                  <a:pt x="0" y="30423"/>
                </a:moveTo>
                <a:lnTo>
                  <a:pt x="33152" y="28667"/>
                </a:lnTo>
                <a:lnTo>
                  <a:pt x="38613" y="24767"/>
                </a:lnTo>
                <a:lnTo>
                  <a:pt x="48949" y="0"/>
                </a:lnTo>
              </a:path>
            </a:pathLst>
          </a:cu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Google Shape;244;p22"/>
          <p:cNvSpPr/>
          <p:nvPr/>
        </p:nvSpPr>
        <p:spPr>
          <a:xfrm>
            <a:off x="1416125" y="3872272"/>
            <a:ext cx="1067700" cy="209650"/>
          </a:xfrm>
          <a:custGeom>
            <a:avLst/>
            <a:gdLst/>
            <a:ahLst/>
            <a:cxnLst/>
            <a:rect l="l" t="t" r="r" b="b"/>
            <a:pathLst>
              <a:path w="42708" h="8386" extrusionOk="0">
                <a:moveTo>
                  <a:pt x="0" y="8386"/>
                </a:moveTo>
                <a:lnTo>
                  <a:pt x="2145" y="3511"/>
                </a:lnTo>
                <a:lnTo>
                  <a:pt x="42708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45" name="Google Shape;245;p22"/>
          <p:cNvCxnSpPr>
            <a:stCxn id="210" idx="2"/>
            <a:endCxn id="214" idx="0"/>
          </p:cNvCxnSpPr>
          <p:nvPr/>
        </p:nvCxnSpPr>
        <p:spPr>
          <a:xfrm flipH="1">
            <a:off x="2556950" y="3080285"/>
            <a:ext cx="50100" cy="70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2"/>
          <p:cNvSpPr txBox="1"/>
          <p:nvPr/>
        </p:nvSpPr>
        <p:spPr>
          <a:xfrm>
            <a:off x="2388426" y="2169168"/>
            <a:ext cx="3441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</a:t>
            </a:r>
            <a:endParaRPr sz="1200"/>
          </a:p>
        </p:txBody>
      </p:sp>
      <p:sp>
        <p:nvSpPr>
          <p:cNvPr id="247" name="Google Shape;247;p22"/>
          <p:cNvSpPr txBox="1"/>
          <p:nvPr/>
        </p:nvSpPr>
        <p:spPr>
          <a:xfrm>
            <a:off x="2419996" y="4469096"/>
            <a:ext cx="302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</a:t>
            </a:r>
            <a:endParaRPr sz="1200"/>
          </a:p>
        </p:txBody>
      </p:sp>
      <p:sp>
        <p:nvSpPr>
          <p:cNvPr id="248" name="Google Shape;248;p22"/>
          <p:cNvSpPr txBox="1"/>
          <p:nvPr/>
        </p:nvSpPr>
        <p:spPr>
          <a:xfrm>
            <a:off x="2621751" y="2584849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2580201" y="3319124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2580201" y="4083311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3923453" y="2140135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3995326" y="3319124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3585002" y="4336925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2545551" y="2275174"/>
            <a:ext cx="458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6188094" y="1905004"/>
            <a:ext cx="13701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Result</a:t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1850144" y="1906604"/>
            <a:ext cx="13701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Result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Dijkstra’s Algorithm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3984</Words>
  <Application>Microsoft Office PowerPoint</Application>
  <PresentationFormat>全屏显示(16:9)</PresentationFormat>
  <Paragraphs>845</Paragraphs>
  <Slides>49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宋体</vt:lpstr>
      <vt:lpstr>Arial</vt:lpstr>
      <vt:lpstr>Calibri</vt:lpstr>
      <vt:lpstr>Consolas</vt:lpstr>
      <vt:lpstr>Custom</vt:lpstr>
      <vt:lpstr>Custom</vt:lpstr>
      <vt:lpstr>CS61B</vt:lpstr>
      <vt:lpstr>Graph Problems</vt:lpstr>
      <vt:lpstr>BFS vs. DFS for Path Finding</vt:lpstr>
      <vt:lpstr>BFS vs. DFS for Path Finding</vt:lpstr>
      <vt:lpstr>BreadthFirstSearch for Google Maps</vt:lpstr>
      <vt:lpstr>Breadth First Search for Mapping Applications</vt:lpstr>
      <vt:lpstr>Breadth First Search for Mapping Applications</vt:lpstr>
      <vt:lpstr>Breadth First Search for Mapping Applications</vt:lpstr>
      <vt:lpstr>Dijkstra’s Algorithm</vt:lpstr>
      <vt:lpstr>Problem: Single Source Single Target Shortest Paths</vt:lpstr>
      <vt:lpstr>Problem: Single Source Single Target Shortest Paths</vt:lpstr>
      <vt:lpstr>Problem: Single Source Single Target Shortest Paths</vt:lpstr>
      <vt:lpstr>Problem: Single Source Shortest Paths</vt:lpstr>
      <vt:lpstr>Problem: Single Source Shortest Paths</vt:lpstr>
      <vt:lpstr>SPT Edge Count: http://yellkey.com/?</vt:lpstr>
      <vt:lpstr>SPT Edge Count</vt:lpstr>
      <vt:lpstr>Finding a Shortest Paths Tree (By Hand)</vt:lpstr>
      <vt:lpstr>Finding a Shortest Paths Tree (By Hand)</vt:lpstr>
      <vt:lpstr>Creating an Algorithm </vt:lpstr>
      <vt:lpstr>Finding a Shortest Paths Tree Algorithmically (Incorrect)</vt:lpstr>
      <vt:lpstr>Finding a Shortest Paths Tree Algorithmically (Incorrect)</vt:lpstr>
      <vt:lpstr>Finding a Shortest Paths Tree Algorithmically (Incorrect)</vt:lpstr>
      <vt:lpstr>Dijkstra’s Algorithm Demo</vt:lpstr>
      <vt:lpstr>Dijkstra’s Correctness and Runtime</vt:lpstr>
      <vt:lpstr>Dijkstra’s Algorithm Pseudocode</vt:lpstr>
      <vt:lpstr>Guaranteed Optimality</vt:lpstr>
      <vt:lpstr>Guaranteed Optimality</vt:lpstr>
      <vt:lpstr>Negative Edges</vt:lpstr>
      <vt:lpstr>Negative Edges</vt:lpstr>
      <vt:lpstr>Dijkstra’s Algorithm Runtime</vt:lpstr>
      <vt:lpstr>A*</vt:lpstr>
      <vt:lpstr>Single Target Dijkstra’s</vt:lpstr>
      <vt:lpstr>The Problem with Dijkstra’s</vt:lpstr>
      <vt:lpstr>The Problem with Dijkstra’s</vt:lpstr>
      <vt:lpstr>How can we do Better?</vt:lpstr>
      <vt:lpstr>Introducing A*</vt:lpstr>
      <vt:lpstr>A* Demo, with s = 0, goal = 6.</vt:lpstr>
      <vt:lpstr>A* Heuristic Example</vt:lpstr>
      <vt:lpstr>A* Heuristic Example</vt:lpstr>
      <vt:lpstr>A* vs. Dijkstra’s Algorithm</vt:lpstr>
      <vt:lpstr>A* Heuristics (188 Preview)</vt:lpstr>
      <vt:lpstr>Impact of Heuristic Quality</vt:lpstr>
      <vt:lpstr>Impact of Heuristic Quality</vt:lpstr>
      <vt:lpstr>Impact of Heuristic Quality</vt:lpstr>
      <vt:lpstr>Impact of Heuristic Quality</vt:lpstr>
      <vt:lpstr>Heuristics and Correctness</vt:lpstr>
      <vt:lpstr>Consistency and Admissibility (EXTRA: Beyond Course Scope)</vt:lpstr>
      <vt:lpstr>Summary: Shortest Paths Problems</vt:lpstr>
      <vt:lpstr>Graph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</dc:title>
  <cp:lastModifiedBy>李 泽中</cp:lastModifiedBy>
  <cp:revision>13</cp:revision>
  <dcterms:modified xsi:type="dcterms:W3CDTF">2022-06-14T07:45:38Z</dcterms:modified>
</cp:coreProperties>
</file>