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F3D86-A8F8-40A1-B4E3-D5C4F0C2517A}">
  <a:tblStyle styleId="{FCFF3D86-A8F8-40A1-B4E3-D5C4F0C25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749125-2C3E-4C1A-B3F1-6A433B84F9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5b82971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85b82971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b82971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b82971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2f8a8e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2f8a8e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da9da1a7376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da9da1a7376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b8297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b8297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dda9da1a73768a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dda9da1a73768a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347e2c8f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347e2c8f_2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a4472a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6a4472a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2f8a8e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72f8a8e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347e2c8f_2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347e2c8f_2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it were suboptimal.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72f8a8e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72f8a8e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5b82971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5b82971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347e2c8f_2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347e2c8f_2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347e2c8f_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347e2c8f_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347e2c8f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347e2c8f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347e2c8f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347e2c8f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72f8a8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72f8a8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72f8a8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72f8a8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72f8a8e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72f8a8e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6a4472a1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6a4472a1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72f8a8e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72f8a8e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72f8a8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72f8a8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88acc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988acc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f8a8e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f8a8e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5b82971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5b82971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aa282842_23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aa282842_23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72f8a8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72f8a8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347e2c8f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347e2c8f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72f8a8e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72f8a8e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72f8a8e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72f8a8e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72f8a8e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72f8a8e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72f8a8e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72f8a8e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72f8a8e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72f8a8e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47e2c8f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47e2c8f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72f8a8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72f8a8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47e2c8f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47e2c8f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47e2c8f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47e2c8f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47e2c8f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347e2c8f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72f8a8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72f8a8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b82971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b82971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FLbVeCuhhaZAM1z3s9zIYGGnhT4M4PWwAc-TLmCJjc/edit#slide=id.g9a60b2f52_0_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uq0cQZOyo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://www.youtube.com/watch?v=1oiQ0hrVwJk" TargetMode="External"/><Relationship Id="rId4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GPizbySYMsUhnXSXKvbqV4UhPCvrt750MiqPPgU-eCY/edit#slide=id.g9a60b2f52_0_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hRSYs9Jbc335P24p7vR-6PLXZUl-1EmeDtqieL9ad8/edit?usp=sharin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google.com/presentation/d/1KpNiR7aLIEG9sm7HgX29nvf3yLD8_vdQEPa0ktQfuYc/edit?usp=shar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uq0cQZOyo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://www.youtube.com/watch?v=ggLyKfBTABo" TargetMode="External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spanning_tree#Optimal_algorith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amidade.gov/fire/library/hotlines/2011-december_files/tree-fire.jp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ccrc.ca/ci/ta01_archlevel.html" TargetMode="External"/><Relationship Id="rId4" Type="http://schemas.openxmlformats.org/officeDocument/2006/relationships/hyperlink" Target="https://www.flickr.com/photos/ewedistrict/219808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space.mit.edu/bitstream/handle/1721.1/16727/43551593-MIT.pdf;sequence=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ics.uci.edu/~eppstein/gina/ms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2" name="Google Shape;42;p8"/>
          <p:cNvCxnSpPr>
            <a:stCxn id="41" idx="3"/>
            <a:endCxn id="3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>
            <a:stCxn id="41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>
            <a:stCxn id="36" idx="3"/>
            <a:endCxn id="3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>
            <a:stCxn id="33" idx="3"/>
            <a:endCxn id="3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40" name="Google Shape;240;p1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41" name="Google Shape;241;p17"/>
          <p:cNvCxnSpPr>
            <a:stCxn id="239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43" name="Google Shape;243;p17"/>
          <p:cNvCxnSpPr>
            <a:stCxn id="242" idx="3"/>
            <a:endCxn id="239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45" name="Google Shape;245;p17"/>
          <p:cNvCxnSpPr>
            <a:stCxn id="242" idx="3"/>
            <a:endCxn id="246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8" name="Google Shape;248;p1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9" name="Google Shape;249;p1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50" name="Google Shape;250;p17"/>
          <p:cNvCxnSpPr>
            <a:stCxn id="246" idx="3"/>
            <a:endCxn id="240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6" name="Google Shape;246;p1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/sit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59" name="Google Shape;259;p1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60" name="Google Shape;260;p18"/>
          <p:cNvCxnSpPr>
            <a:stCxn id="258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1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62" name="Google Shape;262;p18"/>
          <p:cNvCxnSpPr>
            <a:stCxn id="261" idx="3"/>
            <a:endCxn id="258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18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64" name="Google Shape;264;p18"/>
          <p:cNvCxnSpPr>
            <a:stCxn id="261" idx="3"/>
            <a:endCxn id="265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1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1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69" name="Google Shape;269;p18"/>
          <p:cNvCxnSpPr>
            <a:stCxn id="265" idx="3"/>
            <a:endCxn id="259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1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5" name="Google Shape;265;p1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78" name="Google Shape;278;p19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79" name="Google Shape;279;p19"/>
          <p:cNvCxnSpPr>
            <a:stCxn id="277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19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81" name="Google Shape;281;p19"/>
          <p:cNvCxnSpPr>
            <a:stCxn id="280" idx="3"/>
            <a:endCxn id="277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9"/>
          <p:cNvCxnSpPr>
            <a:stCxn id="280" idx="3"/>
            <a:endCxn id="28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19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5" name="Google Shape;285;p19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6" name="Google Shape;286;p19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87" name="Google Shape;287;p19"/>
          <p:cNvCxnSpPr>
            <a:stCxn id="283" idx="3"/>
            <a:endCxn id="278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19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" name="Google Shape;283;p19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289" name="Google Shape;289;p19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290" name="Google Shape;290;p19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B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98" name="Google Shape;298;p20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99" name="Google Shape;299;p20"/>
          <p:cNvCxnSpPr>
            <a:stCxn id="297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0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01" name="Google Shape;301;p20"/>
          <p:cNvCxnSpPr>
            <a:stCxn id="300" idx="3"/>
            <a:endCxn id="297" idx="1"/>
          </p:cNvCxnSpPr>
          <p:nvPr/>
        </p:nvCxnSpPr>
        <p:spPr>
          <a:xfrm rot="10800000" flipH="1">
            <a:off x="4155725" y="14995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0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03" name="Google Shape;303;p20"/>
          <p:cNvCxnSpPr>
            <a:stCxn id="300" idx="3"/>
            <a:endCxn id="304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0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6" name="Google Shape;306;p20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" name="Google Shape;307;p20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08" name="Google Shape;308;p20"/>
          <p:cNvCxnSpPr>
            <a:stCxn id="304" idx="3"/>
            <a:endCxn id="298" idx="2"/>
          </p:cNvCxnSpPr>
          <p:nvPr/>
        </p:nvCxnSpPr>
        <p:spPr>
          <a:xfrm rot="10800000" flipH="1">
            <a:off x="7784994" y="18040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0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" name="Google Shape;304;p20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10" name="Google Shape;310;p20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12" name="Google Shape;312;p20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13" name="Google Shape;313;p20"/>
          <p:cNvCxnSpPr>
            <a:stCxn id="311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0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15" name="Google Shape;315;p20"/>
          <p:cNvCxnSpPr>
            <a:stCxn id="314" idx="3"/>
            <a:endCxn id="311" idx="1"/>
          </p:cNvCxnSpPr>
          <p:nvPr/>
        </p:nvCxnSpPr>
        <p:spPr>
          <a:xfrm rot="10800000" flipH="1">
            <a:off x="4155725" y="26425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0"/>
          <p:cNvCxnSpPr>
            <a:stCxn id="314" idx="3"/>
            <a:endCxn id="317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0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" name="Google Shape;319;p20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" name="Google Shape;320;p20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21" name="Google Shape;321;p20"/>
          <p:cNvCxnSpPr>
            <a:stCxn id="317" idx="3"/>
            <a:endCxn id="312" idx="2"/>
          </p:cNvCxnSpPr>
          <p:nvPr/>
        </p:nvCxnSpPr>
        <p:spPr>
          <a:xfrm rot="10800000" flipH="1">
            <a:off x="7784994" y="29470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20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7" name="Google Shape;317;p20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23" name="Google Shape;323;p20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25" name="Google Shape;325;p20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26" name="Google Shape;326;p20"/>
          <p:cNvCxnSpPr>
            <a:stCxn id="324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20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28" name="Google Shape;328;p20"/>
          <p:cNvCxnSpPr>
            <a:stCxn id="327" idx="3"/>
            <a:endCxn id="324" idx="1"/>
          </p:cNvCxnSpPr>
          <p:nvPr/>
        </p:nvCxnSpPr>
        <p:spPr>
          <a:xfrm rot="10800000" flipH="1">
            <a:off x="4155725" y="3937951"/>
            <a:ext cx="1427400" cy="701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0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0" name="Google Shape;330;p20"/>
          <p:cNvCxnSpPr>
            <a:stCxn id="327" idx="3"/>
            <a:endCxn id="331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20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3" name="Google Shape;333;p20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4" name="Google Shape;334;p20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35" name="Google Shape;335;p20"/>
          <p:cNvCxnSpPr>
            <a:stCxn id="331" idx="3"/>
            <a:endCxn id="325" idx="2"/>
          </p:cNvCxnSpPr>
          <p:nvPr/>
        </p:nvCxnSpPr>
        <p:spPr>
          <a:xfrm rot="10800000" flipH="1">
            <a:off x="7784994" y="42424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0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1" name="Google Shape;331;p20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37" name="Google Shape;337;p20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Tree, http://yellkey.com</a:t>
            </a:r>
            <a:r>
              <a:rPr lang="en">
                <a:solidFill>
                  <a:srgbClr val="38761D"/>
                </a:solidFill>
              </a:rPr>
              <a:t>/both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Yes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Google Shape;354;p22"/>
          <p:cNvCxnSpPr>
            <a:stCxn id="355" idx="3"/>
            <a:endCxn id="353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2"/>
          <p:cNvCxnSpPr>
            <a:stCxn id="357" idx="3"/>
            <a:endCxn id="353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22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22"/>
          <p:cNvCxnSpPr>
            <a:stCxn id="358" idx="3"/>
            <a:endCxn id="359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2"/>
          <p:cNvCxnSpPr>
            <a:stCxn id="359" idx="3"/>
            <a:endCxn id="360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2"/>
          <p:cNvCxnSpPr>
            <a:stCxn id="362" idx="3"/>
            <a:endCxn id="363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2"/>
          <p:cNvCxnSpPr>
            <a:stCxn id="363" idx="3"/>
            <a:endCxn id="364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2"/>
          <p:cNvCxnSpPr>
            <a:stCxn id="360" idx="3"/>
            <a:endCxn id="361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2"/>
          <p:cNvCxnSpPr>
            <a:stCxn id="364" idx="3"/>
            <a:endCxn id="365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2"/>
          <p:cNvCxnSpPr>
            <a:stCxn id="361" idx="2"/>
            <a:endCxn id="365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2"/>
          <p:cNvCxnSpPr>
            <a:stCxn id="353" idx="3"/>
            <a:endCxn id="358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2"/>
          <p:cNvCxnSpPr>
            <a:stCxn id="353" idx="3"/>
            <a:endCxn id="362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2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22"/>
          <p:cNvCxnSpPr>
            <a:stCxn id="376" idx="3"/>
            <a:endCxn id="377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2"/>
          <p:cNvCxnSpPr>
            <a:stCxn id="377" idx="3"/>
            <a:endCxn id="378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>
            <a:stCxn id="379" idx="3"/>
            <a:endCxn id="380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2"/>
          <p:cNvCxnSpPr>
            <a:stCxn id="380" idx="3"/>
            <a:endCxn id="381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2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2"/>
          <p:cNvCxnSpPr>
            <a:stCxn id="378" idx="3"/>
            <a:endCxn id="355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2"/>
          <p:cNvCxnSpPr>
            <a:stCxn id="381" idx="3"/>
            <a:endCxn id="357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2"/>
          <p:cNvCxnSpPr>
            <a:stCxn id="376" idx="2"/>
            <a:endCxn id="379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22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1" name="Google Shape;391;p22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2" name="Google Shape;392;p22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" name="Google Shape;393;p22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4" name="Google Shape;394;p22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5" name="Google Shape;395;p22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6" name="Google Shape;396;p22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22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" name="Google Shape;398;p22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" name="Google Shape;399;p22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0" name="Google Shape;400;p22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1" name="Google Shape;401;p22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2" name="Google Shape;402;p22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3" name="Google Shape;403;p22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4" name="Google Shape;404;p22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5" name="Google Shape;405;p22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22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7" name="Google Shape;407;p22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 [see next slide]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23"/>
          <p:cNvCxnSpPr>
            <a:stCxn id="416" idx="3"/>
            <a:endCxn id="414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3"/>
          <p:cNvCxnSpPr>
            <a:stCxn id="418" idx="3"/>
            <a:endCxn id="414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7" name="Google Shape;427;p23"/>
          <p:cNvCxnSpPr>
            <a:stCxn id="419" idx="3"/>
            <a:endCxn id="420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3"/>
          <p:cNvCxnSpPr>
            <a:stCxn id="420" idx="3"/>
            <a:endCxn id="421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3"/>
          <p:cNvCxnSpPr>
            <a:stCxn id="423" idx="3"/>
            <a:endCxn id="424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3"/>
          <p:cNvCxnSpPr>
            <a:stCxn id="424" idx="3"/>
            <a:endCxn id="425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3"/>
          <p:cNvCxnSpPr>
            <a:stCxn id="421" idx="3"/>
            <a:endCxn id="422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3"/>
          <p:cNvCxnSpPr>
            <a:stCxn id="425" idx="3"/>
            <a:endCxn id="426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23"/>
          <p:cNvCxnSpPr>
            <a:stCxn id="422" idx="2"/>
            <a:endCxn id="426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3"/>
          <p:cNvCxnSpPr>
            <a:stCxn id="414" idx="3"/>
            <a:endCxn id="419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3"/>
          <p:cNvCxnSpPr>
            <a:stCxn id="414" idx="3"/>
            <a:endCxn id="423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3" name="Google Shape;443;p23"/>
          <p:cNvCxnSpPr>
            <a:stCxn id="437" idx="3"/>
            <a:endCxn id="438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3"/>
          <p:cNvCxnSpPr>
            <a:stCxn id="438" idx="3"/>
            <a:endCxn id="439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3"/>
          <p:cNvCxnSpPr>
            <a:stCxn id="440" idx="3"/>
            <a:endCxn id="441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3"/>
          <p:cNvCxnSpPr>
            <a:stCxn id="441" idx="3"/>
            <a:endCxn id="442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3"/>
          <p:cNvCxnSpPr>
            <a:stCxn id="439" idx="3"/>
            <a:endCxn id="416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3"/>
          <p:cNvCxnSpPr>
            <a:stCxn id="442" idx="3"/>
            <a:endCxn id="418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3"/>
          <p:cNvCxnSpPr>
            <a:stCxn id="437" idx="2"/>
            <a:endCxn id="440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2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2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3" name="Google Shape;453;p2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4" name="Google Shape;454;p2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5" name="Google Shape;455;p2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6" name="Google Shape;456;p2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7" name="Google Shape;457;p2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8" name="Google Shape;458;p2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9" name="Google Shape;459;p2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0" name="Google Shape;460;p2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1" name="Google Shape;461;p2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2" name="Google Shape;462;p2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3" name="Google Shape;463;p2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4" name="Google Shape;464;p2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5" name="Google Shape;465;p2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6" name="Google Shape;466;p2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7" name="Google Shape;467;p2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8" name="Google Shape;468;p2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6" name="Google Shape;476;p24"/>
          <p:cNvCxnSpPr>
            <a:stCxn id="477" idx="3"/>
            <a:endCxn id="475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4"/>
          <p:cNvCxnSpPr>
            <a:stCxn id="479" idx="3"/>
            <a:endCxn id="475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24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8" name="Google Shape;488;p24"/>
          <p:cNvCxnSpPr>
            <a:stCxn id="480" idx="3"/>
            <a:endCxn id="481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4"/>
          <p:cNvCxnSpPr>
            <a:stCxn id="481" idx="3"/>
            <a:endCxn id="482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4"/>
          <p:cNvCxnSpPr>
            <a:stCxn id="484" idx="3"/>
            <a:endCxn id="485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4"/>
          <p:cNvCxnSpPr>
            <a:stCxn id="485" idx="3"/>
            <a:endCxn id="486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4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4"/>
          <p:cNvCxnSpPr>
            <a:stCxn id="482" idx="3"/>
            <a:endCxn id="483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4"/>
          <p:cNvCxnSpPr>
            <a:stCxn id="486" idx="3"/>
            <a:endCxn id="487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4"/>
          <p:cNvCxnSpPr>
            <a:stCxn id="483" idx="2"/>
            <a:endCxn id="487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4"/>
          <p:cNvCxnSpPr>
            <a:stCxn id="475" idx="3"/>
            <a:endCxn id="480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24"/>
          <p:cNvCxnSpPr>
            <a:stCxn id="475" idx="3"/>
            <a:endCxn id="484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4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4" name="Google Shape;504;p24"/>
          <p:cNvCxnSpPr>
            <a:stCxn id="498" idx="3"/>
            <a:endCxn id="499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24"/>
          <p:cNvCxnSpPr>
            <a:stCxn id="499" idx="3"/>
            <a:endCxn id="500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4"/>
          <p:cNvCxnSpPr>
            <a:stCxn id="501" idx="3"/>
            <a:endCxn id="502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4"/>
          <p:cNvCxnSpPr>
            <a:stCxn id="502" idx="3"/>
            <a:endCxn id="503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4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4"/>
          <p:cNvCxnSpPr>
            <a:stCxn id="500" idx="3"/>
            <a:endCxn id="477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4"/>
          <p:cNvCxnSpPr>
            <a:stCxn id="503" idx="3"/>
            <a:endCxn id="479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4"/>
          <p:cNvCxnSpPr>
            <a:stCxn id="498" idx="2"/>
            <a:endCxn id="501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24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3" name="Google Shape;513;p24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4" name="Google Shape;514;p24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5" name="Google Shape;515;p24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6" name="Google Shape;516;p24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7" name="Google Shape;517;p24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8" name="Google Shape;518;p24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9" name="Google Shape;519;p24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0" name="Google Shape;520;p24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1" name="Google Shape;521;p24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2" name="Google Shape;522;p24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4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4" name="Google Shape;524;p24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5" name="Google Shape;525;p24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6" name="Google Shape;526;p24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7" name="Google Shape;527;p24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8" name="Google Shape;528;p24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29" name="Google Shape;529;p24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30" name="Google Shape;530;p24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24"/>
          <p:cNvCxnSpPr>
            <a:stCxn id="532" idx="3"/>
            <a:endCxn id="530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4"/>
          <p:cNvCxnSpPr>
            <a:stCxn id="534" idx="3"/>
            <a:endCxn id="530" idx="1"/>
          </p:cNvCxnSpPr>
          <p:nvPr/>
        </p:nvCxnSpPr>
        <p:spPr>
          <a:xfrm rot="10800000" flipH="1">
            <a:off x="3465515" y="42139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24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3" name="Google Shape;543;p24"/>
          <p:cNvCxnSpPr>
            <a:stCxn id="535" idx="3"/>
            <a:endCxn id="536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4"/>
          <p:cNvCxnSpPr>
            <a:stCxn id="536" idx="3"/>
            <a:endCxn id="537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4"/>
          <p:cNvCxnSpPr>
            <a:stCxn id="539" idx="3"/>
            <a:endCxn id="540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4"/>
          <p:cNvCxnSpPr>
            <a:stCxn id="540" idx="3"/>
            <a:endCxn id="541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4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4"/>
          <p:cNvCxnSpPr>
            <a:stCxn id="537" idx="3"/>
            <a:endCxn id="538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24"/>
          <p:cNvCxnSpPr>
            <a:stCxn id="541" idx="3"/>
            <a:endCxn id="542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24"/>
          <p:cNvCxnSpPr>
            <a:stCxn id="538" idx="2"/>
            <a:endCxn id="542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4"/>
          <p:cNvCxnSpPr>
            <a:stCxn id="530" idx="3"/>
            <a:endCxn id="535" idx="1"/>
          </p:cNvCxnSpPr>
          <p:nvPr/>
        </p:nvCxnSpPr>
        <p:spPr>
          <a:xfrm rot="10800000" flipH="1">
            <a:off x="4736023" y="3997225"/>
            <a:ext cx="926700" cy="21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4"/>
          <p:cNvCxnSpPr>
            <a:stCxn id="530" idx="3"/>
            <a:endCxn id="539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4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9" name="Google Shape;559;p24"/>
          <p:cNvCxnSpPr>
            <a:stCxn id="553" idx="3"/>
            <a:endCxn id="554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4"/>
          <p:cNvCxnSpPr>
            <a:stCxn id="554" idx="3"/>
            <a:endCxn id="555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4"/>
          <p:cNvCxnSpPr>
            <a:stCxn id="556" idx="3"/>
            <a:endCxn id="557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4"/>
          <p:cNvCxnSpPr>
            <a:stCxn id="557" idx="3"/>
            <a:endCxn id="558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4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4"/>
          <p:cNvCxnSpPr>
            <a:stCxn id="555" idx="3"/>
            <a:endCxn id="532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4"/>
          <p:cNvCxnSpPr>
            <a:stCxn id="558" idx="3"/>
            <a:endCxn id="534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4"/>
          <p:cNvCxnSpPr>
            <a:stCxn id="553" idx="2"/>
            <a:endCxn id="556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24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8" name="Google Shape;568;p24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9" name="Google Shape;569;p24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0" name="Google Shape;570;p24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1" name="Google Shape;571;p24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2" name="Google Shape;572;p24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3" name="Google Shape;573;p24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4" name="Google Shape;574;p24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5" name="Google Shape;575;p24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6" name="Google Shape;576;p24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7" name="Google Shape;577;p24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4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9" name="Google Shape;579;p24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0" name="Google Shape;580;p24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4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2" name="Google Shape;582;p24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3" name="Google Shape;583;p24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4" name="Google Shape;584;p24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5" name="Google Shape;585;p24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Tool for Finding the MST: Cut Property</a:t>
            </a:r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374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 i="1"/>
              <a:t>cut</a:t>
            </a:r>
            <a:r>
              <a:rPr lang="en"/>
              <a:t> is an assignment of a graph’s nodes to two non-empty sets.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 i="1"/>
              <a:t>crossing edge </a:t>
            </a:r>
            <a:r>
              <a:rPr lang="en"/>
              <a:t>is an edge which connects a node from one set to a node from the other set.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/>
              <a:t>Cut property:</a:t>
            </a:r>
            <a:r>
              <a:rPr lang="en"/>
              <a:t> Given any cut, minimum weight crossing edge is in the MST.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rest of today, we’ll assume edge weights are unique.</a:t>
            </a:r>
            <a:endParaRPr/>
          </a:p>
        </p:txBody>
      </p:sp>
      <p:pic>
        <p:nvPicPr>
          <p:cNvPr id="592" name="Google Shape;5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324796"/>
            <a:ext cx="412604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598" name="Google Shape;598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Exactly like Dijkstra’s runtime: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Insertions: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DecreasePriority: E, each costing O(log V) time.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structure not discussed in class.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runtime, assuming E &gt; V, we have O(E log V) runtime.</a:t>
            </a:r>
            <a:endParaRPr/>
          </a:p>
        </p:txBody>
      </p:sp>
      <p:graphicFrame>
        <p:nvGraphicFramePr>
          <p:cNvPr id="599" name="Google Shape;599;p26"/>
          <p:cNvGraphicFramePr/>
          <p:nvPr/>
        </p:nvGraphicFramePr>
        <p:xfrm>
          <a:off x="952500" y="338252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{FCFF3D86-A8F8-40A1-B4E3-D5C4F0C2517A}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 priority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Do DFS from 0 (arbitrary vertex).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 going until you see a marked vertex.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Potential danger: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looks back at 0 and sees marked.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Solution: Just don’t count the node you came from.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E) -- do study guide problems to reinforce this.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some cleverness, can give a tighter bound of O(V).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4" name="Google Shape;54;p9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5" name="Google Shape;55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6" name="Google Shape;56;p9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7" name="Google Shape;57;p9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8" name="Google Shape;58;p9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9" name="Google Shape;59;p9"/>
          <p:cNvCxnSpPr>
            <a:stCxn id="58" idx="2"/>
            <a:endCxn id="57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9"/>
          <p:cNvCxnSpPr>
            <a:stCxn id="56" idx="2"/>
            <a:endCxn id="57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9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2" name="Google Shape;62;p9"/>
          <p:cNvCxnSpPr>
            <a:stCxn id="61" idx="3"/>
            <a:endCxn id="53" idx="1"/>
          </p:cNvCxnSpPr>
          <p:nvPr/>
        </p:nvCxnSpPr>
        <p:spPr>
          <a:xfrm rot="10800000" flipH="1">
            <a:off x="5490325" y="1928239"/>
            <a:ext cx="554700" cy="444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9"/>
          <p:cNvCxnSpPr>
            <a:stCxn id="61" idx="3"/>
            <a:endCxn id="54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9"/>
          <p:cNvCxnSpPr>
            <a:stCxn id="56" idx="3"/>
            <a:endCxn id="58" idx="1"/>
          </p:cNvCxnSpPr>
          <p:nvPr/>
        </p:nvCxnSpPr>
        <p:spPr>
          <a:xfrm rot="10800000" flipH="1">
            <a:off x="7414331" y="2249995"/>
            <a:ext cx="908100" cy="16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>
            <a:stCxn id="53" idx="3"/>
            <a:endCxn id="55" idx="1"/>
          </p:cNvCxnSpPr>
          <p:nvPr/>
        </p:nvCxnSpPr>
        <p:spPr>
          <a:xfrm rot="10800000" flipH="1">
            <a:off x="6432390" y="1689076"/>
            <a:ext cx="485100" cy="239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>
            <a:stCxn id="58" idx="0"/>
            <a:endCxn id="55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Action: http://yellkey.com</a:t>
            </a:r>
            <a:r>
              <a:rPr lang="en">
                <a:solidFill>
                  <a:srgbClr val="38761D"/>
                </a:solidFill>
              </a:rPr>
              <a:t>/drive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05" name="Google Shape;605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Which edge is the minimum weight edge crossing the cut {2, 3, 5, 6}?</a:t>
            </a:r>
            <a:endParaRPr dirty="0"/>
          </a:p>
        </p:txBody>
      </p:sp>
      <p:sp>
        <p:nvSpPr>
          <p:cNvPr id="606" name="Google Shape;606;p27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7" name="Google Shape;6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</a:t>
            </a:r>
            <a:endParaRPr/>
          </a:p>
        </p:txBody>
      </p:sp>
      <p:sp>
        <p:nvSpPr>
          <p:cNvPr id="613" name="Google Shape;613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0-2. Must be part of the MST!</a:t>
            </a:r>
            <a:endParaRPr/>
          </a:p>
        </p:txBody>
      </p:sp>
      <p:sp>
        <p:nvSpPr>
          <p:cNvPr id="614" name="Google Shape;614;p28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5" name="Google Shape;6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6" name="Google Shape;616;p28"/>
          <p:cNvCxnSpPr/>
          <p:nvPr/>
        </p:nvCxnSpPr>
        <p:spPr>
          <a:xfrm rot="10800000" flipH="1">
            <a:off x="3662675" y="2950550"/>
            <a:ext cx="839400" cy="330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Proof</a:t>
            </a:r>
            <a:endParaRPr/>
          </a:p>
        </p:txBody>
      </p:sp>
      <p:sp>
        <p:nvSpPr>
          <p:cNvPr id="622" name="Google Shape;622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the minimum crossing edge </a:t>
            </a:r>
            <a:r>
              <a:rPr lang="en" i="1"/>
              <a:t>e</a:t>
            </a:r>
            <a:r>
              <a:rPr lang="en"/>
              <a:t> were not in the MST.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Adding </a:t>
            </a:r>
            <a:r>
              <a:rPr lang="en" i="1"/>
              <a:t>e</a:t>
            </a:r>
            <a:r>
              <a:rPr lang="en"/>
              <a:t> to the MST creates a cycle.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other edge </a:t>
            </a:r>
            <a:r>
              <a:rPr lang="en" i="1"/>
              <a:t>f</a:t>
            </a:r>
            <a:r>
              <a:rPr lang="en"/>
              <a:t> must also be a crossing edge.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f and adding e is a lower weight spanning 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Contradiction! </a:t>
            </a:r>
            <a:endParaRPr/>
          </a:p>
        </p:txBody>
      </p:sp>
      <p:pic>
        <p:nvPicPr>
          <p:cNvPr id="623" name="Google Shape;6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2263550"/>
            <a:ext cx="5372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MST Finding Algorithm</a:t>
            </a:r>
            <a:endParaRPr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with no edges in the MST.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cut that has no crossing edges in the MST.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smallest crossing edge to the MST.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should work, but we need some way of finding a cut with no crossing edges!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isn’t a very good idea.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Prim’s Algorithm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</a:t>
            </a:r>
            <a:endParaRPr/>
          </a:p>
        </p:txBody>
      </p:sp>
      <p:sp>
        <p:nvSpPr>
          <p:cNvPr id="640" name="Google Shape;640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Start from some arbitrary start node.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Repeatedly add shortest edge (mark black) that has one node inside the MST under construction.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Repeat until V-1 edges.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Conceptual Prim’s Algorithm Demo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Why does Prim’s work? Special case of generic algorithm.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Suppose we add edge e = v-&gt;w.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Side 1 of cut is all vertices connected to start, side 2 is all the others.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 crossing edge is black (all connected edges on side 1).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 crossing edge has lower weight (consider in increasing order).</a:t>
            </a:r>
            <a:endParaRPr dirty="0"/>
          </a:p>
        </p:txBody>
      </p:sp>
      <p:pic>
        <p:nvPicPr>
          <p:cNvPr id="641" name="Google Shape;6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150" y="1398841"/>
            <a:ext cx="2590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body" idx="1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pic>
        <p:nvPicPr>
          <p:cNvPr id="648" name="Google Shape;648;p33" descr="Prim's Algorithm Demo created by Kevin Wayne and Bob Sedgewick of Princeton University.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3"/>
          <p:cNvSpPr txBox="1">
            <a:spLocks noGrp="1"/>
          </p:cNvSpPr>
          <p:nvPr>
            <p:ph type="body" idx="1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pic>
        <p:nvPicPr>
          <p:cNvPr id="650" name="Google Shape;650;p33" descr="Dijkstra's Algorithm Demo created by Kevin Wayne and Bob Sedgewick of Princeton University." title="Dijkstra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744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3"/>
          <p:cNvSpPr txBox="1">
            <a:spLocks noGrp="1"/>
          </p:cNvSpPr>
          <p:nvPr>
            <p:ph type="body" idx="1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Implementation </a:t>
            </a:r>
            <a:endParaRPr/>
          </a:p>
        </p:txBody>
      </p:sp>
      <p:sp>
        <p:nvSpPr>
          <p:cNvPr id="657" name="Google Shape;657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20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natural implementation of the conceptual version of Prim’s algorithm is highly inefficient.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Iterating over purple edges shown is unnecessary and slow.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Can use some cleverness and a PQ to speed things up.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Realistic Implementation Demo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en" dirty="0"/>
              <a:t>)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Very similar to Dijkstra’s!</a:t>
            </a:r>
            <a:endParaRPr dirty="0"/>
          </a:p>
        </p:txBody>
      </p:sp>
      <p:sp>
        <p:nvSpPr>
          <p:cNvPr id="658" name="Google Shape;658;p34"/>
          <p:cNvSpPr/>
          <p:nvPr/>
        </p:nvSpPr>
        <p:spPr>
          <a:xfrm>
            <a:off x="5186290" y="27501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59" name="Google Shape;659;p34"/>
          <p:cNvSpPr/>
          <p:nvPr/>
        </p:nvSpPr>
        <p:spPr>
          <a:xfrm>
            <a:off x="5135937" y="43046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60" name="Google Shape;660;p34"/>
          <p:cNvSpPr/>
          <p:nvPr/>
        </p:nvSpPr>
        <p:spPr>
          <a:xfrm>
            <a:off x="7069891" y="20702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61" name="Google Shape;661;p34"/>
          <p:cNvSpPr/>
          <p:nvPr/>
        </p:nvSpPr>
        <p:spPr>
          <a:xfrm>
            <a:off x="6996694" y="35273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62" name="Google Shape;662;p34"/>
          <p:cNvSpPr/>
          <p:nvPr/>
        </p:nvSpPr>
        <p:spPr>
          <a:xfrm>
            <a:off x="7263466" y="45854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63" name="Google Shape;663;p34"/>
          <p:cNvSpPr/>
          <p:nvPr/>
        </p:nvSpPr>
        <p:spPr>
          <a:xfrm>
            <a:off x="8587080" y="32961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64" name="Google Shape;664;p34"/>
          <p:cNvCxnSpPr>
            <a:stCxn id="658" idx="2"/>
            <a:endCxn id="659" idx="0"/>
          </p:cNvCxnSpPr>
          <p:nvPr/>
        </p:nvCxnSpPr>
        <p:spPr>
          <a:xfrm flipH="1">
            <a:off x="5329540" y="30546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4"/>
          <p:cNvCxnSpPr>
            <a:stCxn id="658" idx="3"/>
            <a:endCxn id="661" idx="1"/>
          </p:cNvCxnSpPr>
          <p:nvPr/>
        </p:nvCxnSpPr>
        <p:spPr>
          <a:xfrm>
            <a:off x="5573590" y="29023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4"/>
          <p:cNvCxnSpPr>
            <a:stCxn id="660" idx="2"/>
            <a:endCxn id="661" idx="0"/>
          </p:cNvCxnSpPr>
          <p:nvPr/>
        </p:nvCxnSpPr>
        <p:spPr>
          <a:xfrm flipH="1">
            <a:off x="7190341" y="23747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34"/>
          <p:cNvCxnSpPr>
            <a:stCxn id="663" idx="2"/>
            <a:endCxn id="662" idx="3"/>
          </p:cNvCxnSpPr>
          <p:nvPr/>
        </p:nvCxnSpPr>
        <p:spPr>
          <a:xfrm flipH="1">
            <a:off x="7650630" y="36006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34"/>
          <p:cNvCxnSpPr>
            <a:stCxn id="661" idx="2"/>
            <a:endCxn id="662" idx="0"/>
          </p:cNvCxnSpPr>
          <p:nvPr/>
        </p:nvCxnSpPr>
        <p:spPr>
          <a:xfrm>
            <a:off x="7190344" y="3831870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34"/>
          <p:cNvCxnSpPr>
            <a:stCxn id="659" idx="3"/>
            <a:endCxn id="662" idx="1"/>
          </p:cNvCxnSpPr>
          <p:nvPr/>
        </p:nvCxnSpPr>
        <p:spPr>
          <a:xfrm>
            <a:off x="5523237" y="4456875"/>
            <a:ext cx="1740300" cy="280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34"/>
          <p:cNvSpPr/>
          <p:nvPr/>
        </p:nvSpPr>
        <p:spPr>
          <a:xfrm>
            <a:off x="3596025" y="36441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71" name="Google Shape;671;p34"/>
          <p:cNvCxnSpPr>
            <a:stCxn id="670" idx="3"/>
            <a:endCxn id="658" idx="1"/>
          </p:cNvCxnSpPr>
          <p:nvPr/>
        </p:nvCxnSpPr>
        <p:spPr>
          <a:xfrm rot="10800000" flipH="1">
            <a:off x="3983325" y="29024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34"/>
          <p:cNvSpPr txBox="1"/>
          <p:nvPr/>
        </p:nvSpPr>
        <p:spPr>
          <a:xfrm>
            <a:off x="3320193" y="35827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73" name="Google Shape;673;p34"/>
          <p:cNvCxnSpPr>
            <a:stCxn id="670" idx="3"/>
            <a:endCxn id="659" idx="1"/>
          </p:cNvCxnSpPr>
          <p:nvPr/>
        </p:nvCxnSpPr>
        <p:spPr>
          <a:xfrm>
            <a:off x="3983325" y="37964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4"/>
          <p:cNvCxnSpPr>
            <a:stCxn id="661" idx="3"/>
            <a:endCxn id="663" idx="1"/>
          </p:cNvCxnSpPr>
          <p:nvPr/>
        </p:nvCxnSpPr>
        <p:spPr>
          <a:xfrm rot="10800000" flipH="1">
            <a:off x="7383994" y="3448320"/>
            <a:ext cx="1203000" cy="231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8" idx="3"/>
            <a:endCxn id="660" idx="1"/>
          </p:cNvCxnSpPr>
          <p:nvPr/>
        </p:nvCxnSpPr>
        <p:spPr>
          <a:xfrm rot="10800000" flipH="1">
            <a:off x="5573590" y="2222551"/>
            <a:ext cx="1496400" cy="679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34"/>
          <p:cNvSpPr/>
          <p:nvPr/>
        </p:nvSpPr>
        <p:spPr>
          <a:xfrm>
            <a:off x="5218190" y="34831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77" name="Google Shape;677;p34"/>
          <p:cNvCxnSpPr>
            <a:stCxn id="663" idx="0"/>
            <a:endCxn id="660" idx="3"/>
          </p:cNvCxnSpPr>
          <p:nvPr/>
        </p:nvCxnSpPr>
        <p:spPr>
          <a:xfrm rot="10800000">
            <a:off x="7457130" y="22224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34"/>
          <p:cNvSpPr/>
          <p:nvPr/>
        </p:nvSpPr>
        <p:spPr>
          <a:xfrm>
            <a:off x="4447398" y="32339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79" name="Google Shape;679;p34"/>
          <p:cNvSpPr/>
          <p:nvPr/>
        </p:nvSpPr>
        <p:spPr>
          <a:xfrm>
            <a:off x="4371198" y="39411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0" name="Google Shape;680;p34"/>
          <p:cNvSpPr/>
          <p:nvPr/>
        </p:nvSpPr>
        <p:spPr>
          <a:xfrm>
            <a:off x="6208400" y="44548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81" name="Google Shape;681;p34"/>
          <p:cNvSpPr/>
          <p:nvPr/>
        </p:nvSpPr>
        <p:spPr>
          <a:xfrm>
            <a:off x="6158702" y="31733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2" name="Google Shape;682;p34"/>
          <p:cNvSpPr/>
          <p:nvPr/>
        </p:nvSpPr>
        <p:spPr>
          <a:xfrm>
            <a:off x="7137114" y="27850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83" name="Google Shape;683;p34"/>
          <p:cNvSpPr/>
          <p:nvPr/>
        </p:nvSpPr>
        <p:spPr>
          <a:xfrm>
            <a:off x="6118417" y="24250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84" name="Google Shape;684;p34"/>
          <p:cNvSpPr/>
          <p:nvPr/>
        </p:nvSpPr>
        <p:spPr>
          <a:xfrm>
            <a:off x="7859089" y="3437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5" name="Google Shape;685;p34"/>
          <p:cNvSpPr/>
          <p:nvPr/>
        </p:nvSpPr>
        <p:spPr>
          <a:xfrm>
            <a:off x="8121147" y="40273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6" name="Google Shape;686;p34"/>
          <p:cNvSpPr/>
          <p:nvPr/>
        </p:nvSpPr>
        <p:spPr>
          <a:xfrm>
            <a:off x="7992472" y="26496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7" name="Google Shape;687;p34"/>
          <p:cNvSpPr/>
          <p:nvPr/>
        </p:nvSpPr>
        <p:spPr>
          <a:xfrm>
            <a:off x="7153953" y="40179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88" name="Google Shape;688;p34"/>
          <p:cNvCxnSpPr>
            <a:stCxn id="661" idx="1"/>
            <a:endCxn id="659" idx="3"/>
          </p:cNvCxnSpPr>
          <p:nvPr/>
        </p:nvCxnSpPr>
        <p:spPr>
          <a:xfrm flipH="1">
            <a:off x="5523094" y="36796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34"/>
          <p:cNvSpPr/>
          <p:nvPr/>
        </p:nvSpPr>
        <p:spPr>
          <a:xfrm>
            <a:off x="6140490" y="3931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695" name="Google Shape;695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5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and Dijkstra’s algorithms are exactly the same, except Dijkstra’s considers “distance from the source”, and Prim’s considers “distance from the tree.”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order: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algorithm visits vertices in order of distance from the source.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Prim’s algorithm visits vertices in order of distance from the MST under construction.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Relaxation: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Dijkstra’s considers an edge better based on distance to source.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Prim’s considers an edge better based on distance to tree.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702" name="Google Shape;702;p36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36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704" name="Google Shape;704;p36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5" name="Google Shape;705;p36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706" name="Google Shape;706;p36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7" name="Google Shape;707;p36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WeightedQuickUnionUF object.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each edge, check if the two vertices are connected.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union them.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so, there is a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 log* V) if we have path compression.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4" name="Google Shape;74;p10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5" name="Google Shape;75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6" name="Google Shape;76;p10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7" name="Google Shape;77;p10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8" name="Google Shape;78;p10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9" name="Google Shape;79;p10"/>
          <p:cNvCxnSpPr>
            <a:stCxn id="78" idx="2"/>
            <a:endCxn id="77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0"/>
          <p:cNvCxnSpPr>
            <a:stCxn id="76" idx="2"/>
            <a:endCxn id="77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0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2" name="Google Shape;82;p10"/>
          <p:cNvCxnSpPr>
            <a:stCxn id="81" idx="3"/>
            <a:endCxn id="73" idx="1"/>
          </p:cNvCxnSpPr>
          <p:nvPr/>
        </p:nvCxnSpPr>
        <p:spPr>
          <a:xfrm rot="10800000" flipH="1">
            <a:off x="5490325" y="1928239"/>
            <a:ext cx="554700" cy="444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0"/>
          <p:cNvCxnSpPr>
            <a:stCxn id="81" idx="3"/>
            <a:endCxn id="74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0"/>
          <p:cNvCxnSpPr>
            <a:stCxn id="76" idx="3"/>
            <a:endCxn id="78" idx="1"/>
          </p:cNvCxnSpPr>
          <p:nvPr/>
        </p:nvCxnSpPr>
        <p:spPr>
          <a:xfrm rot="10800000" flipH="1">
            <a:off x="7414331" y="2249995"/>
            <a:ext cx="908100" cy="16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0"/>
          <p:cNvCxnSpPr>
            <a:stCxn id="73" idx="3"/>
            <a:endCxn id="75" idx="1"/>
          </p:cNvCxnSpPr>
          <p:nvPr/>
        </p:nvCxnSpPr>
        <p:spPr>
          <a:xfrm rot="10800000" flipH="1">
            <a:off x="6432390" y="1689076"/>
            <a:ext cx="485100" cy="239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0"/>
          <p:cNvCxnSpPr>
            <a:stCxn id="78" idx="0"/>
            <a:endCxn id="75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EFEFEF"/>
              </a:highlight>
            </a:endParaRPr>
          </a:p>
        </p:txBody>
      </p:sp>
      <p:sp>
        <p:nvSpPr>
          <p:cNvPr id="713" name="Google Shape;713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715" name="Google Shape;715;p37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37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7" name="Google Shape;717;p37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718" name="Google Shape;718;p37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719" name="Google Shape;719;p37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0" name="Google Shape;720;p37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721" name="Google Shape;721;p37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2" name="Google Shape;722;p37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8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EFEFEF"/>
              </a:highlight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Runtime</a:t>
            </a:r>
            <a:endParaRPr/>
          </a:p>
        </p:txBody>
      </p:sp>
      <p:sp>
        <p:nvSpPr>
          <p:cNvPr id="736" name="Google Shape;736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V).</a:t>
            </a:r>
            <a:endParaRPr/>
          </a:p>
        </p:txBody>
      </p:sp>
      <p:graphicFrame>
        <p:nvGraphicFramePr>
          <p:cNvPr id="737" name="Google Shape;737;p39"/>
          <p:cNvGraphicFramePr/>
          <p:nvPr/>
        </p:nvGraphicFramePr>
        <p:xfrm>
          <a:off x="1302600" y="3507200"/>
          <a:ext cx="6238400" cy="1584840"/>
        </p:xfrm>
        <a:graphic>
          <a:graphicData uri="http://schemas.openxmlformats.org/drawingml/2006/table">
            <a:tbl>
              <a:tblPr>
                <a:noFill/>
                <a:tableStyleId>{FCFF3D86-A8F8-40A1-B4E3-D5C4F0C2517A}</a:tableStyleId>
              </a:tblPr>
              <a:tblGrid>
                <a:gridCol w="18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Kruskal’s Algorithm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748" name="Google Shape;748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Initially mark all edges gray.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edges in increasing order of weight.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edge to MST (mark black) unless doing so creates a cycle.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 Kruskal’s Algorithm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Kruskal’s Algorithm Implementation Demo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Why does Kruskal’s work? Special case of generic MST algorithm.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add edge e = v-&gt;w.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Side 1 of cut is all vertices connected to v, side 2 is everything else.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is black (since we don’t allow cycles).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has lower weight (consider in increasing order).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9" name="Google Shape;7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179" y="1216896"/>
            <a:ext cx="2905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</a:t>
            </a:r>
            <a:endParaRPr/>
          </a:p>
        </p:txBody>
      </p:sp>
      <p:pic>
        <p:nvPicPr>
          <p:cNvPr id="755" name="Google Shape;755;p42" descr="Prim's Algorithm Demo created by Kevin Wayne and Bob Sedgewick of Princeton University.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2" descr="Demo of Kruskal's algorithm produced by Kevin Wayne and Bob Sedgewick at Princeton University." title="Kruskal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67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 txBox="1">
            <a:spLocks noGrp="1"/>
          </p:cNvSpPr>
          <p:nvPr>
            <p:ph type="body" idx="1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758" name="Google Shape;758;p42"/>
          <p:cNvSpPr txBox="1">
            <a:spLocks noGrp="1"/>
          </p:cNvSpPr>
          <p:nvPr>
            <p:ph type="body" idx="1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  <p:sp>
        <p:nvSpPr>
          <p:cNvPr id="759" name="Google Shape;759;p42"/>
          <p:cNvSpPr txBox="1">
            <a:spLocks noGrp="1"/>
          </p:cNvSpPr>
          <p:nvPr>
            <p:ph type="body" idx="1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766" name="Google Shape;766;p43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772" name="Google Shape;772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9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If we use a pre-sorted list of edges (instead of a PQ), then we can simply iterate through the list in O(E) time, so overall runtime is O(E + V log*V + E log* V) = O(E log*V).</a:t>
            </a:r>
            <a:endParaRPr/>
          </a:p>
        </p:txBody>
      </p:sp>
      <p:graphicFrame>
        <p:nvGraphicFramePr>
          <p:cNvPr id="773" name="Google Shape;773;p44"/>
          <p:cNvGraphicFramePr/>
          <p:nvPr/>
        </p:nvGraphicFramePr>
        <p:xfrm>
          <a:off x="952500" y="14155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{FCFF3D86-A8F8-40A1-B4E3-D5C4F0C2517A}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74" name="Google Shape;774;p44"/>
          <p:cNvCxnSpPr/>
          <p:nvPr/>
        </p:nvCxnSpPr>
        <p:spPr>
          <a:xfrm>
            <a:off x="6244200" y="1278400"/>
            <a:ext cx="566100" cy="725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44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781" name="Google Shape;781;p45"/>
          <p:cNvSpPr txBox="1">
            <a:spLocks noGrp="1"/>
          </p:cNvSpPr>
          <p:nvPr>
            <p:ph type="body" idx="1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log* V)?</a:t>
            </a:r>
            <a:endParaRPr/>
          </a:p>
        </p:txBody>
      </p:sp>
      <p:graphicFrame>
        <p:nvGraphicFramePr>
          <p:cNvPr id="782" name="Google Shape;782;p45"/>
          <p:cNvGraphicFramePr/>
          <p:nvPr/>
        </p:nvGraphicFramePr>
        <p:xfrm>
          <a:off x="890700" y="975950"/>
          <a:ext cx="7239000" cy="2621130"/>
        </p:xfrm>
        <a:graphic>
          <a:graphicData uri="http://schemas.openxmlformats.org/drawingml/2006/table">
            <a:tbl>
              <a:tblPr>
                <a:noFill/>
                <a:tableStyleId>{FCFF3D86-A8F8-40A1-B4E3-D5C4F0C2517A}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7639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788" name="Google Shape;788;p46"/>
          <p:cNvGraphicFramePr/>
          <p:nvPr/>
        </p:nvGraphicFramePr>
        <p:xfrm>
          <a:off x="723900" y="876300"/>
          <a:ext cx="7818825" cy="3657360"/>
        </p:xfrm>
        <a:graphic>
          <a:graphicData uri="http://schemas.openxmlformats.org/drawingml/2006/table">
            <a:tbl>
              <a:tblPr>
                <a:noFill/>
                <a:tableStyleId>{73749125-2C3E-4C1A-B3F1-6A433B84F93E}</a:tableStyleId>
              </a:tblPr>
              <a:tblGrid>
                <a:gridCol w="26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discovered by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log V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log* V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Fredman-Tarjan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(log* 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Gabow-Galil-Spencer-Tarjan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lang="en" sz="18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 log α(V)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lang="en" sz="18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(</a:t>
                      </a:r>
                      <a:r>
                        <a:rPr lang="en" sz="1800" i="1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link</a:t>
                      </a: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Pettie-Ramachandran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9" name="Google Shape;789;p46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61925" y="2688525"/>
            <a:ext cx="88719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26: Minimum Spanning Trees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MST, Cut Property, Generic MST Algorithm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Prim’s Algorithm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Kruskal’s Algorithm</a:t>
            </a:r>
            <a:br>
              <a:rPr lang="en"/>
            </a:b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0" y="316525"/>
            <a:ext cx="3148476" cy="2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95" name="Google Shape;795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 fire: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http://www.miamidade.gov/fire/library/hotlines/2011-december_files/tree-fire.jpg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Bicycle routes in Seattle: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https://www.flickr.com/photos/ewedistrict/21980840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Cancer MST: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http://www.bccrc.ca/ci/ta01_archlevel.html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780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lang="en" b="1"/>
              <a:t>undirected</a:t>
            </a:r>
            <a:r>
              <a:rPr lang="en"/>
              <a:t> graph, a </a:t>
            </a:r>
            <a:r>
              <a:rPr lang="en" b="1" i="1"/>
              <a:t>spanning tree </a:t>
            </a:r>
            <a:r>
              <a:rPr lang="en"/>
              <a:t>T is a subgraph of G, where 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connected.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acyclic.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Includes all of the vertices.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spanning 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spanning tree of minimum total weight.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Directly connecting buildings by power lines.</a:t>
            </a:r>
            <a:endParaRPr sz="2000"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2333525" y="1106275"/>
            <a:ext cx="207300" cy="630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2601452" y="11062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3789410" y="1693989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3599800" y="1777250"/>
            <a:ext cx="207300" cy="245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>
            <a:stCxn id="111" idx="2"/>
            <a:endCxn id="115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3"/>
          <p:cNvCxnSpPr>
            <a:stCxn id="111" idx="0"/>
            <a:endCxn id="112" idx="1"/>
          </p:cNvCxnSpPr>
          <p:nvPr/>
        </p:nvCxnSpPr>
        <p:spPr>
          <a:xfrm rot="10800000" flipH="1">
            <a:off x="359838" y="910263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3"/>
          <p:cNvCxnSpPr>
            <a:stCxn id="112" idx="3"/>
            <a:endCxn id="113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stCxn id="113" idx="3"/>
            <a:endCxn id="116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stCxn id="116" idx="2"/>
            <a:endCxn id="114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3"/>
          <p:cNvCxnSpPr>
            <a:stCxn id="115" idx="3"/>
            <a:endCxn id="117" idx="1"/>
          </p:cNvCxnSpPr>
          <p:nvPr/>
        </p:nvCxnSpPr>
        <p:spPr>
          <a:xfrm rot="10800000" flipH="1">
            <a:off x="1302813" y="1682438"/>
            <a:ext cx="439200" cy="8478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>
            <a:stCxn id="117" idx="3"/>
            <a:endCxn id="114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>
            <a:stCxn id="115" idx="3"/>
            <a:endCxn id="114" idx="1"/>
          </p:cNvCxnSpPr>
          <p:nvPr/>
        </p:nvCxnSpPr>
        <p:spPr>
          <a:xfrm rot="10800000" flipH="1">
            <a:off x="1302813" y="2529038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3"/>
          <p:cNvCxnSpPr>
            <a:stCxn id="112" idx="2"/>
            <a:endCxn id="117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3"/>
          <p:cNvCxnSpPr>
            <a:stCxn id="117" idx="0"/>
            <a:endCxn id="113" idx="2"/>
          </p:cNvCxnSpPr>
          <p:nvPr/>
        </p:nvCxnSpPr>
        <p:spPr>
          <a:xfrm rot="10800000" flipH="1">
            <a:off x="1935088" y="1175763"/>
            <a:ext cx="1138800" cy="31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stCxn id="117" idx="3"/>
            <a:endCxn id="116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/>
          <p:cNvCxnSpPr>
            <a:stCxn id="129" idx="2"/>
            <a:endCxn id="133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/>
          <p:cNvCxnSpPr>
            <a:stCxn id="129" idx="0"/>
            <a:endCxn id="130" idx="1"/>
          </p:cNvCxnSpPr>
          <p:nvPr/>
        </p:nvCxnSpPr>
        <p:spPr>
          <a:xfrm rot="10800000" flipH="1">
            <a:off x="5064263" y="921150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/>
          <p:cNvCxnSpPr>
            <a:stCxn id="130" idx="3"/>
            <a:endCxn id="131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3"/>
          <p:cNvCxnSpPr>
            <a:stCxn id="131" idx="3"/>
            <a:endCxn id="134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3"/>
          <p:cNvCxnSpPr>
            <a:stCxn id="134" idx="2"/>
            <a:endCxn id="132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>
            <a:stCxn id="133" idx="3"/>
            <a:endCxn id="135" idx="1"/>
          </p:cNvCxnSpPr>
          <p:nvPr/>
        </p:nvCxnSpPr>
        <p:spPr>
          <a:xfrm rot="10800000" flipH="1">
            <a:off x="6007238" y="1693325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3"/>
          <p:cNvCxnSpPr>
            <a:stCxn id="135" idx="3"/>
            <a:endCxn id="132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3"/>
          <p:cNvCxnSpPr>
            <a:stCxn id="133" idx="3"/>
            <a:endCxn id="132" idx="1"/>
          </p:cNvCxnSpPr>
          <p:nvPr/>
        </p:nvCxnSpPr>
        <p:spPr>
          <a:xfrm rot="10800000" flipH="1">
            <a:off x="6007238" y="2539925"/>
            <a:ext cx="11919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>
            <a:stCxn id="130" idx="2"/>
            <a:endCxn id="135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stCxn id="135" idx="0"/>
            <a:endCxn id="131" idx="2"/>
          </p:cNvCxnSpPr>
          <p:nvPr/>
        </p:nvCxnSpPr>
        <p:spPr>
          <a:xfrm rot="10800000" flipH="1">
            <a:off x="6639513" y="1186650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3"/>
          <p:cNvCxnSpPr>
            <a:stCxn id="135" idx="3"/>
            <a:endCxn id="134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are Spanning Trees?        http://yellkey.com</a:t>
            </a:r>
            <a:r>
              <a:rPr lang="en">
                <a:solidFill>
                  <a:srgbClr val="38761D"/>
                </a:solidFill>
              </a:rPr>
              <a:t>/now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4"/>
          <p:cNvCxnSpPr>
            <a:stCxn id="152" idx="2"/>
            <a:endCxn id="156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4"/>
          <p:cNvCxnSpPr>
            <a:stCxn id="152" idx="0"/>
            <a:endCxn id="153" idx="1"/>
          </p:cNvCxnSpPr>
          <p:nvPr/>
        </p:nvCxnSpPr>
        <p:spPr>
          <a:xfrm rot="10800000" flipH="1">
            <a:off x="359838" y="910263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4"/>
          <p:cNvCxnSpPr>
            <a:stCxn id="153" idx="3"/>
            <a:endCxn id="154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4"/>
          <p:cNvCxnSpPr>
            <a:stCxn id="154" idx="3"/>
            <a:endCxn id="157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4"/>
          <p:cNvCxnSpPr>
            <a:stCxn id="157" idx="2"/>
            <a:endCxn id="155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>
            <a:stCxn id="156" idx="3"/>
            <a:endCxn id="158" idx="1"/>
          </p:cNvCxnSpPr>
          <p:nvPr/>
        </p:nvCxnSpPr>
        <p:spPr>
          <a:xfrm rot="10800000" flipH="1">
            <a:off x="1302813" y="1682438"/>
            <a:ext cx="439200" cy="8478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4"/>
          <p:cNvCxnSpPr>
            <a:stCxn id="158" idx="3"/>
            <a:endCxn id="155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4"/>
          <p:cNvCxnSpPr>
            <a:stCxn id="156" idx="3"/>
            <a:endCxn id="155" idx="1"/>
          </p:cNvCxnSpPr>
          <p:nvPr/>
        </p:nvCxnSpPr>
        <p:spPr>
          <a:xfrm rot="10800000" flipH="1">
            <a:off x="1302813" y="2529038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4"/>
          <p:cNvCxnSpPr>
            <a:stCxn id="153" idx="2"/>
            <a:endCxn id="158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4"/>
          <p:cNvCxnSpPr>
            <a:stCxn id="158" idx="0"/>
            <a:endCxn id="154" idx="2"/>
          </p:cNvCxnSpPr>
          <p:nvPr/>
        </p:nvCxnSpPr>
        <p:spPr>
          <a:xfrm rot="10800000" flipH="1">
            <a:off x="1935088" y="1175763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4"/>
          <p:cNvCxnSpPr>
            <a:stCxn id="158" idx="3"/>
            <a:endCxn id="157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4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4"/>
          <p:cNvCxnSpPr>
            <a:stCxn id="170" idx="2"/>
            <a:endCxn id="174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4"/>
          <p:cNvCxnSpPr>
            <a:stCxn id="170" idx="0"/>
            <a:endCxn id="171" idx="1"/>
          </p:cNvCxnSpPr>
          <p:nvPr/>
        </p:nvCxnSpPr>
        <p:spPr>
          <a:xfrm rot="10800000" flipH="1">
            <a:off x="5064263" y="921150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4"/>
          <p:cNvCxnSpPr>
            <a:stCxn id="171" idx="3"/>
            <a:endCxn id="172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4"/>
          <p:cNvCxnSpPr>
            <a:stCxn id="172" idx="3"/>
            <a:endCxn id="175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4"/>
          <p:cNvCxnSpPr>
            <a:stCxn id="175" idx="2"/>
            <a:endCxn id="173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4"/>
          <p:cNvCxnSpPr>
            <a:stCxn id="174" idx="3"/>
            <a:endCxn id="176" idx="1"/>
          </p:cNvCxnSpPr>
          <p:nvPr/>
        </p:nvCxnSpPr>
        <p:spPr>
          <a:xfrm rot="10800000" flipH="1">
            <a:off x="6007238" y="1693325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4"/>
          <p:cNvCxnSpPr>
            <a:stCxn id="176" idx="3"/>
            <a:endCxn id="173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4"/>
          <p:cNvCxnSpPr>
            <a:stCxn id="174" idx="3"/>
            <a:endCxn id="173" idx="1"/>
          </p:cNvCxnSpPr>
          <p:nvPr/>
        </p:nvCxnSpPr>
        <p:spPr>
          <a:xfrm rot="10800000" flipH="1">
            <a:off x="6007238" y="2539925"/>
            <a:ext cx="11919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4"/>
          <p:cNvCxnSpPr>
            <a:stCxn id="171" idx="2"/>
            <a:endCxn id="176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4"/>
          <p:cNvCxnSpPr>
            <a:stCxn id="176" idx="0"/>
            <a:endCxn id="172" idx="2"/>
          </p:cNvCxnSpPr>
          <p:nvPr/>
        </p:nvCxnSpPr>
        <p:spPr>
          <a:xfrm rot="10800000" flipH="1">
            <a:off x="6639513" y="1186650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4"/>
          <p:cNvCxnSpPr>
            <a:stCxn id="176" idx="3"/>
            <a:endCxn id="175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4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14"/>
          <p:cNvCxnSpPr>
            <a:stCxn id="188" idx="2"/>
            <a:endCxn id="192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4"/>
          <p:cNvCxnSpPr>
            <a:stCxn id="188" idx="0"/>
            <a:endCxn id="189" idx="1"/>
          </p:cNvCxnSpPr>
          <p:nvPr/>
        </p:nvCxnSpPr>
        <p:spPr>
          <a:xfrm rot="10800000" flipH="1">
            <a:off x="2751488" y="3143738"/>
            <a:ext cx="837900" cy="192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>
            <a:stCxn id="189" idx="3"/>
            <a:endCxn id="190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4"/>
          <p:cNvCxnSpPr>
            <a:stCxn id="190" idx="3"/>
            <a:endCxn id="193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4"/>
          <p:cNvCxnSpPr>
            <a:stCxn id="193" idx="2"/>
            <a:endCxn id="191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4"/>
          <p:cNvCxnSpPr>
            <a:stCxn id="192" idx="3"/>
            <a:endCxn id="194" idx="1"/>
          </p:cNvCxnSpPr>
          <p:nvPr/>
        </p:nvCxnSpPr>
        <p:spPr>
          <a:xfrm rot="10800000" flipH="1">
            <a:off x="3694463" y="3915913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4"/>
          <p:cNvCxnSpPr>
            <a:stCxn id="194" idx="3"/>
            <a:endCxn id="191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4"/>
          <p:cNvCxnSpPr>
            <a:stCxn id="192" idx="3"/>
            <a:endCxn id="191" idx="1"/>
          </p:cNvCxnSpPr>
          <p:nvPr/>
        </p:nvCxnSpPr>
        <p:spPr>
          <a:xfrm rot="10800000" flipH="1">
            <a:off x="3694463" y="4762513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4"/>
          <p:cNvCxnSpPr>
            <a:stCxn id="189" idx="2"/>
            <a:endCxn id="194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4"/>
          <p:cNvCxnSpPr>
            <a:stCxn id="194" idx="0"/>
            <a:endCxn id="190" idx="2"/>
          </p:cNvCxnSpPr>
          <p:nvPr/>
        </p:nvCxnSpPr>
        <p:spPr>
          <a:xfrm rot="10800000" flipH="1">
            <a:off x="4326738" y="3409238"/>
            <a:ext cx="1138800" cy="31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4"/>
          <p:cNvCxnSpPr>
            <a:stCxn id="194" idx="3"/>
            <a:endCxn id="193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handwriting recognition (left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Medical imaging (e.g. arrangement of nuclei in cancer cells (right))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21" name="Google Shape;221;p16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22" name="Google Shape;222;p16"/>
          <p:cNvCxnSpPr>
            <a:stCxn id="220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6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24" name="Google Shape;224;p16"/>
          <p:cNvCxnSpPr>
            <a:stCxn id="223" idx="3"/>
            <a:endCxn id="220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6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26" name="Google Shape;226;p16"/>
          <p:cNvCxnSpPr>
            <a:stCxn id="223" idx="3"/>
            <a:endCxn id="227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6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9" name="Google Shape;229;p16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" name="Google Shape;230;p16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31" name="Google Shape;231;p16"/>
          <p:cNvCxnSpPr>
            <a:stCxn id="227" idx="3"/>
            <a:endCxn id="221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16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7" name="Google Shape;227;p16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3001</Words>
  <Application>Microsoft Office PowerPoint</Application>
  <PresentationFormat>全屏显示(16:9)</PresentationFormat>
  <Paragraphs>622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Custom</vt:lpstr>
      <vt:lpstr>Warm-up Problem</vt:lpstr>
      <vt:lpstr>Warm-up Problem</vt:lpstr>
      <vt:lpstr>Warm-up Problem</vt:lpstr>
      <vt:lpstr>CS61B, 2019</vt:lpstr>
      <vt:lpstr>Spanning Trees</vt:lpstr>
      <vt:lpstr>Spanning Trees</vt:lpstr>
      <vt:lpstr>How Many are Spanning Trees?        http://yellkey.com/now</vt:lpstr>
      <vt:lpstr>MST Applications</vt:lpstr>
      <vt:lpstr>MST</vt:lpstr>
      <vt:lpstr>MST</vt:lpstr>
      <vt:lpstr>MST vs. SPT, http://yellkey.com/sit</vt:lpstr>
      <vt:lpstr>MST vs. SPT</vt:lpstr>
      <vt:lpstr>MST vs. SPT, http://yellkey.com/approach</vt:lpstr>
      <vt:lpstr>MST vs. SPT, http://yellkey.com/approach</vt:lpstr>
      <vt:lpstr>Spanning Tree, http://yellkey.com/both</vt:lpstr>
      <vt:lpstr>Spanning Tree</vt:lpstr>
      <vt:lpstr>Spanning Tree</vt:lpstr>
      <vt:lpstr>A Useful Tool for Finding the MST: Cut Property</vt:lpstr>
      <vt:lpstr>Prim’s Runtime</vt:lpstr>
      <vt:lpstr>Cut Property in Action: http://yellkey.com/drive</vt:lpstr>
      <vt:lpstr>Cut Property in Action</vt:lpstr>
      <vt:lpstr>Cut Property Proof</vt:lpstr>
      <vt:lpstr>Generic MST Finding Algorithm</vt:lpstr>
      <vt:lpstr>Prim’s Algorithm</vt:lpstr>
      <vt:lpstr>Prim’s Algorithm </vt:lpstr>
      <vt:lpstr>Prim’s vs. Dijkstra’s (visual)</vt:lpstr>
      <vt:lpstr>Prim’s Algorithm Implementation </vt:lpstr>
      <vt:lpstr>Prim’s vs. Dijkstra’s</vt:lpstr>
      <vt:lpstr>Prim’s Implementation (Pseudocode, 1/2)</vt:lpstr>
      <vt:lpstr>Prim’s Implementation (Pseudocode, 2/2)</vt:lpstr>
      <vt:lpstr>Prim’s Runtime</vt:lpstr>
      <vt:lpstr>Prim’s Algorithm Runtime</vt:lpstr>
      <vt:lpstr>Kruskal’s Algorithm</vt:lpstr>
      <vt:lpstr>Kruskal’s Algorithm</vt:lpstr>
      <vt:lpstr>Prim’s vs. Kruskal’s</vt:lpstr>
      <vt:lpstr>Kruskal’s Implementation (Pseudocode)</vt:lpstr>
      <vt:lpstr>Kruskal’s Runtime</vt:lpstr>
      <vt:lpstr>Shortest Paths and MST Algorithms Summary</vt:lpstr>
      <vt:lpstr>170 Spoiler: State of the Art Compare-Based MST Algorithms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 Problem</dc:title>
  <cp:lastModifiedBy>李 泽中</cp:lastModifiedBy>
  <cp:revision>1</cp:revision>
  <dcterms:modified xsi:type="dcterms:W3CDTF">2022-06-14T12:54:40Z</dcterms:modified>
</cp:coreProperties>
</file>