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C7AB74-15C1-4A05-BD68-B5F644809054}">
  <a:tblStyle styleId="{C1C7AB74-15C1-4A05-BD68-B5F6448090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F8D0FB-C6B3-4542-9482-7DC1201E3E0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68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malbum.aufeminin.com/album/D20090918/595987_CDFNNMFIKOXZB2ECNEHVLRX4BSJB4I_chester-2020_H204533_L.jp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d/d2/Kevin_Bacon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tr_FFfAP6jI&amp;t=2m34s" TargetMode="External"/><Relationship Id="rId5" Type="http://schemas.openxmlformats.org/officeDocument/2006/relationships/hyperlink" Target="https://en.wikipedia.org/wiki/Six_Degrees_of_Kevin_Bacon" TargetMode="External"/><Relationship Id="rId4" Type="http://schemas.openxmlformats.org/officeDocument/2006/relationships/hyperlink" Target="https://oracleofbacon.org/movielinks.php" TargetMode="Externa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9f78bc2f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9f78bc2f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593997ea_2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593997ea_2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593997e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593997ea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593997e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593997e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593997e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593997e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593997ea_2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593997ea_2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593997ea_2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4593997ea_2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4593997ea_2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4593997ea_2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593997ea_2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4593997ea_2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4593997ea_2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4593997ea_2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593997ea_2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593997ea_2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409413421_0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409413421_0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hit for random on google images: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http://imalbum.aufeminin.com/album/D20090918/595987_CDFNNMFIKOXZB2ECNEHVLRX4BSJB4I_chester-2020_H204533_L.jpg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4593997ea_2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4593997ea_2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4593997ea_2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4593997ea_2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4593997ea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4593997ea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593997ea_2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593997ea_2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593997ea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593997ea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4593997ea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4593997ea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4593997ea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4593997ea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4593997ea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4593997ea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4593997ea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4593997ea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593997ea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593997ea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54593997e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54593997e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4593997ea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4593997ea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593997ea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593997ea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4593997ea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4593997ea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54593997ea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54593997ea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4593997ea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4593997ea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28520644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28520644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4593997ea_2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54593997ea_2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593997ea_2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593997ea_2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4593997ea_2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54593997ea_2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4593997ea_2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4593997ea_2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593997ea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593997ea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4593997ea_2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54593997ea_2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593997ea_2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593997ea_2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45e675f8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45e675f8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9f2916c53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9f2916c53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a45e675f82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a45e675f82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45e675f82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45e675f82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99668982c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99668982c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4593997ea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4593997ea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4593997ea_2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4593997ea_2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4593997ea_2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54593997ea_2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593997ea_0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593997ea_0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593997ea_2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593997ea_2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4593997ea_2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4593997ea_2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54593997ea_2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54593997ea_2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4593997ea_2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4593997ea_2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4593997ea_2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4593997ea_2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4593997ea_2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4593997ea_2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4593997ea_2_1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4593997ea_2_1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4593997ea_2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4593997ea_2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54593997ea_2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54593997ea_2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2852064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2852064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593997ea_0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593997ea_0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https://upload.wikimedia.org/wikipedia/commons/d/d2/Kevin_Bacon.jpg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https://oracleofbacon.org/movielinks.php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https://en.wikipedia.org/wiki/Six_Degrees_of_Kevin_Bacon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https://www.youtube.com/watch?v=tr_FFfAP6jI&amp;t=2m34s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c46df536ba_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c46df536ba_1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c46df536ba_1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c46df536ba_1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46df536ba_18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46df536ba_18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c46df536ba_18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c46df536ba_18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c46df536ba_2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c46df536ba_2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c46df536ba_2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c46df536ba_2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46df536ba_2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46df536ba_2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c46df536ba_2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c46df536ba_2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c46df536ba_2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c46df536ba_2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c46df536ba_2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c46df536ba_2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593997ea_2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593997ea_2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c46df536ba_2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c46df536ba_2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c46df536ba_2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c46df536ba_2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c46df536ba_2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c46df536ba_2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c46df536ba_21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c46df536ba_21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c46df536ba_2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c46df536ba_2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46df536ba_21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46df536ba_21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c46df536ba_21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c46df536ba_21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c46df536ba_21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c46df536ba_21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c46df536ba_21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c46df536ba_21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c46df536ba_2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c46df536ba_2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593997ea_2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593997ea_2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593997e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593997e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tructur.es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To8LZUGi3XQ1VlOmBUF9KkJTW_JWsw_DOPq8VBiI3A/edit#slide=id.g76e536eb1_0_294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To8LZUGi3XQ1VlOmBUF9KkJTW_JWsw_DOPq8VBiI3A/edit#slide=id.g76e0dad85_2_380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To8LZUGi3XQ1VlOmBUF9KkJTW_JWsw_DOPq8VBiI3A/edit?usp=sharing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JoYCelH4YE6IkSMq_LfTJMzJ00WxDj7rEa49gYmAtc4/edit?usp=sharing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JoYCelH4YE6IkSMq_LfTJMzJ00WxDj7rEa49gYmAtc4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To8LZUGi3XQ1VlOmBUF9KkJTW_JWsw_DOPq8VBiI3A/edit?usp=sharing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JoYCelH4YE6IkSMq_LfTJMzJ00WxDj7rEa49gYmAtc4/edit?usp=sharing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sidemount.com/Guided_Diving/images/guided_cavern.jpg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JoYCelH4YE6IkSMq_LfTJMzJ00WxDj7rEa49gYmAtc4/edit?usp=sharing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lecture is the last lecture in scope for Spring 2021 midterm 2.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Implement our graph algorithms like BreadthFirstPaths and DepthFirstPaths, we need: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An API</a:t>
            </a:r>
            <a:r>
              <a:rPr lang="en"/>
              <a:t> (Application Programming Interface) for graphs.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our purposes today, these are our Graph methods, including their signatures and behaviors.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Defines how Graph client programmers must think.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underlying data structure to represent our graphs.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choices can have profound implications on: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Runtime.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Memory usage.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Difficulty of implementing various graph algorithms.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 Decision #1: Integer Vertices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convention: Number nodes irrespective of “label”, and use number throughout the graph implementation. To lookup a vertex by label, you’d need to use a Map&lt;Label, Integer&gt;.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1213500" y="3132925"/>
            <a:ext cx="9777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191200" y="2436900"/>
            <a:ext cx="11058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Dallas</a:t>
            </a:r>
            <a:endParaRPr/>
          </a:p>
        </p:txBody>
      </p:sp>
      <p:cxnSp>
        <p:nvCxnSpPr>
          <p:cNvPr id="154" name="Google Shape;154;p18"/>
          <p:cNvCxnSpPr>
            <a:stCxn id="152" idx="7"/>
            <a:endCxn id="153" idx="3"/>
          </p:cNvCxnSpPr>
          <p:nvPr/>
        </p:nvCxnSpPr>
        <p:spPr>
          <a:xfrm rot="10800000" flipH="1">
            <a:off x="2048019" y="2772279"/>
            <a:ext cx="305100" cy="41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8"/>
          <p:cNvCxnSpPr>
            <a:stCxn id="152" idx="5"/>
            <a:endCxn id="156" idx="1"/>
          </p:cNvCxnSpPr>
          <p:nvPr/>
        </p:nvCxnSpPr>
        <p:spPr>
          <a:xfrm>
            <a:off x="2048019" y="3468371"/>
            <a:ext cx="558300" cy="8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18"/>
          <p:cNvSpPr/>
          <p:nvPr/>
        </p:nvSpPr>
        <p:spPr>
          <a:xfrm>
            <a:off x="2420000" y="3500225"/>
            <a:ext cx="12717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Houston</a:t>
            </a:r>
            <a:endParaRPr/>
          </a:p>
        </p:txBody>
      </p:sp>
      <p:cxnSp>
        <p:nvCxnSpPr>
          <p:cNvPr id="157" name="Google Shape;157;p18"/>
          <p:cNvCxnSpPr>
            <a:stCxn id="153" idx="4"/>
            <a:endCxn id="156" idx="0"/>
          </p:cNvCxnSpPr>
          <p:nvPr/>
        </p:nvCxnSpPr>
        <p:spPr>
          <a:xfrm>
            <a:off x="2744100" y="2829900"/>
            <a:ext cx="311700" cy="67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8"/>
          <p:cNvSpPr/>
          <p:nvPr/>
        </p:nvSpPr>
        <p:spPr>
          <a:xfrm>
            <a:off x="5610825" y="301849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6160401" y="2459618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60" name="Google Shape;160;p18"/>
          <p:cNvCxnSpPr>
            <a:stCxn id="158" idx="7"/>
            <a:endCxn id="159" idx="3"/>
          </p:cNvCxnSpPr>
          <p:nvPr/>
        </p:nvCxnSpPr>
        <p:spPr>
          <a:xfrm rot="10800000" flipH="1">
            <a:off x="5946271" y="2794952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8"/>
          <p:cNvCxnSpPr>
            <a:stCxn id="158" idx="5"/>
            <a:endCxn id="162" idx="1"/>
          </p:cNvCxnSpPr>
          <p:nvPr/>
        </p:nvCxnSpPr>
        <p:spPr>
          <a:xfrm>
            <a:off x="5946271" y="3353945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18"/>
          <p:cNvSpPr/>
          <p:nvPr/>
        </p:nvSpPr>
        <p:spPr>
          <a:xfrm>
            <a:off x="6160401" y="3525927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63" name="Google Shape;163;p18"/>
          <p:cNvCxnSpPr>
            <a:stCxn id="159" idx="4"/>
            <a:endCxn id="162" idx="0"/>
          </p:cNvCxnSpPr>
          <p:nvPr/>
        </p:nvCxnSpPr>
        <p:spPr>
          <a:xfrm>
            <a:off x="6356901" y="2852618"/>
            <a:ext cx="0" cy="67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18"/>
          <p:cNvSpPr txBox="1"/>
          <p:nvPr/>
        </p:nvSpPr>
        <p:spPr>
          <a:xfrm>
            <a:off x="1825100" y="3918925"/>
            <a:ext cx="15141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graph.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6377975" y="4153825"/>
            <a:ext cx="18081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you’d build it.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6937500" y="2699350"/>
            <a:ext cx="1939200" cy="1067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Map&lt;String, Integer&gt;: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Austin: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Dallas: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Houston: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48600" y="10615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0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Graph API from our optional textbook.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243000" y="3026375"/>
            <a:ext cx="8704800" cy="16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features: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Number of vertices must be specified in advance.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not support weights (labels) on nodes or edges.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 no method for getting the number of edges for a vertex (i.e. its degree).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48600" y="10615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Graph API from our optional textbook.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client: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2038794" y="3097782"/>
            <a:ext cx="5037600" cy="1866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degree of vertex v in graph G */</a:t>
            </a:r>
            <a:endParaRPr sz="16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degree(Graph G,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degree = 0;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degree += 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degree;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423450" y="3402575"/>
            <a:ext cx="15786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C2020"/>
                </a:solidFill>
              </a:rPr>
              <a:t>(degree = # edges)</a:t>
            </a:r>
            <a:endParaRPr sz="1200">
              <a:solidFill>
                <a:srgbClr val="AC2020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190550" y="4634100"/>
            <a:ext cx="1578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degree(G, 1) = 2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701488" y="3410906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701488" y="4172414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1123063" y="379158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88" name="Google Shape;188;p20"/>
          <p:cNvCxnSpPr>
            <a:stCxn id="187" idx="3"/>
            <a:endCxn id="186" idx="7"/>
          </p:cNvCxnSpPr>
          <p:nvPr/>
        </p:nvCxnSpPr>
        <p:spPr>
          <a:xfrm flipH="1">
            <a:off x="1036917" y="4127036"/>
            <a:ext cx="143700" cy="10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0"/>
          <p:cNvCxnSpPr>
            <a:stCxn id="187" idx="1"/>
            <a:endCxn id="185" idx="5"/>
          </p:cNvCxnSpPr>
          <p:nvPr/>
        </p:nvCxnSpPr>
        <p:spPr>
          <a:xfrm rot="10800000">
            <a:off x="1036917" y="3746243"/>
            <a:ext cx="143700" cy="10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0"/>
          <p:cNvSpPr/>
          <p:nvPr/>
        </p:nvSpPr>
        <p:spPr>
          <a:xfrm>
            <a:off x="279936" y="379158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91" name="Google Shape;191;p20"/>
          <p:cNvCxnSpPr>
            <a:stCxn id="185" idx="3"/>
            <a:endCxn id="190" idx="7"/>
          </p:cNvCxnSpPr>
          <p:nvPr/>
        </p:nvCxnSpPr>
        <p:spPr>
          <a:xfrm flipH="1">
            <a:off x="615342" y="3746352"/>
            <a:ext cx="143700" cy="10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148600" y="10615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</a:t>
            </a:r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Graph API from our optional textbook.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Try to write a client method called print that prints out a graph.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701488" y="3410906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701488" y="4172414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1123063" y="379158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02" name="Google Shape;202;p21"/>
          <p:cNvCxnSpPr>
            <a:stCxn id="201" idx="3"/>
            <a:endCxn id="200" idx="7"/>
          </p:cNvCxnSpPr>
          <p:nvPr/>
        </p:nvCxnSpPr>
        <p:spPr>
          <a:xfrm flipH="1">
            <a:off x="1036917" y="4127036"/>
            <a:ext cx="143700" cy="10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1"/>
          <p:cNvCxnSpPr>
            <a:stCxn id="201" idx="1"/>
            <a:endCxn id="199" idx="5"/>
          </p:cNvCxnSpPr>
          <p:nvPr/>
        </p:nvCxnSpPr>
        <p:spPr>
          <a:xfrm rot="10800000">
            <a:off x="1036917" y="3746243"/>
            <a:ext cx="143700" cy="10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1"/>
          <p:cNvSpPr/>
          <p:nvPr/>
        </p:nvSpPr>
        <p:spPr>
          <a:xfrm>
            <a:off x="279936" y="379158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05" name="Google Shape;205;p21"/>
          <p:cNvCxnSpPr>
            <a:stCxn id="199" idx="3"/>
            <a:endCxn id="204" idx="7"/>
          </p:cNvCxnSpPr>
          <p:nvPr/>
        </p:nvCxnSpPr>
        <p:spPr>
          <a:xfrm flipH="1">
            <a:off x="615342" y="3746352"/>
            <a:ext cx="143700" cy="10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21"/>
          <p:cNvSpPr txBox="1"/>
          <p:nvPr/>
        </p:nvSpPr>
        <p:spPr>
          <a:xfrm>
            <a:off x="7002125" y="3409175"/>
            <a:ext cx="1989600" cy="16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java printDemo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1 - 2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1 - 4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2 - 1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2 - 3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3 - 2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4 - 1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2038800" y="4048450"/>
            <a:ext cx="4245000" cy="916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print(Graph G)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endParaRPr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148600" y="10615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API</a:t>
            </a:r>
            <a:endParaRPr dirty="0"/>
          </a:p>
        </p:txBody>
      </p:sp>
      <p:sp>
        <p:nvSpPr>
          <p:cNvPr id="213" name="Google Shape;213;p2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Graph API from our optional textbook.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Print client:</a:t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1880084" y="3097782"/>
            <a:ext cx="5196310" cy="1866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print(Graph G) {</a:t>
            </a:r>
            <a:endParaRPr sz="16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1){</a:t>
            </a:r>
            <a:endParaRPr sz="16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6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6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highlight>
                <a:srgbClr val="EFEFEF"/>
              </a:highlight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701488" y="3410906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701488" y="4172414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1123063" y="379158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19" name="Google Shape;219;p22"/>
          <p:cNvCxnSpPr>
            <a:stCxn id="218" idx="3"/>
            <a:endCxn id="217" idx="7"/>
          </p:cNvCxnSpPr>
          <p:nvPr/>
        </p:nvCxnSpPr>
        <p:spPr>
          <a:xfrm flipH="1">
            <a:off x="1036917" y="4127036"/>
            <a:ext cx="143700" cy="10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2"/>
          <p:cNvCxnSpPr>
            <a:stCxn id="218" idx="1"/>
            <a:endCxn id="216" idx="5"/>
          </p:cNvCxnSpPr>
          <p:nvPr/>
        </p:nvCxnSpPr>
        <p:spPr>
          <a:xfrm rot="10800000">
            <a:off x="1036917" y="3746243"/>
            <a:ext cx="143700" cy="10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22"/>
          <p:cNvSpPr/>
          <p:nvPr/>
        </p:nvSpPr>
        <p:spPr>
          <a:xfrm>
            <a:off x="279936" y="379158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22" name="Google Shape;222;p22"/>
          <p:cNvCxnSpPr>
            <a:stCxn id="216" idx="3"/>
            <a:endCxn id="221" idx="7"/>
          </p:cNvCxnSpPr>
          <p:nvPr/>
        </p:nvCxnSpPr>
        <p:spPr>
          <a:xfrm flipH="1">
            <a:off x="615342" y="3746352"/>
            <a:ext cx="143700" cy="10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22"/>
          <p:cNvSpPr txBox="1"/>
          <p:nvPr/>
        </p:nvSpPr>
        <p:spPr>
          <a:xfrm>
            <a:off x="7219931" y="3114428"/>
            <a:ext cx="1989600" cy="16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C2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java printDemo</a:t>
            </a:r>
            <a:endParaRPr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0 - 1</a:t>
            </a:r>
            <a:endParaRPr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0 - 3</a:t>
            </a:r>
            <a:endParaRPr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1 - 0</a:t>
            </a:r>
            <a:endParaRPr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1 - 2</a:t>
            </a:r>
            <a:endParaRPr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2 - 1</a:t>
            </a:r>
            <a:endParaRPr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3 - 0</a:t>
            </a:r>
            <a:endParaRPr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 and DepthFirstPaths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38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 of Graph API has deep implications on the implementation of DepthFirstPaths, BreadthFirstPaths, print, and other graph “clients”.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Will come back to this in more depth, but first...</a:t>
            </a:r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49" y="1765982"/>
            <a:ext cx="5800750" cy="3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150" y="3262025"/>
            <a:ext cx="2146275" cy="79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2" name="Google Shape;2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275" y="3545650"/>
            <a:ext cx="1690126" cy="712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xfrm>
            <a:off x="928950" y="1804950"/>
            <a:ext cx="72861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 Representation and Graph Algorithm Runtimes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Implement our graph algorithms like BreadthFirstPaths and DepthFirstPaths, we need: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000"/>
              <a:buChar char="●"/>
            </a:pPr>
            <a:r>
              <a:rPr lang="en">
                <a:solidFill>
                  <a:srgbClr val="CCCCCC"/>
                </a:solidFill>
              </a:rPr>
              <a:t>An API (Application Programming Interface) for graphs.</a:t>
            </a:r>
            <a:endParaRPr>
              <a:solidFill>
                <a:srgbClr val="CCCCCC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Char char="○"/>
            </a:pPr>
            <a:r>
              <a:rPr lang="en">
                <a:solidFill>
                  <a:srgbClr val="CCCCCC"/>
                </a:solidFill>
              </a:rPr>
              <a:t>For our purposes today, these are our Graph methods, including their signatures and behaviors.</a:t>
            </a:r>
            <a:endParaRPr>
              <a:solidFill>
                <a:srgbClr val="CCCCCC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Char char="○"/>
            </a:pPr>
            <a:r>
              <a:rPr lang="en">
                <a:solidFill>
                  <a:srgbClr val="CCCCCC"/>
                </a:solidFill>
              </a:rPr>
              <a:t>Defines how Graph client programmers must think.</a:t>
            </a:r>
            <a:endParaRPr>
              <a:solidFill>
                <a:srgbClr val="CCCCCC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</a:t>
            </a:r>
            <a:r>
              <a:rPr lang="en" b="1"/>
              <a:t>underlying data structure to represent our graphs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choices can have profound implications on: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Runtime.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Memory usage.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Char char="●"/>
            </a:pPr>
            <a:r>
              <a:rPr lang="en">
                <a:solidFill>
                  <a:srgbClr val="CCCCCC"/>
                </a:solidFill>
              </a:rPr>
              <a:t>Difficulty of implementing various graph algorithms.</a:t>
            </a: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249" name="Google Shape;249;p2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we saw with trees, there are many possible implementations we could choose for our graphs.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review briefly some representations we saw for trees.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2021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61925" y="2688525"/>
            <a:ext cx="8871900" cy="22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22: Graphs II: Graph Traversal Implementations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BreadthFirstPaths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Graph API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Graph Representations and Graph Algorithm Runtimes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Graph Traversal Runtimes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of Abstraction</a:t>
            </a:r>
            <a:endParaRPr/>
          </a:p>
        </p:txBody>
      </p:sp>
      <p:pic>
        <p:nvPicPr>
          <p:cNvPr id="39" name="Google Shape;3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050" y="240650"/>
            <a:ext cx="44767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</a:t>
            </a:r>
            <a:endParaRPr/>
          </a:p>
        </p:txBody>
      </p:sp>
      <p:grpSp>
        <p:nvGrpSpPr>
          <p:cNvPr id="255" name="Google Shape;255;p27"/>
          <p:cNvGrpSpPr/>
          <p:nvPr/>
        </p:nvGrpSpPr>
        <p:grpSpPr>
          <a:xfrm>
            <a:off x="243000" y="1299189"/>
            <a:ext cx="4102966" cy="982304"/>
            <a:chOff x="395400" y="2289789"/>
            <a:chExt cx="4102966" cy="982304"/>
          </a:xfrm>
        </p:grpSpPr>
        <p:sp>
          <p:nvSpPr>
            <p:cNvPr id="256" name="Google Shape;256;p27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8" name="Google Shape;268;p27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9" name="Google Shape;269;p27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0" name="Google Shape;270;p27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1" name="Google Shape;271;p27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275" name="Google Shape;275;p27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6" name="Google Shape;276;p27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7" name="Google Shape;277;p27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8" name="Google Shape;278;p27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9" name="Google Shape;279;p27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0" name="Google Shape;280;p27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1" name="Google Shape;281;p27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2" name="Google Shape;282;p27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3" name="Google Shape;283;p27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84" name="Google Shape;284;p27"/>
          <p:cNvSpPr txBox="1"/>
          <p:nvPr/>
        </p:nvSpPr>
        <p:spPr>
          <a:xfrm>
            <a:off x="547775" y="2396775"/>
            <a:ext cx="35442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 Number of Links (One Per Child)</a:t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7214831" y="13187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27"/>
          <p:cNvCxnSpPr>
            <a:stCxn id="287" idx="0"/>
            <a:endCxn id="285" idx="5"/>
          </p:cNvCxnSpPr>
          <p:nvPr/>
        </p:nvCxnSpPr>
        <p:spPr>
          <a:xfrm rot="10800000">
            <a:off x="7631304" y="15662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27"/>
          <p:cNvSpPr/>
          <p:nvPr/>
        </p:nvSpPr>
        <p:spPr>
          <a:xfrm>
            <a:off x="7755954" y="17933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6822438" y="17933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7274977" y="17951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27"/>
          <p:cNvCxnSpPr>
            <a:stCxn id="285" idx="3"/>
            <a:endCxn id="288" idx="0"/>
          </p:cNvCxnSpPr>
          <p:nvPr/>
        </p:nvCxnSpPr>
        <p:spPr>
          <a:xfrm flipH="1">
            <a:off x="7006068" y="15663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7"/>
          <p:cNvCxnSpPr>
            <a:stCxn id="285" idx="4"/>
            <a:endCxn id="289" idx="0"/>
          </p:cNvCxnSpPr>
          <p:nvPr/>
        </p:nvCxnSpPr>
        <p:spPr>
          <a:xfrm>
            <a:off x="7458731" y="16088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2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38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many ways to represent the same tree. Example: 1a.</a:t>
            </a:r>
            <a:endParaRPr/>
          </a:p>
        </p:txBody>
      </p:sp>
      <p:pic>
        <p:nvPicPr>
          <p:cNvPr id="293" name="Google Shape;2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175" y="2868099"/>
            <a:ext cx="3644251" cy="205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300" y="4039000"/>
            <a:ext cx="1147151" cy="31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5" name="Google Shape;29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425" y="3781300"/>
            <a:ext cx="798050" cy="443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</a:t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7214831" y="13187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28"/>
          <p:cNvCxnSpPr>
            <a:stCxn id="303" idx="0"/>
            <a:endCxn id="301" idx="5"/>
          </p:cNvCxnSpPr>
          <p:nvPr/>
        </p:nvCxnSpPr>
        <p:spPr>
          <a:xfrm rot="10800000">
            <a:off x="7631304" y="15662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28"/>
          <p:cNvSpPr/>
          <p:nvPr/>
        </p:nvSpPr>
        <p:spPr>
          <a:xfrm>
            <a:off x="7755954" y="17933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6822438" y="17933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7274977" y="17951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28"/>
          <p:cNvCxnSpPr>
            <a:stCxn id="301" idx="3"/>
            <a:endCxn id="304" idx="0"/>
          </p:cNvCxnSpPr>
          <p:nvPr/>
        </p:nvCxnSpPr>
        <p:spPr>
          <a:xfrm flipH="1">
            <a:off x="7006068" y="15663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28"/>
          <p:cNvCxnSpPr>
            <a:stCxn id="301" idx="4"/>
            <a:endCxn id="305" idx="0"/>
          </p:cNvCxnSpPr>
          <p:nvPr/>
        </p:nvCxnSpPr>
        <p:spPr>
          <a:xfrm>
            <a:off x="7458731" y="16088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2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2080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many ways to represent the same tree. Example: 3.</a:t>
            </a:r>
            <a:endParaRPr/>
          </a:p>
        </p:txBody>
      </p:sp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175" y="2868099"/>
            <a:ext cx="3644251" cy="205693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8"/>
          <p:cNvSpPr/>
          <p:nvPr/>
        </p:nvSpPr>
        <p:spPr>
          <a:xfrm>
            <a:off x="1607860" y="160550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1916457" y="160550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2225053" y="160550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2533650" y="160550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1550850" y="1235375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1508700" y="1945675"/>
            <a:ext cx="1469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Array of Keys</a:t>
            </a:r>
            <a:endParaRPr/>
          </a:p>
        </p:txBody>
      </p:sp>
      <p:pic>
        <p:nvPicPr>
          <p:cNvPr id="316" name="Google Shape;3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873" y="3946700"/>
            <a:ext cx="586589" cy="29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7" name="Google Shape;3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425" y="3781300"/>
            <a:ext cx="798050" cy="443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8" name="Google Shape;318;p28"/>
          <p:cNvSpPr txBox="1"/>
          <p:nvPr/>
        </p:nvSpPr>
        <p:spPr>
          <a:xfrm>
            <a:off x="293375" y="3026400"/>
            <a:ext cx="21765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much less memory and operations will tend to be faster.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but only works for complete trees.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7314650" y="179931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7864226" y="124043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26" name="Google Shape;326;p29"/>
          <p:cNvCxnSpPr>
            <a:stCxn id="324" idx="7"/>
            <a:endCxn id="325" idx="3"/>
          </p:cNvCxnSpPr>
          <p:nvPr/>
        </p:nvCxnSpPr>
        <p:spPr>
          <a:xfrm rot="10800000" flipH="1">
            <a:off x="7650096" y="1575765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29"/>
          <p:cNvCxnSpPr>
            <a:stCxn id="324" idx="5"/>
            <a:endCxn id="328" idx="1"/>
          </p:cNvCxnSpPr>
          <p:nvPr/>
        </p:nvCxnSpPr>
        <p:spPr>
          <a:xfrm>
            <a:off x="7650096" y="2134758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29"/>
          <p:cNvSpPr/>
          <p:nvPr/>
        </p:nvSpPr>
        <p:spPr>
          <a:xfrm>
            <a:off x="7864226" y="230673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29" name="Google Shape;329;p29"/>
          <p:cNvCxnSpPr>
            <a:stCxn id="325" idx="4"/>
            <a:endCxn id="328" idx="0"/>
          </p:cNvCxnSpPr>
          <p:nvPr/>
        </p:nvCxnSpPr>
        <p:spPr>
          <a:xfrm>
            <a:off x="8060726" y="1633431"/>
            <a:ext cx="0" cy="67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0" name="Google Shape;330;p29"/>
          <p:cNvSpPr txBox="1"/>
          <p:nvPr/>
        </p:nvSpPr>
        <p:spPr>
          <a:xfrm>
            <a:off x="228600" y="669000"/>
            <a:ext cx="87258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Representation 1: Adjacency Matrix.</a:t>
            </a:r>
            <a:endParaRPr sz="2000"/>
          </a:p>
        </p:txBody>
      </p:sp>
      <p:graphicFrame>
        <p:nvGraphicFramePr>
          <p:cNvPr id="331" name="Google Shape;331;p29"/>
          <p:cNvGraphicFramePr/>
          <p:nvPr/>
        </p:nvGraphicFramePr>
        <p:xfrm>
          <a:off x="2755300" y="1245500"/>
          <a:ext cx="2553400" cy="1592375"/>
        </p:xfrm>
        <a:graphic>
          <a:graphicData uri="http://schemas.openxmlformats.org/drawingml/2006/table">
            <a:tbl>
              <a:tblPr>
                <a:noFill/>
                <a:tableStyleId>{C1C7AB74-15C1-4A05-BD68-B5F644809054}</a:tableStyleId>
              </a:tblPr>
              <a:tblGrid>
                <a:gridCol w="6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2" name="Google Shape;332;p29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36" name="Google Shape;336;p29"/>
          <p:cNvCxnSpPr>
            <a:stCxn id="335" idx="3"/>
            <a:endCxn id="334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29"/>
          <p:cNvCxnSpPr>
            <a:stCxn id="335" idx="1"/>
            <a:endCxn id="333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29"/>
          <p:cNvCxnSpPr>
            <a:stCxn id="333" idx="3"/>
            <a:endCxn id="332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39" name="Google Shape;339;p29"/>
          <p:cNvGraphicFramePr/>
          <p:nvPr/>
        </p:nvGraphicFramePr>
        <p:xfrm>
          <a:off x="2755313" y="2994875"/>
          <a:ext cx="2553375" cy="1989500"/>
        </p:xfrm>
        <a:graphic>
          <a:graphicData uri="http://schemas.openxmlformats.org/drawingml/2006/table">
            <a:tbl>
              <a:tblPr>
                <a:noFill/>
                <a:tableStyleId>{C1C7AB74-15C1-4A05-BD68-B5F644809054}</a:tableStyleId>
              </a:tblPr>
              <a:tblGrid>
                <a:gridCol w="51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0" name="Google Shape;340;p29"/>
          <p:cNvSpPr txBox="1"/>
          <p:nvPr/>
        </p:nvSpPr>
        <p:spPr>
          <a:xfrm>
            <a:off x="463300" y="3394075"/>
            <a:ext cx="2063400" cy="13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undirected graph: Each edge is represented twice in the matrix. Simplicity at the expense of space.</a:t>
            </a:r>
            <a:endParaRPr/>
          </a:p>
        </p:txBody>
      </p:sp>
      <p:cxnSp>
        <p:nvCxnSpPr>
          <p:cNvPr id="341" name="Google Shape;341;p29"/>
          <p:cNvCxnSpPr/>
          <p:nvPr/>
        </p:nvCxnSpPr>
        <p:spPr>
          <a:xfrm rot="10800000">
            <a:off x="2765275" y="1252950"/>
            <a:ext cx="628800" cy="4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29"/>
          <p:cNvSpPr txBox="1"/>
          <p:nvPr/>
        </p:nvSpPr>
        <p:spPr>
          <a:xfrm>
            <a:off x="2754206" y="1315827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3" name="Google Shape;343;p29"/>
          <p:cNvSpPr txBox="1"/>
          <p:nvPr/>
        </p:nvSpPr>
        <p:spPr>
          <a:xfrm>
            <a:off x="3067329" y="11597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344" name="Google Shape;344;p29"/>
          <p:cNvCxnSpPr/>
          <p:nvPr/>
        </p:nvCxnSpPr>
        <p:spPr>
          <a:xfrm rot="10800000">
            <a:off x="2765275" y="2997750"/>
            <a:ext cx="476400" cy="4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" name="Google Shape;345;p29"/>
          <p:cNvSpPr txBox="1"/>
          <p:nvPr/>
        </p:nvSpPr>
        <p:spPr>
          <a:xfrm>
            <a:off x="2726871" y="3076290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46" name="Google Shape;346;p29"/>
          <p:cNvSpPr txBox="1"/>
          <p:nvPr/>
        </p:nvSpPr>
        <p:spPr>
          <a:xfrm>
            <a:off x="2980769" y="29123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352" name="Google Shape;352;p30"/>
          <p:cNvSpPr txBox="1"/>
          <p:nvPr/>
        </p:nvSpPr>
        <p:spPr>
          <a:xfrm>
            <a:off x="228600" y="669000"/>
            <a:ext cx="8374200" cy="19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Representation 1: Adjacency Matrix.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G.adj(2) would return an iterator where we can call next() up to two times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next() returns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next() returns 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runtime to iterate over all neighbors of v is Θ(V).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Underlying code has to iterate through entire array to handle next() and hasNext() calls.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57" name="Google Shape;357;p30"/>
          <p:cNvCxnSpPr>
            <a:stCxn id="356" idx="3"/>
            <a:endCxn id="355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30"/>
          <p:cNvCxnSpPr>
            <a:stCxn id="356" idx="1"/>
            <a:endCxn id="354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30"/>
          <p:cNvCxnSpPr>
            <a:stCxn id="354" idx="3"/>
            <a:endCxn id="353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60" name="Google Shape;360;p30"/>
          <p:cNvGraphicFramePr/>
          <p:nvPr/>
        </p:nvGraphicFramePr>
        <p:xfrm>
          <a:off x="2755313" y="2994875"/>
          <a:ext cx="2553375" cy="1989500"/>
        </p:xfrm>
        <a:graphic>
          <a:graphicData uri="http://schemas.openxmlformats.org/drawingml/2006/table">
            <a:tbl>
              <a:tblPr>
                <a:noFill/>
                <a:tableStyleId>{C1C7AB74-15C1-4A05-BD68-B5F644809054}</a:tableStyleId>
              </a:tblPr>
              <a:tblGrid>
                <a:gridCol w="51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61" name="Google Shape;361;p30"/>
          <p:cNvCxnSpPr/>
          <p:nvPr/>
        </p:nvCxnSpPr>
        <p:spPr>
          <a:xfrm rot="10800000">
            <a:off x="2765275" y="2997750"/>
            <a:ext cx="476400" cy="4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30"/>
          <p:cNvSpPr txBox="1"/>
          <p:nvPr/>
        </p:nvSpPr>
        <p:spPr>
          <a:xfrm>
            <a:off x="2726871" y="3076290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63" name="Google Shape;363;p30"/>
          <p:cNvSpPr txBox="1"/>
          <p:nvPr/>
        </p:nvSpPr>
        <p:spPr>
          <a:xfrm>
            <a:off x="2980769" y="29123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cxnSp>
        <p:nvCxnSpPr>
          <p:cNvPr id="364" name="Google Shape;364;p30"/>
          <p:cNvCxnSpPr/>
          <p:nvPr/>
        </p:nvCxnSpPr>
        <p:spPr>
          <a:xfrm>
            <a:off x="1348566" y="4405330"/>
            <a:ext cx="129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30"/>
          <p:cNvSpPr txBox="1"/>
          <p:nvPr/>
        </p:nvSpPr>
        <p:spPr>
          <a:xfrm>
            <a:off x="326500" y="3745000"/>
            <a:ext cx="23187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G.adj(2) returns an iterator that will ultimately provide 1, then 3.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/allow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71" name="Google Shape;371;p3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order of growth of the running time of the print client from before if the graph uses an </a:t>
            </a:r>
            <a:r>
              <a:rPr lang="en" b="1"/>
              <a:t>adjacency-matrix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 + E)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Θ(V*E)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Runtime to iterate over v’s neighbors?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many vertices do we consider?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endParaRPr/>
          </a:p>
        </p:txBody>
      </p:sp>
      <p:graphicFrame>
        <p:nvGraphicFramePr>
          <p:cNvPr id="372" name="Google Shape;372;p31"/>
          <p:cNvGraphicFramePr/>
          <p:nvPr/>
        </p:nvGraphicFramePr>
        <p:xfrm>
          <a:off x="4280450" y="3025975"/>
          <a:ext cx="2553375" cy="1989500"/>
        </p:xfrm>
        <a:graphic>
          <a:graphicData uri="http://schemas.openxmlformats.org/drawingml/2006/table">
            <a:tbl>
              <a:tblPr>
                <a:noFill/>
                <a:tableStyleId>{C1C7AB74-15C1-4A05-BD68-B5F644809054}</a:tableStyleId>
              </a:tblPr>
              <a:tblGrid>
                <a:gridCol w="51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3" name="Google Shape;373;p31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77" name="Google Shape;377;p31"/>
          <p:cNvCxnSpPr>
            <a:stCxn id="376" idx="3"/>
            <a:endCxn id="375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31"/>
          <p:cNvCxnSpPr>
            <a:stCxn id="376" idx="1"/>
            <a:endCxn id="374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31"/>
          <p:cNvCxnSpPr>
            <a:stCxn id="374" idx="3"/>
            <a:endCxn id="373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31"/>
          <p:cNvSpPr txBox="1"/>
          <p:nvPr/>
        </p:nvSpPr>
        <p:spPr>
          <a:xfrm>
            <a:off x="3204475" y="1616300"/>
            <a:ext cx="4737300" cy="1386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/allow</a:t>
            </a:r>
            <a:endParaRPr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order of growth of the running time of the print client from before if the graph uses an </a:t>
            </a:r>
            <a:r>
              <a:rPr lang="en" b="1"/>
              <a:t>adjacency-matrix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 + E)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b="1"/>
              <a:t>Θ(V</a:t>
            </a:r>
            <a:r>
              <a:rPr lang="en" b="1" baseline="30000"/>
              <a:t>2</a:t>
            </a:r>
            <a:r>
              <a:rPr lang="en" b="1"/>
              <a:t>)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Θ(V*E)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Θ(V).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consider?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 times.</a:t>
            </a:r>
            <a:endParaRPr baseline="30000"/>
          </a:p>
        </p:txBody>
      </p:sp>
      <p:graphicFrame>
        <p:nvGraphicFramePr>
          <p:cNvPr id="387" name="Google Shape;387;p32"/>
          <p:cNvGraphicFramePr/>
          <p:nvPr/>
        </p:nvGraphicFramePr>
        <p:xfrm>
          <a:off x="4280450" y="3025975"/>
          <a:ext cx="2553375" cy="1989500"/>
        </p:xfrm>
        <a:graphic>
          <a:graphicData uri="http://schemas.openxmlformats.org/drawingml/2006/table">
            <a:tbl>
              <a:tblPr>
                <a:noFill/>
                <a:tableStyleId>{C1C7AB74-15C1-4A05-BD68-B5F644809054}</a:tableStyleId>
              </a:tblPr>
              <a:tblGrid>
                <a:gridCol w="51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8" name="Google Shape;388;p32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92" name="Google Shape;392;p32"/>
          <p:cNvCxnSpPr>
            <a:stCxn id="391" idx="3"/>
            <a:endCxn id="390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32"/>
          <p:cNvCxnSpPr>
            <a:stCxn id="391" idx="1"/>
            <a:endCxn id="389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32"/>
          <p:cNvCxnSpPr>
            <a:stCxn id="389" idx="3"/>
            <a:endCxn id="388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5" name="Google Shape;395;p32"/>
          <p:cNvSpPr txBox="1"/>
          <p:nvPr/>
        </p:nvSpPr>
        <p:spPr>
          <a:xfrm>
            <a:off x="3204475" y="1616300"/>
            <a:ext cx="4737300" cy="1386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 Representations</a:t>
            </a:r>
            <a:endParaRPr/>
          </a:p>
        </p:txBody>
      </p:sp>
      <p:sp>
        <p:nvSpPr>
          <p:cNvPr id="401" name="Google Shape;401;p3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Representation 2: Edge Sets: Collection of all edges.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HashSet&lt;Edge&gt;, where each Edge is a pair of ints.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7314650" y="179931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7864226" y="124043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04" name="Google Shape;404;p33"/>
          <p:cNvCxnSpPr>
            <a:stCxn id="402" idx="7"/>
            <a:endCxn id="403" idx="3"/>
          </p:cNvCxnSpPr>
          <p:nvPr/>
        </p:nvCxnSpPr>
        <p:spPr>
          <a:xfrm rot="10800000" flipH="1">
            <a:off x="7650096" y="1575765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" name="Google Shape;405;p33"/>
          <p:cNvCxnSpPr>
            <a:stCxn id="402" idx="5"/>
            <a:endCxn id="406" idx="1"/>
          </p:cNvCxnSpPr>
          <p:nvPr/>
        </p:nvCxnSpPr>
        <p:spPr>
          <a:xfrm>
            <a:off x="7650096" y="2134758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6" name="Google Shape;406;p33"/>
          <p:cNvSpPr/>
          <p:nvPr/>
        </p:nvSpPr>
        <p:spPr>
          <a:xfrm>
            <a:off x="7864226" y="230673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07" name="Google Shape;407;p33"/>
          <p:cNvCxnSpPr>
            <a:stCxn id="403" idx="4"/>
            <a:endCxn id="406" idx="0"/>
          </p:cNvCxnSpPr>
          <p:nvPr/>
        </p:nvCxnSpPr>
        <p:spPr>
          <a:xfrm>
            <a:off x="8060726" y="1633431"/>
            <a:ext cx="0" cy="67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8" name="Google Shape;408;p33"/>
          <p:cNvSpPr txBox="1"/>
          <p:nvPr/>
        </p:nvSpPr>
        <p:spPr>
          <a:xfrm>
            <a:off x="2326150" y="1667225"/>
            <a:ext cx="37563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{(0, 1), (0, 2), (1, 2)}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 Representations</a:t>
            </a: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Representation 3: Adjacency lists.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Common approach: Maintain array of lists indexed by vertex number.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Most popular approach for representing graphs.</a:t>
            </a: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7771850" y="179931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8321426" y="124043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17" name="Google Shape;417;p34"/>
          <p:cNvCxnSpPr>
            <a:stCxn id="415" idx="7"/>
            <a:endCxn id="416" idx="3"/>
          </p:cNvCxnSpPr>
          <p:nvPr/>
        </p:nvCxnSpPr>
        <p:spPr>
          <a:xfrm rot="10800000" flipH="1">
            <a:off x="8107296" y="1575765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" name="Google Shape;418;p34"/>
          <p:cNvCxnSpPr>
            <a:stCxn id="415" idx="5"/>
            <a:endCxn id="419" idx="1"/>
          </p:cNvCxnSpPr>
          <p:nvPr/>
        </p:nvCxnSpPr>
        <p:spPr>
          <a:xfrm>
            <a:off x="8107296" y="2134758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9" name="Google Shape;419;p34"/>
          <p:cNvSpPr/>
          <p:nvPr/>
        </p:nvSpPr>
        <p:spPr>
          <a:xfrm>
            <a:off x="8321426" y="230673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20" name="Google Shape;420;p34"/>
          <p:cNvCxnSpPr>
            <a:stCxn id="416" idx="4"/>
            <a:endCxn id="419" idx="0"/>
          </p:cNvCxnSpPr>
          <p:nvPr/>
        </p:nvCxnSpPr>
        <p:spPr>
          <a:xfrm>
            <a:off x="8517926" y="1633431"/>
            <a:ext cx="0" cy="67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1" name="Google Shape;421;p34"/>
          <p:cNvSpPr/>
          <p:nvPr/>
        </p:nvSpPr>
        <p:spPr>
          <a:xfrm>
            <a:off x="2258680" y="2583988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2258680" y="2867663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4"/>
          <p:cNvSpPr/>
          <p:nvPr/>
        </p:nvSpPr>
        <p:spPr>
          <a:xfrm>
            <a:off x="2258680" y="3153288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1949560" y="2505561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5" name="Google Shape;425;p34"/>
          <p:cNvCxnSpPr/>
          <p:nvPr/>
        </p:nvCxnSpPr>
        <p:spPr>
          <a:xfrm>
            <a:off x="2671168" y="2711710"/>
            <a:ext cx="242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" name="Google Shape;426;p34"/>
          <p:cNvSpPr txBox="1"/>
          <p:nvPr/>
        </p:nvSpPr>
        <p:spPr>
          <a:xfrm>
            <a:off x="2931069" y="2469445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34"/>
          <p:cNvSpPr txBox="1"/>
          <p:nvPr/>
        </p:nvSpPr>
        <p:spPr>
          <a:xfrm>
            <a:off x="2931069" y="2774245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8" name="Google Shape;428;p34"/>
          <p:cNvCxnSpPr/>
          <p:nvPr/>
        </p:nvCxnSpPr>
        <p:spPr>
          <a:xfrm>
            <a:off x="2671168" y="3016510"/>
            <a:ext cx="242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/just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434" name="Google Shape;434;p3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4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the order of growth of the running time of the print client if the graph uses an </a:t>
            </a:r>
            <a:r>
              <a:rPr lang="en" b="1" i="1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 + E)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Θ(V*E)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consider?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7314650" y="385671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7864226" y="329783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437" name="Google Shape;437;p35"/>
          <p:cNvCxnSpPr>
            <a:stCxn id="435" idx="7"/>
            <a:endCxn id="436" idx="3"/>
          </p:cNvCxnSpPr>
          <p:nvPr/>
        </p:nvCxnSpPr>
        <p:spPr>
          <a:xfrm rot="10800000" flipH="1">
            <a:off x="7650096" y="3633164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Google Shape;438;p35"/>
          <p:cNvCxnSpPr>
            <a:stCxn id="435" idx="5"/>
            <a:endCxn id="439" idx="1"/>
          </p:cNvCxnSpPr>
          <p:nvPr/>
        </p:nvCxnSpPr>
        <p:spPr>
          <a:xfrm>
            <a:off x="7650096" y="4192157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9" name="Google Shape;439;p35"/>
          <p:cNvSpPr/>
          <p:nvPr/>
        </p:nvSpPr>
        <p:spPr>
          <a:xfrm>
            <a:off x="7864226" y="436413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440" name="Google Shape;440;p35"/>
          <p:cNvCxnSpPr>
            <a:stCxn id="436" idx="4"/>
            <a:endCxn id="439" idx="0"/>
          </p:cNvCxnSpPr>
          <p:nvPr/>
        </p:nvCxnSpPr>
        <p:spPr>
          <a:xfrm>
            <a:off x="8060726" y="3690831"/>
            <a:ext cx="0" cy="67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" name="Google Shape;441;p35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5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5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5" name="Google Shape;445;p35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6" name="Google Shape;446;p35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8" name="Google Shape;448;p35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" name="Google Shape;449;p35"/>
          <p:cNvSpPr txBox="1"/>
          <p:nvPr/>
        </p:nvSpPr>
        <p:spPr>
          <a:xfrm>
            <a:off x="3204475" y="1616300"/>
            <a:ext cx="4737300" cy="1386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/just</a:t>
            </a:r>
            <a:endParaRPr/>
          </a:p>
        </p:txBody>
      </p:sp>
      <p:sp>
        <p:nvSpPr>
          <p:cNvPr id="455" name="Google Shape;455;p3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4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order of growth of the running time of the print client if the graph uses an </a:t>
            </a:r>
            <a:r>
              <a:rPr lang="en" b="1" i="1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 + E)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Θ(V*E)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neighbors? List can be between 1 and V items.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Ω(1), O(V).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consider?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V.</a:t>
            </a:r>
            <a:endParaRPr/>
          </a:p>
        </p:txBody>
      </p:sp>
      <p:sp>
        <p:nvSpPr>
          <p:cNvPr id="456" name="Google Shape;456;p36"/>
          <p:cNvSpPr/>
          <p:nvPr/>
        </p:nvSpPr>
        <p:spPr>
          <a:xfrm>
            <a:off x="7314650" y="385671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57" name="Google Shape;457;p36"/>
          <p:cNvSpPr/>
          <p:nvPr/>
        </p:nvSpPr>
        <p:spPr>
          <a:xfrm>
            <a:off x="7864226" y="329783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458" name="Google Shape;458;p36"/>
          <p:cNvCxnSpPr>
            <a:stCxn id="456" idx="7"/>
            <a:endCxn id="457" idx="3"/>
          </p:cNvCxnSpPr>
          <p:nvPr/>
        </p:nvCxnSpPr>
        <p:spPr>
          <a:xfrm rot="10800000" flipH="1">
            <a:off x="7650096" y="3633164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36"/>
          <p:cNvCxnSpPr>
            <a:stCxn id="456" idx="5"/>
            <a:endCxn id="460" idx="1"/>
          </p:cNvCxnSpPr>
          <p:nvPr/>
        </p:nvCxnSpPr>
        <p:spPr>
          <a:xfrm>
            <a:off x="7650096" y="4192157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0" name="Google Shape;460;p36"/>
          <p:cNvSpPr/>
          <p:nvPr/>
        </p:nvSpPr>
        <p:spPr>
          <a:xfrm>
            <a:off x="7864226" y="436413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461" name="Google Shape;461;p36"/>
          <p:cNvCxnSpPr>
            <a:stCxn id="457" idx="4"/>
            <a:endCxn id="460" idx="0"/>
          </p:cNvCxnSpPr>
          <p:nvPr/>
        </p:nvCxnSpPr>
        <p:spPr>
          <a:xfrm>
            <a:off x="8060726" y="3690831"/>
            <a:ext cx="0" cy="67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2" name="Google Shape;462;p36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6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6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6" name="Google Shape;466;p36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7" name="Google Shape;467;p36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36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9" name="Google Shape;469;p36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0" name="Google Shape;470;p36"/>
          <p:cNvSpPr txBox="1"/>
          <p:nvPr/>
        </p:nvSpPr>
        <p:spPr>
          <a:xfrm>
            <a:off x="4228725" y="1164952"/>
            <a:ext cx="51831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case: Θ(V)    Worst case: Θ(V</a:t>
            </a:r>
            <a:r>
              <a:rPr lang="en" sz="2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1" name="Google Shape;471;p36"/>
          <p:cNvSpPr txBox="1"/>
          <p:nvPr/>
        </p:nvSpPr>
        <p:spPr>
          <a:xfrm>
            <a:off x="3204475" y="1616300"/>
            <a:ext cx="4737300" cy="1386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and Graph Traversals</a:t>
            </a:r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3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there are many tree traversals: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" name="Google Shape;52;p10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" name="Google Shape;53;p10"/>
          <p:cNvCxnSpPr>
            <a:stCxn id="46" idx="7"/>
            <a:endCxn id="48" idx="3"/>
          </p:cNvCxnSpPr>
          <p:nvPr/>
        </p:nvCxnSpPr>
        <p:spPr>
          <a:xfrm rot="10800000" flipH="1">
            <a:off x="5311290" y="2003960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0"/>
          <p:cNvCxnSpPr>
            <a:stCxn id="48" idx="5"/>
            <a:endCxn id="47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0"/>
          <p:cNvCxnSpPr>
            <a:stCxn id="50" idx="7"/>
            <a:endCxn id="51" idx="3"/>
          </p:cNvCxnSpPr>
          <p:nvPr/>
        </p:nvCxnSpPr>
        <p:spPr>
          <a:xfrm rot="10800000" flipH="1">
            <a:off x="7426632" y="2063535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0"/>
          <p:cNvCxnSpPr>
            <a:stCxn id="51" idx="5"/>
            <a:endCxn id="52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0"/>
          <p:cNvCxnSpPr>
            <a:stCxn id="49" idx="3"/>
            <a:endCxn id="48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0"/>
          <p:cNvCxnSpPr>
            <a:stCxn id="49" idx="5"/>
            <a:endCxn id="51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Google Shape;59;p10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60" name="Google Shape;60;p10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68" name="Google Shape;68;p10"/>
            <p:cNvCxnSpPr>
              <a:stCxn id="60" idx="2"/>
              <a:endCxn id="61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10"/>
            <p:cNvCxnSpPr>
              <a:stCxn id="60" idx="3"/>
              <a:endCxn id="63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10"/>
            <p:cNvCxnSpPr>
              <a:stCxn id="62" idx="2"/>
              <a:endCxn id="63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10"/>
            <p:cNvCxnSpPr>
              <a:stCxn id="65" idx="2"/>
              <a:endCxn id="66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10"/>
            <p:cNvCxnSpPr>
              <a:stCxn id="65" idx="2"/>
              <a:endCxn id="64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0"/>
            <p:cNvCxnSpPr>
              <a:stCxn id="63" idx="2"/>
              <a:endCxn id="64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10"/>
            <p:cNvCxnSpPr>
              <a:stCxn id="61" idx="3"/>
              <a:endCxn id="64" idx="1"/>
            </p:cNvCxnSpPr>
            <p:nvPr/>
          </p:nvCxnSpPr>
          <p:spPr>
            <a:xfrm rot="10800000" flipH="1">
              <a:off x="7186533" y="4450419"/>
              <a:ext cx="390300" cy="72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10"/>
            <p:cNvCxnSpPr>
              <a:stCxn id="64" idx="2"/>
              <a:endCxn id="67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" name="Google Shape;76;p10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0</a:t>
              </a:r>
              <a:endParaRPr b="1"/>
            </a:p>
          </p:txBody>
        </p:sp>
        <p:cxnSp>
          <p:nvCxnSpPr>
            <p:cNvPr id="77" name="Google Shape;77;p10"/>
            <p:cNvCxnSpPr>
              <a:stCxn id="76" idx="3"/>
              <a:endCxn id="60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10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79" name="Google Shape;79;p10"/>
          <p:cNvSpPr txBox="1"/>
          <p:nvPr/>
        </p:nvSpPr>
        <p:spPr>
          <a:xfrm>
            <a:off x="250625" y="2608825"/>
            <a:ext cx="67533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too are there many graph traversals, given some source: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Preorder: 012543678 (dfs calls).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Postorder: 347685210 (dfs returns).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order: Act in order of distance from 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stands for “breadth first search”.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Analogous to “level order”. Search is wide, not deep.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0 1 24 53 68 7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/effort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477" name="Google Shape;477;p3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4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the order of growth of the running time of the print client if the graph uses an </a:t>
            </a:r>
            <a:r>
              <a:rPr lang="en" b="1" i="1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 + E)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Θ(V*E)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neighbors? List can be between 0 and V items.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Ω(1), O(V).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consider?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V.</a:t>
            </a:r>
            <a:endParaRPr/>
          </a:p>
        </p:txBody>
      </p:sp>
      <p:sp>
        <p:nvSpPr>
          <p:cNvPr id="478" name="Google Shape;478;p37"/>
          <p:cNvSpPr/>
          <p:nvPr/>
        </p:nvSpPr>
        <p:spPr>
          <a:xfrm>
            <a:off x="7314650" y="385671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79" name="Google Shape;479;p37"/>
          <p:cNvSpPr/>
          <p:nvPr/>
        </p:nvSpPr>
        <p:spPr>
          <a:xfrm>
            <a:off x="7864226" y="329783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480" name="Google Shape;480;p37"/>
          <p:cNvCxnSpPr>
            <a:stCxn id="478" idx="7"/>
            <a:endCxn id="479" idx="3"/>
          </p:cNvCxnSpPr>
          <p:nvPr/>
        </p:nvCxnSpPr>
        <p:spPr>
          <a:xfrm rot="10800000" flipH="1">
            <a:off x="7650096" y="3633164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37"/>
          <p:cNvCxnSpPr>
            <a:stCxn id="478" idx="5"/>
            <a:endCxn id="482" idx="1"/>
          </p:cNvCxnSpPr>
          <p:nvPr/>
        </p:nvCxnSpPr>
        <p:spPr>
          <a:xfrm>
            <a:off x="7650096" y="4192157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2" name="Google Shape;482;p37"/>
          <p:cNvSpPr/>
          <p:nvPr/>
        </p:nvSpPr>
        <p:spPr>
          <a:xfrm>
            <a:off x="7864226" y="436413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483" name="Google Shape;483;p37"/>
          <p:cNvCxnSpPr>
            <a:stCxn id="479" idx="4"/>
            <a:endCxn id="482" idx="0"/>
          </p:cNvCxnSpPr>
          <p:nvPr/>
        </p:nvCxnSpPr>
        <p:spPr>
          <a:xfrm>
            <a:off x="8060726" y="3690831"/>
            <a:ext cx="0" cy="67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4" name="Google Shape;484;p37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7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7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7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8" name="Google Shape;488;p37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9" name="Google Shape;489;p37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37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1" name="Google Shape;491;p37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Google Shape;492;p37"/>
          <p:cNvSpPr txBox="1"/>
          <p:nvPr/>
        </p:nvSpPr>
        <p:spPr>
          <a:xfrm>
            <a:off x="4228725" y="1164952"/>
            <a:ext cx="51831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case: Θ(V)    Worst case: Θ(V</a:t>
            </a:r>
            <a:r>
              <a:rPr lang="en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 flipH="1">
            <a:off x="1750625" y="1780450"/>
            <a:ext cx="504600" cy="14850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" name="Google Shape;494;p37"/>
          <p:cNvCxnSpPr/>
          <p:nvPr/>
        </p:nvCxnSpPr>
        <p:spPr>
          <a:xfrm rot="10800000">
            <a:off x="1816775" y="2618450"/>
            <a:ext cx="630300" cy="16890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" name="Google Shape;495;p37"/>
          <p:cNvCxnSpPr/>
          <p:nvPr/>
        </p:nvCxnSpPr>
        <p:spPr>
          <a:xfrm rot="10800000">
            <a:off x="1293750" y="2975644"/>
            <a:ext cx="259200" cy="50610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" name="Google Shape;496;p37"/>
          <p:cNvCxnSpPr/>
          <p:nvPr/>
        </p:nvCxnSpPr>
        <p:spPr>
          <a:xfrm rot="10800000" flipH="1">
            <a:off x="257175" y="3006900"/>
            <a:ext cx="318600" cy="76170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7" name="Google Shape;497;p37"/>
          <p:cNvSpPr txBox="1"/>
          <p:nvPr/>
        </p:nvSpPr>
        <p:spPr>
          <a:xfrm>
            <a:off x="2007950" y="1850425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498" name="Google Shape;498;p37"/>
          <p:cNvSpPr txBox="1"/>
          <p:nvPr/>
        </p:nvSpPr>
        <p:spPr>
          <a:xfrm>
            <a:off x="2388950" y="2383825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499" name="Google Shape;499;p37"/>
          <p:cNvSpPr txBox="1"/>
          <p:nvPr/>
        </p:nvSpPr>
        <p:spPr>
          <a:xfrm>
            <a:off x="311767" y="3583242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500" name="Google Shape;500;p37"/>
          <p:cNvSpPr txBox="1"/>
          <p:nvPr/>
        </p:nvSpPr>
        <p:spPr>
          <a:xfrm>
            <a:off x="1530967" y="3126042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501" name="Google Shape;501;p37"/>
          <p:cNvSpPr txBox="1"/>
          <p:nvPr/>
        </p:nvSpPr>
        <p:spPr>
          <a:xfrm>
            <a:off x="1835767" y="2668842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502" name="Google Shape;502;p37"/>
          <p:cNvSpPr txBox="1"/>
          <p:nvPr/>
        </p:nvSpPr>
        <p:spPr>
          <a:xfrm>
            <a:off x="3204475" y="1616300"/>
            <a:ext cx="4737300" cy="1386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/effort</a:t>
            </a:r>
            <a:endParaRPr/>
          </a:p>
        </p:txBody>
      </p:sp>
      <p:sp>
        <p:nvSpPr>
          <p:cNvPr id="508" name="Google Shape;508;p3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4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the order of growth of the running time of the print client if the graph uses an </a:t>
            </a:r>
            <a:r>
              <a:rPr lang="en" b="1" i="1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b="1"/>
              <a:t>Θ(V + E)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Θ(V*E)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Best case: Θ(V)    Worst case: Θ(V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cases: Θ(V + E)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V iterators.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Print E times.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8"/>
          <p:cNvSpPr/>
          <p:nvPr/>
        </p:nvSpPr>
        <p:spPr>
          <a:xfrm>
            <a:off x="7314650" y="385671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>
            <a:off x="7864226" y="329783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511" name="Google Shape;511;p38"/>
          <p:cNvCxnSpPr>
            <a:stCxn id="509" idx="7"/>
            <a:endCxn id="510" idx="3"/>
          </p:cNvCxnSpPr>
          <p:nvPr/>
        </p:nvCxnSpPr>
        <p:spPr>
          <a:xfrm rot="10800000" flipH="1">
            <a:off x="7650096" y="3633164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38"/>
          <p:cNvCxnSpPr>
            <a:stCxn id="509" idx="5"/>
            <a:endCxn id="513" idx="1"/>
          </p:cNvCxnSpPr>
          <p:nvPr/>
        </p:nvCxnSpPr>
        <p:spPr>
          <a:xfrm>
            <a:off x="7650096" y="4192157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3" name="Google Shape;513;p38"/>
          <p:cNvSpPr/>
          <p:nvPr/>
        </p:nvSpPr>
        <p:spPr>
          <a:xfrm>
            <a:off x="7864226" y="436413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514" name="Google Shape;514;p38"/>
          <p:cNvCxnSpPr>
            <a:stCxn id="510" idx="4"/>
            <a:endCxn id="513" idx="0"/>
          </p:cNvCxnSpPr>
          <p:nvPr/>
        </p:nvCxnSpPr>
        <p:spPr>
          <a:xfrm>
            <a:off x="8060726" y="3690831"/>
            <a:ext cx="0" cy="67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5" name="Google Shape;515;p38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8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8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9" name="Google Shape;519;p38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0" name="Google Shape;520;p38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38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2" name="Google Shape;522;p38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3" name="Google Shape;523;p38"/>
          <p:cNvSpPr txBox="1"/>
          <p:nvPr/>
        </p:nvSpPr>
        <p:spPr>
          <a:xfrm>
            <a:off x="3204475" y="1616300"/>
            <a:ext cx="4737300" cy="1386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  <p:sp>
        <p:nvSpPr>
          <p:cNvPr id="19" name="Google Shape;470;p36">
            <a:extLst>
              <a:ext uri="{FF2B5EF4-FFF2-40B4-BE49-F238E27FC236}">
                <a16:creationId xmlns:a16="http://schemas.microsoft.com/office/drawing/2014/main" id="{E85F1675-9731-47DB-A3CE-EEA57F8F4982}"/>
              </a:ext>
            </a:extLst>
          </p:cNvPr>
          <p:cNvSpPr txBox="1"/>
          <p:nvPr/>
        </p:nvSpPr>
        <p:spPr>
          <a:xfrm>
            <a:off x="4228725" y="1164952"/>
            <a:ext cx="51831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case: Θ(V)    Worst case: Θ(V</a:t>
            </a:r>
            <a:r>
              <a:rPr lang="en" sz="2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</a:t>
            </a:r>
            <a:endParaRPr/>
          </a:p>
        </p:txBody>
      </p:sp>
      <p:sp>
        <p:nvSpPr>
          <p:cNvPr id="529" name="Google Shape;529;p3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4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Runtime: Θ(V + E)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to interpret: No matter what “shape” of increasingly complex graphs we generate, as V and E grow, the runtime will always grow exactly as Θ(V + E).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 shape 1: Very sparse graph where E grows very slowly, e.g. every vertex is connected to its square: 2 - 4, 3 - 9, 4 - 16, 5 - 25, etc.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  is Θ(sqrt(V)). Runtime is Θ(V + sqrt(V)), which is just Θ(V).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 shape 2: Very dense graph where E grows very quickly, e.g. every vertex connected to every other.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 is Θ(V</a:t>
            </a:r>
            <a:r>
              <a:rPr lang="en" baseline="30000"/>
              <a:t>2</a:t>
            </a:r>
            <a:r>
              <a:rPr lang="en"/>
              <a:t>). Runtime is Θ(V + V</a:t>
            </a:r>
            <a:r>
              <a:rPr lang="en" baseline="30000"/>
              <a:t>2</a:t>
            </a:r>
            <a:r>
              <a:rPr lang="en"/>
              <a:t>), which is just Θ(V</a:t>
            </a:r>
            <a:r>
              <a:rPr lang="en" baseline="30000"/>
              <a:t>2</a:t>
            </a:r>
            <a:r>
              <a:rPr lang="en"/>
              <a:t>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9"/>
          <p:cNvSpPr txBox="1"/>
          <p:nvPr/>
        </p:nvSpPr>
        <p:spPr>
          <a:xfrm>
            <a:off x="89025" y="990975"/>
            <a:ext cx="26112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is total number of vertices.</a:t>
            </a:r>
            <a:endParaRPr/>
          </a:p>
        </p:txBody>
      </p:sp>
      <p:sp>
        <p:nvSpPr>
          <p:cNvPr id="531" name="Google Shape;531;p39"/>
          <p:cNvSpPr txBox="1"/>
          <p:nvPr/>
        </p:nvSpPr>
        <p:spPr>
          <a:xfrm>
            <a:off x="89025" y="1371975"/>
            <a:ext cx="26112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 is total number of edges in the entire graph.</a:t>
            </a:r>
            <a:endParaRPr b="1"/>
          </a:p>
        </p:txBody>
      </p:sp>
      <p:sp>
        <p:nvSpPr>
          <p:cNvPr id="532" name="Google Shape;532;p39"/>
          <p:cNvSpPr txBox="1"/>
          <p:nvPr/>
        </p:nvSpPr>
        <p:spPr>
          <a:xfrm>
            <a:off x="3052075" y="701900"/>
            <a:ext cx="4737300" cy="1386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538" name="Google Shape;538;p4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of some basic operations for each representation:</a:t>
            </a:r>
            <a:endParaRPr/>
          </a:p>
        </p:txBody>
      </p:sp>
      <p:sp>
        <p:nvSpPr>
          <p:cNvPr id="539" name="Google Shape;539;p40"/>
          <p:cNvSpPr txBox="1"/>
          <p:nvPr/>
        </p:nvSpPr>
        <p:spPr>
          <a:xfrm>
            <a:off x="228600" y="3640800"/>
            <a:ext cx="87258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practice, adjacency lists are most common.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graph algorithms rely heavily on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adj(s)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graphs are sparse (not many edges in each bucket).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0" name="Google Shape;540;p40"/>
          <p:cNvGraphicFramePr/>
          <p:nvPr/>
        </p:nvGraphicFramePr>
        <p:xfrm>
          <a:off x="316575" y="1248900"/>
          <a:ext cx="8300200" cy="1706760"/>
        </p:xfrm>
        <a:graphic>
          <a:graphicData uri="http://schemas.openxmlformats.org/drawingml/2006/table">
            <a:tbl>
              <a:tblPr>
                <a:noFill/>
                <a:tableStyleId>{C7F8D0FB-C6B3-4542-9482-7DC1201E3E01}</a:tableStyleId>
              </a:tblPr>
              <a:tblGrid>
                <a:gridCol w="160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addEdge(s, 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for(w : adj(v))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print()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hasEdge(s, 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space used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adjacency matrix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Θ(V</a:t>
                      </a:r>
                      <a:r>
                        <a:rPr lang="en" sz="1600" baseline="30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lang="en" sz="1600" baseline="30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 baseline="30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 of edges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Θ(E)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adjacency list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 to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Θ(V)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Θ(V+E)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degree(v))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E+V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1" name="Google Shape;541;p40"/>
          <p:cNvSpPr txBox="1"/>
          <p:nvPr/>
        </p:nvSpPr>
        <p:spPr>
          <a:xfrm>
            <a:off x="7395700" y="3322400"/>
            <a:ext cx="16782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Note: These operations are not part of the </a:t>
            </a:r>
            <a:r>
              <a:rPr lang="en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Graph</a:t>
            </a:r>
            <a:r>
              <a:rPr lang="en">
                <a:solidFill>
                  <a:srgbClr val="AC2020"/>
                </a:solidFill>
              </a:rPr>
              <a:t> class’s API.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542" name="Google Shape;542;p40"/>
          <p:cNvCxnSpPr/>
          <p:nvPr/>
        </p:nvCxnSpPr>
        <p:spPr>
          <a:xfrm rot="10800000">
            <a:off x="6587800" y="3056875"/>
            <a:ext cx="719700" cy="583200"/>
          </a:xfrm>
          <a:prstGeom prst="straightConnector1">
            <a:avLst/>
          </a:prstGeom>
          <a:noFill/>
          <a:ln w="9525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" name="Google Shape;543;p40"/>
          <p:cNvCxnSpPr/>
          <p:nvPr/>
        </p:nvCxnSpPr>
        <p:spPr>
          <a:xfrm rot="10800000">
            <a:off x="5292075" y="3068225"/>
            <a:ext cx="2004300" cy="578100"/>
          </a:xfrm>
          <a:prstGeom prst="straightConnector1">
            <a:avLst/>
          </a:prstGeom>
          <a:noFill/>
          <a:ln w="9525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Bare-Bones Undirected Graph Implementation</a:t>
            </a:r>
            <a:endParaRPr/>
          </a:p>
        </p:txBody>
      </p:sp>
      <p:sp>
        <p:nvSpPr>
          <p:cNvPr id="549" name="Google Shape;549;p41"/>
          <p:cNvSpPr txBox="1"/>
          <p:nvPr/>
        </p:nvSpPr>
        <p:spPr>
          <a:xfrm>
            <a:off x="6388350" y="1520324"/>
            <a:ext cx="26235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Cannot create array of anything involving generics, so have to use weird cast as with project 1A.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550" name="Google Shape;550;p41"/>
          <p:cNvSpPr txBox="1"/>
          <p:nvPr/>
        </p:nvSpPr>
        <p:spPr>
          <a:xfrm>
            <a:off x="165750" y="625387"/>
            <a:ext cx="5943600" cy="4477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final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V;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List&lt;Integer&gt;[] adj;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.V = V;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adj = (List&lt;Integer&gt;[])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ArrayList[V];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V; v++)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adj[v] =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ArrayList&lt;Integer&gt;();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adj[v].add(w);   adj[w].add(v);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Iterable&lt;Integer&gt; adj(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adj[v];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41"/>
          <p:cNvCxnSpPr/>
          <p:nvPr/>
        </p:nvCxnSpPr>
        <p:spPr>
          <a:xfrm rot="10800000">
            <a:off x="5541113" y="1984352"/>
            <a:ext cx="786900" cy="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2"/>
          <p:cNvSpPr txBox="1">
            <a:spLocks noGrp="1"/>
          </p:cNvSpPr>
          <p:nvPr>
            <p:ph type="title"/>
          </p:nvPr>
        </p:nvSpPr>
        <p:spPr>
          <a:xfrm>
            <a:off x="635850" y="1736400"/>
            <a:ext cx="7928700" cy="16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 Traversal Implementations and Runtime</a:t>
            </a:r>
            <a:endParaRPr sz="4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 Implementation</a:t>
            </a:r>
            <a:endParaRPr/>
          </a:p>
        </p:txBody>
      </p:sp>
      <p:sp>
        <p:nvSpPr>
          <p:cNvPr id="562" name="Google Shape;562;p4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design pattern in graph algorithms: Decouple type from processing algorithm.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 graph object.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Pass the graph to a graph-processing method (or constructor) in a client class.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Query the client class for information.</a:t>
            </a:r>
            <a:endParaRPr/>
          </a:p>
        </p:txBody>
      </p:sp>
      <p:pic>
        <p:nvPicPr>
          <p:cNvPr id="563" name="Google Shape;5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925" y="2418975"/>
            <a:ext cx="1613750" cy="92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4" name="Google Shape;564;p43"/>
          <p:cNvCxnSpPr>
            <a:endCxn id="565" idx="1"/>
          </p:cNvCxnSpPr>
          <p:nvPr/>
        </p:nvCxnSpPr>
        <p:spPr>
          <a:xfrm>
            <a:off x="7428292" y="2886566"/>
            <a:ext cx="43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6" name="Google Shape;566;p43"/>
          <p:cNvSpPr txBox="1"/>
          <p:nvPr/>
        </p:nvSpPr>
        <p:spPr>
          <a:xfrm>
            <a:off x="577725" y="3576625"/>
            <a:ext cx="7994700" cy="1422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Paths(Graph G,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s):    Find all paths from G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is there a path from s to v?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Iterable&lt;Integer&gt; 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path from s to v (if any)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highlight>
                <a:srgbClr val="EFEFEF"/>
              </a:highlight>
            </a:endParaRPr>
          </a:p>
        </p:txBody>
      </p:sp>
      <p:pic>
        <p:nvPicPr>
          <p:cNvPr id="565" name="Google Shape;5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692" y="2159829"/>
            <a:ext cx="1096700" cy="14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3"/>
          <p:cNvSpPr txBox="1"/>
          <p:nvPr/>
        </p:nvSpPr>
        <p:spPr>
          <a:xfrm>
            <a:off x="7870800" y="3598372"/>
            <a:ext cx="1096800" cy="37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Paths.java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525" y="1673175"/>
            <a:ext cx="3046150" cy="17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Usage</a:t>
            </a:r>
            <a:endParaRPr/>
          </a:p>
        </p:txBody>
      </p:sp>
      <p:sp>
        <p:nvSpPr>
          <p:cNvPr id="574" name="Google Shape;574;p4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by calling: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Paths P = new Paths(G, 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P.hasPathTo(3); //returns 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P.pathTo(3); //returns {0, 1, 4, 3}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75" name="Google Shape;5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2025" y="1774273"/>
            <a:ext cx="1096700" cy="145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6" name="Google Shape;576;p44"/>
          <p:cNvCxnSpPr>
            <a:endCxn id="575" idx="1"/>
          </p:cNvCxnSpPr>
          <p:nvPr/>
        </p:nvCxnSpPr>
        <p:spPr>
          <a:xfrm>
            <a:off x="7414625" y="2501011"/>
            <a:ext cx="43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7" name="Google Shape;577;p44"/>
          <p:cNvSpPr txBox="1"/>
          <p:nvPr/>
        </p:nvSpPr>
        <p:spPr>
          <a:xfrm>
            <a:off x="7870800" y="3217385"/>
            <a:ext cx="1096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Paths.java</a:t>
            </a:r>
            <a:endParaRPr/>
          </a:p>
        </p:txBody>
      </p:sp>
      <p:sp>
        <p:nvSpPr>
          <p:cNvPr id="578" name="Google Shape;578;p44"/>
          <p:cNvSpPr txBox="1"/>
          <p:nvPr/>
        </p:nvSpPr>
        <p:spPr>
          <a:xfrm>
            <a:off x="577725" y="3576625"/>
            <a:ext cx="7994700" cy="1422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Paths(Graph G,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s):    Find all paths from G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is there a path from s to v?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Iterable&lt;Integer&gt; 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path from s to v (if any)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</a:t>
            </a:r>
            <a:endParaRPr/>
          </a:p>
        </p:txBody>
      </p:sp>
      <p:sp>
        <p:nvSpPr>
          <p:cNvPr id="584" name="Google Shape;584;p4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review DepthFirstPaths by running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r>
              <a:rPr lang="en"/>
              <a:t> again.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then discuss: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Implementation.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Runtime.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6"/>
          <p:cNvSpPr txBox="1"/>
          <p:nvPr/>
        </p:nvSpPr>
        <p:spPr>
          <a:xfrm>
            <a:off x="90600" y="633250"/>
            <a:ext cx="4499700" cy="4387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590" name="Google Shape;590;p4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DepthFirstPaths, Recursive Implementation</a:t>
            </a:r>
            <a:endParaRPr/>
          </a:p>
        </p:txBody>
      </p:sp>
      <p:cxnSp>
        <p:nvCxnSpPr>
          <p:cNvPr id="591" name="Google Shape;591;p46"/>
          <p:cNvCxnSpPr/>
          <p:nvPr/>
        </p:nvCxnSpPr>
        <p:spPr>
          <a:xfrm rot="10800000">
            <a:off x="3111625" y="1062475"/>
            <a:ext cx="1544400" cy="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2" name="Google Shape;592;p46"/>
          <p:cNvSpPr txBox="1"/>
          <p:nvPr/>
        </p:nvSpPr>
        <p:spPr>
          <a:xfrm>
            <a:off x="4652511" y="861968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marked[v] is true iff v connected to s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593" name="Google Shape;593;p46"/>
          <p:cNvCxnSpPr/>
          <p:nvPr/>
        </p:nvCxnSpPr>
        <p:spPr>
          <a:xfrm rot="10800000">
            <a:off x="2726325" y="1283350"/>
            <a:ext cx="1920600" cy="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4" name="Google Shape;594;p46"/>
          <p:cNvSpPr txBox="1"/>
          <p:nvPr/>
        </p:nvSpPr>
        <p:spPr>
          <a:xfrm>
            <a:off x="4652497" y="1090563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edgeTo[v] is previous vertex on path from s to v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595" name="Google Shape;595;p46"/>
          <p:cNvCxnSpPr/>
          <p:nvPr/>
        </p:nvCxnSpPr>
        <p:spPr>
          <a:xfrm rot="10800000">
            <a:off x="1721250" y="2139763"/>
            <a:ext cx="2943900" cy="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" name="Google Shape;596;p46"/>
          <p:cNvCxnSpPr/>
          <p:nvPr/>
        </p:nvCxnSpPr>
        <p:spPr>
          <a:xfrm rot="10800000">
            <a:off x="2050150" y="2331902"/>
            <a:ext cx="2624100" cy="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7" name="Google Shape;597;p46"/>
          <p:cNvSpPr txBox="1"/>
          <p:nvPr/>
        </p:nvSpPr>
        <p:spPr>
          <a:xfrm>
            <a:off x="4693977" y="2146160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find vertices connected to 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598" name="Google Shape;598;p46"/>
          <p:cNvSpPr txBox="1"/>
          <p:nvPr/>
        </p:nvSpPr>
        <p:spPr>
          <a:xfrm>
            <a:off x="4693991" y="1931233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not shown: data structure initialization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599" name="Google Shape;599;p46"/>
          <p:cNvSpPr txBox="1"/>
          <p:nvPr/>
        </p:nvSpPr>
        <p:spPr>
          <a:xfrm>
            <a:off x="4770175" y="2706904"/>
            <a:ext cx="4245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recursive routine does the work and stores results in an easy to query manner!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00" name="Google Shape;600;p46"/>
          <p:cNvSpPr txBox="1"/>
          <p:nvPr/>
        </p:nvSpPr>
        <p:spPr>
          <a:xfrm>
            <a:off x="4671750" y="4099750"/>
            <a:ext cx="45678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Question to ponder: How would we write pathTo(v) and hasPathTo(v)?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Answer on next slide.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1" name="Google Shape;6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412" y="0"/>
            <a:ext cx="772239" cy="10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Challenge</a:t>
            </a: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243000" y="2629050"/>
            <a:ext cx="8443800" cy="17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Given the graph above, find the shortest path from s to all other vertices.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 a general algorithm.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Hint: You’ll need to somehow visit vertices in BFS order.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Hint #2: You’ll need to use some kind of data structure.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Hint #3: Don’t use recursion.</a:t>
            </a:r>
            <a:endParaRPr/>
          </a:p>
        </p:txBody>
      </p:sp>
      <p:grpSp>
        <p:nvGrpSpPr>
          <p:cNvPr id="86" name="Google Shape;86;p11"/>
          <p:cNvGrpSpPr/>
          <p:nvPr/>
        </p:nvGrpSpPr>
        <p:grpSpPr>
          <a:xfrm>
            <a:off x="6195907" y="733900"/>
            <a:ext cx="2419775" cy="1945738"/>
            <a:chOff x="756020" y="683300"/>
            <a:chExt cx="2419775" cy="1945738"/>
          </a:xfrm>
        </p:grpSpPr>
        <p:sp>
          <p:nvSpPr>
            <p:cNvPr id="87" name="Google Shape;87;p11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95" name="Google Shape;95;p11"/>
            <p:cNvCxnSpPr>
              <a:stCxn id="87" idx="2"/>
              <a:endCxn id="88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1"/>
            <p:cNvCxnSpPr>
              <a:stCxn id="87" idx="3"/>
              <a:endCxn id="90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1"/>
            <p:cNvCxnSpPr>
              <a:stCxn id="89" idx="2"/>
              <a:endCxn id="90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11"/>
            <p:cNvCxnSpPr>
              <a:stCxn id="89" idx="3"/>
              <a:endCxn id="92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11"/>
            <p:cNvCxnSpPr>
              <a:stCxn id="92" idx="2"/>
              <a:endCxn id="93" idx="0"/>
            </p:cNvCxnSpPr>
            <p:nvPr/>
          </p:nvCxnSpPr>
          <p:spPr>
            <a:xfrm>
              <a:off x="2605195" y="1437088"/>
              <a:ext cx="411900" cy="404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11"/>
            <p:cNvCxnSpPr>
              <a:stCxn id="92" idx="2"/>
              <a:endCxn id="91" idx="3"/>
            </p:cNvCxnSpPr>
            <p:nvPr/>
          </p:nvCxnSpPr>
          <p:spPr>
            <a:xfrm flipH="1">
              <a:off x="2186095" y="1437088"/>
              <a:ext cx="419100" cy="55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1"/>
            <p:cNvCxnSpPr>
              <a:stCxn id="90" idx="2"/>
              <a:endCxn id="91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1"/>
            <p:cNvCxnSpPr>
              <a:stCxn id="88" idx="3"/>
              <a:endCxn id="91" idx="1"/>
            </p:cNvCxnSpPr>
            <p:nvPr/>
          </p:nvCxnSpPr>
          <p:spPr>
            <a:xfrm rot="10800000" flipH="1">
              <a:off x="1249870" y="1992025"/>
              <a:ext cx="618900" cy="72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1"/>
            <p:cNvCxnSpPr>
              <a:stCxn id="91" idx="2"/>
              <a:endCxn id="94" idx="0"/>
            </p:cNvCxnSpPr>
            <p:nvPr/>
          </p:nvCxnSpPr>
          <p:spPr>
            <a:xfrm>
              <a:off x="2027345" y="2118463"/>
              <a:ext cx="762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" name="Google Shape;104;p11"/>
          <p:cNvSpPr txBox="1"/>
          <p:nvPr/>
        </p:nvSpPr>
        <p:spPr>
          <a:xfrm>
            <a:off x="5920125" y="1221040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DepthFirstPaths, Recursive Implementation</a:t>
            </a:r>
            <a:endParaRPr/>
          </a:p>
        </p:txBody>
      </p:sp>
      <p:sp>
        <p:nvSpPr>
          <p:cNvPr id="607" name="Google Shape;607;p47"/>
          <p:cNvSpPr txBox="1"/>
          <p:nvPr/>
        </p:nvSpPr>
        <p:spPr>
          <a:xfrm>
            <a:off x="90600" y="633250"/>
            <a:ext cx="4499700" cy="4387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pathTo(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if (!hasPathTo(v)) return null;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List&lt;Integer&gt;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 = new ArrayList&lt;&gt;();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(int x = v; x != s; x = edgeTo[x])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path.add(x);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path.add(s);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Collections.reverse(path);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 path;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hasPathTo(int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 marked[v];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608" name="Google Shape;608;p47"/>
          <p:cNvCxnSpPr/>
          <p:nvPr/>
        </p:nvCxnSpPr>
        <p:spPr>
          <a:xfrm rot="10800000">
            <a:off x="3111625" y="1062475"/>
            <a:ext cx="1544400" cy="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9" name="Google Shape;609;p47"/>
          <p:cNvSpPr txBox="1"/>
          <p:nvPr/>
        </p:nvSpPr>
        <p:spPr>
          <a:xfrm>
            <a:off x="4652511" y="861968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marked[v] is true iff v connected to s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610" name="Google Shape;610;p47"/>
          <p:cNvCxnSpPr/>
          <p:nvPr/>
        </p:nvCxnSpPr>
        <p:spPr>
          <a:xfrm rot="10800000">
            <a:off x="2726325" y="1283350"/>
            <a:ext cx="1920600" cy="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47"/>
          <p:cNvSpPr txBox="1"/>
          <p:nvPr/>
        </p:nvSpPr>
        <p:spPr>
          <a:xfrm>
            <a:off x="4652497" y="1090563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edgeTo[v] is previous vertex on path from s to v</a:t>
            </a:r>
            <a:endParaRPr>
              <a:solidFill>
                <a:srgbClr val="AC2020"/>
              </a:solidFill>
            </a:endParaRPr>
          </a:p>
        </p:txBody>
      </p:sp>
      <p:pic>
        <p:nvPicPr>
          <p:cNvPr id="612" name="Google Shape;6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412" y="0"/>
            <a:ext cx="772239" cy="10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18" name="Google Shape;618;p4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O bound for the runtime for the DepthFirstPaths constructor.</a:t>
            </a:r>
            <a:endParaRPr/>
          </a:p>
        </p:txBody>
      </p:sp>
      <p:sp>
        <p:nvSpPr>
          <p:cNvPr id="619" name="Google Shape;619;p48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20" name="Google Shape;620;p48"/>
          <p:cNvSpPr txBox="1">
            <a:spLocks noGrp="1"/>
          </p:cNvSpPr>
          <p:nvPr>
            <p:ph type="body" idx="1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26" name="Google Shape;626;p4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O bound for the runtime for the DepthFirstPaths constructor.</a:t>
            </a:r>
            <a:endParaRPr/>
          </a:p>
        </p:txBody>
      </p:sp>
      <p:sp>
        <p:nvSpPr>
          <p:cNvPr id="627" name="Google Shape;627;p49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28" name="Google Shape;628;p49"/>
          <p:cNvSpPr txBox="1">
            <a:spLocks noGrp="1"/>
          </p:cNvSpPr>
          <p:nvPr>
            <p:ph type="body" idx="1"/>
          </p:nvPr>
        </p:nvSpPr>
        <p:spPr>
          <a:xfrm>
            <a:off x="5181350" y="994725"/>
            <a:ext cx="3505500" cy="18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O(V + E)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vertex is visited at most once (O(V)).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edge is considered at most twice (O(E)).</a:t>
            </a:r>
            <a:br>
              <a:rPr lang="en"/>
            </a:br>
            <a:endParaRPr/>
          </a:p>
        </p:txBody>
      </p:sp>
      <p:cxnSp>
        <p:nvCxnSpPr>
          <p:cNvPr id="629" name="Google Shape;629;p49"/>
          <p:cNvCxnSpPr/>
          <p:nvPr/>
        </p:nvCxnSpPr>
        <p:spPr>
          <a:xfrm flipH="1">
            <a:off x="4010200" y="2939150"/>
            <a:ext cx="1759800" cy="720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" name="Google Shape;630;p49"/>
          <p:cNvCxnSpPr/>
          <p:nvPr/>
        </p:nvCxnSpPr>
        <p:spPr>
          <a:xfrm rot="10800000">
            <a:off x="2784410" y="3577350"/>
            <a:ext cx="2973300" cy="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1" name="Google Shape;631;p49"/>
          <p:cNvSpPr txBox="1"/>
          <p:nvPr/>
        </p:nvSpPr>
        <p:spPr>
          <a:xfrm>
            <a:off x="5760777" y="3365360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 considerations, each constant time</a:t>
            </a:r>
            <a:endParaRPr>
              <a:solidFill>
                <a:srgbClr val="AC202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                    (no more than 2E calls)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32" name="Google Shape;632;p49"/>
          <p:cNvSpPr txBox="1"/>
          <p:nvPr/>
        </p:nvSpPr>
        <p:spPr>
          <a:xfrm>
            <a:off x="5765825" y="2738175"/>
            <a:ext cx="32631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vertex visits (no more than V calls)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33" name="Google Shape;633;p49"/>
          <p:cNvSpPr txBox="1"/>
          <p:nvPr/>
        </p:nvSpPr>
        <p:spPr>
          <a:xfrm>
            <a:off x="5000925" y="4092075"/>
            <a:ext cx="39390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Cost model in analysis above is the sum of:</a:t>
            </a:r>
            <a:endParaRPr>
              <a:solidFill>
                <a:srgbClr val="AC202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Number of dfs calls. </a:t>
            </a:r>
            <a:endParaRPr>
              <a:solidFill>
                <a:srgbClr val="AC202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marked[w] checks.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34" name="Google Shape;634;p49"/>
          <p:cNvSpPr txBox="1">
            <a:spLocks noGrp="1"/>
          </p:cNvSpPr>
          <p:nvPr>
            <p:ph type="body" idx="1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Cost Models for DFS</a:t>
            </a:r>
            <a:endParaRPr/>
          </a:p>
        </p:txBody>
      </p:sp>
      <p:sp>
        <p:nvSpPr>
          <p:cNvPr id="640" name="Google Shape;640;p5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Four cost models for DFS: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Number of DFS calls: O(V)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Is an underestimate for families of graphs with tons of edges</a:t>
            </a:r>
            <a:r>
              <a:rPr lang="en"/>
              <a:t>, e.g. we have genGraph(N) with N vertices and an edge between all pairs of vertices. Runtime would be worse than V.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Number of DFS + marked checks: O(V + E), but can simplify to O(E)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Also underestimates for families of graphs with very few edges.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Number of marked checks: O(E)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Is an underestimate for families of graphs with very few edges.</a:t>
            </a:r>
            <a:r>
              <a:rPr lang="en"/>
              <a:t> So imagine, we have genGraph(N) which generates a graph with N nodes and sqrt(N) edges. As N grows, runtime would be worse than 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Initialization of marked to false + marked checks: O(V + E)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This one does not underestimate.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never formally defined asymptotics on multiple variables, and it turns out to be somewhat poorly defined.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46" name="Google Shape;646;p5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Very hard question: Could we say the runtime is O(E)?</a:t>
            </a:r>
            <a:endParaRPr/>
          </a:p>
        </p:txBody>
      </p:sp>
      <p:sp>
        <p:nvSpPr>
          <p:cNvPr id="647" name="Google Shape;647;p51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48" name="Google Shape;648;p51"/>
          <p:cNvSpPr txBox="1">
            <a:spLocks noGrp="1"/>
          </p:cNvSpPr>
          <p:nvPr>
            <p:ph type="body" idx="1"/>
          </p:nvPr>
        </p:nvSpPr>
        <p:spPr>
          <a:xfrm>
            <a:off x="5181350" y="994725"/>
            <a:ext cx="3505500" cy="18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Argument: Can only visit a vertex if there is an edge to it.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# of DFS calls is bounded above by 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 why not just say O(E)?</a:t>
            </a:r>
            <a:endParaRPr/>
          </a:p>
        </p:txBody>
      </p:sp>
      <p:sp>
        <p:nvSpPr>
          <p:cNvPr id="649" name="Google Shape;649;p51"/>
          <p:cNvSpPr txBox="1">
            <a:spLocks noGrp="1"/>
          </p:cNvSpPr>
          <p:nvPr>
            <p:ph type="body" idx="1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55" name="Google Shape;655;p5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Very hard question: Could we say the runtime is O(E)? No.</a:t>
            </a:r>
            <a:endParaRPr/>
          </a:p>
        </p:txBody>
      </p:sp>
      <p:sp>
        <p:nvSpPr>
          <p:cNvPr id="656" name="Google Shape;656;p52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57" name="Google Shape;657;p52"/>
          <p:cNvSpPr txBox="1">
            <a:spLocks noGrp="1"/>
          </p:cNvSpPr>
          <p:nvPr>
            <p:ph type="body" idx="1"/>
          </p:nvPr>
        </p:nvSpPr>
        <p:spPr>
          <a:xfrm>
            <a:off x="5181350" y="994725"/>
            <a:ext cx="3505500" cy="3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Can’t say O(E)!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Constructor has to create an all false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marked</a:t>
            </a:r>
            <a:r>
              <a:rPr lang="en"/>
              <a:t> array.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marking of all vertices as false takes Θ(V) time.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cost model earlier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/>
              <a:t> calls +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marked</a:t>
            </a:r>
            <a:r>
              <a:rPr lang="en"/>
              <a:t> checks) does not provide a tight bound.</a:t>
            </a:r>
            <a:endParaRPr/>
          </a:p>
        </p:txBody>
      </p:sp>
      <p:sp>
        <p:nvSpPr>
          <p:cNvPr id="658" name="Google Shape;658;p52"/>
          <p:cNvSpPr txBox="1">
            <a:spLocks noGrp="1"/>
          </p:cNvSpPr>
          <p:nvPr>
            <p:ph type="body" idx="1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664" name="Google Shape;664;p53"/>
          <p:cNvGraphicFramePr/>
          <p:nvPr/>
        </p:nvGraphicFramePr>
        <p:xfrm>
          <a:off x="660363" y="1003975"/>
          <a:ext cx="7609075" cy="1005780"/>
        </p:xfrm>
        <a:graphic>
          <a:graphicData uri="http://schemas.openxmlformats.org/drawingml/2006/table">
            <a:tbl>
              <a:tblPr>
                <a:noFill/>
                <a:tableStyleId>{C7F8D0FB-C6B3-4542-9482-7DC1201E3E01}</a:tableStyleId>
              </a:tblPr>
              <a:tblGrid>
                <a:gridCol w="11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list)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r>
                        <a:rPr lang="en"/>
                        <a:t> [update]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O(V+E) time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5" name="Google Shape;665;p53"/>
          <p:cNvSpPr txBox="1">
            <a:spLocks noGrp="1"/>
          </p:cNvSpPr>
          <p:nvPr>
            <p:ph type="body" idx="1"/>
          </p:nvPr>
        </p:nvSpPr>
        <p:spPr>
          <a:xfrm>
            <a:off x="243000" y="2418300"/>
            <a:ext cx="8443800" cy="2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is O(V+E)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Based on cost model: O(V) dfs calls and O(E) marked[w] checks.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Can’t say O(E) because creating marked array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Note, can’t say Θ(V+E), example: Graph with no edges touching source.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Space is Θ(V).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Need arrays of length V to store information.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Implementation</a:t>
            </a:r>
            <a:endParaRPr/>
          </a:p>
        </p:txBody>
      </p:sp>
      <p:sp>
        <p:nvSpPr>
          <p:cNvPr id="671" name="Google Shape;671;p54"/>
          <p:cNvSpPr txBox="1"/>
          <p:nvPr/>
        </p:nvSpPr>
        <p:spPr>
          <a:xfrm>
            <a:off x="4652511" y="816010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marked[v] is true iff v connected to s</a:t>
            </a:r>
            <a:endParaRPr/>
          </a:p>
        </p:txBody>
      </p:sp>
      <p:sp>
        <p:nvSpPr>
          <p:cNvPr id="672" name="Google Shape;672;p54"/>
          <p:cNvSpPr txBox="1"/>
          <p:nvPr/>
        </p:nvSpPr>
        <p:spPr>
          <a:xfrm>
            <a:off x="4652497" y="1044605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edgeTo[v] is previous vertex on path from s to v</a:t>
            </a:r>
            <a:endParaRPr/>
          </a:p>
        </p:txBody>
      </p:sp>
      <p:sp>
        <p:nvSpPr>
          <p:cNvPr id="673" name="Google Shape;673;p54"/>
          <p:cNvSpPr txBox="1"/>
          <p:nvPr/>
        </p:nvSpPr>
        <p:spPr>
          <a:xfrm>
            <a:off x="4693977" y="2321231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starting vertex</a:t>
            </a:r>
            <a:endParaRPr/>
          </a:p>
        </p:txBody>
      </p:sp>
      <p:sp>
        <p:nvSpPr>
          <p:cNvPr id="674" name="Google Shape;674;p54"/>
          <p:cNvSpPr txBox="1"/>
          <p:nvPr/>
        </p:nvSpPr>
        <p:spPr>
          <a:xfrm>
            <a:off x="4722737" y="2900761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freshly dequeued vertex v, for each neighbor that is unmarked: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Enqueue that neighbor to the fringe.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 it.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its edgeTo to v.</a:t>
            </a:r>
            <a:endParaRPr/>
          </a:p>
        </p:txBody>
      </p:sp>
      <p:sp>
        <p:nvSpPr>
          <p:cNvPr id="675" name="Google Shape;675;p54"/>
          <p:cNvSpPr txBox="1"/>
          <p:nvPr/>
        </p:nvSpPr>
        <p:spPr>
          <a:xfrm>
            <a:off x="114152" y="607625"/>
            <a:ext cx="4245000" cy="4532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BreadthFirstPaths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Queue&lt;Integer&gt; fringe =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Queue&lt;Integer&gt;();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fringe.enqueue(s);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marked[s]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fringe.dequeue();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fringe.enqueue(w);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marked[w]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76" name="Google Shape;676;p54"/>
          <p:cNvCxnSpPr/>
          <p:nvPr/>
        </p:nvCxnSpPr>
        <p:spPr>
          <a:xfrm rot="10800000">
            <a:off x="2997100" y="1027000"/>
            <a:ext cx="1603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7" name="Google Shape;677;p54"/>
          <p:cNvCxnSpPr/>
          <p:nvPr/>
        </p:nvCxnSpPr>
        <p:spPr>
          <a:xfrm rot="10800000">
            <a:off x="2593500" y="1267143"/>
            <a:ext cx="2024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8" name="Google Shape;678;p54"/>
          <p:cNvCxnSpPr/>
          <p:nvPr/>
        </p:nvCxnSpPr>
        <p:spPr>
          <a:xfrm rot="10800000">
            <a:off x="2488575" y="2547625"/>
            <a:ext cx="2134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9" name="Google Shape;679;p54"/>
          <p:cNvCxnSpPr/>
          <p:nvPr/>
        </p:nvCxnSpPr>
        <p:spPr>
          <a:xfrm rot="10800000">
            <a:off x="3174350" y="3139875"/>
            <a:ext cx="1472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685" name="Google Shape;685;p55"/>
          <p:cNvGraphicFramePr/>
          <p:nvPr/>
        </p:nvGraphicFramePr>
        <p:xfrm>
          <a:off x="660363" y="1003975"/>
          <a:ext cx="7609075" cy="1615350"/>
        </p:xfrm>
        <a:graphic>
          <a:graphicData uri="http://schemas.openxmlformats.org/drawingml/2006/table">
            <a:tbl>
              <a:tblPr>
                <a:noFill/>
                <a:tableStyleId>{C7F8D0FB-C6B3-4542-9482-7DC1201E3E01}</a:tableStyleId>
              </a:tblPr>
              <a:tblGrid>
                <a:gridCol w="11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list)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O(V+E) time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shortest paths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Find a shortest path from s to every reachable vertex.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6" name="Google Shape;686;p55"/>
          <p:cNvSpPr txBox="1">
            <a:spLocks noGrp="1"/>
          </p:cNvSpPr>
          <p:nvPr>
            <p:ph type="body" idx="1"/>
          </p:nvPr>
        </p:nvSpPr>
        <p:spPr>
          <a:xfrm>
            <a:off x="243000" y="2706600"/>
            <a:ext cx="8443800" cy="20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for shortest paths is also O(V+E)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Based on same cost model: O(V) .next() calls and O(E) marked[w] checks.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Space is Θ(V).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Need arrays of length V to store information.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6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Layers of Abstraction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Answer</a:t>
            </a:r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61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Breadth First Search.</a:t>
            </a:r>
            <a:endParaRPr b="1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Initialize a queue with a starting vertex s and mark that vertex.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 queue is a list that has two operations: enqueue (a.k.a. addLast) and dequeue (a.k.a. removeFirst).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Let’s call this the queue our </a:t>
            </a:r>
            <a:r>
              <a:rPr lang="en" b="1" i="1" dirty="0"/>
              <a:t>fringe</a:t>
            </a:r>
            <a:r>
              <a:rPr lang="en" dirty="0"/>
              <a:t>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solidFill>
                  <a:srgbClr val="FF0000"/>
                </a:solidFill>
              </a:rPr>
              <a:t>Repeat until queue is empty:</a:t>
            </a:r>
            <a:endParaRPr b="1" dirty="0">
              <a:solidFill>
                <a:srgbClr val="FF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b="1" dirty="0">
                <a:solidFill>
                  <a:srgbClr val="FF0000"/>
                </a:solidFill>
              </a:rPr>
              <a:t>Remove vertex v from the front of the queue.</a:t>
            </a:r>
            <a:endParaRPr b="1" dirty="0">
              <a:solidFill>
                <a:srgbClr val="FF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b="1" dirty="0">
                <a:solidFill>
                  <a:srgbClr val="FF0000"/>
                </a:solidFill>
              </a:rPr>
              <a:t>For each unmarked neighbor n of v: </a:t>
            </a:r>
            <a:endParaRPr b="1" dirty="0">
              <a:solidFill>
                <a:srgbClr val="FF0000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b="1" dirty="0">
                <a:solidFill>
                  <a:srgbClr val="FF0000"/>
                </a:solidFill>
              </a:rPr>
              <a:t>Mark n.</a:t>
            </a:r>
            <a:endParaRPr b="1" dirty="0">
              <a:solidFill>
                <a:srgbClr val="FF0000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b="1" dirty="0">
                <a:solidFill>
                  <a:srgbClr val="FF0000"/>
                </a:solidFill>
              </a:rPr>
              <a:t>Set edgeTo[n] = v (and/or distTo[n] = distTo[v] + 1).</a:t>
            </a:r>
            <a:endParaRPr b="1" dirty="0">
              <a:solidFill>
                <a:srgbClr val="FF0000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b="1" dirty="0">
                <a:solidFill>
                  <a:srgbClr val="FF0000"/>
                </a:solidFill>
              </a:rPr>
              <a:t>Add n to end of queue.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Demo: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Breadth First Paths</a:t>
            </a:r>
            <a:endParaRPr dirty="0"/>
          </a:p>
        </p:txBody>
      </p:sp>
      <p:grpSp>
        <p:nvGrpSpPr>
          <p:cNvPr id="111" name="Google Shape;111;p12"/>
          <p:cNvGrpSpPr/>
          <p:nvPr/>
        </p:nvGrpSpPr>
        <p:grpSpPr>
          <a:xfrm>
            <a:off x="4358707" y="1855467"/>
            <a:ext cx="4768265" cy="631799"/>
            <a:chOff x="4358500" y="1855475"/>
            <a:chExt cx="4591050" cy="631799"/>
          </a:xfrm>
        </p:grpSpPr>
        <p:sp>
          <p:nvSpPr>
            <p:cNvPr id="112" name="Google Shape;112;p12"/>
            <p:cNvSpPr txBox="1"/>
            <p:nvPr/>
          </p:nvSpPr>
          <p:spPr>
            <a:xfrm>
              <a:off x="5468350" y="1991974"/>
              <a:ext cx="3481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A queue is the opposite of a stack. Stack has push (addFirst) and pop (removeFirst).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113" name="Google Shape;113;p12"/>
            <p:cNvCxnSpPr/>
            <p:nvPr/>
          </p:nvCxnSpPr>
          <p:spPr>
            <a:xfrm rot="10800000">
              <a:off x="4358500" y="1855475"/>
              <a:ext cx="1101900" cy="2730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4" name="Google Shape;114;p12"/>
          <p:cNvSpPr txBox="1"/>
          <p:nvPr/>
        </p:nvSpPr>
        <p:spPr>
          <a:xfrm>
            <a:off x="5569375" y="4240075"/>
            <a:ext cx="3596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Do this if you want to track distance value.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15" name="Google Shape;115;p12"/>
          <p:cNvCxnSpPr/>
          <p:nvPr/>
        </p:nvCxnSpPr>
        <p:spPr>
          <a:xfrm rot="10800000">
            <a:off x="4629425" y="3824800"/>
            <a:ext cx="963600" cy="5265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 and Our Graph API</a:t>
            </a:r>
            <a:endParaRPr/>
          </a:p>
        </p:txBody>
      </p:sp>
      <p:sp>
        <p:nvSpPr>
          <p:cNvPr id="697" name="Google Shape;697;p5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38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 of Graph API has deep implications on the implementation of DepthFirstPaths, BreadthFirstPaths, print, and other graph “clients”.</a:t>
            </a:r>
            <a:endParaRPr/>
          </a:p>
        </p:txBody>
      </p:sp>
      <p:pic>
        <p:nvPicPr>
          <p:cNvPr id="698" name="Google Shape;69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49" y="1765982"/>
            <a:ext cx="5800750" cy="3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150" y="3262025"/>
            <a:ext cx="2146275" cy="79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00" name="Google Shape;70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275" y="3545650"/>
            <a:ext cx="1690126" cy="712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Graph API and Implementation</a:t>
            </a:r>
            <a:endParaRPr/>
          </a:p>
        </p:txBody>
      </p:sp>
      <p:sp>
        <p:nvSpPr>
          <p:cNvPr id="706" name="Google Shape;706;p5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38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 of how to implement the Graph API has profound implications on runtime.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Saw that DepthFirstPaths on Adjacency Lists was O(V + E).</a:t>
            </a:r>
            <a:endParaRPr/>
          </a:p>
        </p:txBody>
      </p:sp>
      <p:pic>
        <p:nvPicPr>
          <p:cNvPr id="707" name="Google Shape;70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49" y="1765982"/>
            <a:ext cx="5800750" cy="3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500" y="3171850"/>
            <a:ext cx="1690126" cy="712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09" name="Google Shape;70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085" y="3728673"/>
            <a:ext cx="861075" cy="462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Graph API and Implementation</a:t>
            </a:r>
            <a:endParaRPr/>
          </a:p>
        </p:txBody>
      </p:sp>
      <p:sp>
        <p:nvSpPr>
          <p:cNvPr id="715" name="Google Shape;715;p5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38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 of how to implement the Graph API has profound implications on runtime.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happens if to DepthFirstPaths runtime if we use an adjacency matrix?</a:t>
            </a:r>
            <a:endParaRPr/>
          </a:p>
        </p:txBody>
      </p:sp>
      <p:pic>
        <p:nvPicPr>
          <p:cNvPr id="716" name="Google Shape;71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49" y="1765982"/>
            <a:ext cx="5800750" cy="3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500" y="3171850"/>
            <a:ext cx="1690126" cy="712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18" name="Google Shape;718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6850" y="3368675"/>
            <a:ext cx="956676" cy="74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724" name="Google Shape;724;p6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tight O bound for the runtime for the DepthFirstPaths constructor.</a:t>
            </a:r>
            <a:endParaRPr/>
          </a:p>
        </p:txBody>
      </p:sp>
      <p:sp>
        <p:nvSpPr>
          <p:cNvPr id="725" name="Google Shape;725;p60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26" name="Google Shape;726;p60"/>
          <p:cNvSpPr txBox="1">
            <a:spLocks noGrp="1"/>
          </p:cNvSpPr>
          <p:nvPr>
            <p:ph type="body" idx="1"/>
          </p:nvPr>
        </p:nvSpPr>
        <p:spPr>
          <a:xfrm>
            <a:off x="832674" y="4515075"/>
            <a:ext cx="42516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matrix!</a:t>
            </a:r>
            <a:endParaRPr/>
          </a:p>
        </p:txBody>
      </p:sp>
      <p:pic>
        <p:nvPicPr>
          <p:cNvPr id="727" name="Google Shape;7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0" y="3492211"/>
            <a:ext cx="1541300" cy="1197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733" name="Google Shape;733;p6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tight O bound for the runtime for the DepthFirstPaths constructor.</a:t>
            </a:r>
            <a:endParaRPr/>
          </a:p>
        </p:txBody>
      </p:sp>
      <p:sp>
        <p:nvSpPr>
          <p:cNvPr id="734" name="Google Shape;734;p61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35" name="Google Shape;735;p61"/>
          <p:cNvSpPr txBox="1">
            <a:spLocks noGrp="1"/>
          </p:cNvSpPr>
          <p:nvPr>
            <p:ph type="body" idx="1"/>
          </p:nvPr>
        </p:nvSpPr>
        <p:spPr>
          <a:xfrm>
            <a:off x="5181350" y="994725"/>
            <a:ext cx="3505500" cy="18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O(V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the worst case, we iterate over the neighbors of all vertices.</a:t>
            </a:r>
            <a:endParaRPr/>
          </a:p>
        </p:txBody>
      </p:sp>
      <p:cxnSp>
        <p:nvCxnSpPr>
          <p:cNvPr id="736" name="Google Shape;736;p61"/>
          <p:cNvCxnSpPr/>
          <p:nvPr/>
        </p:nvCxnSpPr>
        <p:spPr>
          <a:xfrm rot="10800000">
            <a:off x="3280425" y="3377652"/>
            <a:ext cx="2624100" cy="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7" name="Google Shape;737;p61"/>
          <p:cNvSpPr txBox="1"/>
          <p:nvPr/>
        </p:nvSpPr>
        <p:spPr>
          <a:xfrm>
            <a:off x="5913199" y="3150425"/>
            <a:ext cx="2968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We create ≤ V iterators.</a:t>
            </a:r>
            <a:endParaRPr>
              <a:solidFill>
                <a:srgbClr val="AC202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Each one takes a total of Θ(V) time to iterate over.</a:t>
            </a:r>
            <a:endParaRPr>
              <a:solidFill>
                <a:srgbClr val="AC202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C202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Essentially, iterating over the entire adjacency matrix takes O(V</a:t>
            </a:r>
            <a:r>
              <a:rPr lang="en" baseline="30000">
                <a:solidFill>
                  <a:srgbClr val="AC2020"/>
                </a:solidFill>
              </a:rPr>
              <a:t>2</a:t>
            </a:r>
            <a:r>
              <a:rPr lang="en">
                <a:solidFill>
                  <a:srgbClr val="AC2020"/>
                </a:solidFill>
              </a:rPr>
              <a:t>) time. 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738" name="Google Shape;738;p61"/>
          <p:cNvSpPr txBox="1">
            <a:spLocks noGrp="1"/>
          </p:cNvSpPr>
          <p:nvPr>
            <p:ph type="body" idx="1"/>
          </p:nvPr>
        </p:nvSpPr>
        <p:spPr>
          <a:xfrm>
            <a:off x="832674" y="4515075"/>
            <a:ext cx="42516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matrix!</a:t>
            </a:r>
            <a:endParaRPr/>
          </a:p>
        </p:txBody>
      </p:sp>
      <p:pic>
        <p:nvPicPr>
          <p:cNvPr id="739" name="Google Shape;73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0" y="3492211"/>
            <a:ext cx="1541300" cy="1197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 for Adjacency Matrix Based Graphs</a:t>
            </a:r>
            <a:endParaRPr/>
          </a:p>
        </p:txBody>
      </p:sp>
      <p:graphicFrame>
        <p:nvGraphicFramePr>
          <p:cNvPr id="745" name="Google Shape;745;p62"/>
          <p:cNvGraphicFramePr/>
          <p:nvPr/>
        </p:nvGraphicFramePr>
        <p:xfrm>
          <a:off x="660363" y="1003975"/>
          <a:ext cx="8045950" cy="1615350"/>
        </p:xfrm>
        <a:graphic>
          <a:graphicData uri="http://schemas.openxmlformats.org/drawingml/2006/table">
            <a:tbl>
              <a:tblPr>
                <a:noFill/>
                <a:tableStyleId>{C7F8D0FB-C6B3-4542-9482-7DC1201E3E01}</a:tableStyleId>
              </a:tblPr>
              <a:tblGrid>
                <a:gridCol w="11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matrix)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</a:t>
                      </a:r>
                      <a:r>
                        <a:rPr lang="en" baseline="30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) time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shortest paths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Find a shortest path from s to every reachable vertex.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O(V</a:t>
                      </a:r>
                      <a:r>
                        <a:rPr lang="en" baseline="30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6" name="Google Shape;746;p62"/>
          <p:cNvSpPr txBox="1">
            <a:spLocks noGrp="1"/>
          </p:cNvSpPr>
          <p:nvPr>
            <p:ph type="body" idx="1"/>
          </p:nvPr>
        </p:nvSpPr>
        <p:spPr>
          <a:xfrm>
            <a:off x="243000" y="2706600"/>
            <a:ext cx="8443800" cy="20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use an adjacency matrix, BFS and DFS become O(V</a:t>
            </a:r>
            <a:r>
              <a:rPr lang="en" baseline="30000"/>
              <a:t>2</a:t>
            </a:r>
            <a:r>
              <a:rPr lang="en"/>
              <a:t>).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sparse graphs (number of edges &lt;&lt; V for most vertices), this is terrible runtime.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Thus, we’ll always use adjacency-list unless otherwise stated.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3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Summary</a:t>
            </a:r>
            <a:endParaRPr sz="4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57" name="Google Shape;757;p6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BFS: Uses a queue instead of recursion to track what work needs to be done.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API: We used the Princeton algorithms book API today.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just one possible API. We’ll see other APIs in this class.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Choice of API determines how client needs to think in order to write code.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Getting the degree of a vertex requires many lines of code with this choice of API.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Choice may also affect runtime and memory of client programs.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4"/>
          <p:cNvSpPr txBox="1"/>
          <p:nvPr/>
        </p:nvSpPr>
        <p:spPr>
          <a:xfrm>
            <a:off x="318875" y="3380252"/>
            <a:ext cx="8750400" cy="1724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 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64" name="Google Shape;764;p6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Implementations: Saw three ways to implement our graph API.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Adjacency matrix.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 of edges.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Adjacency list (most common in practice).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Choice of implementation has big impact on runtime and memory usage!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DFS and BFS runtime with adjacency list: O(V + E)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DFS and BFS runtime with adjacency matrix: O(V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770" name="Google Shape;770;p6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http://www.gosidemount.com/Guided_Diving/images/guided_cavern.jpg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use of BFS: Kevin Bacon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with two types of vertices: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Movies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Actors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Perform BFS from s=Kevin Bacon.</a:t>
            </a:r>
            <a:endParaRPr/>
          </a:p>
        </p:txBody>
      </p:sp>
      <p:pic>
        <p:nvPicPr>
          <p:cNvPr id="122" name="Google Shape;12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370" y="680950"/>
            <a:ext cx="5181756" cy="41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7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Live Lecture Exercise</a:t>
            </a:r>
            <a:endParaRPr sz="4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Things Up</a:t>
            </a:r>
            <a:endParaRPr/>
          </a:p>
        </p:txBody>
      </p:sp>
      <p:sp>
        <p:nvSpPr>
          <p:cNvPr id="781" name="Google Shape;781;p6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61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Breadth First Search.</a:t>
            </a:r>
            <a:endParaRPr b="1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Initialize a queue with a starting vertex s and mark that vertex.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queue is a list that has two operations: enqueue (a.k.a. addLast) and dequeue (a.k.a. removeFirst).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Let’s call this the queue our </a:t>
            </a:r>
            <a:r>
              <a:rPr lang="en" b="1" i="1"/>
              <a:t>fringe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queue is empty: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Remove vertex v from the front of the queue.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each unmarked neighbor n of v: 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Mark n.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Set edgeTo[n] = v (and/or distTo[n] = distTo[v] + 1).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Add n to end of queue.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Breadth First Paths</a:t>
            </a:r>
            <a:endParaRPr/>
          </a:p>
        </p:txBody>
      </p:sp>
      <p:sp>
        <p:nvSpPr>
          <p:cNvPr id="782" name="Google Shape;782;p68"/>
          <p:cNvSpPr txBox="1"/>
          <p:nvPr/>
        </p:nvSpPr>
        <p:spPr>
          <a:xfrm>
            <a:off x="5569375" y="4240075"/>
            <a:ext cx="3596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Do this if you want to track distance value.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83" name="Google Shape;783;p68"/>
          <p:cNvCxnSpPr/>
          <p:nvPr/>
        </p:nvCxnSpPr>
        <p:spPr>
          <a:xfrm rot="10800000">
            <a:off x="4629425" y="3824800"/>
            <a:ext cx="963600" cy="5265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Things Up</a:t>
            </a:r>
            <a:endParaRPr/>
          </a:p>
        </p:txBody>
      </p:sp>
      <p:sp>
        <p:nvSpPr>
          <p:cNvPr id="789" name="Google Shape;789;p6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61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??? First Search.</a:t>
            </a:r>
            <a:endParaRPr b="1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Initialize a </a:t>
            </a:r>
            <a:r>
              <a:rPr lang="en" strike="sngStrike"/>
              <a:t>queue</a:t>
            </a:r>
            <a:r>
              <a:rPr lang="en">
                <a:solidFill>
                  <a:srgbClr val="FF0000"/>
                </a:solidFill>
              </a:rPr>
              <a:t>stack</a:t>
            </a:r>
            <a:r>
              <a:rPr lang="en"/>
              <a:t> with a starting vertex s and mark that vertex.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stack is a list that has two operations: </a:t>
            </a:r>
            <a:r>
              <a:rPr lang="en">
                <a:solidFill>
                  <a:srgbClr val="FF0000"/>
                </a:solidFill>
              </a:rPr>
              <a:t>push</a:t>
            </a:r>
            <a:r>
              <a:rPr lang="en"/>
              <a:t> (a.k.a. addLast) and </a:t>
            </a:r>
            <a:r>
              <a:rPr lang="en">
                <a:solidFill>
                  <a:srgbClr val="FF0000"/>
                </a:solidFill>
              </a:rPr>
              <a:t>pop</a:t>
            </a:r>
            <a:r>
              <a:rPr lang="en"/>
              <a:t> (a.k.a. removeLast).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Let’s call this the </a:t>
            </a:r>
            <a:r>
              <a:rPr lang="en" strike="sngStrike"/>
              <a:t>queue</a:t>
            </a:r>
            <a:r>
              <a:rPr lang="en">
                <a:solidFill>
                  <a:srgbClr val="FF0000"/>
                </a:solidFill>
              </a:rPr>
              <a:t>stack </a:t>
            </a:r>
            <a:r>
              <a:rPr lang="en"/>
              <a:t>our </a:t>
            </a:r>
            <a:r>
              <a:rPr lang="en" b="1" i="1"/>
              <a:t>fringe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queue is empty: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rgbClr val="FF0000"/>
                </a:solidFill>
              </a:rPr>
              <a:t>Pop</a:t>
            </a:r>
            <a:r>
              <a:rPr lang="en"/>
              <a:t> vertex v from the </a:t>
            </a:r>
            <a:r>
              <a:rPr lang="en">
                <a:solidFill>
                  <a:srgbClr val="FF0000"/>
                </a:solidFill>
              </a:rPr>
              <a:t>top</a:t>
            </a:r>
            <a:r>
              <a:rPr lang="en"/>
              <a:t> of the </a:t>
            </a:r>
            <a:r>
              <a:rPr lang="en">
                <a:solidFill>
                  <a:srgbClr val="FF0000"/>
                </a:solidFill>
              </a:rPr>
              <a:t>stack</a:t>
            </a:r>
            <a:r>
              <a:rPr lang="en"/>
              <a:t>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each unmarked neighbor n of v: 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Mark n.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Set edgeTo[n] = v (and/or distTo[n] = distTo[v] + 1).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Push n to the top of of the </a:t>
            </a:r>
            <a:r>
              <a:rPr lang="en" sz="2000" strike="sngStrike"/>
              <a:t>queue</a:t>
            </a:r>
            <a:r>
              <a:rPr lang="en" sz="2000">
                <a:solidFill>
                  <a:srgbClr val="FF0000"/>
                </a:solidFill>
              </a:rPr>
              <a:t>stack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796" name="Google Shape;796;p7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7" name="Google Shape;797;p7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8" name="Google Shape;798;p7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9" name="Google Shape;799;p7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00" name="Google Shape;800;p7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01" name="Google Shape;801;p7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02" name="Google Shape;802;p7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03" name="Google Shape;803;p7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04" name="Google Shape;804;p70"/>
          <p:cNvCxnSpPr>
            <a:stCxn id="796" idx="2"/>
            <a:endCxn id="79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5" name="Google Shape;805;p70"/>
          <p:cNvCxnSpPr>
            <a:stCxn id="796" idx="3"/>
            <a:endCxn id="79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70"/>
          <p:cNvCxnSpPr>
            <a:stCxn id="798" idx="2"/>
            <a:endCxn id="79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70"/>
          <p:cNvCxnSpPr>
            <a:stCxn id="801" idx="2"/>
            <a:endCxn id="80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70"/>
          <p:cNvCxnSpPr>
            <a:stCxn id="801" idx="2"/>
            <a:endCxn id="80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" name="Google Shape;809;p70"/>
          <p:cNvCxnSpPr>
            <a:stCxn id="799" idx="2"/>
            <a:endCxn id="80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0" name="Google Shape;810;p70"/>
          <p:cNvCxnSpPr>
            <a:stCxn id="797" idx="3"/>
            <a:endCxn id="800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Google Shape;811;p70"/>
          <p:cNvCxnSpPr>
            <a:stCxn id="800" idx="2"/>
            <a:endCxn id="80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2" name="Google Shape;812;p7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813" name="Google Shape;813;p70"/>
          <p:cNvCxnSpPr>
            <a:stCxn id="812" idx="3"/>
            <a:endCxn id="79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4" name="Google Shape;814;p70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15" name="Google Shape;815;p70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816" name="Google Shape;816;p70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[]</a:t>
            </a:r>
            <a:endParaRPr/>
          </a:p>
        </p:txBody>
      </p:sp>
      <p:sp>
        <p:nvSpPr>
          <p:cNvPr id="817" name="Google Shape;817;p70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7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824" name="Google Shape;824;p7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25" name="Google Shape;825;p7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26" name="Google Shape;826;p7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27" name="Google Shape;827;p7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28" name="Google Shape;828;p7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29" name="Google Shape;829;p7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30" name="Google Shape;830;p7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31" name="Google Shape;831;p7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32" name="Google Shape;832;p71"/>
          <p:cNvCxnSpPr>
            <a:stCxn id="824" idx="2"/>
            <a:endCxn id="82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3" name="Google Shape;833;p71"/>
          <p:cNvCxnSpPr>
            <a:stCxn id="824" idx="3"/>
            <a:endCxn id="82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Google Shape;834;p71"/>
          <p:cNvCxnSpPr>
            <a:stCxn id="826" idx="2"/>
            <a:endCxn id="82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71"/>
          <p:cNvCxnSpPr>
            <a:stCxn id="829" idx="2"/>
            <a:endCxn id="83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Google Shape;836;p71"/>
          <p:cNvCxnSpPr>
            <a:stCxn id="829" idx="2"/>
            <a:endCxn id="82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7" name="Google Shape;837;p71"/>
          <p:cNvCxnSpPr>
            <a:stCxn id="827" idx="2"/>
            <a:endCxn id="82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Google Shape;838;p71"/>
          <p:cNvCxnSpPr>
            <a:stCxn id="825" idx="3"/>
            <a:endCxn id="828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71"/>
          <p:cNvCxnSpPr>
            <a:stCxn id="828" idx="2"/>
            <a:endCxn id="83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0" name="Google Shape;840;p7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841" name="Google Shape;841;p71"/>
          <p:cNvCxnSpPr>
            <a:stCxn id="840" idx="3"/>
            <a:endCxn id="82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2" name="Google Shape;842;p71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43" name="Google Shape;843;p71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844" name="Google Shape;844;p71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[]</a:t>
            </a:r>
            <a:endParaRPr/>
          </a:p>
        </p:txBody>
      </p:sp>
      <p:sp>
        <p:nvSpPr>
          <p:cNvPr id="845" name="Google Shape;845;p71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852" name="Google Shape;852;p7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53" name="Google Shape;853;p7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54" name="Google Shape;854;p7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55" name="Google Shape;855;p7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56" name="Google Shape;856;p7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57" name="Google Shape;857;p7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58" name="Google Shape;858;p7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59" name="Google Shape;859;p7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60" name="Google Shape;860;p72"/>
          <p:cNvCxnSpPr>
            <a:stCxn id="852" idx="2"/>
            <a:endCxn id="85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72"/>
          <p:cNvCxnSpPr>
            <a:stCxn id="852" idx="3"/>
            <a:endCxn id="85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72"/>
          <p:cNvCxnSpPr>
            <a:stCxn id="854" idx="2"/>
            <a:endCxn id="85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72"/>
          <p:cNvCxnSpPr>
            <a:stCxn id="857" idx="2"/>
            <a:endCxn id="858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4" name="Google Shape;864;p72"/>
          <p:cNvCxnSpPr>
            <a:stCxn id="857" idx="2"/>
            <a:endCxn id="856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72"/>
          <p:cNvCxnSpPr>
            <a:stCxn id="855" idx="2"/>
            <a:endCxn id="85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Google Shape;866;p72"/>
          <p:cNvCxnSpPr>
            <a:stCxn id="853" idx="3"/>
            <a:endCxn id="856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7" name="Google Shape;867;p72"/>
          <p:cNvCxnSpPr>
            <a:stCxn id="856" idx="2"/>
            <a:endCxn id="859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8" name="Google Shape;868;p7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869" name="Google Shape;869;p72"/>
          <p:cNvCxnSpPr>
            <a:stCxn id="868" idx="3"/>
            <a:endCxn id="852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0" name="Google Shape;870;p72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71" name="Google Shape;871;p72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872" name="Google Shape;872;p72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[0]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7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879" name="Google Shape;879;p7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80" name="Google Shape;880;p7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81" name="Google Shape;881;p7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82" name="Google Shape;882;p7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83" name="Google Shape;883;p7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84" name="Google Shape;884;p7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85" name="Google Shape;885;p7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86" name="Google Shape;886;p7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87" name="Google Shape;887;p73"/>
          <p:cNvCxnSpPr>
            <a:stCxn id="879" idx="2"/>
            <a:endCxn id="88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73"/>
          <p:cNvCxnSpPr>
            <a:stCxn id="879" idx="3"/>
            <a:endCxn id="88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73"/>
          <p:cNvCxnSpPr>
            <a:stCxn id="881" idx="2"/>
            <a:endCxn id="88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73"/>
          <p:cNvCxnSpPr>
            <a:stCxn id="884" idx="2"/>
            <a:endCxn id="88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73"/>
          <p:cNvCxnSpPr>
            <a:stCxn id="884" idx="2"/>
            <a:endCxn id="88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73"/>
          <p:cNvCxnSpPr>
            <a:stCxn id="882" idx="2"/>
            <a:endCxn id="88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73"/>
          <p:cNvCxnSpPr>
            <a:stCxn id="880" idx="3"/>
            <a:endCxn id="883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73"/>
          <p:cNvCxnSpPr>
            <a:stCxn id="883" idx="2"/>
            <a:endCxn id="88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5" name="Google Shape;895;p7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896" name="Google Shape;896;p73"/>
          <p:cNvCxnSpPr>
            <a:stCxn id="895" idx="3"/>
            <a:endCxn id="87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7" name="Google Shape;897;p73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98" name="Google Shape;898;p73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899" name="Google Shape;899;p73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[0]</a:t>
            </a:r>
            <a:endParaRPr/>
          </a:p>
        </p:txBody>
      </p:sp>
      <p:sp>
        <p:nvSpPr>
          <p:cNvPr id="900" name="Google Shape;900;p73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7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907" name="Google Shape;907;p7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08" name="Google Shape;908;p7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09" name="Google Shape;909;p7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10" name="Google Shape;910;p7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11" name="Google Shape;911;p7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12" name="Google Shape;912;p7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13" name="Google Shape;913;p7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14" name="Google Shape;914;p7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15" name="Google Shape;915;p74"/>
          <p:cNvCxnSpPr>
            <a:stCxn id="907" idx="2"/>
            <a:endCxn id="908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74"/>
          <p:cNvCxnSpPr>
            <a:stCxn id="907" idx="3"/>
            <a:endCxn id="910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74"/>
          <p:cNvCxnSpPr>
            <a:stCxn id="909" idx="2"/>
            <a:endCxn id="910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74"/>
          <p:cNvCxnSpPr>
            <a:stCxn id="912" idx="2"/>
            <a:endCxn id="913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9" name="Google Shape;919;p74"/>
          <p:cNvCxnSpPr>
            <a:stCxn id="912" idx="2"/>
            <a:endCxn id="911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74"/>
          <p:cNvCxnSpPr>
            <a:stCxn id="910" idx="2"/>
            <a:endCxn id="911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74"/>
          <p:cNvCxnSpPr>
            <a:stCxn id="908" idx="3"/>
            <a:endCxn id="911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74"/>
          <p:cNvCxnSpPr>
            <a:stCxn id="911" idx="2"/>
            <a:endCxn id="914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3" name="Google Shape;923;p7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924" name="Google Shape;924;p74"/>
          <p:cNvCxnSpPr>
            <a:stCxn id="923" idx="3"/>
            <a:endCxn id="907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5" name="Google Shape;925;p74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26" name="Google Shape;926;p74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927" name="Google Shape;927;p74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[0, 1]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7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934" name="Google Shape;934;p7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5" name="Google Shape;935;p7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36" name="Google Shape;936;p7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37" name="Google Shape;937;p7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38" name="Google Shape;938;p7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39" name="Google Shape;939;p7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40" name="Google Shape;940;p7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41" name="Google Shape;941;p7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42" name="Google Shape;942;p75"/>
          <p:cNvCxnSpPr>
            <a:stCxn id="934" idx="2"/>
            <a:endCxn id="93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3" name="Google Shape;943;p75"/>
          <p:cNvCxnSpPr>
            <a:stCxn id="934" idx="3"/>
            <a:endCxn id="93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75"/>
          <p:cNvCxnSpPr>
            <a:stCxn id="936" idx="2"/>
            <a:endCxn id="93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75"/>
          <p:cNvCxnSpPr>
            <a:stCxn id="939" idx="2"/>
            <a:endCxn id="94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Google Shape;946;p75"/>
          <p:cNvCxnSpPr>
            <a:stCxn id="939" idx="2"/>
            <a:endCxn id="93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7" name="Google Shape;947;p75"/>
          <p:cNvCxnSpPr>
            <a:stCxn id="937" idx="2"/>
            <a:endCxn id="93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75"/>
          <p:cNvCxnSpPr>
            <a:stCxn id="935" idx="3"/>
            <a:endCxn id="938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75"/>
          <p:cNvCxnSpPr>
            <a:stCxn id="938" idx="2"/>
            <a:endCxn id="94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0" name="Google Shape;950;p7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951" name="Google Shape;951;p75"/>
          <p:cNvCxnSpPr>
            <a:stCxn id="950" idx="3"/>
            <a:endCxn id="93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2" name="Google Shape;952;p75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53" name="Google Shape;953;p75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954" name="Google Shape;954;p75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[0, 1]</a:t>
            </a:r>
            <a:endParaRPr/>
          </a:p>
        </p:txBody>
      </p:sp>
      <p:sp>
        <p:nvSpPr>
          <p:cNvPr id="955" name="Google Shape;955;p75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56" name="Google Shape;956;p75"/>
          <p:cNvSpPr/>
          <p:nvPr/>
        </p:nvSpPr>
        <p:spPr>
          <a:xfrm>
            <a:off x="3929125" y="3394200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7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963" name="Google Shape;963;p7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64" name="Google Shape;964;p7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65" name="Google Shape;965;p7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66" name="Google Shape;966;p7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67" name="Google Shape;967;p7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68" name="Google Shape;968;p7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69" name="Google Shape;969;p7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70" name="Google Shape;970;p7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71" name="Google Shape;971;p76"/>
          <p:cNvCxnSpPr>
            <a:stCxn id="963" idx="2"/>
            <a:endCxn id="96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2" name="Google Shape;972;p76"/>
          <p:cNvCxnSpPr>
            <a:stCxn id="963" idx="3"/>
            <a:endCxn id="96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76"/>
          <p:cNvCxnSpPr>
            <a:stCxn id="965" idx="2"/>
            <a:endCxn id="96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Google Shape;974;p76"/>
          <p:cNvCxnSpPr>
            <a:stCxn id="968" idx="2"/>
            <a:endCxn id="96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76"/>
          <p:cNvCxnSpPr>
            <a:stCxn id="968" idx="2"/>
            <a:endCxn id="96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76"/>
          <p:cNvCxnSpPr>
            <a:stCxn id="966" idx="2"/>
            <a:endCxn id="96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Google Shape;977;p76"/>
          <p:cNvCxnSpPr>
            <a:stCxn id="964" idx="3"/>
            <a:endCxn id="967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Google Shape;978;p76"/>
          <p:cNvCxnSpPr>
            <a:stCxn id="967" idx="2"/>
            <a:endCxn id="97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9" name="Google Shape;979;p7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980" name="Google Shape;980;p76"/>
          <p:cNvCxnSpPr>
            <a:stCxn id="979" idx="3"/>
            <a:endCxn id="96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1" name="Google Shape;981;p76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82" name="Google Shape;982;p76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983" name="Google Shape;983;p76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4]</a:t>
            </a:r>
            <a:endParaRPr/>
          </a:p>
        </p:txBody>
      </p:sp>
      <p:sp>
        <p:nvSpPr>
          <p:cNvPr id="984" name="Google Shape;984;p76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5" name="Google Shape;985;p76"/>
          <p:cNvSpPr/>
          <p:nvPr/>
        </p:nvSpPr>
        <p:spPr>
          <a:xfrm>
            <a:off x="3929125" y="3394200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86" name="Google Shape;986;p76"/>
          <p:cNvSpPr/>
          <p:nvPr/>
        </p:nvSpPr>
        <p:spPr>
          <a:xfrm>
            <a:off x="3929125" y="3075900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BreadthFirstSearch for Google Maps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Would breadth first search be a good algorithm for a navigation tool (e.g. Google Maps)?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Assume vertices are intersection and edges are roads connecting intersections.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7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993" name="Google Shape;993;p7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4" name="Google Shape;994;p7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95" name="Google Shape;995;p7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96" name="Google Shape;996;p7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97" name="Google Shape;997;p7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98" name="Google Shape;998;p7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99" name="Google Shape;999;p7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00" name="Google Shape;1000;p7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01" name="Google Shape;1001;p77"/>
          <p:cNvCxnSpPr>
            <a:stCxn id="993" idx="2"/>
            <a:endCxn id="99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2" name="Google Shape;1002;p77"/>
          <p:cNvCxnSpPr>
            <a:stCxn id="993" idx="3"/>
            <a:endCxn id="99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Google Shape;1003;p77"/>
          <p:cNvCxnSpPr>
            <a:stCxn id="995" idx="2"/>
            <a:endCxn id="99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Google Shape;1004;p77"/>
          <p:cNvCxnSpPr>
            <a:stCxn id="998" idx="2"/>
            <a:endCxn id="99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Google Shape;1005;p77"/>
          <p:cNvCxnSpPr>
            <a:stCxn id="998" idx="2"/>
            <a:endCxn id="99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Google Shape;1006;p77"/>
          <p:cNvCxnSpPr>
            <a:stCxn id="996" idx="2"/>
            <a:endCxn id="99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77"/>
          <p:cNvCxnSpPr>
            <a:stCxn id="994" idx="3"/>
            <a:endCxn id="997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77"/>
          <p:cNvCxnSpPr>
            <a:stCxn id="997" idx="2"/>
            <a:endCxn id="100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9" name="Google Shape;1009;p7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1010" name="Google Shape;1010;p77"/>
          <p:cNvCxnSpPr>
            <a:stCxn id="1009" idx="3"/>
            <a:endCxn id="99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1" name="Google Shape;1011;p77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12" name="Google Shape;1012;p77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013" name="Google Shape;1013;p77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5]</a:t>
            </a:r>
            <a:endParaRPr/>
          </a:p>
        </p:txBody>
      </p:sp>
      <p:sp>
        <p:nvSpPr>
          <p:cNvPr id="1014" name="Google Shape;1014;p77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5" name="Google Shape;1015;p77"/>
          <p:cNvSpPr/>
          <p:nvPr/>
        </p:nvSpPr>
        <p:spPr>
          <a:xfrm>
            <a:off x="3929125" y="3394200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7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7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1022" name="Google Shape;1022;p7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3" name="Google Shape;1023;p7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24" name="Google Shape;1024;p7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25" name="Google Shape;1025;p7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26" name="Google Shape;1026;p7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27" name="Google Shape;1027;p7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28" name="Google Shape;1028;p7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29" name="Google Shape;1029;p7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30" name="Google Shape;1030;p78"/>
          <p:cNvCxnSpPr>
            <a:stCxn id="1022" idx="2"/>
            <a:endCxn id="102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78"/>
          <p:cNvCxnSpPr>
            <a:stCxn id="1022" idx="3"/>
            <a:endCxn id="102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78"/>
          <p:cNvCxnSpPr>
            <a:stCxn id="1024" idx="2"/>
            <a:endCxn id="102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3" name="Google Shape;1033;p78"/>
          <p:cNvCxnSpPr>
            <a:stCxn id="1027" idx="2"/>
            <a:endCxn id="1028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78"/>
          <p:cNvCxnSpPr>
            <a:stCxn id="1027" idx="2"/>
            <a:endCxn id="1026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78"/>
          <p:cNvCxnSpPr>
            <a:stCxn id="1025" idx="2"/>
            <a:endCxn id="102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p78"/>
          <p:cNvCxnSpPr>
            <a:stCxn id="1023" idx="3"/>
            <a:endCxn id="1026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78"/>
          <p:cNvCxnSpPr>
            <a:stCxn id="1026" idx="2"/>
            <a:endCxn id="1029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8" name="Google Shape;1038;p7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1039" name="Google Shape;1039;p78"/>
          <p:cNvCxnSpPr>
            <a:stCxn id="1038" idx="3"/>
            <a:endCxn id="1022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040;p78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41" name="Google Shape;1041;p78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042" name="Google Shape;1042;p78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5]</a:t>
            </a:r>
            <a:endParaRPr/>
          </a:p>
        </p:txBody>
      </p:sp>
      <p:sp>
        <p:nvSpPr>
          <p:cNvPr id="1043" name="Google Shape;1043;p78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4" name="Google Shape;1044;p78"/>
          <p:cNvSpPr/>
          <p:nvPr/>
        </p:nvSpPr>
        <p:spPr>
          <a:xfrm>
            <a:off x="3929125" y="3394200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45" name="Google Shape;1045;p78"/>
          <p:cNvSpPr/>
          <p:nvPr/>
        </p:nvSpPr>
        <p:spPr>
          <a:xfrm>
            <a:off x="3929125" y="3077867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46" name="Google Shape;1046;p78"/>
          <p:cNvSpPr/>
          <p:nvPr/>
        </p:nvSpPr>
        <p:spPr>
          <a:xfrm>
            <a:off x="3929125" y="2757692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7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1053" name="Google Shape;1053;p7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4" name="Google Shape;1054;p7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55" name="Google Shape;1055;p7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56" name="Google Shape;1056;p7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57" name="Google Shape;1057;p7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58" name="Google Shape;1058;p7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59" name="Google Shape;1059;p7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60" name="Google Shape;1060;p7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61" name="Google Shape;1061;p79"/>
          <p:cNvCxnSpPr>
            <a:stCxn id="1053" idx="2"/>
            <a:endCxn id="105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2" name="Google Shape;1062;p79"/>
          <p:cNvCxnSpPr>
            <a:stCxn id="1053" idx="3"/>
            <a:endCxn id="105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3" name="Google Shape;1063;p79"/>
          <p:cNvCxnSpPr>
            <a:stCxn id="1055" idx="2"/>
            <a:endCxn id="105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4" name="Google Shape;1064;p79"/>
          <p:cNvCxnSpPr>
            <a:stCxn id="1058" idx="2"/>
            <a:endCxn id="105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5" name="Google Shape;1065;p79"/>
          <p:cNvCxnSpPr>
            <a:stCxn id="1058" idx="2"/>
            <a:endCxn id="105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6" name="Google Shape;1066;p79"/>
          <p:cNvCxnSpPr>
            <a:stCxn id="1056" idx="2"/>
            <a:endCxn id="105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7" name="Google Shape;1067;p79"/>
          <p:cNvCxnSpPr>
            <a:stCxn id="1054" idx="3"/>
            <a:endCxn id="1057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79"/>
          <p:cNvCxnSpPr>
            <a:stCxn id="1057" idx="2"/>
            <a:endCxn id="106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9" name="Google Shape;1069;p7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1070" name="Google Shape;1070;p79"/>
          <p:cNvCxnSpPr>
            <a:stCxn id="1069" idx="3"/>
            <a:endCxn id="105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1" name="Google Shape;1071;p79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72" name="Google Shape;1072;p79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073" name="Google Shape;1073;p79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5, 8]</a:t>
            </a:r>
            <a:endParaRPr/>
          </a:p>
        </p:txBody>
      </p:sp>
      <p:sp>
        <p:nvSpPr>
          <p:cNvPr id="1074" name="Google Shape;1074;p79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75" name="Google Shape;1075;p79"/>
          <p:cNvSpPr/>
          <p:nvPr/>
        </p:nvSpPr>
        <p:spPr>
          <a:xfrm>
            <a:off x="3929125" y="3394200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76" name="Google Shape;1076;p79"/>
          <p:cNvSpPr/>
          <p:nvPr/>
        </p:nvSpPr>
        <p:spPr>
          <a:xfrm>
            <a:off x="3929125" y="3077867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77" name="Google Shape;1077;p79"/>
          <p:cNvSpPr txBox="1"/>
          <p:nvPr/>
        </p:nvSpPr>
        <p:spPr>
          <a:xfrm>
            <a:off x="7223285" y="4301371"/>
            <a:ext cx="24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8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8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1084" name="Google Shape;1084;p8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89" name="Google Shape;1089;p8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90" name="Google Shape;1090;p8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91" name="Google Shape;1091;p8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92" name="Google Shape;1092;p80"/>
          <p:cNvCxnSpPr>
            <a:stCxn id="1084" idx="2"/>
            <a:endCxn id="108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80"/>
          <p:cNvCxnSpPr>
            <a:stCxn id="1084" idx="3"/>
            <a:endCxn id="108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80"/>
          <p:cNvCxnSpPr>
            <a:stCxn id="1086" idx="2"/>
            <a:endCxn id="108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5" name="Google Shape;1095;p80"/>
          <p:cNvCxnSpPr>
            <a:stCxn id="1089" idx="2"/>
            <a:endCxn id="109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6" name="Google Shape;1096;p80"/>
          <p:cNvCxnSpPr>
            <a:stCxn id="1089" idx="2"/>
            <a:endCxn id="108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7" name="Google Shape;1097;p80"/>
          <p:cNvCxnSpPr>
            <a:stCxn id="1087" idx="2"/>
            <a:endCxn id="108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8" name="Google Shape;1098;p80"/>
          <p:cNvCxnSpPr>
            <a:stCxn id="1085" idx="3"/>
            <a:endCxn id="1088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80"/>
          <p:cNvCxnSpPr>
            <a:stCxn id="1088" idx="2"/>
            <a:endCxn id="109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1100;p8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1101" name="Google Shape;1101;p80"/>
          <p:cNvCxnSpPr>
            <a:stCxn id="1100" idx="3"/>
            <a:endCxn id="108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2" name="Google Shape;1102;p80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03" name="Google Shape;1103;p80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104" name="Google Shape;1104;p80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5, 8, 6]</a:t>
            </a:r>
            <a:endParaRPr/>
          </a:p>
        </p:txBody>
      </p:sp>
      <p:sp>
        <p:nvSpPr>
          <p:cNvPr id="1105" name="Google Shape;1105;p80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06" name="Google Shape;1106;p80"/>
          <p:cNvSpPr/>
          <p:nvPr/>
        </p:nvSpPr>
        <p:spPr>
          <a:xfrm>
            <a:off x="3929125" y="3394200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07" name="Google Shape;1107;p80"/>
          <p:cNvSpPr/>
          <p:nvPr/>
        </p:nvSpPr>
        <p:spPr>
          <a:xfrm>
            <a:off x="3929125" y="3074025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8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8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1114" name="Google Shape;1114;p8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15" name="Google Shape;1115;p8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16" name="Google Shape;1116;p8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17" name="Google Shape;1117;p8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18" name="Google Shape;1118;p8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19" name="Google Shape;1119;p8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20" name="Google Shape;1120;p8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21" name="Google Shape;1121;p8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22" name="Google Shape;1122;p81"/>
          <p:cNvCxnSpPr>
            <a:stCxn id="1114" idx="2"/>
            <a:endCxn id="111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81"/>
          <p:cNvCxnSpPr>
            <a:stCxn id="1114" idx="3"/>
            <a:endCxn id="111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81"/>
          <p:cNvCxnSpPr>
            <a:stCxn id="1116" idx="2"/>
            <a:endCxn id="111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5" name="Google Shape;1125;p81"/>
          <p:cNvCxnSpPr>
            <a:stCxn id="1119" idx="2"/>
            <a:endCxn id="112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81"/>
          <p:cNvCxnSpPr>
            <a:stCxn id="1119" idx="2"/>
            <a:endCxn id="111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7" name="Google Shape;1127;p81"/>
          <p:cNvCxnSpPr>
            <a:stCxn id="1117" idx="2"/>
            <a:endCxn id="111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81"/>
          <p:cNvCxnSpPr>
            <a:stCxn id="1115" idx="3"/>
            <a:endCxn id="1118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81"/>
          <p:cNvCxnSpPr>
            <a:stCxn id="1118" idx="2"/>
            <a:endCxn id="112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0" name="Google Shape;1130;p8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1131" name="Google Shape;1131;p81"/>
          <p:cNvCxnSpPr>
            <a:stCxn id="1130" idx="3"/>
            <a:endCxn id="111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81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33" name="Google Shape;1133;p81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134" name="Google Shape;1134;p81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5, 8, 6, 7]</a:t>
            </a:r>
            <a:endParaRPr/>
          </a:p>
        </p:txBody>
      </p:sp>
      <p:sp>
        <p:nvSpPr>
          <p:cNvPr id="1135" name="Google Shape;1135;p81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36" name="Google Shape;1136;p81"/>
          <p:cNvSpPr/>
          <p:nvPr/>
        </p:nvSpPr>
        <p:spPr>
          <a:xfrm>
            <a:off x="3929125" y="3394200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8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1143" name="Google Shape;1143;p8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4" name="Google Shape;1144;p8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45" name="Google Shape;1145;p8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46" name="Google Shape;1146;p8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47" name="Google Shape;1147;p8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48" name="Google Shape;1148;p8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49" name="Google Shape;1149;p8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50" name="Google Shape;1150;p8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51" name="Google Shape;1151;p82"/>
          <p:cNvCxnSpPr>
            <a:stCxn id="1143" idx="2"/>
            <a:endCxn id="114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2" name="Google Shape;1152;p82"/>
          <p:cNvCxnSpPr>
            <a:stCxn id="1143" idx="3"/>
            <a:endCxn id="114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3" name="Google Shape;1153;p82"/>
          <p:cNvCxnSpPr>
            <a:stCxn id="1145" idx="2"/>
            <a:endCxn id="114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4" name="Google Shape;1154;p82"/>
          <p:cNvCxnSpPr>
            <a:stCxn id="1148" idx="2"/>
            <a:endCxn id="114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5" name="Google Shape;1155;p82"/>
          <p:cNvCxnSpPr>
            <a:stCxn id="1148" idx="2"/>
            <a:endCxn id="114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6" name="Google Shape;1156;p82"/>
          <p:cNvCxnSpPr>
            <a:stCxn id="1146" idx="2"/>
            <a:endCxn id="114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82"/>
          <p:cNvCxnSpPr>
            <a:stCxn id="1144" idx="3"/>
            <a:endCxn id="1147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8" name="Google Shape;1158;p82"/>
          <p:cNvCxnSpPr>
            <a:stCxn id="1147" idx="2"/>
            <a:endCxn id="115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9" name="Google Shape;1159;p8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1160" name="Google Shape;1160;p82"/>
          <p:cNvCxnSpPr>
            <a:stCxn id="1159" idx="3"/>
            <a:endCxn id="114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1" name="Google Shape;1161;p82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62" name="Google Shape;1162;p82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163" name="Google Shape;1163;p82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5, 8, 6, 7, 3]</a:t>
            </a:r>
            <a:endParaRPr/>
          </a:p>
        </p:txBody>
      </p:sp>
      <p:sp>
        <p:nvSpPr>
          <p:cNvPr id="1164" name="Google Shape;1164;p82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8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8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1171" name="Google Shape;1171;p8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72" name="Google Shape;1172;p8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73" name="Google Shape;1173;p8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74" name="Google Shape;1174;p8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75" name="Google Shape;1175;p8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76" name="Google Shape;1176;p8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77" name="Google Shape;1177;p8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78" name="Google Shape;1178;p8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79" name="Google Shape;1179;p83"/>
          <p:cNvCxnSpPr>
            <a:stCxn id="1171" idx="2"/>
            <a:endCxn id="117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83"/>
          <p:cNvCxnSpPr>
            <a:stCxn id="1171" idx="3"/>
            <a:endCxn id="117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1" name="Google Shape;1181;p83"/>
          <p:cNvCxnSpPr>
            <a:stCxn id="1173" idx="2"/>
            <a:endCxn id="117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2" name="Google Shape;1182;p83"/>
          <p:cNvCxnSpPr>
            <a:stCxn id="1176" idx="2"/>
            <a:endCxn id="117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83"/>
          <p:cNvCxnSpPr>
            <a:stCxn id="1176" idx="2"/>
            <a:endCxn id="117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83"/>
          <p:cNvCxnSpPr>
            <a:stCxn id="1174" idx="2"/>
            <a:endCxn id="117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83"/>
          <p:cNvCxnSpPr>
            <a:stCxn id="1172" idx="3"/>
            <a:endCxn id="1175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83"/>
          <p:cNvCxnSpPr>
            <a:stCxn id="1175" idx="2"/>
            <a:endCxn id="117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7" name="Google Shape;1187;p8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1188" name="Google Shape;1188;p83"/>
          <p:cNvCxnSpPr>
            <a:stCxn id="1187" idx="3"/>
            <a:endCxn id="117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9" name="Google Shape;1189;p83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90" name="Google Shape;1190;p83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191" name="Google Shape;1191;p83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5, 8, 6, 7, 3, 2]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8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8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1198" name="Google Shape;1198;p8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99" name="Google Shape;1199;p8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00" name="Google Shape;1200;p8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01" name="Google Shape;1201;p8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02" name="Google Shape;1202;p8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03" name="Google Shape;1203;p8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04" name="Google Shape;1204;p8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05" name="Google Shape;1205;p8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06" name="Google Shape;1206;p84"/>
          <p:cNvCxnSpPr>
            <a:stCxn id="1198" idx="2"/>
            <a:endCxn id="119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84"/>
          <p:cNvCxnSpPr>
            <a:stCxn id="1198" idx="3"/>
            <a:endCxn id="120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8" name="Google Shape;1208;p84"/>
          <p:cNvCxnSpPr>
            <a:stCxn id="1200" idx="2"/>
            <a:endCxn id="120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9" name="Google Shape;1209;p84"/>
          <p:cNvCxnSpPr>
            <a:stCxn id="1203" idx="2"/>
            <a:endCxn id="1204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84"/>
          <p:cNvCxnSpPr>
            <a:stCxn id="1203" idx="2"/>
            <a:endCxn id="1202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84"/>
          <p:cNvCxnSpPr>
            <a:stCxn id="1201" idx="2"/>
            <a:endCxn id="120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2" name="Google Shape;1212;p84"/>
          <p:cNvCxnSpPr>
            <a:stCxn id="1199" idx="3"/>
            <a:endCxn id="1202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3" name="Google Shape;1213;p84"/>
          <p:cNvCxnSpPr>
            <a:stCxn id="1202" idx="2"/>
            <a:endCxn id="1205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4" name="Google Shape;1214;p8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1215" name="Google Shape;1215;p84"/>
          <p:cNvCxnSpPr>
            <a:stCxn id="1214" idx="3"/>
            <a:endCxn id="1198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6" name="Google Shape;1216;p84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17" name="Google Shape;1217;p84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218" name="Google Shape;1218;p84"/>
          <p:cNvSpPr txBox="1"/>
          <p:nvPr/>
        </p:nvSpPr>
        <p:spPr>
          <a:xfrm>
            <a:off x="5730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5, 8, 6, 7, 3, 2]</a:t>
            </a:r>
            <a:endParaRPr/>
          </a:p>
        </p:txBody>
      </p:sp>
      <p:sp>
        <p:nvSpPr>
          <p:cNvPr id="1219" name="Google Shape;1219;p84"/>
          <p:cNvSpPr txBox="1"/>
          <p:nvPr/>
        </p:nvSpPr>
        <p:spPr>
          <a:xfrm>
            <a:off x="134525" y="4087525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(Pre-order):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2, 5, 4, 3, 6, 7, 8]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8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8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R???R first search, which uses reverse order of adjacency lists.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5’s adjacency list is: 2-&gt;4-&gt;6-&gt;8, so let’s do it backwards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EVEN THIS IS NOT classic DFS</a:t>
            </a:r>
            <a:endParaRPr/>
          </a:p>
        </p:txBody>
      </p:sp>
      <p:sp>
        <p:nvSpPr>
          <p:cNvPr id="1226" name="Google Shape;1226;p8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27" name="Google Shape;1227;p8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28" name="Google Shape;1228;p8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29" name="Google Shape;1229;p8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30" name="Google Shape;1230;p8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31" name="Google Shape;1231;p8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32" name="Google Shape;1232;p8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33" name="Google Shape;1233;p8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34" name="Google Shape;1234;p85"/>
          <p:cNvCxnSpPr>
            <a:stCxn id="1226" idx="2"/>
            <a:endCxn id="122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5" name="Google Shape;1235;p85"/>
          <p:cNvCxnSpPr>
            <a:stCxn id="1226" idx="3"/>
            <a:endCxn id="122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6" name="Google Shape;1236;p85"/>
          <p:cNvCxnSpPr>
            <a:stCxn id="1228" idx="2"/>
            <a:endCxn id="122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7" name="Google Shape;1237;p85"/>
          <p:cNvCxnSpPr>
            <a:stCxn id="1231" idx="2"/>
            <a:endCxn id="123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8" name="Google Shape;1238;p85"/>
          <p:cNvCxnSpPr>
            <a:stCxn id="1231" idx="2"/>
            <a:endCxn id="123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85"/>
          <p:cNvCxnSpPr>
            <a:stCxn id="1229" idx="2"/>
            <a:endCxn id="123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85"/>
          <p:cNvCxnSpPr>
            <a:stCxn id="1227" idx="3"/>
            <a:endCxn id="1230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85"/>
          <p:cNvCxnSpPr>
            <a:stCxn id="1230" idx="2"/>
            <a:endCxn id="123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2" name="Google Shape;1242;p8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1243" name="Google Shape;1243;p85"/>
          <p:cNvCxnSpPr>
            <a:stCxn id="1242" idx="3"/>
            <a:endCxn id="122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4" name="Google Shape;1244;p85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45" name="Google Shape;1245;p85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246" name="Google Shape;1246;p85"/>
          <p:cNvSpPr txBox="1"/>
          <p:nvPr/>
        </p:nvSpPr>
        <p:spPr>
          <a:xfrm>
            <a:off x="63575" y="242850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??? First Search Visit Order: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[0, 1, 4, 5, 8, 6, 7, 3, 2]</a:t>
            </a:r>
            <a:endParaRPr/>
          </a:p>
        </p:txBody>
      </p:sp>
      <p:sp>
        <p:nvSpPr>
          <p:cNvPr id="1247" name="Google Shape;1247;p85"/>
          <p:cNvSpPr txBox="1"/>
          <p:nvPr/>
        </p:nvSpPr>
        <p:spPr>
          <a:xfrm>
            <a:off x="134525" y="4087525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(Pre-order):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2, 5, 4, 3, 6, 7, 8]</a:t>
            </a:r>
            <a:endParaRPr/>
          </a:p>
        </p:txBody>
      </p:sp>
      <p:sp>
        <p:nvSpPr>
          <p:cNvPr id="1248" name="Google Shape;1248;p85"/>
          <p:cNvSpPr txBox="1"/>
          <p:nvPr/>
        </p:nvSpPr>
        <p:spPr>
          <a:xfrm>
            <a:off x="63600" y="3206725"/>
            <a:ext cx="44442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R???R First Search Visit Order: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[0, 1, 2, 5, 6 RRRHRHH (buzzer sound)]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86"/>
          <p:cNvSpPr txBox="1">
            <a:spLocks noGrp="1"/>
          </p:cNvSpPr>
          <p:nvPr>
            <p:ph type="body" idx="1"/>
          </p:nvPr>
        </p:nvSpPr>
        <p:spPr>
          <a:xfrm>
            <a:off x="155156" y="62047"/>
            <a:ext cx="8833687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Interesting fact: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solidFill>
                  <a:srgbClr val="FF0000"/>
                </a:solidFill>
              </a:rPr>
              <a:t>ANY recursive algorithm can be implemented using iteration and a stack.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solidFill>
                  <a:srgbClr val="FF0000"/>
                </a:solidFill>
              </a:rPr>
              <a:t>So DFS (which we implemented recursively) can be implemented using a stack data structure.</a:t>
            </a:r>
            <a:endParaRPr b="1" dirty="0">
              <a:solidFill>
                <a:srgbClr val="FF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So far we’ve uncovered ??? first search and R???R first search.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These two algorithms are close cousins of DFS-breaking-ties-alphabetically search, but are NOT quite the same.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R???R is a closer cousin.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Tweaking the algorithm so that our iterative algorithm yields the exact same output as our recursive one will require more work.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In 61C, you’ll learn how recursive calls are implemented at a low level using a stack, </a:t>
            </a:r>
            <a:r>
              <a:rPr lang="en" dirty="0"/>
              <a:t>i.e. in REAL recursive code, there is an explicit stack being utilized (but below the level of abstraction that you usually think about).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BreadthFirstSearch for Google Maps</a:t>
            </a:r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Would breadth first search be a good algorithm for a navigation tool (e.g. Google Maps)?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Assume vertices are intersection and edges are roads connecting intersections.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roads are longer than others.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BAD!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discuss how to deal with this in the next lecture.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First, we should talk about how graphs and graph algorithms are actually implemented in a programming language.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 API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7438</Words>
  <Application>Microsoft Office PowerPoint</Application>
  <PresentationFormat>全屏显示(16:9)</PresentationFormat>
  <Paragraphs>1328</Paragraphs>
  <Slides>79</Slides>
  <Notes>79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3" baseType="lpstr">
      <vt:lpstr>Arial</vt:lpstr>
      <vt:lpstr>Calibri</vt:lpstr>
      <vt:lpstr>Consolas</vt:lpstr>
      <vt:lpstr>Custom</vt:lpstr>
      <vt:lpstr>Note</vt:lpstr>
      <vt:lpstr>CS61B, 2021</vt:lpstr>
      <vt:lpstr>Tree and Graph Traversals</vt:lpstr>
      <vt:lpstr>Shortest Paths Challenge</vt:lpstr>
      <vt:lpstr>BFS Answer</vt:lpstr>
      <vt:lpstr>One use of BFS: Kevin Bacon</vt:lpstr>
      <vt:lpstr>BreadthFirstSearch for Google Maps</vt:lpstr>
      <vt:lpstr>BreadthFirstSearch for Google Maps</vt:lpstr>
      <vt:lpstr>Graph API</vt:lpstr>
      <vt:lpstr>Graph Representations</vt:lpstr>
      <vt:lpstr>Graph API Decision #1: Integer Vertices</vt:lpstr>
      <vt:lpstr>Graph API</vt:lpstr>
      <vt:lpstr>Graph API</vt:lpstr>
      <vt:lpstr>Graph API</vt:lpstr>
      <vt:lpstr>Graph API</vt:lpstr>
      <vt:lpstr>Graph API and DepthFirstPaths</vt:lpstr>
      <vt:lpstr>Graph Representation and Graph Algorithm Runtimes</vt:lpstr>
      <vt:lpstr>Graph Representations</vt:lpstr>
      <vt:lpstr>Graph Representations</vt:lpstr>
      <vt:lpstr>Tree Representations</vt:lpstr>
      <vt:lpstr>Tree Representations</vt:lpstr>
      <vt:lpstr>Graph Representations</vt:lpstr>
      <vt:lpstr>Graph Representations</vt:lpstr>
      <vt:lpstr>Graph Printing Runtime: http://yellkey.com/allow</vt:lpstr>
      <vt:lpstr>Graph Printing Runtime: http://yellkey.com/allow</vt:lpstr>
      <vt:lpstr>More Graph Representations</vt:lpstr>
      <vt:lpstr>More Graph Representations</vt:lpstr>
      <vt:lpstr>Graph Printing Runtime: http://yellkey.com/just</vt:lpstr>
      <vt:lpstr>Graph Printing Runtime: http://yellkey.com/just</vt:lpstr>
      <vt:lpstr>Graph Printing Runtime: http://yellkey.com/effort</vt:lpstr>
      <vt:lpstr>Graph Printing Runtime: http://yellkey.com/effort</vt:lpstr>
      <vt:lpstr>Graph Printing Runtime</vt:lpstr>
      <vt:lpstr>Graph Representations</vt:lpstr>
      <vt:lpstr>Bare-Bones Undirected Graph Implementation</vt:lpstr>
      <vt:lpstr>Graph Traversal Implementations and Runtime</vt:lpstr>
      <vt:lpstr>Depth First Search Implementation</vt:lpstr>
      <vt:lpstr>Example Usage</vt:lpstr>
      <vt:lpstr>DepthFirstPaths</vt:lpstr>
      <vt:lpstr>DepthFirstPaths, Recursive Implementation</vt:lpstr>
      <vt:lpstr>DepthFirstPaths, Recursive Implementation</vt:lpstr>
      <vt:lpstr>Runtime for DepthFirstPaths</vt:lpstr>
      <vt:lpstr>Runtime for DepthFirstPaths</vt:lpstr>
      <vt:lpstr>Various Cost Models for DFS</vt:lpstr>
      <vt:lpstr>Runtime for DepthFirstPaths</vt:lpstr>
      <vt:lpstr>Runtime for DepthFirstPaths</vt:lpstr>
      <vt:lpstr>Graph Problems</vt:lpstr>
      <vt:lpstr>BreadthFirstPaths Implementation</vt:lpstr>
      <vt:lpstr>Graph Problems</vt:lpstr>
      <vt:lpstr>Layers of Abstraction</vt:lpstr>
      <vt:lpstr>Clients and Our Graph API</vt:lpstr>
      <vt:lpstr>Our Graph API and Implementation</vt:lpstr>
      <vt:lpstr>Our Graph API and Implementation</vt:lpstr>
      <vt:lpstr>Runtime for DepthFirstPaths</vt:lpstr>
      <vt:lpstr>Runtime for DepthFirstPaths</vt:lpstr>
      <vt:lpstr>Graph Problems for Adjacency Matrix Based Graphs</vt:lpstr>
      <vt:lpstr>Summary</vt:lpstr>
      <vt:lpstr>Summary</vt:lpstr>
      <vt:lpstr>Summary</vt:lpstr>
      <vt:lpstr>Citations</vt:lpstr>
      <vt:lpstr>Live Lecture Exercise</vt:lpstr>
      <vt:lpstr>Switching Things Up</vt:lpstr>
      <vt:lpstr>Switching Things Up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</dc:title>
  <cp:lastModifiedBy>李 泽中</cp:lastModifiedBy>
  <cp:revision>2</cp:revision>
  <dcterms:modified xsi:type="dcterms:W3CDTF">2022-06-13T13:39:00Z</dcterms:modified>
</cp:coreProperties>
</file>