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malbum.aufeminin.com/album/D20090918/595987_CDFNNMFIKOXZB2ECNEHVLRX4BSJB4I_chester-2020_H204533_L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organizational-chart/org-chart-softwar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interest.com/pin/178244097727550196/" TargetMode="External"/><Relationship Id="rId5" Type="http://schemas.openxmlformats.org/officeDocument/2006/relationships/hyperlink" Target="http://i0.wp.com/barkthink.com/wp-content/uploads/2014/07/barkthink_figure2_canid_species_groups.jpg" TargetMode="External"/><Relationship Id="rId4" Type="http://schemas.openxmlformats.org/officeDocument/2006/relationships/hyperlink" Target="https://www.researchgate.net/figure/Flow-chart-for-the-diagnosis-and-treatment-of-uncomplicated-malaria_fig2_264202517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http://imalbum.aufeminin.com/album/D20090918/595987_CDFNNMFIKOXZB2ECNEHVLRX4BSJB4I_chester-2020_H204533_L.jpg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bbc178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bbc178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bbc1782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bbc1782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bbc1782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bbc1782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bbc178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bbc178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bbc1782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bbc1782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bbc1782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bbc17829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bbc1782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bbc1782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bbc1782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bbc1782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c41f719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c41f719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c41f719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c41f719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4bbc17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4bbc17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c41f71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c41f71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c41f719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c41f719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c41f71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c41f71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c41f7190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c41f7190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c41f719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c41f719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c41f7190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c41f7190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2b1323b6_0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2b1323b6_0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6e0da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6e0dad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2b1323b6_0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2b1323b6_0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715fe594_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715fe594_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4c41f7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4c41f71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c7f70b1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c7f70b1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4c41f7190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4c41f7190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6e0dad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6e0dad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4c41f719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4c41f719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c41f719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c41f719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c41f7190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c41f7190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4c41f7190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4c41f7190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c41f7190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c41f7190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4c41f7190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4c41f7190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4c41f7190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4c41f7190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c41f719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c41f719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4c41f719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4c41f719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c41f7190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c41f7190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4c41f7190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4c41f7190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4c7f70b1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4c7f70b1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c41f719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c41f719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c41f7190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c41f7190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c41f719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c41f719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4c7f70b1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54c7f70b1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c7f70b17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c7f70b17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54c7f70b17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54c7f70b17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c41f71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c41f71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c7f70b17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c7f70b17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c7f70b17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c7f70b17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4c41f7190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54c41f7190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4c41f7190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54c41f7190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54c7f70b1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54c7f70b1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c41f719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c41f719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https://www.smartdraw.com/organizational-chart/org-chart-software.htm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https://www.researchgate.net/figure/Flow-chart-for-the-diagnosis-and-treatment-of-uncomplicated-malaria_fig2_264202517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http://i0.wp.com/barkthink.com/wp-content/uploads/2014/07/barkthink_figure2_canid_species_groups.jpg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https://www.pinterest.com/pin/178244097727550196/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bbc178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bbc178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bbc1782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bbc1782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c7f70b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c7f70b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kim.github.io/TA/251/eulerian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OHRI7Q_f8hlwjRJc8NPBUc1cMu5KhINH1xGXWDfs_dA/edit?usp=sharin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xkcd.com/761/" TargetMode="Externa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#slide=id.g76e0dad85_2_380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6" y="257725"/>
            <a:ext cx="5002949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23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21: Graphs and Traversals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Traversals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Search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229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7"/>
          <p:cNvCxnSpPr>
            <a:stCxn id="221" idx="7"/>
            <a:endCxn id="223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9" name="Google Shape;229;p17"/>
          <p:cNvCxnSpPr>
            <a:stCxn id="223" idx="5"/>
            <a:endCxn id="222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7"/>
          <p:cNvCxnSpPr>
            <a:stCxn id="225" idx="7"/>
            <a:endCxn id="226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1" name="Google Shape;231;p17"/>
          <p:cNvCxnSpPr>
            <a:stCxn id="226" idx="5"/>
            <a:endCxn id="227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17"/>
          <p:cNvCxnSpPr>
            <a:stCxn id="224" idx="3"/>
            <a:endCxn id="223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7"/>
          <p:cNvCxnSpPr>
            <a:stCxn id="224" idx="5"/>
            <a:endCxn id="226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17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25667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598998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6523363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572330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705673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679005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32342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108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8"/>
          <p:cNvCxnSpPr>
            <a:stCxn id="248" idx="7"/>
            <a:endCxn id="250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6" name="Google Shape;256;p18"/>
          <p:cNvCxnSpPr>
            <a:stCxn id="250" idx="5"/>
            <a:endCxn id="24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8"/>
          <p:cNvCxnSpPr>
            <a:stCxn id="252" idx="7"/>
            <a:endCxn id="253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8" name="Google Shape;258;p18"/>
          <p:cNvCxnSpPr>
            <a:stCxn id="253" idx="5"/>
            <a:endCxn id="25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18"/>
          <p:cNvCxnSpPr>
            <a:stCxn id="251" idx="3"/>
            <a:endCxn id="25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8"/>
          <p:cNvCxnSpPr>
            <a:stCxn id="251" idx="5"/>
            <a:endCxn id="25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18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 http://yellkey.com</a:t>
            </a:r>
            <a:r>
              <a:rPr lang="en">
                <a:solidFill>
                  <a:srgbClr val="208920"/>
                </a:solidFill>
              </a:rPr>
              <a:t>/hand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19"/>
          <p:cNvCxnSpPr>
            <a:stCxn id="276" idx="7"/>
            <a:endCxn id="278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4" name="Google Shape;284;p19"/>
          <p:cNvCxnSpPr>
            <a:stCxn id="278" idx="5"/>
            <a:endCxn id="277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19"/>
          <p:cNvCxnSpPr>
            <a:stCxn id="280" idx="7"/>
            <a:endCxn id="281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6" name="Google Shape;286;p19"/>
          <p:cNvCxnSpPr>
            <a:stCxn id="281" idx="5"/>
            <a:endCxn id="282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9"/>
          <p:cNvCxnSpPr>
            <a:stCxn id="279" idx="3"/>
            <a:endCxn id="278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9"/>
          <p:cNvCxnSpPr>
            <a:stCxn id="279" idx="5"/>
            <a:endCxn id="281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19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20"/>
          <p:cNvCxnSpPr>
            <a:stCxn id="297" idx="7"/>
            <a:endCxn id="299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5" name="Google Shape;305;p20"/>
          <p:cNvCxnSpPr>
            <a:stCxn id="299" idx="5"/>
            <a:endCxn id="29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0"/>
          <p:cNvCxnSpPr>
            <a:stCxn id="301" idx="7"/>
            <a:endCxn id="302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7" name="Google Shape;307;p20"/>
          <p:cNvCxnSpPr>
            <a:stCxn id="302" idx="5"/>
            <a:endCxn id="30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0"/>
          <p:cNvCxnSpPr>
            <a:stCxn id="300" idx="3"/>
            <a:endCxn id="29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20"/>
          <p:cNvCxnSpPr>
            <a:stCxn id="300" idx="5"/>
            <a:endCxn id="30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20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0946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 traversal: We trace a path around the graph, from the top going counter-clockwise. “Visit” every time we pass the LEFT of a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 traversal: “Visit” when you cross the bottom of a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 traversal: “Visit” when you cross the right a node.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Visual Trick (for Humans, Not Algorithms)</a:t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21"/>
          <p:cNvCxnSpPr>
            <a:stCxn id="319" idx="7"/>
            <a:endCxn id="320" idx="3"/>
          </p:cNvCxnSpPr>
          <p:nvPr/>
        </p:nvCxnSpPr>
        <p:spPr>
          <a:xfrm rot="10800000" flipH="1">
            <a:off x="4527376" y="345103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5" name="Google Shape;325;p21"/>
          <p:cNvCxnSpPr>
            <a:stCxn id="320" idx="5"/>
            <a:endCxn id="326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1"/>
          <p:cNvCxnSpPr>
            <a:stCxn id="322" idx="5"/>
            <a:endCxn id="323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1"/>
          <p:cNvCxnSpPr>
            <a:stCxn id="321" idx="3"/>
            <a:endCxn id="320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1"/>
          <p:cNvCxnSpPr>
            <a:stCxn id="321" idx="5"/>
            <a:endCxn id="322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21"/>
          <p:cNvCxnSpPr>
            <a:stCxn id="331" idx="7"/>
            <a:endCxn id="332" idx="3"/>
          </p:cNvCxnSpPr>
          <p:nvPr/>
        </p:nvCxnSpPr>
        <p:spPr>
          <a:xfrm rot="10800000" flipH="1">
            <a:off x="5198260" y="415785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33" name="Google Shape;333;p21"/>
          <p:cNvCxnSpPr>
            <a:stCxn id="332" idx="5"/>
            <a:endCxn id="334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21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21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1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973312" y="2145090"/>
            <a:ext cx="4914750" cy="2940525"/>
          </a:xfrm>
          <a:custGeom>
            <a:avLst/>
            <a:gdLst/>
            <a:ahLst/>
            <a:cxnLst/>
            <a:rect l="l" t="t" r="r" b="b"/>
            <a:pathLst>
              <a:path w="196590" h="117621" extrusionOk="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Google Shape;337;p21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55" name="Google Shape;355;p22"/>
          <p:cNvCxnSpPr>
            <a:stCxn id="354" idx="2"/>
            <a:endCxn id="353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22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57" name="Google Shape;357;p22"/>
          <p:cNvCxnSpPr>
            <a:stCxn id="354" idx="2"/>
            <a:endCxn id="356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2"/>
          <p:cNvCxnSpPr>
            <a:stCxn id="354" idx="2"/>
            <a:endCxn id="359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2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63" name="Google Shape;363;p22"/>
          <p:cNvCxnSpPr>
            <a:stCxn id="356" idx="2"/>
            <a:endCxn id="360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2"/>
          <p:cNvCxnSpPr>
            <a:stCxn id="356" idx="2"/>
            <a:endCxn id="361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2"/>
          <p:cNvCxnSpPr>
            <a:stCxn id="356" idx="2"/>
            <a:endCxn id="362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2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67" name="Google Shape;367;p22"/>
          <p:cNvCxnSpPr>
            <a:stCxn id="353" idx="2"/>
            <a:endCxn id="366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2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70" name="Google Shape;370;p22"/>
          <p:cNvCxnSpPr>
            <a:stCxn id="362" idx="2"/>
            <a:endCxn id="368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>
            <a:stCxn id="362" idx="2"/>
            <a:endCxn id="369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/>
          <p:nvPr/>
        </p:nvSpPr>
        <p:spPr>
          <a:xfrm rot="10800000" flipH="1">
            <a:off x="166800" y="1127550"/>
            <a:ext cx="4372200" cy="2541000"/>
          </a:xfrm>
          <a:prstGeom prst="corner">
            <a:avLst>
              <a:gd name="adj1" fmla="val 70529"/>
              <a:gd name="adj2" fmla="val 131606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81" name="Google Shape;381;p23"/>
          <p:cNvCxnSpPr>
            <a:stCxn id="380" idx="2"/>
            <a:endCxn id="379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3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83" name="Google Shape;383;p23"/>
          <p:cNvCxnSpPr>
            <a:stCxn id="380" idx="2"/>
            <a:endCxn id="382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3"/>
          <p:cNvCxnSpPr>
            <a:stCxn id="380" idx="2"/>
            <a:endCxn id="385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23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89" name="Google Shape;389;p23"/>
          <p:cNvCxnSpPr>
            <a:stCxn id="382" idx="2"/>
            <a:endCxn id="386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3"/>
          <p:cNvCxnSpPr>
            <a:stCxn id="382" idx="2"/>
            <a:endCxn id="387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3"/>
          <p:cNvCxnSpPr>
            <a:stCxn id="382" idx="2"/>
            <a:endCxn id="388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23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93" name="Google Shape;393;p23"/>
          <p:cNvCxnSpPr>
            <a:stCxn id="379" idx="2"/>
            <a:endCxn id="392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23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96" name="Google Shape;396;p23"/>
          <p:cNvCxnSpPr>
            <a:stCxn id="388" idx="2"/>
            <a:endCxn id="394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3"/>
          <p:cNvCxnSpPr>
            <a:stCxn id="388" idx="2"/>
            <a:endCxn id="395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23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 rot="10800000" flipH="1">
            <a:off x="166800" y="1127550"/>
            <a:ext cx="4372200" cy="2541000"/>
          </a:xfrm>
          <a:prstGeom prst="corner">
            <a:avLst>
              <a:gd name="adj1" fmla="val 70529"/>
              <a:gd name="adj2" fmla="val 131606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414" name="Google Shape;414;p24"/>
          <p:cNvCxnSpPr>
            <a:stCxn id="413" idx="2"/>
            <a:endCxn id="412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4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416" name="Google Shape;416;p24"/>
          <p:cNvCxnSpPr>
            <a:stCxn id="413" idx="2"/>
            <a:endCxn id="415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4"/>
          <p:cNvCxnSpPr>
            <a:stCxn id="413" idx="2"/>
            <a:endCxn id="418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4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422" name="Google Shape;422;p24"/>
          <p:cNvCxnSpPr>
            <a:stCxn id="415" idx="2"/>
            <a:endCxn id="419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24"/>
          <p:cNvCxnSpPr>
            <a:stCxn id="415" idx="2"/>
            <a:endCxn id="420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24"/>
          <p:cNvCxnSpPr>
            <a:stCxn id="415" idx="2"/>
            <a:endCxn id="421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24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426" name="Google Shape;426;p24"/>
          <p:cNvCxnSpPr>
            <a:stCxn id="412" idx="2"/>
            <a:endCxn id="425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4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429" name="Google Shape;429;p24"/>
          <p:cNvCxnSpPr>
            <a:stCxn id="421" idx="2"/>
            <a:endCxn id="427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4"/>
          <p:cNvCxnSpPr>
            <a:stCxn id="421" idx="2"/>
            <a:endCxn id="428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4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440" name="Google Shape;440;p24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1545500"/>
            <a:ext cx="528310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Hierarchical Relationships</a:t>
            </a:r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0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fantastic for representing strict hierarchical relationships.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not every relationship is hierarchical.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Paris Metro map.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not a tree: Contains cycles!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than one way to get from A to B.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6908375" y="41501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55" name="Google Shape;455;p26"/>
          <p:cNvCxnSpPr/>
          <p:nvPr/>
        </p:nvCxnSpPr>
        <p:spPr>
          <a:xfrm rot="10800000">
            <a:off x="6631700" y="4150150"/>
            <a:ext cx="310800" cy="1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" name="Google Shape;456;p26"/>
          <p:cNvSpPr txBox="1"/>
          <p:nvPr/>
        </p:nvSpPr>
        <p:spPr>
          <a:xfrm>
            <a:off x="4437825" y="39587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57" name="Google Shape;457;p26"/>
          <p:cNvCxnSpPr/>
          <p:nvPr/>
        </p:nvCxnSpPr>
        <p:spPr>
          <a:xfrm rot="10800000" flipH="1">
            <a:off x="4724225" y="4032225"/>
            <a:ext cx="7557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 and Traversals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(Revisited)</a:t>
            </a:r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on slide are trees. Pink ones are not.</a:t>
            </a:r>
            <a:endParaRPr/>
          </a:p>
        </p:txBody>
      </p:sp>
      <p:grpSp>
        <p:nvGrpSpPr>
          <p:cNvPr id="466" name="Google Shape;466;p27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467" name="Google Shape;467;p2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27"/>
            <p:cNvCxnSpPr>
              <a:stCxn id="469" idx="1"/>
              <a:endCxn id="470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7"/>
            <p:cNvCxnSpPr>
              <a:stCxn id="470" idx="7"/>
              <a:endCxn id="467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7"/>
            <p:cNvCxnSpPr>
              <a:stCxn id="473" idx="1"/>
              <a:endCxn id="46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2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4" name="Google Shape;474;p27"/>
            <p:cNvCxnSpPr>
              <a:stCxn id="473" idx="3"/>
              <a:endCxn id="46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3" name="Google Shape;473;p2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476" name="Google Shape;476;p27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7" name="Google Shape;477;p27"/>
            <p:cNvCxnSpPr>
              <a:stCxn id="478" idx="0"/>
              <a:endCxn id="479" idx="3"/>
            </p:cNvCxnSpPr>
            <p:nvPr/>
          </p:nvCxnSpPr>
          <p:spPr>
            <a:xfrm rot="10800000" flipH="1">
              <a:off x="6870738" y="3892388"/>
              <a:ext cx="281400" cy="33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27"/>
            <p:cNvCxnSpPr>
              <a:stCxn id="479" idx="7"/>
              <a:endCxn id="476" idx="3"/>
            </p:cNvCxnSpPr>
            <p:nvPr/>
          </p:nvCxnSpPr>
          <p:spPr>
            <a:xfrm rot="10800000" flipH="1">
              <a:off x="7459940" y="3242711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7"/>
            <p:cNvCxnSpPr>
              <a:stCxn id="482" idx="1"/>
              <a:endCxn id="476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2" name="Google Shape;482;p27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3" name="Google Shape;483;p27"/>
            <p:cNvCxnSpPr>
              <a:stCxn id="478" idx="4"/>
              <a:endCxn id="476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name="adj1" fmla="val -13298"/>
                <a:gd name="adj2" fmla="val -53170"/>
                <a:gd name="adj3" fmla="val 11329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" name="Google Shape;484;p27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485" name="Google Shape;485;p2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6" name="Google Shape;486;p27"/>
            <p:cNvCxnSpPr>
              <a:stCxn id="487" idx="0"/>
              <a:endCxn id="485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7"/>
            <p:cNvCxnSpPr>
              <a:stCxn id="485" idx="0"/>
              <a:endCxn id="489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2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2" name="Google Shape;492;p27"/>
            <p:cNvCxnSpPr>
              <a:stCxn id="485" idx="3"/>
              <a:endCxn id="490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7"/>
            <p:cNvCxnSpPr>
              <a:stCxn id="485" idx="4"/>
              <a:endCxn id="491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Google Shape;494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5" name="Google Shape;495;p27"/>
            <p:cNvCxnSpPr>
              <a:stCxn id="494" idx="0"/>
              <a:endCxn id="489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6" name="Google Shape;496;p27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499" name="Google Shape;499;p27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2" name="Google Shape;502;p27"/>
            <p:cNvCxnSpPr>
              <a:stCxn id="501" idx="0"/>
              <a:endCxn id="500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511" name="Google Shape;511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graph consists of: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zero or more edges, each of which connects two nodes.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graphs.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Note, all trees are graphs!</a:t>
            </a:r>
            <a:endParaRPr/>
          </a:p>
        </p:txBody>
      </p:sp>
      <p:grpSp>
        <p:nvGrpSpPr>
          <p:cNvPr id="512" name="Google Shape;512;p28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513" name="Google Shape;513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4" name="Google Shape;514;p28"/>
            <p:cNvCxnSpPr>
              <a:stCxn id="515" idx="1"/>
              <a:endCxn id="516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28"/>
            <p:cNvCxnSpPr>
              <a:stCxn id="516" idx="7"/>
              <a:endCxn id="513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28"/>
            <p:cNvCxnSpPr>
              <a:stCxn id="519" idx="1"/>
              <a:endCxn id="51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" name="Google Shape;515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28"/>
            <p:cNvCxnSpPr>
              <a:stCxn id="519" idx="3"/>
              <a:endCxn id="515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9" name="Google Shape;519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21" name="Google Shape;521;p28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522" name="Google Shape;522;p28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3" name="Google Shape;523;p28"/>
            <p:cNvCxnSpPr>
              <a:stCxn id="524" idx="0"/>
              <a:endCxn id="525" idx="3"/>
            </p:cNvCxnSpPr>
            <p:nvPr/>
          </p:nvCxnSpPr>
          <p:spPr>
            <a:xfrm rot="10800000" flipH="1">
              <a:off x="6870738" y="3892388"/>
              <a:ext cx="281400" cy="33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28"/>
            <p:cNvCxnSpPr>
              <a:stCxn id="525" idx="7"/>
              <a:endCxn id="522" idx="3"/>
            </p:cNvCxnSpPr>
            <p:nvPr/>
          </p:nvCxnSpPr>
          <p:spPr>
            <a:xfrm rot="10800000" flipH="1">
              <a:off x="7459940" y="3242711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8"/>
            <p:cNvCxnSpPr>
              <a:stCxn id="528" idx="1"/>
              <a:endCxn id="522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8" name="Google Shape;528;p28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9" name="Google Shape;529;p28"/>
            <p:cNvCxnSpPr>
              <a:stCxn id="524" idx="4"/>
              <a:endCxn id="522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name="adj1" fmla="val -13298"/>
                <a:gd name="adj2" fmla="val -53170"/>
                <a:gd name="adj3" fmla="val 11329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8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531" name="Google Shape;531;p2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2" name="Google Shape;532;p28"/>
            <p:cNvCxnSpPr>
              <a:stCxn id="533" idx="0"/>
              <a:endCxn id="53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8"/>
            <p:cNvCxnSpPr>
              <a:stCxn id="531" idx="0"/>
              <a:endCxn id="535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2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8" name="Google Shape;538;p28"/>
            <p:cNvCxnSpPr>
              <a:stCxn id="531" idx="3"/>
              <a:endCxn id="53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8"/>
            <p:cNvCxnSpPr>
              <a:stCxn id="531" idx="4"/>
              <a:endCxn id="53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1" name="Google Shape;541;p28"/>
            <p:cNvCxnSpPr>
              <a:stCxn id="540" idx="0"/>
              <a:endCxn id="53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28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544" name="Google Shape;544;p28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7" name="Google Shape;547;p28"/>
            <p:cNvCxnSpPr>
              <a:stCxn id="546" idx="0"/>
              <a:endCxn id="545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53" name="Google Shape;553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54" name="Google Shape;5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No, has one cycle.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San Bruno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SFO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Millbrae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1162875" y="2778950"/>
            <a:ext cx="1752600" cy="213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grpSp>
        <p:nvGrpSpPr>
          <p:cNvPr id="568" name="Google Shape;568;p31"/>
          <p:cNvGrpSpPr/>
          <p:nvPr/>
        </p:nvGrpSpPr>
        <p:grpSpPr>
          <a:xfrm>
            <a:off x="1320313" y="2901275"/>
            <a:ext cx="1430074" cy="1721325"/>
            <a:chOff x="4696588" y="2940275"/>
            <a:chExt cx="1430074" cy="1721325"/>
          </a:xfrm>
        </p:grpSpPr>
        <p:sp>
          <p:nvSpPr>
            <p:cNvPr id="569" name="Google Shape;569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0" name="Google Shape;570;p31"/>
            <p:cNvCxnSpPr>
              <a:stCxn id="571" idx="1"/>
              <a:endCxn id="572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1"/>
            <p:cNvCxnSpPr>
              <a:stCxn id="572" idx="7"/>
              <a:endCxn id="569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1"/>
            <p:cNvCxnSpPr>
              <a:stCxn id="575" idx="1"/>
              <a:endCxn id="569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1" name="Google Shape;57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6" name="Google Shape;576;p31"/>
            <p:cNvCxnSpPr>
              <a:stCxn id="575" idx="3"/>
              <a:endCxn id="57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5" name="Google Shape;575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7" name="Google Shape;577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graph below is simple, pink graphs are not.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3685950" y="2774651"/>
            <a:ext cx="1752600" cy="215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9" name="Google Shape;579;p31"/>
          <p:cNvCxnSpPr>
            <a:stCxn id="580" idx="3"/>
            <a:endCxn id="581" idx="2"/>
          </p:cNvCxnSpPr>
          <p:nvPr/>
        </p:nvCxnSpPr>
        <p:spPr>
          <a:xfrm rot="-5400000" flipH="1">
            <a:off x="3873386" y="3952214"/>
            <a:ext cx="482100" cy="4146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3843388" y="2896963"/>
            <a:ext cx="1430074" cy="1721325"/>
            <a:chOff x="4696588" y="2940275"/>
            <a:chExt cx="1430074" cy="1721325"/>
          </a:xfrm>
        </p:grpSpPr>
        <p:sp>
          <p:nvSpPr>
            <p:cNvPr id="583" name="Google Shape;583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4" name="Google Shape;584;p31"/>
            <p:cNvCxnSpPr>
              <a:stCxn id="580" idx="7"/>
              <a:endCxn id="583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31"/>
            <p:cNvCxnSpPr>
              <a:stCxn id="586" idx="1"/>
              <a:endCxn id="58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1" name="Google Shape;58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7" name="Google Shape;587;p31"/>
            <p:cNvCxnSpPr>
              <a:stCxn id="586" idx="3"/>
              <a:endCxn id="58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6" name="Google Shape;586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88" name="Google Shape;588;p31"/>
          <p:cNvCxnSpPr>
            <a:stCxn id="580" idx="6"/>
            <a:endCxn id="581" idx="0"/>
          </p:cNvCxnSpPr>
          <p:nvPr/>
        </p:nvCxnSpPr>
        <p:spPr>
          <a:xfrm>
            <a:off x="4278688" y="3764563"/>
            <a:ext cx="260700" cy="418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31"/>
          <p:cNvSpPr/>
          <p:nvPr/>
        </p:nvSpPr>
        <p:spPr>
          <a:xfrm>
            <a:off x="6221700" y="2770325"/>
            <a:ext cx="1752600" cy="215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0" name="Google Shape;590;p31"/>
          <p:cNvCxnSpPr>
            <a:stCxn id="591" idx="4"/>
            <a:endCxn id="591" idx="2"/>
          </p:cNvCxnSpPr>
          <p:nvPr/>
        </p:nvCxnSpPr>
        <p:spPr>
          <a:xfrm rot="5400000" flipH="1">
            <a:off x="6857563" y="4396475"/>
            <a:ext cx="217500" cy="217500"/>
          </a:xfrm>
          <a:prstGeom prst="curvedConnector4">
            <a:avLst>
              <a:gd name="adj1" fmla="val -109332"/>
              <a:gd name="adj2" fmla="val 20926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2" name="Google Shape;592;p31"/>
          <p:cNvGrpSpPr/>
          <p:nvPr/>
        </p:nvGrpSpPr>
        <p:grpSpPr>
          <a:xfrm>
            <a:off x="6379138" y="2892650"/>
            <a:ext cx="1430074" cy="1721325"/>
            <a:chOff x="4696588" y="2940275"/>
            <a:chExt cx="1430074" cy="1721325"/>
          </a:xfrm>
        </p:grpSpPr>
        <p:sp>
          <p:nvSpPr>
            <p:cNvPr id="593" name="Google Shape;593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4" name="Google Shape;594;p31"/>
            <p:cNvCxnSpPr>
              <a:stCxn id="595" idx="7"/>
              <a:endCxn id="593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31"/>
            <p:cNvCxnSpPr>
              <a:stCxn id="597" idx="1"/>
              <a:endCxn id="59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1" name="Google Shape;59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8" name="Google Shape;598;p31"/>
            <p:cNvCxnSpPr>
              <a:stCxn id="597" idx="3"/>
              <a:endCxn id="59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7" name="Google Shape;597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99" name="Google Shape;599;p31"/>
          <p:cNvCxnSpPr>
            <a:stCxn id="595" idx="5"/>
            <a:endCxn id="591" idx="1"/>
          </p:cNvCxnSpPr>
          <p:nvPr/>
        </p:nvCxnSpPr>
        <p:spPr>
          <a:xfrm>
            <a:off x="6750690" y="3914152"/>
            <a:ext cx="170400" cy="32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605" name="Google Shape;605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</a:t>
            </a:r>
            <a:r>
              <a:rPr lang="en" b="1"/>
              <a:t>unless otherwise explicitly stated, all graphs will be simple.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when we say “graph”, we mean “simple graph.”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1787775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2337350" y="12404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2886926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2337350" y="23067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15" name="Google Shape;615;p33"/>
          <p:cNvCxnSpPr>
            <a:stCxn id="611" idx="7"/>
            <a:endCxn id="612" idx="3"/>
          </p:cNvCxnSpPr>
          <p:nvPr/>
        </p:nvCxnSpPr>
        <p:spPr>
          <a:xfrm rot="10800000" flipH="1">
            <a:off x="2123221" y="1575765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33"/>
          <p:cNvCxnSpPr>
            <a:stCxn id="611" idx="5"/>
            <a:endCxn id="614" idx="1"/>
          </p:cNvCxnSpPr>
          <p:nvPr/>
        </p:nvCxnSpPr>
        <p:spPr>
          <a:xfrm>
            <a:off x="2123221" y="2134758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33"/>
          <p:cNvCxnSpPr>
            <a:stCxn id="612" idx="5"/>
            <a:endCxn id="613" idx="1"/>
          </p:cNvCxnSpPr>
          <p:nvPr/>
        </p:nvCxnSpPr>
        <p:spPr>
          <a:xfrm>
            <a:off x="2672797" y="1575877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33"/>
          <p:cNvCxnSpPr>
            <a:stCxn id="614" idx="7"/>
            <a:endCxn id="613" idx="3"/>
          </p:cNvCxnSpPr>
          <p:nvPr/>
        </p:nvCxnSpPr>
        <p:spPr>
          <a:xfrm rot="10800000" flipH="1">
            <a:off x="2672797" y="2134793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9" name="Google Shape;619;p33"/>
          <p:cNvSpPr/>
          <p:nvPr/>
        </p:nvSpPr>
        <p:spPr>
          <a:xfrm>
            <a:off x="4108310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4657886" y="124043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5207461" y="1799311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4657886" y="2306739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23" name="Google Shape;623;p33"/>
          <p:cNvCxnSpPr>
            <a:stCxn id="619" idx="7"/>
            <a:endCxn id="620" idx="3"/>
          </p:cNvCxnSpPr>
          <p:nvPr/>
        </p:nvCxnSpPr>
        <p:spPr>
          <a:xfrm rot="10800000" flipH="1">
            <a:off x="4443757" y="1575765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33"/>
          <p:cNvCxnSpPr>
            <a:stCxn id="620" idx="5"/>
            <a:endCxn id="621" idx="1"/>
          </p:cNvCxnSpPr>
          <p:nvPr/>
        </p:nvCxnSpPr>
        <p:spPr>
          <a:xfrm>
            <a:off x="4993332" y="1575877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33"/>
          <p:cNvCxnSpPr>
            <a:stCxn id="622" idx="7"/>
            <a:endCxn id="621" idx="3"/>
          </p:cNvCxnSpPr>
          <p:nvPr/>
        </p:nvCxnSpPr>
        <p:spPr>
          <a:xfrm rot="10800000" flipH="1">
            <a:off x="4993332" y="2134793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33"/>
          <p:cNvSpPr/>
          <p:nvPr/>
        </p:nvSpPr>
        <p:spPr>
          <a:xfrm>
            <a:off x="5658483" y="124042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27" name="Google Shape;627;p33"/>
          <p:cNvCxnSpPr>
            <a:stCxn id="620" idx="6"/>
            <a:endCxn id="626" idx="2"/>
          </p:cNvCxnSpPr>
          <p:nvPr/>
        </p:nvCxnSpPr>
        <p:spPr>
          <a:xfrm>
            <a:off x="5050886" y="1436931"/>
            <a:ext cx="60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33"/>
          <p:cNvSpPr/>
          <p:nvPr/>
        </p:nvSpPr>
        <p:spPr>
          <a:xfrm>
            <a:off x="1787775" y="383745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2337350" y="327857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30" name="Google Shape;630;p33"/>
          <p:cNvSpPr/>
          <p:nvPr/>
        </p:nvSpPr>
        <p:spPr>
          <a:xfrm>
            <a:off x="2886926" y="383745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1" name="Google Shape;631;p33"/>
          <p:cNvSpPr/>
          <p:nvPr/>
        </p:nvSpPr>
        <p:spPr>
          <a:xfrm>
            <a:off x="2337350" y="434488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32" name="Google Shape;632;p33"/>
          <p:cNvCxnSpPr>
            <a:stCxn id="628" idx="7"/>
            <a:endCxn id="629" idx="3"/>
          </p:cNvCxnSpPr>
          <p:nvPr/>
        </p:nvCxnSpPr>
        <p:spPr>
          <a:xfrm rot="10800000" flipH="1">
            <a:off x="2123221" y="3613909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33"/>
          <p:cNvCxnSpPr>
            <a:stCxn id="628" idx="5"/>
            <a:endCxn id="631" idx="1"/>
          </p:cNvCxnSpPr>
          <p:nvPr/>
        </p:nvCxnSpPr>
        <p:spPr>
          <a:xfrm>
            <a:off x="2123221" y="4172902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34" name="Google Shape;634;p33"/>
          <p:cNvCxnSpPr>
            <a:stCxn id="629" idx="5"/>
            <a:endCxn id="630" idx="1"/>
          </p:cNvCxnSpPr>
          <p:nvPr/>
        </p:nvCxnSpPr>
        <p:spPr>
          <a:xfrm>
            <a:off x="2672797" y="3614021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33"/>
          <p:cNvCxnSpPr>
            <a:stCxn id="631" idx="7"/>
            <a:endCxn id="630" idx="3"/>
          </p:cNvCxnSpPr>
          <p:nvPr/>
        </p:nvCxnSpPr>
        <p:spPr>
          <a:xfrm rot="10800000" flipH="1">
            <a:off x="2672797" y="417293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6" name="Google Shape;636;p33"/>
          <p:cNvSpPr/>
          <p:nvPr/>
        </p:nvSpPr>
        <p:spPr>
          <a:xfrm>
            <a:off x="4383072" y="383745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4932648" y="327857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5482223" y="3837455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4932648" y="434488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40" name="Google Shape;640;p33"/>
          <p:cNvCxnSpPr>
            <a:stCxn id="636" idx="7"/>
            <a:endCxn id="637" idx="3"/>
          </p:cNvCxnSpPr>
          <p:nvPr/>
        </p:nvCxnSpPr>
        <p:spPr>
          <a:xfrm rot="10800000" flipH="1">
            <a:off x="4718519" y="3613909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3"/>
          <p:cNvCxnSpPr>
            <a:stCxn id="636" idx="5"/>
            <a:endCxn id="639" idx="1"/>
          </p:cNvCxnSpPr>
          <p:nvPr/>
        </p:nvCxnSpPr>
        <p:spPr>
          <a:xfrm>
            <a:off x="4718519" y="4172902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3"/>
          <p:cNvCxnSpPr>
            <a:stCxn id="637" idx="5"/>
            <a:endCxn id="638" idx="1"/>
          </p:cNvCxnSpPr>
          <p:nvPr/>
        </p:nvCxnSpPr>
        <p:spPr>
          <a:xfrm>
            <a:off x="5268094" y="3614021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3"/>
          <p:cNvCxnSpPr>
            <a:stCxn id="639" idx="7"/>
            <a:endCxn id="638" idx="3"/>
          </p:cNvCxnSpPr>
          <p:nvPr/>
        </p:nvCxnSpPr>
        <p:spPr>
          <a:xfrm rot="10800000" flipH="1">
            <a:off x="5268094" y="4172937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33"/>
          <p:cNvSpPr txBox="1"/>
          <p:nvPr/>
        </p:nvSpPr>
        <p:spPr>
          <a:xfrm>
            <a:off x="73675" y="169535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50275" y="369990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1927550" y="553450"/>
            <a:ext cx="1403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3"/>
          <p:cNvSpPr txBox="1"/>
          <p:nvPr/>
        </p:nvSpPr>
        <p:spPr>
          <a:xfrm>
            <a:off x="4347975" y="541045"/>
            <a:ext cx="16458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6597525" y="1513125"/>
            <a:ext cx="23832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With Edge Labels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3"/>
          <p:cNvSpPr/>
          <p:nvPr/>
        </p:nvSpPr>
        <p:spPr>
          <a:xfrm>
            <a:off x="7367123" y="213475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7916698" y="269363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7367123" y="3201064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52" name="Google Shape;652;p33"/>
          <p:cNvCxnSpPr>
            <a:stCxn id="649" idx="5"/>
            <a:endCxn id="650" idx="1"/>
          </p:cNvCxnSpPr>
          <p:nvPr/>
        </p:nvCxnSpPr>
        <p:spPr>
          <a:xfrm>
            <a:off x="7702570" y="2470202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33"/>
          <p:cNvCxnSpPr>
            <a:stCxn id="651" idx="7"/>
            <a:endCxn id="650" idx="3"/>
          </p:cNvCxnSpPr>
          <p:nvPr/>
        </p:nvCxnSpPr>
        <p:spPr>
          <a:xfrm rot="10800000" flipH="1">
            <a:off x="7702570" y="3029118"/>
            <a:ext cx="271800" cy="22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33"/>
          <p:cNvSpPr/>
          <p:nvPr/>
        </p:nvSpPr>
        <p:spPr>
          <a:xfrm>
            <a:off x="8367721" y="2134750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55" name="Google Shape;655;p33"/>
          <p:cNvCxnSpPr>
            <a:stCxn id="649" idx="6"/>
            <a:endCxn id="654" idx="2"/>
          </p:cNvCxnSpPr>
          <p:nvPr/>
        </p:nvCxnSpPr>
        <p:spPr>
          <a:xfrm>
            <a:off x="7760123" y="2331256"/>
            <a:ext cx="60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33"/>
          <p:cNvSpPr/>
          <p:nvPr/>
        </p:nvSpPr>
        <p:spPr>
          <a:xfrm>
            <a:off x="6817548" y="2693636"/>
            <a:ext cx="393000" cy="393000"/>
          </a:xfrm>
          <a:prstGeom prst="ellipse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57" name="Google Shape;657;p33"/>
          <p:cNvSpPr txBox="1"/>
          <p:nvPr/>
        </p:nvSpPr>
        <p:spPr>
          <a:xfrm>
            <a:off x="7009550" y="23491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58" name="Google Shape;658;p33"/>
          <p:cNvCxnSpPr>
            <a:stCxn id="656" idx="7"/>
            <a:endCxn id="649" idx="3"/>
          </p:cNvCxnSpPr>
          <p:nvPr/>
        </p:nvCxnSpPr>
        <p:spPr>
          <a:xfrm rot="10800000" flipH="1">
            <a:off x="7152994" y="2470090"/>
            <a:ext cx="271800" cy="28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33"/>
          <p:cNvSpPr txBox="1"/>
          <p:nvPr/>
        </p:nvSpPr>
        <p:spPr>
          <a:xfrm>
            <a:off x="7653225" y="28140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0" name="Google Shape;660;p33"/>
          <p:cNvSpPr txBox="1"/>
          <p:nvPr/>
        </p:nvSpPr>
        <p:spPr>
          <a:xfrm>
            <a:off x="7928025" y="20389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1" name="Google Shape;661;p33"/>
          <p:cNvSpPr txBox="1"/>
          <p:nvPr/>
        </p:nvSpPr>
        <p:spPr>
          <a:xfrm>
            <a:off x="7772992" y="23345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667" name="Google Shape;667;p34"/>
          <p:cNvSpPr txBox="1">
            <a:spLocks noGrp="1"/>
          </p:cNvSpPr>
          <p:nvPr>
            <p:ph type="body" idx="1"/>
          </p:nvPr>
        </p:nvSpPr>
        <p:spPr>
          <a:xfrm>
            <a:off x="166800" y="480300"/>
            <a:ext cx="4724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lang="en" sz="1700" b="1" i="1"/>
              <a:t>vertices</a:t>
            </a:r>
            <a:r>
              <a:rPr lang="en" sz="1700"/>
              <a:t>, a.k.a. </a:t>
            </a:r>
            <a:r>
              <a:rPr lang="en" sz="1700" b="1" i="1"/>
              <a:t>nodes</a:t>
            </a:r>
            <a:r>
              <a:rPr lang="en" sz="1700"/>
              <a:t>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lang="en" sz="1700" b="1" i="1"/>
              <a:t>edges</a:t>
            </a:r>
            <a:r>
              <a:rPr lang="en" sz="1700"/>
              <a:t>: Pairs of vertices.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Vertices with an edge between are </a:t>
            </a:r>
            <a:r>
              <a:rPr lang="en" sz="1700" b="1" i="1"/>
              <a:t>adjacent</a:t>
            </a:r>
            <a:r>
              <a:rPr lang="en" sz="1700"/>
              <a:t>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Optional: Vertices or edges may have </a:t>
            </a:r>
            <a:r>
              <a:rPr lang="en" sz="1700" b="1" i="1"/>
              <a:t>labels</a:t>
            </a:r>
            <a:r>
              <a:rPr lang="en" sz="1700"/>
              <a:t> (or </a:t>
            </a:r>
            <a:r>
              <a:rPr lang="en" sz="1700" b="1" i="1"/>
              <a:t>weights</a:t>
            </a:r>
            <a:r>
              <a:rPr lang="en" sz="1700"/>
              <a:t>).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 b="1" i="1"/>
              <a:t>path</a:t>
            </a:r>
            <a:r>
              <a:rPr lang="en" sz="1700"/>
              <a:t> is a sequence of vertices connected by edges.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</a:t>
            </a:r>
            <a:r>
              <a:rPr lang="en" sz="1700" b="1" i="1"/>
              <a:t>simple path</a:t>
            </a:r>
            <a:r>
              <a:rPr lang="en" sz="1700"/>
              <a:t> is a path without repeated vertices.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 b="1" i="1"/>
              <a:t>cycle</a:t>
            </a:r>
            <a:r>
              <a:rPr lang="en" sz="1700"/>
              <a:t> is a path whose first and last vertices are the same.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graph with a cycle is ‘cyclic’.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vertices are </a:t>
            </a:r>
            <a:r>
              <a:rPr lang="en" sz="1700" b="1" i="1"/>
              <a:t>connected</a:t>
            </a:r>
            <a:r>
              <a:rPr lang="en" sz="1700"/>
              <a:t> if there is a path between them. If all vertices are connected, we say the graph is connected.</a:t>
            </a:r>
            <a:endParaRPr sz="1700"/>
          </a:p>
        </p:txBody>
      </p:sp>
      <p:pic>
        <p:nvPicPr>
          <p:cNvPr id="668" name="Google Shape;6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50" y="737925"/>
            <a:ext cx="3409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4"/>
          <p:cNvSpPr txBox="1"/>
          <p:nvPr/>
        </p:nvSpPr>
        <p:spPr>
          <a:xfrm>
            <a:off x="5685915" y="4757475"/>
            <a:ext cx="35049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Algorithms 4th Edition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The Paris Metro</a:t>
            </a:r>
            <a:endParaRPr/>
          </a:p>
        </p:txBody>
      </p:sp>
      <p:sp>
        <p:nvSpPr>
          <p:cNvPr id="675" name="Google Shape;675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schematic map of the Paris Metro is a graph: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Undirected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Cyclic (not a tree!)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Vertex-labeled (each has a color).</a:t>
            </a:r>
            <a:br>
              <a:rPr lang="en"/>
            </a:br>
            <a:endParaRPr/>
          </a:p>
        </p:txBody>
      </p:sp>
      <p:pic>
        <p:nvPicPr>
          <p:cNvPr id="676" name="Google Shape;6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0" y="98288"/>
            <a:ext cx="7482699" cy="4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6"/>
          <p:cNvSpPr txBox="1"/>
          <p:nvPr/>
        </p:nvSpPr>
        <p:spPr>
          <a:xfrm>
            <a:off x="290475" y="4723550"/>
            <a:ext cx="85377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captures ‘is-a-type-of’ relationship. Example: descent is-a-type-of movement.</a:t>
            </a:r>
            <a:endParaRPr/>
          </a:p>
        </p:txBody>
      </p:sp>
      <p:sp>
        <p:nvSpPr>
          <p:cNvPr id="683" name="Google Shape;683;p36"/>
          <p:cNvSpPr txBox="1"/>
          <p:nvPr/>
        </p:nvSpPr>
        <p:spPr>
          <a:xfrm>
            <a:off x="0" y="0"/>
            <a:ext cx="3603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Directed Graph Example</a:t>
            </a:r>
            <a:endParaRPr sz="2400"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7020500" y="133975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tree!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paths from group_action to event.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(Reminder)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47" name="Google Shape;47;p10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" name="Google Shape;48;p10"/>
            <p:cNvCxnSpPr>
              <a:stCxn id="49" idx="1"/>
              <a:endCxn id="50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10"/>
            <p:cNvCxnSpPr>
              <a:stCxn id="50" idx="7"/>
              <a:endCxn id="47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10"/>
            <p:cNvCxnSpPr>
              <a:stCxn id="53" idx="1"/>
              <a:endCxn id="4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10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" name="Google Shape;54;p10"/>
            <p:cNvCxnSpPr>
              <a:stCxn id="53" idx="3"/>
              <a:endCxn id="4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10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5" name="Google Shape;55;p10"/>
          <p:cNvGrpSpPr/>
          <p:nvPr/>
        </p:nvGrpSpPr>
        <p:grpSpPr>
          <a:xfrm>
            <a:off x="6805488" y="2870888"/>
            <a:ext cx="1865374" cy="1790700"/>
            <a:chOff x="6805488" y="2870888"/>
            <a:chExt cx="1865374" cy="1790700"/>
          </a:xfrm>
        </p:grpSpPr>
        <p:sp>
          <p:nvSpPr>
            <p:cNvPr id="56" name="Google Shape;56;p10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" name="Google Shape;57;p10"/>
            <p:cNvCxnSpPr>
              <a:stCxn id="58" idx="0"/>
              <a:endCxn id="59" idx="3"/>
            </p:cNvCxnSpPr>
            <p:nvPr/>
          </p:nvCxnSpPr>
          <p:spPr>
            <a:xfrm rot="10800000" flipH="1">
              <a:off x="7023138" y="3892388"/>
              <a:ext cx="281400" cy="33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0"/>
            <p:cNvCxnSpPr>
              <a:stCxn id="59" idx="7"/>
              <a:endCxn id="56" idx="3"/>
            </p:cNvCxnSpPr>
            <p:nvPr/>
          </p:nvCxnSpPr>
          <p:spPr>
            <a:xfrm rot="10800000" flipH="1">
              <a:off x="7612340" y="3242711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>
              <a:stCxn id="62" idx="1"/>
              <a:endCxn id="56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0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" name="Google Shape;63;p10"/>
            <p:cNvCxnSpPr>
              <a:stCxn id="58" idx="4"/>
              <a:endCxn id="56" idx="0"/>
            </p:cNvCxnSpPr>
            <p:nvPr/>
          </p:nvCxnSpPr>
          <p:spPr>
            <a:xfrm rot="-5400000">
              <a:off x="6603588" y="3290438"/>
              <a:ext cx="1790700" cy="951600"/>
            </a:xfrm>
            <a:prstGeom prst="curvedConnector5">
              <a:avLst>
                <a:gd name="adj1" fmla="val -13298"/>
                <a:gd name="adj2" fmla="val -53170"/>
                <a:gd name="adj3" fmla="val 11329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10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65" name="Google Shape;65;p10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" name="Google Shape;66;p10"/>
            <p:cNvCxnSpPr>
              <a:stCxn id="67" idx="0"/>
              <a:endCxn id="65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0"/>
            <p:cNvCxnSpPr>
              <a:stCxn id="65" idx="0"/>
              <a:endCxn id="69" idx="3"/>
            </p:cNvCxnSpPr>
            <p:nvPr/>
          </p:nvCxnSpPr>
          <p:spPr>
            <a:xfrm rot="10800000" flipH="1">
              <a:off x="1535900" y="3295650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0" name="Google Shape;70;p10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71" name="Google Shape;71;p10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" name="Google Shape;72;p10"/>
            <p:cNvCxnSpPr>
              <a:stCxn id="73" idx="0"/>
              <a:endCxn id="7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0"/>
            <p:cNvCxnSpPr>
              <a:stCxn id="71" idx="0"/>
              <a:endCxn id="75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0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" name="Google Shape;78;p10"/>
            <p:cNvCxnSpPr>
              <a:stCxn id="71" idx="3"/>
              <a:endCxn id="7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1" idx="4"/>
              <a:endCxn id="7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0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" name="Google Shape;81;p10"/>
            <p:cNvCxnSpPr>
              <a:stCxn id="80" idx="0"/>
              <a:endCxn id="7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Problems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interesting questions we can ask about a graph: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shortest route from S to T? What is the longest without cycles?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Are there cycles?</a:t>
            </a:r>
            <a:endParaRPr/>
          </a:p>
        </p:txBody>
      </p:sp>
      <p:pic>
        <p:nvPicPr>
          <p:cNvPr id="695" name="Google Shape;6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</a:t>
            </a:r>
            <a:endParaRPr/>
          </a:p>
        </p:txBody>
      </p:sp>
      <p:sp>
        <p:nvSpPr>
          <p:cNvPr id="697" name="Google Shape;697;p38"/>
          <p:cNvSpPr txBox="1">
            <a:spLocks noGrp="1"/>
          </p:cNvSpPr>
          <p:nvPr>
            <p:ph type="body" idx="1"/>
          </p:nvPr>
        </p:nvSpPr>
        <p:spPr>
          <a:xfrm>
            <a:off x="243000" y="1543850"/>
            <a:ext cx="4252200" cy="31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you can take that only uses each node (station) exactly once?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that uses each edge exactly once?</a:t>
            </a:r>
            <a:endParaRPr/>
          </a:p>
        </p:txBody>
      </p:sp>
      <p:sp>
        <p:nvSpPr>
          <p:cNvPr id="698" name="Google Shape;698;p38"/>
          <p:cNvSpPr txBox="1"/>
          <p:nvPr/>
        </p:nvSpPr>
        <p:spPr>
          <a:xfrm>
            <a:off x="8493576" y="3122898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99" name="Google Shape;699;p38"/>
          <p:cNvCxnSpPr/>
          <p:nvPr/>
        </p:nvCxnSpPr>
        <p:spPr>
          <a:xfrm rot="10800000">
            <a:off x="8216901" y="3122898"/>
            <a:ext cx="310800" cy="1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p38"/>
          <p:cNvSpPr txBox="1"/>
          <p:nvPr/>
        </p:nvSpPr>
        <p:spPr>
          <a:xfrm>
            <a:off x="5261399" y="2857823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701" name="Google Shape;701;p38"/>
          <p:cNvCxnSpPr/>
          <p:nvPr/>
        </p:nvCxnSpPr>
        <p:spPr>
          <a:xfrm rot="10800000" flipH="1">
            <a:off x="5547799" y="2931298"/>
            <a:ext cx="7557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 More Theoretically</a:t>
            </a:r>
            <a:endParaRPr/>
          </a:p>
        </p:txBody>
      </p:sp>
      <p:sp>
        <p:nvSpPr>
          <p:cNvPr id="707" name="Google Shape;707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well known graph problems and their common names: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s-t Path</a:t>
            </a:r>
            <a:r>
              <a:rPr lang="en" dirty="0"/>
              <a:t>. Is there a path between vertices s and t?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Connectivity. </a:t>
            </a:r>
            <a:r>
              <a:rPr lang="en" dirty="0"/>
              <a:t>Is the graph connected, i.e. is there a path between all vertices?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Biconnectivity. </a:t>
            </a:r>
            <a:r>
              <a:rPr lang="en" dirty="0"/>
              <a:t>Is there a vertex whose removal disconnects the graph?</a:t>
            </a:r>
            <a:endParaRPr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Shortest s-t Path. </a:t>
            </a:r>
            <a:r>
              <a:rPr lang="en" dirty="0"/>
              <a:t>What is the shortest path between vertices s and t?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Cycle Detection.</a:t>
            </a:r>
            <a:r>
              <a:rPr lang="en" dirty="0"/>
              <a:t> Does the graph contain any cycles?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Euler Tour.</a:t>
            </a:r>
            <a:r>
              <a:rPr lang="en" dirty="0"/>
              <a:t> Is there a cycle that uses every edge exactly once?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Hamilton Tour. </a:t>
            </a:r>
            <a:r>
              <a:rPr lang="en" dirty="0"/>
              <a:t>Is there a cycle that uses every vertex exactly once?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Planarity</a:t>
            </a:r>
            <a:r>
              <a:rPr lang="en" dirty="0"/>
              <a:t>. Can you draw the graph on paper with no crossing edges?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Isomorphism</a:t>
            </a:r>
            <a:r>
              <a:rPr lang="en" dirty="0"/>
              <a:t>. Are two graphs isomorphic (the same graph in disguise)?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Often can’t tell how difficult a graph problem is without very deep consideration.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Difficulty</a:t>
            </a:r>
            <a:endParaRPr/>
          </a:p>
        </p:txBody>
      </p:sp>
      <p:sp>
        <p:nvSpPr>
          <p:cNvPr id="713" name="Google Shape;713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Difficulty can be deceiving.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efficient Euler tour algorithm O(# edges) was found as early as 1873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decades of intense study, no efficient algorithm for a Hamilton tour exists. Best algorithms are exponential time.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are among the most mathematically rich areas of CS theory.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Depth-First Traversal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24" name="Google Shape;724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4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8" name="Google Shape;728;p4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0" name="Google Shape;730;p4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1" name="Google Shape;731;p4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732" name="Google Shape;732;p4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33" name="Google Shape;733;p42"/>
          <p:cNvCxnSpPr>
            <a:stCxn id="725" idx="2"/>
            <a:endCxn id="72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2"/>
          <p:cNvCxnSpPr>
            <a:stCxn id="725" idx="3"/>
            <a:endCxn id="72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42"/>
          <p:cNvCxnSpPr>
            <a:stCxn id="727" idx="2"/>
            <a:endCxn id="72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42"/>
          <p:cNvCxnSpPr>
            <a:stCxn id="730" idx="2"/>
            <a:endCxn id="73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42"/>
          <p:cNvCxnSpPr>
            <a:stCxn id="730" idx="2"/>
            <a:endCxn id="72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42"/>
          <p:cNvCxnSpPr>
            <a:stCxn id="728" idx="2"/>
            <a:endCxn id="72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42"/>
          <p:cNvCxnSpPr>
            <a:stCxn id="726" idx="3"/>
            <a:endCxn id="729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42"/>
          <p:cNvCxnSpPr>
            <a:stCxn id="729" idx="2"/>
            <a:endCxn id="73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4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742" name="Google Shape;742;p42"/>
          <p:cNvCxnSpPr>
            <a:stCxn id="741" idx="3"/>
            <a:endCxn id="72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42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44" name="Google Shape;744;p42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50" name="Google Shape;750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to come up with an algorithm for connected(s, t).</a:t>
            </a:r>
            <a:endParaRPr/>
          </a:p>
        </p:txBody>
      </p:sp>
      <p:sp>
        <p:nvSpPr>
          <p:cNvPr id="751" name="Google Shape;751;p4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2" name="Google Shape;752;p4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4" name="Google Shape;754;p4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5" name="Google Shape;755;p4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6" name="Google Shape;756;p4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57" name="Google Shape;757;p4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758" name="Google Shape;758;p4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59" name="Google Shape;759;p43"/>
          <p:cNvCxnSpPr>
            <a:stCxn id="751" idx="2"/>
            <a:endCxn id="75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43"/>
          <p:cNvCxnSpPr>
            <a:stCxn id="751" idx="3"/>
            <a:endCxn id="75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43"/>
          <p:cNvCxnSpPr>
            <a:stCxn id="753" idx="2"/>
            <a:endCxn id="75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43"/>
          <p:cNvCxnSpPr>
            <a:stCxn id="756" idx="2"/>
            <a:endCxn id="75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43"/>
          <p:cNvCxnSpPr>
            <a:stCxn id="756" idx="2"/>
            <a:endCxn id="75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43"/>
          <p:cNvCxnSpPr>
            <a:stCxn id="754" idx="2"/>
            <a:endCxn id="75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43"/>
          <p:cNvCxnSpPr>
            <a:stCxn id="752" idx="3"/>
            <a:endCxn id="755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3"/>
          <p:cNvCxnSpPr>
            <a:stCxn id="755" idx="2"/>
            <a:endCxn id="75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7" name="Google Shape;767;p4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768" name="Google Shape;768;p43"/>
          <p:cNvCxnSpPr>
            <a:stCxn id="767" idx="3"/>
            <a:endCxn id="75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3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70" name="Google Shape;770;p43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76" name="Google Shape;776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777" name="Google Shape;777;p4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8" name="Google Shape;778;p4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9" name="Google Shape;779;p4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0" name="Google Shape;780;p4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1" name="Google Shape;781;p4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2" name="Google Shape;782;p4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3" name="Google Shape;783;p4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784" name="Google Shape;784;p4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85" name="Google Shape;785;p44"/>
          <p:cNvCxnSpPr>
            <a:stCxn id="777" idx="2"/>
            <a:endCxn id="77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4"/>
          <p:cNvCxnSpPr>
            <a:stCxn id="777" idx="3"/>
            <a:endCxn id="78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44"/>
          <p:cNvCxnSpPr>
            <a:stCxn id="779" idx="2"/>
            <a:endCxn id="78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44"/>
          <p:cNvCxnSpPr>
            <a:stCxn id="782" idx="2"/>
            <a:endCxn id="78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44"/>
          <p:cNvCxnSpPr>
            <a:stCxn id="782" idx="2"/>
            <a:endCxn id="78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44"/>
          <p:cNvCxnSpPr>
            <a:stCxn id="780" idx="2"/>
            <a:endCxn id="78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44"/>
          <p:cNvCxnSpPr>
            <a:stCxn id="778" idx="3"/>
            <a:endCxn id="781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44"/>
          <p:cNvCxnSpPr>
            <a:stCxn id="781" idx="2"/>
            <a:endCxn id="78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4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794" name="Google Shape;794;p44"/>
          <p:cNvCxnSpPr>
            <a:stCxn id="793" idx="3"/>
            <a:endCxn id="77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5" name="Google Shape;795;p44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6" name="Google Shape;796;p44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02" name="Google Shape;802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803" name="Google Shape;803;p4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4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5" name="Google Shape;805;p4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6" name="Google Shape;806;p4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7" name="Google Shape;807;p4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8" name="Google Shape;808;p4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9" name="Google Shape;809;p4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810" name="Google Shape;810;p4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1" name="Google Shape;811;p45"/>
          <p:cNvCxnSpPr>
            <a:stCxn id="803" idx="2"/>
            <a:endCxn id="8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45"/>
          <p:cNvCxnSpPr>
            <a:stCxn id="803" idx="3"/>
            <a:endCxn id="8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5"/>
          <p:cNvCxnSpPr>
            <a:stCxn id="805" idx="2"/>
            <a:endCxn id="8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5"/>
          <p:cNvCxnSpPr>
            <a:stCxn id="808" idx="2"/>
            <a:endCxn id="8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5"/>
          <p:cNvCxnSpPr>
            <a:stCxn id="808" idx="2"/>
            <a:endCxn id="8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5"/>
          <p:cNvCxnSpPr>
            <a:stCxn id="806" idx="2"/>
            <a:endCxn id="8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45"/>
          <p:cNvCxnSpPr>
            <a:stCxn id="804" idx="3"/>
            <a:endCxn id="80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45"/>
          <p:cNvCxnSpPr>
            <a:stCxn id="807" idx="2"/>
            <a:endCxn id="8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4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20" name="Google Shape;820;p45"/>
          <p:cNvCxnSpPr>
            <a:stCxn id="819" idx="3"/>
            <a:endCxn id="8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45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2" name="Google Shape;822;p45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28" name="Google Shape;828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 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connected(0, 7):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0 == 7? No, so...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(connected(1, 7)) return true;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connected(1, 7):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1 == 7? No, so…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(connected(0, 7)) … ← Infinite loop.</a:t>
            </a:r>
            <a:endParaRPr/>
          </a:p>
        </p:txBody>
      </p:sp>
      <p:sp>
        <p:nvSpPr>
          <p:cNvPr id="829" name="Google Shape;829;p4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836" name="Google Shape;836;p4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7" name="Google Shape;837;p46"/>
          <p:cNvCxnSpPr>
            <a:stCxn id="829" idx="2"/>
            <a:endCxn id="83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46"/>
          <p:cNvCxnSpPr>
            <a:stCxn id="829" idx="3"/>
            <a:endCxn id="83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46"/>
          <p:cNvCxnSpPr>
            <a:stCxn id="831" idx="2"/>
            <a:endCxn id="83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46"/>
          <p:cNvCxnSpPr>
            <a:stCxn id="834" idx="2"/>
            <a:endCxn id="83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46"/>
          <p:cNvCxnSpPr>
            <a:stCxn id="834" idx="2"/>
            <a:endCxn id="83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46"/>
          <p:cNvCxnSpPr>
            <a:stCxn id="832" idx="2"/>
            <a:endCxn id="83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46"/>
          <p:cNvCxnSpPr>
            <a:stCxn id="830" idx="3"/>
            <a:endCxn id="833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46"/>
          <p:cNvCxnSpPr>
            <a:stCxn id="833" idx="2"/>
            <a:endCxn id="83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5" name="Google Shape;845;p4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46" name="Google Shape;846;p46"/>
          <p:cNvCxnSpPr>
            <a:stCxn id="845" idx="3"/>
            <a:endCxn id="82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46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48" name="Google Shape;848;p46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Definition (Reminder)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rooted tree is a tree where we’ve chosen one node as the “root”.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node with no child is called a leaf.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90" name="Google Shape;90;p11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" name="Google Shape;91;p11"/>
            <p:cNvCxnSpPr>
              <a:stCxn id="92" idx="0"/>
              <a:endCxn id="90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>
              <a:stCxn id="90" idx="0"/>
              <a:endCxn id="94" idx="3"/>
            </p:cNvCxnSpPr>
            <p:nvPr/>
          </p:nvCxnSpPr>
          <p:spPr>
            <a:xfrm rot="10800000" flipH="1">
              <a:off x="1535900" y="3295650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Google Shape;92;p11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96" name="Google Shape;96;p11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" name="Google Shape;97;p11"/>
            <p:cNvCxnSpPr>
              <a:stCxn id="98" idx="0"/>
              <a:endCxn id="9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1"/>
            <p:cNvCxnSpPr>
              <a:stCxn id="96" idx="0"/>
              <a:endCxn id="100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1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11"/>
            <p:cNvCxnSpPr>
              <a:stCxn id="96" idx="3"/>
              <a:endCxn id="10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1"/>
            <p:cNvCxnSpPr>
              <a:stCxn id="96" idx="4"/>
              <a:endCxn id="10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" name="Google Shape;106;p11"/>
            <p:cNvCxnSpPr>
              <a:stCxn id="105" idx="0"/>
              <a:endCxn id="10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" name="Google Shape;107;p11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54" name="Google Shape;854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fix it?</a:t>
            </a:r>
            <a:endParaRPr/>
          </a:p>
        </p:txBody>
      </p:sp>
      <p:sp>
        <p:nvSpPr>
          <p:cNvPr id="855" name="Google Shape;855;p4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0" name="Google Shape;860;p4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1" name="Google Shape;861;p4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862" name="Google Shape;862;p4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3" name="Google Shape;863;p47"/>
          <p:cNvCxnSpPr>
            <a:stCxn id="855" idx="2"/>
            <a:endCxn id="85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47"/>
          <p:cNvCxnSpPr>
            <a:stCxn id="855" idx="3"/>
            <a:endCxn id="85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7"/>
          <p:cNvCxnSpPr>
            <a:stCxn id="857" idx="2"/>
            <a:endCxn id="85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47"/>
          <p:cNvCxnSpPr>
            <a:stCxn id="860" idx="2"/>
            <a:endCxn id="86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47"/>
          <p:cNvCxnSpPr>
            <a:stCxn id="860" idx="2"/>
            <a:endCxn id="85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47"/>
          <p:cNvCxnSpPr>
            <a:stCxn id="858" idx="2"/>
            <a:endCxn id="85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47"/>
          <p:cNvCxnSpPr>
            <a:stCxn id="856" idx="3"/>
            <a:endCxn id="859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47"/>
          <p:cNvCxnSpPr>
            <a:stCxn id="859" idx="2"/>
            <a:endCxn id="86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1" name="Google Shape;871;p4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72" name="Google Shape;872;p47"/>
          <p:cNvCxnSpPr>
            <a:stCxn id="871" idx="3"/>
            <a:endCxn id="85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Google Shape;873;p4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4" name="Google Shape;874;p47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s-t Connectivity</a:t>
            </a:r>
            <a:endParaRPr dirty="0"/>
          </a:p>
        </p:txBody>
      </p:sp>
      <p:sp>
        <p:nvSpPr>
          <p:cNvPr id="880" name="Google Shape;880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possible recursive algorithm for connected(s, t).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Mark 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Does s == t? If so, return true.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Otherwise, if connected(v, t) for any unmarked neighbor v of s, return true.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Return false.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Basic idea is same as before, but visit each vertex at most once.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Marking nodes prevents multiple visits.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Demo: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Recursive s-t connectivity</a:t>
            </a:r>
            <a:r>
              <a:rPr lang="en" dirty="0"/>
              <a:t>.</a:t>
            </a:r>
            <a:endParaRPr dirty="0"/>
          </a:p>
        </p:txBody>
      </p:sp>
      <p:sp>
        <p:nvSpPr>
          <p:cNvPr id="881" name="Google Shape;881;p48"/>
          <p:cNvSpPr/>
          <p:nvPr/>
        </p:nvSpPr>
        <p:spPr>
          <a:xfrm>
            <a:off x="6364107" y="3476437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540557" y="4160137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7414457" y="2905262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7389457" y="3476437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7476732" y="4087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8054582" y="34061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8466482" y="4063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888" name="Google Shape;888;p48"/>
          <p:cNvSpPr/>
          <p:nvPr/>
        </p:nvSpPr>
        <p:spPr>
          <a:xfrm>
            <a:off x="7552932" y="459810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cxnSp>
        <p:nvCxnSpPr>
          <p:cNvPr id="889" name="Google Shape;889;p48"/>
          <p:cNvCxnSpPr>
            <a:stCxn id="881" idx="2"/>
            <a:endCxn id="882" idx="0"/>
          </p:cNvCxnSpPr>
          <p:nvPr/>
        </p:nvCxnSpPr>
        <p:spPr>
          <a:xfrm>
            <a:off x="6522807" y="3729337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8"/>
          <p:cNvCxnSpPr>
            <a:stCxn id="881" idx="3"/>
            <a:endCxn id="884" idx="1"/>
          </p:cNvCxnSpPr>
          <p:nvPr/>
        </p:nvCxnSpPr>
        <p:spPr>
          <a:xfrm>
            <a:off x="6681507" y="3602887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8"/>
          <p:cNvCxnSpPr>
            <a:stCxn id="883" idx="2"/>
            <a:endCxn id="884" idx="0"/>
          </p:cNvCxnSpPr>
          <p:nvPr/>
        </p:nvCxnSpPr>
        <p:spPr>
          <a:xfrm flipH="1">
            <a:off x="7548257" y="3158162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8"/>
          <p:cNvCxnSpPr>
            <a:stCxn id="886" idx="2"/>
            <a:endCxn id="887" idx="0"/>
          </p:cNvCxnSpPr>
          <p:nvPr/>
        </p:nvCxnSpPr>
        <p:spPr>
          <a:xfrm>
            <a:off x="8213282" y="3659050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8"/>
          <p:cNvCxnSpPr>
            <a:stCxn id="886" idx="2"/>
            <a:endCxn id="885" idx="3"/>
          </p:cNvCxnSpPr>
          <p:nvPr/>
        </p:nvCxnSpPr>
        <p:spPr>
          <a:xfrm flipH="1">
            <a:off x="7794182" y="3659050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8"/>
          <p:cNvCxnSpPr>
            <a:stCxn id="884" idx="2"/>
            <a:endCxn id="885" idx="0"/>
          </p:cNvCxnSpPr>
          <p:nvPr/>
        </p:nvCxnSpPr>
        <p:spPr>
          <a:xfrm>
            <a:off x="7548157" y="3729337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48"/>
          <p:cNvCxnSpPr>
            <a:stCxn id="882" idx="3"/>
            <a:endCxn id="885" idx="1"/>
          </p:cNvCxnSpPr>
          <p:nvPr/>
        </p:nvCxnSpPr>
        <p:spPr>
          <a:xfrm rot="10800000" flipH="1">
            <a:off x="6857957" y="4213987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48"/>
          <p:cNvCxnSpPr>
            <a:stCxn id="885" idx="2"/>
            <a:endCxn id="888" idx="0"/>
          </p:cNvCxnSpPr>
          <p:nvPr/>
        </p:nvCxnSpPr>
        <p:spPr>
          <a:xfrm>
            <a:off x="7635432" y="4340425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7" name="Google Shape;897;p48"/>
          <p:cNvSpPr/>
          <p:nvPr/>
        </p:nvSpPr>
        <p:spPr>
          <a:xfrm>
            <a:off x="5500257" y="3476437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898" name="Google Shape;898;p48"/>
          <p:cNvCxnSpPr>
            <a:stCxn id="897" idx="3"/>
            <a:endCxn id="881" idx="1"/>
          </p:cNvCxnSpPr>
          <p:nvPr/>
        </p:nvCxnSpPr>
        <p:spPr>
          <a:xfrm>
            <a:off x="5817657" y="3602887"/>
            <a:ext cx="5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899;p48"/>
          <p:cNvSpPr txBox="1"/>
          <p:nvPr/>
        </p:nvSpPr>
        <p:spPr>
          <a:xfrm>
            <a:off x="5507950" y="3647103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>
            <a:off x="8489100" y="4274668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06" name="Google Shape;906;p49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7" name="Google Shape;907;p49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8" name="Google Shape;908;p49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09" name="Google Shape;909;p49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0" name="Google Shape;910;p49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1" name="Google Shape;911;p49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2" name="Google Shape;912;p49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913" name="Google Shape;913;p49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14" name="Google Shape;914;p49"/>
          <p:cNvCxnSpPr>
            <a:stCxn id="906" idx="2"/>
            <a:endCxn id="907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49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916" name="Google Shape;916;p49"/>
          <p:cNvCxnSpPr>
            <a:stCxn id="915" idx="2"/>
            <a:endCxn id="906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49"/>
          <p:cNvCxnSpPr>
            <a:stCxn id="907" idx="2"/>
            <a:endCxn id="910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49"/>
          <p:cNvCxnSpPr>
            <a:stCxn id="910" idx="2"/>
            <a:endCxn id="911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49"/>
          <p:cNvCxnSpPr>
            <a:stCxn id="915" idx="2"/>
            <a:endCxn id="908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49"/>
          <p:cNvCxnSpPr>
            <a:stCxn id="908" idx="2"/>
            <a:endCxn id="913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9"/>
          <p:cNvCxnSpPr>
            <a:stCxn id="909" idx="2"/>
            <a:endCxn id="913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9"/>
          <p:cNvCxnSpPr>
            <a:stCxn id="915" idx="2"/>
            <a:endCxn id="909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9"/>
          <p:cNvCxnSpPr>
            <a:stCxn id="915" idx="2"/>
            <a:endCxn id="912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25" name="Google Shape;925;p49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26" name="Google Shape;926;p49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32" name="Google Shape;932;p50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3" name="Google Shape;933;p50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4" name="Google Shape;934;p50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5" name="Google Shape;935;p50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36" name="Google Shape;936;p50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37" name="Google Shape;937;p50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38" name="Google Shape;938;p50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7</a:t>
            </a:r>
            <a:endParaRPr b="1"/>
          </a:p>
        </p:txBody>
      </p:sp>
      <p:sp>
        <p:nvSpPr>
          <p:cNvPr id="939" name="Google Shape;939;p50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40" name="Google Shape;940;p50"/>
          <p:cNvCxnSpPr>
            <a:stCxn id="932" idx="2"/>
            <a:endCxn id="933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50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942" name="Google Shape;942;p50"/>
          <p:cNvCxnSpPr>
            <a:stCxn id="941" idx="2"/>
            <a:endCxn id="932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50"/>
          <p:cNvCxnSpPr>
            <a:stCxn id="933" idx="2"/>
            <a:endCxn id="936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50"/>
          <p:cNvCxnSpPr>
            <a:stCxn id="936" idx="2"/>
            <a:endCxn id="937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50"/>
          <p:cNvCxnSpPr>
            <a:stCxn id="941" idx="2"/>
            <a:endCxn id="934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50"/>
          <p:cNvCxnSpPr>
            <a:stCxn id="934" idx="2"/>
            <a:endCxn id="939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50"/>
          <p:cNvCxnSpPr>
            <a:stCxn id="935" idx="2"/>
            <a:endCxn id="939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50"/>
          <p:cNvCxnSpPr>
            <a:stCxn id="941" idx="2"/>
            <a:endCxn id="935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50"/>
          <p:cNvCxnSpPr>
            <a:stCxn id="941" idx="2"/>
            <a:endCxn id="938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0" name="Google Shape;950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51" name="Google Shape;951;p50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2" name="Google Shape;952;p50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953" name="Google Shape;953;p50"/>
          <p:cNvCxnSpPr>
            <a:stCxn id="934" idx="1"/>
          </p:cNvCxnSpPr>
          <p:nvPr/>
        </p:nvCxnSpPr>
        <p:spPr>
          <a:xfrm flipH="1">
            <a:off x="2791757" y="3172380"/>
            <a:ext cx="1105800" cy="101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4" name="Google Shape;954;p50"/>
          <p:cNvSpPr txBox="1"/>
          <p:nvPr/>
        </p:nvSpPr>
        <p:spPr>
          <a:xfrm>
            <a:off x="3352200" y="3916400"/>
            <a:ext cx="44382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 possible for 1’s subgraph to include 3!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still depth first, since we’re not using the edge 0-3 until the subgraph is explored.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183650"/>
            <a:ext cx="6490724" cy="2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50" y="2094725"/>
            <a:ext cx="2557625" cy="2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1"/>
          <p:cNvSpPr txBox="1"/>
          <p:nvPr/>
        </p:nvSpPr>
        <p:spPr>
          <a:xfrm>
            <a:off x="304800" y="3038400"/>
            <a:ext cx="59211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https://xkcd.com/761/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Depth First Search</a:t>
            </a:r>
            <a:endParaRPr/>
          </a:p>
        </p:txBody>
      </p:sp>
      <p:sp>
        <p:nvSpPr>
          <p:cNvPr id="967" name="Google Shape;967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 is a very powerful technique that can be used for many types of graph problems.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discuss an algorithm that computes a path to every vertex.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call this algorithm DepthFirstPaths.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DepthFirstPaths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3"/>
          <p:cNvSpPr txBox="1">
            <a:spLocks noGrp="1"/>
          </p:cNvSpPr>
          <p:nvPr>
            <p:ph type="title"/>
          </p:nvPr>
        </p:nvSpPr>
        <p:spPr>
          <a:xfrm>
            <a:off x="928950" y="2160000"/>
            <a:ext cx="7286100" cy="8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Vs. Graph Traversals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  <p:sp>
        <p:nvSpPr>
          <p:cNvPr id="978" name="Google Shape;978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979" name="Google Shape;979;p5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5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5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5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5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5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5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54"/>
          <p:cNvCxnSpPr>
            <a:stCxn id="979" idx="7"/>
            <a:endCxn id="981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54"/>
          <p:cNvCxnSpPr>
            <a:stCxn id="981" idx="5"/>
            <a:endCxn id="980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54"/>
          <p:cNvCxnSpPr>
            <a:stCxn id="983" idx="7"/>
            <a:endCxn id="984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54"/>
          <p:cNvCxnSpPr>
            <a:stCxn id="984" idx="5"/>
            <a:endCxn id="985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54"/>
          <p:cNvCxnSpPr>
            <a:stCxn id="982" idx="3"/>
            <a:endCxn id="981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54"/>
          <p:cNvCxnSpPr>
            <a:stCxn id="982" idx="5"/>
            <a:endCxn id="984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997" name="Google Shape;997;p5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998" name="Google Shape;998;p55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55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55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55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55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55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55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5" name="Google Shape;1005;p55"/>
          <p:cNvCxnSpPr>
            <a:stCxn id="998" idx="7"/>
            <a:endCxn id="1000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55"/>
          <p:cNvCxnSpPr>
            <a:stCxn id="1000" idx="5"/>
            <a:endCxn id="99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55"/>
          <p:cNvCxnSpPr>
            <a:stCxn id="1002" idx="7"/>
            <a:endCxn id="1003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55"/>
          <p:cNvCxnSpPr>
            <a:stCxn id="1003" idx="5"/>
            <a:endCxn id="100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55"/>
          <p:cNvCxnSpPr>
            <a:stCxn id="1001" idx="3"/>
            <a:endCxn id="100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55"/>
          <p:cNvCxnSpPr>
            <a:stCxn id="1001" idx="5"/>
            <a:endCxn id="100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1" name="Google Shape;1011;p55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12" name="Google Shape;1012;p55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13" name="Google Shape;1013;p55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14" name="Google Shape;1014;p55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19" name="Google Shape;1019;p55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20" name="Google Shape;1020;p55"/>
            <p:cNvCxnSpPr>
              <a:stCxn id="1012" idx="2"/>
              <a:endCxn id="101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55"/>
            <p:cNvCxnSpPr>
              <a:stCxn id="1012" idx="3"/>
              <a:endCxn id="101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55"/>
            <p:cNvCxnSpPr>
              <a:stCxn id="1014" idx="2"/>
              <a:endCxn id="101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55"/>
            <p:cNvCxnSpPr>
              <a:stCxn id="1017" idx="2"/>
              <a:endCxn id="101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55"/>
            <p:cNvCxnSpPr>
              <a:stCxn id="1017" idx="2"/>
              <a:endCxn id="101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55"/>
            <p:cNvCxnSpPr>
              <a:stCxn id="1015" idx="2"/>
              <a:endCxn id="101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55"/>
            <p:cNvCxnSpPr>
              <a:stCxn id="1013" idx="3"/>
              <a:endCxn id="1016" idx="1"/>
            </p:cNvCxnSpPr>
            <p:nvPr/>
          </p:nvCxnSpPr>
          <p:spPr>
            <a:xfrm rot="10800000" flipH="1">
              <a:off x="7186533" y="4450419"/>
              <a:ext cx="390300" cy="7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55"/>
            <p:cNvCxnSpPr>
              <a:stCxn id="1016" idx="2"/>
              <a:endCxn id="101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8" name="Google Shape;1028;p55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0</a:t>
              </a:r>
              <a:endParaRPr b="1"/>
            </a:p>
          </p:txBody>
        </p:sp>
        <p:cxnSp>
          <p:nvCxnSpPr>
            <p:cNvPr id="1029" name="Google Shape;1029;p55"/>
            <p:cNvCxnSpPr>
              <a:stCxn id="1028" idx="3"/>
              <a:endCxn id="101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55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31" name="Google Shape;1031;p55"/>
          <p:cNvSpPr txBox="1"/>
          <p:nvPr/>
        </p:nvSpPr>
        <p:spPr>
          <a:xfrm>
            <a:off x="250625" y="2608825"/>
            <a:ext cx="6562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just did in DepthFirstPaths is called “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action was setting edgeTo.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edgeTo[1] was set before                               DFS calls to neighbors 2 and 4.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valid DFS preorder for this graph: 012543678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calls.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37" name="Google Shape;1037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38" name="Google Shape;1038;p56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56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0" name="Google Shape;1040;p56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56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56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56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56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5" name="Google Shape;1045;p56"/>
          <p:cNvCxnSpPr>
            <a:stCxn id="1038" idx="7"/>
            <a:endCxn id="1040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56"/>
          <p:cNvCxnSpPr>
            <a:stCxn id="1040" idx="5"/>
            <a:endCxn id="103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56"/>
          <p:cNvCxnSpPr>
            <a:stCxn id="1042" idx="7"/>
            <a:endCxn id="1043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56"/>
          <p:cNvCxnSpPr>
            <a:stCxn id="1043" idx="5"/>
            <a:endCxn id="104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56"/>
          <p:cNvCxnSpPr>
            <a:stCxn id="1041" idx="3"/>
            <a:endCxn id="104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56"/>
          <p:cNvCxnSpPr>
            <a:stCxn id="1041" idx="5"/>
            <a:endCxn id="104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1" name="Google Shape;1051;p56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52" name="Google Shape;1052;p56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60" name="Google Shape;1060;p56"/>
            <p:cNvCxnSpPr>
              <a:stCxn id="1052" idx="2"/>
              <a:endCxn id="105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56"/>
            <p:cNvCxnSpPr>
              <a:stCxn id="1052" idx="3"/>
              <a:endCxn id="105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56"/>
            <p:cNvCxnSpPr>
              <a:stCxn id="1054" idx="2"/>
              <a:endCxn id="105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6"/>
            <p:cNvCxnSpPr>
              <a:stCxn id="1057" idx="2"/>
              <a:endCxn id="105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6"/>
            <p:cNvCxnSpPr>
              <a:stCxn id="1057" idx="2"/>
              <a:endCxn id="105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56"/>
            <p:cNvCxnSpPr>
              <a:stCxn id="1055" idx="2"/>
              <a:endCxn id="105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56"/>
            <p:cNvCxnSpPr>
              <a:stCxn id="1053" idx="3"/>
              <a:endCxn id="1056" idx="1"/>
            </p:cNvCxnSpPr>
            <p:nvPr/>
          </p:nvCxnSpPr>
          <p:spPr>
            <a:xfrm rot="10800000" flipH="1">
              <a:off x="7186533" y="4450419"/>
              <a:ext cx="390300" cy="7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56"/>
            <p:cNvCxnSpPr>
              <a:stCxn id="1056" idx="2"/>
              <a:endCxn id="105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8" name="Google Shape;1068;p56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0</a:t>
              </a:r>
              <a:endParaRPr b="1"/>
            </a:p>
          </p:txBody>
        </p:sp>
        <p:cxnSp>
          <p:nvCxnSpPr>
            <p:cNvPr id="1069" name="Google Shape;1069;p56"/>
            <p:cNvCxnSpPr>
              <a:stCxn id="1068" idx="3"/>
              <a:endCxn id="105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0" name="Google Shape;1070;p56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71" name="Google Shape;1071;p56"/>
          <p:cNvSpPr txBox="1"/>
          <p:nvPr/>
        </p:nvSpPr>
        <p:spPr>
          <a:xfrm>
            <a:off x="250625" y="2304025"/>
            <a:ext cx="6430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also do actions in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dfs(s):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s, dfs(n)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for dfs(0) would be: 347685210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returns.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trees as nodes in a specific data structure implementation: Search Trees, Tries, Heaps, Disjoint Sets, etc.</a:t>
            </a:r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827" y="1379775"/>
            <a:ext cx="1472526" cy="19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1" y="1594250"/>
            <a:ext cx="1928750" cy="1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77" y="3356100"/>
            <a:ext cx="433625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225" y="1468749"/>
            <a:ext cx="1439925" cy="1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77" name="Google Shape;1077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78" name="Google Shape;1078;p57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57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57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57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57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57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57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5" name="Google Shape;1085;p57"/>
          <p:cNvCxnSpPr>
            <a:stCxn id="1078" idx="7"/>
            <a:endCxn id="1080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57"/>
          <p:cNvCxnSpPr>
            <a:stCxn id="1080" idx="5"/>
            <a:endCxn id="107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57"/>
          <p:cNvCxnSpPr>
            <a:stCxn id="1082" idx="7"/>
            <a:endCxn id="1083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57"/>
          <p:cNvCxnSpPr>
            <a:stCxn id="1083" idx="5"/>
            <a:endCxn id="108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57"/>
          <p:cNvCxnSpPr>
            <a:stCxn id="1081" idx="3"/>
            <a:endCxn id="108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57"/>
          <p:cNvCxnSpPr>
            <a:stCxn id="1081" idx="5"/>
            <a:endCxn id="108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1" name="Google Shape;1091;p57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92" name="Google Shape;1092;p57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3" name="Google Shape;1093;p57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94" name="Google Shape;1094;p57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95" name="Google Shape;1095;p57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96" name="Google Shape;1096;p57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97" name="Google Shape;1097;p57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98" name="Google Shape;1098;p57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99" name="Google Shape;1099;p57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00" name="Google Shape;1100;p57"/>
            <p:cNvCxnSpPr>
              <a:stCxn id="1092" idx="2"/>
              <a:endCxn id="109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57"/>
            <p:cNvCxnSpPr>
              <a:stCxn id="1092" idx="3"/>
              <a:endCxn id="109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57"/>
            <p:cNvCxnSpPr>
              <a:stCxn id="1094" idx="2"/>
              <a:endCxn id="109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57"/>
            <p:cNvCxnSpPr>
              <a:stCxn id="1097" idx="2"/>
              <a:endCxn id="109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57"/>
            <p:cNvCxnSpPr>
              <a:stCxn id="1097" idx="2"/>
              <a:endCxn id="109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57"/>
            <p:cNvCxnSpPr>
              <a:stCxn id="1095" idx="2"/>
              <a:endCxn id="109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57"/>
            <p:cNvCxnSpPr>
              <a:stCxn id="1093" idx="3"/>
              <a:endCxn id="1096" idx="1"/>
            </p:cNvCxnSpPr>
            <p:nvPr/>
          </p:nvCxnSpPr>
          <p:spPr>
            <a:xfrm rot="10800000" flipH="1">
              <a:off x="7186533" y="4450419"/>
              <a:ext cx="390300" cy="7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57"/>
            <p:cNvCxnSpPr>
              <a:stCxn id="1096" idx="2"/>
              <a:endCxn id="109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8" name="Google Shape;1108;p57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0</a:t>
              </a:r>
              <a:endParaRPr b="1"/>
            </a:p>
          </p:txBody>
        </p:sp>
        <p:cxnSp>
          <p:nvCxnSpPr>
            <p:cNvPr id="1109" name="Google Shape;1109;p57"/>
            <p:cNvCxnSpPr>
              <a:stCxn id="1108" idx="3"/>
              <a:endCxn id="109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0" name="Google Shape;1110;p57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11" name="Google Shape;1111;p57"/>
          <p:cNvSpPr txBox="1"/>
          <p:nvPr/>
        </p:nvSpPr>
        <p:spPr>
          <a:xfrm>
            <a:off x="250625" y="2608825"/>
            <a:ext cx="65244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117" name="Google Shape;1117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Just as there are many tree traversals: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Inorder: ABCDEFG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Postorder: ACBEGFD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Level order: DBFACEG</a:t>
            </a:r>
            <a:endParaRPr dirty="0"/>
          </a:p>
        </p:txBody>
      </p:sp>
      <p:sp>
        <p:nvSpPr>
          <p:cNvPr id="1118" name="Google Shape;1118;p5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9" name="Google Shape;1119;p5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5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5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2" name="Google Shape;1122;p5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5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4" name="Google Shape;1124;p5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5" name="Google Shape;1125;p58"/>
          <p:cNvCxnSpPr>
            <a:stCxn id="1118" idx="7"/>
            <a:endCxn id="1120" idx="3"/>
          </p:cNvCxnSpPr>
          <p:nvPr/>
        </p:nvCxnSpPr>
        <p:spPr>
          <a:xfrm rot="10800000" flipH="1">
            <a:off x="5311290" y="200396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58"/>
          <p:cNvCxnSpPr>
            <a:stCxn id="1120" idx="5"/>
            <a:endCxn id="111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58"/>
          <p:cNvCxnSpPr>
            <a:stCxn id="1122" idx="7"/>
            <a:endCxn id="1123" idx="3"/>
          </p:cNvCxnSpPr>
          <p:nvPr/>
        </p:nvCxnSpPr>
        <p:spPr>
          <a:xfrm rot="10800000" flipH="1">
            <a:off x="7426632" y="206353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58"/>
          <p:cNvCxnSpPr>
            <a:stCxn id="1123" idx="5"/>
            <a:endCxn id="112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58"/>
          <p:cNvCxnSpPr>
            <a:stCxn id="1121" idx="3"/>
            <a:endCxn id="112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58"/>
          <p:cNvCxnSpPr>
            <a:stCxn id="1121" idx="5"/>
            <a:endCxn id="112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58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132" name="Google Shape;1132;p58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40" name="Google Shape;1140;p58"/>
            <p:cNvCxnSpPr>
              <a:stCxn id="1132" idx="2"/>
              <a:endCxn id="113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58"/>
            <p:cNvCxnSpPr>
              <a:stCxn id="1132" idx="3"/>
              <a:endCxn id="113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58"/>
            <p:cNvCxnSpPr>
              <a:stCxn id="1134" idx="2"/>
              <a:endCxn id="113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58"/>
            <p:cNvCxnSpPr>
              <a:stCxn id="1137" idx="2"/>
              <a:endCxn id="113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58"/>
            <p:cNvCxnSpPr>
              <a:stCxn id="1137" idx="2"/>
              <a:endCxn id="113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58"/>
            <p:cNvCxnSpPr>
              <a:stCxn id="1135" idx="2"/>
              <a:endCxn id="113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58"/>
            <p:cNvCxnSpPr>
              <a:stCxn id="1133" idx="3"/>
              <a:endCxn id="1136" idx="1"/>
            </p:cNvCxnSpPr>
            <p:nvPr/>
          </p:nvCxnSpPr>
          <p:spPr>
            <a:xfrm rot="10800000" flipH="1">
              <a:off x="7186533" y="4450419"/>
              <a:ext cx="390300" cy="7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58"/>
            <p:cNvCxnSpPr>
              <a:stCxn id="1136" idx="2"/>
              <a:endCxn id="113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8" name="Google Shape;1148;p58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0</a:t>
              </a:r>
              <a:endParaRPr b="1"/>
            </a:p>
          </p:txBody>
        </p:sp>
        <p:cxnSp>
          <p:nvCxnSpPr>
            <p:cNvPr id="1149" name="Google Shape;1149;p58"/>
            <p:cNvCxnSpPr>
              <a:stCxn id="1148" idx="3"/>
              <a:endCxn id="113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0" name="Google Shape;1150;p58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51" name="Google Shape;1151;p58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Before Next Lecture</a:t>
            </a:r>
            <a:endParaRPr/>
          </a:p>
        </p:txBody>
      </p:sp>
      <p:sp>
        <p:nvSpPr>
          <p:cNvPr id="1157" name="Google Shape;1157;p59"/>
          <p:cNvSpPr txBox="1">
            <a:spLocks noGrp="1"/>
          </p:cNvSpPr>
          <p:nvPr>
            <p:ph type="body" idx="1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length of the shortest path from s to all other vertices.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a general algorithm.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a solution in the next lecture.</a:t>
            </a:r>
            <a:endParaRPr/>
          </a:p>
        </p:txBody>
      </p:sp>
      <p:grpSp>
        <p:nvGrpSpPr>
          <p:cNvPr id="1158" name="Google Shape;1158;p59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1159" name="Google Shape;1159;p59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167" name="Google Shape;1167;p59"/>
            <p:cNvCxnSpPr>
              <a:stCxn id="1159" idx="2"/>
              <a:endCxn id="1160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59"/>
            <p:cNvCxnSpPr>
              <a:stCxn id="1159" idx="3"/>
              <a:endCxn id="1162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59"/>
            <p:cNvCxnSpPr>
              <a:stCxn id="1161" idx="2"/>
              <a:endCxn id="1162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59"/>
            <p:cNvCxnSpPr>
              <a:stCxn id="1161" idx="3"/>
              <a:endCxn id="1164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59"/>
            <p:cNvCxnSpPr>
              <a:stCxn id="1164" idx="2"/>
              <a:endCxn id="1165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59"/>
            <p:cNvCxnSpPr>
              <a:stCxn id="1164" idx="2"/>
              <a:endCxn id="1163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59"/>
            <p:cNvCxnSpPr>
              <a:stCxn id="1162" idx="2"/>
              <a:endCxn id="1163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59"/>
            <p:cNvCxnSpPr>
              <a:stCxn id="1160" idx="3"/>
              <a:endCxn id="1163" idx="1"/>
            </p:cNvCxnSpPr>
            <p:nvPr/>
          </p:nvCxnSpPr>
          <p:spPr>
            <a:xfrm rot="10800000" flipH="1">
              <a:off x="1249870" y="1992025"/>
              <a:ext cx="618900" cy="7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59"/>
            <p:cNvCxnSpPr>
              <a:stCxn id="1163" idx="2"/>
              <a:endCxn id="1166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6" name="Google Shape;1176;p59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0"/>
          <p:cNvSpPr txBox="1">
            <a:spLocks noGrp="1"/>
          </p:cNvSpPr>
          <p:nvPr>
            <p:ph type="title"/>
          </p:nvPr>
        </p:nvSpPr>
        <p:spPr>
          <a:xfrm>
            <a:off x="928950" y="2154300"/>
            <a:ext cx="7286100" cy="8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7" name="Google Shape;1187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 are a more general idea than a tree.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tree is a graph where there are no cycles and every vertex is connected.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graph terms: Directed, Undirected, Cyclic, Acyclic, Path,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vary widely in difficulty.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tool for solving almost all graph problems is traversal.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traversal is an order in which you visit / act upon vertices.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 traversals: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Preorder, inorder, postorder, level order.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Graph traversals: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preorder, DFS postorder, BFS.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performing actions / setting instance variables during a graph (or tree) traversal, you can solve problems like s-t connectivity or path finding.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a more general concept.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Organization charts.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Family lineages* including phylogenetic trees.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MOH Training Manual for Management of Malaria.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50" y="2819225"/>
            <a:ext cx="4128651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75" y="2057425"/>
            <a:ext cx="2401726" cy="2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5">
            <a:alphaModFix/>
          </a:blip>
          <a:srcRect l="-2070" r="2069"/>
          <a:stretch/>
        </p:blipFill>
        <p:spPr>
          <a:xfrm>
            <a:off x="6507900" y="635575"/>
            <a:ext cx="2024449" cy="2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69750" y="4225375"/>
            <a:ext cx="13626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Not all family lineages are trees!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File System Tree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want to iterate over a tree. For example, suppose you want to find the total size of all files in a folder called 61b.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one might call “tree iteration” is actually called “tree traversal.”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Unlike lists, there are many orders in which we might </a:t>
            </a:r>
            <a:r>
              <a:rPr lang="en" b="1"/>
              <a:t>visit</a:t>
            </a:r>
            <a:r>
              <a:rPr lang="en"/>
              <a:t> the nodes.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Each ordering is useful in different ways.</a:t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127749" y="295007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140" name="Google Shape;140;p14"/>
          <p:cNvCxnSpPr>
            <a:stCxn id="134" idx="2"/>
            <a:endCxn id="135" idx="0"/>
          </p:cNvCxnSpPr>
          <p:nvPr/>
        </p:nvCxnSpPr>
        <p:spPr>
          <a:xfrm flipH="1">
            <a:off x="5037149" y="3323270"/>
            <a:ext cx="583200" cy="2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stCxn id="134" idx="2"/>
            <a:endCxn id="136" idx="0"/>
          </p:cNvCxnSpPr>
          <p:nvPr/>
        </p:nvCxnSpPr>
        <p:spPr>
          <a:xfrm>
            <a:off x="5620349" y="3323270"/>
            <a:ext cx="805200" cy="2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4"/>
          <p:cNvCxnSpPr>
            <a:stCxn id="134" idx="2"/>
            <a:endCxn id="137" idx="0"/>
          </p:cNvCxnSpPr>
          <p:nvPr/>
        </p:nvCxnSpPr>
        <p:spPr>
          <a:xfrm>
            <a:off x="5620349" y="3323270"/>
            <a:ext cx="2502300" cy="2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4"/>
          <p:cNvCxnSpPr>
            <a:stCxn id="136" idx="2"/>
            <a:endCxn id="138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4"/>
          <p:cNvCxnSpPr>
            <a:stCxn id="136" idx="2"/>
            <a:endCxn id="139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/>
          <p:cNvCxnSpPr>
            <a:stCxn id="135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4"/>
          <p:cNvCxnSpPr>
            <a:stCxn id="135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4"/>
          <p:cNvCxnSpPr>
            <a:stCxn id="135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3253085" y="232032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</a:t>
            </a:r>
            <a:endParaRPr/>
          </a:p>
        </p:txBody>
      </p:sp>
      <p:cxnSp>
        <p:nvCxnSpPr>
          <p:cNvPr id="150" name="Google Shape;150;p14"/>
          <p:cNvCxnSpPr>
            <a:stCxn id="149" idx="2"/>
            <a:endCxn id="134" idx="0"/>
          </p:cNvCxnSpPr>
          <p:nvPr/>
        </p:nvCxnSpPr>
        <p:spPr>
          <a:xfrm>
            <a:off x="3745685" y="2693520"/>
            <a:ext cx="1874700" cy="25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4"/>
          <p:cNvSpPr/>
          <p:nvPr/>
        </p:nvSpPr>
        <p:spPr>
          <a:xfrm>
            <a:off x="961259" y="2950070"/>
            <a:ext cx="9852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152" name="Google Shape;152;p14"/>
          <p:cNvCxnSpPr>
            <a:stCxn id="149" idx="2"/>
            <a:endCxn id="151" idx="0"/>
          </p:cNvCxnSpPr>
          <p:nvPr/>
        </p:nvCxnSpPr>
        <p:spPr>
          <a:xfrm flipH="1">
            <a:off x="1453985" y="2693520"/>
            <a:ext cx="2291700" cy="25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4"/>
          <p:cNvCxnSpPr>
            <a:stCxn id="149" idx="2"/>
          </p:cNvCxnSpPr>
          <p:nvPr/>
        </p:nvCxnSpPr>
        <p:spPr>
          <a:xfrm flipH="1">
            <a:off x="3463685" y="2693520"/>
            <a:ext cx="282000" cy="16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4"/>
          <p:cNvCxnSpPr>
            <a:stCxn id="149" idx="2"/>
          </p:cNvCxnSpPr>
          <p:nvPr/>
        </p:nvCxnSpPr>
        <p:spPr>
          <a:xfrm>
            <a:off x="3745685" y="2693520"/>
            <a:ext cx="8400" cy="2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4"/>
          <p:cNvCxnSpPr>
            <a:stCxn id="149" idx="2"/>
          </p:cNvCxnSpPr>
          <p:nvPr/>
        </p:nvCxnSpPr>
        <p:spPr>
          <a:xfrm>
            <a:off x="3745685" y="2693520"/>
            <a:ext cx="225900" cy="21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58" name="Google Shape;158;p14"/>
          <p:cNvCxnSpPr>
            <a:stCxn id="151" idx="2"/>
            <a:endCxn id="156" idx="0"/>
          </p:cNvCxnSpPr>
          <p:nvPr/>
        </p:nvCxnSpPr>
        <p:spPr>
          <a:xfrm flipH="1">
            <a:off x="497759" y="3323270"/>
            <a:ext cx="956100" cy="2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4"/>
          <p:cNvCxnSpPr>
            <a:stCxn id="151" idx="2"/>
            <a:endCxn id="157" idx="0"/>
          </p:cNvCxnSpPr>
          <p:nvPr/>
        </p:nvCxnSpPr>
        <p:spPr>
          <a:xfrm>
            <a:off x="1453859" y="3323270"/>
            <a:ext cx="0" cy="2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4"/>
          <p:cNvCxnSpPr>
            <a:stCxn id="151" idx="2"/>
          </p:cNvCxnSpPr>
          <p:nvPr/>
        </p:nvCxnSpPr>
        <p:spPr>
          <a:xfrm>
            <a:off x="1453859" y="3323270"/>
            <a:ext cx="174300" cy="21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4"/>
          <p:cNvCxnSpPr>
            <a:stCxn id="151" idx="2"/>
          </p:cNvCxnSpPr>
          <p:nvPr/>
        </p:nvCxnSpPr>
        <p:spPr>
          <a:xfrm>
            <a:off x="1453859" y="3323270"/>
            <a:ext cx="371400" cy="1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4"/>
          <p:cNvCxnSpPr>
            <a:stCxn id="156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>
            <a:stCxn id="156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>
            <a:stCxn id="156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>
            <a:stCxn id="157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4"/>
          <p:cNvCxnSpPr>
            <a:stCxn id="157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4"/>
          <p:cNvCxnSpPr>
            <a:stCxn id="157" idx="2"/>
            <a:endCxn id="168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4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532899" y="2725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5280000" y="47814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23433 bytes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6583778" y="4794275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16180 bytes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7230750" y="38655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1251 bytes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702649" y="4503473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851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5"/>
          <p:cNvCxnSpPr>
            <a:stCxn id="183" idx="7"/>
            <a:endCxn id="185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1" name="Google Shape;191;p15"/>
          <p:cNvCxnSpPr>
            <a:stCxn id="185" idx="5"/>
            <a:endCxn id="184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7" idx="7"/>
            <a:endCxn id="188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3" name="Google Shape;193;p15"/>
          <p:cNvCxnSpPr>
            <a:stCxn id="188" idx="5"/>
            <a:endCxn id="189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6" idx="3"/>
            <a:endCxn id="185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5"/>
          <p:cNvCxnSpPr>
            <a:stCxn id="186" idx="5"/>
            <a:endCxn id="188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 types: Preorder, Inorder, Postorder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Traversing a node is different than “visiting” a node. See next slide.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6"/>
          <p:cNvCxnSpPr>
            <a:stCxn id="202" idx="7"/>
            <a:endCxn id="204" idx="3"/>
          </p:cNvCxnSpPr>
          <p:nvPr/>
        </p:nvCxnSpPr>
        <p:spPr>
          <a:xfrm rot="10800000" flipH="1">
            <a:off x="3031415" y="422878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0" name="Google Shape;210;p16"/>
          <p:cNvCxnSpPr>
            <a:stCxn id="204" idx="5"/>
            <a:endCxn id="203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6"/>
          <p:cNvCxnSpPr>
            <a:stCxn id="206" idx="7"/>
            <a:endCxn id="207" idx="3"/>
          </p:cNvCxnSpPr>
          <p:nvPr/>
        </p:nvCxnSpPr>
        <p:spPr>
          <a:xfrm rot="10800000" flipH="1">
            <a:off x="5146757" y="428836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2" name="Google Shape;212;p16"/>
          <p:cNvCxnSpPr>
            <a:stCxn id="207" idx="5"/>
            <a:endCxn id="208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6"/>
          <p:cNvCxnSpPr>
            <a:stCxn id="205" idx="3"/>
            <a:endCxn id="204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6"/>
          <p:cNvCxnSpPr>
            <a:stCxn id="205" idx="5"/>
            <a:endCxn id="207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3495</Words>
  <Application>Microsoft Office PowerPoint</Application>
  <PresentationFormat>全屏显示(16:9)</PresentationFormat>
  <Paragraphs>726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Custom</vt:lpstr>
      <vt:lpstr>CS61B, 2021</vt:lpstr>
      <vt:lpstr>Trees and Traversals</vt:lpstr>
      <vt:lpstr>Tree Definition (Reminder)</vt:lpstr>
      <vt:lpstr>Rooted Trees Definition (Reminder)</vt:lpstr>
      <vt:lpstr>Trees</vt:lpstr>
      <vt:lpstr>Trees</vt:lpstr>
      <vt:lpstr>Example: File System Tree</vt:lpstr>
      <vt:lpstr>Tree Traversal Orderings</vt:lpstr>
      <vt:lpstr>Tree Traversal Orderings</vt:lpstr>
      <vt:lpstr>Depth First Traversals</vt:lpstr>
      <vt:lpstr>Depth First Traversals</vt:lpstr>
      <vt:lpstr>Depth First Traversals http://yellkey.com/hand</vt:lpstr>
      <vt:lpstr>Depth First Traversals</vt:lpstr>
      <vt:lpstr>A Useful Visual Trick (for Humans, Not Algorithms)</vt:lpstr>
      <vt:lpstr>What Good Are All These Traversals?</vt:lpstr>
      <vt:lpstr>What Good Are All These Traversals?</vt:lpstr>
      <vt:lpstr>What Good Are All These Traversals?</vt:lpstr>
      <vt:lpstr>Graphs</vt:lpstr>
      <vt:lpstr>Trees and Hierarchical Relationships</vt:lpstr>
      <vt:lpstr>Tree Definition (Revisited)</vt:lpstr>
      <vt:lpstr>Graph Definition</vt:lpstr>
      <vt:lpstr>Graph Example: BART</vt:lpstr>
      <vt:lpstr>Graph Example: BART</vt:lpstr>
      <vt:lpstr>Graph Definition</vt:lpstr>
      <vt:lpstr>Graph Definition</vt:lpstr>
      <vt:lpstr>Graph Types</vt:lpstr>
      <vt:lpstr>Graph Terminology</vt:lpstr>
      <vt:lpstr>Graph Example: The Paris Metro</vt:lpstr>
      <vt:lpstr>PowerPoint 演示文稿</vt:lpstr>
      <vt:lpstr>Graph Problems</vt:lpstr>
      <vt:lpstr>Graph Queries</vt:lpstr>
      <vt:lpstr>Graph Queries More Theoretically</vt:lpstr>
      <vt:lpstr>Graph Problem Difficulty</vt:lpstr>
      <vt:lpstr>Depth-First Traversal</vt:lpstr>
      <vt:lpstr>s-t Connectivity</vt:lpstr>
      <vt:lpstr>s-t Connectivity</vt:lpstr>
      <vt:lpstr>s-t Connectivity</vt:lpstr>
      <vt:lpstr>s-t Connectivity</vt:lpstr>
      <vt:lpstr>s-t Connectivity</vt:lpstr>
      <vt:lpstr>s-t Connectivity</vt:lpstr>
      <vt:lpstr>s-t Connectivity</vt:lpstr>
      <vt:lpstr>Depth First Traversal</vt:lpstr>
      <vt:lpstr>Depth First Traversal</vt:lpstr>
      <vt:lpstr>PowerPoint 演示文稿</vt:lpstr>
      <vt:lpstr>The Power of Depth First Search</vt:lpstr>
      <vt:lpstr>Tree Vs. Graph Traversals</vt:lpstr>
      <vt:lpstr>Tree Traversals</vt:lpstr>
      <vt:lpstr>Graph Traversals</vt:lpstr>
      <vt:lpstr>Graph Traversals</vt:lpstr>
      <vt:lpstr>Graph Traversals</vt:lpstr>
      <vt:lpstr>Graph Traversals</vt:lpstr>
      <vt:lpstr>Shortest Paths Challenge Before Next Lecture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2021</dc:title>
  <cp:lastModifiedBy>李 泽中</cp:lastModifiedBy>
  <cp:revision>2</cp:revision>
  <dcterms:modified xsi:type="dcterms:W3CDTF">2022-06-13T07:33:20Z</dcterms:modified>
</cp:coreProperties>
</file>