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4b6045b73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54b6045b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b6045b73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b6045b7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b6045b73_0_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b6045b7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b6045b73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b6045b7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2a9bfe2e5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2a9bfe2e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b6045b73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b6045b7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c3dcaf0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c3dca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c3dcaf02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c3dcaf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cc3dcaf02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cc3dcaf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cc3dcaf02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cc3dcaf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cc3dcaf02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cc3dcaf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4b6045b73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54b6045b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4b6045b73_0_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4b6045b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b6045b73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b6045b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9bfe2e5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9bfe2e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9bfe2e5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9bfe2e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b6045b73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b6045b7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b6045b73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b6045b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b6045b73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b6045b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 (2, 3) ?</a:t>
            </a:r>
            <a:endParaRPr/>
          </a:p>
        </p:txBody>
      </p:sp>
      <p:sp>
        <p:nvSpPr>
          <p:cNvPr id="31" name="Google Shape;31;p8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17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7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243000" y="3655400"/>
            <a:ext cx="4910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D (3, 3)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 is to the right of A</a:t>
            </a:r>
            <a:r>
              <a:rPr lang="en"/>
              <a:t>, because 3 &gt;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 is to the up of B, because 3 &gt;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 is to the left of C, because 3 &lt; 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.</a:t>
            </a: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2" name="Google Shape;242;p17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44" name="Google Shape;244;p17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5" name="Google Shape;245;p17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247" name="Google Shape;247;p17"/>
          <p:cNvCxnSpPr>
            <a:endCxn id="245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8" name="Google Shape;248;p17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7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7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7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52" name="Google Shape;252;p17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53" name="Google Shape;253;p17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17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58" name="Google Shape;258;p17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7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7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7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(</a:t>
            </a:r>
            <a:r>
              <a:rPr lang="en"/>
              <a:t>3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267" name="Google Shape;267;p17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7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6881320" y="36358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3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8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8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243000" y="3655400"/>
            <a:ext cx="4910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E (1, 5) ?</a:t>
            </a:r>
            <a:endParaRPr/>
          </a:p>
        </p:txBody>
      </p:sp>
      <p:cxnSp>
        <p:nvCxnSpPr>
          <p:cNvPr id="284" name="Google Shape;284;p18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5" name="Google Shape;285;p18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87" name="Google Shape;287;p18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8" name="Google Shape;288;p18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290" name="Google Shape;290;p18"/>
          <p:cNvCxnSpPr>
            <a:endCxn id="288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1" name="Google Shape;291;p18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8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8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8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96" name="Google Shape;296;p18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8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8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01" name="Google Shape;301;p18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8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8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310" name="Google Shape;310;p18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8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8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6881320" y="36358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19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9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9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243000" y="3655400"/>
            <a:ext cx="4910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E (1, 5) 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 is left of A because (1 &lt;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).</a:t>
            </a:r>
            <a:endParaRPr/>
          </a:p>
        </p:txBody>
      </p:sp>
      <p:cxnSp>
        <p:nvCxnSpPr>
          <p:cNvPr id="328" name="Google Shape;328;p1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9" name="Google Shape;329;p1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331" name="Google Shape;331;p19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2" name="Google Shape;332;p19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334" name="Google Shape;334;p19"/>
          <p:cNvCxnSpPr>
            <a:endCxn id="332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5" name="Google Shape;335;p1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9"/>
          <p:cNvCxnSpPr>
            <a:endCxn id="337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9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0" name="Google Shape;340;p1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341" name="Google Shape;341;p19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9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9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19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46" name="Google Shape;346;p19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19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19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19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355" name="Google Shape;355;p19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9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19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6881320" y="36358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0" name="Google Shape;360;p19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361" name="Google Shape;361;p19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9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64" name="Google Shape;364;p19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65" name="Google Shape;365;p19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6" name="Google Shape;366;p19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20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0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0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379" name="Google Shape;379;p20"/>
          <p:cNvSpPr txBox="1"/>
          <p:nvPr>
            <p:ph idx="1" type="body"/>
          </p:nvPr>
        </p:nvSpPr>
        <p:spPr>
          <a:xfrm>
            <a:off x="243000" y="3655400"/>
            <a:ext cx="4910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F (4, 4) ?</a:t>
            </a:r>
            <a:endParaRPr/>
          </a:p>
        </p:txBody>
      </p:sp>
      <p:cxnSp>
        <p:nvCxnSpPr>
          <p:cNvPr id="380" name="Google Shape;380;p2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1" name="Google Shape;381;p2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383" name="Google Shape;383;p20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4" name="Google Shape;384;p20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386" name="Google Shape;386;p20"/>
          <p:cNvCxnSpPr>
            <a:endCxn id="384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7" name="Google Shape;387;p2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0"/>
          <p:cNvCxnSpPr>
            <a:endCxn id="389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0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92" name="Google Shape;392;p2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393" name="Google Shape;393;p20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0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398" name="Google Shape;398;p20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0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0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407" name="Google Shape;407;p20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0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0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6881320" y="36358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413" name="Google Shape;413;p20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0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0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16" name="Google Shape;416;p20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417" name="Google Shape;417;p20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8" name="Google Shape;418;p20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21" name="Google Shape;421;p20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21"/>
          <p:cNvCxnSpPr/>
          <p:nvPr/>
        </p:nvCxnSpPr>
        <p:spPr>
          <a:xfrm rot="10800000">
            <a:off x="7588925" y="3334849"/>
            <a:ext cx="1328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8" name="Google Shape;428;p21"/>
          <p:cNvCxnSpPr/>
          <p:nvPr/>
        </p:nvCxnSpPr>
        <p:spPr>
          <a:xfrm>
            <a:off x="5475025" y="2861950"/>
            <a:ext cx="105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9" name="Google Shape;429;p21"/>
          <p:cNvCxnSpPr/>
          <p:nvPr/>
        </p:nvCxnSpPr>
        <p:spPr>
          <a:xfrm rot="10800000">
            <a:off x="397300" y="18733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1"/>
          <p:cNvCxnSpPr/>
          <p:nvPr/>
        </p:nvCxnSpPr>
        <p:spPr>
          <a:xfrm rot="10800000">
            <a:off x="6495250" y="3819800"/>
            <a:ext cx="1090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1"/>
          <p:cNvCxnSpPr/>
          <p:nvPr/>
        </p:nvCxnSpPr>
        <p:spPr>
          <a:xfrm rot="10800000">
            <a:off x="1741625" y="333262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433" name="Google Shape;433;p21"/>
          <p:cNvSpPr txBox="1"/>
          <p:nvPr>
            <p:ph idx="1" type="body"/>
          </p:nvPr>
        </p:nvSpPr>
        <p:spPr>
          <a:xfrm>
            <a:off x="243000" y="3655400"/>
            <a:ext cx="4910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F (4, 4) 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 is right of A because 4 &gt;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 is up of B because 4 &gt;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 is right of C because 4 &gt;= 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.</a:t>
            </a:r>
            <a:endParaRPr/>
          </a:p>
        </p:txBody>
      </p:sp>
      <p:cxnSp>
        <p:nvCxnSpPr>
          <p:cNvPr id="434" name="Google Shape;434;p2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5" name="Google Shape;435;p2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437" name="Google Shape;437;p2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8" name="Google Shape;438;p2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cxnSp>
        <p:nvCxnSpPr>
          <p:cNvPr id="441" name="Google Shape;441;p21"/>
          <p:cNvCxnSpPr>
            <a:endCxn id="438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2" name="Google Shape;442;p21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43" name="Google Shape;443;p2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1"/>
          <p:cNvCxnSpPr>
            <a:endCxn id="445" idx="0"/>
          </p:cNvCxnSpPr>
          <p:nvPr/>
        </p:nvCxnSpPr>
        <p:spPr>
          <a:xfrm flipH="1">
            <a:off x="960400" y="1369812"/>
            <a:ext cx="883500" cy="2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1"/>
          <p:cNvSpPr txBox="1"/>
          <p:nvPr/>
        </p:nvSpPr>
        <p:spPr>
          <a:xfrm>
            <a:off x="95071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48" name="Google Shape;448;p2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449" name="Google Shape;449;p2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2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53" name="Google Shape;453;p2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454" name="Google Shape;454;p21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1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1"/>
          <p:cNvCxnSpPr>
            <a:endCxn id="457" idx="0"/>
          </p:cNvCxnSpPr>
          <p:nvPr/>
        </p:nvCxnSpPr>
        <p:spPr>
          <a:xfrm>
            <a:off x="2896973" y="2814137"/>
            <a:ext cx="774600" cy="30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59" name="Google Shape;459;p21"/>
          <p:cNvSpPr txBox="1"/>
          <p:nvPr/>
        </p:nvSpPr>
        <p:spPr>
          <a:xfrm>
            <a:off x="3262701" y="2700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>
            <a:off x="1878875" y="311498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cxnSp>
        <p:nvCxnSpPr>
          <p:cNvPr id="464" name="Google Shape;464;p21"/>
          <p:cNvCxnSpPr/>
          <p:nvPr/>
        </p:nvCxnSpPr>
        <p:spPr>
          <a:xfrm flipH="1">
            <a:off x="1759205" y="355194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1"/>
          <p:cNvCxnSpPr/>
          <p:nvPr/>
        </p:nvCxnSpPr>
        <p:spPr>
          <a:xfrm>
            <a:off x="2277905" y="355194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1"/>
          <p:cNvSpPr txBox="1"/>
          <p:nvPr/>
        </p:nvSpPr>
        <p:spPr>
          <a:xfrm>
            <a:off x="1761189" y="345092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7" name="Google Shape;467;p21"/>
          <p:cNvSpPr txBox="1"/>
          <p:nvPr/>
        </p:nvSpPr>
        <p:spPr>
          <a:xfrm>
            <a:off x="2510700" y="345104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>
            <a:off x="6881320" y="3634990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9" name="Google Shape;469;p21"/>
          <p:cNvSpPr txBox="1"/>
          <p:nvPr/>
        </p:nvSpPr>
        <p:spPr>
          <a:xfrm>
            <a:off x="6881325" y="3305375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 </a:t>
            </a:r>
            <a:r>
              <a:rPr b="1" lang="en">
                <a:solidFill>
                  <a:srgbClr val="0000FF"/>
                </a:solidFill>
              </a:rPr>
              <a:t>3</a:t>
            </a:r>
            <a:r>
              <a:rPr lang="en"/>
              <a:t>)</a:t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534550" y="1655712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cxnSp>
        <p:nvCxnSpPr>
          <p:cNvPr id="470" name="Google Shape;470;p21"/>
          <p:cNvCxnSpPr/>
          <p:nvPr/>
        </p:nvCxnSpPr>
        <p:spPr>
          <a:xfrm flipH="1">
            <a:off x="434357" y="21060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953057" y="21060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36341" y="200505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73" name="Google Shape;473;p21"/>
          <p:cNvSpPr txBox="1"/>
          <p:nvPr/>
        </p:nvSpPr>
        <p:spPr>
          <a:xfrm>
            <a:off x="1185852" y="2005164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5827720" y="2695657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75" name="Google Shape;475;p21"/>
          <p:cNvSpPr txBox="1"/>
          <p:nvPr/>
        </p:nvSpPr>
        <p:spPr>
          <a:xfrm>
            <a:off x="5398825" y="2336850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</a:t>
            </a:r>
            <a:r>
              <a:rPr b="1" lang="en">
                <a:solidFill>
                  <a:srgbClr val="0000FF"/>
                </a:solidFill>
              </a:rPr>
              <a:t>5</a:t>
            </a:r>
            <a:r>
              <a:rPr lang="en"/>
              <a:t>)</a:t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7408878" y="3165323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7710598" y="3010996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4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478" name="Google Shape;478;p21"/>
          <p:cNvCxnSpPr/>
          <p:nvPr/>
        </p:nvCxnSpPr>
        <p:spPr>
          <a:xfrm rot="10800000">
            <a:off x="3108473" y="3338675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1"/>
          <p:cNvSpPr/>
          <p:nvPr/>
        </p:nvSpPr>
        <p:spPr>
          <a:xfrm>
            <a:off x="3245723" y="3121037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(4, </a:t>
            </a:r>
            <a:r>
              <a:rPr b="1" lang="en">
                <a:solidFill>
                  <a:srgbClr val="0000FF"/>
                </a:solidFill>
              </a:rPr>
              <a:t>4</a:t>
            </a:r>
            <a:r>
              <a:rPr lang="en"/>
              <a:t>)</a:t>
            </a:r>
            <a:endParaRPr/>
          </a:p>
        </p:txBody>
      </p:sp>
      <p:cxnSp>
        <p:nvCxnSpPr>
          <p:cNvPr id="479" name="Google Shape;479;p21"/>
          <p:cNvCxnSpPr/>
          <p:nvPr/>
        </p:nvCxnSpPr>
        <p:spPr>
          <a:xfrm flipH="1">
            <a:off x="3126053" y="3557990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1"/>
          <p:cNvCxnSpPr/>
          <p:nvPr/>
        </p:nvCxnSpPr>
        <p:spPr>
          <a:xfrm>
            <a:off x="3644753" y="3557990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21"/>
          <p:cNvSpPr txBox="1"/>
          <p:nvPr/>
        </p:nvSpPr>
        <p:spPr>
          <a:xfrm>
            <a:off x="3128038" y="345697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3877548" y="345709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83" name="Google Shape;483;p21"/>
          <p:cNvSpPr txBox="1"/>
          <p:nvPr/>
        </p:nvSpPr>
        <p:spPr>
          <a:xfrm>
            <a:off x="4563325" y="687425"/>
            <a:ext cx="37149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to break ties somehow. We’ll say items that are equal in one dimension go off to the right (or up) child of each node.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513" name="Google Shape;513;p26"/>
          <p:cNvSpPr txBox="1"/>
          <p:nvPr>
            <p:ph idx="1" type="body"/>
          </p:nvPr>
        </p:nvSpPr>
        <p:spPr>
          <a:xfrm>
            <a:off x="252450" y="6742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 (2, 3)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A’s region is the entire universe (sphere of radius infinity)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Z (4,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Z’s “region” is the red bubble.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 X (7, 5)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X’s “region” is the blue bubble.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5447900" y="2035775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16" name="Google Shape;516;p2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18" name="Google Shape;518;p2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6388286" y="3349206"/>
            <a:ext cx="2369700" cy="1894200"/>
          </a:xfrm>
          <a:prstGeom prst="ellipse">
            <a:avLst/>
          </a:prstGeom>
          <a:solidFill>
            <a:srgbClr val="FF0000">
              <a:alpha val="430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8409681" y="2997081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7883225" y="25930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7, 5</a:t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6961187" y="2035776"/>
            <a:ext cx="3096900" cy="2476200"/>
          </a:xfrm>
          <a:prstGeom prst="ellipse">
            <a:avLst/>
          </a:prstGeom>
          <a:solidFill>
            <a:srgbClr val="C9DAF8">
              <a:alpha val="64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4476325" y="3033100"/>
            <a:ext cx="525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4079825" y="3788150"/>
            <a:ext cx="525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4582400" y="4511975"/>
            <a:ext cx="5253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526" name="Google Shape;526;p26"/>
          <p:cNvCxnSpPr>
            <a:stCxn id="523" idx="2"/>
            <a:endCxn id="524" idx="0"/>
          </p:cNvCxnSpPr>
          <p:nvPr/>
        </p:nvCxnSpPr>
        <p:spPr>
          <a:xfrm flipH="1">
            <a:off x="4342375" y="3473200"/>
            <a:ext cx="3966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6"/>
          <p:cNvCxnSpPr>
            <a:stCxn id="524" idx="2"/>
            <a:endCxn id="525" idx="0"/>
          </p:cNvCxnSpPr>
          <p:nvPr/>
        </p:nvCxnSpPr>
        <p:spPr>
          <a:xfrm>
            <a:off x="4342475" y="4228250"/>
            <a:ext cx="5025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6"/>
          <p:cNvSpPr txBox="1"/>
          <p:nvPr/>
        </p:nvSpPr>
        <p:spPr>
          <a:xfrm>
            <a:off x="4528450" y="4104650"/>
            <a:ext cx="8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3962225" y="3410950"/>
            <a:ext cx="8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 (2, 3)</a:t>
            </a:r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" name="Google Shape;40;p9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1" name="Google Shape;41;p9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9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9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9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Z (4, 2) ?</a:t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" name="Google Shape;56;p10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0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0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Z (4,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Z is to the right of A, because 4 &gt;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.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1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" name="Google Shape;72;p11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" name="Google Shape;75;p11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77" name="Google Shape;77;p11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82" name="Google Shape;82;p11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1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1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1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B (4, 2) ?</a:t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" name="Google Shape;97;p12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8" name="Google Shape;98;p12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" name="Google Shape;100;p12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2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07" name="Google Shape;107;p12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2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2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2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B (4,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 is to the right of A, because 4 &gt;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(4, 2) is already a key in our table.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Replace with new value B.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2" name="Google Shape;122;p13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24" name="Google Shape;124;p13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" name="Google Shape;125;p13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3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32" name="Google Shape;132;p13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3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Insert C (4, 5) ?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49" name="Google Shape;149;p14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" name="Google Shape;150;p14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152" name="Google Shape;152;p14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4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57" name="Google Shape;157;p14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4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C (4, 5)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is to the right of A, because 4 &gt; 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is to the up of B, because 5 &gt;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.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5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2" name="Google Shape;172;p15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174" name="Google Shape;174;p15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5" name="Google Shape;175;p15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177" name="Google Shape;177;p15"/>
          <p:cNvCxnSpPr>
            <a:endCxn id="175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8" name="Google Shape;178;p15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80" name="Google Shape;180;p15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5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85" name="Google Shape;185;p15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5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190" name="Google Shape;190;p15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5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K-d Tree Insertion Demo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243000" y="3655400"/>
            <a:ext cx="8443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D (3, 3) ?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5386400" y="2007400"/>
            <a:ext cx="3629100" cy="289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16"/>
          <p:cNvCxnSpPr/>
          <p:nvPr/>
        </p:nvCxnSpPr>
        <p:spPr>
          <a:xfrm>
            <a:off x="6527000" y="2081225"/>
            <a:ext cx="0" cy="27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" name="Google Shape;206;p16"/>
          <p:cNvSpPr/>
          <p:nvPr/>
        </p:nvSpPr>
        <p:spPr>
          <a:xfrm>
            <a:off x="6345706" y="36358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6552825" y="39065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cxnSp>
        <p:nvCxnSpPr>
          <p:cNvPr id="208" name="Google Shape;208;p16"/>
          <p:cNvCxnSpPr/>
          <p:nvPr/>
        </p:nvCxnSpPr>
        <p:spPr>
          <a:xfrm rot="10800000">
            <a:off x="6532850" y="4275800"/>
            <a:ext cx="2418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7409781" y="4104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7598700" y="4395301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cxnSp>
        <p:nvCxnSpPr>
          <p:cNvPr id="211" name="Google Shape;211;p16"/>
          <p:cNvCxnSpPr>
            <a:endCxn id="209" idx="0"/>
          </p:cNvCxnSpPr>
          <p:nvPr/>
        </p:nvCxnSpPr>
        <p:spPr>
          <a:xfrm>
            <a:off x="7583931" y="2125556"/>
            <a:ext cx="0" cy="19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2" name="Google Shape;212;p16"/>
          <p:cNvSpPr txBox="1"/>
          <p:nvPr/>
        </p:nvSpPr>
        <p:spPr>
          <a:xfrm>
            <a:off x="7564573" y="2282824"/>
            <a:ext cx="721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7409781" y="2695656"/>
            <a:ext cx="3483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214" name="Google Shape;214;p16"/>
          <p:cNvCxnSpPr/>
          <p:nvPr/>
        </p:nvCxnSpPr>
        <p:spPr>
          <a:xfrm rot="10800000">
            <a:off x="1847100" y="820813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 flipH="1">
            <a:off x="1325283" y="1369763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/>
          <p:nvPr/>
        </p:nvCxnSpPr>
        <p:spPr>
          <a:xfrm>
            <a:off x="1843983" y="1369763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6"/>
          <p:cNvSpPr txBox="1"/>
          <p:nvPr/>
        </p:nvSpPr>
        <p:spPr>
          <a:xfrm>
            <a:off x="1229163" y="1258381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2189578" y="1303636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19" name="Google Shape;219;p16"/>
          <p:cNvCxnSpPr/>
          <p:nvPr/>
        </p:nvCxnSpPr>
        <p:spPr>
          <a:xfrm rot="10800000">
            <a:off x="1810025" y="1883150"/>
            <a:ext cx="112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 flipH="1">
            <a:off x="1854907" y="2089514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2373607" y="2089514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6"/>
          <p:cNvSpPr txBox="1"/>
          <p:nvPr/>
        </p:nvSpPr>
        <p:spPr>
          <a:xfrm>
            <a:off x="1856891" y="1988502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2606402" y="1988615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224" name="Google Shape;224;p16"/>
          <p:cNvCxnSpPr/>
          <p:nvPr/>
        </p:nvCxnSpPr>
        <p:spPr>
          <a:xfrm rot="10800000">
            <a:off x="2889148" y="2265237"/>
            <a:ext cx="0" cy="6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6"/>
          <p:cNvCxnSpPr/>
          <p:nvPr/>
        </p:nvCxnSpPr>
        <p:spPr>
          <a:xfrm flipH="1">
            <a:off x="2367331" y="2814187"/>
            <a:ext cx="5187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2886031" y="2814187"/>
            <a:ext cx="500100" cy="28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6"/>
          <p:cNvSpPr txBox="1"/>
          <p:nvPr/>
        </p:nvSpPr>
        <p:spPr>
          <a:xfrm>
            <a:off x="2358968" y="2701000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3140801" y="2705988"/>
            <a:ext cx="518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1951950" y="1655700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(4, </a:t>
            </a:r>
            <a:r>
              <a:rPr b="1" lang="en">
                <a:solidFill>
                  <a:srgbClr val="0000FF"/>
                </a:solidFill>
              </a:rPr>
              <a:t>2</a:t>
            </a:r>
            <a:r>
              <a:rPr lang="en"/>
              <a:t>)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421250" y="934475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b="1" lang="en">
                <a:solidFill>
                  <a:srgbClr val="FF0000"/>
                </a:solidFill>
              </a:rPr>
              <a:t>2</a:t>
            </a:r>
            <a:r>
              <a:rPr lang="en"/>
              <a:t>, 3)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2501650" y="2374363"/>
            <a:ext cx="851700" cy="435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(</a:t>
            </a:r>
            <a:r>
              <a:rPr b="1" lang="en">
                <a:solidFill>
                  <a:srgbClr val="FF0000"/>
                </a:solidFill>
              </a:rPr>
              <a:t>4</a:t>
            </a:r>
            <a:r>
              <a:rPr lang="en"/>
              <a:t>, 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