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668" y="1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54b6045cf5_150_28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Google Shape;27;g54b6045cf5_150_28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54b6045cf5_150_5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54b6045cf5_150_5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54b6045cf5_150_5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54b6045cf5_150_5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54b6045cf5_150_6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54b6045cf5_150_6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54b6045cf5_150_7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54b6045cf5_150_7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54b6045cf5_150_8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54b6045cf5_150_8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54b6045cf5_150_8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54b6045cf5_150_8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54b6045cf5_150_9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g54b6045cf5_150_9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54b6045cf5_150_1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" name="Google Shape;1065;g54b6045cf5_150_1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g54b6045cf5_150_10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0" name="Google Shape;1140;g54b6045cf5_150_10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g54b6045cf5_150_1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2" name="Google Shape;1212;g54b6045cf5_150_1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54b6045cf5_15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54b6045cf5_15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g54b6045cf5_150_1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4" name="Google Shape;1284;g54b6045cf5_150_1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g54b6045cf5_150_1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7" name="Google Shape;1357;g54b6045cf5_150_1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g54b6045cf5_150_1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1" name="Google Shape;1431;g54b6045cf5_150_1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g54b6045cf5_150_1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5" name="Google Shape;1505;g54b6045cf5_150_14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g54b6045cf5_150_1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0" name="Google Shape;1580;g54b6045cf5_150_1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g54b6045cf5_150_15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5" name="Google Shape;1655;g54b6045cf5_150_15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9" name="Google Shape;1729;g54b6045cf5_150_16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0" name="Google Shape;1730;g54b6045cf5_150_16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Google Shape;1805;g54b6045cf5_150_17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6" name="Google Shape;1806;g54b6045cf5_150_17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g54b6045cf5_150_18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4" name="Google Shape;1884;g54b6045cf5_150_18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Google Shape;1961;g54b6045cf5_150_19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2" name="Google Shape;1962;g54b6045cf5_150_19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4b6045cf5_15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4b6045cf5_15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3" name="Google Shape;2043;g54b6045cf5_150_19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4" name="Google Shape;2044;g54b6045cf5_150_19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g54b6045cf5_150_20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2" name="Google Shape;2122;g54b6045cf5_150_20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3" name="Google Shape;2203;g54b6045cf5_150_2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4" name="Google Shape;2204;g54b6045cf5_150_2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1" name="Google Shape;2281;g54b6045cf5_150_2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2" name="Google Shape;2282;g54b6045cf5_150_2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3" name="Google Shape;2363;g54b6045cf5_150_2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4" name="Google Shape;2364;g54b6045cf5_150_2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5" name="Google Shape;2445;g54b6045cf5_150_23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6" name="Google Shape;2446;g54b6045cf5_150_23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5" name="Google Shape;2525;g54b6045cf5_150_2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6" name="Google Shape;2526;g54b6045cf5_150_2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0" name="Google Shape;2610;g54b6045cf5_150_2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1" name="Google Shape;2611;g54b6045cf5_150_2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" name="Google Shape;2693;g54b6045cf5_150_26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4" name="Google Shape;2694;g54b6045cf5_150_26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4" name="Google Shape;2774;g54b6045cf5_150_27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5" name="Google Shape;2775;g54b6045cf5_150_27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4b6045cf5_15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4b6045cf5_15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4b6045cf5_15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4b6045cf5_15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54b6045cf5_15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54b6045cf5_15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54b6045cf5_15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54b6045cf5_15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54b6045cf5_150_3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54b6045cf5_150_3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54b6045cf5_150_4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54b6045cf5_150_4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sz="3200" b="1" i="0" u="none" strike="noStrike" cap="none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1925" y="2612325"/>
            <a:ext cx="53808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290700" y="2669200"/>
            <a:ext cx="8443800" cy="0"/>
          </a:xfrm>
          <a:prstGeom prst="straightConnector1">
            <a:avLst/>
          </a:prstGeom>
          <a:noFill/>
          <a:ln w="19050" cap="flat" cmpd="sng">
            <a:solidFill>
              <a:srgbClr val="1072BD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sz="2400" b="1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4" name="Google Shape;14;p3"/>
          <p:cNvCxnSpPr/>
          <p:nvPr/>
        </p:nvCxnSpPr>
        <p:spPr>
          <a:xfrm>
            <a:off x="243000" y="587800"/>
            <a:ext cx="8443800" cy="0"/>
          </a:xfrm>
          <a:prstGeom prst="straightConnector1">
            <a:avLst/>
          </a:prstGeom>
          <a:noFill/>
          <a:ln w="19050" cap="flat" cmpd="sng">
            <a:solidFill>
              <a:srgbClr val="1072BD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Font typeface="Calibri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sz="2400" b="1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Happened?</a:t>
            </a:r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If this looks different than you remember, I recorded a new version of the video for these slides because I made things more complicated than they needed to be!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You can still use the approach from the old video, but this one is IMO way easier to understand.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In case you’re curious, the key change is that now we think of each point as having a “good side” and a “bad side”.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You always explore the good side [the old version performed an unnecessary check!]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You only explore the bad side if there’s a chance that it could contain something better.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17"/>
          <p:cNvSpPr/>
          <p:nvPr/>
        </p:nvSpPr>
        <p:spPr>
          <a:xfrm>
            <a:off x="5394475" y="2009125"/>
            <a:ext cx="1126200" cy="852900"/>
          </a:xfrm>
          <a:prstGeom prst="rect">
            <a:avLst/>
          </a:prstGeom>
          <a:solidFill>
            <a:srgbClr val="0031FF">
              <a:alpha val="3923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72" name="Google Shape;572;p17"/>
          <p:cNvCxnSpPr/>
          <p:nvPr/>
        </p:nvCxnSpPr>
        <p:spPr>
          <a:xfrm rot="10800000">
            <a:off x="397300" y="1873350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3" name="Google Shape;573;p17"/>
          <p:cNvCxnSpPr/>
          <p:nvPr/>
        </p:nvCxnSpPr>
        <p:spPr>
          <a:xfrm rot="10800000">
            <a:off x="1741625" y="3332625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4" name="Google Shape;574;p17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K-d Nearest Demo</a:t>
            </a:r>
            <a:endParaRPr/>
          </a:p>
        </p:txBody>
      </p:sp>
      <p:sp>
        <p:nvSpPr>
          <p:cNvPr id="575" name="Google Shape;575;p17"/>
          <p:cNvSpPr txBox="1">
            <a:spLocks noGrp="1"/>
          </p:cNvSpPr>
          <p:nvPr>
            <p:ph type="body" idx="1"/>
          </p:nvPr>
        </p:nvSpPr>
        <p:spPr>
          <a:xfrm>
            <a:off x="3781400" y="474150"/>
            <a:ext cx="4910100" cy="12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have the k-d tree shown.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 want to find nearest((0, 7)).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Can visually see the answer is (1, 5). 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Let’s do a proper k-d tree traversal.</a:t>
            </a:r>
            <a:endParaRPr/>
          </a:p>
        </p:txBody>
      </p:sp>
      <p:cxnSp>
        <p:nvCxnSpPr>
          <p:cNvPr id="576" name="Google Shape;576;p17"/>
          <p:cNvCxnSpPr/>
          <p:nvPr/>
        </p:nvCxnSpPr>
        <p:spPr>
          <a:xfrm rot="10800000">
            <a:off x="1847100" y="820813"/>
            <a:ext cx="0" cy="692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7" name="Google Shape;577;p17"/>
          <p:cNvCxnSpPr>
            <a:endCxn id="578" idx="0"/>
          </p:cNvCxnSpPr>
          <p:nvPr/>
        </p:nvCxnSpPr>
        <p:spPr>
          <a:xfrm flipH="1">
            <a:off x="960400" y="1369812"/>
            <a:ext cx="883500" cy="285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9" name="Google Shape;579;p17"/>
          <p:cNvCxnSpPr/>
          <p:nvPr/>
        </p:nvCxnSpPr>
        <p:spPr>
          <a:xfrm>
            <a:off x="1843983" y="1369763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0" name="Google Shape;580;p17"/>
          <p:cNvSpPr txBox="1"/>
          <p:nvPr/>
        </p:nvSpPr>
        <p:spPr>
          <a:xfrm>
            <a:off x="950713" y="125838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581" name="Google Shape;581;p17"/>
          <p:cNvSpPr txBox="1"/>
          <p:nvPr/>
        </p:nvSpPr>
        <p:spPr>
          <a:xfrm>
            <a:off x="2189578" y="1303636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cxnSp>
        <p:nvCxnSpPr>
          <p:cNvPr id="582" name="Google Shape;582;p17"/>
          <p:cNvCxnSpPr/>
          <p:nvPr/>
        </p:nvCxnSpPr>
        <p:spPr>
          <a:xfrm rot="10800000">
            <a:off x="1810025" y="1883150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3" name="Google Shape;583;p17"/>
          <p:cNvCxnSpPr/>
          <p:nvPr/>
        </p:nvCxnSpPr>
        <p:spPr>
          <a:xfrm flipH="1">
            <a:off x="1854907" y="2089514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4" name="Google Shape;584;p17"/>
          <p:cNvCxnSpPr/>
          <p:nvPr/>
        </p:nvCxnSpPr>
        <p:spPr>
          <a:xfrm>
            <a:off x="2373607" y="2089514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5" name="Google Shape;585;p17"/>
          <p:cNvSpPr txBox="1"/>
          <p:nvPr/>
        </p:nvSpPr>
        <p:spPr>
          <a:xfrm>
            <a:off x="1856891" y="1988502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586" name="Google Shape;586;p17"/>
          <p:cNvSpPr txBox="1"/>
          <p:nvPr/>
        </p:nvSpPr>
        <p:spPr>
          <a:xfrm>
            <a:off x="2606402" y="1988615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cxnSp>
        <p:nvCxnSpPr>
          <p:cNvPr id="587" name="Google Shape;587;p17"/>
          <p:cNvCxnSpPr/>
          <p:nvPr/>
        </p:nvCxnSpPr>
        <p:spPr>
          <a:xfrm rot="10800000">
            <a:off x="2889148" y="2265237"/>
            <a:ext cx="0" cy="692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8" name="Google Shape;588;p17"/>
          <p:cNvCxnSpPr/>
          <p:nvPr/>
        </p:nvCxnSpPr>
        <p:spPr>
          <a:xfrm flipH="1">
            <a:off x="2367331" y="2814187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9" name="Google Shape;589;p17"/>
          <p:cNvCxnSpPr>
            <a:endCxn id="590" idx="0"/>
          </p:cNvCxnSpPr>
          <p:nvPr/>
        </p:nvCxnSpPr>
        <p:spPr>
          <a:xfrm>
            <a:off x="2896973" y="2814137"/>
            <a:ext cx="774600" cy="306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1" name="Google Shape;591;p17"/>
          <p:cNvSpPr txBox="1"/>
          <p:nvPr/>
        </p:nvSpPr>
        <p:spPr>
          <a:xfrm>
            <a:off x="2358968" y="2701000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592" name="Google Shape;592;p17"/>
          <p:cNvSpPr txBox="1"/>
          <p:nvPr/>
        </p:nvSpPr>
        <p:spPr>
          <a:xfrm>
            <a:off x="3262701" y="270098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593" name="Google Shape;593;p17"/>
          <p:cNvSpPr/>
          <p:nvPr/>
        </p:nvSpPr>
        <p:spPr>
          <a:xfrm>
            <a:off x="1951950" y="1655700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(4, </a:t>
            </a:r>
            <a:r>
              <a:rPr lang="en" b="1">
                <a:solidFill>
                  <a:srgbClr val="0000FF"/>
                </a:solidFill>
              </a:rPr>
              <a:t>2</a:t>
            </a:r>
            <a:r>
              <a:rPr lang="en"/>
              <a:t>)</a:t>
            </a:r>
            <a:endParaRPr/>
          </a:p>
        </p:txBody>
      </p:sp>
      <p:sp>
        <p:nvSpPr>
          <p:cNvPr id="594" name="Google Shape;594;p17"/>
          <p:cNvSpPr/>
          <p:nvPr/>
        </p:nvSpPr>
        <p:spPr>
          <a:xfrm>
            <a:off x="1421250" y="934475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(</a:t>
            </a:r>
            <a:r>
              <a:rPr lang="en" b="1">
                <a:solidFill>
                  <a:srgbClr val="FF0000"/>
                </a:solidFill>
              </a:rPr>
              <a:t>2</a:t>
            </a:r>
            <a:r>
              <a:rPr lang="en"/>
              <a:t>, 3)</a:t>
            </a:r>
            <a:endParaRPr/>
          </a:p>
        </p:txBody>
      </p:sp>
      <p:sp>
        <p:nvSpPr>
          <p:cNvPr id="595" name="Google Shape;595;p17"/>
          <p:cNvSpPr/>
          <p:nvPr/>
        </p:nvSpPr>
        <p:spPr>
          <a:xfrm>
            <a:off x="2501650" y="2374363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(</a:t>
            </a:r>
            <a:r>
              <a:rPr lang="en" b="1">
                <a:solidFill>
                  <a:srgbClr val="FF0000"/>
                </a:solidFill>
              </a:rPr>
              <a:t>4</a:t>
            </a:r>
            <a:r>
              <a:rPr lang="en"/>
              <a:t>, 5)</a:t>
            </a:r>
            <a:endParaRPr/>
          </a:p>
        </p:txBody>
      </p:sp>
      <p:sp>
        <p:nvSpPr>
          <p:cNvPr id="596" name="Google Shape;596;p17"/>
          <p:cNvSpPr/>
          <p:nvPr/>
        </p:nvSpPr>
        <p:spPr>
          <a:xfrm>
            <a:off x="1878875" y="3114987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 (3, </a:t>
            </a:r>
            <a:r>
              <a:rPr lang="en" b="1">
                <a:solidFill>
                  <a:srgbClr val="0000FF"/>
                </a:solidFill>
              </a:rPr>
              <a:t>3</a:t>
            </a:r>
            <a:r>
              <a:rPr lang="en"/>
              <a:t>)</a:t>
            </a:r>
            <a:endParaRPr/>
          </a:p>
        </p:txBody>
      </p:sp>
      <p:cxnSp>
        <p:nvCxnSpPr>
          <p:cNvPr id="597" name="Google Shape;597;p17"/>
          <p:cNvCxnSpPr/>
          <p:nvPr/>
        </p:nvCxnSpPr>
        <p:spPr>
          <a:xfrm flipH="1">
            <a:off x="1759205" y="3551940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8" name="Google Shape;598;p17"/>
          <p:cNvCxnSpPr/>
          <p:nvPr/>
        </p:nvCxnSpPr>
        <p:spPr>
          <a:xfrm>
            <a:off x="2277905" y="3551940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9" name="Google Shape;599;p17"/>
          <p:cNvSpPr txBox="1"/>
          <p:nvPr/>
        </p:nvSpPr>
        <p:spPr>
          <a:xfrm>
            <a:off x="1761189" y="345092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600" name="Google Shape;600;p17"/>
          <p:cNvSpPr txBox="1"/>
          <p:nvPr/>
        </p:nvSpPr>
        <p:spPr>
          <a:xfrm>
            <a:off x="2510700" y="345104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sp>
        <p:nvSpPr>
          <p:cNvPr id="578" name="Google Shape;578;p17"/>
          <p:cNvSpPr/>
          <p:nvPr/>
        </p:nvSpPr>
        <p:spPr>
          <a:xfrm>
            <a:off x="534550" y="1655712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(1, </a:t>
            </a:r>
            <a:r>
              <a:rPr lang="en" b="1">
                <a:solidFill>
                  <a:srgbClr val="0000FF"/>
                </a:solidFill>
              </a:rPr>
              <a:t>5</a:t>
            </a:r>
            <a:r>
              <a:rPr lang="en"/>
              <a:t>)</a:t>
            </a:r>
            <a:endParaRPr/>
          </a:p>
        </p:txBody>
      </p:sp>
      <p:cxnSp>
        <p:nvCxnSpPr>
          <p:cNvPr id="601" name="Google Shape;601;p17"/>
          <p:cNvCxnSpPr/>
          <p:nvPr/>
        </p:nvCxnSpPr>
        <p:spPr>
          <a:xfrm flipH="1">
            <a:off x="434357" y="2106063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2" name="Google Shape;602;p17"/>
          <p:cNvCxnSpPr/>
          <p:nvPr/>
        </p:nvCxnSpPr>
        <p:spPr>
          <a:xfrm>
            <a:off x="953057" y="2106063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3" name="Google Shape;603;p17"/>
          <p:cNvSpPr txBox="1"/>
          <p:nvPr/>
        </p:nvSpPr>
        <p:spPr>
          <a:xfrm>
            <a:off x="436341" y="200505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604" name="Google Shape;604;p17"/>
          <p:cNvSpPr txBox="1"/>
          <p:nvPr/>
        </p:nvSpPr>
        <p:spPr>
          <a:xfrm>
            <a:off x="1185852" y="2005164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cxnSp>
        <p:nvCxnSpPr>
          <p:cNvPr id="605" name="Google Shape;605;p17"/>
          <p:cNvCxnSpPr/>
          <p:nvPr/>
        </p:nvCxnSpPr>
        <p:spPr>
          <a:xfrm rot="10800000">
            <a:off x="3108473" y="3338675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0" name="Google Shape;590;p17"/>
          <p:cNvSpPr/>
          <p:nvPr/>
        </p:nvSpPr>
        <p:spPr>
          <a:xfrm>
            <a:off x="3245723" y="3121037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 (4, </a:t>
            </a:r>
            <a:r>
              <a:rPr lang="en" b="1">
                <a:solidFill>
                  <a:srgbClr val="0000FF"/>
                </a:solidFill>
              </a:rPr>
              <a:t>4</a:t>
            </a:r>
            <a:r>
              <a:rPr lang="en"/>
              <a:t>)</a:t>
            </a:r>
            <a:endParaRPr/>
          </a:p>
        </p:txBody>
      </p:sp>
      <p:cxnSp>
        <p:nvCxnSpPr>
          <p:cNvPr id="606" name="Google Shape;606;p17"/>
          <p:cNvCxnSpPr/>
          <p:nvPr/>
        </p:nvCxnSpPr>
        <p:spPr>
          <a:xfrm flipH="1">
            <a:off x="3126053" y="3557990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7" name="Google Shape;607;p17"/>
          <p:cNvCxnSpPr/>
          <p:nvPr/>
        </p:nvCxnSpPr>
        <p:spPr>
          <a:xfrm>
            <a:off x="3644753" y="3557990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8" name="Google Shape;608;p17"/>
          <p:cNvSpPr txBox="1"/>
          <p:nvPr/>
        </p:nvSpPr>
        <p:spPr>
          <a:xfrm>
            <a:off x="3128038" y="345697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609" name="Google Shape;609;p17"/>
          <p:cNvSpPr txBox="1"/>
          <p:nvPr/>
        </p:nvSpPr>
        <p:spPr>
          <a:xfrm>
            <a:off x="3877548" y="345709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sp>
        <p:nvSpPr>
          <p:cNvPr id="610" name="Google Shape;610;p17"/>
          <p:cNvSpPr txBox="1">
            <a:spLocks noGrp="1"/>
          </p:cNvSpPr>
          <p:nvPr>
            <p:ph type="body" idx="1"/>
          </p:nvPr>
        </p:nvSpPr>
        <p:spPr>
          <a:xfrm>
            <a:off x="243000" y="3655400"/>
            <a:ext cx="8443800" cy="12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nearest(E, (0, 7))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dist(E) is sqrt(1+4) = 2.2. New best.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Need to consider children. Which first?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Whichever is closer to query point.</a:t>
            </a:r>
            <a:endParaRPr/>
          </a:p>
        </p:txBody>
      </p:sp>
      <p:sp>
        <p:nvSpPr>
          <p:cNvPr id="611" name="Google Shape;611;p17"/>
          <p:cNvSpPr txBox="1"/>
          <p:nvPr/>
        </p:nvSpPr>
        <p:spPr>
          <a:xfrm>
            <a:off x="1878875" y="624002"/>
            <a:ext cx="6387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4.5</a:t>
            </a:r>
            <a:endParaRPr/>
          </a:p>
        </p:txBody>
      </p:sp>
      <p:sp>
        <p:nvSpPr>
          <p:cNvPr id="612" name="Google Shape;612;p17"/>
          <p:cNvSpPr txBox="1"/>
          <p:nvPr/>
        </p:nvSpPr>
        <p:spPr>
          <a:xfrm>
            <a:off x="458350" y="1345127"/>
            <a:ext cx="6387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2.2</a:t>
            </a:r>
            <a:endParaRPr/>
          </a:p>
        </p:txBody>
      </p:sp>
      <p:sp>
        <p:nvSpPr>
          <p:cNvPr id="613" name="Google Shape;613;p17"/>
          <p:cNvSpPr txBox="1"/>
          <p:nvPr/>
        </p:nvSpPr>
        <p:spPr>
          <a:xfrm>
            <a:off x="63375" y="2925225"/>
            <a:ext cx="1223700" cy="6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best: E, 2.2</a:t>
            </a:r>
            <a:endParaRPr/>
          </a:p>
        </p:txBody>
      </p:sp>
      <p:sp>
        <p:nvSpPr>
          <p:cNvPr id="614" name="Google Shape;614;p17"/>
          <p:cNvSpPr/>
          <p:nvPr/>
        </p:nvSpPr>
        <p:spPr>
          <a:xfrm>
            <a:off x="5386400" y="2007400"/>
            <a:ext cx="3629100" cy="28947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5" name="Google Shape;615;p17"/>
          <p:cNvCxnSpPr/>
          <p:nvPr/>
        </p:nvCxnSpPr>
        <p:spPr>
          <a:xfrm rot="10800000">
            <a:off x="7588925" y="3334849"/>
            <a:ext cx="13281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16" name="Google Shape;616;p17"/>
          <p:cNvCxnSpPr/>
          <p:nvPr/>
        </p:nvCxnSpPr>
        <p:spPr>
          <a:xfrm>
            <a:off x="5475025" y="2861950"/>
            <a:ext cx="10521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17" name="Google Shape;617;p17"/>
          <p:cNvCxnSpPr/>
          <p:nvPr/>
        </p:nvCxnSpPr>
        <p:spPr>
          <a:xfrm rot="10800000">
            <a:off x="6495250" y="3819800"/>
            <a:ext cx="10908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8" name="Google Shape;618;p17"/>
          <p:cNvCxnSpPr/>
          <p:nvPr/>
        </p:nvCxnSpPr>
        <p:spPr>
          <a:xfrm>
            <a:off x="6527000" y="2081225"/>
            <a:ext cx="0" cy="27699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619" name="Google Shape;619;p17"/>
          <p:cNvSpPr/>
          <p:nvPr/>
        </p:nvSpPr>
        <p:spPr>
          <a:xfrm>
            <a:off x="6345706" y="3635856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620" name="Google Shape;620;p17"/>
          <p:cNvSpPr txBox="1"/>
          <p:nvPr/>
        </p:nvSpPr>
        <p:spPr>
          <a:xfrm>
            <a:off x="6552825" y="3906501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 b="1">
                <a:solidFill>
                  <a:srgbClr val="FF0000"/>
                </a:solidFill>
              </a:rPr>
              <a:t>2</a:t>
            </a:r>
            <a:r>
              <a:rPr lang="en"/>
              <a:t>, 3)</a:t>
            </a:r>
            <a:endParaRPr/>
          </a:p>
        </p:txBody>
      </p:sp>
      <p:cxnSp>
        <p:nvCxnSpPr>
          <p:cNvPr id="621" name="Google Shape;621;p17"/>
          <p:cNvCxnSpPr/>
          <p:nvPr/>
        </p:nvCxnSpPr>
        <p:spPr>
          <a:xfrm rot="10800000">
            <a:off x="6532850" y="4275800"/>
            <a:ext cx="24183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622" name="Google Shape;622;p17"/>
          <p:cNvSpPr/>
          <p:nvPr/>
        </p:nvSpPr>
        <p:spPr>
          <a:xfrm>
            <a:off x="7409781" y="4104656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623" name="Google Shape;623;p17"/>
          <p:cNvSpPr txBox="1"/>
          <p:nvPr/>
        </p:nvSpPr>
        <p:spPr>
          <a:xfrm>
            <a:off x="7598700" y="4395301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(4, </a:t>
            </a:r>
            <a:r>
              <a:rPr lang="en" b="1">
                <a:solidFill>
                  <a:srgbClr val="0000FF"/>
                </a:solidFill>
              </a:rPr>
              <a:t>2</a:t>
            </a:r>
            <a:r>
              <a:rPr lang="en"/>
              <a:t>)</a:t>
            </a:r>
            <a:endParaRPr/>
          </a:p>
        </p:txBody>
      </p:sp>
      <p:sp>
        <p:nvSpPr>
          <p:cNvPr id="624" name="Google Shape;624;p17"/>
          <p:cNvSpPr txBox="1"/>
          <p:nvPr/>
        </p:nvSpPr>
        <p:spPr>
          <a:xfrm>
            <a:off x="7564573" y="2282824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 b="1">
                <a:solidFill>
                  <a:srgbClr val="FF0000"/>
                </a:solidFill>
              </a:rPr>
              <a:t>4</a:t>
            </a:r>
            <a:r>
              <a:rPr lang="en"/>
              <a:t>, 5)</a:t>
            </a:r>
            <a:endParaRPr/>
          </a:p>
        </p:txBody>
      </p:sp>
      <p:cxnSp>
        <p:nvCxnSpPr>
          <p:cNvPr id="625" name="Google Shape;625;p17"/>
          <p:cNvCxnSpPr>
            <a:endCxn id="622" idx="0"/>
          </p:cNvCxnSpPr>
          <p:nvPr/>
        </p:nvCxnSpPr>
        <p:spPr>
          <a:xfrm>
            <a:off x="7583931" y="2125556"/>
            <a:ext cx="0" cy="19791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626" name="Google Shape;626;p17"/>
          <p:cNvSpPr/>
          <p:nvPr/>
        </p:nvSpPr>
        <p:spPr>
          <a:xfrm>
            <a:off x="7409781" y="2695656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627" name="Google Shape;627;p17"/>
          <p:cNvSpPr/>
          <p:nvPr/>
        </p:nvSpPr>
        <p:spPr>
          <a:xfrm>
            <a:off x="6881320" y="3634990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628" name="Google Shape;628;p17"/>
          <p:cNvSpPr txBox="1"/>
          <p:nvPr/>
        </p:nvSpPr>
        <p:spPr>
          <a:xfrm>
            <a:off x="6881325" y="3305375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(3, </a:t>
            </a:r>
            <a:r>
              <a:rPr lang="en" b="1">
                <a:solidFill>
                  <a:srgbClr val="0000FF"/>
                </a:solidFill>
              </a:rPr>
              <a:t>3</a:t>
            </a:r>
            <a:r>
              <a:rPr lang="en"/>
              <a:t>)</a:t>
            </a:r>
            <a:endParaRPr/>
          </a:p>
        </p:txBody>
      </p:sp>
      <p:sp>
        <p:nvSpPr>
          <p:cNvPr id="629" name="Google Shape;629;p17"/>
          <p:cNvSpPr/>
          <p:nvPr/>
        </p:nvSpPr>
        <p:spPr>
          <a:xfrm>
            <a:off x="5827720" y="2695657"/>
            <a:ext cx="348300" cy="348300"/>
          </a:xfrm>
          <a:prstGeom prst="rect">
            <a:avLst/>
          </a:prstGeom>
          <a:solidFill>
            <a:srgbClr val="CCCCCC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630" name="Google Shape;630;p17"/>
          <p:cNvSpPr/>
          <p:nvPr/>
        </p:nvSpPr>
        <p:spPr>
          <a:xfrm>
            <a:off x="7408878" y="3165323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631" name="Google Shape;631;p17"/>
          <p:cNvSpPr txBox="1"/>
          <p:nvPr/>
        </p:nvSpPr>
        <p:spPr>
          <a:xfrm>
            <a:off x="7710598" y="3010996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(4, </a:t>
            </a:r>
            <a:r>
              <a:rPr lang="en" b="1">
                <a:solidFill>
                  <a:srgbClr val="0000FF"/>
                </a:solidFill>
              </a:rPr>
              <a:t>4</a:t>
            </a:r>
            <a:r>
              <a:rPr lang="en"/>
              <a:t>)</a:t>
            </a:r>
            <a:endParaRPr/>
          </a:p>
        </p:txBody>
      </p:sp>
      <p:pic>
        <p:nvPicPr>
          <p:cNvPr id="632" name="Google Shape;63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4470" y="2063976"/>
            <a:ext cx="131651" cy="131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3" name="Google Shape;633;p17"/>
          <p:cNvCxnSpPr>
            <a:endCxn id="632" idx="2"/>
          </p:cNvCxnSpPr>
          <p:nvPr/>
        </p:nvCxnSpPr>
        <p:spPr>
          <a:xfrm rot="10800000" flipH="1">
            <a:off x="5070495" y="2195627"/>
            <a:ext cx="559800" cy="22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34" name="Google Shape;634;p17"/>
          <p:cNvSpPr txBox="1"/>
          <p:nvPr/>
        </p:nvSpPr>
        <p:spPr>
          <a:xfrm>
            <a:off x="4496875" y="2275525"/>
            <a:ext cx="7215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(0, 7)</a:t>
            </a:r>
            <a:endParaRPr/>
          </a:p>
        </p:txBody>
      </p:sp>
      <p:sp>
        <p:nvSpPr>
          <p:cNvPr id="635" name="Google Shape;635;p17"/>
          <p:cNvSpPr txBox="1"/>
          <p:nvPr/>
        </p:nvSpPr>
        <p:spPr>
          <a:xfrm>
            <a:off x="5333638" y="3956437"/>
            <a:ext cx="1242300" cy="10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 up first since query point is to the up</a:t>
            </a:r>
            <a:endParaRPr/>
          </a:p>
        </p:txBody>
      </p:sp>
      <p:sp>
        <p:nvSpPr>
          <p:cNvPr id="636" name="Google Shape;636;p17"/>
          <p:cNvSpPr/>
          <p:nvPr/>
        </p:nvSpPr>
        <p:spPr>
          <a:xfrm>
            <a:off x="433050" y="1655700"/>
            <a:ext cx="4910100" cy="2988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Project note: It is incredibly important that you consider the correct child first! Your code will be much slower if you always use the “left” link before the “right” one. 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Intuition is that we want to search more promising parts of the space first, so we can prune less promising parts later.</a:t>
            </a:r>
            <a:endParaRPr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1" name="Google Shape;641;p18"/>
          <p:cNvCxnSpPr/>
          <p:nvPr/>
        </p:nvCxnSpPr>
        <p:spPr>
          <a:xfrm rot="10800000">
            <a:off x="397300" y="1873350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2" name="Google Shape;642;p18"/>
          <p:cNvCxnSpPr/>
          <p:nvPr/>
        </p:nvCxnSpPr>
        <p:spPr>
          <a:xfrm rot="10800000">
            <a:off x="1741625" y="3332625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3" name="Google Shape;643;p18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K-d Nearest Demo</a:t>
            </a:r>
            <a:endParaRPr/>
          </a:p>
        </p:txBody>
      </p:sp>
      <p:sp>
        <p:nvSpPr>
          <p:cNvPr id="644" name="Google Shape;644;p18"/>
          <p:cNvSpPr txBox="1">
            <a:spLocks noGrp="1"/>
          </p:cNvSpPr>
          <p:nvPr>
            <p:ph type="body" idx="1"/>
          </p:nvPr>
        </p:nvSpPr>
        <p:spPr>
          <a:xfrm>
            <a:off x="3781400" y="474150"/>
            <a:ext cx="4910100" cy="12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have the k-d tree shown.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 want to find nearest((0, 7)).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Can visually see the answer is (1, 5). 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Let’s do a proper k-d tree traversal.</a:t>
            </a:r>
            <a:endParaRPr/>
          </a:p>
        </p:txBody>
      </p:sp>
      <p:cxnSp>
        <p:nvCxnSpPr>
          <p:cNvPr id="645" name="Google Shape;645;p18"/>
          <p:cNvCxnSpPr/>
          <p:nvPr/>
        </p:nvCxnSpPr>
        <p:spPr>
          <a:xfrm rot="10800000">
            <a:off x="1847100" y="820813"/>
            <a:ext cx="0" cy="692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6" name="Google Shape;646;p18"/>
          <p:cNvCxnSpPr>
            <a:endCxn id="647" idx="0"/>
          </p:cNvCxnSpPr>
          <p:nvPr/>
        </p:nvCxnSpPr>
        <p:spPr>
          <a:xfrm flipH="1">
            <a:off x="960400" y="1369812"/>
            <a:ext cx="883500" cy="285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8" name="Google Shape;648;p18"/>
          <p:cNvCxnSpPr/>
          <p:nvPr/>
        </p:nvCxnSpPr>
        <p:spPr>
          <a:xfrm>
            <a:off x="1843983" y="1369763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9" name="Google Shape;649;p18"/>
          <p:cNvSpPr txBox="1"/>
          <p:nvPr/>
        </p:nvSpPr>
        <p:spPr>
          <a:xfrm>
            <a:off x="950713" y="125838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650" name="Google Shape;650;p18"/>
          <p:cNvSpPr txBox="1"/>
          <p:nvPr/>
        </p:nvSpPr>
        <p:spPr>
          <a:xfrm>
            <a:off x="2189578" y="1303636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cxnSp>
        <p:nvCxnSpPr>
          <p:cNvPr id="651" name="Google Shape;651;p18"/>
          <p:cNvCxnSpPr/>
          <p:nvPr/>
        </p:nvCxnSpPr>
        <p:spPr>
          <a:xfrm rot="10800000">
            <a:off x="1810025" y="1883150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2" name="Google Shape;652;p18"/>
          <p:cNvCxnSpPr/>
          <p:nvPr/>
        </p:nvCxnSpPr>
        <p:spPr>
          <a:xfrm flipH="1">
            <a:off x="1854907" y="2089514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3" name="Google Shape;653;p18"/>
          <p:cNvCxnSpPr/>
          <p:nvPr/>
        </p:nvCxnSpPr>
        <p:spPr>
          <a:xfrm>
            <a:off x="2373607" y="2089514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4" name="Google Shape;654;p18"/>
          <p:cNvSpPr txBox="1"/>
          <p:nvPr/>
        </p:nvSpPr>
        <p:spPr>
          <a:xfrm>
            <a:off x="1856891" y="1988502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655" name="Google Shape;655;p18"/>
          <p:cNvSpPr txBox="1"/>
          <p:nvPr/>
        </p:nvSpPr>
        <p:spPr>
          <a:xfrm>
            <a:off x="2606402" y="1988615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cxnSp>
        <p:nvCxnSpPr>
          <p:cNvPr id="656" name="Google Shape;656;p18"/>
          <p:cNvCxnSpPr/>
          <p:nvPr/>
        </p:nvCxnSpPr>
        <p:spPr>
          <a:xfrm rot="10800000">
            <a:off x="2889148" y="2265237"/>
            <a:ext cx="0" cy="692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7" name="Google Shape;657;p18"/>
          <p:cNvCxnSpPr/>
          <p:nvPr/>
        </p:nvCxnSpPr>
        <p:spPr>
          <a:xfrm flipH="1">
            <a:off x="2367331" y="2814187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8" name="Google Shape;658;p18"/>
          <p:cNvCxnSpPr>
            <a:endCxn id="659" idx="0"/>
          </p:cNvCxnSpPr>
          <p:nvPr/>
        </p:nvCxnSpPr>
        <p:spPr>
          <a:xfrm>
            <a:off x="2896973" y="2814137"/>
            <a:ext cx="774600" cy="306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0" name="Google Shape;660;p18"/>
          <p:cNvSpPr txBox="1"/>
          <p:nvPr/>
        </p:nvSpPr>
        <p:spPr>
          <a:xfrm>
            <a:off x="2358968" y="2701000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661" name="Google Shape;661;p18"/>
          <p:cNvSpPr txBox="1"/>
          <p:nvPr/>
        </p:nvSpPr>
        <p:spPr>
          <a:xfrm>
            <a:off x="3262701" y="270098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662" name="Google Shape;662;p18"/>
          <p:cNvSpPr/>
          <p:nvPr/>
        </p:nvSpPr>
        <p:spPr>
          <a:xfrm>
            <a:off x="1951950" y="1655700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(4, </a:t>
            </a:r>
            <a:r>
              <a:rPr lang="en" b="1">
                <a:solidFill>
                  <a:srgbClr val="0000FF"/>
                </a:solidFill>
              </a:rPr>
              <a:t>2</a:t>
            </a:r>
            <a:r>
              <a:rPr lang="en"/>
              <a:t>)</a:t>
            </a:r>
            <a:endParaRPr/>
          </a:p>
        </p:txBody>
      </p:sp>
      <p:sp>
        <p:nvSpPr>
          <p:cNvPr id="663" name="Google Shape;663;p18"/>
          <p:cNvSpPr/>
          <p:nvPr/>
        </p:nvSpPr>
        <p:spPr>
          <a:xfrm>
            <a:off x="1421250" y="934475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(</a:t>
            </a:r>
            <a:r>
              <a:rPr lang="en" b="1">
                <a:solidFill>
                  <a:srgbClr val="FF0000"/>
                </a:solidFill>
              </a:rPr>
              <a:t>2</a:t>
            </a:r>
            <a:r>
              <a:rPr lang="en"/>
              <a:t>, 3)</a:t>
            </a:r>
            <a:endParaRPr/>
          </a:p>
        </p:txBody>
      </p:sp>
      <p:sp>
        <p:nvSpPr>
          <p:cNvPr id="664" name="Google Shape;664;p18"/>
          <p:cNvSpPr/>
          <p:nvPr/>
        </p:nvSpPr>
        <p:spPr>
          <a:xfrm>
            <a:off x="2501650" y="2374363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(</a:t>
            </a:r>
            <a:r>
              <a:rPr lang="en" b="1">
                <a:solidFill>
                  <a:srgbClr val="FF0000"/>
                </a:solidFill>
              </a:rPr>
              <a:t>4</a:t>
            </a:r>
            <a:r>
              <a:rPr lang="en"/>
              <a:t>, 5)</a:t>
            </a:r>
            <a:endParaRPr/>
          </a:p>
        </p:txBody>
      </p:sp>
      <p:sp>
        <p:nvSpPr>
          <p:cNvPr id="665" name="Google Shape;665;p18"/>
          <p:cNvSpPr/>
          <p:nvPr/>
        </p:nvSpPr>
        <p:spPr>
          <a:xfrm>
            <a:off x="1878875" y="3114987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 (3, </a:t>
            </a:r>
            <a:r>
              <a:rPr lang="en" b="1">
                <a:solidFill>
                  <a:srgbClr val="0000FF"/>
                </a:solidFill>
              </a:rPr>
              <a:t>3</a:t>
            </a:r>
            <a:r>
              <a:rPr lang="en"/>
              <a:t>)</a:t>
            </a:r>
            <a:endParaRPr/>
          </a:p>
        </p:txBody>
      </p:sp>
      <p:cxnSp>
        <p:nvCxnSpPr>
          <p:cNvPr id="666" name="Google Shape;666;p18"/>
          <p:cNvCxnSpPr/>
          <p:nvPr/>
        </p:nvCxnSpPr>
        <p:spPr>
          <a:xfrm flipH="1">
            <a:off x="1759205" y="3551940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7" name="Google Shape;667;p18"/>
          <p:cNvCxnSpPr/>
          <p:nvPr/>
        </p:nvCxnSpPr>
        <p:spPr>
          <a:xfrm>
            <a:off x="2277905" y="3551940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8" name="Google Shape;668;p18"/>
          <p:cNvSpPr txBox="1"/>
          <p:nvPr/>
        </p:nvSpPr>
        <p:spPr>
          <a:xfrm>
            <a:off x="1761189" y="345092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669" name="Google Shape;669;p18"/>
          <p:cNvSpPr txBox="1"/>
          <p:nvPr/>
        </p:nvSpPr>
        <p:spPr>
          <a:xfrm>
            <a:off x="2510700" y="345104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sp>
        <p:nvSpPr>
          <p:cNvPr id="647" name="Google Shape;647;p18"/>
          <p:cNvSpPr/>
          <p:nvPr/>
        </p:nvSpPr>
        <p:spPr>
          <a:xfrm>
            <a:off x="534550" y="1655712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(1, </a:t>
            </a:r>
            <a:r>
              <a:rPr lang="en" b="1">
                <a:solidFill>
                  <a:srgbClr val="0000FF"/>
                </a:solidFill>
              </a:rPr>
              <a:t>5</a:t>
            </a:r>
            <a:r>
              <a:rPr lang="en"/>
              <a:t>)</a:t>
            </a:r>
            <a:endParaRPr/>
          </a:p>
        </p:txBody>
      </p:sp>
      <p:cxnSp>
        <p:nvCxnSpPr>
          <p:cNvPr id="670" name="Google Shape;670;p18"/>
          <p:cNvCxnSpPr/>
          <p:nvPr/>
        </p:nvCxnSpPr>
        <p:spPr>
          <a:xfrm flipH="1">
            <a:off x="434357" y="2106063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1" name="Google Shape;671;p18"/>
          <p:cNvCxnSpPr/>
          <p:nvPr/>
        </p:nvCxnSpPr>
        <p:spPr>
          <a:xfrm>
            <a:off x="953057" y="2106063"/>
            <a:ext cx="500100" cy="282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2" name="Google Shape;672;p18"/>
          <p:cNvSpPr txBox="1"/>
          <p:nvPr/>
        </p:nvSpPr>
        <p:spPr>
          <a:xfrm>
            <a:off x="436341" y="200505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673" name="Google Shape;673;p18"/>
          <p:cNvSpPr txBox="1"/>
          <p:nvPr/>
        </p:nvSpPr>
        <p:spPr>
          <a:xfrm>
            <a:off x="1185852" y="2005164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cxnSp>
        <p:nvCxnSpPr>
          <p:cNvPr id="674" name="Google Shape;674;p18"/>
          <p:cNvCxnSpPr/>
          <p:nvPr/>
        </p:nvCxnSpPr>
        <p:spPr>
          <a:xfrm rot="10800000">
            <a:off x="3108473" y="3338675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9" name="Google Shape;659;p18"/>
          <p:cNvSpPr/>
          <p:nvPr/>
        </p:nvSpPr>
        <p:spPr>
          <a:xfrm>
            <a:off x="3245723" y="3121037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 (4, </a:t>
            </a:r>
            <a:r>
              <a:rPr lang="en" b="1">
                <a:solidFill>
                  <a:srgbClr val="0000FF"/>
                </a:solidFill>
              </a:rPr>
              <a:t>4</a:t>
            </a:r>
            <a:r>
              <a:rPr lang="en"/>
              <a:t>)</a:t>
            </a:r>
            <a:endParaRPr/>
          </a:p>
        </p:txBody>
      </p:sp>
      <p:cxnSp>
        <p:nvCxnSpPr>
          <p:cNvPr id="675" name="Google Shape;675;p18"/>
          <p:cNvCxnSpPr/>
          <p:nvPr/>
        </p:nvCxnSpPr>
        <p:spPr>
          <a:xfrm flipH="1">
            <a:off x="3126053" y="3557990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8"/>
          <p:cNvCxnSpPr/>
          <p:nvPr/>
        </p:nvCxnSpPr>
        <p:spPr>
          <a:xfrm>
            <a:off x="3644753" y="3557990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7" name="Google Shape;677;p18"/>
          <p:cNvSpPr txBox="1"/>
          <p:nvPr/>
        </p:nvSpPr>
        <p:spPr>
          <a:xfrm>
            <a:off x="3128038" y="345697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678" name="Google Shape;678;p18"/>
          <p:cNvSpPr txBox="1"/>
          <p:nvPr/>
        </p:nvSpPr>
        <p:spPr>
          <a:xfrm>
            <a:off x="3877548" y="345709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sp>
        <p:nvSpPr>
          <p:cNvPr id="679" name="Google Shape;679;p18"/>
          <p:cNvSpPr txBox="1">
            <a:spLocks noGrp="1"/>
          </p:cNvSpPr>
          <p:nvPr>
            <p:ph type="body" idx="1"/>
          </p:nvPr>
        </p:nvSpPr>
        <p:spPr>
          <a:xfrm>
            <a:off x="243000" y="3655400"/>
            <a:ext cx="8443800" cy="12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nearest(null, (0, 7))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This node is null. Return.</a:t>
            </a:r>
            <a:endParaRPr/>
          </a:p>
        </p:txBody>
      </p:sp>
      <p:sp>
        <p:nvSpPr>
          <p:cNvPr id="680" name="Google Shape;680;p18"/>
          <p:cNvSpPr txBox="1"/>
          <p:nvPr/>
        </p:nvSpPr>
        <p:spPr>
          <a:xfrm>
            <a:off x="1878875" y="624002"/>
            <a:ext cx="6387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4.5</a:t>
            </a:r>
            <a:endParaRPr/>
          </a:p>
        </p:txBody>
      </p:sp>
      <p:sp>
        <p:nvSpPr>
          <p:cNvPr id="681" name="Google Shape;681;p18"/>
          <p:cNvSpPr txBox="1"/>
          <p:nvPr/>
        </p:nvSpPr>
        <p:spPr>
          <a:xfrm>
            <a:off x="458350" y="1345127"/>
            <a:ext cx="6387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2.2</a:t>
            </a:r>
            <a:endParaRPr/>
          </a:p>
        </p:txBody>
      </p:sp>
      <p:sp>
        <p:nvSpPr>
          <p:cNvPr id="682" name="Google Shape;682;p18"/>
          <p:cNvSpPr txBox="1"/>
          <p:nvPr/>
        </p:nvSpPr>
        <p:spPr>
          <a:xfrm>
            <a:off x="63375" y="2925225"/>
            <a:ext cx="1223700" cy="6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best: E, 2.2</a:t>
            </a:r>
            <a:endParaRPr/>
          </a:p>
        </p:txBody>
      </p:sp>
      <p:sp>
        <p:nvSpPr>
          <p:cNvPr id="683" name="Google Shape;683;p18"/>
          <p:cNvSpPr/>
          <p:nvPr/>
        </p:nvSpPr>
        <p:spPr>
          <a:xfrm>
            <a:off x="5386400" y="2007400"/>
            <a:ext cx="3629100" cy="28947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84" name="Google Shape;684;p18"/>
          <p:cNvCxnSpPr/>
          <p:nvPr/>
        </p:nvCxnSpPr>
        <p:spPr>
          <a:xfrm rot="10800000">
            <a:off x="7588925" y="3334849"/>
            <a:ext cx="13281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85" name="Google Shape;685;p18"/>
          <p:cNvCxnSpPr/>
          <p:nvPr/>
        </p:nvCxnSpPr>
        <p:spPr>
          <a:xfrm>
            <a:off x="5475025" y="2861950"/>
            <a:ext cx="10521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86" name="Google Shape;686;p18"/>
          <p:cNvCxnSpPr/>
          <p:nvPr/>
        </p:nvCxnSpPr>
        <p:spPr>
          <a:xfrm rot="10800000">
            <a:off x="6495250" y="3819800"/>
            <a:ext cx="10908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7" name="Google Shape;687;p18"/>
          <p:cNvCxnSpPr/>
          <p:nvPr/>
        </p:nvCxnSpPr>
        <p:spPr>
          <a:xfrm>
            <a:off x="6527000" y="2081225"/>
            <a:ext cx="0" cy="27699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688" name="Google Shape;688;p18"/>
          <p:cNvSpPr/>
          <p:nvPr/>
        </p:nvSpPr>
        <p:spPr>
          <a:xfrm>
            <a:off x="6345706" y="3635856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689" name="Google Shape;689;p18"/>
          <p:cNvSpPr txBox="1"/>
          <p:nvPr/>
        </p:nvSpPr>
        <p:spPr>
          <a:xfrm>
            <a:off x="6552825" y="3906501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 b="1">
                <a:solidFill>
                  <a:srgbClr val="FF0000"/>
                </a:solidFill>
              </a:rPr>
              <a:t>2</a:t>
            </a:r>
            <a:r>
              <a:rPr lang="en"/>
              <a:t>, 3)</a:t>
            </a:r>
            <a:endParaRPr/>
          </a:p>
        </p:txBody>
      </p:sp>
      <p:cxnSp>
        <p:nvCxnSpPr>
          <p:cNvPr id="690" name="Google Shape;690;p18"/>
          <p:cNvCxnSpPr/>
          <p:nvPr/>
        </p:nvCxnSpPr>
        <p:spPr>
          <a:xfrm rot="10800000">
            <a:off x="6532850" y="4275800"/>
            <a:ext cx="24183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691" name="Google Shape;691;p18"/>
          <p:cNvSpPr/>
          <p:nvPr/>
        </p:nvSpPr>
        <p:spPr>
          <a:xfrm>
            <a:off x="7409781" y="4104656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692" name="Google Shape;692;p18"/>
          <p:cNvSpPr txBox="1"/>
          <p:nvPr/>
        </p:nvSpPr>
        <p:spPr>
          <a:xfrm>
            <a:off x="7598700" y="4395301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(4, </a:t>
            </a:r>
            <a:r>
              <a:rPr lang="en" b="1">
                <a:solidFill>
                  <a:srgbClr val="0000FF"/>
                </a:solidFill>
              </a:rPr>
              <a:t>2</a:t>
            </a:r>
            <a:r>
              <a:rPr lang="en"/>
              <a:t>)</a:t>
            </a:r>
            <a:endParaRPr/>
          </a:p>
        </p:txBody>
      </p:sp>
      <p:sp>
        <p:nvSpPr>
          <p:cNvPr id="693" name="Google Shape;693;p18"/>
          <p:cNvSpPr txBox="1"/>
          <p:nvPr/>
        </p:nvSpPr>
        <p:spPr>
          <a:xfrm>
            <a:off x="7564573" y="2282824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 b="1">
                <a:solidFill>
                  <a:srgbClr val="FF0000"/>
                </a:solidFill>
              </a:rPr>
              <a:t>4</a:t>
            </a:r>
            <a:r>
              <a:rPr lang="en"/>
              <a:t>, 5)</a:t>
            </a:r>
            <a:endParaRPr/>
          </a:p>
        </p:txBody>
      </p:sp>
      <p:cxnSp>
        <p:nvCxnSpPr>
          <p:cNvPr id="694" name="Google Shape;694;p18"/>
          <p:cNvCxnSpPr>
            <a:endCxn id="691" idx="0"/>
          </p:cNvCxnSpPr>
          <p:nvPr/>
        </p:nvCxnSpPr>
        <p:spPr>
          <a:xfrm>
            <a:off x="7583931" y="2125556"/>
            <a:ext cx="0" cy="19791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695" name="Google Shape;695;p18"/>
          <p:cNvSpPr/>
          <p:nvPr/>
        </p:nvSpPr>
        <p:spPr>
          <a:xfrm>
            <a:off x="7409781" y="2695656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696" name="Google Shape;696;p18"/>
          <p:cNvSpPr/>
          <p:nvPr/>
        </p:nvSpPr>
        <p:spPr>
          <a:xfrm>
            <a:off x="6881320" y="3634990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697" name="Google Shape;697;p18"/>
          <p:cNvSpPr txBox="1"/>
          <p:nvPr/>
        </p:nvSpPr>
        <p:spPr>
          <a:xfrm>
            <a:off x="6881325" y="3305375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(3, </a:t>
            </a:r>
            <a:r>
              <a:rPr lang="en" b="1">
                <a:solidFill>
                  <a:srgbClr val="0000FF"/>
                </a:solidFill>
              </a:rPr>
              <a:t>3</a:t>
            </a:r>
            <a:r>
              <a:rPr lang="en"/>
              <a:t>)</a:t>
            </a:r>
            <a:endParaRPr/>
          </a:p>
        </p:txBody>
      </p:sp>
      <p:sp>
        <p:nvSpPr>
          <p:cNvPr id="698" name="Google Shape;698;p18"/>
          <p:cNvSpPr/>
          <p:nvPr/>
        </p:nvSpPr>
        <p:spPr>
          <a:xfrm>
            <a:off x="5827720" y="2695657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699" name="Google Shape;699;p18"/>
          <p:cNvSpPr txBox="1"/>
          <p:nvPr/>
        </p:nvSpPr>
        <p:spPr>
          <a:xfrm>
            <a:off x="5398825" y="2336850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(1, </a:t>
            </a:r>
            <a:r>
              <a:rPr lang="en" b="1">
                <a:solidFill>
                  <a:srgbClr val="0000FF"/>
                </a:solidFill>
              </a:rPr>
              <a:t>5</a:t>
            </a:r>
            <a:r>
              <a:rPr lang="en"/>
              <a:t>)</a:t>
            </a:r>
            <a:endParaRPr/>
          </a:p>
        </p:txBody>
      </p:sp>
      <p:sp>
        <p:nvSpPr>
          <p:cNvPr id="700" name="Google Shape;700;p18"/>
          <p:cNvSpPr/>
          <p:nvPr/>
        </p:nvSpPr>
        <p:spPr>
          <a:xfrm>
            <a:off x="7408878" y="3165323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701" name="Google Shape;701;p18"/>
          <p:cNvSpPr txBox="1"/>
          <p:nvPr/>
        </p:nvSpPr>
        <p:spPr>
          <a:xfrm>
            <a:off x="7710598" y="3010996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(4, </a:t>
            </a:r>
            <a:r>
              <a:rPr lang="en" b="1">
                <a:solidFill>
                  <a:srgbClr val="0000FF"/>
                </a:solidFill>
              </a:rPr>
              <a:t>4</a:t>
            </a:r>
            <a:r>
              <a:rPr lang="en"/>
              <a:t>)</a:t>
            </a:r>
            <a:endParaRPr/>
          </a:p>
        </p:txBody>
      </p:sp>
      <p:pic>
        <p:nvPicPr>
          <p:cNvPr id="702" name="Google Shape;7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4470" y="2063976"/>
            <a:ext cx="131651" cy="131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3" name="Google Shape;703;p18"/>
          <p:cNvCxnSpPr>
            <a:endCxn id="702" idx="2"/>
          </p:cNvCxnSpPr>
          <p:nvPr/>
        </p:nvCxnSpPr>
        <p:spPr>
          <a:xfrm rot="10800000" flipH="1">
            <a:off x="5070495" y="2195627"/>
            <a:ext cx="559800" cy="22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04" name="Google Shape;704;p18"/>
          <p:cNvSpPr txBox="1"/>
          <p:nvPr/>
        </p:nvSpPr>
        <p:spPr>
          <a:xfrm>
            <a:off x="4496875" y="2275525"/>
            <a:ext cx="7215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(0, 7)</a:t>
            </a:r>
            <a:endParaRPr/>
          </a:p>
        </p:txBody>
      </p:sp>
      <p:sp>
        <p:nvSpPr>
          <p:cNvPr id="705" name="Google Shape;705;p18"/>
          <p:cNvSpPr/>
          <p:nvPr/>
        </p:nvSpPr>
        <p:spPr>
          <a:xfrm>
            <a:off x="5394475" y="2009125"/>
            <a:ext cx="1126200" cy="852900"/>
          </a:xfrm>
          <a:prstGeom prst="rect">
            <a:avLst/>
          </a:prstGeom>
          <a:solidFill>
            <a:srgbClr val="0031FF">
              <a:alpha val="3923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06" name="Google Shape;7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1727" y="2115194"/>
            <a:ext cx="439051" cy="43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19"/>
          <p:cNvSpPr/>
          <p:nvPr/>
        </p:nvSpPr>
        <p:spPr>
          <a:xfrm>
            <a:off x="5394475" y="2861950"/>
            <a:ext cx="1126200" cy="2040300"/>
          </a:xfrm>
          <a:prstGeom prst="rect">
            <a:avLst/>
          </a:prstGeom>
          <a:solidFill>
            <a:srgbClr val="0031FF">
              <a:alpha val="3923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12" name="Google Shape;712;p19"/>
          <p:cNvCxnSpPr/>
          <p:nvPr/>
        </p:nvCxnSpPr>
        <p:spPr>
          <a:xfrm rot="10800000">
            <a:off x="397300" y="1873350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3" name="Google Shape;713;p19"/>
          <p:cNvCxnSpPr/>
          <p:nvPr/>
        </p:nvCxnSpPr>
        <p:spPr>
          <a:xfrm rot="10800000">
            <a:off x="1741625" y="3332625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4" name="Google Shape;714;p19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K-d Nearest Demo</a:t>
            </a:r>
            <a:endParaRPr/>
          </a:p>
        </p:txBody>
      </p:sp>
      <p:sp>
        <p:nvSpPr>
          <p:cNvPr id="715" name="Google Shape;715;p19"/>
          <p:cNvSpPr txBox="1">
            <a:spLocks noGrp="1"/>
          </p:cNvSpPr>
          <p:nvPr>
            <p:ph type="body" idx="1"/>
          </p:nvPr>
        </p:nvSpPr>
        <p:spPr>
          <a:xfrm>
            <a:off x="3781400" y="474150"/>
            <a:ext cx="4910100" cy="12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have the k-d tree shown.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 want to find nearest((0, 7)).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Can visually see the answer is (1, 5). 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Let’s do a proper k-d tree traversal.</a:t>
            </a:r>
            <a:endParaRPr/>
          </a:p>
        </p:txBody>
      </p:sp>
      <p:cxnSp>
        <p:nvCxnSpPr>
          <p:cNvPr id="716" name="Google Shape;716;p19"/>
          <p:cNvCxnSpPr/>
          <p:nvPr/>
        </p:nvCxnSpPr>
        <p:spPr>
          <a:xfrm rot="10800000">
            <a:off x="1847100" y="820813"/>
            <a:ext cx="0" cy="692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7" name="Google Shape;717;p19"/>
          <p:cNvCxnSpPr>
            <a:endCxn id="718" idx="0"/>
          </p:cNvCxnSpPr>
          <p:nvPr/>
        </p:nvCxnSpPr>
        <p:spPr>
          <a:xfrm flipH="1">
            <a:off x="960400" y="1369812"/>
            <a:ext cx="883500" cy="285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9" name="Google Shape;719;p19"/>
          <p:cNvCxnSpPr/>
          <p:nvPr/>
        </p:nvCxnSpPr>
        <p:spPr>
          <a:xfrm>
            <a:off x="1843983" y="1369763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0" name="Google Shape;720;p19"/>
          <p:cNvSpPr txBox="1"/>
          <p:nvPr/>
        </p:nvSpPr>
        <p:spPr>
          <a:xfrm>
            <a:off x="950713" y="125838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721" name="Google Shape;721;p19"/>
          <p:cNvSpPr txBox="1"/>
          <p:nvPr/>
        </p:nvSpPr>
        <p:spPr>
          <a:xfrm>
            <a:off x="2189578" y="1303636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cxnSp>
        <p:nvCxnSpPr>
          <p:cNvPr id="722" name="Google Shape;722;p19"/>
          <p:cNvCxnSpPr/>
          <p:nvPr/>
        </p:nvCxnSpPr>
        <p:spPr>
          <a:xfrm rot="10800000">
            <a:off x="1810025" y="1883150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3" name="Google Shape;723;p19"/>
          <p:cNvCxnSpPr/>
          <p:nvPr/>
        </p:nvCxnSpPr>
        <p:spPr>
          <a:xfrm flipH="1">
            <a:off x="1854907" y="2089514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4" name="Google Shape;724;p19"/>
          <p:cNvCxnSpPr/>
          <p:nvPr/>
        </p:nvCxnSpPr>
        <p:spPr>
          <a:xfrm>
            <a:off x="2373607" y="2089514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5" name="Google Shape;725;p19"/>
          <p:cNvSpPr txBox="1"/>
          <p:nvPr/>
        </p:nvSpPr>
        <p:spPr>
          <a:xfrm>
            <a:off x="1856891" y="1988502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726" name="Google Shape;726;p19"/>
          <p:cNvSpPr txBox="1"/>
          <p:nvPr/>
        </p:nvSpPr>
        <p:spPr>
          <a:xfrm>
            <a:off x="2606402" y="1988615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cxnSp>
        <p:nvCxnSpPr>
          <p:cNvPr id="727" name="Google Shape;727;p19"/>
          <p:cNvCxnSpPr/>
          <p:nvPr/>
        </p:nvCxnSpPr>
        <p:spPr>
          <a:xfrm rot="10800000">
            <a:off x="2889148" y="2265237"/>
            <a:ext cx="0" cy="692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8" name="Google Shape;728;p19"/>
          <p:cNvCxnSpPr/>
          <p:nvPr/>
        </p:nvCxnSpPr>
        <p:spPr>
          <a:xfrm flipH="1">
            <a:off x="2367331" y="2814187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9" name="Google Shape;729;p19"/>
          <p:cNvCxnSpPr>
            <a:endCxn id="730" idx="0"/>
          </p:cNvCxnSpPr>
          <p:nvPr/>
        </p:nvCxnSpPr>
        <p:spPr>
          <a:xfrm>
            <a:off x="2896973" y="2814137"/>
            <a:ext cx="774600" cy="306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1" name="Google Shape;731;p19"/>
          <p:cNvSpPr txBox="1"/>
          <p:nvPr/>
        </p:nvSpPr>
        <p:spPr>
          <a:xfrm>
            <a:off x="2358968" y="2701000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732" name="Google Shape;732;p19"/>
          <p:cNvSpPr txBox="1"/>
          <p:nvPr/>
        </p:nvSpPr>
        <p:spPr>
          <a:xfrm>
            <a:off x="3262701" y="270098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733" name="Google Shape;733;p19"/>
          <p:cNvSpPr/>
          <p:nvPr/>
        </p:nvSpPr>
        <p:spPr>
          <a:xfrm>
            <a:off x="1951950" y="1655700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(4, </a:t>
            </a:r>
            <a:r>
              <a:rPr lang="en" b="1">
                <a:solidFill>
                  <a:srgbClr val="0000FF"/>
                </a:solidFill>
              </a:rPr>
              <a:t>2</a:t>
            </a:r>
            <a:r>
              <a:rPr lang="en"/>
              <a:t>)</a:t>
            </a:r>
            <a:endParaRPr/>
          </a:p>
        </p:txBody>
      </p:sp>
      <p:sp>
        <p:nvSpPr>
          <p:cNvPr id="734" name="Google Shape;734;p19"/>
          <p:cNvSpPr/>
          <p:nvPr/>
        </p:nvSpPr>
        <p:spPr>
          <a:xfrm>
            <a:off x="1421250" y="934475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(</a:t>
            </a:r>
            <a:r>
              <a:rPr lang="en" b="1">
                <a:solidFill>
                  <a:srgbClr val="FF0000"/>
                </a:solidFill>
              </a:rPr>
              <a:t>2</a:t>
            </a:r>
            <a:r>
              <a:rPr lang="en"/>
              <a:t>, 3)</a:t>
            </a:r>
            <a:endParaRPr/>
          </a:p>
        </p:txBody>
      </p:sp>
      <p:sp>
        <p:nvSpPr>
          <p:cNvPr id="735" name="Google Shape;735;p19"/>
          <p:cNvSpPr/>
          <p:nvPr/>
        </p:nvSpPr>
        <p:spPr>
          <a:xfrm>
            <a:off x="2501650" y="2374363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(</a:t>
            </a:r>
            <a:r>
              <a:rPr lang="en" b="1">
                <a:solidFill>
                  <a:srgbClr val="FF0000"/>
                </a:solidFill>
              </a:rPr>
              <a:t>4</a:t>
            </a:r>
            <a:r>
              <a:rPr lang="en"/>
              <a:t>, 5)</a:t>
            </a:r>
            <a:endParaRPr/>
          </a:p>
        </p:txBody>
      </p:sp>
      <p:sp>
        <p:nvSpPr>
          <p:cNvPr id="736" name="Google Shape;736;p19"/>
          <p:cNvSpPr/>
          <p:nvPr/>
        </p:nvSpPr>
        <p:spPr>
          <a:xfrm>
            <a:off x="1878875" y="3114987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 (3, </a:t>
            </a:r>
            <a:r>
              <a:rPr lang="en" b="1">
                <a:solidFill>
                  <a:srgbClr val="0000FF"/>
                </a:solidFill>
              </a:rPr>
              <a:t>3</a:t>
            </a:r>
            <a:r>
              <a:rPr lang="en"/>
              <a:t>)</a:t>
            </a:r>
            <a:endParaRPr/>
          </a:p>
        </p:txBody>
      </p:sp>
      <p:cxnSp>
        <p:nvCxnSpPr>
          <p:cNvPr id="737" name="Google Shape;737;p19"/>
          <p:cNvCxnSpPr/>
          <p:nvPr/>
        </p:nvCxnSpPr>
        <p:spPr>
          <a:xfrm flipH="1">
            <a:off x="1759205" y="3551940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8" name="Google Shape;738;p19"/>
          <p:cNvCxnSpPr/>
          <p:nvPr/>
        </p:nvCxnSpPr>
        <p:spPr>
          <a:xfrm>
            <a:off x="2277905" y="3551940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9" name="Google Shape;739;p19"/>
          <p:cNvSpPr txBox="1"/>
          <p:nvPr/>
        </p:nvSpPr>
        <p:spPr>
          <a:xfrm>
            <a:off x="1761189" y="345092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740" name="Google Shape;740;p19"/>
          <p:cNvSpPr txBox="1"/>
          <p:nvPr/>
        </p:nvSpPr>
        <p:spPr>
          <a:xfrm>
            <a:off x="2510700" y="345104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sp>
        <p:nvSpPr>
          <p:cNvPr id="718" name="Google Shape;718;p19"/>
          <p:cNvSpPr/>
          <p:nvPr/>
        </p:nvSpPr>
        <p:spPr>
          <a:xfrm>
            <a:off x="534550" y="1655712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(1, </a:t>
            </a:r>
            <a:r>
              <a:rPr lang="en" b="1">
                <a:solidFill>
                  <a:srgbClr val="0000FF"/>
                </a:solidFill>
              </a:rPr>
              <a:t>5</a:t>
            </a:r>
            <a:r>
              <a:rPr lang="en"/>
              <a:t>)</a:t>
            </a:r>
            <a:endParaRPr/>
          </a:p>
        </p:txBody>
      </p:sp>
      <p:cxnSp>
        <p:nvCxnSpPr>
          <p:cNvPr id="741" name="Google Shape;741;p19"/>
          <p:cNvCxnSpPr/>
          <p:nvPr/>
        </p:nvCxnSpPr>
        <p:spPr>
          <a:xfrm flipH="1">
            <a:off x="434357" y="2106063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2" name="Google Shape;742;p19"/>
          <p:cNvCxnSpPr/>
          <p:nvPr/>
        </p:nvCxnSpPr>
        <p:spPr>
          <a:xfrm>
            <a:off x="953057" y="2106063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3" name="Google Shape;743;p19"/>
          <p:cNvSpPr txBox="1"/>
          <p:nvPr/>
        </p:nvSpPr>
        <p:spPr>
          <a:xfrm>
            <a:off x="436341" y="200505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744" name="Google Shape;744;p19"/>
          <p:cNvSpPr txBox="1"/>
          <p:nvPr/>
        </p:nvSpPr>
        <p:spPr>
          <a:xfrm>
            <a:off x="1185852" y="2005164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cxnSp>
        <p:nvCxnSpPr>
          <p:cNvPr id="745" name="Google Shape;745;p19"/>
          <p:cNvCxnSpPr/>
          <p:nvPr/>
        </p:nvCxnSpPr>
        <p:spPr>
          <a:xfrm rot="10800000">
            <a:off x="3108473" y="3338675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0" name="Google Shape;730;p19"/>
          <p:cNvSpPr/>
          <p:nvPr/>
        </p:nvSpPr>
        <p:spPr>
          <a:xfrm>
            <a:off x="3245723" y="3121037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 (4, </a:t>
            </a:r>
            <a:r>
              <a:rPr lang="en" b="1">
                <a:solidFill>
                  <a:srgbClr val="0000FF"/>
                </a:solidFill>
              </a:rPr>
              <a:t>4</a:t>
            </a:r>
            <a:r>
              <a:rPr lang="en"/>
              <a:t>)</a:t>
            </a:r>
            <a:endParaRPr/>
          </a:p>
        </p:txBody>
      </p:sp>
      <p:cxnSp>
        <p:nvCxnSpPr>
          <p:cNvPr id="746" name="Google Shape;746;p19"/>
          <p:cNvCxnSpPr/>
          <p:nvPr/>
        </p:nvCxnSpPr>
        <p:spPr>
          <a:xfrm flipH="1">
            <a:off x="3126053" y="3557990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7" name="Google Shape;747;p19"/>
          <p:cNvCxnSpPr/>
          <p:nvPr/>
        </p:nvCxnSpPr>
        <p:spPr>
          <a:xfrm>
            <a:off x="3644753" y="3557990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8" name="Google Shape;748;p19"/>
          <p:cNvSpPr txBox="1"/>
          <p:nvPr/>
        </p:nvSpPr>
        <p:spPr>
          <a:xfrm>
            <a:off x="3128038" y="345697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749" name="Google Shape;749;p19"/>
          <p:cNvSpPr txBox="1"/>
          <p:nvPr/>
        </p:nvSpPr>
        <p:spPr>
          <a:xfrm>
            <a:off x="3877548" y="345709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sp>
        <p:nvSpPr>
          <p:cNvPr id="750" name="Google Shape;750;p19"/>
          <p:cNvSpPr txBox="1">
            <a:spLocks noGrp="1"/>
          </p:cNvSpPr>
          <p:nvPr>
            <p:ph type="body" idx="1"/>
          </p:nvPr>
        </p:nvSpPr>
        <p:spPr>
          <a:xfrm>
            <a:off x="243000" y="3655400"/>
            <a:ext cx="5090700" cy="12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nearest(E, (0, 7))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… just finished exploring the “good” child.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Could something better be on the “bad” side of the line, i.e. in </a:t>
            </a:r>
            <a:r>
              <a:rPr lang="en">
                <a:solidFill>
                  <a:srgbClr val="0000FF"/>
                </a:solidFill>
              </a:rPr>
              <a:t>E.down</a:t>
            </a:r>
            <a:r>
              <a:rPr lang="en"/>
              <a:t>?</a:t>
            </a:r>
            <a:endParaRPr/>
          </a:p>
        </p:txBody>
      </p:sp>
      <p:sp>
        <p:nvSpPr>
          <p:cNvPr id="751" name="Google Shape;751;p19"/>
          <p:cNvSpPr txBox="1"/>
          <p:nvPr/>
        </p:nvSpPr>
        <p:spPr>
          <a:xfrm>
            <a:off x="1878875" y="624002"/>
            <a:ext cx="6387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4.5</a:t>
            </a:r>
            <a:endParaRPr/>
          </a:p>
        </p:txBody>
      </p:sp>
      <p:sp>
        <p:nvSpPr>
          <p:cNvPr id="752" name="Google Shape;752;p19"/>
          <p:cNvSpPr txBox="1"/>
          <p:nvPr/>
        </p:nvSpPr>
        <p:spPr>
          <a:xfrm>
            <a:off x="458350" y="1345127"/>
            <a:ext cx="6387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2.2</a:t>
            </a:r>
            <a:endParaRPr/>
          </a:p>
        </p:txBody>
      </p:sp>
      <p:sp>
        <p:nvSpPr>
          <p:cNvPr id="753" name="Google Shape;753;p19"/>
          <p:cNvSpPr txBox="1"/>
          <p:nvPr/>
        </p:nvSpPr>
        <p:spPr>
          <a:xfrm>
            <a:off x="63375" y="2925225"/>
            <a:ext cx="1223700" cy="6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best: E, 2.2</a:t>
            </a:r>
            <a:endParaRPr/>
          </a:p>
        </p:txBody>
      </p:sp>
      <p:sp>
        <p:nvSpPr>
          <p:cNvPr id="754" name="Google Shape;754;p19"/>
          <p:cNvSpPr/>
          <p:nvPr/>
        </p:nvSpPr>
        <p:spPr>
          <a:xfrm>
            <a:off x="5386400" y="2007400"/>
            <a:ext cx="3629100" cy="28947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55" name="Google Shape;755;p19"/>
          <p:cNvCxnSpPr/>
          <p:nvPr/>
        </p:nvCxnSpPr>
        <p:spPr>
          <a:xfrm rot="10800000">
            <a:off x="7588925" y="3334849"/>
            <a:ext cx="13281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756" name="Google Shape;756;p19"/>
          <p:cNvCxnSpPr/>
          <p:nvPr/>
        </p:nvCxnSpPr>
        <p:spPr>
          <a:xfrm>
            <a:off x="5475025" y="2861950"/>
            <a:ext cx="10521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757" name="Google Shape;757;p19"/>
          <p:cNvCxnSpPr/>
          <p:nvPr/>
        </p:nvCxnSpPr>
        <p:spPr>
          <a:xfrm rot="10800000">
            <a:off x="6495250" y="3819800"/>
            <a:ext cx="10908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8" name="Google Shape;758;p19"/>
          <p:cNvCxnSpPr/>
          <p:nvPr/>
        </p:nvCxnSpPr>
        <p:spPr>
          <a:xfrm>
            <a:off x="6527000" y="2081225"/>
            <a:ext cx="0" cy="27699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759" name="Google Shape;759;p19"/>
          <p:cNvSpPr/>
          <p:nvPr/>
        </p:nvSpPr>
        <p:spPr>
          <a:xfrm>
            <a:off x="6345706" y="3635856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760" name="Google Shape;760;p19"/>
          <p:cNvSpPr txBox="1"/>
          <p:nvPr/>
        </p:nvSpPr>
        <p:spPr>
          <a:xfrm>
            <a:off x="6552825" y="3906501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 b="1">
                <a:solidFill>
                  <a:srgbClr val="FF0000"/>
                </a:solidFill>
              </a:rPr>
              <a:t>2</a:t>
            </a:r>
            <a:r>
              <a:rPr lang="en"/>
              <a:t>, 3)</a:t>
            </a:r>
            <a:endParaRPr/>
          </a:p>
        </p:txBody>
      </p:sp>
      <p:cxnSp>
        <p:nvCxnSpPr>
          <p:cNvPr id="761" name="Google Shape;761;p19"/>
          <p:cNvCxnSpPr/>
          <p:nvPr/>
        </p:nvCxnSpPr>
        <p:spPr>
          <a:xfrm rot="10800000">
            <a:off x="6532850" y="4275800"/>
            <a:ext cx="24183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762" name="Google Shape;762;p19"/>
          <p:cNvSpPr/>
          <p:nvPr/>
        </p:nvSpPr>
        <p:spPr>
          <a:xfrm>
            <a:off x="7409781" y="4104656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763" name="Google Shape;763;p19"/>
          <p:cNvSpPr txBox="1"/>
          <p:nvPr/>
        </p:nvSpPr>
        <p:spPr>
          <a:xfrm>
            <a:off x="7598700" y="4395301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(4, </a:t>
            </a:r>
            <a:r>
              <a:rPr lang="en" b="1">
                <a:solidFill>
                  <a:srgbClr val="0000FF"/>
                </a:solidFill>
              </a:rPr>
              <a:t>2</a:t>
            </a:r>
            <a:r>
              <a:rPr lang="en"/>
              <a:t>)</a:t>
            </a:r>
            <a:endParaRPr/>
          </a:p>
        </p:txBody>
      </p:sp>
      <p:sp>
        <p:nvSpPr>
          <p:cNvPr id="764" name="Google Shape;764;p19"/>
          <p:cNvSpPr txBox="1"/>
          <p:nvPr/>
        </p:nvSpPr>
        <p:spPr>
          <a:xfrm>
            <a:off x="7564573" y="2282824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 b="1">
                <a:solidFill>
                  <a:srgbClr val="FF0000"/>
                </a:solidFill>
              </a:rPr>
              <a:t>4</a:t>
            </a:r>
            <a:r>
              <a:rPr lang="en"/>
              <a:t>, 5)</a:t>
            </a:r>
            <a:endParaRPr/>
          </a:p>
        </p:txBody>
      </p:sp>
      <p:cxnSp>
        <p:nvCxnSpPr>
          <p:cNvPr id="765" name="Google Shape;765;p19"/>
          <p:cNvCxnSpPr>
            <a:endCxn id="762" idx="0"/>
          </p:cNvCxnSpPr>
          <p:nvPr/>
        </p:nvCxnSpPr>
        <p:spPr>
          <a:xfrm>
            <a:off x="7583931" y="2125556"/>
            <a:ext cx="0" cy="19791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766" name="Google Shape;766;p19"/>
          <p:cNvSpPr/>
          <p:nvPr/>
        </p:nvSpPr>
        <p:spPr>
          <a:xfrm>
            <a:off x="7409781" y="2695656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767" name="Google Shape;767;p19"/>
          <p:cNvSpPr/>
          <p:nvPr/>
        </p:nvSpPr>
        <p:spPr>
          <a:xfrm>
            <a:off x="6881320" y="3634990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768" name="Google Shape;768;p19"/>
          <p:cNvSpPr txBox="1"/>
          <p:nvPr/>
        </p:nvSpPr>
        <p:spPr>
          <a:xfrm>
            <a:off x="6881325" y="3305375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(3, </a:t>
            </a:r>
            <a:r>
              <a:rPr lang="en" b="1">
                <a:solidFill>
                  <a:srgbClr val="0000FF"/>
                </a:solidFill>
              </a:rPr>
              <a:t>3</a:t>
            </a:r>
            <a:r>
              <a:rPr lang="en"/>
              <a:t>)</a:t>
            </a:r>
            <a:endParaRPr/>
          </a:p>
        </p:txBody>
      </p:sp>
      <p:sp>
        <p:nvSpPr>
          <p:cNvPr id="769" name="Google Shape;769;p19"/>
          <p:cNvSpPr/>
          <p:nvPr/>
        </p:nvSpPr>
        <p:spPr>
          <a:xfrm>
            <a:off x="5827720" y="2695657"/>
            <a:ext cx="348300" cy="348300"/>
          </a:xfrm>
          <a:prstGeom prst="rect">
            <a:avLst/>
          </a:prstGeom>
          <a:solidFill>
            <a:srgbClr val="CCCCCC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770" name="Google Shape;770;p19"/>
          <p:cNvSpPr txBox="1"/>
          <p:nvPr/>
        </p:nvSpPr>
        <p:spPr>
          <a:xfrm>
            <a:off x="5398825" y="2336850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(1, </a:t>
            </a:r>
            <a:r>
              <a:rPr lang="en" b="1">
                <a:solidFill>
                  <a:srgbClr val="0000FF"/>
                </a:solidFill>
              </a:rPr>
              <a:t>5</a:t>
            </a:r>
            <a:r>
              <a:rPr lang="en"/>
              <a:t>)</a:t>
            </a:r>
            <a:endParaRPr/>
          </a:p>
        </p:txBody>
      </p:sp>
      <p:sp>
        <p:nvSpPr>
          <p:cNvPr id="771" name="Google Shape;771;p19"/>
          <p:cNvSpPr/>
          <p:nvPr/>
        </p:nvSpPr>
        <p:spPr>
          <a:xfrm>
            <a:off x="7408878" y="3165323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772" name="Google Shape;772;p19"/>
          <p:cNvSpPr txBox="1"/>
          <p:nvPr/>
        </p:nvSpPr>
        <p:spPr>
          <a:xfrm>
            <a:off x="7710598" y="3010996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(4, </a:t>
            </a:r>
            <a:r>
              <a:rPr lang="en" b="1">
                <a:solidFill>
                  <a:srgbClr val="0000FF"/>
                </a:solidFill>
              </a:rPr>
              <a:t>4</a:t>
            </a:r>
            <a:r>
              <a:rPr lang="en"/>
              <a:t>)</a:t>
            </a:r>
            <a:endParaRPr/>
          </a:p>
        </p:txBody>
      </p:sp>
      <p:pic>
        <p:nvPicPr>
          <p:cNvPr id="773" name="Google Shape;7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4470" y="2063976"/>
            <a:ext cx="131651" cy="131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74" name="Google Shape;774;p19"/>
          <p:cNvCxnSpPr>
            <a:endCxn id="773" idx="2"/>
          </p:cNvCxnSpPr>
          <p:nvPr/>
        </p:nvCxnSpPr>
        <p:spPr>
          <a:xfrm rot="10800000" flipH="1">
            <a:off x="5070495" y="2195627"/>
            <a:ext cx="559800" cy="22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75" name="Google Shape;775;p19"/>
          <p:cNvSpPr txBox="1"/>
          <p:nvPr/>
        </p:nvSpPr>
        <p:spPr>
          <a:xfrm>
            <a:off x="4496875" y="2275525"/>
            <a:ext cx="7215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(0, 7)</a:t>
            </a:r>
            <a:endParaRPr/>
          </a:p>
        </p:txBody>
      </p:sp>
      <p:sp>
        <p:nvSpPr>
          <p:cNvPr id="776" name="Google Shape;776;p19"/>
          <p:cNvSpPr txBox="1"/>
          <p:nvPr/>
        </p:nvSpPr>
        <p:spPr>
          <a:xfrm>
            <a:off x="5333638" y="3956437"/>
            <a:ext cx="1242300" cy="10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Anything useful on the bad side?</a:t>
            </a:r>
            <a:endParaRPr/>
          </a:p>
        </p:txBody>
      </p:sp>
      <p:pic>
        <p:nvPicPr>
          <p:cNvPr id="777" name="Google Shape;77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1727" y="2115194"/>
            <a:ext cx="439051" cy="43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20"/>
          <p:cNvSpPr/>
          <p:nvPr/>
        </p:nvSpPr>
        <p:spPr>
          <a:xfrm>
            <a:off x="5394475" y="2861950"/>
            <a:ext cx="1126200" cy="2040300"/>
          </a:xfrm>
          <a:prstGeom prst="rect">
            <a:avLst/>
          </a:prstGeom>
          <a:solidFill>
            <a:srgbClr val="0031FF">
              <a:alpha val="3923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83" name="Google Shape;783;p20"/>
          <p:cNvCxnSpPr/>
          <p:nvPr/>
        </p:nvCxnSpPr>
        <p:spPr>
          <a:xfrm rot="10800000">
            <a:off x="397300" y="1873350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4" name="Google Shape;784;p20"/>
          <p:cNvCxnSpPr/>
          <p:nvPr/>
        </p:nvCxnSpPr>
        <p:spPr>
          <a:xfrm rot="10800000">
            <a:off x="1741625" y="3332625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5" name="Google Shape;785;p20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K-d Nearest Demo</a:t>
            </a:r>
            <a:endParaRPr/>
          </a:p>
        </p:txBody>
      </p:sp>
      <p:sp>
        <p:nvSpPr>
          <p:cNvPr id="786" name="Google Shape;786;p20"/>
          <p:cNvSpPr txBox="1">
            <a:spLocks noGrp="1"/>
          </p:cNvSpPr>
          <p:nvPr>
            <p:ph type="body" idx="1"/>
          </p:nvPr>
        </p:nvSpPr>
        <p:spPr>
          <a:xfrm>
            <a:off x="3781400" y="474150"/>
            <a:ext cx="4910100" cy="12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have the k-d tree shown.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 want to find nearest((0, 7)).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Can visually see the answer is (1, 5). 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Let’s do a proper k-d tree traversal.</a:t>
            </a:r>
            <a:endParaRPr/>
          </a:p>
        </p:txBody>
      </p:sp>
      <p:cxnSp>
        <p:nvCxnSpPr>
          <p:cNvPr id="787" name="Google Shape;787;p20"/>
          <p:cNvCxnSpPr/>
          <p:nvPr/>
        </p:nvCxnSpPr>
        <p:spPr>
          <a:xfrm rot="10800000">
            <a:off x="1847100" y="820813"/>
            <a:ext cx="0" cy="692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8" name="Google Shape;788;p20"/>
          <p:cNvCxnSpPr>
            <a:endCxn id="789" idx="0"/>
          </p:cNvCxnSpPr>
          <p:nvPr/>
        </p:nvCxnSpPr>
        <p:spPr>
          <a:xfrm flipH="1">
            <a:off x="960400" y="1369812"/>
            <a:ext cx="883500" cy="285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0" name="Google Shape;790;p20"/>
          <p:cNvCxnSpPr/>
          <p:nvPr/>
        </p:nvCxnSpPr>
        <p:spPr>
          <a:xfrm>
            <a:off x="1843983" y="1369763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1" name="Google Shape;791;p20"/>
          <p:cNvSpPr txBox="1"/>
          <p:nvPr/>
        </p:nvSpPr>
        <p:spPr>
          <a:xfrm>
            <a:off x="950713" y="125838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792" name="Google Shape;792;p20"/>
          <p:cNvSpPr txBox="1"/>
          <p:nvPr/>
        </p:nvSpPr>
        <p:spPr>
          <a:xfrm>
            <a:off x="2189578" y="1303636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cxnSp>
        <p:nvCxnSpPr>
          <p:cNvPr id="793" name="Google Shape;793;p20"/>
          <p:cNvCxnSpPr/>
          <p:nvPr/>
        </p:nvCxnSpPr>
        <p:spPr>
          <a:xfrm rot="10800000">
            <a:off x="1810025" y="1883150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4" name="Google Shape;794;p20"/>
          <p:cNvCxnSpPr/>
          <p:nvPr/>
        </p:nvCxnSpPr>
        <p:spPr>
          <a:xfrm flipH="1">
            <a:off x="1854907" y="2089514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5" name="Google Shape;795;p20"/>
          <p:cNvCxnSpPr/>
          <p:nvPr/>
        </p:nvCxnSpPr>
        <p:spPr>
          <a:xfrm>
            <a:off x="2373607" y="2089514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6" name="Google Shape;796;p20"/>
          <p:cNvSpPr txBox="1"/>
          <p:nvPr/>
        </p:nvSpPr>
        <p:spPr>
          <a:xfrm>
            <a:off x="1856891" y="1988502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797" name="Google Shape;797;p20"/>
          <p:cNvSpPr txBox="1"/>
          <p:nvPr/>
        </p:nvSpPr>
        <p:spPr>
          <a:xfrm>
            <a:off x="2606402" y="1988615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cxnSp>
        <p:nvCxnSpPr>
          <p:cNvPr id="798" name="Google Shape;798;p20"/>
          <p:cNvCxnSpPr/>
          <p:nvPr/>
        </p:nvCxnSpPr>
        <p:spPr>
          <a:xfrm rot="10800000">
            <a:off x="2889148" y="2265237"/>
            <a:ext cx="0" cy="692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9" name="Google Shape;799;p20"/>
          <p:cNvCxnSpPr/>
          <p:nvPr/>
        </p:nvCxnSpPr>
        <p:spPr>
          <a:xfrm flipH="1">
            <a:off x="2367331" y="2814187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0" name="Google Shape;800;p20"/>
          <p:cNvCxnSpPr>
            <a:endCxn id="801" idx="0"/>
          </p:cNvCxnSpPr>
          <p:nvPr/>
        </p:nvCxnSpPr>
        <p:spPr>
          <a:xfrm>
            <a:off x="2896973" y="2814137"/>
            <a:ext cx="774600" cy="306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2" name="Google Shape;802;p20"/>
          <p:cNvSpPr txBox="1"/>
          <p:nvPr/>
        </p:nvSpPr>
        <p:spPr>
          <a:xfrm>
            <a:off x="2358968" y="2701000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803" name="Google Shape;803;p20"/>
          <p:cNvSpPr txBox="1"/>
          <p:nvPr/>
        </p:nvSpPr>
        <p:spPr>
          <a:xfrm>
            <a:off x="3262701" y="270098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804" name="Google Shape;804;p20"/>
          <p:cNvSpPr/>
          <p:nvPr/>
        </p:nvSpPr>
        <p:spPr>
          <a:xfrm>
            <a:off x="1951950" y="1655700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(4,</a:t>
            </a:r>
            <a:r>
              <a:rPr lang="en" b="1"/>
              <a:t> </a:t>
            </a:r>
            <a:r>
              <a:rPr lang="en" b="1">
                <a:solidFill>
                  <a:srgbClr val="0000FF"/>
                </a:solidFill>
              </a:rPr>
              <a:t>2</a:t>
            </a:r>
            <a:r>
              <a:rPr lang="en"/>
              <a:t>)</a:t>
            </a:r>
            <a:endParaRPr/>
          </a:p>
        </p:txBody>
      </p:sp>
      <p:sp>
        <p:nvSpPr>
          <p:cNvPr id="805" name="Google Shape;805;p20"/>
          <p:cNvSpPr/>
          <p:nvPr/>
        </p:nvSpPr>
        <p:spPr>
          <a:xfrm>
            <a:off x="1421250" y="934475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(</a:t>
            </a:r>
            <a:r>
              <a:rPr lang="en" b="1">
                <a:solidFill>
                  <a:srgbClr val="FF0000"/>
                </a:solidFill>
              </a:rPr>
              <a:t>2</a:t>
            </a:r>
            <a:r>
              <a:rPr lang="en"/>
              <a:t>, 3)</a:t>
            </a:r>
            <a:endParaRPr/>
          </a:p>
        </p:txBody>
      </p:sp>
      <p:sp>
        <p:nvSpPr>
          <p:cNvPr id="806" name="Google Shape;806;p20"/>
          <p:cNvSpPr/>
          <p:nvPr/>
        </p:nvSpPr>
        <p:spPr>
          <a:xfrm>
            <a:off x="2501650" y="2374363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(</a:t>
            </a:r>
            <a:r>
              <a:rPr lang="en" b="1">
                <a:solidFill>
                  <a:srgbClr val="FF0000"/>
                </a:solidFill>
              </a:rPr>
              <a:t>4</a:t>
            </a:r>
            <a:r>
              <a:rPr lang="en"/>
              <a:t>, 5)</a:t>
            </a:r>
            <a:endParaRPr/>
          </a:p>
        </p:txBody>
      </p:sp>
      <p:sp>
        <p:nvSpPr>
          <p:cNvPr id="807" name="Google Shape;807;p20"/>
          <p:cNvSpPr/>
          <p:nvPr/>
        </p:nvSpPr>
        <p:spPr>
          <a:xfrm>
            <a:off x="1878875" y="3114987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 (3, </a:t>
            </a:r>
            <a:r>
              <a:rPr lang="en" b="1">
                <a:solidFill>
                  <a:srgbClr val="0000FF"/>
                </a:solidFill>
              </a:rPr>
              <a:t>3</a:t>
            </a:r>
            <a:r>
              <a:rPr lang="en"/>
              <a:t>)</a:t>
            </a:r>
            <a:endParaRPr/>
          </a:p>
        </p:txBody>
      </p:sp>
      <p:cxnSp>
        <p:nvCxnSpPr>
          <p:cNvPr id="808" name="Google Shape;808;p20"/>
          <p:cNvCxnSpPr/>
          <p:nvPr/>
        </p:nvCxnSpPr>
        <p:spPr>
          <a:xfrm flipH="1">
            <a:off x="1759205" y="3551940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9" name="Google Shape;809;p20"/>
          <p:cNvCxnSpPr/>
          <p:nvPr/>
        </p:nvCxnSpPr>
        <p:spPr>
          <a:xfrm>
            <a:off x="2277905" y="3551940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0" name="Google Shape;810;p20"/>
          <p:cNvSpPr txBox="1"/>
          <p:nvPr/>
        </p:nvSpPr>
        <p:spPr>
          <a:xfrm>
            <a:off x="1761189" y="345092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811" name="Google Shape;811;p20"/>
          <p:cNvSpPr txBox="1"/>
          <p:nvPr/>
        </p:nvSpPr>
        <p:spPr>
          <a:xfrm>
            <a:off x="2510700" y="345104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sp>
        <p:nvSpPr>
          <p:cNvPr id="789" name="Google Shape;789;p20"/>
          <p:cNvSpPr/>
          <p:nvPr/>
        </p:nvSpPr>
        <p:spPr>
          <a:xfrm>
            <a:off x="534550" y="1655712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(1, </a:t>
            </a:r>
            <a:r>
              <a:rPr lang="en" b="1">
                <a:solidFill>
                  <a:srgbClr val="0000FF"/>
                </a:solidFill>
              </a:rPr>
              <a:t>5</a:t>
            </a:r>
            <a:r>
              <a:rPr lang="en"/>
              <a:t>)</a:t>
            </a:r>
            <a:endParaRPr/>
          </a:p>
        </p:txBody>
      </p:sp>
      <p:cxnSp>
        <p:nvCxnSpPr>
          <p:cNvPr id="812" name="Google Shape;812;p20"/>
          <p:cNvCxnSpPr/>
          <p:nvPr/>
        </p:nvCxnSpPr>
        <p:spPr>
          <a:xfrm flipH="1">
            <a:off x="434357" y="2106063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3" name="Google Shape;813;p20"/>
          <p:cNvCxnSpPr/>
          <p:nvPr/>
        </p:nvCxnSpPr>
        <p:spPr>
          <a:xfrm>
            <a:off x="953057" y="2106063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4" name="Google Shape;814;p20"/>
          <p:cNvSpPr txBox="1"/>
          <p:nvPr/>
        </p:nvSpPr>
        <p:spPr>
          <a:xfrm>
            <a:off x="436341" y="200505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815" name="Google Shape;815;p20"/>
          <p:cNvSpPr txBox="1"/>
          <p:nvPr/>
        </p:nvSpPr>
        <p:spPr>
          <a:xfrm>
            <a:off x="1185852" y="2005164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cxnSp>
        <p:nvCxnSpPr>
          <p:cNvPr id="816" name="Google Shape;816;p20"/>
          <p:cNvCxnSpPr/>
          <p:nvPr/>
        </p:nvCxnSpPr>
        <p:spPr>
          <a:xfrm rot="10800000">
            <a:off x="3108473" y="3338675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1" name="Google Shape;801;p20"/>
          <p:cNvSpPr/>
          <p:nvPr/>
        </p:nvSpPr>
        <p:spPr>
          <a:xfrm>
            <a:off x="3245723" y="3121037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 (4, </a:t>
            </a:r>
            <a:r>
              <a:rPr lang="en" b="1">
                <a:solidFill>
                  <a:srgbClr val="0000FF"/>
                </a:solidFill>
              </a:rPr>
              <a:t>4</a:t>
            </a:r>
            <a:r>
              <a:rPr lang="en"/>
              <a:t>)</a:t>
            </a:r>
            <a:endParaRPr/>
          </a:p>
        </p:txBody>
      </p:sp>
      <p:cxnSp>
        <p:nvCxnSpPr>
          <p:cNvPr id="817" name="Google Shape;817;p20"/>
          <p:cNvCxnSpPr/>
          <p:nvPr/>
        </p:nvCxnSpPr>
        <p:spPr>
          <a:xfrm flipH="1">
            <a:off x="3126053" y="3557990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8" name="Google Shape;818;p20"/>
          <p:cNvCxnSpPr/>
          <p:nvPr/>
        </p:nvCxnSpPr>
        <p:spPr>
          <a:xfrm>
            <a:off x="3644753" y="3557990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9" name="Google Shape;819;p20"/>
          <p:cNvSpPr txBox="1"/>
          <p:nvPr/>
        </p:nvSpPr>
        <p:spPr>
          <a:xfrm>
            <a:off x="3128038" y="345697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820" name="Google Shape;820;p20"/>
          <p:cNvSpPr txBox="1"/>
          <p:nvPr/>
        </p:nvSpPr>
        <p:spPr>
          <a:xfrm>
            <a:off x="3877548" y="345709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sp>
        <p:nvSpPr>
          <p:cNvPr id="821" name="Google Shape;821;p20"/>
          <p:cNvSpPr txBox="1"/>
          <p:nvPr/>
        </p:nvSpPr>
        <p:spPr>
          <a:xfrm>
            <a:off x="1878875" y="624002"/>
            <a:ext cx="6387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4.5</a:t>
            </a:r>
            <a:endParaRPr/>
          </a:p>
        </p:txBody>
      </p:sp>
      <p:sp>
        <p:nvSpPr>
          <p:cNvPr id="822" name="Google Shape;822;p20"/>
          <p:cNvSpPr txBox="1"/>
          <p:nvPr/>
        </p:nvSpPr>
        <p:spPr>
          <a:xfrm>
            <a:off x="458350" y="1345127"/>
            <a:ext cx="6387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2.2</a:t>
            </a:r>
            <a:endParaRPr/>
          </a:p>
        </p:txBody>
      </p:sp>
      <p:sp>
        <p:nvSpPr>
          <p:cNvPr id="823" name="Google Shape;823;p20"/>
          <p:cNvSpPr txBox="1"/>
          <p:nvPr/>
        </p:nvSpPr>
        <p:spPr>
          <a:xfrm>
            <a:off x="63375" y="2925225"/>
            <a:ext cx="1223700" cy="6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best: E, 2.2</a:t>
            </a:r>
            <a:endParaRPr/>
          </a:p>
        </p:txBody>
      </p:sp>
      <p:sp>
        <p:nvSpPr>
          <p:cNvPr id="824" name="Google Shape;824;p20"/>
          <p:cNvSpPr/>
          <p:nvPr/>
        </p:nvSpPr>
        <p:spPr>
          <a:xfrm>
            <a:off x="5386400" y="2007400"/>
            <a:ext cx="3629100" cy="28947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25" name="Google Shape;825;p20"/>
          <p:cNvCxnSpPr/>
          <p:nvPr/>
        </p:nvCxnSpPr>
        <p:spPr>
          <a:xfrm rot="10800000">
            <a:off x="7588925" y="3334849"/>
            <a:ext cx="13281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826" name="Google Shape;826;p20"/>
          <p:cNvCxnSpPr/>
          <p:nvPr/>
        </p:nvCxnSpPr>
        <p:spPr>
          <a:xfrm>
            <a:off x="5475025" y="2861950"/>
            <a:ext cx="10521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827" name="Google Shape;827;p20"/>
          <p:cNvCxnSpPr/>
          <p:nvPr/>
        </p:nvCxnSpPr>
        <p:spPr>
          <a:xfrm rot="10800000">
            <a:off x="6495250" y="3819800"/>
            <a:ext cx="10908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8" name="Google Shape;828;p20"/>
          <p:cNvCxnSpPr/>
          <p:nvPr/>
        </p:nvCxnSpPr>
        <p:spPr>
          <a:xfrm>
            <a:off x="6527000" y="2081225"/>
            <a:ext cx="0" cy="27699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829" name="Google Shape;829;p20"/>
          <p:cNvSpPr/>
          <p:nvPr/>
        </p:nvSpPr>
        <p:spPr>
          <a:xfrm>
            <a:off x="6345706" y="3635856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830" name="Google Shape;830;p20"/>
          <p:cNvSpPr txBox="1"/>
          <p:nvPr/>
        </p:nvSpPr>
        <p:spPr>
          <a:xfrm>
            <a:off x="6552825" y="3906501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 b="1">
                <a:solidFill>
                  <a:srgbClr val="FF0000"/>
                </a:solidFill>
              </a:rPr>
              <a:t>2</a:t>
            </a:r>
            <a:r>
              <a:rPr lang="en"/>
              <a:t>, 3)</a:t>
            </a:r>
            <a:endParaRPr/>
          </a:p>
        </p:txBody>
      </p:sp>
      <p:cxnSp>
        <p:nvCxnSpPr>
          <p:cNvPr id="831" name="Google Shape;831;p20"/>
          <p:cNvCxnSpPr/>
          <p:nvPr/>
        </p:nvCxnSpPr>
        <p:spPr>
          <a:xfrm rot="10800000">
            <a:off x="6532850" y="4275800"/>
            <a:ext cx="24183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832" name="Google Shape;832;p20"/>
          <p:cNvSpPr/>
          <p:nvPr/>
        </p:nvSpPr>
        <p:spPr>
          <a:xfrm>
            <a:off x="7409781" y="4104656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833" name="Google Shape;833;p20"/>
          <p:cNvSpPr txBox="1"/>
          <p:nvPr/>
        </p:nvSpPr>
        <p:spPr>
          <a:xfrm>
            <a:off x="7598700" y="4395301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(4, </a:t>
            </a:r>
            <a:r>
              <a:rPr lang="en" b="1">
                <a:solidFill>
                  <a:srgbClr val="0000FF"/>
                </a:solidFill>
              </a:rPr>
              <a:t>2</a:t>
            </a:r>
            <a:r>
              <a:rPr lang="en"/>
              <a:t>)</a:t>
            </a:r>
            <a:endParaRPr/>
          </a:p>
        </p:txBody>
      </p:sp>
      <p:sp>
        <p:nvSpPr>
          <p:cNvPr id="834" name="Google Shape;834;p20"/>
          <p:cNvSpPr txBox="1"/>
          <p:nvPr/>
        </p:nvSpPr>
        <p:spPr>
          <a:xfrm>
            <a:off x="7564573" y="2282824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 b="1">
                <a:solidFill>
                  <a:srgbClr val="FF0000"/>
                </a:solidFill>
              </a:rPr>
              <a:t>4</a:t>
            </a:r>
            <a:r>
              <a:rPr lang="en"/>
              <a:t>, 5)</a:t>
            </a:r>
            <a:endParaRPr/>
          </a:p>
        </p:txBody>
      </p:sp>
      <p:cxnSp>
        <p:nvCxnSpPr>
          <p:cNvPr id="835" name="Google Shape;835;p20"/>
          <p:cNvCxnSpPr>
            <a:endCxn id="832" idx="0"/>
          </p:cNvCxnSpPr>
          <p:nvPr/>
        </p:nvCxnSpPr>
        <p:spPr>
          <a:xfrm>
            <a:off x="7583931" y="2125556"/>
            <a:ext cx="0" cy="19791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836" name="Google Shape;836;p20"/>
          <p:cNvSpPr/>
          <p:nvPr/>
        </p:nvSpPr>
        <p:spPr>
          <a:xfrm>
            <a:off x="7409781" y="2695656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837" name="Google Shape;837;p20"/>
          <p:cNvSpPr/>
          <p:nvPr/>
        </p:nvSpPr>
        <p:spPr>
          <a:xfrm>
            <a:off x="6881320" y="3634990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838" name="Google Shape;838;p20"/>
          <p:cNvSpPr txBox="1"/>
          <p:nvPr/>
        </p:nvSpPr>
        <p:spPr>
          <a:xfrm>
            <a:off x="6881325" y="3305375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(3, </a:t>
            </a:r>
            <a:r>
              <a:rPr lang="en" b="1">
                <a:solidFill>
                  <a:srgbClr val="0000FF"/>
                </a:solidFill>
              </a:rPr>
              <a:t>3</a:t>
            </a:r>
            <a:r>
              <a:rPr lang="en"/>
              <a:t>)</a:t>
            </a:r>
            <a:endParaRPr/>
          </a:p>
        </p:txBody>
      </p:sp>
      <p:sp>
        <p:nvSpPr>
          <p:cNvPr id="839" name="Google Shape;839;p20"/>
          <p:cNvSpPr/>
          <p:nvPr/>
        </p:nvSpPr>
        <p:spPr>
          <a:xfrm>
            <a:off x="5827720" y="2695657"/>
            <a:ext cx="348300" cy="348300"/>
          </a:xfrm>
          <a:prstGeom prst="rect">
            <a:avLst/>
          </a:prstGeom>
          <a:solidFill>
            <a:srgbClr val="CCCCCC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840" name="Google Shape;840;p20"/>
          <p:cNvSpPr txBox="1"/>
          <p:nvPr/>
        </p:nvSpPr>
        <p:spPr>
          <a:xfrm>
            <a:off x="5398825" y="2336850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(1, </a:t>
            </a:r>
            <a:r>
              <a:rPr lang="en" b="1">
                <a:solidFill>
                  <a:srgbClr val="0000FF"/>
                </a:solidFill>
              </a:rPr>
              <a:t>5</a:t>
            </a:r>
            <a:r>
              <a:rPr lang="en"/>
              <a:t>)</a:t>
            </a:r>
            <a:endParaRPr/>
          </a:p>
        </p:txBody>
      </p:sp>
      <p:sp>
        <p:nvSpPr>
          <p:cNvPr id="841" name="Google Shape;841;p20"/>
          <p:cNvSpPr/>
          <p:nvPr/>
        </p:nvSpPr>
        <p:spPr>
          <a:xfrm>
            <a:off x="7408878" y="3165323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842" name="Google Shape;842;p20"/>
          <p:cNvSpPr txBox="1"/>
          <p:nvPr/>
        </p:nvSpPr>
        <p:spPr>
          <a:xfrm>
            <a:off x="7710598" y="3010996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(4, </a:t>
            </a:r>
            <a:r>
              <a:rPr lang="en" b="1">
                <a:solidFill>
                  <a:srgbClr val="0000FF"/>
                </a:solidFill>
              </a:rPr>
              <a:t>4</a:t>
            </a:r>
            <a:r>
              <a:rPr lang="en"/>
              <a:t>)</a:t>
            </a:r>
            <a:endParaRPr/>
          </a:p>
        </p:txBody>
      </p:sp>
      <p:pic>
        <p:nvPicPr>
          <p:cNvPr id="843" name="Google Shape;84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4470" y="2063976"/>
            <a:ext cx="131651" cy="131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4" name="Google Shape;844;p20"/>
          <p:cNvCxnSpPr>
            <a:endCxn id="843" idx="2"/>
          </p:cNvCxnSpPr>
          <p:nvPr/>
        </p:nvCxnSpPr>
        <p:spPr>
          <a:xfrm rot="10800000" flipH="1">
            <a:off x="5070495" y="2195627"/>
            <a:ext cx="559800" cy="22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45" name="Google Shape;845;p20"/>
          <p:cNvSpPr txBox="1"/>
          <p:nvPr/>
        </p:nvSpPr>
        <p:spPr>
          <a:xfrm>
            <a:off x="4496875" y="2275525"/>
            <a:ext cx="7215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(0, 7)</a:t>
            </a:r>
            <a:endParaRPr/>
          </a:p>
        </p:txBody>
      </p:sp>
      <p:cxnSp>
        <p:nvCxnSpPr>
          <p:cNvPr id="846" name="Google Shape;846;p20"/>
          <p:cNvCxnSpPr/>
          <p:nvPr/>
        </p:nvCxnSpPr>
        <p:spPr>
          <a:xfrm>
            <a:off x="5630295" y="2195627"/>
            <a:ext cx="0" cy="675900"/>
          </a:xfrm>
          <a:prstGeom prst="straightConnector1">
            <a:avLst/>
          </a:prstGeom>
          <a:noFill/>
          <a:ln w="9525" cap="flat" cmpd="sng">
            <a:solidFill>
              <a:srgbClr val="9900FF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847" name="Google Shape;847;p20"/>
          <p:cNvSpPr txBox="1"/>
          <p:nvPr/>
        </p:nvSpPr>
        <p:spPr>
          <a:xfrm>
            <a:off x="5443125" y="3902900"/>
            <a:ext cx="12510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best dist</a:t>
            </a:r>
            <a:endParaRPr>
              <a:solidFill>
                <a:srgbClr val="99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possible is better than 2.2!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848" name="Google Shape;848;p20"/>
          <p:cNvSpPr txBox="1">
            <a:spLocks noGrp="1"/>
          </p:cNvSpPr>
          <p:nvPr>
            <p:ph type="body" idx="1"/>
          </p:nvPr>
        </p:nvSpPr>
        <p:spPr>
          <a:xfrm>
            <a:off x="243000" y="3655400"/>
            <a:ext cx="5066400" cy="12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nearest(E, (0, 7))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… just finished exploring the “good” child.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Could something better be on the “bad” side of the line, i.e. in </a:t>
            </a:r>
            <a:r>
              <a:rPr lang="en">
                <a:solidFill>
                  <a:srgbClr val="0000FF"/>
                </a:solidFill>
              </a:rPr>
              <a:t>E.down</a:t>
            </a:r>
            <a:r>
              <a:rPr lang="en"/>
              <a:t>? Yes!</a:t>
            </a:r>
            <a:endParaRPr/>
          </a:p>
        </p:txBody>
      </p:sp>
      <p:pic>
        <p:nvPicPr>
          <p:cNvPr id="849" name="Google Shape;84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1727" y="2115194"/>
            <a:ext cx="439051" cy="43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4" name="Google Shape;854;p21"/>
          <p:cNvCxnSpPr/>
          <p:nvPr/>
        </p:nvCxnSpPr>
        <p:spPr>
          <a:xfrm rot="10800000">
            <a:off x="397300" y="1873350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5" name="Google Shape;855;p21"/>
          <p:cNvCxnSpPr/>
          <p:nvPr/>
        </p:nvCxnSpPr>
        <p:spPr>
          <a:xfrm rot="10800000">
            <a:off x="1741625" y="3332625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6" name="Google Shape;856;p21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K-d Nearest Demo</a:t>
            </a:r>
            <a:endParaRPr/>
          </a:p>
        </p:txBody>
      </p:sp>
      <p:sp>
        <p:nvSpPr>
          <p:cNvPr id="857" name="Google Shape;857;p21"/>
          <p:cNvSpPr txBox="1">
            <a:spLocks noGrp="1"/>
          </p:cNvSpPr>
          <p:nvPr>
            <p:ph type="body" idx="1"/>
          </p:nvPr>
        </p:nvSpPr>
        <p:spPr>
          <a:xfrm>
            <a:off x="3781400" y="474150"/>
            <a:ext cx="4910100" cy="12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have the k-d tree shown.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 want to find nearest((0, 7)).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Can visually see the answer is (1, 5). 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Let’s do a proper k-d tree traversal.</a:t>
            </a:r>
            <a:endParaRPr/>
          </a:p>
        </p:txBody>
      </p:sp>
      <p:cxnSp>
        <p:nvCxnSpPr>
          <p:cNvPr id="858" name="Google Shape;858;p21"/>
          <p:cNvCxnSpPr/>
          <p:nvPr/>
        </p:nvCxnSpPr>
        <p:spPr>
          <a:xfrm rot="10800000">
            <a:off x="1847100" y="820813"/>
            <a:ext cx="0" cy="692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9" name="Google Shape;859;p21"/>
          <p:cNvCxnSpPr>
            <a:endCxn id="860" idx="0"/>
          </p:cNvCxnSpPr>
          <p:nvPr/>
        </p:nvCxnSpPr>
        <p:spPr>
          <a:xfrm flipH="1">
            <a:off x="960400" y="1369812"/>
            <a:ext cx="883500" cy="285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1" name="Google Shape;861;p21"/>
          <p:cNvCxnSpPr/>
          <p:nvPr/>
        </p:nvCxnSpPr>
        <p:spPr>
          <a:xfrm>
            <a:off x="1843983" y="1369763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62" name="Google Shape;862;p21"/>
          <p:cNvSpPr txBox="1"/>
          <p:nvPr/>
        </p:nvSpPr>
        <p:spPr>
          <a:xfrm>
            <a:off x="950713" y="125838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863" name="Google Shape;863;p21"/>
          <p:cNvSpPr txBox="1"/>
          <p:nvPr/>
        </p:nvSpPr>
        <p:spPr>
          <a:xfrm>
            <a:off x="2189578" y="1303636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cxnSp>
        <p:nvCxnSpPr>
          <p:cNvPr id="864" name="Google Shape;864;p21"/>
          <p:cNvCxnSpPr/>
          <p:nvPr/>
        </p:nvCxnSpPr>
        <p:spPr>
          <a:xfrm rot="10800000">
            <a:off x="1810025" y="1883150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5" name="Google Shape;865;p21"/>
          <p:cNvCxnSpPr/>
          <p:nvPr/>
        </p:nvCxnSpPr>
        <p:spPr>
          <a:xfrm flipH="1">
            <a:off x="1854907" y="2089514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6" name="Google Shape;866;p21"/>
          <p:cNvCxnSpPr/>
          <p:nvPr/>
        </p:nvCxnSpPr>
        <p:spPr>
          <a:xfrm>
            <a:off x="2373607" y="2089514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67" name="Google Shape;867;p21"/>
          <p:cNvSpPr txBox="1"/>
          <p:nvPr/>
        </p:nvSpPr>
        <p:spPr>
          <a:xfrm>
            <a:off x="1856891" y="1988502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868" name="Google Shape;868;p21"/>
          <p:cNvSpPr txBox="1"/>
          <p:nvPr/>
        </p:nvSpPr>
        <p:spPr>
          <a:xfrm>
            <a:off x="2606402" y="1988615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cxnSp>
        <p:nvCxnSpPr>
          <p:cNvPr id="869" name="Google Shape;869;p21"/>
          <p:cNvCxnSpPr/>
          <p:nvPr/>
        </p:nvCxnSpPr>
        <p:spPr>
          <a:xfrm rot="10800000">
            <a:off x="2889148" y="2265237"/>
            <a:ext cx="0" cy="692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0" name="Google Shape;870;p21"/>
          <p:cNvCxnSpPr/>
          <p:nvPr/>
        </p:nvCxnSpPr>
        <p:spPr>
          <a:xfrm flipH="1">
            <a:off x="2367331" y="2814187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1" name="Google Shape;871;p21"/>
          <p:cNvCxnSpPr>
            <a:endCxn id="872" idx="0"/>
          </p:cNvCxnSpPr>
          <p:nvPr/>
        </p:nvCxnSpPr>
        <p:spPr>
          <a:xfrm>
            <a:off x="2896973" y="2814137"/>
            <a:ext cx="774600" cy="306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3" name="Google Shape;873;p21"/>
          <p:cNvSpPr txBox="1"/>
          <p:nvPr/>
        </p:nvSpPr>
        <p:spPr>
          <a:xfrm>
            <a:off x="2358968" y="2701000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874" name="Google Shape;874;p21"/>
          <p:cNvSpPr txBox="1"/>
          <p:nvPr/>
        </p:nvSpPr>
        <p:spPr>
          <a:xfrm>
            <a:off x="3262701" y="270098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875" name="Google Shape;875;p21"/>
          <p:cNvSpPr/>
          <p:nvPr/>
        </p:nvSpPr>
        <p:spPr>
          <a:xfrm>
            <a:off x="1951950" y="1655700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(4, </a:t>
            </a:r>
            <a:r>
              <a:rPr lang="en" b="1">
                <a:solidFill>
                  <a:srgbClr val="0000FF"/>
                </a:solidFill>
              </a:rPr>
              <a:t>2</a:t>
            </a:r>
            <a:r>
              <a:rPr lang="en"/>
              <a:t>)</a:t>
            </a:r>
            <a:endParaRPr/>
          </a:p>
        </p:txBody>
      </p:sp>
      <p:sp>
        <p:nvSpPr>
          <p:cNvPr id="876" name="Google Shape;876;p21"/>
          <p:cNvSpPr/>
          <p:nvPr/>
        </p:nvSpPr>
        <p:spPr>
          <a:xfrm>
            <a:off x="1421250" y="934475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(</a:t>
            </a:r>
            <a:r>
              <a:rPr lang="en" b="1">
                <a:solidFill>
                  <a:srgbClr val="FF0000"/>
                </a:solidFill>
              </a:rPr>
              <a:t>2</a:t>
            </a:r>
            <a:r>
              <a:rPr lang="en"/>
              <a:t>, 3)</a:t>
            </a:r>
            <a:endParaRPr/>
          </a:p>
        </p:txBody>
      </p:sp>
      <p:sp>
        <p:nvSpPr>
          <p:cNvPr id="877" name="Google Shape;877;p21"/>
          <p:cNvSpPr/>
          <p:nvPr/>
        </p:nvSpPr>
        <p:spPr>
          <a:xfrm>
            <a:off x="2501650" y="2374363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(</a:t>
            </a:r>
            <a:r>
              <a:rPr lang="en" b="1">
                <a:solidFill>
                  <a:srgbClr val="FF0000"/>
                </a:solidFill>
              </a:rPr>
              <a:t>4</a:t>
            </a:r>
            <a:r>
              <a:rPr lang="en"/>
              <a:t>, 5)</a:t>
            </a:r>
            <a:endParaRPr/>
          </a:p>
        </p:txBody>
      </p:sp>
      <p:sp>
        <p:nvSpPr>
          <p:cNvPr id="878" name="Google Shape;878;p21"/>
          <p:cNvSpPr/>
          <p:nvPr/>
        </p:nvSpPr>
        <p:spPr>
          <a:xfrm>
            <a:off x="1878875" y="3114987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 (3, </a:t>
            </a:r>
            <a:r>
              <a:rPr lang="en" b="1">
                <a:solidFill>
                  <a:srgbClr val="0000FF"/>
                </a:solidFill>
              </a:rPr>
              <a:t>3</a:t>
            </a:r>
            <a:r>
              <a:rPr lang="en"/>
              <a:t>)</a:t>
            </a:r>
            <a:endParaRPr/>
          </a:p>
        </p:txBody>
      </p:sp>
      <p:cxnSp>
        <p:nvCxnSpPr>
          <p:cNvPr id="879" name="Google Shape;879;p21"/>
          <p:cNvCxnSpPr/>
          <p:nvPr/>
        </p:nvCxnSpPr>
        <p:spPr>
          <a:xfrm flipH="1">
            <a:off x="1759205" y="3551940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0" name="Google Shape;880;p21"/>
          <p:cNvCxnSpPr/>
          <p:nvPr/>
        </p:nvCxnSpPr>
        <p:spPr>
          <a:xfrm>
            <a:off x="2277905" y="3551940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81" name="Google Shape;881;p21"/>
          <p:cNvSpPr txBox="1"/>
          <p:nvPr/>
        </p:nvSpPr>
        <p:spPr>
          <a:xfrm>
            <a:off x="1761189" y="345092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882" name="Google Shape;882;p21"/>
          <p:cNvSpPr txBox="1"/>
          <p:nvPr/>
        </p:nvSpPr>
        <p:spPr>
          <a:xfrm>
            <a:off x="2510700" y="345104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sp>
        <p:nvSpPr>
          <p:cNvPr id="860" name="Google Shape;860;p21"/>
          <p:cNvSpPr/>
          <p:nvPr/>
        </p:nvSpPr>
        <p:spPr>
          <a:xfrm>
            <a:off x="534550" y="1655712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(1, </a:t>
            </a:r>
            <a:r>
              <a:rPr lang="en" b="1">
                <a:solidFill>
                  <a:srgbClr val="0000FF"/>
                </a:solidFill>
              </a:rPr>
              <a:t>5</a:t>
            </a:r>
            <a:r>
              <a:rPr lang="en"/>
              <a:t>)</a:t>
            </a:r>
            <a:endParaRPr/>
          </a:p>
        </p:txBody>
      </p:sp>
      <p:cxnSp>
        <p:nvCxnSpPr>
          <p:cNvPr id="883" name="Google Shape;883;p21"/>
          <p:cNvCxnSpPr/>
          <p:nvPr/>
        </p:nvCxnSpPr>
        <p:spPr>
          <a:xfrm flipH="1">
            <a:off x="434357" y="2106063"/>
            <a:ext cx="518700" cy="3012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4" name="Google Shape;884;p21"/>
          <p:cNvCxnSpPr/>
          <p:nvPr/>
        </p:nvCxnSpPr>
        <p:spPr>
          <a:xfrm>
            <a:off x="953057" y="2106063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85" name="Google Shape;885;p21"/>
          <p:cNvSpPr txBox="1"/>
          <p:nvPr/>
        </p:nvSpPr>
        <p:spPr>
          <a:xfrm>
            <a:off x="436341" y="200505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886" name="Google Shape;886;p21"/>
          <p:cNvSpPr txBox="1"/>
          <p:nvPr/>
        </p:nvSpPr>
        <p:spPr>
          <a:xfrm>
            <a:off x="1185852" y="2005164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cxnSp>
        <p:nvCxnSpPr>
          <p:cNvPr id="887" name="Google Shape;887;p21"/>
          <p:cNvCxnSpPr/>
          <p:nvPr/>
        </p:nvCxnSpPr>
        <p:spPr>
          <a:xfrm rot="10800000">
            <a:off x="3108473" y="3338675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2" name="Google Shape;872;p21"/>
          <p:cNvSpPr/>
          <p:nvPr/>
        </p:nvSpPr>
        <p:spPr>
          <a:xfrm>
            <a:off x="3245723" y="3121037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 (4, </a:t>
            </a:r>
            <a:r>
              <a:rPr lang="en" b="1">
                <a:solidFill>
                  <a:srgbClr val="0000FF"/>
                </a:solidFill>
              </a:rPr>
              <a:t>4</a:t>
            </a:r>
            <a:r>
              <a:rPr lang="en"/>
              <a:t>)</a:t>
            </a:r>
            <a:endParaRPr/>
          </a:p>
        </p:txBody>
      </p:sp>
      <p:cxnSp>
        <p:nvCxnSpPr>
          <p:cNvPr id="888" name="Google Shape;888;p21"/>
          <p:cNvCxnSpPr/>
          <p:nvPr/>
        </p:nvCxnSpPr>
        <p:spPr>
          <a:xfrm flipH="1">
            <a:off x="3126053" y="3557990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9" name="Google Shape;889;p21"/>
          <p:cNvCxnSpPr/>
          <p:nvPr/>
        </p:nvCxnSpPr>
        <p:spPr>
          <a:xfrm>
            <a:off x="3644753" y="3557990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90" name="Google Shape;890;p21"/>
          <p:cNvSpPr txBox="1"/>
          <p:nvPr/>
        </p:nvSpPr>
        <p:spPr>
          <a:xfrm>
            <a:off x="3128038" y="345697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891" name="Google Shape;891;p21"/>
          <p:cNvSpPr txBox="1"/>
          <p:nvPr/>
        </p:nvSpPr>
        <p:spPr>
          <a:xfrm>
            <a:off x="3877548" y="345709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sp>
        <p:nvSpPr>
          <p:cNvPr id="892" name="Google Shape;892;p21"/>
          <p:cNvSpPr txBox="1">
            <a:spLocks noGrp="1"/>
          </p:cNvSpPr>
          <p:nvPr>
            <p:ph type="body" idx="1"/>
          </p:nvPr>
        </p:nvSpPr>
        <p:spPr>
          <a:xfrm>
            <a:off x="243000" y="3655400"/>
            <a:ext cx="8443800" cy="12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nearest(null, (0, 7))</a:t>
            </a:r>
            <a:endParaRPr/>
          </a:p>
          <a:p>
            <a: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/>
              <a:t>Down link of E is null, so return.</a:t>
            </a:r>
            <a:endParaRPr/>
          </a:p>
        </p:txBody>
      </p:sp>
      <p:sp>
        <p:nvSpPr>
          <p:cNvPr id="893" name="Google Shape;893;p21"/>
          <p:cNvSpPr txBox="1"/>
          <p:nvPr/>
        </p:nvSpPr>
        <p:spPr>
          <a:xfrm>
            <a:off x="1878875" y="624002"/>
            <a:ext cx="6387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4.5</a:t>
            </a:r>
            <a:endParaRPr/>
          </a:p>
        </p:txBody>
      </p:sp>
      <p:sp>
        <p:nvSpPr>
          <p:cNvPr id="894" name="Google Shape;894;p21"/>
          <p:cNvSpPr txBox="1"/>
          <p:nvPr/>
        </p:nvSpPr>
        <p:spPr>
          <a:xfrm>
            <a:off x="458350" y="1345127"/>
            <a:ext cx="6387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2.2</a:t>
            </a:r>
            <a:endParaRPr/>
          </a:p>
        </p:txBody>
      </p:sp>
      <p:sp>
        <p:nvSpPr>
          <p:cNvPr id="895" name="Google Shape;895;p21"/>
          <p:cNvSpPr txBox="1"/>
          <p:nvPr/>
        </p:nvSpPr>
        <p:spPr>
          <a:xfrm>
            <a:off x="63375" y="2925225"/>
            <a:ext cx="1223700" cy="6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best: E, 2.2</a:t>
            </a:r>
            <a:endParaRPr/>
          </a:p>
        </p:txBody>
      </p:sp>
      <p:sp>
        <p:nvSpPr>
          <p:cNvPr id="896" name="Google Shape;896;p21"/>
          <p:cNvSpPr/>
          <p:nvPr/>
        </p:nvSpPr>
        <p:spPr>
          <a:xfrm>
            <a:off x="5386400" y="2007400"/>
            <a:ext cx="3629100" cy="28947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97" name="Google Shape;897;p21"/>
          <p:cNvCxnSpPr/>
          <p:nvPr/>
        </p:nvCxnSpPr>
        <p:spPr>
          <a:xfrm rot="10800000">
            <a:off x="7588925" y="3334849"/>
            <a:ext cx="13281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898" name="Google Shape;898;p21"/>
          <p:cNvCxnSpPr/>
          <p:nvPr/>
        </p:nvCxnSpPr>
        <p:spPr>
          <a:xfrm>
            <a:off x="5475025" y="2861950"/>
            <a:ext cx="10521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899" name="Google Shape;899;p21"/>
          <p:cNvCxnSpPr/>
          <p:nvPr/>
        </p:nvCxnSpPr>
        <p:spPr>
          <a:xfrm rot="10800000">
            <a:off x="6495250" y="3819800"/>
            <a:ext cx="10908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0" name="Google Shape;900;p21"/>
          <p:cNvCxnSpPr/>
          <p:nvPr/>
        </p:nvCxnSpPr>
        <p:spPr>
          <a:xfrm>
            <a:off x="6527000" y="2081225"/>
            <a:ext cx="0" cy="27699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901" name="Google Shape;901;p21"/>
          <p:cNvSpPr/>
          <p:nvPr/>
        </p:nvSpPr>
        <p:spPr>
          <a:xfrm>
            <a:off x="6345706" y="3635856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902" name="Google Shape;902;p21"/>
          <p:cNvSpPr txBox="1"/>
          <p:nvPr/>
        </p:nvSpPr>
        <p:spPr>
          <a:xfrm>
            <a:off x="6552825" y="3906501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 b="1">
                <a:solidFill>
                  <a:srgbClr val="FF0000"/>
                </a:solidFill>
              </a:rPr>
              <a:t>2</a:t>
            </a:r>
            <a:r>
              <a:rPr lang="en"/>
              <a:t>, 3)</a:t>
            </a:r>
            <a:endParaRPr/>
          </a:p>
        </p:txBody>
      </p:sp>
      <p:cxnSp>
        <p:nvCxnSpPr>
          <p:cNvPr id="903" name="Google Shape;903;p21"/>
          <p:cNvCxnSpPr/>
          <p:nvPr/>
        </p:nvCxnSpPr>
        <p:spPr>
          <a:xfrm rot="10800000">
            <a:off x="6532850" y="4275800"/>
            <a:ext cx="24183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904" name="Google Shape;904;p21"/>
          <p:cNvSpPr/>
          <p:nvPr/>
        </p:nvSpPr>
        <p:spPr>
          <a:xfrm>
            <a:off x="7409781" y="4104656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905" name="Google Shape;905;p21"/>
          <p:cNvSpPr txBox="1"/>
          <p:nvPr/>
        </p:nvSpPr>
        <p:spPr>
          <a:xfrm>
            <a:off x="7598700" y="4395301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(4, </a:t>
            </a:r>
            <a:r>
              <a:rPr lang="en" b="1">
                <a:solidFill>
                  <a:srgbClr val="0000FF"/>
                </a:solidFill>
              </a:rPr>
              <a:t>2</a:t>
            </a:r>
            <a:r>
              <a:rPr lang="en"/>
              <a:t>)</a:t>
            </a:r>
            <a:endParaRPr/>
          </a:p>
        </p:txBody>
      </p:sp>
      <p:sp>
        <p:nvSpPr>
          <p:cNvPr id="906" name="Google Shape;906;p21"/>
          <p:cNvSpPr txBox="1"/>
          <p:nvPr/>
        </p:nvSpPr>
        <p:spPr>
          <a:xfrm>
            <a:off x="7564573" y="2282824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 b="1">
                <a:solidFill>
                  <a:srgbClr val="FF0000"/>
                </a:solidFill>
              </a:rPr>
              <a:t>4</a:t>
            </a:r>
            <a:r>
              <a:rPr lang="en"/>
              <a:t>, 5)</a:t>
            </a:r>
            <a:endParaRPr/>
          </a:p>
        </p:txBody>
      </p:sp>
      <p:cxnSp>
        <p:nvCxnSpPr>
          <p:cNvPr id="907" name="Google Shape;907;p21"/>
          <p:cNvCxnSpPr>
            <a:endCxn id="904" idx="0"/>
          </p:cNvCxnSpPr>
          <p:nvPr/>
        </p:nvCxnSpPr>
        <p:spPr>
          <a:xfrm>
            <a:off x="7583931" y="2125556"/>
            <a:ext cx="0" cy="19791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908" name="Google Shape;908;p21"/>
          <p:cNvSpPr/>
          <p:nvPr/>
        </p:nvSpPr>
        <p:spPr>
          <a:xfrm>
            <a:off x="7409781" y="2695656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909" name="Google Shape;909;p21"/>
          <p:cNvSpPr/>
          <p:nvPr/>
        </p:nvSpPr>
        <p:spPr>
          <a:xfrm>
            <a:off x="6881320" y="3634990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910" name="Google Shape;910;p21"/>
          <p:cNvSpPr txBox="1"/>
          <p:nvPr/>
        </p:nvSpPr>
        <p:spPr>
          <a:xfrm>
            <a:off x="6881325" y="3305375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(3, </a:t>
            </a:r>
            <a:r>
              <a:rPr lang="en" b="1">
                <a:solidFill>
                  <a:srgbClr val="0000FF"/>
                </a:solidFill>
              </a:rPr>
              <a:t>3</a:t>
            </a:r>
            <a:r>
              <a:rPr lang="en"/>
              <a:t>)</a:t>
            </a:r>
            <a:endParaRPr/>
          </a:p>
        </p:txBody>
      </p:sp>
      <p:sp>
        <p:nvSpPr>
          <p:cNvPr id="911" name="Google Shape;911;p21"/>
          <p:cNvSpPr/>
          <p:nvPr/>
        </p:nvSpPr>
        <p:spPr>
          <a:xfrm>
            <a:off x="5827720" y="2695657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912" name="Google Shape;912;p21"/>
          <p:cNvSpPr txBox="1"/>
          <p:nvPr/>
        </p:nvSpPr>
        <p:spPr>
          <a:xfrm>
            <a:off x="5398825" y="2336850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(1, </a:t>
            </a:r>
            <a:r>
              <a:rPr lang="en" b="1">
                <a:solidFill>
                  <a:srgbClr val="0000FF"/>
                </a:solidFill>
              </a:rPr>
              <a:t>5</a:t>
            </a:r>
            <a:r>
              <a:rPr lang="en"/>
              <a:t>)</a:t>
            </a:r>
            <a:endParaRPr/>
          </a:p>
        </p:txBody>
      </p:sp>
      <p:sp>
        <p:nvSpPr>
          <p:cNvPr id="913" name="Google Shape;913;p21"/>
          <p:cNvSpPr/>
          <p:nvPr/>
        </p:nvSpPr>
        <p:spPr>
          <a:xfrm>
            <a:off x="7408878" y="3165323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914" name="Google Shape;914;p21"/>
          <p:cNvSpPr txBox="1"/>
          <p:nvPr/>
        </p:nvSpPr>
        <p:spPr>
          <a:xfrm>
            <a:off x="7710598" y="3010996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(4, </a:t>
            </a:r>
            <a:r>
              <a:rPr lang="en" b="1">
                <a:solidFill>
                  <a:srgbClr val="0000FF"/>
                </a:solidFill>
              </a:rPr>
              <a:t>4</a:t>
            </a:r>
            <a:r>
              <a:rPr lang="en"/>
              <a:t>)</a:t>
            </a:r>
            <a:endParaRPr/>
          </a:p>
        </p:txBody>
      </p:sp>
      <p:pic>
        <p:nvPicPr>
          <p:cNvPr id="915" name="Google Shape;9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4470" y="2063976"/>
            <a:ext cx="131651" cy="131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6" name="Google Shape;916;p21"/>
          <p:cNvCxnSpPr>
            <a:endCxn id="915" idx="2"/>
          </p:cNvCxnSpPr>
          <p:nvPr/>
        </p:nvCxnSpPr>
        <p:spPr>
          <a:xfrm rot="10800000" flipH="1">
            <a:off x="5070495" y="2195627"/>
            <a:ext cx="559800" cy="22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17" name="Google Shape;917;p21"/>
          <p:cNvSpPr txBox="1"/>
          <p:nvPr/>
        </p:nvSpPr>
        <p:spPr>
          <a:xfrm>
            <a:off x="4496875" y="2275525"/>
            <a:ext cx="7215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(0, 7)</a:t>
            </a:r>
            <a:endParaRPr/>
          </a:p>
        </p:txBody>
      </p:sp>
      <p:sp>
        <p:nvSpPr>
          <p:cNvPr id="918" name="Google Shape;918;p21"/>
          <p:cNvSpPr/>
          <p:nvPr/>
        </p:nvSpPr>
        <p:spPr>
          <a:xfrm>
            <a:off x="5394475" y="2861950"/>
            <a:ext cx="1126200" cy="2040300"/>
          </a:xfrm>
          <a:prstGeom prst="rect">
            <a:avLst/>
          </a:prstGeom>
          <a:solidFill>
            <a:srgbClr val="0031FF">
              <a:alpha val="3923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19" name="Google Shape;91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1727" y="2115194"/>
            <a:ext cx="439051" cy="43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0" name="Google Shape;92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527" y="2124945"/>
            <a:ext cx="439051" cy="43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5" name="Google Shape;925;p22"/>
          <p:cNvCxnSpPr/>
          <p:nvPr/>
        </p:nvCxnSpPr>
        <p:spPr>
          <a:xfrm rot="10800000">
            <a:off x="397300" y="1873350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6" name="Google Shape;926;p22"/>
          <p:cNvCxnSpPr/>
          <p:nvPr/>
        </p:nvCxnSpPr>
        <p:spPr>
          <a:xfrm rot="10800000">
            <a:off x="1741625" y="3332625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7" name="Google Shape;927;p22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K-d Nearest Demo</a:t>
            </a:r>
            <a:endParaRPr/>
          </a:p>
        </p:txBody>
      </p:sp>
      <p:sp>
        <p:nvSpPr>
          <p:cNvPr id="928" name="Google Shape;928;p22"/>
          <p:cNvSpPr txBox="1">
            <a:spLocks noGrp="1"/>
          </p:cNvSpPr>
          <p:nvPr>
            <p:ph type="body" idx="1"/>
          </p:nvPr>
        </p:nvSpPr>
        <p:spPr>
          <a:xfrm>
            <a:off x="3781400" y="474150"/>
            <a:ext cx="4910100" cy="12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have the k-d tree shown.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 want to find nearest((0, 7)).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Can visually see the answer is (1, 5). 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Let’s do a proper k-d tree traversal.</a:t>
            </a:r>
            <a:endParaRPr/>
          </a:p>
        </p:txBody>
      </p:sp>
      <p:cxnSp>
        <p:nvCxnSpPr>
          <p:cNvPr id="929" name="Google Shape;929;p22"/>
          <p:cNvCxnSpPr/>
          <p:nvPr/>
        </p:nvCxnSpPr>
        <p:spPr>
          <a:xfrm rot="10800000">
            <a:off x="1847100" y="820813"/>
            <a:ext cx="0" cy="692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0" name="Google Shape;930;p22"/>
          <p:cNvCxnSpPr>
            <a:endCxn id="931" idx="0"/>
          </p:cNvCxnSpPr>
          <p:nvPr/>
        </p:nvCxnSpPr>
        <p:spPr>
          <a:xfrm flipH="1">
            <a:off x="960400" y="1369812"/>
            <a:ext cx="883500" cy="285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2" name="Google Shape;932;p22"/>
          <p:cNvCxnSpPr/>
          <p:nvPr/>
        </p:nvCxnSpPr>
        <p:spPr>
          <a:xfrm>
            <a:off x="1843983" y="1369763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33" name="Google Shape;933;p22"/>
          <p:cNvSpPr txBox="1"/>
          <p:nvPr/>
        </p:nvSpPr>
        <p:spPr>
          <a:xfrm>
            <a:off x="950713" y="125838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934" name="Google Shape;934;p22"/>
          <p:cNvSpPr txBox="1"/>
          <p:nvPr/>
        </p:nvSpPr>
        <p:spPr>
          <a:xfrm>
            <a:off x="2189578" y="1303636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cxnSp>
        <p:nvCxnSpPr>
          <p:cNvPr id="935" name="Google Shape;935;p22"/>
          <p:cNvCxnSpPr/>
          <p:nvPr/>
        </p:nvCxnSpPr>
        <p:spPr>
          <a:xfrm rot="10800000">
            <a:off x="1810025" y="1883150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6" name="Google Shape;936;p22"/>
          <p:cNvCxnSpPr/>
          <p:nvPr/>
        </p:nvCxnSpPr>
        <p:spPr>
          <a:xfrm flipH="1">
            <a:off x="1854907" y="2089514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7" name="Google Shape;937;p22"/>
          <p:cNvCxnSpPr/>
          <p:nvPr/>
        </p:nvCxnSpPr>
        <p:spPr>
          <a:xfrm>
            <a:off x="2373607" y="2089514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38" name="Google Shape;938;p22"/>
          <p:cNvSpPr txBox="1"/>
          <p:nvPr/>
        </p:nvSpPr>
        <p:spPr>
          <a:xfrm>
            <a:off x="1856891" y="1988502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939" name="Google Shape;939;p22"/>
          <p:cNvSpPr txBox="1"/>
          <p:nvPr/>
        </p:nvSpPr>
        <p:spPr>
          <a:xfrm>
            <a:off x="2606402" y="1988615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cxnSp>
        <p:nvCxnSpPr>
          <p:cNvPr id="940" name="Google Shape;940;p22"/>
          <p:cNvCxnSpPr/>
          <p:nvPr/>
        </p:nvCxnSpPr>
        <p:spPr>
          <a:xfrm rot="10800000">
            <a:off x="2889148" y="2265237"/>
            <a:ext cx="0" cy="692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1" name="Google Shape;941;p22"/>
          <p:cNvCxnSpPr/>
          <p:nvPr/>
        </p:nvCxnSpPr>
        <p:spPr>
          <a:xfrm flipH="1">
            <a:off x="2367331" y="2814187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2" name="Google Shape;942;p22"/>
          <p:cNvCxnSpPr>
            <a:endCxn id="943" idx="0"/>
          </p:cNvCxnSpPr>
          <p:nvPr/>
        </p:nvCxnSpPr>
        <p:spPr>
          <a:xfrm>
            <a:off x="2896973" y="2814137"/>
            <a:ext cx="774600" cy="306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4" name="Google Shape;944;p22"/>
          <p:cNvSpPr txBox="1"/>
          <p:nvPr/>
        </p:nvSpPr>
        <p:spPr>
          <a:xfrm>
            <a:off x="2358968" y="2701000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945" name="Google Shape;945;p22"/>
          <p:cNvSpPr txBox="1"/>
          <p:nvPr/>
        </p:nvSpPr>
        <p:spPr>
          <a:xfrm>
            <a:off x="3262701" y="270098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946" name="Google Shape;946;p22"/>
          <p:cNvSpPr/>
          <p:nvPr/>
        </p:nvSpPr>
        <p:spPr>
          <a:xfrm>
            <a:off x="1951950" y="1655700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(4,</a:t>
            </a:r>
            <a:r>
              <a:rPr lang="en" b="1"/>
              <a:t> </a:t>
            </a:r>
            <a:r>
              <a:rPr lang="en" b="1">
                <a:solidFill>
                  <a:srgbClr val="0000FF"/>
                </a:solidFill>
              </a:rPr>
              <a:t>2</a:t>
            </a:r>
            <a:r>
              <a:rPr lang="en"/>
              <a:t>)</a:t>
            </a:r>
            <a:endParaRPr/>
          </a:p>
        </p:txBody>
      </p:sp>
      <p:sp>
        <p:nvSpPr>
          <p:cNvPr id="947" name="Google Shape;947;p22"/>
          <p:cNvSpPr/>
          <p:nvPr/>
        </p:nvSpPr>
        <p:spPr>
          <a:xfrm>
            <a:off x="1421250" y="934475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(</a:t>
            </a:r>
            <a:r>
              <a:rPr lang="en" b="1">
                <a:solidFill>
                  <a:srgbClr val="FF0000"/>
                </a:solidFill>
              </a:rPr>
              <a:t>2</a:t>
            </a:r>
            <a:r>
              <a:rPr lang="en"/>
              <a:t>, 3)</a:t>
            </a:r>
            <a:endParaRPr/>
          </a:p>
        </p:txBody>
      </p:sp>
      <p:sp>
        <p:nvSpPr>
          <p:cNvPr id="948" name="Google Shape;948;p22"/>
          <p:cNvSpPr/>
          <p:nvPr/>
        </p:nvSpPr>
        <p:spPr>
          <a:xfrm>
            <a:off x="2501650" y="2374363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(</a:t>
            </a:r>
            <a:r>
              <a:rPr lang="en" b="1">
                <a:solidFill>
                  <a:srgbClr val="FF0000"/>
                </a:solidFill>
              </a:rPr>
              <a:t>4</a:t>
            </a:r>
            <a:r>
              <a:rPr lang="en"/>
              <a:t>, 5)</a:t>
            </a:r>
            <a:endParaRPr/>
          </a:p>
        </p:txBody>
      </p:sp>
      <p:sp>
        <p:nvSpPr>
          <p:cNvPr id="949" name="Google Shape;949;p22"/>
          <p:cNvSpPr/>
          <p:nvPr/>
        </p:nvSpPr>
        <p:spPr>
          <a:xfrm>
            <a:off x="1878875" y="3114987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 (3, </a:t>
            </a:r>
            <a:r>
              <a:rPr lang="en" b="1">
                <a:solidFill>
                  <a:srgbClr val="0000FF"/>
                </a:solidFill>
              </a:rPr>
              <a:t>3</a:t>
            </a:r>
            <a:r>
              <a:rPr lang="en"/>
              <a:t>)</a:t>
            </a:r>
            <a:endParaRPr/>
          </a:p>
        </p:txBody>
      </p:sp>
      <p:cxnSp>
        <p:nvCxnSpPr>
          <p:cNvPr id="950" name="Google Shape;950;p22"/>
          <p:cNvCxnSpPr/>
          <p:nvPr/>
        </p:nvCxnSpPr>
        <p:spPr>
          <a:xfrm flipH="1">
            <a:off x="1759205" y="3551940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1" name="Google Shape;951;p22"/>
          <p:cNvCxnSpPr/>
          <p:nvPr/>
        </p:nvCxnSpPr>
        <p:spPr>
          <a:xfrm>
            <a:off x="2277905" y="3551940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2" name="Google Shape;952;p22"/>
          <p:cNvSpPr txBox="1"/>
          <p:nvPr/>
        </p:nvSpPr>
        <p:spPr>
          <a:xfrm>
            <a:off x="1761189" y="345092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953" name="Google Shape;953;p22"/>
          <p:cNvSpPr txBox="1"/>
          <p:nvPr/>
        </p:nvSpPr>
        <p:spPr>
          <a:xfrm>
            <a:off x="2510700" y="345104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sp>
        <p:nvSpPr>
          <p:cNvPr id="931" name="Google Shape;931;p22"/>
          <p:cNvSpPr/>
          <p:nvPr/>
        </p:nvSpPr>
        <p:spPr>
          <a:xfrm>
            <a:off x="534550" y="1655712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(1, </a:t>
            </a:r>
            <a:r>
              <a:rPr lang="en" b="1">
                <a:solidFill>
                  <a:srgbClr val="0000FF"/>
                </a:solidFill>
              </a:rPr>
              <a:t>5</a:t>
            </a:r>
            <a:r>
              <a:rPr lang="en"/>
              <a:t>)</a:t>
            </a:r>
            <a:endParaRPr/>
          </a:p>
        </p:txBody>
      </p:sp>
      <p:cxnSp>
        <p:nvCxnSpPr>
          <p:cNvPr id="954" name="Google Shape;954;p22"/>
          <p:cNvCxnSpPr/>
          <p:nvPr/>
        </p:nvCxnSpPr>
        <p:spPr>
          <a:xfrm flipH="1">
            <a:off x="434357" y="2106063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5" name="Google Shape;955;p22"/>
          <p:cNvCxnSpPr/>
          <p:nvPr/>
        </p:nvCxnSpPr>
        <p:spPr>
          <a:xfrm>
            <a:off x="953057" y="2106063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6" name="Google Shape;956;p22"/>
          <p:cNvSpPr txBox="1"/>
          <p:nvPr/>
        </p:nvSpPr>
        <p:spPr>
          <a:xfrm>
            <a:off x="436341" y="200505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957" name="Google Shape;957;p22"/>
          <p:cNvSpPr txBox="1"/>
          <p:nvPr/>
        </p:nvSpPr>
        <p:spPr>
          <a:xfrm>
            <a:off x="1185852" y="2005164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cxnSp>
        <p:nvCxnSpPr>
          <p:cNvPr id="958" name="Google Shape;958;p22"/>
          <p:cNvCxnSpPr/>
          <p:nvPr/>
        </p:nvCxnSpPr>
        <p:spPr>
          <a:xfrm rot="10800000">
            <a:off x="3108473" y="3338675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3" name="Google Shape;943;p22"/>
          <p:cNvSpPr/>
          <p:nvPr/>
        </p:nvSpPr>
        <p:spPr>
          <a:xfrm>
            <a:off x="3245723" y="3121037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 (4, </a:t>
            </a:r>
            <a:r>
              <a:rPr lang="en" b="1">
                <a:solidFill>
                  <a:srgbClr val="0000FF"/>
                </a:solidFill>
              </a:rPr>
              <a:t>4</a:t>
            </a:r>
            <a:r>
              <a:rPr lang="en"/>
              <a:t>)</a:t>
            </a:r>
            <a:endParaRPr/>
          </a:p>
        </p:txBody>
      </p:sp>
      <p:cxnSp>
        <p:nvCxnSpPr>
          <p:cNvPr id="959" name="Google Shape;959;p22"/>
          <p:cNvCxnSpPr/>
          <p:nvPr/>
        </p:nvCxnSpPr>
        <p:spPr>
          <a:xfrm flipH="1">
            <a:off x="3126053" y="3557990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0" name="Google Shape;960;p22"/>
          <p:cNvCxnSpPr/>
          <p:nvPr/>
        </p:nvCxnSpPr>
        <p:spPr>
          <a:xfrm>
            <a:off x="3644753" y="3557990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1" name="Google Shape;961;p22"/>
          <p:cNvSpPr txBox="1"/>
          <p:nvPr/>
        </p:nvSpPr>
        <p:spPr>
          <a:xfrm>
            <a:off x="3128038" y="345697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962" name="Google Shape;962;p22"/>
          <p:cNvSpPr txBox="1"/>
          <p:nvPr/>
        </p:nvSpPr>
        <p:spPr>
          <a:xfrm>
            <a:off x="3877548" y="345709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sp>
        <p:nvSpPr>
          <p:cNvPr id="963" name="Google Shape;963;p22"/>
          <p:cNvSpPr txBox="1"/>
          <p:nvPr/>
        </p:nvSpPr>
        <p:spPr>
          <a:xfrm>
            <a:off x="1878875" y="624002"/>
            <a:ext cx="6387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4.5</a:t>
            </a:r>
            <a:endParaRPr/>
          </a:p>
        </p:txBody>
      </p:sp>
      <p:sp>
        <p:nvSpPr>
          <p:cNvPr id="964" name="Google Shape;964;p22"/>
          <p:cNvSpPr txBox="1"/>
          <p:nvPr/>
        </p:nvSpPr>
        <p:spPr>
          <a:xfrm>
            <a:off x="458350" y="1345127"/>
            <a:ext cx="6387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2.2</a:t>
            </a:r>
            <a:endParaRPr/>
          </a:p>
        </p:txBody>
      </p:sp>
      <p:sp>
        <p:nvSpPr>
          <p:cNvPr id="965" name="Google Shape;965;p22"/>
          <p:cNvSpPr txBox="1"/>
          <p:nvPr/>
        </p:nvSpPr>
        <p:spPr>
          <a:xfrm>
            <a:off x="63375" y="2925225"/>
            <a:ext cx="1223700" cy="6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best: E, 2.2</a:t>
            </a:r>
            <a:endParaRPr/>
          </a:p>
        </p:txBody>
      </p:sp>
      <p:sp>
        <p:nvSpPr>
          <p:cNvPr id="966" name="Google Shape;966;p22"/>
          <p:cNvSpPr/>
          <p:nvPr/>
        </p:nvSpPr>
        <p:spPr>
          <a:xfrm>
            <a:off x="5386400" y="2007400"/>
            <a:ext cx="3629100" cy="28947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67" name="Google Shape;967;p22"/>
          <p:cNvCxnSpPr/>
          <p:nvPr/>
        </p:nvCxnSpPr>
        <p:spPr>
          <a:xfrm rot="10800000">
            <a:off x="7588925" y="3334849"/>
            <a:ext cx="13281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968" name="Google Shape;968;p22"/>
          <p:cNvCxnSpPr/>
          <p:nvPr/>
        </p:nvCxnSpPr>
        <p:spPr>
          <a:xfrm>
            <a:off x="5475025" y="2861950"/>
            <a:ext cx="10521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969" name="Google Shape;969;p22"/>
          <p:cNvCxnSpPr/>
          <p:nvPr/>
        </p:nvCxnSpPr>
        <p:spPr>
          <a:xfrm rot="10800000">
            <a:off x="6495250" y="3819800"/>
            <a:ext cx="10908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0" name="Google Shape;970;p22"/>
          <p:cNvCxnSpPr/>
          <p:nvPr/>
        </p:nvCxnSpPr>
        <p:spPr>
          <a:xfrm>
            <a:off x="6527000" y="2081225"/>
            <a:ext cx="0" cy="27699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971" name="Google Shape;971;p22"/>
          <p:cNvSpPr/>
          <p:nvPr/>
        </p:nvSpPr>
        <p:spPr>
          <a:xfrm>
            <a:off x="6345706" y="3635856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972" name="Google Shape;972;p22"/>
          <p:cNvSpPr txBox="1"/>
          <p:nvPr/>
        </p:nvSpPr>
        <p:spPr>
          <a:xfrm>
            <a:off x="6552825" y="3906501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 b="1">
                <a:solidFill>
                  <a:srgbClr val="FF0000"/>
                </a:solidFill>
              </a:rPr>
              <a:t>2</a:t>
            </a:r>
            <a:r>
              <a:rPr lang="en"/>
              <a:t>, 3)</a:t>
            </a:r>
            <a:endParaRPr/>
          </a:p>
        </p:txBody>
      </p:sp>
      <p:cxnSp>
        <p:nvCxnSpPr>
          <p:cNvPr id="973" name="Google Shape;973;p22"/>
          <p:cNvCxnSpPr/>
          <p:nvPr/>
        </p:nvCxnSpPr>
        <p:spPr>
          <a:xfrm rot="10800000">
            <a:off x="6532850" y="4275800"/>
            <a:ext cx="24183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974" name="Google Shape;974;p22"/>
          <p:cNvSpPr/>
          <p:nvPr/>
        </p:nvSpPr>
        <p:spPr>
          <a:xfrm>
            <a:off x="7409781" y="4104656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975" name="Google Shape;975;p22"/>
          <p:cNvSpPr txBox="1"/>
          <p:nvPr/>
        </p:nvSpPr>
        <p:spPr>
          <a:xfrm>
            <a:off x="7598700" y="4395301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(4, </a:t>
            </a:r>
            <a:r>
              <a:rPr lang="en" b="1">
                <a:solidFill>
                  <a:srgbClr val="0000FF"/>
                </a:solidFill>
              </a:rPr>
              <a:t>2</a:t>
            </a:r>
            <a:r>
              <a:rPr lang="en"/>
              <a:t>)</a:t>
            </a:r>
            <a:endParaRPr/>
          </a:p>
        </p:txBody>
      </p:sp>
      <p:sp>
        <p:nvSpPr>
          <p:cNvPr id="976" name="Google Shape;976;p22"/>
          <p:cNvSpPr txBox="1"/>
          <p:nvPr/>
        </p:nvSpPr>
        <p:spPr>
          <a:xfrm>
            <a:off x="7564573" y="2282824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 b="1">
                <a:solidFill>
                  <a:srgbClr val="FF0000"/>
                </a:solidFill>
              </a:rPr>
              <a:t>4</a:t>
            </a:r>
            <a:r>
              <a:rPr lang="en"/>
              <a:t>, 5)</a:t>
            </a:r>
            <a:endParaRPr/>
          </a:p>
        </p:txBody>
      </p:sp>
      <p:cxnSp>
        <p:nvCxnSpPr>
          <p:cNvPr id="977" name="Google Shape;977;p22"/>
          <p:cNvCxnSpPr>
            <a:endCxn id="974" idx="0"/>
          </p:cNvCxnSpPr>
          <p:nvPr/>
        </p:nvCxnSpPr>
        <p:spPr>
          <a:xfrm>
            <a:off x="7583931" y="2125556"/>
            <a:ext cx="0" cy="19791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978" name="Google Shape;978;p22"/>
          <p:cNvSpPr/>
          <p:nvPr/>
        </p:nvSpPr>
        <p:spPr>
          <a:xfrm>
            <a:off x="7409781" y="2695656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979" name="Google Shape;979;p22"/>
          <p:cNvSpPr/>
          <p:nvPr/>
        </p:nvSpPr>
        <p:spPr>
          <a:xfrm>
            <a:off x="6881320" y="3634990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980" name="Google Shape;980;p22"/>
          <p:cNvSpPr txBox="1"/>
          <p:nvPr/>
        </p:nvSpPr>
        <p:spPr>
          <a:xfrm>
            <a:off x="6881325" y="3305375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(3, </a:t>
            </a:r>
            <a:r>
              <a:rPr lang="en" b="1">
                <a:solidFill>
                  <a:srgbClr val="0000FF"/>
                </a:solidFill>
              </a:rPr>
              <a:t>3</a:t>
            </a:r>
            <a:r>
              <a:rPr lang="en"/>
              <a:t>)</a:t>
            </a:r>
            <a:endParaRPr/>
          </a:p>
        </p:txBody>
      </p:sp>
      <p:sp>
        <p:nvSpPr>
          <p:cNvPr id="981" name="Google Shape;981;p22"/>
          <p:cNvSpPr/>
          <p:nvPr/>
        </p:nvSpPr>
        <p:spPr>
          <a:xfrm>
            <a:off x="5827720" y="2695657"/>
            <a:ext cx="348300" cy="348300"/>
          </a:xfrm>
          <a:prstGeom prst="rect">
            <a:avLst/>
          </a:prstGeom>
          <a:solidFill>
            <a:srgbClr val="CCCCCC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982" name="Google Shape;982;p22"/>
          <p:cNvSpPr txBox="1"/>
          <p:nvPr/>
        </p:nvSpPr>
        <p:spPr>
          <a:xfrm>
            <a:off x="5398825" y="2336850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(1, </a:t>
            </a:r>
            <a:r>
              <a:rPr lang="en" b="1">
                <a:solidFill>
                  <a:srgbClr val="0000FF"/>
                </a:solidFill>
              </a:rPr>
              <a:t>5</a:t>
            </a:r>
            <a:r>
              <a:rPr lang="en"/>
              <a:t>)</a:t>
            </a:r>
            <a:endParaRPr/>
          </a:p>
        </p:txBody>
      </p:sp>
      <p:sp>
        <p:nvSpPr>
          <p:cNvPr id="983" name="Google Shape;983;p22"/>
          <p:cNvSpPr/>
          <p:nvPr/>
        </p:nvSpPr>
        <p:spPr>
          <a:xfrm>
            <a:off x="7408878" y="3165323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984" name="Google Shape;984;p22"/>
          <p:cNvSpPr txBox="1"/>
          <p:nvPr/>
        </p:nvSpPr>
        <p:spPr>
          <a:xfrm>
            <a:off x="7710598" y="3010996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(4, </a:t>
            </a:r>
            <a:r>
              <a:rPr lang="en" b="1">
                <a:solidFill>
                  <a:srgbClr val="0000FF"/>
                </a:solidFill>
              </a:rPr>
              <a:t>4</a:t>
            </a:r>
            <a:r>
              <a:rPr lang="en"/>
              <a:t>)</a:t>
            </a:r>
            <a:endParaRPr/>
          </a:p>
        </p:txBody>
      </p:sp>
      <p:pic>
        <p:nvPicPr>
          <p:cNvPr id="985" name="Google Shape;98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4470" y="2063976"/>
            <a:ext cx="131651" cy="131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6" name="Google Shape;986;p22"/>
          <p:cNvCxnSpPr>
            <a:endCxn id="985" idx="2"/>
          </p:cNvCxnSpPr>
          <p:nvPr/>
        </p:nvCxnSpPr>
        <p:spPr>
          <a:xfrm rot="10800000" flipH="1">
            <a:off x="5070495" y="2195627"/>
            <a:ext cx="559800" cy="22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87" name="Google Shape;987;p22"/>
          <p:cNvSpPr txBox="1"/>
          <p:nvPr/>
        </p:nvSpPr>
        <p:spPr>
          <a:xfrm>
            <a:off x="4496875" y="2275525"/>
            <a:ext cx="7215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(0, 7)</a:t>
            </a:r>
            <a:endParaRPr/>
          </a:p>
        </p:txBody>
      </p:sp>
      <p:sp>
        <p:nvSpPr>
          <p:cNvPr id="988" name="Google Shape;988;p22"/>
          <p:cNvSpPr txBox="1">
            <a:spLocks noGrp="1"/>
          </p:cNvSpPr>
          <p:nvPr>
            <p:ph type="body" idx="1"/>
          </p:nvPr>
        </p:nvSpPr>
        <p:spPr>
          <a:xfrm>
            <a:off x="243000" y="3655400"/>
            <a:ext cx="5007600" cy="12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nearest(E, (0, 7))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Explored both sides of E, so let’s go back up.</a:t>
            </a:r>
            <a:endParaRPr/>
          </a:p>
        </p:txBody>
      </p:sp>
      <p:pic>
        <p:nvPicPr>
          <p:cNvPr id="989" name="Google Shape;98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1727" y="2115194"/>
            <a:ext cx="439051" cy="43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0" name="Google Shape;99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527" y="2124945"/>
            <a:ext cx="439051" cy="43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23"/>
          <p:cNvSpPr/>
          <p:nvPr/>
        </p:nvSpPr>
        <p:spPr>
          <a:xfrm>
            <a:off x="6526913" y="2009076"/>
            <a:ext cx="2488500" cy="2894700"/>
          </a:xfrm>
          <a:prstGeom prst="rect">
            <a:avLst/>
          </a:prstGeom>
          <a:solidFill>
            <a:srgbClr val="FFAAAA">
              <a:alpha val="4692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p23"/>
          <p:cNvSpPr/>
          <p:nvPr/>
        </p:nvSpPr>
        <p:spPr>
          <a:xfrm>
            <a:off x="5386400" y="2007400"/>
            <a:ext cx="3629100" cy="28947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97" name="Google Shape;997;p23"/>
          <p:cNvCxnSpPr/>
          <p:nvPr/>
        </p:nvCxnSpPr>
        <p:spPr>
          <a:xfrm rot="10800000">
            <a:off x="397300" y="1873350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8" name="Google Shape;998;p23"/>
          <p:cNvCxnSpPr/>
          <p:nvPr/>
        </p:nvCxnSpPr>
        <p:spPr>
          <a:xfrm rot="10800000">
            <a:off x="1741625" y="3332625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9" name="Google Shape;999;p23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K-d Nearest Demo</a:t>
            </a:r>
            <a:endParaRPr/>
          </a:p>
        </p:txBody>
      </p:sp>
      <p:sp>
        <p:nvSpPr>
          <p:cNvPr id="1000" name="Google Shape;1000;p23"/>
          <p:cNvSpPr txBox="1">
            <a:spLocks noGrp="1"/>
          </p:cNvSpPr>
          <p:nvPr>
            <p:ph type="body" idx="1"/>
          </p:nvPr>
        </p:nvSpPr>
        <p:spPr>
          <a:xfrm>
            <a:off x="3781400" y="474150"/>
            <a:ext cx="4910100" cy="12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have the k-d tree shown.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 want to find nearest((0, 7)).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Can visually see the answer is (1, 5). 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Let’s do a proper k-d tree traversal.</a:t>
            </a:r>
            <a:endParaRPr/>
          </a:p>
        </p:txBody>
      </p:sp>
      <p:cxnSp>
        <p:nvCxnSpPr>
          <p:cNvPr id="1001" name="Google Shape;1001;p23"/>
          <p:cNvCxnSpPr/>
          <p:nvPr/>
        </p:nvCxnSpPr>
        <p:spPr>
          <a:xfrm rot="10800000">
            <a:off x="1847100" y="820813"/>
            <a:ext cx="0" cy="692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2" name="Google Shape;1002;p23"/>
          <p:cNvCxnSpPr>
            <a:endCxn id="1003" idx="0"/>
          </p:cNvCxnSpPr>
          <p:nvPr/>
        </p:nvCxnSpPr>
        <p:spPr>
          <a:xfrm flipH="1">
            <a:off x="960400" y="1369812"/>
            <a:ext cx="883500" cy="285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4" name="Google Shape;1004;p23"/>
          <p:cNvCxnSpPr/>
          <p:nvPr/>
        </p:nvCxnSpPr>
        <p:spPr>
          <a:xfrm>
            <a:off x="1843983" y="1369763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5" name="Google Shape;1005;p23"/>
          <p:cNvSpPr txBox="1"/>
          <p:nvPr/>
        </p:nvSpPr>
        <p:spPr>
          <a:xfrm>
            <a:off x="950713" y="125838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1006" name="Google Shape;1006;p23"/>
          <p:cNvSpPr txBox="1"/>
          <p:nvPr/>
        </p:nvSpPr>
        <p:spPr>
          <a:xfrm>
            <a:off x="2189578" y="1303636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cxnSp>
        <p:nvCxnSpPr>
          <p:cNvPr id="1007" name="Google Shape;1007;p23"/>
          <p:cNvCxnSpPr/>
          <p:nvPr/>
        </p:nvCxnSpPr>
        <p:spPr>
          <a:xfrm rot="10800000">
            <a:off x="1810025" y="1883150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8" name="Google Shape;1008;p23"/>
          <p:cNvCxnSpPr/>
          <p:nvPr/>
        </p:nvCxnSpPr>
        <p:spPr>
          <a:xfrm flipH="1">
            <a:off x="1854907" y="2089514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9" name="Google Shape;1009;p23"/>
          <p:cNvCxnSpPr/>
          <p:nvPr/>
        </p:nvCxnSpPr>
        <p:spPr>
          <a:xfrm>
            <a:off x="2373607" y="2089514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10" name="Google Shape;1010;p23"/>
          <p:cNvSpPr txBox="1"/>
          <p:nvPr/>
        </p:nvSpPr>
        <p:spPr>
          <a:xfrm>
            <a:off x="1856891" y="1988502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011" name="Google Shape;1011;p23"/>
          <p:cNvSpPr txBox="1"/>
          <p:nvPr/>
        </p:nvSpPr>
        <p:spPr>
          <a:xfrm>
            <a:off x="2606402" y="1988615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cxnSp>
        <p:nvCxnSpPr>
          <p:cNvPr id="1012" name="Google Shape;1012;p23"/>
          <p:cNvCxnSpPr/>
          <p:nvPr/>
        </p:nvCxnSpPr>
        <p:spPr>
          <a:xfrm rot="10800000">
            <a:off x="2889148" y="2265237"/>
            <a:ext cx="0" cy="692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3" name="Google Shape;1013;p23"/>
          <p:cNvCxnSpPr/>
          <p:nvPr/>
        </p:nvCxnSpPr>
        <p:spPr>
          <a:xfrm flipH="1">
            <a:off x="2367331" y="2814187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4" name="Google Shape;1014;p23"/>
          <p:cNvCxnSpPr>
            <a:endCxn id="1015" idx="0"/>
          </p:cNvCxnSpPr>
          <p:nvPr/>
        </p:nvCxnSpPr>
        <p:spPr>
          <a:xfrm>
            <a:off x="2896973" y="2814137"/>
            <a:ext cx="774600" cy="306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16" name="Google Shape;1016;p23"/>
          <p:cNvSpPr txBox="1"/>
          <p:nvPr/>
        </p:nvSpPr>
        <p:spPr>
          <a:xfrm>
            <a:off x="2358968" y="2701000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1017" name="Google Shape;1017;p23"/>
          <p:cNvSpPr txBox="1"/>
          <p:nvPr/>
        </p:nvSpPr>
        <p:spPr>
          <a:xfrm>
            <a:off x="3262701" y="270098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1018" name="Google Shape;1018;p23"/>
          <p:cNvSpPr/>
          <p:nvPr/>
        </p:nvSpPr>
        <p:spPr>
          <a:xfrm>
            <a:off x="1951950" y="1655700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(4, </a:t>
            </a:r>
            <a:r>
              <a:rPr lang="en" b="1">
                <a:solidFill>
                  <a:srgbClr val="0000FF"/>
                </a:solidFill>
              </a:rPr>
              <a:t>2</a:t>
            </a:r>
            <a:r>
              <a:rPr lang="en"/>
              <a:t>)</a:t>
            </a:r>
            <a:endParaRPr/>
          </a:p>
        </p:txBody>
      </p:sp>
      <p:sp>
        <p:nvSpPr>
          <p:cNvPr id="1019" name="Google Shape;1019;p23"/>
          <p:cNvSpPr/>
          <p:nvPr/>
        </p:nvSpPr>
        <p:spPr>
          <a:xfrm>
            <a:off x="1421250" y="934475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(</a:t>
            </a:r>
            <a:r>
              <a:rPr lang="en" b="1">
                <a:solidFill>
                  <a:srgbClr val="FF0000"/>
                </a:solidFill>
              </a:rPr>
              <a:t>2</a:t>
            </a:r>
            <a:r>
              <a:rPr lang="en"/>
              <a:t>, 3)</a:t>
            </a:r>
            <a:endParaRPr/>
          </a:p>
        </p:txBody>
      </p:sp>
      <p:sp>
        <p:nvSpPr>
          <p:cNvPr id="1020" name="Google Shape;1020;p23"/>
          <p:cNvSpPr/>
          <p:nvPr/>
        </p:nvSpPr>
        <p:spPr>
          <a:xfrm>
            <a:off x="2501650" y="2374363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(</a:t>
            </a:r>
            <a:r>
              <a:rPr lang="en" b="1">
                <a:solidFill>
                  <a:srgbClr val="FF0000"/>
                </a:solidFill>
              </a:rPr>
              <a:t>4</a:t>
            </a:r>
            <a:r>
              <a:rPr lang="en"/>
              <a:t>, 5)</a:t>
            </a:r>
            <a:endParaRPr/>
          </a:p>
        </p:txBody>
      </p:sp>
      <p:sp>
        <p:nvSpPr>
          <p:cNvPr id="1021" name="Google Shape;1021;p23"/>
          <p:cNvSpPr/>
          <p:nvPr/>
        </p:nvSpPr>
        <p:spPr>
          <a:xfrm>
            <a:off x="1878875" y="3114987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 (3, </a:t>
            </a:r>
            <a:r>
              <a:rPr lang="en" b="1">
                <a:solidFill>
                  <a:srgbClr val="0000FF"/>
                </a:solidFill>
              </a:rPr>
              <a:t>3</a:t>
            </a:r>
            <a:r>
              <a:rPr lang="en"/>
              <a:t>)</a:t>
            </a:r>
            <a:endParaRPr/>
          </a:p>
        </p:txBody>
      </p:sp>
      <p:cxnSp>
        <p:nvCxnSpPr>
          <p:cNvPr id="1022" name="Google Shape;1022;p23"/>
          <p:cNvCxnSpPr/>
          <p:nvPr/>
        </p:nvCxnSpPr>
        <p:spPr>
          <a:xfrm flipH="1">
            <a:off x="1759205" y="3551940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3" name="Google Shape;1023;p23"/>
          <p:cNvCxnSpPr/>
          <p:nvPr/>
        </p:nvCxnSpPr>
        <p:spPr>
          <a:xfrm>
            <a:off x="2277905" y="3551940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24" name="Google Shape;1024;p23"/>
          <p:cNvSpPr txBox="1"/>
          <p:nvPr/>
        </p:nvSpPr>
        <p:spPr>
          <a:xfrm>
            <a:off x="1761189" y="345092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025" name="Google Shape;1025;p23"/>
          <p:cNvSpPr txBox="1"/>
          <p:nvPr/>
        </p:nvSpPr>
        <p:spPr>
          <a:xfrm>
            <a:off x="2510700" y="345104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sp>
        <p:nvSpPr>
          <p:cNvPr id="1003" name="Google Shape;1003;p23"/>
          <p:cNvSpPr/>
          <p:nvPr/>
        </p:nvSpPr>
        <p:spPr>
          <a:xfrm>
            <a:off x="534550" y="1655712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(1, </a:t>
            </a:r>
            <a:r>
              <a:rPr lang="en" b="1">
                <a:solidFill>
                  <a:srgbClr val="0000FF"/>
                </a:solidFill>
              </a:rPr>
              <a:t>5</a:t>
            </a:r>
            <a:r>
              <a:rPr lang="en"/>
              <a:t>)</a:t>
            </a:r>
            <a:endParaRPr/>
          </a:p>
        </p:txBody>
      </p:sp>
      <p:cxnSp>
        <p:nvCxnSpPr>
          <p:cNvPr id="1026" name="Google Shape;1026;p23"/>
          <p:cNvCxnSpPr/>
          <p:nvPr/>
        </p:nvCxnSpPr>
        <p:spPr>
          <a:xfrm flipH="1">
            <a:off x="434357" y="2106063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7" name="Google Shape;1027;p23"/>
          <p:cNvCxnSpPr/>
          <p:nvPr/>
        </p:nvCxnSpPr>
        <p:spPr>
          <a:xfrm>
            <a:off x="953057" y="2106063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28" name="Google Shape;1028;p23"/>
          <p:cNvSpPr txBox="1"/>
          <p:nvPr/>
        </p:nvSpPr>
        <p:spPr>
          <a:xfrm>
            <a:off x="436341" y="200505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029" name="Google Shape;1029;p23"/>
          <p:cNvSpPr txBox="1"/>
          <p:nvPr/>
        </p:nvSpPr>
        <p:spPr>
          <a:xfrm>
            <a:off x="1185852" y="2005164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cxnSp>
        <p:nvCxnSpPr>
          <p:cNvPr id="1030" name="Google Shape;1030;p23"/>
          <p:cNvCxnSpPr/>
          <p:nvPr/>
        </p:nvCxnSpPr>
        <p:spPr>
          <a:xfrm rot="10800000">
            <a:off x="3108473" y="3338675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15" name="Google Shape;1015;p23"/>
          <p:cNvSpPr/>
          <p:nvPr/>
        </p:nvSpPr>
        <p:spPr>
          <a:xfrm>
            <a:off x="3245723" y="3121037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 (4, </a:t>
            </a:r>
            <a:r>
              <a:rPr lang="en" b="1">
                <a:solidFill>
                  <a:srgbClr val="0000FF"/>
                </a:solidFill>
              </a:rPr>
              <a:t>4</a:t>
            </a:r>
            <a:r>
              <a:rPr lang="en"/>
              <a:t>)</a:t>
            </a:r>
            <a:endParaRPr/>
          </a:p>
        </p:txBody>
      </p:sp>
      <p:cxnSp>
        <p:nvCxnSpPr>
          <p:cNvPr id="1031" name="Google Shape;1031;p23"/>
          <p:cNvCxnSpPr/>
          <p:nvPr/>
        </p:nvCxnSpPr>
        <p:spPr>
          <a:xfrm flipH="1">
            <a:off x="3126053" y="3557990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2" name="Google Shape;1032;p23"/>
          <p:cNvCxnSpPr/>
          <p:nvPr/>
        </p:nvCxnSpPr>
        <p:spPr>
          <a:xfrm>
            <a:off x="3644753" y="3557990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3" name="Google Shape;1033;p23"/>
          <p:cNvSpPr txBox="1"/>
          <p:nvPr/>
        </p:nvSpPr>
        <p:spPr>
          <a:xfrm>
            <a:off x="3128038" y="345697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034" name="Google Shape;1034;p23"/>
          <p:cNvSpPr txBox="1"/>
          <p:nvPr/>
        </p:nvSpPr>
        <p:spPr>
          <a:xfrm>
            <a:off x="3877548" y="345709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sp>
        <p:nvSpPr>
          <p:cNvPr id="1035" name="Google Shape;1035;p23"/>
          <p:cNvSpPr txBox="1">
            <a:spLocks noGrp="1"/>
          </p:cNvSpPr>
          <p:nvPr>
            <p:ph type="body" idx="1"/>
          </p:nvPr>
        </p:nvSpPr>
        <p:spPr>
          <a:xfrm>
            <a:off x="243000" y="3655400"/>
            <a:ext cx="4998000" cy="12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nearest(A, (0, 7))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… just finished exploring good side of A.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Could something better be on the “bad” side of the line, i.e. in </a:t>
            </a:r>
            <a:r>
              <a:rPr lang="en" dirty="0">
                <a:solidFill>
                  <a:srgbClr val="FF0000"/>
                </a:solidFill>
              </a:rPr>
              <a:t>A.right</a:t>
            </a:r>
            <a:r>
              <a:rPr lang="en" dirty="0"/>
              <a:t>?</a:t>
            </a:r>
            <a:endParaRPr dirty="0"/>
          </a:p>
        </p:txBody>
      </p:sp>
      <p:sp>
        <p:nvSpPr>
          <p:cNvPr id="1036" name="Google Shape;1036;p23"/>
          <p:cNvSpPr txBox="1"/>
          <p:nvPr/>
        </p:nvSpPr>
        <p:spPr>
          <a:xfrm>
            <a:off x="1878875" y="624002"/>
            <a:ext cx="6387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4.5</a:t>
            </a:r>
            <a:endParaRPr/>
          </a:p>
        </p:txBody>
      </p:sp>
      <p:pic>
        <p:nvPicPr>
          <p:cNvPr id="1037" name="Google Shape;10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4470" y="2063976"/>
            <a:ext cx="131651" cy="131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8" name="Google Shape;1038;p23"/>
          <p:cNvCxnSpPr>
            <a:endCxn id="1037" idx="2"/>
          </p:cNvCxnSpPr>
          <p:nvPr/>
        </p:nvCxnSpPr>
        <p:spPr>
          <a:xfrm rot="10800000" flipH="1">
            <a:off x="5070495" y="2195627"/>
            <a:ext cx="559800" cy="22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39" name="Google Shape;1039;p23"/>
          <p:cNvSpPr txBox="1"/>
          <p:nvPr/>
        </p:nvSpPr>
        <p:spPr>
          <a:xfrm>
            <a:off x="4496875" y="2275525"/>
            <a:ext cx="7215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(0, 7)</a:t>
            </a:r>
            <a:endParaRPr/>
          </a:p>
        </p:txBody>
      </p:sp>
      <p:sp>
        <p:nvSpPr>
          <p:cNvPr id="1040" name="Google Shape;1040;p23"/>
          <p:cNvSpPr txBox="1"/>
          <p:nvPr/>
        </p:nvSpPr>
        <p:spPr>
          <a:xfrm>
            <a:off x="458350" y="1345127"/>
            <a:ext cx="6387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2.2</a:t>
            </a:r>
            <a:endParaRPr/>
          </a:p>
        </p:txBody>
      </p:sp>
      <p:sp>
        <p:nvSpPr>
          <p:cNvPr id="1041" name="Google Shape;1041;p23"/>
          <p:cNvSpPr txBox="1"/>
          <p:nvPr/>
        </p:nvSpPr>
        <p:spPr>
          <a:xfrm>
            <a:off x="63375" y="2925225"/>
            <a:ext cx="1223700" cy="6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best: E, 2.2</a:t>
            </a:r>
            <a:endParaRPr/>
          </a:p>
        </p:txBody>
      </p:sp>
      <p:cxnSp>
        <p:nvCxnSpPr>
          <p:cNvPr id="1042" name="Google Shape;1042;p23"/>
          <p:cNvCxnSpPr/>
          <p:nvPr/>
        </p:nvCxnSpPr>
        <p:spPr>
          <a:xfrm rot="10800000">
            <a:off x="7588925" y="3334849"/>
            <a:ext cx="13281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043" name="Google Shape;1043;p23"/>
          <p:cNvCxnSpPr/>
          <p:nvPr/>
        </p:nvCxnSpPr>
        <p:spPr>
          <a:xfrm>
            <a:off x="5475025" y="2861950"/>
            <a:ext cx="10521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044" name="Google Shape;1044;p23"/>
          <p:cNvCxnSpPr/>
          <p:nvPr/>
        </p:nvCxnSpPr>
        <p:spPr>
          <a:xfrm rot="10800000">
            <a:off x="6495250" y="3819800"/>
            <a:ext cx="10908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5" name="Google Shape;1045;p23"/>
          <p:cNvCxnSpPr/>
          <p:nvPr/>
        </p:nvCxnSpPr>
        <p:spPr>
          <a:xfrm>
            <a:off x="6527000" y="2081225"/>
            <a:ext cx="0" cy="27699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046" name="Google Shape;1046;p23"/>
          <p:cNvSpPr/>
          <p:nvPr/>
        </p:nvSpPr>
        <p:spPr>
          <a:xfrm>
            <a:off x="6345706" y="3635856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047" name="Google Shape;1047;p23"/>
          <p:cNvSpPr txBox="1"/>
          <p:nvPr/>
        </p:nvSpPr>
        <p:spPr>
          <a:xfrm>
            <a:off x="6552825" y="3906501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 b="1">
                <a:solidFill>
                  <a:srgbClr val="FF0000"/>
                </a:solidFill>
              </a:rPr>
              <a:t>2</a:t>
            </a:r>
            <a:r>
              <a:rPr lang="en"/>
              <a:t>, 3)</a:t>
            </a:r>
            <a:endParaRPr/>
          </a:p>
        </p:txBody>
      </p:sp>
      <p:cxnSp>
        <p:nvCxnSpPr>
          <p:cNvPr id="1048" name="Google Shape;1048;p23"/>
          <p:cNvCxnSpPr/>
          <p:nvPr/>
        </p:nvCxnSpPr>
        <p:spPr>
          <a:xfrm rot="10800000">
            <a:off x="6532850" y="4275800"/>
            <a:ext cx="24183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049" name="Google Shape;1049;p23"/>
          <p:cNvSpPr/>
          <p:nvPr/>
        </p:nvSpPr>
        <p:spPr>
          <a:xfrm>
            <a:off x="7409781" y="4104656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050" name="Google Shape;1050;p23"/>
          <p:cNvSpPr txBox="1"/>
          <p:nvPr/>
        </p:nvSpPr>
        <p:spPr>
          <a:xfrm>
            <a:off x="7598700" y="4395301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(4, </a:t>
            </a:r>
            <a:r>
              <a:rPr lang="en" b="1">
                <a:solidFill>
                  <a:srgbClr val="0000FF"/>
                </a:solidFill>
              </a:rPr>
              <a:t>2</a:t>
            </a:r>
            <a:r>
              <a:rPr lang="en"/>
              <a:t>)</a:t>
            </a:r>
            <a:endParaRPr/>
          </a:p>
        </p:txBody>
      </p:sp>
      <p:sp>
        <p:nvSpPr>
          <p:cNvPr id="1051" name="Google Shape;1051;p23"/>
          <p:cNvSpPr txBox="1"/>
          <p:nvPr/>
        </p:nvSpPr>
        <p:spPr>
          <a:xfrm>
            <a:off x="7564573" y="2282824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 b="1">
                <a:solidFill>
                  <a:srgbClr val="FF0000"/>
                </a:solidFill>
              </a:rPr>
              <a:t>4</a:t>
            </a:r>
            <a:r>
              <a:rPr lang="en"/>
              <a:t>, 5)</a:t>
            </a:r>
            <a:endParaRPr/>
          </a:p>
        </p:txBody>
      </p:sp>
      <p:cxnSp>
        <p:nvCxnSpPr>
          <p:cNvPr id="1052" name="Google Shape;1052;p23"/>
          <p:cNvCxnSpPr>
            <a:endCxn id="1049" idx="0"/>
          </p:cNvCxnSpPr>
          <p:nvPr/>
        </p:nvCxnSpPr>
        <p:spPr>
          <a:xfrm>
            <a:off x="7583931" y="2125556"/>
            <a:ext cx="0" cy="19791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053" name="Google Shape;1053;p23"/>
          <p:cNvSpPr/>
          <p:nvPr/>
        </p:nvSpPr>
        <p:spPr>
          <a:xfrm>
            <a:off x="7409781" y="2695656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1054" name="Google Shape;1054;p23"/>
          <p:cNvSpPr/>
          <p:nvPr/>
        </p:nvSpPr>
        <p:spPr>
          <a:xfrm>
            <a:off x="6881320" y="3634990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055" name="Google Shape;1055;p23"/>
          <p:cNvSpPr txBox="1"/>
          <p:nvPr/>
        </p:nvSpPr>
        <p:spPr>
          <a:xfrm>
            <a:off x="6881325" y="3305375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(3, </a:t>
            </a:r>
            <a:r>
              <a:rPr lang="en" b="1">
                <a:solidFill>
                  <a:srgbClr val="0000FF"/>
                </a:solidFill>
              </a:rPr>
              <a:t>3</a:t>
            </a:r>
            <a:r>
              <a:rPr lang="en"/>
              <a:t>)</a:t>
            </a:r>
            <a:endParaRPr/>
          </a:p>
        </p:txBody>
      </p:sp>
      <p:sp>
        <p:nvSpPr>
          <p:cNvPr id="1056" name="Google Shape;1056;p23"/>
          <p:cNvSpPr/>
          <p:nvPr/>
        </p:nvSpPr>
        <p:spPr>
          <a:xfrm>
            <a:off x="5827720" y="2695657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1057" name="Google Shape;1057;p23"/>
          <p:cNvSpPr txBox="1"/>
          <p:nvPr/>
        </p:nvSpPr>
        <p:spPr>
          <a:xfrm>
            <a:off x="5398825" y="2336850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(1, </a:t>
            </a:r>
            <a:r>
              <a:rPr lang="en" b="1">
                <a:solidFill>
                  <a:srgbClr val="0000FF"/>
                </a:solidFill>
              </a:rPr>
              <a:t>5</a:t>
            </a:r>
            <a:r>
              <a:rPr lang="en"/>
              <a:t>)</a:t>
            </a:r>
            <a:endParaRPr/>
          </a:p>
        </p:txBody>
      </p:sp>
      <p:sp>
        <p:nvSpPr>
          <p:cNvPr id="1058" name="Google Shape;1058;p23"/>
          <p:cNvSpPr/>
          <p:nvPr/>
        </p:nvSpPr>
        <p:spPr>
          <a:xfrm>
            <a:off x="7408878" y="3165323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1059" name="Google Shape;1059;p23"/>
          <p:cNvSpPr txBox="1"/>
          <p:nvPr/>
        </p:nvSpPr>
        <p:spPr>
          <a:xfrm>
            <a:off x="7710598" y="3010996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(4, </a:t>
            </a:r>
            <a:r>
              <a:rPr lang="en" b="1">
                <a:solidFill>
                  <a:srgbClr val="0000FF"/>
                </a:solidFill>
              </a:rPr>
              <a:t>4</a:t>
            </a:r>
            <a:r>
              <a:rPr lang="en"/>
              <a:t>)</a:t>
            </a:r>
            <a:endParaRPr/>
          </a:p>
        </p:txBody>
      </p:sp>
      <p:pic>
        <p:nvPicPr>
          <p:cNvPr id="1060" name="Google Shape;106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1727" y="2115194"/>
            <a:ext cx="439051" cy="43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1" name="Google Shape;106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527" y="2124945"/>
            <a:ext cx="439051" cy="43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2" name="Google Shape;106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9875" y="1346125"/>
            <a:ext cx="439051" cy="43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24"/>
          <p:cNvSpPr/>
          <p:nvPr/>
        </p:nvSpPr>
        <p:spPr>
          <a:xfrm>
            <a:off x="6526913" y="2009076"/>
            <a:ext cx="2488500" cy="2894700"/>
          </a:xfrm>
          <a:prstGeom prst="rect">
            <a:avLst/>
          </a:prstGeom>
          <a:solidFill>
            <a:srgbClr val="FFAAAA">
              <a:alpha val="4692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24"/>
          <p:cNvSpPr/>
          <p:nvPr/>
        </p:nvSpPr>
        <p:spPr>
          <a:xfrm>
            <a:off x="5386400" y="2007400"/>
            <a:ext cx="3629100" cy="28947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69" name="Google Shape;1069;p24"/>
          <p:cNvCxnSpPr/>
          <p:nvPr/>
        </p:nvCxnSpPr>
        <p:spPr>
          <a:xfrm rot="10800000">
            <a:off x="397300" y="1873350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0" name="Google Shape;1070;p24"/>
          <p:cNvCxnSpPr/>
          <p:nvPr/>
        </p:nvCxnSpPr>
        <p:spPr>
          <a:xfrm rot="10800000">
            <a:off x="1741625" y="3332625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71" name="Google Shape;1071;p24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K-d Nearest Demo</a:t>
            </a:r>
            <a:endParaRPr/>
          </a:p>
        </p:txBody>
      </p:sp>
      <p:sp>
        <p:nvSpPr>
          <p:cNvPr id="1072" name="Google Shape;1072;p24"/>
          <p:cNvSpPr txBox="1">
            <a:spLocks noGrp="1"/>
          </p:cNvSpPr>
          <p:nvPr>
            <p:ph type="body" idx="1"/>
          </p:nvPr>
        </p:nvSpPr>
        <p:spPr>
          <a:xfrm>
            <a:off x="3781400" y="474150"/>
            <a:ext cx="4910100" cy="12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have the k-d tree shown.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 want to find nearest((0, 7)).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Can visually see the answer is (1, 5). 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Let’s do a proper k-d tree traversal.</a:t>
            </a:r>
            <a:endParaRPr/>
          </a:p>
        </p:txBody>
      </p:sp>
      <p:cxnSp>
        <p:nvCxnSpPr>
          <p:cNvPr id="1073" name="Google Shape;1073;p24"/>
          <p:cNvCxnSpPr/>
          <p:nvPr/>
        </p:nvCxnSpPr>
        <p:spPr>
          <a:xfrm rot="10800000">
            <a:off x="1847100" y="820813"/>
            <a:ext cx="0" cy="692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4" name="Google Shape;1074;p24"/>
          <p:cNvCxnSpPr>
            <a:endCxn id="1075" idx="0"/>
          </p:cNvCxnSpPr>
          <p:nvPr/>
        </p:nvCxnSpPr>
        <p:spPr>
          <a:xfrm flipH="1">
            <a:off x="960400" y="1369812"/>
            <a:ext cx="883500" cy="285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6" name="Google Shape;1076;p24"/>
          <p:cNvCxnSpPr/>
          <p:nvPr/>
        </p:nvCxnSpPr>
        <p:spPr>
          <a:xfrm>
            <a:off x="1843983" y="1369763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77" name="Google Shape;1077;p24"/>
          <p:cNvSpPr txBox="1"/>
          <p:nvPr/>
        </p:nvSpPr>
        <p:spPr>
          <a:xfrm>
            <a:off x="950713" y="125838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1078" name="Google Shape;1078;p24"/>
          <p:cNvSpPr txBox="1"/>
          <p:nvPr/>
        </p:nvSpPr>
        <p:spPr>
          <a:xfrm>
            <a:off x="2189578" y="1303636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cxnSp>
        <p:nvCxnSpPr>
          <p:cNvPr id="1079" name="Google Shape;1079;p24"/>
          <p:cNvCxnSpPr/>
          <p:nvPr/>
        </p:nvCxnSpPr>
        <p:spPr>
          <a:xfrm rot="10800000">
            <a:off x="1810025" y="1883150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0" name="Google Shape;1080;p24"/>
          <p:cNvCxnSpPr/>
          <p:nvPr/>
        </p:nvCxnSpPr>
        <p:spPr>
          <a:xfrm flipH="1">
            <a:off x="1854907" y="2089514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1" name="Google Shape;1081;p24"/>
          <p:cNvCxnSpPr/>
          <p:nvPr/>
        </p:nvCxnSpPr>
        <p:spPr>
          <a:xfrm>
            <a:off x="2373607" y="2089514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2" name="Google Shape;1082;p24"/>
          <p:cNvSpPr txBox="1"/>
          <p:nvPr/>
        </p:nvSpPr>
        <p:spPr>
          <a:xfrm>
            <a:off x="1856891" y="1988502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083" name="Google Shape;1083;p24"/>
          <p:cNvSpPr txBox="1"/>
          <p:nvPr/>
        </p:nvSpPr>
        <p:spPr>
          <a:xfrm>
            <a:off x="2606402" y="1988615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cxnSp>
        <p:nvCxnSpPr>
          <p:cNvPr id="1084" name="Google Shape;1084;p24"/>
          <p:cNvCxnSpPr/>
          <p:nvPr/>
        </p:nvCxnSpPr>
        <p:spPr>
          <a:xfrm rot="10800000">
            <a:off x="2889148" y="2265237"/>
            <a:ext cx="0" cy="692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5" name="Google Shape;1085;p24"/>
          <p:cNvCxnSpPr/>
          <p:nvPr/>
        </p:nvCxnSpPr>
        <p:spPr>
          <a:xfrm flipH="1">
            <a:off x="2367331" y="2814187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6" name="Google Shape;1086;p24"/>
          <p:cNvCxnSpPr>
            <a:endCxn id="1087" idx="0"/>
          </p:cNvCxnSpPr>
          <p:nvPr/>
        </p:nvCxnSpPr>
        <p:spPr>
          <a:xfrm>
            <a:off x="2896973" y="2814137"/>
            <a:ext cx="774600" cy="306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8" name="Google Shape;1088;p24"/>
          <p:cNvSpPr txBox="1"/>
          <p:nvPr/>
        </p:nvSpPr>
        <p:spPr>
          <a:xfrm>
            <a:off x="2358968" y="2701000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1089" name="Google Shape;1089;p24"/>
          <p:cNvSpPr txBox="1"/>
          <p:nvPr/>
        </p:nvSpPr>
        <p:spPr>
          <a:xfrm>
            <a:off x="3262701" y="270098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1090" name="Google Shape;1090;p24"/>
          <p:cNvSpPr/>
          <p:nvPr/>
        </p:nvSpPr>
        <p:spPr>
          <a:xfrm>
            <a:off x="1951950" y="1655700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(4, </a:t>
            </a:r>
            <a:r>
              <a:rPr lang="en" b="1">
                <a:solidFill>
                  <a:srgbClr val="0000FF"/>
                </a:solidFill>
              </a:rPr>
              <a:t>2</a:t>
            </a:r>
            <a:r>
              <a:rPr lang="en"/>
              <a:t>)</a:t>
            </a:r>
            <a:endParaRPr/>
          </a:p>
        </p:txBody>
      </p:sp>
      <p:sp>
        <p:nvSpPr>
          <p:cNvPr id="1091" name="Google Shape;1091;p24"/>
          <p:cNvSpPr/>
          <p:nvPr/>
        </p:nvSpPr>
        <p:spPr>
          <a:xfrm>
            <a:off x="1421250" y="934475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(</a:t>
            </a:r>
            <a:r>
              <a:rPr lang="en" b="1">
                <a:solidFill>
                  <a:srgbClr val="FF0000"/>
                </a:solidFill>
              </a:rPr>
              <a:t>2</a:t>
            </a:r>
            <a:r>
              <a:rPr lang="en"/>
              <a:t>, 3)</a:t>
            </a:r>
            <a:endParaRPr/>
          </a:p>
        </p:txBody>
      </p:sp>
      <p:sp>
        <p:nvSpPr>
          <p:cNvPr id="1092" name="Google Shape;1092;p24"/>
          <p:cNvSpPr/>
          <p:nvPr/>
        </p:nvSpPr>
        <p:spPr>
          <a:xfrm>
            <a:off x="2501650" y="2374363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(</a:t>
            </a:r>
            <a:r>
              <a:rPr lang="en" b="1">
                <a:solidFill>
                  <a:srgbClr val="FF0000"/>
                </a:solidFill>
              </a:rPr>
              <a:t>4</a:t>
            </a:r>
            <a:r>
              <a:rPr lang="en"/>
              <a:t>, 5)</a:t>
            </a:r>
            <a:endParaRPr/>
          </a:p>
        </p:txBody>
      </p:sp>
      <p:sp>
        <p:nvSpPr>
          <p:cNvPr id="1093" name="Google Shape;1093;p24"/>
          <p:cNvSpPr/>
          <p:nvPr/>
        </p:nvSpPr>
        <p:spPr>
          <a:xfrm>
            <a:off x="1878875" y="3114987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 (3, </a:t>
            </a:r>
            <a:r>
              <a:rPr lang="en" b="1">
                <a:solidFill>
                  <a:srgbClr val="0000FF"/>
                </a:solidFill>
              </a:rPr>
              <a:t>3</a:t>
            </a:r>
            <a:r>
              <a:rPr lang="en"/>
              <a:t>)</a:t>
            </a:r>
            <a:endParaRPr/>
          </a:p>
        </p:txBody>
      </p:sp>
      <p:cxnSp>
        <p:nvCxnSpPr>
          <p:cNvPr id="1094" name="Google Shape;1094;p24"/>
          <p:cNvCxnSpPr/>
          <p:nvPr/>
        </p:nvCxnSpPr>
        <p:spPr>
          <a:xfrm flipH="1">
            <a:off x="1759205" y="3551940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5" name="Google Shape;1095;p24"/>
          <p:cNvCxnSpPr/>
          <p:nvPr/>
        </p:nvCxnSpPr>
        <p:spPr>
          <a:xfrm>
            <a:off x="2277905" y="3551940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6" name="Google Shape;1096;p24"/>
          <p:cNvSpPr txBox="1"/>
          <p:nvPr/>
        </p:nvSpPr>
        <p:spPr>
          <a:xfrm>
            <a:off x="1761189" y="345092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097" name="Google Shape;1097;p24"/>
          <p:cNvSpPr txBox="1"/>
          <p:nvPr/>
        </p:nvSpPr>
        <p:spPr>
          <a:xfrm>
            <a:off x="2510700" y="345104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sp>
        <p:nvSpPr>
          <p:cNvPr id="1075" name="Google Shape;1075;p24"/>
          <p:cNvSpPr/>
          <p:nvPr/>
        </p:nvSpPr>
        <p:spPr>
          <a:xfrm>
            <a:off x="534550" y="1655712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(1, </a:t>
            </a:r>
            <a:r>
              <a:rPr lang="en" b="1">
                <a:solidFill>
                  <a:srgbClr val="0000FF"/>
                </a:solidFill>
              </a:rPr>
              <a:t>5</a:t>
            </a:r>
            <a:r>
              <a:rPr lang="en"/>
              <a:t>)</a:t>
            </a:r>
            <a:endParaRPr/>
          </a:p>
        </p:txBody>
      </p:sp>
      <p:cxnSp>
        <p:nvCxnSpPr>
          <p:cNvPr id="1098" name="Google Shape;1098;p24"/>
          <p:cNvCxnSpPr/>
          <p:nvPr/>
        </p:nvCxnSpPr>
        <p:spPr>
          <a:xfrm flipH="1">
            <a:off x="434357" y="2106063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9" name="Google Shape;1099;p24"/>
          <p:cNvCxnSpPr/>
          <p:nvPr/>
        </p:nvCxnSpPr>
        <p:spPr>
          <a:xfrm>
            <a:off x="953057" y="2106063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0" name="Google Shape;1100;p24"/>
          <p:cNvSpPr txBox="1"/>
          <p:nvPr/>
        </p:nvSpPr>
        <p:spPr>
          <a:xfrm>
            <a:off x="436341" y="200505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101" name="Google Shape;1101;p24"/>
          <p:cNvSpPr txBox="1"/>
          <p:nvPr/>
        </p:nvSpPr>
        <p:spPr>
          <a:xfrm>
            <a:off x="1185852" y="2005164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cxnSp>
        <p:nvCxnSpPr>
          <p:cNvPr id="1102" name="Google Shape;1102;p24"/>
          <p:cNvCxnSpPr/>
          <p:nvPr/>
        </p:nvCxnSpPr>
        <p:spPr>
          <a:xfrm rot="10800000">
            <a:off x="3108473" y="3338675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7" name="Google Shape;1087;p24"/>
          <p:cNvSpPr/>
          <p:nvPr/>
        </p:nvSpPr>
        <p:spPr>
          <a:xfrm>
            <a:off x="3245723" y="3121037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 (4, </a:t>
            </a:r>
            <a:r>
              <a:rPr lang="en" b="1">
                <a:solidFill>
                  <a:srgbClr val="0000FF"/>
                </a:solidFill>
              </a:rPr>
              <a:t>4</a:t>
            </a:r>
            <a:r>
              <a:rPr lang="en"/>
              <a:t>)</a:t>
            </a:r>
            <a:endParaRPr/>
          </a:p>
        </p:txBody>
      </p:sp>
      <p:cxnSp>
        <p:nvCxnSpPr>
          <p:cNvPr id="1103" name="Google Shape;1103;p24"/>
          <p:cNvCxnSpPr/>
          <p:nvPr/>
        </p:nvCxnSpPr>
        <p:spPr>
          <a:xfrm flipH="1">
            <a:off x="3126053" y="3557990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4" name="Google Shape;1104;p24"/>
          <p:cNvCxnSpPr/>
          <p:nvPr/>
        </p:nvCxnSpPr>
        <p:spPr>
          <a:xfrm>
            <a:off x="3644753" y="3557990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5" name="Google Shape;1105;p24"/>
          <p:cNvSpPr txBox="1"/>
          <p:nvPr/>
        </p:nvSpPr>
        <p:spPr>
          <a:xfrm>
            <a:off x="3128038" y="345697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106" name="Google Shape;1106;p24"/>
          <p:cNvSpPr txBox="1"/>
          <p:nvPr/>
        </p:nvSpPr>
        <p:spPr>
          <a:xfrm>
            <a:off x="3877548" y="345709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sp>
        <p:nvSpPr>
          <p:cNvPr id="1107" name="Google Shape;1107;p24"/>
          <p:cNvSpPr txBox="1"/>
          <p:nvPr/>
        </p:nvSpPr>
        <p:spPr>
          <a:xfrm>
            <a:off x="1878875" y="624002"/>
            <a:ext cx="6387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4.5</a:t>
            </a:r>
            <a:endParaRPr/>
          </a:p>
        </p:txBody>
      </p:sp>
      <p:pic>
        <p:nvPicPr>
          <p:cNvPr id="1108" name="Google Shape;110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4470" y="2063976"/>
            <a:ext cx="131651" cy="131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9" name="Google Shape;1109;p24"/>
          <p:cNvCxnSpPr>
            <a:endCxn id="1108" idx="2"/>
          </p:cNvCxnSpPr>
          <p:nvPr/>
        </p:nvCxnSpPr>
        <p:spPr>
          <a:xfrm rot="10800000" flipH="1">
            <a:off x="5070495" y="2195627"/>
            <a:ext cx="559800" cy="22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10" name="Google Shape;1110;p24"/>
          <p:cNvSpPr txBox="1"/>
          <p:nvPr/>
        </p:nvSpPr>
        <p:spPr>
          <a:xfrm>
            <a:off x="4496875" y="2275525"/>
            <a:ext cx="7215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(0, 7)</a:t>
            </a:r>
            <a:endParaRPr/>
          </a:p>
        </p:txBody>
      </p:sp>
      <p:sp>
        <p:nvSpPr>
          <p:cNvPr id="1111" name="Google Shape;1111;p24"/>
          <p:cNvSpPr txBox="1"/>
          <p:nvPr/>
        </p:nvSpPr>
        <p:spPr>
          <a:xfrm>
            <a:off x="458350" y="1345127"/>
            <a:ext cx="6387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2.2</a:t>
            </a:r>
            <a:endParaRPr/>
          </a:p>
        </p:txBody>
      </p:sp>
      <p:sp>
        <p:nvSpPr>
          <p:cNvPr id="1112" name="Google Shape;1112;p24"/>
          <p:cNvSpPr txBox="1"/>
          <p:nvPr/>
        </p:nvSpPr>
        <p:spPr>
          <a:xfrm>
            <a:off x="63375" y="2925225"/>
            <a:ext cx="1223700" cy="6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best: E, 2.2</a:t>
            </a:r>
            <a:endParaRPr/>
          </a:p>
        </p:txBody>
      </p:sp>
      <p:cxnSp>
        <p:nvCxnSpPr>
          <p:cNvPr id="1113" name="Google Shape;1113;p24"/>
          <p:cNvCxnSpPr/>
          <p:nvPr/>
        </p:nvCxnSpPr>
        <p:spPr>
          <a:xfrm rot="10800000">
            <a:off x="7588925" y="3334849"/>
            <a:ext cx="13281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114" name="Google Shape;1114;p24"/>
          <p:cNvCxnSpPr/>
          <p:nvPr/>
        </p:nvCxnSpPr>
        <p:spPr>
          <a:xfrm>
            <a:off x="5475025" y="2861950"/>
            <a:ext cx="10521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115" name="Google Shape;1115;p24"/>
          <p:cNvCxnSpPr/>
          <p:nvPr/>
        </p:nvCxnSpPr>
        <p:spPr>
          <a:xfrm rot="10800000">
            <a:off x="6495250" y="3819800"/>
            <a:ext cx="10908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6" name="Google Shape;1116;p24"/>
          <p:cNvCxnSpPr/>
          <p:nvPr/>
        </p:nvCxnSpPr>
        <p:spPr>
          <a:xfrm>
            <a:off x="6527000" y="2081225"/>
            <a:ext cx="0" cy="27699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117" name="Google Shape;1117;p24"/>
          <p:cNvSpPr/>
          <p:nvPr/>
        </p:nvSpPr>
        <p:spPr>
          <a:xfrm>
            <a:off x="6345706" y="3635856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118" name="Google Shape;1118;p24"/>
          <p:cNvSpPr txBox="1"/>
          <p:nvPr/>
        </p:nvSpPr>
        <p:spPr>
          <a:xfrm>
            <a:off x="6552825" y="3906501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 b="1">
                <a:solidFill>
                  <a:srgbClr val="FF0000"/>
                </a:solidFill>
              </a:rPr>
              <a:t>2</a:t>
            </a:r>
            <a:r>
              <a:rPr lang="en"/>
              <a:t>, 3)</a:t>
            </a:r>
            <a:endParaRPr/>
          </a:p>
        </p:txBody>
      </p:sp>
      <p:cxnSp>
        <p:nvCxnSpPr>
          <p:cNvPr id="1119" name="Google Shape;1119;p24"/>
          <p:cNvCxnSpPr/>
          <p:nvPr/>
        </p:nvCxnSpPr>
        <p:spPr>
          <a:xfrm rot="10800000">
            <a:off x="6532850" y="4275800"/>
            <a:ext cx="24183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120" name="Google Shape;1120;p24"/>
          <p:cNvSpPr/>
          <p:nvPr/>
        </p:nvSpPr>
        <p:spPr>
          <a:xfrm>
            <a:off x="7409781" y="4104656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121" name="Google Shape;1121;p24"/>
          <p:cNvSpPr txBox="1"/>
          <p:nvPr/>
        </p:nvSpPr>
        <p:spPr>
          <a:xfrm>
            <a:off x="7598700" y="4395301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(4, </a:t>
            </a:r>
            <a:r>
              <a:rPr lang="en" b="1">
                <a:solidFill>
                  <a:srgbClr val="0000FF"/>
                </a:solidFill>
              </a:rPr>
              <a:t>2</a:t>
            </a:r>
            <a:r>
              <a:rPr lang="en"/>
              <a:t>)</a:t>
            </a:r>
            <a:endParaRPr/>
          </a:p>
        </p:txBody>
      </p:sp>
      <p:sp>
        <p:nvSpPr>
          <p:cNvPr id="1122" name="Google Shape;1122;p24"/>
          <p:cNvSpPr txBox="1"/>
          <p:nvPr/>
        </p:nvSpPr>
        <p:spPr>
          <a:xfrm>
            <a:off x="7564573" y="2282824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 b="1">
                <a:solidFill>
                  <a:srgbClr val="FF0000"/>
                </a:solidFill>
              </a:rPr>
              <a:t>4</a:t>
            </a:r>
            <a:r>
              <a:rPr lang="en"/>
              <a:t>, 5)</a:t>
            </a:r>
            <a:endParaRPr/>
          </a:p>
        </p:txBody>
      </p:sp>
      <p:cxnSp>
        <p:nvCxnSpPr>
          <p:cNvPr id="1123" name="Google Shape;1123;p24"/>
          <p:cNvCxnSpPr>
            <a:endCxn id="1120" idx="0"/>
          </p:cNvCxnSpPr>
          <p:nvPr/>
        </p:nvCxnSpPr>
        <p:spPr>
          <a:xfrm>
            <a:off x="7583931" y="2125556"/>
            <a:ext cx="0" cy="19791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124" name="Google Shape;1124;p24"/>
          <p:cNvSpPr/>
          <p:nvPr/>
        </p:nvSpPr>
        <p:spPr>
          <a:xfrm>
            <a:off x="7409781" y="2695656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1125" name="Google Shape;1125;p24"/>
          <p:cNvSpPr/>
          <p:nvPr/>
        </p:nvSpPr>
        <p:spPr>
          <a:xfrm>
            <a:off x="6881320" y="3634990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126" name="Google Shape;1126;p24"/>
          <p:cNvSpPr txBox="1"/>
          <p:nvPr/>
        </p:nvSpPr>
        <p:spPr>
          <a:xfrm>
            <a:off x="6881325" y="3305375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(3, </a:t>
            </a:r>
            <a:r>
              <a:rPr lang="en" b="1">
                <a:solidFill>
                  <a:srgbClr val="0000FF"/>
                </a:solidFill>
              </a:rPr>
              <a:t>3</a:t>
            </a:r>
            <a:r>
              <a:rPr lang="en"/>
              <a:t>)</a:t>
            </a:r>
            <a:endParaRPr/>
          </a:p>
        </p:txBody>
      </p:sp>
      <p:sp>
        <p:nvSpPr>
          <p:cNvPr id="1127" name="Google Shape;1127;p24"/>
          <p:cNvSpPr/>
          <p:nvPr/>
        </p:nvSpPr>
        <p:spPr>
          <a:xfrm>
            <a:off x="5827720" y="2695657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1128" name="Google Shape;1128;p24"/>
          <p:cNvSpPr txBox="1"/>
          <p:nvPr/>
        </p:nvSpPr>
        <p:spPr>
          <a:xfrm>
            <a:off x="5398825" y="2336850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(1, </a:t>
            </a:r>
            <a:r>
              <a:rPr lang="en" b="1">
                <a:solidFill>
                  <a:srgbClr val="0000FF"/>
                </a:solidFill>
              </a:rPr>
              <a:t>5</a:t>
            </a:r>
            <a:r>
              <a:rPr lang="en"/>
              <a:t>)</a:t>
            </a:r>
            <a:endParaRPr/>
          </a:p>
        </p:txBody>
      </p:sp>
      <p:sp>
        <p:nvSpPr>
          <p:cNvPr id="1129" name="Google Shape;1129;p24"/>
          <p:cNvSpPr/>
          <p:nvPr/>
        </p:nvSpPr>
        <p:spPr>
          <a:xfrm>
            <a:off x="7408878" y="3165323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1130" name="Google Shape;1130;p24"/>
          <p:cNvSpPr txBox="1"/>
          <p:nvPr/>
        </p:nvSpPr>
        <p:spPr>
          <a:xfrm>
            <a:off x="7710598" y="3010996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(4, </a:t>
            </a:r>
            <a:r>
              <a:rPr lang="en" b="1">
                <a:solidFill>
                  <a:srgbClr val="0000FF"/>
                </a:solidFill>
              </a:rPr>
              <a:t>4</a:t>
            </a:r>
            <a:r>
              <a:rPr lang="en"/>
              <a:t>)</a:t>
            </a:r>
            <a:endParaRPr/>
          </a:p>
        </p:txBody>
      </p:sp>
      <p:cxnSp>
        <p:nvCxnSpPr>
          <p:cNvPr id="1131" name="Google Shape;1131;p24"/>
          <p:cNvCxnSpPr/>
          <p:nvPr/>
        </p:nvCxnSpPr>
        <p:spPr>
          <a:xfrm>
            <a:off x="5630295" y="2195627"/>
            <a:ext cx="907500" cy="0"/>
          </a:xfrm>
          <a:prstGeom prst="straightConnector1">
            <a:avLst/>
          </a:prstGeom>
          <a:noFill/>
          <a:ln w="9525" cap="flat" cmpd="sng">
            <a:solidFill>
              <a:srgbClr val="9900FF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132" name="Google Shape;1132;p24"/>
          <p:cNvSpPr txBox="1"/>
          <p:nvPr/>
        </p:nvSpPr>
        <p:spPr>
          <a:xfrm>
            <a:off x="5443125" y="3902900"/>
            <a:ext cx="12510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best dist</a:t>
            </a:r>
            <a:endParaRPr>
              <a:solidFill>
                <a:srgbClr val="99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possible is better than 2.2!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1133" name="Google Shape;1133;p24"/>
          <p:cNvSpPr txBox="1"/>
          <p:nvPr/>
        </p:nvSpPr>
        <p:spPr>
          <a:xfrm>
            <a:off x="5878023" y="1904475"/>
            <a:ext cx="4677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2.0</a:t>
            </a:r>
            <a:endParaRPr/>
          </a:p>
        </p:txBody>
      </p:sp>
      <p:sp>
        <p:nvSpPr>
          <p:cNvPr id="1134" name="Google Shape;1134;p24"/>
          <p:cNvSpPr txBox="1">
            <a:spLocks noGrp="1"/>
          </p:cNvSpPr>
          <p:nvPr>
            <p:ph type="body" idx="1"/>
          </p:nvPr>
        </p:nvSpPr>
        <p:spPr>
          <a:xfrm>
            <a:off x="243000" y="3655400"/>
            <a:ext cx="4998000" cy="12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nearest(A, (0, 7))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… just finished exploring good side of A.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Could something better be on the “bad” side of the line, i.e. in </a:t>
            </a:r>
            <a:r>
              <a:rPr lang="en">
                <a:solidFill>
                  <a:srgbClr val="FF0000"/>
                </a:solidFill>
              </a:rPr>
              <a:t>A.right</a:t>
            </a:r>
            <a:r>
              <a:rPr lang="en"/>
              <a:t>? Yes!</a:t>
            </a:r>
            <a:endParaRPr/>
          </a:p>
        </p:txBody>
      </p:sp>
      <p:pic>
        <p:nvPicPr>
          <p:cNvPr id="1135" name="Google Shape;113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1727" y="2115194"/>
            <a:ext cx="439051" cy="43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6" name="Google Shape;113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527" y="2124945"/>
            <a:ext cx="439051" cy="43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7" name="Google Shape;113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9875" y="1346125"/>
            <a:ext cx="439051" cy="43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25"/>
          <p:cNvSpPr/>
          <p:nvPr/>
        </p:nvSpPr>
        <p:spPr>
          <a:xfrm>
            <a:off x="5386400" y="2007400"/>
            <a:ext cx="3629100" cy="28947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43" name="Google Shape;1143;p25"/>
          <p:cNvCxnSpPr/>
          <p:nvPr/>
        </p:nvCxnSpPr>
        <p:spPr>
          <a:xfrm rot="10800000">
            <a:off x="397300" y="1873350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4" name="Google Shape;1144;p25"/>
          <p:cNvCxnSpPr/>
          <p:nvPr/>
        </p:nvCxnSpPr>
        <p:spPr>
          <a:xfrm rot="10800000">
            <a:off x="1741625" y="3332625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45" name="Google Shape;1145;p25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K-d Nearest Demo</a:t>
            </a:r>
            <a:endParaRPr/>
          </a:p>
        </p:txBody>
      </p:sp>
      <p:sp>
        <p:nvSpPr>
          <p:cNvPr id="1146" name="Google Shape;1146;p25"/>
          <p:cNvSpPr txBox="1">
            <a:spLocks noGrp="1"/>
          </p:cNvSpPr>
          <p:nvPr>
            <p:ph type="body" idx="1"/>
          </p:nvPr>
        </p:nvSpPr>
        <p:spPr>
          <a:xfrm>
            <a:off x="3781400" y="474150"/>
            <a:ext cx="4910100" cy="12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have the k-d tree shown.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 want to find nearest((0, 7)).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Can visually see the answer is (1, 5). 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Let’s do a proper k-d tree traversal.</a:t>
            </a:r>
            <a:endParaRPr/>
          </a:p>
        </p:txBody>
      </p:sp>
      <p:cxnSp>
        <p:nvCxnSpPr>
          <p:cNvPr id="1147" name="Google Shape;1147;p25"/>
          <p:cNvCxnSpPr/>
          <p:nvPr/>
        </p:nvCxnSpPr>
        <p:spPr>
          <a:xfrm rot="10800000">
            <a:off x="1847100" y="820813"/>
            <a:ext cx="0" cy="692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8" name="Google Shape;1148;p25"/>
          <p:cNvCxnSpPr>
            <a:endCxn id="1149" idx="0"/>
          </p:cNvCxnSpPr>
          <p:nvPr/>
        </p:nvCxnSpPr>
        <p:spPr>
          <a:xfrm flipH="1">
            <a:off x="960400" y="1369812"/>
            <a:ext cx="883500" cy="285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0" name="Google Shape;1150;p25"/>
          <p:cNvCxnSpPr/>
          <p:nvPr/>
        </p:nvCxnSpPr>
        <p:spPr>
          <a:xfrm>
            <a:off x="1843983" y="1369763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51" name="Google Shape;1151;p25"/>
          <p:cNvSpPr txBox="1"/>
          <p:nvPr/>
        </p:nvSpPr>
        <p:spPr>
          <a:xfrm>
            <a:off x="950713" y="125838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1152" name="Google Shape;1152;p25"/>
          <p:cNvSpPr txBox="1"/>
          <p:nvPr/>
        </p:nvSpPr>
        <p:spPr>
          <a:xfrm>
            <a:off x="2189578" y="1303636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cxnSp>
        <p:nvCxnSpPr>
          <p:cNvPr id="1153" name="Google Shape;1153;p25"/>
          <p:cNvCxnSpPr/>
          <p:nvPr/>
        </p:nvCxnSpPr>
        <p:spPr>
          <a:xfrm rot="10800000">
            <a:off x="1810025" y="1883150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4" name="Google Shape;1154;p25"/>
          <p:cNvCxnSpPr/>
          <p:nvPr/>
        </p:nvCxnSpPr>
        <p:spPr>
          <a:xfrm flipH="1">
            <a:off x="1854907" y="2089514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5" name="Google Shape;1155;p25"/>
          <p:cNvCxnSpPr/>
          <p:nvPr/>
        </p:nvCxnSpPr>
        <p:spPr>
          <a:xfrm>
            <a:off x="2373607" y="2089514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56" name="Google Shape;1156;p25"/>
          <p:cNvSpPr txBox="1"/>
          <p:nvPr/>
        </p:nvSpPr>
        <p:spPr>
          <a:xfrm>
            <a:off x="1856891" y="1988502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157" name="Google Shape;1157;p25"/>
          <p:cNvSpPr txBox="1"/>
          <p:nvPr/>
        </p:nvSpPr>
        <p:spPr>
          <a:xfrm>
            <a:off x="2606402" y="1988615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cxnSp>
        <p:nvCxnSpPr>
          <p:cNvPr id="1158" name="Google Shape;1158;p25"/>
          <p:cNvCxnSpPr/>
          <p:nvPr/>
        </p:nvCxnSpPr>
        <p:spPr>
          <a:xfrm rot="10800000">
            <a:off x="2889148" y="2265237"/>
            <a:ext cx="0" cy="692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9" name="Google Shape;1159;p25"/>
          <p:cNvCxnSpPr/>
          <p:nvPr/>
        </p:nvCxnSpPr>
        <p:spPr>
          <a:xfrm flipH="1">
            <a:off x="2367331" y="2814187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0" name="Google Shape;1160;p25"/>
          <p:cNvCxnSpPr>
            <a:endCxn id="1161" idx="0"/>
          </p:cNvCxnSpPr>
          <p:nvPr/>
        </p:nvCxnSpPr>
        <p:spPr>
          <a:xfrm>
            <a:off x="2896973" y="2814137"/>
            <a:ext cx="774600" cy="306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62" name="Google Shape;1162;p25"/>
          <p:cNvSpPr txBox="1"/>
          <p:nvPr/>
        </p:nvSpPr>
        <p:spPr>
          <a:xfrm>
            <a:off x="2358968" y="2701000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1163" name="Google Shape;1163;p25"/>
          <p:cNvSpPr txBox="1"/>
          <p:nvPr/>
        </p:nvSpPr>
        <p:spPr>
          <a:xfrm>
            <a:off x="3262701" y="270098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1164" name="Google Shape;1164;p25"/>
          <p:cNvSpPr/>
          <p:nvPr/>
        </p:nvSpPr>
        <p:spPr>
          <a:xfrm>
            <a:off x="1951950" y="1655700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(4,</a:t>
            </a:r>
            <a:r>
              <a:rPr lang="en" b="1"/>
              <a:t> </a:t>
            </a:r>
            <a:r>
              <a:rPr lang="en" b="1">
                <a:solidFill>
                  <a:srgbClr val="0000FF"/>
                </a:solidFill>
              </a:rPr>
              <a:t>2</a:t>
            </a:r>
            <a:r>
              <a:rPr lang="en"/>
              <a:t>)</a:t>
            </a:r>
            <a:endParaRPr/>
          </a:p>
        </p:txBody>
      </p:sp>
      <p:sp>
        <p:nvSpPr>
          <p:cNvPr id="1165" name="Google Shape;1165;p25"/>
          <p:cNvSpPr/>
          <p:nvPr/>
        </p:nvSpPr>
        <p:spPr>
          <a:xfrm>
            <a:off x="1421250" y="934475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(</a:t>
            </a:r>
            <a:r>
              <a:rPr lang="en" b="1">
                <a:solidFill>
                  <a:srgbClr val="FF0000"/>
                </a:solidFill>
              </a:rPr>
              <a:t>2</a:t>
            </a:r>
            <a:r>
              <a:rPr lang="en"/>
              <a:t>, 3)</a:t>
            </a:r>
            <a:endParaRPr/>
          </a:p>
        </p:txBody>
      </p:sp>
      <p:sp>
        <p:nvSpPr>
          <p:cNvPr id="1166" name="Google Shape;1166;p25"/>
          <p:cNvSpPr/>
          <p:nvPr/>
        </p:nvSpPr>
        <p:spPr>
          <a:xfrm>
            <a:off x="2501650" y="2374363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(</a:t>
            </a:r>
            <a:r>
              <a:rPr lang="en" b="1">
                <a:solidFill>
                  <a:srgbClr val="FF0000"/>
                </a:solidFill>
              </a:rPr>
              <a:t>4</a:t>
            </a:r>
            <a:r>
              <a:rPr lang="en"/>
              <a:t>, 5)</a:t>
            </a:r>
            <a:endParaRPr/>
          </a:p>
        </p:txBody>
      </p:sp>
      <p:sp>
        <p:nvSpPr>
          <p:cNvPr id="1167" name="Google Shape;1167;p25"/>
          <p:cNvSpPr/>
          <p:nvPr/>
        </p:nvSpPr>
        <p:spPr>
          <a:xfrm>
            <a:off x="1878875" y="3114987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 (3, </a:t>
            </a:r>
            <a:r>
              <a:rPr lang="en" b="1">
                <a:solidFill>
                  <a:srgbClr val="0000FF"/>
                </a:solidFill>
              </a:rPr>
              <a:t>3</a:t>
            </a:r>
            <a:r>
              <a:rPr lang="en"/>
              <a:t>)</a:t>
            </a:r>
            <a:endParaRPr/>
          </a:p>
        </p:txBody>
      </p:sp>
      <p:cxnSp>
        <p:nvCxnSpPr>
          <p:cNvPr id="1168" name="Google Shape;1168;p25"/>
          <p:cNvCxnSpPr/>
          <p:nvPr/>
        </p:nvCxnSpPr>
        <p:spPr>
          <a:xfrm flipH="1">
            <a:off x="1759205" y="3551940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9" name="Google Shape;1169;p25"/>
          <p:cNvCxnSpPr/>
          <p:nvPr/>
        </p:nvCxnSpPr>
        <p:spPr>
          <a:xfrm>
            <a:off x="2277905" y="3551940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70" name="Google Shape;1170;p25"/>
          <p:cNvSpPr txBox="1"/>
          <p:nvPr/>
        </p:nvSpPr>
        <p:spPr>
          <a:xfrm>
            <a:off x="1761189" y="345092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171" name="Google Shape;1171;p25"/>
          <p:cNvSpPr txBox="1"/>
          <p:nvPr/>
        </p:nvSpPr>
        <p:spPr>
          <a:xfrm>
            <a:off x="2510700" y="345104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sp>
        <p:nvSpPr>
          <p:cNvPr id="1149" name="Google Shape;1149;p25"/>
          <p:cNvSpPr/>
          <p:nvPr/>
        </p:nvSpPr>
        <p:spPr>
          <a:xfrm>
            <a:off x="534550" y="1655712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(1, </a:t>
            </a:r>
            <a:r>
              <a:rPr lang="en" b="1">
                <a:solidFill>
                  <a:srgbClr val="0000FF"/>
                </a:solidFill>
              </a:rPr>
              <a:t>5</a:t>
            </a:r>
            <a:r>
              <a:rPr lang="en"/>
              <a:t>)</a:t>
            </a:r>
            <a:endParaRPr/>
          </a:p>
        </p:txBody>
      </p:sp>
      <p:cxnSp>
        <p:nvCxnSpPr>
          <p:cNvPr id="1172" name="Google Shape;1172;p25"/>
          <p:cNvCxnSpPr/>
          <p:nvPr/>
        </p:nvCxnSpPr>
        <p:spPr>
          <a:xfrm flipH="1">
            <a:off x="434357" y="2106063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3" name="Google Shape;1173;p25"/>
          <p:cNvCxnSpPr/>
          <p:nvPr/>
        </p:nvCxnSpPr>
        <p:spPr>
          <a:xfrm>
            <a:off x="953057" y="2106063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74" name="Google Shape;1174;p25"/>
          <p:cNvSpPr txBox="1"/>
          <p:nvPr/>
        </p:nvSpPr>
        <p:spPr>
          <a:xfrm>
            <a:off x="436341" y="200505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175" name="Google Shape;1175;p25"/>
          <p:cNvSpPr txBox="1"/>
          <p:nvPr/>
        </p:nvSpPr>
        <p:spPr>
          <a:xfrm>
            <a:off x="1185852" y="2005164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cxnSp>
        <p:nvCxnSpPr>
          <p:cNvPr id="1176" name="Google Shape;1176;p25"/>
          <p:cNvCxnSpPr/>
          <p:nvPr/>
        </p:nvCxnSpPr>
        <p:spPr>
          <a:xfrm rot="10800000">
            <a:off x="3108473" y="3338675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61" name="Google Shape;1161;p25"/>
          <p:cNvSpPr/>
          <p:nvPr/>
        </p:nvSpPr>
        <p:spPr>
          <a:xfrm>
            <a:off x="3245723" y="3121037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 (4, </a:t>
            </a:r>
            <a:r>
              <a:rPr lang="en" b="1">
                <a:solidFill>
                  <a:srgbClr val="0000FF"/>
                </a:solidFill>
              </a:rPr>
              <a:t>4</a:t>
            </a:r>
            <a:r>
              <a:rPr lang="en"/>
              <a:t>)</a:t>
            </a:r>
            <a:endParaRPr/>
          </a:p>
        </p:txBody>
      </p:sp>
      <p:cxnSp>
        <p:nvCxnSpPr>
          <p:cNvPr id="1177" name="Google Shape;1177;p25"/>
          <p:cNvCxnSpPr/>
          <p:nvPr/>
        </p:nvCxnSpPr>
        <p:spPr>
          <a:xfrm flipH="1">
            <a:off x="3126053" y="3557990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8" name="Google Shape;1178;p25"/>
          <p:cNvCxnSpPr/>
          <p:nvPr/>
        </p:nvCxnSpPr>
        <p:spPr>
          <a:xfrm>
            <a:off x="3644753" y="3557990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79" name="Google Shape;1179;p25"/>
          <p:cNvSpPr txBox="1"/>
          <p:nvPr/>
        </p:nvSpPr>
        <p:spPr>
          <a:xfrm>
            <a:off x="3128038" y="345697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180" name="Google Shape;1180;p25"/>
          <p:cNvSpPr txBox="1"/>
          <p:nvPr/>
        </p:nvSpPr>
        <p:spPr>
          <a:xfrm>
            <a:off x="3877548" y="345709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sp>
        <p:nvSpPr>
          <p:cNvPr id="1181" name="Google Shape;1181;p25"/>
          <p:cNvSpPr txBox="1">
            <a:spLocks noGrp="1"/>
          </p:cNvSpPr>
          <p:nvPr>
            <p:ph type="body" idx="1"/>
          </p:nvPr>
        </p:nvSpPr>
        <p:spPr>
          <a:xfrm>
            <a:off x="243000" y="3655400"/>
            <a:ext cx="8443800" cy="12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nearest(B, (0, 7))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dist(B) is sqrt(16+25) = 6.4, not better.</a:t>
            </a:r>
            <a:endParaRPr/>
          </a:p>
        </p:txBody>
      </p:sp>
      <p:sp>
        <p:nvSpPr>
          <p:cNvPr id="1182" name="Google Shape;1182;p25"/>
          <p:cNvSpPr txBox="1"/>
          <p:nvPr/>
        </p:nvSpPr>
        <p:spPr>
          <a:xfrm>
            <a:off x="1878875" y="624002"/>
            <a:ext cx="6387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4.5</a:t>
            </a:r>
            <a:endParaRPr/>
          </a:p>
        </p:txBody>
      </p:sp>
      <p:pic>
        <p:nvPicPr>
          <p:cNvPr id="1183" name="Google Shape;118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4470" y="2063976"/>
            <a:ext cx="131651" cy="131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84" name="Google Shape;1184;p25"/>
          <p:cNvCxnSpPr>
            <a:endCxn id="1183" idx="2"/>
          </p:cNvCxnSpPr>
          <p:nvPr/>
        </p:nvCxnSpPr>
        <p:spPr>
          <a:xfrm rot="10800000" flipH="1">
            <a:off x="5070495" y="2195627"/>
            <a:ext cx="559800" cy="22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85" name="Google Shape;1185;p25"/>
          <p:cNvSpPr txBox="1"/>
          <p:nvPr/>
        </p:nvSpPr>
        <p:spPr>
          <a:xfrm>
            <a:off x="4496875" y="2275525"/>
            <a:ext cx="7215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(0, 7)</a:t>
            </a:r>
            <a:endParaRPr/>
          </a:p>
        </p:txBody>
      </p:sp>
      <p:sp>
        <p:nvSpPr>
          <p:cNvPr id="1186" name="Google Shape;1186;p25"/>
          <p:cNvSpPr txBox="1"/>
          <p:nvPr/>
        </p:nvSpPr>
        <p:spPr>
          <a:xfrm>
            <a:off x="458350" y="1345127"/>
            <a:ext cx="6387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2.2</a:t>
            </a:r>
            <a:endParaRPr/>
          </a:p>
        </p:txBody>
      </p:sp>
      <p:sp>
        <p:nvSpPr>
          <p:cNvPr id="1187" name="Google Shape;1187;p25"/>
          <p:cNvSpPr txBox="1"/>
          <p:nvPr/>
        </p:nvSpPr>
        <p:spPr>
          <a:xfrm>
            <a:off x="63375" y="2925225"/>
            <a:ext cx="1223700" cy="6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best: E, 2.2</a:t>
            </a:r>
            <a:endParaRPr/>
          </a:p>
        </p:txBody>
      </p:sp>
      <p:cxnSp>
        <p:nvCxnSpPr>
          <p:cNvPr id="1188" name="Google Shape;1188;p25"/>
          <p:cNvCxnSpPr/>
          <p:nvPr/>
        </p:nvCxnSpPr>
        <p:spPr>
          <a:xfrm rot="10800000">
            <a:off x="7588925" y="3334849"/>
            <a:ext cx="13281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189" name="Google Shape;1189;p25"/>
          <p:cNvCxnSpPr/>
          <p:nvPr/>
        </p:nvCxnSpPr>
        <p:spPr>
          <a:xfrm>
            <a:off x="5475025" y="2861950"/>
            <a:ext cx="10521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190" name="Google Shape;1190;p25"/>
          <p:cNvCxnSpPr/>
          <p:nvPr/>
        </p:nvCxnSpPr>
        <p:spPr>
          <a:xfrm rot="10800000">
            <a:off x="6495250" y="3819800"/>
            <a:ext cx="10908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1" name="Google Shape;1191;p25"/>
          <p:cNvCxnSpPr/>
          <p:nvPr/>
        </p:nvCxnSpPr>
        <p:spPr>
          <a:xfrm>
            <a:off x="6527000" y="2081225"/>
            <a:ext cx="0" cy="27699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192" name="Google Shape;1192;p25"/>
          <p:cNvSpPr/>
          <p:nvPr/>
        </p:nvSpPr>
        <p:spPr>
          <a:xfrm>
            <a:off x="6345706" y="3635856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193" name="Google Shape;1193;p25"/>
          <p:cNvSpPr txBox="1"/>
          <p:nvPr/>
        </p:nvSpPr>
        <p:spPr>
          <a:xfrm>
            <a:off x="6552825" y="3906501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 b="1">
                <a:solidFill>
                  <a:srgbClr val="FF0000"/>
                </a:solidFill>
              </a:rPr>
              <a:t>2</a:t>
            </a:r>
            <a:r>
              <a:rPr lang="en"/>
              <a:t>, 3)</a:t>
            </a:r>
            <a:endParaRPr/>
          </a:p>
        </p:txBody>
      </p:sp>
      <p:cxnSp>
        <p:nvCxnSpPr>
          <p:cNvPr id="1194" name="Google Shape;1194;p25"/>
          <p:cNvCxnSpPr/>
          <p:nvPr/>
        </p:nvCxnSpPr>
        <p:spPr>
          <a:xfrm rot="10800000">
            <a:off x="6532850" y="4275800"/>
            <a:ext cx="24183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195" name="Google Shape;1195;p25"/>
          <p:cNvSpPr/>
          <p:nvPr/>
        </p:nvSpPr>
        <p:spPr>
          <a:xfrm>
            <a:off x="7409781" y="4104656"/>
            <a:ext cx="348300" cy="348300"/>
          </a:xfrm>
          <a:prstGeom prst="rect">
            <a:avLst/>
          </a:prstGeom>
          <a:solidFill>
            <a:srgbClr val="CCCCCC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196" name="Google Shape;1196;p25"/>
          <p:cNvSpPr txBox="1"/>
          <p:nvPr/>
        </p:nvSpPr>
        <p:spPr>
          <a:xfrm>
            <a:off x="7598700" y="4395301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(4, </a:t>
            </a:r>
            <a:r>
              <a:rPr lang="en" b="1">
                <a:solidFill>
                  <a:srgbClr val="0000FF"/>
                </a:solidFill>
              </a:rPr>
              <a:t>2</a:t>
            </a:r>
            <a:r>
              <a:rPr lang="en"/>
              <a:t>)</a:t>
            </a:r>
            <a:endParaRPr/>
          </a:p>
        </p:txBody>
      </p:sp>
      <p:sp>
        <p:nvSpPr>
          <p:cNvPr id="1197" name="Google Shape;1197;p25"/>
          <p:cNvSpPr txBox="1"/>
          <p:nvPr/>
        </p:nvSpPr>
        <p:spPr>
          <a:xfrm>
            <a:off x="7564573" y="2282824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 b="1">
                <a:solidFill>
                  <a:srgbClr val="FF0000"/>
                </a:solidFill>
              </a:rPr>
              <a:t>4</a:t>
            </a:r>
            <a:r>
              <a:rPr lang="en"/>
              <a:t>, 5)</a:t>
            </a:r>
            <a:endParaRPr/>
          </a:p>
        </p:txBody>
      </p:sp>
      <p:cxnSp>
        <p:nvCxnSpPr>
          <p:cNvPr id="1198" name="Google Shape;1198;p25"/>
          <p:cNvCxnSpPr>
            <a:endCxn id="1195" idx="0"/>
          </p:cNvCxnSpPr>
          <p:nvPr/>
        </p:nvCxnSpPr>
        <p:spPr>
          <a:xfrm>
            <a:off x="7583931" y="2125556"/>
            <a:ext cx="0" cy="19791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199" name="Google Shape;1199;p25"/>
          <p:cNvSpPr/>
          <p:nvPr/>
        </p:nvSpPr>
        <p:spPr>
          <a:xfrm>
            <a:off x="7409781" y="2695656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1200" name="Google Shape;1200;p25"/>
          <p:cNvSpPr/>
          <p:nvPr/>
        </p:nvSpPr>
        <p:spPr>
          <a:xfrm>
            <a:off x="6881320" y="3634990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201" name="Google Shape;1201;p25"/>
          <p:cNvSpPr txBox="1"/>
          <p:nvPr/>
        </p:nvSpPr>
        <p:spPr>
          <a:xfrm>
            <a:off x="6881325" y="3305375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(3, </a:t>
            </a:r>
            <a:r>
              <a:rPr lang="en" b="1">
                <a:solidFill>
                  <a:srgbClr val="0000FF"/>
                </a:solidFill>
              </a:rPr>
              <a:t>3</a:t>
            </a:r>
            <a:r>
              <a:rPr lang="en"/>
              <a:t>)</a:t>
            </a:r>
            <a:endParaRPr/>
          </a:p>
        </p:txBody>
      </p:sp>
      <p:sp>
        <p:nvSpPr>
          <p:cNvPr id="1202" name="Google Shape;1202;p25"/>
          <p:cNvSpPr/>
          <p:nvPr/>
        </p:nvSpPr>
        <p:spPr>
          <a:xfrm>
            <a:off x="5827720" y="2695657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1203" name="Google Shape;1203;p25"/>
          <p:cNvSpPr txBox="1"/>
          <p:nvPr/>
        </p:nvSpPr>
        <p:spPr>
          <a:xfrm>
            <a:off x="5398825" y="2336850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(1, </a:t>
            </a:r>
            <a:r>
              <a:rPr lang="en" b="1">
                <a:solidFill>
                  <a:srgbClr val="0000FF"/>
                </a:solidFill>
              </a:rPr>
              <a:t>5</a:t>
            </a:r>
            <a:r>
              <a:rPr lang="en"/>
              <a:t>)</a:t>
            </a:r>
            <a:endParaRPr/>
          </a:p>
        </p:txBody>
      </p:sp>
      <p:sp>
        <p:nvSpPr>
          <p:cNvPr id="1204" name="Google Shape;1204;p25"/>
          <p:cNvSpPr/>
          <p:nvPr/>
        </p:nvSpPr>
        <p:spPr>
          <a:xfrm>
            <a:off x="7408878" y="3165323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1205" name="Google Shape;1205;p25"/>
          <p:cNvSpPr txBox="1"/>
          <p:nvPr/>
        </p:nvSpPr>
        <p:spPr>
          <a:xfrm>
            <a:off x="7710598" y="3010996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(4, </a:t>
            </a:r>
            <a:r>
              <a:rPr lang="en" b="1">
                <a:solidFill>
                  <a:srgbClr val="0000FF"/>
                </a:solidFill>
              </a:rPr>
              <a:t>4</a:t>
            </a:r>
            <a:r>
              <a:rPr lang="en"/>
              <a:t>)</a:t>
            </a:r>
            <a:endParaRPr/>
          </a:p>
        </p:txBody>
      </p:sp>
      <p:sp>
        <p:nvSpPr>
          <p:cNvPr id="1206" name="Google Shape;1206;p25"/>
          <p:cNvSpPr txBox="1"/>
          <p:nvPr/>
        </p:nvSpPr>
        <p:spPr>
          <a:xfrm>
            <a:off x="2463695" y="1348907"/>
            <a:ext cx="6387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6.4</a:t>
            </a:r>
            <a:endParaRPr/>
          </a:p>
        </p:txBody>
      </p:sp>
      <p:pic>
        <p:nvPicPr>
          <p:cNvPr id="1207" name="Google Shape;120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1727" y="2115194"/>
            <a:ext cx="439051" cy="43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8" name="Google Shape;120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527" y="2124945"/>
            <a:ext cx="439051" cy="43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9" name="Google Shape;120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9875" y="1346125"/>
            <a:ext cx="439051" cy="43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p26"/>
          <p:cNvSpPr/>
          <p:nvPr/>
        </p:nvSpPr>
        <p:spPr>
          <a:xfrm>
            <a:off x="5386400" y="2007400"/>
            <a:ext cx="3629100" cy="28947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15" name="Google Shape;1215;p26"/>
          <p:cNvCxnSpPr/>
          <p:nvPr/>
        </p:nvCxnSpPr>
        <p:spPr>
          <a:xfrm rot="10800000">
            <a:off x="397300" y="1873350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6" name="Google Shape;1216;p26"/>
          <p:cNvCxnSpPr/>
          <p:nvPr/>
        </p:nvCxnSpPr>
        <p:spPr>
          <a:xfrm rot="10800000">
            <a:off x="1741625" y="3332625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17" name="Google Shape;1217;p26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K-d Nearest Demo</a:t>
            </a:r>
            <a:endParaRPr/>
          </a:p>
        </p:txBody>
      </p:sp>
      <p:sp>
        <p:nvSpPr>
          <p:cNvPr id="1218" name="Google Shape;1218;p26"/>
          <p:cNvSpPr txBox="1">
            <a:spLocks noGrp="1"/>
          </p:cNvSpPr>
          <p:nvPr>
            <p:ph type="body" idx="1"/>
          </p:nvPr>
        </p:nvSpPr>
        <p:spPr>
          <a:xfrm>
            <a:off x="3781400" y="474150"/>
            <a:ext cx="4910100" cy="12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have the k-d tree shown.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 want to find nearest((0, 7)).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Can visually see the answer is (1, 5). 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Let’s do a proper k-d tree traversal.</a:t>
            </a:r>
            <a:endParaRPr/>
          </a:p>
        </p:txBody>
      </p:sp>
      <p:cxnSp>
        <p:nvCxnSpPr>
          <p:cNvPr id="1219" name="Google Shape;1219;p26"/>
          <p:cNvCxnSpPr/>
          <p:nvPr/>
        </p:nvCxnSpPr>
        <p:spPr>
          <a:xfrm rot="10800000">
            <a:off x="1847100" y="820813"/>
            <a:ext cx="0" cy="692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0" name="Google Shape;1220;p26"/>
          <p:cNvCxnSpPr>
            <a:endCxn id="1221" idx="0"/>
          </p:cNvCxnSpPr>
          <p:nvPr/>
        </p:nvCxnSpPr>
        <p:spPr>
          <a:xfrm flipH="1">
            <a:off x="960400" y="1369812"/>
            <a:ext cx="883500" cy="285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2" name="Google Shape;1222;p26"/>
          <p:cNvCxnSpPr/>
          <p:nvPr/>
        </p:nvCxnSpPr>
        <p:spPr>
          <a:xfrm>
            <a:off x="1843983" y="1369763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23" name="Google Shape;1223;p26"/>
          <p:cNvSpPr txBox="1"/>
          <p:nvPr/>
        </p:nvSpPr>
        <p:spPr>
          <a:xfrm>
            <a:off x="950713" y="125838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1224" name="Google Shape;1224;p26"/>
          <p:cNvSpPr txBox="1"/>
          <p:nvPr/>
        </p:nvSpPr>
        <p:spPr>
          <a:xfrm>
            <a:off x="2189578" y="1303636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cxnSp>
        <p:nvCxnSpPr>
          <p:cNvPr id="1225" name="Google Shape;1225;p26"/>
          <p:cNvCxnSpPr/>
          <p:nvPr/>
        </p:nvCxnSpPr>
        <p:spPr>
          <a:xfrm rot="10800000">
            <a:off x="1810025" y="1883150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6" name="Google Shape;1226;p26"/>
          <p:cNvCxnSpPr/>
          <p:nvPr/>
        </p:nvCxnSpPr>
        <p:spPr>
          <a:xfrm flipH="1">
            <a:off x="1854907" y="2089514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7" name="Google Shape;1227;p26"/>
          <p:cNvCxnSpPr/>
          <p:nvPr/>
        </p:nvCxnSpPr>
        <p:spPr>
          <a:xfrm>
            <a:off x="2373607" y="2089514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28" name="Google Shape;1228;p26"/>
          <p:cNvSpPr txBox="1"/>
          <p:nvPr/>
        </p:nvSpPr>
        <p:spPr>
          <a:xfrm>
            <a:off x="1856891" y="1988502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229" name="Google Shape;1229;p26"/>
          <p:cNvSpPr txBox="1"/>
          <p:nvPr/>
        </p:nvSpPr>
        <p:spPr>
          <a:xfrm>
            <a:off x="2606402" y="1988615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cxnSp>
        <p:nvCxnSpPr>
          <p:cNvPr id="1230" name="Google Shape;1230;p26"/>
          <p:cNvCxnSpPr/>
          <p:nvPr/>
        </p:nvCxnSpPr>
        <p:spPr>
          <a:xfrm rot="10800000">
            <a:off x="2889148" y="2265237"/>
            <a:ext cx="0" cy="692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1" name="Google Shape;1231;p26"/>
          <p:cNvCxnSpPr/>
          <p:nvPr/>
        </p:nvCxnSpPr>
        <p:spPr>
          <a:xfrm flipH="1">
            <a:off x="2367331" y="2814187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2" name="Google Shape;1232;p26"/>
          <p:cNvCxnSpPr>
            <a:endCxn id="1233" idx="0"/>
          </p:cNvCxnSpPr>
          <p:nvPr/>
        </p:nvCxnSpPr>
        <p:spPr>
          <a:xfrm>
            <a:off x="2896973" y="2814137"/>
            <a:ext cx="774600" cy="306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4" name="Google Shape;1234;p26"/>
          <p:cNvSpPr txBox="1"/>
          <p:nvPr/>
        </p:nvSpPr>
        <p:spPr>
          <a:xfrm>
            <a:off x="2358968" y="2701000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1235" name="Google Shape;1235;p26"/>
          <p:cNvSpPr txBox="1"/>
          <p:nvPr/>
        </p:nvSpPr>
        <p:spPr>
          <a:xfrm>
            <a:off x="3262701" y="270098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1236" name="Google Shape;1236;p26"/>
          <p:cNvSpPr/>
          <p:nvPr/>
        </p:nvSpPr>
        <p:spPr>
          <a:xfrm>
            <a:off x="1951950" y="1655700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(4,</a:t>
            </a:r>
            <a:r>
              <a:rPr lang="en" b="1"/>
              <a:t> </a:t>
            </a:r>
            <a:r>
              <a:rPr lang="en" b="1">
                <a:solidFill>
                  <a:srgbClr val="0000FF"/>
                </a:solidFill>
              </a:rPr>
              <a:t>2</a:t>
            </a:r>
            <a:r>
              <a:rPr lang="en"/>
              <a:t>)</a:t>
            </a:r>
            <a:endParaRPr/>
          </a:p>
        </p:txBody>
      </p:sp>
      <p:sp>
        <p:nvSpPr>
          <p:cNvPr id="1237" name="Google Shape;1237;p26"/>
          <p:cNvSpPr/>
          <p:nvPr/>
        </p:nvSpPr>
        <p:spPr>
          <a:xfrm>
            <a:off x="1421250" y="934475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(</a:t>
            </a:r>
            <a:r>
              <a:rPr lang="en" b="1">
                <a:solidFill>
                  <a:srgbClr val="FF0000"/>
                </a:solidFill>
              </a:rPr>
              <a:t>2</a:t>
            </a:r>
            <a:r>
              <a:rPr lang="en"/>
              <a:t>, 3)</a:t>
            </a:r>
            <a:endParaRPr/>
          </a:p>
        </p:txBody>
      </p:sp>
      <p:sp>
        <p:nvSpPr>
          <p:cNvPr id="1238" name="Google Shape;1238;p26"/>
          <p:cNvSpPr/>
          <p:nvPr/>
        </p:nvSpPr>
        <p:spPr>
          <a:xfrm>
            <a:off x="2501650" y="2374363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(</a:t>
            </a:r>
            <a:r>
              <a:rPr lang="en" b="1">
                <a:solidFill>
                  <a:srgbClr val="FF0000"/>
                </a:solidFill>
              </a:rPr>
              <a:t>4</a:t>
            </a:r>
            <a:r>
              <a:rPr lang="en"/>
              <a:t>, 5)</a:t>
            </a:r>
            <a:endParaRPr/>
          </a:p>
        </p:txBody>
      </p:sp>
      <p:sp>
        <p:nvSpPr>
          <p:cNvPr id="1239" name="Google Shape;1239;p26"/>
          <p:cNvSpPr/>
          <p:nvPr/>
        </p:nvSpPr>
        <p:spPr>
          <a:xfrm>
            <a:off x="1878875" y="3114987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 (3, </a:t>
            </a:r>
            <a:r>
              <a:rPr lang="en" b="1">
                <a:solidFill>
                  <a:srgbClr val="0000FF"/>
                </a:solidFill>
              </a:rPr>
              <a:t>3</a:t>
            </a:r>
            <a:r>
              <a:rPr lang="en"/>
              <a:t>)</a:t>
            </a:r>
            <a:endParaRPr/>
          </a:p>
        </p:txBody>
      </p:sp>
      <p:cxnSp>
        <p:nvCxnSpPr>
          <p:cNvPr id="1240" name="Google Shape;1240;p26"/>
          <p:cNvCxnSpPr/>
          <p:nvPr/>
        </p:nvCxnSpPr>
        <p:spPr>
          <a:xfrm flipH="1">
            <a:off x="1759205" y="3551940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1" name="Google Shape;1241;p26"/>
          <p:cNvCxnSpPr/>
          <p:nvPr/>
        </p:nvCxnSpPr>
        <p:spPr>
          <a:xfrm>
            <a:off x="2277905" y="3551940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42" name="Google Shape;1242;p26"/>
          <p:cNvSpPr txBox="1"/>
          <p:nvPr/>
        </p:nvSpPr>
        <p:spPr>
          <a:xfrm>
            <a:off x="1761189" y="345092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243" name="Google Shape;1243;p26"/>
          <p:cNvSpPr txBox="1"/>
          <p:nvPr/>
        </p:nvSpPr>
        <p:spPr>
          <a:xfrm>
            <a:off x="2510700" y="345104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sp>
        <p:nvSpPr>
          <p:cNvPr id="1221" name="Google Shape;1221;p26"/>
          <p:cNvSpPr/>
          <p:nvPr/>
        </p:nvSpPr>
        <p:spPr>
          <a:xfrm>
            <a:off x="534550" y="1655712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(1, </a:t>
            </a:r>
            <a:r>
              <a:rPr lang="en" b="1">
                <a:solidFill>
                  <a:srgbClr val="0000FF"/>
                </a:solidFill>
              </a:rPr>
              <a:t>5</a:t>
            </a:r>
            <a:r>
              <a:rPr lang="en"/>
              <a:t>)</a:t>
            </a:r>
            <a:endParaRPr/>
          </a:p>
        </p:txBody>
      </p:sp>
      <p:cxnSp>
        <p:nvCxnSpPr>
          <p:cNvPr id="1244" name="Google Shape;1244;p26"/>
          <p:cNvCxnSpPr/>
          <p:nvPr/>
        </p:nvCxnSpPr>
        <p:spPr>
          <a:xfrm flipH="1">
            <a:off x="434357" y="2106063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5" name="Google Shape;1245;p26"/>
          <p:cNvCxnSpPr/>
          <p:nvPr/>
        </p:nvCxnSpPr>
        <p:spPr>
          <a:xfrm>
            <a:off x="953057" y="2106063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46" name="Google Shape;1246;p26"/>
          <p:cNvSpPr txBox="1"/>
          <p:nvPr/>
        </p:nvSpPr>
        <p:spPr>
          <a:xfrm>
            <a:off x="436341" y="200505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247" name="Google Shape;1247;p26"/>
          <p:cNvSpPr txBox="1"/>
          <p:nvPr/>
        </p:nvSpPr>
        <p:spPr>
          <a:xfrm>
            <a:off x="1185852" y="2005164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cxnSp>
        <p:nvCxnSpPr>
          <p:cNvPr id="1248" name="Google Shape;1248;p26"/>
          <p:cNvCxnSpPr/>
          <p:nvPr/>
        </p:nvCxnSpPr>
        <p:spPr>
          <a:xfrm rot="10800000">
            <a:off x="3108473" y="3338675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3" name="Google Shape;1233;p26"/>
          <p:cNvSpPr/>
          <p:nvPr/>
        </p:nvSpPr>
        <p:spPr>
          <a:xfrm>
            <a:off x="3245723" y="3121037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 (4, </a:t>
            </a:r>
            <a:r>
              <a:rPr lang="en" b="1">
                <a:solidFill>
                  <a:srgbClr val="0000FF"/>
                </a:solidFill>
              </a:rPr>
              <a:t>4</a:t>
            </a:r>
            <a:r>
              <a:rPr lang="en"/>
              <a:t>)</a:t>
            </a:r>
            <a:endParaRPr/>
          </a:p>
        </p:txBody>
      </p:sp>
      <p:cxnSp>
        <p:nvCxnSpPr>
          <p:cNvPr id="1249" name="Google Shape;1249;p26"/>
          <p:cNvCxnSpPr/>
          <p:nvPr/>
        </p:nvCxnSpPr>
        <p:spPr>
          <a:xfrm flipH="1">
            <a:off x="3126053" y="3557990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0" name="Google Shape;1250;p26"/>
          <p:cNvCxnSpPr/>
          <p:nvPr/>
        </p:nvCxnSpPr>
        <p:spPr>
          <a:xfrm>
            <a:off x="3644753" y="3557990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51" name="Google Shape;1251;p26"/>
          <p:cNvSpPr txBox="1"/>
          <p:nvPr/>
        </p:nvSpPr>
        <p:spPr>
          <a:xfrm>
            <a:off x="3128038" y="345697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252" name="Google Shape;1252;p26"/>
          <p:cNvSpPr txBox="1"/>
          <p:nvPr/>
        </p:nvSpPr>
        <p:spPr>
          <a:xfrm>
            <a:off x="3877548" y="345709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sp>
        <p:nvSpPr>
          <p:cNvPr id="1253" name="Google Shape;1253;p26"/>
          <p:cNvSpPr txBox="1">
            <a:spLocks noGrp="1"/>
          </p:cNvSpPr>
          <p:nvPr>
            <p:ph type="body" idx="1"/>
          </p:nvPr>
        </p:nvSpPr>
        <p:spPr>
          <a:xfrm>
            <a:off x="243000" y="3655400"/>
            <a:ext cx="4827600" cy="12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nearest(B, (0, 7))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dist(B) is sqrt(16+25) = 6.4, not better.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Now need to explore children. Which side is the “good” side?</a:t>
            </a:r>
            <a:endParaRPr/>
          </a:p>
        </p:txBody>
      </p:sp>
      <p:sp>
        <p:nvSpPr>
          <p:cNvPr id="1254" name="Google Shape;1254;p26"/>
          <p:cNvSpPr txBox="1"/>
          <p:nvPr/>
        </p:nvSpPr>
        <p:spPr>
          <a:xfrm>
            <a:off x="1878875" y="624002"/>
            <a:ext cx="6387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4.5</a:t>
            </a:r>
            <a:endParaRPr/>
          </a:p>
        </p:txBody>
      </p:sp>
      <p:pic>
        <p:nvPicPr>
          <p:cNvPr id="1255" name="Google Shape;12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4470" y="2063976"/>
            <a:ext cx="131651" cy="131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6" name="Google Shape;1256;p26"/>
          <p:cNvCxnSpPr>
            <a:endCxn id="1255" idx="2"/>
          </p:cNvCxnSpPr>
          <p:nvPr/>
        </p:nvCxnSpPr>
        <p:spPr>
          <a:xfrm rot="10800000" flipH="1">
            <a:off x="5070495" y="2195627"/>
            <a:ext cx="559800" cy="22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57" name="Google Shape;1257;p26"/>
          <p:cNvSpPr txBox="1"/>
          <p:nvPr/>
        </p:nvSpPr>
        <p:spPr>
          <a:xfrm>
            <a:off x="4496875" y="2275525"/>
            <a:ext cx="7215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(0, 7)</a:t>
            </a:r>
            <a:endParaRPr/>
          </a:p>
        </p:txBody>
      </p:sp>
      <p:sp>
        <p:nvSpPr>
          <p:cNvPr id="1258" name="Google Shape;1258;p26"/>
          <p:cNvSpPr txBox="1"/>
          <p:nvPr/>
        </p:nvSpPr>
        <p:spPr>
          <a:xfrm>
            <a:off x="458350" y="1345127"/>
            <a:ext cx="6387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2.2</a:t>
            </a:r>
            <a:endParaRPr/>
          </a:p>
        </p:txBody>
      </p:sp>
      <p:sp>
        <p:nvSpPr>
          <p:cNvPr id="1259" name="Google Shape;1259;p26"/>
          <p:cNvSpPr txBox="1"/>
          <p:nvPr/>
        </p:nvSpPr>
        <p:spPr>
          <a:xfrm>
            <a:off x="63375" y="2925225"/>
            <a:ext cx="1223700" cy="6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best: E, 2.2</a:t>
            </a:r>
            <a:endParaRPr/>
          </a:p>
        </p:txBody>
      </p:sp>
      <p:cxnSp>
        <p:nvCxnSpPr>
          <p:cNvPr id="1260" name="Google Shape;1260;p26"/>
          <p:cNvCxnSpPr/>
          <p:nvPr/>
        </p:nvCxnSpPr>
        <p:spPr>
          <a:xfrm rot="10800000">
            <a:off x="7588925" y="3334849"/>
            <a:ext cx="13281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261" name="Google Shape;1261;p26"/>
          <p:cNvCxnSpPr/>
          <p:nvPr/>
        </p:nvCxnSpPr>
        <p:spPr>
          <a:xfrm>
            <a:off x="5475025" y="2861950"/>
            <a:ext cx="10521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262" name="Google Shape;1262;p26"/>
          <p:cNvCxnSpPr/>
          <p:nvPr/>
        </p:nvCxnSpPr>
        <p:spPr>
          <a:xfrm rot="10800000">
            <a:off x="6495250" y="3819800"/>
            <a:ext cx="10908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3" name="Google Shape;1263;p26"/>
          <p:cNvCxnSpPr/>
          <p:nvPr/>
        </p:nvCxnSpPr>
        <p:spPr>
          <a:xfrm>
            <a:off x="6527000" y="2081225"/>
            <a:ext cx="0" cy="27699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264" name="Google Shape;1264;p26"/>
          <p:cNvSpPr/>
          <p:nvPr/>
        </p:nvSpPr>
        <p:spPr>
          <a:xfrm>
            <a:off x="6345706" y="3635856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265" name="Google Shape;1265;p26"/>
          <p:cNvSpPr txBox="1"/>
          <p:nvPr/>
        </p:nvSpPr>
        <p:spPr>
          <a:xfrm>
            <a:off x="6552825" y="3906501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 b="1">
                <a:solidFill>
                  <a:srgbClr val="FF0000"/>
                </a:solidFill>
              </a:rPr>
              <a:t>2</a:t>
            </a:r>
            <a:r>
              <a:rPr lang="en"/>
              <a:t>, 3)</a:t>
            </a:r>
            <a:endParaRPr/>
          </a:p>
        </p:txBody>
      </p:sp>
      <p:cxnSp>
        <p:nvCxnSpPr>
          <p:cNvPr id="1266" name="Google Shape;1266;p26"/>
          <p:cNvCxnSpPr/>
          <p:nvPr/>
        </p:nvCxnSpPr>
        <p:spPr>
          <a:xfrm rot="10800000">
            <a:off x="6532850" y="4275800"/>
            <a:ext cx="24183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267" name="Google Shape;1267;p26"/>
          <p:cNvSpPr/>
          <p:nvPr/>
        </p:nvSpPr>
        <p:spPr>
          <a:xfrm>
            <a:off x="7409781" y="4104656"/>
            <a:ext cx="348300" cy="348300"/>
          </a:xfrm>
          <a:prstGeom prst="rect">
            <a:avLst/>
          </a:prstGeom>
          <a:solidFill>
            <a:srgbClr val="CCCCCC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268" name="Google Shape;1268;p26"/>
          <p:cNvSpPr txBox="1"/>
          <p:nvPr/>
        </p:nvSpPr>
        <p:spPr>
          <a:xfrm>
            <a:off x="7598700" y="4395301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(4, </a:t>
            </a:r>
            <a:r>
              <a:rPr lang="en" b="1">
                <a:solidFill>
                  <a:srgbClr val="0000FF"/>
                </a:solidFill>
              </a:rPr>
              <a:t>2</a:t>
            </a:r>
            <a:r>
              <a:rPr lang="en"/>
              <a:t>)</a:t>
            </a:r>
            <a:endParaRPr/>
          </a:p>
        </p:txBody>
      </p:sp>
      <p:sp>
        <p:nvSpPr>
          <p:cNvPr id="1269" name="Google Shape;1269;p26"/>
          <p:cNvSpPr txBox="1"/>
          <p:nvPr/>
        </p:nvSpPr>
        <p:spPr>
          <a:xfrm>
            <a:off x="7564573" y="2282824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 b="1">
                <a:solidFill>
                  <a:srgbClr val="FF0000"/>
                </a:solidFill>
              </a:rPr>
              <a:t>4</a:t>
            </a:r>
            <a:r>
              <a:rPr lang="en"/>
              <a:t>, 5)</a:t>
            </a:r>
            <a:endParaRPr/>
          </a:p>
        </p:txBody>
      </p:sp>
      <p:cxnSp>
        <p:nvCxnSpPr>
          <p:cNvPr id="1270" name="Google Shape;1270;p26"/>
          <p:cNvCxnSpPr>
            <a:endCxn id="1267" idx="0"/>
          </p:cNvCxnSpPr>
          <p:nvPr/>
        </p:nvCxnSpPr>
        <p:spPr>
          <a:xfrm>
            <a:off x="7583931" y="2125556"/>
            <a:ext cx="0" cy="19791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271" name="Google Shape;1271;p26"/>
          <p:cNvSpPr/>
          <p:nvPr/>
        </p:nvSpPr>
        <p:spPr>
          <a:xfrm>
            <a:off x="7409781" y="2695656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1272" name="Google Shape;1272;p26"/>
          <p:cNvSpPr/>
          <p:nvPr/>
        </p:nvSpPr>
        <p:spPr>
          <a:xfrm>
            <a:off x="6881320" y="3634990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273" name="Google Shape;1273;p26"/>
          <p:cNvSpPr txBox="1"/>
          <p:nvPr/>
        </p:nvSpPr>
        <p:spPr>
          <a:xfrm>
            <a:off x="6881325" y="3305375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(3, </a:t>
            </a:r>
            <a:r>
              <a:rPr lang="en" b="1">
                <a:solidFill>
                  <a:srgbClr val="0000FF"/>
                </a:solidFill>
              </a:rPr>
              <a:t>3</a:t>
            </a:r>
            <a:r>
              <a:rPr lang="en"/>
              <a:t>)</a:t>
            </a:r>
            <a:endParaRPr/>
          </a:p>
        </p:txBody>
      </p:sp>
      <p:sp>
        <p:nvSpPr>
          <p:cNvPr id="1274" name="Google Shape;1274;p26"/>
          <p:cNvSpPr/>
          <p:nvPr/>
        </p:nvSpPr>
        <p:spPr>
          <a:xfrm>
            <a:off x="5827720" y="2695657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1275" name="Google Shape;1275;p26"/>
          <p:cNvSpPr txBox="1"/>
          <p:nvPr/>
        </p:nvSpPr>
        <p:spPr>
          <a:xfrm>
            <a:off x="5398825" y="2336850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(1, </a:t>
            </a:r>
            <a:r>
              <a:rPr lang="en" b="1">
                <a:solidFill>
                  <a:srgbClr val="0000FF"/>
                </a:solidFill>
              </a:rPr>
              <a:t>5</a:t>
            </a:r>
            <a:r>
              <a:rPr lang="en"/>
              <a:t>)</a:t>
            </a:r>
            <a:endParaRPr/>
          </a:p>
        </p:txBody>
      </p:sp>
      <p:sp>
        <p:nvSpPr>
          <p:cNvPr id="1276" name="Google Shape;1276;p26"/>
          <p:cNvSpPr/>
          <p:nvPr/>
        </p:nvSpPr>
        <p:spPr>
          <a:xfrm>
            <a:off x="7408878" y="3165323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1277" name="Google Shape;1277;p26"/>
          <p:cNvSpPr txBox="1"/>
          <p:nvPr/>
        </p:nvSpPr>
        <p:spPr>
          <a:xfrm>
            <a:off x="7710598" y="3010996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(4, </a:t>
            </a:r>
            <a:r>
              <a:rPr lang="en" b="1">
                <a:solidFill>
                  <a:srgbClr val="0000FF"/>
                </a:solidFill>
              </a:rPr>
              <a:t>4</a:t>
            </a:r>
            <a:r>
              <a:rPr lang="en"/>
              <a:t>)</a:t>
            </a:r>
            <a:endParaRPr/>
          </a:p>
        </p:txBody>
      </p:sp>
      <p:sp>
        <p:nvSpPr>
          <p:cNvPr id="1278" name="Google Shape;1278;p26"/>
          <p:cNvSpPr txBox="1"/>
          <p:nvPr/>
        </p:nvSpPr>
        <p:spPr>
          <a:xfrm>
            <a:off x="2463695" y="1348907"/>
            <a:ext cx="6387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6.4</a:t>
            </a:r>
            <a:endParaRPr/>
          </a:p>
        </p:txBody>
      </p:sp>
      <p:pic>
        <p:nvPicPr>
          <p:cNvPr id="1279" name="Google Shape;127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1727" y="2115194"/>
            <a:ext cx="439051" cy="43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0" name="Google Shape;128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527" y="2124945"/>
            <a:ext cx="439051" cy="43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1" name="Google Shape;128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9875" y="1346125"/>
            <a:ext cx="439051" cy="43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9"/>
          <p:cNvCxnSpPr/>
          <p:nvPr/>
        </p:nvCxnSpPr>
        <p:spPr>
          <a:xfrm rot="10800000">
            <a:off x="397300" y="1873350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36;p9"/>
          <p:cNvCxnSpPr/>
          <p:nvPr/>
        </p:nvCxnSpPr>
        <p:spPr>
          <a:xfrm rot="10800000">
            <a:off x="1741625" y="3332625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K-d Nearest Demo</a:t>
            </a: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3781400" y="474150"/>
            <a:ext cx="4910100" cy="12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have the k-d tree shown.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 want to find nearest((0, 7)).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Can visually see the answer is (1, 5). 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Let’s do a proper k-d tree traversal.</a:t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 rot="10800000">
            <a:off x="1847100" y="820813"/>
            <a:ext cx="0" cy="692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" name="Google Shape;40;p9"/>
          <p:cNvCxnSpPr>
            <a:endCxn id="41" idx="0"/>
          </p:cNvCxnSpPr>
          <p:nvPr/>
        </p:nvCxnSpPr>
        <p:spPr>
          <a:xfrm flipH="1">
            <a:off x="960400" y="1369812"/>
            <a:ext cx="883500" cy="285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42;p9"/>
          <p:cNvCxnSpPr/>
          <p:nvPr/>
        </p:nvCxnSpPr>
        <p:spPr>
          <a:xfrm>
            <a:off x="1843983" y="1369763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" name="Google Shape;43;p9"/>
          <p:cNvSpPr txBox="1"/>
          <p:nvPr/>
        </p:nvSpPr>
        <p:spPr>
          <a:xfrm>
            <a:off x="950713" y="125838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44" name="Google Shape;44;p9"/>
          <p:cNvSpPr txBox="1"/>
          <p:nvPr/>
        </p:nvSpPr>
        <p:spPr>
          <a:xfrm>
            <a:off x="2189578" y="1303636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cxnSp>
        <p:nvCxnSpPr>
          <p:cNvPr id="45" name="Google Shape;45;p9"/>
          <p:cNvCxnSpPr/>
          <p:nvPr/>
        </p:nvCxnSpPr>
        <p:spPr>
          <a:xfrm rot="10800000">
            <a:off x="1810025" y="1883150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Google Shape;46;p9"/>
          <p:cNvCxnSpPr/>
          <p:nvPr/>
        </p:nvCxnSpPr>
        <p:spPr>
          <a:xfrm flipH="1">
            <a:off x="1854907" y="2089514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" name="Google Shape;47;p9"/>
          <p:cNvCxnSpPr/>
          <p:nvPr/>
        </p:nvCxnSpPr>
        <p:spPr>
          <a:xfrm>
            <a:off x="2373607" y="2089514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Google Shape;48;p9"/>
          <p:cNvSpPr txBox="1"/>
          <p:nvPr/>
        </p:nvSpPr>
        <p:spPr>
          <a:xfrm>
            <a:off x="1856891" y="1988502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49" name="Google Shape;49;p9"/>
          <p:cNvSpPr txBox="1"/>
          <p:nvPr/>
        </p:nvSpPr>
        <p:spPr>
          <a:xfrm>
            <a:off x="2606402" y="1988615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 rot="10800000">
            <a:off x="2889148" y="2265237"/>
            <a:ext cx="0" cy="692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" name="Google Shape;51;p9"/>
          <p:cNvCxnSpPr/>
          <p:nvPr/>
        </p:nvCxnSpPr>
        <p:spPr>
          <a:xfrm flipH="1">
            <a:off x="2367331" y="2814187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" name="Google Shape;52;p9"/>
          <p:cNvCxnSpPr>
            <a:endCxn id="53" idx="0"/>
          </p:cNvCxnSpPr>
          <p:nvPr/>
        </p:nvCxnSpPr>
        <p:spPr>
          <a:xfrm>
            <a:off x="2896973" y="2814137"/>
            <a:ext cx="774600" cy="306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" name="Google Shape;54;p9"/>
          <p:cNvSpPr txBox="1"/>
          <p:nvPr/>
        </p:nvSpPr>
        <p:spPr>
          <a:xfrm>
            <a:off x="2358968" y="2701000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55" name="Google Shape;55;p9"/>
          <p:cNvSpPr txBox="1"/>
          <p:nvPr/>
        </p:nvSpPr>
        <p:spPr>
          <a:xfrm>
            <a:off x="3262701" y="270098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56" name="Google Shape;56;p9"/>
          <p:cNvSpPr/>
          <p:nvPr/>
        </p:nvSpPr>
        <p:spPr>
          <a:xfrm>
            <a:off x="1951950" y="1655700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(4, </a:t>
            </a:r>
            <a:r>
              <a:rPr lang="en" b="1">
                <a:solidFill>
                  <a:srgbClr val="0000FF"/>
                </a:solidFill>
              </a:rPr>
              <a:t>2</a:t>
            </a:r>
            <a:r>
              <a:rPr lang="en"/>
              <a:t>)</a:t>
            </a:r>
            <a:endParaRPr/>
          </a:p>
        </p:txBody>
      </p:sp>
      <p:sp>
        <p:nvSpPr>
          <p:cNvPr id="57" name="Google Shape;57;p9"/>
          <p:cNvSpPr/>
          <p:nvPr/>
        </p:nvSpPr>
        <p:spPr>
          <a:xfrm>
            <a:off x="1421250" y="934475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(</a:t>
            </a:r>
            <a:r>
              <a:rPr lang="en" b="1" dirty="0">
                <a:solidFill>
                  <a:srgbClr val="FF0000"/>
                </a:solidFill>
              </a:rPr>
              <a:t>2</a:t>
            </a:r>
            <a:r>
              <a:rPr lang="en" dirty="0"/>
              <a:t>, 3)</a:t>
            </a:r>
            <a:endParaRPr dirty="0"/>
          </a:p>
        </p:txBody>
      </p:sp>
      <p:sp>
        <p:nvSpPr>
          <p:cNvPr id="58" name="Google Shape;58;p9"/>
          <p:cNvSpPr/>
          <p:nvPr/>
        </p:nvSpPr>
        <p:spPr>
          <a:xfrm>
            <a:off x="2501650" y="2374363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(</a:t>
            </a:r>
            <a:r>
              <a:rPr lang="en" b="1">
                <a:solidFill>
                  <a:srgbClr val="FF0000"/>
                </a:solidFill>
              </a:rPr>
              <a:t>4</a:t>
            </a:r>
            <a:r>
              <a:rPr lang="en"/>
              <a:t>, 5)</a:t>
            </a:r>
            <a:endParaRPr/>
          </a:p>
        </p:txBody>
      </p:sp>
      <p:sp>
        <p:nvSpPr>
          <p:cNvPr id="59" name="Google Shape;59;p9"/>
          <p:cNvSpPr/>
          <p:nvPr/>
        </p:nvSpPr>
        <p:spPr>
          <a:xfrm>
            <a:off x="1878875" y="3114987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 (3, </a:t>
            </a:r>
            <a:r>
              <a:rPr lang="en" b="1">
                <a:solidFill>
                  <a:srgbClr val="0000FF"/>
                </a:solidFill>
              </a:rPr>
              <a:t>3</a:t>
            </a:r>
            <a:r>
              <a:rPr lang="en"/>
              <a:t>)</a:t>
            </a:r>
            <a:endParaRPr/>
          </a:p>
        </p:txBody>
      </p:sp>
      <p:cxnSp>
        <p:nvCxnSpPr>
          <p:cNvPr id="60" name="Google Shape;60;p9"/>
          <p:cNvCxnSpPr/>
          <p:nvPr/>
        </p:nvCxnSpPr>
        <p:spPr>
          <a:xfrm flipH="1">
            <a:off x="1759205" y="3551940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" name="Google Shape;61;p9"/>
          <p:cNvCxnSpPr/>
          <p:nvPr/>
        </p:nvCxnSpPr>
        <p:spPr>
          <a:xfrm>
            <a:off x="2277905" y="3551940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Google Shape;62;p9"/>
          <p:cNvSpPr txBox="1"/>
          <p:nvPr/>
        </p:nvSpPr>
        <p:spPr>
          <a:xfrm>
            <a:off x="1761189" y="345092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63" name="Google Shape;63;p9"/>
          <p:cNvSpPr txBox="1"/>
          <p:nvPr/>
        </p:nvSpPr>
        <p:spPr>
          <a:xfrm>
            <a:off x="2510700" y="345104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sp>
        <p:nvSpPr>
          <p:cNvPr id="41" name="Google Shape;41;p9"/>
          <p:cNvSpPr/>
          <p:nvPr/>
        </p:nvSpPr>
        <p:spPr>
          <a:xfrm>
            <a:off x="534550" y="1655712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(1, </a:t>
            </a:r>
            <a:r>
              <a:rPr lang="en" b="1">
                <a:solidFill>
                  <a:srgbClr val="0000FF"/>
                </a:solidFill>
              </a:rPr>
              <a:t>5</a:t>
            </a:r>
            <a:r>
              <a:rPr lang="en"/>
              <a:t>)</a:t>
            </a:r>
            <a:endParaRPr/>
          </a:p>
        </p:txBody>
      </p:sp>
      <p:cxnSp>
        <p:nvCxnSpPr>
          <p:cNvPr id="64" name="Google Shape;64;p9"/>
          <p:cNvCxnSpPr/>
          <p:nvPr/>
        </p:nvCxnSpPr>
        <p:spPr>
          <a:xfrm flipH="1">
            <a:off x="434357" y="2106063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" name="Google Shape;65;p9"/>
          <p:cNvCxnSpPr/>
          <p:nvPr/>
        </p:nvCxnSpPr>
        <p:spPr>
          <a:xfrm>
            <a:off x="953057" y="2106063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Google Shape;66;p9"/>
          <p:cNvSpPr txBox="1"/>
          <p:nvPr/>
        </p:nvSpPr>
        <p:spPr>
          <a:xfrm>
            <a:off x="436341" y="200505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67" name="Google Shape;67;p9"/>
          <p:cNvSpPr txBox="1"/>
          <p:nvPr/>
        </p:nvSpPr>
        <p:spPr>
          <a:xfrm>
            <a:off x="1185852" y="2005164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cxnSp>
        <p:nvCxnSpPr>
          <p:cNvPr id="68" name="Google Shape;68;p9"/>
          <p:cNvCxnSpPr/>
          <p:nvPr/>
        </p:nvCxnSpPr>
        <p:spPr>
          <a:xfrm rot="10800000">
            <a:off x="3108473" y="3338675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9"/>
          <p:cNvSpPr/>
          <p:nvPr/>
        </p:nvSpPr>
        <p:spPr>
          <a:xfrm>
            <a:off x="3245723" y="3121037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 (4, </a:t>
            </a:r>
            <a:r>
              <a:rPr lang="en" b="1">
                <a:solidFill>
                  <a:srgbClr val="0000FF"/>
                </a:solidFill>
              </a:rPr>
              <a:t>4</a:t>
            </a:r>
            <a:r>
              <a:rPr lang="en"/>
              <a:t>)</a:t>
            </a:r>
            <a:endParaRPr/>
          </a:p>
        </p:txBody>
      </p:sp>
      <p:cxnSp>
        <p:nvCxnSpPr>
          <p:cNvPr id="69" name="Google Shape;69;p9"/>
          <p:cNvCxnSpPr/>
          <p:nvPr/>
        </p:nvCxnSpPr>
        <p:spPr>
          <a:xfrm flipH="1">
            <a:off x="3126053" y="3557990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Google Shape;70;p9"/>
          <p:cNvCxnSpPr/>
          <p:nvPr/>
        </p:nvCxnSpPr>
        <p:spPr>
          <a:xfrm>
            <a:off x="3644753" y="3557990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" name="Google Shape;71;p9"/>
          <p:cNvSpPr txBox="1"/>
          <p:nvPr/>
        </p:nvSpPr>
        <p:spPr>
          <a:xfrm>
            <a:off x="3128038" y="345697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72" name="Google Shape;72;p9"/>
          <p:cNvSpPr txBox="1"/>
          <p:nvPr/>
        </p:nvSpPr>
        <p:spPr>
          <a:xfrm>
            <a:off x="3877548" y="345709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sp>
        <p:nvSpPr>
          <p:cNvPr id="73" name="Google Shape;73;p9"/>
          <p:cNvSpPr/>
          <p:nvPr/>
        </p:nvSpPr>
        <p:spPr>
          <a:xfrm>
            <a:off x="5386400" y="2007400"/>
            <a:ext cx="3629100" cy="28947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4" name="Google Shape;74;p9"/>
          <p:cNvCxnSpPr/>
          <p:nvPr/>
        </p:nvCxnSpPr>
        <p:spPr>
          <a:xfrm rot="10800000">
            <a:off x="7588925" y="3334849"/>
            <a:ext cx="13281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75" name="Google Shape;75;p9"/>
          <p:cNvCxnSpPr/>
          <p:nvPr/>
        </p:nvCxnSpPr>
        <p:spPr>
          <a:xfrm>
            <a:off x="5475025" y="2861950"/>
            <a:ext cx="10521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76" name="Google Shape;76;p9"/>
          <p:cNvCxnSpPr/>
          <p:nvPr/>
        </p:nvCxnSpPr>
        <p:spPr>
          <a:xfrm rot="10800000">
            <a:off x="6495250" y="3819800"/>
            <a:ext cx="10908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" name="Google Shape;77;p9"/>
          <p:cNvCxnSpPr/>
          <p:nvPr/>
        </p:nvCxnSpPr>
        <p:spPr>
          <a:xfrm>
            <a:off x="6527000" y="2081225"/>
            <a:ext cx="0" cy="27699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78" name="Google Shape;78;p9"/>
          <p:cNvSpPr/>
          <p:nvPr/>
        </p:nvSpPr>
        <p:spPr>
          <a:xfrm>
            <a:off x="6345706" y="3635856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79" name="Google Shape;79;p9"/>
          <p:cNvSpPr txBox="1"/>
          <p:nvPr/>
        </p:nvSpPr>
        <p:spPr>
          <a:xfrm>
            <a:off x="6552825" y="3906501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 b="1">
                <a:solidFill>
                  <a:srgbClr val="FF0000"/>
                </a:solidFill>
              </a:rPr>
              <a:t>2</a:t>
            </a:r>
            <a:r>
              <a:rPr lang="en"/>
              <a:t>, 3)</a:t>
            </a:r>
            <a:endParaRPr/>
          </a:p>
        </p:txBody>
      </p:sp>
      <p:cxnSp>
        <p:nvCxnSpPr>
          <p:cNvPr id="80" name="Google Shape;80;p9"/>
          <p:cNvCxnSpPr/>
          <p:nvPr/>
        </p:nvCxnSpPr>
        <p:spPr>
          <a:xfrm rot="10800000">
            <a:off x="6532850" y="4275800"/>
            <a:ext cx="24183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81" name="Google Shape;81;p9"/>
          <p:cNvSpPr/>
          <p:nvPr/>
        </p:nvSpPr>
        <p:spPr>
          <a:xfrm>
            <a:off x="7409781" y="4104656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82" name="Google Shape;82;p9"/>
          <p:cNvSpPr txBox="1"/>
          <p:nvPr/>
        </p:nvSpPr>
        <p:spPr>
          <a:xfrm>
            <a:off x="7598700" y="4395301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(4, </a:t>
            </a:r>
            <a:r>
              <a:rPr lang="en" b="1">
                <a:solidFill>
                  <a:srgbClr val="0000FF"/>
                </a:solidFill>
              </a:rPr>
              <a:t>2</a:t>
            </a:r>
            <a:r>
              <a:rPr lang="en"/>
              <a:t>)</a:t>
            </a:r>
            <a:endParaRPr/>
          </a:p>
        </p:txBody>
      </p:sp>
      <p:sp>
        <p:nvSpPr>
          <p:cNvPr id="83" name="Google Shape;83;p9"/>
          <p:cNvSpPr txBox="1"/>
          <p:nvPr/>
        </p:nvSpPr>
        <p:spPr>
          <a:xfrm>
            <a:off x="7564573" y="2282824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 b="1">
                <a:solidFill>
                  <a:srgbClr val="FF0000"/>
                </a:solidFill>
              </a:rPr>
              <a:t>4</a:t>
            </a:r>
            <a:r>
              <a:rPr lang="en"/>
              <a:t>, 5)</a:t>
            </a:r>
            <a:endParaRPr/>
          </a:p>
        </p:txBody>
      </p:sp>
      <p:cxnSp>
        <p:nvCxnSpPr>
          <p:cNvPr id="84" name="Google Shape;84;p9"/>
          <p:cNvCxnSpPr>
            <a:endCxn id="81" idx="0"/>
          </p:cNvCxnSpPr>
          <p:nvPr/>
        </p:nvCxnSpPr>
        <p:spPr>
          <a:xfrm>
            <a:off x="7583931" y="2125556"/>
            <a:ext cx="0" cy="19791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85" name="Google Shape;85;p9"/>
          <p:cNvSpPr/>
          <p:nvPr/>
        </p:nvSpPr>
        <p:spPr>
          <a:xfrm>
            <a:off x="7409781" y="2695656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86" name="Google Shape;86;p9"/>
          <p:cNvSpPr/>
          <p:nvPr/>
        </p:nvSpPr>
        <p:spPr>
          <a:xfrm>
            <a:off x="6881320" y="3634990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87" name="Google Shape;87;p9"/>
          <p:cNvSpPr txBox="1"/>
          <p:nvPr/>
        </p:nvSpPr>
        <p:spPr>
          <a:xfrm>
            <a:off x="6881325" y="3305375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(3, </a:t>
            </a:r>
            <a:r>
              <a:rPr lang="en" b="1">
                <a:solidFill>
                  <a:srgbClr val="0000FF"/>
                </a:solidFill>
              </a:rPr>
              <a:t>3</a:t>
            </a:r>
            <a:r>
              <a:rPr lang="en"/>
              <a:t>)</a:t>
            </a:r>
            <a:endParaRPr/>
          </a:p>
        </p:txBody>
      </p:sp>
      <p:sp>
        <p:nvSpPr>
          <p:cNvPr id="88" name="Google Shape;88;p9"/>
          <p:cNvSpPr/>
          <p:nvPr/>
        </p:nvSpPr>
        <p:spPr>
          <a:xfrm>
            <a:off x="5827720" y="2695657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89" name="Google Shape;89;p9"/>
          <p:cNvSpPr txBox="1"/>
          <p:nvPr/>
        </p:nvSpPr>
        <p:spPr>
          <a:xfrm>
            <a:off x="5398825" y="2336850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(1, </a:t>
            </a:r>
            <a:r>
              <a:rPr lang="en" b="1">
                <a:solidFill>
                  <a:srgbClr val="0000FF"/>
                </a:solidFill>
              </a:rPr>
              <a:t>5</a:t>
            </a:r>
            <a:r>
              <a:rPr lang="en"/>
              <a:t>)</a:t>
            </a:r>
            <a:endParaRPr/>
          </a:p>
        </p:txBody>
      </p:sp>
      <p:sp>
        <p:nvSpPr>
          <p:cNvPr id="90" name="Google Shape;90;p9"/>
          <p:cNvSpPr/>
          <p:nvPr/>
        </p:nvSpPr>
        <p:spPr>
          <a:xfrm>
            <a:off x="7408878" y="3165323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91" name="Google Shape;91;p9"/>
          <p:cNvSpPr txBox="1"/>
          <p:nvPr/>
        </p:nvSpPr>
        <p:spPr>
          <a:xfrm>
            <a:off x="7710598" y="3010996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(4, </a:t>
            </a:r>
            <a:r>
              <a:rPr lang="en" b="1">
                <a:solidFill>
                  <a:srgbClr val="0000FF"/>
                </a:solidFill>
              </a:rPr>
              <a:t>4</a:t>
            </a:r>
            <a:r>
              <a:rPr lang="en"/>
              <a:t>)</a:t>
            </a:r>
            <a:endParaRPr/>
          </a:p>
        </p:txBody>
      </p:sp>
      <p:pic>
        <p:nvPicPr>
          <p:cNvPr id="92" name="Google Shape;92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4470" y="2063976"/>
            <a:ext cx="131651" cy="131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" name="Google Shape;93;p9"/>
          <p:cNvCxnSpPr>
            <a:endCxn id="92" idx="2"/>
          </p:cNvCxnSpPr>
          <p:nvPr/>
        </p:nvCxnSpPr>
        <p:spPr>
          <a:xfrm rot="10800000" flipH="1">
            <a:off x="5070495" y="2195627"/>
            <a:ext cx="559800" cy="22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4" name="Google Shape;94;p9"/>
          <p:cNvSpPr txBox="1"/>
          <p:nvPr/>
        </p:nvSpPr>
        <p:spPr>
          <a:xfrm>
            <a:off x="4496875" y="2275525"/>
            <a:ext cx="7215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(0, 7)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p27"/>
          <p:cNvSpPr/>
          <p:nvPr/>
        </p:nvSpPr>
        <p:spPr>
          <a:xfrm rot="10800000" flipH="1">
            <a:off x="6527000" y="2008700"/>
            <a:ext cx="2488500" cy="2267100"/>
          </a:xfrm>
          <a:prstGeom prst="rect">
            <a:avLst/>
          </a:prstGeom>
          <a:solidFill>
            <a:srgbClr val="0031FF">
              <a:alpha val="3923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7" name="Google Shape;1287;p27"/>
          <p:cNvSpPr/>
          <p:nvPr/>
        </p:nvSpPr>
        <p:spPr>
          <a:xfrm>
            <a:off x="5386400" y="2007400"/>
            <a:ext cx="3629100" cy="28947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88" name="Google Shape;1288;p27"/>
          <p:cNvCxnSpPr/>
          <p:nvPr/>
        </p:nvCxnSpPr>
        <p:spPr>
          <a:xfrm rot="10800000">
            <a:off x="397300" y="1873350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9" name="Google Shape;1289;p27"/>
          <p:cNvCxnSpPr/>
          <p:nvPr/>
        </p:nvCxnSpPr>
        <p:spPr>
          <a:xfrm rot="10800000">
            <a:off x="1741625" y="3332625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90" name="Google Shape;1290;p27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K-d Nearest Demo</a:t>
            </a:r>
            <a:endParaRPr/>
          </a:p>
        </p:txBody>
      </p:sp>
      <p:sp>
        <p:nvSpPr>
          <p:cNvPr id="1291" name="Google Shape;1291;p27"/>
          <p:cNvSpPr txBox="1">
            <a:spLocks noGrp="1"/>
          </p:cNvSpPr>
          <p:nvPr>
            <p:ph type="body" idx="1"/>
          </p:nvPr>
        </p:nvSpPr>
        <p:spPr>
          <a:xfrm>
            <a:off x="3781400" y="474150"/>
            <a:ext cx="4910100" cy="12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have the k-d tree shown.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 want to find nearest((0, 7)).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Can visually see the answer is (1, 5). 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Let’s do a proper k-d tree traversal.</a:t>
            </a:r>
            <a:endParaRPr/>
          </a:p>
        </p:txBody>
      </p:sp>
      <p:cxnSp>
        <p:nvCxnSpPr>
          <p:cNvPr id="1292" name="Google Shape;1292;p27"/>
          <p:cNvCxnSpPr/>
          <p:nvPr/>
        </p:nvCxnSpPr>
        <p:spPr>
          <a:xfrm rot="10800000">
            <a:off x="1847100" y="820813"/>
            <a:ext cx="0" cy="692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3" name="Google Shape;1293;p27"/>
          <p:cNvCxnSpPr>
            <a:endCxn id="1294" idx="0"/>
          </p:cNvCxnSpPr>
          <p:nvPr/>
        </p:nvCxnSpPr>
        <p:spPr>
          <a:xfrm flipH="1">
            <a:off x="960400" y="1369812"/>
            <a:ext cx="883500" cy="285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5" name="Google Shape;1295;p27"/>
          <p:cNvCxnSpPr/>
          <p:nvPr/>
        </p:nvCxnSpPr>
        <p:spPr>
          <a:xfrm>
            <a:off x="1843983" y="1369763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96" name="Google Shape;1296;p27"/>
          <p:cNvSpPr txBox="1"/>
          <p:nvPr/>
        </p:nvSpPr>
        <p:spPr>
          <a:xfrm>
            <a:off x="950713" y="125838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1297" name="Google Shape;1297;p27"/>
          <p:cNvSpPr txBox="1"/>
          <p:nvPr/>
        </p:nvSpPr>
        <p:spPr>
          <a:xfrm>
            <a:off x="2189578" y="1303636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cxnSp>
        <p:nvCxnSpPr>
          <p:cNvPr id="1298" name="Google Shape;1298;p27"/>
          <p:cNvCxnSpPr/>
          <p:nvPr/>
        </p:nvCxnSpPr>
        <p:spPr>
          <a:xfrm rot="10800000">
            <a:off x="1810025" y="1883150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9" name="Google Shape;1299;p27"/>
          <p:cNvCxnSpPr/>
          <p:nvPr/>
        </p:nvCxnSpPr>
        <p:spPr>
          <a:xfrm flipH="1">
            <a:off x="1854907" y="2089514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0" name="Google Shape;1300;p27"/>
          <p:cNvCxnSpPr/>
          <p:nvPr/>
        </p:nvCxnSpPr>
        <p:spPr>
          <a:xfrm>
            <a:off x="2373607" y="2089514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01" name="Google Shape;1301;p27"/>
          <p:cNvSpPr txBox="1"/>
          <p:nvPr/>
        </p:nvSpPr>
        <p:spPr>
          <a:xfrm>
            <a:off x="1856891" y="1988502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302" name="Google Shape;1302;p27"/>
          <p:cNvSpPr txBox="1"/>
          <p:nvPr/>
        </p:nvSpPr>
        <p:spPr>
          <a:xfrm>
            <a:off x="2606402" y="1988615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cxnSp>
        <p:nvCxnSpPr>
          <p:cNvPr id="1303" name="Google Shape;1303;p27"/>
          <p:cNvCxnSpPr/>
          <p:nvPr/>
        </p:nvCxnSpPr>
        <p:spPr>
          <a:xfrm rot="10800000">
            <a:off x="2889148" y="2265237"/>
            <a:ext cx="0" cy="692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4" name="Google Shape;1304;p27"/>
          <p:cNvCxnSpPr/>
          <p:nvPr/>
        </p:nvCxnSpPr>
        <p:spPr>
          <a:xfrm flipH="1">
            <a:off x="2367331" y="2814187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5" name="Google Shape;1305;p27"/>
          <p:cNvCxnSpPr>
            <a:endCxn id="1306" idx="0"/>
          </p:cNvCxnSpPr>
          <p:nvPr/>
        </p:nvCxnSpPr>
        <p:spPr>
          <a:xfrm>
            <a:off x="2896973" y="2814137"/>
            <a:ext cx="774600" cy="306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07" name="Google Shape;1307;p27"/>
          <p:cNvSpPr txBox="1"/>
          <p:nvPr/>
        </p:nvSpPr>
        <p:spPr>
          <a:xfrm>
            <a:off x="2358968" y="2701000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1308" name="Google Shape;1308;p27"/>
          <p:cNvSpPr txBox="1"/>
          <p:nvPr/>
        </p:nvSpPr>
        <p:spPr>
          <a:xfrm>
            <a:off x="3262701" y="270098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1309" name="Google Shape;1309;p27"/>
          <p:cNvSpPr/>
          <p:nvPr/>
        </p:nvSpPr>
        <p:spPr>
          <a:xfrm>
            <a:off x="1951950" y="1655700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(4,</a:t>
            </a:r>
            <a:r>
              <a:rPr lang="en" b="1"/>
              <a:t> </a:t>
            </a:r>
            <a:r>
              <a:rPr lang="en" b="1">
                <a:solidFill>
                  <a:srgbClr val="0000FF"/>
                </a:solidFill>
              </a:rPr>
              <a:t>2</a:t>
            </a:r>
            <a:r>
              <a:rPr lang="en"/>
              <a:t>)</a:t>
            </a:r>
            <a:endParaRPr/>
          </a:p>
        </p:txBody>
      </p:sp>
      <p:sp>
        <p:nvSpPr>
          <p:cNvPr id="1310" name="Google Shape;1310;p27"/>
          <p:cNvSpPr/>
          <p:nvPr/>
        </p:nvSpPr>
        <p:spPr>
          <a:xfrm>
            <a:off x="1421250" y="934475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(</a:t>
            </a:r>
            <a:r>
              <a:rPr lang="en" b="1">
                <a:solidFill>
                  <a:srgbClr val="FF0000"/>
                </a:solidFill>
              </a:rPr>
              <a:t>2</a:t>
            </a:r>
            <a:r>
              <a:rPr lang="en"/>
              <a:t>, 3)</a:t>
            </a:r>
            <a:endParaRPr/>
          </a:p>
        </p:txBody>
      </p:sp>
      <p:sp>
        <p:nvSpPr>
          <p:cNvPr id="1311" name="Google Shape;1311;p27"/>
          <p:cNvSpPr/>
          <p:nvPr/>
        </p:nvSpPr>
        <p:spPr>
          <a:xfrm>
            <a:off x="2501650" y="2374363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(</a:t>
            </a:r>
            <a:r>
              <a:rPr lang="en" b="1">
                <a:solidFill>
                  <a:srgbClr val="FF0000"/>
                </a:solidFill>
              </a:rPr>
              <a:t>4</a:t>
            </a:r>
            <a:r>
              <a:rPr lang="en"/>
              <a:t>, 5)</a:t>
            </a:r>
            <a:endParaRPr/>
          </a:p>
        </p:txBody>
      </p:sp>
      <p:sp>
        <p:nvSpPr>
          <p:cNvPr id="1312" name="Google Shape;1312;p27"/>
          <p:cNvSpPr/>
          <p:nvPr/>
        </p:nvSpPr>
        <p:spPr>
          <a:xfrm>
            <a:off x="1878875" y="3114987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 (3, </a:t>
            </a:r>
            <a:r>
              <a:rPr lang="en" b="1">
                <a:solidFill>
                  <a:srgbClr val="0000FF"/>
                </a:solidFill>
              </a:rPr>
              <a:t>3</a:t>
            </a:r>
            <a:r>
              <a:rPr lang="en"/>
              <a:t>)</a:t>
            </a:r>
            <a:endParaRPr/>
          </a:p>
        </p:txBody>
      </p:sp>
      <p:cxnSp>
        <p:nvCxnSpPr>
          <p:cNvPr id="1313" name="Google Shape;1313;p27"/>
          <p:cNvCxnSpPr/>
          <p:nvPr/>
        </p:nvCxnSpPr>
        <p:spPr>
          <a:xfrm flipH="1">
            <a:off x="1759205" y="3551940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4" name="Google Shape;1314;p27"/>
          <p:cNvCxnSpPr/>
          <p:nvPr/>
        </p:nvCxnSpPr>
        <p:spPr>
          <a:xfrm>
            <a:off x="2277905" y="3551940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15" name="Google Shape;1315;p27"/>
          <p:cNvSpPr txBox="1"/>
          <p:nvPr/>
        </p:nvSpPr>
        <p:spPr>
          <a:xfrm>
            <a:off x="1761189" y="345092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316" name="Google Shape;1316;p27"/>
          <p:cNvSpPr txBox="1"/>
          <p:nvPr/>
        </p:nvSpPr>
        <p:spPr>
          <a:xfrm>
            <a:off x="2510700" y="345104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sp>
        <p:nvSpPr>
          <p:cNvPr id="1294" name="Google Shape;1294;p27"/>
          <p:cNvSpPr/>
          <p:nvPr/>
        </p:nvSpPr>
        <p:spPr>
          <a:xfrm>
            <a:off x="534550" y="1655712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(1, </a:t>
            </a:r>
            <a:r>
              <a:rPr lang="en" b="1">
                <a:solidFill>
                  <a:srgbClr val="0000FF"/>
                </a:solidFill>
              </a:rPr>
              <a:t>5</a:t>
            </a:r>
            <a:r>
              <a:rPr lang="en"/>
              <a:t>)</a:t>
            </a:r>
            <a:endParaRPr/>
          </a:p>
        </p:txBody>
      </p:sp>
      <p:cxnSp>
        <p:nvCxnSpPr>
          <p:cNvPr id="1317" name="Google Shape;1317;p27"/>
          <p:cNvCxnSpPr/>
          <p:nvPr/>
        </p:nvCxnSpPr>
        <p:spPr>
          <a:xfrm flipH="1">
            <a:off x="434357" y="2106063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8" name="Google Shape;1318;p27"/>
          <p:cNvCxnSpPr/>
          <p:nvPr/>
        </p:nvCxnSpPr>
        <p:spPr>
          <a:xfrm>
            <a:off x="953057" y="2106063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19" name="Google Shape;1319;p27"/>
          <p:cNvSpPr txBox="1"/>
          <p:nvPr/>
        </p:nvSpPr>
        <p:spPr>
          <a:xfrm>
            <a:off x="436341" y="200505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320" name="Google Shape;1320;p27"/>
          <p:cNvSpPr txBox="1"/>
          <p:nvPr/>
        </p:nvSpPr>
        <p:spPr>
          <a:xfrm>
            <a:off x="1185852" y="2005164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cxnSp>
        <p:nvCxnSpPr>
          <p:cNvPr id="1321" name="Google Shape;1321;p27"/>
          <p:cNvCxnSpPr/>
          <p:nvPr/>
        </p:nvCxnSpPr>
        <p:spPr>
          <a:xfrm rot="10800000">
            <a:off x="3108473" y="3338675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06" name="Google Shape;1306;p27"/>
          <p:cNvSpPr/>
          <p:nvPr/>
        </p:nvSpPr>
        <p:spPr>
          <a:xfrm>
            <a:off x="3245723" y="3121037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 (4, </a:t>
            </a:r>
            <a:r>
              <a:rPr lang="en" b="1">
                <a:solidFill>
                  <a:srgbClr val="0000FF"/>
                </a:solidFill>
              </a:rPr>
              <a:t>4</a:t>
            </a:r>
            <a:r>
              <a:rPr lang="en"/>
              <a:t>)</a:t>
            </a:r>
            <a:endParaRPr/>
          </a:p>
        </p:txBody>
      </p:sp>
      <p:cxnSp>
        <p:nvCxnSpPr>
          <p:cNvPr id="1322" name="Google Shape;1322;p27"/>
          <p:cNvCxnSpPr/>
          <p:nvPr/>
        </p:nvCxnSpPr>
        <p:spPr>
          <a:xfrm flipH="1">
            <a:off x="3126053" y="3557990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3" name="Google Shape;1323;p27"/>
          <p:cNvCxnSpPr/>
          <p:nvPr/>
        </p:nvCxnSpPr>
        <p:spPr>
          <a:xfrm>
            <a:off x="3644753" y="3557990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4" name="Google Shape;1324;p27"/>
          <p:cNvSpPr txBox="1"/>
          <p:nvPr/>
        </p:nvSpPr>
        <p:spPr>
          <a:xfrm>
            <a:off x="3128038" y="345697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325" name="Google Shape;1325;p27"/>
          <p:cNvSpPr txBox="1"/>
          <p:nvPr/>
        </p:nvSpPr>
        <p:spPr>
          <a:xfrm>
            <a:off x="3877548" y="345709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sp>
        <p:nvSpPr>
          <p:cNvPr id="1326" name="Google Shape;1326;p27"/>
          <p:cNvSpPr txBox="1">
            <a:spLocks noGrp="1"/>
          </p:cNvSpPr>
          <p:nvPr>
            <p:ph type="body" idx="1"/>
          </p:nvPr>
        </p:nvSpPr>
        <p:spPr>
          <a:xfrm>
            <a:off x="243000" y="3655400"/>
            <a:ext cx="4827600" cy="12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nearest(B, (0, 7))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dist(B) is sqrt(16+25) = 6.4, not better.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Now need to explore children. Which side is the “good” side? </a:t>
            </a:r>
            <a:r>
              <a:rPr lang="en">
                <a:solidFill>
                  <a:srgbClr val="0000FF"/>
                </a:solidFill>
              </a:rPr>
              <a:t>B.up</a:t>
            </a:r>
            <a:r>
              <a:rPr lang="en"/>
              <a:t>!</a:t>
            </a:r>
            <a:endParaRPr/>
          </a:p>
        </p:txBody>
      </p:sp>
      <p:sp>
        <p:nvSpPr>
          <p:cNvPr id="1327" name="Google Shape;1327;p27"/>
          <p:cNvSpPr txBox="1"/>
          <p:nvPr/>
        </p:nvSpPr>
        <p:spPr>
          <a:xfrm>
            <a:off x="1878875" y="624002"/>
            <a:ext cx="6387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4.5</a:t>
            </a:r>
            <a:endParaRPr/>
          </a:p>
        </p:txBody>
      </p:sp>
      <p:pic>
        <p:nvPicPr>
          <p:cNvPr id="1328" name="Google Shape;132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4470" y="2063976"/>
            <a:ext cx="131651" cy="131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29" name="Google Shape;1329;p27"/>
          <p:cNvCxnSpPr>
            <a:endCxn id="1328" idx="2"/>
          </p:cNvCxnSpPr>
          <p:nvPr/>
        </p:nvCxnSpPr>
        <p:spPr>
          <a:xfrm rot="10800000" flipH="1">
            <a:off x="5070495" y="2195627"/>
            <a:ext cx="559800" cy="22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30" name="Google Shape;1330;p27"/>
          <p:cNvSpPr txBox="1"/>
          <p:nvPr/>
        </p:nvSpPr>
        <p:spPr>
          <a:xfrm>
            <a:off x="4496875" y="2275525"/>
            <a:ext cx="7215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(0, 7)</a:t>
            </a:r>
            <a:endParaRPr/>
          </a:p>
        </p:txBody>
      </p:sp>
      <p:sp>
        <p:nvSpPr>
          <p:cNvPr id="1331" name="Google Shape;1331;p27"/>
          <p:cNvSpPr txBox="1"/>
          <p:nvPr/>
        </p:nvSpPr>
        <p:spPr>
          <a:xfrm>
            <a:off x="458350" y="1345127"/>
            <a:ext cx="6387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2.2</a:t>
            </a:r>
            <a:endParaRPr/>
          </a:p>
        </p:txBody>
      </p:sp>
      <p:sp>
        <p:nvSpPr>
          <p:cNvPr id="1332" name="Google Shape;1332;p27"/>
          <p:cNvSpPr txBox="1"/>
          <p:nvPr/>
        </p:nvSpPr>
        <p:spPr>
          <a:xfrm>
            <a:off x="63375" y="2925225"/>
            <a:ext cx="1223700" cy="6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best: E, 2.2</a:t>
            </a:r>
            <a:endParaRPr/>
          </a:p>
        </p:txBody>
      </p:sp>
      <p:cxnSp>
        <p:nvCxnSpPr>
          <p:cNvPr id="1333" name="Google Shape;1333;p27"/>
          <p:cNvCxnSpPr/>
          <p:nvPr/>
        </p:nvCxnSpPr>
        <p:spPr>
          <a:xfrm rot="10800000">
            <a:off x="7588925" y="3334849"/>
            <a:ext cx="13281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334" name="Google Shape;1334;p27"/>
          <p:cNvCxnSpPr/>
          <p:nvPr/>
        </p:nvCxnSpPr>
        <p:spPr>
          <a:xfrm>
            <a:off x="5475025" y="2861950"/>
            <a:ext cx="10521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335" name="Google Shape;1335;p27"/>
          <p:cNvCxnSpPr/>
          <p:nvPr/>
        </p:nvCxnSpPr>
        <p:spPr>
          <a:xfrm rot="10800000">
            <a:off x="6495250" y="3819800"/>
            <a:ext cx="10908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6" name="Google Shape;1336;p27"/>
          <p:cNvCxnSpPr/>
          <p:nvPr/>
        </p:nvCxnSpPr>
        <p:spPr>
          <a:xfrm>
            <a:off x="6527000" y="2081225"/>
            <a:ext cx="0" cy="27699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337" name="Google Shape;1337;p27"/>
          <p:cNvSpPr/>
          <p:nvPr/>
        </p:nvSpPr>
        <p:spPr>
          <a:xfrm>
            <a:off x="6345706" y="3635856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338" name="Google Shape;1338;p27"/>
          <p:cNvSpPr txBox="1"/>
          <p:nvPr/>
        </p:nvSpPr>
        <p:spPr>
          <a:xfrm>
            <a:off x="6552825" y="3906501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 b="1">
                <a:solidFill>
                  <a:srgbClr val="FF0000"/>
                </a:solidFill>
              </a:rPr>
              <a:t>2</a:t>
            </a:r>
            <a:r>
              <a:rPr lang="en"/>
              <a:t>, 3)</a:t>
            </a:r>
            <a:endParaRPr/>
          </a:p>
        </p:txBody>
      </p:sp>
      <p:cxnSp>
        <p:nvCxnSpPr>
          <p:cNvPr id="1339" name="Google Shape;1339;p27"/>
          <p:cNvCxnSpPr/>
          <p:nvPr/>
        </p:nvCxnSpPr>
        <p:spPr>
          <a:xfrm rot="10800000">
            <a:off x="6532850" y="4275800"/>
            <a:ext cx="24183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340" name="Google Shape;1340;p27"/>
          <p:cNvSpPr/>
          <p:nvPr/>
        </p:nvSpPr>
        <p:spPr>
          <a:xfrm>
            <a:off x="7409781" y="4104656"/>
            <a:ext cx="348300" cy="348300"/>
          </a:xfrm>
          <a:prstGeom prst="rect">
            <a:avLst/>
          </a:prstGeom>
          <a:solidFill>
            <a:srgbClr val="CCCCCC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341" name="Google Shape;1341;p27"/>
          <p:cNvSpPr txBox="1"/>
          <p:nvPr/>
        </p:nvSpPr>
        <p:spPr>
          <a:xfrm>
            <a:off x="7598700" y="4395301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(4, </a:t>
            </a:r>
            <a:r>
              <a:rPr lang="en" b="1">
                <a:solidFill>
                  <a:srgbClr val="0000FF"/>
                </a:solidFill>
              </a:rPr>
              <a:t>2</a:t>
            </a:r>
            <a:r>
              <a:rPr lang="en"/>
              <a:t>)</a:t>
            </a:r>
            <a:endParaRPr/>
          </a:p>
        </p:txBody>
      </p:sp>
      <p:sp>
        <p:nvSpPr>
          <p:cNvPr id="1342" name="Google Shape;1342;p27"/>
          <p:cNvSpPr txBox="1"/>
          <p:nvPr/>
        </p:nvSpPr>
        <p:spPr>
          <a:xfrm>
            <a:off x="7564573" y="2282824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 b="1">
                <a:solidFill>
                  <a:srgbClr val="FF0000"/>
                </a:solidFill>
              </a:rPr>
              <a:t>4</a:t>
            </a:r>
            <a:r>
              <a:rPr lang="en"/>
              <a:t>, 5)</a:t>
            </a:r>
            <a:endParaRPr/>
          </a:p>
        </p:txBody>
      </p:sp>
      <p:cxnSp>
        <p:nvCxnSpPr>
          <p:cNvPr id="1343" name="Google Shape;1343;p27"/>
          <p:cNvCxnSpPr>
            <a:endCxn id="1340" idx="0"/>
          </p:cNvCxnSpPr>
          <p:nvPr/>
        </p:nvCxnSpPr>
        <p:spPr>
          <a:xfrm>
            <a:off x="7583931" y="2125556"/>
            <a:ext cx="0" cy="19791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344" name="Google Shape;1344;p27"/>
          <p:cNvSpPr/>
          <p:nvPr/>
        </p:nvSpPr>
        <p:spPr>
          <a:xfrm>
            <a:off x="7409781" y="2695656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1345" name="Google Shape;1345;p27"/>
          <p:cNvSpPr/>
          <p:nvPr/>
        </p:nvSpPr>
        <p:spPr>
          <a:xfrm>
            <a:off x="6881320" y="3634990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346" name="Google Shape;1346;p27"/>
          <p:cNvSpPr txBox="1"/>
          <p:nvPr/>
        </p:nvSpPr>
        <p:spPr>
          <a:xfrm>
            <a:off x="6881325" y="3305375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(3, </a:t>
            </a:r>
            <a:r>
              <a:rPr lang="en" b="1">
                <a:solidFill>
                  <a:srgbClr val="0000FF"/>
                </a:solidFill>
              </a:rPr>
              <a:t>3</a:t>
            </a:r>
            <a:r>
              <a:rPr lang="en"/>
              <a:t>)</a:t>
            </a:r>
            <a:endParaRPr/>
          </a:p>
        </p:txBody>
      </p:sp>
      <p:sp>
        <p:nvSpPr>
          <p:cNvPr id="1347" name="Google Shape;1347;p27"/>
          <p:cNvSpPr/>
          <p:nvPr/>
        </p:nvSpPr>
        <p:spPr>
          <a:xfrm>
            <a:off x="5827720" y="2695657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1348" name="Google Shape;1348;p27"/>
          <p:cNvSpPr txBox="1"/>
          <p:nvPr/>
        </p:nvSpPr>
        <p:spPr>
          <a:xfrm>
            <a:off x="5398825" y="2336850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(1, </a:t>
            </a:r>
            <a:r>
              <a:rPr lang="en" b="1">
                <a:solidFill>
                  <a:srgbClr val="0000FF"/>
                </a:solidFill>
              </a:rPr>
              <a:t>5</a:t>
            </a:r>
            <a:r>
              <a:rPr lang="en"/>
              <a:t>)</a:t>
            </a:r>
            <a:endParaRPr/>
          </a:p>
        </p:txBody>
      </p:sp>
      <p:sp>
        <p:nvSpPr>
          <p:cNvPr id="1349" name="Google Shape;1349;p27"/>
          <p:cNvSpPr/>
          <p:nvPr/>
        </p:nvSpPr>
        <p:spPr>
          <a:xfrm>
            <a:off x="7408878" y="3165323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1350" name="Google Shape;1350;p27"/>
          <p:cNvSpPr txBox="1"/>
          <p:nvPr/>
        </p:nvSpPr>
        <p:spPr>
          <a:xfrm>
            <a:off x="7710598" y="3010996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(4, </a:t>
            </a:r>
            <a:r>
              <a:rPr lang="en" b="1">
                <a:solidFill>
                  <a:srgbClr val="0000FF"/>
                </a:solidFill>
              </a:rPr>
              <a:t>4</a:t>
            </a:r>
            <a:r>
              <a:rPr lang="en"/>
              <a:t>)</a:t>
            </a:r>
            <a:endParaRPr/>
          </a:p>
        </p:txBody>
      </p:sp>
      <p:sp>
        <p:nvSpPr>
          <p:cNvPr id="1351" name="Google Shape;1351;p27"/>
          <p:cNvSpPr txBox="1"/>
          <p:nvPr/>
        </p:nvSpPr>
        <p:spPr>
          <a:xfrm>
            <a:off x="2463695" y="1348907"/>
            <a:ext cx="6387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6.4</a:t>
            </a:r>
            <a:endParaRPr/>
          </a:p>
        </p:txBody>
      </p:sp>
      <p:pic>
        <p:nvPicPr>
          <p:cNvPr id="1352" name="Google Shape;135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1727" y="2115194"/>
            <a:ext cx="439051" cy="43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3" name="Google Shape;135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527" y="2124945"/>
            <a:ext cx="439051" cy="43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4" name="Google Shape;135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9875" y="1346125"/>
            <a:ext cx="439051" cy="43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p28"/>
          <p:cNvSpPr/>
          <p:nvPr/>
        </p:nvSpPr>
        <p:spPr>
          <a:xfrm>
            <a:off x="5386400" y="2007400"/>
            <a:ext cx="3629100" cy="28947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60" name="Google Shape;1360;p28"/>
          <p:cNvCxnSpPr/>
          <p:nvPr/>
        </p:nvCxnSpPr>
        <p:spPr>
          <a:xfrm rot="10800000">
            <a:off x="397300" y="1873350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8"/>
          <p:cNvCxnSpPr/>
          <p:nvPr/>
        </p:nvCxnSpPr>
        <p:spPr>
          <a:xfrm rot="10800000">
            <a:off x="1741625" y="3332625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62" name="Google Shape;1362;p28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K-d Nearest Demo</a:t>
            </a:r>
            <a:endParaRPr/>
          </a:p>
        </p:txBody>
      </p:sp>
      <p:sp>
        <p:nvSpPr>
          <p:cNvPr id="1363" name="Google Shape;1363;p28"/>
          <p:cNvSpPr txBox="1">
            <a:spLocks noGrp="1"/>
          </p:cNvSpPr>
          <p:nvPr>
            <p:ph type="body" idx="1"/>
          </p:nvPr>
        </p:nvSpPr>
        <p:spPr>
          <a:xfrm>
            <a:off x="3781400" y="474150"/>
            <a:ext cx="4910100" cy="12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have the k-d tree shown.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 want to find nearest((0, 7)).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Can visually see the answer is (1, 5). 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Let’s do a proper k-d tree traversal.</a:t>
            </a:r>
            <a:endParaRPr/>
          </a:p>
        </p:txBody>
      </p:sp>
      <p:cxnSp>
        <p:nvCxnSpPr>
          <p:cNvPr id="1364" name="Google Shape;1364;p28"/>
          <p:cNvCxnSpPr/>
          <p:nvPr/>
        </p:nvCxnSpPr>
        <p:spPr>
          <a:xfrm rot="10800000">
            <a:off x="1847100" y="820813"/>
            <a:ext cx="0" cy="692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5" name="Google Shape;1365;p28"/>
          <p:cNvCxnSpPr>
            <a:endCxn id="1366" idx="0"/>
          </p:cNvCxnSpPr>
          <p:nvPr/>
        </p:nvCxnSpPr>
        <p:spPr>
          <a:xfrm flipH="1">
            <a:off x="960400" y="1369812"/>
            <a:ext cx="883500" cy="285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7" name="Google Shape;1367;p28"/>
          <p:cNvCxnSpPr/>
          <p:nvPr/>
        </p:nvCxnSpPr>
        <p:spPr>
          <a:xfrm>
            <a:off x="1843983" y="1369763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68" name="Google Shape;1368;p28"/>
          <p:cNvSpPr txBox="1"/>
          <p:nvPr/>
        </p:nvSpPr>
        <p:spPr>
          <a:xfrm>
            <a:off x="950713" y="125838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1369" name="Google Shape;1369;p28"/>
          <p:cNvSpPr txBox="1"/>
          <p:nvPr/>
        </p:nvSpPr>
        <p:spPr>
          <a:xfrm>
            <a:off x="2189578" y="1303636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cxnSp>
        <p:nvCxnSpPr>
          <p:cNvPr id="1370" name="Google Shape;1370;p28"/>
          <p:cNvCxnSpPr/>
          <p:nvPr/>
        </p:nvCxnSpPr>
        <p:spPr>
          <a:xfrm rot="10800000">
            <a:off x="1810025" y="1883150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1" name="Google Shape;1371;p28"/>
          <p:cNvCxnSpPr/>
          <p:nvPr/>
        </p:nvCxnSpPr>
        <p:spPr>
          <a:xfrm flipH="1">
            <a:off x="1854907" y="2089514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372" name="Google Shape;1372;p28"/>
          <p:cNvCxnSpPr/>
          <p:nvPr/>
        </p:nvCxnSpPr>
        <p:spPr>
          <a:xfrm>
            <a:off x="2373607" y="2089514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73" name="Google Shape;1373;p28"/>
          <p:cNvSpPr txBox="1"/>
          <p:nvPr/>
        </p:nvSpPr>
        <p:spPr>
          <a:xfrm>
            <a:off x="1856891" y="1988502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374" name="Google Shape;1374;p28"/>
          <p:cNvSpPr txBox="1"/>
          <p:nvPr/>
        </p:nvSpPr>
        <p:spPr>
          <a:xfrm>
            <a:off x="2606402" y="1988615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cxnSp>
        <p:nvCxnSpPr>
          <p:cNvPr id="1375" name="Google Shape;1375;p28"/>
          <p:cNvCxnSpPr/>
          <p:nvPr/>
        </p:nvCxnSpPr>
        <p:spPr>
          <a:xfrm rot="10800000">
            <a:off x="2889148" y="2265237"/>
            <a:ext cx="0" cy="692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6" name="Google Shape;1376;p28"/>
          <p:cNvCxnSpPr/>
          <p:nvPr/>
        </p:nvCxnSpPr>
        <p:spPr>
          <a:xfrm flipH="1">
            <a:off x="2367331" y="2814187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7" name="Google Shape;1377;p28"/>
          <p:cNvCxnSpPr>
            <a:endCxn id="1378" idx="0"/>
          </p:cNvCxnSpPr>
          <p:nvPr/>
        </p:nvCxnSpPr>
        <p:spPr>
          <a:xfrm>
            <a:off x="2896973" y="2814137"/>
            <a:ext cx="774600" cy="306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79" name="Google Shape;1379;p28"/>
          <p:cNvSpPr txBox="1"/>
          <p:nvPr/>
        </p:nvSpPr>
        <p:spPr>
          <a:xfrm>
            <a:off x="2358968" y="2701000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1380" name="Google Shape;1380;p28"/>
          <p:cNvSpPr txBox="1"/>
          <p:nvPr/>
        </p:nvSpPr>
        <p:spPr>
          <a:xfrm>
            <a:off x="3262701" y="270098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1381" name="Google Shape;1381;p28"/>
          <p:cNvSpPr/>
          <p:nvPr/>
        </p:nvSpPr>
        <p:spPr>
          <a:xfrm>
            <a:off x="1951950" y="1655700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(4, </a:t>
            </a:r>
            <a:r>
              <a:rPr lang="en" b="1">
                <a:solidFill>
                  <a:srgbClr val="0000FF"/>
                </a:solidFill>
              </a:rPr>
              <a:t>2</a:t>
            </a:r>
            <a:r>
              <a:rPr lang="en"/>
              <a:t>)</a:t>
            </a:r>
            <a:endParaRPr/>
          </a:p>
        </p:txBody>
      </p:sp>
      <p:sp>
        <p:nvSpPr>
          <p:cNvPr id="1382" name="Google Shape;1382;p28"/>
          <p:cNvSpPr/>
          <p:nvPr/>
        </p:nvSpPr>
        <p:spPr>
          <a:xfrm>
            <a:off x="1421250" y="934475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(</a:t>
            </a:r>
            <a:r>
              <a:rPr lang="en" b="1">
                <a:solidFill>
                  <a:srgbClr val="FF0000"/>
                </a:solidFill>
              </a:rPr>
              <a:t>2</a:t>
            </a:r>
            <a:r>
              <a:rPr lang="en"/>
              <a:t>, 3)</a:t>
            </a:r>
            <a:endParaRPr/>
          </a:p>
        </p:txBody>
      </p:sp>
      <p:sp>
        <p:nvSpPr>
          <p:cNvPr id="1383" name="Google Shape;1383;p28"/>
          <p:cNvSpPr/>
          <p:nvPr/>
        </p:nvSpPr>
        <p:spPr>
          <a:xfrm>
            <a:off x="2501650" y="2374363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(</a:t>
            </a:r>
            <a:r>
              <a:rPr lang="en" b="1">
                <a:solidFill>
                  <a:srgbClr val="FF0000"/>
                </a:solidFill>
              </a:rPr>
              <a:t>4</a:t>
            </a:r>
            <a:r>
              <a:rPr lang="en"/>
              <a:t>, 5)</a:t>
            </a:r>
            <a:endParaRPr/>
          </a:p>
        </p:txBody>
      </p:sp>
      <p:sp>
        <p:nvSpPr>
          <p:cNvPr id="1384" name="Google Shape;1384;p28"/>
          <p:cNvSpPr/>
          <p:nvPr/>
        </p:nvSpPr>
        <p:spPr>
          <a:xfrm>
            <a:off x="1878875" y="3114987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 (3, </a:t>
            </a:r>
            <a:r>
              <a:rPr lang="en" b="1">
                <a:solidFill>
                  <a:srgbClr val="0000FF"/>
                </a:solidFill>
              </a:rPr>
              <a:t>3</a:t>
            </a:r>
            <a:r>
              <a:rPr lang="en"/>
              <a:t>)</a:t>
            </a:r>
            <a:endParaRPr/>
          </a:p>
        </p:txBody>
      </p:sp>
      <p:cxnSp>
        <p:nvCxnSpPr>
          <p:cNvPr id="1385" name="Google Shape;1385;p28"/>
          <p:cNvCxnSpPr/>
          <p:nvPr/>
        </p:nvCxnSpPr>
        <p:spPr>
          <a:xfrm flipH="1">
            <a:off x="1759205" y="3551940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6" name="Google Shape;1386;p28"/>
          <p:cNvCxnSpPr/>
          <p:nvPr/>
        </p:nvCxnSpPr>
        <p:spPr>
          <a:xfrm>
            <a:off x="2277905" y="3551940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87" name="Google Shape;1387;p28"/>
          <p:cNvSpPr txBox="1"/>
          <p:nvPr/>
        </p:nvSpPr>
        <p:spPr>
          <a:xfrm>
            <a:off x="1761189" y="345092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388" name="Google Shape;1388;p28"/>
          <p:cNvSpPr txBox="1"/>
          <p:nvPr/>
        </p:nvSpPr>
        <p:spPr>
          <a:xfrm>
            <a:off x="2510700" y="345104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sp>
        <p:nvSpPr>
          <p:cNvPr id="1366" name="Google Shape;1366;p28"/>
          <p:cNvSpPr/>
          <p:nvPr/>
        </p:nvSpPr>
        <p:spPr>
          <a:xfrm>
            <a:off x="534550" y="1655712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(1, </a:t>
            </a:r>
            <a:r>
              <a:rPr lang="en" b="1">
                <a:solidFill>
                  <a:srgbClr val="0000FF"/>
                </a:solidFill>
              </a:rPr>
              <a:t>5</a:t>
            </a:r>
            <a:r>
              <a:rPr lang="en"/>
              <a:t>)</a:t>
            </a:r>
            <a:endParaRPr/>
          </a:p>
        </p:txBody>
      </p:sp>
      <p:cxnSp>
        <p:nvCxnSpPr>
          <p:cNvPr id="1389" name="Google Shape;1389;p28"/>
          <p:cNvCxnSpPr/>
          <p:nvPr/>
        </p:nvCxnSpPr>
        <p:spPr>
          <a:xfrm flipH="1">
            <a:off x="434357" y="2106063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0" name="Google Shape;1390;p28"/>
          <p:cNvCxnSpPr/>
          <p:nvPr/>
        </p:nvCxnSpPr>
        <p:spPr>
          <a:xfrm>
            <a:off x="953057" y="2106063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1" name="Google Shape;1391;p28"/>
          <p:cNvSpPr txBox="1"/>
          <p:nvPr/>
        </p:nvSpPr>
        <p:spPr>
          <a:xfrm>
            <a:off x="436341" y="200505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392" name="Google Shape;1392;p28"/>
          <p:cNvSpPr txBox="1"/>
          <p:nvPr/>
        </p:nvSpPr>
        <p:spPr>
          <a:xfrm>
            <a:off x="1185852" y="2005164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cxnSp>
        <p:nvCxnSpPr>
          <p:cNvPr id="1393" name="Google Shape;1393;p28"/>
          <p:cNvCxnSpPr/>
          <p:nvPr/>
        </p:nvCxnSpPr>
        <p:spPr>
          <a:xfrm rot="10800000">
            <a:off x="3108473" y="3338675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78" name="Google Shape;1378;p28"/>
          <p:cNvSpPr/>
          <p:nvPr/>
        </p:nvSpPr>
        <p:spPr>
          <a:xfrm>
            <a:off x="3245723" y="3121037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 (4, </a:t>
            </a:r>
            <a:r>
              <a:rPr lang="en" b="1">
                <a:solidFill>
                  <a:srgbClr val="0000FF"/>
                </a:solidFill>
              </a:rPr>
              <a:t>4</a:t>
            </a:r>
            <a:r>
              <a:rPr lang="en"/>
              <a:t>)</a:t>
            </a:r>
            <a:endParaRPr/>
          </a:p>
        </p:txBody>
      </p:sp>
      <p:cxnSp>
        <p:nvCxnSpPr>
          <p:cNvPr id="1394" name="Google Shape;1394;p28"/>
          <p:cNvCxnSpPr/>
          <p:nvPr/>
        </p:nvCxnSpPr>
        <p:spPr>
          <a:xfrm flipH="1">
            <a:off x="3126053" y="3557990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5" name="Google Shape;1395;p28"/>
          <p:cNvCxnSpPr/>
          <p:nvPr/>
        </p:nvCxnSpPr>
        <p:spPr>
          <a:xfrm>
            <a:off x="3644753" y="3557990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6" name="Google Shape;1396;p28"/>
          <p:cNvSpPr txBox="1"/>
          <p:nvPr/>
        </p:nvSpPr>
        <p:spPr>
          <a:xfrm>
            <a:off x="3128038" y="345697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397" name="Google Shape;1397;p28"/>
          <p:cNvSpPr txBox="1"/>
          <p:nvPr/>
        </p:nvSpPr>
        <p:spPr>
          <a:xfrm>
            <a:off x="3877548" y="345709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sp>
        <p:nvSpPr>
          <p:cNvPr id="1398" name="Google Shape;1398;p28"/>
          <p:cNvSpPr txBox="1">
            <a:spLocks noGrp="1"/>
          </p:cNvSpPr>
          <p:nvPr>
            <p:ph type="body" idx="1"/>
          </p:nvPr>
        </p:nvSpPr>
        <p:spPr>
          <a:xfrm>
            <a:off x="243000" y="3655400"/>
            <a:ext cx="4939500" cy="12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nearest(C, (0, 7))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dist(C) is sqrt(16+4) = 4.5</a:t>
            </a:r>
            <a:endParaRPr/>
          </a:p>
        </p:txBody>
      </p:sp>
      <p:sp>
        <p:nvSpPr>
          <p:cNvPr id="1399" name="Google Shape;1399;p28"/>
          <p:cNvSpPr txBox="1"/>
          <p:nvPr/>
        </p:nvSpPr>
        <p:spPr>
          <a:xfrm>
            <a:off x="1878875" y="624002"/>
            <a:ext cx="6387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4.5</a:t>
            </a:r>
            <a:endParaRPr/>
          </a:p>
        </p:txBody>
      </p:sp>
      <p:pic>
        <p:nvPicPr>
          <p:cNvPr id="1400" name="Google Shape;140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4470" y="2063976"/>
            <a:ext cx="131651" cy="131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01" name="Google Shape;1401;p28"/>
          <p:cNvCxnSpPr>
            <a:endCxn id="1400" idx="2"/>
          </p:cNvCxnSpPr>
          <p:nvPr/>
        </p:nvCxnSpPr>
        <p:spPr>
          <a:xfrm rot="10800000" flipH="1">
            <a:off x="5070495" y="2195627"/>
            <a:ext cx="559800" cy="22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02" name="Google Shape;1402;p28"/>
          <p:cNvSpPr txBox="1"/>
          <p:nvPr/>
        </p:nvSpPr>
        <p:spPr>
          <a:xfrm>
            <a:off x="4496875" y="2275525"/>
            <a:ext cx="7215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(0, 7)</a:t>
            </a:r>
            <a:endParaRPr/>
          </a:p>
        </p:txBody>
      </p:sp>
      <p:sp>
        <p:nvSpPr>
          <p:cNvPr id="1403" name="Google Shape;1403;p28"/>
          <p:cNvSpPr txBox="1"/>
          <p:nvPr/>
        </p:nvSpPr>
        <p:spPr>
          <a:xfrm>
            <a:off x="458350" y="1345127"/>
            <a:ext cx="6387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2.2</a:t>
            </a:r>
            <a:endParaRPr/>
          </a:p>
        </p:txBody>
      </p:sp>
      <p:sp>
        <p:nvSpPr>
          <p:cNvPr id="1404" name="Google Shape;1404;p28"/>
          <p:cNvSpPr txBox="1"/>
          <p:nvPr/>
        </p:nvSpPr>
        <p:spPr>
          <a:xfrm>
            <a:off x="63375" y="2925225"/>
            <a:ext cx="1223700" cy="6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best: E, 2.2</a:t>
            </a:r>
            <a:endParaRPr/>
          </a:p>
        </p:txBody>
      </p:sp>
      <p:cxnSp>
        <p:nvCxnSpPr>
          <p:cNvPr id="1405" name="Google Shape;1405;p28"/>
          <p:cNvCxnSpPr/>
          <p:nvPr/>
        </p:nvCxnSpPr>
        <p:spPr>
          <a:xfrm rot="10800000">
            <a:off x="7588925" y="3334849"/>
            <a:ext cx="13281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406" name="Google Shape;1406;p28"/>
          <p:cNvCxnSpPr/>
          <p:nvPr/>
        </p:nvCxnSpPr>
        <p:spPr>
          <a:xfrm>
            <a:off x="5475025" y="2861950"/>
            <a:ext cx="10521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407" name="Google Shape;1407;p28"/>
          <p:cNvCxnSpPr/>
          <p:nvPr/>
        </p:nvCxnSpPr>
        <p:spPr>
          <a:xfrm rot="10800000">
            <a:off x="6495250" y="3819800"/>
            <a:ext cx="10908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8" name="Google Shape;1408;p28"/>
          <p:cNvCxnSpPr/>
          <p:nvPr/>
        </p:nvCxnSpPr>
        <p:spPr>
          <a:xfrm>
            <a:off x="6527000" y="2081225"/>
            <a:ext cx="0" cy="27699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409" name="Google Shape;1409;p28"/>
          <p:cNvSpPr/>
          <p:nvPr/>
        </p:nvSpPr>
        <p:spPr>
          <a:xfrm>
            <a:off x="6345706" y="3635856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410" name="Google Shape;1410;p28"/>
          <p:cNvSpPr txBox="1"/>
          <p:nvPr/>
        </p:nvSpPr>
        <p:spPr>
          <a:xfrm>
            <a:off x="6552825" y="3906501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 b="1">
                <a:solidFill>
                  <a:srgbClr val="FF0000"/>
                </a:solidFill>
              </a:rPr>
              <a:t>2</a:t>
            </a:r>
            <a:r>
              <a:rPr lang="en"/>
              <a:t>, 3)</a:t>
            </a:r>
            <a:endParaRPr/>
          </a:p>
        </p:txBody>
      </p:sp>
      <p:cxnSp>
        <p:nvCxnSpPr>
          <p:cNvPr id="1411" name="Google Shape;1411;p28"/>
          <p:cNvCxnSpPr/>
          <p:nvPr/>
        </p:nvCxnSpPr>
        <p:spPr>
          <a:xfrm rot="10800000">
            <a:off x="6532850" y="4275800"/>
            <a:ext cx="24183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412" name="Google Shape;1412;p28"/>
          <p:cNvSpPr/>
          <p:nvPr/>
        </p:nvSpPr>
        <p:spPr>
          <a:xfrm>
            <a:off x="7409781" y="4104656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413" name="Google Shape;1413;p28"/>
          <p:cNvSpPr txBox="1"/>
          <p:nvPr/>
        </p:nvSpPr>
        <p:spPr>
          <a:xfrm>
            <a:off x="7598700" y="4395301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(4, </a:t>
            </a:r>
            <a:r>
              <a:rPr lang="en" b="1">
                <a:solidFill>
                  <a:srgbClr val="0000FF"/>
                </a:solidFill>
              </a:rPr>
              <a:t>2</a:t>
            </a:r>
            <a:r>
              <a:rPr lang="en"/>
              <a:t>)</a:t>
            </a:r>
            <a:endParaRPr/>
          </a:p>
        </p:txBody>
      </p:sp>
      <p:sp>
        <p:nvSpPr>
          <p:cNvPr id="1414" name="Google Shape;1414;p28"/>
          <p:cNvSpPr txBox="1"/>
          <p:nvPr/>
        </p:nvSpPr>
        <p:spPr>
          <a:xfrm>
            <a:off x="7564573" y="2282824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 b="1">
                <a:solidFill>
                  <a:srgbClr val="FF0000"/>
                </a:solidFill>
              </a:rPr>
              <a:t>4</a:t>
            </a:r>
            <a:r>
              <a:rPr lang="en"/>
              <a:t>, 5)</a:t>
            </a:r>
            <a:endParaRPr/>
          </a:p>
        </p:txBody>
      </p:sp>
      <p:cxnSp>
        <p:nvCxnSpPr>
          <p:cNvPr id="1415" name="Google Shape;1415;p28"/>
          <p:cNvCxnSpPr>
            <a:endCxn id="1412" idx="0"/>
          </p:cNvCxnSpPr>
          <p:nvPr/>
        </p:nvCxnSpPr>
        <p:spPr>
          <a:xfrm>
            <a:off x="7583931" y="2125556"/>
            <a:ext cx="0" cy="19791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416" name="Google Shape;1416;p28"/>
          <p:cNvSpPr/>
          <p:nvPr/>
        </p:nvSpPr>
        <p:spPr>
          <a:xfrm>
            <a:off x="7409781" y="2695656"/>
            <a:ext cx="348300" cy="348300"/>
          </a:xfrm>
          <a:prstGeom prst="rect">
            <a:avLst/>
          </a:prstGeom>
          <a:solidFill>
            <a:srgbClr val="CCCCCC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1417" name="Google Shape;1417;p28"/>
          <p:cNvSpPr/>
          <p:nvPr/>
        </p:nvSpPr>
        <p:spPr>
          <a:xfrm>
            <a:off x="6881320" y="3634990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418" name="Google Shape;1418;p28"/>
          <p:cNvSpPr txBox="1"/>
          <p:nvPr/>
        </p:nvSpPr>
        <p:spPr>
          <a:xfrm>
            <a:off x="6881325" y="3305375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(3, </a:t>
            </a:r>
            <a:r>
              <a:rPr lang="en" b="1">
                <a:solidFill>
                  <a:srgbClr val="0000FF"/>
                </a:solidFill>
              </a:rPr>
              <a:t>3</a:t>
            </a:r>
            <a:r>
              <a:rPr lang="en"/>
              <a:t>)</a:t>
            </a:r>
            <a:endParaRPr/>
          </a:p>
        </p:txBody>
      </p:sp>
      <p:sp>
        <p:nvSpPr>
          <p:cNvPr id="1419" name="Google Shape;1419;p28"/>
          <p:cNvSpPr/>
          <p:nvPr/>
        </p:nvSpPr>
        <p:spPr>
          <a:xfrm>
            <a:off x="5827720" y="2695657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1420" name="Google Shape;1420;p28"/>
          <p:cNvSpPr txBox="1"/>
          <p:nvPr/>
        </p:nvSpPr>
        <p:spPr>
          <a:xfrm>
            <a:off x="5398825" y="2336850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(1, </a:t>
            </a:r>
            <a:r>
              <a:rPr lang="en" b="1">
                <a:solidFill>
                  <a:srgbClr val="0000FF"/>
                </a:solidFill>
              </a:rPr>
              <a:t>5</a:t>
            </a:r>
            <a:r>
              <a:rPr lang="en"/>
              <a:t>)</a:t>
            </a:r>
            <a:endParaRPr/>
          </a:p>
        </p:txBody>
      </p:sp>
      <p:sp>
        <p:nvSpPr>
          <p:cNvPr id="1421" name="Google Shape;1421;p28"/>
          <p:cNvSpPr/>
          <p:nvPr/>
        </p:nvSpPr>
        <p:spPr>
          <a:xfrm>
            <a:off x="7408878" y="3165323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1422" name="Google Shape;1422;p28"/>
          <p:cNvSpPr txBox="1"/>
          <p:nvPr/>
        </p:nvSpPr>
        <p:spPr>
          <a:xfrm>
            <a:off x="7710598" y="3010996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(4, </a:t>
            </a:r>
            <a:r>
              <a:rPr lang="en" b="1">
                <a:solidFill>
                  <a:srgbClr val="0000FF"/>
                </a:solidFill>
              </a:rPr>
              <a:t>4</a:t>
            </a:r>
            <a:r>
              <a:rPr lang="en"/>
              <a:t>)</a:t>
            </a:r>
            <a:endParaRPr/>
          </a:p>
        </p:txBody>
      </p:sp>
      <p:sp>
        <p:nvSpPr>
          <p:cNvPr id="1423" name="Google Shape;1423;p28"/>
          <p:cNvSpPr txBox="1"/>
          <p:nvPr/>
        </p:nvSpPr>
        <p:spPr>
          <a:xfrm>
            <a:off x="2463695" y="1348907"/>
            <a:ext cx="6387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6.4</a:t>
            </a:r>
            <a:endParaRPr/>
          </a:p>
        </p:txBody>
      </p:sp>
      <p:sp>
        <p:nvSpPr>
          <p:cNvPr id="1424" name="Google Shape;1424;p28"/>
          <p:cNvSpPr txBox="1"/>
          <p:nvPr/>
        </p:nvSpPr>
        <p:spPr>
          <a:xfrm>
            <a:off x="3037970" y="2049531"/>
            <a:ext cx="6387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4.5</a:t>
            </a:r>
            <a:endParaRPr/>
          </a:p>
        </p:txBody>
      </p:sp>
      <p:cxnSp>
        <p:nvCxnSpPr>
          <p:cNvPr id="1425" name="Google Shape;1425;p28"/>
          <p:cNvCxnSpPr/>
          <p:nvPr/>
        </p:nvCxnSpPr>
        <p:spPr>
          <a:xfrm flipH="1">
            <a:off x="1854907" y="2089514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26" name="Google Shape;142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1727" y="2115194"/>
            <a:ext cx="439051" cy="43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7" name="Google Shape;142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527" y="2124945"/>
            <a:ext cx="439051" cy="43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8" name="Google Shape;142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9875" y="1346125"/>
            <a:ext cx="439051" cy="43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p29"/>
          <p:cNvSpPr/>
          <p:nvPr/>
        </p:nvSpPr>
        <p:spPr>
          <a:xfrm>
            <a:off x="5386400" y="2007400"/>
            <a:ext cx="3629100" cy="28947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34" name="Google Shape;1434;p29"/>
          <p:cNvCxnSpPr/>
          <p:nvPr/>
        </p:nvCxnSpPr>
        <p:spPr>
          <a:xfrm rot="10800000">
            <a:off x="397300" y="1873350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5" name="Google Shape;1435;p29"/>
          <p:cNvCxnSpPr/>
          <p:nvPr/>
        </p:nvCxnSpPr>
        <p:spPr>
          <a:xfrm rot="10800000">
            <a:off x="1741625" y="3332625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36" name="Google Shape;1436;p29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K-d Nearest Demo</a:t>
            </a:r>
            <a:endParaRPr/>
          </a:p>
        </p:txBody>
      </p:sp>
      <p:sp>
        <p:nvSpPr>
          <p:cNvPr id="1437" name="Google Shape;1437;p29"/>
          <p:cNvSpPr txBox="1">
            <a:spLocks noGrp="1"/>
          </p:cNvSpPr>
          <p:nvPr>
            <p:ph type="body" idx="1"/>
          </p:nvPr>
        </p:nvSpPr>
        <p:spPr>
          <a:xfrm>
            <a:off x="3781400" y="474150"/>
            <a:ext cx="4910100" cy="12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have the k-d tree shown.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 want to find nearest((0, 7)).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Can visually see the answer is (1, 5). 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Let’s do a proper k-d tree traversal.</a:t>
            </a:r>
            <a:endParaRPr/>
          </a:p>
        </p:txBody>
      </p:sp>
      <p:cxnSp>
        <p:nvCxnSpPr>
          <p:cNvPr id="1438" name="Google Shape;1438;p29"/>
          <p:cNvCxnSpPr/>
          <p:nvPr/>
        </p:nvCxnSpPr>
        <p:spPr>
          <a:xfrm rot="10800000">
            <a:off x="1847100" y="820813"/>
            <a:ext cx="0" cy="692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9" name="Google Shape;1439;p29"/>
          <p:cNvCxnSpPr>
            <a:endCxn id="1440" idx="0"/>
          </p:cNvCxnSpPr>
          <p:nvPr/>
        </p:nvCxnSpPr>
        <p:spPr>
          <a:xfrm flipH="1">
            <a:off x="960400" y="1369812"/>
            <a:ext cx="883500" cy="285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1" name="Google Shape;1441;p29"/>
          <p:cNvCxnSpPr/>
          <p:nvPr/>
        </p:nvCxnSpPr>
        <p:spPr>
          <a:xfrm>
            <a:off x="1843983" y="1369763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2" name="Google Shape;1442;p29"/>
          <p:cNvSpPr txBox="1"/>
          <p:nvPr/>
        </p:nvSpPr>
        <p:spPr>
          <a:xfrm>
            <a:off x="950713" y="125838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1443" name="Google Shape;1443;p29"/>
          <p:cNvSpPr txBox="1"/>
          <p:nvPr/>
        </p:nvSpPr>
        <p:spPr>
          <a:xfrm>
            <a:off x="2189578" y="1303636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cxnSp>
        <p:nvCxnSpPr>
          <p:cNvPr id="1444" name="Google Shape;1444;p29"/>
          <p:cNvCxnSpPr/>
          <p:nvPr/>
        </p:nvCxnSpPr>
        <p:spPr>
          <a:xfrm rot="10800000">
            <a:off x="1810025" y="1883150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5" name="Google Shape;1445;p29"/>
          <p:cNvCxnSpPr/>
          <p:nvPr/>
        </p:nvCxnSpPr>
        <p:spPr>
          <a:xfrm flipH="1">
            <a:off x="1854907" y="2089514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446" name="Google Shape;1446;p29"/>
          <p:cNvCxnSpPr/>
          <p:nvPr/>
        </p:nvCxnSpPr>
        <p:spPr>
          <a:xfrm>
            <a:off x="2373607" y="2089514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7" name="Google Shape;1447;p29"/>
          <p:cNvSpPr txBox="1"/>
          <p:nvPr/>
        </p:nvSpPr>
        <p:spPr>
          <a:xfrm>
            <a:off x="1856891" y="1988502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448" name="Google Shape;1448;p29"/>
          <p:cNvSpPr txBox="1"/>
          <p:nvPr/>
        </p:nvSpPr>
        <p:spPr>
          <a:xfrm>
            <a:off x="2606402" y="1988615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cxnSp>
        <p:nvCxnSpPr>
          <p:cNvPr id="1449" name="Google Shape;1449;p29"/>
          <p:cNvCxnSpPr/>
          <p:nvPr/>
        </p:nvCxnSpPr>
        <p:spPr>
          <a:xfrm rot="10800000">
            <a:off x="2889148" y="2265237"/>
            <a:ext cx="0" cy="692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0" name="Google Shape;1450;p29"/>
          <p:cNvCxnSpPr/>
          <p:nvPr/>
        </p:nvCxnSpPr>
        <p:spPr>
          <a:xfrm flipH="1">
            <a:off x="2367331" y="2814187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1" name="Google Shape;1451;p29"/>
          <p:cNvCxnSpPr>
            <a:endCxn id="1452" idx="0"/>
          </p:cNvCxnSpPr>
          <p:nvPr/>
        </p:nvCxnSpPr>
        <p:spPr>
          <a:xfrm>
            <a:off x="2896973" y="2814137"/>
            <a:ext cx="774600" cy="306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53" name="Google Shape;1453;p29"/>
          <p:cNvSpPr txBox="1"/>
          <p:nvPr/>
        </p:nvSpPr>
        <p:spPr>
          <a:xfrm>
            <a:off x="2358968" y="2701000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1454" name="Google Shape;1454;p29"/>
          <p:cNvSpPr txBox="1"/>
          <p:nvPr/>
        </p:nvSpPr>
        <p:spPr>
          <a:xfrm>
            <a:off x="3262701" y="270098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1455" name="Google Shape;1455;p29"/>
          <p:cNvSpPr/>
          <p:nvPr/>
        </p:nvSpPr>
        <p:spPr>
          <a:xfrm>
            <a:off x="1951950" y="1655700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(4, </a:t>
            </a:r>
            <a:r>
              <a:rPr lang="en" b="1">
                <a:solidFill>
                  <a:srgbClr val="0000FF"/>
                </a:solidFill>
              </a:rPr>
              <a:t>2</a:t>
            </a:r>
            <a:r>
              <a:rPr lang="en"/>
              <a:t>)</a:t>
            </a:r>
            <a:endParaRPr/>
          </a:p>
        </p:txBody>
      </p:sp>
      <p:sp>
        <p:nvSpPr>
          <p:cNvPr id="1456" name="Google Shape;1456;p29"/>
          <p:cNvSpPr/>
          <p:nvPr/>
        </p:nvSpPr>
        <p:spPr>
          <a:xfrm>
            <a:off x="1421250" y="934475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(</a:t>
            </a:r>
            <a:r>
              <a:rPr lang="en" b="1">
                <a:solidFill>
                  <a:srgbClr val="FF0000"/>
                </a:solidFill>
              </a:rPr>
              <a:t>2</a:t>
            </a:r>
            <a:r>
              <a:rPr lang="en"/>
              <a:t>, 3)</a:t>
            </a:r>
            <a:endParaRPr/>
          </a:p>
        </p:txBody>
      </p:sp>
      <p:sp>
        <p:nvSpPr>
          <p:cNvPr id="1457" name="Google Shape;1457;p29"/>
          <p:cNvSpPr/>
          <p:nvPr/>
        </p:nvSpPr>
        <p:spPr>
          <a:xfrm>
            <a:off x="2501650" y="2374363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(</a:t>
            </a:r>
            <a:r>
              <a:rPr lang="en" b="1">
                <a:solidFill>
                  <a:srgbClr val="FF0000"/>
                </a:solidFill>
              </a:rPr>
              <a:t>4</a:t>
            </a:r>
            <a:r>
              <a:rPr lang="en"/>
              <a:t>, 5)</a:t>
            </a:r>
            <a:endParaRPr/>
          </a:p>
        </p:txBody>
      </p:sp>
      <p:sp>
        <p:nvSpPr>
          <p:cNvPr id="1458" name="Google Shape;1458;p29"/>
          <p:cNvSpPr/>
          <p:nvPr/>
        </p:nvSpPr>
        <p:spPr>
          <a:xfrm>
            <a:off x="1878875" y="3114987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 (3, </a:t>
            </a:r>
            <a:r>
              <a:rPr lang="en" b="1">
                <a:solidFill>
                  <a:srgbClr val="0000FF"/>
                </a:solidFill>
              </a:rPr>
              <a:t>3</a:t>
            </a:r>
            <a:r>
              <a:rPr lang="en"/>
              <a:t>)</a:t>
            </a:r>
            <a:endParaRPr/>
          </a:p>
        </p:txBody>
      </p:sp>
      <p:cxnSp>
        <p:nvCxnSpPr>
          <p:cNvPr id="1459" name="Google Shape;1459;p29"/>
          <p:cNvCxnSpPr/>
          <p:nvPr/>
        </p:nvCxnSpPr>
        <p:spPr>
          <a:xfrm flipH="1">
            <a:off x="1759205" y="3551940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0" name="Google Shape;1460;p29"/>
          <p:cNvCxnSpPr/>
          <p:nvPr/>
        </p:nvCxnSpPr>
        <p:spPr>
          <a:xfrm>
            <a:off x="2277905" y="3551940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61" name="Google Shape;1461;p29"/>
          <p:cNvSpPr txBox="1"/>
          <p:nvPr/>
        </p:nvSpPr>
        <p:spPr>
          <a:xfrm>
            <a:off x="1761189" y="345092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462" name="Google Shape;1462;p29"/>
          <p:cNvSpPr txBox="1"/>
          <p:nvPr/>
        </p:nvSpPr>
        <p:spPr>
          <a:xfrm>
            <a:off x="2510700" y="345104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sp>
        <p:nvSpPr>
          <p:cNvPr id="1440" name="Google Shape;1440;p29"/>
          <p:cNvSpPr/>
          <p:nvPr/>
        </p:nvSpPr>
        <p:spPr>
          <a:xfrm>
            <a:off x="534550" y="1655712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(1, </a:t>
            </a:r>
            <a:r>
              <a:rPr lang="en" b="1">
                <a:solidFill>
                  <a:srgbClr val="0000FF"/>
                </a:solidFill>
              </a:rPr>
              <a:t>5</a:t>
            </a:r>
            <a:r>
              <a:rPr lang="en"/>
              <a:t>)</a:t>
            </a:r>
            <a:endParaRPr/>
          </a:p>
        </p:txBody>
      </p:sp>
      <p:cxnSp>
        <p:nvCxnSpPr>
          <p:cNvPr id="1463" name="Google Shape;1463;p29"/>
          <p:cNvCxnSpPr/>
          <p:nvPr/>
        </p:nvCxnSpPr>
        <p:spPr>
          <a:xfrm flipH="1">
            <a:off x="434357" y="2106063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4" name="Google Shape;1464;p29"/>
          <p:cNvCxnSpPr/>
          <p:nvPr/>
        </p:nvCxnSpPr>
        <p:spPr>
          <a:xfrm>
            <a:off x="953057" y="2106063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65" name="Google Shape;1465;p29"/>
          <p:cNvSpPr txBox="1"/>
          <p:nvPr/>
        </p:nvSpPr>
        <p:spPr>
          <a:xfrm>
            <a:off x="436341" y="200505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466" name="Google Shape;1466;p29"/>
          <p:cNvSpPr txBox="1"/>
          <p:nvPr/>
        </p:nvSpPr>
        <p:spPr>
          <a:xfrm>
            <a:off x="1185852" y="2005164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cxnSp>
        <p:nvCxnSpPr>
          <p:cNvPr id="1467" name="Google Shape;1467;p29"/>
          <p:cNvCxnSpPr/>
          <p:nvPr/>
        </p:nvCxnSpPr>
        <p:spPr>
          <a:xfrm rot="10800000">
            <a:off x="3108473" y="3338675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52" name="Google Shape;1452;p29"/>
          <p:cNvSpPr/>
          <p:nvPr/>
        </p:nvSpPr>
        <p:spPr>
          <a:xfrm>
            <a:off x="3245723" y="3121037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 (4, </a:t>
            </a:r>
            <a:r>
              <a:rPr lang="en" b="1">
                <a:solidFill>
                  <a:srgbClr val="0000FF"/>
                </a:solidFill>
              </a:rPr>
              <a:t>4</a:t>
            </a:r>
            <a:r>
              <a:rPr lang="en"/>
              <a:t>)</a:t>
            </a:r>
            <a:endParaRPr/>
          </a:p>
        </p:txBody>
      </p:sp>
      <p:cxnSp>
        <p:nvCxnSpPr>
          <p:cNvPr id="1468" name="Google Shape;1468;p29"/>
          <p:cNvCxnSpPr/>
          <p:nvPr/>
        </p:nvCxnSpPr>
        <p:spPr>
          <a:xfrm flipH="1">
            <a:off x="3126053" y="3557990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9" name="Google Shape;1469;p29"/>
          <p:cNvCxnSpPr/>
          <p:nvPr/>
        </p:nvCxnSpPr>
        <p:spPr>
          <a:xfrm>
            <a:off x="3644753" y="3557990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70" name="Google Shape;1470;p29"/>
          <p:cNvSpPr txBox="1"/>
          <p:nvPr/>
        </p:nvSpPr>
        <p:spPr>
          <a:xfrm>
            <a:off x="3128038" y="345697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471" name="Google Shape;1471;p29"/>
          <p:cNvSpPr txBox="1"/>
          <p:nvPr/>
        </p:nvSpPr>
        <p:spPr>
          <a:xfrm>
            <a:off x="3877548" y="345709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sp>
        <p:nvSpPr>
          <p:cNvPr id="1472" name="Google Shape;1472;p29"/>
          <p:cNvSpPr txBox="1">
            <a:spLocks noGrp="1"/>
          </p:cNvSpPr>
          <p:nvPr>
            <p:ph type="body" idx="1"/>
          </p:nvPr>
        </p:nvSpPr>
        <p:spPr>
          <a:xfrm>
            <a:off x="243000" y="3655400"/>
            <a:ext cx="4939500" cy="12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nearest(C, (0, 7))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dist(C) is sqrt(16+4) = 4.5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Now need to explore children. Which side is the “good” side?</a:t>
            </a:r>
            <a:endParaRPr/>
          </a:p>
        </p:txBody>
      </p:sp>
      <p:sp>
        <p:nvSpPr>
          <p:cNvPr id="1473" name="Google Shape;1473;p29"/>
          <p:cNvSpPr txBox="1"/>
          <p:nvPr/>
        </p:nvSpPr>
        <p:spPr>
          <a:xfrm>
            <a:off x="1878875" y="624002"/>
            <a:ext cx="6387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4.5</a:t>
            </a:r>
            <a:endParaRPr/>
          </a:p>
        </p:txBody>
      </p:sp>
      <p:pic>
        <p:nvPicPr>
          <p:cNvPr id="1474" name="Google Shape;147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4470" y="2063976"/>
            <a:ext cx="131651" cy="131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5" name="Google Shape;1475;p29"/>
          <p:cNvCxnSpPr>
            <a:endCxn id="1474" idx="2"/>
          </p:cNvCxnSpPr>
          <p:nvPr/>
        </p:nvCxnSpPr>
        <p:spPr>
          <a:xfrm rot="10800000" flipH="1">
            <a:off x="5070495" y="2195627"/>
            <a:ext cx="559800" cy="22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76" name="Google Shape;1476;p29"/>
          <p:cNvSpPr txBox="1"/>
          <p:nvPr/>
        </p:nvSpPr>
        <p:spPr>
          <a:xfrm>
            <a:off x="4496875" y="2275525"/>
            <a:ext cx="7215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(0, 7)</a:t>
            </a:r>
            <a:endParaRPr/>
          </a:p>
        </p:txBody>
      </p:sp>
      <p:sp>
        <p:nvSpPr>
          <p:cNvPr id="1477" name="Google Shape;1477;p29"/>
          <p:cNvSpPr txBox="1"/>
          <p:nvPr/>
        </p:nvSpPr>
        <p:spPr>
          <a:xfrm>
            <a:off x="458350" y="1345127"/>
            <a:ext cx="6387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2.2</a:t>
            </a:r>
            <a:endParaRPr/>
          </a:p>
        </p:txBody>
      </p:sp>
      <p:sp>
        <p:nvSpPr>
          <p:cNvPr id="1478" name="Google Shape;1478;p29"/>
          <p:cNvSpPr txBox="1"/>
          <p:nvPr/>
        </p:nvSpPr>
        <p:spPr>
          <a:xfrm>
            <a:off x="63375" y="2925225"/>
            <a:ext cx="1223700" cy="6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best: E, 2.2</a:t>
            </a:r>
            <a:endParaRPr/>
          </a:p>
        </p:txBody>
      </p:sp>
      <p:cxnSp>
        <p:nvCxnSpPr>
          <p:cNvPr id="1479" name="Google Shape;1479;p29"/>
          <p:cNvCxnSpPr/>
          <p:nvPr/>
        </p:nvCxnSpPr>
        <p:spPr>
          <a:xfrm rot="10800000">
            <a:off x="7588925" y="3334849"/>
            <a:ext cx="13281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480" name="Google Shape;1480;p29"/>
          <p:cNvCxnSpPr/>
          <p:nvPr/>
        </p:nvCxnSpPr>
        <p:spPr>
          <a:xfrm>
            <a:off x="5475025" y="2861950"/>
            <a:ext cx="10521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481" name="Google Shape;1481;p29"/>
          <p:cNvCxnSpPr/>
          <p:nvPr/>
        </p:nvCxnSpPr>
        <p:spPr>
          <a:xfrm rot="10800000">
            <a:off x="6495250" y="3819800"/>
            <a:ext cx="10908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2" name="Google Shape;1482;p29"/>
          <p:cNvCxnSpPr/>
          <p:nvPr/>
        </p:nvCxnSpPr>
        <p:spPr>
          <a:xfrm>
            <a:off x="6527000" y="2081225"/>
            <a:ext cx="0" cy="27699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483" name="Google Shape;1483;p29"/>
          <p:cNvSpPr/>
          <p:nvPr/>
        </p:nvSpPr>
        <p:spPr>
          <a:xfrm>
            <a:off x="6345706" y="3635856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484" name="Google Shape;1484;p29"/>
          <p:cNvSpPr txBox="1"/>
          <p:nvPr/>
        </p:nvSpPr>
        <p:spPr>
          <a:xfrm>
            <a:off x="6552825" y="3906501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 b="1">
                <a:solidFill>
                  <a:srgbClr val="FF0000"/>
                </a:solidFill>
              </a:rPr>
              <a:t>2</a:t>
            </a:r>
            <a:r>
              <a:rPr lang="en"/>
              <a:t>, 3)</a:t>
            </a:r>
            <a:endParaRPr/>
          </a:p>
        </p:txBody>
      </p:sp>
      <p:cxnSp>
        <p:nvCxnSpPr>
          <p:cNvPr id="1485" name="Google Shape;1485;p29"/>
          <p:cNvCxnSpPr/>
          <p:nvPr/>
        </p:nvCxnSpPr>
        <p:spPr>
          <a:xfrm rot="10800000">
            <a:off x="6532850" y="4275800"/>
            <a:ext cx="24183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486" name="Google Shape;1486;p29"/>
          <p:cNvSpPr/>
          <p:nvPr/>
        </p:nvSpPr>
        <p:spPr>
          <a:xfrm>
            <a:off x="7409781" y="4104656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487" name="Google Shape;1487;p29"/>
          <p:cNvSpPr txBox="1"/>
          <p:nvPr/>
        </p:nvSpPr>
        <p:spPr>
          <a:xfrm>
            <a:off x="7598700" y="4395301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(4, </a:t>
            </a:r>
            <a:r>
              <a:rPr lang="en" b="1">
                <a:solidFill>
                  <a:srgbClr val="0000FF"/>
                </a:solidFill>
              </a:rPr>
              <a:t>2</a:t>
            </a:r>
            <a:r>
              <a:rPr lang="en"/>
              <a:t>)</a:t>
            </a:r>
            <a:endParaRPr/>
          </a:p>
        </p:txBody>
      </p:sp>
      <p:sp>
        <p:nvSpPr>
          <p:cNvPr id="1488" name="Google Shape;1488;p29"/>
          <p:cNvSpPr txBox="1"/>
          <p:nvPr/>
        </p:nvSpPr>
        <p:spPr>
          <a:xfrm>
            <a:off x="7564573" y="2282824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 b="1">
                <a:solidFill>
                  <a:srgbClr val="FF0000"/>
                </a:solidFill>
              </a:rPr>
              <a:t>4</a:t>
            </a:r>
            <a:r>
              <a:rPr lang="en"/>
              <a:t>, 5)</a:t>
            </a:r>
            <a:endParaRPr/>
          </a:p>
        </p:txBody>
      </p:sp>
      <p:cxnSp>
        <p:nvCxnSpPr>
          <p:cNvPr id="1489" name="Google Shape;1489;p29"/>
          <p:cNvCxnSpPr>
            <a:endCxn id="1486" idx="0"/>
          </p:cNvCxnSpPr>
          <p:nvPr/>
        </p:nvCxnSpPr>
        <p:spPr>
          <a:xfrm>
            <a:off x="7583931" y="2125556"/>
            <a:ext cx="0" cy="19791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490" name="Google Shape;1490;p29"/>
          <p:cNvSpPr/>
          <p:nvPr/>
        </p:nvSpPr>
        <p:spPr>
          <a:xfrm>
            <a:off x="7409781" y="2695656"/>
            <a:ext cx="348300" cy="348300"/>
          </a:xfrm>
          <a:prstGeom prst="rect">
            <a:avLst/>
          </a:prstGeom>
          <a:solidFill>
            <a:srgbClr val="CCCCCC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1491" name="Google Shape;1491;p29"/>
          <p:cNvSpPr/>
          <p:nvPr/>
        </p:nvSpPr>
        <p:spPr>
          <a:xfrm>
            <a:off x="6881320" y="3634990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492" name="Google Shape;1492;p29"/>
          <p:cNvSpPr txBox="1"/>
          <p:nvPr/>
        </p:nvSpPr>
        <p:spPr>
          <a:xfrm>
            <a:off x="6881325" y="3305375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(3, </a:t>
            </a:r>
            <a:r>
              <a:rPr lang="en" b="1">
                <a:solidFill>
                  <a:srgbClr val="0000FF"/>
                </a:solidFill>
              </a:rPr>
              <a:t>3</a:t>
            </a:r>
            <a:r>
              <a:rPr lang="en"/>
              <a:t>)</a:t>
            </a:r>
            <a:endParaRPr/>
          </a:p>
        </p:txBody>
      </p:sp>
      <p:sp>
        <p:nvSpPr>
          <p:cNvPr id="1493" name="Google Shape;1493;p29"/>
          <p:cNvSpPr/>
          <p:nvPr/>
        </p:nvSpPr>
        <p:spPr>
          <a:xfrm>
            <a:off x="5827720" y="2695657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1494" name="Google Shape;1494;p29"/>
          <p:cNvSpPr txBox="1"/>
          <p:nvPr/>
        </p:nvSpPr>
        <p:spPr>
          <a:xfrm>
            <a:off x="5398825" y="2336850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(1, </a:t>
            </a:r>
            <a:r>
              <a:rPr lang="en" b="1">
                <a:solidFill>
                  <a:srgbClr val="0000FF"/>
                </a:solidFill>
              </a:rPr>
              <a:t>5</a:t>
            </a:r>
            <a:r>
              <a:rPr lang="en"/>
              <a:t>)</a:t>
            </a:r>
            <a:endParaRPr/>
          </a:p>
        </p:txBody>
      </p:sp>
      <p:sp>
        <p:nvSpPr>
          <p:cNvPr id="1495" name="Google Shape;1495;p29"/>
          <p:cNvSpPr/>
          <p:nvPr/>
        </p:nvSpPr>
        <p:spPr>
          <a:xfrm>
            <a:off x="7408878" y="3165323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1496" name="Google Shape;1496;p29"/>
          <p:cNvSpPr txBox="1"/>
          <p:nvPr/>
        </p:nvSpPr>
        <p:spPr>
          <a:xfrm>
            <a:off x="7710598" y="3010996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(4, </a:t>
            </a:r>
            <a:r>
              <a:rPr lang="en" b="1">
                <a:solidFill>
                  <a:srgbClr val="0000FF"/>
                </a:solidFill>
              </a:rPr>
              <a:t>4</a:t>
            </a:r>
            <a:r>
              <a:rPr lang="en"/>
              <a:t>)</a:t>
            </a:r>
            <a:endParaRPr/>
          </a:p>
        </p:txBody>
      </p:sp>
      <p:sp>
        <p:nvSpPr>
          <p:cNvPr id="1497" name="Google Shape;1497;p29"/>
          <p:cNvSpPr txBox="1"/>
          <p:nvPr/>
        </p:nvSpPr>
        <p:spPr>
          <a:xfrm>
            <a:off x="2463695" y="1348907"/>
            <a:ext cx="6387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6.4</a:t>
            </a:r>
            <a:endParaRPr/>
          </a:p>
        </p:txBody>
      </p:sp>
      <p:sp>
        <p:nvSpPr>
          <p:cNvPr id="1498" name="Google Shape;1498;p29"/>
          <p:cNvSpPr txBox="1"/>
          <p:nvPr/>
        </p:nvSpPr>
        <p:spPr>
          <a:xfrm>
            <a:off x="3037970" y="2049531"/>
            <a:ext cx="6387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4.5</a:t>
            </a:r>
            <a:endParaRPr/>
          </a:p>
        </p:txBody>
      </p:sp>
      <p:cxnSp>
        <p:nvCxnSpPr>
          <p:cNvPr id="1499" name="Google Shape;1499;p29"/>
          <p:cNvCxnSpPr/>
          <p:nvPr/>
        </p:nvCxnSpPr>
        <p:spPr>
          <a:xfrm flipH="1">
            <a:off x="1854907" y="2089514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500" name="Google Shape;150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1727" y="2115194"/>
            <a:ext cx="439051" cy="43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1" name="Google Shape;150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527" y="2124945"/>
            <a:ext cx="439051" cy="43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2" name="Google Shape;150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9875" y="1346125"/>
            <a:ext cx="439051" cy="43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Google Shape;1507;p30"/>
          <p:cNvSpPr/>
          <p:nvPr/>
        </p:nvSpPr>
        <p:spPr>
          <a:xfrm>
            <a:off x="6526925" y="2009075"/>
            <a:ext cx="1052100" cy="2266800"/>
          </a:xfrm>
          <a:prstGeom prst="rect">
            <a:avLst/>
          </a:prstGeom>
          <a:solidFill>
            <a:srgbClr val="FFAAAA">
              <a:alpha val="4692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8" name="Google Shape;1508;p30"/>
          <p:cNvSpPr/>
          <p:nvPr/>
        </p:nvSpPr>
        <p:spPr>
          <a:xfrm>
            <a:off x="5386400" y="2007400"/>
            <a:ext cx="3629100" cy="28947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09" name="Google Shape;1509;p30"/>
          <p:cNvCxnSpPr/>
          <p:nvPr/>
        </p:nvCxnSpPr>
        <p:spPr>
          <a:xfrm rot="10800000">
            <a:off x="397300" y="1873350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0" name="Google Shape;1510;p30"/>
          <p:cNvCxnSpPr/>
          <p:nvPr/>
        </p:nvCxnSpPr>
        <p:spPr>
          <a:xfrm rot="10800000">
            <a:off x="1741625" y="3332625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1" name="Google Shape;1511;p30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K-d Nearest Demo</a:t>
            </a:r>
            <a:endParaRPr/>
          </a:p>
        </p:txBody>
      </p:sp>
      <p:sp>
        <p:nvSpPr>
          <p:cNvPr id="1512" name="Google Shape;1512;p30"/>
          <p:cNvSpPr txBox="1">
            <a:spLocks noGrp="1"/>
          </p:cNvSpPr>
          <p:nvPr>
            <p:ph type="body" idx="1"/>
          </p:nvPr>
        </p:nvSpPr>
        <p:spPr>
          <a:xfrm>
            <a:off x="3781400" y="474150"/>
            <a:ext cx="4910100" cy="12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have the k-d tree shown.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 want to find nearest((0, 7)).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Can visually see the answer is (1, 5). 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Let’s do a proper k-d tree traversal.</a:t>
            </a:r>
            <a:endParaRPr/>
          </a:p>
        </p:txBody>
      </p:sp>
      <p:cxnSp>
        <p:nvCxnSpPr>
          <p:cNvPr id="1513" name="Google Shape;1513;p30"/>
          <p:cNvCxnSpPr/>
          <p:nvPr/>
        </p:nvCxnSpPr>
        <p:spPr>
          <a:xfrm rot="10800000">
            <a:off x="1847100" y="820813"/>
            <a:ext cx="0" cy="692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4" name="Google Shape;1514;p30"/>
          <p:cNvCxnSpPr>
            <a:endCxn id="1515" idx="0"/>
          </p:cNvCxnSpPr>
          <p:nvPr/>
        </p:nvCxnSpPr>
        <p:spPr>
          <a:xfrm flipH="1">
            <a:off x="960400" y="1369812"/>
            <a:ext cx="883500" cy="285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6" name="Google Shape;1516;p30"/>
          <p:cNvCxnSpPr/>
          <p:nvPr/>
        </p:nvCxnSpPr>
        <p:spPr>
          <a:xfrm>
            <a:off x="1843983" y="1369763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7" name="Google Shape;1517;p30"/>
          <p:cNvSpPr txBox="1"/>
          <p:nvPr/>
        </p:nvSpPr>
        <p:spPr>
          <a:xfrm>
            <a:off x="950713" y="125838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1518" name="Google Shape;1518;p30"/>
          <p:cNvSpPr txBox="1"/>
          <p:nvPr/>
        </p:nvSpPr>
        <p:spPr>
          <a:xfrm>
            <a:off x="2189578" y="1303636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cxnSp>
        <p:nvCxnSpPr>
          <p:cNvPr id="1519" name="Google Shape;1519;p30"/>
          <p:cNvCxnSpPr/>
          <p:nvPr/>
        </p:nvCxnSpPr>
        <p:spPr>
          <a:xfrm rot="10800000">
            <a:off x="1810025" y="1883150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0" name="Google Shape;1520;p30"/>
          <p:cNvCxnSpPr/>
          <p:nvPr/>
        </p:nvCxnSpPr>
        <p:spPr>
          <a:xfrm flipH="1">
            <a:off x="1854907" y="2089514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521" name="Google Shape;1521;p30"/>
          <p:cNvCxnSpPr/>
          <p:nvPr/>
        </p:nvCxnSpPr>
        <p:spPr>
          <a:xfrm>
            <a:off x="2373607" y="2089514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22" name="Google Shape;1522;p30"/>
          <p:cNvSpPr txBox="1"/>
          <p:nvPr/>
        </p:nvSpPr>
        <p:spPr>
          <a:xfrm>
            <a:off x="1856891" y="1988502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523" name="Google Shape;1523;p30"/>
          <p:cNvSpPr txBox="1"/>
          <p:nvPr/>
        </p:nvSpPr>
        <p:spPr>
          <a:xfrm>
            <a:off x="2606402" y="1988615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cxnSp>
        <p:nvCxnSpPr>
          <p:cNvPr id="1524" name="Google Shape;1524;p30"/>
          <p:cNvCxnSpPr/>
          <p:nvPr/>
        </p:nvCxnSpPr>
        <p:spPr>
          <a:xfrm rot="10800000">
            <a:off x="2889148" y="2265237"/>
            <a:ext cx="0" cy="692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5" name="Google Shape;1525;p30"/>
          <p:cNvCxnSpPr/>
          <p:nvPr/>
        </p:nvCxnSpPr>
        <p:spPr>
          <a:xfrm flipH="1">
            <a:off x="2367331" y="2814187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6" name="Google Shape;1526;p30"/>
          <p:cNvCxnSpPr>
            <a:endCxn id="1527" idx="0"/>
          </p:cNvCxnSpPr>
          <p:nvPr/>
        </p:nvCxnSpPr>
        <p:spPr>
          <a:xfrm>
            <a:off x="2896973" y="2814137"/>
            <a:ext cx="774600" cy="306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28" name="Google Shape;1528;p30"/>
          <p:cNvSpPr txBox="1"/>
          <p:nvPr/>
        </p:nvSpPr>
        <p:spPr>
          <a:xfrm>
            <a:off x="2358968" y="2701000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1529" name="Google Shape;1529;p30"/>
          <p:cNvSpPr txBox="1"/>
          <p:nvPr/>
        </p:nvSpPr>
        <p:spPr>
          <a:xfrm>
            <a:off x="3262701" y="270098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1530" name="Google Shape;1530;p30"/>
          <p:cNvSpPr/>
          <p:nvPr/>
        </p:nvSpPr>
        <p:spPr>
          <a:xfrm>
            <a:off x="1951950" y="1655700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(4, </a:t>
            </a:r>
            <a:r>
              <a:rPr lang="en" b="1">
                <a:solidFill>
                  <a:srgbClr val="0000FF"/>
                </a:solidFill>
              </a:rPr>
              <a:t>2</a:t>
            </a:r>
            <a:r>
              <a:rPr lang="en"/>
              <a:t>)</a:t>
            </a:r>
            <a:endParaRPr/>
          </a:p>
        </p:txBody>
      </p:sp>
      <p:sp>
        <p:nvSpPr>
          <p:cNvPr id="1531" name="Google Shape;1531;p30"/>
          <p:cNvSpPr/>
          <p:nvPr/>
        </p:nvSpPr>
        <p:spPr>
          <a:xfrm>
            <a:off x="1421250" y="934475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(</a:t>
            </a:r>
            <a:r>
              <a:rPr lang="en" b="1">
                <a:solidFill>
                  <a:srgbClr val="FF0000"/>
                </a:solidFill>
              </a:rPr>
              <a:t>2</a:t>
            </a:r>
            <a:r>
              <a:rPr lang="en"/>
              <a:t>, 3)</a:t>
            </a:r>
            <a:endParaRPr/>
          </a:p>
        </p:txBody>
      </p:sp>
      <p:sp>
        <p:nvSpPr>
          <p:cNvPr id="1532" name="Google Shape;1532;p30"/>
          <p:cNvSpPr/>
          <p:nvPr/>
        </p:nvSpPr>
        <p:spPr>
          <a:xfrm>
            <a:off x="2501650" y="2374363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(</a:t>
            </a:r>
            <a:r>
              <a:rPr lang="en" b="1">
                <a:solidFill>
                  <a:srgbClr val="FF0000"/>
                </a:solidFill>
              </a:rPr>
              <a:t>4</a:t>
            </a:r>
            <a:r>
              <a:rPr lang="en"/>
              <a:t>, 5)</a:t>
            </a:r>
            <a:endParaRPr/>
          </a:p>
        </p:txBody>
      </p:sp>
      <p:sp>
        <p:nvSpPr>
          <p:cNvPr id="1533" name="Google Shape;1533;p30"/>
          <p:cNvSpPr/>
          <p:nvPr/>
        </p:nvSpPr>
        <p:spPr>
          <a:xfrm>
            <a:off x="1878875" y="3114987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 (3, </a:t>
            </a:r>
            <a:r>
              <a:rPr lang="en" b="1">
                <a:solidFill>
                  <a:srgbClr val="0000FF"/>
                </a:solidFill>
              </a:rPr>
              <a:t>3</a:t>
            </a:r>
            <a:r>
              <a:rPr lang="en"/>
              <a:t>)</a:t>
            </a:r>
            <a:endParaRPr/>
          </a:p>
        </p:txBody>
      </p:sp>
      <p:cxnSp>
        <p:nvCxnSpPr>
          <p:cNvPr id="1534" name="Google Shape;1534;p30"/>
          <p:cNvCxnSpPr/>
          <p:nvPr/>
        </p:nvCxnSpPr>
        <p:spPr>
          <a:xfrm flipH="1">
            <a:off x="1759205" y="3551940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5" name="Google Shape;1535;p30"/>
          <p:cNvCxnSpPr/>
          <p:nvPr/>
        </p:nvCxnSpPr>
        <p:spPr>
          <a:xfrm>
            <a:off x="2277905" y="3551940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36" name="Google Shape;1536;p30"/>
          <p:cNvSpPr txBox="1"/>
          <p:nvPr/>
        </p:nvSpPr>
        <p:spPr>
          <a:xfrm>
            <a:off x="1761189" y="345092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537" name="Google Shape;1537;p30"/>
          <p:cNvSpPr txBox="1"/>
          <p:nvPr/>
        </p:nvSpPr>
        <p:spPr>
          <a:xfrm>
            <a:off x="2510700" y="345104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sp>
        <p:nvSpPr>
          <p:cNvPr id="1515" name="Google Shape;1515;p30"/>
          <p:cNvSpPr/>
          <p:nvPr/>
        </p:nvSpPr>
        <p:spPr>
          <a:xfrm>
            <a:off x="534550" y="1655712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(1, </a:t>
            </a:r>
            <a:r>
              <a:rPr lang="en" b="1">
                <a:solidFill>
                  <a:srgbClr val="0000FF"/>
                </a:solidFill>
              </a:rPr>
              <a:t>5</a:t>
            </a:r>
            <a:r>
              <a:rPr lang="en"/>
              <a:t>)</a:t>
            </a:r>
            <a:endParaRPr/>
          </a:p>
        </p:txBody>
      </p:sp>
      <p:cxnSp>
        <p:nvCxnSpPr>
          <p:cNvPr id="1538" name="Google Shape;1538;p30"/>
          <p:cNvCxnSpPr/>
          <p:nvPr/>
        </p:nvCxnSpPr>
        <p:spPr>
          <a:xfrm flipH="1">
            <a:off x="434357" y="2106063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9" name="Google Shape;1539;p30"/>
          <p:cNvCxnSpPr/>
          <p:nvPr/>
        </p:nvCxnSpPr>
        <p:spPr>
          <a:xfrm>
            <a:off x="953057" y="2106063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40" name="Google Shape;1540;p30"/>
          <p:cNvSpPr txBox="1"/>
          <p:nvPr/>
        </p:nvSpPr>
        <p:spPr>
          <a:xfrm>
            <a:off x="436341" y="200505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541" name="Google Shape;1541;p30"/>
          <p:cNvSpPr txBox="1"/>
          <p:nvPr/>
        </p:nvSpPr>
        <p:spPr>
          <a:xfrm>
            <a:off x="1185852" y="2005164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cxnSp>
        <p:nvCxnSpPr>
          <p:cNvPr id="1542" name="Google Shape;1542;p30"/>
          <p:cNvCxnSpPr/>
          <p:nvPr/>
        </p:nvCxnSpPr>
        <p:spPr>
          <a:xfrm rot="10800000">
            <a:off x="3108473" y="3338675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27" name="Google Shape;1527;p30"/>
          <p:cNvSpPr/>
          <p:nvPr/>
        </p:nvSpPr>
        <p:spPr>
          <a:xfrm>
            <a:off x="3245723" y="3121037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 (4, </a:t>
            </a:r>
            <a:r>
              <a:rPr lang="en" b="1">
                <a:solidFill>
                  <a:srgbClr val="0000FF"/>
                </a:solidFill>
              </a:rPr>
              <a:t>4</a:t>
            </a:r>
            <a:r>
              <a:rPr lang="en"/>
              <a:t>)</a:t>
            </a:r>
            <a:endParaRPr/>
          </a:p>
        </p:txBody>
      </p:sp>
      <p:cxnSp>
        <p:nvCxnSpPr>
          <p:cNvPr id="1543" name="Google Shape;1543;p30"/>
          <p:cNvCxnSpPr/>
          <p:nvPr/>
        </p:nvCxnSpPr>
        <p:spPr>
          <a:xfrm flipH="1">
            <a:off x="3126053" y="3557990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4" name="Google Shape;1544;p30"/>
          <p:cNvCxnSpPr/>
          <p:nvPr/>
        </p:nvCxnSpPr>
        <p:spPr>
          <a:xfrm>
            <a:off x="3644753" y="3557990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45" name="Google Shape;1545;p30"/>
          <p:cNvSpPr txBox="1"/>
          <p:nvPr/>
        </p:nvSpPr>
        <p:spPr>
          <a:xfrm>
            <a:off x="3128038" y="345697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546" name="Google Shape;1546;p30"/>
          <p:cNvSpPr txBox="1"/>
          <p:nvPr/>
        </p:nvSpPr>
        <p:spPr>
          <a:xfrm>
            <a:off x="3877548" y="345709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sp>
        <p:nvSpPr>
          <p:cNvPr id="1547" name="Google Shape;1547;p30"/>
          <p:cNvSpPr txBox="1">
            <a:spLocks noGrp="1"/>
          </p:cNvSpPr>
          <p:nvPr>
            <p:ph type="body" idx="1"/>
          </p:nvPr>
        </p:nvSpPr>
        <p:spPr>
          <a:xfrm>
            <a:off x="243000" y="3655400"/>
            <a:ext cx="4939500" cy="12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nearest(C, (0, 7))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dist(C) is sqrt(16+4) = 4.5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Now need to explore children. Which side is the “good” side? </a:t>
            </a:r>
            <a:r>
              <a:rPr lang="en">
                <a:solidFill>
                  <a:srgbClr val="FF0000"/>
                </a:solidFill>
              </a:rPr>
              <a:t>C.left</a:t>
            </a:r>
            <a:r>
              <a:rPr lang="en"/>
              <a:t>!</a:t>
            </a:r>
            <a:endParaRPr/>
          </a:p>
        </p:txBody>
      </p:sp>
      <p:sp>
        <p:nvSpPr>
          <p:cNvPr id="1548" name="Google Shape;1548;p30"/>
          <p:cNvSpPr txBox="1"/>
          <p:nvPr/>
        </p:nvSpPr>
        <p:spPr>
          <a:xfrm>
            <a:off x="1878875" y="624002"/>
            <a:ext cx="6387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4.5</a:t>
            </a:r>
            <a:endParaRPr/>
          </a:p>
        </p:txBody>
      </p:sp>
      <p:pic>
        <p:nvPicPr>
          <p:cNvPr id="1549" name="Google Shape;154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4470" y="2063976"/>
            <a:ext cx="131651" cy="131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50" name="Google Shape;1550;p30"/>
          <p:cNvCxnSpPr>
            <a:endCxn id="1549" idx="2"/>
          </p:cNvCxnSpPr>
          <p:nvPr/>
        </p:nvCxnSpPr>
        <p:spPr>
          <a:xfrm rot="10800000" flipH="1">
            <a:off x="5070495" y="2195627"/>
            <a:ext cx="559800" cy="22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51" name="Google Shape;1551;p30"/>
          <p:cNvSpPr txBox="1"/>
          <p:nvPr/>
        </p:nvSpPr>
        <p:spPr>
          <a:xfrm>
            <a:off x="4496875" y="2275525"/>
            <a:ext cx="7215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(0, 7)</a:t>
            </a:r>
            <a:endParaRPr/>
          </a:p>
        </p:txBody>
      </p:sp>
      <p:sp>
        <p:nvSpPr>
          <p:cNvPr id="1552" name="Google Shape;1552;p30"/>
          <p:cNvSpPr txBox="1"/>
          <p:nvPr/>
        </p:nvSpPr>
        <p:spPr>
          <a:xfrm>
            <a:off x="458350" y="1345127"/>
            <a:ext cx="6387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2.2</a:t>
            </a:r>
            <a:endParaRPr/>
          </a:p>
        </p:txBody>
      </p:sp>
      <p:sp>
        <p:nvSpPr>
          <p:cNvPr id="1553" name="Google Shape;1553;p30"/>
          <p:cNvSpPr txBox="1"/>
          <p:nvPr/>
        </p:nvSpPr>
        <p:spPr>
          <a:xfrm>
            <a:off x="63375" y="2925225"/>
            <a:ext cx="1223700" cy="6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best: E, 2.2</a:t>
            </a:r>
            <a:endParaRPr/>
          </a:p>
        </p:txBody>
      </p:sp>
      <p:cxnSp>
        <p:nvCxnSpPr>
          <p:cNvPr id="1554" name="Google Shape;1554;p30"/>
          <p:cNvCxnSpPr/>
          <p:nvPr/>
        </p:nvCxnSpPr>
        <p:spPr>
          <a:xfrm rot="10800000">
            <a:off x="7588925" y="3334849"/>
            <a:ext cx="13281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555" name="Google Shape;1555;p30"/>
          <p:cNvCxnSpPr/>
          <p:nvPr/>
        </p:nvCxnSpPr>
        <p:spPr>
          <a:xfrm>
            <a:off x="5475025" y="2861950"/>
            <a:ext cx="10521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556" name="Google Shape;1556;p30"/>
          <p:cNvCxnSpPr/>
          <p:nvPr/>
        </p:nvCxnSpPr>
        <p:spPr>
          <a:xfrm rot="10800000">
            <a:off x="6495250" y="3819800"/>
            <a:ext cx="10908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7" name="Google Shape;1557;p30"/>
          <p:cNvCxnSpPr/>
          <p:nvPr/>
        </p:nvCxnSpPr>
        <p:spPr>
          <a:xfrm>
            <a:off x="6527000" y="2081225"/>
            <a:ext cx="0" cy="27699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558" name="Google Shape;1558;p30"/>
          <p:cNvSpPr/>
          <p:nvPr/>
        </p:nvSpPr>
        <p:spPr>
          <a:xfrm>
            <a:off x="6345706" y="3635856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559" name="Google Shape;1559;p30"/>
          <p:cNvSpPr txBox="1"/>
          <p:nvPr/>
        </p:nvSpPr>
        <p:spPr>
          <a:xfrm>
            <a:off x="6552825" y="3906501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 b="1">
                <a:solidFill>
                  <a:srgbClr val="FF0000"/>
                </a:solidFill>
              </a:rPr>
              <a:t>2</a:t>
            </a:r>
            <a:r>
              <a:rPr lang="en"/>
              <a:t>, 3)</a:t>
            </a:r>
            <a:endParaRPr/>
          </a:p>
        </p:txBody>
      </p:sp>
      <p:cxnSp>
        <p:nvCxnSpPr>
          <p:cNvPr id="1560" name="Google Shape;1560;p30"/>
          <p:cNvCxnSpPr/>
          <p:nvPr/>
        </p:nvCxnSpPr>
        <p:spPr>
          <a:xfrm rot="10800000">
            <a:off x="6532850" y="4275800"/>
            <a:ext cx="24183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561" name="Google Shape;1561;p30"/>
          <p:cNvSpPr/>
          <p:nvPr/>
        </p:nvSpPr>
        <p:spPr>
          <a:xfrm>
            <a:off x="7409781" y="4104656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562" name="Google Shape;1562;p30"/>
          <p:cNvSpPr txBox="1"/>
          <p:nvPr/>
        </p:nvSpPr>
        <p:spPr>
          <a:xfrm>
            <a:off x="7598700" y="4395301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(4, </a:t>
            </a:r>
            <a:r>
              <a:rPr lang="en" b="1">
                <a:solidFill>
                  <a:srgbClr val="0000FF"/>
                </a:solidFill>
              </a:rPr>
              <a:t>2</a:t>
            </a:r>
            <a:r>
              <a:rPr lang="en"/>
              <a:t>)</a:t>
            </a:r>
            <a:endParaRPr/>
          </a:p>
        </p:txBody>
      </p:sp>
      <p:sp>
        <p:nvSpPr>
          <p:cNvPr id="1563" name="Google Shape;1563;p30"/>
          <p:cNvSpPr txBox="1"/>
          <p:nvPr/>
        </p:nvSpPr>
        <p:spPr>
          <a:xfrm>
            <a:off x="7564573" y="2282824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 b="1">
                <a:solidFill>
                  <a:srgbClr val="FF0000"/>
                </a:solidFill>
              </a:rPr>
              <a:t>4</a:t>
            </a:r>
            <a:r>
              <a:rPr lang="en"/>
              <a:t>, 5)</a:t>
            </a:r>
            <a:endParaRPr/>
          </a:p>
        </p:txBody>
      </p:sp>
      <p:cxnSp>
        <p:nvCxnSpPr>
          <p:cNvPr id="1564" name="Google Shape;1564;p30"/>
          <p:cNvCxnSpPr>
            <a:endCxn id="1561" idx="0"/>
          </p:cNvCxnSpPr>
          <p:nvPr/>
        </p:nvCxnSpPr>
        <p:spPr>
          <a:xfrm>
            <a:off x="7583931" y="2125556"/>
            <a:ext cx="0" cy="19791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565" name="Google Shape;1565;p30"/>
          <p:cNvSpPr/>
          <p:nvPr/>
        </p:nvSpPr>
        <p:spPr>
          <a:xfrm>
            <a:off x="7409781" y="2695656"/>
            <a:ext cx="348300" cy="348300"/>
          </a:xfrm>
          <a:prstGeom prst="rect">
            <a:avLst/>
          </a:prstGeom>
          <a:solidFill>
            <a:srgbClr val="CCCCCC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1566" name="Google Shape;1566;p30"/>
          <p:cNvSpPr/>
          <p:nvPr/>
        </p:nvSpPr>
        <p:spPr>
          <a:xfrm>
            <a:off x="6881320" y="3634990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567" name="Google Shape;1567;p30"/>
          <p:cNvSpPr txBox="1"/>
          <p:nvPr/>
        </p:nvSpPr>
        <p:spPr>
          <a:xfrm>
            <a:off x="6881325" y="3305375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(3, </a:t>
            </a:r>
            <a:r>
              <a:rPr lang="en" b="1">
                <a:solidFill>
                  <a:srgbClr val="0000FF"/>
                </a:solidFill>
              </a:rPr>
              <a:t>3</a:t>
            </a:r>
            <a:r>
              <a:rPr lang="en"/>
              <a:t>)</a:t>
            </a:r>
            <a:endParaRPr/>
          </a:p>
        </p:txBody>
      </p:sp>
      <p:sp>
        <p:nvSpPr>
          <p:cNvPr id="1568" name="Google Shape;1568;p30"/>
          <p:cNvSpPr/>
          <p:nvPr/>
        </p:nvSpPr>
        <p:spPr>
          <a:xfrm>
            <a:off x="5827720" y="2695657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1569" name="Google Shape;1569;p30"/>
          <p:cNvSpPr txBox="1"/>
          <p:nvPr/>
        </p:nvSpPr>
        <p:spPr>
          <a:xfrm>
            <a:off x="5398825" y="2336850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(1, </a:t>
            </a:r>
            <a:r>
              <a:rPr lang="en" b="1">
                <a:solidFill>
                  <a:srgbClr val="0000FF"/>
                </a:solidFill>
              </a:rPr>
              <a:t>5</a:t>
            </a:r>
            <a:r>
              <a:rPr lang="en"/>
              <a:t>)</a:t>
            </a:r>
            <a:endParaRPr/>
          </a:p>
        </p:txBody>
      </p:sp>
      <p:sp>
        <p:nvSpPr>
          <p:cNvPr id="1570" name="Google Shape;1570;p30"/>
          <p:cNvSpPr/>
          <p:nvPr/>
        </p:nvSpPr>
        <p:spPr>
          <a:xfrm>
            <a:off x="7408878" y="3165323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1571" name="Google Shape;1571;p30"/>
          <p:cNvSpPr txBox="1"/>
          <p:nvPr/>
        </p:nvSpPr>
        <p:spPr>
          <a:xfrm>
            <a:off x="7710598" y="3010996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(4, </a:t>
            </a:r>
            <a:r>
              <a:rPr lang="en" b="1">
                <a:solidFill>
                  <a:srgbClr val="0000FF"/>
                </a:solidFill>
              </a:rPr>
              <a:t>4</a:t>
            </a:r>
            <a:r>
              <a:rPr lang="en"/>
              <a:t>)</a:t>
            </a:r>
            <a:endParaRPr/>
          </a:p>
        </p:txBody>
      </p:sp>
      <p:sp>
        <p:nvSpPr>
          <p:cNvPr id="1572" name="Google Shape;1572;p30"/>
          <p:cNvSpPr txBox="1"/>
          <p:nvPr/>
        </p:nvSpPr>
        <p:spPr>
          <a:xfrm>
            <a:off x="2463695" y="1348907"/>
            <a:ext cx="6387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6.4</a:t>
            </a:r>
            <a:endParaRPr/>
          </a:p>
        </p:txBody>
      </p:sp>
      <p:sp>
        <p:nvSpPr>
          <p:cNvPr id="1573" name="Google Shape;1573;p30"/>
          <p:cNvSpPr txBox="1"/>
          <p:nvPr/>
        </p:nvSpPr>
        <p:spPr>
          <a:xfrm>
            <a:off x="3037970" y="2049531"/>
            <a:ext cx="6387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4.5</a:t>
            </a:r>
            <a:endParaRPr/>
          </a:p>
        </p:txBody>
      </p:sp>
      <p:cxnSp>
        <p:nvCxnSpPr>
          <p:cNvPr id="1574" name="Google Shape;1574;p30"/>
          <p:cNvCxnSpPr/>
          <p:nvPr/>
        </p:nvCxnSpPr>
        <p:spPr>
          <a:xfrm flipH="1">
            <a:off x="1854907" y="2089514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575" name="Google Shape;157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1727" y="2115194"/>
            <a:ext cx="439051" cy="43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6" name="Google Shape;157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527" y="2124945"/>
            <a:ext cx="439051" cy="43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7" name="Google Shape;157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9875" y="1346125"/>
            <a:ext cx="439051" cy="43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p31"/>
          <p:cNvSpPr/>
          <p:nvPr/>
        </p:nvSpPr>
        <p:spPr>
          <a:xfrm>
            <a:off x="5386400" y="2007400"/>
            <a:ext cx="3629100" cy="28947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83" name="Google Shape;1583;p31"/>
          <p:cNvCxnSpPr/>
          <p:nvPr/>
        </p:nvCxnSpPr>
        <p:spPr>
          <a:xfrm rot="10800000">
            <a:off x="397300" y="1873350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4" name="Google Shape;1584;p31"/>
          <p:cNvCxnSpPr/>
          <p:nvPr/>
        </p:nvCxnSpPr>
        <p:spPr>
          <a:xfrm rot="10800000">
            <a:off x="1741625" y="3332625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85" name="Google Shape;1585;p31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K-d Nearest Demo</a:t>
            </a:r>
            <a:endParaRPr/>
          </a:p>
        </p:txBody>
      </p:sp>
      <p:sp>
        <p:nvSpPr>
          <p:cNvPr id="1586" name="Google Shape;1586;p31"/>
          <p:cNvSpPr txBox="1">
            <a:spLocks noGrp="1"/>
          </p:cNvSpPr>
          <p:nvPr>
            <p:ph type="body" idx="1"/>
          </p:nvPr>
        </p:nvSpPr>
        <p:spPr>
          <a:xfrm>
            <a:off x="3781400" y="474150"/>
            <a:ext cx="4910100" cy="12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have the k-d tree shown.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 want to find nearest((0, 7)).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Can visually see the answer is (1, 5). 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Let’s do a proper k-d tree traversal.</a:t>
            </a:r>
            <a:endParaRPr/>
          </a:p>
        </p:txBody>
      </p:sp>
      <p:cxnSp>
        <p:nvCxnSpPr>
          <p:cNvPr id="1587" name="Google Shape;1587;p31"/>
          <p:cNvCxnSpPr/>
          <p:nvPr/>
        </p:nvCxnSpPr>
        <p:spPr>
          <a:xfrm rot="10800000">
            <a:off x="1847100" y="820813"/>
            <a:ext cx="0" cy="692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8" name="Google Shape;1588;p31"/>
          <p:cNvCxnSpPr>
            <a:endCxn id="1589" idx="0"/>
          </p:cNvCxnSpPr>
          <p:nvPr/>
        </p:nvCxnSpPr>
        <p:spPr>
          <a:xfrm flipH="1">
            <a:off x="960400" y="1369812"/>
            <a:ext cx="883500" cy="285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90" name="Google Shape;1590;p31"/>
          <p:cNvCxnSpPr/>
          <p:nvPr/>
        </p:nvCxnSpPr>
        <p:spPr>
          <a:xfrm>
            <a:off x="1843983" y="1369763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91" name="Google Shape;1591;p31"/>
          <p:cNvSpPr txBox="1"/>
          <p:nvPr/>
        </p:nvSpPr>
        <p:spPr>
          <a:xfrm>
            <a:off x="950713" y="125838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1592" name="Google Shape;1592;p31"/>
          <p:cNvSpPr txBox="1"/>
          <p:nvPr/>
        </p:nvSpPr>
        <p:spPr>
          <a:xfrm>
            <a:off x="2189578" y="1303636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cxnSp>
        <p:nvCxnSpPr>
          <p:cNvPr id="1593" name="Google Shape;1593;p31"/>
          <p:cNvCxnSpPr/>
          <p:nvPr/>
        </p:nvCxnSpPr>
        <p:spPr>
          <a:xfrm rot="10800000">
            <a:off x="1810025" y="1883150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94" name="Google Shape;1594;p31"/>
          <p:cNvCxnSpPr/>
          <p:nvPr/>
        </p:nvCxnSpPr>
        <p:spPr>
          <a:xfrm flipH="1">
            <a:off x="1854907" y="2089514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595" name="Google Shape;1595;p31"/>
          <p:cNvCxnSpPr/>
          <p:nvPr/>
        </p:nvCxnSpPr>
        <p:spPr>
          <a:xfrm>
            <a:off x="2373607" y="2089514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96" name="Google Shape;1596;p31"/>
          <p:cNvSpPr txBox="1"/>
          <p:nvPr/>
        </p:nvSpPr>
        <p:spPr>
          <a:xfrm>
            <a:off x="1856891" y="1988502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597" name="Google Shape;1597;p31"/>
          <p:cNvSpPr txBox="1"/>
          <p:nvPr/>
        </p:nvSpPr>
        <p:spPr>
          <a:xfrm>
            <a:off x="2606402" y="1988615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cxnSp>
        <p:nvCxnSpPr>
          <p:cNvPr id="1598" name="Google Shape;1598;p31"/>
          <p:cNvCxnSpPr/>
          <p:nvPr/>
        </p:nvCxnSpPr>
        <p:spPr>
          <a:xfrm rot="10800000">
            <a:off x="2889148" y="2265237"/>
            <a:ext cx="0" cy="692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99" name="Google Shape;1599;p31"/>
          <p:cNvCxnSpPr/>
          <p:nvPr/>
        </p:nvCxnSpPr>
        <p:spPr>
          <a:xfrm flipH="1">
            <a:off x="2367331" y="2814187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0" name="Google Shape;1600;p31"/>
          <p:cNvCxnSpPr>
            <a:endCxn id="1601" idx="0"/>
          </p:cNvCxnSpPr>
          <p:nvPr/>
        </p:nvCxnSpPr>
        <p:spPr>
          <a:xfrm>
            <a:off x="2896973" y="2814137"/>
            <a:ext cx="774600" cy="306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02" name="Google Shape;1602;p31"/>
          <p:cNvSpPr txBox="1"/>
          <p:nvPr/>
        </p:nvSpPr>
        <p:spPr>
          <a:xfrm>
            <a:off x="2358968" y="2701000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1603" name="Google Shape;1603;p31"/>
          <p:cNvSpPr txBox="1"/>
          <p:nvPr/>
        </p:nvSpPr>
        <p:spPr>
          <a:xfrm>
            <a:off x="3262701" y="270098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1604" name="Google Shape;1604;p31"/>
          <p:cNvSpPr/>
          <p:nvPr/>
        </p:nvSpPr>
        <p:spPr>
          <a:xfrm>
            <a:off x="1951950" y="1655700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(4, </a:t>
            </a:r>
            <a:r>
              <a:rPr lang="en" b="1">
                <a:solidFill>
                  <a:srgbClr val="0000FF"/>
                </a:solidFill>
              </a:rPr>
              <a:t>2</a:t>
            </a:r>
            <a:r>
              <a:rPr lang="en"/>
              <a:t>)</a:t>
            </a:r>
            <a:endParaRPr/>
          </a:p>
        </p:txBody>
      </p:sp>
      <p:sp>
        <p:nvSpPr>
          <p:cNvPr id="1605" name="Google Shape;1605;p31"/>
          <p:cNvSpPr/>
          <p:nvPr/>
        </p:nvSpPr>
        <p:spPr>
          <a:xfrm>
            <a:off x="1421250" y="934475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(</a:t>
            </a:r>
            <a:r>
              <a:rPr lang="en" b="1">
                <a:solidFill>
                  <a:srgbClr val="FF0000"/>
                </a:solidFill>
              </a:rPr>
              <a:t>2</a:t>
            </a:r>
            <a:r>
              <a:rPr lang="en"/>
              <a:t>, 3)</a:t>
            </a:r>
            <a:endParaRPr/>
          </a:p>
        </p:txBody>
      </p:sp>
      <p:sp>
        <p:nvSpPr>
          <p:cNvPr id="1606" name="Google Shape;1606;p31"/>
          <p:cNvSpPr/>
          <p:nvPr/>
        </p:nvSpPr>
        <p:spPr>
          <a:xfrm>
            <a:off x="2501650" y="2374363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(</a:t>
            </a:r>
            <a:r>
              <a:rPr lang="en" b="1">
                <a:solidFill>
                  <a:srgbClr val="FF0000"/>
                </a:solidFill>
              </a:rPr>
              <a:t>4</a:t>
            </a:r>
            <a:r>
              <a:rPr lang="en"/>
              <a:t>, 5)</a:t>
            </a:r>
            <a:endParaRPr/>
          </a:p>
        </p:txBody>
      </p:sp>
      <p:sp>
        <p:nvSpPr>
          <p:cNvPr id="1607" name="Google Shape;1607;p31"/>
          <p:cNvSpPr/>
          <p:nvPr/>
        </p:nvSpPr>
        <p:spPr>
          <a:xfrm>
            <a:off x="1878875" y="3114987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 (3, </a:t>
            </a:r>
            <a:r>
              <a:rPr lang="en" b="1">
                <a:solidFill>
                  <a:srgbClr val="0000FF"/>
                </a:solidFill>
              </a:rPr>
              <a:t>3</a:t>
            </a:r>
            <a:r>
              <a:rPr lang="en"/>
              <a:t>)</a:t>
            </a:r>
            <a:endParaRPr/>
          </a:p>
        </p:txBody>
      </p:sp>
      <p:cxnSp>
        <p:nvCxnSpPr>
          <p:cNvPr id="1608" name="Google Shape;1608;p31"/>
          <p:cNvCxnSpPr/>
          <p:nvPr/>
        </p:nvCxnSpPr>
        <p:spPr>
          <a:xfrm flipH="1">
            <a:off x="1759205" y="3551940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9" name="Google Shape;1609;p31"/>
          <p:cNvCxnSpPr/>
          <p:nvPr/>
        </p:nvCxnSpPr>
        <p:spPr>
          <a:xfrm>
            <a:off x="2277905" y="3551940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10" name="Google Shape;1610;p31"/>
          <p:cNvSpPr txBox="1"/>
          <p:nvPr/>
        </p:nvSpPr>
        <p:spPr>
          <a:xfrm>
            <a:off x="1761189" y="345092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611" name="Google Shape;1611;p31"/>
          <p:cNvSpPr txBox="1"/>
          <p:nvPr/>
        </p:nvSpPr>
        <p:spPr>
          <a:xfrm>
            <a:off x="2510700" y="345104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sp>
        <p:nvSpPr>
          <p:cNvPr id="1589" name="Google Shape;1589;p31"/>
          <p:cNvSpPr/>
          <p:nvPr/>
        </p:nvSpPr>
        <p:spPr>
          <a:xfrm>
            <a:off x="534550" y="1655712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(1, </a:t>
            </a:r>
            <a:r>
              <a:rPr lang="en" b="1">
                <a:solidFill>
                  <a:srgbClr val="0000FF"/>
                </a:solidFill>
              </a:rPr>
              <a:t>5</a:t>
            </a:r>
            <a:r>
              <a:rPr lang="en"/>
              <a:t>)</a:t>
            </a:r>
            <a:endParaRPr/>
          </a:p>
        </p:txBody>
      </p:sp>
      <p:cxnSp>
        <p:nvCxnSpPr>
          <p:cNvPr id="1612" name="Google Shape;1612;p31"/>
          <p:cNvCxnSpPr/>
          <p:nvPr/>
        </p:nvCxnSpPr>
        <p:spPr>
          <a:xfrm flipH="1">
            <a:off x="434357" y="2106063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3" name="Google Shape;1613;p31"/>
          <p:cNvCxnSpPr/>
          <p:nvPr/>
        </p:nvCxnSpPr>
        <p:spPr>
          <a:xfrm>
            <a:off x="953057" y="2106063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14" name="Google Shape;1614;p31"/>
          <p:cNvSpPr txBox="1"/>
          <p:nvPr/>
        </p:nvSpPr>
        <p:spPr>
          <a:xfrm>
            <a:off x="436341" y="200505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615" name="Google Shape;1615;p31"/>
          <p:cNvSpPr txBox="1"/>
          <p:nvPr/>
        </p:nvSpPr>
        <p:spPr>
          <a:xfrm>
            <a:off x="1185852" y="2005164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cxnSp>
        <p:nvCxnSpPr>
          <p:cNvPr id="1616" name="Google Shape;1616;p31"/>
          <p:cNvCxnSpPr/>
          <p:nvPr/>
        </p:nvCxnSpPr>
        <p:spPr>
          <a:xfrm rot="10800000">
            <a:off x="3108473" y="3338675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01" name="Google Shape;1601;p31"/>
          <p:cNvSpPr/>
          <p:nvPr/>
        </p:nvSpPr>
        <p:spPr>
          <a:xfrm>
            <a:off x="3245723" y="3121037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 (4, </a:t>
            </a:r>
            <a:r>
              <a:rPr lang="en" b="1">
                <a:solidFill>
                  <a:srgbClr val="0000FF"/>
                </a:solidFill>
              </a:rPr>
              <a:t>4</a:t>
            </a:r>
            <a:r>
              <a:rPr lang="en"/>
              <a:t>)</a:t>
            </a:r>
            <a:endParaRPr/>
          </a:p>
        </p:txBody>
      </p:sp>
      <p:cxnSp>
        <p:nvCxnSpPr>
          <p:cNvPr id="1617" name="Google Shape;1617;p31"/>
          <p:cNvCxnSpPr/>
          <p:nvPr/>
        </p:nvCxnSpPr>
        <p:spPr>
          <a:xfrm flipH="1">
            <a:off x="3126053" y="3557990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8" name="Google Shape;1618;p31"/>
          <p:cNvCxnSpPr/>
          <p:nvPr/>
        </p:nvCxnSpPr>
        <p:spPr>
          <a:xfrm>
            <a:off x="3644753" y="3557990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19" name="Google Shape;1619;p31"/>
          <p:cNvSpPr txBox="1"/>
          <p:nvPr/>
        </p:nvSpPr>
        <p:spPr>
          <a:xfrm>
            <a:off x="3128038" y="345697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620" name="Google Shape;1620;p31"/>
          <p:cNvSpPr txBox="1"/>
          <p:nvPr/>
        </p:nvSpPr>
        <p:spPr>
          <a:xfrm>
            <a:off x="3877548" y="345709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sp>
        <p:nvSpPr>
          <p:cNvPr id="1621" name="Google Shape;1621;p31"/>
          <p:cNvSpPr txBox="1">
            <a:spLocks noGrp="1"/>
          </p:cNvSpPr>
          <p:nvPr>
            <p:ph type="body" idx="1"/>
          </p:nvPr>
        </p:nvSpPr>
        <p:spPr>
          <a:xfrm>
            <a:off x="243000" y="3655400"/>
            <a:ext cx="8443800" cy="12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nearest(D, (0, 7))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dist(D) is sqrt(9+16) = 5, not better.</a:t>
            </a:r>
            <a:endParaRPr/>
          </a:p>
        </p:txBody>
      </p:sp>
      <p:sp>
        <p:nvSpPr>
          <p:cNvPr id="1622" name="Google Shape;1622;p31"/>
          <p:cNvSpPr txBox="1"/>
          <p:nvPr/>
        </p:nvSpPr>
        <p:spPr>
          <a:xfrm>
            <a:off x="1878875" y="624002"/>
            <a:ext cx="6387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4.5</a:t>
            </a:r>
            <a:endParaRPr/>
          </a:p>
        </p:txBody>
      </p:sp>
      <p:pic>
        <p:nvPicPr>
          <p:cNvPr id="1623" name="Google Shape;162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4470" y="2063976"/>
            <a:ext cx="131651" cy="131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24" name="Google Shape;1624;p31"/>
          <p:cNvCxnSpPr>
            <a:endCxn id="1623" idx="2"/>
          </p:cNvCxnSpPr>
          <p:nvPr/>
        </p:nvCxnSpPr>
        <p:spPr>
          <a:xfrm rot="10800000" flipH="1">
            <a:off x="5070495" y="2195627"/>
            <a:ext cx="559800" cy="22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25" name="Google Shape;1625;p31"/>
          <p:cNvSpPr txBox="1"/>
          <p:nvPr/>
        </p:nvSpPr>
        <p:spPr>
          <a:xfrm>
            <a:off x="4496875" y="2275525"/>
            <a:ext cx="7215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(0, 7)</a:t>
            </a:r>
            <a:endParaRPr/>
          </a:p>
        </p:txBody>
      </p:sp>
      <p:sp>
        <p:nvSpPr>
          <p:cNvPr id="1626" name="Google Shape;1626;p31"/>
          <p:cNvSpPr txBox="1"/>
          <p:nvPr/>
        </p:nvSpPr>
        <p:spPr>
          <a:xfrm>
            <a:off x="458350" y="1345127"/>
            <a:ext cx="6387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2.2</a:t>
            </a:r>
            <a:endParaRPr/>
          </a:p>
        </p:txBody>
      </p:sp>
      <p:sp>
        <p:nvSpPr>
          <p:cNvPr id="1627" name="Google Shape;1627;p31"/>
          <p:cNvSpPr txBox="1"/>
          <p:nvPr/>
        </p:nvSpPr>
        <p:spPr>
          <a:xfrm>
            <a:off x="63375" y="2925225"/>
            <a:ext cx="1223700" cy="6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best: E, 2.2</a:t>
            </a:r>
            <a:endParaRPr/>
          </a:p>
        </p:txBody>
      </p:sp>
      <p:cxnSp>
        <p:nvCxnSpPr>
          <p:cNvPr id="1628" name="Google Shape;1628;p31"/>
          <p:cNvCxnSpPr/>
          <p:nvPr/>
        </p:nvCxnSpPr>
        <p:spPr>
          <a:xfrm rot="10800000">
            <a:off x="7588925" y="3334849"/>
            <a:ext cx="13281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629" name="Google Shape;1629;p31"/>
          <p:cNvCxnSpPr/>
          <p:nvPr/>
        </p:nvCxnSpPr>
        <p:spPr>
          <a:xfrm>
            <a:off x="5475025" y="2861950"/>
            <a:ext cx="10521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630" name="Google Shape;1630;p31"/>
          <p:cNvCxnSpPr/>
          <p:nvPr/>
        </p:nvCxnSpPr>
        <p:spPr>
          <a:xfrm rot="10800000">
            <a:off x="6495250" y="3819800"/>
            <a:ext cx="10908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1" name="Google Shape;1631;p31"/>
          <p:cNvCxnSpPr/>
          <p:nvPr/>
        </p:nvCxnSpPr>
        <p:spPr>
          <a:xfrm>
            <a:off x="6527000" y="2081225"/>
            <a:ext cx="0" cy="27699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632" name="Google Shape;1632;p31"/>
          <p:cNvSpPr/>
          <p:nvPr/>
        </p:nvSpPr>
        <p:spPr>
          <a:xfrm>
            <a:off x="6345706" y="3635856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633" name="Google Shape;1633;p31"/>
          <p:cNvSpPr txBox="1"/>
          <p:nvPr/>
        </p:nvSpPr>
        <p:spPr>
          <a:xfrm>
            <a:off x="6552825" y="3906501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 b="1">
                <a:solidFill>
                  <a:srgbClr val="FF0000"/>
                </a:solidFill>
              </a:rPr>
              <a:t>2</a:t>
            </a:r>
            <a:r>
              <a:rPr lang="en"/>
              <a:t>, 3)</a:t>
            </a:r>
            <a:endParaRPr/>
          </a:p>
        </p:txBody>
      </p:sp>
      <p:cxnSp>
        <p:nvCxnSpPr>
          <p:cNvPr id="1634" name="Google Shape;1634;p31"/>
          <p:cNvCxnSpPr/>
          <p:nvPr/>
        </p:nvCxnSpPr>
        <p:spPr>
          <a:xfrm rot="10800000">
            <a:off x="6532850" y="4275800"/>
            <a:ext cx="24183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635" name="Google Shape;1635;p31"/>
          <p:cNvSpPr/>
          <p:nvPr/>
        </p:nvSpPr>
        <p:spPr>
          <a:xfrm>
            <a:off x="7409781" y="4104656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636" name="Google Shape;1636;p31"/>
          <p:cNvSpPr txBox="1"/>
          <p:nvPr/>
        </p:nvSpPr>
        <p:spPr>
          <a:xfrm>
            <a:off x="7598700" y="4395301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(4, </a:t>
            </a:r>
            <a:r>
              <a:rPr lang="en" b="1">
                <a:solidFill>
                  <a:srgbClr val="0000FF"/>
                </a:solidFill>
              </a:rPr>
              <a:t>2</a:t>
            </a:r>
            <a:r>
              <a:rPr lang="en"/>
              <a:t>)</a:t>
            </a:r>
            <a:endParaRPr/>
          </a:p>
        </p:txBody>
      </p:sp>
      <p:sp>
        <p:nvSpPr>
          <p:cNvPr id="1637" name="Google Shape;1637;p31"/>
          <p:cNvSpPr txBox="1"/>
          <p:nvPr/>
        </p:nvSpPr>
        <p:spPr>
          <a:xfrm>
            <a:off x="7564573" y="2282824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 b="1">
                <a:solidFill>
                  <a:srgbClr val="FF0000"/>
                </a:solidFill>
              </a:rPr>
              <a:t>4</a:t>
            </a:r>
            <a:r>
              <a:rPr lang="en"/>
              <a:t>, 5)</a:t>
            </a:r>
            <a:endParaRPr/>
          </a:p>
        </p:txBody>
      </p:sp>
      <p:cxnSp>
        <p:nvCxnSpPr>
          <p:cNvPr id="1638" name="Google Shape;1638;p31"/>
          <p:cNvCxnSpPr>
            <a:endCxn id="1635" idx="0"/>
          </p:cNvCxnSpPr>
          <p:nvPr/>
        </p:nvCxnSpPr>
        <p:spPr>
          <a:xfrm>
            <a:off x="7583931" y="2125556"/>
            <a:ext cx="0" cy="19791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639" name="Google Shape;1639;p31"/>
          <p:cNvSpPr/>
          <p:nvPr/>
        </p:nvSpPr>
        <p:spPr>
          <a:xfrm>
            <a:off x="7409781" y="2695656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1640" name="Google Shape;1640;p31"/>
          <p:cNvSpPr/>
          <p:nvPr/>
        </p:nvSpPr>
        <p:spPr>
          <a:xfrm>
            <a:off x="6881320" y="3634990"/>
            <a:ext cx="348300" cy="348300"/>
          </a:xfrm>
          <a:prstGeom prst="rect">
            <a:avLst/>
          </a:prstGeom>
          <a:solidFill>
            <a:srgbClr val="CCCCCC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641" name="Google Shape;1641;p31"/>
          <p:cNvSpPr txBox="1"/>
          <p:nvPr/>
        </p:nvSpPr>
        <p:spPr>
          <a:xfrm>
            <a:off x="6881325" y="3305375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(3, </a:t>
            </a:r>
            <a:r>
              <a:rPr lang="en" b="1">
                <a:solidFill>
                  <a:srgbClr val="0000FF"/>
                </a:solidFill>
              </a:rPr>
              <a:t>3</a:t>
            </a:r>
            <a:r>
              <a:rPr lang="en"/>
              <a:t>)</a:t>
            </a:r>
            <a:endParaRPr/>
          </a:p>
        </p:txBody>
      </p:sp>
      <p:sp>
        <p:nvSpPr>
          <p:cNvPr id="1642" name="Google Shape;1642;p31"/>
          <p:cNvSpPr/>
          <p:nvPr/>
        </p:nvSpPr>
        <p:spPr>
          <a:xfrm>
            <a:off x="5827720" y="2695657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1643" name="Google Shape;1643;p31"/>
          <p:cNvSpPr txBox="1"/>
          <p:nvPr/>
        </p:nvSpPr>
        <p:spPr>
          <a:xfrm>
            <a:off x="5398825" y="2336850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(1, </a:t>
            </a:r>
            <a:r>
              <a:rPr lang="en" b="1">
                <a:solidFill>
                  <a:srgbClr val="0000FF"/>
                </a:solidFill>
              </a:rPr>
              <a:t>5</a:t>
            </a:r>
            <a:r>
              <a:rPr lang="en"/>
              <a:t>)</a:t>
            </a:r>
            <a:endParaRPr/>
          </a:p>
        </p:txBody>
      </p:sp>
      <p:sp>
        <p:nvSpPr>
          <p:cNvPr id="1644" name="Google Shape;1644;p31"/>
          <p:cNvSpPr/>
          <p:nvPr/>
        </p:nvSpPr>
        <p:spPr>
          <a:xfrm>
            <a:off x="7408878" y="3165323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1645" name="Google Shape;1645;p31"/>
          <p:cNvSpPr txBox="1"/>
          <p:nvPr/>
        </p:nvSpPr>
        <p:spPr>
          <a:xfrm>
            <a:off x="7710598" y="3010996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(4, </a:t>
            </a:r>
            <a:r>
              <a:rPr lang="en" b="1">
                <a:solidFill>
                  <a:srgbClr val="0000FF"/>
                </a:solidFill>
              </a:rPr>
              <a:t>4</a:t>
            </a:r>
            <a:r>
              <a:rPr lang="en"/>
              <a:t>)</a:t>
            </a:r>
            <a:endParaRPr/>
          </a:p>
        </p:txBody>
      </p:sp>
      <p:sp>
        <p:nvSpPr>
          <p:cNvPr id="1646" name="Google Shape;1646;p31"/>
          <p:cNvSpPr txBox="1"/>
          <p:nvPr/>
        </p:nvSpPr>
        <p:spPr>
          <a:xfrm>
            <a:off x="2463695" y="1348907"/>
            <a:ext cx="6387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6.4</a:t>
            </a:r>
            <a:endParaRPr/>
          </a:p>
        </p:txBody>
      </p:sp>
      <p:sp>
        <p:nvSpPr>
          <p:cNvPr id="1647" name="Google Shape;1647;p31"/>
          <p:cNvSpPr txBox="1"/>
          <p:nvPr/>
        </p:nvSpPr>
        <p:spPr>
          <a:xfrm>
            <a:off x="3037970" y="2049531"/>
            <a:ext cx="6387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4.5</a:t>
            </a:r>
            <a:endParaRPr/>
          </a:p>
        </p:txBody>
      </p:sp>
      <p:cxnSp>
        <p:nvCxnSpPr>
          <p:cNvPr id="1648" name="Google Shape;1648;p31"/>
          <p:cNvCxnSpPr/>
          <p:nvPr/>
        </p:nvCxnSpPr>
        <p:spPr>
          <a:xfrm flipH="1">
            <a:off x="1854907" y="2089514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49" name="Google Shape;1649;p31"/>
          <p:cNvSpPr txBox="1"/>
          <p:nvPr/>
        </p:nvSpPr>
        <p:spPr>
          <a:xfrm>
            <a:off x="1810020" y="2785493"/>
            <a:ext cx="6387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pic>
        <p:nvPicPr>
          <p:cNvPr id="1650" name="Google Shape;165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1727" y="2115194"/>
            <a:ext cx="439051" cy="43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1" name="Google Shape;165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527" y="2124945"/>
            <a:ext cx="439051" cy="43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2" name="Google Shape;165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9875" y="1346125"/>
            <a:ext cx="439051" cy="43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p32"/>
          <p:cNvSpPr/>
          <p:nvPr/>
        </p:nvSpPr>
        <p:spPr>
          <a:xfrm>
            <a:off x="5386400" y="2007400"/>
            <a:ext cx="3629100" cy="28947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58" name="Google Shape;1658;p32"/>
          <p:cNvCxnSpPr/>
          <p:nvPr/>
        </p:nvCxnSpPr>
        <p:spPr>
          <a:xfrm rot="10800000">
            <a:off x="397300" y="1873350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9" name="Google Shape;1659;p32"/>
          <p:cNvCxnSpPr/>
          <p:nvPr/>
        </p:nvCxnSpPr>
        <p:spPr>
          <a:xfrm rot="10800000">
            <a:off x="1741625" y="3332625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60" name="Google Shape;1660;p32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K-d Nearest Demo</a:t>
            </a:r>
            <a:endParaRPr/>
          </a:p>
        </p:txBody>
      </p:sp>
      <p:sp>
        <p:nvSpPr>
          <p:cNvPr id="1661" name="Google Shape;1661;p32"/>
          <p:cNvSpPr txBox="1">
            <a:spLocks noGrp="1"/>
          </p:cNvSpPr>
          <p:nvPr>
            <p:ph type="body" idx="1"/>
          </p:nvPr>
        </p:nvSpPr>
        <p:spPr>
          <a:xfrm>
            <a:off x="3781400" y="474150"/>
            <a:ext cx="4910100" cy="12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have the k-d tree shown.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 want to find nearest((0, 7)).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Can visually see the answer is (1, 5). 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Let’s do a proper k-d tree traversal.</a:t>
            </a:r>
            <a:endParaRPr/>
          </a:p>
        </p:txBody>
      </p:sp>
      <p:cxnSp>
        <p:nvCxnSpPr>
          <p:cNvPr id="1662" name="Google Shape;1662;p32"/>
          <p:cNvCxnSpPr/>
          <p:nvPr/>
        </p:nvCxnSpPr>
        <p:spPr>
          <a:xfrm rot="10800000">
            <a:off x="1847100" y="820813"/>
            <a:ext cx="0" cy="692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3" name="Google Shape;1663;p32"/>
          <p:cNvCxnSpPr>
            <a:endCxn id="1664" idx="0"/>
          </p:cNvCxnSpPr>
          <p:nvPr/>
        </p:nvCxnSpPr>
        <p:spPr>
          <a:xfrm flipH="1">
            <a:off x="960400" y="1369812"/>
            <a:ext cx="883500" cy="285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5" name="Google Shape;1665;p32"/>
          <p:cNvCxnSpPr/>
          <p:nvPr/>
        </p:nvCxnSpPr>
        <p:spPr>
          <a:xfrm>
            <a:off x="1843983" y="1369763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66" name="Google Shape;1666;p32"/>
          <p:cNvSpPr txBox="1"/>
          <p:nvPr/>
        </p:nvSpPr>
        <p:spPr>
          <a:xfrm>
            <a:off x="950713" y="125838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1667" name="Google Shape;1667;p32"/>
          <p:cNvSpPr txBox="1"/>
          <p:nvPr/>
        </p:nvSpPr>
        <p:spPr>
          <a:xfrm>
            <a:off x="2189578" y="1303636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cxnSp>
        <p:nvCxnSpPr>
          <p:cNvPr id="1668" name="Google Shape;1668;p32"/>
          <p:cNvCxnSpPr/>
          <p:nvPr/>
        </p:nvCxnSpPr>
        <p:spPr>
          <a:xfrm rot="10800000">
            <a:off x="1810025" y="1883150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9" name="Google Shape;1669;p32"/>
          <p:cNvCxnSpPr/>
          <p:nvPr/>
        </p:nvCxnSpPr>
        <p:spPr>
          <a:xfrm flipH="1">
            <a:off x="1854907" y="2089514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670" name="Google Shape;1670;p32"/>
          <p:cNvCxnSpPr/>
          <p:nvPr/>
        </p:nvCxnSpPr>
        <p:spPr>
          <a:xfrm>
            <a:off x="2373607" y="2089514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71" name="Google Shape;1671;p32"/>
          <p:cNvSpPr txBox="1"/>
          <p:nvPr/>
        </p:nvSpPr>
        <p:spPr>
          <a:xfrm>
            <a:off x="1856891" y="1988502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672" name="Google Shape;1672;p32"/>
          <p:cNvSpPr txBox="1"/>
          <p:nvPr/>
        </p:nvSpPr>
        <p:spPr>
          <a:xfrm>
            <a:off x="2606402" y="1988615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cxnSp>
        <p:nvCxnSpPr>
          <p:cNvPr id="1673" name="Google Shape;1673;p32"/>
          <p:cNvCxnSpPr/>
          <p:nvPr/>
        </p:nvCxnSpPr>
        <p:spPr>
          <a:xfrm rot="10800000">
            <a:off x="2889148" y="2265237"/>
            <a:ext cx="0" cy="692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74" name="Google Shape;1674;p32"/>
          <p:cNvCxnSpPr/>
          <p:nvPr/>
        </p:nvCxnSpPr>
        <p:spPr>
          <a:xfrm flipH="1">
            <a:off x="2367331" y="2814187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75" name="Google Shape;1675;p32"/>
          <p:cNvCxnSpPr>
            <a:endCxn id="1676" idx="0"/>
          </p:cNvCxnSpPr>
          <p:nvPr/>
        </p:nvCxnSpPr>
        <p:spPr>
          <a:xfrm>
            <a:off x="2896973" y="2814137"/>
            <a:ext cx="774600" cy="306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77" name="Google Shape;1677;p32"/>
          <p:cNvSpPr txBox="1"/>
          <p:nvPr/>
        </p:nvSpPr>
        <p:spPr>
          <a:xfrm>
            <a:off x="2358968" y="2701000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1678" name="Google Shape;1678;p32"/>
          <p:cNvSpPr txBox="1"/>
          <p:nvPr/>
        </p:nvSpPr>
        <p:spPr>
          <a:xfrm>
            <a:off x="3262701" y="270098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1679" name="Google Shape;1679;p32"/>
          <p:cNvSpPr/>
          <p:nvPr/>
        </p:nvSpPr>
        <p:spPr>
          <a:xfrm>
            <a:off x="1951950" y="1655700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(4, </a:t>
            </a:r>
            <a:r>
              <a:rPr lang="en" b="1">
                <a:solidFill>
                  <a:srgbClr val="0000FF"/>
                </a:solidFill>
              </a:rPr>
              <a:t>2</a:t>
            </a:r>
            <a:r>
              <a:rPr lang="en"/>
              <a:t>)</a:t>
            </a:r>
            <a:endParaRPr/>
          </a:p>
        </p:txBody>
      </p:sp>
      <p:sp>
        <p:nvSpPr>
          <p:cNvPr id="1680" name="Google Shape;1680;p32"/>
          <p:cNvSpPr/>
          <p:nvPr/>
        </p:nvSpPr>
        <p:spPr>
          <a:xfrm>
            <a:off x="1421250" y="934475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(</a:t>
            </a:r>
            <a:r>
              <a:rPr lang="en" b="1">
                <a:solidFill>
                  <a:srgbClr val="FF0000"/>
                </a:solidFill>
              </a:rPr>
              <a:t>2</a:t>
            </a:r>
            <a:r>
              <a:rPr lang="en"/>
              <a:t>, 3)</a:t>
            </a:r>
            <a:endParaRPr/>
          </a:p>
        </p:txBody>
      </p:sp>
      <p:sp>
        <p:nvSpPr>
          <p:cNvPr id="1681" name="Google Shape;1681;p32"/>
          <p:cNvSpPr/>
          <p:nvPr/>
        </p:nvSpPr>
        <p:spPr>
          <a:xfrm>
            <a:off x="2501650" y="2374363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(</a:t>
            </a:r>
            <a:r>
              <a:rPr lang="en" b="1">
                <a:solidFill>
                  <a:srgbClr val="FF0000"/>
                </a:solidFill>
              </a:rPr>
              <a:t>4</a:t>
            </a:r>
            <a:r>
              <a:rPr lang="en"/>
              <a:t>, 5)</a:t>
            </a:r>
            <a:endParaRPr/>
          </a:p>
        </p:txBody>
      </p:sp>
      <p:sp>
        <p:nvSpPr>
          <p:cNvPr id="1682" name="Google Shape;1682;p32"/>
          <p:cNvSpPr/>
          <p:nvPr/>
        </p:nvSpPr>
        <p:spPr>
          <a:xfrm>
            <a:off x="1878875" y="3114987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 (3, </a:t>
            </a:r>
            <a:r>
              <a:rPr lang="en" b="1">
                <a:solidFill>
                  <a:srgbClr val="0000FF"/>
                </a:solidFill>
              </a:rPr>
              <a:t>3</a:t>
            </a:r>
            <a:r>
              <a:rPr lang="en"/>
              <a:t>)</a:t>
            </a:r>
            <a:endParaRPr/>
          </a:p>
        </p:txBody>
      </p:sp>
      <p:cxnSp>
        <p:nvCxnSpPr>
          <p:cNvPr id="1683" name="Google Shape;1683;p32"/>
          <p:cNvCxnSpPr/>
          <p:nvPr/>
        </p:nvCxnSpPr>
        <p:spPr>
          <a:xfrm flipH="1">
            <a:off x="1759205" y="3551940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84" name="Google Shape;1684;p32"/>
          <p:cNvCxnSpPr/>
          <p:nvPr/>
        </p:nvCxnSpPr>
        <p:spPr>
          <a:xfrm>
            <a:off x="2277905" y="3551940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85" name="Google Shape;1685;p32"/>
          <p:cNvSpPr txBox="1"/>
          <p:nvPr/>
        </p:nvSpPr>
        <p:spPr>
          <a:xfrm>
            <a:off x="1761189" y="345092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686" name="Google Shape;1686;p32"/>
          <p:cNvSpPr txBox="1"/>
          <p:nvPr/>
        </p:nvSpPr>
        <p:spPr>
          <a:xfrm>
            <a:off x="2510700" y="345104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sp>
        <p:nvSpPr>
          <p:cNvPr id="1664" name="Google Shape;1664;p32"/>
          <p:cNvSpPr/>
          <p:nvPr/>
        </p:nvSpPr>
        <p:spPr>
          <a:xfrm>
            <a:off x="534550" y="1655712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(1, </a:t>
            </a:r>
            <a:r>
              <a:rPr lang="en" b="1">
                <a:solidFill>
                  <a:srgbClr val="0000FF"/>
                </a:solidFill>
              </a:rPr>
              <a:t>5</a:t>
            </a:r>
            <a:r>
              <a:rPr lang="en"/>
              <a:t>)</a:t>
            </a:r>
            <a:endParaRPr/>
          </a:p>
        </p:txBody>
      </p:sp>
      <p:cxnSp>
        <p:nvCxnSpPr>
          <p:cNvPr id="1687" name="Google Shape;1687;p32"/>
          <p:cNvCxnSpPr/>
          <p:nvPr/>
        </p:nvCxnSpPr>
        <p:spPr>
          <a:xfrm flipH="1">
            <a:off x="434357" y="2106063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88" name="Google Shape;1688;p32"/>
          <p:cNvCxnSpPr/>
          <p:nvPr/>
        </p:nvCxnSpPr>
        <p:spPr>
          <a:xfrm>
            <a:off x="953057" y="2106063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89" name="Google Shape;1689;p32"/>
          <p:cNvSpPr txBox="1"/>
          <p:nvPr/>
        </p:nvSpPr>
        <p:spPr>
          <a:xfrm>
            <a:off x="436341" y="200505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690" name="Google Shape;1690;p32"/>
          <p:cNvSpPr txBox="1"/>
          <p:nvPr/>
        </p:nvSpPr>
        <p:spPr>
          <a:xfrm>
            <a:off x="1185852" y="2005164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cxnSp>
        <p:nvCxnSpPr>
          <p:cNvPr id="1691" name="Google Shape;1691;p32"/>
          <p:cNvCxnSpPr/>
          <p:nvPr/>
        </p:nvCxnSpPr>
        <p:spPr>
          <a:xfrm rot="10800000">
            <a:off x="3108473" y="3338675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76" name="Google Shape;1676;p32"/>
          <p:cNvSpPr/>
          <p:nvPr/>
        </p:nvSpPr>
        <p:spPr>
          <a:xfrm>
            <a:off x="3245723" y="3121037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 (4, </a:t>
            </a:r>
            <a:r>
              <a:rPr lang="en" b="1">
                <a:solidFill>
                  <a:srgbClr val="0000FF"/>
                </a:solidFill>
              </a:rPr>
              <a:t>4</a:t>
            </a:r>
            <a:r>
              <a:rPr lang="en"/>
              <a:t>)</a:t>
            </a:r>
            <a:endParaRPr/>
          </a:p>
        </p:txBody>
      </p:sp>
      <p:cxnSp>
        <p:nvCxnSpPr>
          <p:cNvPr id="1692" name="Google Shape;1692;p32"/>
          <p:cNvCxnSpPr/>
          <p:nvPr/>
        </p:nvCxnSpPr>
        <p:spPr>
          <a:xfrm flipH="1">
            <a:off x="3126053" y="3557990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93" name="Google Shape;1693;p32"/>
          <p:cNvCxnSpPr/>
          <p:nvPr/>
        </p:nvCxnSpPr>
        <p:spPr>
          <a:xfrm>
            <a:off x="3644753" y="3557990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94" name="Google Shape;1694;p32"/>
          <p:cNvSpPr txBox="1"/>
          <p:nvPr/>
        </p:nvSpPr>
        <p:spPr>
          <a:xfrm>
            <a:off x="3128038" y="345697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695" name="Google Shape;1695;p32"/>
          <p:cNvSpPr txBox="1"/>
          <p:nvPr/>
        </p:nvSpPr>
        <p:spPr>
          <a:xfrm>
            <a:off x="3877548" y="345709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sp>
        <p:nvSpPr>
          <p:cNvPr id="1696" name="Google Shape;1696;p32"/>
          <p:cNvSpPr txBox="1">
            <a:spLocks noGrp="1"/>
          </p:cNvSpPr>
          <p:nvPr>
            <p:ph type="body" idx="1"/>
          </p:nvPr>
        </p:nvSpPr>
        <p:spPr>
          <a:xfrm>
            <a:off x="243000" y="3655400"/>
            <a:ext cx="4764000" cy="12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nearest(D, (0, 7))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dist(D) is sqrt(9+16) = 5, not better.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Now need to explore children. Which side is the “good” side?</a:t>
            </a:r>
            <a:endParaRPr/>
          </a:p>
        </p:txBody>
      </p:sp>
      <p:sp>
        <p:nvSpPr>
          <p:cNvPr id="1697" name="Google Shape;1697;p32"/>
          <p:cNvSpPr txBox="1"/>
          <p:nvPr/>
        </p:nvSpPr>
        <p:spPr>
          <a:xfrm>
            <a:off x="1878875" y="624002"/>
            <a:ext cx="6387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4.5</a:t>
            </a:r>
            <a:endParaRPr/>
          </a:p>
        </p:txBody>
      </p:sp>
      <p:pic>
        <p:nvPicPr>
          <p:cNvPr id="1698" name="Google Shape;169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4470" y="2063976"/>
            <a:ext cx="131651" cy="131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99" name="Google Shape;1699;p32"/>
          <p:cNvCxnSpPr>
            <a:endCxn id="1698" idx="2"/>
          </p:cNvCxnSpPr>
          <p:nvPr/>
        </p:nvCxnSpPr>
        <p:spPr>
          <a:xfrm rot="10800000" flipH="1">
            <a:off x="5070495" y="2195627"/>
            <a:ext cx="559800" cy="22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00" name="Google Shape;1700;p32"/>
          <p:cNvSpPr txBox="1"/>
          <p:nvPr/>
        </p:nvSpPr>
        <p:spPr>
          <a:xfrm>
            <a:off x="4496875" y="2275525"/>
            <a:ext cx="7215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(0, 7)</a:t>
            </a:r>
            <a:endParaRPr/>
          </a:p>
        </p:txBody>
      </p:sp>
      <p:sp>
        <p:nvSpPr>
          <p:cNvPr id="1701" name="Google Shape;1701;p32"/>
          <p:cNvSpPr txBox="1"/>
          <p:nvPr/>
        </p:nvSpPr>
        <p:spPr>
          <a:xfrm>
            <a:off x="458350" y="1345127"/>
            <a:ext cx="6387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2.2</a:t>
            </a:r>
            <a:endParaRPr/>
          </a:p>
        </p:txBody>
      </p:sp>
      <p:sp>
        <p:nvSpPr>
          <p:cNvPr id="1702" name="Google Shape;1702;p32"/>
          <p:cNvSpPr txBox="1"/>
          <p:nvPr/>
        </p:nvSpPr>
        <p:spPr>
          <a:xfrm>
            <a:off x="63375" y="2925225"/>
            <a:ext cx="1223700" cy="6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best: E, 2.2</a:t>
            </a:r>
            <a:endParaRPr/>
          </a:p>
        </p:txBody>
      </p:sp>
      <p:cxnSp>
        <p:nvCxnSpPr>
          <p:cNvPr id="1703" name="Google Shape;1703;p32"/>
          <p:cNvCxnSpPr/>
          <p:nvPr/>
        </p:nvCxnSpPr>
        <p:spPr>
          <a:xfrm rot="10800000">
            <a:off x="7588925" y="3334849"/>
            <a:ext cx="13281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704" name="Google Shape;1704;p32"/>
          <p:cNvCxnSpPr/>
          <p:nvPr/>
        </p:nvCxnSpPr>
        <p:spPr>
          <a:xfrm>
            <a:off x="5475025" y="2861950"/>
            <a:ext cx="10521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705" name="Google Shape;1705;p32"/>
          <p:cNvCxnSpPr/>
          <p:nvPr/>
        </p:nvCxnSpPr>
        <p:spPr>
          <a:xfrm rot="10800000">
            <a:off x="6495250" y="3819800"/>
            <a:ext cx="10908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6" name="Google Shape;1706;p32"/>
          <p:cNvCxnSpPr/>
          <p:nvPr/>
        </p:nvCxnSpPr>
        <p:spPr>
          <a:xfrm>
            <a:off x="6527000" y="2081225"/>
            <a:ext cx="0" cy="27699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707" name="Google Shape;1707;p32"/>
          <p:cNvSpPr/>
          <p:nvPr/>
        </p:nvSpPr>
        <p:spPr>
          <a:xfrm>
            <a:off x="6345706" y="3635856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708" name="Google Shape;1708;p32"/>
          <p:cNvSpPr txBox="1"/>
          <p:nvPr/>
        </p:nvSpPr>
        <p:spPr>
          <a:xfrm>
            <a:off x="6552825" y="3906501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 b="1">
                <a:solidFill>
                  <a:srgbClr val="FF0000"/>
                </a:solidFill>
              </a:rPr>
              <a:t>2</a:t>
            </a:r>
            <a:r>
              <a:rPr lang="en"/>
              <a:t>, 3)</a:t>
            </a:r>
            <a:endParaRPr/>
          </a:p>
        </p:txBody>
      </p:sp>
      <p:cxnSp>
        <p:nvCxnSpPr>
          <p:cNvPr id="1709" name="Google Shape;1709;p32"/>
          <p:cNvCxnSpPr/>
          <p:nvPr/>
        </p:nvCxnSpPr>
        <p:spPr>
          <a:xfrm rot="10800000">
            <a:off x="6532850" y="4275800"/>
            <a:ext cx="24183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710" name="Google Shape;1710;p32"/>
          <p:cNvSpPr/>
          <p:nvPr/>
        </p:nvSpPr>
        <p:spPr>
          <a:xfrm>
            <a:off x="7409781" y="4104656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711" name="Google Shape;1711;p32"/>
          <p:cNvSpPr txBox="1"/>
          <p:nvPr/>
        </p:nvSpPr>
        <p:spPr>
          <a:xfrm>
            <a:off x="7598700" y="4395301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(4, </a:t>
            </a:r>
            <a:r>
              <a:rPr lang="en" b="1">
                <a:solidFill>
                  <a:srgbClr val="0000FF"/>
                </a:solidFill>
              </a:rPr>
              <a:t>2</a:t>
            </a:r>
            <a:r>
              <a:rPr lang="en"/>
              <a:t>)</a:t>
            </a:r>
            <a:endParaRPr/>
          </a:p>
        </p:txBody>
      </p:sp>
      <p:sp>
        <p:nvSpPr>
          <p:cNvPr id="1712" name="Google Shape;1712;p32"/>
          <p:cNvSpPr txBox="1"/>
          <p:nvPr/>
        </p:nvSpPr>
        <p:spPr>
          <a:xfrm>
            <a:off x="7564573" y="2282824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 b="1">
                <a:solidFill>
                  <a:srgbClr val="FF0000"/>
                </a:solidFill>
              </a:rPr>
              <a:t>4</a:t>
            </a:r>
            <a:r>
              <a:rPr lang="en"/>
              <a:t>, 5)</a:t>
            </a:r>
            <a:endParaRPr/>
          </a:p>
        </p:txBody>
      </p:sp>
      <p:cxnSp>
        <p:nvCxnSpPr>
          <p:cNvPr id="1713" name="Google Shape;1713;p32"/>
          <p:cNvCxnSpPr>
            <a:endCxn id="1710" idx="0"/>
          </p:cNvCxnSpPr>
          <p:nvPr/>
        </p:nvCxnSpPr>
        <p:spPr>
          <a:xfrm>
            <a:off x="7583931" y="2125556"/>
            <a:ext cx="0" cy="19791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714" name="Google Shape;1714;p32"/>
          <p:cNvSpPr/>
          <p:nvPr/>
        </p:nvSpPr>
        <p:spPr>
          <a:xfrm>
            <a:off x="7409781" y="2695656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1715" name="Google Shape;1715;p32"/>
          <p:cNvSpPr/>
          <p:nvPr/>
        </p:nvSpPr>
        <p:spPr>
          <a:xfrm>
            <a:off x="6881320" y="3634990"/>
            <a:ext cx="348300" cy="348300"/>
          </a:xfrm>
          <a:prstGeom prst="rect">
            <a:avLst/>
          </a:prstGeom>
          <a:solidFill>
            <a:srgbClr val="CCCCCC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716" name="Google Shape;1716;p32"/>
          <p:cNvSpPr txBox="1"/>
          <p:nvPr/>
        </p:nvSpPr>
        <p:spPr>
          <a:xfrm>
            <a:off x="6881325" y="3305375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(3, </a:t>
            </a:r>
            <a:r>
              <a:rPr lang="en" b="1">
                <a:solidFill>
                  <a:srgbClr val="0000FF"/>
                </a:solidFill>
              </a:rPr>
              <a:t>3</a:t>
            </a:r>
            <a:r>
              <a:rPr lang="en"/>
              <a:t>)</a:t>
            </a:r>
            <a:endParaRPr/>
          </a:p>
        </p:txBody>
      </p:sp>
      <p:sp>
        <p:nvSpPr>
          <p:cNvPr id="1717" name="Google Shape;1717;p32"/>
          <p:cNvSpPr/>
          <p:nvPr/>
        </p:nvSpPr>
        <p:spPr>
          <a:xfrm>
            <a:off x="5827720" y="2695657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1718" name="Google Shape;1718;p32"/>
          <p:cNvSpPr txBox="1"/>
          <p:nvPr/>
        </p:nvSpPr>
        <p:spPr>
          <a:xfrm>
            <a:off x="5398825" y="2336850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(1, </a:t>
            </a:r>
            <a:r>
              <a:rPr lang="en" b="1">
                <a:solidFill>
                  <a:srgbClr val="0000FF"/>
                </a:solidFill>
              </a:rPr>
              <a:t>5</a:t>
            </a:r>
            <a:r>
              <a:rPr lang="en"/>
              <a:t>)</a:t>
            </a:r>
            <a:endParaRPr/>
          </a:p>
        </p:txBody>
      </p:sp>
      <p:sp>
        <p:nvSpPr>
          <p:cNvPr id="1719" name="Google Shape;1719;p32"/>
          <p:cNvSpPr/>
          <p:nvPr/>
        </p:nvSpPr>
        <p:spPr>
          <a:xfrm>
            <a:off x="7408878" y="3165323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1720" name="Google Shape;1720;p32"/>
          <p:cNvSpPr txBox="1"/>
          <p:nvPr/>
        </p:nvSpPr>
        <p:spPr>
          <a:xfrm>
            <a:off x="7710598" y="3010996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(4, </a:t>
            </a:r>
            <a:r>
              <a:rPr lang="en" b="1">
                <a:solidFill>
                  <a:srgbClr val="0000FF"/>
                </a:solidFill>
              </a:rPr>
              <a:t>4</a:t>
            </a:r>
            <a:r>
              <a:rPr lang="en"/>
              <a:t>)</a:t>
            </a:r>
            <a:endParaRPr/>
          </a:p>
        </p:txBody>
      </p:sp>
      <p:sp>
        <p:nvSpPr>
          <p:cNvPr id="1721" name="Google Shape;1721;p32"/>
          <p:cNvSpPr txBox="1"/>
          <p:nvPr/>
        </p:nvSpPr>
        <p:spPr>
          <a:xfrm>
            <a:off x="2463695" y="1348907"/>
            <a:ext cx="6387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6.4</a:t>
            </a:r>
            <a:endParaRPr/>
          </a:p>
        </p:txBody>
      </p:sp>
      <p:sp>
        <p:nvSpPr>
          <p:cNvPr id="1722" name="Google Shape;1722;p32"/>
          <p:cNvSpPr txBox="1"/>
          <p:nvPr/>
        </p:nvSpPr>
        <p:spPr>
          <a:xfrm>
            <a:off x="3037970" y="2049531"/>
            <a:ext cx="6387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4.5</a:t>
            </a:r>
            <a:endParaRPr/>
          </a:p>
        </p:txBody>
      </p:sp>
      <p:cxnSp>
        <p:nvCxnSpPr>
          <p:cNvPr id="1723" name="Google Shape;1723;p32"/>
          <p:cNvCxnSpPr/>
          <p:nvPr/>
        </p:nvCxnSpPr>
        <p:spPr>
          <a:xfrm flipH="1">
            <a:off x="1854907" y="2089514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24" name="Google Shape;1724;p32"/>
          <p:cNvSpPr txBox="1"/>
          <p:nvPr/>
        </p:nvSpPr>
        <p:spPr>
          <a:xfrm>
            <a:off x="1810020" y="2785493"/>
            <a:ext cx="6387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pic>
        <p:nvPicPr>
          <p:cNvPr id="1725" name="Google Shape;172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1727" y="2115194"/>
            <a:ext cx="439051" cy="43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6" name="Google Shape;172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527" y="2124945"/>
            <a:ext cx="439051" cy="43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7" name="Google Shape;172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9875" y="1346125"/>
            <a:ext cx="439051" cy="43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2" name="Google Shape;1732;p33"/>
          <p:cNvSpPr/>
          <p:nvPr/>
        </p:nvSpPr>
        <p:spPr>
          <a:xfrm rot="10800000" flipH="1">
            <a:off x="6527000" y="2003900"/>
            <a:ext cx="1052100" cy="1815900"/>
          </a:xfrm>
          <a:prstGeom prst="rect">
            <a:avLst/>
          </a:prstGeom>
          <a:solidFill>
            <a:srgbClr val="0031FF">
              <a:alpha val="3923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3" name="Google Shape;1733;p33"/>
          <p:cNvSpPr/>
          <p:nvPr/>
        </p:nvSpPr>
        <p:spPr>
          <a:xfrm>
            <a:off x="5386400" y="2007400"/>
            <a:ext cx="3629100" cy="28947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34" name="Google Shape;1734;p33"/>
          <p:cNvCxnSpPr/>
          <p:nvPr/>
        </p:nvCxnSpPr>
        <p:spPr>
          <a:xfrm rot="10800000">
            <a:off x="397300" y="1873350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35" name="Google Shape;1735;p33"/>
          <p:cNvCxnSpPr/>
          <p:nvPr/>
        </p:nvCxnSpPr>
        <p:spPr>
          <a:xfrm rot="10800000">
            <a:off x="1741625" y="3332625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36" name="Google Shape;1736;p33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K-d Nearest Demo</a:t>
            </a:r>
            <a:endParaRPr/>
          </a:p>
        </p:txBody>
      </p:sp>
      <p:sp>
        <p:nvSpPr>
          <p:cNvPr id="1737" name="Google Shape;1737;p33"/>
          <p:cNvSpPr txBox="1">
            <a:spLocks noGrp="1"/>
          </p:cNvSpPr>
          <p:nvPr>
            <p:ph type="body" idx="1"/>
          </p:nvPr>
        </p:nvSpPr>
        <p:spPr>
          <a:xfrm>
            <a:off x="3781400" y="474150"/>
            <a:ext cx="4910100" cy="12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have the k-d tree shown.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 want to find nearest((0, 7)).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Can visually see the answer is (1, 5). 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Let’s do a proper k-d tree traversal.</a:t>
            </a:r>
            <a:endParaRPr/>
          </a:p>
        </p:txBody>
      </p:sp>
      <p:cxnSp>
        <p:nvCxnSpPr>
          <p:cNvPr id="1738" name="Google Shape;1738;p33"/>
          <p:cNvCxnSpPr/>
          <p:nvPr/>
        </p:nvCxnSpPr>
        <p:spPr>
          <a:xfrm rot="10800000">
            <a:off x="1847100" y="820813"/>
            <a:ext cx="0" cy="692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39" name="Google Shape;1739;p33"/>
          <p:cNvCxnSpPr>
            <a:endCxn id="1740" idx="0"/>
          </p:cNvCxnSpPr>
          <p:nvPr/>
        </p:nvCxnSpPr>
        <p:spPr>
          <a:xfrm flipH="1">
            <a:off x="960400" y="1369812"/>
            <a:ext cx="883500" cy="285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1" name="Google Shape;1741;p33"/>
          <p:cNvCxnSpPr/>
          <p:nvPr/>
        </p:nvCxnSpPr>
        <p:spPr>
          <a:xfrm>
            <a:off x="1843983" y="1369763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2" name="Google Shape;1742;p33"/>
          <p:cNvSpPr txBox="1"/>
          <p:nvPr/>
        </p:nvSpPr>
        <p:spPr>
          <a:xfrm>
            <a:off x="950713" y="125838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1743" name="Google Shape;1743;p33"/>
          <p:cNvSpPr txBox="1"/>
          <p:nvPr/>
        </p:nvSpPr>
        <p:spPr>
          <a:xfrm>
            <a:off x="2189578" y="1303636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cxnSp>
        <p:nvCxnSpPr>
          <p:cNvPr id="1744" name="Google Shape;1744;p33"/>
          <p:cNvCxnSpPr/>
          <p:nvPr/>
        </p:nvCxnSpPr>
        <p:spPr>
          <a:xfrm rot="10800000">
            <a:off x="1810025" y="1883150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5" name="Google Shape;1745;p33"/>
          <p:cNvCxnSpPr/>
          <p:nvPr/>
        </p:nvCxnSpPr>
        <p:spPr>
          <a:xfrm flipH="1">
            <a:off x="1854907" y="2089514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746" name="Google Shape;1746;p33"/>
          <p:cNvCxnSpPr/>
          <p:nvPr/>
        </p:nvCxnSpPr>
        <p:spPr>
          <a:xfrm>
            <a:off x="2373607" y="2089514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7" name="Google Shape;1747;p33"/>
          <p:cNvSpPr txBox="1"/>
          <p:nvPr/>
        </p:nvSpPr>
        <p:spPr>
          <a:xfrm>
            <a:off x="1856891" y="1988502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748" name="Google Shape;1748;p33"/>
          <p:cNvSpPr txBox="1"/>
          <p:nvPr/>
        </p:nvSpPr>
        <p:spPr>
          <a:xfrm>
            <a:off x="2606402" y="1988615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cxnSp>
        <p:nvCxnSpPr>
          <p:cNvPr id="1749" name="Google Shape;1749;p33"/>
          <p:cNvCxnSpPr/>
          <p:nvPr/>
        </p:nvCxnSpPr>
        <p:spPr>
          <a:xfrm rot="10800000">
            <a:off x="2889148" y="2265237"/>
            <a:ext cx="0" cy="692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0" name="Google Shape;1750;p33"/>
          <p:cNvCxnSpPr/>
          <p:nvPr/>
        </p:nvCxnSpPr>
        <p:spPr>
          <a:xfrm flipH="1">
            <a:off x="2367331" y="2814187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1" name="Google Shape;1751;p33"/>
          <p:cNvCxnSpPr>
            <a:endCxn id="1752" idx="0"/>
          </p:cNvCxnSpPr>
          <p:nvPr/>
        </p:nvCxnSpPr>
        <p:spPr>
          <a:xfrm>
            <a:off x="2896973" y="2814137"/>
            <a:ext cx="774600" cy="306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53" name="Google Shape;1753;p33"/>
          <p:cNvSpPr txBox="1"/>
          <p:nvPr/>
        </p:nvSpPr>
        <p:spPr>
          <a:xfrm>
            <a:off x="2358968" y="2701000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1754" name="Google Shape;1754;p33"/>
          <p:cNvSpPr txBox="1"/>
          <p:nvPr/>
        </p:nvSpPr>
        <p:spPr>
          <a:xfrm>
            <a:off x="3262701" y="270098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1755" name="Google Shape;1755;p33"/>
          <p:cNvSpPr/>
          <p:nvPr/>
        </p:nvSpPr>
        <p:spPr>
          <a:xfrm>
            <a:off x="1951950" y="1655700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(4, </a:t>
            </a:r>
            <a:r>
              <a:rPr lang="en" b="1">
                <a:solidFill>
                  <a:srgbClr val="0000FF"/>
                </a:solidFill>
              </a:rPr>
              <a:t>2</a:t>
            </a:r>
            <a:r>
              <a:rPr lang="en"/>
              <a:t>)</a:t>
            </a:r>
            <a:endParaRPr/>
          </a:p>
        </p:txBody>
      </p:sp>
      <p:sp>
        <p:nvSpPr>
          <p:cNvPr id="1756" name="Google Shape;1756;p33"/>
          <p:cNvSpPr/>
          <p:nvPr/>
        </p:nvSpPr>
        <p:spPr>
          <a:xfrm>
            <a:off x="1421250" y="934475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(</a:t>
            </a:r>
            <a:r>
              <a:rPr lang="en" b="1">
                <a:solidFill>
                  <a:srgbClr val="FF0000"/>
                </a:solidFill>
              </a:rPr>
              <a:t>2</a:t>
            </a:r>
            <a:r>
              <a:rPr lang="en"/>
              <a:t>, 3)</a:t>
            </a:r>
            <a:endParaRPr/>
          </a:p>
        </p:txBody>
      </p:sp>
      <p:sp>
        <p:nvSpPr>
          <p:cNvPr id="1757" name="Google Shape;1757;p33"/>
          <p:cNvSpPr/>
          <p:nvPr/>
        </p:nvSpPr>
        <p:spPr>
          <a:xfrm>
            <a:off x="2501650" y="2374363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(</a:t>
            </a:r>
            <a:r>
              <a:rPr lang="en" b="1">
                <a:solidFill>
                  <a:srgbClr val="FF0000"/>
                </a:solidFill>
              </a:rPr>
              <a:t>4</a:t>
            </a:r>
            <a:r>
              <a:rPr lang="en"/>
              <a:t>, 5)</a:t>
            </a:r>
            <a:endParaRPr/>
          </a:p>
        </p:txBody>
      </p:sp>
      <p:sp>
        <p:nvSpPr>
          <p:cNvPr id="1758" name="Google Shape;1758;p33"/>
          <p:cNvSpPr/>
          <p:nvPr/>
        </p:nvSpPr>
        <p:spPr>
          <a:xfrm>
            <a:off x="1878875" y="3114987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 (3, </a:t>
            </a:r>
            <a:r>
              <a:rPr lang="en" b="1">
                <a:solidFill>
                  <a:srgbClr val="0000FF"/>
                </a:solidFill>
              </a:rPr>
              <a:t>3</a:t>
            </a:r>
            <a:r>
              <a:rPr lang="en"/>
              <a:t>)</a:t>
            </a:r>
            <a:endParaRPr/>
          </a:p>
        </p:txBody>
      </p:sp>
      <p:cxnSp>
        <p:nvCxnSpPr>
          <p:cNvPr id="1759" name="Google Shape;1759;p33"/>
          <p:cNvCxnSpPr/>
          <p:nvPr/>
        </p:nvCxnSpPr>
        <p:spPr>
          <a:xfrm flipH="1">
            <a:off x="1759205" y="3551940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60" name="Google Shape;1760;p33"/>
          <p:cNvCxnSpPr/>
          <p:nvPr/>
        </p:nvCxnSpPr>
        <p:spPr>
          <a:xfrm>
            <a:off x="2277905" y="3551940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61" name="Google Shape;1761;p33"/>
          <p:cNvSpPr txBox="1"/>
          <p:nvPr/>
        </p:nvSpPr>
        <p:spPr>
          <a:xfrm>
            <a:off x="1761189" y="345092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762" name="Google Shape;1762;p33"/>
          <p:cNvSpPr txBox="1"/>
          <p:nvPr/>
        </p:nvSpPr>
        <p:spPr>
          <a:xfrm>
            <a:off x="2510700" y="345104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sp>
        <p:nvSpPr>
          <p:cNvPr id="1740" name="Google Shape;1740;p33"/>
          <p:cNvSpPr/>
          <p:nvPr/>
        </p:nvSpPr>
        <p:spPr>
          <a:xfrm>
            <a:off x="534550" y="1655712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(1, </a:t>
            </a:r>
            <a:r>
              <a:rPr lang="en" b="1">
                <a:solidFill>
                  <a:srgbClr val="0000FF"/>
                </a:solidFill>
              </a:rPr>
              <a:t>5</a:t>
            </a:r>
            <a:r>
              <a:rPr lang="en"/>
              <a:t>)</a:t>
            </a:r>
            <a:endParaRPr/>
          </a:p>
        </p:txBody>
      </p:sp>
      <p:cxnSp>
        <p:nvCxnSpPr>
          <p:cNvPr id="1763" name="Google Shape;1763;p33"/>
          <p:cNvCxnSpPr/>
          <p:nvPr/>
        </p:nvCxnSpPr>
        <p:spPr>
          <a:xfrm flipH="1">
            <a:off x="434357" y="2106063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64" name="Google Shape;1764;p33"/>
          <p:cNvCxnSpPr/>
          <p:nvPr/>
        </p:nvCxnSpPr>
        <p:spPr>
          <a:xfrm>
            <a:off x="953057" y="2106063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65" name="Google Shape;1765;p33"/>
          <p:cNvSpPr txBox="1"/>
          <p:nvPr/>
        </p:nvSpPr>
        <p:spPr>
          <a:xfrm>
            <a:off x="436341" y="200505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766" name="Google Shape;1766;p33"/>
          <p:cNvSpPr txBox="1"/>
          <p:nvPr/>
        </p:nvSpPr>
        <p:spPr>
          <a:xfrm>
            <a:off x="1185852" y="2005164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cxnSp>
        <p:nvCxnSpPr>
          <p:cNvPr id="1767" name="Google Shape;1767;p33"/>
          <p:cNvCxnSpPr/>
          <p:nvPr/>
        </p:nvCxnSpPr>
        <p:spPr>
          <a:xfrm rot="10800000">
            <a:off x="3108473" y="3338675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52" name="Google Shape;1752;p33"/>
          <p:cNvSpPr/>
          <p:nvPr/>
        </p:nvSpPr>
        <p:spPr>
          <a:xfrm>
            <a:off x="3245723" y="3121037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 (4, </a:t>
            </a:r>
            <a:r>
              <a:rPr lang="en" b="1">
                <a:solidFill>
                  <a:srgbClr val="0000FF"/>
                </a:solidFill>
              </a:rPr>
              <a:t>4</a:t>
            </a:r>
            <a:r>
              <a:rPr lang="en"/>
              <a:t>)</a:t>
            </a:r>
            <a:endParaRPr/>
          </a:p>
        </p:txBody>
      </p:sp>
      <p:cxnSp>
        <p:nvCxnSpPr>
          <p:cNvPr id="1768" name="Google Shape;1768;p33"/>
          <p:cNvCxnSpPr/>
          <p:nvPr/>
        </p:nvCxnSpPr>
        <p:spPr>
          <a:xfrm flipH="1">
            <a:off x="3126053" y="3557990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69" name="Google Shape;1769;p33"/>
          <p:cNvCxnSpPr/>
          <p:nvPr/>
        </p:nvCxnSpPr>
        <p:spPr>
          <a:xfrm>
            <a:off x="3644753" y="3557990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70" name="Google Shape;1770;p33"/>
          <p:cNvSpPr txBox="1"/>
          <p:nvPr/>
        </p:nvSpPr>
        <p:spPr>
          <a:xfrm>
            <a:off x="3128038" y="345697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771" name="Google Shape;1771;p33"/>
          <p:cNvSpPr txBox="1"/>
          <p:nvPr/>
        </p:nvSpPr>
        <p:spPr>
          <a:xfrm>
            <a:off x="3877548" y="345709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sp>
        <p:nvSpPr>
          <p:cNvPr id="1772" name="Google Shape;1772;p33"/>
          <p:cNvSpPr txBox="1">
            <a:spLocks noGrp="1"/>
          </p:cNvSpPr>
          <p:nvPr>
            <p:ph type="body" idx="1"/>
          </p:nvPr>
        </p:nvSpPr>
        <p:spPr>
          <a:xfrm>
            <a:off x="243000" y="3655400"/>
            <a:ext cx="4764000" cy="12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nearest(D, (0, 7))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dist(D) is sqrt(9+16) = 5, not better.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Now need to explore children. Which side is the “good” side? </a:t>
            </a:r>
            <a:r>
              <a:rPr lang="en">
                <a:solidFill>
                  <a:srgbClr val="0000FF"/>
                </a:solidFill>
              </a:rPr>
              <a:t>D.up</a:t>
            </a:r>
            <a:r>
              <a:rPr lang="en"/>
              <a:t>!</a:t>
            </a:r>
            <a:endParaRPr/>
          </a:p>
        </p:txBody>
      </p:sp>
      <p:sp>
        <p:nvSpPr>
          <p:cNvPr id="1773" name="Google Shape;1773;p33"/>
          <p:cNvSpPr txBox="1"/>
          <p:nvPr/>
        </p:nvSpPr>
        <p:spPr>
          <a:xfrm>
            <a:off x="1878875" y="624002"/>
            <a:ext cx="6387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4.5</a:t>
            </a:r>
            <a:endParaRPr/>
          </a:p>
        </p:txBody>
      </p:sp>
      <p:pic>
        <p:nvPicPr>
          <p:cNvPr id="1774" name="Google Shape;177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4470" y="2063976"/>
            <a:ext cx="131651" cy="131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75" name="Google Shape;1775;p33"/>
          <p:cNvCxnSpPr>
            <a:endCxn id="1774" idx="2"/>
          </p:cNvCxnSpPr>
          <p:nvPr/>
        </p:nvCxnSpPr>
        <p:spPr>
          <a:xfrm rot="10800000" flipH="1">
            <a:off x="5070495" y="2195627"/>
            <a:ext cx="559800" cy="22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76" name="Google Shape;1776;p33"/>
          <p:cNvSpPr txBox="1"/>
          <p:nvPr/>
        </p:nvSpPr>
        <p:spPr>
          <a:xfrm>
            <a:off x="4496875" y="2275525"/>
            <a:ext cx="7215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(0, 7)</a:t>
            </a:r>
            <a:endParaRPr/>
          </a:p>
        </p:txBody>
      </p:sp>
      <p:sp>
        <p:nvSpPr>
          <p:cNvPr id="1777" name="Google Shape;1777;p33"/>
          <p:cNvSpPr txBox="1"/>
          <p:nvPr/>
        </p:nvSpPr>
        <p:spPr>
          <a:xfrm>
            <a:off x="458350" y="1345127"/>
            <a:ext cx="6387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2.2</a:t>
            </a:r>
            <a:endParaRPr/>
          </a:p>
        </p:txBody>
      </p:sp>
      <p:sp>
        <p:nvSpPr>
          <p:cNvPr id="1778" name="Google Shape;1778;p33"/>
          <p:cNvSpPr txBox="1"/>
          <p:nvPr/>
        </p:nvSpPr>
        <p:spPr>
          <a:xfrm>
            <a:off x="63375" y="2925225"/>
            <a:ext cx="1223700" cy="6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best: E, 2.2</a:t>
            </a:r>
            <a:endParaRPr/>
          </a:p>
        </p:txBody>
      </p:sp>
      <p:cxnSp>
        <p:nvCxnSpPr>
          <p:cNvPr id="1779" name="Google Shape;1779;p33"/>
          <p:cNvCxnSpPr/>
          <p:nvPr/>
        </p:nvCxnSpPr>
        <p:spPr>
          <a:xfrm rot="10800000">
            <a:off x="7588925" y="3334849"/>
            <a:ext cx="13281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780" name="Google Shape;1780;p33"/>
          <p:cNvCxnSpPr/>
          <p:nvPr/>
        </p:nvCxnSpPr>
        <p:spPr>
          <a:xfrm>
            <a:off x="5475025" y="2861950"/>
            <a:ext cx="10521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781" name="Google Shape;1781;p33"/>
          <p:cNvCxnSpPr/>
          <p:nvPr/>
        </p:nvCxnSpPr>
        <p:spPr>
          <a:xfrm rot="10800000">
            <a:off x="6495250" y="3819800"/>
            <a:ext cx="10908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2" name="Google Shape;1782;p33"/>
          <p:cNvCxnSpPr/>
          <p:nvPr/>
        </p:nvCxnSpPr>
        <p:spPr>
          <a:xfrm>
            <a:off x="6527000" y="2081225"/>
            <a:ext cx="0" cy="27699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783" name="Google Shape;1783;p33"/>
          <p:cNvSpPr/>
          <p:nvPr/>
        </p:nvSpPr>
        <p:spPr>
          <a:xfrm>
            <a:off x="6345706" y="3635856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784" name="Google Shape;1784;p33"/>
          <p:cNvSpPr txBox="1"/>
          <p:nvPr/>
        </p:nvSpPr>
        <p:spPr>
          <a:xfrm>
            <a:off x="6552825" y="3906501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 b="1">
                <a:solidFill>
                  <a:srgbClr val="FF0000"/>
                </a:solidFill>
              </a:rPr>
              <a:t>2</a:t>
            </a:r>
            <a:r>
              <a:rPr lang="en"/>
              <a:t>, 3)</a:t>
            </a:r>
            <a:endParaRPr/>
          </a:p>
        </p:txBody>
      </p:sp>
      <p:cxnSp>
        <p:nvCxnSpPr>
          <p:cNvPr id="1785" name="Google Shape;1785;p33"/>
          <p:cNvCxnSpPr/>
          <p:nvPr/>
        </p:nvCxnSpPr>
        <p:spPr>
          <a:xfrm rot="10800000">
            <a:off x="6532850" y="4275800"/>
            <a:ext cx="24183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786" name="Google Shape;1786;p33"/>
          <p:cNvSpPr/>
          <p:nvPr/>
        </p:nvSpPr>
        <p:spPr>
          <a:xfrm>
            <a:off x="7409781" y="4104656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787" name="Google Shape;1787;p33"/>
          <p:cNvSpPr txBox="1"/>
          <p:nvPr/>
        </p:nvSpPr>
        <p:spPr>
          <a:xfrm>
            <a:off x="7598700" y="4395301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(4, </a:t>
            </a:r>
            <a:r>
              <a:rPr lang="en" b="1">
                <a:solidFill>
                  <a:srgbClr val="0000FF"/>
                </a:solidFill>
              </a:rPr>
              <a:t>2</a:t>
            </a:r>
            <a:r>
              <a:rPr lang="en"/>
              <a:t>)</a:t>
            </a:r>
            <a:endParaRPr/>
          </a:p>
        </p:txBody>
      </p:sp>
      <p:sp>
        <p:nvSpPr>
          <p:cNvPr id="1788" name="Google Shape;1788;p33"/>
          <p:cNvSpPr txBox="1"/>
          <p:nvPr/>
        </p:nvSpPr>
        <p:spPr>
          <a:xfrm>
            <a:off x="7564573" y="2282824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 b="1">
                <a:solidFill>
                  <a:srgbClr val="FF0000"/>
                </a:solidFill>
              </a:rPr>
              <a:t>4</a:t>
            </a:r>
            <a:r>
              <a:rPr lang="en"/>
              <a:t>, 5)</a:t>
            </a:r>
            <a:endParaRPr/>
          </a:p>
        </p:txBody>
      </p:sp>
      <p:cxnSp>
        <p:nvCxnSpPr>
          <p:cNvPr id="1789" name="Google Shape;1789;p33"/>
          <p:cNvCxnSpPr>
            <a:endCxn id="1786" idx="0"/>
          </p:cNvCxnSpPr>
          <p:nvPr/>
        </p:nvCxnSpPr>
        <p:spPr>
          <a:xfrm>
            <a:off x="7583931" y="2125556"/>
            <a:ext cx="0" cy="19791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790" name="Google Shape;1790;p33"/>
          <p:cNvSpPr/>
          <p:nvPr/>
        </p:nvSpPr>
        <p:spPr>
          <a:xfrm>
            <a:off x="7409781" y="2695656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1791" name="Google Shape;1791;p33"/>
          <p:cNvSpPr/>
          <p:nvPr/>
        </p:nvSpPr>
        <p:spPr>
          <a:xfrm>
            <a:off x="6881320" y="3634990"/>
            <a:ext cx="348300" cy="348300"/>
          </a:xfrm>
          <a:prstGeom prst="rect">
            <a:avLst/>
          </a:prstGeom>
          <a:solidFill>
            <a:srgbClr val="CCCCCC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792" name="Google Shape;1792;p33"/>
          <p:cNvSpPr txBox="1"/>
          <p:nvPr/>
        </p:nvSpPr>
        <p:spPr>
          <a:xfrm>
            <a:off x="6881325" y="3305375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(3, </a:t>
            </a:r>
            <a:r>
              <a:rPr lang="en" b="1">
                <a:solidFill>
                  <a:srgbClr val="0000FF"/>
                </a:solidFill>
              </a:rPr>
              <a:t>3</a:t>
            </a:r>
            <a:r>
              <a:rPr lang="en"/>
              <a:t>)</a:t>
            </a:r>
            <a:endParaRPr/>
          </a:p>
        </p:txBody>
      </p:sp>
      <p:sp>
        <p:nvSpPr>
          <p:cNvPr id="1793" name="Google Shape;1793;p33"/>
          <p:cNvSpPr/>
          <p:nvPr/>
        </p:nvSpPr>
        <p:spPr>
          <a:xfrm>
            <a:off x="5827720" y="2695657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1794" name="Google Shape;1794;p33"/>
          <p:cNvSpPr txBox="1"/>
          <p:nvPr/>
        </p:nvSpPr>
        <p:spPr>
          <a:xfrm>
            <a:off x="5398825" y="2336850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(1, </a:t>
            </a:r>
            <a:r>
              <a:rPr lang="en" b="1">
                <a:solidFill>
                  <a:srgbClr val="0000FF"/>
                </a:solidFill>
              </a:rPr>
              <a:t>5</a:t>
            </a:r>
            <a:r>
              <a:rPr lang="en"/>
              <a:t>)</a:t>
            </a:r>
            <a:endParaRPr/>
          </a:p>
        </p:txBody>
      </p:sp>
      <p:sp>
        <p:nvSpPr>
          <p:cNvPr id="1795" name="Google Shape;1795;p33"/>
          <p:cNvSpPr/>
          <p:nvPr/>
        </p:nvSpPr>
        <p:spPr>
          <a:xfrm>
            <a:off x="7408878" y="3165323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1796" name="Google Shape;1796;p33"/>
          <p:cNvSpPr txBox="1"/>
          <p:nvPr/>
        </p:nvSpPr>
        <p:spPr>
          <a:xfrm>
            <a:off x="7710598" y="3010996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(4, </a:t>
            </a:r>
            <a:r>
              <a:rPr lang="en" b="1">
                <a:solidFill>
                  <a:srgbClr val="0000FF"/>
                </a:solidFill>
              </a:rPr>
              <a:t>4</a:t>
            </a:r>
            <a:r>
              <a:rPr lang="en"/>
              <a:t>)</a:t>
            </a:r>
            <a:endParaRPr/>
          </a:p>
        </p:txBody>
      </p:sp>
      <p:sp>
        <p:nvSpPr>
          <p:cNvPr id="1797" name="Google Shape;1797;p33"/>
          <p:cNvSpPr txBox="1"/>
          <p:nvPr/>
        </p:nvSpPr>
        <p:spPr>
          <a:xfrm>
            <a:off x="2463695" y="1348907"/>
            <a:ext cx="6387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6.4</a:t>
            </a:r>
            <a:endParaRPr/>
          </a:p>
        </p:txBody>
      </p:sp>
      <p:sp>
        <p:nvSpPr>
          <p:cNvPr id="1798" name="Google Shape;1798;p33"/>
          <p:cNvSpPr txBox="1"/>
          <p:nvPr/>
        </p:nvSpPr>
        <p:spPr>
          <a:xfrm>
            <a:off x="3037970" y="2049531"/>
            <a:ext cx="6387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4.5</a:t>
            </a:r>
            <a:endParaRPr/>
          </a:p>
        </p:txBody>
      </p:sp>
      <p:cxnSp>
        <p:nvCxnSpPr>
          <p:cNvPr id="1799" name="Google Shape;1799;p33"/>
          <p:cNvCxnSpPr/>
          <p:nvPr/>
        </p:nvCxnSpPr>
        <p:spPr>
          <a:xfrm flipH="1">
            <a:off x="1854907" y="2089514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0" name="Google Shape;1800;p33"/>
          <p:cNvSpPr txBox="1"/>
          <p:nvPr/>
        </p:nvSpPr>
        <p:spPr>
          <a:xfrm>
            <a:off x="1810020" y="2785493"/>
            <a:ext cx="6387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pic>
        <p:nvPicPr>
          <p:cNvPr id="1801" name="Google Shape;180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1727" y="2115194"/>
            <a:ext cx="439051" cy="43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2" name="Google Shape;180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527" y="2124945"/>
            <a:ext cx="439051" cy="43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3" name="Google Shape;180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9875" y="1346125"/>
            <a:ext cx="439051" cy="43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" name="Google Shape;1808;p34"/>
          <p:cNvSpPr/>
          <p:nvPr/>
        </p:nvSpPr>
        <p:spPr>
          <a:xfrm>
            <a:off x="5386400" y="2007400"/>
            <a:ext cx="3629100" cy="28947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09" name="Google Shape;1809;p34"/>
          <p:cNvCxnSpPr/>
          <p:nvPr/>
        </p:nvCxnSpPr>
        <p:spPr>
          <a:xfrm rot="10800000">
            <a:off x="397300" y="1873350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0" name="Google Shape;1810;p34"/>
          <p:cNvCxnSpPr/>
          <p:nvPr/>
        </p:nvCxnSpPr>
        <p:spPr>
          <a:xfrm rot="10800000">
            <a:off x="1741625" y="3332625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11" name="Google Shape;1811;p34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K-d Nearest Demo</a:t>
            </a:r>
            <a:endParaRPr/>
          </a:p>
        </p:txBody>
      </p:sp>
      <p:sp>
        <p:nvSpPr>
          <p:cNvPr id="1812" name="Google Shape;1812;p34"/>
          <p:cNvSpPr txBox="1">
            <a:spLocks noGrp="1"/>
          </p:cNvSpPr>
          <p:nvPr>
            <p:ph type="body" idx="1"/>
          </p:nvPr>
        </p:nvSpPr>
        <p:spPr>
          <a:xfrm>
            <a:off x="3781400" y="474150"/>
            <a:ext cx="4910100" cy="12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have the k-d tree shown.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 want to find nearest((0, 7)).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Can visually see the answer is (1, 5). 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Let’s do a proper k-d tree traversal.</a:t>
            </a:r>
            <a:endParaRPr/>
          </a:p>
        </p:txBody>
      </p:sp>
      <p:cxnSp>
        <p:nvCxnSpPr>
          <p:cNvPr id="1813" name="Google Shape;1813;p34"/>
          <p:cNvCxnSpPr/>
          <p:nvPr/>
        </p:nvCxnSpPr>
        <p:spPr>
          <a:xfrm rot="10800000">
            <a:off x="1847100" y="820813"/>
            <a:ext cx="0" cy="692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4" name="Google Shape;1814;p34"/>
          <p:cNvCxnSpPr>
            <a:endCxn id="1815" idx="0"/>
          </p:cNvCxnSpPr>
          <p:nvPr/>
        </p:nvCxnSpPr>
        <p:spPr>
          <a:xfrm flipH="1">
            <a:off x="960400" y="1369812"/>
            <a:ext cx="883500" cy="285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6" name="Google Shape;1816;p34"/>
          <p:cNvCxnSpPr/>
          <p:nvPr/>
        </p:nvCxnSpPr>
        <p:spPr>
          <a:xfrm>
            <a:off x="1843983" y="1369763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17" name="Google Shape;1817;p34"/>
          <p:cNvSpPr txBox="1"/>
          <p:nvPr/>
        </p:nvSpPr>
        <p:spPr>
          <a:xfrm>
            <a:off x="950713" y="125838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1818" name="Google Shape;1818;p34"/>
          <p:cNvSpPr txBox="1"/>
          <p:nvPr/>
        </p:nvSpPr>
        <p:spPr>
          <a:xfrm>
            <a:off x="2189578" y="1303636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cxnSp>
        <p:nvCxnSpPr>
          <p:cNvPr id="1819" name="Google Shape;1819;p34"/>
          <p:cNvCxnSpPr/>
          <p:nvPr/>
        </p:nvCxnSpPr>
        <p:spPr>
          <a:xfrm rot="10800000">
            <a:off x="1810025" y="1883150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0" name="Google Shape;1820;p34"/>
          <p:cNvCxnSpPr/>
          <p:nvPr/>
        </p:nvCxnSpPr>
        <p:spPr>
          <a:xfrm flipH="1">
            <a:off x="1854907" y="2089514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821" name="Google Shape;1821;p34"/>
          <p:cNvCxnSpPr/>
          <p:nvPr/>
        </p:nvCxnSpPr>
        <p:spPr>
          <a:xfrm>
            <a:off x="2373607" y="2089514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22" name="Google Shape;1822;p34"/>
          <p:cNvSpPr txBox="1"/>
          <p:nvPr/>
        </p:nvSpPr>
        <p:spPr>
          <a:xfrm>
            <a:off x="1856891" y="1988502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823" name="Google Shape;1823;p34"/>
          <p:cNvSpPr txBox="1"/>
          <p:nvPr/>
        </p:nvSpPr>
        <p:spPr>
          <a:xfrm>
            <a:off x="2606402" y="1988615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cxnSp>
        <p:nvCxnSpPr>
          <p:cNvPr id="1824" name="Google Shape;1824;p34"/>
          <p:cNvCxnSpPr/>
          <p:nvPr/>
        </p:nvCxnSpPr>
        <p:spPr>
          <a:xfrm rot="10800000">
            <a:off x="2889148" y="2265237"/>
            <a:ext cx="0" cy="692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5" name="Google Shape;1825;p34"/>
          <p:cNvCxnSpPr/>
          <p:nvPr/>
        </p:nvCxnSpPr>
        <p:spPr>
          <a:xfrm flipH="1">
            <a:off x="2367331" y="2814187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6" name="Google Shape;1826;p34"/>
          <p:cNvCxnSpPr>
            <a:endCxn id="1827" idx="0"/>
          </p:cNvCxnSpPr>
          <p:nvPr/>
        </p:nvCxnSpPr>
        <p:spPr>
          <a:xfrm>
            <a:off x="2896973" y="2814137"/>
            <a:ext cx="774600" cy="306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28" name="Google Shape;1828;p34"/>
          <p:cNvSpPr txBox="1"/>
          <p:nvPr/>
        </p:nvSpPr>
        <p:spPr>
          <a:xfrm>
            <a:off x="2358968" y="2701000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1829" name="Google Shape;1829;p34"/>
          <p:cNvSpPr txBox="1"/>
          <p:nvPr/>
        </p:nvSpPr>
        <p:spPr>
          <a:xfrm>
            <a:off x="3262701" y="270098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1830" name="Google Shape;1830;p34"/>
          <p:cNvSpPr/>
          <p:nvPr/>
        </p:nvSpPr>
        <p:spPr>
          <a:xfrm>
            <a:off x="1951950" y="1655700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(4, </a:t>
            </a:r>
            <a:r>
              <a:rPr lang="en" b="1">
                <a:solidFill>
                  <a:srgbClr val="0000FF"/>
                </a:solidFill>
              </a:rPr>
              <a:t>2</a:t>
            </a:r>
            <a:r>
              <a:rPr lang="en"/>
              <a:t>)</a:t>
            </a:r>
            <a:endParaRPr/>
          </a:p>
        </p:txBody>
      </p:sp>
      <p:sp>
        <p:nvSpPr>
          <p:cNvPr id="1831" name="Google Shape;1831;p34"/>
          <p:cNvSpPr/>
          <p:nvPr/>
        </p:nvSpPr>
        <p:spPr>
          <a:xfrm>
            <a:off x="1421250" y="934475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(</a:t>
            </a:r>
            <a:r>
              <a:rPr lang="en" b="1">
                <a:solidFill>
                  <a:srgbClr val="FF0000"/>
                </a:solidFill>
              </a:rPr>
              <a:t>2</a:t>
            </a:r>
            <a:r>
              <a:rPr lang="en"/>
              <a:t>, 3)</a:t>
            </a:r>
            <a:endParaRPr/>
          </a:p>
        </p:txBody>
      </p:sp>
      <p:sp>
        <p:nvSpPr>
          <p:cNvPr id="1832" name="Google Shape;1832;p34"/>
          <p:cNvSpPr/>
          <p:nvPr/>
        </p:nvSpPr>
        <p:spPr>
          <a:xfrm>
            <a:off x="2501650" y="2374363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(</a:t>
            </a:r>
            <a:r>
              <a:rPr lang="en" b="1">
                <a:solidFill>
                  <a:srgbClr val="FF0000"/>
                </a:solidFill>
              </a:rPr>
              <a:t>4</a:t>
            </a:r>
            <a:r>
              <a:rPr lang="en"/>
              <a:t>, 5)</a:t>
            </a:r>
            <a:endParaRPr/>
          </a:p>
        </p:txBody>
      </p:sp>
      <p:sp>
        <p:nvSpPr>
          <p:cNvPr id="1833" name="Google Shape;1833;p34"/>
          <p:cNvSpPr/>
          <p:nvPr/>
        </p:nvSpPr>
        <p:spPr>
          <a:xfrm>
            <a:off x="1878875" y="3114987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 (3,</a:t>
            </a:r>
            <a:r>
              <a:rPr lang="en" b="1"/>
              <a:t> </a:t>
            </a:r>
            <a:r>
              <a:rPr lang="en" b="1">
                <a:solidFill>
                  <a:srgbClr val="0000FF"/>
                </a:solidFill>
              </a:rPr>
              <a:t>3</a:t>
            </a:r>
            <a:r>
              <a:rPr lang="en"/>
              <a:t>)</a:t>
            </a:r>
            <a:endParaRPr/>
          </a:p>
        </p:txBody>
      </p:sp>
      <p:cxnSp>
        <p:nvCxnSpPr>
          <p:cNvPr id="1834" name="Google Shape;1834;p34"/>
          <p:cNvCxnSpPr/>
          <p:nvPr/>
        </p:nvCxnSpPr>
        <p:spPr>
          <a:xfrm flipH="1">
            <a:off x="1759205" y="3551940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5" name="Google Shape;1835;p34"/>
          <p:cNvCxnSpPr/>
          <p:nvPr/>
        </p:nvCxnSpPr>
        <p:spPr>
          <a:xfrm>
            <a:off x="2277905" y="3551940"/>
            <a:ext cx="500100" cy="282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36" name="Google Shape;1836;p34"/>
          <p:cNvSpPr txBox="1"/>
          <p:nvPr/>
        </p:nvSpPr>
        <p:spPr>
          <a:xfrm>
            <a:off x="1761189" y="345092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837" name="Google Shape;1837;p34"/>
          <p:cNvSpPr txBox="1"/>
          <p:nvPr/>
        </p:nvSpPr>
        <p:spPr>
          <a:xfrm>
            <a:off x="2510700" y="345104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sp>
        <p:nvSpPr>
          <p:cNvPr id="1815" name="Google Shape;1815;p34"/>
          <p:cNvSpPr/>
          <p:nvPr/>
        </p:nvSpPr>
        <p:spPr>
          <a:xfrm>
            <a:off x="534550" y="1655712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(1, </a:t>
            </a:r>
            <a:r>
              <a:rPr lang="en" b="1">
                <a:solidFill>
                  <a:srgbClr val="0000FF"/>
                </a:solidFill>
              </a:rPr>
              <a:t>5</a:t>
            </a:r>
            <a:r>
              <a:rPr lang="en"/>
              <a:t>)</a:t>
            </a:r>
            <a:endParaRPr/>
          </a:p>
        </p:txBody>
      </p:sp>
      <p:cxnSp>
        <p:nvCxnSpPr>
          <p:cNvPr id="1838" name="Google Shape;1838;p34"/>
          <p:cNvCxnSpPr/>
          <p:nvPr/>
        </p:nvCxnSpPr>
        <p:spPr>
          <a:xfrm flipH="1">
            <a:off x="434357" y="2106063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9" name="Google Shape;1839;p34"/>
          <p:cNvCxnSpPr/>
          <p:nvPr/>
        </p:nvCxnSpPr>
        <p:spPr>
          <a:xfrm>
            <a:off x="953057" y="2106063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40" name="Google Shape;1840;p34"/>
          <p:cNvSpPr txBox="1"/>
          <p:nvPr/>
        </p:nvSpPr>
        <p:spPr>
          <a:xfrm>
            <a:off x="436341" y="200505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841" name="Google Shape;1841;p34"/>
          <p:cNvSpPr txBox="1"/>
          <p:nvPr/>
        </p:nvSpPr>
        <p:spPr>
          <a:xfrm>
            <a:off x="1185852" y="2005164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cxnSp>
        <p:nvCxnSpPr>
          <p:cNvPr id="1842" name="Google Shape;1842;p34"/>
          <p:cNvCxnSpPr/>
          <p:nvPr/>
        </p:nvCxnSpPr>
        <p:spPr>
          <a:xfrm rot="10800000">
            <a:off x="3108473" y="3338675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27" name="Google Shape;1827;p34"/>
          <p:cNvSpPr/>
          <p:nvPr/>
        </p:nvSpPr>
        <p:spPr>
          <a:xfrm>
            <a:off x="3245723" y="3121037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 (4, </a:t>
            </a:r>
            <a:r>
              <a:rPr lang="en" b="1">
                <a:solidFill>
                  <a:srgbClr val="0000FF"/>
                </a:solidFill>
              </a:rPr>
              <a:t>4</a:t>
            </a:r>
            <a:r>
              <a:rPr lang="en"/>
              <a:t>)</a:t>
            </a:r>
            <a:endParaRPr/>
          </a:p>
        </p:txBody>
      </p:sp>
      <p:cxnSp>
        <p:nvCxnSpPr>
          <p:cNvPr id="1843" name="Google Shape;1843;p34"/>
          <p:cNvCxnSpPr/>
          <p:nvPr/>
        </p:nvCxnSpPr>
        <p:spPr>
          <a:xfrm flipH="1">
            <a:off x="3126053" y="3557990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44" name="Google Shape;1844;p34"/>
          <p:cNvCxnSpPr/>
          <p:nvPr/>
        </p:nvCxnSpPr>
        <p:spPr>
          <a:xfrm>
            <a:off x="3644753" y="3557990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45" name="Google Shape;1845;p34"/>
          <p:cNvSpPr txBox="1"/>
          <p:nvPr/>
        </p:nvSpPr>
        <p:spPr>
          <a:xfrm>
            <a:off x="3128038" y="345697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846" name="Google Shape;1846;p34"/>
          <p:cNvSpPr txBox="1"/>
          <p:nvPr/>
        </p:nvSpPr>
        <p:spPr>
          <a:xfrm>
            <a:off x="3877548" y="345709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sp>
        <p:nvSpPr>
          <p:cNvPr id="1847" name="Google Shape;1847;p34"/>
          <p:cNvSpPr txBox="1">
            <a:spLocks noGrp="1"/>
          </p:cNvSpPr>
          <p:nvPr>
            <p:ph type="body" idx="1"/>
          </p:nvPr>
        </p:nvSpPr>
        <p:spPr>
          <a:xfrm>
            <a:off x="243000" y="3655400"/>
            <a:ext cx="8443800" cy="12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nearest(null, (0, 7))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/>
              <a:t>This node is null. Return.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848" name="Google Shape;1848;p34"/>
          <p:cNvSpPr txBox="1"/>
          <p:nvPr/>
        </p:nvSpPr>
        <p:spPr>
          <a:xfrm>
            <a:off x="1878875" y="624002"/>
            <a:ext cx="6387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4.5</a:t>
            </a:r>
            <a:endParaRPr/>
          </a:p>
        </p:txBody>
      </p:sp>
      <p:pic>
        <p:nvPicPr>
          <p:cNvPr id="1849" name="Google Shape;184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4470" y="2063976"/>
            <a:ext cx="131651" cy="131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50" name="Google Shape;1850;p34"/>
          <p:cNvCxnSpPr>
            <a:endCxn id="1849" idx="2"/>
          </p:cNvCxnSpPr>
          <p:nvPr/>
        </p:nvCxnSpPr>
        <p:spPr>
          <a:xfrm rot="10800000" flipH="1">
            <a:off x="5070495" y="2195627"/>
            <a:ext cx="559800" cy="22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51" name="Google Shape;1851;p34"/>
          <p:cNvSpPr txBox="1"/>
          <p:nvPr/>
        </p:nvSpPr>
        <p:spPr>
          <a:xfrm>
            <a:off x="4496875" y="2275525"/>
            <a:ext cx="7215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(0, 7)</a:t>
            </a:r>
            <a:endParaRPr/>
          </a:p>
        </p:txBody>
      </p:sp>
      <p:sp>
        <p:nvSpPr>
          <p:cNvPr id="1852" name="Google Shape;1852;p34"/>
          <p:cNvSpPr txBox="1"/>
          <p:nvPr/>
        </p:nvSpPr>
        <p:spPr>
          <a:xfrm>
            <a:off x="458350" y="1345127"/>
            <a:ext cx="6387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2.2</a:t>
            </a:r>
            <a:endParaRPr/>
          </a:p>
        </p:txBody>
      </p:sp>
      <p:sp>
        <p:nvSpPr>
          <p:cNvPr id="1853" name="Google Shape;1853;p34"/>
          <p:cNvSpPr txBox="1"/>
          <p:nvPr/>
        </p:nvSpPr>
        <p:spPr>
          <a:xfrm>
            <a:off x="63375" y="2925225"/>
            <a:ext cx="1223700" cy="6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best: E, 2.2</a:t>
            </a:r>
            <a:endParaRPr/>
          </a:p>
        </p:txBody>
      </p:sp>
      <p:cxnSp>
        <p:nvCxnSpPr>
          <p:cNvPr id="1854" name="Google Shape;1854;p34"/>
          <p:cNvCxnSpPr/>
          <p:nvPr/>
        </p:nvCxnSpPr>
        <p:spPr>
          <a:xfrm rot="10800000">
            <a:off x="7588925" y="3334849"/>
            <a:ext cx="13281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855" name="Google Shape;1855;p34"/>
          <p:cNvCxnSpPr/>
          <p:nvPr/>
        </p:nvCxnSpPr>
        <p:spPr>
          <a:xfrm>
            <a:off x="5475025" y="2861950"/>
            <a:ext cx="10521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856" name="Google Shape;1856;p34"/>
          <p:cNvCxnSpPr/>
          <p:nvPr/>
        </p:nvCxnSpPr>
        <p:spPr>
          <a:xfrm rot="10800000">
            <a:off x="6495250" y="3819800"/>
            <a:ext cx="10908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57" name="Google Shape;1857;p34"/>
          <p:cNvCxnSpPr/>
          <p:nvPr/>
        </p:nvCxnSpPr>
        <p:spPr>
          <a:xfrm>
            <a:off x="6527000" y="2081225"/>
            <a:ext cx="0" cy="27699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858" name="Google Shape;1858;p34"/>
          <p:cNvSpPr/>
          <p:nvPr/>
        </p:nvSpPr>
        <p:spPr>
          <a:xfrm>
            <a:off x="6345706" y="3635856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859" name="Google Shape;1859;p34"/>
          <p:cNvSpPr txBox="1"/>
          <p:nvPr/>
        </p:nvSpPr>
        <p:spPr>
          <a:xfrm>
            <a:off x="6552825" y="3906501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 b="1">
                <a:solidFill>
                  <a:srgbClr val="FF0000"/>
                </a:solidFill>
              </a:rPr>
              <a:t>2</a:t>
            </a:r>
            <a:r>
              <a:rPr lang="en"/>
              <a:t>, 3)</a:t>
            </a:r>
            <a:endParaRPr/>
          </a:p>
        </p:txBody>
      </p:sp>
      <p:cxnSp>
        <p:nvCxnSpPr>
          <p:cNvPr id="1860" name="Google Shape;1860;p34"/>
          <p:cNvCxnSpPr/>
          <p:nvPr/>
        </p:nvCxnSpPr>
        <p:spPr>
          <a:xfrm rot="10800000">
            <a:off x="6532850" y="4275800"/>
            <a:ext cx="24183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861" name="Google Shape;1861;p34"/>
          <p:cNvSpPr/>
          <p:nvPr/>
        </p:nvSpPr>
        <p:spPr>
          <a:xfrm>
            <a:off x="7409781" y="4104656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862" name="Google Shape;1862;p34"/>
          <p:cNvSpPr txBox="1"/>
          <p:nvPr/>
        </p:nvSpPr>
        <p:spPr>
          <a:xfrm>
            <a:off x="7598700" y="4395301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(4, </a:t>
            </a:r>
            <a:r>
              <a:rPr lang="en" b="1">
                <a:solidFill>
                  <a:srgbClr val="0000FF"/>
                </a:solidFill>
              </a:rPr>
              <a:t>2</a:t>
            </a:r>
            <a:r>
              <a:rPr lang="en"/>
              <a:t>)</a:t>
            </a:r>
            <a:endParaRPr/>
          </a:p>
        </p:txBody>
      </p:sp>
      <p:sp>
        <p:nvSpPr>
          <p:cNvPr id="1863" name="Google Shape;1863;p34"/>
          <p:cNvSpPr txBox="1"/>
          <p:nvPr/>
        </p:nvSpPr>
        <p:spPr>
          <a:xfrm>
            <a:off x="7564573" y="2282824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 b="1">
                <a:solidFill>
                  <a:srgbClr val="FF0000"/>
                </a:solidFill>
              </a:rPr>
              <a:t>4</a:t>
            </a:r>
            <a:r>
              <a:rPr lang="en"/>
              <a:t>, 5)</a:t>
            </a:r>
            <a:endParaRPr/>
          </a:p>
        </p:txBody>
      </p:sp>
      <p:cxnSp>
        <p:nvCxnSpPr>
          <p:cNvPr id="1864" name="Google Shape;1864;p34"/>
          <p:cNvCxnSpPr>
            <a:endCxn id="1861" idx="0"/>
          </p:cNvCxnSpPr>
          <p:nvPr/>
        </p:nvCxnSpPr>
        <p:spPr>
          <a:xfrm>
            <a:off x="7583931" y="2125556"/>
            <a:ext cx="0" cy="19791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865" name="Google Shape;1865;p34"/>
          <p:cNvSpPr/>
          <p:nvPr/>
        </p:nvSpPr>
        <p:spPr>
          <a:xfrm>
            <a:off x="7409781" y="2695656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1866" name="Google Shape;1866;p34"/>
          <p:cNvSpPr/>
          <p:nvPr/>
        </p:nvSpPr>
        <p:spPr>
          <a:xfrm>
            <a:off x="6881320" y="3634990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867" name="Google Shape;1867;p34"/>
          <p:cNvSpPr txBox="1"/>
          <p:nvPr/>
        </p:nvSpPr>
        <p:spPr>
          <a:xfrm>
            <a:off x="6881325" y="3305375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(3, </a:t>
            </a:r>
            <a:r>
              <a:rPr lang="en" b="1">
                <a:solidFill>
                  <a:srgbClr val="0000FF"/>
                </a:solidFill>
              </a:rPr>
              <a:t>3</a:t>
            </a:r>
            <a:r>
              <a:rPr lang="en"/>
              <a:t>)</a:t>
            </a:r>
            <a:endParaRPr/>
          </a:p>
        </p:txBody>
      </p:sp>
      <p:sp>
        <p:nvSpPr>
          <p:cNvPr id="1868" name="Google Shape;1868;p34"/>
          <p:cNvSpPr/>
          <p:nvPr/>
        </p:nvSpPr>
        <p:spPr>
          <a:xfrm>
            <a:off x="5827720" y="2695657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1869" name="Google Shape;1869;p34"/>
          <p:cNvSpPr txBox="1"/>
          <p:nvPr/>
        </p:nvSpPr>
        <p:spPr>
          <a:xfrm>
            <a:off x="5398825" y="2336850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(1, </a:t>
            </a:r>
            <a:r>
              <a:rPr lang="en" b="1">
                <a:solidFill>
                  <a:srgbClr val="0000FF"/>
                </a:solidFill>
              </a:rPr>
              <a:t>5</a:t>
            </a:r>
            <a:r>
              <a:rPr lang="en"/>
              <a:t>)</a:t>
            </a:r>
            <a:endParaRPr/>
          </a:p>
        </p:txBody>
      </p:sp>
      <p:sp>
        <p:nvSpPr>
          <p:cNvPr id="1870" name="Google Shape;1870;p34"/>
          <p:cNvSpPr/>
          <p:nvPr/>
        </p:nvSpPr>
        <p:spPr>
          <a:xfrm>
            <a:off x="7408878" y="3165323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1871" name="Google Shape;1871;p34"/>
          <p:cNvSpPr txBox="1"/>
          <p:nvPr/>
        </p:nvSpPr>
        <p:spPr>
          <a:xfrm>
            <a:off x="7710598" y="3010996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(4, </a:t>
            </a:r>
            <a:r>
              <a:rPr lang="en" b="1">
                <a:solidFill>
                  <a:srgbClr val="0000FF"/>
                </a:solidFill>
              </a:rPr>
              <a:t>4</a:t>
            </a:r>
            <a:r>
              <a:rPr lang="en"/>
              <a:t>)</a:t>
            </a:r>
            <a:endParaRPr/>
          </a:p>
        </p:txBody>
      </p:sp>
      <p:sp>
        <p:nvSpPr>
          <p:cNvPr id="1872" name="Google Shape;1872;p34"/>
          <p:cNvSpPr txBox="1"/>
          <p:nvPr/>
        </p:nvSpPr>
        <p:spPr>
          <a:xfrm>
            <a:off x="2463695" y="1348907"/>
            <a:ext cx="6387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6.4</a:t>
            </a:r>
            <a:endParaRPr/>
          </a:p>
        </p:txBody>
      </p:sp>
      <p:sp>
        <p:nvSpPr>
          <p:cNvPr id="1873" name="Google Shape;1873;p34"/>
          <p:cNvSpPr txBox="1"/>
          <p:nvPr/>
        </p:nvSpPr>
        <p:spPr>
          <a:xfrm>
            <a:off x="3037970" y="2049531"/>
            <a:ext cx="6387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4.5</a:t>
            </a:r>
            <a:endParaRPr/>
          </a:p>
        </p:txBody>
      </p:sp>
      <p:sp>
        <p:nvSpPr>
          <p:cNvPr id="1874" name="Google Shape;1874;p34"/>
          <p:cNvSpPr txBox="1"/>
          <p:nvPr/>
        </p:nvSpPr>
        <p:spPr>
          <a:xfrm>
            <a:off x="1810020" y="2785493"/>
            <a:ext cx="6387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875" name="Google Shape;1875;p34"/>
          <p:cNvSpPr/>
          <p:nvPr/>
        </p:nvSpPr>
        <p:spPr>
          <a:xfrm rot="10800000" flipH="1">
            <a:off x="6527000" y="2003900"/>
            <a:ext cx="1052100" cy="1815900"/>
          </a:xfrm>
          <a:prstGeom prst="rect">
            <a:avLst/>
          </a:prstGeom>
          <a:solidFill>
            <a:srgbClr val="0031FF">
              <a:alpha val="3923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76" name="Google Shape;1876;p34"/>
          <p:cNvCxnSpPr/>
          <p:nvPr/>
        </p:nvCxnSpPr>
        <p:spPr>
          <a:xfrm flipH="1">
            <a:off x="1854907" y="2089514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877" name="Google Shape;187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77966" y="2596081"/>
            <a:ext cx="439051" cy="43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8" name="Google Shape;187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1727" y="2115194"/>
            <a:ext cx="439051" cy="43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9" name="Google Shape;187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527" y="2124945"/>
            <a:ext cx="439051" cy="43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0" name="Google Shape;188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9875" y="1346125"/>
            <a:ext cx="439051" cy="43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1" name="Google Shape;188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4452" y="3565769"/>
            <a:ext cx="439051" cy="43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6" name="Google Shape;1886;p35"/>
          <p:cNvCxnSpPr/>
          <p:nvPr/>
        </p:nvCxnSpPr>
        <p:spPr>
          <a:xfrm rot="10800000">
            <a:off x="6532850" y="4275800"/>
            <a:ext cx="24183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887" name="Google Shape;1887;p35"/>
          <p:cNvSpPr/>
          <p:nvPr/>
        </p:nvSpPr>
        <p:spPr>
          <a:xfrm>
            <a:off x="6527000" y="3819800"/>
            <a:ext cx="1052100" cy="456000"/>
          </a:xfrm>
          <a:prstGeom prst="rect">
            <a:avLst/>
          </a:prstGeom>
          <a:solidFill>
            <a:srgbClr val="0031FF">
              <a:alpha val="3923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8" name="Google Shape;1888;p35"/>
          <p:cNvSpPr/>
          <p:nvPr/>
        </p:nvSpPr>
        <p:spPr>
          <a:xfrm>
            <a:off x="5386400" y="2007400"/>
            <a:ext cx="3629100" cy="28947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89" name="Google Shape;1889;p35"/>
          <p:cNvCxnSpPr/>
          <p:nvPr/>
        </p:nvCxnSpPr>
        <p:spPr>
          <a:xfrm rot="10800000">
            <a:off x="397300" y="1873350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0" name="Google Shape;1890;p35"/>
          <p:cNvCxnSpPr/>
          <p:nvPr/>
        </p:nvCxnSpPr>
        <p:spPr>
          <a:xfrm rot="10800000">
            <a:off x="1741625" y="3332625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91" name="Google Shape;1891;p35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K-d Nearest Demo</a:t>
            </a:r>
            <a:endParaRPr/>
          </a:p>
        </p:txBody>
      </p:sp>
      <p:sp>
        <p:nvSpPr>
          <p:cNvPr id="1892" name="Google Shape;1892;p35"/>
          <p:cNvSpPr txBox="1">
            <a:spLocks noGrp="1"/>
          </p:cNvSpPr>
          <p:nvPr>
            <p:ph type="body" idx="1"/>
          </p:nvPr>
        </p:nvSpPr>
        <p:spPr>
          <a:xfrm>
            <a:off x="3781400" y="474150"/>
            <a:ext cx="4910100" cy="12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have the k-d tree shown.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 want to find nearest((0, 7)).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Can visually see the answer is (1, 5). 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Let’s do a proper k-d tree traversal.</a:t>
            </a:r>
            <a:endParaRPr/>
          </a:p>
        </p:txBody>
      </p:sp>
      <p:cxnSp>
        <p:nvCxnSpPr>
          <p:cNvPr id="1893" name="Google Shape;1893;p35"/>
          <p:cNvCxnSpPr/>
          <p:nvPr/>
        </p:nvCxnSpPr>
        <p:spPr>
          <a:xfrm rot="10800000">
            <a:off x="1847100" y="820813"/>
            <a:ext cx="0" cy="692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4" name="Google Shape;1894;p35"/>
          <p:cNvCxnSpPr>
            <a:endCxn id="1895" idx="0"/>
          </p:cNvCxnSpPr>
          <p:nvPr/>
        </p:nvCxnSpPr>
        <p:spPr>
          <a:xfrm flipH="1">
            <a:off x="960400" y="1369812"/>
            <a:ext cx="883500" cy="285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6" name="Google Shape;1896;p35"/>
          <p:cNvCxnSpPr/>
          <p:nvPr/>
        </p:nvCxnSpPr>
        <p:spPr>
          <a:xfrm>
            <a:off x="1843983" y="1369763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97" name="Google Shape;1897;p35"/>
          <p:cNvSpPr txBox="1"/>
          <p:nvPr/>
        </p:nvSpPr>
        <p:spPr>
          <a:xfrm>
            <a:off x="950713" y="125838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1898" name="Google Shape;1898;p35"/>
          <p:cNvSpPr txBox="1"/>
          <p:nvPr/>
        </p:nvSpPr>
        <p:spPr>
          <a:xfrm>
            <a:off x="2189578" y="1303636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cxnSp>
        <p:nvCxnSpPr>
          <p:cNvPr id="1899" name="Google Shape;1899;p35"/>
          <p:cNvCxnSpPr/>
          <p:nvPr/>
        </p:nvCxnSpPr>
        <p:spPr>
          <a:xfrm rot="10800000">
            <a:off x="1810025" y="1883150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0" name="Google Shape;1900;p35"/>
          <p:cNvCxnSpPr/>
          <p:nvPr/>
        </p:nvCxnSpPr>
        <p:spPr>
          <a:xfrm flipH="1">
            <a:off x="1854907" y="2089514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901" name="Google Shape;1901;p35"/>
          <p:cNvCxnSpPr/>
          <p:nvPr/>
        </p:nvCxnSpPr>
        <p:spPr>
          <a:xfrm>
            <a:off x="2373607" y="2089514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02" name="Google Shape;1902;p35"/>
          <p:cNvSpPr txBox="1"/>
          <p:nvPr/>
        </p:nvSpPr>
        <p:spPr>
          <a:xfrm>
            <a:off x="1856891" y="1988502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903" name="Google Shape;1903;p35"/>
          <p:cNvSpPr txBox="1"/>
          <p:nvPr/>
        </p:nvSpPr>
        <p:spPr>
          <a:xfrm>
            <a:off x="2606402" y="1988615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cxnSp>
        <p:nvCxnSpPr>
          <p:cNvPr id="1904" name="Google Shape;1904;p35"/>
          <p:cNvCxnSpPr/>
          <p:nvPr/>
        </p:nvCxnSpPr>
        <p:spPr>
          <a:xfrm rot="10800000">
            <a:off x="2889148" y="2265237"/>
            <a:ext cx="0" cy="692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5" name="Google Shape;1905;p35"/>
          <p:cNvCxnSpPr/>
          <p:nvPr/>
        </p:nvCxnSpPr>
        <p:spPr>
          <a:xfrm flipH="1">
            <a:off x="2367331" y="2814187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6" name="Google Shape;1906;p35"/>
          <p:cNvCxnSpPr>
            <a:endCxn id="1907" idx="0"/>
          </p:cNvCxnSpPr>
          <p:nvPr/>
        </p:nvCxnSpPr>
        <p:spPr>
          <a:xfrm>
            <a:off x="2896973" y="2814137"/>
            <a:ext cx="774600" cy="306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08" name="Google Shape;1908;p35"/>
          <p:cNvSpPr txBox="1"/>
          <p:nvPr/>
        </p:nvSpPr>
        <p:spPr>
          <a:xfrm>
            <a:off x="2358968" y="2701000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1909" name="Google Shape;1909;p35"/>
          <p:cNvSpPr txBox="1"/>
          <p:nvPr/>
        </p:nvSpPr>
        <p:spPr>
          <a:xfrm>
            <a:off x="3262701" y="270098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1910" name="Google Shape;1910;p35"/>
          <p:cNvSpPr/>
          <p:nvPr/>
        </p:nvSpPr>
        <p:spPr>
          <a:xfrm>
            <a:off x="1951950" y="1655700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(4, </a:t>
            </a:r>
            <a:r>
              <a:rPr lang="en" b="1">
                <a:solidFill>
                  <a:srgbClr val="0000FF"/>
                </a:solidFill>
              </a:rPr>
              <a:t>2</a:t>
            </a:r>
            <a:r>
              <a:rPr lang="en"/>
              <a:t>)</a:t>
            </a:r>
            <a:endParaRPr/>
          </a:p>
        </p:txBody>
      </p:sp>
      <p:sp>
        <p:nvSpPr>
          <p:cNvPr id="1911" name="Google Shape;1911;p35"/>
          <p:cNvSpPr/>
          <p:nvPr/>
        </p:nvSpPr>
        <p:spPr>
          <a:xfrm>
            <a:off x="1421250" y="934475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(</a:t>
            </a:r>
            <a:r>
              <a:rPr lang="en" b="1">
                <a:solidFill>
                  <a:srgbClr val="FF0000"/>
                </a:solidFill>
              </a:rPr>
              <a:t>2</a:t>
            </a:r>
            <a:r>
              <a:rPr lang="en"/>
              <a:t>, 3)</a:t>
            </a:r>
            <a:endParaRPr/>
          </a:p>
        </p:txBody>
      </p:sp>
      <p:sp>
        <p:nvSpPr>
          <p:cNvPr id="1912" name="Google Shape;1912;p35"/>
          <p:cNvSpPr/>
          <p:nvPr/>
        </p:nvSpPr>
        <p:spPr>
          <a:xfrm>
            <a:off x="2501650" y="2374363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(</a:t>
            </a:r>
            <a:r>
              <a:rPr lang="en" b="1">
                <a:solidFill>
                  <a:srgbClr val="FF0000"/>
                </a:solidFill>
              </a:rPr>
              <a:t>4</a:t>
            </a:r>
            <a:r>
              <a:rPr lang="en"/>
              <a:t>, 5)</a:t>
            </a:r>
            <a:endParaRPr/>
          </a:p>
        </p:txBody>
      </p:sp>
      <p:sp>
        <p:nvSpPr>
          <p:cNvPr id="1913" name="Google Shape;1913;p35"/>
          <p:cNvSpPr/>
          <p:nvPr/>
        </p:nvSpPr>
        <p:spPr>
          <a:xfrm>
            <a:off x="1878875" y="3114987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 (3, </a:t>
            </a:r>
            <a:r>
              <a:rPr lang="en" b="1">
                <a:solidFill>
                  <a:srgbClr val="0000FF"/>
                </a:solidFill>
              </a:rPr>
              <a:t>3</a:t>
            </a:r>
            <a:r>
              <a:rPr lang="en"/>
              <a:t>)</a:t>
            </a:r>
            <a:endParaRPr/>
          </a:p>
        </p:txBody>
      </p:sp>
      <p:cxnSp>
        <p:nvCxnSpPr>
          <p:cNvPr id="1914" name="Google Shape;1914;p35"/>
          <p:cNvCxnSpPr/>
          <p:nvPr/>
        </p:nvCxnSpPr>
        <p:spPr>
          <a:xfrm flipH="1">
            <a:off x="1759205" y="3551940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5" name="Google Shape;1915;p35"/>
          <p:cNvCxnSpPr/>
          <p:nvPr/>
        </p:nvCxnSpPr>
        <p:spPr>
          <a:xfrm>
            <a:off x="2277905" y="3551940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16" name="Google Shape;1916;p35"/>
          <p:cNvSpPr txBox="1"/>
          <p:nvPr/>
        </p:nvSpPr>
        <p:spPr>
          <a:xfrm>
            <a:off x="1761189" y="345092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917" name="Google Shape;1917;p35"/>
          <p:cNvSpPr txBox="1"/>
          <p:nvPr/>
        </p:nvSpPr>
        <p:spPr>
          <a:xfrm>
            <a:off x="2510700" y="345104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sp>
        <p:nvSpPr>
          <p:cNvPr id="1895" name="Google Shape;1895;p35"/>
          <p:cNvSpPr/>
          <p:nvPr/>
        </p:nvSpPr>
        <p:spPr>
          <a:xfrm>
            <a:off x="534550" y="1655712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(1, </a:t>
            </a:r>
            <a:r>
              <a:rPr lang="en" b="1">
                <a:solidFill>
                  <a:srgbClr val="0000FF"/>
                </a:solidFill>
              </a:rPr>
              <a:t>5</a:t>
            </a:r>
            <a:r>
              <a:rPr lang="en"/>
              <a:t>)</a:t>
            </a:r>
            <a:endParaRPr/>
          </a:p>
        </p:txBody>
      </p:sp>
      <p:cxnSp>
        <p:nvCxnSpPr>
          <p:cNvPr id="1918" name="Google Shape;1918;p35"/>
          <p:cNvCxnSpPr/>
          <p:nvPr/>
        </p:nvCxnSpPr>
        <p:spPr>
          <a:xfrm flipH="1">
            <a:off x="434357" y="2106063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9" name="Google Shape;1919;p35"/>
          <p:cNvCxnSpPr/>
          <p:nvPr/>
        </p:nvCxnSpPr>
        <p:spPr>
          <a:xfrm>
            <a:off x="953057" y="2106063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20" name="Google Shape;1920;p35"/>
          <p:cNvSpPr txBox="1"/>
          <p:nvPr/>
        </p:nvSpPr>
        <p:spPr>
          <a:xfrm>
            <a:off x="436341" y="200505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921" name="Google Shape;1921;p35"/>
          <p:cNvSpPr txBox="1"/>
          <p:nvPr/>
        </p:nvSpPr>
        <p:spPr>
          <a:xfrm>
            <a:off x="1185852" y="2005164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cxnSp>
        <p:nvCxnSpPr>
          <p:cNvPr id="1922" name="Google Shape;1922;p35"/>
          <p:cNvCxnSpPr/>
          <p:nvPr/>
        </p:nvCxnSpPr>
        <p:spPr>
          <a:xfrm rot="10800000">
            <a:off x="3108473" y="3338675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07" name="Google Shape;1907;p35"/>
          <p:cNvSpPr/>
          <p:nvPr/>
        </p:nvSpPr>
        <p:spPr>
          <a:xfrm>
            <a:off x="3245723" y="3121037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 (4, </a:t>
            </a:r>
            <a:r>
              <a:rPr lang="en" b="1">
                <a:solidFill>
                  <a:srgbClr val="0000FF"/>
                </a:solidFill>
              </a:rPr>
              <a:t>4</a:t>
            </a:r>
            <a:r>
              <a:rPr lang="en"/>
              <a:t>)</a:t>
            </a:r>
            <a:endParaRPr/>
          </a:p>
        </p:txBody>
      </p:sp>
      <p:cxnSp>
        <p:nvCxnSpPr>
          <p:cNvPr id="1923" name="Google Shape;1923;p35"/>
          <p:cNvCxnSpPr/>
          <p:nvPr/>
        </p:nvCxnSpPr>
        <p:spPr>
          <a:xfrm flipH="1">
            <a:off x="3126053" y="3557990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4" name="Google Shape;1924;p35"/>
          <p:cNvCxnSpPr/>
          <p:nvPr/>
        </p:nvCxnSpPr>
        <p:spPr>
          <a:xfrm>
            <a:off x="3644753" y="3557990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25" name="Google Shape;1925;p35"/>
          <p:cNvSpPr txBox="1"/>
          <p:nvPr/>
        </p:nvSpPr>
        <p:spPr>
          <a:xfrm>
            <a:off x="3128038" y="345697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926" name="Google Shape;1926;p35"/>
          <p:cNvSpPr txBox="1"/>
          <p:nvPr/>
        </p:nvSpPr>
        <p:spPr>
          <a:xfrm>
            <a:off x="3877548" y="345709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sp>
        <p:nvSpPr>
          <p:cNvPr id="1927" name="Google Shape;1927;p35"/>
          <p:cNvSpPr txBox="1">
            <a:spLocks noGrp="1"/>
          </p:cNvSpPr>
          <p:nvPr>
            <p:ph type="body" idx="1"/>
          </p:nvPr>
        </p:nvSpPr>
        <p:spPr>
          <a:xfrm>
            <a:off x="243000" y="3655400"/>
            <a:ext cx="4975500" cy="12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nearest(D, (0, 7))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… just finished exploring the good child.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Could something better be on the “bad” side of the line, i.e. </a:t>
            </a:r>
            <a:r>
              <a:rPr lang="en">
                <a:solidFill>
                  <a:srgbClr val="0000FF"/>
                </a:solidFill>
              </a:rPr>
              <a:t>D.down</a:t>
            </a:r>
            <a:r>
              <a:rPr lang="en">
                <a:solidFill>
                  <a:srgbClr val="000000"/>
                </a:solidFill>
              </a:rPr>
              <a:t>?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928" name="Google Shape;1928;p35"/>
          <p:cNvSpPr txBox="1"/>
          <p:nvPr/>
        </p:nvSpPr>
        <p:spPr>
          <a:xfrm>
            <a:off x="1878875" y="624002"/>
            <a:ext cx="6387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4.5</a:t>
            </a:r>
            <a:endParaRPr/>
          </a:p>
        </p:txBody>
      </p:sp>
      <p:pic>
        <p:nvPicPr>
          <p:cNvPr id="1929" name="Google Shape;192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4470" y="2063976"/>
            <a:ext cx="131651" cy="131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30" name="Google Shape;1930;p35"/>
          <p:cNvCxnSpPr>
            <a:endCxn id="1929" idx="2"/>
          </p:cNvCxnSpPr>
          <p:nvPr/>
        </p:nvCxnSpPr>
        <p:spPr>
          <a:xfrm rot="10800000" flipH="1">
            <a:off x="5070495" y="2195627"/>
            <a:ext cx="559800" cy="22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31" name="Google Shape;1931;p35"/>
          <p:cNvSpPr txBox="1"/>
          <p:nvPr/>
        </p:nvSpPr>
        <p:spPr>
          <a:xfrm>
            <a:off x="4496875" y="2275525"/>
            <a:ext cx="7215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(0, 7)</a:t>
            </a:r>
            <a:endParaRPr/>
          </a:p>
        </p:txBody>
      </p:sp>
      <p:sp>
        <p:nvSpPr>
          <p:cNvPr id="1932" name="Google Shape;1932;p35"/>
          <p:cNvSpPr txBox="1"/>
          <p:nvPr/>
        </p:nvSpPr>
        <p:spPr>
          <a:xfrm>
            <a:off x="458350" y="1345127"/>
            <a:ext cx="6387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2.2</a:t>
            </a:r>
            <a:endParaRPr/>
          </a:p>
        </p:txBody>
      </p:sp>
      <p:sp>
        <p:nvSpPr>
          <p:cNvPr id="1933" name="Google Shape;1933;p35"/>
          <p:cNvSpPr txBox="1"/>
          <p:nvPr/>
        </p:nvSpPr>
        <p:spPr>
          <a:xfrm>
            <a:off x="63375" y="2925225"/>
            <a:ext cx="1223700" cy="6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best: E, 2.2</a:t>
            </a:r>
            <a:endParaRPr/>
          </a:p>
        </p:txBody>
      </p:sp>
      <p:cxnSp>
        <p:nvCxnSpPr>
          <p:cNvPr id="1934" name="Google Shape;1934;p35"/>
          <p:cNvCxnSpPr/>
          <p:nvPr/>
        </p:nvCxnSpPr>
        <p:spPr>
          <a:xfrm rot="10800000">
            <a:off x="7588925" y="3334849"/>
            <a:ext cx="13281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935" name="Google Shape;1935;p35"/>
          <p:cNvCxnSpPr/>
          <p:nvPr/>
        </p:nvCxnSpPr>
        <p:spPr>
          <a:xfrm>
            <a:off x="5475025" y="2861950"/>
            <a:ext cx="10521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936" name="Google Shape;1936;p35"/>
          <p:cNvCxnSpPr/>
          <p:nvPr/>
        </p:nvCxnSpPr>
        <p:spPr>
          <a:xfrm rot="10800000">
            <a:off x="6495250" y="3819800"/>
            <a:ext cx="10908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7" name="Google Shape;1937;p35"/>
          <p:cNvCxnSpPr/>
          <p:nvPr/>
        </p:nvCxnSpPr>
        <p:spPr>
          <a:xfrm>
            <a:off x="6527000" y="2081225"/>
            <a:ext cx="0" cy="27699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938" name="Google Shape;1938;p35"/>
          <p:cNvSpPr/>
          <p:nvPr/>
        </p:nvSpPr>
        <p:spPr>
          <a:xfrm>
            <a:off x="6345706" y="3635856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939" name="Google Shape;1939;p35"/>
          <p:cNvSpPr txBox="1"/>
          <p:nvPr/>
        </p:nvSpPr>
        <p:spPr>
          <a:xfrm>
            <a:off x="6552825" y="3906501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 b="1">
                <a:solidFill>
                  <a:srgbClr val="FF0000"/>
                </a:solidFill>
              </a:rPr>
              <a:t>2</a:t>
            </a:r>
            <a:r>
              <a:rPr lang="en"/>
              <a:t>, 3)</a:t>
            </a:r>
            <a:endParaRPr/>
          </a:p>
        </p:txBody>
      </p:sp>
      <p:sp>
        <p:nvSpPr>
          <p:cNvPr id="1940" name="Google Shape;1940;p35"/>
          <p:cNvSpPr/>
          <p:nvPr/>
        </p:nvSpPr>
        <p:spPr>
          <a:xfrm>
            <a:off x="7409781" y="4104656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941" name="Google Shape;1941;p35"/>
          <p:cNvSpPr txBox="1"/>
          <p:nvPr/>
        </p:nvSpPr>
        <p:spPr>
          <a:xfrm>
            <a:off x="7598700" y="4395301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(4, </a:t>
            </a:r>
            <a:r>
              <a:rPr lang="en" b="1">
                <a:solidFill>
                  <a:srgbClr val="0000FF"/>
                </a:solidFill>
              </a:rPr>
              <a:t>2</a:t>
            </a:r>
            <a:r>
              <a:rPr lang="en"/>
              <a:t>)</a:t>
            </a:r>
            <a:endParaRPr/>
          </a:p>
        </p:txBody>
      </p:sp>
      <p:sp>
        <p:nvSpPr>
          <p:cNvPr id="1942" name="Google Shape;1942;p35"/>
          <p:cNvSpPr txBox="1"/>
          <p:nvPr/>
        </p:nvSpPr>
        <p:spPr>
          <a:xfrm>
            <a:off x="7564573" y="2282824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 b="1">
                <a:solidFill>
                  <a:srgbClr val="FF0000"/>
                </a:solidFill>
              </a:rPr>
              <a:t>4</a:t>
            </a:r>
            <a:r>
              <a:rPr lang="en"/>
              <a:t>, 5)</a:t>
            </a:r>
            <a:endParaRPr/>
          </a:p>
        </p:txBody>
      </p:sp>
      <p:cxnSp>
        <p:nvCxnSpPr>
          <p:cNvPr id="1943" name="Google Shape;1943;p35"/>
          <p:cNvCxnSpPr>
            <a:endCxn id="1940" idx="0"/>
          </p:cNvCxnSpPr>
          <p:nvPr/>
        </p:nvCxnSpPr>
        <p:spPr>
          <a:xfrm>
            <a:off x="7583931" y="2125556"/>
            <a:ext cx="0" cy="19791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944" name="Google Shape;1944;p35"/>
          <p:cNvSpPr/>
          <p:nvPr/>
        </p:nvSpPr>
        <p:spPr>
          <a:xfrm>
            <a:off x="7409781" y="2695656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1945" name="Google Shape;1945;p35"/>
          <p:cNvSpPr/>
          <p:nvPr/>
        </p:nvSpPr>
        <p:spPr>
          <a:xfrm>
            <a:off x="6881320" y="3634990"/>
            <a:ext cx="348300" cy="348300"/>
          </a:xfrm>
          <a:prstGeom prst="rect">
            <a:avLst/>
          </a:prstGeom>
          <a:solidFill>
            <a:srgbClr val="CCCCCC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946" name="Google Shape;1946;p35"/>
          <p:cNvSpPr txBox="1"/>
          <p:nvPr/>
        </p:nvSpPr>
        <p:spPr>
          <a:xfrm>
            <a:off x="6881325" y="3305375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(3, </a:t>
            </a:r>
            <a:r>
              <a:rPr lang="en" b="1">
                <a:solidFill>
                  <a:srgbClr val="0000FF"/>
                </a:solidFill>
              </a:rPr>
              <a:t>3</a:t>
            </a:r>
            <a:r>
              <a:rPr lang="en"/>
              <a:t>)</a:t>
            </a:r>
            <a:endParaRPr/>
          </a:p>
        </p:txBody>
      </p:sp>
      <p:sp>
        <p:nvSpPr>
          <p:cNvPr id="1947" name="Google Shape;1947;p35"/>
          <p:cNvSpPr/>
          <p:nvPr/>
        </p:nvSpPr>
        <p:spPr>
          <a:xfrm>
            <a:off x="5827720" y="2695657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1948" name="Google Shape;1948;p35"/>
          <p:cNvSpPr txBox="1"/>
          <p:nvPr/>
        </p:nvSpPr>
        <p:spPr>
          <a:xfrm>
            <a:off x="5398825" y="2336850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(1, </a:t>
            </a:r>
            <a:r>
              <a:rPr lang="en" b="1">
                <a:solidFill>
                  <a:srgbClr val="0000FF"/>
                </a:solidFill>
              </a:rPr>
              <a:t>5</a:t>
            </a:r>
            <a:r>
              <a:rPr lang="en"/>
              <a:t>)</a:t>
            </a:r>
            <a:endParaRPr/>
          </a:p>
        </p:txBody>
      </p:sp>
      <p:sp>
        <p:nvSpPr>
          <p:cNvPr id="1949" name="Google Shape;1949;p35"/>
          <p:cNvSpPr/>
          <p:nvPr/>
        </p:nvSpPr>
        <p:spPr>
          <a:xfrm>
            <a:off x="7408878" y="3165323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1950" name="Google Shape;1950;p35"/>
          <p:cNvSpPr txBox="1"/>
          <p:nvPr/>
        </p:nvSpPr>
        <p:spPr>
          <a:xfrm>
            <a:off x="7710598" y="3010996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(4, </a:t>
            </a:r>
            <a:r>
              <a:rPr lang="en" b="1">
                <a:solidFill>
                  <a:srgbClr val="0000FF"/>
                </a:solidFill>
              </a:rPr>
              <a:t>4</a:t>
            </a:r>
            <a:r>
              <a:rPr lang="en"/>
              <a:t>)</a:t>
            </a:r>
            <a:endParaRPr/>
          </a:p>
        </p:txBody>
      </p:sp>
      <p:sp>
        <p:nvSpPr>
          <p:cNvPr id="1951" name="Google Shape;1951;p35"/>
          <p:cNvSpPr txBox="1"/>
          <p:nvPr/>
        </p:nvSpPr>
        <p:spPr>
          <a:xfrm>
            <a:off x="2463695" y="1348907"/>
            <a:ext cx="6387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6.4</a:t>
            </a:r>
            <a:endParaRPr/>
          </a:p>
        </p:txBody>
      </p:sp>
      <p:sp>
        <p:nvSpPr>
          <p:cNvPr id="1952" name="Google Shape;1952;p35"/>
          <p:cNvSpPr txBox="1"/>
          <p:nvPr/>
        </p:nvSpPr>
        <p:spPr>
          <a:xfrm>
            <a:off x="3037970" y="2049531"/>
            <a:ext cx="6387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4.5</a:t>
            </a:r>
            <a:endParaRPr/>
          </a:p>
        </p:txBody>
      </p:sp>
      <p:sp>
        <p:nvSpPr>
          <p:cNvPr id="1953" name="Google Shape;1953;p35"/>
          <p:cNvSpPr txBox="1"/>
          <p:nvPr/>
        </p:nvSpPr>
        <p:spPr>
          <a:xfrm>
            <a:off x="1810020" y="2785493"/>
            <a:ext cx="6387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1954" name="Google Shape;1954;p35"/>
          <p:cNvCxnSpPr/>
          <p:nvPr/>
        </p:nvCxnSpPr>
        <p:spPr>
          <a:xfrm flipH="1">
            <a:off x="1854907" y="2089514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955" name="Google Shape;195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77966" y="2596081"/>
            <a:ext cx="439051" cy="43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6" name="Google Shape;195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1727" y="2115194"/>
            <a:ext cx="439051" cy="43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7" name="Google Shape;195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527" y="2124945"/>
            <a:ext cx="439051" cy="43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8" name="Google Shape;195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9875" y="1346125"/>
            <a:ext cx="439051" cy="43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9" name="Google Shape;195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4452" y="3565769"/>
            <a:ext cx="439051" cy="43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4" name="Google Shape;1964;p36"/>
          <p:cNvSpPr/>
          <p:nvPr/>
        </p:nvSpPr>
        <p:spPr>
          <a:xfrm>
            <a:off x="6527000" y="3819800"/>
            <a:ext cx="1052100" cy="456000"/>
          </a:xfrm>
          <a:prstGeom prst="rect">
            <a:avLst/>
          </a:prstGeom>
          <a:solidFill>
            <a:srgbClr val="0031FF">
              <a:alpha val="3923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5" name="Google Shape;1965;p36"/>
          <p:cNvSpPr/>
          <p:nvPr/>
        </p:nvSpPr>
        <p:spPr>
          <a:xfrm>
            <a:off x="5386400" y="2007400"/>
            <a:ext cx="3629100" cy="28947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66" name="Google Shape;1966;p36"/>
          <p:cNvCxnSpPr/>
          <p:nvPr/>
        </p:nvCxnSpPr>
        <p:spPr>
          <a:xfrm rot="10800000">
            <a:off x="397300" y="1873350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7" name="Google Shape;1967;p36"/>
          <p:cNvCxnSpPr/>
          <p:nvPr/>
        </p:nvCxnSpPr>
        <p:spPr>
          <a:xfrm rot="10800000">
            <a:off x="1741625" y="3332625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68" name="Google Shape;1968;p36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K-d Nearest Demo</a:t>
            </a:r>
            <a:endParaRPr/>
          </a:p>
        </p:txBody>
      </p:sp>
      <p:sp>
        <p:nvSpPr>
          <p:cNvPr id="1969" name="Google Shape;1969;p36"/>
          <p:cNvSpPr txBox="1">
            <a:spLocks noGrp="1"/>
          </p:cNvSpPr>
          <p:nvPr>
            <p:ph type="body" idx="1"/>
          </p:nvPr>
        </p:nvSpPr>
        <p:spPr>
          <a:xfrm>
            <a:off x="3781400" y="474150"/>
            <a:ext cx="4910100" cy="12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have the k-d tree shown.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 want to find nearest((0, 7)).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Can visually see the answer is (1, 5). 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Let’s do a proper k-d tree traversal.</a:t>
            </a:r>
            <a:endParaRPr/>
          </a:p>
        </p:txBody>
      </p:sp>
      <p:cxnSp>
        <p:nvCxnSpPr>
          <p:cNvPr id="1970" name="Google Shape;1970;p36"/>
          <p:cNvCxnSpPr/>
          <p:nvPr/>
        </p:nvCxnSpPr>
        <p:spPr>
          <a:xfrm rot="10800000">
            <a:off x="1847100" y="820813"/>
            <a:ext cx="0" cy="692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1" name="Google Shape;1971;p36"/>
          <p:cNvCxnSpPr>
            <a:endCxn id="1972" idx="0"/>
          </p:cNvCxnSpPr>
          <p:nvPr/>
        </p:nvCxnSpPr>
        <p:spPr>
          <a:xfrm flipH="1">
            <a:off x="960400" y="1369812"/>
            <a:ext cx="883500" cy="285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3" name="Google Shape;1973;p36"/>
          <p:cNvCxnSpPr/>
          <p:nvPr/>
        </p:nvCxnSpPr>
        <p:spPr>
          <a:xfrm>
            <a:off x="1843983" y="1369763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74" name="Google Shape;1974;p36"/>
          <p:cNvSpPr txBox="1"/>
          <p:nvPr/>
        </p:nvSpPr>
        <p:spPr>
          <a:xfrm>
            <a:off x="950713" y="125838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1975" name="Google Shape;1975;p36"/>
          <p:cNvSpPr txBox="1"/>
          <p:nvPr/>
        </p:nvSpPr>
        <p:spPr>
          <a:xfrm>
            <a:off x="2189578" y="1303636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cxnSp>
        <p:nvCxnSpPr>
          <p:cNvPr id="1976" name="Google Shape;1976;p36"/>
          <p:cNvCxnSpPr/>
          <p:nvPr/>
        </p:nvCxnSpPr>
        <p:spPr>
          <a:xfrm rot="10800000">
            <a:off x="1810025" y="1883150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7" name="Google Shape;1977;p36"/>
          <p:cNvCxnSpPr/>
          <p:nvPr/>
        </p:nvCxnSpPr>
        <p:spPr>
          <a:xfrm flipH="1">
            <a:off x="1854907" y="2089514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978" name="Google Shape;1978;p36"/>
          <p:cNvCxnSpPr/>
          <p:nvPr/>
        </p:nvCxnSpPr>
        <p:spPr>
          <a:xfrm>
            <a:off x="2373607" y="2089514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79" name="Google Shape;1979;p36"/>
          <p:cNvSpPr txBox="1"/>
          <p:nvPr/>
        </p:nvSpPr>
        <p:spPr>
          <a:xfrm>
            <a:off x="1856891" y="1988502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980" name="Google Shape;1980;p36"/>
          <p:cNvSpPr txBox="1"/>
          <p:nvPr/>
        </p:nvSpPr>
        <p:spPr>
          <a:xfrm>
            <a:off x="2606402" y="1988615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cxnSp>
        <p:nvCxnSpPr>
          <p:cNvPr id="1981" name="Google Shape;1981;p36"/>
          <p:cNvCxnSpPr/>
          <p:nvPr/>
        </p:nvCxnSpPr>
        <p:spPr>
          <a:xfrm rot="10800000">
            <a:off x="2889148" y="2265237"/>
            <a:ext cx="0" cy="692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2" name="Google Shape;1982;p36"/>
          <p:cNvCxnSpPr/>
          <p:nvPr/>
        </p:nvCxnSpPr>
        <p:spPr>
          <a:xfrm flipH="1">
            <a:off x="2367331" y="2814187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3" name="Google Shape;1983;p36"/>
          <p:cNvCxnSpPr>
            <a:endCxn id="1984" idx="0"/>
          </p:cNvCxnSpPr>
          <p:nvPr/>
        </p:nvCxnSpPr>
        <p:spPr>
          <a:xfrm>
            <a:off x="2896973" y="2814137"/>
            <a:ext cx="774600" cy="306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85" name="Google Shape;1985;p36"/>
          <p:cNvSpPr txBox="1"/>
          <p:nvPr/>
        </p:nvSpPr>
        <p:spPr>
          <a:xfrm>
            <a:off x="2358968" y="2701000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1986" name="Google Shape;1986;p36"/>
          <p:cNvSpPr txBox="1"/>
          <p:nvPr/>
        </p:nvSpPr>
        <p:spPr>
          <a:xfrm>
            <a:off x="3262701" y="270098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1987" name="Google Shape;1987;p36"/>
          <p:cNvSpPr/>
          <p:nvPr/>
        </p:nvSpPr>
        <p:spPr>
          <a:xfrm>
            <a:off x="1951950" y="1655700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(4, </a:t>
            </a:r>
            <a:r>
              <a:rPr lang="en" b="1">
                <a:solidFill>
                  <a:srgbClr val="0000FF"/>
                </a:solidFill>
              </a:rPr>
              <a:t>2</a:t>
            </a:r>
            <a:r>
              <a:rPr lang="en"/>
              <a:t>)</a:t>
            </a:r>
            <a:endParaRPr/>
          </a:p>
        </p:txBody>
      </p:sp>
      <p:sp>
        <p:nvSpPr>
          <p:cNvPr id="1988" name="Google Shape;1988;p36"/>
          <p:cNvSpPr/>
          <p:nvPr/>
        </p:nvSpPr>
        <p:spPr>
          <a:xfrm>
            <a:off x="1421250" y="934475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(</a:t>
            </a:r>
            <a:r>
              <a:rPr lang="en" b="1">
                <a:solidFill>
                  <a:srgbClr val="FF0000"/>
                </a:solidFill>
              </a:rPr>
              <a:t>2</a:t>
            </a:r>
            <a:r>
              <a:rPr lang="en"/>
              <a:t>, 3)</a:t>
            </a:r>
            <a:endParaRPr/>
          </a:p>
        </p:txBody>
      </p:sp>
      <p:sp>
        <p:nvSpPr>
          <p:cNvPr id="1989" name="Google Shape;1989;p36"/>
          <p:cNvSpPr/>
          <p:nvPr/>
        </p:nvSpPr>
        <p:spPr>
          <a:xfrm>
            <a:off x="2501650" y="2374363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(</a:t>
            </a:r>
            <a:r>
              <a:rPr lang="en" b="1">
                <a:solidFill>
                  <a:srgbClr val="FF0000"/>
                </a:solidFill>
              </a:rPr>
              <a:t>4</a:t>
            </a:r>
            <a:r>
              <a:rPr lang="en"/>
              <a:t>, 5)</a:t>
            </a:r>
            <a:endParaRPr/>
          </a:p>
        </p:txBody>
      </p:sp>
      <p:sp>
        <p:nvSpPr>
          <p:cNvPr id="1990" name="Google Shape;1990;p36"/>
          <p:cNvSpPr/>
          <p:nvPr/>
        </p:nvSpPr>
        <p:spPr>
          <a:xfrm>
            <a:off x="1878875" y="3114987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 (3, </a:t>
            </a:r>
            <a:r>
              <a:rPr lang="en" b="1">
                <a:solidFill>
                  <a:srgbClr val="0000FF"/>
                </a:solidFill>
              </a:rPr>
              <a:t>3</a:t>
            </a:r>
            <a:r>
              <a:rPr lang="en"/>
              <a:t>)</a:t>
            </a:r>
            <a:endParaRPr/>
          </a:p>
        </p:txBody>
      </p:sp>
      <p:cxnSp>
        <p:nvCxnSpPr>
          <p:cNvPr id="1991" name="Google Shape;1991;p36"/>
          <p:cNvCxnSpPr/>
          <p:nvPr/>
        </p:nvCxnSpPr>
        <p:spPr>
          <a:xfrm flipH="1">
            <a:off x="1759205" y="3551940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992" name="Google Shape;1992;p36"/>
          <p:cNvCxnSpPr/>
          <p:nvPr/>
        </p:nvCxnSpPr>
        <p:spPr>
          <a:xfrm>
            <a:off x="2277905" y="3551940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93" name="Google Shape;1993;p36"/>
          <p:cNvSpPr txBox="1"/>
          <p:nvPr/>
        </p:nvSpPr>
        <p:spPr>
          <a:xfrm>
            <a:off x="1761189" y="345092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994" name="Google Shape;1994;p36"/>
          <p:cNvSpPr txBox="1"/>
          <p:nvPr/>
        </p:nvSpPr>
        <p:spPr>
          <a:xfrm>
            <a:off x="2510700" y="345104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sp>
        <p:nvSpPr>
          <p:cNvPr id="1972" name="Google Shape;1972;p36"/>
          <p:cNvSpPr/>
          <p:nvPr/>
        </p:nvSpPr>
        <p:spPr>
          <a:xfrm>
            <a:off x="534550" y="1655712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(1, </a:t>
            </a:r>
            <a:r>
              <a:rPr lang="en" b="1">
                <a:solidFill>
                  <a:srgbClr val="0000FF"/>
                </a:solidFill>
              </a:rPr>
              <a:t>5</a:t>
            </a:r>
            <a:r>
              <a:rPr lang="en"/>
              <a:t>)</a:t>
            </a:r>
            <a:endParaRPr/>
          </a:p>
        </p:txBody>
      </p:sp>
      <p:cxnSp>
        <p:nvCxnSpPr>
          <p:cNvPr id="1995" name="Google Shape;1995;p36"/>
          <p:cNvCxnSpPr/>
          <p:nvPr/>
        </p:nvCxnSpPr>
        <p:spPr>
          <a:xfrm flipH="1">
            <a:off x="434357" y="2106063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96" name="Google Shape;1996;p36"/>
          <p:cNvCxnSpPr/>
          <p:nvPr/>
        </p:nvCxnSpPr>
        <p:spPr>
          <a:xfrm>
            <a:off x="953057" y="2106063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97" name="Google Shape;1997;p36"/>
          <p:cNvSpPr txBox="1"/>
          <p:nvPr/>
        </p:nvSpPr>
        <p:spPr>
          <a:xfrm>
            <a:off x="436341" y="200505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998" name="Google Shape;1998;p36"/>
          <p:cNvSpPr txBox="1"/>
          <p:nvPr/>
        </p:nvSpPr>
        <p:spPr>
          <a:xfrm>
            <a:off x="1185852" y="2005164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cxnSp>
        <p:nvCxnSpPr>
          <p:cNvPr id="1999" name="Google Shape;1999;p36"/>
          <p:cNvCxnSpPr/>
          <p:nvPr/>
        </p:nvCxnSpPr>
        <p:spPr>
          <a:xfrm rot="10800000">
            <a:off x="3108473" y="3338675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84" name="Google Shape;1984;p36"/>
          <p:cNvSpPr/>
          <p:nvPr/>
        </p:nvSpPr>
        <p:spPr>
          <a:xfrm>
            <a:off x="3245723" y="3121037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 (4, </a:t>
            </a:r>
            <a:r>
              <a:rPr lang="en" b="1">
                <a:solidFill>
                  <a:srgbClr val="0000FF"/>
                </a:solidFill>
              </a:rPr>
              <a:t>4</a:t>
            </a:r>
            <a:r>
              <a:rPr lang="en"/>
              <a:t>)</a:t>
            </a:r>
            <a:endParaRPr/>
          </a:p>
        </p:txBody>
      </p:sp>
      <p:cxnSp>
        <p:nvCxnSpPr>
          <p:cNvPr id="2000" name="Google Shape;2000;p36"/>
          <p:cNvCxnSpPr/>
          <p:nvPr/>
        </p:nvCxnSpPr>
        <p:spPr>
          <a:xfrm flipH="1">
            <a:off x="3126053" y="3557990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1" name="Google Shape;2001;p36"/>
          <p:cNvCxnSpPr/>
          <p:nvPr/>
        </p:nvCxnSpPr>
        <p:spPr>
          <a:xfrm>
            <a:off x="3644753" y="3557990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02" name="Google Shape;2002;p36"/>
          <p:cNvSpPr txBox="1"/>
          <p:nvPr/>
        </p:nvSpPr>
        <p:spPr>
          <a:xfrm>
            <a:off x="3128038" y="345697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2003" name="Google Shape;2003;p36"/>
          <p:cNvSpPr txBox="1"/>
          <p:nvPr/>
        </p:nvSpPr>
        <p:spPr>
          <a:xfrm>
            <a:off x="3877548" y="345709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sp>
        <p:nvSpPr>
          <p:cNvPr id="2004" name="Google Shape;2004;p36"/>
          <p:cNvSpPr txBox="1"/>
          <p:nvPr/>
        </p:nvSpPr>
        <p:spPr>
          <a:xfrm>
            <a:off x="1878875" y="624002"/>
            <a:ext cx="6387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4.5</a:t>
            </a:r>
            <a:endParaRPr/>
          </a:p>
        </p:txBody>
      </p:sp>
      <p:pic>
        <p:nvPicPr>
          <p:cNvPr id="2005" name="Google Shape;200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4470" y="2063976"/>
            <a:ext cx="131651" cy="131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06" name="Google Shape;2006;p36"/>
          <p:cNvCxnSpPr>
            <a:endCxn id="2005" idx="2"/>
          </p:cNvCxnSpPr>
          <p:nvPr/>
        </p:nvCxnSpPr>
        <p:spPr>
          <a:xfrm rot="10800000" flipH="1">
            <a:off x="5070495" y="2195627"/>
            <a:ext cx="559800" cy="22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07" name="Google Shape;2007;p36"/>
          <p:cNvSpPr txBox="1"/>
          <p:nvPr/>
        </p:nvSpPr>
        <p:spPr>
          <a:xfrm>
            <a:off x="4496875" y="2275525"/>
            <a:ext cx="7215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(0, 7)</a:t>
            </a:r>
            <a:endParaRPr/>
          </a:p>
        </p:txBody>
      </p:sp>
      <p:sp>
        <p:nvSpPr>
          <p:cNvPr id="2008" name="Google Shape;2008;p36"/>
          <p:cNvSpPr txBox="1"/>
          <p:nvPr/>
        </p:nvSpPr>
        <p:spPr>
          <a:xfrm>
            <a:off x="458350" y="1345127"/>
            <a:ext cx="6387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2.2</a:t>
            </a:r>
            <a:endParaRPr/>
          </a:p>
        </p:txBody>
      </p:sp>
      <p:sp>
        <p:nvSpPr>
          <p:cNvPr id="2009" name="Google Shape;2009;p36"/>
          <p:cNvSpPr txBox="1"/>
          <p:nvPr/>
        </p:nvSpPr>
        <p:spPr>
          <a:xfrm>
            <a:off x="63375" y="2925225"/>
            <a:ext cx="1223700" cy="6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best: E, 2.2</a:t>
            </a:r>
            <a:endParaRPr/>
          </a:p>
        </p:txBody>
      </p:sp>
      <p:cxnSp>
        <p:nvCxnSpPr>
          <p:cNvPr id="2010" name="Google Shape;2010;p36"/>
          <p:cNvCxnSpPr/>
          <p:nvPr/>
        </p:nvCxnSpPr>
        <p:spPr>
          <a:xfrm rot="10800000">
            <a:off x="7588925" y="3334849"/>
            <a:ext cx="13281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011" name="Google Shape;2011;p36"/>
          <p:cNvCxnSpPr/>
          <p:nvPr/>
        </p:nvCxnSpPr>
        <p:spPr>
          <a:xfrm>
            <a:off x="5475025" y="2861950"/>
            <a:ext cx="10521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012" name="Google Shape;2012;p36"/>
          <p:cNvCxnSpPr/>
          <p:nvPr/>
        </p:nvCxnSpPr>
        <p:spPr>
          <a:xfrm rot="10800000">
            <a:off x="6495250" y="3819800"/>
            <a:ext cx="10908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3" name="Google Shape;2013;p36"/>
          <p:cNvCxnSpPr/>
          <p:nvPr/>
        </p:nvCxnSpPr>
        <p:spPr>
          <a:xfrm>
            <a:off x="6527000" y="2081225"/>
            <a:ext cx="0" cy="27699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014" name="Google Shape;2014;p36"/>
          <p:cNvSpPr/>
          <p:nvPr/>
        </p:nvSpPr>
        <p:spPr>
          <a:xfrm>
            <a:off x="6345706" y="3635856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2015" name="Google Shape;2015;p36"/>
          <p:cNvSpPr txBox="1"/>
          <p:nvPr/>
        </p:nvSpPr>
        <p:spPr>
          <a:xfrm>
            <a:off x="6552825" y="3906501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 b="1">
                <a:solidFill>
                  <a:srgbClr val="FF0000"/>
                </a:solidFill>
              </a:rPr>
              <a:t>2</a:t>
            </a:r>
            <a:r>
              <a:rPr lang="en"/>
              <a:t>, 3)</a:t>
            </a:r>
            <a:endParaRPr/>
          </a:p>
        </p:txBody>
      </p:sp>
      <p:cxnSp>
        <p:nvCxnSpPr>
          <p:cNvPr id="2016" name="Google Shape;2016;p36"/>
          <p:cNvCxnSpPr/>
          <p:nvPr/>
        </p:nvCxnSpPr>
        <p:spPr>
          <a:xfrm rot="10800000">
            <a:off x="6532850" y="4275800"/>
            <a:ext cx="24183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017" name="Google Shape;2017;p36"/>
          <p:cNvSpPr/>
          <p:nvPr/>
        </p:nvSpPr>
        <p:spPr>
          <a:xfrm>
            <a:off x="7409781" y="4104656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2018" name="Google Shape;2018;p36"/>
          <p:cNvSpPr txBox="1"/>
          <p:nvPr/>
        </p:nvSpPr>
        <p:spPr>
          <a:xfrm>
            <a:off x="7598700" y="4395301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(4, </a:t>
            </a:r>
            <a:r>
              <a:rPr lang="en" b="1">
                <a:solidFill>
                  <a:srgbClr val="0000FF"/>
                </a:solidFill>
              </a:rPr>
              <a:t>2</a:t>
            </a:r>
            <a:r>
              <a:rPr lang="en"/>
              <a:t>)</a:t>
            </a:r>
            <a:endParaRPr/>
          </a:p>
        </p:txBody>
      </p:sp>
      <p:sp>
        <p:nvSpPr>
          <p:cNvPr id="2019" name="Google Shape;2019;p36"/>
          <p:cNvSpPr txBox="1"/>
          <p:nvPr/>
        </p:nvSpPr>
        <p:spPr>
          <a:xfrm>
            <a:off x="7564573" y="2282824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 b="1">
                <a:solidFill>
                  <a:srgbClr val="FF0000"/>
                </a:solidFill>
              </a:rPr>
              <a:t>4</a:t>
            </a:r>
            <a:r>
              <a:rPr lang="en"/>
              <a:t>, 5)</a:t>
            </a:r>
            <a:endParaRPr/>
          </a:p>
        </p:txBody>
      </p:sp>
      <p:cxnSp>
        <p:nvCxnSpPr>
          <p:cNvPr id="2020" name="Google Shape;2020;p36"/>
          <p:cNvCxnSpPr>
            <a:endCxn id="2017" idx="0"/>
          </p:cNvCxnSpPr>
          <p:nvPr/>
        </p:nvCxnSpPr>
        <p:spPr>
          <a:xfrm>
            <a:off x="7583931" y="2125556"/>
            <a:ext cx="0" cy="19791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021" name="Google Shape;2021;p36"/>
          <p:cNvSpPr/>
          <p:nvPr/>
        </p:nvSpPr>
        <p:spPr>
          <a:xfrm>
            <a:off x="7409781" y="2695656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2022" name="Google Shape;2022;p36"/>
          <p:cNvSpPr/>
          <p:nvPr/>
        </p:nvSpPr>
        <p:spPr>
          <a:xfrm>
            <a:off x="6881320" y="3634990"/>
            <a:ext cx="348300" cy="348300"/>
          </a:xfrm>
          <a:prstGeom prst="rect">
            <a:avLst/>
          </a:prstGeom>
          <a:solidFill>
            <a:srgbClr val="CCCCCC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2023" name="Google Shape;2023;p36"/>
          <p:cNvSpPr txBox="1"/>
          <p:nvPr/>
        </p:nvSpPr>
        <p:spPr>
          <a:xfrm>
            <a:off x="6881325" y="3305375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(3, </a:t>
            </a:r>
            <a:r>
              <a:rPr lang="en" b="1">
                <a:solidFill>
                  <a:srgbClr val="0000FF"/>
                </a:solidFill>
              </a:rPr>
              <a:t>3</a:t>
            </a:r>
            <a:r>
              <a:rPr lang="en"/>
              <a:t>)</a:t>
            </a:r>
            <a:endParaRPr/>
          </a:p>
        </p:txBody>
      </p:sp>
      <p:sp>
        <p:nvSpPr>
          <p:cNvPr id="2024" name="Google Shape;2024;p36"/>
          <p:cNvSpPr/>
          <p:nvPr/>
        </p:nvSpPr>
        <p:spPr>
          <a:xfrm>
            <a:off x="5827720" y="2695657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2025" name="Google Shape;2025;p36"/>
          <p:cNvSpPr txBox="1"/>
          <p:nvPr/>
        </p:nvSpPr>
        <p:spPr>
          <a:xfrm>
            <a:off x="5398825" y="2336850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(1, </a:t>
            </a:r>
            <a:r>
              <a:rPr lang="en" b="1">
                <a:solidFill>
                  <a:srgbClr val="0000FF"/>
                </a:solidFill>
              </a:rPr>
              <a:t>5</a:t>
            </a:r>
            <a:r>
              <a:rPr lang="en"/>
              <a:t>)</a:t>
            </a:r>
            <a:endParaRPr/>
          </a:p>
        </p:txBody>
      </p:sp>
      <p:sp>
        <p:nvSpPr>
          <p:cNvPr id="2026" name="Google Shape;2026;p36"/>
          <p:cNvSpPr/>
          <p:nvPr/>
        </p:nvSpPr>
        <p:spPr>
          <a:xfrm>
            <a:off x="7408878" y="3165323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2027" name="Google Shape;2027;p36"/>
          <p:cNvSpPr txBox="1"/>
          <p:nvPr/>
        </p:nvSpPr>
        <p:spPr>
          <a:xfrm>
            <a:off x="7710598" y="3010996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(4, </a:t>
            </a:r>
            <a:r>
              <a:rPr lang="en" b="1">
                <a:solidFill>
                  <a:srgbClr val="0000FF"/>
                </a:solidFill>
              </a:rPr>
              <a:t>4</a:t>
            </a:r>
            <a:r>
              <a:rPr lang="en"/>
              <a:t>)</a:t>
            </a:r>
            <a:endParaRPr/>
          </a:p>
        </p:txBody>
      </p:sp>
      <p:cxnSp>
        <p:nvCxnSpPr>
          <p:cNvPr id="2028" name="Google Shape;2028;p36"/>
          <p:cNvCxnSpPr/>
          <p:nvPr/>
        </p:nvCxnSpPr>
        <p:spPr>
          <a:xfrm>
            <a:off x="5630295" y="2195627"/>
            <a:ext cx="902700" cy="1631400"/>
          </a:xfrm>
          <a:prstGeom prst="straightConnector1">
            <a:avLst/>
          </a:prstGeom>
          <a:noFill/>
          <a:ln w="9525" cap="flat" cmpd="sng">
            <a:solidFill>
              <a:srgbClr val="9900FF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029" name="Google Shape;2029;p36"/>
          <p:cNvSpPr txBox="1"/>
          <p:nvPr/>
        </p:nvSpPr>
        <p:spPr>
          <a:xfrm>
            <a:off x="5443125" y="3902900"/>
            <a:ext cx="12510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best dist</a:t>
            </a:r>
            <a:endParaRPr>
              <a:solidFill>
                <a:srgbClr val="99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possible is worse than 2.2!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2030" name="Google Shape;2030;p36"/>
          <p:cNvSpPr txBox="1"/>
          <p:nvPr/>
        </p:nvSpPr>
        <p:spPr>
          <a:xfrm>
            <a:off x="2463695" y="1348907"/>
            <a:ext cx="6387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6.4</a:t>
            </a:r>
            <a:endParaRPr/>
          </a:p>
        </p:txBody>
      </p:sp>
      <p:sp>
        <p:nvSpPr>
          <p:cNvPr id="2031" name="Google Shape;2031;p36"/>
          <p:cNvSpPr txBox="1"/>
          <p:nvPr/>
        </p:nvSpPr>
        <p:spPr>
          <a:xfrm>
            <a:off x="3037970" y="2049531"/>
            <a:ext cx="6387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4.5</a:t>
            </a:r>
            <a:endParaRPr/>
          </a:p>
        </p:txBody>
      </p:sp>
      <p:sp>
        <p:nvSpPr>
          <p:cNvPr id="2032" name="Google Shape;2032;p36"/>
          <p:cNvSpPr txBox="1"/>
          <p:nvPr/>
        </p:nvSpPr>
        <p:spPr>
          <a:xfrm>
            <a:off x="1810020" y="2785493"/>
            <a:ext cx="6387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2033" name="Google Shape;2033;p36"/>
          <p:cNvCxnSpPr/>
          <p:nvPr/>
        </p:nvCxnSpPr>
        <p:spPr>
          <a:xfrm flipH="1">
            <a:off x="1854907" y="2089514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34" name="Google Shape;2034;p36"/>
          <p:cNvSpPr txBox="1">
            <a:spLocks noGrp="1"/>
          </p:cNvSpPr>
          <p:nvPr>
            <p:ph type="body" idx="1"/>
          </p:nvPr>
        </p:nvSpPr>
        <p:spPr>
          <a:xfrm>
            <a:off x="243000" y="3655400"/>
            <a:ext cx="4975500" cy="12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nearest(D, (0, 7))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… just finished exploring the good child.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Could something better be on the “bad” side of the line, i.e. </a:t>
            </a:r>
            <a:r>
              <a:rPr lang="en">
                <a:solidFill>
                  <a:srgbClr val="0000FF"/>
                </a:solidFill>
              </a:rPr>
              <a:t>D.down</a:t>
            </a:r>
            <a:r>
              <a:rPr lang="en">
                <a:solidFill>
                  <a:srgbClr val="000000"/>
                </a:solidFill>
              </a:rPr>
              <a:t>? No!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035" name="Google Shape;203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77966" y="2596081"/>
            <a:ext cx="439051" cy="43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6" name="Google Shape;2036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73051" y="4030337"/>
            <a:ext cx="255800" cy="25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7" name="Google Shape;203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1727" y="2115194"/>
            <a:ext cx="439051" cy="43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8" name="Google Shape;203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527" y="2124945"/>
            <a:ext cx="439051" cy="43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9" name="Google Shape;203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9875" y="1346125"/>
            <a:ext cx="439051" cy="43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0" name="Google Shape;204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4452" y="3565769"/>
            <a:ext cx="439051" cy="43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1" name="Google Shape;2041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03501" y="3636962"/>
            <a:ext cx="255800" cy="25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Google Shape;99;p10"/>
          <p:cNvCxnSpPr/>
          <p:nvPr/>
        </p:nvCxnSpPr>
        <p:spPr>
          <a:xfrm rot="10800000">
            <a:off x="397300" y="1873350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0"/>
          <p:cNvCxnSpPr/>
          <p:nvPr/>
        </p:nvCxnSpPr>
        <p:spPr>
          <a:xfrm rot="10800000">
            <a:off x="1741625" y="3332625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1" name="Google Shape;101;p10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K-d Nearest Demo</a:t>
            </a:r>
            <a:endParaRPr/>
          </a:p>
        </p:txBody>
      </p:sp>
      <p:sp>
        <p:nvSpPr>
          <p:cNvPr id="102" name="Google Shape;102;p10"/>
          <p:cNvSpPr txBox="1">
            <a:spLocks noGrp="1"/>
          </p:cNvSpPr>
          <p:nvPr>
            <p:ph type="body" idx="1"/>
          </p:nvPr>
        </p:nvSpPr>
        <p:spPr>
          <a:xfrm>
            <a:off x="3781400" y="474150"/>
            <a:ext cx="4910100" cy="12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have the k-d tree shown.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 want to find nearest((0, 7)).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Can visually see the answer is (1, 5). 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Let’s do a proper k-d tree traversal.</a:t>
            </a:r>
            <a:endParaRPr/>
          </a:p>
        </p:txBody>
      </p:sp>
      <p:cxnSp>
        <p:nvCxnSpPr>
          <p:cNvPr id="103" name="Google Shape;103;p10"/>
          <p:cNvCxnSpPr/>
          <p:nvPr/>
        </p:nvCxnSpPr>
        <p:spPr>
          <a:xfrm rot="10800000">
            <a:off x="1847100" y="820813"/>
            <a:ext cx="0" cy="692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" name="Google Shape;104;p10"/>
          <p:cNvCxnSpPr>
            <a:endCxn id="105" idx="0"/>
          </p:cNvCxnSpPr>
          <p:nvPr/>
        </p:nvCxnSpPr>
        <p:spPr>
          <a:xfrm flipH="1">
            <a:off x="960400" y="1369812"/>
            <a:ext cx="883500" cy="285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" name="Google Shape;106;p10"/>
          <p:cNvCxnSpPr/>
          <p:nvPr/>
        </p:nvCxnSpPr>
        <p:spPr>
          <a:xfrm>
            <a:off x="1843983" y="1369763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7" name="Google Shape;107;p10"/>
          <p:cNvSpPr txBox="1"/>
          <p:nvPr/>
        </p:nvSpPr>
        <p:spPr>
          <a:xfrm>
            <a:off x="950713" y="125838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108" name="Google Shape;108;p10"/>
          <p:cNvSpPr txBox="1"/>
          <p:nvPr/>
        </p:nvSpPr>
        <p:spPr>
          <a:xfrm>
            <a:off x="2189578" y="1303636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cxnSp>
        <p:nvCxnSpPr>
          <p:cNvPr id="109" name="Google Shape;109;p10"/>
          <p:cNvCxnSpPr/>
          <p:nvPr/>
        </p:nvCxnSpPr>
        <p:spPr>
          <a:xfrm rot="10800000">
            <a:off x="1810025" y="1883150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0"/>
          <p:cNvCxnSpPr/>
          <p:nvPr/>
        </p:nvCxnSpPr>
        <p:spPr>
          <a:xfrm flipH="1">
            <a:off x="1854907" y="2089514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10"/>
          <p:cNvCxnSpPr/>
          <p:nvPr/>
        </p:nvCxnSpPr>
        <p:spPr>
          <a:xfrm>
            <a:off x="2373607" y="2089514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" name="Google Shape;112;p10"/>
          <p:cNvSpPr txBox="1"/>
          <p:nvPr/>
        </p:nvSpPr>
        <p:spPr>
          <a:xfrm>
            <a:off x="1856891" y="1988502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13" name="Google Shape;113;p10"/>
          <p:cNvSpPr txBox="1"/>
          <p:nvPr/>
        </p:nvSpPr>
        <p:spPr>
          <a:xfrm>
            <a:off x="2606402" y="1988615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cxnSp>
        <p:nvCxnSpPr>
          <p:cNvPr id="114" name="Google Shape;114;p10"/>
          <p:cNvCxnSpPr/>
          <p:nvPr/>
        </p:nvCxnSpPr>
        <p:spPr>
          <a:xfrm rot="10800000">
            <a:off x="2889148" y="2265237"/>
            <a:ext cx="0" cy="692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" name="Google Shape;115;p10"/>
          <p:cNvCxnSpPr/>
          <p:nvPr/>
        </p:nvCxnSpPr>
        <p:spPr>
          <a:xfrm flipH="1">
            <a:off x="2367331" y="2814187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" name="Google Shape;116;p10"/>
          <p:cNvCxnSpPr>
            <a:endCxn id="117" idx="0"/>
          </p:cNvCxnSpPr>
          <p:nvPr/>
        </p:nvCxnSpPr>
        <p:spPr>
          <a:xfrm>
            <a:off x="2896973" y="2814137"/>
            <a:ext cx="774600" cy="306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8" name="Google Shape;118;p10"/>
          <p:cNvSpPr txBox="1"/>
          <p:nvPr/>
        </p:nvSpPr>
        <p:spPr>
          <a:xfrm>
            <a:off x="2358968" y="2701000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119" name="Google Shape;119;p10"/>
          <p:cNvSpPr txBox="1"/>
          <p:nvPr/>
        </p:nvSpPr>
        <p:spPr>
          <a:xfrm>
            <a:off x="3262701" y="270098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120" name="Google Shape;120;p10"/>
          <p:cNvSpPr/>
          <p:nvPr/>
        </p:nvSpPr>
        <p:spPr>
          <a:xfrm>
            <a:off x="1951950" y="1655700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(4, </a:t>
            </a:r>
            <a:r>
              <a:rPr lang="en" b="1">
                <a:solidFill>
                  <a:srgbClr val="0000FF"/>
                </a:solidFill>
              </a:rPr>
              <a:t>2</a:t>
            </a:r>
            <a:r>
              <a:rPr lang="en"/>
              <a:t>)</a:t>
            </a:r>
            <a:endParaRPr/>
          </a:p>
        </p:txBody>
      </p:sp>
      <p:sp>
        <p:nvSpPr>
          <p:cNvPr id="121" name="Google Shape;121;p10"/>
          <p:cNvSpPr/>
          <p:nvPr/>
        </p:nvSpPr>
        <p:spPr>
          <a:xfrm>
            <a:off x="1421250" y="934475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(</a:t>
            </a:r>
            <a:r>
              <a:rPr lang="en" b="1">
                <a:solidFill>
                  <a:srgbClr val="FF0000"/>
                </a:solidFill>
              </a:rPr>
              <a:t>2</a:t>
            </a:r>
            <a:r>
              <a:rPr lang="en"/>
              <a:t>, 3)</a:t>
            </a:r>
            <a:endParaRPr/>
          </a:p>
        </p:txBody>
      </p:sp>
      <p:sp>
        <p:nvSpPr>
          <p:cNvPr id="122" name="Google Shape;122;p10"/>
          <p:cNvSpPr/>
          <p:nvPr/>
        </p:nvSpPr>
        <p:spPr>
          <a:xfrm>
            <a:off x="2501650" y="2374363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(</a:t>
            </a:r>
            <a:r>
              <a:rPr lang="en" b="1">
                <a:solidFill>
                  <a:srgbClr val="FF0000"/>
                </a:solidFill>
              </a:rPr>
              <a:t>4</a:t>
            </a:r>
            <a:r>
              <a:rPr lang="en"/>
              <a:t>, 5)</a:t>
            </a:r>
            <a:endParaRPr/>
          </a:p>
        </p:txBody>
      </p:sp>
      <p:sp>
        <p:nvSpPr>
          <p:cNvPr id="123" name="Google Shape;123;p10"/>
          <p:cNvSpPr/>
          <p:nvPr/>
        </p:nvSpPr>
        <p:spPr>
          <a:xfrm>
            <a:off x="1878875" y="3114987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 (3, </a:t>
            </a:r>
            <a:r>
              <a:rPr lang="en" b="1">
                <a:solidFill>
                  <a:srgbClr val="0000FF"/>
                </a:solidFill>
              </a:rPr>
              <a:t>3</a:t>
            </a:r>
            <a:r>
              <a:rPr lang="en"/>
              <a:t>)</a:t>
            </a:r>
            <a:endParaRPr/>
          </a:p>
        </p:txBody>
      </p:sp>
      <p:cxnSp>
        <p:nvCxnSpPr>
          <p:cNvPr id="124" name="Google Shape;124;p10"/>
          <p:cNvCxnSpPr/>
          <p:nvPr/>
        </p:nvCxnSpPr>
        <p:spPr>
          <a:xfrm flipH="1">
            <a:off x="1759205" y="3551940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" name="Google Shape;125;p10"/>
          <p:cNvCxnSpPr/>
          <p:nvPr/>
        </p:nvCxnSpPr>
        <p:spPr>
          <a:xfrm>
            <a:off x="2277905" y="3551940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6" name="Google Shape;126;p10"/>
          <p:cNvSpPr txBox="1"/>
          <p:nvPr/>
        </p:nvSpPr>
        <p:spPr>
          <a:xfrm>
            <a:off x="1761189" y="345092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27" name="Google Shape;127;p10"/>
          <p:cNvSpPr txBox="1"/>
          <p:nvPr/>
        </p:nvSpPr>
        <p:spPr>
          <a:xfrm>
            <a:off x="2510700" y="345104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>
            <a:off x="534550" y="1655712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(1, </a:t>
            </a:r>
            <a:r>
              <a:rPr lang="en" b="1">
                <a:solidFill>
                  <a:srgbClr val="0000FF"/>
                </a:solidFill>
              </a:rPr>
              <a:t>5</a:t>
            </a:r>
            <a:r>
              <a:rPr lang="en"/>
              <a:t>)</a:t>
            </a:r>
            <a:endParaRPr/>
          </a:p>
        </p:txBody>
      </p:sp>
      <p:cxnSp>
        <p:nvCxnSpPr>
          <p:cNvPr id="128" name="Google Shape;128;p10"/>
          <p:cNvCxnSpPr/>
          <p:nvPr/>
        </p:nvCxnSpPr>
        <p:spPr>
          <a:xfrm flipH="1">
            <a:off x="434357" y="2106063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Google Shape;129;p10"/>
          <p:cNvCxnSpPr/>
          <p:nvPr/>
        </p:nvCxnSpPr>
        <p:spPr>
          <a:xfrm>
            <a:off x="953057" y="2106063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0" name="Google Shape;130;p10"/>
          <p:cNvSpPr txBox="1"/>
          <p:nvPr/>
        </p:nvSpPr>
        <p:spPr>
          <a:xfrm>
            <a:off x="436341" y="200505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31" name="Google Shape;131;p10"/>
          <p:cNvSpPr txBox="1"/>
          <p:nvPr/>
        </p:nvSpPr>
        <p:spPr>
          <a:xfrm>
            <a:off x="1185852" y="2005164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cxnSp>
        <p:nvCxnSpPr>
          <p:cNvPr id="132" name="Google Shape;132;p10"/>
          <p:cNvCxnSpPr/>
          <p:nvPr/>
        </p:nvCxnSpPr>
        <p:spPr>
          <a:xfrm rot="10800000">
            <a:off x="3108473" y="3338675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7" name="Google Shape;117;p10"/>
          <p:cNvSpPr/>
          <p:nvPr/>
        </p:nvSpPr>
        <p:spPr>
          <a:xfrm>
            <a:off x="3245723" y="3121037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 (4, </a:t>
            </a:r>
            <a:r>
              <a:rPr lang="en" b="1">
                <a:solidFill>
                  <a:srgbClr val="0000FF"/>
                </a:solidFill>
              </a:rPr>
              <a:t>4</a:t>
            </a:r>
            <a:r>
              <a:rPr lang="en"/>
              <a:t>)</a:t>
            </a:r>
            <a:endParaRPr/>
          </a:p>
        </p:txBody>
      </p:sp>
      <p:cxnSp>
        <p:nvCxnSpPr>
          <p:cNvPr id="133" name="Google Shape;133;p10"/>
          <p:cNvCxnSpPr/>
          <p:nvPr/>
        </p:nvCxnSpPr>
        <p:spPr>
          <a:xfrm flipH="1">
            <a:off x="3126053" y="3557990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" name="Google Shape;134;p10"/>
          <p:cNvCxnSpPr/>
          <p:nvPr/>
        </p:nvCxnSpPr>
        <p:spPr>
          <a:xfrm>
            <a:off x="3644753" y="3557990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5" name="Google Shape;135;p10"/>
          <p:cNvSpPr txBox="1"/>
          <p:nvPr/>
        </p:nvSpPr>
        <p:spPr>
          <a:xfrm>
            <a:off x="3128038" y="345697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36" name="Google Shape;136;p10"/>
          <p:cNvSpPr txBox="1"/>
          <p:nvPr/>
        </p:nvSpPr>
        <p:spPr>
          <a:xfrm>
            <a:off x="3877548" y="345709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sp>
        <p:nvSpPr>
          <p:cNvPr id="137" name="Google Shape;137;p10"/>
          <p:cNvSpPr txBox="1">
            <a:spLocks noGrp="1"/>
          </p:cNvSpPr>
          <p:nvPr>
            <p:ph type="body" idx="1"/>
          </p:nvPr>
        </p:nvSpPr>
        <p:spPr>
          <a:xfrm>
            <a:off x="243000" y="3655400"/>
            <a:ext cx="8443800" cy="12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nearest(A, (0, 7)) ?</a:t>
            </a:r>
            <a:endParaRPr/>
          </a:p>
        </p:txBody>
      </p:sp>
      <p:sp>
        <p:nvSpPr>
          <p:cNvPr id="138" name="Google Shape;138;p10"/>
          <p:cNvSpPr txBox="1"/>
          <p:nvPr/>
        </p:nvSpPr>
        <p:spPr>
          <a:xfrm>
            <a:off x="63375" y="2925225"/>
            <a:ext cx="1223700" cy="6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best: None</a:t>
            </a:r>
            <a:endParaRPr/>
          </a:p>
        </p:txBody>
      </p:sp>
      <p:sp>
        <p:nvSpPr>
          <p:cNvPr id="139" name="Google Shape;139;p10"/>
          <p:cNvSpPr/>
          <p:nvPr/>
        </p:nvSpPr>
        <p:spPr>
          <a:xfrm>
            <a:off x="5386400" y="2007400"/>
            <a:ext cx="3629100" cy="28947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0" name="Google Shape;140;p10"/>
          <p:cNvCxnSpPr/>
          <p:nvPr/>
        </p:nvCxnSpPr>
        <p:spPr>
          <a:xfrm rot="10800000">
            <a:off x="7588925" y="3334849"/>
            <a:ext cx="13281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41" name="Google Shape;141;p10"/>
          <p:cNvCxnSpPr/>
          <p:nvPr/>
        </p:nvCxnSpPr>
        <p:spPr>
          <a:xfrm>
            <a:off x="5475025" y="2861950"/>
            <a:ext cx="10521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42" name="Google Shape;142;p10"/>
          <p:cNvCxnSpPr/>
          <p:nvPr/>
        </p:nvCxnSpPr>
        <p:spPr>
          <a:xfrm rot="10800000">
            <a:off x="6495250" y="3819800"/>
            <a:ext cx="10908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" name="Google Shape;143;p10"/>
          <p:cNvCxnSpPr/>
          <p:nvPr/>
        </p:nvCxnSpPr>
        <p:spPr>
          <a:xfrm>
            <a:off x="6527000" y="2081225"/>
            <a:ext cx="0" cy="27699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44" name="Google Shape;144;p10"/>
          <p:cNvSpPr/>
          <p:nvPr/>
        </p:nvSpPr>
        <p:spPr>
          <a:xfrm>
            <a:off x="6345706" y="3635856"/>
            <a:ext cx="348300" cy="348300"/>
          </a:xfrm>
          <a:prstGeom prst="rect">
            <a:avLst/>
          </a:prstGeom>
          <a:solidFill>
            <a:srgbClr val="CCCCCC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45" name="Google Shape;145;p10"/>
          <p:cNvSpPr txBox="1"/>
          <p:nvPr/>
        </p:nvSpPr>
        <p:spPr>
          <a:xfrm>
            <a:off x="6552825" y="3906501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 b="1">
                <a:solidFill>
                  <a:srgbClr val="FF0000"/>
                </a:solidFill>
              </a:rPr>
              <a:t>2</a:t>
            </a:r>
            <a:r>
              <a:rPr lang="en"/>
              <a:t>, 3)</a:t>
            </a:r>
            <a:endParaRPr/>
          </a:p>
        </p:txBody>
      </p:sp>
      <p:cxnSp>
        <p:nvCxnSpPr>
          <p:cNvPr id="146" name="Google Shape;146;p10"/>
          <p:cNvCxnSpPr/>
          <p:nvPr/>
        </p:nvCxnSpPr>
        <p:spPr>
          <a:xfrm rot="10800000">
            <a:off x="6532850" y="4275800"/>
            <a:ext cx="24183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47" name="Google Shape;147;p10"/>
          <p:cNvSpPr/>
          <p:nvPr/>
        </p:nvSpPr>
        <p:spPr>
          <a:xfrm>
            <a:off x="7409781" y="4104656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48" name="Google Shape;148;p10"/>
          <p:cNvSpPr txBox="1"/>
          <p:nvPr/>
        </p:nvSpPr>
        <p:spPr>
          <a:xfrm>
            <a:off x="7598700" y="4395301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(4, </a:t>
            </a:r>
            <a:r>
              <a:rPr lang="en" b="1">
                <a:solidFill>
                  <a:srgbClr val="0000FF"/>
                </a:solidFill>
              </a:rPr>
              <a:t>2</a:t>
            </a:r>
            <a:r>
              <a:rPr lang="en"/>
              <a:t>)</a:t>
            </a:r>
            <a:endParaRPr/>
          </a:p>
        </p:txBody>
      </p:sp>
      <p:sp>
        <p:nvSpPr>
          <p:cNvPr id="149" name="Google Shape;149;p10"/>
          <p:cNvSpPr txBox="1"/>
          <p:nvPr/>
        </p:nvSpPr>
        <p:spPr>
          <a:xfrm>
            <a:off x="7564573" y="2282824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 b="1">
                <a:solidFill>
                  <a:srgbClr val="FF0000"/>
                </a:solidFill>
              </a:rPr>
              <a:t>4</a:t>
            </a:r>
            <a:r>
              <a:rPr lang="en"/>
              <a:t>, 5)</a:t>
            </a:r>
            <a:endParaRPr/>
          </a:p>
        </p:txBody>
      </p:sp>
      <p:cxnSp>
        <p:nvCxnSpPr>
          <p:cNvPr id="150" name="Google Shape;150;p10"/>
          <p:cNvCxnSpPr>
            <a:endCxn id="147" idx="0"/>
          </p:cNvCxnSpPr>
          <p:nvPr/>
        </p:nvCxnSpPr>
        <p:spPr>
          <a:xfrm>
            <a:off x="7583931" y="2125556"/>
            <a:ext cx="0" cy="19791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51" name="Google Shape;151;p10"/>
          <p:cNvSpPr/>
          <p:nvPr/>
        </p:nvSpPr>
        <p:spPr>
          <a:xfrm>
            <a:off x="7409781" y="2695656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152" name="Google Shape;152;p10"/>
          <p:cNvSpPr/>
          <p:nvPr/>
        </p:nvSpPr>
        <p:spPr>
          <a:xfrm>
            <a:off x="6881320" y="3634990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53" name="Google Shape;153;p10"/>
          <p:cNvSpPr txBox="1"/>
          <p:nvPr/>
        </p:nvSpPr>
        <p:spPr>
          <a:xfrm>
            <a:off x="6881325" y="3305375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(3, </a:t>
            </a:r>
            <a:r>
              <a:rPr lang="en" b="1">
                <a:solidFill>
                  <a:srgbClr val="0000FF"/>
                </a:solidFill>
              </a:rPr>
              <a:t>3</a:t>
            </a:r>
            <a:r>
              <a:rPr lang="en"/>
              <a:t>)</a:t>
            </a:r>
            <a:endParaRPr/>
          </a:p>
        </p:txBody>
      </p:sp>
      <p:sp>
        <p:nvSpPr>
          <p:cNvPr id="154" name="Google Shape;154;p10"/>
          <p:cNvSpPr/>
          <p:nvPr/>
        </p:nvSpPr>
        <p:spPr>
          <a:xfrm>
            <a:off x="5827720" y="2695657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155" name="Google Shape;155;p10"/>
          <p:cNvSpPr txBox="1"/>
          <p:nvPr/>
        </p:nvSpPr>
        <p:spPr>
          <a:xfrm>
            <a:off x="5398825" y="2336850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(1, </a:t>
            </a:r>
            <a:r>
              <a:rPr lang="en" b="1">
                <a:solidFill>
                  <a:srgbClr val="0000FF"/>
                </a:solidFill>
              </a:rPr>
              <a:t>5</a:t>
            </a:r>
            <a:r>
              <a:rPr lang="en"/>
              <a:t>)</a:t>
            </a:r>
            <a:endParaRPr/>
          </a:p>
        </p:txBody>
      </p:sp>
      <p:sp>
        <p:nvSpPr>
          <p:cNvPr id="156" name="Google Shape;156;p10"/>
          <p:cNvSpPr/>
          <p:nvPr/>
        </p:nvSpPr>
        <p:spPr>
          <a:xfrm>
            <a:off x="7408878" y="3165323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157" name="Google Shape;157;p10"/>
          <p:cNvSpPr txBox="1"/>
          <p:nvPr/>
        </p:nvSpPr>
        <p:spPr>
          <a:xfrm>
            <a:off x="7710598" y="3010996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(4, </a:t>
            </a:r>
            <a:r>
              <a:rPr lang="en" b="1">
                <a:solidFill>
                  <a:srgbClr val="0000FF"/>
                </a:solidFill>
              </a:rPr>
              <a:t>4</a:t>
            </a:r>
            <a:r>
              <a:rPr lang="en"/>
              <a:t>)</a:t>
            </a:r>
            <a:endParaRPr/>
          </a:p>
        </p:txBody>
      </p:sp>
      <p:pic>
        <p:nvPicPr>
          <p:cNvPr id="158" name="Google Shape;158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4470" y="2063976"/>
            <a:ext cx="131651" cy="131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Google Shape;159;p10"/>
          <p:cNvCxnSpPr>
            <a:endCxn id="158" idx="2"/>
          </p:cNvCxnSpPr>
          <p:nvPr/>
        </p:nvCxnSpPr>
        <p:spPr>
          <a:xfrm rot="10800000" flipH="1">
            <a:off x="5070495" y="2195627"/>
            <a:ext cx="559800" cy="22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0" name="Google Shape;160;p10"/>
          <p:cNvSpPr txBox="1"/>
          <p:nvPr/>
        </p:nvSpPr>
        <p:spPr>
          <a:xfrm>
            <a:off x="4496875" y="2275525"/>
            <a:ext cx="7215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(0, 7)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6" name="Google Shape;2046;p37"/>
          <p:cNvSpPr txBox="1">
            <a:spLocks noGrp="1"/>
          </p:cNvSpPr>
          <p:nvPr>
            <p:ph type="body" idx="1"/>
          </p:nvPr>
        </p:nvSpPr>
        <p:spPr>
          <a:xfrm>
            <a:off x="243000" y="3655400"/>
            <a:ext cx="4975500" cy="12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nearest(D, (0, 7))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… just finished exploring the good child.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Could something better be on the “bad” side of the line, i.e. </a:t>
            </a:r>
            <a:r>
              <a:rPr lang="en">
                <a:solidFill>
                  <a:srgbClr val="0000FF"/>
                </a:solidFill>
              </a:rPr>
              <a:t>D.down</a:t>
            </a:r>
            <a:r>
              <a:rPr lang="en">
                <a:solidFill>
                  <a:srgbClr val="000000"/>
                </a:solidFill>
              </a:rPr>
              <a:t>? No!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047" name="Google Shape;2047;p37"/>
          <p:cNvSpPr/>
          <p:nvPr/>
        </p:nvSpPr>
        <p:spPr>
          <a:xfrm>
            <a:off x="6527000" y="3819800"/>
            <a:ext cx="1052100" cy="456000"/>
          </a:xfrm>
          <a:prstGeom prst="rect">
            <a:avLst/>
          </a:prstGeom>
          <a:solidFill>
            <a:srgbClr val="0031FF">
              <a:alpha val="3923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8" name="Google Shape;2048;p37"/>
          <p:cNvSpPr/>
          <p:nvPr/>
        </p:nvSpPr>
        <p:spPr>
          <a:xfrm>
            <a:off x="5386400" y="2007400"/>
            <a:ext cx="3629100" cy="28947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49" name="Google Shape;2049;p37"/>
          <p:cNvCxnSpPr/>
          <p:nvPr/>
        </p:nvCxnSpPr>
        <p:spPr>
          <a:xfrm rot="10800000">
            <a:off x="397300" y="1873350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0" name="Google Shape;2050;p37"/>
          <p:cNvCxnSpPr/>
          <p:nvPr/>
        </p:nvCxnSpPr>
        <p:spPr>
          <a:xfrm rot="10800000">
            <a:off x="1741625" y="3332625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51" name="Google Shape;2051;p37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K-d Nearest Demo</a:t>
            </a:r>
            <a:endParaRPr/>
          </a:p>
        </p:txBody>
      </p:sp>
      <p:sp>
        <p:nvSpPr>
          <p:cNvPr id="2052" name="Google Shape;2052;p37"/>
          <p:cNvSpPr txBox="1">
            <a:spLocks noGrp="1"/>
          </p:cNvSpPr>
          <p:nvPr>
            <p:ph type="body" idx="1"/>
          </p:nvPr>
        </p:nvSpPr>
        <p:spPr>
          <a:xfrm>
            <a:off x="3781400" y="474150"/>
            <a:ext cx="4910100" cy="12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have the k-d tree shown.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 want to find nearest((0, 7)).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Can visually see the answer is (1, 5). 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Let’s do a proper k-d tree traversal.</a:t>
            </a:r>
            <a:endParaRPr/>
          </a:p>
        </p:txBody>
      </p:sp>
      <p:cxnSp>
        <p:nvCxnSpPr>
          <p:cNvPr id="2053" name="Google Shape;2053;p37"/>
          <p:cNvCxnSpPr/>
          <p:nvPr/>
        </p:nvCxnSpPr>
        <p:spPr>
          <a:xfrm rot="10800000">
            <a:off x="1847100" y="820813"/>
            <a:ext cx="0" cy="692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4" name="Google Shape;2054;p37"/>
          <p:cNvCxnSpPr>
            <a:endCxn id="2055" idx="0"/>
          </p:cNvCxnSpPr>
          <p:nvPr/>
        </p:nvCxnSpPr>
        <p:spPr>
          <a:xfrm flipH="1">
            <a:off x="960400" y="1369812"/>
            <a:ext cx="883500" cy="285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6" name="Google Shape;2056;p37"/>
          <p:cNvCxnSpPr/>
          <p:nvPr/>
        </p:nvCxnSpPr>
        <p:spPr>
          <a:xfrm>
            <a:off x="1843983" y="1369763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57" name="Google Shape;2057;p37"/>
          <p:cNvSpPr txBox="1"/>
          <p:nvPr/>
        </p:nvSpPr>
        <p:spPr>
          <a:xfrm>
            <a:off x="950713" y="125838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2058" name="Google Shape;2058;p37"/>
          <p:cNvSpPr txBox="1"/>
          <p:nvPr/>
        </p:nvSpPr>
        <p:spPr>
          <a:xfrm>
            <a:off x="2189578" y="1303636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cxnSp>
        <p:nvCxnSpPr>
          <p:cNvPr id="2059" name="Google Shape;2059;p37"/>
          <p:cNvCxnSpPr/>
          <p:nvPr/>
        </p:nvCxnSpPr>
        <p:spPr>
          <a:xfrm rot="10800000">
            <a:off x="1810025" y="1883150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0" name="Google Shape;2060;p37"/>
          <p:cNvCxnSpPr/>
          <p:nvPr/>
        </p:nvCxnSpPr>
        <p:spPr>
          <a:xfrm flipH="1">
            <a:off x="1854907" y="2089514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061" name="Google Shape;2061;p37"/>
          <p:cNvCxnSpPr/>
          <p:nvPr/>
        </p:nvCxnSpPr>
        <p:spPr>
          <a:xfrm>
            <a:off x="2373607" y="2089514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62" name="Google Shape;2062;p37"/>
          <p:cNvSpPr txBox="1"/>
          <p:nvPr/>
        </p:nvSpPr>
        <p:spPr>
          <a:xfrm>
            <a:off x="1856891" y="1988502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2063" name="Google Shape;2063;p37"/>
          <p:cNvSpPr txBox="1"/>
          <p:nvPr/>
        </p:nvSpPr>
        <p:spPr>
          <a:xfrm>
            <a:off x="2606402" y="1988615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cxnSp>
        <p:nvCxnSpPr>
          <p:cNvPr id="2064" name="Google Shape;2064;p37"/>
          <p:cNvCxnSpPr/>
          <p:nvPr/>
        </p:nvCxnSpPr>
        <p:spPr>
          <a:xfrm rot="10800000">
            <a:off x="2889148" y="2265237"/>
            <a:ext cx="0" cy="692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5" name="Google Shape;2065;p37"/>
          <p:cNvCxnSpPr/>
          <p:nvPr/>
        </p:nvCxnSpPr>
        <p:spPr>
          <a:xfrm flipH="1">
            <a:off x="2367331" y="2814187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6" name="Google Shape;2066;p37"/>
          <p:cNvCxnSpPr>
            <a:endCxn id="2067" idx="0"/>
          </p:cNvCxnSpPr>
          <p:nvPr/>
        </p:nvCxnSpPr>
        <p:spPr>
          <a:xfrm>
            <a:off x="2896973" y="2814137"/>
            <a:ext cx="774600" cy="306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68" name="Google Shape;2068;p37"/>
          <p:cNvSpPr txBox="1"/>
          <p:nvPr/>
        </p:nvSpPr>
        <p:spPr>
          <a:xfrm>
            <a:off x="2358968" y="2701000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2069" name="Google Shape;2069;p37"/>
          <p:cNvSpPr txBox="1"/>
          <p:nvPr/>
        </p:nvSpPr>
        <p:spPr>
          <a:xfrm>
            <a:off x="3262701" y="270098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2070" name="Google Shape;2070;p37"/>
          <p:cNvSpPr/>
          <p:nvPr/>
        </p:nvSpPr>
        <p:spPr>
          <a:xfrm>
            <a:off x="1951950" y="1655700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(4, </a:t>
            </a:r>
            <a:r>
              <a:rPr lang="en" b="1">
                <a:solidFill>
                  <a:srgbClr val="0000FF"/>
                </a:solidFill>
              </a:rPr>
              <a:t>2</a:t>
            </a:r>
            <a:r>
              <a:rPr lang="en"/>
              <a:t>)</a:t>
            </a:r>
            <a:endParaRPr/>
          </a:p>
        </p:txBody>
      </p:sp>
      <p:sp>
        <p:nvSpPr>
          <p:cNvPr id="2071" name="Google Shape;2071;p37"/>
          <p:cNvSpPr/>
          <p:nvPr/>
        </p:nvSpPr>
        <p:spPr>
          <a:xfrm>
            <a:off x="1421250" y="934475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(</a:t>
            </a:r>
            <a:r>
              <a:rPr lang="en" b="1">
                <a:solidFill>
                  <a:srgbClr val="FF0000"/>
                </a:solidFill>
              </a:rPr>
              <a:t>2</a:t>
            </a:r>
            <a:r>
              <a:rPr lang="en"/>
              <a:t>, 3)</a:t>
            </a:r>
            <a:endParaRPr/>
          </a:p>
        </p:txBody>
      </p:sp>
      <p:sp>
        <p:nvSpPr>
          <p:cNvPr id="2072" name="Google Shape;2072;p37"/>
          <p:cNvSpPr/>
          <p:nvPr/>
        </p:nvSpPr>
        <p:spPr>
          <a:xfrm>
            <a:off x="2501650" y="2374363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(</a:t>
            </a:r>
            <a:r>
              <a:rPr lang="en" b="1">
                <a:solidFill>
                  <a:srgbClr val="FF0000"/>
                </a:solidFill>
              </a:rPr>
              <a:t>4</a:t>
            </a:r>
            <a:r>
              <a:rPr lang="en"/>
              <a:t>, 5)</a:t>
            </a:r>
            <a:endParaRPr/>
          </a:p>
        </p:txBody>
      </p:sp>
      <p:sp>
        <p:nvSpPr>
          <p:cNvPr id="2073" name="Google Shape;2073;p37"/>
          <p:cNvSpPr/>
          <p:nvPr/>
        </p:nvSpPr>
        <p:spPr>
          <a:xfrm>
            <a:off x="1878875" y="3114987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 (3, </a:t>
            </a:r>
            <a:r>
              <a:rPr lang="en" b="1">
                <a:solidFill>
                  <a:srgbClr val="0000FF"/>
                </a:solidFill>
              </a:rPr>
              <a:t>3</a:t>
            </a:r>
            <a:r>
              <a:rPr lang="en"/>
              <a:t>)</a:t>
            </a:r>
            <a:endParaRPr/>
          </a:p>
        </p:txBody>
      </p:sp>
      <p:cxnSp>
        <p:nvCxnSpPr>
          <p:cNvPr id="2074" name="Google Shape;2074;p37"/>
          <p:cNvCxnSpPr/>
          <p:nvPr/>
        </p:nvCxnSpPr>
        <p:spPr>
          <a:xfrm flipH="1">
            <a:off x="1759205" y="3551940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075" name="Google Shape;2075;p37"/>
          <p:cNvCxnSpPr/>
          <p:nvPr/>
        </p:nvCxnSpPr>
        <p:spPr>
          <a:xfrm>
            <a:off x="2277905" y="3551940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76" name="Google Shape;2076;p37"/>
          <p:cNvSpPr txBox="1"/>
          <p:nvPr/>
        </p:nvSpPr>
        <p:spPr>
          <a:xfrm>
            <a:off x="1761189" y="345092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2077" name="Google Shape;2077;p37"/>
          <p:cNvSpPr txBox="1"/>
          <p:nvPr/>
        </p:nvSpPr>
        <p:spPr>
          <a:xfrm>
            <a:off x="2510700" y="345104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sp>
        <p:nvSpPr>
          <p:cNvPr id="2055" name="Google Shape;2055;p37"/>
          <p:cNvSpPr/>
          <p:nvPr/>
        </p:nvSpPr>
        <p:spPr>
          <a:xfrm>
            <a:off x="534550" y="1655712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(1, </a:t>
            </a:r>
            <a:r>
              <a:rPr lang="en" b="1">
                <a:solidFill>
                  <a:srgbClr val="0000FF"/>
                </a:solidFill>
              </a:rPr>
              <a:t>5</a:t>
            </a:r>
            <a:r>
              <a:rPr lang="en"/>
              <a:t>)</a:t>
            </a:r>
            <a:endParaRPr/>
          </a:p>
        </p:txBody>
      </p:sp>
      <p:cxnSp>
        <p:nvCxnSpPr>
          <p:cNvPr id="2078" name="Google Shape;2078;p37"/>
          <p:cNvCxnSpPr/>
          <p:nvPr/>
        </p:nvCxnSpPr>
        <p:spPr>
          <a:xfrm flipH="1">
            <a:off x="434357" y="2106063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9" name="Google Shape;2079;p37"/>
          <p:cNvCxnSpPr/>
          <p:nvPr/>
        </p:nvCxnSpPr>
        <p:spPr>
          <a:xfrm>
            <a:off x="953057" y="2106063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80" name="Google Shape;2080;p37"/>
          <p:cNvSpPr txBox="1"/>
          <p:nvPr/>
        </p:nvSpPr>
        <p:spPr>
          <a:xfrm>
            <a:off x="436341" y="200505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2081" name="Google Shape;2081;p37"/>
          <p:cNvSpPr txBox="1"/>
          <p:nvPr/>
        </p:nvSpPr>
        <p:spPr>
          <a:xfrm>
            <a:off x="1185852" y="2005164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cxnSp>
        <p:nvCxnSpPr>
          <p:cNvPr id="2082" name="Google Shape;2082;p37"/>
          <p:cNvCxnSpPr/>
          <p:nvPr/>
        </p:nvCxnSpPr>
        <p:spPr>
          <a:xfrm rot="10800000">
            <a:off x="3108473" y="3338675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67" name="Google Shape;2067;p37"/>
          <p:cNvSpPr/>
          <p:nvPr/>
        </p:nvSpPr>
        <p:spPr>
          <a:xfrm>
            <a:off x="3245723" y="3121037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 (4, </a:t>
            </a:r>
            <a:r>
              <a:rPr lang="en" b="1">
                <a:solidFill>
                  <a:srgbClr val="0000FF"/>
                </a:solidFill>
              </a:rPr>
              <a:t>4</a:t>
            </a:r>
            <a:r>
              <a:rPr lang="en"/>
              <a:t>)</a:t>
            </a:r>
            <a:endParaRPr/>
          </a:p>
        </p:txBody>
      </p:sp>
      <p:cxnSp>
        <p:nvCxnSpPr>
          <p:cNvPr id="2083" name="Google Shape;2083;p37"/>
          <p:cNvCxnSpPr/>
          <p:nvPr/>
        </p:nvCxnSpPr>
        <p:spPr>
          <a:xfrm flipH="1">
            <a:off x="3126053" y="3557990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4" name="Google Shape;2084;p37"/>
          <p:cNvCxnSpPr/>
          <p:nvPr/>
        </p:nvCxnSpPr>
        <p:spPr>
          <a:xfrm>
            <a:off x="3644753" y="3557990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85" name="Google Shape;2085;p37"/>
          <p:cNvSpPr txBox="1"/>
          <p:nvPr/>
        </p:nvSpPr>
        <p:spPr>
          <a:xfrm>
            <a:off x="3128038" y="345697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2086" name="Google Shape;2086;p37"/>
          <p:cNvSpPr txBox="1"/>
          <p:nvPr/>
        </p:nvSpPr>
        <p:spPr>
          <a:xfrm>
            <a:off x="3877548" y="345709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sp>
        <p:nvSpPr>
          <p:cNvPr id="2087" name="Google Shape;2087;p37"/>
          <p:cNvSpPr txBox="1"/>
          <p:nvPr/>
        </p:nvSpPr>
        <p:spPr>
          <a:xfrm>
            <a:off x="1878875" y="624002"/>
            <a:ext cx="6387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4.5</a:t>
            </a:r>
            <a:endParaRPr/>
          </a:p>
        </p:txBody>
      </p:sp>
      <p:pic>
        <p:nvPicPr>
          <p:cNvPr id="2088" name="Google Shape;208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4470" y="2063976"/>
            <a:ext cx="131651" cy="131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89" name="Google Shape;2089;p37"/>
          <p:cNvCxnSpPr>
            <a:endCxn id="2088" idx="2"/>
          </p:cNvCxnSpPr>
          <p:nvPr/>
        </p:nvCxnSpPr>
        <p:spPr>
          <a:xfrm rot="10800000" flipH="1">
            <a:off x="5070495" y="2195627"/>
            <a:ext cx="559800" cy="22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90" name="Google Shape;2090;p37"/>
          <p:cNvSpPr txBox="1"/>
          <p:nvPr/>
        </p:nvSpPr>
        <p:spPr>
          <a:xfrm>
            <a:off x="4496875" y="2275525"/>
            <a:ext cx="7215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(0, 7)</a:t>
            </a:r>
            <a:endParaRPr/>
          </a:p>
        </p:txBody>
      </p:sp>
      <p:sp>
        <p:nvSpPr>
          <p:cNvPr id="2091" name="Google Shape;2091;p37"/>
          <p:cNvSpPr txBox="1"/>
          <p:nvPr/>
        </p:nvSpPr>
        <p:spPr>
          <a:xfrm>
            <a:off x="458350" y="1345127"/>
            <a:ext cx="6387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2.2</a:t>
            </a:r>
            <a:endParaRPr/>
          </a:p>
        </p:txBody>
      </p:sp>
      <p:sp>
        <p:nvSpPr>
          <p:cNvPr id="2092" name="Google Shape;2092;p37"/>
          <p:cNvSpPr txBox="1"/>
          <p:nvPr/>
        </p:nvSpPr>
        <p:spPr>
          <a:xfrm>
            <a:off x="63375" y="2925225"/>
            <a:ext cx="1223700" cy="6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best: E, 2.2</a:t>
            </a:r>
            <a:endParaRPr/>
          </a:p>
        </p:txBody>
      </p:sp>
      <p:cxnSp>
        <p:nvCxnSpPr>
          <p:cNvPr id="2093" name="Google Shape;2093;p37"/>
          <p:cNvCxnSpPr/>
          <p:nvPr/>
        </p:nvCxnSpPr>
        <p:spPr>
          <a:xfrm rot="10800000">
            <a:off x="7588925" y="3334849"/>
            <a:ext cx="13281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094" name="Google Shape;2094;p37"/>
          <p:cNvCxnSpPr/>
          <p:nvPr/>
        </p:nvCxnSpPr>
        <p:spPr>
          <a:xfrm>
            <a:off x="5475025" y="2861950"/>
            <a:ext cx="10521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095" name="Google Shape;2095;p37"/>
          <p:cNvCxnSpPr/>
          <p:nvPr/>
        </p:nvCxnSpPr>
        <p:spPr>
          <a:xfrm rot="10800000">
            <a:off x="6495250" y="3819800"/>
            <a:ext cx="10908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6" name="Google Shape;2096;p37"/>
          <p:cNvCxnSpPr/>
          <p:nvPr/>
        </p:nvCxnSpPr>
        <p:spPr>
          <a:xfrm>
            <a:off x="6527000" y="2081225"/>
            <a:ext cx="0" cy="27699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097" name="Google Shape;2097;p37"/>
          <p:cNvSpPr/>
          <p:nvPr/>
        </p:nvSpPr>
        <p:spPr>
          <a:xfrm>
            <a:off x="6345706" y="3635856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2098" name="Google Shape;2098;p37"/>
          <p:cNvSpPr txBox="1"/>
          <p:nvPr/>
        </p:nvSpPr>
        <p:spPr>
          <a:xfrm>
            <a:off x="6552825" y="3906501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 b="1">
                <a:solidFill>
                  <a:srgbClr val="FF0000"/>
                </a:solidFill>
              </a:rPr>
              <a:t>2</a:t>
            </a:r>
            <a:r>
              <a:rPr lang="en"/>
              <a:t>, 3)</a:t>
            </a:r>
            <a:endParaRPr/>
          </a:p>
        </p:txBody>
      </p:sp>
      <p:cxnSp>
        <p:nvCxnSpPr>
          <p:cNvPr id="2099" name="Google Shape;2099;p37"/>
          <p:cNvCxnSpPr/>
          <p:nvPr/>
        </p:nvCxnSpPr>
        <p:spPr>
          <a:xfrm rot="10800000">
            <a:off x="6532850" y="4275800"/>
            <a:ext cx="24183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100" name="Google Shape;2100;p37"/>
          <p:cNvSpPr/>
          <p:nvPr/>
        </p:nvSpPr>
        <p:spPr>
          <a:xfrm>
            <a:off x="7409781" y="4104656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2101" name="Google Shape;2101;p37"/>
          <p:cNvSpPr txBox="1"/>
          <p:nvPr/>
        </p:nvSpPr>
        <p:spPr>
          <a:xfrm>
            <a:off x="7598700" y="4395301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(4, </a:t>
            </a:r>
            <a:r>
              <a:rPr lang="en" b="1">
                <a:solidFill>
                  <a:srgbClr val="0000FF"/>
                </a:solidFill>
              </a:rPr>
              <a:t>2</a:t>
            </a:r>
            <a:r>
              <a:rPr lang="en"/>
              <a:t>)</a:t>
            </a:r>
            <a:endParaRPr/>
          </a:p>
        </p:txBody>
      </p:sp>
      <p:sp>
        <p:nvSpPr>
          <p:cNvPr id="2102" name="Google Shape;2102;p37"/>
          <p:cNvSpPr txBox="1"/>
          <p:nvPr/>
        </p:nvSpPr>
        <p:spPr>
          <a:xfrm>
            <a:off x="7564573" y="2282824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 b="1">
                <a:solidFill>
                  <a:srgbClr val="FF0000"/>
                </a:solidFill>
              </a:rPr>
              <a:t>4</a:t>
            </a:r>
            <a:r>
              <a:rPr lang="en"/>
              <a:t>, 5)</a:t>
            </a:r>
            <a:endParaRPr/>
          </a:p>
        </p:txBody>
      </p:sp>
      <p:cxnSp>
        <p:nvCxnSpPr>
          <p:cNvPr id="2103" name="Google Shape;2103;p37"/>
          <p:cNvCxnSpPr>
            <a:endCxn id="2100" idx="0"/>
          </p:cNvCxnSpPr>
          <p:nvPr/>
        </p:nvCxnSpPr>
        <p:spPr>
          <a:xfrm>
            <a:off x="7583931" y="2125556"/>
            <a:ext cx="0" cy="19791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104" name="Google Shape;2104;p37"/>
          <p:cNvSpPr/>
          <p:nvPr/>
        </p:nvSpPr>
        <p:spPr>
          <a:xfrm>
            <a:off x="7409781" y="2695656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2105" name="Google Shape;2105;p37"/>
          <p:cNvSpPr/>
          <p:nvPr/>
        </p:nvSpPr>
        <p:spPr>
          <a:xfrm>
            <a:off x="6881320" y="3634990"/>
            <a:ext cx="348300" cy="348300"/>
          </a:xfrm>
          <a:prstGeom prst="rect">
            <a:avLst/>
          </a:prstGeom>
          <a:solidFill>
            <a:srgbClr val="CCCCCC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2106" name="Google Shape;2106;p37"/>
          <p:cNvSpPr txBox="1"/>
          <p:nvPr/>
        </p:nvSpPr>
        <p:spPr>
          <a:xfrm>
            <a:off x="6881325" y="3305375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(3, </a:t>
            </a:r>
            <a:r>
              <a:rPr lang="en" b="1">
                <a:solidFill>
                  <a:srgbClr val="0000FF"/>
                </a:solidFill>
              </a:rPr>
              <a:t>3</a:t>
            </a:r>
            <a:r>
              <a:rPr lang="en"/>
              <a:t>)</a:t>
            </a:r>
            <a:endParaRPr/>
          </a:p>
        </p:txBody>
      </p:sp>
      <p:sp>
        <p:nvSpPr>
          <p:cNvPr id="2107" name="Google Shape;2107;p37"/>
          <p:cNvSpPr/>
          <p:nvPr/>
        </p:nvSpPr>
        <p:spPr>
          <a:xfrm>
            <a:off x="5827720" y="2695657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2108" name="Google Shape;2108;p37"/>
          <p:cNvSpPr txBox="1"/>
          <p:nvPr/>
        </p:nvSpPr>
        <p:spPr>
          <a:xfrm>
            <a:off x="5398825" y="2336850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(1, </a:t>
            </a:r>
            <a:r>
              <a:rPr lang="en" b="1">
                <a:solidFill>
                  <a:srgbClr val="0000FF"/>
                </a:solidFill>
              </a:rPr>
              <a:t>5</a:t>
            </a:r>
            <a:r>
              <a:rPr lang="en"/>
              <a:t>)</a:t>
            </a:r>
            <a:endParaRPr/>
          </a:p>
        </p:txBody>
      </p:sp>
      <p:sp>
        <p:nvSpPr>
          <p:cNvPr id="2109" name="Google Shape;2109;p37"/>
          <p:cNvSpPr/>
          <p:nvPr/>
        </p:nvSpPr>
        <p:spPr>
          <a:xfrm>
            <a:off x="7408878" y="3165323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2110" name="Google Shape;2110;p37"/>
          <p:cNvSpPr txBox="1"/>
          <p:nvPr/>
        </p:nvSpPr>
        <p:spPr>
          <a:xfrm>
            <a:off x="7710598" y="3010996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(4, </a:t>
            </a:r>
            <a:r>
              <a:rPr lang="en" b="1">
                <a:solidFill>
                  <a:srgbClr val="0000FF"/>
                </a:solidFill>
              </a:rPr>
              <a:t>4</a:t>
            </a:r>
            <a:r>
              <a:rPr lang="en"/>
              <a:t>)</a:t>
            </a:r>
            <a:endParaRPr/>
          </a:p>
        </p:txBody>
      </p:sp>
      <p:cxnSp>
        <p:nvCxnSpPr>
          <p:cNvPr id="2111" name="Google Shape;2111;p37"/>
          <p:cNvCxnSpPr/>
          <p:nvPr/>
        </p:nvCxnSpPr>
        <p:spPr>
          <a:xfrm>
            <a:off x="5630295" y="2195627"/>
            <a:ext cx="902700" cy="1631400"/>
          </a:xfrm>
          <a:prstGeom prst="straightConnector1">
            <a:avLst/>
          </a:prstGeom>
          <a:noFill/>
          <a:ln w="9525" cap="flat" cmpd="sng">
            <a:solidFill>
              <a:srgbClr val="9900FF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112" name="Google Shape;2112;p37"/>
          <p:cNvSpPr txBox="1"/>
          <p:nvPr/>
        </p:nvSpPr>
        <p:spPr>
          <a:xfrm>
            <a:off x="5443125" y="3902900"/>
            <a:ext cx="12510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best dist</a:t>
            </a:r>
            <a:endParaRPr>
              <a:solidFill>
                <a:srgbClr val="99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possible is worse than 2.2!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2113" name="Google Shape;2113;p37"/>
          <p:cNvSpPr txBox="1"/>
          <p:nvPr/>
        </p:nvSpPr>
        <p:spPr>
          <a:xfrm>
            <a:off x="2463695" y="1348907"/>
            <a:ext cx="6387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6.4</a:t>
            </a:r>
            <a:endParaRPr/>
          </a:p>
        </p:txBody>
      </p:sp>
      <p:sp>
        <p:nvSpPr>
          <p:cNvPr id="2114" name="Google Shape;2114;p37"/>
          <p:cNvSpPr txBox="1"/>
          <p:nvPr/>
        </p:nvSpPr>
        <p:spPr>
          <a:xfrm>
            <a:off x="3037970" y="2049531"/>
            <a:ext cx="6387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4.5</a:t>
            </a:r>
            <a:endParaRPr/>
          </a:p>
        </p:txBody>
      </p:sp>
      <p:sp>
        <p:nvSpPr>
          <p:cNvPr id="2115" name="Google Shape;2115;p37"/>
          <p:cNvSpPr txBox="1"/>
          <p:nvPr/>
        </p:nvSpPr>
        <p:spPr>
          <a:xfrm>
            <a:off x="1810020" y="2785493"/>
            <a:ext cx="6387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2116" name="Google Shape;2116;p37"/>
          <p:cNvSpPr/>
          <p:nvPr/>
        </p:nvSpPr>
        <p:spPr>
          <a:xfrm>
            <a:off x="356850" y="469300"/>
            <a:ext cx="4910100" cy="46497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Project note: You can simplify your code by only measuring the length of the </a:t>
            </a:r>
            <a:r>
              <a:rPr lang="en" sz="1800" b="1" dirty="0">
                <a:solidFill>
                  <a:schemeClr val="accent3"/>
                </a:solidFill>
              </a:rPr>
              <a:t>green </a:t>
            </a:r>
            <a:r>
              <a:rPr lang="en" sz="1800" dirty="0"/>
              <a:t>dashed vertical line rather than the purple diagonal hypotenuse. So here, we’d compute goal.y - d.y (which is pretty easy!)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Warning, the Point class in proj 2b actually uses the squared distance, so you’ll need to compare with (goal.y - d.y)^2.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Or even better, you can create the best hypothetical point and use Point.distance.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Effectively the green pruning rule is less aggressive than the purple one, so we might sometimes look at a “bad side” that has no possible better points. However, the resulting answer will still be correct.</a:t>
            </a:r>
            <a:endParaRPr sz="1800" dirty="0"/>
          </a:p>
        </p:txBody>
      </p:sp>
      <p:cxnSp>
        <p:nvCxnSpPr>
          <p:cNvPr id="2117" name="Google Shape;2117;p37"/>
          <p:cNvCxnSpPr>
            <a:stCxn id="2088" idx="2"/>
          </p:cNvCxnSpPr>
          <p:nvPr/>
        </p:nvCxnSpPr>
        <p:spPr>
          <a:xfrm>
            <a:off x="5630295" y="2195627"/>
            <a:ext cx="0" cy="16662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2118" name="Google Shape;211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77966" y="2596081"/>
            <a:ext cx="439051" cy="43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9" name="Google Shape;2119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73051" y="4030337"/>
            <a:ext cx="255800" cy="25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4" name="Google Shape;2124;p38"/>
          <p:cNvSpPr/>
          <p:nvPr/>
        </p:nvSpPr>
        <p:spPr>
          <a:xfrm>
            <a:off x="6527000" y="3819800"/>
            <a:ext cx="1052100" cy="456000"/>
          </a:xfrm>
          <a:prstGeom prst="rect">
            <a:avLst/>
          </a:prstGeom>
          <a:solidFill>
            <a:srgbClr val="0031FF">
              <a:alpha val="3923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5" name="Google Shape;2125;p38"/>
          <p:cNvSpPr/>
          <p:nvPr/>
        </p:nvSpPr>
        <p:spPr>
          <a:xfrm>
            <a:off x="5386400" y="2007400"/>
            <a:ext cx="3629100" cy="28947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26" name="Google Shape;2126;p38"/>
          <p:cNvCxnSpPr/>
          <p:nvPr/>
        </p:nvCxnSpPr>
        <p:spPr>
          <a:xfrm rot="10800000">
            <a:off x="397300" y="1873350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7" name="Google Shape;2127;p38"/>
          <p:cNvCxnSpPr/>
          <p:nvPr/>
        </p:nvCxnSpPr>
        <p:spPr>
          <a:xfrm rot="10800000">
            <a:off x="1741625" y="3332625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28" name="Google Shape;2128;p38"/>
          <p:cNvSpPr txBox="1">
            <a:spLocks noGrp="1"/>
          </p:cNvSpPr>
          <p:nvPr>
            <p:ph type="title"/>
          </p:nvPr>
        </p:nvSpPr>
        <p:spPr>
          <a:xfrm>
            <a:off x="-19965" y="145647"/>
            <a:ext cx="9390179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K-d Nearest Demo(</a:t>
            </a:r>
            <a:r>
              <a:rPr lang="zh-CN" altLang="en-US" dirty="0"/>
              <a:t>注意一下：所有的</a:t>
            </a:r>
            <a:r>
              <a:rPr lang="en-US" altLang="zh-CN" dirty="0"/>
              <a:t>prune</a:t>
            </a:r>
            <a:r>
              <a:rPr lang="zh-CN" altLang="en-US" dirty="0"/>
              <a:t>策略都是针对</a:t>
            </a:r>
            <a:r>
              <a:rPr lang="en-US" altLang="zh-CN" dirty="0"/>
              <a:t>2.2</a:t>
            </a:r>
            <a:r>
              <a:rPr lang="zh-CN" altLang="en-US" dirty="0"/>
              <a:t>而言的</a:t>
            </a:r>
            <a:r>
              <a:rPr lang="en-US" altLang="zh-CN" dirty="0"/>
              <a:t>!</a:t>
            </a:r>
            <a:r>
              <a:rPr lang="en" dirty="0"/>
              <a:t>)</a:t>
            </a:r>
            <a:endParaRPr dirty="0"/>
          </a:p>
        </p:txBody>
      </p:sp>
      <p:sp>
        <p:nvSpPr>
          <p:cNvPr id="2129" name="Google Shape;2129;p38"/>
          <p:cNvSpPr txBox="1">
            <a:spLocks noGrp="1"/>
          </p:cNvSpPr>
          <p:nvPr>
            <p:ph type="body" idx="1"/>
          </p:nvPr>
        </p:nvSpPr>
        <p:spPr>
          <a:xfrm>
            <a:off x="3781400" y="474150"/>
            <a:ext cx="4910100" cy="12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have the k-d tree shown.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 want to find nearest((0, 7)).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Can visually see the answer is (1, 5). 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Let’s do a proper k-d tree traversal.</a:t>
            </a:r>
            <a:endParaRPr/>
          </a:p>
        </p:txBody>
      </p:sp>
      <p:cxnSp>
        <p:nvCxnSpPr>
          <p:cNvPr id="2130" name="Google Shape;2130;p38"/>
          <p:cNvCxnSpPr/>
          <p:nvPr/>
        </p:nvCxnSpPr>
        <p:spPr>
          <a:xfrm rot="10800000">
            <a:off x="1847100" y="820813"/>
            <a:ext cx="0" cy="692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1" name="Google Shape;2131;p38"/>
          <p:cNvCxnSpPr>
            <a:endCxn id="2132" idx="0"/>
          </p:cNvCxnSpPr>
          <p:nvPr/>
        </p:nvCxnSpPr>
        <p:spPr>
          <a:xfrm flipH="1">
            <a:off x="960400" y="1369812"/>
            <a:ext cx="883500" cy="285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3" name="Google Shape;2133;p38"/>
          <p:cNvCxnSpPr/>
          <p:nvPr/>
        </p:nvCxnSpPr>
        <p:spPr>
          <a:xfrm>
            <a:off x="1843983" y="1369763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34" name="Google Shape;2134;p38"/>
          <p:cNvSpPr txBox="1"/>
          <p:nvPr/>
        </p:nvSpPr>
        <p:spPr>
          <a:xfrm>
            <a:off x="950713" y="125838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2135" name="Google Shape;2135;p38"/>
          <p:cNvSpPr txBox="1"/>
          <p:nvPr/>
        </p:nvSpPr>
        <p:spPr>
          <a:xfrm>
            <a:off x="2189578" y="1303636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cxnSp>
        <p:nvCxnSpPr>
          <p:cNvPr id="2136" name="Google Shape;2136;p38"/>
          <p:cNvCxnSpPr/>
          <p:nvPr/>
        </p:nvCxnSpPr>
        <p:spPr>
          <a:xfrm rot="10800000">
            <a:off x="1810025" y="1883150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7" name="Google Shape;2137;p38"/>
          <p:cNvCxnSpPr/>
          <p:nvPr/>
        </p:nvCxnSpPr>
        <p:spPr>
          <a:xfrm flipH="1">
            <a:off x="1854907" y="2089514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138" name="Google Shape;2138;p38"/>
          <p:cNvCxnSpPr/>
          <p:nvPr/>
        </p:nvCxnSpPr>
        <p:spPr>
          <a:xfrm>
            <a:off x="2373607" y="2089514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39" name="Google Shape;2139;p38"/>
          <p:cNvSpPr txBox="1"/>
          <p:nvPr/>
        </p:nvSpPr>
        <p:spPr>
          <a:xfrm>
            <a:off x="1856891" y="1988502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2140" name="Google Shape;2140;p38"/>
          <p:cNvSpPr txBox="1"/>
          <p:nvPr/>
        </p:nvSpPr>
        <p:spPr>
          <a:xfrm>
            <a:off x="2606402" y="1988615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cxnSp>
        <p:nvCxnSpPr>
          <p:cNvPr id="2141" name="Google Shape;2141;p38"/>
          <p:cNvCxnSpPr/>
          <p:nvPr/>
        </p:nvCxnSpPr>
        <p:spPr>
          <a:xfrm rot="10800000">
            <a:off x="2889148" y="2265237"/>
            <a:ext cx="0" cy="692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2" name="Google Shape;2142;p38"/>
          <p:cNvCxnSpPr/>
          <p:nvPr/>
        </p:nvCxnSpPr>
        <p:spPr>
          <a:xfrm flipH="1">
            <a:off x="2367331" y="2814187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3" name="Google Shape;2143;p38"/>
          <p:cNvCxnSpPr>
            <a:endCxn id="2144" idx="0"/>
          </p:cNvCxnSpPr>
          <p:nvPr/>
        </p:nvCxnSpPr>
        <p:spPr>
          <a:xfrm>
            <a:off x="2896973" y="2814137"/>
            <a:ext cx="774600" cy="306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45" name="Google Shape;2145;p38"/>
          <p:cNvSpPr txBox="1"/>
          <p:nvPr/>
        </p:nvSpPr>
        <p:spPr>
          <a:xfrm>
            <a:off x="2358968" y="2701000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2146" name="Google Shape;2146;p38"/>
          <p:cNvSpPr txBox="1"/>
          <p:nvPr/>
        </p:nvSpPr>
        <p:spPr>
          <a:xfrm>
            <a:off x="3262701" y="270098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2147" name="Google Shape;2147;p38"/>
          <p:cNvSpPr/>
          <p:nvPr/>
        </p:nvSpPr>
        <p:spPr>
          <a:xfrm>
            <a:off x="1951950" y="1655700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(4, </a:t>
            </a:r>
            <a:r>
              <a:rPr lang="en" b="1">
                <a:solidFill>
                  <a:srgbClr val="0000FF"/>
                </a:solidFill>
              </a:rPr>
              <a:t>2</a:t>
            </a:r>
            <a:r>
              <a:rPr lang="en"/>
              <a:t>)</a:t>
            </a:r>
            <a:endParaRPr/>
          </a:p>
        </p:txBody>
      </p:sp>
      <p:sp>
        <p:nvSpPr>
          <p:cNvPr id="2148" name="Google Shape;2148;p38"/>
          <p:cNvSpPr/>
          <p:nvPr/>
        </p:nvSpPr>
        <p:spPr>
          <a:xfrm>
            <a:off x="1421250" y="934475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(</a:t>
            </a:r>
            <a:r>
              <a:rPr lang="en" b="1">
                <a:solidFill>
                  <a:srgbClr val="FF0000"/>
                </a:solidFill>
              </a:rPr>
              <a:t>2</a:t>
            </a:r>
            <a:r>
              <a:rPr lang="en"/>
              <a:t>, 3)</a:t>
            </a:r>
            <a:endParaRPr/>
          </a:p>
        </p:txBody>
      </p:sp>
      <p:sp>
        <p:nvSpPr>
          <p:cNvPr id="2149" name="Google Shape;2149;p38"/>
          <p:cNvSpPr/>
          <p:nvPr/>
        </p:nvSpPr>
        <p:spPr>
          <a:xfrm>
            <a:off x="2501650" y="2374363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(</a:t>
            </a:r>
            <a:r>
              <a:rPr lang="en" b="1">
                <a:solidFill>
                  <a:srgbClr val="FF0000"/>
                </a:solidFill>
              </a:rPr>
              <a:t>4</a:t>
            </a:r>
            <a:r>
              <a:rPr lang="en"/>
              <a:t>, 5)</a:t>
            </a:r>
            <a:endParaRPr/>
          </a:p>
        </p:txBody>
      </p:sp>
      <p:sp>
        <p:nvSpPr>
          <p:cNvPr id="2150" name="Google Shape;2150;p38"/>
          <p:cNvSpPr/>
          <p:nvPr/>
        </p:nvSpPr>
        <p:spPr>
          <a:xfrm>
            <a:off x="1878875" y="3114987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 (3, </a:t>
            </a:r>
            <a:r>
              <a:rPr lang="en" b="1">
                <a:solidFill>
                  <a:srgbClr val="0000FF"/>
                </a:solidFill>
              </a:rPr>
              <a:t>3</a:t>
            </a:r>
            <a:r>
              <a:rPr lang="en"/>
              <a:t>)</a:t>
            </a:r>
            <a:endParaRPr/>
          </a:p>
        </p:txBody>
      </p:sp>
      <p:cxnSp>
        <p:nvCxnSpPr>
          <p:cNvPr id="2151" name="Google Shape;2151;p38"/>
          <p:cNvCxnSpPr/>
          <p:nvPr/>
        </p:nvCxnSpPr>
        <p:spPr>
          <a:xfrm flipH="1">
            <a:off x="1759205" y="3551940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152" name="Google Shape;2152;p38"/>
          <p:cNvCxnSpPr/>
          <p:nvPr/>
        </p:nvCxnSpPr>
        <p:spPr>
          <a:xfrm>
            <a:off x="2277905" y="3551940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53" name="Google Shape;2153;p38"/>
          <p:cNvSpPr txBox="1"/>
          <p:nvPr/>
        </p:nvSpPr>
        <p:spPr>
          <a:xfrm>
            <a:off x="1761189" y="345092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2154" name="Google Shape;2154;p38"/>
          <p:cNvSpPr txBox="1"/>
          <p:nvPr/>
        </p:nvSpPr>
        <p:spPr>
          <a:xfrm>
            <a:off x="2510700" y="345104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sp>
        <p:nvSpPr>
          <p:cNvPr id="2132" name="Google Shape;2132;p38"/>
          <p:cNvSpPr/>
          <p:nvPr/>
        </p:nvSpPr>
        <p:spPr>
          <a:xfrm>
            <a:off x="534550" y="1655712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(1, </a:t>
            </a:r>
            <a:r>
              <a:rPr lang="en" b="1">
                <a:solidFill>
                  <a:srgbClr val="0000FF"/>
                </a:solidFill>
              </a:rPr>
              <a:t>5</a:t>
            </a:r>
            <a:r>
              <a:rPr lang="en"/>
              <a:t>)</a:t>
            </a:r>
            <a:endParaRPr/>
          </a:p>
        </p:txBody>
      </p:sp>
      <p:cxnSp>
        <p:nvCxnSpPr>
          <p:cNvPr id="2155" name="Google Shape;2155;p38"/>
          <p:cNvCxnSpPr/>
          <p:nvPr/>
        </p:nvCxnSpPr>
        <p:spPr>
          <a:xfrm flipH="1">
            <a:off x="434357" y="2106063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56" name="Google Shape;2156;p38"/>
          <p:cNvCxnSpPr/>
          <p:nvPr/>
        </p:nvCxnSpPr>
        <p:spPr>
          <a:xfrm>
            <a:off x="953057" y="2106063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57" name="Google Shape;2157;p38"/>
          <p:cNvSpPr txBox="1"/>
          <p:nvPr/>
        </p:nvSpPr>
        <p:spPr>
          <a:xfrm>
            <a:off x="436341" y="200505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2158" name="Google Shape;2158;p38"/>
          <p:cNvSpPr txBox="1"/>
          <p:nvPr/>
        </p:nvSpPr>
        <p:spPr>
          <a:xfrm>
            <a:off x="1185852" y="2005164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cxnSp>
        <p:nvCxnSpPr>
          <p:cNvPr id="2159" name="Google Shape;2159;p38"/>
          <p:cNvCxnSpPr/>
          <p:nvPr/>
        </p:nvCxnSpPr>
        <p:spPr>
          <a:xfrm rot="10800000">
            <a:off x="3108473" y="3338675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44" name="Google Shape;2144;p38"/>
          <p:cNvSpPr/>
          <p:nvPr/>
        </p:nvSpPr>
        <p:spPr>
          <a:xfrm>
            <a:off x="3245723" y="3121037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 (4, </a:t>
            </a:r>
            <a:r>
              <a:rPr lang="en" b="1">
                <a:solidFill>
                  <a:srgbClr val="0000FF"/>
                </a:solidFill>
              </a:rPr>
              <a:t>4</a:t>
            </a:r>
            <a:r>
              <a:rPr lang="en"/>
              <a:t>)</a:t>
            </a:r>
            <a:endParaRPr/>
          </a:p>
        </p:txBody>
      </p:sp>
      <p:cxnSp>
        <p:nvCxnSpPr>
          <p:cNvPr id="2160" name="Google Shape;2160;p38"/>
          <p:cNvCxnSpPr/>
          <p:nvPr/>
        </p:nvCxnSpPr>
        <p:spPr>
          <a:xfrm flipH="1">
            <a:off x="3126053" y="3557990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1" name="Google Shape;2161;p38"/>
          <p:cNvCxnSpPr/>
          <p:nvPr/>
        </p:nvCxnSpPr>
        <p:spPr>
          <a:xfrm>
            <a:off x="3644753" y="3557990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62" name="Google Shape;2162;p38"/>
          <p:cNvSpPr txBox="1"/>
          <p:nvPr/>
        </p:nvSpPr>
        <p:spPr>
          <a:xfrm>
            <a:off x="3128038" y="345697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2163" name="Google Shape;2163;p38"/>
          <p:cNvSpPr txBox="1"/>
          <p:nvPr/>
        </p:nvSpPr>
        <p:spPr>
          <a:xfrm>
            <a:off x="3877548" y="345709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sp>
        <p:nvSpPr>
          <p:cNvPr id="2164" name="Google Shape;2164;p38"/>
          <p:cNvSpPr txBox="1"/>
          <p:nvPr/>
        </p:nvSpPr>
        <p:spPr>
          <a:xfrm>
            <a:off x="1878875" y="624002"/>
            <a:ext cx="6387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4.5</a:t>
            </a:r>
            <a:endParaRPr/>
          </a:p>
        </p:txBody>
      </p:sp>
      <p:pic>
        <p:nvPicPr>
          <p:cNvPr id="2165" name="Google Shape;216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4470" y="2063976"/>
            <a:ext cx="131651" cy="131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66" name="Google Shape;2166;p38"/>
          <p:cNvCxnSpPr>
            <a:endCxn id="2165" idx="2"/>
          </p:cNvCxnSpPr>
          <p:nvPr/>
        </p:nvCxnSpPr>
        <p:spPr>
          <a:xfrm rot="10800000" flipH="1">
            <a:off x="5070495" y="2195627"/>
            <a:ext cx="559800" cy="22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67" name="Google Shape;2167;p38"/>
          <p:cNvSpPr txBox="1"/>
          <p:nvPr/>
        </p:nvSpPr>
        <p:spPr>
          <a:xfrm>
            <a:off x="4496875" y="2275525"/>
            <a:ext cx="7215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(0, 7)</a:t>
            </a:r>
            <a:endParaRPr/>
          </a:p>
        </p:txBody>
      </p:sp>
      <p:sp>
        <p:nvSpPr>
          <p:cNvPr id="2168" name="Google Shape;2168;p38"/>
          <p:cNvSpPr txBox="1"/>
          <p:nvPr/>
        </p:nvSpPr>
        <p:spPr>
          <a:xfrm>
            <a:off x="458350" y="1345127"/>
            <a:ext cx="6387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2.2</a:t>
            </a:r>
            <a:endParaRPr/>
          </a:p>
        </p:txBody>
      </p:sp>
      <p:sp>
        <p:nvSpPr>
          <p:cNvPr id="2169" name="Google Shape;2169;p38"/>
          <p:cNvSpPr txBox="1"/>
          <p:nvPr/>
        </p:nvSpPr>
        <p:spPr>
          <a:xfrm>
            <a:off x="63375" y="2925225"/>
            <a:ext cx="1223700" cy="6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best: E, 2.2</a:t>
            </a:r>
            <a:endParaRPr/>
          </a:p>
        </p:txBody>
      </p:sp>
      <p:cxnSp>
        <p:nvCxnSpPr>
          <p:cNvPr id="2170" name="Google Shape;2170;p38"/>
          <p:cNvCxnSpPr/>
          <p:nvPr/>
        </p:nvCxnSpPr>
        <p:spPr>
          <a:xfrm rot="10800000">
            <a:off x="7588925" y="3334849"/>
            <a:ext cx="13281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171" name="Google Shape;2171;p38"/>
          <p:cNvCxnSpPr/>
          <p:nvPr/>
        </p:nvCxnSpPr>
        <p:spPr>
          <a:xfrm>
            <a:off x="5475025" y="2861950"/>
            <a:ext cx="10521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172" name="Google Shape;2172;p38"/>
          <p:cNvCxnSpPr/>
          <p:nvPr/>
        </p:nvCxnSpPr>
        <p:spPr>
          <a:xfrm rot="10800000">
            <a:off x="6495250" y="3819800"/>
            <a:ext cx="10908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3" name="Google Shape;2173;p38"/>
          <p:cNvCxnSpPr/>
          <p:nvPr/>
        </p:nvCxnSpPr>
        <p:spPr>
          <a:xfrm>
            <a:off x="6527000" y="2081225"/>
            <a:ext cx="0" cy="27699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174" name="Google Shape;2174;p38"/>
          <p:cNvSpPr/>
          <p:nvPr/>
        </p:nvSpPr>
        <p:spPr>
          <a:xfrm>
            <a:off x="6345706" y="3635856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2175" name="Google Shape;2175;p38"/>
          <p:cNvSpPr txBox="1"/>
          <p:nvPr/>
        </p:nvSpPr>
        <p:spPr>
          <a:xfrm>
            <a:off x="6552825" y="3906501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 b="1">
                <a:solidFill>
                  <a:srgbClr val="FF0000"/>
                </a:solidFill>
              </a:rPr>
              <a:t>2</a:t>
            </a:r>
            <a:r>
              <a:rPr lang="en"/>
              <a:t>, 3)</a:t>
            </a:r>
            <a:endParaRPr/>
          </a:p>
        </p:txBody>
      </p:sp>
      <p:cxnSp>
        <p:nvCxnSpPr>
          <p:cNvPr id="2176" name="Google Shape;2176;p38"/>
          <p:cNvCxnSpPr/>
          <p:nvPr/>
        </p:nvCxnSpPr>
        <p:spPr>
          <a:xfrm rot="10800000">
            <a:off x="6532850" y="4275800"/>
            <a:ext cx="24183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177" name="Google Shape;2177;p38"/>
          <p:cNvSpPr/>
          <p:nvPr/>
        </p:nvSpPr>
        <p:spPr>
          <a:xfrm>
            <a:off x="7409781" y="4104656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2178" name="Google Shape;2178;p38"/>
          <p:cNvSpPr txBox="1"/>
          <p:nvPr/>
        </p:nvSpPr>
        <p:spPr>
          <a:xfrm>
            <a:off x="7598700" y="4395301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(4, </a:t>
            </a:r>
            <a:r>
              <a:rPr lang="en" b="1">
                <a:solidFill>
                  <a:srgbClr val="0000FF"/>
                </a:solidFill>
              </a:rPr>
              <a:t>2</a:t>
            </a:r>
            <a:r>
              <a:rPr lang="en"/>
              <a:t>)</a:t>
            </a:r>
            <a:endParaRPr/>
          </a:p>
        </p:txBody>
      </p:sp>
      <p:sp>
        <p:nvSpPr>
          <p:cNvPr id="2179" name="Google Shape;2179;p38"/>
          <p:cNvSpPr txBox="1"/>
          <p:nvPr/>
        </p:nvSpPr>
        <p:spPr>
          <a:xfrm>
            <a:off x="7564573" y="2282824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 b="1">
                <a:solidFill>
                  <a:srgbClr val="FF0000"/>
                </a:solidFill>
              </a:rPr>
              <a:t>4</a:t>
            </a:r>
            <a:r>
              <a:rPr lang="en"/>
              <a:t>, 5)</a:t>
            </a:r>
            <a:endParaRPr/>
          </a:p>
        </p:txBody>
      </p:sp>
      <p:cxnSp>
        <p:nvCxnSpPr>
          <p:cNvPr id="2180" name="Google Shape;2180;p38"/>
          <p:cNvCxnSpPr>
            <a:endCxn id="2177" idx="0"/>
          </p:cNvCxnSpPr>
          <p:nvPr/>
        </p:nvCxnSpPr>
        <p:spPr>
          <a:xfrm>
            <a:off x="7583931" y="2125556"/>
            <a:ext cx="0" cy="19791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181" name="Google Shape;2181;p38"/>
          <p:cNvSpPr/>
          <p:nvPr/>
        </p:nvSpPr>
        <p:spPr>
          <a:xfrm>
            <a:off x="7409781" y="2695656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2182" name="Google Shape;2182;p38"/>
          <p:cNvSpPr/>
          <p:nvPr/>
        </p:nvSpPr>
        <p:spPr>
          <a:xfrm>
            <a:off x="6881320" y="3634990"/>
            <a:ext cx="348300" cy="348300"/>
          </a:xfrm>
          <a:prstGeom prst="rect">
            <a:avLst/>
          </a:prstGeom>
          <a:solidFill>
            <a:srgbClr val="CCCCCC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2183" name="Google Shape;2183;p38"/>
          <p:cNvSpPr txBox="1"/>
          <p:nvPr/>
        </p:nvSpPr>
        <p:spPr>
          <a:xfrm>
            <a:off x="6881325" y="3305375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(3, </a:t>
            </a:r>
            <a:r>
              <a:rPr lang="en" b="1">
                <a:solidFill>
                  <a:srgbClr val="0000FF"/>
                </a:solidFill>
              </a:rPr>
              <a:t>3</a:t>
            </a:r>
            <a:r>
              <a:rPr lang="en"/>
              <a:t>)</a:t>
            </a:r>
            <a:endParaRPr/>
          </a:p>
        </p:txBody>
      </p:sp>
      <p:sp>
        <p:nvSpPr>
          <p:cNvPr id="2184" name="Google Shape;2184;p38"/>
          <p:cNvSpPr/>
          <p:nvPr/>
        </p:nvSpPr>
        <p:spPr>
          <a:xfrm>
            <a:off x="5827720" y="2695657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2185" name="Google Shape;2185;p38"/>
          <p:cNvSpPr txBox="1"/>
          <p:nvPr/>
        </p:nvSpPr>
        <p:spPr>
          <a:xfrm>
            <a:off x="5398825" y="2336850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(1, </a:t>
            </a:r>
            <a:r>
              <a:rPr lang="en" b="1">
                <a:solidFill>
                  <a:srgbClr val="0000FF"/>
                </a:solidFill>
              </a:rPr>
              <a:t>5</a:t>
            </a:r>
            <a:r>
              <a:rPr lang="en"/>
              <a:t>)</a:t>
            </a:r>
            <a:endParaRPr/>
          </a:p>
        </p:txBody>
      </p:sp>
      <p:sp>
        <p:nvSpPr>
          <p:cNvPr id="2186" name="Google Shape;2186;p38"/>
          <p:cNvSpPr/>
          <p:nvPr/>
        </p:nvSpPr>
        <p:spPr>
          <a:xfrm>
            <a:off x="7408878" y="3165323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2187" name="Google Shape;2187;p38"/>
          <p:cNvSpPr txBox="1"/>
          <p:nvPr/>
        </p:nvSpPr>
        <p:spPr>
          <a:xfrm>
            <a:off x="7710598" y="3010996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(4, </a:t>
            </a:r>
            <a:r>
              <a:rPr lang="en" b="1">
                <a:solidFill>
                  <a:srgbClr val="0000FF"/>
                </a:solidFill>
              </a:rPr>
              <a:t>4</a:t>
            </a:r>
            <a:r>
              <a:rPr lang="en"/>
              <a:t>)</a:t>
            </a:r>
            <a:endParaRPr/>
          </a:p>
        </p:txBody>
      </p:sp>
      <p:cxnSp>
        <p:nvCxnSpPr>
          <p:cNvPr id="2188" name="Google Shape;2188;p38"/>
          <p:cNvCxnSpPr/>
          <p:nvPr/>
        </p:nvCxnSpPr>
        <p:spPr>
          <a:xfrm>
            <a:off x="5630295" y="2195627"/>
            <a:ext cx="902700" cy="1631400"/>
          </a:xfrm>
          <a:prstGeom prst="straightConnector1">
            <a:avLst/>
          </a:prstGeom>
          <a:noFill/>
          <a:ln w="9525" cap="flat" cmpd="sng">
            <a:solidFill>
              <a:srgbClr val="9900FF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189" name="Google Shape;2189;p38"/>
          <p:cNvSpPr txBox="1"/>
          <p:nvPr/>
        </p:nvSpPr>
        <p:spPr>
          <a:xfrm>
            <a:off x="5443125" y="3902900"/>
            <a:ext cx="12510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best dist</a:t>
            </a:r>
            <a:endParaRPr>
              <a:solidFill>
                <a:srgbClr val="99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possible is worse than 2.2!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2190" name="Google Shape;2190;p38"/>
          <p:cNvSpPr txBox="1"/>
          <p:nvPr/>
        </p:nvSpPr>
        <p:spPr>
          <a:xfrm>
            <a:off x="2463695" y="1348907"/>
            <a:ext cx="6387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6.4</a:t>
            </a:r>
            <a:endParaRPr/>
          </a:p>
        </p:txBody>
      </p:sp>
      <p:sp>
        <p:nvSpPr>
          <p:cNvPr id="2191" name="Google Shape;2191;p38"/>
          <p:cNvSpPr txBox="1"/>
          <p:nvPr/>
        </p:nvSpPr>
        <p:spPr>
          <a:xfrm>
            <a:off x="3037970" y="2049531"/>
            <a:ext cx="6387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4.5</a:t>
            </a:r>
            <a:endParaRPr/>
          </a:p>
        </p:txBody>
      </p:sp>
      <p:sp>
        <p:nvSpPr>
          <p:cNvPr id="2192" name="Google Shape;2192;p38"/>
          <p:cNvSpPr txBox="1"/>
          <p:nvPr/>
        </p:nvSpPr>
        <p:spPr>
          <a:xfrm>
            <a:off x="1810020" y="2785493"/>
            <a:ext cx="6387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2193" name="Google Shape;2193;p38"/>
          <p:cNvCxnSpPr/>
          <p:nvPr/>
        </p:nvCxnSpPr>
        <p:spPr>
          <a:xfrm flipH="1">
            <a:off x="1854907" y="2089514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94" name="Google Shape;2194;p38"/>
          <p:cNvSpPr txBox="1">
            <a:spLocks noGrp="1"/>
          </p:cNvSpPr>
          <p:nvPr>
            <p:ph type="body" idx="1"/>
          </p:nvPr>
        </p:nvSpPr>
        <p:spPr>
          <a:xfrm>
            <a:off x="243000" y="3655400"/>
            <a:ext cx="4975500" cy="12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nearest(D, (0, 7))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Explored good side, pruned bad side.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All done with D, so let’s go back up.</a:t>
            </a:r>
            <a:endParaRPr/>
          </a:p>
        </p:txBody>
      </p:sp>
      <p:pic>
        <p:nvPicPr>
          <p:cNvPr id="2195" name="Google Shape;219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77966" y="2596081"/>
            <a:ext cx="439051" cy="43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6" name="Google Shape;2196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73051" y="4030337"/>
            <a:ext cx="255800" cy="25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7" name="Google Shape;219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1727" y="2115194"/>
            <a:ext cx="439051" cy="43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8" name="Google Shape;219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527" y="2124945"/>
            <a:ext cx="439051" cy="43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9" name="Google Shape;219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9875" y="1346125"/>
            <a:ext cx="439051" cy="43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0" name="Google Shape;220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4452" y="3565769"/>
            <a:ext cx="439051" cy="43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1" name="Google Shape;2201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03501" y="3636962"/>
            <a:ext cx="255800" cy="25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6" name="Google Shape;2206;p39"/>
          <p:cNvSpPr/>
          <p:nvPr/>
        </p:nvSpPr>
        <p:spPr>
          <a:xfrm>
            <a:off x="5386400" y="2007400"/>
            <a:ext cx="3629100" cy="28947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07" name="Google Shape;2207;p39"/>
          <p:cNvCxnSpPr/>
          <p:nvPr/>
        </p:nvCxnSpPr>
        <p:spPr>
          <a:xfrm rot="10800000">
            <a:off x="397300" y="1873350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08" name="Google Shape;2208;p39"/>
          <p:cNvCxnSpPr/>
          <p:nvPr/>
        </p:nvCxnSpPr>
        <p:spPr>
          <a:xfrm rot="10800000">
            <a:off x="1741625" y="3332625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09" name="Google Shape;2209;p39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K-d Nearest Demo</a:t>
            </a:r>
            <a:endParaRPr/>
          </a:p>
        </p:txBody>
      </p:sp>
      <p:sp>
        <p:nvSpPr>
          <p:cNvPr id="2210" name="Google Shape;2210;p39"/>
          <p:cNvSpPr txBox="1">
            <a:spLocks noGrp="1"/>
          </p:cNvSpPr>
          <p:nvPr>
            <p:ph type="body" idx="1"/>
          </p:nvPr>
        </p:nvSpPr>
        <p:spPr>
          <a:xfrm>
            <a:off x="3781400" y="474150"/>
            <a:ext cx="4910100" cy="12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have the k-d tree shown.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 want to find nearest((0, 7)).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Can visually see the answer is (1, 5). 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Let’s do a proper k-d tree traversal.</a:t>
            </a:r>
            <a:endParaRPr/>
          </a:p>
        </p:txBody>
      </p:sp>
      <p:cxnSp>
        <p:nvCxnSpPr>
          <p:cNvPr id="2211" name="Google Shape;2211;p39"/>
          <p:cNvCxnSpPr/>
          <p:nvPr/>
        </p:nvCxnSpPr>
        <p:spPr>
          <a:xfrm rot="10800000">
            <a:off x="1847100" y="820813"/>
            <a:ext cx="0" cy="692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12" name="Google Shape;2212;p39"/>
          <p:cNvCxnSpPr>
            <a:endCxn id="2213" idx="0"/>
          </p:cNvCxnSpPr>
          <p:nvPr/>
        </p:nvCxnSpPr>
        <p:spPr>
          <a:xfrm flipH="1">
            <a:off x="960400" y="1369812"/>
            <a:ext cx="883500" cy="285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14" name="Google Shape;2214;p39"/>
          <p:cNvCxnSpPr/>
          <p:nvPr/>
        </p:nvCxnSpPr>
        <p:spPr>
          <a:xfrm>
            <a:off x="1843983" y="1369763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15" name="Google Shape;2215;p39"/>
          <p:cNvSpPr txBox="1"/>
          <p:nvPr/>
        </p:nvSpPr>
        <p:spPr>
          <a:xfrm>
            <a:off x="950713" y="125838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2216" name="Google Shape;2216;p39"/>
          <p:cNvSpPr txBox="1"/>
          <p:nvPr/>
        </p:nvSpPr>
        <p:spPr>
          <a:xfrm>
            <a:off x="2189578" y="1303636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cxnSp>
        <p:nvCxnSpPr>
          <p:cNvPr id="2217" name="Google Shape;2217;p39"/>
          <p:cNvCxnSpPr/>
          <p:nvPr/>
        </p:nvCxnSpPr>
        <p:spPr>
          <a:xfrm rot="10800000">
            <a:off x="1810025" y="1883150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18" name="Google Shape;2218;p39"/>
          <p:cNvCxnSpPr/>
          <p:nvPr/>
        </p:nvCxnSpPr>
        <p:spPr>
          <a:xfrm flipH="1">
            <a:off x="1854907" y="2089514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219" name="Google Shape;2219;p39"/>
          <p:cNvCxnSpPr/>
          <p:nvPr/>
        </p:nvCxnSpPr>
        <p:spPr>
          <a:xfrm>
            <a:off x="2373607" y="2089514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20" name="Google Shape;2220;p39"/>
          <p:cNvSpPr txBox="1"/>
          <p:nvPr/>
        </p:nvSpPr>
        <p:spPr>
          <a:xfrm>
            <a:off x="1856891" y="1988502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2221" name="Google Shape;2221;p39"/>
          <p:cNvSpPr txBox="1"/>
          <p:nvPr/>
        </p:nvSpPr>
        <p:spPr>
          <a:xfrm>
            <a:off x="2606402" y="1988615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cxnSp>
        <p:nvCxnSpPr>
          <p:cNvPr id="2222" name="Google Shape;2222;p39"/>
          <p:cNvCxnSpPr/>
          <p:nvPr/>
        </p:nvCxnSpPr>
        <p:spPr>
          <a:xfrm rot="10800000">
            <a:off x="2889148" y="2265237"/>
            <a:ext cx="0" cy="692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23" name="Google Shape;2223;p39"/>
          <p:cNvCxnSpPr/>
          <p:nvPr/>
        </p:nvCxnSpPr>
        <p:spPr>
          <a:xfrm flipH="1">
            <a:off x="2367331" y="2814187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24" name="Google Shape;2224;p39"/>
          <p:cNvCxnSpPr>
            <a:endCxn id="2225" idx="0"/>
          </p:cNvCxnSpPr>
          <p:nvPr/>
        </p:nvCxnSpPr>
        <p:spPr>
          <a:xfrm>
            <a:off x="2896973" y="2814137"/>
            <a:ext cx="774600" cy="306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26" name="Google Shape;2226;p39"/>
          <p:cNvSpPr txBox="1"/>
          <p:nvPr/>
        </p:nvSpPr>
        <p:spPr>
          <a:xfrm>
            <a:off x="2358968" y="2701000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2227" name="Google Shape;2227;p39"/>
          <p:cNvSpPr txBox="1"/>
          <p:nvPr/>
        </p:nvSpPr>
        <p:spPr>
          <a:xfrm>
            <a:off x="3262701" y="270098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2228" name="Google Shape;2228;p39"/>
          <p:cNvSpPr/>
          <p:nvPr/>
        </p:nvSpPr>
        <p:spPr>
          <a:xfrm>
            <a:off x="1951950" y="1655700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(4, </a:t>
            </a:r>
            <a:r>
              <a:rPr lang="en" b="1">
                <a:solidFill>
                  <a:srgbClr val="0000FF"/>
                </a:solidFill>
              </a:rPr>
              <a:t>2</a:t>
            </a:r>
            <a:r>
              <a:rPr lang="en"/>
              <a:t>)</a:t>
            </a:r>
            <a:endParaRPr/>
          </a:p>
        </p:txBody>
      </p:sp>
      <p:sp>
        <p:nvSpPr>
          <p:cNvPr id="2229" name="Google Shape;2229;p39"/>
          <p:cNvSpPr/>
          <p:nvPr/>
        </p:nvSpPr>
        <p:spPr>
          <a:xfrm>
            <a:off x="1421250" y="934475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(</a:t>
            </a:r>
            <a:r>
              <a:rPr lang="en" b="1">
                <a:solidFill>
                  <a:srgbClr val="FF0000"/>
                </a:solidFill>
              </a:rPr>
              <a:t>2</a:t>
            </a:r>
            <a:r>
              <a:rPr lang="en"/>
              <a:t>, 3)</a:t>
            </a:r>
            <a:endParaRPr/>
          </a:p>
        </p:txBody>
      </p:sp>
      <p:sp>
        <p:nvSpPr>
          <p:cNvPr id="2230" name="Google Shape;2230;p39"/>
          <p:cNvSpPr/>
          <p:nvPr/>
        </p:nvSpPr>
        <p:spPr>
          <a:xfrm>
            <a:off x="2501650" y="2374363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(</a:t>
            </a:r>
            <a:r>
              <a:rPr lang="en" b="1">
                <a:solidFill>
                  <a:srgbClr val="FF0000"/>
                </a:solidFill>
              </a:rPr>
              <a:t>4</a:t>
            </a:r>
            <a:r>
              <a:rPr lang="en"/>
              <a:t>, 5)</a:t>
            </a:r>
            <a:endParaRPr/>
          </a:p>
        </p:txBody>
      </p:sp>
      <p:sp>
        <p:nvSpPr>
          <p:cNvPr id="2231" name="Google Shape;2231;p39"/>
          <p:cNvSpPr/>
          <p:nvPr/>
        </p:nvSpPr>
        <p:spPr>
          <a:xfrm>
            <a:off x="1878875" y="3114987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 (3, </a:t>
            </a:r>
            <a:r>
              <a:rPr lang="en" b="1">
                <a:solidFill>
                  <a:srgbClr val="0000FF"/>
                </a:solidFill>
              </a:rPr>
              <a:t>3</a:t>
            </a:r>
            <a:r>
              <a:rPr lang="en"/>
              <a:t>)</a:t>
            </a:r>
            <a:endParaRPr/>
          </a:p>
        </p:txBody>
      </p:sp>
      <p:cxnSp>
        <p:nvCxnSpPr>
          <p:cNvPr id="2232" name="Google Shape;2232;p39"/>
          <p:cNvCxnSpPr/>
          <p:nvPr/>
        </p:nvCxnSpPr>
        <p:spPr>
          <a:xfrm flipH="1">
            <a:off x="1759205" y="3551940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233" name="Google Shape;2233;p39"/>
          <p:cNvCxnSpPr/>
          <p:nvPr/>
        </p:nvCxnSpPr>
        <p:spPr>
          <a:xfrm>
            <a:off x="2277905" y="3551940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34" name="Google Shape;2234;p39"/>
          <p:cNvSpPr txBox="1"/>
          <p:nvPr/>
        </p:nvSpPr>
        <p:spPr>
          <a:xfrm>
            <a:off x="1761189" y="345092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2235" name="Google Shape;2235;p39"/>
          <p:cNvSpPr txBox="1"/>
          <p:nvPr/>
        </p:nvSpPr>
        <p:spPr>
          <a:xfrm>
            <a:off x="2510700" y="345104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sp>
        <p:nvSpPr>
          <p:cNvPr id="2213" name="Google Shape;2213;p39"/>
          <p:cNvSpPr/>
          <p:nvPr/>
        </p:nvSpPr>
        <p:spPr>
          <a:xfrm>
            <a:off x="534550" y="1655712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(1, </a:t>
            </a:r>
            <a:r>
              <a:rPr lang="en" b="1">
                <a:solidFill>
                  <a:srgbClr val="0000FF"/>
                </a:solidFill>
              </a:rPr>
              <a:t>5</a:t>
            </a:r>
            <a:r>
              <a:rPr lang="en"/>
              <a:t>)</a:t>
            </a:r>
            <a:endParaRPr/>
          </a:p>
        </p:txBody>
      </p:sp>
      <p:cxnSp>
        <p:nvCxnSpPr>
          <p:cNvPr id="2236" name="Google Shape;2236;p39"/>
          <p:cNvCxnSpPr/>
          <p:nvPr/>
        </p:nvCxnSpPr>
        <p:spPr>
          <a:xfrm flipH="1">
            <a:off x="434357" y="2106063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37" name="Google Shape;2237;p39"/>
          <p:cNvCxnSpPr/>
          <p:nvPr/>
        </p:nvCxnSpPr>
        <p:spPr>
          <a:xfrm>
            <a:off x="953057" y="2106063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38" name="Google Shape;2238;p39"/>
          <p:cNvSpPr txBox="1"/>
          <p:nvPr/>
        </p:nvSpPr>
        <p:spPr>
          <a:xfrm>
            <a:off x="436341" y="200505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2239" name="Google Shape;2239;p39"/>
          <p:cNvSpPr txBox="1"/>
          <p:nvPr/>
        </p:nvSpPr>
        <p:spPr>
          <a:xfrm>
            <a:off x="1185852" y="2005164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cxnSp>
        <p:nvCxnSpPr>
          <p:cNvPr id="2240" name="Google Shape;2240;p39"/>
          <p:cNvCxnSpPr/>
          <p:nvPr/>
        </p:nvCxnSpPr>
        <p:spPr>
          <a:xfrm rot="10800000">
            <a:off x="3108473" y="3338675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25" name="Google Shape;2225;p39"/>
          <p:cNvSpPr/>
          <p:nvPr/>
        </p:nvSpPr>
        <p:spPr>
          <a:xfrm>
            <a:off x="3245723" y="3121037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 (4, </a:t>
            </a:r>
            <a:r>
              <a:rPr lang="en" b="1">
                <a:solidFill>
                  <a:srgbClr val="0000FF"/>
                </a:solidFill>
              </a:rPr>
              <a:t>4</a:t>
            </a:r>
            <a:r>
              <a:rPr lang="en"/>
              <a:t>)</a:t>
            </a:r>
            <a:endParaRPr/>
          </a:p>
        </p:txBody>
      </p:sp>
      <p:cxnSp>
        <p:nvCxnSpPr>
          <p:cNvPr id="2241" name="Google Shape;2241;p39"/>
          <p:cNvCxnSpPr/>
          <p:nvPr/>
        </p:nvCxnSpPr>
        <p:spPr>
          <a:xfrm flipH="1">
            <a:off x="3126053" y="3557990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42" name="Google Shape;2242;p39"/>
          <p:cNvCxnSpPr/>
          <p:nvPr/>
        </p:nvCxnSpPr>
        <p:spPr>
          <a:xfrm>
            <a:off x="3644753" y="3557990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43" name="Google Shape;2243;p39"/>
          <p:cNvSpPr txBox="1"/>
          <p:nvPr/>
        </p:nvSpPr>
        <p:spPr>
          <a:xfrm>
            <a:off x="3128038" y="345697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2244" name="Google Shape;2244;p39"/>
          <p:cNvSpPr txBox="1"/>
          <p:nvPr/>
        </p:nvSpPr>
        <p:spPr>
          <a:xfrm>
            <a:off x="3877548" y="345709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sp>
        <p:nvSpPr>
          <p:cNvPr id="2245" name="Google Shape;2245;p39"/>
          <p:cNvSpPr txBox="1">
            <a:spLocks noGrp="1"/>
          </p:cNvSpPr>
          <p:nvPr>
            <p:ph type="body" idx="1"/>
          </p:nvPr>
        </p:nvSpPr>
        <p:spPr>
          <a:xfrm>
            <a:off x="243000" y="3655400"/>
            <a:ext cx="5232000" cy="12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nearest(C, (0, 7))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… just finished exploring the good side of C.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Could something better be on the “bad” side of the line, i.e. </a:t>
            </a:r>
            <a:r>
              <a:rPr lang="en">
                <a:solidFill>
                  <a:srgbClr val="FF0000"/>
                </a:solidFill>
              </a:rPr>
              <a:t>C.right</a:t>
            </a:r>
            <a:r>
              <a:rPr lang="en"/>
              <a:t>?</a:t>
            </a:r>
            <a:endParaRPr/>
          </a:p>
        </p:txBody>
      </p:sp>
      <p:sp>
        <p:nvSpPr>
          <p:cNvPr id="2246" name="Google Shape;2246;p39"/>
          <p:cNvSpPr txBox="1"/>
          <p:nvPr/>
        </p:nvSpPr>
        <p:spPr>
          <a:xfrm>
            <a:off x="1878875" y="624002"/>
            <a:ext cx="6387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4.5</a:t>
            </a:r>
            <a:endParaRPr/>
          </a:p>
        </p:txBody>
      </p:sp>
      <p:pic>
        <p:nvPicPr>
          <p:cNvPr id="2247" name="Google Shape;224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4470" y="2063976"/>
            <a:ext cx="131651" cy="131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48" name="Google Shape;2248;p39"/>
          <p:cNvCxnSpPr>
            <a:endCxn id="2247" idx="2"/>
          </p:cNvCxnSpPr>
          <p:nvPr/>
        </p:nvCxnSpPr>
        <p:spPr>
          <a:xfrm rot="10800000" flipH="1">
            <a:off x="5070495" y="2195627"/>
            <a:ext cx="559800" cy="22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49" name="Google Shape;2249;p39"/>
          <p:cNvSpPr txBox="1"/>
          <p:nvPr/>
        </p:nvSpPr>
        <p:spPr>
          <a:xfrm>
            <a:off x="4496875" y="2275525"/>
            <a:ext cx="7215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(0, 7)</a:t>
            </a:r>
            <a:endParaRPr/>
          </a:p>
        </p:txBody>
      </p:sp>
      <p:sp>
        <p:nvSpPr>
          <p:cNvPr id="2250" name="Google Shape;2250;p39"/>
          <p:cNvSpPr txBox="1"/>
          <p:nvPr/>
        </p:nvSpPr>
        <p:spPr>
          <a:xfrm>
            <a:off x="458350" y="1345127"/>
            <a:ext cx="6387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2.2</a:t>
            </a:r>
            <a:endParaRPr/>
          </a:p>
        </p:txBody>
      </p:sp>
      <p:sp>
        <p:nvSpPr>
          <p:cNvPr id="2251" name="Google Shape;2251;p39"/>
          <p:cNvSpPr txBox="1"/>
          <p:nvPr/>
        </p:nvSpPr>
        <p:spPr>
          <a:xfrm>
            <a:off x="63375" y="2925225"/>
            <a:ext cx="1223700" cy="6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best: E, 2.2</a:t>
            </a:r>
            <a:endParaRPr/>
          </a:p>
        </p:txBody>
      </p:sp>
      <p:cxnSp>
        <p:nvCxnSpPr>
          <p:cNvPr id="2252" name="Google Shape;2252;p39"/>
          <p:cNvCxnSpPr/>
          <p:nvPr/>
        </p:nvCxnSpPr>
        <p:spPr>
          <a:xfrm rot="10800000">
            <a:off x="7588925" y="3334849"/>
            <a:ext cx="13281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253" name="Google Shape;2253;p39"/>
          <p:cNvCxnSpPr/>
          <p:nvPr/>
        </p:nvCxnSpPr>
        <p:spPr>
          <a:xfrm>
            <a:off x="5475025" y="2861950"/>
            <a:ext cx="10521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254" name="Google Shape;2254;p39"/>
          <p:cNvCxnSpPr/>
          <p:nvPr/>
        </p:nvCxnSpPr>
        <p:spPr>
          <a:xfrm rot="10800000">
            <a:off x="6495250" y="3819800"/>
            <a:ext cx="10908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55" name="Google Shape;2255;p39"/>
          <p:cNvCxnSpPr/>
          <p:nvPr/>
        </p:nvCxnSpPr>
        <p:spPr>
          <a:xfrm>
            <a:off x="6527000" y="2081225"/>
            <a:ext cx="0" cy="27699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256" name="Google Shape;2256;p39"/>
          <p:cNvSpPr/>
          <p:nvPr/>
        </p:nvSpPr>
        <p:spPr>
          <a:xfrm>
            <a:off x="6345706" y="3635856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2257" name="Google Shape;2257;p39"/>
          <p:cNvSpPr txBox="1"/>
          <p:nvPr/>
        </p:nvSpPr>
        <p:spPr>
          <a:xfrm>
            <a:off x="6552825" y="3906501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 b="1">
                <a:solidFill>
                  <a:srgbClr val="FF0000"/>
                </a:solidFill>
              </a:rPr>
              <a:t>2</a:t>
            </a:r>
            <a:r>
              <a:rPr lang="en"/>
              <a:t>, 3)</a:t>
            </a:r>
            <a:endParaRPr/>
          </a:p>
        </p:txBody>
      </p:sp>
      <p:cxnSp>
        <p:nvCxnSpPr>
          <p:cNvPr id="2258" name="Google Shape;2258;p39"/>
          <p:cNvCxnSpPr/>
          <p:nvPr/>
        </p:nvCxnSpPr>
        <p:spPr>
          <a:xfrm rot="10800000">
            <a:off x="6532850" y="4275800"/>
            <a:ext cx="24183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259" name="Google Shape;2259;p39"/>
          <p:cNvSpPr/>
          <p:nvPr/>
        </p:nvSpPr>
        <p:spPr>
          <a:xfrm>
            <a:off x="7409781" y="4104656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2260" name="Google Shape;2260;p39"/>
          <p:cNvSpPr txBox="1"/>
          <p:nvPr/>
        </p:nvSpPr>
        <p:spPr>
          <a:xfrm>
            <a:off x="7598700" y="4395301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(4, </a:t>
            </a:r>
            <a:r>
              <a:rPr lang="en" b="1">
                <a:solidFill>
                  <a:srgbClr val="0000FF"/>
                </a:solidFill>
              </a:rPr>
              <a:t>2</a:t>
            </a:r>
            <a:r>
              <a:rPr lang="en"/>
              <a:t>)</a:t>
            </a:r>
            <a:endParaRPr/>
          </a:p>
        </p:txBody>
      </p:sp>
      <p:sp>
        <p:nvSpPr>
          <p:cNvPr id="2261" name="Google Shape;2261;p39"/>
          <p:cNvSpPr txBox="1"/>
          <p:nvPr/>
        </p:nvSpPr>
        <p:spPr>
          <a:xfrm>
            <a:off x="7564573" y="2282824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 b="1">
                <a:solidFill>
                  <a:srgbClr val="FF0000"/>
                </a:solidFill>
              </a:rPr>
              <a:t>4</a:t>
            </a:r>
            <a:r>
              <a:rPr lang="en"/>
              <a:t>, 5)</a:t>
            </a:r>
            <a:endParaRPr/>
          </a:p>
        </p:txBody>
      </p:sp>
      <p:cxnSp>
        <p:nvCxnSpPr>
          <p:cNvPr id="2262" name="Google Shape;2262;p39"/>
          <p:cNvCxnSpPr>
            <a:endCxn id="2259" idx="0"/>
          </p:cNvCxnSpPr>
          <p:nvPr/>
        </p:nvCxnSpPr>
        <p:spPr>
          <a:xfrm>
            <a:off x="7583931" y="2125556"/>
            <a:ext cx="0" cy="19791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263" name="Google Shape;2263;p39"/>
          <p:cNvSpPr/>
          <p:nvPr/>
        </p:nvSpPr>
        <p:spPr>
          <a:xfrm>
            <a:off x="7409781" y="2695656"/>
            <a:ext cx="348300" cy="348300"/>
          </a:xfrm>
          <a:prstGeom prst="rect">
            <a:avLst/>
          </a:prstGeom>
          <a:solidFill>
            <a:srgbClr val="CCCCCC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2264" name="Google Shape;2264;p39"/>
          <p:cNvSpPr/>
          <p:nvPr/>
        </p:nvSpPr>
        <p:spPr>
          <a:xfrm>
            <a:off x="6881320" y="3634990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2265" name="Google Shape;2265;p39"/>
          <p:cNvSpPr txBox="1"/>
          <p:nvPr/>
        </p:nvSpPr>
        <p:spPr>
          <a:xfrm>
            <a:off x="6881325" y="3305375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(3, </a:t>
            </a:r>
            <a:r>
              <a:rPr lang="en" b="1">
                <a:solidFill>
                  <a:srgbClr val="0000FF"/>
                </a:solidFill>
              </a:rPr>
              <a:t>3</a:t>
            </a:r>
            <a:r>
              <a:rPr lang="en"/>
              <a:t>)</a:t>
            </a:r>
            <a:endParaRPr/>
          </a:p>
        </p:txBody>
      </p:sp>
      <p:sp>
        <p:nvSpPr>
          <p:cNvPr id="2266" name="Google Shape;2266;p39"/>
          <p:cNvSpPr/>
          <p:nvPr/>
        </p:nvSpPr>
        <p:spPr>
          <a:xfrm>
            <a:off x="5827720" y="2695657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2267" name="Google Shape;2267;p39"/>
          <p:cNvSpPr txBox="1"/>
          <p:nvPr/>
        </p:nvSpPr>
        <p:spPr>
          <a:xfrm>
            <a:off x="5398825" y="2336850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(1, </a:t>
            </a:r>
            <a:r>
              <a:rPr lang="en" b="1">
                <a:solidFill>
                  <a:srgbClr val="0000FF"/>
                </a:solidFill>
              </a:rPr>
              <a:t>5</a:t>
            </a:r>
            <a:r>
              <a:rPr lang="en"/>
              <a:t>)</a:t>
            </a:r>
            <a:endParaRPr/>
          </a:p>
        </p:txBody>
      </p:sp>
      <p:sp>
        <p:nvSpPr>
          <p:cNvPr id="2268" name="Google Shape;2268;p39"/>
          <p:cNvSpPr/>
          <p:nvPr/>
        </p:nvSpPr>
        <p:spPr>
          <a:xfrm>
            <a:off x="7408878" y="3165323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2269" name="Google Shape;2269;p39"/>
          <p:cNvSpPr txBox="1"/>
          <p:nvPr/>
        </p:nvSpPr>
        <p:spPr>
          <a:xfrm>
            <a:off x="7710598" y="3010996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(4, </a:t>
            </a:r>
            <a:r>
              <a:rPr lang="en" b="1">
                <a:solidFill>
                  <a:srgbClr val="0000FF"/>
                </a:solidFill>
              </a:rPr>
              <a:t>4</a:t>
            </a:r>
            <a:r>
              <a:rPr lang="en"/>
              <a:t>)</a:t>
            </a:r>
            <a:endParaRPr/>
          </a:p>
        </p:txBody>
      </p:sp>
      <p:sp>
        <p:nvSpPr>
          <p:cNvPr id="2270" name="Google Shape;2270;p39"/>
          <p:cNvSpPr txBox="1"/>
          <p:nvPr/>
        </p:nvSpPr>
        <p:spPr>
          <a:xfrm>
            <a:off x="2463695" y="1348907"/>
            <a:ext cx="6387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6.4</a:t>
            </a:r>
            <a:endParaRPr/>
          </a:p>
        </p:txBody>
      </p:sp>
      <p:sp>
        <p:nvSpPr>
          <p:cNvPr id="2271" name="Google Shape;2271;p39"/>
          <p:cNvSpPr txBox="1"/>
          <p:nvPr/>
        </p:nvSpPr>
        <p:spPr>
          <a:xfrm>
            <a:off x="3037970" y="2049531"/>
            <a:ext cx="6387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4.5</a:t>
            </a:r>
            <a:endParaRPr/>
          </a:p>
        </p:txBody>
      </p:sp>
      <p:sp>
        <p:nvSpPr>
          <p:cNvPr id="2272" name="Google Shape;2272;p39"/>
          <p:cNvSpPr txBox="1"/>
          <p:nvPr/>
        </p:nvSpPr>
        <p:spPr>
          <a:xfrm>
            <a:off x="1810020" y="2785493"/>
            <a:ext cx="6387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2273" name="Google Shape;2273;p39"/>
          <p:cNvCxnSpPr/>
          <p:nvPr/>
        </p:nvCxnSpPr>
        <p:spPr>
          <a:xfrm flipH="1">
            <a:off x="1854907" y="2089514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274" name="Google Shape;227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1727" y="2115194"/>
            <a:ext cx="439051" cy="43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5" name="Google Shape;227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527" y="2124945"/>
            <a:ext cx="439051" cy="43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6" name="Google Shape;227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9875" y="1346125"/>
            <a:ext cx="439051" cy="43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7" name="Google Shape;227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4452" y="3565769"/>
            <a:ext cx="439051" cy="43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8" name="Google Shape;2278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03501" y="3636962"/>
            <a:ext cx="255800" cy="25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9" name="Google Shape;227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8802" y="2796119"/>
            <a:ext cx="439051" cy="43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4" name="Google Shape;2284;p40"/>
          <p:cNvSpPr/>
          <p:nvPr/>
        </p:nvSpPr>
        <p:spPr>
          <a:xfrm flipH="1">
            <a:off x="7579100" y="2009075"/>
            <a:ext cx="1436400" cy="2266800"/>
          </a:xfrm>
          <a:prstGeom prst="rect">
            <a:avLst/>
          </a:prstGeom>
          <a:solidFill>
            <a:srgbClr val="FFAAAA">
              <a:alpha val="4692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5" name="Google Shape;2285;p40"/>
          <p:cNvSpPr/>
          <p:nvPr/>
        </p:nvSpPr>
        <p:spPr>
          <a:xfrm>
            <a:off x="5386400" y="2007400"/>
            <a:ext cx="3629100" cy="28947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86" name="Google Shape;2286;p40"/>
          <p:cNvCxnSpPr/>
          <p:nvPr/>
        </p:nvCxnSpPr>
        <p:spPr>
          <a:xfrm rot="10800000">
            <a:off x="397300" y="1873350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87" name="Google Shape;2287;p40"/>
          <p:cNvCxnSpPr/>
          <p:nvPr/>
        </p:nvCxnSpPr>
        <p:spPr>
          <a:xfrm rot="10800000">
            <a:off x="1741625" y="3332625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88" name="Google Shape;2288;p40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K-d Nearest Demo</a:t>
            </a:r>
            <a:endParaRPr/>
          </a:p>
        </p:txBody>
      </p:sp>
      <p:sp>
        <p:nvSpPr>
          <p:cNvPr id="2289" name="Google Shape;2289;p40"/>
          <p:cNvSpPr txBox="1">
            <a:spLocks noGrp="1"/>
          </p:cNvSpPr>
          <p:nvPr>
            <p:ph type="body" idx="1"/>
          </p:nvPr>
        </p:nvSpPr>
        <p:spPr>
          <a:xfrm>
            <a:off x="3781400" y="474150"/>
            <a:ext cx="4910100" cy="12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have the k-d tree shown.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 want to find nearest((0, 7)).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Can visually see the answer is (1, 5). 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Let’s do a proper k-d tree traversal.</a:t>
            </a:r>
            <a:endParaRPr/>
          </a:p>
        </p:txBody>
      </p:sp>
      <p:cxnSp>
        <p:nvCxnSpPr>
          <p:cNvPr id="2290" name="Google Shape;2290;p40"/>
          <p:cNvCxnSpPr/>
          <p:nvPr/>
        </p:nvCxnSpPr>
        <p:spPr>
          <a:xfrm rot="10800000">
            <a:off x="1847100" y="820813"/>
            <a:ext cx="0" cy="692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91" name="Google Shape;2291;p40"/>
          <p:cNvCxnSpPr>
            <a:endCxn id="2292" idx="0"/>
          </p:cNvCxnSpPr>
          <p:nvPr/>
        </p:nvCxnSpPr>
        <p:spPr>
          <a:xfrm flipH="1">
            <a:off x="960400" y="1369812"/>
            <a:ext cx="883500" cy="285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93" name="Google Shape;2293;p40"/>
          <p:cNvCxnSpPr/>
          <p:nvPr/>
        </p:nvCxnSpPr>
        <p:spPr>
          <a:xfrm>
            <a:off x="1843983" y="1369763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94" name="Google Shape;2294;p40"/>
          <p:cNvSpPr txBox="1"/>
          <p:nvPr/>
        </p:nvSpPr>
        <p:spPr>
          <a:xfrm>
            <a:off x="950713" y="125838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2295" name="Google Shape;2295;p40"/>
          <p:cNvSpPr txBox="1"/>
          <p:nvPr/>
        </p:nvSpPr>
        <p:spPr>
          <a:xfrm>
            <a:off x="2189578" y="1303636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cxnSp>
        <p:nvCxnSpPr>
          <p:cNvPr id="2296" name="Google Shape;2296;p40"/>
          <p:cNvCxnSpPr/>
          <p:nvPr/>
        </p:nvCxnSpPr>
        <p:spPr>
          <a:xfrm rot="10800000">
            <a:off x="1810025" y="1883150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97" name="Google Shape;2297;p40"/>
          <p:cNvCxnSpPr/>
          <p:nvPr/>
        </p:nvCxnSpPr>
        <p:spPr>
          <a:xfrm flipH="1">
            <a:off x="1854907" y="2089514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298" name="Google Shape;2298;p40"/>
          <p:cNvCxnSpPr/>
          <p:nvPr/>
        </p:nvCxnSpPr>
        <p:spPr>
          <a:xfrm>
            <a:off x="2373607" y="2089514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99" name="Google Shape;2299;p40"/>
          <p:cNvSpPr txBox="1"/>
          <p:nvPr/>
        </p:nvSpPr>
        <p:spPr>
          <a:xfrm>
            <a:off x="1856891" y="1988502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2300" name="Google Shape;2300;p40"/>
          <p:cNvSpPr txBox="1"/>
          <p:nvPr/>
        </p:nvSpPr>
        <p:spPr>
          <a:xfrm>
            <a:off x="2606402" y="1988615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cxnSp>
        <p:nvCxnSpPr>
          <p:cNvPr id="2301" name="Google Shape;2301;p40"/>
          <p:cNvCxnSpPr/>
          <p:nvPr/>
        </p:nvCxnSpPr>
        <p:spPr>
          <a:xfrm rot="10800000">
            <a:off x="2889148" y="2265237"/>
            <a:ext cx="0" cy="692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02" name="Google Shape;2302;p40"/>
          <p:cNvCxnSpPr/>
          <p:nvPr/>
        </p:nvCxnSpPr>
        <p:spPr>
          <a:xfrm flipH="1">
            <a:off x="2367331" y="2814187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03" name="Google Shape;2303;p40"/>
          <p:cNvCxnSpPr>
            <a:endCxn id="2304" idx="0"/>
          </p:cNvCxnSpPr>
          <p:nvPr/>
        </p:nvCxnSpPr>
        <p:spPr>
          <a:xfrm>
            <a:off x="2896973" y="2814137"/>
            <a:ext cx="774600" cy="306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305" name="Google Shape;2305;p40"/>
          <p:cNvSpPr txBox="1"/>
          <p:nvPr/>
        </p:nvSpPr>
        <p:spPr>
          <a:xfrm>
            <a:off x="2358968" y="2701000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2306" name="Google Shape;2306;p40"/>
          <p:cNvSpPr txBox="1"/>
          <p:nvPr/>
        </p:nvSpPr>
        <p:spPr>
          <a:xfrm>
            <a:off x="3262701" y="270098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2307" name="Google Shape;2307;p40"/>
          <p:cNvSpPr/>
          <p:nvPr/>
        </p:nvSpPr>
        <p:spPr>
          <a:xfrm>
            <a:off x="1951950" y="1655700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(4, </a:t>
            </a:r>
            <a:r>
              <a:rPr lang="en" b="1">
                <a:solidFill>
                  <a:srgbClr val="0000FF"/>
                </a:solidFill>
              </a:rPr>
              <a:t>2</a:t>
            </a:r>
            <a:r>
              <a:rPr lang="en"/>
              <a:t>)</a:t>
            </a:r>
            <a:endParaRPr/>
          </a:p>
        </p:txBody>
      </p:sp>
      <p:sp>
        <p:nvSpPr>
          <p:cNvPr id="2308" name="Google Shape;2308;p40"/>
          <p:cNvSpPr/>
          <p:nvPr/>
        </p:nvSpPr>
        <p:spPr>
          <a:xfrm>
            <a:off x="1421250" y="934475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(</a:t>
            </a:r>
            <a:r>
              <a:rPr lang="en" b="1">
                <a:solidFill>
                  <a:srgbClr val="FF0000"/>
                </a:solidFill>
              </a:rPr>
              <a:t>2</a:t>
            </a:r>
            <a:r>
              <a:rPr lang="en"/>
              <a:t>, 3)</a:t>
            </a:r>
            <a:endParaRPr/>
          </a:p>
        </p:txBody>
      </p:sp>
      <p:sp>
        <p:nvSpPr>
          <p:cNvPr id="2309" name="Google Shape;2309;p40"/>
          <p:cNvSpPr/>
          <p:nvPr/>
        </p:nvSpPr>
        <p:spPr>
          <a:xfrm>
            <a:off x="2501650" y="2374363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(</a:t>
            </a:r>
            <a:r>
              <a:rPr lang="en" b="1">
                <a:solidFill>
                  <a:srgbClr val="FF0000"/>
                </a:solidFill>
              </a:rPr>
              <a:t>4</a:t>
            </a:r>
            <a:r>
              <a:rPr lang="en"/>
              <a:t>, 5)</a:t>
            </a:r>
            <a:endParaRPr/>
          </a:p>
        </p:txBody>
      </p:sp>
      <p:sp>
        <p:nvSpPr>
          <p:cNvPr id="2310" name="Google Shape;2310;p40"/>
          <p:cNvSpPr/>
          <p:nvPr/>
        </p:nvSpPr>
        <p:spPr>
          <a:xfrm>
            <a:off x="1878875" y="3114987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 (3, </a:t>
            </a:r>
            <a:r>
              <a:rPr lang="en" b="1">
                <a:solidFill>
                  <a:srgbClr val="0000FF"/>
                </a:solidFill>
              </a:rPr>
              <a:t>3</a:t>
            </a:r>
            <a:r>
              <a:rPr lang="en"/>
              <a:t>)</a:t>
            </a:r>
            <a:endParaRPr/>
          </a:p>
        </p:txBody>
      </p:sp>
      <p:cxnSp>
        <p:nvCxnSpPr>
          <p:cNvPr id="2311" name="Google Shape;2311;p40"/>
          <p:cNvCxnSpPr/>
          <p:nvPr/>
        </p:nvCxnSpPr>
        <p:spPr>
          <a:xfrm flipH="1">
            <a:off x="1759205" y="3551940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312" name="Google Shape;2312;p40"/>
          <p:cNvCxnSpPr/>
          <p:nvPr/>
        </p:nvCxnSpPr>
        <p:spPr>
          <a:xfrm>
            <a:off x="2277905" y="3551940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13" name="Google Shape;2313;p40"/>
          <p:cNvSpPr txBox="1"/>
          <p:nvPr/>
        </p:nvSpPr>
        <p:spPr>
          <a:xfrm>
            <a:off x="1761189" y="345092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2314" name="Google Shape;2314;p40"/>
          <p:cNvSpPr txBox="1"/>
          <p:nvPr/>
        </p:nvSpPr>
        <p:spPr>
          <a:xfrm>
            <a:off x="2510700" y="345104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sp>
        <p:nvSpPr>
          <p:cNvPr id="2292" name="Google Shape;2292;p40"/>
          <p:cNvSpPr/>
          <p:nvPr/>
        </p:nvSpPr>
        <p:spPr>
          <a:xfrm>
            <a:off x="534550" y="1655712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(1, </a:t>
            </a:r>
            <a:r>
              <a:rPr lang="en" b="1">
                <a:solidFill>
                  <a:srgbClr val="0000FF"/>
                </a:solidFill>
              </a:rPr>
              <a:t>5</a:t>
            </a:r>
            <a:r>
              <a:rPr lang="en"/>
              <a:t>)</a:t>
            </a:r>
            <a:endParaRPr/>
          </a:p>
        </p:txBody>
      </p:sp>
      <p:cxnSp>
        <p:nvCxnSpPr>
          <p:cNvPr id="2315" name="Google Shape;2315;p40"/>
          <p:cNvCxnSpPr/>
          <p:nvPr/>
        </p:nvCxnSpPr>
        <p:spPr>
          <a:xfrm flipH="1">
            <a:off x="434357" y="2106063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6" name="Google Shape;2316;p40"/>
          <p:cNvCxnSpPr/>
          <p:nvPr/>
        </p:nvCxnSpPr>
        <p:spPr>
          <a:xfrm>
            <a:off x="953057" y="2106063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17" name="Google Shape;2317;p40"/>
          <p:cNvSpPr txBox="1"/>
          <p:nvPr/>
        </p:nvSpPr>
        <p:spPr>
          <a:xfrm>
            <a:off x="436341" y="200505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2318" name="Google Shape;2318;p40"/>
          <p:cNvSpPr txBox="1"/>
          <p:nvPr/>
        </p:nvSpPr>
        <p:spPr>
          <a:xfrm>
            <a:off x="1185852" y="2005164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cxnSp>
        <p:nvCxnSpPr>
          <p:cNvPr id="2319" name="Google Shape;2319;p40"/>
          <p:cNvCxnSpPr/>
          <p:nvPr/>
        </p:nvCxnSpPr>
        <p:spPr>
          <a:xfrm rot="10800000">
            <a:off x="3108473" y="3338675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04" name="Google Shape;2304;p40"/>
          <p:cNvSpPr/>
          <p:nvPr/>
        </p:nvSpPr>
        <p:spPr>
          <a:xfrm>
            <a:off x="3245723" y="3121037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 (4, </a:t>
            </a:r>
            <a:r>
              <a:rPr lang="en" b="1">
                <a:solidFill>
                  <a:srgbClr val="0000FF"/>
                </a:solidFill>
              </a:rPr>
              <a:t>4</a:t>
            </a:r>
            <a:r>
              <a:rPr lang="en"/>
              <a:t>)</a:t>
            </a:r>
            <a:endParaRPr/>
          </a:p>
        </p:txBody>
      </p:sp>
      <p:cxnSp>
        <p:nvCxnSpPr>
          <p:cNvPr id="2320" name="Google Shape;2320;p40"/>
          <p:cNvCxnSpPr/>
          <p:nvPr/>
        </p:nvCxnSpPr>
        <p:spPr>
          <a:xfrm flipH="1">
            <a:off x="3126053" y="3557990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21" name="Google Shape;2321;p40"/>
          <p:cNvCxnSpPr/>
          <p:nvPr/>
        </p:nvCxnSpPr>
        <p:spPr>
          <a:xfrm>
            <a:off x="3644753" y="3557990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22" name="Google Shape;2322;p40"/>
          <p:cNvSpPr txBox="1"/>
          <p:nvPr/>
        </p:nvSpPr>
        <p:spPr>
          <a:xfrm>
            <a:off x="3128038" y="345697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2323" name="Google Shape;2323;p40"/>
          <p:cNvSpPr txBox="1"/>
          <p:nvPr/>
        </p:nvSpPr>
        <p:spPr>
          <a:xfrm>
            <a:off x="3877548" y="345709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sp>
        <p:nvSpPr>
          <p:cNvPr id="2324" name="Google Shape;2324;p40"/>
          <p:cNvSpPr txBox="1"/>
          <p:nvPr/>
        </p:nvSpPr>
        <p:spPr>
          <a:xfrm>
            <a:off x="1878875" y="624002"/>
            <a:ext cx="6387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4.5</a:t>
            </a:r>
            <a:endParaRPr/>
          </a:p>
        </p:txBody>
      </p:sp>
      <p:pic>
        <p:nvPicPr>
          <p:cNvPr id="2325" name="Google Shape;232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4470" y="2063976"/>
            <a:ext cx="131651" cy="131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26" name="Google Shape;2326;p40"/>
          <p:cNvCxnSpPr>
            <a:endCxn id="2325" idx="2"/>
          </p:cNvCxnSpPr>
          <p:nvPr/>
        </p:nvCxnSpPr>
        <p:spPr>
          <a:xfrm rot="10800000" flipH="1">
            <a:off x="5070495" y="2195627"/>
            <a:ext cx="559800" cy="22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27" name="Google Shape;2327;p40"/>
          <p:cNvSpPr txBox="1"/>
          <p:nvPr/>
        </p:nvSpPr>
        <p:spPr>
          <a:xfrm>
            <a:off x="4496875" y="2275525"/>
            <a:ext cx="7215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(0, 7)</a:t>
            </a:r>
            <a:endParaRPr/>
          </a:p>
        </p:txBody>
      </p:sp>
      <p:sp>
        <p:nvSpPr>
          <p:cNvPr id="2328" name="Google Shape;2328;p40"/>
          <p:cNvSpPr txBox="1"/>
          <p:nvPr/>
        </p:nvSpPr>
        <p:spPr>
          <a:xfrm>
            <a:off x="458350" y="1345127"/>
            <a:ext cx="6387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2.2</a:t>
            </a:r>
            <a:endParaRPr/>
          </a:p>
        </p:txBody>
      </p:sp>
      <p:sp>
        <p:nvSpPr>
          <p:cNvPr id="2329" name="Google Shape;2329;p40"/>
          <p:cNvSpPr txBox="1"/>
          <p:nvPr/>
        </p:nvSpPr>
        <p:spPr>
          <a:xfrm>
            <a:off x="63375" y="2925225"/>
            <a:ext cx="1223700" cy="6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best: E, 2.2</a:t>
            </a:r>
            <a:endParaRPr/>
          </a:p>
        </p:txBody>
      </p:sp>
      <p:cxnSp>
        <p:nvCxnSpPr>
          <p:cNvPr id="2330" name="Google Shape;2330;p40"/>
          <p:cNvCxnSpPr/>
          <p:nvPr/>
        </p:nvCxnSpPr>
        <p:spPr>
          <a:xfrm rot="10800000">
            <a:off x="7588925" y="3334849"/>
            <a:ext cx="13281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331" name="Google Shape;2331;p40"/>
          <p:cNvCxnSpPr/>
          <p:nvPr/>
        </p:nvCxnSpPr>
        <p:spPr>
          <a:xfrm>
            <a:off x="5475025" y="2861950"/>
            <a:ext cx="10521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332" name="Google Shape;2332;p40"/>
          <p:cNvCxnSpPr/>
          <p:nvPr/>
        </p:nvCxnSpPr>
        <p:spPr>
          <a:xfrm rot="10800000">
            <a:off x="6495250" y="3819800"/>
            <a:ext cx="10908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33" name="Google Shape;2333;p40"/>
          <p:cNvCxnSpPr/>
          <p:nvPr/>
        </p:nvCxnSpPr>
        <p:spPr>
          <a:xfrm>
            <a:off x="6527000" y="2081225"/>
            <a:ext cx="0" cy="27699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334" name="Google Shape;2334;p40"/>
          <p:cNvSpPr/>
          <p:nvPr/>
        </p:nvSpPr>
        <p:spPr>
          <a:xfrm>
            <a:off x="6345706" y="3635856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2335" name="Google Shape;2335;p40"/>
          <p:cNvSpPr txBox="1"/>
          <p:nvPr/>
        </p:nvSpPr>
        <p:spPr>
          <a:xfrm>
            <a:off x="6552825" y="3906501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 b="1">
                <a:solidFill>
                  <a:srgbClr val="FF0000"/>
                </a:solidFill>
              </a:rPr>
              <a:t>2</a:t>
            </a:r>
            <a:r>
              <a:rPr lang="en"/>
              <a:t>, 3)</a:t>
            </a:r>
            <a:endParaRPr/>
          </a:p>
        </p:txBody>
      </p:sp>
      <p:cxnSp>
        <p:nvCxnSpPr>
          <p:cNvPr id="2336" name="Google Shape;2336;p40"/>
          <p:cNvCxnSpPr/>
          <p:nvPr/>
        </p:nvCxnSpPr>
        <p:spPr>
          <a:xfrm rot="10800000">
            <a:off x="6532850" y="4275800"/>
            <a:ext cx="24183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337" name="Google Shape;2337;p40"/>
          <p:cNvSpPr/>
          <p:nvPr/>
        </p:nvSpPr>
        <p:spPr>
          <a:xfrm>
            <a:off x="7409781" y="4104656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2338" name="Google Shape;2338;p40"/>
          <p:cNvSpPr txBox="1"/>
          <p:nvPr/>
        </p:nvSpPr>
        <p:spPr>
          <a:xfrm>
            <a:off x="7598700" y="4395301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(4, </a:t>
            </a:r>
            <a:r>
              <a:rPr lang="en" b="1">
                <a:solidFill>
                  <a:srgbClr val="0000FF"/>
                </a:solidFill>
              </a:rPr>
              <a:t>2</a:t>
            </a:r>
            <a:r>
              <a:rPr lang="en"/>
              <a:t>)</a:t>
            </a:r>
            <a:endParaRPr/>
          </a:p>
        </p:txBody>
      </p:sp>
      <p:sp>
        <p:nvSpPr>
          <p:cNvPr id="2339" name="Google Shape;2339;p40"/>
          <p:cNvSpPr txBox="1"/>
          <p:nvPr/>
        </p:nvSpPr>
        <p:spPr>
          <a:xfrm>
            <a:off x="7564573" y="2282824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 b="1">
                <a:solidFill>
                  <a:srgbClr val="FF0000"/>
                </a:solidFill>
              </a:rPr>
              <a:t>4</a:t>
            </a:r>
            <a:r>
              <a:rPr lang="en"/>
              <a:t>, 5)</a:t>
            </a:r>
            <a:endParaRPr/>
          </a:p>
        </p:txBody>
      </p:sp>
      <p:cxnSp>
        <p:nvCxnSpPr>
          <p:cNvPr id="2340" name="Google Shape;2340;p40"/>
          <p:cNvCxnSpPr>
            <a:endCxn id="2337" idx="0"/>
          </p:cNvCxnSpPr>
          <p:nvPr/>
        </p:nvCxnSpPr>
        <p:spPr>
          <a:xfrm>
            <a:off x="7583931" y="2125556"/>
            <a:ext cx="0" cy="19791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341" name="Google Shape;2341;p40"/>
          <p:cNvSpPr/>
          <p:nvPr/>
        </p:nvSpPr>
        <p:spPr>
          <a:xfrm>
            <a:off x="7409781" y="2695656"/>
            <a:ext cx="348300" cy="348300"/>
          </a:xfrm>
          <a:prstGeom prst="rect">
            <a:avLst/>
          </a:prstGeom>
          <a:solidFill>
            <a:srgbClr val="CCCCCC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2342" name="Google Shape;2342;p40"/>
          <p:cNvSpPr/>
          <p:nvPr/>
        </p:nvSpPr>
        <p:spPr>
          <a:xfrm>
            <a:off x="6881320" y="3634990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2343" name="Google Shape;2343;p40"/>
          <p:cNvSpPr txBox="1"/>
          <p:nvPr/>
        </p:nvSpPr>
        <p:spPr>
          <a:xfrm>
            <a:off x="6881325" y="3305375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(3, </a:t>
            </a:r>
            <a:r>
              <a:rPr lang="en" b="1">
                <a:solidFill>
                  <a:srgbClr val="0000FF"/>
                </a:solidFill>
              </a:rPr>
              <a:t>3</a:t>
            </a:r>
            <a:r>
              <a:rPr lang="en"/>
              <a:t>)</a:t>
            </a:r>
            <a:endParaRPr/>
          </a:p>
        </p:txBody>
      </p:sp>
      <p:sp>
        <p:nvSpPr>
          <p:cNvPr id="2344" name="Google Shape;2344;p40"/>
          <p:cNvSpPr/>
          <p:nvPr/>
        </p:nvSpPr>
        <p:spPr>
          <a:xfrm>
            <a:off x="5827720" y="2695657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2345" name="Google Shape;2345;p40"/>
          <p:cNvSpPr txBox="1"/>
          <p:nvPr/>
        </p:nvSpPr>
        <p:spPr>
          <a:xfrm>
            <a:off x="5398825" y="2336850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(1, </a:t>
            </a:r>
            <a:r>
              <a:rPr lang="en" b="1">
                <a:solidFill>
                  <a:srgbClr val="0000FF"/>
                </a:solidFill>
              </a:rPr>
              <a:t>5</a:t>
            </a:r>
            <a:r>
              <a:rPr lang="en"/>
              <a:t>)</a:t>
            </a:r>
            <a:endParaRPr/>
          </a:p>
        </p:txBody>
      </p:sp>
      <p:sp>
        <p:nvSpPr>
          <p:cNvPr id="2346" name="Google Shape;2346;p40"/>
          <p:cNvSpPr/>
          <p:nvPr/>
        </p:nvSpPr>
        <p:spPr>
          <a:xfrm>
            <a:off x="7408878" y="3165323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2347" name="Google Shape;2347;p40"/>
          <p:cNvSpPr txBox="1"/>
          <p:nvPr/>
        </p:nvSpPr>
        <p:spPr>
          <a:xfrm>
            <a:off x="7710598" y="3010996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(4, </a:t>
            </a:r>
            <a:r>
              <a:rPr lang="en" b="1">
                <a:solidFill>
                  <a:srgbClr val="0000FF"/>
                </a:solidFill>
              </a:rPr>
              <a:t>4</a:t>
            </a:r>
            <a:r>
              <a:rPr lang="en"/>
              <a:t>)</a:t>
            </a:r>
            <a:endParaRPr/>
          </a:p>
        </p:txBody>
      </p:sp>
      <p:cxnSp>
        <p:nvCxnSpPr>
          <p:cNvPr id="2348" name="Google Shape;2348;p40"/>
          <p:cNvCxnSpPr/>
          <p:nvPr/>
        </p:nvCxnSpPr>
        <p:spPr>
          <a:xfrm>
            <a:off x="5630295" y="2195627"/>
            <a:ext cx="1950900" cy="0"/>
          </a:xfrm>
          <a:prstGeom prst="straightConnector1">
            <a:avLst/>
          </a:prstGeom>
          <a:noFill/>
          <a:ln w="9525" cap="flat" cmpd="sng">
            <a:solidFill>
              <a:srgbClr val="9900FF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349" name="Google Shape;2349;p40"/>
          <p:cNvSpPr txBox="1"/>
          <p:nvPr/>
        </p:nvSpPr>
        <p:spPr>
          <a:xfrm>
            <a:off x="5443125" y="3902900"/>
            <a:ext cx="12510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best dist</a:t>
            </a:r>
            <a:endParaRPr>
              <a:solidFill>
                <a:srgbClr val="99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possible is worse than 2.2!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2350" name="Google Shape;2350;p40"/>
          <p:cNvSpPr txBox="1"/>
          <p:nvPr/>
        </p:nvSpPr>
        <p:spPr>
          <a:xfrm>
            <a:off x="2463695" y="1348907"/>
            <a:ext cx="6387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6.4</a:t>
            </a:r>
            <a:endParaRPr/>
          </a:p>
        </p:txBody>
      </p:sp>
      <p:sp>
        <p:nvSpPr>
          <p:cNvPr id="2351" name="Google Shape;2351;p40"/>
          <p:cNvSpPr txBox="1"/>
          <p:nvPr/>
        </p:nvSpPr>
        <p:spPr>
          <a:xfrm>
            <a:off x="3037970" y="2049531"/>
            <a:ext cx="6387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4.5</a:t>
            </a:r>
            <a:endParaRPr/>
          </a:p>
        </p:txBody>
      </p:sp>
      <p:sp>
        <p:nvSpPr>
          <p:cNvPr id="2352" name="Google Shape;2352;p40"/>
          <p:cNvSpPr txBox="1"/>
          <p:nvPr/>
        </p:nvSpPr>
        <p:spPr>
          <a:xfrm>
            <a:off x="1810020" y="2785493"/>
            <a:ext cx="6387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2353" name="Google Shape;2353;p40"/>
          <p:cNvCxnSpPr/>
          <p:nvPr/>
        </p:nvCxnSpPr>
        <p:spPr>
          <a:xfrm flipH="1">
            <a:off x="1854907" y="2089514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54" name="Google Shape;2354;p40"/>
          <p:cNvSpPr txBox="1">
            <a:spLocks noGrp="1"/>
          </p:cNvSpPr>
          <p:nvPr>
            <p:ph type="body" idx="1"/>
          </p:nvPr>
        </p:nvSpPr>
        <p:spPr>
          <a:xfrm>
            <a:off x="243000" y="3655400"/>
            <a:ext cx="5232000" cy="12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nearest(C, (0, 7))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… just finished exploring the good side of C.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Could something better be on the “bad” side of the line, i.e. </a:t>
            </a:r>
            <a:r>
              <a:rPr lang="en">
                <a:solidFill>
                  <a:srgbClr val="FF0000"/>
                </a:solidFill>
              </a:rPr>
              <a:t>C.right</a:t>
            </a:r>
            <a:r>
              <a:rPr lang="en"/>
              <a:t>? No!</a:t>
            </a:r>
            <a:endParaRPr/>
          </a:p>
        </p:txBody>
      </p:sp>
      <p:pic>
        <p:nvPicPr>
          <p:cNvPr id="2355" name="Google Shape;235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1727" y="2115194"/>
            <a:ext cx="439051" cy="43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6" name="Google Shape;235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527" y="2124945"/>
            <a:ext cx="439051" cy="43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7" name="Google Shape;235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9875" y="1346125"/>
            <a:ext cx="439051" cy="43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8" name="Google Shape;235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4452" y="3565769"/>
            <a:ext cx="439051" cy="43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9" name="Google Shape;2359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03501" y="3636962"/>
            <a:ext cx="255800" cy="25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0" name="Google Shape;236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8802" y="2796119"/>
            <a:ext cx="439051" cy="43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1" name="Google Shape;2361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02389" y="2837450"/>
            <a:ext cx="255800" cy="25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6" name="Google Shape;2366;p41"/>
          <p:cNvSpPr/>
          <p:nvPr/>
        </p:nvSpPr>
        <p:spPr>
          <a:xfrm flipH="1">
            <a:off x="7579100" y="2009075"/>
            <a:ext cx="1436400" cy="2266800"/>
          </a:xfrm>
          <a:prstGeom prst="rect">
            <a:avLst/>
          </a:prstGeom>
          <a:solidFill>
            <a:srgbClr val="FFAAAA">
              <a:alpha val="4692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7" name="Google Shape;2367;p41"/>
          <p:cNvSpPr/>
          <p:nvPr/>
        </p:nvSpPr>
        <p:spPr>
          <a:xfrm>
            <a:off x="5386400" y="2007400"/>
            <a:ext cx="3629100" cy="28947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68" name="Google Shape;2368;p41"/>
          <p:cNvCxnSpPr/>
          <p:nvPr/>
        </p:nvCxnSpPr>
        <p:spPr>
          <a:xfrm rot="10800000">
            <a:off x="397300" y="1873350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9" name="Google Shape;2369;p41"/>
          <p:cNvCxnSpPr/>
          <p:nvPr/>
        </p:nvCxnSpPr>
        <p:spPr>
          <a:xfrm rot="10800000">
            <a:off x="1741625" y="3332625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70" name="Google Shape;2370;p41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K-d Nearest Demo</a:t>
            </a:r>
            <a:endParaRPr/>
          </a:p>
        </p:txBody>
      </p:sp>
      <p:sp>
        <p:nvSpPr>
          <p:cNvPr id="2371" name="Google Shape;2371;p41"/>
          <p:cNvSpPr txBox="1">
            <a:spLocks noGrp="1"/>
          </p:cNvSpPr>
          <p:nvPr>
            <p:ph type="body" idx="1"/>
          </p:nvPr>
        </p:nvSpPr>
        <p:spPr>
          <a:xfrm>
            <a:off x="3781400" y="474150"/>
            <a:ext cx="4910100" cy="12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have the k-d tree shown.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 want to find nearest((0, 7)).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Can visually see the answer is (1, 5). 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Let’s do a proper k-d tree traversal.</a:t>
            </a:r>
            <a:endParaRPr/>
          </a:p>
        </p:txBody>
      </p:sp>
      <p:cxnSp>
        <p:nvCxnSpPr>
          <p:cNvPr id="2372" name="Google Shape;2372;p41"/>
          <p:cNvCxnSpPr/>
          <p:nvPr/>
        </p:nvCxnSpPr>
        <p:spPr>
          <a:xfrm rot="10800000">
            <a:off x="1847100" y="820813"/>
            <a:ext cx="0" cy="692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73" name="Google Shape;2373;p41"/>
          <p:cNvCxnSpPr>
            <a:endCxn id="2374" idx="0"/>
          </p:cNvCxnSpPr>
          <p:nvPr/>
        </p:nvCxnSpPr>
        <p:spPr>
          <a:xfrm flipH="1">
            <a:off x="960400" y="1369812"/>
            <a:ext cx="883500" cy="285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75" name="Google Shape;2375;p41"/>
          <p:cNvCxnSpPr/>
          <p:nvPr/>
        </p:nvCxnSpPr>
        <p:spPr>
          <a:xfrm>
            <a:off x="1843983" y="1369763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76" name="Google Shape;2376;p41"/>
          <p:cNvSpPr txBox="1"/>
          <p:nvPr/>
        </p:nvSpPr>
        <p:spPr>
          <a:xfrm>
            <a:off x="950713" y="125838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2377" name="Google Shape;2377;p41"/>
          <p:cNvSpPr txBox="1"/>
          <p:nvPr/>
        </p:nvSpPr>
        <p:spPr>
          <a:xfrm>
            <a:off x="2189578" y="1303636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cxnSp>
        <p:nvCxnSpPr>
          <p:cNvPr id="2378" name="Google Shape;2378;p41"/>
          <p:cNvCxnSpPr/>
          <p:nvPr/>
        </p:nvCxnSpPr>
        <p:spPr>
          <a:xfrm rot="10800000">
            <a:off x="1810025" y="1883150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79" name="Google Shape;2379;p41"/>
          <p:cNvCxnSpPr/>
          <p:nvPr/>
        </p:nvCxnSpPr>
        <p:spPr>
          <a:xfrm flipH="1">
            <a:off x="1854907" y="2089514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380" name="Google Shape;2380;p41"/>
          <p:cNvCxnSpPr/>
          <p:nvPr/>
        </p:nvCxnSpPr>
        <p:spPr>
          <a:xfrm>
            <a:off x="2373607" y="2089514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81" name="Google Shape;2381;p41"/>
          <p:cNvSpPr txBox="1"/>
          <p:nvPr/>
        </p:nvSpPr>
        <p:spPr>
          <a:xfrm>
            <a:off x="1856891" y="1988502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2382" name="Google Shape;2382;p41"/>
          <p:cNvSpPr txBox="1"/>
          <p:nvPr/>
        </p:nvSpPr>
        <p:spPr>
          <a:xfrm>
            <a:off x="2606402" y="1988615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cxnSp>
        <p:nvCxnSpPr>
          <p:cNvPr id="2383" name="Google Shape;2383;p41"/>
          <p:cNvCxnSpPr/>
          <p:nvPr/>
        </p:nvCxnSpPr>
        <p:spPr>
          <a:xfrm rot="10800000">
            <a:off x="2889148" y="2265237"/>
            <a:ext cx="0" cy="692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84" name="Google Shape;2384;p41"/>
          <p:cNvCxnSpPr/>
          <p:nvPr/>
        </p:nvCxnSpPr>
        <p:spPr>
          <a:xfrm flipH="1">
            <a:off x="2367331" y="2814187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85" name="Google Shape;2385;p41"/>
          <p:cNvCxnSpPr>
            <a:endCxn id="2386" idx="0"/>
          </p:cNvCxnSpPr>
          <p:nvPr/>
        </p:nvCxnSpPr>
        <p:spPr>
          <a:xfrm>
            <a:off x="2896973" y="2814137"/>
            <a:ext cx="774600" cy="306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387" name="Google Shape;2387;p41"/>
          <p:cNvSpPr txBox="1"/>
          <p:nvPr/>
        </p:nvSpPr>
        <p:spPr>
          <a:xfrm>
            <a:off x="2358968" y="2701000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2388" name="Google Shape;2388;p41"/>
          <p:cNvSpPr txBox="1"/>
          <p:nvPr/>
        </p:nvSpPr>
        <p:spPr>
          <a:xfrm>
            <a:off x="3262701" y="270098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2389" name="Google Shape;2389;p41"/>
          <p:cNvSpPr/>
          <p:nvPr/>
        </p:nvSpPr>
        <p:spPr>
          <a:xfrm>
            <a:off x="1951950" y="1655700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(4, </a:t>
            </a:r>
            <a:r>
              <a:rPr lang="en" b="1">
                <a:solidFill>
                  <a:srgbClr val="0000FF"/>
                </a:solidFill>
              </a:rPr>
              <a:t>2</a:t>
            </a:r>
            <a:r>
              <a:rPr lang="en"/>
              <a:t>)</a:t>
            </a:r>
            <a:endParaRPr/>
          </a:p>
        </p:txBody>
      </p:sp>
      <p:sp>
        <p:nvSpPr>
          <p:cNvPr id="2390" name="Google Shape;2390;p41"/>
          <p:cNvSpPr/>
          <p:nvPr/>
        </p:nvSpPr>
        <p:spPr>
          <a:xfrm>
            <a:off x="1421250" y="934475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(</a:t>
            </a:r>
            <a:r>
              <a:rPr lang="en" b="1">
                <a:solidFill>
                  <a:srgbClr val="FF0000"/>
                </a:solidFill>
              </a:rPr>
              <a:t>2</a:t>
            </a:r>
            <a:r>
              <a:rPr lang="en"/>
              <a:t>, 3)</a:t>
            </a:r>
            <a:endParaRPr/>
          </a:p>
        </p:txBody>
      </p:sp>
      <p:sp>
        <p:nvSpPr>
          <p:cNvPr id="2391" name="Google Shape;2391;p41"/>
          <p:cNvSpPr/>
          <p:nvPr/>
        </p:nvSpPr>
        <p:spPr>
          <a:xfrm>
            <a:off x="2501650" y="2374363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(</a:t>
            </a:r>
            <a:r>
              <a:rPr lang="en" b="1">
                <a:solidFill>
                  <a:srgbClr val="FF0000"/>
                </a:solidFill>
              </a:rPr>
              <a:t>4</a:t>
            </a:r>
            <a:r>
              <a:rPr lang="en"/>
              <a:t>, 5)</a:t>
            </a:r>
            <a:endParaRPr/>
          </a:p>
        </p:txBody>
      </p:sp>
      <p:sp>
        <p:nvSpPr>
          <p:cNvPr id="2392" name="Google Shape;2392;p41"/>
          <p:cNvSpPr/>
          <p:nvPr/>
        </p:nvSpPr>
        <p:spPr>
          <a:xfrm>
            <a:off x="1878875" y="3114987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 (3, </a:t>
            </a:r>
            <a:r>
              <a:rPr lang="en" b="1">
                <a:solidFill>
                  <a:srgbClr val="0000FF"/>
                </a:solidFill>
              </a:rPr>
              <a:t>3</a:t>
            </a:r>
            <a:r>
              <a:rPr lang="en"/>
              <a:t>)</a:t>
            </a:r>
            <a:endParaRPr/>
          </a:p>
        </p:txBody>
      </p:sp>
      <p:cxnSp>
        <p:nvCxnSpPr>
          <p:cNvPr id="2393" name="Google Shape;2393;p41"/>
          <p:cNvCxnSpPr/>
          <p:nvPr/>
        </p:nvCxnSpPr>
        <p:spPr>
          <a:xfrm flipH="1">
            <a:off x="1759205" y="3551940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394" name="Google Shape;2394;p41"/>
          <p:cNvCxnSpPr/>
          <p:nvPr/>
        </p:nvCxnSpPr>
        <p:spPr>
          <a:xfrm>
            <a:off x="2277905" y="3551940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95" name="Google Shape;2395;p41"/>
          <p:cNvSpPr txBox="1"/>
          <p:nvPr/>
        </p:nvSpPr>
        <p:spPr>
          <a:xfrm>
            <a:off x="1761189" y="345092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2396" name="Google Shape;2396;p41"/>
          <p:cNvSpPr txBox="1"/>
          <p:nvPr/>
        </p:nvSpPr>
        <p:spPr>
          <a:xfrm>
            <a:off x="2510700" y="345104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sp>
        <p:nvSpPr>
          <p:cNvPr id="2374" name="Google Shape;2374;p41"/>
          <p:cNvSpPr/>
          <p:nvPr/>
        </p:nvSpPr>
        <p:spPr>
          <a:xfrm>
            <a:off x="534550" y="1655712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(1, </a:t>
            </a:r>
            <a:r>
              <a:rPr lang="en" b="1">
                <a:solidFill>
                  <a:srgbClr val="0000FF"/>
                </a:solidFill>
              </a:rPr>
              <a:t>5</a:t>
            </a:r>
            <a:r>
              <a:rPr lang="en"/>
              <a:t>)</a:t>
            </a:r>
            <a:endParaRPr/>
          </a:p>
        </p:txBody>
      </p:sp>
      <p:cxnSp>
        <p:nvCxnSpPr>
          <p:cNvPr id="2397" name="Google Shape;2397;p41"/>
          <p:cNvCxnSpPr/>
          <p:nvPr/>
        </p:nvCxnSpPr>
        <p:spPr>
          <a:xfrm flipH="1">
            <a:off x="434357" y="2106063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8" name="Google Shape;2398;p41"/>
          <p:cNvCxnSpPr/>
          <p:nvPr/>
        </p:nvCxnSpPr>
        <p:spPr>
          <a:xfrm>
            <a:off x="953057" y="2106063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99" name="Google Shape;2399;p41"/>
          <p:cNvSpPr txBox="1"/>
          <p:nvPr/>
        </p:nvSpPr>
        <p:spPr>
          <a:xfrm>
            <a:off x="436341" y="200505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2400" name="Google Shape;2400;p41"/>
          <p:cNvSpPr txBox="1"/>
          <p:nvPr/>
        </p:nvSpPr>
        <p:spPr>
          <a:xfrm>
            <a:off x="1185852" y="2005164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cxnSp>
        <p:nvCxnSpPr>
          <p:cNvPr id="2401" name="Google Shape;2401;p41"/>
          <p:cNvCxnSpPr/>
          <p:nvPr/>
        </p:nvCxnSpPr>
        <p:spPr>
          <a:xfrm rot="10800000">
            <a:off x="3108473" y="3338675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86" name="Google Shape;2386;p41"/>
          <p:cNvSpPr/>
          <p:nvPr/>
        </p:nvSpPr>
        <p:spPr>
          <a:xfrm>
            <a:off x="3245723" y="3121037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 (4, </a:t>
            </a:r>
            <a:r>
              <a:rPr lang="en" b="1">
                <a:solidFill>
                  <a:srgbClr val="0000FF"/>
                </a:solidFill>
              </a:rPr>
              <a:t>4</a:t>
            </a:r>
            <a:r>
              <a:rPr lang="en"/>
              <a:t>)</a:t>
            </a:r>
            <a:endParaRPr/>
          </a:p>
        </p:txBody>
      </p:sp>
      <p:cxnSp>
        <p:nvCxnSpPr>
          <p:cNvPr id="2402" name="Google Shape;2402;p41"/>
          <p:cNvCxnSpPr/>
          <p:nvPr/>
        </p:nvCxnSpPr>
        <p:spPr>
          <a:xfrm flipH="1">
            <a:off x="3126053" y="3557990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03" name="Google Shape;2403;p41"/>
          <p:cNvCxnSpPr/>
          <p:nvPr/>
        </p:nvCxnSpPr>
        <p:spPr>
          <a:xfrm>
            <a:off x="3644753" y="3557990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04" name="Google Shape;2404;p41"/>
          <p:cNvSpPr txBox="1"/>
          <p:nvPr/>
        </p:nvSpPr>
        <p:spPr>
          <a:xfrm>
            <a:off x="3128038" y="345697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2405" name="Google Shape;2405;p41"/>
          <p:cNvSpPr txBox="1"/>
          <p:nvPr/>
        </p:nvSpPr>
        <p:spPr>
          <a:xfrm>
            <a:off x="3877548" y="345709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sp>
        <p:nvSpPr>
          <p:cNvPr id="2406" name="Google Shape;2406;p41"/>
          <p:cNvSpPr txBox="1"/>
          <p:nvPr/>
        </p:nvSpPr>
        <p:spPr>
          <a:xfrm>
            <a:off x="1878875" y="624002"/>
            <a:ext cx="6387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4.5</a:t>
            </a:r>
            <a:endParaRPr/>
          </a:p>
        </p:txBody>
      </p:sp>
      <p:pic>
        <p:nvPicPr>
          <p:cNvPr id="2407" name="Google Shape;240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4470" y="2063976"/>
            <a:ext cx="131651" cy="131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08" name="Google Shape;2408;p41"/>
          <p:cNvCxnSpPr>
            <a:endCxn id="2407" idx="2"/>
          </p:cNvCxnSpPr>
          <p:nvPr/>
        </p:nvCxnSpPr>
        <p:spPr>
          <a:xfrm rot="10800000" flipH="1">
            <a:off x="5070495" y="2195627"/>
            <a:ext cx="559800" cy="22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09" name="Google Shape;2409;p41"/>
          <p:cNvSpPr txBox="1"/>
          <p:nvPr/>
        </p:nvSpPr>
        <p:spPr>
          <a:xfrm>
            <a:off x="4496875" y="2275525"/>
            <a:ext cx="7215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(0, 7)</a:t>
            </a:r>
            <a:endParaRPr/>
          </a:p>
        </p:txBody>
      </p:sp>
      <p:sp>
        <p:nvSpPr>
          <p:cNvPr id="2410" name="Google Shape;2410;p41"/>
          <p:cNvSpPr txBox="1"/>
          <p:nvPr/>
        </p:nvSpPr>
        <p:spPr>
          <a:xfrm>
            <a:off x="458350" y="1345127"/>
            <a:ext cx="6387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2.2</a:t>
            </a:r>
            <a:endParaRPr/>
          </a:p>
        </p:txBody>
      </p:sp>
      <p:sp>
        <p:nvSpPr>
          <p:cNvPr id="2411" name="Google Shape;2411;p41"/>
          <p:cNvSpPr txBox="1"/>
          <p:nvPr/>
        </p:nvSpPr>
        <p:spPr>
          <a:xfrm>
            <a:off x="63375" y="2925225"/>
            <a:ext cx="1223700" cy="6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best: E, 2.2</a:t>
            </a:r>
            <a:endParaRPr/>
          </a:p>
        </p:txBody>
      </p:sp>
      <p:cxnSp>
        <p:nvCxnSpPr>
          <p:cNvPr id="2412" name="Google Shape;2412;p41"/>
          <p:cNvCxnSpPr/>
          <p:nvPr/>
        </p:nvCxnSpPr>
        <p:spPr>
          <a:xfrm rot="10800000">
            <a:off x="7588925" y="3334849"/>
            <a:ext cx="13281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413" name="Google Shape;2413;p41"/>
          <p:cNvCxnSpPr/>
          <p:nvPr/>
        </p:nvCxnSpPr>
        <p:spPr>
          <a:xfrm>
            <a:off x="5475025" y="2861950"/>
            <a:ext cx="10521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414" name="Google Shape;2414;p41"/>
          <p:cNvCxnSpPr/>
          <p:nvPr/>
        </p:nvCxnSpPr>
        <p:spPr>
          <a:xfrm rot="10800000">
            <a:off x="6495250" y="3819800"/>
            <a:ext cx="10908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15" name="Google Shape;2415;p41"/>
          <p:cNvCxnSpPr/>
          <p:nvPr/>
        </p:nvCxnSpPr>
        <p:spPr>
          <a:xfrm>
            <a:off x="6527000" y="2081225"/>
            <a:ext cx="0" cy="27699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416" name="Google Shape;2416;p41"/>
          <p:cNvSpPr/>
          <p:nvPr/>
        </p:nvSpPr>
        <p:spPr>
          <a:xfrm>
            <a:off x="6345706" y="3635856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2417" name="Google Shape;2417;p41"/>
          <p:cNvSpPr txBox="1"/>
          <p:nvPr/>
        </p:nvSpPr>
        <p:spPr>
          <a:xfrm>
            <a:off x="6552825" y="3906501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 b="1">
                <a:solidFill>
                  <a:srgbClr val="FF0000"/>
                </a:solidFill>
              </a:rPr>
              <a:t>2</a:t>
            </a:r>
            <a:r>
              <a:rPr lang="en"/>
              <a:t>, 3)</a:t>
            </a:r>
            <a:endParaRPr/>
          </a:p>
        </p:txBody>
      </p:sp>
      <p:cxnSp>
        <p:nvCxnSpPr>
          <p:cNvPr id="2418" name="Google Shape;2418;p41"/>
          <p:cNvCxnSpPr/>
          <p:nvPr/>
        </p:nvCxnSpPr>
        <p:spPr>
          <a:xfrm rot="10800000">
            <a:off x="6532850" y="4275800"/>
            <a:ext cx="24183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419" name="Google Shape;2419;p41"/>
          <p:cNvSpPr/>
          <p:nvPr/>
        </p:nvSpPr>
        <p:spPr>
          <a:xfrm>
            <a:off x="7409781" y="4104656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2420" name="Google Shape;2420;p41"/>
          <p:cNvSpPr txBox="1"/>
          <p:nvPr/>
        </p:nvSpPr>
        <p:spPr>
          <a:xfrm>
            <a:off x="7598700" y="4395301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(4, </a:t>
            </a:r>
            <a:r>
              <a:rPr lang="en" b="1">
                <a:solidFill>
                  <a:srgbClr val="0000FF"/>
                </a:solidFill>
              </a:rPr>
              <a:t>2</a:t>
            </a:r>
            <a:r>
              <a:rPr lang="en"/>
              <a:t>)</a:t>
            </a:r>
            <a:endParaRPr/>
          </a:p>
        </p:txBody>
      </p:sp>
      <p:sp>
        <p:nvSpPr>
          <p:cNvPr id="2421" name="Google Shape;2421;p41"/>
          <p:cNvSpPr txBox="1"/>
          <p:nvPr/>
        </p:nvSpPr>
        <p:spPr>
          <a:xfrm>
            <a:off x="7564573" y="2282824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 b="1">
                <a:solidFill>
                  <a:srgbClr val="FF0000"/>
                </a:solidFill>
              </a:rPr>
              <a:t>4</a:t>
            </a:r>
            <a:r>
              <a:rPr lang="en"/>
              <a:t>, 5)</a:t>
            </a:r>
            <a:endParaRPr/>
          </a:p>
        </p:txBody>
      </p:sp>
      <p:cxnSp>
        <p:nvCxnSpPr>
          <p:cNvPr id="2422" name="Google Shape;2422;p41"/>
          <p:cNvCxnSpPr>
            <a:endCxn id="2419" idx="0"/>
          </p:cNvCxnSpPr>
          <p:nvPr/>
        </p:nvCxnSpPr>
        <p:spPr>
          <a:xfrm>
            <a:off x="7583931" y="2125556"/>
            <a:ext cx="0" cy="19791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423" name="Google Shape;2423;p41"/>
          <p:cNvSpPr/>
          <p:nvPr/>
        </p:nvSpPr>
        <p:spPr>
          <a:xfrm>
            <a:off x="7409781" y="2695656"/>
            <a:ext cx="348300" cy="348300"/>
          </a:xfrm>
          <a:prstGeom prst="rect">
            <a:avLst/>
          </a:prstGeom>
          <a:solidFill>
            <a:srgbClr val="CCCCCC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2424" name="Google Shape;2424;p41"/>
          <p:cNvSpPr/>
          <p:nvPr/>
        </p:nvSpPr>
        <p:spPr>
          <a:xfrm>
            <a:off x="6881320" y="3634990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2425" name="Google Shape;2425;p41"/>
          <p:cNvSpPr txBox="1"/>
          <p:nvPr/>
        </p:nvSpPr>
        <p:spPr>
          <a:xfrm>
            <a:off x="6881325" y="3305375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(3, </a:t>
            </a:r>
            <a:r>
              <a:rPr lang="en" b="1">
                <a:solidFill>
                  <a:srgbClr val="0000FF"/>
                </a:solidFill>
              </a:rPr>
              <a:t>3</a:t>
            </a:r>
            <a:r>
              <a:rPr lang="en"/>
              <a:t>)</a:t>
            </a:r>
            <a:endParaRPr/>
          </a:p>
        </p:txBody>
      </p:sp>
      <p:sp>
        <p:nvSpPr>
          <p:cNvPr id="2426" name="Google Shape;2426;p41"/>
          <p:cNvSpPr/>
          <p:nvPr/>
        </p:nvSpPr>
        <p:spPr>
          <a:xfrm>
            <a:off x="5827720" y="2695657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2427" name="Google Shape;2427;p41"/>
          <p:cNvSpPr txBox="1"/>
          <p:nvPr/>
        </p:nvSpPr>
        <p:spPr>
          <a:xfrm>
            <a:off x="5398825" y="2336850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(1, </a:t>
            </a:r>
            <a:r>
              <a:rPr lang="en" b="1">
                <a:solidFill>
                  <a:srgbClr val="0000FF"/>
                </a:solidFill>
              </a:rPr>
              <a:t>5</a:t>
            </a:r>
            <a:r>
              <a:rPr lang="en"/>
              <a:t>)</a:t>
            </a:r>
            <a:endParaRPr/>
          </a:p>
        </p:txBody>
      </p:sp>
      <p:sp>
        <p:nvSpPr>
          <p:cNvPr id="2428" name="Google Shape;2428;p41"/>
          <p:cNvSpPr/>
          <p:nvPr/>
        </p:nvSpPr>
        <p:spPr>
          <a:xfrm>
            <a:off x="7408878" y="3165323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2429" name="Google Shape;2429;p41"/>
          <p:cNvSpPr txBox="1"/>
          <p:nvPr/>
        </p:nvSpPr>
        <p:spPr>
          <a:xfrm>
            <a:off x="7710598" y="3010996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(4, </a:t>
            </a:r>
            <a:r>
              <a:rPr lang="en" b="1">
                <a:solidFill>
                  <a:srgbClr val="0000FF"/>
                </a:solidFill>
              </a:rPr>
              <a:t>4</a:t>
            </a:r>
            <a:r>
              <a:rPr lang="en"/>
              <a:t>)</a:t>
            </a:r>
            <a:endParaRPr/>
          </a:p>
        </p:txBody>
      </p:sp>
      <p:cxnSp>
        <p:nvCxnSpPr>
          <p:cNvPr id="2430" name="Google Shape;2430;p41"/>
          <p:cNvCxnSpPr/>
          <p:nvPr/>
        </p:nvCxnSpPr>
        <p:spPr>
          <a:xfrm>
            <a:off x="5630295" y="2195627"/>
            <a:ext cx="1950900" cy="0"/>
          </a:xfrm>
          <a:prstGeom prst="straightConnector1">
            <a:avLst/>
          </a:prstGeom>
          <a:noFill/>
          <a:ln w="9525" cap="flat" cmpd="sng">
            <a:solidFill>
              <a:srgbClr val="9900FF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431" name="Google Shape;2431;p41"/>
          <p:cNvSpPr txBox="1"/>
          <p:nvPr/>
        </p:nvSpPr>
        <p:spPr>
          <a:xfrm>
            <a:off x="5443125" y="3902900"/>
            <a:ext cx="12510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best dist</a:t>
            </a:r>
            <a:endParaRPr>
              <a:solidFill>
                <a:srgbClr val="99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possible is worse than 2.2!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2432" name="Google Shape;2432;p41"/>
          <p:cNvSpPr txBox="1"/>
          <p:nvPr/>
        </p:nvSpPr>
        <p:spPr>
          <a:xfrm>
            <a:off x="2463695" y="1348907"/>
            <a:ext cx="6387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6.4</a:t>
            </a:r>
            <a:endParaRPr/>
          </a:p>
        </p:txBody>
      </p:sp>
      <p:sp>
        <p:nvSpPr>
          <p:cNvPr id="2433" name="Google Shape;2433;p41"/>
          <p:cNvSpPr txBox="1"/>
          <p:nvPr/>
        </p:nvSpPr>
        <p:spPr>
          <a:xfrm>
            <a:off x="3037970" y="2049531"/>
            <a:ext cx="6387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4.5</a:t>
            </a:r>
            <a:endParaRPr/>
          </a:p>
        </p:txBody>
      </p:sp>
      <p:sp>
        <p:nvSpPr>
          <p:cNvPr id="2434" name="Google Shape;2434;p41"/>
          <p:cNvSpPr txBox="1"/>
          <p:nvPr/>
        </p:nvSpPr>
        <p:spPr>
          <a:xfrm>
            <a:off x="1810020" y="2785493"/>
            <a:ext cx="6387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2435" name="Google Shape;2435;p41"/>
          <p:cNvCxnSpPr/>
          <p:nvPr/>
        </p:nvCxnSpPr>
        <p:spPr>
          <a:xfrm flipH="1">
            <a:off x="1854907" y="2089514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36" name="Google Shape;2436;p41"/>
          <p:cNvSpPr txBox="1">
            <a:spLocks noGrp="1"/>
          </p:cNvSpPr>
          <p:nvPr>
            <p:ph type="body" idx="1"/>
          </p:nvPr>
        </p:nvSpPr>
        <p:spPr>
          <a:xfrm>
            <a:off x="243000" y="3655400"/>
            <a:ext cx="5143500" cy="12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nearest(C, (0, 7))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Explored good side, pruned bad side.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All done with C, so let’s go back up.</a:t>
            </a:r>
            <a:endParaRPr/>
          </a:p>
        </p:txBody>
      </p:sp>
      <p:pic>
        <p:nvPicPr>
          <p:cNvPr id="2437" name="Google Shape;2437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1727" y="2115194"/>
            <a:ext cx="439051" cy="43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8" name="Google Shape;243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527" y="2124945"/>
            <a:ext cx="439051" cy="43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9" name="Google Shape;2439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9875" y="1346125"/>
            <a:ext cx="439051" cy="43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0" name="Google Shape;244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4452" y="3565769"/>
            <a:ext cx="439051" cy="43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1" name="Google Shape;2441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03501" y="3636962"/>
            <a:ext cx="255800" cy="25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2" name="Google Shape;244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8802" y="2796119"/>
            <a:ext cx="439051" cy="43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3" name="Google Shape;2443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02389" y="2837450"/>
            <a:ext cx="255800" cy="25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8" name="Google Shape;2448;p42"/>
          <p:cNvSpPr/>
          <p:nvPr/>
        </p:nvSpPr>
        <p:spPr>
          <a:xfrm>
            <a:off x="6527000" y="4275800"/>
            <a:ext cx="2488500" cy="626400"/>
          </a:xfrm>
          <a:prstGeom prst="rect">
            <a:avLst/>
          </a:prstGeom>
          <a:solidFill>
            <a:srgbClr val="0031FF">
              <a:alpha val="3923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9" name="Google Shape;2449;p42"/>
          <p:cNvSpPr/>
          <p:nvPr/>
        </p:nvSpPr>
        <p:spPr>
          <a:xfrm>
            <a:off x="5386400" y="2007400"/>
            <a:ext cx="3629100" cy="28947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50" name="Google Shape;2450;p42"/>
          <p:cNvCxnSpPr/>
          <p:nvPr/>
        </p:nvCxnSpPr>
        <p:spPr>
          <a:xfrm rot="10800000">
            <a:off x="397300" y="1873350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51" name="Google Shape;2451;p42"/>
          <p:cNvCxnSpPr/>
          <p:nvPr/>
        </p:nvCxnSpPr>
        <p:spPr>
          <a:xfrm rot="10800000">
            <a:off x="1741625" y="3332625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52" name="Google Shape;2452;p42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K-d Nearest Demo</a:t>
            </a:r>
            <a:endParaRPr/>
          </a:p>
        </p:txBody>
      </p:sp>
      <p:sp>
        <p:nvSpPr>
          <p:cNvPr id="2453" name="Google Shape;2453;p42"/>
          <p:cNvSpPr txBox="1">
            <a:spLocks noGrp="1"/>
          </p:cNvSpPr>
          <p:nvPr>
            <p:ph type="body" idx="1"/>
          </p:nvPr>
        </p:nvSpPr>
        <p:spPr>
          <a:xfrm>
            <a:off x="3781400" y="474150"/>
            <a:ext cx="4910100" cy="12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have the k-d tree shown.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 want to find nearest((0, 7)).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Can visually see the answer is (1, 5). 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Let’s do a proper k-d tree traversal.</a:t>
            </a:r>
            <a:endParaRPr/>
          </a:p>
        </p:txBody>
      </p:sp>
      <p:cxnSp>
        <p:nvCxnSpPr>
          <p:cNvPr id="2454" name="Google Shape;2454;p42"/>
          <p:cNvCxnSpPr/>
          <p:nvPr/>
        </p:nvCxnSpPr>
        <p:spPr>
          <a:xfrm rot="10800000">
            <a:off x="1847100" y="820813"/>
            <a:ext cx="0" cy="692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55" name="Google Shape;2455;p42"/>
          <p:cNvCxnSpPr>
            <a:endCxn id="2456" idx="0"/>
          </p:cNvCxnSpPr>
          <p:nvPr/>
        </p:nvCxnSpPr>
        <p:spPr>
          <a:xfrm flipH="1">
            <a:off x="960400" y="1369812"/>
            <a:ext cx="883500" cy="285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57" name="Google Shape;2457;p42"/>
          <p:cNvCxnSpPr/>
          <p:nvPr/>
        </p:nvCxnSpPr>
        <p:spPr>
          <a:xfrm>
            <a:off x="1843983" y="1369763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58" name="Google Shape;2458;p42"/>
          <p:cNvSpPr txBox="1"/>
          <p:nvPr/>
        </p:nvSpPr>
        <p:spPr>
          <a:xfrm>
            <a:off x="950713" y="125838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2459" name="Google Shape;2459;p42"/>
          <p:cNvSpPr txBox="1"/>
          <p:nvPr/>
        </p:nvSpPr>
        <p:spPr>
          <a:xfrm>
            <a:off x="2189578" y="1303636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cxnSp>
        <p:nvCxnSpPr>
          <p:cNvPr id="2460" name="Google Shape;2460;p42"/>
          <p:cNvCxnSpPr/>
          <p:nvPr/>
        </p:nvCxnSpPr>
        <p:spPr>
          <a:xfrm rot="10800000">
            <a:off x="1810025" y="1883150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1" name="Google Shape;2461;p42"/>
          <p:cNvCxnSpPr/>
          <p:nvPr/>
        </p:nvCxnSpPr>
        <p:spPr>
          <a:xfrm flipH="1">
            <a:off x="1854907" y="2089514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2" name="Google Shape;2462;p42"/>
          <p:cNvCxnSpPr/>
          <p:nvPr/>
        </p:nvCxnSpPr>
        <p:spPr>
          <a:xfrm>
            <a:off x="2373607" y="2089514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63" name="Google Shape;2463;p42"/>
          <p:cNvSpPr txBox="1"/>
          <p:nvPr/>
        </p:nvSpPr>
        <p:spPr>
          <a:xfrm>
            <a:off x="1856891" y="1988502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2464" name="Google Shape;2464;p42"/>
          <p:cNvSpPr txBox="1"/>
          <p:nvPr/>
        </p:nvSpPr>
        <p:spPr>
          <a:xfrm>
            <a:off x="2606402" y="1988615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cxnSp>
        <p:nvCxnSpPr>
          <p:cNvPr id="2465" name="Google Shape;2465;p42"/>
          <p:cNvCxnSpPr/>
          <p:nvPr/>
        </p:nvCxnSpPr>
        <p:spPr>
          <a:xfrm rot="10800000">
            <a:off x="2889148" y="2265237"/>
            <a:ext cx="0" cy="692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6" name="Google Shape;2466;p42"/>
          <p:cNvCxnSpPr/>
          <p:nvPr/>
        </p:nvCxnSpPr>
        <p:spPr>
          <a:xfrm flipH="1">
            <a:off x="2367331" y="2814187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7" name="Google Shape;2467;p42"/>
          <p:cNvCxnSpPr>
            <a:endCxn id="2468" idx="0"/>
          </p:cNvCxnSpPr>
          <p:nvPr/>
        </p:nvCxnSpPr>
        <p:spPr>
          <a:xfrm>
            <a:off x="2896973" y="2814137"/>
            <a:ext cx="774600" cy="306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469" name="Google Shape;2469;p42"/>
          <p:cNvSpPr txBox="1"/>
          <p:nvPr/>
        </p:nvSpPr>
        <p:spPr>
          <a:xfrm>
            <a:off x="2358968" y="2701000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2470" name="Google Shape;2470;p42"/>
          <p:cNvSpPr txBox="1"/>
          <p:nvPr/>
        </p:nvSpPr>
        <p:spPr>
          <a:xfrm>
            <a:off x="3262701" y="270098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2471" name="Google Shape;2471;p42"/>
          <p:cNvSpPr/>
          <p:nvPr/>
        </p:nvSpPr>
        <p:spPr>
          <a:xfrm>
            <a:off x="1951950" y="1655700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(4, </a:t>
            </a:r>
            <a:r>
              <a:rPr lang="en" b="1">
                <a:solidFill>
                  <a:srgbClr val="0000FF"/>
                </a:solidFill>
              </a:rPr>
              <a:t>2</a:t>
            </a:r>
            <a:r>
              <a:rPr lang="en"/>
              <a:t>)</a:t>
            </a:r>
            <a:endParaRPr/>
          </a:p>
        </p:txBody>
      </p:sp>
      <p:sp>
        <p:nvSpPr>
          <p:cNvPr id="2472" name="Google Shape;2472;p42"/>
          <p:cNvSpPr/>
          <p:nvPr/>
        </p:nvSpPr>
        <p:spPr>
          <a:xfrm>
            <a:off x="1421250" y="934475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(</a:t>
            </a:r>
            <a:r>
              <a:rPr lang="en" b="1">
                <a:solidFill>
                  <a:srgbClr val="FF0000"/>
                </a:solidFill>
              </a:rPr>
              <a:t>2</a:t>
            </a:r>
            <a:r>
              <a:rPr lang="en"/>
              <a:t>, 3)</a:t>
            </a:r>
            <a:endParaRPr/>
          </a:p>
        </p:txBody>
      </p:sp>
      <p:sp>
        <p:nvSpPr>
          <p:cNvPr id="2473" name="Google Shape;2473;p42"/>
          <p:cNvSpPr/>
          <p:nvPr/>
        </p:nvSpPr>
        <p:spPr>
          <a:xfrm>
            <a:off x="2501650" y="2374363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(</a:t>
            </a:r>
            <a:r>
              <a:rPr lang="en" b="1">
                <a:solidFill>
                  <a:srgbClr val="FF0000"/>
                </a:solidFill>
              </a:rPr>
              <a:t>4</a:t>
            </a:r>
            <a:r>
              <a:rPr lang="en"/>
              <a:t>, 5)</a:t>
            </a:r>
            <a:endParaRPr/>
          </a:p>
        </p:txBody>
      </p:sp>
      <p:sp>
        <p:nvSpPr>
          <p:cNvPr id="2474" name="Google Shape;2474;p42"/>
          <p:cNvSpPr/>
          <p:nvPr/>
        </p:nvSpPr>
        <p:spPr>
          <a:xfrm>
            <a:off x="1878875" y="3114987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 (3, </a:t>
            </a:r>
            <a:r>
              <a:rPr lang="en" b="1">
                <a:solidFill>
                  <a:srgbClr val="0000FF"/>
                </a:solidFill>
              </a:rPr>
              <a:t>3</a:t>
            </a:r>
            <a:r>
              <a:rPr lang="en"/>
              <a:t>)</a:t>
            </a:r>
            <a:endParaRPr/>
          </a:p>
        </p:txBody>
      </p:sp>
      <p:cxnSp>
        <p:nvCxnSpPr>
          <p:cNvPr id="2475" name="Google Shape;2475;p42"/>
          <p:cNvCxnSpPr/>
          <p:nvPr/>
        </p:nvCxnSpPr>
        <p:spPr>
          <a:xfrm flipH="1">
            <a:off x="1759205" y="3551940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476" name="Google Shape;2476;p42"/>
          <p:cNvCxnSpPr/>
          <p:nvPr/>
        </p:nvCxnSpPr>
        <p:spPr>
          <a:xfrm>
            <a:off x="2277905" y="3551940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77" name="Google Shape;2477;p42"/>
          <p:cNvSpPr txBox="1"/>
          <p:nvPr/>
        </p:nvSpPr>
        <p:spPr>
          <a:xfrm>
            <a:off x="1761189" y="345092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2478" name="Google Shape;2478;p42"/>
          <p:cNvSpPr txBox="1"/>
          <p:nvPr/>
        </p:nvSpPr>
        <p:spPr>
          <a:xfrm>
            <a:off x="2510700" y="345104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sp>
        <p:nvSpPr>
          <p:cNvPr id="2456" name="Google Shape;2456;p42"/>
          <p:cNvSpPr/>
          <p:nvPr/>
        </p:nvSpPr>
        <p:spPr>
          <a:xfrm>
            <a:off x="534550" y="1655712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(1, </a:t>
            </a:r>
            <a:r>
              <a:rPr lang="en" b="1">
                <a:solidFill>
                  <a:srgbClr val="0000FF"/>
                </a:solidFill>
              </a:rPr>
              <a:t>5</a:t>
            </a:r>
            <a:r>
              <a:rPr lang="en"/>
              <a:t>)</a:t>
            </a:r>
            <a:endParaRPr/>
          </a:p>
        </p:txBody>
      </p:sp>
      <p:cxnSp>
        <p:nvCxnSpPr>
          <p:cNvPr id="2479" name="Google Shape;2479;p42"/>
          <p:cNvCxnSpPr/>
          <p:nvPr/>
        </p:nvCxnSpPr>
        <p:spPr>
          <a:xfrm flipH="1">
            <a:off x="434357" y="2106063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80" name="Google Shape;2480;p42"/>
          <p:cNvCxnSpPr/>
          <p:nvPr/>
        </p:nvCxnSpPr>
        <p:spPr>
          <a:xfrm>
            <a:off x="953057" y="2106063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81" name="Google Shape;2481;p42"/>
          <p:cNvSpPr txBox="1"/>
          <p:nvPr/>
        </p:nvSpPr>
        <p:spPr>
          <a:xfrm>
            <a:off x="436341" y="200505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2482" name="Google Shape;2482;p42"/>
          <p:cNvSpPr txBox="1"/>
          <p:nvPr/>
        </p:nvSpPr>
        <p:spPr>
          <a:xfrm>
            <a:off x="1185852" y="2005164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cxnSp>
        <p:nvCxnSpPr>
          <p:cNvPr id="2483" name="Google Shape;2483;p42"/>
          <p:cNvCxnSpPr/>
          <p:nvPr/>
        </p:nvCxnSpPr>
        <p:spPr>
          <a:xfrm rot="10800000">
            <a:off x="3108473" y="3338675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68" name="Google Shape;2468;p42"/>
          <p:cNvSpPr/>
          <p:nvPr/>
        </p:nvSpPr>
        <p:spPr>
          <a:xfrm>
            <a:off x="3245723" y="3121037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 (4, </a:t>
            </a:r>
            <a:r>
              <a:rPr lang="en" b="1">
                <a:solidFill>
                  <a:srgbClr val="0000FF"/>
                </a:solidFill>
              </a:rPr>
              <a:t>4</a:t>
            </a:r>
            <a:r>
              <a:rPr lang="en"/>
              <a:t>)</a:t>
            </a:r>
            <a:endParaRPr/>
          </a:p>
        </p:txBody>
      </p:sp>
      <p:cxnSp>
        <p:nvCxnSpPr>
          <p:cNvPr id="2484" name="Google Shape;2484;p42"/>
          <p:cNvCxnSpPr/>
          <p:nvPr/>
        </p:nvCxnSpPr>
        <p:spPr>
          <a:xfrm flipH="1">
            <a:off x="3126053" y="3557990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85" name="Google Shape;2485;p42"/>
          <p:cNvCxnSpPr/>
          <p:nvPr/>
        </p:nvCxnSpPr>
        <p:spPr>
          <a:xfrm>
            <a:off x="3644753" y="3557990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86" name="Google Shape;2486;p42"/>
          <p:cNvSpPr txBox="1"/>
          <p:nvPr/>
        </p:nvSpPr>
        <p:spPr>
          <a:xfrm>
            <a:off x="3128038" y="345697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2487" name="Google Shape;2487;p42"/>
          <p:cNvSpPr txBox="1"/>
          <p:nvPr/>
        </p:nvSpPr>
        <p:spPr>
          <a:xfrm>
            <a:off x="3877548" y="345709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sp>
        <p:nvSpPr>
          <p:cNvPr id="2488" name="Google Shape;2488;p42"/>
          <p:cNvSpPr txBox="1">
            <a:spLocks noGrp="1"/>
          </p:cNvSpPr>
          <p:nvPr>
            <p:ph type="body" idx="1"/>
          </p:nvPr>
        </p:nvSpPr>
        <p:spPr>
          <a:xfrm>
            <a:off x="243000" y="3655400"/>
            <a:ext cx="5178300" cy="12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nearest(B, (0, 7))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…just finished exploring the good side of B.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Could something better be on the “bad” side of the line, i.e. </a:t>
            </a:r>
            <a:r>
              <a:rPr lang="en">
                <a:solidFill>
                  <a:srgbClr val="0000FF"/>
                </a:solidFill>
              </a:rPr>
              <a:t>B.down</a:t>
            </a:r>
            <a:r>
              <a:rPr lang="en"/>
              <a:t>?</a:t>
            </a:r>
            <a:endParaRPr/>
          </a:p>
        </p:txBody>
      </p:sp>
      <p:sp>
        <p:nvSpPr>
          <p:cNvPr id="2489" name="Google Shape;2489;p42"/>
          <p:cNvSpPr txBox="1"/>
          <p:nvPr/>
        </p:nvSpPr>
        <p:spPr>
          <a:xfrm>
            <a:off x="1878875" y="624002"/>
            <a:ext cx="6387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4.5</a:t>
            </a:r>
            <a:endParaRPr/>
          </a:p>
        </p:txBody>
      </p:sp>
      <p:pic>
        <p:nvPicPr>
          <p:cNvPr id="2490" name="Google Shape;249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4470" y="2063976"/>
            <a:ext cx="131651" cy="131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91" name="Google Shape;2491;p42"/>
          <p:cNvCxnSpPr>
            <a:endCxn id="2490" idx="2"/>
          </p:cNvCxnSpPr>
          <p:nvPr/>
        </p:nvCxnSpPr>
        <p:spPr>
          <a:xfrm rot="10800000" flipH="1">
            <a:off x="5070495" y="2195627"/>
            <a:ext cx="559800" cy="22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92" name="Google Shape;2492;p42"/>
          <p:cNvSpPr txBox="1"/>
          <p:nvPr/>
        </p:nvSpPr>
        <p:spPr>
          <a:xfrm>
            <a:off x="4496875" y="2275525"/>
            <a:ext cx="7215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(0, 7)</a:t>
            </a:r>
            <a:endParaRPr/>
          </a:p>
        </p:txBody>
      </p:sp>
      <p:sp>
        <p:nvSpPr>
          <p:cNvPr id="2493" name="Google Shape;2493;p42"/>
          <p:cNvSpPr txBox="1"/>
          <p:nvPr/>
        </p:nvSpPr>
        <p:spPr>
          <a:xfrm>
            <a:off x="458350" y="1345127"/>
            <a:ext cx="6387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2.2</a:t>
            </a:r>
            <a:endParaRPr/>
          </a:p>
        </p:txBody>
      </p:sp>
      <p:sp>
        <p:nvSpPr>
          <p:cNvPr id="2494" name="Google Shape;2494;p42"/>
          <p:cNvSpPr txBox="1"/>
          <p:nvPr/>
        </p:nvSpPr>
        <p:spPr>
          <a:xfrm>
            <a:off x="63375" y="2925225"/>
            <a:ext cx="1223700" cy="6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best: E, 2.2</a:t>
            </a:r>
            <a:endParaRPr/>
          </a:p>
        </p:txBody>
      </p:sp>
      <p:cxnSp>
        <p:nvCxnSpPr>
          <p:cNvPr id="2495" name="Google Shape;2495;p42"/>
          <p:cNvCxnSpPr/>
          <p:nvPr/>
        </p:nvCxnSpPr>
        <p:spPr>
          <a:xfrm rot="10800000">
            <a:off x="7588925" y="3334849"/>
            <a:ext cx="13281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496" name="Google Shape;2496;p42"/>
          <p:cNvCxnSpPr/>
          <p:nvPr/>
        </p:nvCxnSpPr>
        <p:spPr>
          <a:xfrm>
            <a:off x="5475025" y="2861950"/>
            <a:ext cx="10521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497" name="Google Shape;2497;p42"/>
          <p:cNvCxnSpPr/>
          <p:nvPr/>
        </p:nvCxnSpPr>
        <p:spPr>
          <a:xfrm rot="10800000">
            <a:off x="6495250" y="3819800"/>
            <a:ext cx="10908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8" name="Google Shape;2498;p42"/>
          <p:cNvCxnSpPr/>
          <p:nvPr/>
        </p:nvCxnSpPr>
        <p:spPr>
          <a:xfrm>
            <a:off x="6527000" y="2081225"/>
            <a:ext cx="0" cy="27699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499" name="Google Shape;2499;p42"/>
          <p:cNvSpPr/>
          <p:nvPr/>
        </p:nvSpPr>
        <p:spPr>
          <a:xfrm>
            <a:off x="6345706" y="3635856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2500" name="Google Shape;2500;p42"/>
          <p:cNvSpPr txBox="1"/>
          <p:nvPr/>
        </p:nvSpPr>
        <p:spPr>
          <a:xfrm>
            <a:off x="6552825" y="3906501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 b="1">
                <a:solidFill>
                  <a:srgbClr val="FF0000"/>
                </a:solidFill>
              </a:rPr>
              <a:t>2</a:t>
            </a:r>
            <a:r>
              <a:rPr lang="en"/>
              <a:t>, 3)</a:t>
            </a:r>
            <a:endParaRPr/>
          </a:p>
        </p:txBody>
      </p:sp>
      <p:cxnSp>
        <p:nvCxnSpPr>
          <p:cNvPr id="2501" name="Google Shape;2501;p42"/>
          <p:cNvCxnSpPr/>
          <p:nvPr/>
        </p:nvCxnSpPr>
        <p:spPr>
          <a:xfrm rot="10800000">
            <a:off x="6532850" y="4275800"/>
            <a:ext cx="24183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502" name="Google Shape;2502;p42"/>
          <p:cNvSpPr/>
          <p:nvPr/>
        </p:nvSpPr>
        <p:spPr>
          <a:xfrm>
            <a:off x="7409781" y="4104656"/>
            <a:ext cx="348300" cy="348300"/>
          </a:xfrm>
          <a:prstGeom prst="rect">
            <a:avLst/>
          </a:prstGeom>
          <a:solidFill>
            <a:srgbClr val="CCCCCC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2503" name="Google Shape;2503;p42"/>
          <p:cNvSpPr txBox="1"/>
          <p:nvPr/>
        </p:nvSpPr>
        <p:spPr>
          <a:xfrm>
            <a:off x="7598700" y="4395301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(4, </a:t>
            </a:r>
            <a:r>
              <a:rPr lang="en" b="1">
                <a:solidFill>
                  <a:srgbClr val="0000FF"/>
                </a:solidFill>
              </a:rPr>
              <a:t>2</a:t>
            </a:r>
            <a:r>
              <a:rPr lang="en"/>
              <a:t>)</a:t>
            </a:r>
            <a:endParaRPr/>
          </a:p>
        </p:txBody>
      </p:sp>
      <p:sp>
        <p:nvSpPr>
          <p:cNvPr id="2504" name="Google Shape;2504;p42"/>
          <p:cNvSpPr txBox="1"/>
          <p:nvPr/>
        </p:nvSpPr>
        <p:spPr>
          <a:xfrm>
            <a:off x="7564573" y="2282824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 b="1">
                <a:solidFill>
                  <a:srgbClr val="FF0000"/>
                </a:solidFill>
              </a:rPr>
              <a:t>4</a:t>
            </a:r>
            <a:r>
              <a:rPr lang="en"/>
              <a:t>, 5)</a:t>
            </a:r>
            <a:endParaRPr/>
          </a:p>
        </p:txBody>
      </p:sp>
      <p:cxnSp>
        <p:nvCxnSpPr>
          <p:cNvPr id="2505" name="Google Shape;2505;p42"/>
          <p:cNvCxnSpPr>
            <a:endCxn id="2502" idx="0"/>
          </p:cNvCxnSpPr>
          <p:nvPr/>
        </p:nvCxnSpPr>
        <p:spPr>
          <a:xfrm>
            <a:off x="7583931" y="2125556"/>
            <a:ext cx="0" cy="19791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506" name="Google Shape;2506;p42"/>
          <p:cNvSpPr/>
          <p:nvPr/>
        </p:nvSpPr>
        <p:spPr>
          <a:xfrm>
            <a:off x="7409781" y="2695656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2507" name="Google Shape;2507;p42"/>
          <p:cNvSpPr/>
          <p:nvPr/>
        </p:nvSpPr>
        <p:spPr>
          <a:xfrm>
            <a:off x="6881320" y="3634990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2508" name="Google Shape;2508;p42"/>
          <p:cNvSpPr txBox="1"/>
          <p:nvPr/>
        </p:nvSpPr>
        <p:spPr>
          <a:xfrm>
            <a:off x="6881325" y="3305375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(3, </a:t>
            </a:r>
            <a:r>
              <a:rPr lang="en" b="1">
                <a:solidFill>
                  <a:srgbClr val="0000FF"/>
                </a:solidFill>
              </a:rPr>
              <a:t>3</a:t>
            </a:r>
            <a:r>
              <a:rPr lang="en"/>
              <a:t>)</a:t>
            </a:r>
            <a:endParaRPr/>
          </a:p>
        </p:txBody>
      </p:sp>
      <p:sp>
        <p:nvSpPr>
          <p:cNvPr id="2509" name="Google Shape;2509;p42"/>
          <p:cNvSpPr/>
          <p:nvPr/>
        </p:nvSpPr>
        <p:spPr>
          <a:xfrm>
            <a:off x="5827720" y="2695657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2510" name="Google Shape;2510;p42"/>
          <p:cNvSpPr txBox="1"/>
          <p:nvPr/>
        </p:nvSpPr>
        <p:spPr>
          <a:xfrm>
            <a:off x="5398825" y="2336850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(1, </a:t>
            </a:r>
            <a:r>
              <a:rPr lang="en" b="1">
                <a:solidFill>
                  <a:srgbClr val="0000FF"/>
                </a:solidFill>
              </a:rPr>
              <a:t>5</a:t>
            </a:r>
            <a:r>
              <a:rPr lang="en"/>
              <a:t>)</a:t>
            </a:r>
            <a:endParaRPr/>
          </a:p>
        </p:txBody>
      </p:sp>
      <p:sp>
        <p:nvSpPr>
          <p:cNvPr id="2511" name="Google Shape;2511;p42"/>
          <p:cNvSpPr/>
          <p:nvPr/>
        </p:nvSpPr>
        <p:spPr>
          <a:xfrm>
            <a:off x="7408878" y="3165323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2512" name="Google Shape;2512;p42"/>
          <p:cNvSpPr txBox="1"/>
          <p:nvPr/>
        </p:nvSpPr>
        <p:spPr>
          <a:xfrm>
            <a:off x="7710598" y="3010996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(4, </a:t>
            </a:r>
            <a:r>
              <a:rPr lang="en" b="1">
                <a:solidFill>
                  <a:srgbClr val="0000FF"/>
                </a:solidFill>
              </a:rPr>
              <a:t>4</a:t>
            </a:r>
            <a:r>
              <a:rPr lang="en"/>
              <a:t>)</a:t>
            </a:r>
            <a:endParaRPr/>
          </a:p>
        </p:txBody>
      </p:sp>
      <p:sp>
        <p:nvSpPr>
          <p:cNvPr id="2513" name="Google Shape;2513;p42"/>
          <p:cNvSpPr txBox="1"/>
          <p:nvPr/>
        </p:nvSpPr>
        <p:spPr>
          <a:xfrm>
            <a:off x="2463695" y="1348907"/>
            <a:ext cx="6387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6.4</a:t>
            </a:r>
            <a:endParaRPr/>
          </a:p>
        </p:txBody>
      </p:sp>
      <p:sp>
        <p:nvSpPr>
          <p:cNvPr id="2514" name="Google Shape;2514;p42"/>
          <p:cNvSpPr txBox="1"/>
          <p:nvPr/>
        </p:nvSpPr>
        <p:spPr>
          <a:xfrm>
            <a:off x="3037970" y="2049531"/>
            <a:ext cx="6387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4.5</a:t>
            </a:r>
            <a:endParaRPr/>
          </a:p>
        </p:txBody>
      </p:sp>
      <p:sp>
        <p:nvSpPr>
          <p:cNvPr id="2515" name="Google Shape;2515;p42"/>
          <p:cNvSpPr txBox="1"/>
          <p:nvPr/>
        </p:nvSpPr>
        <p:spPr>
          <a:xfrm>
            <a:off x="1810020" y="2785493"/>
            <a:ext cx="6387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pic>
        <p:nvPicPr>
          <p:cNvPr id="2516" name="Google Shape;251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1727" y="2115194"/>
            <a:ext cx="439051" cy="43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7" name="Google Shape;2517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527" y="2124945"/>
            <a:ext cx="439051" cy="43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8" name="Google Shape;2518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9875" y="1346125"/>
            <a:ext cx="439051" cy="43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9" name="Google Shape;2519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4452" y="3565769"/>
            <a:ext cx="439051" cy="43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0" name="Google Shape;2520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03501" y="3636962"/>
            <a:ext cx="255800" cy="25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1" name="Google Shape;2521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8802" y="2796119"/>
            <a:ext cx="439051" cy="43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2" name="Google Shape;2522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02389" y="2837450"/>
            <a:ext cx="255800" cy="25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3" name="Google Shape;2523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8977" y="2031694"/>
            <a:ext cx="439051" cy="43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8" name="Google Shape;2528;p43"/>
          <p:cNvSpPr/>
          <p:nvPr/>
        </p:nvSpPr>
        <p:spPr>
          <a:xfrm>
            <a:off x="6527000" y="4275800"/>
            <a:ext cx="2488500" cy="626400"/>
          </a:xfrm>
          <a:prstGeom prst="rect">
            <a:avLst/>
          </a:prstGeom>
          <a:solidFill>
            <a:srgbClr val="0031FF">
              <a:alpha val="3923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9" name="Google Shape;2529;p43"/>
          <p:cNvSpPr/>
          <p:nvPr/>
        </p:nvSpPr>
        <p:spPr>
          <a:xfrm>
            <a:off x="5386400" y="2007400"/>
            <a:ext cx="3629100" cy="28947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30" name="Google Shape;2530;p43"/>
          <p:cNvCxnSpPr/>
          <p:nvPr/>
        </p:nvCxnSpPr>
        <p:spPr>
          <a:xfrm rot="10800000">
            <a:off x="397300" y="1873350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31" name="Google Shape;2531;p43"/>
          <p:cNvCxnSpPr/>
          <p:nvPr/>
        </p:nvCxnSpPr>
        <p:spPr>
          <a:xfrm rot="10800000">
            <a:off x="1741625" y="3332625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32" name="Google Shape;2532;p43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K-d Nearest Demo</a:t>
            </a:r>
            <a:endParaRPr/>
          </a:p>
        </p:txBody>
      </p:sp>
      <p:sp>
        <p:nvSpPr>
          <p:cNvPr id="2533" name="Google Shape;2533;p43"/>
          <p:cNvSpPr txBox="1">
            <a:spLocks noGrp="1"/>
          </p:cNvSpPr>
          <p:nvPr>
            <p:ph type="body" idx="1"/>
          </p:nvPr>
        </p:nvSpPr>
        <p:spPr>
          <a:xfrm>
            <a:off x="3781400" y="474150"/>
            <a:ext cx="4910100" cy="12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have the k-d tree shown.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 want to find nearest((0, 7)).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Can visually see the answer is (1, 5). 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Let’s do a proper k-d tree traversal.</a:t>
            </a:r>
            <a:endParaRPr/>
          </a:p>
        </p:txBody>
      </p:sp>
      <p:cxnSp>
        <p:nvCxnSpPr>
          <p:cNvPr id="2534" name="Google Shape;2534;p43"/>
          <p:cNvCxnSpPr/>
          <p:nvPr/>
        </p:nvCxnSpPr>
        <p:spPr>
          <a:xfrm rot="10800000">
            <a:off x="1847100" y="820813"/>
            <a:ext cx="0" cy="692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35" name="Google Shape;2535;p43"/>
          <p:cNvCxnSpPr>
            <a:endCxn id="2536" idx="0"/>
          </p:cNvCxnSpPr>
          <p:nvPr/>
        </p:nvCxnSpPr>
        <p:spPr>
          <a:xfrm flipH="1">
            <a:off x="960400" y="1369812"/>
            <a:ext cx="883500" cy="285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37" name="Google Shape;2537;p43"/>
          <p:cNvCxnSpPr/>
          <p:nvPr/>
        </p:nvCxnSpPr>
        <p:spPr>
          <a:xfrm>
            <a:off x="1843983" y="1369763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38" name="Google Shape;2538;p43"/>
          <p:cNvSpPr txBox="1"/>
          <p:nvPr/>
        </p:nvSpPr>
        <p:spPr>
          <a:xfrm>
            <a:off x="950713" y="125838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2539" name="Google Shape;2539;p43"/>
          <p:cNvSpPr txBox="1"/>
          <p:nvPr/>
        </p:nvSpPr>
        <p:spPr>
          <a:xfrm>
            <a:off x="2189578" y="1303636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cxnSp>
        <p:nvCxnSpPr>
          <p:cNvPr id="2540" name="Google Shape;2540;p43"/>
          <p:cNvCxnSpPr/>
          <p:nvPr/>
        </p:nvCxnSpPr>
        <p:spPr>
          <a:xfrm rot="10800000">
            <a:off x="1810025" y="1883150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41" name="Google Shape;2541;p43"/>
          <p:cNvCxnSpPr/>
          <p:nvPr/>
        </p:nvCxnSpPr>
        <p:spPr>
          <a:xfrm flipH="1">
            <a:off x="1854907" y="2089514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542" name="Google Shape;2542;p43"/>
          <p:cNvCxnSpPr/>
          <p:nvPr/>
        </p:nvCxnSpPr>
        <p:spPr>
          <a:xfrm>
            <a:off x="2373607" y="2089514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43" name="Google Shape;2543;p43"/>
          <p:cNvSpPr txBox="1"/>
          <p:nvPr/>
        </p:nvSpPr>
        <p:spPr>
          <a:xfrm>
            <a:off x="1856891" y="1988502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2544" name="Google Shape;2544;p43"/>
          <p:cNvSpPr txBox="1"/>
          <p:nvPr/>
        </p:nvSpPr>
        <p:spPr>
          <a:xfrm>
            <a:off x="2606402" y="1988615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cxnSp>
        <p:nvCxnSpPr>
          <p:cNvPr id="2545" name="Google Shape;2545;p43"/>
          <p:cNvCxnSpPr/>
          <p:nvPr/>
        </p:nvCxnSpPr>
        <p:spPr>
          <a:xfrm rot="10800000">
            <a:off x="2889148" y="2265237"/>
            <a:ext cx="0" cy="692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46" name="Google Shape;2546;p43"/>
          <p:cNvCxnSpPr/>
          <p:nvPr/>
        </p:nvCxnSpPr>
        <p:spPr>
          <a:xfrm flipH="1">
            <a:off x="2367331" y="2814187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47" name="Google Shape;2547;p43"/>
          <p:cNvCxnSpPr>
            <a:endCxn id="2548" idx="0"/>
          </p:cNvCxnSpPr>
          <p:nvPr/>
        </p:nvCxnSpPr>
        <p:spPr>
          <a:xfrm>
            <a:off x="2896973" y="2814137"/>
            <a:ext cx="774600" cy="306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549" name="Google Shape;2549;p43"/>
          <p:cNvSpPr txBox="1"/>
          <p:nvPr/>
        </p:nvSpPr>
        <p:spPr>
          <a:xfrm>
            <a:off x="2358968" y="2701000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2550" name="Google Shape;2550;p43"/>
          <p:cNvSpPr txBox="1"/>
          <p:nvPr/>
        </p:nvSpPr>
        <p:spPr>
          <a:xfrm>
            <a:off x="3262701" y="270098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2551" name="Google Shape;2551;p43"/>
          <p:cNvSpPr/>
          <p:nvPr/>
        </p:nvSpPr>
        <p:spPr>
          <a:xfrm>
            <a:off x="1951950" y="1655700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(4, </a:t>
            </a:r>
            <a:r>
              <a:rPr lang="en" b="1">
                <a:solidFill>
                  <a:srgbClr val="0000FF"/>
                </a:solidFill>
              </a:rPr>
              <a:t>2</a:t>
            </a:r>
            <a:r>
              <a:rPr lang="en"/>
              <a:t>)</a:t>
            </a:r>
            <a:endParaRPr/>
          </a:p>
        </p:txBody>
      </p:sp>
      <p:sp>
        <p:nvSpPr>
          <p:cNvPr id="2552" name="Google Shape;2552;p43"/>
          <p:cNvSpPr/>
          <p:nvPr/>
        </p:nvSpPr>
        <p:spPr>
          <a:xfrm>
            <a:off x="1421250" y="934475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(</a:t>
            </a:r>
            <a:r>
              <a:rPr lang="en" b="1">
                <a:solidFill>
                  <a:srgbClr val="FF0000"/>
                </a:solidFill>
              </a:rPr>
              <a:t>2</a:t>
            </a:r>
            <a:r>
              <a:rPr lang="en"/>
              <a:t>, 3)</a:t>
            </a:r>
            <a:endParaRPr/>
          </a:p>
        </p:txBody>
      </p:sp>
      <p:sp>
        <p:nvSpPr>
          <p:cNvPr id="2553" name="Google Shape;2553;p43"/>
          <p:cNvSpPr/>
          <p:nvPr/>
        </p:nvSpPr>
        <p:spPr>
          <a:xfrm>
            <a:off x="2501650" y="2374363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(</a:t>
            </a:r>
            <a:r>
              <a:rPr lang="en" b="1">
                <a:solidFill>
                  <a:srgbClr val="FF0000"/>
                </a:solidFill>
              </a:rPr>
              <a:t>4</a:t>
            </a:r>
            <a:r>
              <a:rPr lang="en"/>
              <a:t>, 5)</a:t>
            </a:r>
            <a:endParaRPr/>
          </a:p>
        </p:txBody>
      </p:sp>
      <p:sp>
        <p:nvSpPr>
          <p:cNvPr id="2554" name="Google Shape;2554;p43"/>
          <p:cNvSpPr/>
          <p:nvPr/>
        </p:nvSpPr>
        <p:spPr>
          <a:xfrm>
            <a:off x="1878875" y="3114987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 (3, </a:t>
            </a:r>
            <a:r>
              <a:rPr lang="en" b="1">
                <a:solidFill>
                  <a:srgbClr val="0000FF"/>
                </a:solidFill>
              </a:rPr>
              <a:t>3</a:t>
            </a:r>
            <a:r>
              <a:rPr lang="en"/>
              <a:t>)</a:t>
            </a:r>
            <a:endParaRPr/>
          </a:p>
        </p:txBody>
      </p:sp>
      <p:cxnSp>
        <p:nvCxnSpPr>
          <p:cNvPr id="2555" name="Google Shape;2555;p43"/>
          <p:cNvCxnSpPr/>
          <p:nvPr/>
        </p:nvCxnSpPr>
        <p:spPr>
          <a:xfrm flipH="1">
            <a:off x="1759205" y="3551940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556" name="Google Shape;2556;p43"/>
          <p:cNvCxnSpPr/>
          <p:nvPr/>
        </p:nvCxnSpPr>
        <p:spPr>
          <a:xfrm>
            <a:off x="2277905" y="3551940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57" name="Google Shape;2557;p43"/>
          <p:cNvSpPr txBox="1"/>
          <p:nvPr/>
        </p:nvSpPr>
        <p:spPr>
          <a:xfrm>
            <a:off x="1761189" y="345092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2558" name="Google Shape;2558;p43"/>
          <p:cNvSpPr txBox="1"/>
          <p:nvPr/>
        </p:nvSpPr>
        <p:spPr>
          <a:xfrm>
            <a:off x="2510700" y="345104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sp>
        <p:nvSpPr>
          <p:cNvPr id="2536" name="Google Shape;2536;p43"/>
          <p:cNvSpPr/>
          <p:nvPr/>
        </p:nvSpPr>
        <p:spPr>
          <a:xfrm>
            <a:off x="534550" y="1655712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(1, </a:t>
            </a:r>
            <a:r>
              <a:rPr lang="en" b="1">
                <a:solidFill>
                  <a:srgbClr val="0000FF"/>
                </a:solidFill>
              </a:rPr>
              <a:t>5</a:t>
            </a:r>
            <a:r>
              <a:rPr lang="en"/>
              <a:t>)</a:t>
            </a:r>
            <a:endParaRPr/>
          </a:p>
        </p:txBody>
      </p:sp>
      <p:cxnSp>
        <p:nvCxnSpPr>
          <p:cNvPr id="2559" name="Google Shape;2559;p43"/>
          <p:cNvCxnSpPr/>
          <p:nvPr/>
        </p:nvCxnSpPr>
        <p:spPr>
          <a:xfrm flipH="1">
            <a:off x="434357" y="2106063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60" name="Google Shape;2560;p43"/>
          <p:cNvCxnSpPr/>
          <p:nvPr/>
        </p:nvCxnSpPr>
        <p:spPr>
          <a:xfrm>
            <a:off x="953057" y="2106063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61" name="Google Shape;2561;p43"/>
          <p:cNvSpPr txBox="1"/>
          <p:nvPr/>
        </p:nvSpPr>
        <p:spPr>
          <a:xfrm>
            <a:off x="436341" y="200505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2562" name="Google Shape;2562;p43"/>
          <p:cNvSpPr txBox="1"/>
          <p:nvPr/>
        </p:nvSpPr>
        <p:spPr>
          <a:xfrm>
            <a:off x="1185852" y="2005164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cxnSp>
        <p:nvCxnSpPr>
          <p:cNvPr id="2563" name="Google Shape;2563;p43"/>
          <p:cNvCxnSpPr/>
          <p:nvPr/>
        </p:nvCxnSpPr>
        <p:spPr>
          <a:xfrm rot="10800000">
            <a:off x="3108473" y="3338675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48" name="Google Shape;2548;p43"/>
          <p:cNvSpPr/>
          <p:nvPr/>
        </p:nvSpPr>
        <p:spPr>
          <a:xfrm>
            <a:off x="3245723" y="3121037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 (4, </a:t>
            </a:r>
            <a:r>
              <a:rPr lang="en" b="1">
                <a:solidFill>
                  <a:srgbClr val="0000FF"/>
                </a:solidFill>
              </a:rPr>
              <a:t>4</a:t>
            </a:r>
            <a:r>
              <a:rPr lang="en"/>
              <a:t>)</a:t>
            </a:r>
            <a:endParaRPr/>
          </a:p>
        </p:txBody>
      </p:sp>
      <p:cxnSp>
        <p:nvCxnSpPr>
          <p:cNvPr id="2564" name="Google Shape;2564;p43"/>
          <p:cNvCxnSpPr/>
          <p:nvPr/>
        </p:nvCxnSpPr>
        <p:spPr>
          <a:xfrm flipH="1">
            <a:off x="3126053" y="3557990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65" name="Google Shape;2565;p43"/>
          <p:cNvCxnSpPr/>
          <p:nvPr/>
        </p:nvCxnSpPr>
        <p:spPr>
          <a:xfrm>
            <a:off x="3644753" y="3557990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66" name="Google Shape;2566;p43"/>
          <p:cNvSpPr txBox="1"/>
          <p:nvPr/>
        </p:nvSpPr>
        <p:spPr>
          <a:xfrm>
            <a:off x="3128038" y="345697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2567" name="Google Shape;2567;p43"/>
          <p:cNvSpPr txBox="1"/>
          <p:nvPr/>
        </p:nvSpPr>
        <p:spPr>
          <a:xfrm>
            <a:off x="3877548" y="345709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sp>
        <p:nvSpPr>
          <p:cNvPr id="2568" name="Google Shape;2568;p43"/>
          <p:cNvSpPr txBox="1"/>
          <p:nvPr/>
        </p:nvSpPr>
        <p:spPr>
          <a:xfrm>
            <a:off x="1878875" y="624002"/>
            <a:ext cx="6387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4.5</a:t>
            </a:r>
            <a:endParaRPr/>
          </a:p>
        </p:txBody>
      </p:sp>
      <p:pic>
        <p:nvPicPr>
          <p:cNvPr id="2569" name="Google Shape;256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4470" y="2063976"/>
            <a:ext cx="131651" cy="131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70" name="Google Shape;2570;p43"/>
          <p:cNvCxnSpPr>
            <a:endCxn id="2569" idx="2"/>
          </p:cNvCxnSpPr>
          <p:nvPr/>
        </p:nvCxnSpPr>
        <p:spPr>
          <a:xfrm rot="10800000" flipH="1">
            <a:off x="5070495" y="2195627"/>
            <a:ext cx="559800" cy="22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71" name="Google Shape;2571;p43"/>
          <p:cNvSpPr txBox="1"/>
          <p:nvPr/>
        </p:nvSpPr>
        <p:spPr>
          <a:xfrm>
            <a:off x="4496875" y="2275525"/>
            <a:ext cx="7215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(0, 7)</a:t>
            </a:r>
            <a:endParaRPr/>
          </a:p>
        </p:txBody>
      </p:sp>
      <p:sp>
        <p:nvSpPr>
          <p:cNvPr id="2572" name="Google Shape;2572;p43"/>
          <p:cNvSpPr txBox="1"/>
          <p:nvPr/>
        </p:nvSpPr>
        <p:spPr>
          <a:xfrm>
            <a:off x="458350" y="1345127"/>
            <a:ext cx="6387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2.2</a:t>
            </a:r>
            <a:endParaRPr/>
          </a:p>
        </p:txBody>
      </p:sp>
      <p:sp>
        <p:nvSpPr>
          <p:cNvPr id="2573" name="Google Shape;2573;p43"/>
          <p:cNvSpPr txBox="1"/>
          <p:nvPr/>
        </p:nvSpPr>
        <p:spPr>
          <a:xfrm>
            <a:off x="63375" y="2925225"/>
            <a:ext cx="1223700" cy="6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best: E, 2.2</a:t>
            </a:r>
            <a:endParaRPr/>
          </a:p>
        </p:txBody>
      </p:sp>
      <p:cxnSp>
        <p:nvCxnSpPr>
          <p:cNvPr id="2574" name="Google Shape;2574;p43"/>
          <p:cNvCxnSpPr/>
          <p:nvPr/>
        </p:nvCxnSpPr>
        <p:spPr>
          <a:xfrm rot="10800000">
            <a:off x="7588925" y="3334849"/>
            <a:ext cx="13281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575" name="Google Shape;2575;p43"/>
          <p:cNvCxnSpPr/>
          <p:nvPr/>
        </p:nvCxnSpPr>
        <p:spPr>
          <a:xfrm>
            <a:off x="5475025" y="2861950"/>
            <a:ext cx="10521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576" name="Google Shape;2576;p43"/>
          <p:cNvCxnSpPr/>
          <p:nvPr/>
        </p:nvCxnSpPr>
        <p:spPr>
          <a:xfrm rot="10800000">
            <a:off x="6495250" y="3819800"/>
            <a:ext cx="10908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77" name="Google Shape;2577;p43"/>
          <p:cNvCxnSpPr/>
          <p:nvPr/>
        </p:nvCxnSpPr>
        <p:spPr>
          <a:xfrm>
            <a:off x="6527000" y="2081225"/>
            <a:ext cx="0" cy="27699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578" name="Google Shape;2578;p43"/>
          <p:cNvSpPr/>
          <p:nvPr/>
        </p:nvSpPr>
        <p:spPr>
          <a:xfrm>
            <a:off x="6345706" y="3635856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2579" name="Google Shape;2579;p43"/>
          <p:cNvSpPr txBox="1"/>
          <p:nvPr/>
        </p:nvSpPr>
        <p:spPr>
          <a:xfrm>
            <a:off x="6552825" y="3906501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 b="1">
                <a:solidFill>
                  <a:srgbClr val="FF0000"/>
                </a:solidFill>
              </a:rPr>
              <a:t>2</a:t>
            </a:r>
            <a:r>
              <a:rPr lang="en"/>
              <a:t>, 3)</a:t>
            </a:r>
            <a:endParaRPr/>
          </a:p>
        </p:txBody>
      </p:sp>
      <p:cxnSp>
        <p:nvCxnSpPr>
          <p:cNvPr id="2580" name="Google Shape;2580;p43"/>
          <p:cNvCxnSpPr/>
          <p:nvPr/>
        </p:nvCxnSpPr>
        <p:spPr>
          <a:xfrm rot="10800000">
            <a:off x="6532850" y="4275800"/>
            <a:ext cx="24183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581" name="Google Shape;2581;p43"/>
          <p:cNvSpPr/>
          <p:nvPr/>
        </p:nvSpPr>
        <p:spPr>
          <a:xfrm>
            <a:off x="7409781" y="4104656"/>
            <a:ext cx="348300" cy="348300"/>
          </a:xfrm>
          <a:prstGeom prst="rect">
            <a:avLst/>
          </a:prstGeom>
          <a:solidFill>
            <a:srgbClr val="CCCCCC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2582" name="Google Shape;2582;p43"/>
          <p:cNvSpPr txBox="1"/>
          <p:nvPr/>
        </p:nvSpPr>
        <p:spPr>
          <a:xfrm>
            <a:off x="7598700" y="4395301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(4, </a:t>
            </a:r>
            <a:r>
              <a:rPr lang="en" b="1">
                <a:solidFill>
                  <a:srgbClr val="0000FF"/>
                </a:solidFill>
              </a:rPr>
              <a:t>2</a:t>
            </a:r>
            <a:r>
              <a:rPr lang="en"/>
              <a:t>)</a:t>
            </a:r>
            <a:endParaRPr/>
          </a:p>
        </p:txBody>
      </p:sp>
      <p:sp>
        <p:nvSpPr>
          <p:cNvPr id="2583" name="Google Shape;2583;p43"/>
          <p:cNvSpPr txBox="1"/>
          <p:nvPr/>
        </p:nvSpPr>
        <p:spPr>
          <a:xfrm>
            <a:off x="7564573" y="2282824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 b="1">
                <a:solidFill>
                  <a:srgbClr val="FF0000"/>
                </a:solidFill>
              </a:rPr>
              <a:t>4</a:t>
            </a:r>
            <a:r>
              <a:rPr lang="en"/>
              <a:t>, 5)</a:t>
            </a:r>
            <a:endParaRPr/>
          </a:p>
        </p:txBody>
      </p:sp>
      <p:cxnSp>
        <p:nvCxnSpPr>
          <p:cNvPr id="2584" name="Google Shape;2584;p43"/>
          <p:cNvCxnSpPr>
            <a:endCxn id="2581" idx="0"/>
          </p:cNvCxnSpPr>
          <p:nvPr/>
        </p:nvCxnSpPr>
        <p:spPr>
          <a:xfrm>
            <a:off x="7583931" y="2125556"/>
            <a:ext cx="0" cy="19791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585" name="Google Shape;2585;p43"/>
          <p:cNvSpPr/>
          <p:nvPr/>
        </p:nvSpPr>
        <p:spPr>
          <a:xfrm>
            <a:off x="7409781" y="2695656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2586" name="Google Shape;2586;p43"/>
          <p:cNvSpPr/>
          <p:nvPr/>
        </p:nvSpPr>
        <p:spPr>
          <a:xfrm>
            <a:off x="6881320" y="3634990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2587" name="Google Shape;2587;p43"/>
          <p:cNvSpPr txBox="1"/>
          <p:nvPr/>
        </p:nvSpPr>
        <p:spPr>
          <a:xfrm>
            <a:off x="6881325" y="3305375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(3, </a:t>
            </a:r>
            <a:r>
              <a:rPr lang="en" b="1">
                <a:solidFill>
                  <a:srgbClr val="0000FF"/>
                </a:solidFill>
              </a:rPr>
              <a:t>3</a:t>
            </a:r>
            <a:r>
              <a:rPr lang="en"/>
              <a:t>)</a:t>
            </a:r>
            <a:endParaRPr/>
          </a:p>
        </p:txBody>
      </p:sp>
      <p:sp>
        <p:nvSpPr>
          <p:cNvPr id="2588" name="Google Shape;2588;p43"/>
          <p:cNvSpPr/>
          <p:nvPr/>
        </p:nvSpPr>
        <p:spPr>
          <a:xfrm>
            <a:off x="5827720" y="2695657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2589" name="Google Shape;2589;p43"/>
          <p:cNvSpPr txBox="1"/>
          <p:nvPr/>
        </p:nvSpPr>
        <p:spPr>
          <a:xfrm>
            <a:off x="5398825" y="2336850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(1, </a:t>
            </a:r>
            <a:r>
              <a:rPr lang="en" b="1">
                <a:solidFill>
                  <a:srgbClr val="0000FF"/>
                </a:solidFill>
              </a:rPr>
              <a:t>5</a:t>
            </a:r>
            <a:r>
              <a:rPr lang="en"/>
              <a:t>)</a:t>
            </a:r>
            <a:endParaRPr/>
          </a:p>
        </p:txBody>
      </p:sp>
      <p:sp>
        <p:nvSpPr>
          <p:cNvPr id="2590" name="Google Shape;2590;p43"/>
          <p:cNvSpPr/>
          <p:nvPr/>
        </p:nvSpPr>
        <p:spPr>
          <a:xfrm>
            <a:off x="7408878" y="3165323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2591" name="Google Shape;2591;p43"/>
          <p:cNvSpPr txBox="1"/>
          <p:nvPr/>
        </p:nvSpPr>
        <p:spPr>
          <a:xfrm>
            <a:off x="7710598" y="3010996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(4, </a:t>
            </a:r>
            <a:r>
              <a:rPr lang="en" b="1">
                <a:solidFill>
                  <a:srgbClr val="0000FF"/>
                </a:solidFill>
              </a:rPr>
              <a:t>4</a:t>
            </a:r>
            <a:r>
              <a:rPr lang="en"/>
              <a:t>)</a:t>
            </a:r>
            <a:endParaRPr/>
          </a:p>
        </p:txBody>
      </p:sp>
      <p:sp>
        <p:nvSpPr>
          <p:cNvPr id="2592" name="Google Shape;2592;p43"/>
          <p:cNvSpPr txBox="1"/>
          <p:nvPr/>
        </p:nvSpPr>
        <p:spPr>
          <a:xfrm>
            <a:off x="2463695" y="1348907"/>
            <a:ext cx="6387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6.4</a:t>
            </a:r>
            <a:endParaRPr/>
          </a:p>
        </p:txBody>
      </p:sp>
      <p:sp>
        <p:nvSpPr>
          <p:cNvPr id="2593" name="Google Shape;2593;p43"/>
          <p:cNvSpPr txBox="1"/>
          <p:nvPr/>
        </p:nvSpPr>
        <p:spPr>
          <a:xfrm>
            <a:off x="3037970" y="2049531"/>
            <a:ext cx="6387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4.5</a:t>
            </a:r>
            <a:endParaRPr/>
          </a:p>
        </p:txBody>
      </p:sp>
      <p:sp>
        <p:nvSpPr>
          <p:cNvPr id="2594" name="Google Shape;2594;p43"/>
          <p:cNvSpPr txBox="1"/>
          <p:nvPr/>
        </p:nvSpPr>
        <p:spPr>
          <a:xfrm>
            <a:off x="1810020" y="2785493"/>
            <a:ext cx="6387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2595" name="Google Shape;2595;p43"/>
          <p:cNvCxnSpPr/>
          <p:nvPr/>
        </p:nvCxnSpPr>
        <p:spPr>
          <a:xfrm>
            <a:off x="5630295" y="2195627"/>
            <a:ext cx="886500" cy="2073900"/>
          </a:xfrm>
          <a:prstGeom prst="straightConnector1">
            <a:avLst/>
          </a:prstGeom>
          <a:noFill/>
          <a:ln w="9525" cap="flat" cmpd="sng">
            <a:solidFill>
              <a:srgbClr val="9900FF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596" name="Google Shape;2596;p43"/>
          <p:cNvSpPr txBox="1">
            <a:spLocks noGrp="1"/>
          </p:cNvSpPr>
          <p:nvPr>
            <p:ph type="body" idx="1"/>
          </p:nvPr>
        </p:nvSpPr>
        <p:spPr>
          <a:xfrm>
            <a:off x="243000" y="3655400"/>
            <a:ext cx="5145000" cy="12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nearest(B, (0, 7))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…just finished exploring the good side of B.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Could something better be on the “bad” side of the line, i.e. </a:t>
            </a:r>
            <a:r>
              <a:rPr lang="en">
                <a:solidFill>
                  <a:srgbClr val="0000FF"/>
                </a:solidFill>
              </a:rPr>
              <a:t>B.down</a:t>
            </a:r>
            <a:r>
              <a:rPr lang="en"/>
              <a:t>? No!</a:t>
            </a:r>
            <a:endParaRPr/>
          </a:p>
        </p:txBody>
      </p:sp>
      <p:sp>
        <p:nvSpPr>
          <p:cNvPr id="2597" name="Google Shape;2597;p43"/>
          <p:cNvSpPr txBox="1"/>
          <p:nvPr/>
        </p:nvSpPr>
        <p:spPr>
          <a:xfrm>
            <a:off x="5443125" y="3902900"/>
            <a:ext cx="12510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best dist</a:t>
            </a:r>
            <a:endParaRPr>
              <a:solidFill>
                <a:srgbClr val="99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possible is worse than 2.2!</a:t>
            </a:r>
            <a:endParaRPr>
              <a:solidFill>
                <a:srgbClr val="9900FF"/>
              </a:solidFill>
            </a:endParaRPr>
          </a:p>
        </p:txBody>
      </p:sp>
      <p:cxnSp>
        <p:nvCxnSpPr>
          <p:cNvPr id="2598" name="Google Shape;2598;p43"/>
          <p:cNvCxnSpPr/>
          <p:nvPr/>
        </p:nvCxnSpPr>
        <p:spPr>
          <a:xfrm>
            <a:off x="5630295" y="2195627"/>
            <a:ext cx="0" cy="20946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599" name="Google Shape;2599;p43"/>
          <p:cNvSpPr txBox="1"/>
          <p:nvPr/>
        </p:nvSpPr>
        <p:spPr>
          <a:xfrm>
            <a:off x="5388000" y="4805826"/>
            <a:ext cx="4158600" cy="1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 in green is the simplified pruning rule.</a:t>
            </a:r>
            <a:endParaRPr/>
          </a:p>
        </p:txBody>
      </p:sp>
      <p:pic>
        <p:nvPicPr>
          <p:cNvPr id="2600" name="Google Shape;2600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1727" y="2114194"/>
            <a:ext cx="439051" cy="43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1" name="Google Shape;2601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527" y="2123945"/>
            <a:ext cx="439051" cy="43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2" name="Google Shape;2602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9875" y="1345125"/>
            <a:ext cx="439051" cy="43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3" name="Google Shape;260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4452" y="3564769"/>
            <a:ext cx="439051" cy="43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4" name="Google Shape;2604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03501" y="3635962"/>
            <a:ext cx="255800" cy="25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5" name="Google Shape;260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8802" y="2795119"/>
            <a:ext cx="439051" cy="43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6" name="Google Shape;2606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02389" y="2836450"/>
            <a:ext cx="255800" cy="25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7" name="Google Shape;2607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8977" y="2030694"/>
            <a:ext cx="439051" cy="43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8" name="Google Shape;2608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27564" y="2113462"/>
            <a:ext cx="255800" cy="25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3" name="Google Shape;2613;p44"/>
          <p:cNvSpPr/>
          <p:nvPr/>
        </p:nvSpPr>
        <p:spPr>
          <a:xfrm>
            <a:off x="6527000" y="4275800"/>
            <a:ext cx="2488500" cy="626400"/>
          </a:xfrm>
          <a:prstGeom prst="rect">
            <a:avLst/>
          </a:prstGeom>
          <a:solidFill>
            <a:srgbClr val="0031FF">
              <a:alpha val="3923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4" name="Google Shape;2614;p44"/>
          <p:cNvSpPr/>
          <p:nvPr/>
        </p:nvSpPr>
        <p:spPr>
          <a:xfrm>
            <a:off x="5386400" y="2007400"/>
            <a:ext cx="3629100" cy="28947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15" name="Google Shape;2615;p44"/>
          <p:cNvCxnSpPr/>
          <p:nvPr/>
        </p:nvCxnSpPr>
        <p:spPr>
          <a:xfrm rot="10800000">
            <a:off x="397300" y="1873350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16" name="Google Shape;2616;p44"/>
          <p:cNvCxnSpPr/>
          <p:nvPr/>
        </p:nvCxnSpPr>
        <p:spPr>
          <a:xfrm rot="10800000">
            <a:off x="1741625" y="3332625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17" name="Google Shape;2617;p44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K-d Nearest Demo</a:t>
            </a:r>
            <a:endParaRPr/>
          </a:p>
        </p:txBody>
      </p:sp>
      <p:sp>
        <p:nvSpPr>
          <p:cNvPr id="2618" name="Google Shape;2618;p44"/>
          <p:cNvSpPr txBox="1">
            <a:spLocks noGrp="1"/>
          </p:cNvSpPr>
          <p:nvPr>
            <p:ph type="body" idx="1"/>
          </p:nvPr>
        </p:nvSpPr>
        <p:spPr>
          <a:xfrm>
            <a:off x="3781400" y="474150"/>
            <a:ext cx="4910100" cy="12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have the k-d tree shown.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 want to find nearest((0, 7)).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Can visually see the answer is (1, 5). 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Let’s do a proper k-d tree traversal.</a:t>
            </a:r>
            <a:endParaRPr/>
          </a:p>
        </p:txBody>
      </p:sp>
      <p:cxnSp>
        <p:nvCxnSpPr>
          <p:cNvPr id="2619" name="Google Shape;2619;p44"/>
          <p:cNvCxnSpPr/>
          <p:nvPr/>
        </p:nvCxnSpPr>
        <p:spPr>
          <a:xfrm rot="10800000">
            <a:off x="1847100" y="820813"/>
            <a:ext cx="0" cy="692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20" name="Google Shape;2620;p44"/>
          <p:cNvCxnSpPr>
            <a:endCxn id="2621" idx="0"/>
          </p:cNvCxnSpPr>
          <p:nvPr/>
        </p:nvCxnSpPr>
        <p:spPr>
          <a:xfrm flipH="1">
            <a:off x="960400" y="1369812"/>
            <a:ext cx="883500" cy="285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22" name="Google Shape;2622;p44"/>
          <p:cNvCxnSpPr/>
          <p:nvPr/>
        </p:nvCxnSpPr>
        <p:spPr>
          <a:xfrm>
            <a:off x="1843983" y="1369763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23" name="Google Shape;2623;p44"/>
          <p:cNvSpPr txBox="1"/>
          <p:nvPr/>
        </p:nvSpPr>
        <p:spPr>
          <a:xfrm>
            <a:off x="950713" y="125838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2624" name="Google Shape;2624;p44"/>
          <p:cNvSpPr txBox="1"/>
          <p:nvPr/>
        </p:nvSpPr>
        <p:spPr>
          <a:xfrm>
            <a:off x="2189578" y="1303636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cxnSp>
        <p:nvCxnSpPr>
          <p:cNvPr id="2625" name="Google Shape;2625;p44"/>
          <p:cNvCxnSpPr/>
          <p:nvPr/>
        </p:nvCxnSpPr>
        <p:spPr>
          <a:xfrm rot="10800000">
            <a:off x="1810025" y="1883150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26" name="Google Shape;2626;p44"/>
          <p:cNvCxnSpPr/>
          <p:nvPr/>
        </p:nvCxnSpPr>
        <p:spPr>
          <a:xfrm flipH="1">
            <a:off x="1854907" y="2089514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627" name="Google Shape;2627;p44"/>
          <p:cNvCxnSpPr/>
          <p:nvPr/>
        </p:nvCxnSpPr>
        <p:spPr>
          <a:xfrm>
            <a:off x="2373607" y="2089514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28" name="Google Shape;2628;p44"/>
          <p:cNvSpPr txBox="1"/>
          <p:nvPr/>
        </p:nvSpPr>
        <p:spPr>
          <a:xfrm>
            <a:off x="1856891" y="1988502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2629" name="Google Shape;2629;p44"/>
          <p:cNvSpPr txBox="1"/>
          <p:nvPr/>
        </p:nvSpPr>
        <p:spPr>
          <a:xfrm>
            <a:off x="2606402" y="1988615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cxnSp>
        <p:nvCxnSpPr>
          <p:cNvPr id="2630" name="Google Shape;2630;p44"/>
          <p:cNvCxnSpPr/>
          <p:nvPr/>
        </p:nvCxnSpPr>
        <p:spPr>
          <a:xfrm rot="10800000">
            <a:off x="2889148" y="2265237"/>
            <a:ext cx="0" cy="692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31" name="Google Shape;2631;p44"/>
          <p:cNvCxnSpPr/>
          <p:nvPr/>
        </p:nvCxnSpPr>
        <p:spPr>
          <a:xfrm flipH="1">
            <a:off x="2367331" y="2814187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32" name="Google Shape;2632;p44"/>
          <p:cNvCxnSpPr>
            <a:endCxn id="2633" idx="0"/>
          </p:cNvCxnSpPr>
          <p:nvPr/>
        </p:nvCxnSpPr>
        <p:spPr>
          <a:xfrm>
            <a:off x="2896973" y="2814137"/>
            <a:ext cx="774600" cy="306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634" name="Google Shape;2634;p44"/>
          <p:cNvSpPr txBox="1"/>
          <p:nvPr/>
        </p:nvSpPr>
        <p:spPr>
          <a:xfrm>
            <a:off x="2358968" y="2701000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2635" name="Google Shape;2635;p44"/>
          <p:cNvSpPr txBox="1"/>
          <p:nvPr/>
        </p:nvSpPr>
        <p:spPr>
          <a:xfrm>
            <a:off x="3262701" y="270098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2636" name="Google Shape;2636;p44"/>
          <p:cNvSpPr/>
          <p:nvPr/>
        </p:nvSpPr>
        <p:spPr>
          <a:xfrm>
            <a:off x="1951950" y="1655700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(4, </a:t>
            </a:r>
            <a:r>
              <a:rPr lang="en" b="1">
                <a:solidFill>
                  <a:srgbClr val="0000FF"/>
                </a:solidFill>
              </a:rPr>
              <a:t>2</a:t>
            </a:r>
            <a:r>
              <a:rPr lang="en"/>
              <a:t>)</a:t>
            </a:r>
            <a:endParaRPr/>
          </a:p>
        </p:txBody>
      </p:sp>
      <p:sp>
        <p:nvSpPr>
          <p:cNvPr id="2637" name="Google Shape;2637;p44"/>
          <p:cNvSpPr/>
          <p:nvPr/>
        </p:nvSpPr>
        <p:spPr>
          <a:xfrm>
            <a:off x="1421250" y="934475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(</a:t>
            </a:r>
            <a:r>
              <a:rPr lang="en" b="1">
                <a:solidFill>
                  <a:srgbClr val="FF0000"/>
                </a:solidFill>
              </a:rPr>
              <a:t>2</a:t>
            </a:r>
            <a:r>
              <a:rPr lang="en"/>
              <a:t>, 3)</a:t>
            </a:r>
            <a:endParaRPr/>
          </a:p>
        </p:txBody>
      </p:sp>
      <p:sp>
        <p:nvSpPr>
          <p:cNvPr id="2638" name="Google Shape;2638;p44"/>
          <p:cNvSpPr/>
          <p:nvPr/>
        </p:nvSpPr>
        <p:spPr>
          <a:xfrm>
            <a:off x="2501650" y="2374363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(</a:t>
            </a:r>
            <a:r>
              <a:rPr lang="en" b="1">
                <a:solidFill>
                  <a:srgbClr val="FF0000"/>
                </a:solidFill>
              </a:rPr>
              <a:t>4</a:t>
            </a:r>
            <a:r>
              <a:rPr lang="en"/>
              <a:t>, 5)</a:t>
            </a:r>
            <a:endParaRPr/>
          </a:p>
        </p:txBody>
      </p:sp>
      <p:sp>
        <p:nvSpPr>
          <p:cNvPr id="2639" name="Google Shape;2639;p44"/>
          <p:cNvSpPr/>
          <p:nvPr/>
        </p:nvSpPr>
        <p:spPr>
          <a:xfrm>
            <a:off x="1878875" y="3114987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 (3, </a:t>
            </a:r>
            <a:r>
              <a:rPr lang="en" b="1">
                <a:solidFill>
                  <a:srgbClr val="0000FF"/>
                </a:solidFill>
              </a:rPr>
              <a:t>3</a:t>
            </a:r>
            <a:r>
              <a:rPr lang="en"/>
              <a:t>)</a:t>
            </a:r>
            <a:endParaRPr/>
          </a:p>
        </p:txBody>
      </p:sp>
      <p:cxnSp>
        <p:nvCxnSpPr>
          <p:cNvPr id="2640" name="Google Shape;2640;p44"/>
          <p:cNvCxnSpPr/>
          <p:nvPr/>
        </p:nvCxnSpPr>
        <p:spPr>
          <a:xfrm flipH="1">
            <a:off x="1759205" y="3551940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641" name="Google Shape;2641;p44"/>
          <p:cNvCxnSpPr/>
          <p:nvPr/>
        </p:nvCxnSpPr>
        <p:spPr>
          <a:xfrm>
            <a:off x="2277905" y="3551940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42" name="Google Shape;2642;p44"/>
          <p:cNvSpPr txBox="1"/>
          <p:nvPr/>
        </p:nvSpPr>
        <p:spPr>
          <a:xfrm>
            <a:off x="1761189" y="345092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2643" name="Google Shape;2643;p44"/>
          <p:cNvSpPr txBox="1"/>
          <p:nvPr/>
        </p:nvSpPr>
        <p:spPr>
          <a:xfrm>
            <a:off x="2510700" y="345104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sp>
        <p:nvSpPr>
          <p:cNvPr id="2621" name="Google Shape;2621;p44"/>
          <p:cNvSpPr/>
          <p:nvPr/>
        </p:nvSpPr>
        <p:spPr>
          <a:xfrm>
            <a:off x="534550" y="1655712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(1, </a:t>
            </a:r>
            <a:r>
              <a:rPr lang="en" b="1">
                <a:solidFill>
                  <a:srgbClr val="0000FF"/>
                </a:solidFill>
              </a:rPr>
              <a:t>5</a:t>
            </a:r>
            <a:r>
              <a:rPr lang="en"/>
              <a:t>)</a:t>
            </a:r>
            <a:endParaRPr/>
          </a:p>
        </p:txBody>
      </p:sp>
      <p:cxnSp>
        <p:nvCxnSpPr>
          <p:cNvPr id="2644" name="Google Shape;2644;p44"/>
          <p:cNvCxnSpPr/>
          <p:nvPr/>
        </p:nvCxnSpPr>
        <p:spPr>
          <a:xfrm flipH="1">
            <a:off x="434357" y="2106063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45" name="Google Shape;2645;p44"/>
          <p:cNvCxnSpPr/>
          <p:nvPr/>
        </p:nvCxnSpPr>
        <p:spPr>
          <a:xfrm>
            <a:off x="953057" y="2106063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46" name="Google Shape;2646;p44"/>
          <p:cNvSpPr txBox="1"/>
          <p:nvPr/>
        </p:nvSpPr>
        <p:spPr>
          <a:xfrm>
            <a:off x="436341" y="200505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2647" name="Google Shape;2647;p44"/>
          <p:cNvSpPr txBox="1"/>
          <p:nvPr/>
        </p:nvSpPr>
        <p:spPr>
          <a:xfrm>
            <a:off x="1185852" y="2005164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cxnSp>
        <p:nvCxnSpPr>
          <p:cNvPr id="2648" name="Google Shape;2648;p44"/>
          <p:cNvCxnSpPr/>
          <p:nvPr/>
        </p:nvCxnSpPr>
        <p:spPr>
          <a:xfrm rot="10800000">
            <a:off x="3108473" y="3338675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33" name="Google Shape;2633;p44"/>
          <p:cNvSpPr/>
          <p:nvPr/>
        </p:nvSpPr>
        <p:spPr>
          <a:xfrm>
            <a:off x="3245723" y="3121037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 (4, </a:t>
            </a:r>
            <a:r>
              <a:rPr lang="en" b="1">
                <a:solidFill>
                  <a:srgbClr val="0000FF"/>
                </a:solidFill>
              </a:rPr>
              <a:t>4</a:t>
            </a:r>
            <a:r>
              <a:rPr lang="en"/>
              <a:t>)</a:t>
            </a:r>
            <a:endParaRPr/>
          </a:p>
        </p:txBody>
      </p:sp>
      <p:cxnSp>
        <p:nvCxnSpPr>
          <p:cNvPr id="2649" name="Google Shape;2649;p44"/>
          <p:cNvCxnSpPr/>
          <p:nvPr/>
        </p:nvCxnSpPr>
        <p:spPr>
          <a:xfrm flipH="1">
            <a:off x="3126053" y="3557990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50" name="Google Shape;2650;p44"/>
          <p:cNvCxnSpPr/>
          <p:nvPr/>
        </p:nvCxnSpPr>
        <p:spPr>
          <a:xfrm>
            <a:off x="3644753" y="3557990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51" name="Google Shape;2651;p44"/>
          <p:cNvSpPr txBox="1"/>
          <p:nvPr/>
        </p:nvSpPr>
        <p:spPr>
          <a:xfrm>
            <a:off x="3128038" y="345697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2652" name="Google Shape;2652;p44"/>
          <p:cNvSpPr txBox="1"/>
          <p:nvPr/>
        </p:nvSpPr>
        <p:spPr>
          <a:xfrm>
            <a:off x="3877548" y="345709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sp>
        <p:nvSpPr>
          <p:cNvPr id="2653" name="Google Shape;2653;p44"/>
          <p:cNvSpPr txBox="1"/>
          <p:nvPr/>
        </p:nvSpPr>
        <p:spPr>
          <a:xfrm>
            <a:off x="1878875" y="624002"/>
            <a:ext cx="6387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4.5</a:t>
            </a:r>
            <a:endParaRPr/>
          </a:p>
        </p:txBody>
      </p:sp>
      <p:pic>
        <p:nvPicPr>
          <p:cNvPr id="2654" name="Google Shape;265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4470" y="2063976"/>
            <a:ext cx="131651" cy="131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55" name="Google Shape;2655;p44"/>
          <p:cNvCxnSpPr>
            <a:endCxn id="2654" idx="2"/>
          </p:cNvCxnSpPr>
          <p:nvPr/>
        </p:nvCxnSpPr>
        <p:spPr>
          <a:xfrm rot="10800000" flipH="1">
            <a:off x="5070495" y="2195627"/>
            <a:ext cx="559800" cy="22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56" name="Google Shape;2656;p44"/>
          <p:cNvSpPr txBox="1"/>
          <p:nvPr/>
        </p:nvSpPr>
        <p:spPr>
          <a:xfrm>
            <a:off x="4496875" y="2275525"/>
            <a:ext cx="7215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(0, 7)</a:t>
            </a:r>
            <a:endParaRPr/>
          </a:p>
        </p:txBody>
      </p:sp>
      <p:sp>
        <p:nvSpPr>
          <p:cNvPr id="2657" name="Google Shape;2657;p44"/>
          <p:cNvSpPr txBox="1"/>
          <p:nvPr/>
        </p:nvSpPr>
        <p:spPr>
          <a:xfrm>
            <a:off x="458350" y="1345127"/>
            <a:ext cx="6387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2.2</a:t>
            </a:r>
            <a:endParaRPr/>
          </a:p>
        </p:txBody>
      </p:sp>
      <p:sp>
        <p:nvSpPr>
          <p:cNvPr id="2658" name="Google Shape;2658;p44"/>
          <p:cNvSpPr txBox="1"/>
          <p:nvPr/>
        </p:nvSpPr>
        <p:spPr>
          <a:xfrm>
            <a:off x="63375" y="2925225"/>
            <a:ext cx="1223700" cy="6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best: E, 2.2</a:t>
            </a:r>
            <a:endParaRPr/>
          </a:p>
        </p:txBody>
      </p:sp>
      <p:cxnSp>
        <p:nvCxnSpPr>
          <p:cNvPr id="2659" name="Google Shape;2659;p44"/>
          <p:cNvCxnSpPr/>
          <p:nvPr/>
        </p:nvCxnSpPr>
        <p:spPr>
          <a:xfrm rot="10800000">
            <a:off x="7588925" y="3334849"/>
            <a:ext cx="13281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660" name="Google Shape;2660;p44"/>
          <p:cNvCxnSpPr/>
          <p:nvPr/>
        </p:nvCxnSpPr>
        <p:spPr>
          <a:xfrm>
            <a:off x="5475025" y="2861950"/>
            <a:ext cx="10521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661" name="Google Shape;2661;p44"/>
          <p:cNvCxnSpPr/>
          <p:nvPr/>
        </p:nvCxnSpPr>
        <p:spPr>
          <a:xfrm rot="10800000">
            <a:off x="6495250" y="3819800"/>
            <a:ext cx="10908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62" name="Google Shape;2662;p44"/>
          <p:cNvCxnSpPr/>
          <p:nvPr/>
        </p:nvCxnSpPr>
        <p:spPr>
          <a:xfrm>
            <a:off x="6527000" y="2081225"/>
            <a:ext cx="0" cy="27699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663" name="Google Shape;2663;p44"/>
          <p:cNvSpPr/>
          <p:nvPr/>
        </p:nvSpPr>
        <p:spPr>
          <a:xfrm>
            <a:off x="6345706" y="3635856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2664" name="Google Shape;2664;p44"/>
          <p:cNvSpPr txBox="1"/>
          <p:nvPr/>
        </p:nvSpPr>
        <p:spPr>
          <a:xfrm>
            <a:off x="6552825" y="3906501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 b="1">
                <a:solidFill>
                  <a:srgbClr val="FF0000"/>
                </a:solidFill>
              </a:rPr>
              <a:t>2</a:t>
            </a:r>
            <a:r>
              <a:rPr lang="en"/>
              <a:t>, 3)</a:t>
            </a:r>
            <a:endParaRPr/>
          </a:p>
        </p:txBody>
      </p:sp>
      <p:cxnSp>
        <p:nvCxnSpPr>
          <p:cNvPr id="2665" name="Google Shape;2665;p44"/>
          <p:cNvCxnSpPr/>
          <p:nvPr/>
        </p:nvCxnSpPr>
        <p:spPr>
          <a:xfrm rot="10800000">
            <a:off x="6532850" y="4275800"/>
            <a:ext cx="24183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666" name="Google Shape;2666;p44"/>
          <p:cNvSpPr/>
          <p:nvPr/>
        </p:nvSpPr>
        <p:spPr>
          <a:xfrm>
            <a:off x="7409781" y="4104656"/>
            <a:ext cx="348300" cy="348300"/>
          </a:xfrm>
          <a:prstGeom prst="rect">
            <a:avLst/>
          </a:prstGeom>
          <a:solidFill>
            <a:srgbClr val="CCCCCC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2667" name="Google Shape;2667;p44"/>
          <p:cNvSpPr txBox="1"/>
          <p:nvPr/>
        </p:nvSpPr>
        <p:spPr>
          <a:xfrm>
            <a:off x="7598700" y="4395301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(4, </a:t>
            </a:r>
            <a:r>
              <a:rPr lang="en" b="1">
                <a:solidFill>
                  <a:srgbClr val="0000FF"/>
                </a:solidFill>
              </a:rPr>
              <a:t>2</a:t>
            </a:r>
            <a:r>
              <a:rPr lang="en"/>
              <a:t>)</a:t>
            </a:r>
            <a:endParaRPr/>
          </a:p>
        </p:txBody>
      </p:sp>
      <p:sp>
        <p:nvSpPr>
          <p:cNvPr id="2668" name="Google Shape;2668;p44"/>
          <p:cNvSpPr txBox="1"/>
          <p:nvPr/>
        </p:nvSpPr>
        <p:spPr>
          <a:xfrm>
            <a:off x="7564573" y="2282824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 b="1">
                <a:solidFill>
                  <a:srgbClr val="FF0000"/>
                </a:solidFill>
              </a:rPr>
              <a:t>4</a:t>
            </a:r>
            <a:r>
              <a:rPr lang="en"/>
              <a:t>, 5)</a:t>
            </a:r>
            <a:endParaRPr/>
          </a:p>
        </p:txBody>
      </p:sp>
      <p:cxnSp>
        <p:nvCxnSpPr>
          <p:cNvPr id="2669" name="Google Shape;2669;p44"/>
          <p:cNvCxnSpPr>
            <a:endCxn id="2666" idx="0"/>
          </p:cNvCxnSpPr>
          <p:nvPr/>
        </p:nvCxnSpPr>
        <p:spPr>
          <a:xfrm>
            <a:off x="7583931" y="2125556"/>
            <a:ext cx="0" cy="19791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670" name="Google Shape;2670;p44"/>
          <p:cNvSpPr/>
          <p:nvPr/>
        </p:nvSpPr>
        <p:spPr>
          <a:xfrm>
            <a:off x="7409781" y="2695656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2671" name="Google Shape;2671;p44"/>
          <p:cNvSpPr/>
          <p:nvPr/>
        </p:nvSpPr>
        <p:spPr>
          <a:xfrm>
            <a:off x="6881320" y="3634990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2672" name="Google Shape;2672;p44"/>
          <p:cNvSpPr txBox="1"/>
          <p:nvPr/>
        </p:nvSpPr>
        <p:spPr>
          <a:xfrm>
            <a:off x="6881325" y="3305375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(3, </a:t>
            </a:r>
            <a:r>
              <a:rPr lang="en" b="1">
                <a:solidFill>
                  <a:srgbClr val="0000FF"/>
                </a:solidFill>
              </a:rPr>
              <a:t>3</a:t>
            </a:r>
            <a:r>
              <a:rPr lang="en"/>
              <a:t>)</a:t>
            </a:r>
            <a:endParaRPr/>
          </a:p>
        </p:txBody>
      </p:sp>
      <p:sp>
        <p:nvSpPr>
          <p:cNvPr id="2673" name="Google Shape;2673;p44"/>
          <p:cNvSpPr/>
          <p:nvPr/>
        </p:nvSpPr>
        <p:spPr>
          <a:xfrm>
            <a:off x="5827720" y="2695657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2674" name="Google Shape;2674;p44"/>
          <p:cNvSpPr txBox="1"/>
          <p:nvPr/>
        </p:nvSpPr>
        <p:spPr>
          <a:xfrm>
            <a:off x="5398825" y="2336850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(1, </a:t>
            </a:r>
            <a:r>
              <a:rPr lang="en" b="1">
                <a:solidFill>
                  <a:srgbClr val="0000FF"/>
                </a:solidFill>
              </a:rPr>
              <a:t>5</a:t>
            </a:r>
            <a:r>
              <a:rPr lang="en"/>
              <a:t>)</a:t>
            </a:r>
            <a:endParaRPr/>
          </a:p>
        </p:txBody>
      </p:sp>
      <p:sp>
        <p:nvSpPr>
          <p:cNvPr id="2675" name="Google Shape;2675;p44"/>
          <p:cNvSpPr/>
          <p:nvPr/>
        </p:nvSpPr>
        <p:spPr>
          <a:xfrm>
            <a:off x="7408878" y="3165323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2676" name="Google Shape;2676;p44"/>
          <p:cNvSpPr txBox="1"/>
          <p:nvPr/>
        </p:nvSpPr>
        <p:spPr>
          <a:xfrm>
            <a:off x="7710598" y="3010996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(4, </a:t>
            </a:r>
            <a:r>
              <a:rPr lang="en" b="1">
                <a:solidFill>
                  <a:srgbClr val="0000FF"/>
                </a:solidFill>
              </a:rPr>
              <a:t>4</a:t>
            </a:r>
            <a:r>
              <a:rPr lang="en"/>
              <a:t>)</a:t>
            </a:r>
            <a:endParaRPr/>
          </a:p>
        </p:txBody>
      </p:sp>
      <p:sp>
        <p:nvSpPr>
          <p:cNvPr id="2677" name="Google Shape;2677;p44"/>
          <p:cNvSpPr txBox="1"/>
          <p:nvPr/>
        </p:nvSpPr>
        <p:spPr>
          <a:xfrm>
            <a:off x="2463695" y="1348907"/>
            <a:ext cx="6387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6.4</a:t>
            </a:r>
            <a:endParaRPr/>
          </a:p>
        </p:txBody>
      </p:sp>
      <p:sp>
        <p:nvSpPr>
          <p:cNvPr id="2678" name="Google Shape;2678;p44"/>
          <p:cNvSpPr txBox="1"/>
          <p:nvPr/>
        </p:nvSpPr>
        <p:spPr>
          <a:xfrm>
            <a:off x="3037970" y="2049531"/>
            <a:ext cx="6387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4.5</a:t>
            </a:r>
            <a:endParaRPr/>
          </a:p>
        </p:txBody>
      </p:sp>
      <p:sp>
        <p:nvSpPr>
          <p:cNvPr id="2679" name="Google Shape;2679;p44"/>
          <p:cNvSpPr txBox="1"/>
          <p:nvPr/>
        </p:nvSpPr>
        <p:spPr>
          <a:xfrm>
            <a:off x="1810020" y="2785493"/>
            <a:ext cx="6387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2680" name="Google Shape;2680;p44"/>
          <p:cNvCxnSpPr/>
          <p:nvPr/>
        </p:nvCxnSpPr>
        <p:spPr>
          <a:xfrm>
            <a:off x="5630295" y="2195627"/>
            <a:ext cx="886500" cy="2073900"/>
          </a:xfrm>
          <a:prstGeom prst="straightConnector1">
            <a:avLst/>
          </a:prstGeom>
          <a:noFill/>
          <a:ln w="9525" cap="flat" cmpd="sng">
            <a:solidFill>
              <a:srgbClr val="9900FF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681" name="Google Shape;2681;p44"/>
          <p:cNvSpPr txBox="1">
            <a:spLocks noGrp="1"/>
          </p:cNvSpPr>
          <p:nvPr>
            <p:ph type="body" idx="1"/>
          </p:nvPr>
        </p:nvSpPr>
        <p:spPr>
          <a:xfrm>
            <a:off x="243000" y="3655400"/>
            <a:ext cx="5110200" cy="12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nearest(B, (0, 7))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Explored good side, pruned bad side.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All done with B, so let’s go back up.</a:t>
            </a:r>
            <a:endParaRPr/>
          </a:p>
        </p:txBody>
      </p:sp>
      <p:sp>
        <p:nvSpPr>
          <p:cNvPr id="2682" name="Google Shape;2682;p44"/>
          <p:cNvSpPr txBox="1"/>
          <p:nvPr/>
        </p:nvSpPr>
        <p:spPr>
          <a:xfrm>
            <a:off x="5443125" y="3902900"/>
            <a:ext cx="12510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best dist</a:t>
            </a:r>
            <a:endParaRPr>
              <a:solidFill>
                <a:srgbClr val="99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possible is worse than 2.2!</a:t>
            </a:r>
            <a:endParaRPr>
              <a:solidFill>
                <a:srgbClr val="9900FF"/>
              </a:solidFill>
            </a:endParaRPr>
          </a:p>
        </p:txBody>
      </p:sp>
      <p:pic>
        <p:nvPicPr>
          <p:cNvPr id="2683" name="Google Shape;2683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1727" y="2114194"/>
            <a:ext cx="439051" cy="43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4" name="Google Shape;2684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527" y="2123945"/>
            <a:ext cx="439051" cy="43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5" name="Google Shape;2685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9875" y="1345125"/>
            <a:ext cx="439051" cy="43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6" name="Google Shape;2686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4452" y="3564769"/>
            <a:ext cx="439051" cy="43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7" name="Google Shape;2687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03501" y="3635962"/>
            <a:ext cx="255800" cy="25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8" name="Google Shape;2688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8802" y="2795119"/>
            <a:ext cx="439051" cy="43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9" name="Google Shape;2689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02389" y="2836450"/>
            <a:ext cx="255800" cy="25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0" name="Google Shape;2690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8977" y="2030694"/>
            <a:ext cx="439051" cy="43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1" name="Google Shape;2691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27564" y="2113462"/>
            <a:ext cx="255800" cy="25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6" name="Google Shape;2696;p45"/>
          <p:cNvSpPr/>
          <p:nvPr/>
        </p:nvSpPr>
        <p:spPr>
          <a:xfrm>
            <a:off x="5386400" y="2007400"/>
            <a:ext cx="3629100" cy="28947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97" name="Google Shape;2697;p45"/>
          <p:cNvCxnSpPr/>
          <p:nvPr/>
        </p:nvCxnSpPr>
        <p:spPr>
          <a:xfrm rot="10800000">
            <a:off x="397300" y="1873350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98" name="Google Shape;2698;p45"/>
          <p:cNvCxnSpPr/>
          <p:nvPr/>
        </p:nvCxnSpPr>
        <p:spPr>
          <a:xfrm rot="10800000">
            <a:off x="1741625" y="3332625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99" name="Google Shape;2699;p45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K-d Nearest Demo</a:t>
            </a:r>
            <a:endParaRPr/>
          </a:p>
        </p:txBody>
      </p:sp>
      <p:sp>
        <p:nvSpPr>
          <p:cNvPr id="2700" name="Google Shape;2700;p45"/>
          <p:cNvSpPr txBox="1">
            <a:spLocks noGrp="1"/>
          </p:cNvSpPr>
          <p:nvPr>
            <p:ph type="body" idx="1"/>
          </p:nvPr>
        </p:nvSpPr>
        <p:spPr>
          <a:xfrm>
            <a:off x="3781400" y="474150"/>
            <a:ext cx="4910100" cy="12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have the k-d tree shown.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 want to find nearest((0, 7)).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Can visually see the answer is (1, 5). 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Let’s do a proper k-d tree traversal.</a:t>
            </a:r>
            <a:endParaRPr/>
          </a:p>
        </p:txBody>
      </p:sp>
      <p:cxnSp>
        <p:nvCxnSpPr>
          <p:cNvPr id="2701" name="Google Shape;2701;p45"/>
          <p:cNvCxnSpPr/>
          <p:nvPr/>
        </p:nvCxnSpPr>
        <p:spPr>
          <a:xfrm rot="10800000">
            <a:off x="1847100" y="820813"/>
            <a:ext cx="0" cy="692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02" name="Google Shape;2702;p45"/>
          <p:cNvCxnSpPr>
            <a:endCxn id="2703" idx="0"/>
          </p:cNvCxnSpPr>
          <p:nvPr/>
        </p:nvCxnSpPr>
        <p:spPr>
          <a:xfrm flipH="1">
            <a:off x="960400" y="1369812"/>
            <a:ext cx="883500" cy="285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04" name="Google Shape;2704;p45"/>
          <p:cNvCxnSpPr/>
          <p:nvPr/>
        </p:nvCxnSpPr>
        <p:spPr>
          <a:xfrm>
            <a:off x="1843983" y="1369763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05" name="Google Shape;2705;p45"/>
          <p:cNvSpPr txBox="1"/>
          <p:nvPr/>
        </p:nvSpPr>
        <p:spPr>
          <a:xfrm>
            <a:off x="950713" y="125838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2706" name="Google Shape;2706;p45"/>
          <p:cNvSpPr txBox="1"/>
          <p:nvPr/>
        </p:nvSpPr>
        <p:spPr>
          <a:xfrm>
            <a:off x="2189578" y="1303636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cxnSp>
        <p:nvCxnSpPr>
          <p:cNvPr id="2707" name="Google Shape;2707;p45"/>
          <p:cNvCxnSpPr/>
          <p:nvPr/>
        </p:nvCxnSpPr>
        <p:spPr>
          <a:xfrm rot="10800000">
            <a:off x="1810025" y="1883150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08" name="Google Shape;2708;p45"/>
          <p:cNvCxnSpPr/>
          <p:nvPr/>
        </p:nvCxnSpPr>
        <p:spPr>
          <a:xfrm flipH="1">
            <a:off x="1854907" y="2089514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709" name="Google Shape;2709;p45"/>
          <p:cNvCxnSpPr/>
          <p:nvPr/>
        </p:nvCxnSpPr>
        <p:spPr>
          <a:xfrm>
            <a:off x="2373607" y="2089514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10" name="Google Shape;2710;p45"/>
          <p:cNvSpPr txBox="1"/>
          <p:nvPr/>
        </p:nvSpPr>
        <p:spPr>
          <a:xfrm>
            <a:off x="1856891" y="1988502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2711" name="Google Shape;2711;p45"/>
          <p:cNvSpPr txBox="1"/>
          <p:nvPr/>
        </p:nvSpPr>
        <p:spPr>
          <a:xfrm>
            <a:off x="2606402" y="1988615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cxnSp>
        <p:nvCxnSpPr>
          <p:cNvPr id="2712" name="Google Shape;2712;p45"/>
          <p:cNvCxnSpPr/>
          <p:nvPr/>
        </p:nvCxnSpPr>
        <p:spPr>
          <a:xfrm rot="10800000">
            <a:off x="2889148" y="2265237"/>
            <a:ext cx="0" cy="692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13" name="Google Shape;2713;p45"/>
          <p:cNvCxnSpPr/>
          <p:nvPr/>
        </p:nvCxnSpPr>
        <p:spPr>
          <a:xfrm flipH="1">
            <a:off x="2367331" y="2814187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14" name="Google Shape;2714;p45"/>
          <p:cNvCxnSpPr>
            <a:endCxn id="2715" idx="0"/>
          </p:cNvCxnSpPr>
          <p:nvPr/>
        </p:nvCxnSpPr>
        <p:spPr>
          <a:xfrm>
            <a:off x="2896973" y="2814137"/>
            <a:ext cx="774600" cy="306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716" name="Google Shape;2716;p45"/>
          <p:cNvSpPr txBox="1"/>
          <p:nvPr/>
        </p:nvSpPr>
        <p:spPr>
          <a:xfrm>
            <a:off x="2358968" y="2701000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2717" name="Google Shape;2717;p45"/>
          <p:cNvSpPr txBox="1"/>
          <p:nvPr/>
        </p:nvSpPr>
        <p:spPr>
          <a:xfrm>
            <a:off x="3262701" y="270098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2718" name="Google Shape;2718;p45"/>
          <p:cNvSpPr/>
          <p:nvPr/>
        </p:nvSpPr>
        <p:spPr>
          <a:xfrm>
            <a:off x="1951950" y="1655700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(4, </a:t>
            </a:r>
            <a:r>
              <a:rPr lang="en" b="1">
                <a:solidFill>
                  <a:srgbClr val="0000FF"/>
                </a:solidFill>
              </a:rPr>
              <a:t>2</a:t>
            </a:r>
            <a:r>
              <a:rPr lang="en"/>
              <a:t>)</a:t>
            </a:r>
            <a:endParaRPr/>
          </a:p>
        </p:txBody>
      </p:sp>
      <p:sp>
        <p:nvSpPr>
          <p:cNvPr id="2719" name="Google Shape;2719;p45"/>
          <p:cNvSpPr/>
          <p:nvPr/>
        </p:nvSpPr>
        <p:spPr>
          <a:xfrm>
            <a:off x="1421250" y="934475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(</a:t>
            </a:r>
            <a:r>
              <a:rPr lang="en" b="1">
                <a:solidFill>
                  <a:srgbClr val="FF0000"/>
                </a:solidFill>
              </a:rPr>
              <a:t>2</a:t>
            </a:r>
            <a:r>
              <a:rPr lang="en"/>
              <a:t>, 3)</a:t>
            </a:r>
            <a:endParaRPr/>
          </a:p>
        </p:txBody>
      </p:sp>
      <p:sp>
        <p:nvSpPr>
          <p:cNvPr id="2720" name="Google Shape;2720;p45"/>
          <p:cNvSpPr/>
          <p:nvPr/>
        </p:nvSpPr>
        <p:spPr>
          <a:xfrm>
            <a:off x="2501650" y="2374363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(</a:t>
            </a:r>
            <a:r>
              <a:rPr lang="en" b="1">
                <a:solidFill>
                  <a:srgbClr val="FF0000"/>
                </a:solidFill>
              </a:rPr>
              <a:t>4</a:t>
            </a:r>
            <a:r>
              <a:rPr lang="en"/>
              <a:t>, 5)</a:t>
            </a:r>
            <a:endParaRPr/>
          </a:p>
        </p:txBody>
      </p:sp>
      <p:sp>
        <p:nvSpPr>
          <p:cNvPr id="2721" name="Google Shape;2721;p45"/>
          <p:cNvSpPr/>
          <p:nvPr/>
        </p:nvSpPr>
        <p:spPr>
          <a:xfrm>
            <a:off x="1878875" y="3114987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 (3, </a:t>
            </a:r>
            <a:r>
              <a:rPr lang="en" b="1">
                <a:solidFill>
                  <a:srgbClr val="0000FF"/>
                </a:solidFill>
              </a:rPr>
              <a:t>3</a:t>
            </a:r>
            <a:r>
              <a:rPr lang="en"/>
              <a:t>)</a:t>
            </a:r>
            <a:endParaRPr/>
          </a:p>
        </p:txBody>
      </p:sp>
      <p:cxnSp>
        <p:nvCxnSpPr>
          <p:cNvPr id="2722" name="Google Shape;2722;p45"/>
          <p:cNvCxnSpPr/>
          <p:nvPr/>
        </p:nvCxnSpPr>
        <p:spPr>
          <a:xfrm flipH="1">
            <a:off x="1759205" y="3551940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723" name="Google Shape;2723;p45"/>
          <p:cNvCxnSpPr/>
          <p:nvPr/>
        </p:nvCxnSpPr>
        <p:spPr>
          <a:xfrm>
            <a:off x="2277905" y="3551940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24" name="Google Shape;2724;p45"/>
          <p:cNvSpPr txBox="1"/>
          <p:nvPr/>
        </p:nvSpPr>
        <p:spPr>
          <a:xfrm>
            <a:off x="1761189" y="345092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2725" name="Google Shape;2725;p45"/>
          <p:cNvSpPr txBox="1"/>
          <p:nvPr/>
        </p:nvSpPr>
        <p:spPr>
          <a:xfrm>
            <a:off x="2510700" y="345104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sp>
        <p:nvSpPr>
          <p:cNvPr id="2703" name="Google Shape;2703;p45"/>
          <p:cNvSpPr/>
          <p:nvPr/>
        </p:nvSpPr>
        <p:spPr>
          <a:xfrm>
            <a:off x="534550" y="1655712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(1, </a:t>
            </a:r>
            <a:r>
              <a:rPr lang="en" b="1">
                <a:solidFill>
                  <a:srgbClr val="0000FF"/>
                </a:solidFill>
              </a:rPr>
              <a:t>5</a:t>
            </a:r>
            <a:r>
              <a:rPr lang="en"/>
              <a:t>)</a:t>
            </a:r>
            <a:endParaRPr/>
          </a:p>
        </p:txBody>
      </p:sp>
      <p:cxnSp>
        <p:nvCxnSpPr>
          <p:cNvPr id="2726" name="Google Shape;2726;p45"/>
          <p:cNvCxnSpPr/>
          <p:nvPr/>
        </p:nvCxnSpPr>
        <p:spPr>
          <a:xfrm flipH="1">
            <a:off x="434357" y="2106063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27" name="Google Shape;2727;p45"/>
          <p:cNvCxnSpPr/>
          <p:nvPr/>
        </p:nvCxnSpPr>
        <p:spPr>
          <a:xfrm>
            <a:off x="953057" y="2106063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28" name="Google Shape;2728;p45"/>
          <p:cNvSpPr txBox="1"/>
          <p:nvPr/>
        </p:nvSpPr>
        <p:spPr>
          <a:xfrm>
            <a:off x="436341" y="200505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2729" name="Google Shape;2729;p45"/>
          <p:cNvSpPr txBox="1"/>
          <p:nvPr/>
        </p:nvSpPr>
        <p:spPr>
          <a:xfrm>
            <a:off x="1185852" y="2005164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cxnSp>
        <p:nvCxnSpPr>
          <p:cNvPr id="2730" name="Google Shape;2730;p45"/>
          <p:cNvCxnSpPr/>
          <p:nvPr/>
        </p:nvCxnSpPr>
        <p:spPr>
          <a:xfrm rot="10800000">
            <a:off x="3108473" y="3338675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15" name="Google Shape;2715;p45"/>
          <p:cNvSpPr/>
          <p:nvPr/>
        </p:nvSpPr>
        <p:spPr>
          <a:xfrm>
            <a:off x="3245723" y="3121037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 (4, </a:t>
            </a:r>
            <a:r>
              <a:rPr lang="en" b="1">
                <a:solidFill>
                  <a:srgbClr val="0000FF"/>
                </a:solidFill>
              </a:rPr>
              <a:t>4</a:t>
            </a:r>
            <a:r>
              <a:rPr lang="en"/>
              <a:t>)</a:t>
            </a:r>
            <a:endParaRPr/>
          </a:p>
        </p:txBody>
      </p:sp>
      <p:cxnSp>
        <p:nvCxnSpPr>
          <p:cNvPr id="2731" name="Google Shape;2731;p45"/>
          <p:cNvCxnSpPr/>
          <p:nvPr/>
        </p:nvCxnSpPr>
        <p:spPr>
          <a:xfrm flipH="1">
            <a:off x="3126053" y="3557990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32" name="Google Shape;2732;p45"/>
          <p:cNvCxnSpPr/>
          <p:nvPr/>
        </p:nvCxnSpPr>
        <p:spPr>
          <a:xfrm>
            <a:off x="3644753" y="3557990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33" name="Google Shape;2733;p45"/>
          <p:cNvSpPr txBox="1"/>
          <p:nvPr/>
        </p:nvSpPr>
        <p:spPr>
          <a:xfrm>
            <a:off x="3128038" y="345697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2734" name="Google Shape;2734;p45"/>
          <p:cNvSpPr txBox="1"/>
          <p:nvPr/>
        </p:nvSpPr>
        <p:spPr>
          <a:xfrm>
            <a:off x="3877548" y="345709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sp>
        <p:nvSpPr>
          <p:cNvPr id="2735" name="Google Shape;2735;p45"/>
          <p:cNvSpPr txBox="1">
            <a:spLocks noGrp="1"/>
          </p:cNvSpPr>
          <p:nvPr>
            <p:ph type="body" idx="1"/>
          </p:nvPr>
        </p:nvSpPr>
        <p:spPr>
          <a:xfrm>
            <a:off x="243000" y="3655400"/>
            <a:ext cx="8443800" cy="12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nearest(A, (0, 7))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Explored good side AND bad side.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All done, so let’s go back up.</a:t>
            </a:r>
            <a:endParaRPr/>
          </a:p>
        </p:txBody>
      </p:sp>
      <p:sp>
        <p:nvSpPr>
          <p:cNvPr id="2736" name="Google Shape;2736;p45"/>
          <p:cNvSpPr txBox="1"/>
          <p:nvPr/>
        </p:nvSpPr>
        <p:spPr>
          <a:xfrm>
            <a:off x="1878875" y="624002"/>
            <a:ext cx="6387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4.5</a:t>
            </a:r>
            <a:endParaRPr/>
          </a:p>
        </p:txBody>
      </p:sp>
      <p:pic>
        <p:nvPicPr>
          <p:cNvPr id="2737" name="Google Shape;273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4470" y="2063976"/>
            <a:ext cx="131651" cy="131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38" name="Google Shape;2738;p45"/>
          <p:cNvCxnSpPr>
            <a:endCxn id="2737" idx="2"/>
          </p:cNvCxnSpPr>
          <p:nvPr/>
        </p:nvCxnSpPr>
        <p:spPr>
          <a:xfrm rot="10800000" flipH="1">
            <a:off x="5070495" y="2195627"/>
            <a:ext cx="559800" cy="22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39" name="Google Shape;2739;p45"/>
          <p:cNvSpPr txBox="1"/>
          <p:nvPr/>
        </p:nvSpPr>
        <p:spPr>
          <a:xfrm>
            <a:off x="4496875" y="2275525"/>
            <a:ext cx="7215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(0, 7)</a:t>
            </a:r>
            <a:endParaRPr/>
          </a:p>
        </p:txBody>
      </p:sp>
      <p:sp>
        <p:nvSpPr>
          <p:cNvPr id="2740" name="Google Shape;2740;p45"/>
          <p:cNvSpPr txBox="1"/>
          <p:nvPr/>
        </p:nvSpPr>
        <p:spPr>
          <a:xfrm>
            <a:off x="458350" y="1345127"/>
            <a:ext cx="6387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2.2</a:t>
            </a:r>
            <a:endParaRPr/>
          </a:p>
        </p:txBody>
      </p:sp>
      <p:sp>
        <p:nvSpPr>
          <p:cNvPr id="2741" name="Google Shape;2741;p45"/>
          <p:cNvSpPr txBox="1"/>
          <p:nvPr/>
        </p:nvSpPr>
        <p:spPr>
          <a:xfrm>
            <a:off x="63375" y="2925225"/>
            <a:ext cx="1223700" cy="6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best: E, 2.2</a:t>
            </a:r>
            <a:endParaRPr/>
          </a:p>
        </p:txBody>
      </p:sp>
      <p:cxnSp>
        <p:nvCxnSpPr>
          <p:cNvPr id="2742" name="Google Shape;2742;p45"/>
          <p:cNvCxnSpPr/>
          <p:nvPr/>
        </p:nvCxnSpPr>
        <p:spPr>
          <a:xfrm rot="10800000">
            <a:off x="7588925" y="3334849"/>
            <a:ext cx="13281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743" name="Google Shape;2743;p45"/>
          <p:cNvCxnSpPr/>
          <p:nvPr/>
        </p:nvCxnSpPr>
        <p:spPr>
          <a:xfrm>
            <a:off x="5475025" y="2861950"/>
            <a:ext cx="10521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744" name="Google Shape;2744;p45"/>
          <p:cNvCxnSpPr/>
          <p:nvPr/>
        </p:nvCxnSpPr>
        <p:spPr>
          <a:xfrm rot="10800000">
            <a:off x="6495250" y="3819800"/>
            <a:ext cx="10908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45" name="Google Shape;2745;p45"/>
          <p:cNvCxnSpPr/>
          <p:nvPr/>
        </p:nvCxnSpPr>
        <p:spPr>
          <a:xfrm>
            <a:off x="6527000" y="2081225"/>
            <a:ext cx="0" cy="27699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746" name="Google Shape;2746;p45"/>
          <p:cNvSpPr/>
          <p:nvPr/>
        </p:nvSpPr>
        <p:spPr>
          <a:xfrm>
            <a:off x="6345706" y="3635856"/>
            <a:ext cx="348300" cy="348300"/>
          </a:xfrm>
          <a:prstGeom prst="rect">
            <a:avLst/>
          </a:prstGeom>
          <a:solidFill>
            <a:srgbClr val="CCCCCC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2747" name="Google Shape;2747;p45"/>
          <p:cNvSpPr txBox="1"/>
          <p:nvPr/>
        </p:nvSpPr>
        <p:spPr>
          <a:xfrm>
            <a:off x="6552825" y="3906501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 b="1">
                <a:solidFill>
                  <a:srgbClr val="FF0000"/>
                </a:solidFill>
              </a:rPr>
              <a:t>2</a:t>
            </a:r>
            <a:r>
              <a:rPr lang="en"/>
              <a:t>, 3)</a:t>
            </a:r>
            <a:endParaRPr/>
          </a:p>
        </p:txBody>
      </p:sp>
      <p:cxnSp>
        <p:nvCxnSpPr>
          <p:cNvPr id="2748" name="Google Shape;2748;p45"/>
          <p:cNvCxnSpPr/>
          <p:nvPr/>
        </p:nvCxnSpPr>
        <p:spPr>
          <a:xfrm rot="10800000">
            <a:off x="6532850" y="4275800"/>
            <a:ext cx="24183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749" name="Google Shape;2749;p45"/>
          <p:cNvSpPr/>
          <p:nvPr/>
        </p:nvSpPr>
        <p:spPr>
          <a:xfrm>
            <a:off x="7409781" y="4104656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2750" name="Google Shape;2750;p45"/>
          <p:cNvSpPr txBox="1"/>
          <p:nvPr/>
        </p:nvSpPr>
        <p:spPr>
          <a:xfrm>
            <a:off x="7598700" y="4395301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(4, </a:t>
            </a:r>
            <a:r>
              <a:rPr lang="en" b="1">
                <a:solidFill>
                  <a:srgbClr val="0000FF"/>
                </a:solidFill>
              </a:rPr>
              <a:t>2</a:t>
            </a:r>
            <a:r>
              <a:rPr lang="en"/>
              <a:t>)</a:t>
            </a:r>
            <a:endParaRPr/>
          </a:p>
        </p:txBody>
      </p:sp>
      <p:sp>
        <p:nvSpPr>
          <p:cNvPr id="2751" name="Google Shape;2751;p45"/>
          <p:cNvSpPr txBox="1"/>
          <p:nvPr/>
        </p:nvSpPr>
        <p:spPr>
          <a:xfrm>
            <a:off x="7564573" y="2282824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 b="1">
                <a:solidFill>
                  <a:srgbClr val="FF0000"/>
                </a:solidFill>
              </a:rPr>
              <a:t>4</a:t>
            </a:r>
            <a:r>
              <a:rPr lang="en"/>
              <a:t>, 5)</a:t>
            </a:r>
            <a:endParaRPr/>
          </a:p>
        </p:txBody>
      </p:sp>
      <p:cxnSp>
        <p:nvCxnSpPr>
          <p:cNvPr id="2752" name="Google Shape;2752;p45"/>
          <p:cNvCxnSpPr>
            <a:endCxn id="2749" idx="0"/>
          </p:cNvCxnSpPr>
          <p:nvPr/>
        </p:nvCxnSpPr>
        <p:spPr>
          <a:xfrm>
            <a:off x="7583931" y="2125556"/>
            <a:ext cx="0" cy="19791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753" name="Google Shape;2753;p45"/>
          <p:cNvSpPr/>
          <p:nvPr/>
        </p:nvSpPr>
        <p:spPr>
          <a:xfrm>
            <a:off x="7409781" y="2695656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2754" name="Google Shape;2754;p45"/>
          <p:cNvSpPr/>
          <p:nvPr/>
        </p:nvSpPr>
        <p:spPr>
          <a:xfrm>
            <a:off x="6881320" y="3634990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2755" name="Google Shape;2755;p45"/>
          <p:cNvSpPr txBox="1"/>
          <p:nvPr/>
        </p:nvSpPr>
        <p:spPr>
          <a:xfrm>
            <a:off x="6881325" y="3305375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(3, </a:t>
            </a:r>
            <a:r>
              <a:rPr lang="en" b="1">
                <a:solidFill>
                  <a:srgbClr val="0000FF"/>
                </a:solidFill>
              </a:rPr>
              <a:t>3</a:t>
            </a:r>
            <a:r>
              <a:rPr lang="en"/>
              <a:t>)</a:t>
            </a:r>
            <a:endParaRPr/>
          </a:p>
        </p:txBody>
      </p:sp>
      <p:sp>
        <p:nvSpPr>
          <p:cNvPr id="2756" name="Google Shape;2756;p45"/>
          <p:cNvSpPr/>
          <p:nvPr/>
        </p:nvSpPr>
        <p:spPr>
          <a:xfrm>
            <a:off x="5827720" y="2695657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2757" name="Google Shape;2757;p45"/>
          <p:cNvSpPr txBox="1"/>
          <p:nvPr/>
        </p:nvSpPr>
        <p:spPr>
          <a:xfrm>
            <a:off x="5398825" y="2336850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(1, </a:t>
            </a:r>
            <a:r>
              <a:rPr lang="en" b="1">
                <a:solidFill>
                  <a:srgbClr val="0000FF"/>
                </a:solidFill>
              </a:rPr>
              <a:t>5</a:t>
            </a:r>
            <a:r>
              <a:rPr lang="en"/>
              <a:t>)</a:t>
            </a:r>
            <a:endParaRPr/>
          </a:p>
        </p:txBody>
      </p:sp>
      <p:sp>
        <p:nvSpPr>
          <p:cNvPr id="2758" name="Google Shape;2758;p45"/>
          <p:cNvSpPr/>
          <p:nvPr/>
        </p:nvSpPr>
        <p:spPr>
          <a:xfrm>
            <a:off x="7408878" y="3165323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2759" name="Google Shape;2759;p45"/>
          <p:cNvSpPr txBox="1"/>
          <p:nvPr/>
        </p:nvSpPr>
        <p:spPr>
          <a:xfrm>
            <a:off x="7710598" y="3010996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(4, </a:t>
            </a:r>
            <a:r>
              <a:rPr lang="en" b="1">
                <a:solidFill>
                  <a:srgbClr val="0000FF"/>
                </a:solidFill>
              </a:rPr>
              <a:t>4</a:t>
            </a:r>
            <a:r>
              <a:rPr lang="en"/>
              <a:t>)</a:t>
            </a:r>
            <a:endParaRPr/>
          </a:p>
        </p:txBody>
      </p:sp>
      <p:sp>
        <p:nvSpPr>
          <p:cNvPr id="2760" name="Google Shape;2760;p45"/>
          <p:cNvSpPr txBox="1"/>
          <p:nvPr/>
        </p:nvSpPr>
        <p:spPr>
          <a:xfrm>
            <a:off x="2463695" y="1348907"/>
            <a:ext cx="6387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6.4</a:t>
            </a:r>
            <a:endParaRPr/>
          </a:p>
        </p:txBody>
      </p:sp>
      <p:sp>
        <p:nvSpPr>
          <p:cNvPr id="2761" name="Google Shape;2761;p45"/>
          <p:cNvSpPr txBox="1"/>
          <p:nvPr/>
        </p:nvSpPr>
        <p:spPr>
          <a:xfrm>
            <a:off x="3037970" y="2049531"/>
            <a:ext cx="6387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4.5</a:t>
            </a:r>
            <a:endParaRPr/>
          </a:p>
        </p:txBody>
      </p:sp>
      <p:sp>
        <p:nvSpPr>
          <p:cNvPr id="2762" name="Google Shape;2762;p45"/>
          <p:cNvSpPr txBox="1"/>
          <p:nvPr/>
        </p:nvSpPr>
        <p:spPr>
          <a:xfrm>
            <a:off x="1810020" y="2785493"/>
            <a:ext cx="6387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pic>
        <p:nvPicPr>
          <p:cNvPr id="2763" name="Google Shape;2763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1727" y="2114194"/>
            <a:ext cx="439051" cy="43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4" name="Google Shape;2764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527" y="2123945"/>
            <a:ext cx="439051" cy="43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5" name="Google Shape;2765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9875" y="1345125"/>
            <a:ext cx="439051" cy="43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6" name="Google Shape;2766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4452" y="3564769"/>
            <a:ext cx="439051" cy="43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7" name="Google Shape;2767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03501" y="3635962"/>
            <a:ext cx="255800" cy="25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8" name="Google Shape;2768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8802" y="2795119"/>
            <a:ext cx="439051" cy="43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9" name="Google Shape;2769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02389" y="2836450"/>
            <a:ext cx="255800" cy="25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0" name="Google Shape;2770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8977" y="2030694"/>
            <a:ext cx="439051" cy="43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1" name="Google Shape;2771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27564" y="2113462"/>
            <a:ext cx="255800" cy="25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2" name="Google Shape;2772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8700" y="1300300"/>
            <a:ext cx="439051" cy="43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7" name="Google Shape;2777;p46"/>
          <p:cNvSpPr/>
          <p:nvPr/>
        </p:nvSpPr>
        <p:spPr>
          <a:xfrm>
            <a:off x="5386400" y="2007400"/>
            <a:ext cx="3629100" cy="28947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78" name="Google Shape;2778;p46"/>
          <p:cNvCxnSpPr/>
          <p:nvPr/>
        </p:nvCxnSpPr>
        <p:spPr>
          <a:xfrm rot="10800000">
            <a:off x="397300" y="1873350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79" name="Google Shape;2779;p46"/>
          <p:cNvCxnSpPr/>
          <p:nvPr/>
        </p:nvCxnSpPr>
        <p:spPr>
          <a:xfrm rot="10800000">
            <a:off x="1741625" y="3332625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80" name="Google Shape;2780;p46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K-d Nearest Demo</a:t>
            </a:r>
            <a:endParaRPr/>
          </a:p>
        </p:txBody>
      </p:sp>
      <p:sp>
        <p:nvSpPr>
          <p:cNvPr id="2781" name="Google Shape;2781;p46"/>
          <p:cNvSpPr txBox="1">
            <a:spLocks noGrp="1"/>
          </p:cNvSpPr>
          <p:nvPr>
            <p:ph type="body" idx="1"/>
          </p:nvPr>
        </p:nvSpPr>
        <p:spPr>
          <a:xfrm>
            <a:off x="3781400" y="474150"/>
            <a:ext cx="4910100" cy="12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Suppose we have the k-d tree shown.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We want to find nearest((0, 7)).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Can visually see the answer is (1, 5). 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Let’s do a proper k-d tree traversal.</a:t>
            </a:r>
            <a:endParaRPr dirty="0"/>
          </a:p>
        </p:txBody>
      </p:sp>
      <p:cxnSp>
        <p:nvCxnSpPr>
          <p:cNvPr id="2782" name="Google Shape;2782;p46"/>
          <p:cNvCxnSpPr/>
          <p:nvPr/>
        </p:nvCxnSpPr>
        <p:spPr>
          <a:xfrm rot="10800000">
            <a:off x="1847100" y="820813"/>
            <a:ext cx="0" cy="692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83" name="Google Shape;2783;p46"/>
          <p:cNvCxnSpPr>
            <a:endCxn id="2784" idx="0"/>
          </p:cNvCxnSpPr>
          <p:nvPr/>
        </p:nvCxnSpPr>
        <p:spPr>
          <a:xfrm flipH="1">
            <a:off x="960400" y="1369812"/>
            <a:ext cx="883500" cy="285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85" name="Google Shape;2785;p46"/>
          <p:cNvCxnSpPr/>
          <p:nvPr/>
        </p:nvCxnSpPr>
        <p:spPr>
          <a:xfrm>
            <a:off x="1843983" y="1369763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86" name="Google Shape;2786;p46"/>
          <p:cNvSpPr txBox="1"/>
          <p:nvPr/>
        </p:nvSpPr>
        <p:spPr>
          <a:xfrm>
            <a:off x="950713" y="125838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2787" name="Google Shape;2787;p46"/>
          <p:cNvSpPr txBox="1"/>
          <p:nvPr/>
        </p:nvSpPr>
        <p:spPr>
          <a:xfrm>
            <a:off x="2189578" y="1303636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cxnSp>
        <p:nvCxnSpPr>
          <p:cNvPr id="2788" name="Google Shape;2788;p46"/>
          <p:cNvCxnSpPr/>
          <p:nvPr/>
        </p:nvCxnSpPr>
        <p:spPr>
          <a:xfrm rot="10800000">
            <a:off x="1810025" y="1883150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89" name="Google Shape;2789;p46"/>
          <p:cNvCxnSpPr/>
          <p:nvPr/>
        </p:nvCxnSpPr>
        <p:spPr>
          <a:xfrm flipH="1">
            <a:off x="1854907" y="2089514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790" name="Google Shape;2790;p46"/>
          <p:cNvCxnSpPr/>
          <p:nvPr/>
        </p:nvCxnSpPr>
        <p:spPr>
          <a:xfrm>
            <a:off x="2373607" y="2089514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91" name="Google Shape;2791;p46"/>
          <p:cNvSpPr txBox="1"/>
          <p:nvPr/>
        </p:nvSpPr>
        <p:spPr>
          <a:xfrm>
            <a:off x="1856891" y="1988502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2792" name="Google Shape;2792;p46"/>
          <p:cNvSpPr txBox="1"/>
          <p:nvPr/>
        </p:nvSpPr>
        <p:spPr>
          <a:xfrm>
            <a:off x="2606402" y="1988615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cxnSp>
        <p:nvCxnSpPr>
          <p:cNvPr id="2793" name="Google Shape;2793;p46"/>
          <p:cNvCxnSpPr/>
          <p:nvPr/>
        </p:nvCxnSpPr>
        <p:spPr>
          <a:xfrm rot="10800000">
            <a:off x="2889148" y="2265237"/>
            <a:ext cx="0" cy="692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94" name="Google Shape;2794;p46"/>
          <p:cNvCxnSpPr/>
          <p:nvPr/>
        </p:nvCxnSpPr>
        <p:spPr>
          <a:xfrm flipH="1">
            <a:off x="2367331" y="2814187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95" name="Google Shape;2795;p46"/>
          <p:cNvCxnSpPr>
            <a:endCxn id="2796" idx="0"/>
          </p:cNvCxnSpPr>
          <p:nvPr/>
        </p:nvCxnSpPr>
        <p:spPr>
          <a:xfrm>
            <a:off x="2896973" y="2814137"/>
            <a:ext cx="774600" cy="306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797" name="Google Shape;2797;p46"/>
          <p:cNvSpPr txBox="1"/>
          <p:nvPr/>
        </p:nvSpPr>
        <p:spPr>
          <a:xfrm>
            <a:off x="2358968" y="2701000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2798" name="Google Shape;2798;p46"/>
          <p:cNvSpPr txBox="1"/>
          <p:nvPr/>
        </p:nvSpPr>
        <p:spPr>
          <a:xfrm>
            <a:off x="3262701" y="270098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2799" name="Google Shape;2799;p46"/>
          <p:cNvSpPr/>
          <p:nvPr/>
        </p:nvSpPr>
        <p:spPr>
          <a:xfrm>
            <a:off x="1951950" y="1655700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(4, </a:t>
            </a:r>
            <a:r>
              <a:rPr lang="en" b="1">
                <a:solidFill>
                  <a:srgbClr val="0000FF"/>
                </a:solidFill>
              </a:rPr>
              <a:t>2</a:t>
            </a:r>
            <a:r>
              <a:rPr lang="en"/>
              <a:t>)</a:t>
            </a:r>
            <a:endParaRPr/>
          </a:p>
        </p:txBody>
      </p:sp>
      <p:sp>
        <p:nvSpPr>
          <p:cNvPr id="2800" name="Google Shape;2800;p46"/>
          <p:cNvSpPr/>
          <p:nvPr/>
        </p:nvSpPr>
        <p:spPr>
          <a:xfrm>
            <a:off x="1421250" y="934475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(</a:t>
            </a:r>
            <a:r>
              <a:rPr lang="en" b="1">
                <a:solidFill>
                  <a:srgbClr val="FF0000"/>
                </a:solidFill>
              </a:rPr>
              <a:t>2</a:t>
            </a:r>
            <a:r>
              <a:rPr lang="en"/>
              <a:t>, 3)</a:t>
            </a:r>
            <a:endParaRPr/>
          </a:p>
        </p:txBody>
      </p:sp>
      <p:sp>
        <p:nvSpPr>
          <p:cNvPr id="2801" name="Google Shape;2801;p46"/>
          <p:cNvSpPr/>
          <p:nvPr/>
        </p:nvSpPr>
        <p:spPr>
          <a:xfrm>
            <a:off x="2501650" y="2374363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(</a:t>
            </a:r>
            <a:r>
              <a:rPr lang="en" b="1">
                <a:solidFill>
                  <a:srgbClr val="FF0000"/>
                </a:solidFill>
              </a:rPr>
              <a:t>4</a:t>
            </a:r>
            <a:r>
              <a:rPr lang="en"/>
              <a:t>, 5)</a:t>
            </a:r>
            <a:endParaRPr/>
          </a:p>
        </p:txBody>
      </p:sp>
      <p:sp>
        <p:nvSpPr>
          <p:cNvPr id="2802" name="Google Shape;2802;p46"/>
          <p:cNvSpPr/>
          <p:nvPr/>
        </p:nvSpPr>
        <p:spPr>
          <a:xfrm>
            <a:off x="1878875" y="3114987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 (3, </a:t>
            </a:r>
            <a:r>
              <a:rPr lang="en" b="1">
                <a:solidFill>
                  <a:srgbClr val="0000FF"/>
                </a:solidFill>
              </a:rPr>
              <a:t>3</a:t>
            </a:r>
            <a:r>
              <a:rPr lang="en"/>
              <a:t>)</a:t>
            </a:r>
            <a:endParaRPr/>
          </a:p>
        </p:txBody>
      </p:sp>
      <p:cxnSp>
        <p:nvCxnSpPr>
          <p:cNvPr id="2803" name="Google Shape;2803;p46"/>
          <p:cNvCxnSpPr/>
          <p:nvPr/>
        </p:nvCxnSpPr>
        <p:spPr>
          <a:xfrm flipH="1">
            <a:off x="1759205" y="3551940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804" name="Google Shape;2804;p46"/>
          <p:cNvCxnSpPr/>
          <p:nvPr/>
        </p:nvCxnSpPr>
        <p:spPr>
          <a:xfrm>
            <a:off x="2277905" y="3551940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05" name="Google Shape;2805;p46"/>
          <p:cNvSpPr txBox="1"/>
          <p:nvPr/>
        </p:nvSpPr>
        <p:spPr>
          <a:xfrm>
            <a:off x="1761189" y="345092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2806" name="Google Shape;2806;p46"/>
          <p:cNvSpPr txBox="1"/>
          <p:nvPr/>
        </p:nvSpPr>
        <p:spPr>
          <a:xfrm>
            <a:off x="2510700" y="345104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sp>
        <p:nvSpPr>
          <p:cNvPr id="2784" name="Google Shape;2784;p46"/>
          <p:cNvSpPr/>
          <p:nvPr/>
        </p:nvSpPr>
        <p:spPr>
          <a:xfrm>
            <a:off x="534550" y="1655712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(1, </a:t>
            </a:r>
            <a:r>
              <a:rPr lang="en" b="1">
                <a:solidFill>
                  <a:srgbClr val="0000FF"/>
                </a:solidFill>
              </a:rPr>
              <a:t>5</a:t>
            </a:r>
            <a:r>
              <a:rPr lang="en"/>
              <a:t>)</a:t>
            </a:r>
            <a:endParaRPr/>
          </a:p>
        </p:txBody>
      </p:sp>
      <p:cxnSp>
        <p:nvCxnSpPr>
          <p:cNvPr id="2807" name="Google Shape;2807;p46"/>
          <p:cNvCxnSpPr/>
          <p:nvPr/>
        </p:nvCxnSpPr>
        <p:spPr>
          <a:xfrm flipH="1">
            <a:off x="434357" y="2106063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08" name="Google Shape;2808;p46"/>
          <p:cNvCxnSpPr/>
          <p:nvPr/>
        </p:nvCxnSpPr>
        <p:spPr>
          <a:xfrm>
            <a:off x="953057" y="2106063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09" name="Google Shape;2809;p46"/>
          <p:cNvSpPr txBox="1"/>
          <p:nvPr/>
        </p:nvSpPr>
        <p:spPr>
          <a:xfrm>
            <a:off x="436341" y="200505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2810" name="Google Shape;2810;p46"/>
          <p:cNvSpPr txBox="1"/>
          <p:nvPr/>
        </p:nvSpPr>
        <p:spPr>
          <a:xfrm>
            <a:off x="1185852" y="2005164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cxnSp>
        <p:nvCxnSpPr>
          <p:cNvPr id="2811" name="Google Shape;2811;p46"/>
          <p:cNvCxnSpPr/>
          <p:nvPr/>
        </p:nvCxnSpPr>
        <p:spPr>
          <a:xfrm rot="10800000">
            <a:off x="3108473" y="3338675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96" name="Google Shape;2796;p46"/>
          <p:cNvSpPr/>
          <p:nvPr/>
        </p:nvSpPr>
        <p:spPr>
          <a:xfrm>
            <a:off x="3245723" y="3121037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 (4, </a:t>
            </a:r>
            <a:r>
              <a:rPr lang="en" b="1">
                <a:solidFill>
                  <a:srgbClr val="0000FF"/>
                </a:solidFill>
              </a:rPr>
              <a:t>4</a:t>
            </a:r>
            <a:r>
              <a:rPr lang="en"/>
              <a:t>)</a:t>
            </a:r>
            <a:endParaRPr/>
          </a:p>
        </p:txBody>
      </p:sp>
      <p:cxnSp>
        <p:nvCxnSpPr>
          <p:cNvPr id="2812" name="Google Shape;2812;p46"/>
          <p:cNvCxnSpPr/>
          <p:nvPr/>
        </p:nvCxnSpPr>
        <p:spPr>
          <a:xfrm flipH="1">
            <a:off x="3126053" y="3557990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13" name="Google Shape;2813;p46"/>
          <p:cNvCxnSpPr/>
          <p:nvPr/>
        </p:nvCxnSpPr>
        <p:spPr>
          <a:xfrm>
            <a:off x="3644753" y="3557990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14" name="Google Shape;2814;p46"/>
          <p:cNvSpPr txBox="1"/>
          <p:nvPr/>
        </p:nvSpPr>
        <p:spPr>
          <a:xfrm>
            <a:off x="3128038" y="345697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2815" name="Google Shape;2815;p46"/>
          <p:cNvSpPr txBox="1"/>
          <p:nvPr/>
        </p:nvSpPr>
        <p:spPr>
          <a:xfrm>
            <a:off x="3877548" y="345709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sp>
        <p:nvSpPr>
          <p:cNvPr id="2816" name="Google Shape;2816;p46"/>
          <p:cNvSpPr txBox="1">
            <a:spLocks noGrp="1"/>
          </p:cNvSpPr>
          <p:nvPr>
            <p:ph type="body" idx="1"/>
          </p:nvPr>
        </p:nvSpPr>
        <p:spPr>
          <a:xfrm>
            <a:off x="243000" y="3655400"/>
            <a:ext cx="8443800" cy="12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All done, and best we found was E.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Dashed lines are unexplored links.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Guaranteed not to contain a better answer.</a:t>
            </a:r>
            <a:endParaRPr dirty="0"/>
          </a:p>
        </p:txBody>
      </p:sp>
      <p:sp>
        <p:nvSpPr>
          <p:cNvPr id="2817" name="Google Shape;2817;p46"/>
          <p:cNvSpPr txBox="1"/>
          <p:nvPr/>
        </p:nvSpPr>
        <p:spPr>
          <a:xfrm>
            <a:off x="1878875" y="624002"/>
            <a:ext cx="6387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4.5</a:t>
            </a:r>
            <a:endParaRPr/>
          </a:p>
        </p:txBody>
      </p:sp>
      <p:pic>
        <p:nvPicPr>
          <p:cNvPr id="2818" name="Google Shape;281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4470" y="2063976"/>
            <a:ext cx="131651" cy="131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19" name="Google Shape;2819;p46"/>
          <p:cNvCxnSpPr>
            <a:endCxn id="2818" idx="2"/>
          </p:cNvCxnSpPr>
          <p:nvPr/>
        </p:nvCxnSpPr>
        <p:spPr>
          <a:xfrm rot="10800000" flipH="1">
            <a:off x="5070495" y="2195627"/>
            <a:ext cx="559800" cy="22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20" name="Google Shape;2820;p46"/>
          <p:cNvSpPr txBox="1"/>
          <p:nvPr/>
        </p:nvSpPr>
        <p:spPr>
          <a:xfrm>
            <a:off x="4496875" y="2275525"/>
            <a:ext cx="7215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(0, 7)</a:t>
            </a:r>
            <a:endParaRPr/>
          </a:p>
        </p:txBody>
      </p:sp>
      <p:sp>
        <p:nvSpPr>
          <p:cNvPr id="2821" name="Google Shape;2821;p46"/>
          <p:cNvSpPr txBox="1"/>
          <p:nvPr/>
        </p:nvSpPr>
        <p:spPr>
          <a:xfrm>
            <a:off x="458350" y="1345127"/>
            <a:ext cx="6387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2.2</a:t>
            </a:r>
            <a:endParaRPr/>
          </a:p>
        </p:txBody>
      </p:sp>
      <p:sp>
        <p:nvSpPr>
          <p:cNvPr id="2822" name="Google Shape;2822;p46"/>
          <p:cNvSpPr txBox="1"/>
          <p:nvPr/>
        </p:nvSpPr>
        <p:spPr>
          <a:xfrm>
            <a:off x="63375" y="2925225"/>
            <a:ext cx="1223700" cy="6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best: E, 2.2</a:t>
            </a:r>
            <a:endParaRPr/>
          </a:p>
        </p:txBody>
      </p:sp>
      <p:cxnSp>
        <p:nvCxnSpPr>
          <p:cNvPr id="2823" name="Google Shape;2823;p46"/>
          <p:cNvCxnSpPr/>
          <p:nvPr/>
        </p:nvCxnSpPr>
        <p:spPr>
          <a:xfrm rot="10800000">
            <a:off x="7588925" y="3334849"/>
            <a:ext cx="13281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824" name="Google Shape;2824;p46"/>
          <p:cNvCxnSpPr/>
          <p:nvPr/>
        </p:nvCxnSpPr>
        <p:spPr>
          <a:xfrm>
            <a:off x="5475025" y="2861950"/>
            <a:ext cx="10521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825" name="Google Shape;2825;p46"/>
          <p:cNvCxnSpPr/>
          <p:nvPr/>
        </p:nvCxnSpPr>
        <p:spPr>
          <a:xfrm rot="10800000">
            <a:off x="6495250" y="3819800"/>
            <a:ext cx="10908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6" name="Google Shape;2826;p46"/>
          <p:cNvCxnSpPr/>
          <p:nvPr/>
        </p:nvCxnSpPr>
        <p:spPr>
          <a:xfrm>
            <a:off x="6527000" y="2081225"/>
            <a:ext cx="0" cy="27699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827" name="Google Shape;2827;p46"/>
          <p:cNvSpPr/>
          <p:nvPr/>
        </p:nvSpPr>
        <p:spPr>
          <a:xfrm>
            <a:off x="6345706" y="3635856"/>
            <a:ext cx="348300" cy="348300"/>
          </a:xfrm>
          <a:prstGeom prst="rect">
            <a:avLst/>
          </a:prstGeom>
          <a:solidFill>
            <a:srgbClr val="CCCCCC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2828" name="Google Shape;2828;p46"/>
          <p:cNvSpPr txBox="1"/>
          <p:nvPr/>
        </p:nvSpPr>
        <p:spPr>
          <a:xfrm>
            <a:off x="6552825" y="3906501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 b="1">
                <a:solidFill>
                  <a:srgbClr val="FF0000"/>
                </a:solidFill>
              </a:rPr>
              <a:t>2</a:t>
            </a:r>
            <a:r>
              <a:rPr lang="en"/>
              <a:t>, 3)</a:t>
            </a:r>
            <a:endParaRPr/>
          </a:p>
        </p:txBody>
      </p:sp>
      <p:cxnSp>
        <p:nvCxnSpPr>
          <p:cNvPr id="2829" name="Google Shape;2829;p46"/>
          <p:cNvCxnSpPr/>
          <p:nvPr/>
        </p:nvCxnSpPr>
        <p:spPr>
          <a:xfrm rot="10800000">
            <a:off x="6532850" y="4275800"/>
            <a:ext cx="24183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830" name="Google Shape;2830;p46"/>
          <p:cNvSpPr/>
          <p:nvPr/>
        </p:nvSpPr>
        <p:spPr>
          <a:xfrm>
            <a:off x="7409781" y="4104656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2831" name="Google Shape;2831;p46"/>
          <p:cNvSpPr txBox="1"/>
          <p:nvPr/>
        </p:nvSpPr>
        <p:spPr>
          <a:xfrm>
            <a:off x="7598700" y="4395301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(4, </a:t>
            </a:r>
            <a:r>
              <a:rPr lang="en" b="1">
                <a:solidFill>
                  <a:srgbClr val="0000FF"/>
                </a:solidFill>
              </a:rPr>
              <a:t>2</a:t>
            </a:r>
            <a:r>
              <a:rPr lang="en"/>
              <a:t>)</a:t>
            </a:r>
            <a:endParaRPr/>
          </a:p>
        </p:txBody>
      </p:sp>
      <p:sp>
        <p:nvSpPr>
          <p:cNvPr id="2832" name="Google Shape;2832;p46"/>
          <p:cNvSpPr txBox="1"/>
          <p:nvPr/>
        </p:nvSpPr>
        <p:spPr>
          <a:xfrm>
            <a:off x="7564573" y="2282824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 b="1">
                <a:solidFill>
                  <a:srgbClr val="FF0000"/>
                </a:solidFill>
              </a:rPr>
              <a:t>4</a:t>
            </a:r>
            <a:r>
              <a:rPr lang="en"/>
              <a:t>, 5)</a:t>
            </a:r>
            <a:endParaRPr/>
          </a:p>
        </p:txBody>
      </p:sp>
      <p:cxnSp>
        <p:nvCxnSpPr>
          <p:cNvPr id="2833" name="Google Shape;2833;p46"/>
          <p:cNvCxnSpPr>
            <a:endCxn id="2830" idx="0"/>
          </p:cNvCxnSpPr>
          <p:nvPr/>
        </p:nvCxnSpPr>
        <p:spPr>
          <a:xfrm>
            <a:off x="7583931" y="2125556"/>
            <a:ext cx="0" cy="19791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834" name="Google Shape;2834;p46"/>
          <p:cNvSpPr/>
          <p:nvPr/>
        </p:nvSpPr>
        <p:spPr>
          <a:xfrm>
            <a:off x="7409781" y="2695656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2835" name="Google Shape;2835;p46"/>
          <p:cNvSpPr/>
          <p:nvPr/>
        </p:nvSpPr>
        <p:spPr>
          <a:xfrm>
            <a:off x="6881320" y="3634990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2836" name="Google Shape;2836;p46"/>
          <p:cNvSpPr txBox="1"/>
          <p:nvPr/>
        </p:nvSpPr>
        <p:spPr>
          <a:xfrm>
            <a:off x="6881325" y="3305375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(3, </a:t>
            </a:r>
            <a:r>
              <a:rPr lang="en" b="1">
                <a:solidFill>
                  <a:srgbClr val="0000FF"/>
                </a:solidFill>
              </a:rPr>
              <a:t>3</a:t>
            </a:r>
            <a:r>
              <a:rPr lang="en"/>
              <a:t>)</a:t>
            </a:r>
            <a:endParaRPr/>
          </a:p>
        </p:txBody>
      </p:sp>
      <p:sp>
        <p:nvSpPr>
          <p:cNvPr id="2837" name="Google Shape;2837;p46"/>
          <p:cNvSpPr/>
          <p:nvPr/>
        </p:nvSpPr>
        <p:spPr>
          <a:xfrm>
            <a:off x="5827720" y="2695657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2838" name="Google Shape;2838;p46"/>
          <p:cNvSpPr txBox="1"/>
          <p:nvPr/>
        </p:nvSpPr>
        <p:spPr>
          <a:xfrm>
            <a:off x="5398825" y="2336850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(1, </a:t>
            </a:r>
            <a:r>
              <a:rPr lang="en" b="1">
                <a:solidFill>
                  <a:srgbClr val="0000FF"/>
                </a:solidFill>
              </a:rPr>
              <a:t>5</a:t>
            </a:r>
            <a:r>
              <a:rPr lang="en"/>
              <a:t>)</a:t>
            </a:r>
            <a:endParaRPr/>
          </a:p>
        </p:txBody>
      </p:sp>
      <p:sp>
        <p:nvSpPr>
          <p:cNvPr id="2839" name="Google Shape;2839;p46"/>
          <p:cNvSpPr/>
          <p:nvPr/>
        </p:nvSpPr>
        <p:spPr>
          <a:xfrm>
            <a:off x="7408878" y="3165323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2840" name="Google Shape;2840;p46"/>
          <p:cNvSpPr txBox="1"/>
          <p:nvPr/>
        </p:nvSpPr>
        <p:spPr>
          <a:xfrm>
            <a:off x="7710598" y="3010996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(4, </a:t>
            </a:r>
            <a:r>
              <a:rPr lang="en" b="1">
                <a:solidFill>
                  <a:srgbClr val="0000FF"/>
                </a:solidFill>
              </a:rPr>
              <a:t>4</a:t>
            </a:r>
            <a:r>
              <a:rPr lang="en"/>
              <a:t>)</a:t>
            </a:r>
            <a:endParaRPr/>
          </a:p>
        </p:txBody>
      </p:sp>
      <p:sp>
        <p:nvSpPr>
          <p:cNvPr id="2841" name="Google Shape;2841;p46"/>
          <p:cNvSpPr txBox="1"/>
          <p:nvPr/>
        </p:nvSpPr>
        <p:spPr>
          <a:xfrm>
            <a:off x="2463695" y="1348907"/>
            <a:ext cx="6387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6.4</a:t>
            </a:r>
            <a:endParaRPr/>
          </a:p>
        </p:txBody>
      </p:sp>
      <p:sp>
        <p:nvSpPr>
          <p:cNvPr id="2842" name="Google Shape;2842;p46"/>
          <p:cNvSpPr txBox="1"/>
          <p:nvPr/>
        </p:nvSpPr>
        <p:spPr>
          <a:xfrm>
            <a:off x="3037970" y="2049531"/>
            <a:ext cx="6387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4.5</a:t>
            </a:r>
            <a:endParaRPr/>
          </a:p>
        </p:txBody>
      </p:sp>
      <p:sp>
        <p:nvSpPr>
          <p:cNvPr id="2843" name="Google Shape;2843;p46"/>
          <p:cNvSpPr txBox="1"/>
          <p:nvPr/>
        </p:nvSpPr>
        <p:spPr>
          <a:xfrm>
            <a:off x="1810020" y="2785493"/>
            <a:ext cx="6387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pic>
        <p:nvPicPr>
          <p:cNvPr id="2844" name="Google Shape;2844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1727" y="2114194"/>
            <a:ext cx="439051" cy="43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5" name="Google Shape;2845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527" y="2123945"/>
            <a:ext cx="439051" cy="43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6" name="Google Shape;2846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9875" y="1345125"/>
            <a:ext cx="439051" cy="43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7" name="Google Shape;2847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4452" y="3564769"/>
            <a:ext cx="439051" cy="43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8" name="Google Shape;2848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03501" y="3635962"/>
            <a:ext cx="255800" cy="25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9" name="Google Shape;2849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8802" y="2795119"/>
            <a:ext cx="439051" cy="43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0" name="Google Shape;2850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02389" y="2836450"/>
            <a:ext cx="255800" cy="25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1" name="Google Shape;2851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8977" y="2030694"/>
            <a:ext cx="439051" cy="43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2" name="Google Shape;2852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27564" y="2113462"/>
            <a:ext cx="255800" cy="25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3" name="Google Shape;2853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8700" y="1300300"/>
            <a:ext cx="439051" cy="43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4" name="Google Shape;2854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7577" y="525895"/>
            <a:ext cx="439051" cy="43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5" name="Google Shape;165;p11"/>
          <p:cNvCxnSpPr/>
          <p:nvPr/>
        </p:nvCxnSpPr>
        <p:spPr>
          <a:xfrm rot="10800000">
            <a:off x="397300" y="1873350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" name="Google Shape;166;p11"/>
          <p:cNvCxnSpPr/>
          <p:nvPr/>
        </p:nvCxnSpPr>
        <p:spPr>
          <a:xfrm rot="10800000">
            <a:off x="1741625" y="3332625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7" name="Google Shape;167;p11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K-d Nearest Demo</a:t>
            </a:r>
            <a:endParaRPr/>
          </a:p>
        </p:txBody>
      </p:sp>
      <p:sp>
        <p:nvSpPr>
          <p:cNvPr id="168" name="Google Shape;168;p11"/>
          <p:cNvSpPr txBox="1">
            <a:spLocks noGrp="1"/>
          </p:cNvSpPr>
          <p:nvPr>
            <p:ph type="body" idx="1"/>
          </p:nvPr>
        </p:nvSpPr>
        <p:spPr>
          <a:xfrm>
            <a:off x="3781400" y="474150"/>
            <a:ext cx="4910100" cy="12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have the k-d tree shown.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 want to find nearest((0, 7)).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Can visually see the answer is (1, 5). 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Let’s do a proper k-d tree traversal.</a:t>
            </a:r>
            <a:endParaRPr/>
          </a:p>
        </p:txBody>
      </p:sp>
      <p:cxnSp>
        <p:nvCxnSpPr>
          <p:cNvPr id="169" name="Google Shape;169;p11"/>
          <p:cNvCxnSpPr/>
          <p:nvPr/>
        </p:nvCxnSpPr>
        <p:spPr>
          <a:xfrm rot="10800000">
            <a:off x="1847100" y="820813"/>
            <a:ext cx="0" cy="692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" name="Google Shape;170;p11"/>
          <p:cNvCxnSpPr>
            <a:endCxn id="171" idx="0"/>
          </p:cNvCxnSpPr>
          <p:nvPr/>
        </p:nvCxnSpPr>
        <p:spPr>
          <a:xfrm flipH="1">
            <a:off x="960400" y="1369812"/>
            <a:ext cx="883500" cy="285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" name="Google Shape;172;p11"/>
          <p:cNvCxnSpPr/>
          <p:nvPr/>
        </p:nvCxnSpPr>
        <p:spPr>
          <a:xfrm>
            <a:off x="1843983" y="1369763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3" name="Google Shape;173;p11"/>
          <p:cNvSpPr txBox="1"/>
          <p:nvPr/>
        </p:nvSpPr>
        <p:spPr>
          <a:xfrm>
            <a:off x="950713" y="125838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174" name="Google Shape;174;p11"/>
          <p:cNvSpPr txBox="1"/>
          <p:nvPr/>
        </p:nvSpPr>
        <p:spPr>
          <a:xfrm>
            <a:off x="2189578" y="1303636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cxnSp>
        <p:nvCxnSpPr>
          <p:cNvPr id="175" name="Google Shape;175;p11"/>
          <p:cNvCxnSpPr/>
          <p:nvPr/>
        </p:nvCxnSpPr>
        <p:spPr>
          <a:xfrm rot="10800000">
            <a:off x="1810025" y="1883150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6" name="Google Shape;176;p11"/>
          <p:cNvCxnSpPr/>
          <p:nvPr/>
        </p:nvCxnSpPr>
        <p:spPr>
          <a:xfrm flipH="1">
            <a:off x="1854907" y="2089514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7" name="Google Shape;177;p11"/>
          <p:cNvCxnSpPr/>
          <p:nvPr/>
        </p:nvCxnSpPr>
        <p:spPr>
          <a:xfrm>
            <a:off x="2373607" y="2089514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8" name="Google Shape;178;p11"/>
          <p:cNvSpPr txBox="1"/>
          <p:nvPr/>
        </p:nvSpPr>
        <p:spPr>
          <a:xfrm>
            <a:off x="1856891" y="1988502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79" name="Google Shape;179;p11"/>
          <p:cNvSpPr txBox="1"/>
          <p:nvPr/>
        </p:nvSpPr>
        <p:spPr>
          <a:xfrm>
            <a:off x="2606402" y="1988615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cxnSp>
        <p:nvCxnSpPr>
          <p:cNvPr id="180" name="Google Shape;180;p11"/>
          <p:cNvCxnSpPr/>
          <p:nvPr/>
        </p:nvCxnSpPr>
        <p:spPr>
          <a:xfrm rot="10800000">
            <a:off x="2889148" y="2265237"/>
            <a:ext cx="0" cy="692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11"/>
          <p:cNvCxnSpPr/>
          <p:nvPr/>
        </p:nvCxnSpPr>
        <p:spPr>
          <a:xfrm flipH="1">
            <a:off x="2367331" y="2814187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" name="Google Shape;182;p11"/>
          <p:cNvCxnSpPr>
            <a:endCxn id="183" idx="0"/>
          </p:cNvCxnSpPr>
          <p:nvPr/>
        </p:nvCxnSpPr>
        <p:spPr>
          <a:xfrm>
            <a:off x="2896973" y="2814137"/>
            <a:ext cx="774600" cy="306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4" name="Google Shape;184;p11"/>
          <p:cNvSpPr txBox="1"/>
          <p:nvPr/>
        </p:nvSpPr>
        <p:spPr>
          <a:xfrm>
            <a:off x="2358968" y="2701000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185" name="Google Shape;185;p11"/>
          <p:cNvSpPr txBox="1"/>
          <p:nvPr/>
        </p:nvSpPr>
        <p:spPr>
          <a:xfrm>
            <a:off x="3262701" y="270098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186" name="Google Shape;186;p11"/>
          <p:cNvSpPr/>
          <p:nvPr/>
        </p:nvSpPr>
        <p:spPr>
          <a:xfrm>
            <a:off x="1951950" y="1655700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(4, </a:t>
            </a:r>
            <a:r>
              <a:rPr lang="en" b="1">
                <a:solidFill>
                  <a:srgbClr val="0000FF"/>
                </a:solidFill>
              </a:rPr>
              <a:t>2</a:t>
            </a:r>
            <a:r>
              <a:rPr lang="en"/>
              <a:t>)</a:t>
            </a:r>
            <a:endParaRPr/>
          </a:p>
        </p:txBody>
      </p:sp>
      <p:sp>
        <p:nvSpPr>
          <p:cNvPr id="187" name="Google Shape;187;p11"/>
          <p:cNvSpPr/>
          <p:nvPr/>
        </p:nvSpPr>
        <p:spPr>
          <a:xfrm>
            <a:off x="1421250" y="934475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(</a:t>
            </a:r>
            <a:r>
              <a:rPr lang="en" b="1">
                <a:solidFill>
                  <a:srgbClr val="FF0000"/>
                </a:solidFill>
              </a:rPr>
              <a:t>2</a:t>
            </a:r>
            <a:r>
              <a:rPr lang="en"/>
              <a:t>, 3)</a:t>
            </a:r>
            <a:endParaRPr/>
          </a:p>
        </p:txBody>
      </p:sp>
      <p:sp>
        <p:nvSpPr>
          <p:cNvPr id="188" name="Google Shape;188;p11"/>
          <p:cNvSpPr/>
          <p:nvPr/>
        </p:nvSpPr>
        <p:spPr>
          <a:xfrm>
            <a:off x="2501650" y="2374363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(</a:t>
            </a:r>
            <a:r>
              <a:rPr lang="en" b="1">
                <a:solidFill>
                  <a:srgbClr val="FF0000"/>
                </a:solidFill>
              </a:rPr>
              <a:t>4</a:t>
            </a:r>
            <a:r>
              <a:rPr lang="en"/>
              <a:t>, 5)</a:t>
            </a:r>
            <a:endParaRPr/>
          </a:p>
        </p:txBody>
      </p:sp>
      <p:sp>
        <p:nvSpPr>
          <p:cNvPr id="189" name="Google Shape;189;p11"/>
          <p:cNvSpPr/>
          <p:nvPr/>
        </p:nvSpPr>
        <p:spPr>
          <a:xfrm>
            <a:off x="1878875" y="3114987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 (3, </a:t>
            </a:r>
            <a:r>
              <a:rPr lang="en" b="1">
                <a:solidFill>
                  <a:srgbClr val="0000FF"/>
                </a:solidFill>
              </a:rPr>
              <a:t>3</a:t>
            </a:r>
            <a:r>
              <a:rPr lang="en"/>
              <a:t>)</a:t>
            </a:r>
            <a:endParaRPr/>
          </a:p>
        </p:txBody>
      </p:sp>
      <p:cxnSp>
        <p:nvCxnSpPr>
          <p:cNvPr id="190" name="Google Shape;190;p11"/>
          <p:cNvCxnSpPr/>
          <p:nvPr/>
        </p:nvCxnSpPr>
        <p:spPr>
          <a:xfrm flipH="1">
            <a:off x="1759205" y="3551940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" name="Google Shape;191;p11"/>
          <p:cNvCxnSpPr/>
          <p:nvPr/>
        </p:nvCxnSpPr>
        <p:spPr>
          <a:xfrm>
            <a:off x="2277905" y="3551940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2" name="Google Shape;192;p11"/>
          <p:cNvSpPr txBox="1"/>
          <p:nvPr/>
        </p:nvSpPr>
        <p:spPr>
          <a:xfrm>
            <a:off x="1761189" y="345092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93" name="Google Shape;193;p11"/>
          <p:cNvSpPr txBox="1"/>
          <p:nvPr/>
        </p:nvSpPr>
        <p:spPr>
          <a:xfrm>
            <a:off x="2510700" y="345104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sp>
        <p:nvSpPr>
          <p:cNvPr id="171" name="Google Shape;171;p11"/>
          <p:cNvSpPr/>
          <p:nvPr/>
        </p:nvSpPr>
        <p:spPr>
          <a:xfrm>
            <a:off x="534550" y="1655712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(1, </a:t>
            </a:r>
            <a:r>
              <a:rPr lang="en" b="1">
                <a:solidFill>
                  <a:srgbClr val="0000FF"/>
                </a:solidFill>
              </a:rPr>
              <a:t>5</a:t>
            </a:r>
            <a:r>
              <a:rPr lang="en"/>
              <a:t>)</a:t>
            </a:r>
            <a:endParaRPr/>
          </a:p>
        </p:txBody>
      </p:sp>
      <p:cxnSp>
        <p:nvCxnSpPr>
          <p:cNvPr id="194" name="Google Shape;194;p11"/>
          <p:cNvCxnSpPr/>
          <p:nvPr/>
        </p:nvCxnSpPr>
        <p:spPr>
          <a:xfrm flipH="1">
            <a:off x="434357" y="2106063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5" name="Google Shape;195;p11"/>
          <p:cNvCxnSpPr/>
          <p:nvPr/>
        </p:nvCxnSpPr>
        <p:spPr>
          <a:xfrm>
            <a:off x="953057" y="2106063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6" name="Google Shape;196;p11"/>
          <p:cNvSpPr txBox="1"/>
          <p:nvPr/>
        </p:nvSpPr>
        <p:spPr>
          <a:xfrm>
            <a:off x="436341" y="200505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97" name="Google Shape;197;p11"/>
          <p:cNvSpPr txBox="1"/>
          <p:nvPr/>
        </p:nvSpPr>
        <p:spPr>
          <a:xfrm>
            <a:off x="1185852" y="2005164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cxnSp>
        <p:nvCxnSpPr>
          <p:cNvPr id="198" name="Google Shape;198;p11"/>
          <p:cNvCxnSpPr/>
          <p:nvPr/>
        </p:nvCxnSpPr>
        <p:spPr>
          <a:xfrm rot="10800000">
            <a:off x="3108473" y="3338675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3" name="Google Shape;183;p11"/>
          <p:cNvSpPr/>
          <p:nvPr/>
        </p:nvSpPr>
        <p:spPr>
          <a:xfrm>
            <a:off x="3245723" y="3121037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 (4, </a:t>
            </a:r>
            <a:r>
              <a:rPr lang="en" b="1">
                <a:solidFill>
                  <a:srgbClr val="0000FF"/>
                </a:solidFill>
              </a:rPr>
              <a:t>4</a:t>
            </a:r>
            <a:r>
              <a:rPr lang="en"/>
              <a:t>)</a:t>
            </a:r>
            <a:endParaRPr/>
          </a:p>
        </p:txBody>
      </p:sp>
      <p:cxnSp>
        <p:nvCxnSpPr>
          <p:cNvPr id="199" name="Google Shape;199;p11"/>
          <p:cNvCxnSpPr/>
          <p:nvPr/>
        </p:nvCxnSpPr>
        <p:spPr>
          <a:xfrm flipH="1">
            <a:off x="3126053" y="3557990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200;p11"/>
          <p:cNvCxnSpPr/>
          <p:nvPr/>
        </p:nvCxnSpPr>
        <p:spPr>
          <a:xfrm>
            <a:off x="3644753" y="3557990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1" name="Google Shape;201;p11"/>
          <p:cNvSpPr txBox="1"/>
          <p:nvPr/>
        </p:nvSpPr>
        <p:spPr>
          <a:xfrm>
            <a:off x="3128038" y="345697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202" name="Google Shape;202;p11"/>
          <p:cNvSpPr txBox="1"/>
          <p:nvPr/>
        </p:nvSpPr>
        <p:spPr>
          <a:xfrm>
            <a:off x="3877548" y="345709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sp>
        <p:nvSpPr>
          <p:cNvPr id="203" name="Google Shape;203;p11"/>
          <p:cNvSpPr txBox="1">
            <a:spLocks noGrp="1"/>
          </p:cNvSpPr>
          <p:nvPr>
            <p:ph type="body" idx="1"/>
          </p:nvPr>
        </p:nvSpPr>
        <p:spPr>
          <a:xfrm>
            <a:off x="243000" y="3655400"/>
            <a:ext cx="8443800" cy="12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nearest(A, (0, 7))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dist(A) is sqrt(4+16) = 4.5.</a:t>
            </a:r>
            <a:endParaRPr/>
          </a:p>
        </p:txBody>
      </p:sp>
      <p:sp>
        <p:nvSpPr>
          <p:cNvPr id="204" name="Google Shape;204;p11"/>
          <p:cNvSpPr txBox="1"/>
          <p:nvPr/>
        </p:nvSpPr>
        <p:spPr>
          <a:xfrm>
            <a:off x="1878875" y="624002"/>
            <a:ext cx="6387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4.5</a:t>
            </a:r>
            <a:endParaRPr/>
          </a:p>
        </p:txBody>
      </p:sp>
      <p:sp>
        <p:nvSpPr>
          <p:cNvPr id="205" name="Google Shape;205;p11"/>
          <p:cNvSpPr txBox="1"/>
          <p:nvPr/>
        </p:nvSpPr>
        <p:spPr>
          <a:xfrm>
            <a:off x="63375" y="2925225"/>
            <a:ext cx="1223700" cy="6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best: A, 4.5</a:t>
            </a:r>
            <a:endParaRPr/>
          </a:p>
        </p:txBody>
      </p:sp>
      <p:sp>
        <p:nvSpPr>
          <p:cNvPr id="206" name="Google Shape;206;p11"/>
          <p:cNvSpPr/>
          <p:nvPr/>
        </p:nvSpPr>
        <p:spPr>
          <a:xfrm>
            <a:off x="5386400" y="2007400"/>
            <a:ext cx="3629100" cy="28947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7" name="Google Shape;207;p11"/>
          <p:cNvCxnSpPr/>
          <p:nvPr/>
        </p:nvCxnSpPr>
        <p:spPr>
          <a:xfrm rot="10800000">
            <a:off x="7588925" y="3334849"/>
            <a:ext cx="13281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08" name="Google Shape;208;p11"/>
          <p:cNvCxnSpPr/>
          <p:nvPr/>
        </p:nvCxnSpPr>
        <p:spPr>
          <a:xfrm>
            <a:off x="5475025" y="2861950"/>
            <a:ext cx="10521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09" name="Google Shape;209;p11"/>
          <p:cNvCxnSpPr/>
          <p:nvPr/>
        </p:nvCxnSpPr>
        <p:spPr>
          <a:xfrm rot="10800000">
            <a:off x="6495250" y="3819800"/>
            <a:ext cx="10908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0" name="Google Shape;210;p11"/>
          <p:cNvCxnSpPr/>
          <p:nvPr/>
        </p:nvCxnSpPr>
        <p:spPr>
          <a:xfrm>
            <a:off x="6527000" y="2081225"/>
            <a:ext cx="0" cy="27699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11" name="Google Shape;211;p11"/>
          <p:cNvSpPr/>
          <p:nvPr/>
        </p:nvSpPr>
        <p:spPr>
          <a:xfrm>
            <a:off x="6345706" y="3635856"/>
            <a:ext cx="348300" cy="348300"/>
          </a:xfrm>
          <a:prstGeom prst="rect">
            <a:avLst/>
          </a:prstGeom>
          <a:solidFill>
            <a:srgbClr val="CCCCCC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212" name="Google Shape;212;p11"/>
          <p:cNvSpPr txBox="1"/>
          <p:nvPr/>
        </p:nvSpPr>
        <p:spPr>
          <a:xfrm>
            <a:off x="6552825" y="3906501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 b="1">
                <a:solidFill>
                  <a:srgbClr val="FF0000"/>
                </a:solidFill>
              </a:rPr>
              <a:t>2</a:t>
            </a:r>
            <a:r>
              <a:rPr lang="en"/>
              <a:t>, 3)</a:t>
            </a:r>
            <a:endParaRPr/>
          </a:p>
        </p:txBody>
      </p:sp>
      <p:cxnSp>
        <p:nvCxnSpPr>
          <p:cNvPr id="213" name="Google Shape;213;p11"/>
          <p:cNvCxnSpPr/>
          <p:nvPr/>
        </p:nvCxnSpPr>
        <p:spPr>
          <a:xfrm rot="10800000">
            <a:off x="6532850" y="4275800"/>
            <a:ext cx="24183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14" name="Google Shape;214;p11"/>
          <p:cNvSpPr/>
          <p:nvPr/>
        </p:nvSpPr>
        <p:spPr>
          <a:xfrm>
            <a:off x="7409781" y="4104656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215" name="Google Shape;215;p11"/>
          <p:cNvSpPr txBox="1"/>
          <p:nvPr/>
        </p:nvSpPr>
        <p:spPr>
          <a:xfrm>
            <a:off x="7598700" y="4395301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(4, </a:t>
            </a:r>
            <a:r>
              <a:rPr lang="en" b="1">
                <a:solidFill>
                  <a:srgbClr val="0000FF"/>
                </a:solidFill>
              </a:rPr>
              <a:t>2</a:t>
            </a:r>
            <a:r>
              <a:rPr lang="en"/>
              <a:t>)</a:t>
            </a:r>
            <a:endParaRPr/>
          </a:p>
        </p:txBody>
      </p:sp>
      <p:sp>
        <p:nvSpPr>
          <p:cNvPr id="216" name="Google Shape;216;p11"/>
          <p:cNvSpPr txBox="1"/>
          <p:nvPr/>
        </p:nvSpPr>
        <p:spPr>
          <a:xfrm>
            <a:off x="7564573" y="2282824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 b="1">
                <a:solidFill>
                  <a:srgbClr val="FF0000"/>
                </a:solidFill>
              </a:rPr>
              <a:t>4</a:t>
            </a:r>
            <a:r>
              <a:rPr lang="en"/>
              <a:t>, 5)</a:t>
            </a:r>
            <a:endParaRPr/>
          </a:p>
        </p:txBody>
      </p:sp>
      <p:cxnSp>
        <p:nvCxnSpPr>
          <p:cNvPr id="217" name="Google Shape;217;p11"/>
          <p:cNvCxnSpPr>
            <a:endCxn id="214" idx="0"/>
          </p:cNvCxnSpPr>
          <p:nvPr/>
        </p:nvCxnSpPr>
        <p:spPr>
          <a:xfrm>
            <a:off x="7583931" y="2125556"/>
            <a:ext cx="0" cy="19791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18" name="Google Shape;218;p11"/>
          <p:cNvSpPr/>
          <p:nvPr/>
        </p:nvSpPr>
        <p:spPr>
          <a:xfrm>
            <a:off x="7409781" y="2695656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219" name="Google Shape;219;p11"/>
          <p:cNvSpPr/>
          <p:nvPr/>
        </p:nvSpPr>
        <p:spPr>
          <a:xfrm>
            <a:off x="6881320" y="3634990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220" name="Google Shape;220;p11"/>
          <p:cNvSpPr txBox="1"/>
          <p:nvPr/>
        </p:nvSpPr>
        <p:spPr>
          <a:xfrm>
            <a:off x="6881325" y="3305375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(3, </a:t>
            </a:r>
            <a:r>
              <a:rPr lang="en" b="1">
                <a:solidFill>
                  <a:srgbClr val="0000FF"/>
                </a:solidFill>
              </a:rPr>
              <a:t>3</a:t>
            </a:r>
            <a:r>
              <a:rPr lang="en"/>
              <a:t>)</a:t>
            </a:r>
            <a:endParaRPr/>
          </a:p>
        </p:txBody>
      </p:sp>
      <p:sp>
        <p:nvSpPr>
          <p:cNvPr id="221" name="Google Shape;221;p11"/>
          <p:cNvSpPr/>
          <p:nvPr/>
        </p:nvSpPr>
        <p:spPr>
          <a:xfrm>
            <a:off x="5827720" y="2695657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222" name="Google Shape;222;p11"/>
          <p:cNvSpPr txBox="1"/>
          <p:nvPr/>
        </p:nvSpPr>
        <p:spPr>
          <a:xfrm>
            <a:off x="5398825" y="2336850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(1, </a:t>
            </a:r>
            <a:r>
              <a:rPr lang="en" b="1">
                <a:solidFill>
                  <a:srgbClr val="0000FF"/>
                </a:solidFill>
              </a:rPr>
              <a:t>5</a:t>
            </a:r>
            <a:r>
              <a:rPr lang="en"/>
              <a:t>)</a:t>
            </a:r>
            <a:endParaRPr/>
          </a:p>
        </p:txBody>
      </p:sp>
      <p:sp>
        <p:nvSpPr>
          <p:cNvPr id="223" name="Google Shape;223;p11"/>
          <p:cNvSpPr/>
          <p:nvPr/>
        </p:nvSpPr>
        <p:spPr>
          <a:xfrm>
            <a:off x="7408878" y="3165323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224" name="Google Shape;224;p11"/>
          <p:cNvSpPr txBox="1"/>
          <p:nvPr/>
        </p:nvSpPr>
        <p:spPr>
          <a:xfrm>
            <a:off x="7710598" y="3010996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(4, </a:t>
            </a:r>
            <a:r>
              <a:rPr lang="en" b="1">
                <a:solidFill>
                  <a:srgbClr val="0000FF"/>
                </a:solidFill>
              </a:rPr>
              <a:t>4</a:t>
            </a:r>
            <a:r>
              <a:rPr lang="en"/>
              <a:t>)</a:t>
            </a:r>
            <a:endParaRPr/>
          </a:p>
        </p:txBody>
      </p:sp>
      <p:pic>
        <p:nvPicPr>
          <p:cNvPr id="225" name="Google Shape;225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4470" y="2063976"/>
            <a:ext cx="131651" cy="131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6" name="Google Shape;226;p11"/>
          <p:cNvCxnSpPr>
            <a:endCxn id="225" idx="2"/>
          </p:cNvCxnSpPr>
          <p:nvPr/>
        </p:nvCxnSpPr>
        <p:spPr>
          <a:xfrm rot="10800000" flipH="1">
            <a:off x="5070495" y="2195627"/>
            <a:ext cx="559800" cy="22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7" name="Google Shape;227;p11"/>
          <p:cNvSpPr txBox="1"/>
          <p:nvPr/>
        </p:nvSpPr>
        <p:spPr>
          <a:xfrm>
            <a:off x="4496875" y="2275525"/>
            <a:ext cx="7215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(0, 7)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2" name="Google Shape;232;p12"/>
          <p:cNvCxnSpPr/>
          <p:nvPr/>
        </p:nvCxnSpPr>
        <p:spPr>
          <a:xfrm rot="10800000">
            <a:off x="397300" y="1873350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3" name="Google Shape;233;p12"/>
          <p:cNvCxnSpPr/>
          <p:nvPr/>
        </p:nvCxnSpPr>
        <p:spPr>
          <a:xfrm rot="10800000">
            <a:off x="1741625" y="3332625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4" name="Google Shape;234;p12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K-d Nearest Demo</a:t>
            </a:r>
            <a:endParaRPr/>
          </a:p>
        </p:txBody>
      </p:sp>
      <p:sp>
        <p:nvSpPr>
          <p:cNvPr id="235" name="Google Shape;235;p12"/>
          <p:cNvSpPr txBox="1">
            <a:spLocks noGrp="1"/>
          </p:cNvSpPr>
          <p:nvPr>
            <p:ph type="body" idx="1"/>
          </p:nvPr>
        </p:nvSpPr>
        <p:spPr>
          <a:xfrm>
            <a:off x="3781400" y="474150"/>
            <a:ext cx="4910100" cy="12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have the k-d tree shown.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 want to find nearest((0, 7)).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Can visually see the answer is (1, 5). 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Let’s do a proper k-d tree traversal.</a:t>
            </a:r>
            <a:endParaRPr/>
          </a:p>
        </p:txBody>
      </p:sp>
      <p:cxnSp>
        <p:nvCxnSpPr>
          <p:cNvPr id="236" name="Google Shape;236;p12"/>
          <p:cNvCxnSpPr/>
          <p:nvPr/>
        </p:nvCxnSpPr>
        <p:spPr>
          <a:xfrm rot="10800000">
            <a:off x="1847100" y="820813"/>
            <a:ext cx="0" cy="692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7" name="Google Shape;237;p12"/>
          <p:cNvCxnSpPr>
            <a:endCxn id="238" idx="0"/>
          </p:cNvCxnSpPr>
          <p:nvPr/>
        </p:nvCxnSpPr>
        <p:spPr>
          <a:xfrm flipH="1">
            <a:off x="960400" y="1369812"/>
            <a:ext cx="883500" cy="285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12"/>
          <p:cNvCxnSpPr/>
          <p:nvPr/>
        </p:nvCxnSpPr>
        <p:spPr>
          <a:xfrm>
            <a:off x="1843983" y="1369763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0" name="Google Shape;240;p12"/>
          <p:cNvSpPr txBox="1"/>
          <p:nvPr/>
        </p:nvSpPr>
        <p:spPr>
          <a:xfrm>
            <a:off x="950713" y="125838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241" name="Google Shape;241;p12"/>
          <p:cNvSpPr txBox="1"/>
          <p:nvPr/>
        </p:nvSpPr>
        <p:spPr>
          <a:xfrm>
            <a:off x="2189578" y="1303636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cxnSp>
        <p:nvCxnSpPr>
          <p:cNvPr id="242" name="Google Shape;242;p12"/>
          <p:cNvCxnSpPr/>
          <p:nvPr/>
        </p:nvCxnSpPr>
        <p:spPr>
          <a:xfrm rot="10800000">
            <a:off x="1810025" y="1883150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3" name="Google Shape;243;p12"/>
          <p:cNvCxnSpPr/>
          <p:nvPr/>
        </p:nvCxnSpPr>
        <p:spPr>
          <a:xfrm flipH="1">
            <a:off x="1854907" y="2089514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4" name="Google Shape;244;p12"/>
          <p:cNvCxnSpPr/>
          <p:nvPr/>
        </p:nvCxnSpPr>
        <p:spPr>
          <a:xfrm>
            <a:off x="2373607" y="2089514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5" name="Google Shape;245;p12"/>
          <p:cNvSpPr txBox="1"/>
          <p:nvPr/>
        </p:nvSpPr>
        <p:spPr>
          <a:xfrm>
            <a:off x="1856891" y="1988502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246" name="Google Shape;246;p12"/>
          <p:cNvSpPr txBox="1"/>
          <p:nvPr/>
        </p:nvSpPr>
        <p:spPr>
          <a:xfrm>
            <a:off x="2606402" y="1988615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cxnSp>
        <p:nvCxnSpPr>
          <p:cNvPr id="247" name="Google Shape;247;p12"/>
          <p:cNvCxnSpPr/>
          <p:nvPr/>
        </p:nvCxnSpPr>
        <p:spPr>
          <a:xfrm rot="10800000">
            <a:off x="2889148" y="2265237"/>
            <a:ext cx="0" cy="692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8" name="Google Shape;248;p12"/>
          <p:cNvCxnSpPr/>
          <p:nvPr/>
        </p:nvCxnSpPr>
        <p:spPr>
          <a:xfrm flipH="1">
            <a:off x="2367331" y="2814187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" name="Google Shape;249;p12"/>
          <p:cNvCxnSpPr>
            <a:endCxn id="250" idx="0"/>
          </p:cNvCxnSpPr>
          <p:nvPr/>
        </p:nvCxnSpPr>
        <p:spPr>
          <a:xfrm>
            <a:off x="2896973" y="2814137"/>
            <a:ext cx="774600" cy="306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1" name="Google Shape;251;p12"/>
          <p:cNvSpPr txBox="1"/>
          <p:nvPr/>
        </p:nvSpPr>
        <p:spPr>
          <a:xfrm>
            <a:off x="2358968" y="2701000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252" name="Google Shape;252;p12"/>
          <p:cNvSpPr txBox="1"/>
          <p:nvPr/>
        </p:nvSpPr>
        <p:spPr>
          <a:xfrm>
            <a:off x="3262701" y="270098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253" name="Google Shape;253;p12"/>
          <p:cNvSpPr/>
          <p:nvPr/>
        </p:nvSpPr>
        <p:spPr>
          <a:xfrm>
            <a:off x="1951950" y="1655700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(4, </a:t>
            </a:r>
            <a:r>
              <a:rPr lang="en" b="1">
                <a:solidFill>
                  <a:srgbClr val="0000FF"/>
                </a:solidFill>
              </a:rPr>
              <a:t>2</a:t>
            </a:r>
            <a:r>
              <a:rPr lang="en"/>
              <a:t>)</a:t>
            </a:r>
            <a:endParaRPr/>
          </a:p>
        </p:txBody>
      </p:sp>
      <p:sp>
        <p:nvSpPr>
          <p:cNvPr id="254" name="Google Shape;254;p12"/>
          <p:cNvSpPr/>
          <p:nvPr/>
        </p:nvSpPr>
        <p:spPr>
          <a:xfrm>
            <a:off x="1421250" y="934475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(</a:t>
            </a:r>
            <a:r>
              <a:rPr lang="en" b="1">
                <a:solidFill>
                  <a:srgbClr val="FF0000"/>
                </a:solidFill>
              </a:rPr>
              <a:t>2</a:t>
            </a:r>
            <a:r>
              <a:rPr lang="en"/>
              <a:t>, 3)</a:t>
            </a:r>
            <a:endParaRPr/>
          </a:p>
        </p:txBody>
      </p:sp>
      <p:sp>
        <p:nvSpPr>
          <p:cNvPr id="255" name="Google Shape;255;p12"/>
          <p:cNvSpPr/>
          <p:nvPr/>
        </p:nvSpPr>
        <p:spPr>
          <a:xfrm>
            <a:off x="2501650" y="2374363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(</a:t>
            </a:r>
            <a:r>
              <a:rPr lang="en" b="1">
                <a:solidFill>
                  <a:srgbClr val="FF0000"/>
                </a:solidFill>
              </a:rPr>
              <a:t>4</a:t>
            </a:r>
            <a:r>
              <a:rPr lang="en"/>
              <a:t>, 5)</a:t>
            </a:r>
            <a:endParaRPr/>
          </a:p>
        </p:txBody>
      </p:sp>
      <p:sp>
        <p:nvSpPr>
          <p:cNvPr id="256" name="Google Shape;256;p12"/>
          <p:cNvSpPr/>
          <p:nvPr/>
        </p:nvSpPr>
        <p:spPr>
          <a:xfrm>
            <a:off x="1878875" y="3114987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 (3, </a:t>
            </a:r>
            <a:r>
              <a:rPr lang="en" b="1">
                <a:solidFill>
                  <a:srgbClr val="0000FF"/>
                </a:solidFill>
              </a:rPr>
              <a:t>3</a:t>
            </a:r>
            <a:r>
              <a:rPr lang="en"/>
              <a:t>)</a:t>
            </a:r>
            <a:endParaRPr/>
          </a:p>
        </p:txBody>
      </p:sp>
      <p:cxnSp>
        <p:nvCxnSpPr>
          <p:cNvPr id="257" name="Google Shape;257;p12"/>
          <p:cNvCxnSpPr/>
          <p:nvPr/>
        </p:nvCxnSpPr>
        <p:spPr>
          <a:xfrm flipH="1">
            <a:off x="1759205" y="3551940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8" name="Google Shape;258;p12"/>
          <p:cNvCxnSpPr/>
          <p:nvPr/>
        </p:nvCxnSpPr>
        <p:spPr>
          <a:xfrm>
            <a:off x="2277905" y="3551940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9" name="Google Shape;259;p12"/>
          <p:cNvSpPr txBox="1"/>
          <p:nvPr/>
        </p:nvSpPr>
        <p:spPr>
          <a:xfrm>
            <a:off x="1761189" y="345092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260" name="Google Shape;260;p12"/>
          <p:cNvSpPr txBox="1"/>
          <p:nvPr/>
        </p:nvSpPr>
        <p:spPr>
          <a:xfrm>
            <a:off x="2510700" y="345104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sp>
        <p:nvSpPr>
          <p:cNvPr id="238" name="Google Shape;238;p12"/>
          <p:cNvSpPr/>
          <p:nvPr/>
        </p:nvSpPr>
        <p:spPr>
          <a:xfrm>
            <a:off x="534550" y="1655712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(1, </a:t>
            </a:r>
            <a:r>
              <a:rPr lang="en" b="1">
                <a:solidFill>
                  <a:srgbClr val="0000FF"/>
                </a:solidFill>
              </a:rPr>
              <a:t>5</a:t>
            </a:r>
            <a:r>
              <a:rPr lang="en"/>
              <a:t>)</a:t>
            </a:r>
            <a:endParaRPr/>
          </a:p>
        </p:txBody>
      </p:sp>
      <p:cxnSp>
        <p:nvCxnSpPr>
          <p:cNvPr id="261" name="Google Shape;261;p12"/>
          <p:cNvCxnSpPr/>
          <p:nvPr/>
        </p:nvCxnSpPr>
        <p:spPr>
          <a:xfrm flipH="1">
            <a:off x="434357" y="2106063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2" name="Google Shape;262;p12"/>
          <p:cNvCxnSpPr/>
          <p:nvPr/>
        </p:nvCxnSpPr>
        <p:spPr>
          <a:xfrm>
            <a:off x="953057" y="2106063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3" name="Google Shape;263;p12"/>
          <p:cNvSpPr txBox="1"/>
          <p:nvPr/>
        </p:nvSpPr>
        <p:spPr>
          <a:xfrm>
            <a:off x="436341" y="200505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264" name="Google Shape;264;p12"/>
          <p:cNvSpPr txBox="1"/>
          <p:nvPr/>
        </p:nvSpPr>
        <p:spPr>
          <a:xfrm>
            <a:off x="1185852" y="2005164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cxnSp>
        <p:nvCxnSpPr>
          <p:cNvPr id="265" name="Google Shape;265;p12"/>
          <p:cNvCxnSpPr/>
          <p:nvPr/>
        </p:nvCxnSpPr>
        <p:spPr>
          <a:xfrm rot="10800000">
            <a:off x="3108473" y="3338675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0" name="Google Shape;250;p12"/>
          <p:cNvSpPr/>
          <p:nvPr/>
        </p:nvSpPr>
        <p:spPr>
          <a:xfrm>
            <a:off x="3245723" y="3121037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 (4, </a:t>
            </a:r>
            <a:r>
              <a:rPr lang="en" b="1">
                <a:solidFill>
                  <a:srgbClr val="0000FF"/>
                </a:solidFill>
              </a:rPr>
              <a:t>4</a:t>
            </a:r>
            <a:r>
              <a:rPr lang="en"/>
              <a:t>)</a:t>
            </a:r>
            <a:endParaRPr/>
          </a:p>
        </p:txBody>
      </p:sp>
      <p:cxnSp>
        <p:nvCxnSpPr>
          <p:cNvPr id="266" name="Google Shape;266;p12"/>
          <p:cNvCxnSpPr/>
          <p:nvPr/>
        </p:nvCxnSpPr>
        <p:spPr>
          <a:xfrm flipH="1">
            <a:off x="3126053" y="3557990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" name="Google Shape;267;p12"/>
          <p:cNvCxnSpPr/>
          <p:nvPr/>
        </p:nvCxnSpPr>
        <p:spPr>
          <a:xfrm>
            <a:off x="3644753" y="3557990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8" name="Google Shape;268;p12"/>
          <p:cNvSpPr txBox="1"/>
          <p:nvPr/>
        </p:nvSpPr>
        <p:spPr>
          <a:xfrm>
            <a:off x="3128038" y="345697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269" name="Google Shape;269;p12"/>
          <p:cNvSpPr txBox="1"/>
          <p:nvPr/>
        </p:nvSpPr>
        <p:spPr>
          <a:xfrm>
            <a:off x="3877548" y="345709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sp>
        <p:nvSpPr>
          <p:cNvPr id="270" name="Google Shape;270;p12"/>
          <p:cNvSpPr txBox="1">
            <a:spLocks noGrp="1"/>
          </p:cNvSpPr>
          <p:nvPr>
            <p:ph type="body" idx="1"/>
          </p:nvPr>
        </p:nvSpPr>
        <p:spPr>
          <a:xfrm>
            <a:off x="243000" y="3655400"/>
            <a:ext cx="8443800" cy="12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nearest(A, (0, 7))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dist(A) is sqrt(4+16) = 4.5.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Need to consider children. Which first?</a:t>
            </a:r>
            <a:endParaRPr/>
          </a:p>
        </p:txBody>
      </p:sp>
      <p:sp>
        <p:nvSpPr>
          <p:cNvPr id="271" name="Google Shape;271;p12"/>
          <p:cNvSpPr txBox="1"/>
          <p:nvPr/>
        </p:nvSpPr>
        <p:spPr>
          <a:xfrm>
            <a:off x="1878875" y="624002"/>
            <a:ext cx="6387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4.5</a:t>
            </a:r>
            <a:endParaRPr/>
          </a:p>
        </p:txBody>
      </p:sp>
      <p:sp>
        <p:nvSpPr>
          <p:cNvPr id="272" name="Google Shape;272;p12"/>
          <p:cNvSpPr txBox="1"/>
          <p:nvPr/>
        </p:nvSpPr>
        <p:spPr>
          <a:xfrm>
            <a:off x="63375" y="2925225"/>
            <a:ext cx="1223700" cy="6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best: A, 4.5</a:t>
            </a:r>
            <a:endParaRPr/>
          </a:p>
        </p:txBody>
      </p:sp>
      <p:sp>
        <p:nvSpPr>
          <p:cNvPr id="273" name="Google Shape;273;p12"/>
          <p:cNvSpPr/>
          <p:nvPr/>
        </p:nvSpPr>
        <p:spPr>
          <a:xfrm>
            <a:off x="5386400" y="2007400"/>
            <a:ext cx="3629100" cy="28947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4" name="Google Shape;274;p12"/>
          <p:cNvCxnSpPr/>
          <p:nvPr/>
        </p:nvCxnSpPr>
        <p:spPr>
          <a:xfrm rot="10800000">
            <a:off x="7588925" y="3334849"/>
            <a:ext cx="13281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75" name="Google Shape;275;p12"/>
          <p:cNvCxnSpPr/>
          <p:nvPr/>
        </p:nvCxnSpPr>
        <p:spPr>
          <a:xfrm>
            <a:off x="5475025" y="2861950"/>
            <a:ext cx="10521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76" name="Google Shape;276;p12"/>
          <p:cNvCxnSpPr/>
          <p:nvPr/>
        </p:nvCxnSpPr>
        <p:spPr>
          <a:xfrm rot="10800000">
            <a:off x="6495250" y="3819800"/>
            <a:ext cx="10908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7" name="Google Shape;277;p12"/>
          <p:cNvCxnSpPr/>
          <p:nvPr/>
        </p:nvCxnSpPr>
        <p:spPr>
          <a:xfrm>
            <a:off x="6527000" y="2081225"/>
            <a:ext cx="0" cy="27699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78" name="Google Shape;278;p12"/>
          <p:cNvSpPr/>
          <p:nvPr/>
        </p:nvSpPr>
        <p:spPr>
          <a:xfrm>
            <a:off x="6345706" y="3635856"/>
            <a:ext cx="348300" cy="348300"/>
          </a:xfrm>
          <a:prstGeom prst="rect">
            <a:avLst/>
          </a:prstGeom>
          <a:solidFill>
            <a:srgbClr val="CCCCCC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279" name="Google Shape;279;p12"/>
          <p:cNvSpPr txBox="1"/>
          <p:nvPr/>
        </p:nvSpPr>
        <p:spPr>
          <a:xfrm>
            <a:off x="6552825" y="3906501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 b="1">
                <a:solidFill>
                  <a:srgbClr val="FF0000"/>
                </a:solidFill>
              </a:rPr>
              <a:t>2</a:t>
            </a:r>
            <a:r>
              <a:rPr lang="en"/>
              <a:t>, 3)</a:t>
            </a:r>
            <a:endParaRPr/>
          </a:p>
        </p:txBody>
      </p:sp>
      <p:cxnSp>
        <p:nvCxnSpPr>
          <p:cNvPr id="280" name="Google Shape;280;p12"/>
          <p:cNvCxnSpPr/>
          <p:nvPr/>
        </p:nvCxnSpPr>
        <p:spPr>
          <a:xfrm rot="10800000">
            <a:off x="6532850" y="4275800"/>
            <a:ext cx="24183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81" name="Google Shape;281;p12"/>
          <p:cNvSpPr/>
          <p:nvPr/>
        </p:nvSpPr>
        <p:spPr>
          <a:xfrm>
            <a:off x="7409781" y="4104656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282" name="Google Shape;282;p12"/>
          <p:cNvSpPr txBox="1"/>
          <p:nvPr/>
        </p:nvSpPr>
        <p:spPr>
          <a:xfrm>
            <a:off x="7598700" y="4395301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(4, </a:t>
            </a:r>
            <a:r>
              <a:rPr lang="en" b="1">
                <a:solidFill>
                  <a:srgbClr val="0000FF"/>
                </a:solidFill>
              </a:rPr>
              <a:t>2</a:t>
            </a:r>
            <a:r>
              <a:rPr lang="en"/>
              <a:t>)</a:t>
            </a:r>
            <a:endParaRPr/>
          </a:p>
        </p:txBody>
      </p:sp>
      <p:sp>
        <p:nvSpPr>
          <p:cNvPr id="283" name="Google Shape;283;p12"/>
          <p:cNvSpPr txBox="1"/>
          <p:nvPr/>
        </p:nvSpPr>
        <p:spPr>
          <a:xfrm>
            <a:off x="7564573" y="2282824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 b="1">
                <a:solidFill>
                  <a:srgbClr val="FF0000"/>
                </a:solidFill>
              </a:rPr>
              <a:t>4</a:t>
            </a:r>
            <a:r>
              <a:rPr lang="en"/>
              <a:t>, 5)</a:t>
            </a:r>
            <a:endParaRPr/>
          </a:p>
        </p:txBody>
      </p:sp>
      <p:cxnSp>
        <p:nvCxnSpPr>
          <p:cNvPr id="284" name="Google Shape;284;p12"/>
          <p:cNvCxnSpPr>
            <a:endCxn id="281" idx="0"/>
          </p:cNvCxnSpPr>
          <p:nvPr/>
        </p:nvCxnSpPr>
        <p:spPr>
          <a:xfrm>
            <a:off x="7583931" y="2125556"/>
            <a:ext cx="0" cy="19791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85" name="Google Shape;285;p12"/>
          <p:cNvSpPr/>
          <p:nvPr/>
        </p:nvSpPr>
        <p:spPr>
          <a:xfrm>
            <a:off x="7409781" y="2695656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286" name="Google Shape;286;p12"/>
          <p:cNvSpPr/>
          <p:nvPr/>
        </p:nvSpPr>
        <p:spPr>
          <a:xfrm>
            <a:off x="6881320" y="3634990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287" name="Google Shape;287;p12"/>
          <p:cNvSpPr txBox="1"/>
          <p:nvPr/>
        </p:nvSpPr>
        <p:spPr>
          <a:xfrm>
            <a:off x="6881325" y="3305375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(3, </a:t>
            </a:r>
            <a:r>
              <a:rPr lang="en" b="1">
                <a:solidFill>
                  <a:srgbClr val="0000FF"/>
                </a:solidFill>
              </a:rPr>
              <a:t>3</a:t>
            </a:r>
            <a:r>
              <a:rPr lang="en"/>
              <a:t>)</a:t>
            </a:r>
            <a:endParaRPr/>
          </a:p>
        </p:txBody>
      </p:sp>
      <p:sp>
        <p:nvSpPr>
          <p:cNvPr id="288" name="Google Shape;288;p12"/>
          <p:cNvSpPr/>
          <p:nvPr/>
        </p:nvSpPr>
        <p:spPr>
          <a:xfrm>
            <a:off x="5827720" y="2695657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289" name="Google Shape;289;p12"/>
          <p:cNvSpPr txBox="1"/>
          <p:nvPr/>
        </p:nvSpPr>
        <p:spPr>
          <a:xfrm>
            <a:off x="5398825" y="2336850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(1, </a:t>
            </a:r>
            <a:r>
              <a:rPr lang="en" b="1">
                <a:solidFill>
                  <a:srgbClr val="0000FF"/>
                </a:solidFill>
              </a:rPr>
              <a:t>5</a:t>
            </a:r>
            <a:r>
              <a:rPr lang="en"/>
              <a:t>)</a:t>
            </a:r>
            <a:endParaRPr/>
          </a:p>
        </p:txBody>
      </p:sp>
      <p:sp>
        <p:nvSpPr>
          <p:cNvPr id="290" name="Google Shape;290;p12"/>
          <p:cNvSpPr/>
          <p:nvPr/>
        </p:nvSpPr>
        <p:spPr>
          <a:xfrm>
            <a:off x="7408878" y="3165323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291" name="Google Shape;291;p12"/>
          <p:cNvSpPr txBox="1"/>
          <p:nvPr/>
        </p:nvSpPr>
        <p:spPr>
          <a:xfrm>
            <a:off x="7710598" y="3010996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(4, </a:t>
            </a:r>
            <a:r>
              <a:rPr lang="en" b="1">
                <a:solidFill>
                  <a:srgbClr val="0000FF"/>
                </a:solidFill>
              </a:rPr>
              <a:t>4</a:t>
            </a:r>
            <a:r>
              <a:rPr lang="en"/>
              <a:t>)</a:t>
            </a:r>
            <a:endParaRPr/>
          </a:p>
        </p:txBody>
      </p:sp>
      <p:pic>
        <p:nvPicPr>
          <p:cNvPr id="292" name="Google Shape;29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4470" y="2063976"/>
            <a:ext cx="131651" cy="131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3" name="Google Shape;293;p12"/>
          <p:cNvCxnSpPr>
            <a:endCxn id="292" idx="2"/>
          </p:cNvCxnSpPr>
          <p:nvPr/>
        </p:nvCxnSpPr>
        <p:spPr>
          <a:xfrm rot="10800000" flipH="1">
            <a:off x="5070495" y="2195627"/>
            <a:ext cx="559800" cy="22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4" name="Google Shape;294;p12"/>
          <p:cNvSpPr txBox="1"/>
          <p:nvPr/>
        </p:nvSpPr>
        <p:spPr>
          <a:xfrm>
            <a:off x="4496875" y="2275525"/>
            <a:ext cx="7215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(0, 7)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"/>
          <p:cNvSpPr/>
          <p:nvPr/>
        </p:nvSpPr>
        <p:spPr>
          <a:xfrm>
            <a:off x="5389725" y="2010275"/>
            <a:ext cx="1126200" cy="2894700"/>
          </a:xfrm>
          <a:prstGeom prst="rect">
            <a:avLst/>
          </a:prstGeom>
          <a:solidFill>
            <a:srgbClr val="FFAAAA">
              <a:alpha val="4692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0" name="Google Shape;300;p13"/>
          <p:cNvCxnSpPr/>
          <p:nvPr/>
        </p:nvCxnSpPr>
        <p:spPr>
          <a:xfrm rot="10800000">
            <a:off x="397300" y="1873350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1" name="Google Shape;301;p13"/>
          <p:cNvCxnSpPr/>
          <p:nvPr/>
        </p:nvCxnSpPr>
        <p:spPr>
          <a:xfrm rot="10800000">
            <a:off x="1741625" y="3332625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2" name="Google Shape;302;p13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K-d Nearest Demo</a:t>
            </a:r>
            <a:endParaRPr/>
          </a:p>
        </p:txBody>
      </p:sp>
      <p:sp>
        <p:nvSpPr>
          <p:cNvPr id="303" name="Google Shape;303;p13"/>
          <p:cNvSpPr txBox="1">
            <a:spLocks noGrp="1"/>
          </p:cNvSpPr>
          <p:nvPr>
            <p:ph type="body" idx="1"/>
          </p:nvPr>
        </p:nvSpPr>
        <p:spPr>
          <a:xfrm>
            <a:off x="3781400" y="474150"/>
            <a:ext cx="4910100" cy="12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have the k-d tree shown.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 want to find nearest((0, 7)).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Can visually see the answer is (1, 5). 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Let’s do a proper k-d tree traversal.</a:t>
            </a:r>
            <a:endParaRPr/>
          </a:p>
        </p:txBody>
      </p:sp>
      <p:cxnSp>
        <p:nvCxnSpPr>
          <p:cNvPr id="304" name="Google Shape;304;p13"/>
          <p:cNvCxnSpPr/>
          <p:nvPr/>
        </p:nvCxnSpPr>
        <p:spPr>
          <a:xfrm rot="10800000">
            <a:off x="1847100" y="820813"/>
            <a:ext cx="0" cy="692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5" name="Google Shape;305;p13"/>
          <p:cNvCxnSpPr>
            <a:endCxn id="306" idx="0"/>
          </p:cNvCxnSpPr>
          <p:nvPr/>
        </p:nvCxnSpPr>
        <p:spPr>
          <a:xfrm flipH="1">
            <a:off x="960400" y="1369812"/>
            <a:ext cx="883500" cy="285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7" name="Google Shape;307;p13"/>
          <p:cNvCxnSpPr/>
          <p:nvPr/>
        </p:nvCxnSpPr>
        <p:spPr>
          <a:xfrm>
            <a:off x="1843983" y="1369763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8" name="Google Shape;308;p13"/>
          <p:cNvSpPr txBox="1"/>
          <p:nvPr/>
        </p:nvSpPr>
        <p:spPr>
          <a:xfrm>
            <a:off x="950713" y="125838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309" name="Google Shape;309;p13"/>
          <p:cNvSpPr txBox="1"/>
          <p:nvPr/>
        </p:nvSpPr>
        <p:spPr>
          <a:xfrm>
            <a:off x="2189578" y="1303636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cxnSp>
        <p:nvCxnSpPr>
          <p:cNvPr id="310" name="Google Shape;310;p13"/>
          <p:cNvCxnSpPr/>
          <p:nvPr/>
        </p:nvCxnSpPr>
        <p:spPr>
          <a:xfrm rot="10800000">
            <a:off x="1810025" y="1883150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1" name="Google Shape;311;p13"/>
          <p:cNvCxnSpPr/>
          <p:nvPr/>
        </p:nvCxnSpPr>
        <p:spPr>
          <a:xfrm flipH="1">
            <a:off x="1854907" y="2089514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2" name="Google Shape;312;p13"/>
          <p:cNvCxnSpPr/>
          <p:nvPr/>
        </p:nvCxnSpPr>
        <p:spPr>
          <a:xfrm>
            <a:off x="2373607" y="2089514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3" name="Google Shape;313;p13"/>
          <p:cNvSpPr txBox="1"/>
          <p:nvPr/>
        </p:nvSpPr>
        <p:spPr>
          <a:xfrm>
            <a:off x="1856891" y="1988502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314" name="Google Shape;314;p13"/>
          <p:cNvSpPr txBox="1"/>
          <p:nvPr/>
        </p:nvSpPr>
        <p:spPr>
          <a:xfrm>
            <a:off x="2606402" y="1988615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cxnSp>
        <p:nvCxnSpPr>
          <p:cNvPr id="315" name="Google Shape;315;p13"/>
          <p:cNvCxnSpPr/>
          <p:nvPr/>
        </p:nvCxnSpPr>
        <p:spPr>
          <a:xfrm rot="10800000">
            <a:off x="2889148" y="2265237"/>
            <a:ext cx="0" cy="692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6" name="Google Shape;316;p13"/>
          <p:cNvCxnSpPr/>
          <p:nvPr/>
        </p:nvCxnSpPr>
        <p:spPr>
          <a:xfrm flipH="1">
            <a:off x="2367331" y="2814187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7" name="Google Shape;317;p13"/>
          <p:cNvCxnSpPr>
            <a:endCxn id="318" idx="0"/>
          </p:cNvCxnSpPr>
          <p:nvPr/>
        </p:nvCxnSpPr>
        <p:spPr>
          <a:xfrm>
            <a:off x="2896973" y="2814137"/>
            <a:ext cx="774600" cy="306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9" name="Google Shape;319;p13"/>
          <p:cNvSpPr txBox="1"/>
          <p:nvPr/>
        </p:nvSpPr>
        <p:spPr>
          <a:xfrm>
            <a:off x="2358968" y="2701000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320" name="Google Shape;320;p13"/>
          <p:cNvSpPr txBox="1"/>
          <p:nvPr/>
        </p:nvSpPr>
        <p:spPr>
          <a:xfrm>
            <a:off x="3262701" y="270098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321" name="Google Shape;321;p13"/>
          <p:cNvSpPr/>
          <p:nvPr/>
        </p:nvSpPr>
        <p:spPr>
          <a:xfrm>
            <a:off x="1951950" y="1655700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(4, </a:t>
            </a:r>
            <a:r>
              <a:rPr lang="en" b="1">
                <a:solidFill>
                  <a:srgbClr val="0000FF"/>
                </a:solidFill>
              </a:rPr>
              <a:t>2</a:t>
            </a:r>
            <a:r>
              <a:rPr lang="en"/>
              <a:t>)</a:t>
            </a:r>
            <a:endParaRPr/>
          </a:p>
        </p:txBody>
      </p:sp>
      <p:sp>
        <p:nvSpPr>
          <p:cNvPr id="322" name="Google Shape;322;p13"/>
          <p:cNvSpPr/>
          <p:nvPr/>
        </p:nvSpPr>
        <p:spPr>
          <a:xfrm>
            <a:off x="1421250" y="934475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(</a:t>
            </a:r>
            <a:r>
              <a:rPr lang="en" b="1">
                <a:solidFill>
                  <a:srgbClr val="FF0000"/>
                </a:solidFill>
              </a:rPr>
              <a:t>2</a:t>
            </a:r>
            <a:r>
              <a:rPr lang="en"/>
              <a:t>, 3)</a:t>
            </a:r>
            <a:endParaRPr/>
          </a:p>
        </p:txBody>
      </p:sp>
      <p:sp>
        <p:nvSpPr>
          <p:cNvPr id="323" name="Google Shape;323;p13"/>
          <p:cNvSpPr/>
          <p:nvPr/>
        </p:nvSpPr>
        <p:spPr>
          <a:xfrm>
            <a:off x="2501650" y="2374363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(</a:t>
            </a:r>
            <a:r>
              <a:rPr lang="en" b="1">
                <a:solidFill>
                  <a:srgbClr val="FF0000"/>
                </a:solidFill>
              </a:rPr>
              <a:t>4</a:t>
            </a:r>
            <a:r>
              <a:rPr lang="en"/>
              <a:t>, 5)</a:t>
            </a:r>
            <a:endParaRPr/>
          </a:p>
        </p:txBody>
      </p:sp>
      <p:sp>
        <p:nvSpPr>
          <p:cNvPr id="324" name="Google Shape;324;p13"/>
          <p:cNvSpPr/>
          <p:nvPr/>
        </p:nvSpPr>
        <p:spPr>
          <a:xfrm>
            <a:off x="1878875" y="3114987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 (3, </a:t>
            </a:r>
            <a:r>
              <a:rPr lang="en" b="1">
                <a:solidFill>
                  <a:srgbClr val="0000FF"/>
                </a:solidFill>
              </a:rPr>
              <a:t>3</a:t>
            </a:r>
            <a:r>
              <a:rPr lang="en"/>
              <a:t>)</a:t>
            </a:r>
            <a:endParaRPr/>
          </a:p>
        </p:txBody>
      </p:sp>
      <p:cxnSp>
        <p:nvCxnSpPr>
          <p:cNvPr id="325" name="Google Shape;325;p13"/>
          <p:cNvCxnSpPr/>
          <p:nvPr/>
        </p:nvCxnSpPr>
        <p:spPr>
          <a:xfrm flipH="1">
            <a:off x="1759205" y="3551940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6" name="Google Shape;326;p13"/>
          <p:cNvCxnSpPr/>
          <p:nvPr/>
        </p:nvCxnSpPr>
        <p:spPr>
          <a:xfrm>
            <a:off x="2277905" y="3551940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7" name="Google Shape;327;p13"/>
          <p:cNvSpPr txBox="1"/>
          <p:nvPr/>
        </p:nvSpPr>
        <p:spPr>
          <a:xfrm>
            <a:off x="1761189" y="345092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328" name="Google Shape;328;p13"/>
          <p:cNvSpPr txBox="1"/>
          <p:nvPr/>
        </p:nvSpPr>
        <p:spPr>
          <a:xfrm>
            <a:off x="2510700" y="345104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sp>
        <p:nvSpPr>
          <p:cNvPr id="306" name="Google Shape;306;p13"/>
          <p:cNvSpPr/>
          <p:nvPr/>
        </p:nvSpPr>
        <p:spPr>
          <a:xfrm>
            <a:off x="534550" y="1655712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(1, </a:t>
            </a:r>
            <a:r>
              <a:rPr lang="en" b="1">
                <a:solidFill>
                  <a:srgbClr val="0000FF"/>
                </a:solidFill>
              </a:rPr>
              <a:t>5</a:t>
            </a:r>
            <a:r>
              <a:rPr lang="en"/>
              <a:t>)</a:t>
            </a:r>
            <a:endParaRPr/>
          </a:p>
        </p:txBody>
      </p:sp>
      <p:cxnSp>
        <p:nvCxnSpPr>
          <p:cNvPr id="329" name="Google Shape;329;p13"/>
          <p:cNvCxnSpPr/>
          <p:nvPr/>
        </p:nvCxnSpPr>
        <p:spPr>
          <a:xfrm flipH="1">
            <a:off x="434357" y="2106063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0" name="Google Shape;330;p13"/>
          <p:cNvCxnSpPr/>
          <p:nvPr/>
        </p:nvCxnSpPr>
        <p:spPr>
          <a:xfrm>
            <a:off x="953057" y="2106063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1" name="Google Shape;331;p13"/>
          <p:cNvSpPr txBox="1"/>
          <p:nvPr/>
        </p:nvSpPr>
        <p:spPr>
          <a:xfrm>
            <a:off x="436341" y="200505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332" name="Google Shape;332;p13"/>
          <p:cNvSpPr txBox="1"/>
          <p:nvPr/>
        </p:nvSpPr>
        <p:spPr>
          <a:xfrm>
            <a:off x="1185852" y="2005164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cxnSp>
        <p:nvCxnSpPr>
          <p:cNvPr id="333" name="Google Shape;333;p13"/>
          <p:cNvCxnSpPr/>
          <p:nvPr/>
        </p:nvCxnSpPr>
        <p:spPr>
          <a:xfrm rot="10800000">
            <a:off x="3108473" y="3338675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8" name="Google Shape;318;p13"/>
          <p:cNvSpPr/>
          <p:nvPr/>
        </p:nvSpPr>
        <p:spPr>
          <a:xfrm>
            <a:off x="3245723" y="3121037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 (4, </a:t>
            </a:r>
            <a:r>
              <a:rPr lang="en" b="1">
                <a:solidFill>
                  <a:srgbClr val="0000FF"/>
                </a:solidFill>
              </a:rPr>
              <a:t>4</a:t>
            </a:r>
            <a:r>
              <a:rPr lang="en"/>
              <a:t>)</a:t>
            </a:r>
            <a:endParaRPr/>
          </a:p>
        </p:txBody>
      </p:sp>
      <p:cxnSp>
        <p:nvCxnSpPr>
          <p:cNvPr id="334" name="Google Shape;334;p13"/>
          <p:cNvCxnSpPr/>
          <p:nvPr/>
        </p:nvCxnSpPr>
        <p:spPr>
          <a:xfrm flipH="1">
            <a:off x="3126053" y="3557990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5" name="Google Shape;335;p13"/>
          <p:cNvCxnSpPr/>
          <p:nvPr/>
        </p:nvCxnSpPr>
        <p:spPr>
          <a:xfrm>
            <a:off x="3644753" y="3557990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6" name="Google Shape;336;p13"/>
          <p:cNvSpPr txBox="1"/>
          <p:nvPr/>
        </p:nvSpPr>
        <p:spPr>
          <a:xfrm>
            <a:off x="3128038" y="345697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337" name="Google Shape;337;p13"/>
          <p:cNvSpPr txBox="1"/>
          <p:nvPr/>
        </p:nvSpPr>
        <p:spPr>
          <a:xfrm>
            <a:off x="3877548" y="345709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sp>
        <p:nvSpPr>
          <p:cNvPr id="338" name="Google Shape;338;p13"/>
          <p:cNvSpPr txBox="1">
            <a:spLocks noGrp="1"/>
          </p:cNvSpPr>
          <p:nvPr>
            <p:ph type="body" idx="1"/>
          </p:nvPr>
        </p:nvSpPr>
        <p:spPr>
          <a:xfrm>
            <a:off x="243000" y="3655400"/>
            <a:ext cx="8443800" cy="12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nearest(A, (0, 7))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dist(A) is sqrt(4+16) = 4.5.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Need to consider children. Which first?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Whichever is closer to query point.</a:t>
            </a:r>
            <a:endParaRPr/>
          </a:p>
        </p:txBody>
      </p:sp>
      <p:sp>
        <p:nvSpPr>
          <p:cNvPr id="339" name="Google Shape;339;p13"/>
          <p:cNvSpPr txBox="1"/>
          <p:nvPr/>
        </p:nvSpPr>
        <p:spPr>
          <a:xfrm>
            <a:off x="1878875" y="624002"/>
            <a:ext cx="6387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4.5</a:t>
            </a:r>
            <a:endParaRPr/>
          </a:p>
        </p:txBody>
      </p:sp>
      <p:sp>
        <p:nvSpPr>
          <p:cNvPr id="340" name="Google Shape;340;p13"/>
          <p:cNvSpPr txBox="1"/>
          <p:nvPr/>
        </p:nvSpPr>
        <p:spPr>
          <a:xfrm>
            <a:off x="63375" y="2925225"/>
            <a:ext cx="1223700" cy="6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best: A, 4.5</a:t>
            </a:r>
            <a:endParaRPr/>
          </a:p>
        </p:txBody>
      </p:sp>
      <p:sp>
        <p:nvSpPr>
          <p:cNvPr id="341" name="Google Shape;341;p13"/>
          <p:cNvSpPr/>
          <p:nvPr/>
        </p:nvSpPr>
        <p:spPr>
          <a:xfrm>
            <a:off x="5386400" y="2007400"/>
            <a:ext cx="3629100" cy="28947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42" name="Google Shape;342;p13"/>
          <p:cNvCxnSpPr/>
          <p:nvPr/>
        </p:nvCxnSpPr>
        <p:spPr>
          <a:xfrm rot="10800000">
            <a:off x="7588925" y="3334849"/>
            <a:ext cx="13281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343" name="Google Shape;343;p13"/>
          <p:cNvCxnSpPr/>
          <p:nvPr/>
        </p:nvCxnSpPr>
        <p:spPr>
          <a:xfrm>
            <a:off x="5475025" y="2861950"/>
            <a:ext cx="10521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344" name="Google Shape;344;p13"/>
          <p:cNvCxnSpPr/>
          <p:nvPr/>
        </p:nvCxnSpPr>
        <p:spPr>
          <a:xfrm rot="10800000">
            <a:off x="6495250" y="3819800"/>
            <a:ext cx="10908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5" name="Google Shape;345;p13"/>
          <p:cNvCxnSpPr/>
          <p:nvPr/>
        </p:nvCxnSpPr>
        <p:spPr>
          <a:xfrm>
            <a:off x="6527000" y="2081225"/>
            <a:ext cx="0" cy="27699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346" name="Google Shape;346;p13"/>
          <p:cNvSpPr/>
          <p:nvPr/>
        </p:nvSpPr>
        <p:spPr>
          <a:xfrm>
            <a:off x="6345706" y="3635856"/>
            <a:ext cx="348300" cy="348300"/>
          </a:xfrm>
          <a:prstGeom prst="rect">
            <a:avLst/>
          </a:prstGeom>
          <a:solidFill>
            <a:srgbClr val="CCCCCC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347" name="Google Shape;347;p13"/>
          <p:cNvSpPr txBox="1"/>
          <p:nvPr/>
        </p:nvSpPr>
        <p:spPr>
          <a:xfrm>
            <a:off x="6552825" y="3906501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 b="1">
                <a:solidFill>
                  <a:srgbClr val="FF0000"/>
                </a:solidFill>
              </a:rPr>
              <a:t>2</a:t>
            </a:r>
            <a:r>
              <a:rPr lang="en"/>
              <a:t>, 3)</a:t>
            </a:r>
            <a:endParaRPr/>
          </a:p>
        </p:txBody>
      </p:sp>
      <p:cxnSp>
        <p:nvCxnSpPr>
          <p:cNvPr id="348" name="Google Shape;348;p13"/>
          <p:cNvCxnSpPr/>
          <p:nvPr/>
        </p:nvCxnSpPr>
        <p:spPr>
          <a:xfrm rot="10800000">
            <a:off x="6532850" y="4275800"/>
            <a:ext cx="24183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349" name="Google Shape;349;p13"/>
          <p:cNvSpPr/>
          <p:nvPr/>
        </p:nvSpPr>
        <p:spPr>
          <a:xfrm>
            <a:off x="7409781" y="4104656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350" name="Google Shape;350;p13"/>
          <p:cNvSpPr txBox="1"/>
          <p:nvPr/>
        </p:nvSpPr>
        <p:spPr>
          <a:xfrm>
            <a:off x="7598700" y="4395301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(4, </a:t>
            </a:r>
            <a:r>
              <a:rPr lang="en" b="1">
                <a:solidFill>
                  <a:srgbClr val="0000FF"/>
                </a:solidFill>
              </a:rPr>
              <a:t>2</a:t>
            </a:r>
            <a:r>
              <a:rPr lang="en"/>
              <a:t>)</a:t>
            </a:r>
            <a:endParaRPr/>
          </a:p>
        </p:txBody>
      </p:sp>
      <p:sp>
        <p:nvSpPr>
          <p:cNvPr id="351" name="Google Shape;351;p13"/>
          <p:cNvSpPr txBox="1"/>
          <p:nvPr/>
        </p:nvSpPr>
        <p:spPr>
          <a:xfrm>
            <a:off x="7564573" y="2282824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 b="1">
                <a:solidFill>
                  <a:srgbClr val="FF0000"/>
                </a:solidFill>
              </a:rPr>
              <a:t>4</a:t>
            </a:r>
            <a:r>
              <a:rPr lang="en"/>
              <a:t>, 5)</a:t>
            </a:r>
            <a:endParaRPr/>
          </a:p>
        </p:txBody>
      </p:sp>
      <p:cxnSp>
        <p:nvCxnSpPr>
          <p:cNvPr id="352" name="Google Shape;352;p13"/>
          <p:cNvCxnSpPr>
            <a:endCxn id="349" idx="0"/>
          </p:cNvCxnSpPr>
          <p:nvPr/>
        </p:nvCxnSpPr>
        <p:spPr>
          <a:xfrm>
            <a:off x="7583931" y="2125556"/>
            <a:ext cx="0" cy="19791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353" name="Google Shape;353;p13"/>
          <p:cNvSpPr/>
          <p:nvPr/>
        </p:nvSpPr>
        <p:spPr>
          <a:xfrm>
            <a:off x="7409781" y="2695656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354" name="Google Shape;354;p13"/>
          <p:cNvSpPr/>
          <p:nvPr/>
        </p:nvSpPr>
        <p:spPr>
          <a:xfrm>
            <a:off x="6881320" y="3634990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355" name="Google Shape;355;p13"/>
          <p:cNvSpPr txBox="1"/>
          <p:nvPr/>
        </p:nvSpPr>
        <p:spPr>
          <a:xfrm>
            <a:off x="6881325" y="3305375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(3, </a:t>
            </a:r>
            <a:r>
              <a:rPr lang="en" b="1">
                <a:solidFill>
                  <a:srgbClr val="0000FF"/>
                </a:solidFill>
              </a:rPr>
              <a:t>3</a:t>
            </a:r>
            <a:r>
              <a:rPr lang="en"/>
              <a:t>)</a:t>
            </a:r>
            <a:endParaRPr/>
          </a:p>
        </p:txBody>
      </p:sp>
      <p:sp>
        <p:nvSpPr>
          <p:cNvPr id="356" name="Google Shape;356;p13"/>
          <p:cNvSpPr/>
          <p:nvPr/>
        </p:nvSpPr>
        <p:spPr>
          <a:xfrm>
            <a:off x="5827720" y="2695657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357" name="Google Shape;357;p13"/>
          <p:cNvSpPr txBox="1"/>
          <p:nvPr/>
        </p:nvSpPr>
        <p:spPr>
          <a:xfrm>
            <a:off x="5398825" y="2336850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(1, </a:t>
            </a:r>
            <a:r>
              <a:rPr lang="en" b="1">
                <a:solidFill>
                  <a:srgbClr val="0000FF"/>
                </a:solidFill>
              </a:rPr>
              <a:t>5</a:t>
            </a:r>
            <a:r>
              <a:rPr lang="en"/>
              <a:t>)</a:t>
            </a:r>
            <a:endParaRPr/>
          </a:p>
        </p:txBody>
      </p:sp>
      <p:sp>
        <p:nvSpPr>
          <p:cNvPr id="358" name="Google Shape;358;p13"/>
          <p:cNvSpPr/>
          <p:nvPr/>
        </p:nvSpPr>
        <p:spPr>
          <a:xfrm>
            <a:off x="7408878" y="3165323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359" name="Google Shape;359;p13"/>
          <p:cNvSpPr txBox="1"/>
          <p:nvPr/>
        </p:nvSpPr>
        <p:spPr>
          <a:xfrm>
            <a:off x="7710598" y="3010996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(4, </a:t>
            </a:r>
            <a:r>
              <a:rPr lang="en" b="1">
                <a:solidFill>
                  <a:srgbClr val="0000FF"/>
                </a:solidFill>
              </a:rPr>
              <a:t>4</a:t>
            </a:r>
            <a:r>
              <a:rPr lang="en"/>
              <a:t>)</a:t>
            </a:r>
            <a:endParaRPr/>
          </a:p>
        </p:txBody>
      </p:sp>
      <p:pic>
        <p:nvPicPr>
          <p:cNvPr id="360" name="Google Shape;3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4470" y="2063976"/>
            <a:ext cx="131651" cy="131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1" name="Google Shape;361;p13"/>
          <p:cNvCxnSpPr>
            <a:endCxn id="360" idx="2"/>
          </p:cNvCxnSpPr>
          <p:nvPr/>
        </p:nvCxnSpPr>
        <p:spPr>
          <a:xfrm rot="10800000" flipH="1">
            <a:off x="5070495" y="2195627"/>
            <a:ext cx="559800" cy="22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2" name="Google Shape;362;p13"/>
          <p:cNvSpPr txBox="1"/>
          <p:nvPr/>
        </p:nvSpPr>
        <p:spPr>
          <a:xfrm>
            <a:off x="4496875" y="2275525"/>
            <a:ext cx="7215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(0, 7)</a:t>
            </a:r>
            <a:endParaRPr/>
          </a:p>
        </p:txBody>
      </p:sp>
      <p:sp>
        <p:nvSpPr>
          <p:cNvPr id="363" name="Google Shape;363;p13"/>
          <p:cNvSpPr txBox="1"/>
          <p:nvPr/>
        </p:nvSpPr>
        <p:spPr>
          <a:xfrm>
            <a:off x="5333638" y="3956437"/>
            <a:ext cx="1242300" cy="10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 left first since query point is to the left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8" name="Google Shape;368;p14"/>
          <p:cNvCxnSpPr/>
          <p:nvPr/>
        </p:nvCxnSpPr>
        <p:spPr>
          <a:xfrm rot="10800000">
            <a:off x="397300" y="1873350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9" name="Google Shape;369;p14"/>
          <p:cNvCxnSpPr/>
          <p:nvPr/>
        </p:nvCxnSpPr>
        <p:spPr>
          <a:xfrm rot="10800000">
            <a:off x="1741625" y="3332625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0" name="Google Shape;370;p14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K-d Nearest Demo</a:t>
            </a:r>
            <a:endParaRPr/>
          </a:p>
        </p:txBody>
      </p:sp>
      <p:sp>
        <p:nvSpPr>
          <p:cNvPr id="371" name="Google Shape;371;p14"/>
          <p:cNvSpPr txBox="1">
            <a:spLocks noGrp="1"/>
          </p:cNvSpPr>
          <p:nvPr>
            <p:ph type="body" idx="1"/>
          </p:nvPr>
        </p:nvSpPr>
        <p:spPr>
          <a:xfrm>
            <a:off x="3781400" y="474150"/>
            <a:ext cx="4910100" cy="12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have the k-d tree shown.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 want to find nearest((0, 7)).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Can visually see the answer is (1, 5). 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Let’s do a proper k-d tree traversal.</a:t>
            </a:r>
            <a:endParaRPr/>
          </a:p>
        </p:txBody>
      </p:sp>
      <p:cxnSp>
        <p:nvCxnSpPr>
          <p:cNvPr id="372" name="Google Shape;372;p14"/>
          <p:cNvCxnSpPr/>
          <p:nvPr/>
        </p:nvCxnSpPr>
        <p:spPr>
          <a:xfrm rot="10800000">
            <a:off x="1847100" y="820813"/>
            <a:ext cx="0" cy="692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3" name="Google Shape;373;p14"/>
          <p:cNvCxnSpPr>
            <a:endCxn id="374" idx="0"/>
          </p:cNvCxnSpPr>
          <p:nvPr/>
        </p:nvCxnSpPr>
        <p:spPr>
          <a:xfrm flipH="1">
            <a:off x="960400" y="1369812"/>
            <a:ext cx="883500" cy="285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5" name="Google Shape;375;p14"/>
          <p:cNvCxnSpPr/>
          <p:nvPr/>
        </p:nvCxnSpPr>
        <p:spPr>
          <a:xfrm>
            <a:off x="1843983" y="1369763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6" name="Google Shape;376;p14"/>
          <p:cNvSpPr txBox="1"/>
          <p:nvPr/>
        </p:nvSpPr>
        <p:spPr>
          <a:xfrm>
            <a:off x="950713" y="125838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377" name="Google Shape;377;p14"/>
          <p:cNvSpPr txBox="1"/>
          <p:nvPr/>
        </p:nvSpPr>
        <p:spPr>
          <a:xfrm>
            <a:off x="2189578" y="1303636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cxnSp>
        <p:nvCxnSpPr>
          <p:cNvPr id="378" name="Google Shape;378;p14"/>
          <p:cNvCxnSpPr/>
          <p:nvPr/>
        </p:nvCxnSpPr>
        <p:spPr>
          <a:xfrm rot="10800000">
            <a:off x="1810025" y="1883150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9" name="Google Shape;379;p14"/>
          <p:cNvCxnSpPr/>
          <p:nvPr/>
        </p:nvCxnSpPr>
        <p:spPr>
          <a:xfrm flipH="1">
            <a:off x="1854907" y="2089514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0" name="Google Shape;380;p14"/>
          <p:cNvCxnSpPr/>
          <p:nvPr/>
        </p:nvCxnSpPr>
        <p:spPr>
          <a:xfrm>
            <a:off x="2373607" y="2089514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1" name="Google Shape;381;p14"/>
          <p:cNvSpPr txBox="1"/>
          <p:nvPr/>
        </p:nvSpPr>
        <p:spPr>
          <a:xfrm>
            <a:off x="1856891" y="1988502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382" name="Google Shape;382;p14"/>
          <p:cNvSpPr txBox="1"/>
          <p:nvPr/>
        </p:nvSpPr>
        <p:spPr>
          <a:xfrm>
            <a:off x="2606402" y="1988615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cxnSp>
        <p:nvCxnSpPr>
          <p:cNvPr id="383" name="Google Shape;383;p14"/>
          <p:cNvCxnSpPr/>
          <p:nvPr/>
        </p:nvCxnSpPr>
        <p:spPr>
          <a:xfrm rot="10800000">
            <a:off x="2889148" y="2265237"/>
            <a:ext cx="0" cy="692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4" name="Google Shape;384;p14"/>
          <p:cNvCxnSpPr/>
          <p:nvPr/>
        </p:nvCxnSpPr>
        <p:spPr>
          <a:xfrm flipH="1">
            <a:off x="2367331" y="2814187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5" name="Google Shape;385;p14"/>
          <p:cNvCxnSpPr>
            <a:endCxn id="386" idx="0"/>
          </p:cNvCxnSpPr>
          <p:nvPr/>
        </p:nvCxnSpPr>
        <p:spPr>
          <a:xfrm>
            <a:off x="2896973" y="2814137"/>
            <a:ext cx="774600" cy="306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7" name="Google Shape;387;p14"/>
          <p:cNvSpPr txBox="1"/>
          <p:nvPr/>
        </p:nvSpPr>
        <p:spPr>
          <a:xfrm>
            <a:off x="2358968" y="2701000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388" name="Google Shape;388;p14"/>
          <p:cNvSpPr txBox="1"/>
          <p:nvPr/>
        </p:nvSpPr>
        <p:spPr>
          <a:xfrm>
            <a:off x="3262701" y="270098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389" name="Google Shape;389;p14"/>
          <p:cNvSpPr/>
          <p:nvPr/>
        </p:nvSpPr>
        <p:spPr>
          <a:xfrm>
            <a:off x="1951950" y="1655700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(4, </a:t>
            </a:r>
            <a:r>
              <a:rPr lang="en" b="1">
                <a:solidFill>
                  <a:srgbClr val="0000FF"/>
                </a:solidFill>
              </a:rPr>
              <a:t>2</a:t>
            </a:r>
            <a:r>
              <a:rPr lang="en"/>
              <a:t>)</a:t>
            </a:r>
            <a:endParaRPr/>
          </a:p>
        </p:txBody>
      </p:sp>
      <p:sp>
        <p:nvSpPr>
          <p:cNvPr id="390" name="Google Shape;390;p14"/>
          <p:cNvSpPr/>
          <p:nvPr/>
        </p:nvSpPr>
        <p:spPr>
          <a:xfrm>
            <a:off x="1421250" y="934475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(</a:t>
            </a:r>
            <a:r>
              <a:rPr lang="en" b="1">
                <a:solidFill>
                  <a:srgbClr val="FF0000"/>
                </a:solidFill>
              </a:rPr>
              <a:t>2</a:t>
            </a:r>
            <a:r>
              <a:rPr lang="en"/>
              <a:t>, 3)</a:t>
            </a:r>
            <a:endParaRPr/>
          </a:p>
        </p:txBody>
      </p:sp>
      <p:sp>
        <p:nvSpPr>
          <p:cNvPr id="391" name="Google Shape;391;p14"/>
          <p:cNvSpPr/>
          <p:nvPr/>
        </p:nvSpPr>
        <p:spPr>
          <a:xfrm>
            <a:off x="2501650" y="2374363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(</a:t>
            </a:r>
            <a:r>
              <a:rPr lang="en" b="1">
                <a:solidFill>
                  <a:srgbClr val="FF0000"/>
                </a:solidFill>
              </a:rPr>
              <a:t>4</a:t>
            </a:r>
            <a:r>
              <a:rPr lang="en"/>
              <a:t>, 5)</a:t>
            </a:r>
            <a:endParaRPr/>
          </a:p>
        </p:txBody>
      </p:sp>
      <p:sp>
        <p:nvSpPr>
          <p:cNvPr id="392" name="Google Shape;392;p14"/>
          <p:cNvSpPr/>
          <p:nvPr/>
        </p:nvSpPr>
        <p:spPr>
          <a:xfrm>
            <a:off x="1878875" y="3114987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 (3, </a:t>
            </a:r>
            <a:r>
              <a:rPr lang="en" b="1">
                <a:solidFill>
                  <a:srgbClr val="0000FF"/>
                </a:solidFill>
              </a:rPr>
              <a:t>3</a:t>
            </a:r>
            <a:r>
              <a:rPr lang="en"/>
              <a:t>)</a:t>
            </a:r>
            <a:endParaRPr/>
          </a:p>
        </p:txBody>
      </p:sp>
      <p:cxnSp>
        <p:nvCxnSpPr>
          <p:cNvPr id="393" name="Google Shape;393;p14"/>
          <p:cNvCxnSpPr/>
          <p:nvPr/>
        </p:nvCxnSpPr>
        <p:spPr>
          <a:xfrm flipH="1">
            <a:off x="1759205" y="3551940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4" name="Google Shape;394;p14"/>
          <p:cNvCxnSpPr/>
          <p:nvPr/>
        </p:nvCxnSpPr>
        <p:spPr>
          <a:xfrm>
            <a:off x="2277905" y="3551940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5" name="Google Shape;395;p14"/>
          <p:cNvSpPr txBox="1"/>
          <p:nvPr/>
        </p:nvSpPr>
        <p:spPr>
          <a:xfrm>
            <a:off x="1761189" y="345092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396" name="Google Shape;396;p14"/>
          <p:cNvSpPr txBox="1"/>
          <p:nvPr/>
        </p:nvSpPr>
        <p:spPr>
          <a:xfrm>
            <a:off x="2510700" y="345104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sp>
        <p:nvSpPr>
          <p:cNvPr id="374" name="Google Shape;374;p14"/>
          <p:cNvSpPr/>
          <p:nvPr/>
        </p:nvSpPr>
        <p:spPr>
          <a:xfrm>
            <a:off x="534550" y="1655712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(1, </a:t>
            </a:r>
            <a:r>
              <a:rPr lang="en" b="1">
                <a:solidFill>
                  <a:srgbClr val="0000FF"/>
                </a:solidFill>
              </a:rPr>
              <a:t>5</a:t>
            </a:r>
            <a:r>
              <a:rPr lang="en"/>
              <a:t>)</a:t>
            </a:r>
            <a:endParaRPr/>
          </a:p>
        </p:txBody>
      </p:sp>
      <p:cxnSp>
        <p:nvCxnSpPr>
          <p:cNvPr id="397" name="Google Shape;397;p14"/>
          <p:cNvCxnSpPr/>
          <p:nvPr/>
        </p:nvCxnSpPr>
        <p:spPr>
          <a:xfrm flipH="1">
            <a:off x="434357" y="2106063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8" name="Google Shape;398;p14"/>
          <p:cNvCxnSpPr/>
          <p:nvPr/>
        </p:nvCxnSpPr>
        <p:spPr>
          <a:xfrm>
            <a:off x="953057" y="2106063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9" name="Google Shape;399;p14"/>
          <p:cNvSpPr txBox="1"/>
          <p:nvPr/>
        </p:nvSpPr>
        <p:spPr>
          <a:xfrm>
            <a:off x="436341" y="200505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400" name="Google Shape;400;p14"/>
          <p:cNvSpPr txBox="1"/>
          <p:nvPr/>
        </p:nvSpPr>
        <p:spPr>
          <a:xfrm>
            <a:off x="1185852" y="2005164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cxnSp>
        <p:nvCxnSpPr>
          <p:cNvPr id="401" name="Google Shape;401;p14"/>
          <p:cNvCxnSpPr/>
          <p:nvPr/>
        </p:nvCxnSpPr>
        <p:spPr>
          <a:xfrm rot="10800000">
            <a:off x="3108473" y="3338675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6" name="Google Shape;386;p14"/>
          <p:cNvSpPr/>
          <p:nvPr/>
        </p:nvSpPr>
        <p:spPr>
          <a:xfrm>
            <a:off x="3245723" y="3121037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 (4, </a:t>
            </a:r>
            <a:r>
              <a:rPr lang="en" b="1">
                <a:solidFill>
                  <a:srgbClr val="0000FF"/>
                </a:solidFill>
              </a:rPr>
              <a:t>4</a:t>
            </a:r>
            <a:r>
              <a:rPr lang="en"/>
              <a:t>)</a:t>
            </a:r>
            <a:endParaRPr/>
          </a:p>
        </p:txBody>
      </p:sp>
      <p:cxnSp>
        <p:nvCxnSpPr>
          <p:cNvPr id="402" name="Google Shape;402;p14"/>
          <p:cNvCxnSpPr/>
          <p:nvPr/>
        </p:nvCxnSpPr>
        <p:spPr>
          <a:xfrm flipH="1">
            <a:off x="3126053" y="3557990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3" name="Google Shape;403;p14"/>
          <p:cNvCxnSpPr/>
          <p:nvPr/>
        </p:nvCxnSpPr>
        <p:spPr>
          <a:xfrm>
            <a:off x="3644753" y="3557990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4" name="Google Shape;404;p14"/>
          <p:cNvSpPr txBox="1"/>
          <p:nvPr/>
        </p:nvSpPr>
        <p:spPr>
          <a:xfrm>
            <a:off x="3128038" y="345697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405" name="Google Shape;405;p14"/>
          <p:cNvSpPr txBox="1"/>
          <p:nvPr/>
        </p:nvSpPr>
        <p:spPr>
          <a:xfrm>
            <a:off x="3877548" y="345709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sp>
        <p:nvSpPr>
          <p:cNvPr id="406" name="Google Shape;406;p14"/>
          <p:cNvSpPr txBox="1">
            <a:spLocks noGrp="1"/>
          </p:cNvSpPr>
          <p:nvPr>
            <p:ph type="body" idx="1"/>
          </p:nvPr>
        </p:nvSpPr>
        <p:spPr>
          <a:xfrm>
            <a:off x="243000" y="3655400"/>
            <a:ext cx="8443800" cy="12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nearest(E, (0, 7))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dist(E) is sqrt(1+4) = 2.2. New best.</a:t>
            </a:r>
            <a:endParaRPr/>
          </a:p>
        </p:txBody>
      </p:sp>
      <p:sp>
        <p:nvSpPr>
          <p:cNvPr id="407" name="Google Shape;407;p14"/>
          <p:cNvSpPr txBox="1"/>
          <p:nvPr/>
        </p:nvSpPr>
        <p:spPr>
          <a:xfrm>
            <a:off x="1878875" y="624002"/>
            <a:ext cx="6387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4.5</a:t>
            </a:r>
            <a:endParaRPr/>
          </a:p>
        </p:txBody>
      </p:sp>
      <p:sp>
        <p:nvSpPr>
          <p:cNvPr id="408" name="Google Shape;408;p14"/>
          <p:cNvSpPr txBox="1"/>
          <p:nvPr/>
        </p:nvSpPr>
        <p:spPr>
          <a:xfrm>
            <a:off x="458350" y="1345127"/>
            <a:ext cx="6387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2.2</a:t>
            </a:r>
            <a:endParaRPr/>
          </a:p>
        </p:txBody>
      </p:sp>
      <p:sp>
        <p:nvSpPr>
          <p:cNvPr id="409" name="Google Shape;409;p14"/>
          <p:cNvSpPr txBox="1"/>
          <p:nvPr/>
        </p:nvSpPr>
        <p:spPr>
          <a:xfrm>
            <a:off x="63375" y="2925225"/>
            <a:ext cx="1223700" cy="6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best: E, 2.2</a:t>
            </a:r>
            <a:endParaRPr/>
          </a:p>
        </p:txBody>
      </p:sp>
      <p:sp>
        <p:nvSpPr>
          <p:cNvPr id="410" name="Google Shape;410;p14"/>
          <p:cNvSpPr/>
          <p:nvPr/>
        </p:nvSpPr>
        <p:spPr>
          <a:xfrm>
            <a:off x="5386400" y="2007400"/>
            <a:ext cx="3629100" cy="28947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1" name="Google Shape;411;p14"/>
          <p:cNvCxnSpPr/>
          <p:nvPr/>
        </p:nvCxnSpPr>
        <p:spPr>
          <a:xfrm rot="10800000">
            <a:off x="7588925" y="3334849"/>
            <a:ext cx="13281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12" name="Google Shape;412;p14"/>
          <p:cNvCxnSpPr/>
          <p:nvPr/>
        </p:nvCxnSpPr>
        <p:spPr>
          <a:xfrm>
            <a:off x="5475025" y="2861950"/>
            <a:ext cx="10521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13" name="Google Shape;413;p14"/>
          <p:cNvCxnSpPr/>
          <p:nvPr/>
        </p:nvCxnSpPr>
        <p:spPr>
          <a:xfrm rot="10800000">
            <a:off x="6495250" y="3819800"/>
            <a:ext cx="10908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4" name="Google Shape;414;p14"/>
          <p:cNvCxnSpPr/>
          <p:nvPr/>
        </p:nvCxnSpPr>
        <p:spPr>
          <a:xfrm>
            <a:off x="6527000" y="2081225"/>
            <a:ext cx="0" cy="27699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415" name="Google Shape;415;p14"/>
          <p:cNvSpPr/>
          <p:nvPr/>
        </p:nvSpPr>
        <p:spPr>
          <a:xfrm>
            <a:off x="6345706" y="3635856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416" name="Google Shape;416;p14"/>
          <p:cNvSpPr txBox="1"/>
          <p:nvPr/>
        </p:nvSpPr>
        <p:spPr>
          <a:xfrm>
            <a:off x="6552825" y="3906501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 b="1">
                <a:solidFill>
                  <a:srgbClr val="FF0000"/>
                </a:solidFill>
              </a:rPr>
              <a:t>2</a:t>
            </a:r>
            <a:r>
              <a:rPr lang="en"/>
              <a:t>, 3)</a:t>
            </a:r>
            <a:endParaRPr/>
          </a:p>
        </p:txBody>
      </p:sp>
      <p:cxnSp>
        <p:nvCxnSpPr>
          <p:cNvPr id="417" name="Google Shape;417;p14"/>
          <p:cNvCxnSpPr/>
          <p:nvPr/>
        </p:nvCxnSpPr>
        <p:spPr>
          <a:xfrm rot="10800000">
            <a:off x="6532850" y="4275800"/>
            <a:ext cx="24183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418" name="Google Shape;418;p14"/>
          <p:cNvSpPr/>
          <p:nvPr/>
        </p:nvSpPr>
        <p:spPr>
          <a:xfrm>
            <a:off x="7409781" y="4104656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419" name="Google Shape;419;p14"/>
          <p:cNvSpPr txBox="1"/>
          <p:nvPr/>
        </p:nvSpPr>
        <p:spPr>
          <a:xfrm>
            <a:off x="7598700" y="4395301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(4, </a:t>
            </a:r>
            <a:r>
              <a:rPr lang="en" b="1">
                <a:solidFill>
                  <a:srgbClr val="0000FF"/>
                </a:solidFill>
              </a:rPr>
              <a:t>2</a:t>
            </a:r>
            <a:r>
              <a:rPr lang="en"/>
              <a:t>)</a:t>
            </a:r>
            <a:endParaRPr/>
          </a:p>
        </p:txBody>
      </p:sp>
      <p:sp>
        <p:nvSpPr>
          <p:cNvPr id="420" name="Google Shape;420;p14"/>
          <p:cNvSpPr txBox="1"/>
          <p:nvPr/>
        </p:nvSpPr>
        <p:spPr>
          <a:xfrm>
            <a:off x="7564573" y="2282824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 b="1">
                <a:solidFill>
                  <a:srgbClr val="FF0000"/>
                </a:solidFill>
              </a:rPr>
              <a:t>4</a:t>
            </a:r>
            <a:r>
              <a:rPr lang="en"/>
              <a:t>, 5)</a:t>
            </a:r>
            <a:endParaRPr/>
          </a:p>
        </p:txBody>
      </p:sp>
      <p:cxnSp>
        <p:nvCxnSpPr>
          <p:cNvPr id="421" name="Google Shape;421;p14"/>
          <p:cNvCxnSpPr>
            <a:endCxn id="418" idx="0"/>
          </p:cNvCxnSpPr>
          <p:nvPr/>
        </p:nvCxnSpPr>
        <p:spPr>
          <a:xfrm>
            <a:off x="7583931" y="2125556"/>
            <a:ext cx="0" cy="19791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422" name="Google Shape;422;p14"/>
          <p:cNvSpPr/>
          <p:nvPr/>
        </p:nvSpPr>
        <p:spPr>
          <a:xfrm>
            <a:off x="7409781" y="2695656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423" name="Google Shape;423;p14"/>
          <p:cNvSpPr/>
          <p:nvPr/>
        </p:nvSpPr>
        <p:spPr>
          <a:xfrm>
            <a:off x="6881320" y="3634990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424" name="Google Shape;424;p14"/>
          <p:cNvSpPr txBox="1"/>
          <p:nvPr/>
        </p:nvSpPr>
        <p:spPr>
          <a:xfrm>
            <a:off x="6881325" y="3305375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(3, </a:t>
            </a:r>
            <a:r>
              <a:rPr lang="en" b="1">
                <a:solidFill>
                  <a:srgbClr val="0000FF"/>
                </a:solidFill>
              </a:rPr>
              <a:t>3</a:t>
            </a:r>
            <a:r>
              <a:rPr lang="en"/>
              <a:t>)</a:t>
            </a:r>
            <a:endParaRPr/>
          </a:p>
        </p:txBody>
      </p:sp>
      <p:sp>
        <p:nvSpPr>
          <p:cNvPr id="425" name="Google Shape;425;p14"/>
          <p:cNvSpPr/>
          <p:nvPr/>
        </p:nvSpPr>
        <p:spPr>
          <a:xfrm>
            <a:off x="5827720" y="2695657"/>
            <a:ext cx="348300" cy="348300"/>
          </a:xfrm>
          <a:prstGeom prst="rect">
            <a:avLst/>
          </a:prstGeom>
          <a:solidFill>
            <a:srgbClr val="CCCCCC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426" name="Google Shape;426;p14"/>
          <p:cNvSpPr/>
          <p:nvPr/>
        </p:nvSpPr>
        <p:spPr>
          <a:xfrm>
            <a:off x="7408878" y="3165323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427" name="Google Shape;427;p14"/>
          <p:cNvSpPr txBox="1"/>
          <p:nvPr/>
        </p:nvSpPr>
        <p:spPr>
          <a:xfrm>
            <a:off x="7710598" y="3010996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(4, </a:t>
            </a:r>
            <a:r>
              <a:rPr lang="en" b="1">
                <a:solidFill>
                  <a:srgbClr val="0000FF"/>
                </a:solidFill>
              </a:rPr>
              <a:t>4</a:t>
            </a:r>
            <a:r>
              <a:rPr lang="en"/>
              <a:t>)</a:t>
            </a:r>
            <a:endParaRPr/>
          </a:p>
        </p:txBody>
      </p:sp>
      <p:pic>
        <p:nvPicPr>
          <p:cNvPr id="428" name="Google Shape;42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4470" y="2063976"/>
            <a:ext cx="131651" cy="131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9" name="Google Shape;429;p14"/>
          <p:cNvCxnSpPr>
            <a:endCxn id="428" idx="2"/>
          </p:cNvCxnSpPr>
          <p:nvPr/>
        </p:nvCxnSpPr>
        <p:spPr>
          <a:xfrm rot="10800000" flipH="1">
            <a:off x="5070495" y="2195627"/>
            <a:ext cx="559800" cy="22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30" name="Google Shape;430;p14"/>
          <p:cNvSpPr txBox="1"/>
          <p:nvPr/>
        </p:nvSpPr>
        <p:spPr>
          <a:xfrm>
            <a:off x="4496875" y="2275525"/>
            <a:ext cx="7215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(0, 7)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5" name="Google Shape;435;p15"/>
          <p:cNvCxnSpPr/>
          <p:nvPr/>
        </p:nvCxnSpPr>
        <p:spPr>
          <a:xfrm rot="10800000">
            <a:off x="397300" y="1873350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6" name="Google Shape;436;p15"/>
          <p:cNvCxnSpPr/>
          <p:nvPr/>
        </p:nvCxnSpPr>
        <p:spPr>
          <a:xfrm rot="10800000">
            <a:off x="1741625" y="3332625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7" name="Google Shape;437;p15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K-d Nearest Demo</a:t>
            </a:r>
            <a:endParaRPr/>
          </a:p>
        </p:txBody>
      </p:sp>
      <p:sp>
        <p:nvSpPr>
          <p:cNvPr id="438" name="Google Shape;438;p15"/>
          <p:cNvSpPr txBox="1">
            <a:spLocks noGrp="1"/>
          </p:cNvSpPr>
          <p:nvPr>
            <p:ph type="body" idx="1"/>
          </p:nvPr>
        </p:nvSpPr>
        <p:spPr>
          <a:xfrm>
            <a:off x="3781400" y="474150"/>
            <a:ext cx="4910100" cy="12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have the k-d tree shown.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 want to find nearest((0, 7)).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Can visually see the answer is (1, 5). 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Let’s do a proper k-d tree traversal.</a:t>
            </a:r>
            <a:endParaRPr/>
          </a:p>
        </p:txBody>
      </p:sp>
      <p:cxnSp>
        <p:nvCxnSpPr>
          <p:cNvPr id="439" name="Google Shape;439;p15"/>
          <p:cNvCxnSpPr/>
          <p:nvPr/>
        </p:nvCxnSpPr>
        <p:spPr>
          <a:xfrm rot="10800000">
            <a:off x="1847100" y="820813"/>
            <a:ext cx="0" cy="692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0" name="Google Shape;440;p15"/>
          <p:cNvCxnSpPr>
            <a:endCxn id="441" idx="0"/>
          </p:cNvCxnSpPr>
          <p:nvPr/>
        </p:nvCxnSpPr>
        <p:spPr>
          <a:xfrm flipH="1">
            <a:off x="960400" y="1369812"/>
            <a:ext cx="883500" cy="285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15"/>
          <p:cNvCxnSpPr/>
          <p:nvPr/>
        </p:nvCxnSpPr>
        <p:spPr>
          <a:xfrm>
            <a:off x="1843983" y="1369763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3" name="Google Shape;443;p15"/>
          <p:cNvSpPr txBox="1"/>
          <p:nvPr/>
        </p:nvSpPr>
        <p:spPr>
          <a:xfrm>
            <a:off x="950713" y="125838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444" name="Google Shape;444;p15"/>
          <p:cNvSpPr txBox="1"/>
          <p:nvPr/>
        </p:nvSpPr>
        <p:spPr>
          <a:xfrm>
            <a:off x="2189578" y="1303636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cxnSp>
        <p:nvCxnSpPr>
          <p:cNvPr id="445" name="Google Shape;445;p15"/>
          <p:cNvCxnSpPr/>
          <p:nvPr/>
        </p:nvCxnSpPr>
        <p:spPr>
          <a:xfrm rot="10800000">
            <a:off x="1810025" y="1883150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6" name="Google Shape;446;p15"/>
          <p:cNvCxnSpPr/>
          <p:nvPr/>
        </p:nvCxnSpPr>
        <p:spPr>
          <a:xfrm flipH="1">
            <a:off x="1854907" y="2089514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7" name="Google Shape;447;p15"/>
          <p:cNvCxnSpPr/>
          <p:nvPr/>
        </p:nvCxnSpPr>
        <p:spPr>
          <a:xfrm>
            <a:off x="2373607" y="2089514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8" name="Google Shape;448;p15"/>
          <p:cNvSpPr txBox="1"/>
          <p:nvPr/>
        </p:nvSpPr>
        <p:spPr>
          <a:xfrm>
            <a:off x="1856891" y="1988502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449" name="Google Shape;449;p15"/>
          <p:cNvSpPr txBox="1"/>
          <p:nvPr/>
        </p:nvSpPr>
        <p:spPr>
          <a:xfrm>
            <a:off x="2606402" y="1988615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cxnSp>
        <p:nvCxnSpPr>
          <p:cNvPr id="450" name="Google Shape;450;p15"/>
          <p:cNvCxnSpPr/>
          <p:nvPr/>
        </p:nvCxnSpPr>
        <p:spPr>
          <a:xfrm rot="10800000">
            <a:off x="2889148" y="2265237"/>
            <a:ext cx="0" cy="692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15"/>
          <p:cNvCxnSpPr/>
          <p:nvPr/>
        </p:nvCxnSpPr>
        <p:spPr>
          <a:xfrm flipH="1">
            <a:off x="2367331" y="2814187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2" name="Google Shape;452;p15"/>
          <p:cNvCxnSpPr>
            <a:endCxn id="453" idx="0"/>
          </p:cNvCxnSpPr>
          <p:nvPr/>
        </p:nvCxnSpPr>
        <p:spPr>
          <a:xfrm>
            <a:off x="2896973" y="2814137"/>
            <a:ext cx="774600" cy="306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4" name="Google Shape;454;p15"/>
          <p:cNvSpPr txBox="1"/>
          <p:nvPr/>
        </p:nvSpPr>
        <p:spPr>
          <a:xfrm>
            <a:off x="2358968" y="2701000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455" name="Google Shape;455;p15"/>
          <p:cNvSpPr txBox="1"/>
          <p:nvPr/>
        </p:nvSpPr>
        <p:spPr>
          <a:xfrm>
            <a:off x="3262701" y="270098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456" name="Google Shape;456;p15"/>
          <p:cNvSpPr/>
          <p:nvPr/>
        </p:nvSpPr>
        <p:spPr>
          <a:xfrm>
            <a:off x="1951950" y="1655700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(4, </a:t>
            </a:r>
            <a:r>
              <a:rPr lang="en" b="1">
                <a:solidFill>
                  <a:srgbClr val="0000FF"/>
                </a:solidFill>
              </a:rPr>
              <a:t>2</a:t>
            </a:r>
            <a:r>
              <a:rPr lang="en"/>
              <a:t>)</a:t>
            </a:r>
            <a:endParaRPr/>
          </a:p>
        </p:txBody>
      </p:sp>
      <p:sp>
        <p:nvSpPr>
          <p:cNvPr id="457" name="Google Shape;457;p15"/>
          <p:cNvSpPr/>
          <p:nvPr/>
        </p:nvSpPr>
        <p:spPr>
          <a:xfrm>
            <a:off x="1421250" y="934475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(</a:t>
            </a:r>
            <a:r>
              <a:rPr lang="en" b="1">
                <a:solidFill>
                  <a:srgbClr val="FF0000"/>
                </a:solidFill>
              </a:rPr>
              <a:t>2</a:t>
            </a:r>
            <a:r>
              <a:rPr lang="en"/>
              <a:t>, 3)</a:t>
            </a:r>
            <a:endParaRPr/>
          </a:p>
        </p:txBody>
      </p:sp>
      <p:sp>
        <p:nvSpPr>
          <p:cNvPr id="458" name="Google Shape;458;p15"/>
          <p:cNvSpPr/>
          <p:nvPr/>
        </p:nvSpPr>
        <p:spPr>
          <a:xfrm>
            <a:off x="2501650" y="2374363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(</a:t>
            </a:r>
            <a:r>
              <a:rPr lang="en" b="1">
                <a:solidFill>
                  <a:srgbClr val="FF0000"/>
                </a:solidFill>
              </a:rPr>
              <a:t>4</a:t>
            </a:r>
            <a:r>
              <a:rPr lang="en"/>
              <a:t>, 5)</a:t>
            </a:r>
            <a:endParaRPr/>
          </a:p>
        </p:txBody>
      </p:sp>
      <p:sp>
        <p:nvSpPr>
          <p:cNvPr id="459" name="Google Shape;459;p15"/>
          <p:cNvSpPr/>
          <p:nvPr/>
        </p:nvSpPr>
        <p:spPr>
          <a:xfrm>
            <a:off x="1878875" y="3114987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 (3, </a:t>
            </a:r>
            <a:r>
              <a:rPr lang="en" b="1">
                <a:solidFill>
                  <a:srgbClr val="0000FF"/>
                </a:solidFill>
              </a:rPr>
              <a:t>3</a:t>
            </a:r>
            <a:r>
              <a:rPr lang="en"/>
              <a:t>)</a:t>
            </a:r>
            <a:endParaRPr/>
          </a:p>
        </p:txBody>
      </p:sp>
      <p:cxnSp>
        <p:nvCxnSpPr>
          <p:cNvPr id="460" name="Google Shape;460;p15"/>
          <p:cNvCxnSpPr/>
          <p:nvPr/>
        </p:nvCxnSpPr>
        <p:spPr>
          <a:xfrm flipH="1">
            <a:off x="1759205" y="3551940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1" name="Google Shape;461;p15"/>
          <p:cNvCxnSpPr/>
          <p:nvPr/>
        </p:nvCxnSpPr>
        <p:spPr>
          <a:xfrm>
            <a:off x="2277905" y="3551940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2" name="Google Shape;462;p15"/>
          <p:cNvSpPr txBox="1"/>
          <p:nvPr/>
        </p:nvSpPr>
        <p:spPr>
          <a:xfrm>
            <a:off x="1761189" y="345092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463" name="Google Shape;463;p15"/>
          <p:cNvSpPr txBox="1"/>
          <p:nvPr/>
        </p:nvSpPr>
        <p:spPr>
          <a:xfrm>
            <a:off x="2510700" y="345104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sp>
        <p:nvSpPr>
          <p:cNvPr id="441" name="Google Shape;441;p15"/>
          <p:cNvSpPr/>
          <p:nvPr/>
        </p:nvSpPr>
        <p:spPr>
          <a:xfrm>
            <a:off x="534550" y="1655712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(1, </a:t>
            </a:r>
            <a:r>
              <a:rPr lang="en" b="1">
                <a:solidFill>
                  <a:srgbClr val="0000FF"/>
                </a:solidFill>
              </a:rPr>
              <a:t>5</a:t>
            </a:r>
            <a:r>
              <a:rPr lang="en"/>
              <a:t>)</a:t>
            </a:r>
            <a:endParaRPr/>
          </a:p>
        </p:txBody>
      </p:sp>
      <p:cxnSp>
        <p:nvCxnSpPr>
          <p:cNvPr id="464" name="Google Shape;464;p15"/>
          <p:cNvCxnSpPr/>
          <p:nvPr/>
        </p:nvCxnSpPr>
        <p:spPr>
          <a:xfrm flipH="1">
            <a:off x="434357" y="2106063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15"/>
          <p:cNvCxnSpPr/>
          <p:nvPr/>
        </p:nvCxnSpPr>
        <p:spPr>
          <a:xfrm>
            <a:off x="953057" y="2106063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6" name="Google Shape;466;p15"/>
          <p:cNvSpPr txBox="1"/>
          <p:nvPr/>
        </p:nvSpPr>
        <p:spPr>
          <a:xfrm>
            <a:off x="436341" y="200505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467" name="Google Shape;467;p15"/>
          <p:cNvSpPr txBox="1"/>
          <p:nvPr/>
        </p:nvSpPr>
        <p:spPr>
          <a:xfrm>
            <a:off x="1185852" y="2005164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cxnSp>
        <p:nvCxnSpPr>
          <p:cNvPr id="468" name="Google Shape;468;p15"/>
          <p:cNvCxnSpPr/>
          <p:nvPr/>
        </p:nvCxnSpPr>
        <p:spPr>
          <a:xfrm rot="10800000">
            <a:off x="3108473" y="3338675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3" name="Google Shape;453;p15"/>
          <p:cNvSpPr/>
          <p:nvPr/>
        </p:nvSpPr>
        <p:spPr>
          <a:xfrm>
            <a:off x="3245723" y="3121037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 (4, </a:t>
            </a:r>
            <a:r>
              <a:rPr lang="en" b="1">
                <a:solidFill>
                  <a:srgbClr val="0000FF"/>
                </a:solidFill>
              </a:rPr>
              <a:t>4</a:t>
            </a:r>
            <a:r>
              <a:rPr lang="en"/>
              <a:t>)</a:t>
            </a:r>
            <a:endParaRPr/>
          </a:p>
        </p:txBody>
      </p:sp>
      <p:cxnSp>
        <p:nvCxnSpPr>
          <p:cNvPr id="469" name="Google Shape;469;p15"/>
          <p:cNvCxnSpPr/>
          <p:nvPr/>
        </p:nvCxnSpPr>
        <p:spPr>
          <a:xfrm flipH="1">
            <a:off x="3126053" y="3557990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0" name="Google Shape;470;p15"/>
          <p:cNvCxnSpPr/>
          <p:nvPr/>
        </p:nvCxnSpPr>
        <p:spPr>
          <a:xfrm>
            <a:off x="3644753" y="3557990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1" name="Google Shape;471;p15"/>
          <p:cNvSpPr txBox="1"/>
          <p:nvPr/>
        </p:nvSpPr>
        <p:spPr>
          <a:xfrm>
            <a:off x="3128038" y="345697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472" name="Google Shape;472;p15"/>
          <p:cNvSpPr txBox="1"/>
          <p:nvPr/>
        </p:nvSpPr>
        <p:spPr>
          <a:xfrm>
            <a:off x="3877548" y="345709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sp>
        <p:nvSpPr>
          <p:cNvPr id="473" name="Google Shape;473;p15"/>
          <p:cNvSpPr txBox="1">
            <a:spLocks noGrp="1"/>
          </p:cNvSpPr>
          <p:nvPr>
            <p:ph type="body" idx="1"/>
          </p:nvPr>
        </p:nvSpPr>
        <p:spPr>
          <a:xfrm>
            <a:off x="243000" y="3655400"/>
            <a:ext cx="8443800" cy="12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nearest(E, (0, 7))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dist(E) is sqrt(1+4) = 2.2. New best.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Need to consider children. Which first?</a:t>
            </a:r>
            <a:endParaRPr/>
          </a:p>
        </p:txBody>
      </p:sp>
      <p:sp>
        <p:nvSpPr>
          <p:cNvPr id="474" name="Google Shape;474;p15"/>
          <p:cNvSpPr txBox="1"/>
          <p:nvPr/>
        </p:nvSpPr>
        <p:spPr>
          <a:xfrm>
            <a:off x="1878875" y="624002"/>
            <a:ext cx="6387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4.5</a:t>
            </a:r>
            <a:endParaRPr/>
          </a:p>
        </p:txBody>
      </p:sp>
      <p:sp>
        <p:nvSpPr>
          <p:cNvPr id="475" name="Google Shape;475;p15"/>
          <p:cNvSpPr txBox="1"/>
          <p:nvPr/>
        </p:nvSpPr>
        <p:spPr>
          <a:xfrm>
            <a:off x="458350" y="1345127"/>
            <a:ext cx="6387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2.2</a:t>
            </a:r>
            <a:endParaRPr/>
          </a:p>
        </p:txBody>
      </p:sp>
      <p:sp>
        <p:nvSpPr>
          <p:cNvPr id="476" name="Google Shape;476;p15"/>
          <p:cNvSpPr txBox="1"/>
          <p:nvPr/>
        </p:nvSpPr>
        <p:spPr>
          <a:xfrm>
            <a:off x="63375" y="2925225"/>
            <a:ext cx="1223700" cy="6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best: E, 2.2</a:t>
            </a:r>
            <a:endParaRPr/>
          </a:p>
        </p:txBody>
      </p:sp>
      <p:sp>
        <p:nvSpPr>
          <p:cNvPr id="477" name="Google Shape;477;p15"/>
          <p:cNvSpPr/>
          <p:nvPr/>
        </p:nvSpPr>
        <p:spPr>
          <a:xfrm>
            <a:off x="5386400" y="2007400"/>
            <a:ext cx="3629100" cy="28947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8" name="Google Shape;478;p15"/>
          <p:cNvCxnSpPr/>
          <p:nvPr/>
        </p:nvCxnSpPr>
        <p:spPr>
          <a:xfrm rot="10800000">
            <a:off x="7588925" y="3334849"/>
            <a:ext cx="13281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79" name="Google Shape;479;p15"/>
          <p:cNvCxnSpPr/>
          <p:nvPr/>
        </p:nvCxnSpPr>
        <p:spPr>
          <a:xfrm>
            <a:off x="5475025" y="2861950"/>
            <a:ext cx="10521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80" name="Google Shape;480;p15"/>
          <p:cNvCxnSpPr/>
          <p:nvPr/>
        </p:nvCxnSpPr>
        <p:spPr>
          <a:xfrm rot="10800000">
            <a:off x="6495250" y="3819800"/>
            <a:ext cx="10908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1" name="Google Shape;481;p15"/>
          <p:cNvCxnSpPr/>
          <p:nvPr/>
        </p:nvCxnSpPr>
        <p:spPr>
          <a:xfrm>
            <a:off x="6527000" y="2081225"/>
            <a:ext cx="0" cy="27699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482" name="Google Shape;482;p15"/>
          <p:cNvSpPr/>
          <p:nvPr/>
        </p:nvSpPr>
        <p:spPr>
          <a:xfrm>
            <a:off x="6345706" y="3635856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483" name="Google Shape;483;p15"/>
          <p:cNvSpPr txBox="1"/>
          <p:nvPr/>
        </p:nvSpPr>
        <p:spPr>
          <a:xfrm>
            <a:off x="6552825" y="3906501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 b="1">
                <a:solidFill>
                  <a:srgbClr val="FF0000"/>
                </a:solidFill>
              </a:rPr>
              <a:t>2</a:t>
            </a:r>
            <a:r>
              <a:rPr lang="en"/>
              <a:t>, 3)</a:t>
            </a:r>
            <a:endParaRPr/>
          </a:p>
        </p:txBody>
      </p:sp>
      <p:cxnSp>
        <p:nvCxnSpPr>
          <p:cNvPr id="484" name="Google Shape;484;p15"/>
          <p:cNvCxnSpPr/>
          <p:nvPr/>
        </p:nvCxnSpPr>
        <p:spPr>
          <a:xfrm rot="10800000">
            <a:off x="6532850" y="4275800"/>
            <a:ext cx="24183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485" name="Google Shape;485;p15"/>
          <p:cNvSpPr/>
          <p:nvPr/>
        </p:nvSpPr>
        <p:spPr>
          <a:xfrm>
            <a:off x="7409781" y="4104656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486" name="Google Shape;486;p15"/>
          <p:cNvSpPr txBox="1"/>
          <p:nvPr/>
        </p:nvSpPr>
        <p:spPr>
          <a:xfrm>
            <a:off x="7598700" y="4395301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(4, </a:t>
            </a:r>
            <a:r>
              <a:rPr lang="en" b="1">
                <a:solidFill>
                  <a:srgbClr val="0000FF"/>
                </a:solidFill>
              </a:rPr>
              <a:t>2</a:t>
            </a:r>
            <a:r>
              <a:rPr lang="en"/>
              <a:t>)</a:t>
            </a:r>
            <a:endParaRPr/>
          </a:p>
        </p:txBody>
      </p:sp>
      <p:sp>
        <p:nvSpPr>
          <p:cNvPr id="487" name="Google Shape;487;p15"/>
          <p:cNvSpPr txBox="1"/>
          <p:nvPr/>
        </p:nvSpPr>
        <p:spPr>
          <a:xfrm>
            <a:off x="7564573" y="2282824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 b="1">
                <a:solidFill>
                  <a:srgbClr val="FF0000"/>
                </a:solidFill>
              </a:rPr>
              <a:t>4</a:t>
            </a:r>
            <a:r>
              <a:rPr lang="en"/>
              <a:t>, 5)</a:t>
            </a:r>
            <a:endParaRPr/>
          </a:p>
        </p:txBody>
      </p:sp>
      <p:cxnSp>
        <p:nvCxnSpPr>
          <p:cNvPr id="488" name="Google Shape;488;p15"/>
          <p:cNvCxnSpPr>
            <a:endCxn id="485" idx="0"/>
          </p:cNvCxnSpPr>
          <p:nvPr/>
        </p:nvCxnSpPr>
        <p:spPr>
          <a:xfrm>
            <a:off x="7583931" y="2125556"/>
            <a:ext cx="0" cy="19791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489" name="Google Shape;489;p15"/>
          <p:cNvSpPr/>
          <p:nvPr/>
        </p:nvSpPr>
        <p:spPr>
          <a:xfrm>
            <a:off x="7409781" y="2695656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490" name="Google Shape;490;p15"/>
          <p:cNvSpPr/>
          <p:nvPr/>
        </p:nvSpPr>
        <p:spPr>
          <a:xfrm>
            <a:off x="6881320" y="3634990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491" name="Google Shape;491;p15"/>
          <p:cNvSpPr txBox="1"/>
          <p:nvPr/>
        </p:nvSpPr>
        <p:spPr>
          <a:xfrm>
            <a:off x="6881325" y="3305375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(3, </a:t>
            </a:r>
            <a:r>
              <a:rPr lang="en" b="1">
                <a:solidFill>
                  <a:srgbClr val="0000FF"/>
                </a:solidFill>
              </a:rPr>
              <a:t>3</a:t>
            </a:r>
            <a:r>
              <a:rPr lang="en"/>
              <a:t>)</a:t>
            </a:r>
            <a:endParaRPr/>
          </a:p>
        </p:txBody>
      </p:sp>
      <p:sp>
        <p:nvSpPr>
          <p:cNvPr id="492" name="Google Shape;492;p15"/>
          <p:cNvSpPr/>
          <p:nvPr/>
        </p:nvSpPr>
        <p:spPr>
          <a:xfrm>
            <a:off x="5827720" y="2695657"/>
            <a:ext cx="348300" cy="348300"/>
          </a:xfrm>
          <a:prstGeom prst="rect">
            <a:avLst/>
          </a:prstGeom>
          <a:solidFill>
            <a:srgbClr val="CCCCCC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493" name="Google Shape;493;p15"/>
          <p:cNvSpPr/>
          <p:nvPr/>
        </p:nvSpPr>
        <p:spPr>
          <a:xfrm>
            <a:off x="7408878" y="3165323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494" name="Google Shape;494;p15"/>
          <p:cNvSpPr txBox="1"/>
          <p:nvPr/>
        </p:nvSpPr>
        <p:spPr>
          <a:xfrm>
            <a:off x="7710598" y="3010996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(4, </a:t>
            </a:r>
            <a:r>
              <a:rPr lang="en" b="1">
                <a:solidFill>
                  <a:srgbClr val="0000FF"/>
                </a:solidFill>
              </a:rPr>
              <a:t>4</a:t>
            </a:r>
            <a:r>
              <a:rPr lang="en"/>
              <a:t>)</a:t>
            </a:r>
            <a:endParaRPr/>
          </a:p>
        </p:txBody>
      </p:sp>
      <p:pic>
        <p:nvPicPr>
          <p:cNvPr id="495" name="Google Shape;49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4470" y="2063976"/>
            <a:ext cx="131651" cy="131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6" name="Google Shape;496;p15"/>
          <p:cNvCxnSpPr>
            <a:endCxn id="495" idx="2"/>
          </p:cNvCxnSpPr>
          <p:nvPr/>
        </p:nvCxnSpPr>
        <p:spPr>
          <a:xfrm rot="10800000" flipH="1">
            <a:off x="5070495" y="2195627"/>
            <a:ext cx="559800" cy="22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7" name="Google Shape;497;p15"/>
          <p:cNvSpPr txBox="1"/>
          <p:nvPr/>
        </p:nvSpPr>
        <p:spPr>
          <a:xfrm>
            <a:off x="4496875" y="2275525"/>
            <a:ext cx="7215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(0, 7)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6"/>
          <p:cNvSpPr/>
          <p:nvPr/>
        </p:nvSpPr>
        <p:spPr>
          <a:xfrm>
            <a:off x="5394475" y="2009125"/>
            <a:ext cx="1126200" cy="852900"/>
          </a:xfrm>
          <a:prstGeom prst="rect">
            <a:avLst/>
          </a:prstGeom>
          <a:solidFill>
            <a:srgbClr val="0031FF">
              <a:alpha val="3923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3" name="Google Shape;503;p16"/>
          <p:cNvCxnSpPr/>
          <p:nvPr/>
        </p:nvCxnSpPr>
        <p:spPr>
          <a:xfrm rot="10800000">
            <a:off x="397300" y="1873350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4" name="Google Shape;504;p16"/>
          <p:cNvCxnSpPr/>
          <p:nvPr/>
        </p:nvCxnSpPr>
        <p:spPr>
          <a:xfrm rot="10800000">
            <a:off x="1741625" y="3332625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16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K-d Nearest Demo</a:t>
            </a:r>
            <a:endParaRPr/>
          </a:p>
        </p:txBody>
      </p:sp>
      <p:sp>
        <p:nvSpPr>
          <p:cNvPr id="506" name="Google Shape;506;p16"/>
          <p:cNvSpPr txBox="1">
            <a:spLocks noGrp="1"/>
          </p:cNvSpPr>
          <p:nvPr>
            <p:ph type="body" idx="1"/>
          </p:nvPr>
        </p:nvSpPr>
        <p:spPr>
          <a:xfrm>
            <a:off x="3781400" y="474150"/>
            <a:ext cx="4910100" cy="12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have the k-d tree shown.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 want to find nearest((0, 7)).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Can visually see the answer is (1, 5). 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Let’s do a proper k-d tree traversal.</a:t>
            </a:r>
            <a:endParaRPr/>
          </a:p>
        </p:txBody>
      </p:sp>
      <p:cxnSp>
        <p:nvCxnSpPr>
          <p:cNvPr id="507" name="Google Shape;507;p16"/>
          <p:cNvCxnSpPr/>
          <p:nvPr/>
        </p:nvCxnSpPr>
        <p:spPr>
          <a:xfrm rot="10800000">
            <a:off x="1847100" y="820813"/>
            <a:ext cx="0" cy="692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8" name="Google Shape;508;p16"/>
          <p:cNvCxnSpPr>
            <a:endCxn id="509" idx="0"/>
          </p:cNvCxnSpPr>
          <p:nvPr/>
        </p:nvCxnSpPr>
        <p:spPr>
          <a:xfrm flipH="1">
            <a:off x="960400" y="1369812"/>
            <a:ext cx="883500" cy="285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0" name="Google Shape;510;p16"/>
          <p:cNvCxnSpPr/>
          <p:nvPr/>
        </p:nvCxnSpPr>
        <p:spPr>
          <a:xfrm>
            <a:off x="1843983" y="1369763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1" name="Google Shape;511;p16"/>
          <p:cNvSpPr txBox="1"/>
          <p:nvPr/>
        </p:nvSpPr>
        <p:spPr>
          <a:xfrm>
            <a:off x="950713" y="125838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512" name="Google Shape;512;p16"/>
          <p:cNvSpPr txBox="1"/>
          <p:nvPr/>
        </p:nvSpPr>
        <p:spPr>
          <a:xfrm>
            <a:off x="2189578" y="1303636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cxnSp>
        <p:nvCxnSpPr>
          <p:cNvPr id="513" name="Google Shape;513;p16"/>
          <p:cNvCxnSpPr/>
          <p:nvPr/>
        </p:nvCxnSpPr>
        <p:spPr>
          <a:xfrm rot="10800000">
            <a:off x="1810025" y="1883150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4" name="Google Shape;514;p16"/>
          <p:cNvCxnSpPr/>
          <p:nvPr/>
        </p:nvCxnSpPr>
        <p:spPr>
          <a:xfrm flipH="1">
            <a:off x="1854907" y="2089514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5" name="Google Shape;515;p16"/>
          <p:cNvCxnSpPr/>
          <p:nvPr/>
        </p:nvCxnSpPr>
        <p:spPr>
          <a:xfrm>
            <a:off x="2373607" y="2089514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6" name="Google Shape;516;p16"/>
          <p:cNvSpPr txBox="1"/>
          <p:nvPr/>
        </p:nvSpPr>
        <p:spPr>
          <a:xfrm>
            <a:off x="1856891" y="1988502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517" name="Google Shape;517;p16"/>
          <p:cNvSpPr txBox="1"/>
          <p:nvPr/>
        </p:nvSpPr>
        <p:spPr>
          <a:xfrm>
            <a:off x="2606402" y="1988615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cxnSp>
        <p:nvCxnSpPr>
          <p:cNvPr id="518" name="Google Shape;518;p16"/>
          <p:cNvCxnSpPr/>
          <p:nvPr/>
        </p:nvCxnSpPr>
        <p:spPr>
          <a:xfrm rot="10800000">
            <a:off x="2889148" y="2265237"/>
            <a:ext cx="0" cy="692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9" name="Google Shape;519;p16"/>
          <p:cNvCxnSpPr/>
          <p:nvPr/>
        </p:nvCxnSpPr>
        <p:spPr>
          <a:xfrm flipH="1">
            <a:off x="2367331" y="2814187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0" name="Google Shape;520;p16"/>
          <p:cNvCxnSpPr>
            <a:endCxn id="521" idx="0"/>
          </p:cNvCxnSpPr>
          <p:nvPr/>
        </p:nvCxnSpPr>
        <p:spPr>
          <a:xfrm>
            <a:off x="2896973" y="2814137"/>
            <a:ext cx="774600" cy="306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2" name="Google Shape;522;p16"/>
          <p:cNvSpPr txBox="1"/>
          <p:nvPr/>
        </p:nvSpPr>
        <p:spPr>
          <a:xfrm>
            <a:off x="2358968" y="2701000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523" name="Google Shape;523;p16"/>
          <p:cNvSpPr txBox="1"/>
          <p:nvPr/>
        </p:nvSpPr>
        <p:spPr>
          <a:xfrm>
            <a:off x="3262701" y="270098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524" name="Google Shape;524;p16"/>
          <p:cNvSpPr/>
          <p:nvPr/>
        </p:nvSpPr>
        <p:spPr>
          <a:xfrm>
            <a:off x="1951950" y="1655700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(4, </a:t>
            </a:r>
            <a:r>
              <a:rPr lang="en" b="1">
                <a:solidFill>
                  <a:srgbClr val="0000FF"/>
                </a:solidFill>
              </a:rPr>
              <a:t>2</a:t>
            </a:r>
            <a:r>
              <a:rPr lang="en"/>
              <a:t>)</a:t>
            </a:r>
            <a:endParaRPr/>
          </a:p>
        </p:txBody>
      </p:sp>
      <p:sp>
        <p:nvSpPr>
          <p:cNvPr id="525" name="Google Shape;525;p16"/>
          <p:cNvSpPr/>
          <p:nvPr/>
        </p:nvSpPr>
        <p:spPr>
          <a:xfrm>
            <a:off x="1421250" y="934475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(</a:t>
            </a:r>
            <a:r>
              <a:rPr lang="en" b="1">
                <a:solidFill>
                  <a:srgbClr val="FF0000"/>
                </a:solidFill>
              </a:rPr>
              <a:t>2</a:t>
            </a:r>
            <a:r>
              <a:rPr lang="en"/>
              <a:t>, 3)</a:t>
            </a:r>
            <a:endParaRPr/>
          </a:p>
        </p:txBody>
      </p:sp>
      <p:sp>
        <p:nvSpPr>
          <p:cNvPr id="526" name="Google Shape;526;p16"/>
          <p:cNvSpPr/>
          <p:nvPr/>
        </p:nvSpPr>
        <p:spPr>
          <a:xfrm>
            <a:off x="2501650" y="2374363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(</a:t>
            </a:r>
            <a:r>
              <a:rPr lang="en" b="1">
                <a:solidFill>
                  <a:srgbClr val="FF0000"/>
                </a:solidFill>
              </a:rPr>
              <a:t>4</a:t>
            </a:r>
            <a:r>
              <a:rPr lang="en"/>
              <a:t>, 5)</a:t>
            </a:r>
            <a:endParaRPr/>
          </a:p>
        </p:txBody>
      </p:sp>
      <p:sp>
        <p:nvSpPr>
          <p:cNvPr id="527" name="Google Shape;527;p16"/>
          <p:cNvSpPr/>
          <p:nvPr/>
        </p:nvSpPr>
        <p:spPr>
          <a:xfrm>
            <a:off x="1878875" y="3114987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 (3, </a:t>
            </a:r>
            <a:r>
              <a:rPr lang="en" b="1">
                <a:solidFill>
                  <a:srgbClr val="0000FF"/>
                </a:solidFill>
              </a:rPr>
              <a:t>3</a:t>
            </a:r>
            <a:r>
              <a:rPr lang="en"/>
              <a:t>)</a:t>
            </a:r>
            <a:endParaRPr/>
          </a:p>
        </p:txBody>
      </p:sp>
      <p:cxnSp>
        <p:nvCxnSpPr>
          <p:cNvPr id="528" name="Google Shape;528;p16"/>
          <p:cNvCxnSpPr/>
          <p:nvPr/>
        </p:nvCxnSpPr>
        <p:spPr>
          <a:xfrm flipH="1">
            <a:off x="1759205" y="3551940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9" name="Google Shape;529;p16"/>
          <p:cNvCxnSpPr/>
          <p:nvPr/>
        </p:nvCxnSpPr>
        <p:spPr>
          <a:xfrm>
            <a:off x="2277905" y="3551940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0" name="Google Shape;530;p16"/>
          <p:cNvSpPr txBox="1"/>
          <p:nvPr/>
        </p:nvSpPr>
        <p:spPr>
          <a:xfrm>
            <a:off x="1761189" y="345092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531" name="Google Shape;531;p16"/>
          <p:cNvSpPr txBox="1"/>
          <p:nvPr/>
        </p:nvSpPr>
        <p:spPr>
          <a:xfrm>
            <a:off x="2510700" y="345104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sp>
        <p:nvSpPr>
          <p:cNvPr id="509" name="Google Shape;509;p16"/>
          <p:cNvSpPr/>
          <p:nvPr/>
        </p:nvSpPr>
        <p:spPr>
          <a:xfrm>
            <a:off x="534550" y="1655712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(1, </a:t>
            </a:r>
            <a:r>
              <a:rPr lang="en" b="1">
                <a:solidFill>
                  <a:srgbClr val="0000FF"/>
                </a:solidFill>
              </a:rPr>
              <a:t>5</a:t>
            </a:r>
            <a:r>
              <a:rPr lang="en"/>
              <a:t>)</a:t>
            </a:r>
            <a:endParaRPr/>
          </a:p>
        </p:txBody>
      </p:sp>
      <p:cxnSp>
        <p:nvCxnSpPr>
          <p:cNvPr id="532" name="Google Shape;532;p16"/>
          <p:cNvCxnSpPr/>
          <p:nvPr/>
        </p:nvCxnSpPr>
        <p:spPr>
          <a:xfrm flipH="1">
            <a:off x="434357" y="2106063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3" name="Google Shape;533;p16"/>
          <p:cNvCxnSpPr/>
          <p:nvPr/>
        </p:nvCxnSpPr>
        <p:spPr>
          <a:xfrm>
            <a:off x="953057" y="2106063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4" name="Google Shape;534;p16"/>
          <p:cNvSpPr txBox="1"/>
          <p:nvPr/>
        </p:nvSpPr>
        <p:spPr>
          <a:xfrm>
            <a:off x="436341" y="200505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535" name="Google Shape;535;p16"/>
          <p:cNvSpPr txBox="1"/>
          <p:nvPr/>
        </p:nvSpPr>
        <p:spPr>
          <a:xfrm>
            <a:off x="1185852" y="2005164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cxnSp>
        <p:nvCxnSpPr>
          <p:cNvPr id="536" name="Google Shape;536;p16"/>
          <p:cNvCxnSpPr/>
          <p:nvPr/>
        </p:nvCxnSpPr>
        <p:spPr>
          <a:xfrm rot="10800000">
            <a:off x="3108473" y="3338675"/>
            <a:ext cx="1126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1" name="Google Shape;521;p16"/>
          <p:cNvSpPr/>
          <p:nvPr/>
        </p:nvSpPr>
        <p:spPr>
          <a:xfrm>
            <a:off x="3245723" y="3121037"/>
            <a:ext cx="851700" cy="435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 (4, </a:t>
            </a:r>
            <a:r>
              <a:rPr lang="en" b="1">
                <a:solidFill>
                  <a:srgbClr val="0000FF"/>
                </a:solidFill>
              </a:rPr>
              <a:t>4</a:t>
            </a:r>
            <a:r>
              <a:rPr lang="en"/>
              <a:t>)</a:t>
            </a:r>
            <a:endParaRPr/>
          </a:p>
        </p:txBody>
      </p:sp>
      <p:cxnSp>
        <p:nvCxnSpPr>
          <p:cNvPr id="537" name="Google Shape;537;p16"/>
          <p:cNvCxnSpPr/>
          <p:nvPr/>
        </p:nvCxnSpPr>
        <p:spPr>
          <a:xfrm flipH="1">
            <a:off x="3126053" y="3557990"/>
            <a:ext cx="5187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8" name="Google Shape;538;p16"/>
          <p:cNvCxnSpPr/>
          <p:nvPr/>
        </p:nvCxnSpPr>
        <p:spPr>
          <a:xfrm>
            <a:off x="3644753" y="3557990"/>
            <a:ext cx="5001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9" name="Google Shape;539;p16"/>
          <p:cNvSpPr txBox="1"/>
          <p:nvPr/>
        </p:nvSpPr>
        <p:spPr>
          <a:xfrm>
            <a:off x="3128038" y="345697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540" name="Google Shape;540;p16"/>
          <p:cNvSpPr txBox="1"/>
          <p:nvPr/>
        </p:nvSpPr>
        <p:spPr>
          <a:xfrm>
            <a:off x="3877548" y="345709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sp>
        <p:nvSpPr>
          <p:cNvPr id="541" name="Google Shape;541;p16"/>
          <p:cNvSpPr txBox="1">
            <a:spLocks noGrp="1"/>
          </p:cNvSpPr>
          <p:nvPr>
            <p:ph type="body" idx="1"/>
          </p:nvPr>
        </p:nvSpPr>
        <p:spPr>
          <a:xfrm>
            <a:off x="243000" y="3655400"/>
            <a:ext cx="8443800" cy="12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nearest(E, (0, 7))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dist(E) is sqrt(1+4) = 2.2. New best.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Need to consider children. Which first?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Whichever is closer to query point.</a:t>
            </a:r>
            <a:endParaRPr/>
          </a:p>
        </p:txBody>
      </p:sp>
      <p:sp>
        <p:nvSpPr>
          <p:cNvPr id="542" name="Google Shape;542;p16"/>
          <p:cNvSpPr txBox="1"/>
          <p:nvPr/>
        </p:nvSpPr>
        <p:spPr>
          <a:xfrm>
            <a:off x="1878875" y="624002"/>
            <a:ext cx="6387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4.5</a:t>
            </a:r>
            <a:endParaRPr/>
          </a:p>
        </p:txBody>
      </p:sp>
      <p:sp>
        <p:nvSpPr>
          <p:cNvPr id="543" name="Google Shape;543;p16"/>
          <p:cNvSpPr txBox="1"/>
          <p:nvPr/>
        </p:nvSpPr>
        <p:spPr>
          <a:xfrm>
            <a:off x="458350" y="1345127"/>
            <a:ext cx="6387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2.2</a:t>
            </a:r>
            <a:endParaRPr/>
          </a:p>
        </p:txBody>
      </p:sp>
      <p:sp>
        <p:nvSpPr>
          <p:cNvPr id="544" name="Google Shape;544;p16"/>
          <p:cNvSpPr txBox="1"/>
          <p:nvPr/>
        </p:nvSpPr>
        <p:spPr>
          <a:xfrm>
            <a:off x="63375" y="2925225"/>
            <a:ext cx="1223700" cy="6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best: E, 2.2</a:t>
            </a:r>
            <a:endParaRPr/>
          </a:p>
        </p:txBody>
      </p:sp>
      <p:sp>
        <p:nvSpPr>
          <p:cNvPr id="545" name="Google Shape;545;p16"/>
          <p:cNvSpPr/>
          <p:nvPr/>
        </p:nvSpPr>
        <p:spPr>
          <a:xfrm>
            <a:off x="5386400" y="2007400"/>
            <a:ext cx="3629100" cy="28947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6" name="Google Shape;546;p16"/>
          <p:cNvCxnSpPr/>
          <p:nvPr/>
        </p:nvCxnSpPr>
        <p:spPr>
          <a:xfrm rot="10800000">
            <a:off x="7588925" y="3334849"/>
            <a:ext cx="13281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47" name="Google Shape;547;p16"/>
          <p:cNvCxnSpPr/>
          <p:nvPr/>
        </p:nvCxnSpPr>
        <p:spPr>
          <a:xfrm>
            <a:off x="5475025" y="2861950"/>
            <a:ext cx="10521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48" name="Google Shape;548;p16"/>
          <p:cNvCxnSpPr/>
          <p:nvPr/>
        </p:nvCxnSpPr>
        <p:spPr>
          <a:xfrm rot="10800000">
            <a:off x="6495250" y="3819800"/>
            <a:ext cx="10908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9" name="Google Shape;549;p16"/>
          <p:cNvCxnSpPr/>
          <p:nvPr/>
        </p:nvCxnSpPr>
        <p:spPr>
          <a:xfrm>
            <a:off x="6527000" y="2081225"/>
            <a:ext cx="0" cy="27699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550" name="Google Shape;550;p16"/>
          <p:cNvSpPr/>
          <p:nvPr/>
        </p:nvSpPr>
        <p:spPr>
          <a:xfrm>
            <a:off x="6345706" y="3635856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551" name="Google Shape;551;p16"/>
          <p:cNvSpPr txBox="1"/>
          <p:nvPr/>
        </p:nvSpPr>
        <p:spPr>
          <a:xfrm>
            <a:off x="6552825" y="3906501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 b="1">
                <a:solidFill>
                  <a:srgbClr val="FF0000"/>
                </a:solidFill>
              </a:rPr>
              <a:t>2</a:t>
            </a:r>
            <a:r>
              <a:rPr lang="en"/>
              <a:t>, 3)</a:t>
            </a:r>
            <a:endParaRPr/>
          </a:p>
        </p:txBody>
      </p:sp>
      <p:cxnSp>
        <p:nvCxnSpPr>
          <p:cNvPr id="552" name="Google Shape;552;p16"/>
          <p:cNvCxnSpPr/>
          <p:nvPr/>
        </p:nvCxnSpPr>
        <p:spPr>
          <a:xfrm rot="10800000">
            <a:off x="6532850" y="4275800"/>
            <a:ext cx="24183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553" name="Google Shape;553;p16"/>
          <p:cNvSpPr/>
          <p:nvPr/>
        </p:nvSpPr>
        <p:spPr>
          <a:xfrm>
            <a:off x="7409781" y="4104656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554" name="Google Shape;554;p16"/>
          <p:cNvSpPr txBox="1"/>
          <p:nvPr/>
        </p:nvSpPr>
        <p:spPr>
          <a:xfrm>
            <a:off x="7598700" y="4395301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(4, </a:t>
            </a:r>
            <a:r>
              <a:rPr lang="en" b="1">
                <a:solidFill>
                  <a:srgbClr val="0000FF"/>
                </a:solidFill>
              </a:rPr>
              <a:t>2</a:t>
            </a:r>
            <a:r>
              <a:rPr lang="en"/>
              <a:t>)</a:t>
            </a:r>
            <a:endParaRPr/>
          </a:p>
        </p:txBody>
      </p:sp>
      <p:sp>
        <p:nvSpPr>
          <p:cNvPr id="555" name="Google Shape;555;p16"/>
          <p:cNvSpPr txBox="1"/>
          <p:nvPr/>
        </p:nvSpPr>
        <p:spPr>
          <a:xfrm>
            <a:off x="7564573" y="2282824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 b="1">
                <a:solidFill>
                  <a:srgbClr val="FF0000"/>
                </a:solidFill>
              </a:rPr>
              <a:t>4</a:t>
            </a:r>
            <a:r>
              <a:rPr lang="en"/>
              <a:t>, 5)</a:t>
            </a:r>
            <a:endParaRPr/>
          </a:p>
        </p:txBody>
      </p:sp>
      <p:cxnSp>
        <p:nvCxnSpPr>
          <p:cNvPr id="556" name="Google Shape;556;p16"/>
          <p:cNvCxnSpPr>
            <a:endCxn id="553" idx="0"/>
          </p:cNvCxnSpPr>
          <p:nvPr/>
        </p:nvCxnSpPr>
        <p:spPr>
          <a:xfrm>
            <a:off x="7583931" y="2125556"/>
            <a:ext cx="0" cy="19791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557" name="Google Shape;557;p16"/>
          <p:cNvSpPr/>
          <p:nvPr/>
        </p:nvSpPr>
        <p:spPr>
          <a:xfrm>
            <a:off x="7409781" y="2695656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558" name="Google Shape;558;p16"/>
          <p:cNvSpPr/>
          <p:nvPr/>
        </p:nvSpPr>
        <p:spPr>
          <a:xfrm>
            <a:off x="6881320" y="3634990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559" name="Google Shape;559;p16"/>
          <p:cNvSpPr txBox="1"/>
          <p:nvPr/>
        </p:nvSpPr>
        <p:spPr>
          <a:xfrm>
            <a:off x="6881325" y="3305375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(3, </a:t>
            </a:r>
            <a:r>
              <a:rPr lang="en" b="1">
                <a:solidFill>
                  <a:srgbClr val="0000FF"/>
                </a:solidFill>
              </a:rPr>
              <a:t>3</a:t>
            </a:r>
            <a:r>
              <a:rPr lang="en"/>
              <a:t>)</a:t>
            </a:r>
            <a:endParaRPr/>
          </a:p>
        </p:txBody>
      </p:sp>
      <p:sp>
        <p:nvSpPr>
          <p:cNvPr id="560" name="Google Shape;560;p16"/>
          <p:cNvSpPr/>
          <p:nvPr/>
        </p:nvSpPr>
        <p:spPr>
          <a:xfrm>
            <a:off x="5827720" y="2695657"/>
            <a:ext cx="348300" cy="348300"/>
          </a:xfrm>
          <a:prstGeom prst="rect">
            <a:avLst/>
          </a:prstGeom>
          <a:solidFill>
            <a:srgbClr val="CCCCCC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561" name="Google Shape;561;p16"/>
          <p:cNvSpPr/>
          <p:nvPr/>
        </p:nvSpPr>
        <p:spPr>
          <a:xfrm>
            <a:off x="7408878" y="3165323"/>
            <a:ext cx="348300" cy="34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562" name="Google Shape;562;p16"/>
          <p:cNvSpPr txBox="1"/>
          <p:nvPr/>
        </p:nvSpPr>
        <p:spPr>
          <a:xfrm>
            <a:off x="7710598" y="3010996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(4, </a:t>
            </a:r>
            <a:r>
              <a:rPr lang="en" b="1">
                <a:solidFill>
                  <a:srgbClr val="0000FF"/>
                </a:solidFill>
              </a:rPr>
              <a:t>4</a:t>
            </a:r>
            <a:r>
              <a:rPr lang="en"/>
              <a:t>)</a:t>
            </a:r>
            <a:endParaRPr/>
          </a:p>
        </p:txBody>
      </p:sp>
      <p:pic>
        <p:nvPicPr>
          <p:cNvPr id="563" name="Google Shape;56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4470" y="2063976"/>
            <a:ext cx="131651" cy="131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4" name="Google Shape;564;p16"/>
          <p:cNvCxnSpPr>
            <a:endCxn id="563" idx="2"/>
          </p:cNvCxnSpPr>
          <p:nvPr/>
        </p:nvCxnSpPr>
        <p:spPr>
          <a:xfrm rot="10800000" flipH="1">
            <a:off x="5070495" y="2195627"/>
            <a:ext cx="559800" cy="22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65" name="Google Shape;565;p16"/>
          <p:cNvSpPr txBox="1"/>
          <p:nvPr/>
        </p:nvSpPr>
        <p:spPr>
          <a:xfrm>
            <a:off x="4496875" y="2275525"/>
            <a:ext cx="7215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(0, 7)</a:t>
            </a:r>
            <a:endParaRPr dirty="0"/>
          </a:p>
        </p:txBody>
      </p:sp>
      <p:sp>
        <p:nvSpPr>
          <p:cNvPr id="566" name="Google Shape;566;p16"/>
          <p:cNvSpPr txBox="1"/>
          <p:nvPr/>
        </p:nvSpPr>
        <p:spPr>
          <a:xfrm>
            <a:off x="5333638" y="3956437"/>
            <a:ext cx="1242300" cy="10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 up first since query point is to the up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6835</Words>
  <Application>Microsoft Office PowerPoint</Application>
  <PresentationFormat>全屏显示(16:9)</PresentationFormat>
  <Paragraphs>1669</Paragraphs>
  <Slides>39</Slides>
  <Notes>39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2" baseType="lpstr">
      <vt:lpstr>Arial</vt:lpstr>
      <vt:lpstr>Calibri</vt:lpstr>
      <vt:lpstr>Custom</vt:lpstr>
      <vt:lpstr>What Happened?</vt:lpstr>
      <vt:lpstr>K-d Nearest Demo</vt:lpstr>
      <vt:lpstr>K-d Nearest Demo</vt:lpstr>
      <vt:lpstr>K-d Nearest Demo</vt:lpstr>
      <vt:lpstr>K-d Nearest Demo</vt:lpstr>
      <vt:lpstr>K-d Nearest Demo</vt:lpstr>
      <vt:lpstr>K-d Nearest Demo</vt:lpstr>
      <vt:lpstr>K-d Nearest Demo</vt:lpstr>
      <vt:lpstr>K-d Nearest Demo</vt:lpstr>
      <vt:lpstr>K-d Nearest Demo</vt:lpstr>
      <vt:lpstr>K-d Nearest Demo</vt:lpstr>
      <vt:lpstr>K-d Nearest Demo</vt:lpstr>
      <vt:lpstr>K-d Nearest Demo</vt:lpstr>
      <vt:lpstr>K-d Nearest Demo</vt:lpstr>
      <vt:lpstr>K-d Nearest Demo</vt:lpstr>
      <vt:lpstr>K-d Nearest Demo</vt:lpstr>
      <vt:lpstr>K-d Nearest Demo</vt:lpstr>
      <vt:lpstr>K-d Nearest Demo</vt:lpstr>
      <vt:lpstr>K-d Nearest Demo</vt:lpstr>
      <vt:lpstr>K-d Nearest Demo</vt:lpstr>
      <vt:lpstr>K-d Nearest Demo</vt:lpstr>
      <vt:lpstr>K-d Nearest Demo</vt:lpstr>
      <vt:lpstr>K-d Nearest Demo</vt:lpstr>
      <vt:lpstr>K-d Nearest Demo</vt:lpstr>
      <vt:lpstr>K-d Nearest Demo</vt:lpstr>
      <vt:lpstr>K-d Nearest Demo</vt:lpstr>
      <vt:lpstr>K-d Nearest Demo</vt:lpstr>
      <vt:lpstr>K-d Nearest Demo</vt:lpstr>
      <vt:lpstr>K-d Nearest Demo</vt:lpstr>
      <vt:lpstr>K-d Nearest Demo</vt:lpstr>
      <vt:lpstr>K-d Nearest Demo(注意一下：所有的prune策略都是针对2.2而言的!)</vt:lpstr>
      <vt:lpstr>K-d Nearest Demo</vt:lpstr>
      <vt:lpstr>K-d Nearest Demo</vt:lpstr>
      <vt:lpstr>K-d Nearest Demo</vt:lpstr>
      <vt:lpstr>K-d Nearest Demo</vt:lpstr>
      <vt:lpstr>K-d Nearest Demo</vt:lpstr>
      <vt:lpstr>K-d Nearest Demo</vt:lpstr>
      <vt:lpstr>K-d Nearest Demo</vt:lpstr>
      <vt:lpstr>K-d Nearest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Happened?</dc:title>
  <cp:lastModifiedBy>李 泽中</cp:lastModifiedBy>
  <cp:revision>1</cp:revision>
  <dcterms:modified xsi:type="dcterms:W3CDTF">2022-06-15T08:06:24Z</dcterms:modified>
</cp:coreProperties>
</file>