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142532369" r:id="rId3"/>
    <p:sldId id="2142532468" r:id="rId4"/>
    <p:sldId id="2142532469" r:id="rId5"/>
    <p:sldId id="2142532470" r:id="rId6"/>
    <p:sldId id="2142532471" r:id="rId7"/>
    <p:sldId id="2142532472" r:id="rId8"/>
  </p:sldIdLst>
  <p:sldSz cx="12192000" cy="6858000"/>
  <p:notesSz cx="6858000" cy="9144000"/>
  <p:custDataLst>
    <p:tags r:id="rId10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默认节" id="{DAE9ADA1-5E36-45F5-97F0-2D3C505091B4}">
          <p14:sldIdLst>
            <p14:sldId id="256"/>
            <p14:sldId id="2142532369"/>
            <p14:sldId id="2142532468"/>
            <p14:sldId id="2142532469"/>
            <p14:sldId id="2142532470"/>
            <p14:sldId id="2142532471"/>
            <p14:sldId id="2142532472"/>
          </p14:sldIdLst>
        </p14:section>
      </p14:sectionLst>
    </p:ext>
    <p:ext uri="{EFAFB233-063F-42B5-8137-9DF3F51BA10A}">
      <p15:sldGuideLst xmlns:p15="http://schemas.microsoft.com/office/powerpoint/2012/main">
        <p15:guide id="4" pos="7287" userDrawn="1">
          <p15:clr>
            <a:srgbClr val="A4A3A4"/>
          </p15:clr>
        </p15:guide>
        <p15:guide id="6" orient="horz" pos="4065" userDrawn="1">
          <p15:clr>
            <a:srgbClr val="A4A3A4"/>
          </p15:clr>
        </p15:guide>
        <p15:guide id="7" orient="horz" pos="595" userDrawn="1">
          <p15:clr>
            <a:srgbClr val="A4A3A4"/>
          </p15:clr>
        </p15:guide>
        <p15:guide id="9" orient="horz" pos="1321" userDrawn="1">
          <p15:clr>
            <a:srgbClr val="A4A3A4"/>
          </p15:clr>
        </p15:guide>
        <p15:guide id="10" orient="horz" pos="3748" userDrawn="1">
          <p15:clr>
            <a:srgbClr val="A4A3A4"/>
          </p15:clr>
        </p15:guide>
        <p15:guide id="11" orient="horz" pos="709" userDrawn="1">
          <p15:clr>
            <a:srgbClr val="A4A3A4"/>
          </p15:clr>
        </p15:guide>
        <p15:guide id="12" orient="horz" pos="1049" userDrawn="1">
          <p15:clr>
            <a:srgbClr val="A4A3A4"/>
          </p15:clr>
        </p15:guide>
        <p15:guide id="13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4DC3"/>
    <a:srgbClr val="2058DB"/>
    <a:srgbClr val="F5602B"/>
    <a:srgbClr val="326DCE"/>
    <a:srgbClr val="F5911E"/>
    <a:srgbClr val="E3E5E7"/>
    <a:srgbClr val="DBE3F0"/>
    <a:srgbClr val="000000"/>
    <a:srgbClr val="F0F0F0"/>
    <a:srgbClr val="3FC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C3C2611-4C71-4FC5-86AE-919BDF0F9419}" styleName=""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EE2"/>
          </a:solidFill>
        </a:fill>
      </a:tcStyle>
    </a:wholeTbl>
    <a:band2H>
      <a:tcStyle>
        <a:tcBdr/>
        <a:fill>
          <a:solidFill>
            <a:srgbClr val="EDEFF1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9" autoAdjust="0"/>
    <p:restoredTop sz="92740" autoAdjust="0"/>
  </p:normalViewPr>
  <p:slideViewPr>
    <p:cSldViewPr snapToGrid="0">
      <p:cViewPr varScale="1">
        <p:scale>
          <a:sx n="106" d="100"/>
          <a:sy n="106" d="100"/>
        </p:scale>
        <p:origin x="138" y="684"/>
      </p:cViewPr>
      <p:guideLst>
        <p:guide pos="7287"/>
        <p:guide orient="horz" pos="4065"/>
        <p:guide orient="horz" pos="595"/>
        <p:guide orient="horz" pos="1321"/>
        <p:guide orient="horz" pos="3748"/>
        <p:guide orient="horz" pos="709"/>
        <p:guide orient="horz" pos="1049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500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 panose="020B0604020202020204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7025" y="665163"/>
            <a:ext cx="5913438" cy="3325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243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AD583-B79A-3009-F8C3-6461944FA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08EAED-D1CA-D004-BDE3-7F13A383F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7025" y="665163"/>
            <a:ext cx="5913438" cy="3325812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EC09BF-2CC9-A4EF-7DF6-B159F7E74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528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D50FD-CE1E-BACE-45C6-5BF1C5D58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B9FD96C-ED64-6F2A-FB6C-1F284280D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7025" y="665163"/>
            <a:ext cx="5913438" cy="3325812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4BFA853-12E8-4F99-8359-3CC3683F2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6888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4AB00-213D-54C6-9EA0-F0A2289D8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63AF405-56D7-87B0-ED80-04E1AB02D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7025" y="665163"/>
            <a:ext cx="5913438" cy="3325812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20F01C-C85D-9145-2E30-1112514F4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2146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12AE4-F397-1732-A25B-3A34DED1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0B75E7-4528-FC6A-CD76-56E7A3D67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7025" y="665163"/>
            <a:ext cx="5913438" cy="3325812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A776210-24C1-CFDD-8767-BD645003C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995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C3AB-B001-40C9-A58C-9BD4673771A9}" type="datetimeFigureOut">
              <a:rPr lang="zh-CN" altLang="en-US" smtClean="0"/>
              <a:t>2025-06-14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BF3-5DCB-4373-A62A-15D55C1A680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1042" y="216130"/>
            <a:ext cx="1014138" cy="65102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C3AB-B001-40C9-A58C-9BD4673771A9}" type="datetimeFigureOut">
              <a:rPr lang="zh-CN" altLang="en-US" smtClean="0"/>
              <a:t>2025-06-14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BF3-5DCB-4373-A62A-15D55C1A68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C3AB-B001-40C9-A58C-9BD4673771A9}" type="datetimeFigureOut">
              <a:rPr lang="zh-CN" altLang="en-US" smtClean="0"/>
              <a:t>2025-06-14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BF3-5DCB-4373-A62A-15D55C1A68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14520AC-73B2-D69E-46C1-75C5091865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C3AB-B001-40C9-A58C-9BD4673771A9}" type="datetimeFigureOut">
              <a:rPr lang="zh-CN" altLang="en-US" smtClean="0"/>
              <a:t>2025-06-14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BF3-5DCB-4373-A62A-15D55C1A68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C3AB-B001-40C9-A58C-9BD4673771A9}" type="datetimeFigureOut">
              <a:rPr lang="zh-CN" altLang="en-US" smtClean="0"/>
              <a:t>2025-06-14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BF3-5DCB-4373-A62A-15D55C1A68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C3AB-B001-40C9-A58C-9BD4673771A9}" type="datetimeFigureOut">
              <a:rPr lang="zh-CN" altLang="en-US" smtClean="0"/>
              <a:t>2025-06-14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BF3-5DCB-4373-A62A-15D55C1A68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C3AB-B001-40C9-A58C-9BD4673771A9}" type="datetimeFigureOut">
              <a:rPr lang="zh-CN" altLang="en-US" smtClean="0"/>
              <a:t>2025-06-14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BF3-5DCB-4373-A62A-15D55C1A68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C3AB-B001-40C9-A58C-9BD4673771A9}" type="datetimeFigureOut">
              <a:rPr lang="zh-CN" altLang="en-US" smtClean="0"/>
              <a:t>2025-06-14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BF3-5DCB-4373-A62A-15D55C1A68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C3AB-B001-40C9-A58C-9BD4673771A9}" type="datetimeFigureOut">
              <a:rPr lang="zh-CN" altLang="en-US" smtClean="0"/>
              <a:t>2025-06-14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BF3-5DCB-4373-A62A-15D55C1A68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C3AB-B001-40C9-A58C-9BD4673771A9}" type="datetimeFigureOut">
              <a:rPr lang="zh-CN" altLang="en-US" smtClean="0"/>
              <a:t>2025-06-14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BF3-5DCB-4373-A62A-15D55C1A68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C3AB-B001-40C9-A58C-9BD4673771A9}" type="datetimeFigureOut">
              <a:rPr lang="zh-CN" altLang="en-US" smtClean="0"/>
              <a:t>2025-06-14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02BF3-5DCB-4373-A62A-15D55C1A68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CC3AB-B001-40C9-A58C-9BD4673771A9}" type="datetimeFigureOut">
              <a:rPr lang="zh-CN" altLang="en-US" smtClean="0"/>
              <a:t>2025-06-14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02BF3-5DCB-4373-A62A-15D55C1A680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"/>
            <a:ext cx="12192000" cy="68576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9F36DE8-10A8-6FB9-C6E6-C6B006A31DE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1092" y="2824887"/>
            <a:ext cx="948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1">
              <a:spcBef>
                <a:spcPts val="0"/>
              </a:spcBef>
              <a:defRPr/>
            </a:pPr>
            <a:r>
              <a:rPr lang="en-US" altLang="zh-CN" sz="4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CIMC</a:t>
            </a:r>
            <a:r>
              <a:rPr lang="zh-CN" altLang="en-US" sz="4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“西门子杯”中国智能制造挑战赛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59607" y="5412084"/>
            <a:ext cx="7872784" cy="958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教育部中德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中外高级别人文交流对话机制成果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中国高等教育学会“</a:t>
            </a:r>
            <a:r>
              <a:rPr lang="zh-CN" altLang="zh-CN" sz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全国普通高校大学生竞赛榜单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”竞赛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中国高等教育学会“</a:t>
            </a:r>
            <a:r>
              <a:rPr lang="zh-CN" altLang="zh-CN" sz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全国普通高校大学生机器人竞赛指数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”竞赛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86348BA-86F8-3D05-BC45-D1D72047D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74" y="944563"/>
            <a:ext cx="1518627" cy="942111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D4BC2736-9538-39AE-2768-78F68AFD59C9}"/>
              </a:ext>
            </a:extLst>
          </p:cNvPr>
          <p:cNvSpPr/>
          <p:nvPr/>
        </p:nvSpPr>
        <p:spPr>
          <a:xfrm>
            <a:off x="3273136" y="4131540"/>
            <a:ext cx="5654964" cy="4742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2B51EF-3A73-68BC-7AF8-83E6DA810628}"/>
              </a:ext>
            </a:extLst>
          </p:cNvPr>
          <p:cNvSpPr txBox="1"/>
          <p:nvPr/>
        </p:nvSpPr>
        <p:spPr>
          <a:xfrm>
            <a:off x="3389169" y="4177998"/>
            <a:ext cx="536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1">
              <a:spcBef>
                <a:spcPts val="0"/>
              </a:spcBef>
              <a:defRPr/>
            </a:pPr>
            <a:r>
              <a:rPr lang="zh-CN" altLang="en-US" sz="2000" b="1" kern="1200" dirty="0">
                <a:solidFill>
                  <a:srgbClr val="1E52C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嵌入式：</a:t>
            </a:r>
            <a:r>
              <a:rPr lang="en-US" altLang="zh-CN" sz="2000" b="1" kern="1200" dirty="0">
                <a:solidFill>
                  <a:srgbClr val="1E52C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2025001001</a:t>
            </a:r>
            <a:r>
              <a:rPr lang="zh-CN" altLang="en-US" sz="2000" b="1" kern="1200" dirty="0">
                <a:solidFill>
                  <a:srgbClr val="1E52C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（队伍编号）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C66A3E96-4EA6-BBFF-AF84-CF88436D39A7}"/>
              </a:ext>
            </a:extLst>
          </p:cNvPr>
          <p:cNvGrpSpPr/>
          <p:nvPr/>
        </p:nvGrpSpPr>
        <p:grpSpPr>
          <a:xfrm>
            <a:off x="0" y="567002"/>
            <a:ext cx="8855507" cy="871592"/>
            <a:chOff x="0" y="567002"/>
            <a:chExt cx="8855507" cy="871592"/>
          </a:xfrm>
        </p:grpSpPr>
        <p:sp>
          <p:nvSpPr>
            <p:cNvPr id="202" name="圆角矩形 2">
              <a:extLst>
                <a:ext uri="{FF2B5EF4-FFF2-40B4-BE49-F238E27FC236}">
                  <a16:creationId xmlns:a16="http://schemas.microsoft.com/office/drawing/2014/main" id="{B17C713B-53DF-AD7F-FDDC-07C6F246DCA1}"/>
                </a:ext>
              </a:extLst>
            </p:cNvPr>
            <p:cNvSpPr/>
            <p:nvPr/>
          </p:nvSpPr>
          <p:spPr>
            <a:xfrm>
              <a:off x="0" y="567002"/>
              <a:ext cx="8855507" cy="871592"/>
            </a:xfrm>
            <a:prstGeom prst="roundRect">
              <a:avLst>
                <a:gd name="adj" fmla="val 258"/>
              </a:avLst>
            </a:prstGeom>
            <a:gradFill>
              <a:gsLst>
                <a:gs pos="51000">
                  <a:srgbClr val="1F51CC"/>
                </a:gs>
                <a:gs pos="100000">
                  <a:srgbClr val="3B66B7">
                    <a:alpha val="0"/>
                  </a:srgbClr>
                </a:gs>
              </a:gsLst>
              <a:lin ang="9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52D8F7E1-FEF4-C9E3-311A-D2407B29382A}"/>
                </a:ext>
              </a:extLst>
            </p:cNvPr>
            <p:cNvSpPr txBox="1"/>
            <p:nvPr/>
          </p:nvSpPr>
          <p:spPr>
            <a:xfrm>
              <a:off x="502482" y="673862"/>
              <a:ext cx="342249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rgbClr val="9FCFF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第一部分</a:t>
              </a:r>
              <a:endParaRPr lang="zh-CN" altLang="en-US" sz="1500" dirty="0">
                <a:solidFill>
                  <a:srgbClr val="9FCFF7"/>
                </a:solidFill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9A5BADB4-5C37-BE5C-5752-17C61DC92209}"/>
                </a:ext>
              </a:extLst>
            </p:cNvPr>
            <p:cNvSpPr txBox="1"/>
            <p:nvPr/>
          </p:nvSpPr>
          <p:spPr>
            <a:xfrm>
              <a:off x="502482" y="957480"/>
              <a:ext cx="48638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工程任务分析</a:t>
              </a:r>
              <a:endParaRPr lang="zh-CN" altLang="en-US" sz="2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内容占位符 11">
            <a:extLst>
              <a:ext uri="{FF2B5EF4-FFF2-40B4-BE49-F238E27FC236}">
                <a16:creationId xmlns:a16="http://schemas.microsoft.com/office/drawing/2014/main" id="{E9896D14-04B3-8B07-578E-3B2962A52A2B}"/>
              </a:ext>
            </a:extLst>
          </p:cNvPr>
          <p:cNvSpPr txBox="1">
            <a:spLocks/>
          </p:cNvSpPr>
          <p:nvPr/>
        </p:nvSpPr>
        <p:spPr>
          <a:xfrm>
            <a:off x="770583" y="1778844"/>
            <a:ext cx="10729192" cy="4674343"/>
          </a:xfrm>
          <a:prstGeom prst="rect">
            <a:avLst/>
          </a:prstGeom>
        </p:spPr>
        <p:txBody>
          <a:bodyPr vert="horz" lIns="87105" tIns="43552" rIns="87105" bIns="4355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这里是正文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这里是正文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这里是正文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PPT</a:t>
            </a:r>
            <a:r>
              <a:rPr lang="zh-CN" altLang="en-US" sz="2000" b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演示总</a:t>
            </a:r>
            <a:r>
              <a:rPr lang="zh-CN" altLang="en-US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页数不超过 </a:t>
            </a:r>
            <a:r>
              <a:rPr lang="en-US" altLang="zh-CN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 </a:t>
            </a:r>
            <a:r>
              <a:rPr lang="zh-CN" altLang="en-US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页）</a:t>
            </a:r>
            <a:endParaRPr lang="en-US" altLang="zh-CN" sz="2000" b="1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181652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C3B84-EB00-DFE5-32F5-24495A395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5C2BDE3F-5BE3-B12C-1BD7-41895B923272}"/>
              </a:ext>
            </a:extLst>
          </p:cNvPr>
          <p:cNvGrpSpPr/>
          <p:nvPr/>
        </p:nvGrpSpPr>
        <p:grpSpPr>
          <a:xfrm>
            <a:off x="0" y="567002"/>
            <a:ext cx="8855507" cy="871592"/>
            <a:chOff x="0" y="567002"/>
            <a:chExt cx="8855507" cy="871592"/>
          </a:xfrm>
        </p:grpSpPr>
        <p:sp>
          <p:nvSpPr>
            <p:cNvPr id="202" name="圆角矩形 2">
              <a:extLst>
                <a:ext uri="{FF2B5EF4-FFF2-40B4-BE49-F238E27FC236}">
                  <a16:creationId xmlns:a16="http://schemas.microsoft.com/office/drawing/2014/main" id="{BEDB4431-B1EE-8F3B-6E2C-723FB36954A6}"/>
                </a:ext>
              </a:extLst>
            </p:cNvPr>
            <p:cNvSpPr/>
            <p:nvPr/>
          </p:nvSpPr>
          <p:spPr>
            <a:xfrm>
              <a:off x="0" y="567002"/>
              <a:ext cx="8855507" cy="871592"/>
            </a:xfrm>
            <a:prstGeom prst="roundRect">
              <a:avLst>
                <a:gd name="adj" fmla="val 258"/>
              </a:avLst>
            </a:prstGeom>
            <a:gradFill>
              <a:gsLst>
                <a:gs pos="51000">
                  <a:srgbClr val="1F51CC"/>
                </a:gs>
                <a:gs pos="100000">
                  <a:srgbClr val="3B66B7">
                    <a:alpha val="0"/>
                  </a:srgbClr>
                </a:gs>
              </a:gsLst>
              <a:lin ang="9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64273AFE-CD77-2BE2-A694-123400E94DA7}"/>
                </a:ext>
              </a:extLst>
            </p:cNvPr>
            <p:cNvSpPr txBox="1"/>
            <p:nvPr/>
          </p:nvSpPr>
          <p:spPr>
            <a:xfrm>
              <a:off x="502482" y="673862"/>
              <a:ext cx="342249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rgbClr val="9FCFF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第二部分</a:t>
              </a:r>
              <a:endParaRPr lang="zh-CN" altLang="en-US" sz="1500" dirty="0">
                <a:solidFill>
                  <a:srgbClr val="9FCFF7"/>
                </a:solidFill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40F73CD4-1AE4-CAD5-CABE-FFFD10530FBB}"/>
                </a:ext>
              </a:extLst>
            </p:cNvPr>
            <p:cNvSpPr txBox="1"/>
            <p:nvPr/>
          </p:nvSpPr>
          <p:spPr>
            <a:xfrm>
              <a:off x="502482" y="957480"/>
              <a:ext cx="48638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系统单元功能分析设计</a:t>
              </a:r>
              <a:endParaRPr lang="zh-CN" altLang="en-US" sz="2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内容占位符 11">
            <a:extLst>
              <a:ext uri="{FF2B5EF4-FFF2-40B4-BE49-F238E27FC236}">
                <a16:creationId xmlns:a16="http://schemas.microsoft.com/office/drawing/2014/main" id="{8EB624D6-CC50-6461-6BED-4872F79FDFD8}"/>
              </a:ext>
            </a:extLst>
          </p:cNvPr>
          <p:cNvSpPr txBox="1">
            <a:spLocks/>
          </p:cNvSpPr>
          <p:nvPr/>
        </p:nvSpPr>
        <p:spPr>
          <a:xfrm>
            <a:off x="770583" y="1778844"/>
            <a:ext cx="10729192" cy="4674343"/>
          </a:xfrm>
          <a:prstGeom prst="rect">
            <a:avLst/>
          </a:prstGeom>
        </p:spPr>
        <p:txBody>
          <a:bodyPr vert="horz" lIns="87105" tIns="43552" rIns="87105" bIns="4355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这里是正文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这里是正文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这里是正文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267217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76D4C-F5F6-833E-CAF1-F1B007D46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F0F10AA9-9B5F-D2B7-4D8D-5CB4887A748A}"/>
              </a:ext>
            </a:extLst>
          </p:cNvPr>
          <p:cNvGrpSpPr/>
          <p:nvPr/>
        </p:nvGrpSpPr>
        <p:grpSpPr>
          <a:xfrm>
            <a:off x="0" y="567002"/>
            <a:ext cx="8855507" cy="871592"/>
            <a:chOff x="0" y="567002"/>
            <a:chExt cx="8855507" cy="871592"/>
          </a:xfrm>
        </p:grpSpPr>
        <p:sp>
          <p:nvSpPr>
            <p:cNvPr id="202" name="圆角矩形 2">
              <a:extLst>
                <a:ext uri="{FF2B5EF4-FFF2-40B4-BE49-F238E27FC236}">
                  <a16:creationId xmlns:a16="http://schemas.microsoft.com/office/drawing/2014/main" id="{F1A39AA3-74C5-59D6-A5DE-46F0C111CBE9}"/>
                </a:ext>
              </a:extLst>
            </p:cNvPr>
            <p:cNvSpPr/>
            <p:nvPr/>
          </p:nvSpPr>
          <p:spPr>
            <a:xfrm>
              <a:off x="0" y="567002"/>
              <a:ext cx="8855507" cy="871592"/>
            </a:xfrm>
            <a:prstGeom prst="roundRect">
              <a:avLst>
                <a:gd name="adj" fmla="val 258"/>
              </a:avLst>
            </a:prstGeom>
            <a:gradFill>
              <a:gsLst>
                <a:gs pos="51000">
                  <a:srgbClr val="1F51CC"/>
                </a:gs>
                <a:gs pos="100000">
                  <a:srgbClr val="3B66B7">
                    <a:alpha val="0"/>
                  </a:srgbClr>
                </a:gs>
              </a:gsLst>
              <a:lin ang="9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39FC913B-91F7-2749-1B55-7F062FECFA87}"/>
                </a:ext>
              </a:extLst>
            </p:cNvPr>
            <p:cNvSpPr txBox="1"/>
            <p:nvPr/>
          </p:nvSpPr>
          <p:spPr>
            <a:xfrm>
              <a:off x="502482" y="673862"/>
              <a:ext cx="342249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rgbClr val="9FCFF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第三部分</a:t>
              </a:r>
              <a:endParaRPr lang="zh-CN" altLang="en-US" sz="1500" dirty="0">
                <a:solidFill>
                  <a:srgbClr val="9FCFF7"/>
                </a:solidFill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A8AF117E-3308-ED04-EB2D-1057A4D0A4F5}"/>
                </a:ext>
              </a:extLst>
            </p:cNvPr>
            <p:cNvSpPr txBox="1"/>
            <p:nvPr/>
          </p:nvSpPr>
          <p:spPr>
            <a:xfrm>
              <a:off x="502482" y="957480"/>
              <a:ext cx="48638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综合系统设计</a:t>
              </a:r>
              <a:endParaRPr lang="zh-CN" altLang="en-US" sz="2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内容占位符 11">
            <a:extLst>
              <a:ext uri="{FF2B5EF4-FFF2-40B4-BE49-F238E27FC236}">
                <a16:creationId xmlns:a16="http://schemas.microsoft.com/office/drawing/2014/main" id="{649DFE92-1B0D-6093-E93F-B966DA7A1BC3}"/>
              </a:ext>
            </a:extLst>
          </p:cNvPr>
          <p:cNvSpPr txBox="1">
            <a:spLocks/>
          </p:cNvSpPr>
          <p:nvPr/>
        </p:nvSpPr>
        <p:spPr>
          <a:xfrm>
            <a:off x="770583" y="1778844"/>
            <a:ext cx="10729192" cy="4674343"/>
          </a:xfrm>
          <a:prstGeom prst="rect">
            <a:avLst/>
          </a:prstGeom>
        </p:spPr>
        <p:txBody>
          <a:bodyPr vert="horz" lIns="87105" tIns="43552" rIns="87105" bIns="4355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这里是正文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这里是正文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这里是正文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06735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B9860-B76E-76A6-1D37-5A53A66F1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3E4BB826-3D4A-6DD2-8613-C0236B9D21B4}"/>
              </a:ext>
            </a:extLst>
          </p:cNvPr>
          <p:cNvGrpSpPr/>
          <p:nvPr/>
        </p:nvGrpSpPr>
        <p:grpSpPr>
          <a:xfrm>
            <a:off x="0" y="567002"/>
            <a:ext cx="8855507" cy="871592"/>
            <a:chOff x="0" y="567002"/>
            <a:chExt cx="8855507" cy="871592"/>
          </a:xfrm>
        </p:grpSpPr>
        <p:sp>
          <p:nvSpPr>
            <p:cNvPr id="202" name="圆角矩形 2">
              <a:extLst>
                <a:ext uri="{FF2B5EF4-FFF2-40B4-BE49-F238E27FC236}">
                  <a16:creationId xmlns:a16="http://schemas.microsoft.com/office/drawing/2014/main" id="{D81B1D56-3A5E-000A-F925-5B3F3A3B8C4F}"/>
                </a:ext>
              </a:extLst>
            </p:cNvPr>
            <p:cNvSpPr/>
            <p:nvPr/>
          </p:nvSpPr>
          <p:spPr>
            <a:xfrm>
              <a:off x="0" y="567002"/>
              <a:ext cx="8855507" cy="871592"/>
            </a:xfrm>
            <a:prstGeom prst="roundRect">
              <a:avLst>
                <a:gd name="adj" fmla="val 258"/>
              </a:avLst>
            </a:prstGeom>
            <a:gradFill>
              <a:gsLst>
                <a:gs pos="51000">
                  <a:srgbClr val="1F51CC"/>
                </a:gs>
                <a:gs pos="100000">
                  <a:srgbClr val="3B66B7">
                    <a:alpha val="0"/>
                  </a:srgbClr>
                </a:gs>
              </a:gsLst>
              <a:lin ang="9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553ADE51-B7B2-0432-06E6-11DD61DF8146}"/>
                </a:ext>
              </a:extLst>
            </p:cNvPr>
            <p:cNvSpPr txBox="1"/>
            <p:nvPr/>
          </p:nvSpPr>
          <p:spPr>
            <a:xfrm>
              <a:off x="502482" y="673862"/>
              <a:ext cx="342249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rgbClr val="9FCFF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第四部分</a:t>
              </a:r>
              <a:endParaRPr lang="zh-CN" altLang="en-US" sz="1500" dirty="0">
                <a:solidFill>
                  <a:srgbClr val="9FCFF7"/>
                </a:solidFill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77F3A7C1-89DD-686C-2FDB-9E6B10D6148F}"/>
                </a:ext>
              </a:extLst>
            </p:cNvPr>
            <p:cNvSpPr txBox="1"/>
            <p:nvPr/>
          </p:nvSpPr>
          <p:spPr>
            <a:xfrm>
              <a:off x="502482" y="957480"/>
              <a:ext cx="48638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工程系统优化</a:t>
              </a:r>
              <a:endParaRPr lang="zh-CN" altLang="en-US" sz="2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内容占位符 11">
            <a:extLst>
              <a:ext uri="{FF2B5EF4-FFF2-40B4-BE49-F238E27FC236}">
                <a16:creationId xmlns:a16="http://schemas.microsoft.com/office/drawing/2014/main" id="{ECD64D8A-329B-1A45-F02E-B88C3494EBFA}"/>
              </a:ext>
            </a:extLst>
          </p:cNvPr>
          <p:cNvSpPr txBox="1">
            <a:spLocks/>
          </p:cNvSpPr>
          <p:nvPr/>
        </p:nvSpPr>
        <p:spPr>
          <a:xfrm>
            <a:off x="770583" y="1778844"/>
            <a:ext cx="10729192" cy="4674343"/>
          </a:xfrm>
          <a:prstGeom prst="rect">
            <a:avLst/>
          </a:prstGeom>
        </p:spPr>
        <p:txBody>
          <a:bodyPr vert="horz" lIns="87105" tIns="43552" rIns="87105" bIns="4355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这里是正文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这里是正文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这里是正文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25325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3E5FA-A23F-EFB7-D8E5-DF0D82B3A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E762FB0E-F6F8-CAB2-4375-C92E3B2F74C3}"/>
              </a:ext>
            </a:extLst>
          </p:cNvPr>
          <p:cNvGrpSpPr/>
          <p:nvPr/>
        </p:nvGrpSpPr>
        <p:grpSpPr>
          <a:xfrm>
            <a:off x="0" y="567002"/>
            <a:ext cx="8855507" cy="871592"/>
            <a:chOff x="0" y="567002"/>
            <a:chExt cx="8855507" cy="871592"/>
          </a:xfrm>
        </p:grpSpPr>
        <p:sp>
          <p:nvSpPr>
            <p:cNvPr id="202" name="圆角矩形 2">
              <a:extLst>
                <a:ext uri="{FF2B5EF4-FFF2-40B4-BE49-F238E27FC236}">
                  <a16:creationId xmlns:a16="http://schemas.microsoft.com/office/drawing/2014/main" id="{1C956946-CBA0-0796-D668-EBA89F76211E}"/>
                </a:ext>
              </a:extLst>
            </p:cNvPr>
            <p:cNvSpPr/>
            <p:nvPr/>
          </p:nvSpPr>
          <p:spPr>
            <a:xfrm>
              <a:off x="0" y="567002"/>
              <a:ext cx="8855507" cy="871592"/>
            </a:xfrm>
            <a:prstGeom prst="roundRect">
              <a:avLst>
                <a:gd name="adj" fmla="val 258"/>
              </a:avLst>
            </a:prstGeom>
            <a:gradFill>
              <a:gsLst>
                <a:gs pos="51000">
                  <a:srgbClr val="1F51CC"/>
                </a:gs>
                <a:gs pos="100000">
                  <a:srgbClr val="3B66B7">
                    <a:alpha val="0"/>
                  </a:srgbClr>
                </a:gs>
              </a:gsLst>
              <a:lin ang="96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288556CB-B7B5-A17F-EC42-530BCDCF1292}"/>
                </a:ext>
              </a:extLst>
            </p:cNvPr>
            <p:cNvSpPr txBox="1"/>
            <p:nvPr/>
          </p:nvSpPr>
          <p:spPr>
            <a:xfrm>
              <a:off x="502482" y="673862"/>
              <a:ext cx="342249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500" dirty="0">
                  <a:solidFill>
                    <a:srgbClr val="9FCFF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第五部分</a:t>
              </a:r>
              <a:endParaRPr lang="zh-CN" altLang="en-US" sz="1500" dirty="0">
                <a:solidFill>
                  <a:srgbClr val="9FCFF7"/>
                </a:solidFill>
              </a:endParaRP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C3471B80-E4CD-5F8A-ECB9-A4860AAAA67B}"/>
                </a:ext>
              </a:extLst>
            </p:cNvPr>
            <p:cNvSpPr txBox="1"/>
            <p:nvPr/>
          </p:nvSpPr>
          <p:spPr>
            <a:xfrm>
              <a:off x="502482" y="957480"/>
              <a:ext cx="486387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系统功能调试</a:t>
              </a:r>
              <a:endParaRPr lang="zh-CN" altLang="en-US" sz="2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内容占位符 11">
            <a:extLst>
              <a:ext uri="{FF2B5EF4-FFF2-40B4-BE49-F238E27FC236}">
                <a16:creationId xmlns:a16="http://schemas.microsoft.com/office/drawing/2014/main" id="{0A54D7FF-8570-DFD8-3E2C-09D9D9C48A05}"/>
              </a:ext>
            </a:extLst>
          </p:cNvPr>
          <p:cNvSpPr txBox="1">
            <a:spLocks/>
          </p:cNvSpPr>
          <p:nvPr/>
        </p:nvSpPr>
        <p:spPr>
          <a:xfrm>
            <a:off x="770583" y="1778844"/>
            <a:ext cx="10729192" cy="4674343"/>
          </a:xfrm>
          <a:prstGeom prst="rect">
            <a:avLst/>
          </a:prstGeom>
        </p:spPr>
        <p:txBody>
          <a:bodyPr vert="horz" lIns="87105" tIns="43552" rIns="87105" bIns="4355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这里是正文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这里是正文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这里是正文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44732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A2267-9CF4-FE23-F912-D02311991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D8C5FF-A763-9313-F7D6-ABA945040F8A}"/>
              </a:ext>
            </a:extLst>
          </p:cNvPr>
          <p:cNvSpPr txBox="1"/>
          <p:nvPr/>
        </p:nvSpPr>
        <p:spPr>
          <a:xfrm>
            <a:off x="1351092" y="2824887"/>
            <a:ext cx="948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1">
              <a:spcBef>
                <a:spcPts val="0"/>
              </a:spcBef>
              <a:defRPr/>
            </a:pPr>
            <a:r>
              <a:rPr lang="zh-CN" altLang="en-US" sz="40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请专家评审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8F32C3-5881-352A-0305-4E414CBD5828}"/>
              </a:ext>
            </a:extLst>
          </p:cNvPr>
          <p:cNvSpPr txBox="1"/>
          <p:nvPr/>
        </p:nvSpPr>
        <p:spPr>
          <a:xfrm>
            <a:off x="2159607" y="5412084"/>
            <a:ext cx="7872784" cy="958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教育部中德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中外高级别人文交流对话机制成果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中国高等教育学会“</a:t>
            </a:r>
            <a:r>
              <a:rPr lang="zh-CN" altLang="zh-CN" sz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全国普通高校大学生竞赛榜单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”竞赛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ts val="23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中国高等教育学会“</a:t>
            </a:r>
            <a:r>
              <a:rPr lang="zh-CN" altLang="zh-CN" sz="12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全国普通高校大学生机器人竞赛指数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”竞赛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32283E8-2F89-6478-A03A-30474478A8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574" y="944563"/>
            <a:ext cx="1518627" cy="942111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656DDA-F214-1A41-AA11-A6483F688D5A}"/>
              </a:ext>
            </a:extLst>
          </p:cNvPr>
          <p:cNvSpPr/>
          <p:nvPr/>
        </p:nvSpPr>
        <p:spPr>
          <a:xfrm>
            <a:off x="3273136" y="4131540"/>
            <a:ext cx="5654964" cy="47427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E5B81B-AC64-D876-F0E3-75506265CAA8}"/>
              </a:ext>
            </a:extLst>
          </p:cNvPr>
          <p:cNvSpPr txBox="1"/>
          <p:nvPr/>
        </p:nvSpPr>
        <p:spPr>
          <a:xfrm>
            <a:off x="3389169" y="4177998"/>
            <a:ext cx="5367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hangingPunct="1">
              <a:spcBef>
                <a:spcPts val="0"/>
              </a:spcBef>
              <a:defRPr/>
            </a:pPr>
            <a:r>
              <a:rPr lang="zh-CN" altLang="en-US" sz="2000" b="1" kern="1200" dirty="0">
                <a:solidFill>
                  <a:srgbClr val="1E52C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嵌入式：</a:t>
            </a:r>
            <a:r>
              <a:rPr lang="en-US" altLang="zh-CN" sz="2000" b="1" kern="1200" dirty="0">
                <a:solidFill>
                  <a:srgbClr val="1E52C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2025001001</a:t>
            </a:r>
            <a:r>
              <a:rPr lang="zh-CN" altLang="en-US" sz="2000" b="1" kern="1200" dirty="0">
                <a:solidFill>
                  <a:srgbClr val="1E52C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（队伍编号）</a:t>
            </a:r>
          </a:p>
        </p:txBody>
      </p:sp>
    </p:spTree>
    <p:extLst>
      <p:ext uri="{BB962C8B-B14F-4D97-AF65-F5344CB8AC3E}">
        <p14:creationId xmlns:p14="http://schemas.microsoft.com/office/powerpoint/2010/main" val="20848450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8d46d3a-414d-44e2-8f80-f61a5abfafa7"/>
  <p:tag name="COMMONDATA" val="eyJoZGlkIjoiNmVmYTQ4NTcxMTQ5MjNmOGI3YzNiNDA0YjYzNGFlND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emens 2016 – 16:9">
  <a:themeElements>
    <a:clrScheme name="Siemens 2016 – 16: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00FF"/>
      </a:hlink>
      <a:folHlink>
        <a:srgbClr val="FF00FF"/>
      </a:folHlink>
    </a:clrScheme>
    <a:fontScheme name="Siemens 2016 – 16:9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emens 2016 – 16: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53999" tIns="53999" rIns="53999" bIns="5399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3120</TotalTime>
  <Words>176</Words>
  <Application>Microsoft Office PowerPoint</Application>
  <PresentationFormat>宽屏</PresentationFormat>
  <Paragraphs>36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 Light</vt:lpstr>
      <vt:lpstr>Arial</vt:lpstr>
      <vt:lpstr>等线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GJH</dc:creator>
  <cp:lastModifiedBy>令宇 孟</cp:lastModifiedBy>
  <cp:revision>960</cp:revision>
  <dcterms:created xsi:type="dcterms:W3CDTF">2023-02-28T05:29:15Z</dcterms:created>
  <dcterms:modified xsi:type="dcterms:W3CDTF">2025-06-14T10:22:58Z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74CEB9292E1243B1BB8E905BDDB45E84</vt:lpwstr>
  </property>
  <property fmtid="{D5CDD505-2E9C-101B-9397-08002B2CF9AE}" pid="3" name="KSOProductBuildVer">
    <vt:lpwstr>2052-11.1.0.12980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2025-06-14T10:12:55Z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d327d3be-37c0-4329-bd6a-e4ce43ec6386</vt:lpwstr>
  </property>
  <property fmtid="{D5CDD505-2E9C-101B-9397-08002B2CF9AE}" pid="9" name="MSIP_Label_defa4170-0d19-0005-0004-bc88714345d2_ActionId">
    <vt:lpwstr>727028af-9020-4d20-9d01-776c78f56194</vt:lpwstr>
  </property>
  <property fmtid="{D5CDD505-2E9C-101B-9397-08002B2CF9AE}" pid="10" name="MSIP_Label_defa4170-0d19-0005-0004-bc88714345d2_ContentBits">
    <vt:lpwstr>0</vt:lpwstr>
  </property>
  <property fmtid="{D5CDD505-2E9C-101B-9397-08002B2CF9AE}" pid="11" name="MSIP_Label_defa4170-0d19-0005-0004-bc88714345d2_Tag">
    <vt:lpwstr>50, 3, 0, 1</vt:lpwstr>
  </property>
</Properties>
</file>