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1" r:id="rId4"/>
    <p:sldId id="259" r:id="rId5"/>
    <p:sldId id="270" r:id="rId6"/>
    <p:sldId id="258" r:id="rId7"/>
    <p:sldId id="267" r:id="rId8"/>
    <p:sldId id="268" r:id="rId9"/>
    <p:sldId id="262" r:id="rId10"/>
    <p:sldId id="295" r:id="rId11"/>
    <p:sldId id="275" r:id="rId12"/>
    <p:sldId id="276" r:id="rId13"/>
    <p:sldId id="278" r:id="rId14"/>
    <p:sldId id="279" r:id="rId15"/>
    <p:sldId id="282" r:id="rId16"/>
    <p:sldId id="283" r:id="rId17"/>
    <p:sldId id="272" r:id="rId18"/>
    <p:sldId id="284" r:id="rId19"/>
    <p:sldId id="285" r:id="rId20"/>
    <p:sldId id="287" r:id="rId21"/>
    <p:sldId id="286" r:id="rId22"/>
    <p:sldId id="273" r:id="rId23"/>
    <p:sldId id="289" r:id="rId24"/>
    <p:sldId id="288" r:id="rId25"/>
    <p:sldId id="274" r:id="rId26"/>
    <p:sldId id="290" r:id="rId27"/>
    <p:sldId id="292" r:id="rId28"/>
    <p:sldId id="293" r:id="rId29"/>
    <p:sldId id="291" r:id="rId30"/>
    <p:sldId id="294" r:id="rId31"/>
    <p:sldId id="306" r:id="rId32"/>
    <p:sldId id="300" r:id="rId33"/>
    <p:sldId id="301" r:id="rId34"/>
    <p:sldId id="299" r:id="rId35"/>
    <p:sldId id="297" r:id="rId36"/>
    <p:sldId id="305" r:id="rId37"/>
    <p:sldId id="309" r:id="rId38"/>
    <p:sldId id="310" r:id="rId39"/>
    <p:sldId id="298" r:id="rId40"/>
    <p:sldId id="302" r:id="rId41"/>
    <p:sldId id="304" r:id="rId42"/>
    <p:sldId id="303" r:id="rId43"/>
    <p:sldId id="312" r:id="rId44"/>
    <p:sldId id="311" r:id="rId45"/>
    <p:sldId id="307" r:id="rId46"/>
    <p:sldId id="308" r:id="rId47"/>
    <p:sldId id="313" r:id="rId48"/>
    <p:sldId id="314" r:id="rId49"/>
    <p:sldId id="315" r:id="rId50"/>
    <p:sldId id="316" r:id="rId51"/>
    <p:sldId id="317" r:id="rId52"/>
    <p:sldId id="263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5" r:id="rId6"/>
    <p:sldLayoutId id="2147483667" r:id="rId7"/>
    <p:sldLayoutId id="2147483657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8" r:id="rId14"/>
    <p:sldLayoutId id="2147483659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-linux.com/posts/13732.html" TargetMode="External"/><Relationship Id="rId2" Type="http://schemas.openxmlformats.org/officeDocument/2006/relationships/hyperlink" Target="https://yeasy.gitbooks.io/docker_pract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kone.io/article/1261" TargetMode="External"/><Relationship Id="rId5" Type="http://schemas.openxmlformats.org/officeDocument/2006/relationships/hyperlink" Target="http://dockone.io/article/8163" TargetMode="External"/><Relationship Id="rId4" Type="http://schemas.openxmlformats.org/officeDocument/2006/relationships/hyperlink" Target="https://www.docker.com/resources/what-contain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31D79-B21E-4D93-9E4C-3324A01AE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基础知识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76A83-2CD3-40DC-A8A9-533FE2B8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YH – 2019/6/3 -</a:t>
            </a:r>
            <a:r>
              <a:rPr lang="zh-CN" altLang="en-US" dirty="0"/>
              <a:t>曾令忠 </a:t>
            </a:r>
          </a:p>
        </p:txBody>
      </p:sp>
    </p:spTree>
    <p:extLst>
      <p:ext uri="{BB962C8B-B14F-4D97-AF65-F5344CB8AC3E}">
        <p14:creationId xmlns:p14="http://schemas.microsoft.com/office/powerpoint/2010/main" val="312971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1729408" y="2767280"/>
            <a:ext cx="8733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2. Docker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的基本命令与操作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1143000" lvl="1" indent="-68580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2-1. 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镜像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77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298C7-9C72-4110-AAB1-13C58D0D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AAF4E-81B6-4A69-9882-AD699FE7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是一个特殊的文件系统，除了提供容器运行时所需的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程序、库、资源、配置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等文件外，还包含了一些为运行时准备的一些配置参数（如匿名卷、环境变量、用户等）。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镜像不包含任何动态数据，其内容在构建之后也不会被改变。</a:t>
            </a:r>
          </a:p>
        </p:txBody>
      </p:sp>
    </p:spTree>
    <p:extLst>
      <p:ext uri="{BB962C8B-B14F-4D97-AF65-F5344CB8AC3E}">
        <p14:creationId xmlns:p14="http://schemas.microsoft.com/office/powerpoint/2010/main" val="100351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9631C-223A-4EBA-978B-6BD0DCDD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6BBED-0437-41AE-9F68-4440CF4F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并非是像一个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那样的打包文件，镜像只是一个虚拟的概念，其实际体现并非由一个文件组成，而是由一组文件系统组成，或者说，由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多层文件系统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联合组成。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镜像构建时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分层构建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，前一层是后一层的基础。每一层构建完就不会再发生改变，后一层上的任何改变只发生在自己这一层。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分层存储有利于镜像的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复用、定制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7388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3677-385C-45B2-A584-958737CB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F9F43-324E-4682-9ADD-406B2E2D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07096"/>
            <a:ext cx="7629520" cy="36933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docker pull [</a:t>
            </a:r>
            <a:r>
              <a:rPr lang="zh-CN" altLang="en-US" dirty="0">
                <a:latin typeface="+mn-ea"/>
              </a:rPr>
              <a:t>选项</a:t>
            </a:r>
            <a:r>
              <a:rPr lang="en-US" altLang="zh-CN" dirty="0">
                <a:latin typeface="+mn-ea"/>
              </a:rPr>
              <a:t>] [Docker Registry </a:t>
            </a:r>
            <a:r>
              <a:rPr lang="zh-CN" altLang="en-US" dirty="0">
                <a:latin typeface="+mn-ea"/>
              </a:rPr>
              <a:t>地址</a:t>
            </a:r>
            <a:r>
              <a:rPr lang="en-US" altLang="zh-CN" dirty="0">
                <a:latin typeface="+mn-ea"/>
              </a:rPr>
              <a:t>[:</a:t>
            </a:r>
            <a:r>
              <a:rPr lang="zh-CN" altLang="en-US" dirty="0">
                <a:latin typeface="+mn-ea"/>
              </a:rPr>
              <a:t>端口号</a:t>
            </a:r>
            <a:r>
              <a:rPr lang="en-US" altLang="zh-CN" dirty="0">
                <a:latin typeface="+mn-ea"/>
              </a:rPr>
              <a:t>]/]</a:t>
            </a:r>
            <a:r>
              <a:rPr lang="zh-CN" altLang="en-US" dirty="0">
                <a:latin typeface="+mn-ea"/>
              </a:rPr>
              <a:t>仓库名</a:t>
            </a:r>
            <a:r>
              <a:rPr lang="en-US" altLang="zh-CN" dirty="0">
                <a:latin typeface="+mn-ea"/>
              </a:rPr>
              <a:t>[:</a:t>
            </a:r>
            <a:r>
              <a:rPr lang="zh-CN" altLang="en-US" dirty="0">
                <a:latin typeface="+mn-ea"/>
              </a:rPr>
              <a:t>标签</a:t>
            </a:r>
            <a:r>
              <a:rPr lang="en-US" altLang="zh-CN" dirty="0">
                <a:latin typeface="+mn-ea"/>
              </a:rPr>
              <a:t>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0A2FB3-7911-4C20-8F99-B36CF04E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0" y="3798332"/>
            <a:ext cx="7629525" cy="1419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874ED3-1678-4BD6-8AB3-8C1F376244DA}"/>
              </a:ext>
            </a:extLst>
          </p:cNvPr>
          <p:cNvSpPr txBox="1"/>
          <p:nvPr/>
        </p:nvSpPr>
        <p:spPr>
          <a:xfrm>
            <a:off x="677332" y="3059668"/>
            <a:ext cx="76295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docker pull nginx:stable-alpine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97CD9F-3212-4852-81AE-3C8F82996D69}"/>
              </a:ext>
            </a:extLst>
          </p:cNvPr>
          <p:cNvSpPr txBox="1"/>
          <p:nvPr/>
        </p:nvSpPr>
        <p:spPr>
          <a:xfrm>
            <a:off x="677330" y="5586889"/>
            <a:ext cx="762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docker.io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拉取镜像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E8B776-C5FE-4CDE-A460-9A2869F35D60}"/>
              </a:ext>
            </a:extLst>
          </p:cNvPr>
          <p:cNvSpPr txBox="1"/>
          <p:nvPr/>
        </p:nvSpPr>
        <p:spPr>
          <a:xfrm>
            <a:off x="677330" y="26903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</a:p>
        </p:txBody>
      </p:sp>
    </p:spTree>
    <p:extLst>
      <p:ext uri="{BB962C8B-B14F-4D97-AF65-F5344CB8AC3E}">
        <p14:creationId xmlns:p14="http://schemas.microsoft.com/office/powerpoint/2010/main" val="353516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3677-385C-45B2-A584-958737CB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F9F43-324E-4682-9ADD-406B2E2D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52" y="1908077"/>
            <a:ext cx="3920065" cy="42991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docker image 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56A8E6-CF12-4C43-8F6D-4FA8C75C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1" y="2992034"/>
            <a:ext cx="8382000" cy="217170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969C84B-B272-4EF1-979A-FA1F8CB1F7F3}"/>
              </a:ext>
            </a:extLst>
          </p:cNvPr>
          <p:cNvSpPr txBox="1">
            <a:spLocks/>
          </p:cNvSpPr>
          <p:nvPr/>
        </p:nvSpPr>
        <p:spPr>
          <a:xfrm>
            <a:off x="5139265" y="1908077"/>
            <a:ext cx="3920066" cy="429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>
                <a:latin typeface="+mn-ea"/>
              </a:rPr>
              <a:t>docker images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2666DB-1BE1-44AA-BA33-AF74AD87EC2B}"/>
              </a:ext>
            </a:extLst>
          </p:cNvPr>
          <p:cNvSpPr txBox="1"/>
          <p:nvPr/>
        </p:nvSpPr>
        <p:spPr>
          <a:xfrm>
            <a:off x="4700839" y="1908077"/>
            <a:ext cx="5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91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3677-385C-45B2-A584-958737CB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F9F43-324E-4682-9ADD-406B2E2D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07096"/>
            <a:ext cx="8963018" cy="45057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docker image rm [</a:t>
            </a:r>
            <a:r>
              <a:rPr lang="zh-CN" altLang="en-US" dirty="0">
                <a:latin typeface="+mn-ea"/>
              </a:rPr>
              <a:t>选项</a:t>
            </a:r>
            <a:r>
              <a:rPr lang="en-US" altLang="zh-CN" dirty="0">
                <a:latin typeface="+mn-ea"/>
              </a:rPr>
              <a:t>] &lt;</a:t>
            </a:r>
            <a:r>
              <a:rPr lang="zh-CN" altLang="en-US" dirty="0">
                <a:latin typeface="+mn-ea"/>
              </a:rPr>
              <a:t>镜像</a:t>
            </a:r>
            <a:r>
              <a:rPr lang="en-US" altLang="zh-CN" dirty="0">
                <a:latin typeface="+mn-ea"/>
              </a:rPr>
              <a:t>1&gt; [&lt;</a:t>
            </a:r>
            <a:r>
              <a:rPr lang="zh-CN" altLang="en-US" dirty="0">
                <a:latin typeface="+mn-ea"/>
              </a:rPr>
              <a:t>镜像</a:t>
            </a:r>
            <a:r>
              <a:rPr lang="en-US" altLang="zh-CN" dirty="0">
                <a:latin typeface="+mn-ea"/>
              </a:rPr>
              <a:t>2&gt; ...]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74ED3-1678-4BD6-8AB3-8C1F376244DA}"/>
              </a:ext>
            </a:extLst>
          </p:cNvPr>
          <p:cNvSpPr txBox="1"/>
          <p:nvPr/>
        </p:nvSpPr>
        <p:spPr>
          <a:xfrm>
            <a:off x="677331" y="2856395"/>
            <a:ext cx="896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简写形式：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2F98B-5AEB-4361-A5C5-2C5150A6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28" y="4300331"/>
            <a:ext cx="8963025" cy="97155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E962855-CC2C-4330-826A-B89C7EDCBF31}"/>
              </a:ext>
            </a:extLst>
          </p:cNvPr>
          <p:cNvSpPr txBox="1">
            <a:spLocks/>
          </p:cNvSpPr>
          <p:nvPr/>
        </p:nvSpPr>
        <p:spPr>
          <a:xfrm>
            <a:off x="677331" y="3225727"/>
            <a:ext cx="8963022" cy="450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>
                <a:latin typeface="+mn-ea"/>
              </a:rPr>
              <a:t>docker </a:t>
            </a:r>
            <a:r>
              <a:rPr lang="en-US" altLang="zh-CN" dirty="0" err="1">
                <a:latin typeface="+mn-ea"/>
              </a:rPr>
              <a:t>rmi</a:t>
            </a:r>
            <a:r>
              <a:rPr lang="en-US" altLang="zh-CN" dirty="0">
                <a:latin typeface="+mn-ea"/>
              </a:rPr>
              <a:t>  [</a:t>
            </a:r>
            <a:r>
              <a:rPr lang="zh-CN" altLang="en-US" dirty="0">
                <a:latin typeface="+mn-ea"/>
              </a:rPr>
              <a:t>选项</a:t>
            </a:r>
            <a:r>
              <a:rPr lang="en-US" altLang="zh-CN" dirty="0">
                <a:latin typeface="+mn-ea"/>
              </a:rPr>
              <a:t>] &lt;</a:t>
            </a:r>
            <a:r>
              <a:rPr lang="zh-CN" altLang="en-US" dirty="0">
                <a:latin typeface="+mn-ea"/>
              </a:rPr>
              <a:t>镜像</a:t>
            </a:r>
            <a:r>
              <a:rPr lang="en-US" altLang="zh-CN" dirty="0">
                <a:latin typeface="+mn-ea"/>
              </a:rPr>
              <a:t>1&gt; [&lt;</a:t>
            </a:r>
            <a:r>
              <a:rPr lang="zh-CN" altLang="en-US" dirty="0">
                <a:latin typeface="+mn-ea"/>
              </a:rPr>
              <a:t>镜像</a:t>
            </a:r>
            <a:r>
              <a:rPr lang="en-US" altLang="zh-CN" dirty="0">
                <a:latin typeface="+mn-ea"/>
              </a:rPr>
              <a:t>2&gt; ...]</a:t>
            </a:r>
          </a:p>
        </p:txBody>
      </p:sp>
    </p:spTree>
    <p:extLst>
      <p:ext uri="{BB962C8B-B14F-4D97-AF65-F5344CB8AC3E}">
        <p14:creationId xmlns:p14="http://schemas.microsoft.com/office/powerpoint/2010/main" val="387133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3677-385C-45B2-A584-958737CB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重命名镜像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F9F43-324E-4682-9ADD-406B2E2D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07096"/>
            <a:ext cx="8315318" cy="36933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docker tag &lt;</a:t>
            </a:r>
            <a:r>
              <a:rPr lang="zh-CN" altLang="en-US" dirty="0">
                <a:latin typeface="+mn-ea"/>
              </a:rPr>
              <a:t>原镜像名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原</a:t>
            </a:r>
            <a:r>
              <a:rPr lang="en-US" altLang="zh-CN" dirty="0">
                <a:latin typeface="+mn-ea"/>
              </a:rPr>
              <a:t>tag&gt; &lt;</a:t>
            </a:r>
            <a:r>
              <a:rPr lang="zh-CN" altLang="en-US" dirty="0">
                <a:latin typeface="+mn-ea"/>
              </a:rPr>
              <a:t>新镜像名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新</a:t>
            </a:r>
            <a:r>
              <a:rPr lang="en-US" altLang="zh-CN" dirty="0">
                <a:latin typeface="+mn-ea"/>
              </a:rPr>
              <a:t>tag&gt;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74ED3-1678-4BD6-8AB3-8C1F376244DA}"/>
              </a:ext>
            </a:extLst>
          </p:cNvPr>
          <p:cNvSpPr txBox="1"/>
          <p:nvPr/>
        </p:nvSpPr>
        <p:spPr>
          <a:xfrm>
            <a:off x="677331" y="3059668"/>
            <a:ext cx="8315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altLang="zh-CN" dirty="0">
                <a:latin typeface="+mn-ea"/>
              </a:rPr>
              <a:t>docker tag nginx:stable-alpine mynginx:mytag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5C33BF-9F4B-4356-B338-FFF5080F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24" y="3798332"/>
            <a:ext cx="8315325" cy="11620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A3A8DA-1189-4611-A841-C130C0F87B65}"/>
              </a:ext>
            </a:extLst>
          </p:cNvPr>
          <p:cNvSpPr txBox="1"/>
          <p:nvPr/>
        </p:nvSpPr>
        <p:spPr>
          <a:xfrm>
            <a:off x="677332" y="5329714"/>
            <a:ext cx="831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注：重新打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不会删除原镜像。新镜像与原镜像的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0E15A7-1A66-4CC2-920C-4F350A2ED770}"/>
              </a:ext>
            </a:extLst>
          </p:cNvPr>
          <p:cNvSpPr txBox="1"/>
          <p:nvPr/>
        </p:nvSpPr>
        <p:spPr>
          <a:xfrm>
            <a:off x="677331" y="26903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</a:p>
        </p:txBody>
      </p:sp>
    </p:spTree>
    <p:extLst>
      <p:ext uri="{BB962C8B-B14F-4D97-AF65-F5344CB8AC3E}">
        <p14:creationId xmlns:p14="http://schemas.microsoft.com/office/powerpoint/2010/main" val="277976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1729408" y="2767280"/>
            <a:ext cx="8733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2. Docker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的基本命令与操作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1143000" lvl="1" indent="-68580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2-2. 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容器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983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0DDAF-D0E3-4ABD-85A4-489EB808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3CB1A-3BA0-424B-A8D8-FDEDD71A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）和容器（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）的关系，就像是面向对象程序设计中的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和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一样，镜像是静态的定义，容器是镜像运行时的实体。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容器的实质是进程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，但与直接在宿主执行的进程不同，容器进程运行于属于自己的独立的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容器运行时，是以镜像为基础层，在其上创建一个当前容器的存储层。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容器存储层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的生存周期和容器一样。</a:t>
            </a:r>
          </a:p>
        </p:txBody>
      </p:sp>
    </p:spTree>
    <p:extLst>
      <p:ext uri="{BB962C8B-B14F-4D97-AF65-F5344CB8AC3E}">
        <p14:creationId xmlns:p14="http://schemas.microsoft.com/office/powerpoint/2010/main" val="79880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3677-385C-45B2-A584-958737CB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启动容器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74ED3-1678-4BD6-8AB3-8C1F376244DA}"/>
              </a:ext>
            </a:extLst>
          </p:cNvPr>
          <p:cNvSpPr txBox="1"/>
          <p:nvPr/>
        </p:nvSpPr>
        <p:spPr>
          <a:xfrm>
            <a:off x="677331" y="2856395"/>
            <a:ext cx="761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E962855-CC2C-4330-826A-B89C7EDCBF31}"/>
              </a:ext>
            </a:extLst>
          </p:cNvPr>
          <p:cNvSpPr txBox="1">
            <a:spLocks/>
          </p:cNvSpPr>
          <p:nvPr/>
        </p:nvSpPr>
        <p:spPr>
          <a:xfrm>
            <a:off x="677331" y="3225727"/>
            <a:ext cx="7619997" cy="450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run </a:t>
            </a:r>
            <a:r>
              <a:rPr lang="en-US" altLang="zh-CN" dirty="0" err="1">
                <a:latin typeface="+mn-ea"/>
              </a:rPr>
              <a:t>busybox</a:t>
            </a:r>
            <a:r>
              <a:rPr lang="en-US" altLang="zh-CN" dirty="0">
                <a:latin typeface="+mn-ea"/>
              </a:rPr>
              <a:t> /bin/echo 'Hello!'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79ACAF-CD8C-493D-81BE-49E9BDFF4E37}"/>
              </a:ext>
            </a:extLst>
          </p:cNvPr>
          <p:cNvSpPr txBox="1"/>
          <p:nvPr/>
        </p:nvSpPr>
        <p:spPr>
          <a:xfrm>
            <a:off x="677329" y="1483066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启动容器有两种情形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基于镜像新建一个容器并启动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E60513-5ABD-429D-AD99-F6543004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28" y="4142288"/>
            <a:ext cx="7620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4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25791-DED2-4EAA-A065-B402B846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A6E6D-21F8-4B75-A69B-7691665AD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1-1. Docker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的基本架构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</a:p>
          <a:p>
            <a:pPr lvl="1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基本命令与操作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2-2.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2-3.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2-4.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数据卷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05E740-8561-48DF-AFB8-F7CF6D0B4F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镜像制作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3-1. Python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3-2. Java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3-3.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最小镜像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docker-compose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5-1. Docker Swarm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5-2. Docker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的网络模式</a:t>
            </a:r>
          </a:p>
        </p:txBody>
      </p:sp>
    </p:spTree>
    <p:extLst>
      <p:ext uri="{BB962C8B-B14F-4D97-AF65-F5344CB8AC3E}">
        <p14:creationId xmlns:p14="http://schemas.microsoft.com/office/powerpoint/2010/main" val="3847852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3677-385C-45B2-A584-958737CB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启动容器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74ED3-1678-4BD6-8AB3-8C1F376244DA}"/>
              </a:ext>
            </a:extLst>
          </p:cNvPr>
          <p:cNvSpPr txBox="1"/>
          <p:nvPr/>
        </p:nvSpPr>
        <p:spPr>
          <a:xfrm>
            <a:off x="677334" y="2679288"/>
            <a:ext cx="906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启动后，会进入命令行终端交互模式。其中，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分配一个伪终端（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pseudo-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）并绑定到容器的标准输入上，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则让容器的标准输入保持打开。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E962855-CC2C-4330-826A-B89C7EDCBF31}"/>
              </a:ext>
            </a:extLst>
          </p:cNvPr>
          <p:cNvSpPr txBox="1">
            <a:spLocks/>
          </p:cNvSpPr>
          <p:nvPr/>
        </p:nvSpPr>
        <p:spPr>
          <a:xfrm>
            <a:off x="677335" y="2136337"/>
            <a:ext cx="9063410" cy="369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run -it centos:7 /bin/bash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760176-45D7-436D-AF95-EA01DA72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4" y="3865984"/>
            <a:ext cx="9163800" cy="14964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BE1DD8-082F-436A-B5B0-475215EEC152}"/>
              </a:ext>
            </a:extLst>
          </p:cNvPr>
          <p:cNvSpPr txBox="1"/>
          <p:nvPr/>
        </p:nvSpPr>
        <p:spPr>
          <a:xfrm>
            <a:off x="584569" y="176959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88682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3677-385C-45B2-A584-958737CB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启动容器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74ED3-1678-4BD6-8AB3-8C1F376244DA}"/>
              </a:ext>
            </a:extLst>
          </p:cNvPr>
          <p:cNvSpPr txBox="1"/>
          <p:nvPr/>
        </p:nvSpPr>
        <p:spPr>
          <a:xfrm>
            <a:off x="677328" y="1939099"/>
            <a:ext cx="94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E962855-CC2C-4330-826A-B89C7EDCBF31}"/>
              </a:ext>
            </a:extLst>
          </p:cNvPr>
          <p:cNvSpPr txBox="1">
            <a:spLocks/>
          </p:cNvSpPr>
          <p:nvPr/>
        </p:nvSpPr>
        <p:spPr>
          <a:xfrm>
            <a:off x="677332" y="2308431"/>
            <a:ext cx="9462267" cy="11533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# docker run -id --name </a:t>
            </a:r>
            <a:r>
              <a:rPr lang="en-US" altLang="zh-CN" dirty="0" err="1">
                <a:latin typeface="+mn-ea"/>
              </a:rPr>
              <a:t>mycentos</a:t>
            </a:r>
            <a:r>
              <a:rPr lang="en-US" altLang="zh-CN" dirty="0">
                <a:latin typeface="+mn-ea"/>
              </a:rPr>
              <a:t> centos:7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 docker stop </a:t>
            </a:r>
            <a:r>
              <a:rPr lang="en-US" altLang="zh-CN" dirty="0" err="1">
                <a:latin typeface="+mn-ea"/>
              </a:rPr>
              <a:t>mycentos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docker start </a:t>
            </a:r>
            <a:r>
              <a:rPr lang="en-US" altLang="zh-CN" dirty="0" err="1">
                <a:latin typeface="+mn-ea"/>
              </a:rPr>
              <a:t>mycentos</a:t>
            </a:r>
            <a:endParaRPr lang="en-US" altLang="zh-CN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79ACAF-CD8C-493D-81BE-49E9BDFF4E37}"/>
              </a:ext>
            </a:extLst>
          </p:cNvPr>
          <p:cNvSpPr txBox="1"/>
          <p:nvPr/>
        </p:nvSpPr>
        <p:spPr>
          <a:xfrm>
            <a:off x="677329" y="148306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重启终止状态（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stopped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）的容器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02717-B16C-4A06-89A1-17CCD714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28" y="3825510"/>
            <a:ext cx="9462271" cy="27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1729408" y="2767280"/>
            <a:ext cx="8733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2. Docker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的基本命令与操作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1143000" lvl="1" indent="-68580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2-3. 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仓库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27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0DDAF-D0E3-4ABD-85A4-489EB808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3CB1A-3BA0-424B-A8D8-FDEDD71A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）是集中存放镜像的地方。容易与之混淆的一个概念是注册服务器（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仓库是一个具体的项目或目录。例如对于仓库地址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dl.dockerpool.com/ubuntu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dl.dockerpool.com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是注册服务器地址，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是仓库名。</a:t>
            </a:r>
          </a:p>
        </p:txBody>
      </p:sp>
    </p:spTree>
    <p:extLst>
      <p:ext uri="{BB962C8B-B14F-4D97-AF65-F5344CB8AC3E}">
        <p14:creationId xmlns:p14="http://schemas.microsoft.com/office/powerpoint/2010/main" val="1634698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3677-385C-45B2-A584-958737CB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仓库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E962855-CC2C-4330-826A-B89C7EDCBF31}"/>
              </a:ext>
            </a:extLst>
          </p:cNvPr>
          <p:cNvSpPr txBox="1">
            <a:spLocks/>
          </p:cNvSpPr>
          <p:nvPr/>
        </p:nvSpPr>
        <p:spPr>
          <a:xfrm>
            <a:off x="677334" y="2713422"/>
            <a:ext cx="9063410" cy="369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login </a:t>
            </a:r>
            <a:r>
              <a:rPr lang="zh-CN" altLang="en-US" dirty="0">
                <a:latin typeface="+mn-ea"/>
              </a:rPr>
              <a:t>仓库地址</a:t>
            </a:r>
            <a:endParaRPr lang="en-US" altLang="zh-CN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BE1DD8-082F-436A-B5B0-475215EEC152}"/>
              </a:ext>
            </a:extLst>
          </p:cNvPr>
          <p:cNvSpPr txBox="1"/>
          <p:nvPr/>
        </p:nvSpPr>
        <p:spPr>
          <a:xfrm>
            <a:off x="650305" y="1420571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搜索指定仓库内的镜像：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0F47D16-7A1E-4602-B656-28A462314B05}"/>
              </a:ext>
            </a:extLst>
          </p:cNvPr>
          <p:cNvSpPr txBox="1">
            <a:spLocks/>
          </p:cNvSpPr>
          <p:nvPr/>
        </p:nvSpPr>
        <p:spPr>
          <a:xfrm>
            <a:off x="677334" y="1789903"/>
            <a:ext cx="9063410" cy="369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search </a:t>
            </a:r>
            <a:r>
              <a:rPr lang="zh-CN" altLang="en-US" dirty="0">
                <a:latin typeface="+mn-ea"/>
              </a:rPr>
              <a:t>仓库地址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镜像名</a:t>
            </a:r>
            <a:endParaRPr lang="en-US" altLang="zh-CN" dirty="0">
              <a:latin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CC8E2C-FFC3-4701-86A3-FC2EB67BB875}"/>
              </a:ext>
            </a:extLst>
          </p:cNvPr>
          <p:cNvSpPr txBox="1">
            <a:spLocks/>
          </p:cNvSpPr>
          <p:nvPr/>
        </p:nvSpPr>
        <p:spPr>
          <a:xfrm>
            <a:off x="677334" y="3701327"/>
            <a:ext cx="9063410" cy="369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pull </a:t>
            </a:r>
            <a:r>
              <a:rPr lang="zh-CN" altLang="en-US" dirty="0">
                <a:latin typeface="+mn-ea"/>
              </a:rPr>
              <a:t>仓库地址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镜像名</a:t>
            </a:r>
            <a:endParaRPr lang="en-US" altLang="zh-CN" dirty="0">
              <a:latin typeface="+mn-ea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516145A-048F-4871-A29D-80FE348DB915}"/>
              </a:ext>
            </a:extLst>
          </p:cNvPr>
          <p:cNvSpPr txBox="1">
            <a:spLocks/>
          </p:cNvSpPr>
          <p:nvPr/>
        </p:nvSpPr>
        <p:spPr>
          <a:xfrm>
            <a:off x="677334" y="4783214"/>
            <a:ext cx="9063410" cy="921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tag </a:t>
            </a:r>
            <a:r>
              <a:rPr lang="zh-CN" altLang="en-US" dirty="0">
                <a:latin typeface="+mn-ea"/>
              </a:rPr>
              <a:t>本地镜像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远端仓库地址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镜像名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docker push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F8D920-9958-44A4-89C0-A72D4CC5D37D}"/>
              </a:ext>
            </a:extLst>
          </p:cNvPr>
          <p:cNvSpPr txBox="1"/>
          <p:nvPr/>
        </p:nvSpPr>
        <p:spPr>
          <a:xfrm>
            <a:off x="649276" y="44399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推送本地镜像至仓库：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578B9C-94A6-4B98-A68F-F83C3F706A61}"/>
              </a:ext>
            </a:extLst>
          </p:cNvPr>
          <p:cNvSpPr txBox="1"/>
          <p:nvPr/>
        </p:nvSpPr>
        <p:spPr>
          <a:xfrm>
            <a:off x="675793" y="3331995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拉取仓库内的镜像：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89A6-53F9-4E8C-A55D-19899FBF0395}"/>
              </a:ext>
            </a:extLst>
          </p:cNvPr>
          <p:cNvSpPr txBox="1"/>
          <p:nvPr/>
        </p:nvSpPr>
        <p:spPr>
          <a:xfrm>
            <a:off x="675793" y="23502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登录仓库：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BCDD8D-0659-48AF-BA55-C2BB508CE6F7}"/>
              </a:ext>
            </a:extLst>
          </p:cNvPr>
          <p:cNvSpPr txBox="1"/>
          <p:nvPr/>
        </p:nvSpPr>
        <p:spPr>
          <a:xfrm>
            <a:off x="603596" y="6047516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注：默认仓库地址是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docker.io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293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1729408" y="2767280"/>
            <a:ext cx="8733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2. Docker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的基本命令与操作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1143000" lvl="1" indent="-68580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2-4. 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数据卷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871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0DDAF-D0E3-4ABD-85A4-489EB808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数据卷</a:t>
            </a:r>
          </a:p>
        </p:txBody>
      </p:sp>
      <p:pic>
        <p:nvPicPr>
          <p:cNvPr id="1026" name="Picture 2" descr="types of mounts and where they live on the Docker host">
            <a:extLst>
              <a:ext uri="{FF2B5EF4-FFF2-40B4-BE49-F238E27FC236}">
                <a16:creationId xmlns:a16="http://schemas.microsoft.com/office/drawing/2014/main" id="{2348D743-B382-4CF4-8E94-4E7BD55C34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55" y="1642683"/>
            <a:ext cx="47720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6FC3F97-FA3C-441A-995D-450C7BB07E7C}"/>
              </a:ext>
            </a:extLst>
          </p:cNvPr>
          <p:cNvSpPr txBox="1"/>
          <p:nvPr/>
        </p:nvSpPr>
        <p:spPr>
          <a:xfrm>
            <a:off x="1530101" y="4903305"/>
            <a:ext cx="6891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在容器中管理数据主要有两种方式：数据卷（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 挂载主机目录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(Bind mounts)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系统还有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tmpfs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数据卷挂载方式。但数据只暂存在宿主机的内存中。</a:t>
            </a:r>
          </a:p>
        </p:txBody>
      </p:sp>
    </p:spTree>
    <p:extLst>
      <p:ext uri="{BB962C8B-B14F-4D97-AF65-F5344CB8AC3E}">
        <p14:creationId xmlns:p14="http://schemas.microsoft.com/office/powerpoint/2010/main" val="3283930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3677-385C-45B2-A584-958737CB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数据卷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15A87D9-76B5-47BF-8AF7-7AD48F8D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 是一个可供一个或多个容器使用的特殊目录。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数据卷的使用，类似于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下对目录或文件进行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，镜像中的被指定为挂载点的目录中的文件会被隐藏，能显示的是挂载的数据卷。</a:t>
            </a:r>
          </a:p>
        </p:txBody>
      </p:sp>
    </p:spTree>
    <p:extLst>
      <p:ext uri="{BB962C8B-B14F-4D97-AF65-F5344CB8AC3E}">
        <p14:creationId xmlns:p14="http://schemas.microsoft.com/office/powerpoint/2010/main" val="4235625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33677-385C-45B2-A584-958737CB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434"/>
          </a:xfrm>
        </p:spPr>
        <p:txBody>
          <a:bodyPr/>
          <a:lstStyle/>
          <a:p>
            <a:r>
              <a:rPr lang="zh-CN" altLang="en-US" dirty="0"/>
              <a:t>数据卷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E962855-CC2C-4330-826A-B89C7EDCBF31}"/>
              </a:ext>
            </a:extLst>
          </p:cNvPr>
          <p:cNvSpPr txBox="1">
            <a:spLocks/>
          </p:cNvSpPr>
          <p:nvPr/>
        </p:nvSpPr>
        <p:spPr>
          <a:xfrm>
            <a:off x="677334" y="2673666"/>
            <a:ext cx="8596668" cy="369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volume ls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BE1DD8-082F-436A-B5B0-475215EEC152}"/>
              </a:ext>
            </a:extLst>
          </p:cNvPr>
          <p:cNvSpPr txBox="1"/>
          <p:nvPr/>
        </p:nvSpPr>
        <p:spPr>
          <a:xfrm>
            <a:off x="677334" y="13808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创建一个数据卷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0F47D16-7A1E-4602-B656-28A462314B05}"/>
              </a:ext>
            </a:extLst>
          </p:cNvPr>
          <p:cNvSpPr txBox="1">
            <a:spLocks/>
          </p:cNvSpPr>
          <p:nvPr/>
        </p:nvSpPr>
        <p:spPr>
          <a:xfrm>
            <a:off x="677334" y="1750147"/>
            <a:ext cx="8596668" cy="369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volume create </a:t>
            </a:r>
            <a:r>
              <a:rPr lang="zh-CN" altLang="en-US" dirty="0">
                <a:latin typeface="+mn-ea"/>
              </a:rPr>
              <a:t>卷名</a:t>
            </a:r>
            <a:endParaRPr lang="en-US" altLang="zh-CN" dirty="0">
              <a:latin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CC8E2C-FFC3-4701-86A3-FC2EB67BB875}"/>
              </a:ext>
            </a:extLst>
          </p:cNvPr>
          <p:cNvSpPr txBox="1">
            <a:spLocks/>
          </p:cNvSpPr>
          <p:nvPr/>
        </p:nvSpPr>
        <p:spPr>
          <a:xfrm>
            <a:off x="677334" y="3661571"/>
            <a:ext cx="8596668" cy="369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volume inspect </a:t>
            </a:r>
            <a:r>
              <a:rPr lang="zh-CN" altLang="en-US" dirty="0">
                <a:latin typeface="+mn-ea"/>
              </a:rPr>
              <a:t>卷名</a:t>
            </a:r>
            <a:endParaRPr lang="en-US" altLang="zh-CN" dirty="0">
              <a:latin typeface="+mn-ea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516145A-048F-4871-A29D-80FE348DB915}"/>
              </a:ext>
            </a:extLst>
          </p:cNvPr>
          <p:cNvSpPr txBox="1">
            <a:spLocks/>
          </p:cNvSpPr>
          <p:nvPr/>
        </p:nvSpPr>
        <p:spPr>
          <a:xfrm>
            <a:off x="677334" y="4649476"/>
            <a:ext cx="8596668" cy="17766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volume create my-vol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docker run -d \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--name </a:t>
            </a:r>
            <a:r>
              <a:rPr lang="en-US" altLang="zh-CN" dirty="0" err="1">
                <a:latin typeface="+mn-ea"/>
              </a:rPr>
              <a:t>devtest</a:t>
            </a:r>
            <a:r>
              <a:rPr lang="en-US" altLang="zh-CN" dirty="0">
                <a:latin typeface="+mn-ea"/>
              </a:rPr>
              <a:t> \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--mount source=</a:t>
            </a:r>
            <a:r>
              <a:rPr lang="en-US" altLang="zh-CN" dirty="0" err="1">
                <a:latin typeface="+mn-ea"/>
              </a:rPr>
              <a:t>myvol,target</a:t>
            </a:r>
            <a:r>
              <a:rPr lang="en-US" altLang="zh-CN" dirty="0">
                <a:latin typeface="+mn-ea"/>
              </a:rPr>
              <a:t>=/app \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nginx:latest</a:t>
            </a:r>
            <a:endParaRPr lang="en-US" altLang="zh-CN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F8D920-9958-44A4-89C0-A72D4CC5D37D}"/>
              </a:ext>
            </a:extLst>
          </p:cNvPr>
          <p:cNvSpPr txBox="1"/>
          <p:nvPr/>
        </p:nvSpPr>
        <p:spPr>
          <a:xfrm>
            <a:off x="677334" y="42801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启动一个挂载数据卷的容器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578B9C-94A6-4B98-A68F-F83C3F706A61}"/>
              </a:ext>
            </a:extLst>
          </p:cNvPr>
          <p:cNvSpPr txBox="1"/>
          <p:nvPr/>
        </p:nvSpPr>
        <p:spPr>
          <a:xfrm>
            <a:off x="677334" y="32922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查看数据卷详细信息：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89A6-53F9-4E8C-A55D-19899FBF0395}"/>
              </a:ext>
            </a:extLst>
          </p:cNvPr>
          <p:cNvSpPr txBox="1"/>
          <p:nvPr/>
        </p:nvSpPr>
        <p:spPr>
          <a:xfrm>
            <a:off x="649276" y="23043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查看数据卷列表：</a:t>
            </a:r>
          </a:p>
        </p:txBody>
      </p:sp>
    </p:spTree>
    <p:extLst>
      <p:ext uri="{BB962C8B-B14F-4D97-AF65-F5344CB8AC3E}">
        <p14:creationId xmlns:p14="http://schemas.microsoft.com/office/powerpoint/2010/main" val="3784149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0DDAF-D0E3-4ABD-85A4-489EB808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3CB1A-3BA0-424B-A8D8-FDEDD71A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1331"/>
            <a:ext cx="7737796" cy="9513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挂载主机目录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挂载一个主机目录作为数据卷。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08B397-2489-41F2-A58C-89988D3E00CF}"/>
              </a:ext>
            </a:extLst>
          </p:cNvPr>
          <p:cNvSpPr txBox="1">
            <a:spLocks/>
          </p:cNvSpPr>
          <p:nvPr/>
        </p:nvSpPr>
        <p:spPr>
          <a:xfrm>
            <a:off x="677334" y="3139945"/>
            <a:ext cx="7737796" cy="17766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run -d \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-it \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--name </a:t>
            </a:r>
            <a:r>
              <a:rPr lang="en-US" altLang="zh-CN" dirty="0" err="1">
                <a:latin typeface="+mn-ea"/>
              </a:rPr>
              <a:t>devtest</a:t>
            </a:r>
            <a:r>
              <a:rPr lang="en-US" altLang="zh-CN" dirty="0">
                <a:latin typeface="+mn-ea"/>
              </a:rPr>
              <a:t> \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--mount type=</a:t>
            </a:r>
            <a:r>
              <a:rPr lang="en-US" altLang="zh-CN" dirty="0" err="1">
                <a:latin typeface="+mn-ea"/>
              </a:rPr>
              <a:t>bind,source</a:t>
            </a:r>
            <a:r>
              <a:rPr lang="en-US" altLang="zh-CN" dirty="0">
                <a:latin typeface="+mn-ea"/>
              </a:rPr>
              <a:t>="$(</a:t>
            </a:r>
            <a:r>
              <a:rPr lang="en-US" altLang="zh-CN" dirty="0" err="1">
                <a:latin typeface="+mn-ea"/>
              </a:rPr>
              <a:t>pwd</a:t>
            </a:r>
            <a:r>
              <a:rPr lang="en-US" altLang="zh-CN" dirty="0">
                <a:latin typeface="+mn-ea"/>
              </a:rPr>
              <a:t>)"/</a:t>
            </a:r>
            <a:r>
              <a:rPr lang="en-US" altLang="zh-CN" dirty="0" err="1">
                <a:latin typeface="+mn-ea"/>
              </a:rPr>
              <a:t>target,target</a:t>
            </a:r>
            <a:r>
              <a:rPr lang="en-US" altLang="zh-CN" dirty="0">
                <a:latin typeface="+mn-ea"/>
              </a:rPr>
              <a:t>=/app \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nginx:latest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07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1729408" y="2767280"/>
            <a:ext cx="8733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1. Docker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简介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1143000" lvl="1" indent="-68580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1-1. Docker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的基本架构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4888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0DDAF-D0E3-4ABD-85A4-489EB808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3CB1A-3BA0-424B-A8D8-FDEDD71A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2857"/>
            <a:ext cx="8930493" cy="4767943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 ( --volume)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-–mount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参数时如果本地目录不存在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会自动为你创建一个文件夹，现在使用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--mount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参数时如果本地目录不存在，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会报错。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如果要指定数据卷驱动，须用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—mount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挂载数据卷到服务的容器时，须用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—mount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--volumes-from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可用于备份和恢复数据。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47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1268895" y="2644170"/>
            <a:ext cx="9654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3. Docker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镜像制作 </a:t>
            </a: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– Dockerfile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示例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1143000" lvl="1" indent="-68580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3-1. Python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示例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2533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A59CA-A942-4FC8-8F8C-F4A37359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示例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FFDDDC2-1BC8-4FC7-8F2A-99245BF7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9381"/>
            <a:ext cx="8596668" cy="80178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git clone https://github.com/prakhar1989/docker-curriculum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cd docker-curriculum/flask-app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C0072AF-7ADF-49A7-AB7E-588E5F677BA0}"/>
              </a:ext>
            </a:extLst>
          </p:cNvPr>
          <p:cNvSpPr txBox="1">
            <a:spLocks/>
          </p:cNvSpPr>
          <p:nvPr/>
        </p:nvSpPr>
        <p:spPr>
          <a:xfrm>
            <a:off x="677334" y="3084512"/>
            <a:ext cx="8596668" cy="1977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>
                <a:latin typeface="+mn-ea"/>
              </a:rPr>
              <a:t>FROM python:3-onbuild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>
                <a:latin typeface="+mn-ea"/>
              </a:rPr>
              <a:t># specify the port number the container should expose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>
                <a:latin typeface="+mn-ea"/>
              </a:rPr>
              <a:t>EXPOSE 5000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>
                <a:latin typeface="+mn-ea"/>
              </a:rPr>
              <a:t># run the application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>
                <a:latin typeface="+mn-ea"/>
              </a:rPr>
              <a:t>CMD ["python", "./app.py"]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DE22655-7FAC-4003-9834-16B506E22DE5}"/>
              </a:ext>
            </a:extLst>
          </p:cNvPr>
          <p:cNvSpPr txBox="1">
            <a:spLocks/>
          </p:cNvSpPr>
          <p:nvPr/>
        </p:nvSpPr>
        <p:spPr>
          <a:xfrm>
            <a:off x="677333" y="5614031"/>
            <a:ext cx="8596668" cy="776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docker build -t flask-test:0.1 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docker run -d -p 8080:5000 --name </a:t>
            </a:r>
            <a:r>
              <a:rPr lang="en-US" altLang="zh-CN" dirty="0" err="1">
                <a:latin typeface="+mn-ea"/>
              </a:rPr>
              <a:t>myflask</a:t>
            </a:r>
            <a:r>
              <a:rPr lang="en-US" altLang="zh-CN" dirty="0">
                <a:latin typeface="+mn-ea"/>
              </a:rPr>
              <a:t> flask-test:0.1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47E82-8011-4338-8E71-202889DC16D8}"/>
              </a:ext>
            </a:extLst>
          </p:cNvPr>
          <p:cNvSpPr txBox="1"/>
          <p:nvPr/>
        </p:nvSpPr>
        <p:spPr>
          <a:xfrm>
            <a:off x="677333" y="13249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69C637-BAB2-4A28-9C4A-AEA451AF0139}"/>
              </a:ext>
            </a:extLst>
          </p:cNvPr>
          <p:cNvSpPr txBox="1"/>
          <p:nvPr/>
        </p:nvSpPr>
        <p:spPr>
          <a:xfrm>
            <a:off x="677333" y="2717476"/>
            <a:ext cx="15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88D866-8092-4BC5-8573-5068F06B5188}"/>
              </a:ext>
            </a:extLst>
          </p:cNvPr>
          <p:cNvSpPr txBox="1"/>
          <p:nvPr/>
        </p:nvSpPr>
        <p:spPr>
          <a:xfrm>
            <a:off x="681500" y="524469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684489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EA4B1-2686-4C67-AADE-41E4AF28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88C798-AF65-4494-8D31-C41EAB971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89762"/>
            <a:ext cx="9909714" cy="31688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36C179-A7AA-40F3-BB18-B5C9F20A1BE4}"/>
              </a:ext>
            </a:extLst>
          </p:cNvPr>
          <p:cNvSpPr txBox="1"/>
          <p:nvPr/>
        </p:nvSpPr>
        <p:spPr>
          <a:xfrm>
            <a:off x="677334" y="4794407"/>
            <a:ext cx="990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镜像创建新镜像时，有一个缺省的动作，会将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所在目录下的文件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到镜像的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目录中。不需要在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EB739DA-D04D-4363-95E1-6B9125922194}"/>
              </a:ext>
            </a:extLst>
          </p:cNvPr>
          <p:cNvSpPr txBox="1">
            <a:spLocks/>
          </p:cNvSpPr>
          <p:nvPr/>
        </p:nvSpPr>
        <p:spPr>
          <a:xfrm>
            <a:off x="677334" y="5676580"/>
            <a:ext cx="9909714" cy="776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+mn-ea"/>
              </a:rPr>
              <a:t>RUN </a:t>
            </a:r>
            <a:r>
              <a:rPr lang="en-US" altLang="zh-CN" dirty="0" err="1">
                <a:latin typeface="+mn-ea"/>
              </a:rPr>
              <a:t>mkdir</a:t>
            </a:r>
            <a:r>
              <a:rPr lang="en-US" altLang="zh-CN" dirty="0">
                <a:latin typeface="+mn-ea"/>
              </a:rPr>
              <a:t> -p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src</a:t>
            </a:r>
            <a:r>
              <a:rPr lang="en-US" altLang="zh-CN" dirty="0">
                <a:latin typeface="+mn-ea"/>
              </a:rPr>
              <a:t>/app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COPY .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src</a:t>
            </a:r>
            <a:r>
              <a:rPr lang="en-US" altLang="zh-CN" dirty="0">
                <a:latin typeface="+mn-ea"/>
              </a:rPr>
              <a:t>/app</a:t>
            </a:r>
          </a:p>
        </p:txBody>
      </p:sp>
    </p:spTree>
    <p:extLst>
      <p:ext uri="{BB962C8B-B14F-4D97-AF65-F5344CB8AC3E}">
        <p14:creationId xmlns:p14="http://schemas.microsoft.com/office/powerpoint/2010/main" val="1572407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8C87-9132-48E9-BE6C-B8B148EB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示例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6F60EF6-D122-4B70-8420-43C2D62E2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894" y="1685131"/>
            <a:ext cx="6572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3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1268895" y="2644170"/>
            <a:ext cx="9654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3. Docker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镜像制作 </a:t>
            </a: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– Dockerfile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示例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1143000" lvl="1" indent="-68580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3-2. Java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示例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040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FCA3F-08A3-4AA8-B805-DBCD25C7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5DE959-D69E-4BEA-A805-0FACB8475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154" y="2309398"/>
            <a:ext cx="6851027" cy="44084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007EF3-FDFF-4EDD-82FA-C79685098D61}"/>
              </a:ext>
            </a:extLst>
          </p:cNvPr>
          <p:cNvSpPr txBox="1"/>
          <p:nvPr/>
        </p:nvSpPr>
        <p:spPr>
          <a:xfrm>
            <a:off x="677334" y="1597050"/>
            <a:ext cx="837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-job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是开源的任务调度工具，是一个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SprintBoot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</a:p>
        </p:txBody>
      </p:sp>
    </p:spTree>
    <p:extLst>
      <p:ext uri="{BB962C8B-B14F-4D97-AF65-F5344CB8AC3E}">
        <p14:creationId xmlns:p14="http://schemas.microsoft.com/office/powerpoint/2010/main" val="551780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EEAC9-EE19-452F-98EE-44F53EEE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4AE9C4-5CCD-49BD-BFBB-D55B4168765F}"/>
              </a:ext>
            </a:extLst>
          </p:cNvPr>
          <p:cNvSpPr txBox="1"/>
          <p:nvPr/>
        </p:nvSpPr>
        <p:spPr>
          <a:xfrm>
            <a:off x="696690" y="3943869"/>
            <a:ext cx="7528032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FROM openjdk:8-jre-alpine</a:t>
            </a:r>
          </a:p>
          <a:p>
            <a:endParaRPr lang="en-US" altLang="zh-CN" dirty="0"/>
          </a:p>
          <a:p>
            <a:r>
              <a:rPr lang="en-US" altLang="zh-CN" dirty="0"/>
              <a:t>COPY </a:t>
            </a:r>
            <a:r>
              <a:rPr lang="en-US" altLang="zh-CN" dirty="0" err="1"/>
              <a:t>xxl</a:t>
            </a:r>
            <a:r>
              <a:rPr lang="en-US" altLang="zh-CN" dirty="0"/>
              <a:t>-job-admin/target/xxl-job-admin-2.1.0-SNAPSHOT.jar /</a:t>
            </a:r>
            <a:r>
              <a:rPr lang="en-US" altLang="zh-CN" dirty="0" err="1"/>
              <a:t>srv</a:t>
            </a:r>
            <a:endParaRPr lang="en-US" altLang="zh-CN" dirty="0"/>
          </a:p>
          <a:p>
            <a:r>
              <a:rPr lang="en-US" altLang="zh-CN" dirty="0"/>
              <a:t>EXPOSE 8080</a:t>
            </a:r>
          </a:p>
          <a:p>
            <a:r>
              <a:rPr lang="en-US" altLang="zh-CN" dirty="0"/>
              <a:t>CMD ["/</a:t>
            </a:r>
            <a:r>
              <a:rPr lang="en-US" altLang="zh-CN" dirty="0" err="1"/>
              <a:t>usr</a:t>
            </a:r>
            <a:r>
              <a:rPr lang="en-US" altLang="zh-CN" dirty="0"/>
              <a:t>/bin/java", "-jar", "/</a:t>
            </a:r>
            <a:r>
              <a:rPr lang="en-US" altLang="zh-CN" dirty="0" err="1"/>
              <a:t>srv</a:t>
            </a:r>
            <a:r>
              <a:rPr lang="en-US" altLang="zh-CN" dirty="0"/>
              <a:t>/xxl-job-admin-2.1.0-SNAPSHOT.jar"]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C0B223-45B3-4531-973A-3816379186BD}"/>
              </a:ext>
            </a:extLst>
          </p:cNvPr>
          <p:cNvSpPr txBox="1"/>
          <p:nvPr/>
        </p:nvSpPr>
        <p:spPr>
          <a:xfrm>
            <a:off x="677334" y="3574537"/>
            <a:ext cx="135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Dockerfile: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791AD-6DB8-4B18-A0AC-78A3987590D7}"/>
              </a:ext>
            </a:extLst>
          </p:cNvPr>
          <p:cNvSpPr txBox="1"/>
          <p:nvPr/>
        </p:nvSpPr>
        <p:spPr>
          <a:xfrm>
            <a:off x="677334" y="1990801"/>
            <a:ext cx="754738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git clone https://github.com/xuxueli/xxl-job.git</a:t>
            </a:r>
          </a:p>
          <a:p>
            <a:r>
              <a:rPr lang="en-US" altLang="zh-CN" dirty="0"/>
              <a:t>cd</a:t>
            </a:r>
            <a:r>
              <a:rPr lang="zh-CN" altLang="en-US" dirty="0"/>
              <a:t> </a:t>
            </a:r>
            <a:r>
              <a:rPr lang="en-US" altLang="zh-CN" dirty="0" err="1"/>
              <a:t>xxl</a:t>
            </a:r>
            <a:r>
              <a:rPr lang="en-US" altLang="zh-CN" dirty="0"/>
              <a:t>-job</a:t>
            </a:r>
          </a:p>
          <a:p>
            <a:r>
              <a:rPr lang="en-US" altLang="zh-CN" dirty="0" err="1"/>
              <a:t>mvn</a:t>
            </a:r>
            <a:r>
              <a:rPr lang="en-US" altLang="zh-CN" dirty="0"/>
              <a:t> clean package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89A01-ED28-4784-893D-7EAC28AE4BD9}"/>
              </a:ext>
            </a:extLst>
          </p:cNvPr>
          <p:cNvSpPr txBox="1"/>
          <p:nvPr/>
        </p:nvSpPr>
        <p:spPr>
          <a:xfrm>
            <a:off x="677334" y="16214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编译：</a:t>
            </a:r>
          </a:p>
        </p:txBody>
      </p:sp>
    </p:spTree>
    <p:extLst>
      <p:ext uri="{BB962C8B-B14F-4D97-AF65-F5344CB8AC3E}">
        <p14:creationId xmlns:p14="http://schemas.microsoft.com/office/powerpoint/2010/main" val="1747726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EEAC9-EE19-452F-98EE-44F53EEE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4AE9C4-5CCD-49BD-BFBB-D55B4168765F}"/>
              </a:ext>
            </a:extLst>
          </p:cNvPr>
          <p:cNvSpPr txBox="1"/>
          <p:nvPr/>
        </p:nvSpPr>
        <p:spPr>
          <a:xfrm>
            <a:off x="677333" y="3994230"/>
            <a:ext cx="8963992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FROM openjdk:8-jre-alpine</a:t>
            </a:r>
          </a:p>
          <a:p>
            <a:endParaRPr lang="en-US" altLang="zh-CN" dirty="0"/>
          </a:p>
          <a:p>
            <a:r>
              <a:rPr lang="en-US" altLang="zh-CN" dirty="0"/>
              <a:t>COPY app/BOOT-INF/lib/ /app/BOOT-INF/lib/</a:t>
            </a:r>
          </a:p>
          <a:p>
            <a:r>
              <a:rPr lang="en-US" altLang="zh-CN" dirty="0"/>
              <a:t>COPY app/org /app/org</a:t>
            </a:r>
          </a:p>
          <a:p>
            <a:r>
              <a:rPr lang="en-US" altLang="zh-CN" dirty="0"/>
              <a:t>COPY app/META-INF /app/META-INF</a:t>
            </a:r>
          </a:p>
          <a:p>
            <a:r>
              <a:rPr lang="en-US" altLang="zh-CN" dirty="0"/>
              <a:t>COPY app/BOOT-INF/classes /app/BOOT-INF/classes</a:t>
            </a:r>
          </a:p>
          <a:p>
            <a:r>
              <a:rPr lang="en-US" altLang="zh-CN" dirty="0"/>
              <a:t>EXPOSE 8080</a:t>
            </a:r>
          </a:p>
          <a:p>
            <a:r>
              <a:rPr lang="en-US" altLang="zh-CN" dirty="0"/>
              <a:t>CMD ["/</a:t>
            </a:r>
            <a:r>
              <a:rPr lang="en-US" altLang="zh-CN" dirty="0" err="1"/>
              <a:t>usr</a:t>
            </a:r>
            <a:r>
              <a:rPr lang="en-US" altLang="zh-CN" dirty="0"/>
              <a:t>/bin/java", "-cp", "/app", "</a:t>
            </a:r>
            <a:r>
              <a:rPr lang="en-US" altLang="zh-CN" dirty="0" err="1"/>
              <a:t>org.springframework.boot.loader.JarLauncher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C0B223-45B3-4531-973A-3816379186BD}"/>
              </a:ext>
            </a:extLst>
          </p:cNvPr>
          <p:cNvSpPr txBox="1"/>
          <p:nvPr/>
        </p:nvSpPr>
        <p:spPr>
          <a:xfrm>
            <a:off x="677333" y="362489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Dockerfile: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791AD-6DB8-4B18-A0AC-78A3987590D7}"/>
              </a:ext>
            </a:extLst>
          </p:cNvPr>
          <p:cNvSpPr txBox="1"/>
          <p:nvPr/>
        </p:nvSpPr>
        <p:spPr>
          <a:xfrm>
            <a:off x="677333" y="2546695"/>
            <a:ext cx="896399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mkdir</a:t>
            </a:r>
            <a:r>
              <a:rPr lang="en-US" altLang="zh-CN" dirty="0"/>
              <a:t> app</a:t>
            </a:r>
          </a:p>
          <a:p>
            <a:r>
              <a:rPr lang="en-US" altLang="zh-CN" dirty="0"/>
              <a:t>unzip xxl-job-admin-2.1.0-SNAPSHOT.jar –d app/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89A01-ED28-4784-893D-7EAC28AE4BD9}"/>
              </a:ext>
            </a:extLst>
          </p:cNvPr>
          <p:cNvSpPr txBox="1"/>
          <p:nvPr/>
        </p:nvSpPr>
        <p:spPr>
          <a:xfrm>
            <a:off x="677332" y="1623365"/>
            <a:ext cx="8963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解压后，分别复制到镜像中的目录中，这样有利于加快镜像构建速度。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</a:p>
        </p:txBody>
      </p:sp>
    </p:spTree>
    <p:extLst>
      <p:ext uri="{BB962C8B-B14F-4D97-AF65-F5344CB8AC3E}">
        <p14:creationId xmlns:p14="http://schemas.microsoft.com/office/powerpoint/2010/main" val="2384438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1268895" y="2644170"/>
            <a:ext cx="9654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3. Docker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镜像制作 </a:t>
            </a: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– Dockerfile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示例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1143000" lvl="1" indent="-68580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3-3. 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最小镜像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043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mg-blog.csdn.net/20170602235514424?watermark/2/text/aHR0cDovL2Jsb2cuY3Nkbi5uZXQvaHV3aF8=/font/5a6L5L2T/fontsize/400/fill/I0JBQkFCMA==/dissolve/70/gravity/Center">
            <a:extLst>
              <a:ext uri="{FF2B5EF4-FFF2-40B4-BE49-F238E27FC236}">
                <a16:creationId xmlns:a16="http://schemas.microsoft.com/office/drawing/2014/main" id="{A885EE7F-67F5-4268-A47E-D9F72F02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3" y="99664"/>
            <a:ext cx="4815233" cy="66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890800-CF59-4DEF-9989-D4E50C027A34}"/>
              </a:ext>
            </a:extLst>
          </p:cNvPr>
          <p:cNvSpPr txBox="1"/>
          <p:nvPr/>
        </p:nvSpPr>
        <p:spPr>
          <a:xfrm>
            <a:off x="5415449" y="0"/>
            <a:ext cx="375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Docker</a:t>
            </a: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总体架构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D248FF-4254-498C-9914-DA7305A4021E}"/>
              </a:ext>
            </a:extLst>
          </p:cNvPr>
          <p:cNvSpPr txBox="1"/>
          <p:nvPr/>
        </p:nvSpPr>
        <p:spPr>
          <a:xfrm>
            <a:off x="5420142" y="987485"/>
            <a:ext cx="5115340" cy="545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Client —— 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发起请求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Daemon —— 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守护进程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Server 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调度分发请求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Engine —— 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运行引擎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 —— 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基本执行单元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Registry 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镜像注册中心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—— Docker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内部数据库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Driver 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Graphdriver 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镜像管理驱动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Networkdriver 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网络管理驱动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Execdriver 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容器执行驱动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Libcontainer 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container 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服务交付的最终形式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631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298C7-9C72-4110-AAB1-13C58D0D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AAF4E-81B6-4A69-9882-AD699FE7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镜像大小的必要性：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镜像由很多镜像层（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Layers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）组成（最多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层），镜像层依赖于一系列的底层技术。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中的每条指令都会创建一个镜像层，继而会增加整体镜像的尺寸。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镜像尺寸的好处：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减少构建时间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减少磁盘使用量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减少下载时间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因为包含文件少，攻击面减小，提高了安全性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提高部署速度</a:t>
            </a:r>
          </a:p>
        </p:txBody>
      </p:sp>
    </p:spTree>
    <p:extLst>
      <p:ext uri="{BB962C8B-B14F-4D97-AF65-F5344CB8AC3E}">
        <p14:creationId xmlns:p14="http://schemas.microsoft.com/office/powerpoint/2010/main" val="440017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298C7-9C72-4110-AAB1-13C58D0D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AAF4E-81B6-4A69-9882-AD699FE72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858"/>
            <a:ext cx="8596668" cy="3058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镜像的主要方法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优化基础镜像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串联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使用多阶段构建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其它技巧，如前面的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示例中把变化的文件和不变的文件区分开来，放在不同的层构建。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825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BCB0-8C51-4999-B8F6-4C5CDD64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9F581-E1B3-450C-931E-D7C88EE0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2457"/>
            <a:ext cx="8596668" cy="440850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scratch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是一个空镜像，只能用于构建其他镜像，比如你要运行一个包含所有依赖的二进制文件，如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Golang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程序，可以直接使用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作为基础镜像。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busybox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是个空镜像，如果希望镜像里可以包含一些常用的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busybox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镜像是个不错选择，镜像本身只有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1.16M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，非常便于构建小镜像。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Alpine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是一个高度精简又包含了基本工具的轻量级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发行版，基础镜像只有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4.41M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，各开发语言和框架都有基于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制作的基础镜像。相比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busybox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，更具扩展性。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2848BC-A5FD-4540-B177-C9D7C36DD7AB}"/>
              </a:ext>
            </a:extLst>
          </p:cNvPr>
          <p:cNvSpPr txBox="1"/>
          <p:nvPr/>
        </p:nvSpPr>
        <p:spPr>
          <a:xfrm>
            <a:off x="1417983" y="1828800"/>
            <a:ext cx="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90C044-2EE9-4149-9027-2819F2BD06B4}"/>
              </a:ext>
            </a:extLst>
          </p:cNvPr>
          <p:cNvSpPr txBox="1"/>
          <p:nvPr/>
        </p:nvSpPr>
        <p:spPr>
          <a:xfrm>
            <a:off x="677334" y="1575805"/>
            <a:ext cx="807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以下是几个体积很小的基础镜像，适用于精简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镜像。</a:t>
            </a:r>
          </a:p>
        </p:txBody>
      </p:sp>
    </p:spTree>
    <p:extLst>
      <p:ext uri="{BB962C8B-B14F-4D97-AF65-F5344CB8AC3E}">
        <p14:creationId xmlns:p14="http://schemas.microsoft.com/office/powerpoint/2010/main" val="3511087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2854186" y="3013501"/>
            <a:ext cx="6483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4. 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使用</a:t>
            </a: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3877282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40C01-0DF4-4A07-B5CD-C5016B90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+mj-ea"/>
              </a:rPr>
              <a:t>docker-compose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4FB16-E4A6-487F-8D61-76828BB4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985"/>
            <a:ext cx="8903988" cy="3774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官方的开源项目，负责实现对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容器集群的快速编排。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个概念：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(service)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：一个应用容器，实际上可以运行多个相同镜像的实例。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(project)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：由一组关联的应用容器组成的一个完整业务单元。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docker-compose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可以快速完成多容器关联的服务部署。</a:t>
            </a:r>
          </a:p>
        </p:txBody>
      </p:sp>
    </p:spTree>
    <p:extLst>
      <p:ext uri="{BB962C8B-B14F-4D97-AF65-F5344CB8AC3E}">
        <p14:creationId xmlns:p14="http://schemas.microsoft.com/office/powerpoint/2010/main" val="2037747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103238-11AB-4EB3-B2C7-979399125848}"/>
              </a:ext>
            </a:extLst>
          </p:cNvPr>
          <p:cNvSpPr txBox="1"/>
          <p:nvPr/>
        </p:nvSpPr>
        <p:spPr>
          <a:xfrm>
            <a:off x="677333" y="1595021"/>
            <a:ext cx="10520753" cy="5262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db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image: mysql:5.7</a:t>
            </a:r>
          </a:p>
          <a:p>
            <a:r>
              <a:rPr lang="en-US" altLang="zh-CN" sz="1600" dirty="0"/>
              <a:t>    environment:</a:t>
            </a:r>
          </a:p>
          <a:p>
            <a:r>
              <a:rPr lang="en-US" altLang="zh-CN" sz="1600" dirty="0"/>
              <a:t>      TZ: 'Asia/Shanghai'</a:t>
            </a:r>
          </a:p>
          <a:p>
            <a:r>
              <a:rPr lang="en-US" altLang="zh-CN" sz="1600" dirty="0"/>
              <a:t>      MYSQL_ROOT_PASSWORD: </a:t>
            </a:r>
            <a:r>
              <a:rPr lang="en-US" altLang="zh-CN" sz="1600" dirty="0" err="1"/>
              <a:t>root_pwd</a:t>
            </a:r>
            <a:endParaRPr lang="en-US" altLang="zh-CN" sz="1600" dirty="0"/>
          </a:p>
          <a:p>
            <a:r>
              <a:rPr lang="en-US" altLang="zh-CN" sz="1600" dirty="0"/>
              <a:t>    ports:</a:t>
            </a:r>
          </a:p>
          <a:p>
            <a:r>
              <a:rPr lang="en-US" altLang="zh-CN" sz="1600" dirty="0"/>
              <a:t>      - 3306:3306</a:t>
            </a:r>
          </a:p>
          <a:p>
            <a:r>
              <a:rPr lang="en-US" altLang="zh-CN" sz="1600" dirty="0"/>
              <a:t>    volumes:</a:t>
            </a:r>
          </a:p>
          <a:p>
            <a:r>
              <a:rPr lang="en-US" altLang="zh-CN" sz="1600" dirty="0"/>
              <a:t>      - "./</a:t>
            </a:r>
            <a:r>
              <a:rPr lang="en-US" altLang="zh-CN" sz="1600" dirty="0" err="1"/>
              <a:t>my.cnf</a:t>
            </a:r>
            <a:r>
              <a:rPr lang="en-US" altLang="zh-CN" sz="1600" dirty="0"/>
              <a:t>:/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my.cnf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  - "/data/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:/var/lib/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“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xxl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image: </a:t>
            </a:r>
            <a:r>
              <a:rPr lang="en-US" altLang="zh-CN" sz="1600" dirty="0" err="1"/>
              <a:t>xxl</a:t>
            </a:r>
            <a:r>
              <a:rPr lang="en-US" altLang="zh-CN" sz="1600" dirty="0"/>
              <a:t>-job-admin</a:t>
            </a:r>
          </a:p>
          <a:p>
            <a:r>
              <a:rPr lang="en-US" altLang="zh-CN" sz="1600" dirty="0"/>
              <a:t>    environment:</a:t>
            </a:r>
          </a:p>
          <a:p>
            <a:r>
              <a:rPr lang="en-US" altLang="zh-CN" sz="1600" dirty="0"/>
              <a:t>      - "SPRING_DATASOURCE_URL=</a:t>
            </a:r>
            <a:r>
              <a:rPr lang="en-US" altLang="zh-CN" sz="1600" dirty="0" err="1"/>
              <a:t>jdbc:mysql</a:t>
            </a:r>
            <a:r>
              <a:rPr lang="en-US" altLang="zh-CN" sz="1600" dirty="0"/>
              <a:t>://db:3306/</a:t>
            </a:r>
            <a:r>
              <a:rPr lang="en-US" altLang="zh-CN" sz="1600" dirty="0" err="1"/>
              <a:t>xxl-job?Unicode</a:t>
            </a:r>
            <a:r>
              <a:rPr lang="en-US" altLang="zh-CN" sz="1600" dirty="0"/>
              <a:t>=</a:t>
            </a:r>
            <a:r>
              <a:rPr lang="en-US" altLang="zh-CN" sz="1600" dirty="0" err="1"/>
              <a:t>true&amp;characterEncoding</a:t>
            </a:r>
            <a:r>
              <a:rPr lang="en-US" altLang="zh-CN" sz="1600" dirty="0"/>
              <a:t>=UTF-8"</a:t>
            </a:r>
          </a:p>
          <a:p>
            <a:r>
              <a:rPr lang="en-US" altLang="zh-CN" sz="1600" dirty="0"/>
              <a:t>      - "SPRING_DATASOURCE_USERNAME=root"</a:t>
            </a:r>
          </a:p>
          <a:p>
            <a:r>
              <a:rPr lang="en-US" altLang="zh-CN" sz="1600" dirty="0"/>
              <a:t>      - "SPRING_DATASOURCE_PASSWORD=</a:t>
            </a:r>
            <a:r>
              <a:rPr lang="en-US" altLang="zh-CN" sz="1600" dirty="0" err="1"/>
              <a:t>root_pwd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ports:</a:t>
            </a:r>
          </a:p>
          <a:p>
            <a:r>
              <a:rPr lang="en-US" altLang="zh-CN" sz="1600" dirty="0"/>
              <a:t>      - 8080:8080</a:t>
            </a:r>
          </a:p>
          <a:p>
            <a:r>
              <a:rPr lang="en-US" altLang="zh-CN" sz="1600" dirty="0"/>
              <a:t>    links:</a:t>
            </a:r>
          </a:p>
          <a:p>
            <a:r>
              <a:rPr lang="en-US" altLang="zh-CN" sz="1600" dirty="0"/>
              <a:t>      - </a:t>
            </a:r>
            <a:r>
              <a:rPr lang="en-US" altLang="zh-CN" sz="1600" dirty="0" err="1"/>
              <a:t>db</a:t>
            </a:r>
            <a:endParaRPr lang="zh-CN" altLang="en-US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D4CF98-52DC-4C7F-BC27-234CA62C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docker-compose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451545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18E61-809D-4B0B-A704-DF2C4AFD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7E9501-2A40-4F04-A1CD-12118508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9331"/>
            <a:ext cx="9213512" cy="49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3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2854186" y="3013501"/>
            <a:ext cx="6483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5. 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其它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1143000" lvl="1" indent="-68580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3139885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E7B3-B343-46DB-BF19-F0C24433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+mj-ea"/>
              </a:rPr>
              <a:t>Docker Swarm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04E42-3F97-4037-B6C4-14C2364C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655"/>
            <a:ext cx="8596668" cy="938064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容器集群服务，是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官方对容器云生态进行支持的核心方案。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Swarm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SwarmKit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引擎内置（原生）的集群管理和编排工具。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https://docs.docker.com/engine/swarm/images/swarm-diagram.png">
            <a:extLst>
              <a:ext uri="{FF2B5EF4-FFF2-40B4-BE49-F238E27FC236}">
                <a16:creationId xmlns:a16="http://schemas.microsoft.com/office/drawing/2014/main" id="{D696A473-60B9-4E43-9F96-879F26670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91" y="2829340"/>
            <a:ext cx="8072753" cy="378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13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FC2BD-6CF6-4D3A-A2FA-8E08D51D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+mj-ea"/>
              </a:rPr>
              <a:t>Docker Swarm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3CD60-A374-486F-9648-7F7D7A1D3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225"/>
            <a:ext cx="9169031" cy="11412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之前演示了使用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compose.yml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来一次配置、启动多个容器，在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Swarm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集群中也可以使用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compose.yml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来配置、启动多个服务。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集群中部署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wordpress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0C769B-7E68-4192-BC49-B70AEE46B8B3}"/>
              </a:ext>
            </a:extLst>
          </p:cNvPr>
          <p:cNvSpPr txBox="1"/>
          <p:nvPr/>
        </p:nvSpPr>
        <p:spPr>
          <a:xfrm>
            <a:off x="379545" y="2591715"/>
            <a:ext cx="3233529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version: "3"</a:t>
            </a:r>
          </a:p>
          <a:p>
            <a:endParaRPr lang="en-US" altLang="zh-CN" sz="1400" dirty="0"/>
          </a:p>
          <a:p>
            <a:r>
              <a:rPr lang="en-US" altLang="zh-CN" sz="1400" dirty="0"/>
              <a:t>services: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>
                <a:solidFill>
                  <a:srgbClr val="0070C0"/>
                </a:solidFill>
              </a:rPr>
              <a:t>wordpress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image: </a:t>
            </a:r>
            <a:r>
              <a:rPr lang="en-US" altLang="zh-CN" sz="1400" dirty="0" err="1"/>
              <a:t>wordpress</a:t>
            </a:r>
            <a:endParaRPr lang="en-US" altLang="zh-CN" sz="1400" dirty="0"/>
          </a:p>
          <a:p>
            <a:r>
              <a:rPr lang="en-US" altLang="zh-CN" sz="1400" dirty="0"/>
              <a:t>    ports:</a:t>
            </a:r>
          </a:p>
          <a:p>
            <a:r>
              <a:rPr lang="en-US" altLang="zh-CN" sz="1400" dirty="0"/>
              <a:t>      - 80:80</a:t>
            </a:r>
          </a:p>
          <a:p>
            <a:r>
              <a:rPr lang="en-US" altLang="zh-CN" sz="1400" dirty="0"/>
              <a:t>    networks:</a:t>
            </a:r>
          </a:p>
          <a:p>
            <a:r>
              <a:rPr lang="en-US" altLang="zh-CN" sz="1400" dirty="0"/>
              <a:t>      - overlay</a:t>
            </a:r>
          </a:p>
          <a:p>
            <a:r>
              <a:rPr lang="en-US" altLang="zh-CN" sz="1400" dirty="0"/>
              <a:t>    environment:</a:t>
            </a:r>
          </a:p>
          <a:p>
            <a:r>
              <a:rPr lang="en-US" altLang="zh-CN" sz="1400" dirty="0"/>
              <a:t>      WORDPRESS_DB_HOST: db:3306</a:t>
            </a:r>
          </a:p>
          <a:p>
            <a:r>
              <a:rPr lang="en-US" altLang="zh-CN" sz="1400" dirty="0"/>
              <a:t>      WORDPRESS_DB_USER: </a:t>
            </a:r>
            <a:r>
              <a:rPr lang="en-US" altLang="zh-CN" sz="1400" dirty="0" err="1"/>
              <a:t>wordpress</a:t>
            </a:r>
            <a:endParaRPr lang="en-US" altLang="zh-CN" sz="1400" dirty="0"/>
          </a:p>
          <a:p>
            <a:r>
              <a:rPr lang="en-US" altLang="zh-CN" sz="1400" dirty="0"/>
              <a:t>      WORDPRESS_DB_PASSWORD: </a:t>
            </a:r>
            <a:r>
              <a:rPr lang="en-US" altLang="zh-CN" sz="1400" dirty="0" err="1"/>
              <a:t>wordpress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70C0"/>
                </a:solidFill>
              </a:rPr>
              <a:t>    deploy: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      mode: replicated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      replicas: 3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78A302-AB1A-4F86-BBA5-9F2CD82C1F6F}"/>
              </a:ext>
            </a:extLst>
          </p:cNvPr>
          <p:cNvSpPr txBox="1"/>
          <p:nvPr/>
        </p:nvSpPr>
        <p:spPr>
          <a:xfrm>
            <a:off x="3701070" y="2591715"/>
            <a:ext cx="3865923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db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image: </a:t>
            </a:r>
            <a:r>
              <a:rPr lang="en-US" altLang="zh-CN" sz="1400" dirty="0" err="1"/>
              <a:t>mysql</a:t>
            </a:r>
            <a:endParaRPr lang="en-US" altLang="zh-CN" sz="1400" dirty="0"/>
          </a:p>
          <a:p>
            <a:r>
              <a:rPr lang="en-US" altLang="zh-CN" sz="1400" dirty="0"/>
              <a:t>    networks:</a:t>
            </a:r>
          </a:p>
          <a:p>
            <a:r>
              <a:rPr lang="en-US" altLang="zh-CN" sz="1400" dirty="0"/>
              <a:t>       - overlay</a:t>
            </a:r>
          </a:p>
          <a:p>
            <a:r>
              <a:rPr lang="en-US" altLang="zh-CN" sz="1400" dirty="0"/>
              <a:t>    volumes:</a:t>
            </a:r>
          </a:p>
          <a:p>
            <a:r>
              <a:rPr lang="en-US" altLang="zh-CN" sz="1400" dirty="0"/>
              <a:t>      - </a:t>
            </a:r>
            <a:r>
              <a:rPr lang="en-US" altLang="zh-CN" sz="1400" dirty="0" err="1"/>
              <a:t>db</a:t>
            </a:r>
            <a:r>
              <a:rPr lang="en-US" altLang="zh-CN" sz="1400" dirty="0"/>
              <a:t>-data:/var/lib/</a:t>
            </a:r>
            <a:r>
              <a:rPr lang="en-US" altLang="zh-CN" sz="1400" dirty="0" err="1"/>
              <a:t>mysql</a:t>
            </a:r>
            <a:endParaRPr lang="en-US" altLang="zh-CN" sz="1400" dirty="0"/>
          </a:p>
          <a:p>
            <a:r>
              <a:rPr lang="en-US" altLang="zh-CN" sz="1400" dirty="0"/>
              <a:t>    environment:</a:t>
            </a:r>
          </a:p>
          <a:p>
            <a:r>
              <a:rPr lang="en-US" altLang="zh-CN" sz="1400" dirty="0"/>
              <a:t>      MYSQL_ROOT_PASSWORD: </a:t>
            </a:r>
            <a:r>
              <a:rPr lang="en-US" altLang="zh-CN" sz="1400" dirty="0" err="1"/>
              <a:t>somewordpress</a:t>
            </a:r>
            <a:endParaRPr lang="en-US" altLang="zh-CN" sz="1400" dirty="0"/>
          </a:p>
          <a:p>
            <a:r>
              <a:rPr lang="en-US" altLang="zh-CN" sz="1400" dirty="0"/>
              <a:t>      MYSQL_DATABASE: </a:t>
            </a:r>
            <a:r>
              <a:rPr lang="en-US" altLang="zh-CN" sz="1400" dirty="0" err="1"/>
              <a:t>wordpress</a:t>
            </a:r>
            <a:endParaRPr lang="en-US" altLang="zh-CN" sz="1400" dirty="0"/>
          </a:p>
          <a:p>
            <a:r>
              <a:rPr lang="en-US" altLang="zh-CN" sz="1400" dirty="0"/>
              <a:t>      MYSQL_USER: </a:t>
            </a:r>
            <a:r>
              <a:rPr lang="en-US" altLang="zh-CN" sz="1400" dirty="0" err="1"/>
              <a:t>wordpress</a:t>
            </a:r>
            <a:endParaRPr lang="en-US" altLang="zh-CN" sz="1400" dirty="0"/>
          </a:p>
          <a:p>
            <a:r>
              <a:rPr lang="en-US" altLang="zh-CN" sz="1400" dirty="0"/>
              <a:t>      MYSQL_PASSWORD: </a:t>
            </a:r>
            <a:r>
              <a:rPr lang="en-US" altLang="zh-CN" sz="1400" dirty="0" err="1"/>
              <a:t>wordpress</a:t>
            </a:r>
            <a:endParaRPr lang="en-US" altLang="zh-CN" sz="1400" dirty="0"/>
          </a:p>
          <a:p>
            <a:r>
              <a:rPr lang="en-US" altLang="zh-CN" sz="1400" dirty="0"/>
              <a:t>    deploy:</a:t>
            </a:r>
          </a:p>
          <a:p>
            <a:r>
              <a:rPr lang="en-US" altLang="zh-CN" sz="1400" dirty="0"/>
              <a:t>      placement:</a:t>
            </a:r>
          </a:p>
          <a:p>
            <a:r>
              <a:rPr lang="en-US" altLang="zh-CN" sz="1400" dirty="0"/>
              <a:t>        constraints: [</a:t>
            </a:r>
            <a:r>
              <a:rPr lang="en-US" altLang="zh-CN" sz="1400" dirty="0" err="1"/>
              <a:t>node.role</a:t>
            </a:r>
            <a:r>
              <a:rPr lang="en-US" altLang="zh-CN" sz="1400" dirty="0"/>
              <a:t> == manager]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FA5E0-E3BE-41E6-A19A-9DBA7C12E8F2}"/>
              </a:ext>
            </a:extLst>
          </p:cNvPr>
          <p:cNvSpPr txBox="1"/>
          <p:nvPr/>
        </p:nvSpPr>
        <p:spPr>
          <a:xfrm>
            <a:off x="7654990" y="2591715"/>
            <a:ext cx="4324978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visualizer:</a:t>
            </a:r>
          </a:p>
          <a:p>
            <a:r>
              <a:rPr lang="en-US" altLang="zh-CN" sz="1400" dirty="0"/>
              <a:t>    image: </a:t>
            </a:r>
            <a:r>
              <a:rPr lang="en-US" altLang="zh-CN" sz="1400" dirty="0" err="1"/>
              <a:t>dockersamples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visualizer:stable</a:t>
            </a:r>
            <a:endParaRPr lang="en-US" altLang="zh-CN" sz="1400" dirty="0"/>
          </a:p>
          <a:p>
            <a:r>
              <a:rPr lang="en-US" altLang="zh-CN" sz="1400" dirty="0"/>
              <a:t>    ports:</a:t>
            </a:r>
          </a:p>
          <a:p>
            <a:r>
              <a:rPr lang="en-US" altLang="zh-CN" sz="1400" dirty="0"/>
              <a:t>      - "8080:8080"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stop_grace_period</a:t>
            </a:r>
            <a:r>
              <a:rPr lang="en-US" altLang="zh-CN" sz="1400" dirty="0"/>
              <a:t>: 1m30s</a:t>
            </a:r>
          </a:p>
          <a:p>
            <a:r>
              <a:rPr lang="en-US" altLang="zh-CN" sz="1400" dirty="0"/>
              <a:t>    volumes:</a:t>
            </a:r>
          </a:p>
          <a:p>
            <a:r>
              <a:rPr lang="en-US" altLang="zh-CN" sz="1400" dirty="0"/>
              <a:t>      - "/var/run/</a:t>
            </a:r>
            <a:r>
              <a:rPr lang="en-US" altLang="zh-CN" sz="1400" dirty="0" err="1"/>
              <a:t>docker.sock</a:t>
            </a:r>
            <a:r>
              <a:rPr lang="en-US" altLang="zh-CN" sz="1400" dirty="0"/>
              <a:t>:/var/run/</a:t>
            </a:r>
            <a:r>
              <a:rPr lang="en-US" altLang="zh-CN" sz="1400" dirty="0" err="1"/>
              <a:t>docker.sock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deploy:</a:t>
            </a:r>
          </a:p>
          <a:p>
            <a:r>
              <a:rPr lang="en-US" altLang="zh-CN" sz="1400" dirty="0"/>
              <a:t>      placement:</a:t>
            </a:r>
          </a:p>
          <a:p>
            <a:r>
              <a:rPr lang="en-US" altLang="zh-CN" sz="1400" dirty="0"/>
              <a:t>        constraints: [</a:t>
            </a:r>
            <a:r>
              <a:rPr lang="en-US" altLang="zh-CN" sz="1400" dirty="0" err="1"/>
              <a:t>node.role</a:t>
            </a:r>
            <a:r>
              <a:rPr lang="en-US" altLang="zh-CN" sz="1400" dirty="0"/>
              <a:t> == manager]</a:t>
            </a:r>
          </a:p>
          <a:p>
            <a:endParaRPr lang="en-US" altLang="zh-CN" sz="1400" dirty="0"/>
          </a:p>
          <a:p>
            <a:r>
              <a:rPr lang="en-US" altLang="zh-CN" sz="1400" dirty="0"/>
              <a:t>volumes: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db</a:t>
            </a:r>
            <a:r>
              <a:rPr lang="en-US" altLang="zh-CN" sz="1400" dirty="0"/>
              <a:t>-data:</a:t>
            </a:r>
          </a:p>
          <a:p>
            <a:r>
              <a:rPr lang="en-US" altLang="zh-CN" sz="1400" dirty="0"/>
              <a:t>networks:</a:t>
            </a:r>
          </a:p>
          <a:p>
            <a:r>
              <a:rPr lang="en-US" altLang="zh-CN" sz="1400" dirty="0"/>
              <a:t>  overlay:</a:t>
            </a:r>
            <a:endParaRPr lang="zh-CN" altLang="en-US" sz="1400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C3E5488-EC41-4022-B95D-F945C4062A25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5400000" flipH="1" flipV="1">
            <a:off x="1909971" y="4555491"/>
            <a:ext cx="1877437" cy="1704760"/>
          </a:xfrm>
          <a:prstGeom prst="curvedConnector4">
            <a:avLst>
              <a:gd name="adj1" fmla="val -12176"/>
              <a:gd name="adj2" fmla="val 97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193EA72-9FCF-4BA4-BDC8-C4BC6A890F77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5400000" flipH="1" flipV="1">
            <a:off x="5705792" y="4397392"/>
            <a:ext cx="1877437" cy="2020958"/>
          </a:xfrm>
          <a:prstGeom prst="curvedConnector4">
            <a:avLst>
              <a:gd name="adj1" fmla="val -12176"/>
              <a:gd name="adj2" fmla="val 97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93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1729408" y="2767280"/>
            <a:ext cx="8733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1. Docker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简介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1143000" lvl="1" indent="-68580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1-2. 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为什么使用</a:t>
            </a: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113272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4774B3F-14F1-4FE0-ABC9-325372589AA8}"/>
              </a:ext>
            </a:extLst>
          </p:cNvPr>
          <p:cNvSpPr txBox="1"/>
          <p:nvPr/>
        </p:nvSpPr>
        <p:spPr>
          <a:xfrm>
            <a:off x="2854186" y="3013501"/>
            <a:ext cx="6483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5. 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其它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  <a:p>
            <a:pPr marL="1143000" lvl="1" indent="-68580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00B0F0"/>
                </a:solidFill>
                <a:latin typeface="+mj-ea"/>
                <a:ea typeface="+mj-ea"/>
              </a:rPr>
              <a:t>Docker</a:t>
            </a:r>
            <a:r>
              <a:rPr lang="zh-CN" altLang="en-US" sz="4800" dirty="0">
                <a:solidFill>
                  <a:srgbClr val="00B0F0"/>
                </a:solidFill>
                <a:latin typeface="+mj-ea"/>
                <a:ea typeface="+mj-ea"/>
              </a:rPr>
              <a:t>的网络模式</a:t>
            </a:r>
            <a:endParaRPr lang="en-US" altLang="zh-CN" sz="48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3667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0B3FC-8DE5-42AF-B3D5-6C0ECC0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+mj-ea"/>
              </a:rPr>
              <a:t>Docker</a:t>
            </a:r>
            <a:r>
              <a:rPr lang="zh-CN" altLang="en-US" dirty="0">
                <a:solidFill>
                  <a:srgbClr val="00B0F0"/>
                </a:solidFill>
                <a:latin typeface="+mj-ea"/>
              </a:rPr>
              <a:t>的网络模式</a:t>
            </a:r>
            <a:br>
              <a:rPr lang="en-US" altLang="zh-CN" dirty="0">
                <a:solidFill>
                  <a:srgbClr val="00B0F0"/>
                </a:solidFill>
                <a:latin typeface="+mj-ea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2EEB9-C564-48BF-BEF2-E484C617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5085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允许通过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外部访问容器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容器互联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的方式来提供网络服务。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有五种网络模式，安装完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之后，宿主机上会创建三个网络，分别是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bridge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网络。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bridge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创建容器时的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五种网络模式：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1.none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3.bridge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4.container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5.user-defined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210E77-4ECB-4F57-B73E-8E4DC5A6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80" y="3204304"/>
            <a:ext cx="63531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03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85721-F3D5-4B5D-A33F-754D200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F25E2-96E0-4871-A602-9F05CFE5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https://yeasy.gitbooks.io/docker_practice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>
                <a:hlinkClick r:id="rId3"/>
              </a:rPr>
              <a:t>https://www.hi-linux.com/posts/13732.html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>
                <a:hlinkClick r:id="rId4"/>
              </a:rPr>
              <a:t>https://www.docker.com/resources/what-container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>
                <a:hlinkClick r:id="rId5"/>
              </a:rPr>
              <a:t>http://dockone.io/article/8163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>
                <a:hlinkClick r:id="rId6"/>
              </a:rPr>
              <a:t>http://dockone.io/article/1261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36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520A5-F6DF-41AB-933F-C3549F31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>
            <a:normAutofit/>
          </a:bodyPr>
          <a:lstStyle/>
          <a:p>
            <a:r>
              <a:rPr lang="zh-CN" altLang="en-US" dirty="0"/>
              <a:t>容器</a:t>
            </a:r>
            <a:r>
              <a:rPr lang="en-US" altLang="zh-CN" dirty="0"/>
              <a:t> VS </a:t>
            </a:r>
            <a:r>
              <a:rPr lang="zh-CN" altLang="en-US" dirty="0"/>
              <a:t>虚拟机</a:t>
            </a:r>
          </a:p>
        </p:txBody>
      </p:sp>
      <p:pic>
        <p:nvPicPr>
          <p:cNvPr id="1026" name="Picture 2" descr="https://www.docker.com/sites/default/files/d8/2018-11/docker-containerized-and-vm-transparent-bg.png">
            <a:extLst>
              <a:ext uri="{FF2B5EF4-FFF2-40B4-BE49-F238E27FC236}">
                <a16:creationId xmlns:a16="http://schemas.microsoft.com/office/drawing/2014/main" id="{C5665CF7-47A6-4A36-9D7F-B7D2322D09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71142"/>
            <a:ext cx="8596312" cy="351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8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179C6-16D9-40AB-A121-607D144B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en-US" altLang="zh-CN" dirty="0"/>
              <a:t> VS </a:t>
            </a:r>
            <a:r>
              <a:rPr lang="zh-CN" altLang="en-US" dirty="0"/>
              <a:t>虚拟机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705BBC0-683C-4F2E-B28B-CEEB2A0AE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4034"/>
            <a:ext cx="8055939" cy="22799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D1D9F5-0196-49AA-B653-00039284C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97963"/>
            <a:ext cx="8055941" cy="30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2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88EBA-209D-4FC5-975C-32010EB9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en-US" altLang="zh-CN" dirty="0"/>
              <a:t> VS </a:t>
            </a:r>
            <a:r>
              <a:rPr lang="zh-CN" altLang="en-US" dirty="0"/>
              <a:t>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E3AB6-016C-4371-AC33-8E5FD56A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技术是虚拟出一套硬件后，在其上运行一个完整操作系统，在该系统上再运行所需应用进程。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是直接运行于宿主的内核，容器内没有自己的内核，也没有进行硬件虚拟。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技术在容器的基础上，进行了进一步的封装，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从文件系统、网络互联到进程隔离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等等，极大的简化了容器的创建和维护，使得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技术比虚拟机技术更为轻便、快捷。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38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C779F-7CCC-4AE8-935B-AC2D0367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en-US" altLang="zh-CN" dirty="0"/>
              <a:t> VS </a:t>
            </a:r>
            <a:r>
              <a:rPr lang="zh-CN" altLang="en-US" dirty="0"/>
              <a:t>虚拟机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1F91521-8BBA-443F-A2D2-8D96EC25B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39140"/>
              </p:ext>
            </p:extLst>
          </p:nvPr>
        </p:nvGraphicFramePr>
        <p:xfrm>
          <a:off x="901148" y="1948070"/>
          <a:ext cx="8269356" cy="3551580"/>
        </p:xfrm>
        <a:graphic>
          <a:graphicData uri="http://schemas.openxmlformats.org/drawingml/2006/table">
            <a:tbl>
              <a:tblPr/>
              <a:tblGrid>
                <a:gridCol w="2756452">
                  <a:extLst>
                    <a:ext uri="{9D8B030D-6E8A-4147-A177-3AD203B41FA5}">
                      <a16:colId xmlns:a16="http://schemas.microsoft.com/office/drawing/2014/main" val="4116077931"/>
                    </a:ext>
                  </a:extLst>
                </a:gridCol>
                <a:gridCol w="2756452">
                  <a:extLst>
                    <a:ext uri="{9D8B030D-6E8A-4147-A177-3AD203B41FA5}">
                      <a16:colId xmlns:a16="http://schemas.microsoft.com/office/drawing/2014/main" val="4071042298"/>
                    </a:ext>
                  </a:extLst>
                </a:gridCol>
                <a:gridCol w="2756452">
                  <a:extLst>
                    <a:ext uri="{9D8B030D-6E8A-4147-A177-3AD203B41FA5}">
                      <a16:colId xmlns:a16="http://schemas.microsoft.com/office/drawing/2014/main" val="2215848755"/>
                    </a:ext>
                  </a:extLst>
                </a:gridCol>
              </a:tblGrid>
              <a:tr h="71031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特性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虚拟机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186015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1774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硬盘使用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一般为 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一般为 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777763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接近原生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弱于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097213"/>
                  </a:ext>
                </a:extLst>
              </a:tr>
              <a:tr h="71031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系统支持量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单机支持上千个容器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一般几十个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8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262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1071</TotalTime>
  <Words>2582</Words>
  <Application>Microsoft Office PowerPoint</Application>
  <PresentationFormat>宽屏</PresentationFormat>
  <Paragraphs>356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方正姚体</vt:lpstr>
      <vt:lpstr>华文新魏</vt:lpstr>
      <vt:lpstr>微软雅黑</vt:lpstr>
      <vt:lpstr>Arial</vt:lpstr>
      <vt:lpstr>Trebuchet MS</vt:lpstr>
      <vt:lpstr>Wingdings</vt:lpstr>
      <vt:lpstr>Wingdings 3</vt:lpstr>
      <vt:lpstr>平面</vt:lpstr>
      <vt:lpstr>Docker基础知识</vt:lpstr>
      <vt:lpstr>内容</vt:lpstr>
      <vt:lpstr>PowerPoint 演示文稿</vt:lpstr>
      <vt:lpstr>PowerPoint 演示文稿</vt:lpstr>
      <vt:lpstr>PowerPoint 演示文稿</vt:lpstr>
      <vt:lpstr>容器 VS 虚拟机</vt:lpstr>
      <vt:lpstr>容器 VS 虚拟机</vt:lpstr>
      <vt:lpstr>容器 VS 虚拟机</vt:lpstr>
      <vt:lpstr>容器 VS 虚拟机</vt:lpstr>
      <vt:lpstr>PowerPoint 演示文稿</vt:lpstr>
      <vt:lpstr>Docker镜像</vt:lpstr>
      <vt:lpstr>分层存储</vt:lpstr>
      <vt:lpstr>获取镜像</vt:lpstr>
      <vt:lpstr>列出镜像</vt:lpstr>
      <vt:lpstr>删除镜像</vt:lpstr>
      <vt:lpstr>重命名镜像</vt:lpstr>
      <vt:lpstr>PowerPoint 演示文稿</vt:lpstr>
      <vt:lpstr>Docker 容器</vt:lpstr>
      <vt:lpstr>启动容器</vt:lpstr>
      <vt:lpstr>启动容器</vt:lpstr>
      <vt:lpstr>启动容器</vt:lpstr>
      <vt:lpstr>PowerPoint 演示文稿</vt:lpstr>
      <vt:lpstr>仓库</vt:lpstr>
      <vt:lpstr>仓库</vt:lpstr>
      <vt:lpstr>PowerPoint 演示文稿</vt:lpstr>
      <vt:lpstr>数据卷</vt:lpstr>
      <vt:lpstr>数据卷</vt:lpstr>
      <vt:lpstr>数据卷</vt:lpstr>
      <vt:lpstr>数据卷</vt:lpstr>
      <vt:lpstr>数据卷</vt:lpstr>
      <vt:lpstr>PowerPoint 演示文稿</vt:lpstr>
      <vt:lpstr>Python示例</vt:lpstr>
      <vt:lpstr>Python示例</vt:lpstr>
      <vt:lpstr>Python示例</vt:lpstr>
      <vt:lpstr>PowerPoint 演示文稿</vt:lpstr>
      <vt:lpstr>Java示例</vt:lpstr>
      <vt:lpstr>Java示例</vt:lpstr>
      <vt:lpstr>Java示例</vt:lpstr>
      <vt:lpstr>PowerPoint 演示文稿</vt:lpstr>
      <vt:lpstr>最小镜像</vt:lpstr>
      <vt:lpstr>最小镜像</vt:lpstr>
      <vt:lpstr>最小镜像</vt:lpstr>
      <vt:lpstr>PowerPoint 演示文稿</vt:lpstr>
      <vt:lpstr>docker-compose</vt:lpstr>
      <vt:lpstr>docker-compose示例</vt:lpstr>
      <vt:lpstr>示例运行</vt:lpstr>
      <vt:lpstr>PowerPoint 演示文稿</vt:lpstr>
      <vt:lpstr>Docker Swarm</vt:lpstr>
      <vt:lpstr>Docker Swarm</vt:lpstr>
      <vt:lpstr>PowerPoint 演示文稿</vt:lpstr>
      <vt:lpstr>Docker的网络模式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Docker基础知识</dc:title>
  <dc:creator>LZ Zeng</dc:creator>
  <cp:lastModifiedBy>LZ Zeng</cp:lastModifiedBy>
  <cp:revision>80</cp:revision>
  <dcterms:created xsi:type="dcterms:W3CDTF">2019-06-01T06:07:19Z</dcterms:created>
  <dcterms:modified xsi:type="dcterms:W3CDTF">2019-06-02T14:40:13Z</dcterms:modified>
</cp:coreProperties>
</file>