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37"/>
  </p:normalViewPr>
  <p:slideViewPr>
    <p:cSldViewPr>
      <p:cViewPr varScale="1">
        <p:scale>
          <a:sx n="92" d="100"/>
          <a:sy n="92" d="100"/>
        </p:scale>
        <p:origin x="166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074420" cy="5288280"/>
          </a:xfrm>
          <a:custGeom>
            <a:avLst/>
            <a:gdLst/>
            <a:ahLst/>
            <a:cxnLst/>
            <a:rect l="l" t="t" r="r" b="b"/>
            <a:pathLst>
              <a:path w="1074420" h="5288280">
                <a:moveTo>
                  <a:pt x="1074420" y="0"/>
                </a:moveTo>
                <a:lnTo>
                  <a:pt x="816940" y="0"/>
                </a:lnTo>
                <a:lnTo>
                  <a:pt x="0" y="4969383"/>
                </a:lnTo>
                <a:lnTo>
                  <a:pt x="0" y="5255006"/>
                </a:lnTo>
                <a:lnTo>
                  <a:pt x="200266" y="5288280"/>
                </a:lnTo>
                <a:lnTo>
                  <a:pt x="1074420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762000" cy="4625340"/>
          </a:xfrm>
          <a:custGeom>
            <a:avLst/>
            <a:gdLst/>
            <a:ahLst/>
            <a:cxnLst/>
            <a:rect l="l" t="t" r="r" b="b"/>
            <a:pathLst>
              <a:path w="762000" h="4625340">
                <a:moveTo>
                  <a:pt x="762000" y="0"/>
                </a:moveTo>
                <a:lnTo>
                  <a:pt x="506933" y="0"/>
                </a:lnTo>
                <a:lnTo>
                  <a:pt x="0" y="3077210"/>
                </a:lnTo>
                <a:lnTo>
                  <a:pt x="0" y="4625340"/>
                </a:lnTo>
                <a:lnTo>
                  <a:pt x="762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661659"/>
            <a:ext cx="906780" cy="1196340"/>
          </a:xfrm>
          <a:custGeom>
            <a:avLst/>
            <a:gdLst/>
            <a:ahLst/>
            <a:cxnLst/>
            <a:rect l="l" t="t" r="r" b="b"/>
            <a:pathLst>
              <a:path w="906780" h="1196340">
                <a:moveTo>
                  <a:pt x="0" y="0"/>
                </a:moveTo>
                <a:lnTo>
                  <a:pt x="0" y="19062"/>
                </a:lnTo>
                <a:lnTo>
                  <a:pt x="854379" y="1196339"/>
                </a:lnTo>
                <a:lnTo>
                  <a:pt x="906780" y="119633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295900"/>
            <a:ext cx="1485900" cy="1562100"/>
          </a:xfrm>
          <a:custGeom>
            <a:avLst/>
            <a:gdLst/>
            <a:ahLst/>
            <a:cxnLst/>
            <a:rect l="l" t="t" r="r" b="b"/>
            <a:pathLst>
              <a:path w="1485900" h="1562100">
                <a:moveTo>
                  <a:pt x="0" y="0"/>
                </a:moveTo>
                <a:lnTo>
                  <a:pt x="0" y="4825"/>
                </a:lnTo>
                <a:lnTo>
                  <a:pt x="1428750" y="1562100"/>
                </a:lnTo>
                <a:lnTo>
                  <a:pt x="1485900" y="1562100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257800"/>
            <a:ext cx="2133600" cy="1600200"/>
          </a:xfrm>
          <a:custGeom>
            <a:avLst/>
            <a:gdLst/>
            <a:ahLst/>
            <a:cxnLst/>
            <a:rect l="l" t="t" r="r" b="b"/>
            <a:pathLst>
              <a:path w="2133600" h="1600200">
                <a:moveTo>
                  <a:pt x="0" y="0"/>
                </a:moveTo>
                <a:lnTo>
                  <a:pt x="0" y="38100"/>
                </a:lnTo>
                <a:lnTo>
                  <a:pt x="1488567" y="1600200"/>
                </a:lnTo>
                <a:lnTo>
                  <a:pt x="2133600" y="1600200"/>
                </a:lnTo>
                <a:lnTo>
                  <a:pt x="200177" y="33400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356859"/>
            <a:ext cx="1379220" cy="1501140"/>
          </a:xfrm>
          <a:custGeom>
            <a:avLst/>
            <a:gdLst/>
            <a:ahLst/>
            <a:cxnLst/>
            <a:rect l="l" t="t" r="r" b="b"/>
            <a:pathLst>
              <a:path w="1379220" h="1501140">
                <a:moveTo>
                  <a:pt x="0" y="0"/>
                </a:moveTo>
                <a:lnTo>
                  <a:pt x="0" y="304990"/>
                </a:lnTo>
                <a:lnTo>
                  <a:pt x="907300" y="1501139"/>
                </a:lnTo>
                <a:lnTo>
                  <a:pt x="1379220" y="1501139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5279" y="1661160"/>
            <a:ext cx="8721090" cy="44157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99945" y="2119884"/>
            <a:ext cx="4944109" cy="1249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286C3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286C3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074420" cy="5288280"/>
          </a:xfrm>
          <a:custGeom>
            <a:avLst/>
            <a:gdLst/>
            <a:ahLst/>
            <a:cxnLst/>
            <a:rect l="l" t="t" r="r" b="b"/>
            <a:pathLst>
              <a:path w="1074420" h="5288280">
                <a:moveTo>
                  <a:pt x="1074420" y="0"/>
                </a:moveTo>
                <a:lnTo>
                  <a:pt x="816940" y="0"/>
                </a:lnTo>
                <a:lnTo>
                  <a:pt x="0" y="4969383"/>
                </a:lnTo>
                <a:lnTo>
                  <a:pt x="0" y="5255006"/>
                </a:lnTo>
                <a:lnTo>
                  <a:pt x="200266" y="5288280"/>
                </a:lnTo>
                <a:lnTo>
                  <a:pt x="1074420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762000" cy="4625340"/>
          </a:xfrm>
          <a:custGeom>
            <a:avLst/>
            <a:gdLst/>
            <a:ahLst/>
            <a:cxnLst/>
            <a:rect l="l" t="t" r="r" b="b"/>
            <a:pathLst>
              <a:path w="762000" h="4625340">
                <a:moveTo>
                  <a:pt x="762000" y="0"/>
                </a:moveTo>
                <a:lnTo>
                  <a:pt x="506933" y="0"/>
                </a:lnTo>
                <a:lnTo>
                  <a:pt x="0" y="3077210"/>
                </a:lnTo>
                <a:lnTo>
                  <a:pt x="0" y="4625340"/>
                </a:lnTo>
                <a:lnTo>
                  <a:pt x="762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661659"/>
            <a:ext cx="906780" cy="1196340"/>
          </a:xfrm>
          <a:custGeom>
            <a:avLst/>
            <a:gdLst/>
            <a:ahLst/>
            <a:cxnLst/>
            <a:rect l="l" t="t" r="r" b="b"/>
            <a:pathLst>
              <a:path w="906780" h="1196340">
                <a:moveTo>
                  <a:pt x="0" y="0"/>
                </a:moveTo>
                <a:lnTo>
                  <a:pt x="0" y="19062"/>
                </a:lnTo>
                <a:lnTo>
                  <a:pt x="854379" y="1196339"/>
                </a:lnTo>
                <a:lnTo>
                  <a:pt x="906780" y="119633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295900"/>
            <a:ext cx="1485900" cy="1562100"/>
          </a:xfrm>
          <a:custGeom>
            <a:avLst/>
            <a:gdLst/>
            <a:ahLst/>
            <a:cxnLst/>
            <a:rect l="l" t="t" r="r" b="b"/>
            <a:pathLst>
              <a:path w="1485900" h="1562100">
                <a:moveTo>
                  <a:pt x="0" y="0"/>
                </a:moveTo>
                <a:lnTo>
                  <a:pt x="0" y="4825"/>
                </a:lnTo>
                <a:lnTo>
                  <a:pt x="1428750" y="1562100"/>
                </a:lnTo>
                <a:lnTo>
                  <a:pt x="1485900" y="1562100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257800"/>
            <a:ext cx="2133600" cy="1600200"/>
          </a:xfrm>
          <a:custGeom>
            <a:avLst/>
            <a:gdLst/>
            <a:ahLst/>
            <a:cxnLst/>
            <a:rect l="l" t="t" r="r" b="b"/>
            <a:pathLst>
              <a:path w="2133600" h="1600200">
                <a:moveTo>
                  <a:pt x="0" y="0"/>
                </a:moveTo>
                <a:lnTo>
                  <a:pt x="0" y="38100"/>
                </a:lnTo>
                <a:lnTo>
                  <a:pt x="1488567" y="1600200"/>
                </a:lnTo>
                <a:lnTo>
                  <a:pt x="2133600" y="1600200"/>
                </a:lnTo>
                <a:lnTo>
                  <a:pt x="200177" y="33400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356859"/>
            <a:ext cx="1379220" cy="1501140"/>
          </a:xfrm>
          <a:custGeom>
            <a:avLst/>
            <a:gdLst/>
            <a:ahLst/>
            <a:cxnLst/>
            <a:rect l="l" t="t" r="r" b="b"/>
            <a:pathLst>
              <a:path w="1379220" h="1501140">
                <a:moveTo>
                  <a:pt x="0" y="0"/>
                </a:moveTo>
                <a:lnTo>
                  <a:pt x="0" y="304990"/>
                </a:lnTo>
                <a:lnTo>
                  <a:pt x="907300" y="1501139"/>
                </a:lnTo>
                <a:lnTo>
                  <a:pt x="1379220" y="1501139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0500" y="236220"/>
            <a:ext cx="1150620" cy="88391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2980" y="91439"/>
            <a:ext cx="754380" cy="11734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286C3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074420" cy="5288280"/>
          </a:xfrm>
          <a:custGeom>
            <a:avLst/>
            <a:gdLst/>
            <a:ahLst/>
            <a:cxnLst/>
            <a:rect l="l" t="t" r="r" b="b"/>
            <a:pathLst>
              <a:path w="1074420" h="5288280">
                <a:moveTo>
                  <a:pt x="1074420" y="0"/>
                </a:moveTo>
                <a:lnTo>
                  <a:pt x="816940" y="0"/>
                </a:lnTo>
                <a:lnTo>
                  <a:pt x="0" y="4969383"/>
                </a:lnTo>
                <a:lnTo>
                  <a:pt x="0" y="5255006"/>
                </a:lnTo>
                <a:lnTo>
                  <a:pt x="200266" y="5288280"/>
                </a:lnTo>
                <a:lnTo>
                  <a:pt x="1074420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762000" cy="4625340"/>
          </a:xfrm>
          <a:custGeom>
            <a:avLst/>
            <a:gdLst/>
            <a:ahLst/>
            <a:cxnLst/>
            <a:rect l="l" t="t" r="r" b="b"/>
            <a:pathLst>
              <a:path w="762000" h="4625340">
                <a:moveTo>
                  <a:pt x="762000" y="0"/>
                </a:moveTo>
                <a:lnTo>
                  <a:pt x="506933" y="0"/>
                </a:lnTo>
                <a:lnTo>
                  <a:pt x="0" y="3077210"/>
                </a:lnTo>
                <a:lnTo>
                  <a:pt x="0" y="4625340"/>
                </a:lnTo>
                <a:lnTo>
                  <a:pt x="762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661659"/>
            <a:ext cx="906780" cy="1196340"/>
          </a:xfrm>
          <a:custGeom>
            <a:avLst/>
            <a:gdLst/>
            <a:ahLst/>
            <a:cxnLst/>
            <a:rect l="l" t="t" r="r" b="b"/>
            <a:pathLst>
              <a:path w="906780" h="1196340">
                <a:moveTo>
                  <a:pt x="0" y="0"/>
                </a:moveTo>
                <a:lnTo>
                  <a:pt x="0" y="19062"/>
                </a:lnTo>
                <a:lnTo>
                  <a:pt x="854379" y="1196339"/>
                </a:lnTo>
                <a:lnTo>
                  <a:pt x="906780" y="119633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295900"/>
            <a:ext cx="1485900" cy="1562100"/>
          </a:xfrm>
          <a:custGeom>
            <a:avLst/>
            <a:gdLst/>
            <a:ahLst/>
            <a:cxnLst/>
            <a:rect l="l" t="t" r="r" b="b"/>
            <a:pathLst>
              <a:path w="1485900" h="1562100">
                <a:moveTo>
                  <a:pt x="0" y="0"/>
                </a:moveTo>
                <a:lnTo>
                  <a:pt x="0" y="4825"/>
                </a:lnTo>
                <a:lnTo>
                  <a:pt x="1428750" y="1562100"/>
                </a:lnTo>
                <a:lnTo>
                  <a:pt x="1485900" y="1562100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257800"/>
            <a:ext cx="2133600" cy="1600200"/>
          </a:xfrm>
          <a:custGeom>
            <a:avLst/>
            <a:gdLst/>
            <a:ahLst/>
            <a:cxnLst/>
            <a:rect l="l" t="t" r="r" b="b"/>
            <a:pathLst>
              <a:path w="2133600" h="1600200">
                <a:moveTo>
                  <a:pt x="0" y="0"/>
                </a:moveTo>
                <a:lnTo>
                  <a:pt x="0" y="38100"/>
                </a:lnTo>
                <a:lnTo>
                  <a:pt x="1488567" y="1600200"/>
                </a:lnTo>
                <a:lnTo>
                  <a:pt x="2133600" y="1600200"/>
                </a:lnTo>
                <a:lnTo>
                  <a:pt x="200177" y="33400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356859"/>
            <a:ext cx="1379220" cy="1501140"/>
          </a:xfrm>
          <a:custGeom>
            <a:avLst/>
            <a:gdLst/>
            <a:ahLst/>
            <a:cxnLst/>
            <a:rect l="l" t="t" r="r" b="b"/>
            <a:pathLst>
              <a:path w="1379220" h="1501140">
                <a:moveTo>
                  <a:pt x="0" y="0"/>
                </a:moveTo>
                <a:lnTo>
                  <a:pt x="0" y="304990"/>
                </a:lnTo>
                <a:lnTo>
                  <a:pt x="907300" y="1501139"/>
                </a:lnTo>
                <a:lnTo>
                  <a:pt x="1379220" y="1501139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40204" y="829690"/>
            <a:ext cx="5863590" cy="638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286C3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3844" y="1867852"/>
            <a:ext cx="6036310" cy="2039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6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8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jp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jp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marodriguezc@ipn.mx" TargetMode="Externa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47800" y="1867851"/>
            <a:ext cx="6629400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5355" marR="5080" indent="-923290">
              <a:lnSpc>
                <a:spcPct val="100000"/>
              </a:lnSpc>
              <a:spcBef>
                <a:spcPts val="105"/>
              </a:spcBef>
            </a:pPr>
            <a:r>
              <a:rPr sz="6600" spc="-150" dirty="0" err="1">
                <a:solidFill>
                  <a:srgbClr val="000000"/>
                </a:solidFill>
                <a:latin typeface="Verdana"/>
                <a:cs typeface="Verdana"/>
              </a:rPr>
              <a:t>Programación</a:t>
            </a:r>
            <a:r>
              <a:rPr sz="6600" spc="-150" dirty="0">
                <a:solidFill>
                  <a:srgbClr val="000000"/>
                </a:solidFill>
                <a:latin typeface="Verdana"/>
                <a:cs typeface="Verdana"/>
              </a:rPr>
              <a:t>  Dinámica</a:t>
            </a:r>
            <a:endParaRPr sz="6600" spc="-150" dirty="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37659" y="6164579"/>
            <a:ext cx="4884420" cy="403860"/>
          </a:xfrm>
          <a:custGeom>
            <a:avLst/>
            <a:gdLst/>
            <a:ahLst/>
            <a:cxnLst/>
            <a:rect l="l" t="t" r="r" b="b"/>
            <a:pathLst>
              <a:path w="4884420" h="403859">
                <a:moveTo>
                  <a:pt x="4884420" y="0"/>
                </a:moveTo>
                <a:lnTo>
                  <a:pt x="0" y="0"/>
                </a:lnTo>
                <a:lnTo>
                  <a:pt x="0" y="403860"/>
                </a:lnTo>
                <a:lnTo>
                  <a:pt x="4884420" y="403860"/>
                </a:lnTo>
                <a:lnTo>
                  <a:pt x="488442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19929" y="6190297"/>
            <a:ext cx="413004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Corbel"/>
                <a:cs typeface="Corbel"/>
              </a:rPr>
              <a:t>Mtro.</a:t>
            </a:r>
            <a:r>
              <a:rPr sz="1950" b="1" spc="20" dirty="0">
                <a:latin typeface="Corbel"/>
                <a:cs typeface="Corbel"/>
              </a:rPr>
              <a:t> </a:t>
            </a:r>
            <a:r>
              <a:rPr sz="1950" b="1" spc="5" dirty="0">
                <a:latin typeface="Corbel"/>
                <a:cs typeface="Corbel"/>
              </a:rPr>
              <a:t>Miguel</a:t>
            </a:r>
            <a:r>
              <a:rPr sz="1950" b="1" spc="-15" dirty="0">
                <a:latin typeface="Corbel"/>
                <a:cs typeface="Corbel"/>
              </a:rPr>
              <a:t> </a:t>
            </a:r>
            <a:r>
              <a:rPr sz="1950" b="1" spc="10" dirty="0">
                <a:latin typeface="Corbel"/>
                <a:cs typeface="Corbel"/>
              </a:rPr>
              <a:t>Ángel</a:t>
            </a:r>
            <a:r>
              <a:rPr sz="1950" b="1" spc="45" dirty="0">
                <a:latin typeface="Corbel"/>
                <a:cs typeface="Corbel"/>
              </a:rPr>
              <a:t> </a:t>
            </a:r>
            <a:r>
              <a:rPr sz="1950" b="1" spc="5" dirty="0">
                <a:latin typeface="Corbel"/>
                <a:cs typeface="Corbel"/>
              </a:rPr>
              <a:t>Rodríguez</a:t>
            </a:r>
            <a:r>
              <a:rPr sz="1950" b="1" spc="40" dirty="0">
                <a:latin typeface="Corbel"/>
                <a:cs typeface="Corbel"/>
              </a:rPr>
              <a:t> </a:t>
            </a:r>
            <a:r>
              <a:rPr sz="1950" b="1" spc="5" dirty="0">
                <a:latin typeface="Corbel"/>
                <a:cs typeface="Corbel"/>
              </a:rPr>
              <a:t>Castillo</a:t>
            </a:r>
            <a:endParaRPr sz="1950">
              <a:latin typeface="Corbel"/>
              <a:cs typeface="Corbe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59180" y="0"/>
            <a:ext cx="8046720" cy="1173480"/>
            <a:chOff x="1059180" y="0"/>
            <a:chExt cx="8046720" cy="11734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5280" y="45719"/>
              <a:ext cx="1150620" cy="876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0"/>
              <a:ext cx="754380" cy="11734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6020" y="708659"/>
            <a:ext cx="4850130" cy="11391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7551" y="829690"/>
            <a:ext cx="4195445" cy="638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Fibonacci</a:t>
            </a:r>
            <a:r>
              <a:rPr spc="-130" dirty="0"/>
              <a:t> </a:t>
            </a:r>
            <a:r>
              <a:rPr dirty="0"/>
              <a:t>recursivo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2879" y="1722120"/>
            <a:ext cx="8980170" cy="4918710"/>
            <a:chOff x="182879" y="1722120"/>
            <a:chExt cx="8980170" cy="49187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79" y="1722120"/>
              <a:ext cx="8961120" cy="4918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59" y="1790700"/>
              <a:ext cx="8892540" cy="4724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2409" y="1771650"/>
              <a:ext cx="8911590" cy="4762500"/>
            </a:xfrm>
            <a:custGeom>
              <a:avLst/>
              <a:gdLst/>
              <a:ahLst/>
              <a:cxnLst/>
              <a:rect l="l" t="t" r="r" b="b"/>
              <a:pathLst>
                <a:path w="8911590" h="4762500">
                  <a:moveTo>
                    <a:pt x="0" y="4762500"/>
                  </a:moveTo>
                  <a:lnTo>
                    <a:pt x="8911590" y="4762500"/>
                  </a:lnTo>
                </a:path>
                <a:path w="8911590" h="4762500">
                  <a:moveTo>
                    <a:pt x="8911590" y="0"/>
                  </a:moveTo>
                  <a:lnTo>
                    <a:pt x="0" y="0"/>
                  </a:lnTo>
                  <a:lnTo>
                    <a:pt x="0" y="47625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6020" y="708659"/>
            <a:ext cx="4850130" cy="11391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7551" y="829690"/>
            <a:ext cx="4195445" cy="638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Fibonacci</a:t>
            </a:r>
            <a:r>
              <a:rPr spc="-130" dirty="0"/>
              <a:t> </a:t>
            </a:r>
            <a:r>
              <a:rPr dirty="0"/>
              <a:t>recursivo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8100" y="1516380"/>
            <a:ext cx="9105900" cy="5223510"/>
            <a:chOff x="38100" y="1516380"/>
            <a:chExt cx="9105900" cy="52235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" y="1516380"/>
              <a:ext cx="9105899" cy="52235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" y="1584960"/>
              <a:ext cx="8961120" cy="5029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630" y="1565910"/>
              <a:ext cx="8999220" cy="5067300"/>
            </a:xfrm>
            <a:custGeom>
              <a:avLst/>
              <a:gdLst/>
              <a:ahLst/>
              <a:cxnLst/>
              <a:rect l="l" t="t" r="r" b="b"/>
              <a:pathLst>
                <a:path w="8999220" h="5067300">
                  <a:moveTo>
                    <a:pt x="0" y="5067300"/>
                  </a:moveTo>
                  <a:lnTo>
                    <a:pt x="8999220" y="5067300"/>
                  </a:lnTo>
                  <a:lnTo>
                    <a:pt x="8999220" y="0"/>
                  </a:lnTo>
                  <a:lnTo>
                    <a:pt x="0" y="0"/>
                  </a:lnTo>
                  <a:lnTo>
                    <a:pt x="0" y="50673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6020" y="708659"/>
            <a:ext cx="4850130" cy="11391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7551" y="829690"/>
            <a:ext cx="4195445" cy="638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Fibonacci</a:t>
            </a:r>
            <a:r>
              <a:rPr spc="-130" dirty="0"/>
              <a:t> </a:t>
            </a:r>
            <a:r>
              <a:rPr dirty="0"/>
              <a:t>recursivo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4300" y="1630679"/>
            <a:ext cx="9003030" cy="5154930"/>
            <a:chOff x="114300" y="1630679"/>
            <a:chExt cx="9003030" cy="51549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" y="1630679"/>
              <a:ext cx="9003030" cy="51549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880" y="1699259"/>
              <a:ext cx="8808720" cy="49606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3830" y="1680209"/>
              <a:ext cx="8846820" cy="4998720"/>
            </a:xfrm>
            <a:custGeom>
              <a:avLst/>
              <a:gdLst/>
              <a:ahLst/>
              <a:cxnLst/>
              <a:rect l="l" t="t" r="r" b="b"/>
              <a:pathLst>
                <a:path w="8846820" h="4998720">
                  <a:moveTo>
                    <a:pt x="0" y="4998720"/>
                  </a:moveTo>
                  <a:lnTo>
                    <a:pt x="8846820" y="4998720"/>
                  </a:lnTo>
                  <a:lnTo>
                    <a:pt x="8846820" y="0"/>
                  </a:lnTo>
                  <a:lnTo>
                    <a:pt x="0" y="0"/>
                  </a:lnTo>
                  <a:lnTo>
                    <a:pt x="0" y="499872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2980" y="91439"/>
            <a:ext cx="7349490" cy="1756410"/>
            <a:chOff x="982980" y="91439"/>
            <a:chExt cx="7349490" cy="1756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80" y="708659"/>
              <a:ext cx="3623310" cy="11391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2459" y="708659"/>
              <a:ext cx="826769" cy="11391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7239" y="708659"/>
              <a:ext cx="3592829" cy="113918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8080" y="708659"/>
              <a:ext cx="834390" cy="113918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12976" y="829690"/>
            <a:ext cx="6282690" cy="638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Memoización</a:t>
            </a:r>
            <a:r>
              <a:rPr spc="-85" dirty="0"/>
              <a:t> </a:t>
            </a:r>
            <a:r>
              <a:rPr spc="-10" dirty="0"/>
              <a:t>(memoization)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05740" y="2133600"/>
            <a:ext cx="8903970" cy="4171950"/>
            <a:chOff x="205740" y="2133600"/>
            <a:chExt cx="8903970" cy="417195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740" y="2133600"/>
              <a:ext cx="8903970" cy="41719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320" y="2202180"/>
              <a:ext cx="8709660" cy="39776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5270" y="2183130"/>
              <a:ext cx="8747760" cy="4015740"/>
            </a:xfrm>
            <a:custGeom>
              <a:avLst/>
              <a:gdLst/>
              <a:ahLst/>
              <a:cxnLst/>
              <a:rect l="l" t="t" r="r" b="b"/>
              <a:pathLst>
                <a:path w="8747760" h="4015740">
                  <a:moveTo>
                    <a:pt x="0" y="4015740"/>
                  </a:moveTo>
                  <a:lnTo>
                    <a:pt x="8747760" y="4015740"/>
                  </a:lnTo>
                  <a:lnTo>
                    <a:pt x="8747760" y="0"/>
                  </a:lnTo>
                  <a:lnTo>
                    <a:pt x="0" y="0"/>
                  </a:lnTo>
                  <a:lnTo>
                    <a:pt x="0" y="401574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2980" y="91439"/>
            <a:ext cx="7349490" cy="1756410"/>
            <a:chOff x="982980" y="91439"/>
            <a:chExt cx="7349490" cy="1756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80" y="708659"/>
              <a:ext cx="3623310" cy="11391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2459" y="708659"/>
              <a:ext cx="826769" cy="11391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7239" y="708659"/>
              <a:ext cx="3592829" cy="113918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8080" y="708659"/>
              <a:ext cx="834390" cy="113918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12976" y="829690"/>
            <a:ext cx="6282690" cy="638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Memoización</a:t>
            </a:r>
            <a:r>
              <a:rPr spc="-85" dirty="0"/>
              <a:t> </a:t>
            </a:r>
            <a:r>
              <a:rPr spc="-10" dirty="0"/>
              <a:t>(memoization)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06679" y="1821179"/>
            <a:ext cx="8957310" cy="4728210"/>
            <a:chOff x="106679" y="1821179"/>
            <a:chExt cx="8957310" cy="472821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79" y="1821179"/>
              <a:ext cx="8957310" cy="472821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259" y="1889759"/>
              <a:ext cx="8763000" cy="45339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6209" y="1870709"/>
              <a:ext cx="8801100" cy="4572000"/>
            </a:xfrm>
            <a:custGeom>
              <a:avLst/>
              <a:gdLst/>
              <a:ahLst/>
              <a:cxnLst/>
              <a:rect l="l" t="t" r="r" b="b"/>
              <a:pathLst>
                <a:path w="8801100" h="4572000">
                  <a:moveTo>
                    <a:pt x="0" y="4572000"/>
                  </a:moveTo>
                  <a:lnTo>
                    <a:pt x="8801100" y="4572000"/>
                  </a:lnTo>
                  <a:lnTo>
                    <a:pt x="8801100" y="0"/>
                  </a:lnTo>
                  <a:lnTo>
                    <a:pt x="0" y="0"/>
                  </a:lnTo>
                  <a:lnTo>
                    <a:pt x="0" y="45720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2980" y="91439"/>
            <a:ext cx="7349490" cy="1756410"/>
            <a:chOff x="982980" y="91439"/>
            <a:chExt cx="7349490" cy="1756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80" y="708659"/>
              <a:ext cx="3623310" cy="11391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2459" y="708659"/>
              <a:ext cx="826769" cy="11391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7239" y="708659"/>
              <a:ext cx="3592829" cy="113918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8080" y="708659"/>
              <a:ext cx="834390" cy="113918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12976" y="829690"/>
            <a:ext cx="6282690" cy="638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Memoización</a:t>
            </a:r>
            <a:r>
              <a:rPr spc="-85" dirty="0"/>
              <a:t> </a:t>
            </a:r>
            <a:r>
              <a:rPr spc="-10" dirty="0"/>
              <a:t>(memoization)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43840" y="1493519"/>
            <a:ext cx="8919210" cy="5364480"/>
            <a:chOff x="243840" y="1493519"/>
            <a:chExt cx="8919210" cy="536448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840" y="1493519"/>
              <a:ext cx="8900160" cy="536447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2420" y="1562099"/>
              <a:ext cx="8831580" cy="519683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93370" y="1543049"/>
              <a:ext cx="8850630" cy="5234940"/>
            </a:xfrm>
            <a:custGeom>
              <a:avLst/>
              <a:gdLst/>
              <a:ahLst/>
              <a:cxnLst/>
              <a:rect l="l" t="t" r="r" b="b"/>
              <a:pathLst>
                <a:path w="8850630" h="5234940">
                  <a:moveTo>
                    <a:pt x="0" y="5234940"/>
                  </a:moveTo>
                  <a:lnTo>
                    <a:pt x="8850629" y="5234940"/>
                  </a:lnTo>
                </a:path>
                <a:path w="8850630" h="5234940">
                  <a:moveTo>
                    <a:pt x="8850630" y="0"/>
                  </a:moveTo>
                  <a:lnTo>
                    <a:pt x="0" y="0"/>
                  </a:lnTo>
                  <a:lnTo>
                    <a:pt x="0" y="523494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9" y="708659"/>
            <a:ext cx="5901690" cy="11391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1389" y="829690"/>
            <a:ext cx="5250815" cy="638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Subestructuras</a:t>
            </a:r>
            <a:r>
              <a:rPr spc="-110" dirty="0"/>
              <a:t> </a:t>
            </a:r>
            <a:r>
              <a:rPr dirty="0"/>
              <a:t>óptimas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8100" y="2004059"/>
            <a:ext cx="9048750" cy="4141470"/>
            <a:chOff x="38100" y="2004059"/>
            <a:chExt cx="9048750" cy="41414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" y="2004059"/>
              <a:ext cx="9048750" cy="41414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80" y="2072640"/>
              <a:ext cx="8854440" cy="39471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630" y="2053589"/>
              <a:ext cx="8892540" cy="3985260"/>
            </a:xfrm>
            <a:custGeom>
              <a:avLst/>
              <a:gdLst/>
              <a:ahLst/>
              <a:cxnLst/>
              <a:rect l="l" t="t" r="r" b="b"/>
              <a:pathLst>
                <a:path w="8892540" h="3985260">
                  <a:moveTo>
                    <a:pt x="0" y="3985260"/>
                  </a:moveTo>
                  <a:lnTo>
                    <a:pt x="8892540" y="3985260"/>
                  </a:lnTo>
                  <a:lnTo>
                    <a:pt x="8892540" y="0"/>
                  </a:lnTo>
                  <a:lnTo>
                    <a:pt x="0" y="0"/>
                  </a:lnTo>
                  <a:lnTo>
                    <a:pt x="0" y="398526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1179" y="708659"/>
            <a:ext cx="6092190" cy="1139190"/>
            <a:chOff x="1821179" y="708659"/>
            <a:chExt cx="6092190" cy="11391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1179" y="708659"/>
              <a:ext cx="3341370" cy="11391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559" y="708659"/>
              <a:ext cx="3432810" cy="113918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2329" y="829690"/>
            <a:ext cx="5440045" cy="638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P</a:t>
            </a:r>
            <a:r>
              <a:rPr spc="-25" dirty="0"/>
              <a:t>r</a:t>
            </a:r>
            <a:r>
              <a:rPr spc="15" dirty="0"/>
              <a:t>i</a:t>
            </a:r>
            <a:r>
              <a:rPr spc="10" dirty="0"/>
              <a:t>n</a:t>
            </a:r>
            <a:r>
              <a:rPr spc="15" dirty="0"/>
              <a:t>ci</a:t>
            </a:r>
            <a:r>
              <a:rPr spc="10" dirty="0"/>
              <a:t>p</a:t>
            </a:r>
            <a:r>
              <a:rPr spc="25" dirty="0"/>
              <a:t>i</a:t>
            </a:r>
            <a:r>
              <a:rPr spc="10" dirty="0"/>
              <a:t>o</a:t>
            </a:r>
            <a:r>
              <a:rPr spc="-110" dirty="0"/>
              <a:t> </a:t>
            </a:r>
            <a:r>
              <a:rPr spc="-15" dirty="0"/>
              <a:t>d</a:t>
            </a:r>
            <a:r>
              <a:rPr spc="10" dirty="0"/>
              <a:t>e</a:t>
            </a:r>
            <a:r>
              <a:rPr spc="-170" dirty="0"/>
              <a:t> </a:t>
            </a:r>
            <a:r>
              <a:rPr spc="10" dirty="0"/>
              <a:t>Op</a:t>
            </a:r>
            <a:r>
              <a:rPr spc="-25" dirty="0"/>
              <a:t>t</a:t>
            </a:r>
            <a:r>
              <a:rPr spc="15" dirty="0"/>
              <a:t>im</a:t>
            </a:r>
            <a:r>
              <a:rPr spc="-35" dirty="0"/>
              <a:t>a</a:t>
            </a:r>
            <a:r>
              <a:rPr dirty="0"/>
              <a:t>l</a:t>
            </a:r>
            <a:r>
              <a:rPr spc="20" dirty="0"/>
              <a:t>i</a:t>
            </a:r>
            <a:r>
              <a:rPr spc="-15" dirty="0"/>
              <a:t>d</a:t>
            </a:r>
            <a:r>
              <a:rPr spc="-25" dirty="0"/>
              <a:t>a</a:t>
            </a:r>
            <a:r>
              <a:rPr spc="10" dirty="0"/>
              <a:t>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14300" y="1737360"/>
            <a:ext cx="9029700" cy="4956810"/>
            <a:chOff x="114300" y="1737360"/>
            <a:chExt cx="9029700" cy="495681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" y="1737360"/>
              <a:ext cx="9029699" cy="49568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880" y="1805940"/>
              <a:ext cx="8900160" cy="4762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3830" y="1786890"/>
              <a:ext cx="8938260" cy="4800600"/>
            </a:xfrm>
            <a:custGeom>
              <a:avLst/>
              <a:gdLst/>
              <a:ahLst/>
              <a:cxnLst/>
              <a:rect l="l" t="t" r="r" b="b"/>
              <a:pathLst>
                <a:path w="8938260" h="4800600">
                  <a:moveTo>
                    <a:pt x="0" y="4800600"/>
                  </a:moveTo>
                  <a:lnTo>
                    <a:pt x="8938260" y="4800600"/>
                  </a:lnTo>
                  <a:lnTo>
                    <a:pt x="8938260" y="0"/>
                  </a:lnTo>
                  <a:lnTo>
                    <a:pt x="0" y="0"/>
                  </a:lnTo>
                  <a:lnTo>
                    <a:pt x="0" y="48006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1179" y="708659"/>
            <a:ext cx="6092190" cy="1139190"/>
            <a:chOff x="1821179" y="708659"/>
            <a:chExt cx="6092190" cy="11391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1179" y="708659"/>
              <a:ext cx="3341370" cy="11391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559" y="708659"/>
              <a:ext cx="3432810" cy="113918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2329" y="829690"/>
            <a:ext cx="5440045" cy="638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P</a:t>
            </a:r>
            <a:r>
              <a:rPr spc="-25" dirty="0"/>
              <a:t>r</a:t>
            </a:r>
            <a:r>
              <a:rPr spc="15" dirty="0"/>
              <a:t>i</a:t>
            </a:r>
            <a:r>
              <a:rPr spc="10" dirty="0"/>
              <a:t>n</a:t>
            </a:r>
            <a:r>
              <a:rPr spc="15" dirty="0"/>
              <a:t>ci</a:t>
            </a:r>
            <a:r>
              <a:rPr spc="10" dirty="0"/>
              <a:t>p</a:t>
            </a:r>
            <a:r>
              <a:rPr spc="25" dirty="0"/>
              <a:t>i</a:t>
            </a:r>
            <a:r>
              <a:rPr spc="10" dirty="0"/>
              <a:t>o</a:t>
            </a:r>
            <a:r>
              <a:rPr spc="-110" dirty="0"/>
              <a:t> </a:t>
            </a:r>
            <a:r>
              <a:rPr spc="-15" dirty="0"/>
              <a:t>d</a:t>
            </a:r>
            <a:r>
              <a:rPr spc="10" dirty="0"/>
              <a:t>e</a:t>
            </a:r>
            <a:r>
              <a:rPr spc="-170" dirty="0"/>
              <a:t> </a:t>
            </a:r>
            <a:r>
              <a:rPr spc="10" dirty="0"/>
              <a:t>Op</a:t>
            </a:r>
            <a:r>
              <a:rPr spc="-25" dirty="0"/>
              <a:t>t</a:t>
            </a:r>
            <a:r>
              <a:rPr spc="15" dirty="0"/>
              <a:t>im</a:t>
            </a:r>
            <a:r>
              <a:rPr spc="-35" dirty="0"/>
              <a:t>a</a:t>
            </a:r>
            <a:r>
              <a:rPr dirty="0"/>
              <a:t>l</a:t>
            </a:r>
            <a:r>
              <a:rPr spc="20" dirty="0"/>
              <a:t>i</a:t>
            </a:r>
            <a:r>
              <a:rPr spc="-15" dirty="0"/>
              <a:t>d</a:t>
            </a:r>
            <a:r>
              <a:rPr spc="-25" dirty="0"/>
              <a:t>a</a:t>
            </a:r>
            <a:r>
              <a:rPr spc="10" dirty="0"/>
              <a:t>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1630679"/>
            <a:ext cx="9117330" cy="5227320"/>
            <a:chOff x="0" y="1630679"/>
            <a:chExt cx="9117330" cy="52273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30679"/>
              <a:ext cx="9117330" cy="52273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0" y="1699258"/>
              <a:ext cx="8953500" cy="50520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050" y="1680209"/>
              <a:ext cx="8991600" cy="5090160"/>
            </a:xfrm>
            <a:custGeom>
              <a:avLst/>
              <a:gdLst/>
              <a:ahLst/>
              <a:cxnLst/>
              <a:rect l="l" t="t" r="r" b="b"/>
              <a:pathLst>
                <a:path w="8991600" h="5090159">
                  <a:moveTo>
                    <a:pt x="0" y="5090160"/>
                  </a:moveTo>
                  <a:lnTo>
                    <a:pt x="8991600" y="5090160"/>
                  </a:lnTo>
                  <a:lnTo>
                    <a:pt x="8991600" y="0"/>
                  </a:lnTo>
                  <a:lnTo>
                    <a:pt x="0" y="0"/>
                  </a:lnTo>
                  <a:lnTo>
                    <a:pt x="0" y="509016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19" y="1043939"/>
            <a:ext cx="8012430" cy="11391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3950" y="1169034"/>
            <a:ext cx="7357109" cy="638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" dirty="0"/>
              <a:t>Enfoques</a:t>
            </a:r>
            <a:r>
              <a:rPr spc="-95" dirty="0"/>
              <a:t> </a:t>
            </a:r>
            <a:r>
              <a:rPr dirty="0"/>
              <a:t>programación</a:t>
            </a:r>
            <a:r>
              <a:rPr spc="-85" dirty="0"/>
              <a:t> </a:t>
            </a:r>
            <a:r>
              <a:rPr spc="5" dirty="0"/>
              <a:t>dinámica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0480" y="2567939"/>
            <a:ext cx="9056370" cy="3661410"/>
            <a:chOff x="30480" y="2567939"/>
            <a:chExt cx="9056370" cy="36614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" y="2567939"/>
              <a:ext cx="9056370" cy="36614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60" y="2636519"/>
              <a:ext cx="8862060" cy="34671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010" y="2617469"/>
              <a:ext cx="8900160" cy="3505200"/>
            </a:xfrm>
            <a:custGeom>
              <a:avLst/>
              <a:gdLst/>
              <a:ahLst/>
              <a:cxnLst/>
              <a:rect l="l" t="t" r="r" b="b"/>
              <a:pathLst>
                <a:path w="8900160" h="3505200">
                  <a:moveTo>
                    <a:pt x="0" y="3505200"/>
                  </a:moveTo>
                  <a:lnTo>
                    <a:pt x="8900160" y="3505200"/>
                  </a:lnTo>
                  <a:lnTo>
                    <a:pt x="8900160" y="0"/>
                  </a:lnTo>
                  <a:lnTo>
                    <a:pt x="0" y="0"/>
                  </a:lnTo>
                  <a:lnTo>
                    <a:pt x="0" y="35052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6900" y="388620"/>
            <a:ext cx="5955030" cy="11391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2876" y="508317"/>
            <a:ext cx="5306060" cy="638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Programación</a:t>
            </a:r>
            <a:r>
              <a:rPr spc="-55" dirty="0"/>
              <a:t> </a:t>
            </a:r>
            <a:r>
              <a:rPr spc="10" dirty="0"/>
              <a:t>Dinámica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4737" y="1724007"/>
            <a:ext cx="2294255" cy="1939289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3600" b="1" spc="-5" dirty="0">
                <a:solidFill>
                  <a:srgbClr val="001F5F"/>
                </a:solidFill>
                <a:latin typeface="Corbel"/>
                <a:cs typeface="Corbel"/>
              </a:rPr>
              <a:t>Objetivo:</a:t>
            </a:r>
            <a:endParaRPr sz="3600">
              <a:latin typeface="Corbel"/>
              <a:cs typeface="Corbel"/>
            </a:endParaRPr>
          </a:p>
          <a:p>
            <a:pPr marL="12700" marR="5080">
              <a:lnSpc>
                <a:spcPct val="101699"/>
              </a:lnSpc>
              <a:spcBef>
                <a:spcPts val="1410"/>
              </a:spcBef>
            </a:pPr>
            <a:r>
              <a:rPr sz="3150" b="1" spc="15" dirty="0">
                <a:solidFill>
                  <a:srgbClr val="6F2F9F"/>
                </a:solidFill>
                <a:latin typeface="Corbel"/>
                <a:cs typeface="Corbel"/>
              </a:rPr>
              <a:t>Comprender </a:t>
            </a:r>
            <a:r>
              <a:rPr sz="3150" b="1" spc="20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3150" b="1" spc="-10" dirty="0">
                <a:solidFill>
                  <a:srgbClr val="6F2F9F"/>
                </a:solidFill>
                <a:latin typeface="Corbel"/>
                <a:cs typeface="Corbel"/>
              </a:rPr>
              <a:t>c</a:t>
            </a:r>
            <a:r>
              <a:rPr sz="3150" b="1" spc="50" dirty="0">
                <a:solidFill>
                  <a:srgbClr val="6F2F9F"/>
                </a:solidFill>
                <a:latin typeface="Corbel"/>
                <a:cs typeface="Corbel"/>
              </a:rPr>
              <a:t>o</a:t>
            </a:r>
            <a:r>
              <a:rPr sz="3150" b="1" spc="15" dirty="0">
                <a:solidFill>
                  <a:srgbClr val="6F2F9F"/>
                </a:solidFill>
                <a:latin typeface="Corbel"/>
                <a:cs typeface="Corbel"/>
              </a:rPr>
              <a:t>mpu</a:t>
            </a:r>
            <a:r>
              <a:rPr sz="3150" b="1" spc="60" dirty="0">
                <a:solidFill>
                  <a:srgbClr val="6F2F9F"/>
                </a:solidFill>
                <a:latin typeface="Corbel"/>
                <a:cs typeface="Corbel"/>
              </a:rPr>
              <a:t>t</a:t>
            </a:r>
            <a:r>
              <a:rPr sz="3150" b="1" spc="-5" dirty="0">
                <a:solidFill>
                  <a:srgbClr val="6F2F9F"/>
                </a:solidFill>
                <a:latin typeface="Corbel"/>
                <a:cs typeface="Corbel"/>
              </a:rPr>
              <a:t>a</a:t>
            </a:r>
            <a:r>
              <a:rPr sz="3150" b="1" spc="40" dirty="0">
                <a:solidFill>
                  <a:srgbClr val="6F2F9F"/>
                </a:solidFill>
                <a:latin typeface="Corbel"/>
                <a:cs typeface="Corbel"/>
              </a:rPr>
              <a:t>b</a:t>
            </a:r>
            <a:r>
              <a:rPr sz="3150" b="1" spc="-20" dirty="0">
                <a:solidFill>
                  <a:srgbClr val="6F2F9F"/>
                </a:solidFill>
                <a:latin typeface="Corbel"/>
                <a:cs typeface="Corbel"/>
              </a:rPr>
              <a:t>l</a:t>
            </a:r>
            <a:r>
              <a:rPr sz="3150" b="1" spc="60" dirty="0">
                <a:solidFill>
                  <a:srgbClr val="6F2F9F"/>
                </a:solidFill>
                <a:latin typeface="Corbel"/>
                <a:cs typeface="Corbel"/>
              </a:rPr>
              <a:t>e</a:t>
            </a:r>
            <a:r>
              <a:rPr sz="3150" b="1" spc="10" dirty="0">
                <a:solidFill>
                  <a:srgbClr val="6F2F9F"/>
                </a:solidFill>
                <a:latin typeface="Corbel"/>
                <a:cs typeface="Corbel"/>
              </a:rPr>
              <a:t>s</a:t>
            </a:r>
            <a:endParaRPr sz="315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0620" y="2664396"/>
            <a:ext cx="4932045" cy="9988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0"/>
              </a:spcBef>
              <a:tabLst>
                <a:tab pos="876300" algn="l"/>
                <a:tab pos="2836545" algn="l"/>
              </a:tabLst>
            </a:pPr>
            <a:r>
              <a:rPr sz="3150" b="1" spc="15" dirty="0">
                <a:solidFill>
                  <a:srgbClr val="6F2F9F"/>
                </a:solidFill>
                <a:latin typeface="Corbel"/>
                <a:cs typeface="Corbel"/>
              </a:rPr>
              <a:t>y	diseñar	</a:t>
            </a:r>
            <a:r>
              <a:rPr sz="3150" b="1" spc="20" dirty="0">
                <a:solidFill>
                  <a:srgbClr val="6F2F9F"/>
                </a:solidFill>
                <a:latin typeface="Corbel"/>
                <a:cs typeface="Corbel"/>
              </a:rPr>
              <a:t>soluciones</a:t>
            </a:r>
            <a:endParaRPr sz="3150">
              <a:latin typeface="Corbel"/>
              <a:cs typeface="Corbel"/>
            </a:endParaRPr>
          </a:p>
          <a:p>
            <a:pPr marR="8890" algn="r">
              <a:lnSpc>
                <a:spcPct val="100000"/>
              </a:lnSpc>
              <a:spcBef>
                <a:spcPts val="65"/>
              </a:spcBef>
              <a:tabLst>
                <a:tab pos="548640" algn="l"/>
                <a:tab pos="2676525" algn="l"/>
                <a:tab pos="3644900" algn="l"/>
              </a:tabLst>
            </a:pPr>
            <a:r>
              <a:rPr sz="3150" spc="15" dirty="0">
                <a:latin typeface="Corbel"/>
                <a:cs typeface="Corbel"/>
              </a:rPr>
              <a:t>a	</a:t>
            </a:r>
            <a:r>
              <a:rPr sz="3150" dirty="0">
                <a:latin typeface="Corbel"/>
                <a:cs typeface="Corbel"/>
              </a:rPr>
              <a:t>p</a:t>
            </a:r>
            <a:r>
              <a:rPr sz="3150" spc="15" dirty="0">
                <a:latin typeface="Corbel"/>
                <a:cs typeface="Corbel"/>
              </a:rPr>
              <a:t>r</a:t>
            </a:r>
            <a:r>
              <a:rPr sz="3150" spc="-5" dirty="0">
                <a:latin typeface="Corbel"/>
                <a:cs typeface="Corbel"/>
              </a:rPr>
              <a:t>o</a:t>
            </a:r>
            <a:r>
              <a:rPr sz="3150" spc="40" dirty="0">
                <a:latin typeface="Corbel"/>
                <a:cs typeface="Corbel"/>
              </a:rPr>
              <a:t>b</a:t>
            </a:r>
            <a:r>
              <a:rPr sz="3150" spc="-15" dirty="0">
                <a:latin typeface="Corbel"/>
                <a:cs typeface="Corbel"/>
              </a:rPr>
              <a:t>l</a:t>
            </a:r>
            <a:r>
              <a:rPr sz="3150" spc="-10" dirty="0">
                <a:latin typeface="Corbel"/>
                <a:cs typeface="Corbel"/>
              </a:rPr>
              <a:t>e</a:t>
            </a:r>
            <a:r>
              <a:rPr sz="3150" spc="25" dirty="0">
                <a:latin typeface="Corbel"/>
                <a:cs typeface="Corbel"/>
              </a:rPr>
              <a:t>m</a:t>
            </a:r>
            <a:r>
              <a:rPr sz="3150" spc="70" dirty="0">
                <a:latin typeface="Corbel"/>
                <a:cs typeface="Corbel"/>
              </a:rPr>
              <a:t>a</a:t>
            </a:r>
            <a:r>
              <a:rPr sz="3150" spc="10" dirty="0">
                <a:latin typeface="Corbel"/>
                <a:cs typeface="Corbel"/>
              </a:rPr>
              <a:t>s</a:t>
            </a:r>
            <a:r>
              <a:rPr sz="3150" dirty="0">
                <a:latin typeface="Corbel"/>
                <a:cs typeface="Corbel"/>
              </a:rPr>
              <a:t>	</a:t>
            </a:r>
            <a:r>
              <a:rPr sz="3150" spc="25" dirty="0">
                <a:latin typeface="Corbel"/>
                <a:cs typeface="Corbel"/>
              </a:rPr>
              <a:t>q</a:t>
            </a:r>
            <a:r>
              <a:rPr sz="3150" spc="-15" dirty="0">
                <a:latin typeface="Corbel"/>
                <a:cs typeface="Corbel"/>
              </a:rPr>
              <a:t>u</a:t>
            </a:r>
            <a:r>
              <a:rPr sz="3150" spc="15" dirty="0">
                <a:latin typeface="Corbel"/>
                <a:cs typeface="Corbel"/>
              </a:rPr>
              <a:t>e</a:t>
            </a:r>
            <a:r>
              <a:rPr sz="3150" dirty="0">
                <a:latin typeface="Corbel"/>
                <a:cs typeface="Corbel"/>
              </a:rPr>
              <a:t>	</a:t>
            </a:r>
            <a:r>
              <a:rPr sz="3150" spc="60" dirty="0">
                <a:latin typeface="Corbel"/>
                <a:cs typeface="Corbel"/>
              </a:rPr>
              <a:t>p</a:t>
            </a:r>
            <a:r>
              <a:rPr sz="3150" spc="-15" dirty="0">
                <a:latin typeface="Corbel"/>
                <a:cs typeface="Corbel"/>
              </a:rPr>
              <a:t>u</a:t>
            </a:r>
            <a:r>
              <a:rPr sz="3150" spc="45" dirty="0">
                <a:latin typeface="Corbel"/>
                <a:cs typeface="Corbel"/>
              </a:rPr>
              <a:t>e</a:t>
            </a:r>
            <a:r>
              <a:rPr sz="3150" spc="-15" dirty="0">
                <a:latin typeface="Corbel"/>
                <a:cs typeface="Corbel"/>
              </a:rPr>
              <a:t>d</a:t>
            </a:r>
            <a:r>
              <a:rPr sz="3150" spc="15" dirty="0">
                <a:latin typeface="Corbel"/>
                <a:cs typeface="Corbel"/>
              </a:rPr>
              <a:t>an</a:t>
            </a:r>
            <a:endParaRPr sz="315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4737" y="3640454"/>
            <a:ext cx="7548245" cy="24638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70"/>
              </a:spcBef>
            </a:pPr>
            <a:r>
              <a:rPr sz="3150" spc="5" dirty="0">
                <a:latin typeface="Corbel"/>
                <a:cs typeface="Corbel"/>
              </a:rPr>
              <a:t>aplicar </a:t>
            </a:r>
            <a:r>
              <a:rPr sz="3150" dirty="0">
                <a:latin typeface="Corbel"/>
                <a:cs typeface="Corbel"/>
              </a:rPr>
              <a:t>el </a:t>
            </a:r>
            <a:r>
              <a:rPr sz="3150" b="1" spc="25" dirty="0">
                <a:solidFill>
                  <a:srgbClr val="6F2F9F"/>
                </a:solidFill>
                <a:latin typeface="Corbel"/>
                <a:cs typeface="Corbel"/>
              </a:rPr>
              <a:t>principio de </a:t>
            </a:r>
            <a:r>
              <a:rPr sz="3150" b="1" spc="20" dirty="0">
                <a:solidFill>
                  <a:srgbClr val="6F2F9F"/>
                </a:solidFill>
                <a:latin typeface="Corbel"/>
                <a:cs typeface="Corbel"/>
              </a:rPr>
              <a:t>optimalidad </a:t>
            </a:r>
            <a:r>
              <a:rPr sz="3150" spc="35" dirty="0">
                <a:latin typeface="Corbel"/>
                <a:cs typeface="Corbel"/>
              </a:rPr>
              <a:t>en </a:t>
            </a:r>
            <a:r>
              <a:rPr sz="3150" dirty="0">
                <a:latin typeface="Corbel"/>
                <a:cs typeface="Corbel"/>
              </a:rPr>
              <a:t>el </a:t>
            </a:r>
            <a:r>
              <a:rPr sz="3150" spc="30" dirty="0">
                <a:latin typeface="Corbel"/>
                <a:cs typeface="Corbel"/>
              </a:rPr>
              <a:t>que </a:t>
            </a:r>
            <a:r>
              <a:rPr sz="3150" spc="35" dirty="0">
                <a:latin typeface="Corbel"/>
                <a:cs typeface="Corbel"/>
              </a:rPr>
              <a:t> </a:t>
            </a:r>
            <a:r>
              <a:rPr sz="3150" dirty="0">
                <a:latin typeface="Corbel"/>
                <a:cs typeface="Corbel"/>
              </a:rPr>
              <a:t>se</a:t>
            </a:r>
            <a:r>
              <a:rPr sz="3150" spc="5" dirty="0">
                <a:latin typeface="Corbel"/>
                <a:cs typeface="Corbel"/>
              </a:rPr>
              <a:t> </a:t>
            </a:r>
            <a:r>
              <a:rPr sz="3150" dirty="0">
                <a:latin typeface="Corbel"/>
                <a:cs typeface="Corbel"/>
              </a:rPr>
              <a:t>basa</a:t>
            </a:r>
            <a:r>
              <a:rPr sz="3150" spc="5" dirty="0">
                <a:latin typeface="Corbel"/>
                <a:cs typeface="Corbel"/>
              </a:rPr>
              <a:t> </a:t>
            </a:r>
            <a:r>
              <a:rPr sz="3150" dirty="0">
                <a:latin typeface="Corbel"/>
                <a:cs typeface="Corbel"/>
              </a:rPr>
              <a:t>la</a:t>
            </a:r>
            <a:r>
              <a:rPr sz="3150" spc="5" dirty="0">
                <a:latin typeface="Corbel"/>
                <a:cs typeface="Corbel"/>
              </a:rPr>
              <a:t> </a:t>
            </a:r>
            <a:r>
              <a:rPr sz="3150" b="1" spc="25" dirty="0">
                <a:solidFill>
                  <a:srgbClr val="6F2F9F"/>
                </a:solidFill>
                <a:latin typeface="Corbel"/>
                <a:cs typeface="Corbel"/>
              </a:rPr>
              <a:t>programación</a:t>
            </a:r>
            <a:r>
              <a:rPr sz="3150" b="1" spc="30" dirty="0">
                <a:solidFill>
                  <a:srgbClr val="6F2F9F"/>
                </a:solidFill>
                <a:latin typeface="Corbel"/>
                <a:cs typeface="Corbel"/>
              </a:rPr>
              <a:t> dinámica</a:t>
            </a:r>
            <a:r>
              <a:rPr sz="3150" spc="30" dirty="0">
                <a:latin typeface="Corbel"/>
                <a:cs typeface="Corbel"/>
              </a:rPr>
              <a:t>,</a:t>
            </a:r>
            <a:r>
              <a:rPr sz="3150" spc="35" dirty="0">
                <a:latin typeface="Corbel"/>
                <a:cs typeface="Corbel"/>
              </a:rPr>
              <a:t> </a:t>
            </a:r>
            <a:r>
              <a:rPr sz="3150" spc="15" dirty="0">
                <a:latin typeface="Corbel"/>
                <a:cs typeface="Corbel"/>
              </a:rPr>
              <a:t>e </a:t>
            </a:r>
            <a:r>
              <a:rPr sz="3150" spc="20" dirty="0">
                <a:latin typeface="Corbel"/>
                <a:cs typeface="Corbel"/>
              </a:rPr>
              <a:t> </a:t>
            </a:r>
            <a:r>
              <a:rPr sz="3150" spc="10" dirty="0">
                <a:latin typeface="Corbel"/>
                <a:cs typeface="Corbel"/>
              </a:rPr>
              <a:t>identificar</a:t>
            </a:r>
            <a:r>
              <a:rPr sz="3150" spc="655" dirty="0">
                <a:latin typeface="Corbel"/>
                <a:cs typeface="Corbel"/>
              </a:rPr>
              <a:t> </a:t>
            </a:r>
            <a:r>
              <a:rPr sz="3150" spc="5" dirty="0">
                <a:latin typeface="Corbel"/>
                <a:cs typeface="Corbel"/>
              </a:rPr>
              <a:t>las</a:t>
            </a:r>
            <a:r>
              <a:rPr sz="3150" spc="10" dirty="0">
                <a:latin typeface="Corbel"/>
                <a:cs typeface="Corbel"/>
              </a:rPr>
              <a:t> </a:t>
            </a:r>
            <a:r>
              <a:rPr sz="3150" spc="20" dirty="0">
                <a:latin typeface="Corbel"/>
                <a:cs typeface="Corbel"/>
              </a:rPr>
              <a:t>implementaciones </a:t>
            </a:r>
            <a:r>
              <a:rPr sz="3150" spc="25" dirty="0">
                <a:latin typeface="Corbel"/>
                <a:cs typeface="Corbel"/>
              </a:rPr>
              <a:t> </a:t>
            </a:r>
            <a:r>
              <a:rPr sz="3150" spc="-40" dirty="0">
                <a:latin typeface="Corbel"/>
                <a:cs typeface="Corbel"/>
              </a:rPr>
              <a:t>“</a:t>
            </a:r>
            <a:r>
              <a:rPr sz="3150" b="1" spc="-40" dirty="0">
                <a:solidFill>
                  <a:srgbClr val="6F2F9F"/>
                </a:solidFill>
                <a:latin typeface="Corbel"/>
                <a:cs typeface="Corbel"/>
              </a:rPr>
              <a:t>Top </a:t>
            </a:r>
            <a:r>
              <a:rPr sz="3150" b="1" spc="-35" dirty="0">
                <a:solidFill>
                  <a:srgbClr val="6F2F9F"/>
                </a:solidFill>
                <a:latin typeface="Corbel"/>
                <a:cs typeface="Corbel"/>
              </a:rPr>
              <a:t> </a:t>
            </a:r>
            <a:r>
              <a:rPr sz="3150" b="1" spc="15" dirty="0">
                <a:solidFill>
                  <a:srgbClr val="6F2F9F"/>
                </a:solidFill>
                <a:latin typeface="Corbel"/>
                <a:cs typeface="Corbel"/>
              </a:rPr>
              <a:t>down</a:t>
            </a:r>
            <a:r>
              <a:rPr sz="3150" spc="15" dirty="0">
                <a:latin typeface="Corbel"/>
                <a:cs typeface="Corbel"/>
              </a:rPr>
              <a:t>” y </a:t>
            </a:r>
            <a:r>
              <a:rPr sz="3150" spc="20" dirty="0">
                <a:latin typeface="Corbel"/>
                <a:cs typeface="Corbel"/>
              </a:rPr>
              <a:t>“</a:t>
            </a:r>
            <a:r>
              <a:rPr sz="3150" b="1" spc="20" dirty="0">
                <a:solidFill>
                  <a:srgbClr val="6F2F9F"/>
                </a:solidFill>
                <a:latin typeface="Corbel"/>
                <a:cs typeface="Corbel"/>
              </a:rPr>
              <a:t>Botton </a:t>
            </a:r>
            <a:r>
              <a:rPr sz="3150" b="1" spc="10" dirty="0">
                <a:solidFill>
                  <a:srgbClr val="6F2F9F"/>
                </a:solidFill>
                <a:latin typeface="Corbel"/>
                <a:cs typeface="Corbel"/>
              </a:rPr>
              <a:t>Up</a:t>
            </a:r>
            <a:r>
              <a:rPr sz="3150" spc="10" dirty="0">
                <a:latin typeface="Corbel"/>
                <a:cs typeface="Corbel"/>
              </a:rPr>
              <a:t>” </a:t>
            </a:r>
            <a:r>
              <a:rPr sz="3150" spc="35" dirty="0">
                <a:latin typeface="Corbel"/>
                <a:cs typeface="Corbel"/>
              </a:rPr>
              <a:t>de </a:t>
            </a:r>
            <a:r>
              <a:rPr sz="3150" spc="5" dirty="0">
                <a:latin typeface="Corbel"/>
                <a:cs typeface="Corbel"/>
              </a:rPr>
              <a:t>este </a:t>
            </a:r>
            <a:r>
              <a:rPr sz="3150" spc="15" dirty="0">
                <a:latin typeface="Corbel"/>
                <a:cs typeface="Corbel"/>
              </a:rPr>
              <a:t>paradigma </a:t>
            </a:r>
            <a:r>
              <a:rPr sz="3150" spc="-15" dirty="0">
                <a:latin typeface="Corbel"/>
                <a:cs typeface="Corbel"/>
              </a:rPr>
              <a:t>de </a:t>
            </a:r>
            <a:r>
              <a:rPr sz="3150" spc="-10" dirty="0">
                <a:latin typeface="Corbel"/>
                <a:cs typeface="Corbel"/>
              </a:rPr>
              <a:t> </a:t>
            </a:r>
            <a:r>
              <a:rPr sz="3150" spc="-5" dirty="0">
                <a:latin typeface="Corbel"/>
                <a:cs typeface="Corbel"/>
              </a:rPr>
              <a:t>diseño.</a:t>
            </a:r>
            <a:endParaRPr sz="315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40040" y="167639"/>
            <a:ext cx="1158240" cy="876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3939" y="22859"/>
            <a:ext cx="754379" cy="11734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2980" y="91439"/>
            <a:ext cx="7258050" cy="2023110"/>
            <a:chOff x="982980" y="91439"/>
            <a:chExt cx="7258050" cy="2023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5420" y="975359"/>
              <a:ext cx="4400550" cy="11391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3980" y="975359"/>
              <a:ext cx="849629" cy="11391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1620" y="975359"/>
              <a:ext cx="1504950" cy="113918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4580" y="975359"/>
              <a:ext cx="849629" cy="113918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2220" y="975359"/>
              <a:ext cx="1908810" cy="113918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72666" y="1098550"/>
            <a:ext cx="6136005" cy="638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Fibonacci</a:t>
            </a:r>
            <a:r>
              <a:rPr spc="-110" dirty="0"/>
              <a:t> </a:t>
            </a:r>
            <a:r>
              <a:rPr spc="15" dirty="0"/>
              <a:t>con</a:t>
            </a:r>
            <a:r>
              <a:rPr spc="-90" dirty="0"/>
              <a:t> </a:t>
            </a:r>
            <a:r>
              <a:rPr spc="-20" dirty="0"/>
              <a:t>PD-Top-down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554480" y="1851660"/>
            <a:ext cx="6450330" cy="4781550"/>
            <a:chOff x="1554480" y="1851660"/>
            <a:chExt cx="6450330" cy="478155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4480" y="1851660"/>
              <a:ext cx="6450330" cy="47815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23060" y="1920240"/>
              <a:ext cx="6256020" cy="458724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04010" y="1901190"/>
              <a:ext cx="6294120" cy="4625340"/>
            </a:xfrm>
            <a:custGeom>
              <a:avLst/>
              <a:gdLst/>
              <a:ahLst/>
              <a:cxnLst/>
              <a:rect l="l" t="t" r="r" b="b"/>
              <a:pathLst>
                <a:path w="6294120" h="4625340">
                  <a:moveTo>
                    <a:pt x="0" y="4625340"/>
                  </a:moveTo>
                  <a:lnTo>
                    <a:pt x="6294120" y="4625340"/>
                  </a:lnTo>
                  <a:lnTo>
                    <a:pt x="6294120" y="0"/>
                  </a:lnTo>
                  <a:lnTo>
                    <a:pt x="0" y="0"/>
                  </a:lnTo>
                  <a:lnTo>
                    <a:pt x="0" y="462534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82980" y="91439"/>
            <a:ext cx="7402830" cy="2023110"/>
            <a:chOff x="982980" y="91439"/>
            <a:chExt cx="7402830" cy="2023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40" y="975359"/>
              <a:ext cx="4400550" cy="113918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9200" y="975359"/>
              <a:ext cx="849629" cy="11391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6839" y="975359"/>
              <a:ext cx="2381250" cy="113918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6100" y="975359"/>
              <a:ext cx="849629" cy="113918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63739" y="975359"/>
              <a:ext cx="1322070" cy="113918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27885" y="1098550"/>
            <a:ext cx="6423660" cy="638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Fibonacci</a:t>
            </a:r>
            <a:r>
              <a:rPr spc="-114" dirty="0"/>
              <a:t> </a:t>
            </a:r>
            <a:r>
              <a:rPr spc="15" dirty="0"/>
              <a:t>con</a:t>
            </a:r>
            <a:r>
              <a:rPr spc="-95" dirty="0"/>
              <a:t> </a:t>
            </a:r>
            <a:r>
              <a:rPr spc="5" dirty="0"/>
              <a:t>PD-Buttom-Up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577339" y="1920239"/>
            <a:ext cx="6572250" cy="4568190"/>
            <a:chOff x="1577339" y="1920239"/>
            <a:chExt cx="6572250" cy="456819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7339" y="1920239"/>
              <a:ext cx="6572250" cy="456819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919" y="1988819"/>
              <a:ext cx="6377939" cy="43738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26869" y="1969769"/>
              <a:ext cx="6416040" cy="4411980"/>
            </a:xfrm>
            <a:custGeom>
              <a:avLst/>
              <a:gdLst/>
              <a:ahLst/>
              <a:cxnLst/>
              <a:rect l="l" t="t" r="r" b="b"/>
              <a:pathLst>
                <a:path w="6416040" h="4411980">
                  <a:moveTo>
                    <a:pt x="0" y="4411980"/>
                  </a:moveTo>
                  <a:lnTo>
                    <a:pt x="6416039" y="4411980"/>
                  </a:lnTo>
                  <a:lnTo>
                    <a:pt x="6416039" y="0"/>
                  </a:lnTo>
                  <a:lnTo>
                    <a:pt x="0" y="0"/>
                  </a:lnTo>
                  <a:lnTo>
                    <a:pt x="0" y="441198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4960" y="975359"/>
            <a:ext cx="6518909" cy="11391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2460" y="1098550"/>
            <a:ext cx="5866765" cy="638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Diseño</a:t>
            </a:r>
            <a:r>
              <a:rPr spc="-25" dirty="0"/>
              <a:t> </a:t>
            </a:r>
            <a:r>
              <a:rPr spc="5" dirty="0"/>
              <a:t>de</a:t>
            </a:r>
            <a:r>
              <a:rPr spc="-30" dirty="0"/>
              <a:t> </a:t>
            </a:r>
            <a:r>
              <a:rPr dirty="0"/>
              <a:t>algoritmo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15" dirty="0"/>
              <a:t>PD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0480" y="1988820"/>
            <a:ext cx="9056370" cy="4263390"/>
            <a:chOff x="30480" y="1988820"/>
            <a:chExt cx="9056370" cy="42633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" y="1988820"/>
              <a:ext cx="9056370" cy="42633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60" y="2057400"/>
              <a:ext cx="8862060" cy="40690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010" y="2038350"/>
              <a:ext cx="8900160" cy="4107179"/>
            </a:xfrm>
            <a:custGeom>
              <a:avLst/>
              <a:gdLst/>
              <a:ahLst/>
              <a:cxnLst/>
              <a:rect l="l" t="t" r="r" b="b"/>
              <a:pathLst>
                <a:path w="8900160" h="4107179">
                  <a:moveTo>
                    <a:pt x="0" y="4107179"/>
                  </a:moveTo>
                  <a:lnTo>
                    <a:pt x="8900160" y="4107179"/>
                  </a:lnTo>
                  <a:lnTo>
                    <a:pt x="8900160" y="0"/>
                  </a:lnTo>
                  <a:lnTo>
                    <a:pt x="0" y="0"/>
                  </a:lnTo>
                  <a:lnTo>
                    <a:pt x="0" y="410717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4960" y="975359"/>
            <a:ext cx="6518909" cy="11391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2460" y="1098550"/>
            <a:ext cx="5866765" cy="638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Diseño</a:t>
            </a:r>
            <a:r>
              <a:rPr spc="-25" dirty="0"/>
              <a:t> </a:t>
            </a:r>
            <a:r>
              <a:rPr spc="5" dirty="0"/>
              <a:t>de</a:t>
            </a:r>
            <a:r>
              <a:rPr spc="-30" dirty="0"/>
              <a:t> </a:t>
            </a:r>
            <a:r>
              <a:rPr dirty="0"/>
              <a:t>algoritmo</a:t>
            </a:r>
            <a:r>
              <a:rPr spc="-7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15" dirty="0"/>
              <a:t>PD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6200" y="1988820"/>
            <a:ext cx="9025890" cy="4415790"/>
            <a:chOff x="76200" y="1988820"/>
            <a:chExt cx="9025890" cy="44157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1988820"/>
              <a:ext cx="9025890" cy="44157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780" y="2057400"/>
              <a:ext cx="8831580" cy="42214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5730" y="2038350"/>
              <a:ext cx="8869680" cy="4259580"/>
            </a:xfrm>
            <a:custGeom>
              <a:avLst/>
              <a:gdLst/>
              <a:ahLst/>
              <a:cxnLst/>
              <a:rect l="l" t="t" r="r" b="b"/>
              <a:pathLst>
                <a:path w="8869680" h="4259580">
                  <a:moveTo>
                    <a:pt x="0" y="4259580"/>
                  </a:moveTo>
                  <a:lnTo>
                    <a:pt x="8869680" y="4259580"/>
                  </a:lnTo>
                  <a:lnTo>
                    <a:pt x="8869680" y="0"/>
                  </a:lnTo>
                  <a:lnTo>
                    <a:pt x="0" y="0"/>
                  </a:lnTo>
                  <a:lnTo>
                    <a:pt x="0" y="425958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1404" y="2119884"/>
            <a:ext cx="4692650" cy="12496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7480" marR="5080" indent="-145415">
              <a:lnSpc>
                <a:spcPct val="100000"/>
              </a:lnSpc>
              <a:spcBef>
                <a:spcPts val="125"/>
              </a:spcBef>
            </a:pPr>
            <a:r>
              <a:rPr sz="4000" b="1" spc="-190" dirty="0">
                <a:latin typeface="Verdana"/>
                <a:cs typeface="Verdana"/>
              </a:rPr>
              <a:t>M</a:t>
            </a:r>
            <a:r>
              <a:rPr sz="4000" b="1" spc="-630" dirty="0">
                <a:latin typeface="Verdana"/>
                <a:cs typeface="Verdana"/>
              </a:rPr>
              <a:t>t</a:t>
            </a:r>
            <a:r>
              <a:rPr sz="4000" b="1" spc="-725" dirty="0">
                <a:latin typeface="Verdana"/>
                <a:cs typeface="Verdana"/>
              </a:rPr>
              <a:t>r</a:t>
            </a:r>
            <a:r>
              <a:rPr sz="4000" b="1" spc="-330" dirty="0">
                <a:latin typeface="Verdana"/>
                <a:cs typeface="Verdana"/>
              </a:rPr>
              <a:t>o</a:t>
            </a:r>
            <a:r>
              <a:rPr sz="4000" b="1" spc="-170" dirty="0">
                <a:latin typeface="Verdana"/>
                <a:cs typeface="Verdana"/>
              </a:rPr>
              <a:t>.</a:t>
            </a:r>
            <a:r>
              <a:rPr sz="4000" b="1" spc="-270" dirty="0">
                <a:latin typeface="Verdana"/>
                <a:cs typeface="Verdana"/>
              </a:rPr>
              <a:t> </a:t>
            </a:r>
            <a:r>
              <a:rPr sz="4000" b="1" spc="-190" dirty="0">
                <a:latin typeface="Verdana"/>
                <a:cs typeface="Verdana"/>
              </a:rPr>
              <a:t>M</a:t>
            </a:r>
            <a:r>
              <a:rPr sz="4000" b="1" spc="-180" dirty="0">
                <a:latin typeface="Verdana"/>
                <a:cs typeface="Verdana"/>
              </a:rPr>
              <a:t>i</a:t>
            </a:r>
            <a:r>
              <a:rPr sz="4000" b="1" spc="-385" dirty="0">
                <a:latin typeface="Verdana"/>
                <a:cs typeface="Verdana"/>
              </a:rPr>
              <a:t>g</a:t>
            </a:r>
            <a:r>
              <a:rPr sz="4000" b="1" spc="-450" dirty="0">
                <a:latin typeface="Verdana"/>
                <a:cs typeface="Verdana"/>
              </a:rPr>
              <a:t>u</a:t>
            </a:r>
            <a:r>
              <a:rPr sz="4000" b="1" spc="-325" dirty="0">
                <a:latin typeface="Verdana"/>
                <a:cs typeface="Verdana"/>
              </a:rPr>
              <a:t>e</a:t>
            </a:r>
            <a:r>
              <a:rPr sz="4000" b="1" spc="-165" dirty="0">
                <a:latin typeface="Verdana"/>
                <a:cs typeface="Verdana"/>
              </a:rPr>
              <a:t>l</a:t>
            </a:r>
            <a:r>
              <a:rPr sz="4000" b="1" spc="-229" dirty="0">
                <a:latin typeface="Verdana"/>
                <a:cs typeface="Verdana"/>
              </a:rPr>
              <a:t> </a:t>
            </a:r>
            <a:r>
              <a:rPr sz="4000" b="1" spc="-110" dirty="0">
                <a:latin typeface="Verdana"/>
                <a:cs typeface="Verdana"/>
              </a:rPr>
              <a:t>Á</a:t>
            </a:r>
            <a:r>
              <a:rPr sz="4000" b="1" spc="-450" dirty="0">
                <a:latin typeface="Verdana"/>
                <a:cs typeface="Verdana"/>
              </a:rPr>
              <a:t>n</a:t>
            </a:r>
            <a:r>
              <a:rPr sz="4000" b="1" spc="-155" dirty="0">
                <a:latin typeface="Verdana"/>
                <a:cs typeface="Verdana"/>
              </a:rPr>
              <a:t>g</a:t>
            </a:r>
            <a:r>
              <a:rPr sz="4000" b="1" spc="-210" dirty="0">
                <a:latin typeface="Verdana"/>
                <a:cs typeface="Verdana"/>
              </a:rPr>
              <a:t>el  </a:t>
            </a:r>
            <a:r>
              <a:rPr sz="4000" b="1" spc="-495" dirty="0">
                <a:latin typeface="Verdana"/>
                <a:cs typeface="Verdana"/>
              </a:rPr>
              <a:t>Rod</a:t>
            </a:r>
            <a:r>
              <a:rPr sz="4000" b="1" spc="-370" dirty="0">
                <a:latin typeface="Verdana"/>
                <a:cs typeface="Verdana"/>
              </a:rPr>
              <a:t>r</a:t>
            </a:r>
            <a:r>
              <a:rPr sz="4000" b="1" spc="-180" dirty="0">
                <a:latin typeface="Verdana"/>
                <a:cs typeface="Verdana"/>
              </a:rPr>
              <a:t>í</a:t>
            </a:r>
            <a:r>
              <a:rPr sz="4000" b="1" spc="-385" dirty="0">
                <a:latin typeface="Verdana"/>
                <a:cs typeface="Verdana"/>
              </a:rPr>
              <a:t>g</a:t>
            </a:r>
            <a:r>
              <a:rPr sz="4000" b="1" spc="-455" dirty="0">
                <a:latin typeface="Verdana"/>
                <a:cs typeface="Verdana"/>
              </a:rPr>
              <a:t>u</a:t>
            </a:r>
            <a:r>
              <a:rPr sz="4000" b="1" spc="-330" dirty="0">
                <a:latin typeface="Verdana"/>
                <a:cs typeface="Verdana"/>
              </a:rPr>
              <a:t>e</a:t>
            </a:r>
            <a:r>
              <a:rPr sz="4000" b="1" spc="-295" dirty="0">
                <a:latin typeface="Verdana"/>
                <a:cs typeface="Verdana"/>
              </a:rPr>
              <a:t>z</a:t>
            </a:r>
            <a:r>
              <a:rPr sz="4000" b="1" spc="-280" dirty="0">
                <a:latin typeface="Verdana"/>
                <a:cs typeface="Verdana"/>
              </a:rPr>
              <a:t> </a:t>
            </a:r>
            <a:r>
              <a:rPr sz="4000" b="1" spc="220" dirty="0">
                <a:latin typeface="Verdana"/>
                <a:cs typeface="Verdana"/>
              </a:rPr>
              <a:t>C</a:t>
            </a:r>
            <a:r>
              <a:rPr sz="4000" b="1" spc="-30" dirty="0">
                <a:latin typeface="Verdana"/>
                <a:cs typeface="Verdana"/>
              </a:rPr>
              <a:t>a</a:t>
            </a:r>
            <a:r>
              <a:rPr sz="4000" b="1" spc="-640" dirty="0">
                <a:latin typeface="Verdana"/>
                <a:cs typeface="Verdana"/>
              </a:rPr>
              <a:t>s</a:t>
            </a:r>
            <a:r>
              <a:rPr sz="4000" b="1" spc="-585" dirty="0">
                <a:latin typeface="Verdana"/>
                <a:cs typeface="Verdana"/>
              </a:rPr>
              <a:t>t</a:t>
            </a:r>
            <a:r>
              <a:rPr sz="4000" b="1" spc="-455" dirty="0">
                <a:latin typeface="Verdana"/>
                <a:cs typeface="Verdana"/>
              </a:rPr>
              <a:t>i</a:t>
            </a:r>
            <a:r>
              <a:rPr sz="4000" b="1" spc="-325" dirty="0">
                <a:latin typeface="Verdana"/>
                <a:cs typeface="Verdana"/>
              </a:rPr>
              <a:t>llo</a:t>
            </a:r>
            <a:endParaRPr sz="4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5439" y="4130040"/>
            <a:ext cx="6191250" cy="11391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32051" y="4279201"/>
            <a:ext cx="5534660" cy="638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b="1" spc="-355" dirty="0">
                <a:solidFill>
                  <a:srgbClr val="531B88"/>
                </a:solidFill>
                <a:latin typeface="Verdana"/>
                <a:cs typeface="Verdana"/>
                <a:hlinkClick r:id="rId3"/>
              </a:rPr>
              <a:t>marodriguezc@ipn.mx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760" y="708659"/>
            <a:ext cx="5955030" cy="11391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73405">
              <a:lnSpc>
                <a:spcPct val="100000"/>
              </a:lnSpc>
              <a:spcBef>
                <a:spcPts val="125"/>
              </a:spcBef>
            </a:pPr>
            <a:r>
              <a:rPr dirty="0"/>
              <a:t>Programación</a:t>
            </a:r>
            <a:r>
              <a:rPr spc="-80" dirty="0"/>
              <a:t> </a:t>
            </a:r>
            <a:r>
              <a:rPr spc="10" dirty="0"/>
              <a:t>Dinámica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3339" y="1722120"/>
            <a:ext cx="9090660" cy="5048250"/>
            <a:chOff x="53339" y="1722120"/>
            <a:chExt cx="9090660" cy="50482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39" y="1722120"/>
              <a:ext cx="9090659" cy="5048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19" y="1790700"/>
              <a:ext cx="8900160" cy="48539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2869" y="1771650"/>
              <a:ext cx="8938260" cy="4892040"/>
            </a:xfrm>
            <a:custGeom>
              <a:avLst/>
              <a:gdLst/>
              <a:ahLst/>
              <a:cxnLst/>
              <a:rect l="l" t="t" r="r" b="b"/>
              <a:pathLst>
                <a:path w="8938260" h="4892040">
                  <a:moveTo>
                    <a:pt x="0" y="4892040"/>
                  </a:moveTo>
                  <a:lnTo>
                    <a:pt x="8938260" y="4892040"/>
                  </a:lnTo>
                  <a:lnTo>
                    <a:pt x="8938260" y="0"/>
                  </a:lnTo>
                  <a:lnTo>
                    <a:pt x="0" y="0"/>
                  </a:lnTo>
                  <a:lnTo>
                    <a:pt x="0" y="489204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760" y="708659"/>
            <a:ext cx="5955030" cy="11391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73405">
              <a:lnSpc>
                <a:spcPct val="100000"/>
              </a:lnSpc>
              <a:spcBef>
                <a:spcPts val="125"/>
              </a:spcBef>
            </a:pPr>
            <a:r>
              <a:rPr dirty="0"/>
              <a:t>Programación</a:t>
            </a:r>
            <a:r>
              <a:rPr spc="-80" dirty="0"/>
              <a:t> </a:t>
            </a:r>
            <a:r>
              <a:rPr spc="10" dirty="0"/>
              <a:t>Dinámica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1539239"/>
            <a:ext cx="9086850" cy="5318760"/>
            <a:chOff x="0" y="1539239"/>
            <a:chExt cx="9086850" cy="5318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39239"/>
              <a:ext cx="9086850" cy="53187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" y="1607818"/>
              <a:ext cx="8892540" cy="51587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530" y="1588769"/>
              <a:ext cx="8930640" cy="5196840"/>
            </a:xfrm>
            <a:custGeom>
              <a:avLst/>
              <a:gdLst/>
              <a:ahLst/>
              <a:cxnLst/>
              <a:rect l="l" t="t" r="r" b="b"/>
              <a:pathLst>
                <a:path w="8930640" h="5196840">
                  <a:moveTo>
                    <a:pt x="0" y="5196840"/>
                  </a:moveTo>
                  <a:lnTo>
                    <a:pt x="8930640" y="5196840"/>
                  </a:lnTo>
                  <a:lnTo>
                    <a:pt x="8930640" y="0"/>
                  </a:lnTo>
                  <a:lnTo>
                    <a:pt x="0" y="0"/>
                  </a:lnTo>
                  <a:lnTo>
                    <a:pt x="0" y="519684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760" y="708659"/>
            <a:ext cx="5955030" cy="11391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73405">
              <a:lnSpc>
                <a:spcPct val="100000"/>
              </a:lnSpc>
              <a:spcBef>
                <a:spcPts val="125"/>
              </a:spcBef>
            </a:pPr>
            <a:r>
              <a:rPr dirty="0"/>
              <a:t>Programación</a:t>
            </a:r>
            <a:r>
              <a:rPr spc="-80" dirty="0"/>
              <a:t> </a:t>
            </a:r>
            <a:r>
              <a:rPr spc="10" dirty="0"/>
              <a:t>Dinámica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6200" y="1958340"/>
            <a:ext cx="9048750" cy="4392930"/>
            <a:chOff x="76200" y="1958340"/>
            <a:chExt cx="9048750" cy="43929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1958340"/>
              <a:ext cx="9048750" cy="43929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780" y="2026920"/>
              <a:ext cx="8854440" cy="41986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5730" y="2007870"/>
              <a:ext cx="8892540" cy="4236720"/>
            </a:xfrm>
            <a:custGeom>
              <a:avLst/>
              <a:gdLst/>
              <a:ahLst/>
              <a:cxnLst/>
              <a:rect l="l" t="t" r="r" b="b"/>
              <a:pathLst>
                <a:path w="8892540" h="4236720">
                  <a:moveTo>
                    <a:pt x="0" y="4236720"/>
                  </a:moveTo>
                  <a:lnTo>
                    <a:pt x="8892540" y="4236720"/>
                  </a:lnTo>
                  <a:lnTo>
                    <a:pt x="8892540" y="0"/>
                  </a:lnTo>
                  <a:lnTo>
                    <a:pt x="0" y="0"/>
                  </a:lnTo>
                  <a:lnTo>
                    <a:pt x="0" y="423672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760" y="708659"/>
            <a:ext cx="5955030" cy="11391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73405">
              <a:lnSpc>
                <a:spcPct val="100000"/>
              </a:lnSpc>
              <a:spcBef>
                <a:spcPts val="125"/>
              </a:spcBef>
            </a:pPr>
            <a:r>
              <a:rPr dirty="0"/>
              <a:t>Programación</a:t>
            </a:r>
            <a:r>
              <a:rPr spc="-80" dirty="0"/>
              <a:t> </a:t>
            </a:r>
            <a:r>
              <a:rPr spc="10" dirty="0"/>
              <a:t>Dinámica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8600" y="1722120"/>
            <a:ext cx="8858250" cy="4804410"/>
            <a:chOff x="228600" y="1722120"/>
            <a:chExt cx="8858250" cy="48044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1722120"/>
              <a:ext cx="8858250" cy="48044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180" y="1790700"/>
              <a:ext cx="8663940" cy="46101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8130" y="1771650"/>
              <a:ext cx="8702040" cy="4648200"/>
            </a:xfrm>
            <a:custGeom>
              <a:avLst/>
              <a:gdLst/>
              <a:ahLst/>
              <a:cxnLst/>
              <a:rect l="l" t="t" r="r" b="b"/>
              <a:pathLst>
                <a:path w="8702040" h="4648200">
                  <a:moveTo>
                    <a:pt x="0" y="4648200"/>
                  </a:moveTo>
                  <a:lnTo>
                    <a:pt x="8702040" y="4648200"/>
                  </a:lnTo>
                  <a:lnTo>
                    <a:pt x="8702040" y="0"/>
                  </a:lnTo>
                  <a:lnTo>
                    <a:pt x="0" y="0"/>
                  </a:lnTo>
                  <a:lnTo>
                    <a:pt x="0" y="46482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074420" cy="5288280"/>
            </a:xfrm>
            <a:custGeom>
              <a:avLst/>
              <a:gdLst/>
              <a:ahLst/>
              <a:cxnLst/>
              <a:rect l="l" t="t" r="r" b="b"/>
              <a:pathLst>
                <a:path w="1074420" h="5288280">
                  <a:moveTo>
                    <a:pt x="1074420" y="0"/>
                  </a:moveTo>
                  <a:lnTo>
                    <a:pt x="816940" y="0"/>
                  </a:lnTo>
                  <a:lnTo>
                    <a:pt x="0" y="4969383"/>
                  </a:lnTo>
                  <a:lnTo>
                    <a:pt x="0" y="5255006"/>
                  </a:lnTo>
                  <a:lnTo>
                    <a:pt x="200266" y="5288280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762000" cy="4625340"/>
            </a:xfrm>
            <a:custGeom>
              <a:avLst/>
              <a:gdLst/>
              <a:ahLst/>
              <a:cxnLst/>
              <a:rect l="l" t="t" r="r" b="b"/>
              <a:pathLst>
                <a:path w="762000" h="4625340">
                  <a:moveTo>
                    <a:pt x="762000" y="0"/>
                  </a:moveTo>
                  <a:lnTo>
                    <a:pt x="506933" y="0"/>
                  </a:lnTo>
                  <a:lnTo>
                    <a:pt x="0" y="3077210"/>
                  </a:lnTo>
                  <a:lnTo>
                    <a:pt x="0" y="462534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661659"/>
              <a:ext cx="906780" cy="1196340"/>
            </a:xfrm>
            <a:custGeom>
              <a:avLst/>
              <a:gdLst/>
              <a:ahLst/>
              <a:cxnLst/>
              <a:rect l="l" t="t" r="r" b="b"/>
              <a:pathLst>
                <a:path w="906780" h="1196340">
                  <a:moveTo>
                    <a:pt x="0" y="0"/>
                  </a:moveTo>
                  <a:lnTo>
                    <a:pt x="0" y="19062"/>
                  </a:lnTo>
                  <a:lnTo>
                    <a:pt x="854379" y="1196339"/>
                  </a:lnTo>
                  <a:lnTo>
                    <a:pt x="906780" y="11963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295900"/>
              <a:ext cx="1485900" cy="1562100"/>
            </a:xfrm>
            <a:custGeom>
              <a:avLst/>
              <a:gdLst/>
              <a:ahLst/>
              <a:cxnLst/>
              <a:rect l="l" t="t" r="r" b="b"/>
              <a:pathLst>
                <a:path w="1485900" h="1562100">
                  <a:moveTo>
                    <a:pt x="0" y="0"/>
                  </a:moveTo>
                  <a:lnTo>
                    <a:pt x="0" y="4825"/>
                  </a:lnTo>
                  <a:lnTo>
                    <a:pt x="1428750" y="1562100"/>
                  </a:lnTo>
                  <a:lnTo>
                    <a:pt x="1485900" y="1562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257800"/>
              <a:ext cx="2133600" cy="1600200"/>
            </a:xfrm>
            <a:custGeom>
              <a:avLst/>
              <a:gdLst/>
              <a:ahLst/>
              <a:cxnLst/>
              <a:rect l="l" t="t" r="r" b="b"/>
              <a:pathLst>
                <a:path w="2133600" h="1600200">
                  <a:moveTo>
                    <a:pt x="0" y="0"/>
                  </a:moveTo>
                  <a:lnTo>
                    <a:pt x="0" y="38100"/>
                  </a:lnTo>
                  <a:lnTo>
                    <a:pt x="1488567" y="1600200"/>
                  </a:lnTo>
                  <a:lnTo>
                    <a:pt x="2133600" y="1600200"/>
                  </a:lnTo>
                  <a:lnTo>
                    <a:pt x="200177" y="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5356859"/>
              <a:ext cx="1379220" cy="1501140"/>
            </a:xfrm>
            <a:custGeom>
              <a:avLst/>
              <a:gdLst/>
              <a:ahLst/>
              <a:cxnLst/>
              <a:rect l="l" t="t" r="r" b="b"/>
              <a:pathLst>
                <a:path w="1379220" h="1501140">
                  <a:moveTo>
                    <a:pt x="0" y="0"/>
                  </a:moveTo>
                  <a:lnTo>
                    <a:pt x="0" y="304990"/>
                  </a:lnTo>
                  <a:lnTo>
                    <a:pt x="907300" y="1501139"/>
                  </a:lnTo>
                  <a:lnTo>
                    <a:pt x="1379220" y="1501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94359" y="1722120"/>
            <a:ext cx="7920990" cy="4819650"/>
            <a:chOff x="594359" y="1722120"/>
            <a:chExt cx="7920990" cy="481965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359" y="1722120"/>
              <a:ext cx="7920990" cy="48196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939" y="1790700"/>
              <a:ext cx="7726680" cy="462534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43889" y="1771650"/>
              <a:ext cx="7764780" cy="4663440"/>
            </a:xfrm>
            <a:custGeom>
              <a:avLst/>
              <a:gdLst/>
              <a:ahLst/>
              <a:cxnLst/>
              <a:rect l="l" t="t" r="r" b="b"/>
              <a:pathLst>
                <a:path w="7764780" h="4663440">
                  <a:moveTo>
                    <a:pt x="0" y="4663440"/>
                  </a:moveTo>
                  <a:lnTo>
                    <a:pt x="7764780" y="4663440"/>
                  </a:lnTo>
                  <a:lnTo>
                    <a:pt x="7764780" y="0"/>
                  </a:lnTo>
                  <a:lnTo>
                    <a:pt x="0" y="0"/>
                  </a:lnTo>
                  <a:lnTo>
                    <a:pt x="0" y="466344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0500" y="236220"/>
            <a:ext cx="1150620" cy="88391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2980" y="91439"/>
            <a:ext cx="754380" cy="117347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89760" y="708659"/>
            <a:ext cx="5955030" cy="1139189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73405">
              <a:lnSpc>
                <a:spcPct val="100000"/>
              </a:lnSpc>
              <a:spcBef>
                <a:spcPts val="125"/>
              </a:spcBef>
            </a:pPr>
            <a:r>
              <a:rPr dirty="0"/>
              <a:t>Programación</a:t>
            </a:r>
            <a:r>
              <a:rPr spc="-80" dirty="0"/>
              <a:t> </a:t>
            </a:r>
            <a:r>
              <a:rPr spc="10" dirty="0"/>
              <a:t>Dinámica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760" y="708659"/>
            <a:ext cx="5955030" cy="11391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73405">
              <a:lnSpc>
                <a:spcPct val="100000"/>
              </a:lnSpc>
              <a:spcBef>
                <a:spcPts val="125"/>
              </a:spcBef>
            </a:pPr>
            <a:r>
              <a:rPr dirty="0"/>
              <a:t>Programación</a:t>
            </a:r>
            <a:r>
              <a:rPr spc="-80" dirty="0"/>
              <a:t> </a:t>
            </a:r>
            <a:r>
              <a:rPr spc="10" dirty="0"/>
              <a:t>Dinámica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8580" y="1722120"/>
            <a:ext cx="9018270" cy="4591050"/>
            <a:chOff x="68580" y="1722120"/>
            <a:chExt cx="9018270" cy="45910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1722120"/>
              <a:ext cx="9018270" cy="45910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" y="1790700"/>
              <a:ext cx="8823960" cy="43967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8110" y="1771650"/>
              <a:ext cx="8862060" cy="4434840"/>
            </a:xfrm>
            <a:custGeom>
              <a:avLst/>
              <a:gdLst/>
              <a:ahLst/>
              <a:cxnLst/>
              <a:rect l="l" t="t" r="r" b="b"/>
              <a:pathLst>
                <a:path w="8862060" h="4434840">
                  <a:moveTo>
                    <a:pt x="0" y="4434840"/>
                  </a:moveTo>
                  <a:lnTo>
                    <a:pt x="8862060" y="4434840"/>
                  </a:lnTo>
                  <a:lnTo>
                    <a:pt x="8862060" y="0"/>
                  </a:lnTo>
                  <a:lnTo>
                    <a:pt x="0" y="0"/>
                  </a:lnTo>
                  <a:lnTo>
                    <a:pt x="0" y="443484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760" y="708659"/>
            <a:ext cx="5955030" cy="11391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73405">
              <a:lnSpc>
                <a:spcPct val="100000"/>
              </a:lnSpc>
              <a:spcBef>
                <a:spcPts val="125"/>
              </a:spcBef>
            </a:pPr>
            <a:r>
              <a:rPr dirty="0"/>
              <a:t>Programación</a:t>
            </a:r>
            <a:r>
              <a:rPr spc="-80" dirty="0"/>
              <a:t> </a:t>
            </a:r>
            <a:r>
              <a:rPr spc="10" dirty="0"/>
              <a:t>Dinámica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8580" y="1722120"/>
            <a:ext cx="9018270" cy="4591050"/>
            <a:chOff x="68580" y="1722120"/>
            <a:chExt cx="9018270" cy="45910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" y="1722120"/>
              <a:ext cx="9018270" cy="45910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160" y="1790700"/>
              <a:ext cx="8823960" cy="43967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8110" y="1771650"/>
              <a:ext cx="8862060" cy="4434840"/>
            </a:xfrm>
            <a:custGeom>
              <a:avLst/>
              <a:gdLst/>
              <a:ahLst/>
              <a:cxnLst/>
              <a:rect l="l" t="t" r="r" b="b"/>
              <a:pathLst>
                <a:path w="8862060" h="4434840">
                  <a:moveTo>
                    <a:pt x="0" y="4434840"/>
                  </a:moveTo>
                  <a:lnTo>
                    <a:pt x="8862060" y="4434840"/>
                  </a:lnTo>
                  <a:lnTo>
                    <a:pt x="8862060" y="0"/>
                  </a:lnTo>
                  <a:lnTo>
                    <a:pt x="0" y="0"/>
                  </a:lnTo>
                  <a:lnTo>
                    <a:pt x="0" y="443484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31B8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129</Words>
  <Application>Microsoft Macintosh PowerPoint</Application>
  <PresentationFormat>On-screen Show (4:3)</PresentationFormat>
  <Paragraphs>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Corbel</vt:lpstr>
      <vt:lpstr>Verdana</vt:lpstr>
      <vt:lpstr>Office Theme</vt:lpstr>
      <vt:lpstr>Programación  Dinámica</vt:lpstr>
      <vt:lpstr>Programación Dinámica</vt:lpstr>
      <vt:lpstr>Programación Dinámica</vt:lpstr>
      <vt:lpstr>Programación Dinámica</vt:lpstr>
      <vt:lpstr>Programación Dinámica</vt:lpstr>
      <vt:lpstr>Programación Dinámica</vt:lpstr>
      <vt:lpstr>Programación Dinámica</vt:lpstr>
      <vt:lpstr>Programación Dinámica</vt:lpstr>
      <vt:lpstr>Programación Dinámica</vt:lpstr>
      <vt:lpstr>Fibonacci recursivo</vt:lpstr>
      <vt:lpstr>Fibonacci recursivo</vt:lpstr>
      <vt:lpstr>Fibonacci recursivo</vt:lpstr>
      <vt:lpstr>Memoización (memoization)</vt:lpstr>
      <vt:lpstr>Memoización (memoization)</vt:lpstr>
      <vt:lpstr>Memoización (memoization)</vt:lpstr>
      <vt:lpstr>Subestructuras óptimas</vt:lpstr>
      <vt:lpstr>Principio de Optimalidad</vt:lpstr>
      <vt:lpstr>Principio de Optimalidad</vt:lpstr>
      <vt:lpstr>Enfoques programación dinámica</vt:lpstr>
      <vt:lpstr>Fibonacci con PD-Top-down</vt:lpstr>
      <vt:lpstr>Fibonacci con PD-Buttom-Up</vt:lpstr>
      <vt:lpstr>Diseño de algoritmo de PD</vt:lpstr>
      <vt:lpstr>Diseño de algoritmo de PD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Paradigmas de Progranación</dc:title>
  <dc:creator>marodriguezc@ipn.mx</dc:creator>
  <cp:lastModifiedBy>Marco Antonio Hernandez Gonzalez</cp:lastModifiedBy>
  <cp:revision>1</cp:revision>
  <dcterms:created xsi:type="dcterms:W3CDTF">2024-06-29T03:53:07Z</dcterms:created>
  <dcterms:modified xsi:type="dcterms:W3CDTF">2024-06-29T03:54:35Z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2024-06-04T00:00:00Z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2024-06-29T00:00:00Z</vt:filetime>
  </property>
</Properties>
</file>