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1" r:id="rId8"/>
    <p:sldId id="260" r:id="rId9"/>
    <p:sldId id="264" r:id="rId10"/>
    <p:sldId id="265" r:id="rId11"/>
    <p:sldId id="266" r:id="rId12"/>
    <p:sldId id="269" r:id="rId13"/>
    <p:sldId id="268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9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4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5C2A-708E-4127-A77B-DEE400A39B08}" type="datetimeFigureOut">
              <a:rPr lang="en-US" smtClean="0"/>
              <a:t>08-Dec-23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BFE2-5AA7-4A0B-985E-E13EC438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457200"/>
            <a:ext cx="8991600" cy="243840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Georgia" panose="02040502050405020303" pitchFamily="18" charset="0"/>
              </a:rPr>
              <a:t>MENTAL HEALTH RESOURCES</a:t>
            </a:r>
            <a:br>
              <a:rPr lang="en-US" sz="6000" dirty="0">
                <a:latin typeface="Georgia" panose="02040502050405020303" pitchFamily="18" charset="0"/>
              </a:rPr>
            </a:br>
            <a:r>
              <a:rPr lang="en-US" sz="6000" dirty="0">
                <a:latin typeface="Georgia" panose="02040502050405020303" pitchFamily="18" charset="0"/>
              </a:rPr>
              <a:t>TEAM 29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No description available.">
            <a:extLst>
              <a:ext uri="{FF2B5EF4-FFF2-40B4-BE49-F238E27FC236}">
                <a16:creationId xmlns:a16="http://schemas.microsoft.com/office/drawing/2014/main" id="{A0FFEA42-3561-9226-AF01-47EA4976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75" y="3276600"/>
            <a:ext cx="6521450" cy="267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5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4190" algn="l"/>
              </a:tabLst>
            </a:pPr>
            <a:r>
              <a:rPr lang="en-US" sz="6000" spc="105" dirty="0">
                <a:latin typeface="Georgia" pitchFamily="18" charset="0"/>
                <a:cs typeface="Calibri"/>
              </a:rPr>
              <a:t>6.	</a:t>
            </a:r>
            <a:r>
              <a:rPr lang="en-US" sz="6000" spc="155" dirty="0">
                <a:latin typeface="Georgia" pitchFamily="18" charset="0"/>
                <a:cs typeface="Calibri"/>
              </a:rPr>
              <a:t>Normalized</a:t>
            </a:r>
            <a:r>
              <a:rPr lang="en-US" sz="6000" spc="204" dirty="0">
                <a:latin typeface="Georgia" pitchFamily="18" charset="0"/>
                <a:cs typeface="Calibri"/>
              </a:rPr>
              <a:t> </a:t>
            </a:r>
            <a:r>
              <a:rPr lang="en-US" sz="6000" spc="145" dirty="0">
                <a:latin typeface="Georgia" pitchFamily="18" charset="0"/>
                <a:cs typeface="Calibri"/>
              </a:rPr>
              <a:t>Schema</a:t>
            </a:r>
            <a:endParaRPr lang="en-US" sz="6000" dirty="0">
              <a:latin typeface="Georgia" pitchFamily="18" charset="0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319278"/>
            <a:ext cx="78486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090"/>
              </a:spcBef>
              <a:buFont typeface="Arial" pitchFamily="34" charset="0"/>
              <a:buChar char="•"/>
            </a:pPr>
            <a:r>
              <a:rPr lang="en-US" spc="204" dirty="0">
                <a:latin typeface="Georgia" pitchFamily="18" charset="0"/>
                <a:cs typeface="Calibri"/>
              </a:rPr>
              <a:t>1NF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90" dirty="0">
                <a:latin typeface="Georgia" pitchFamily="18" charset="0"/>
                <a:cs typeface="Calibri"/>
              </a:rPr>
              <a:t>All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tables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are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15" dirty="0">
                <a:latin typeface="Georgia" pitchFamily="18" charset="0"/>
                <a:cs typeface="Calibri"/>
              </a:rPr>
              <a:t>already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in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15" dirty="0">
                <a:latin typeface="Georgia" pitchFamily="18" charset="0"/>
                <a:cs typeface="Calibri"/>
              </a:rPr>
              <a:t>first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10" dirty="0">
                <a:latin typeface="Georgia" pitchFamily="18" charset="0"/>
                <a:cs typeface="Calibri"/>
              </a:rPr>
              <a:t>normal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-5" dirty="0">
                <a:latin typeface="Georgia" pitchFamily="18" charset="0"/>
                <a:cs typeface="Calibri"/>
              </a:rPr>
              <a:t>form;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-10" dirty="0">
                <a:latin typeface="Georgia" pitchFamily="18" charset="0"/>
                <a:cs typeface="Calibri"/>
              </a:rPr>
              <a:t>there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are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distinct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primary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keys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25" dirty="0">
                <a:latin typeface="Georgia" pitchFamily="18" charset="0"/>
                <a:cs typeface="Calibri"/>
              </a:rPr>
              <a:t>with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no </a:t>
            </a:r>
            <a:r>
              <a:rPr lang="en-US" spc="-260" dirty="0">
                <a:latin typeface="Georgia" pitchFamily="18" charset="0"/>
                <a:cs typeface="Calibri"/>
              </a:rPr>
              <a:t> </a:t>
            </a:r>
            <a:r>
              <a:rPr lang="en-US" spc="15" dirty="0">
                <a:latin typeface="Georgia" pitchFamily="18" charset="0"/>
                <a:cs typeface="Calibri"/>
              </a:rPr>
              <a:t>multivalued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20" dirty="0">
                <a:latin typeface="Georgia" pitchFamily="18" charset="0"/>
                <a:cs typeface="Calibri"/>
              </a:rPr>
              <a:t>attributes.</a:t>
            </a:r>
          </a:p>
          <a:p>
            <a:pPr marL="298450" marR="5080" indent="-285750" algn="just">
              <a:spcBef>
                <a:spcPts val="1090"/>
              </a:spcBef>
              <a:buFont typeface="Arial" pitchFamily="34" charset="0"/>
              <a:buChar char="•"/>
            </a:pPr>
            <a:r>
              <a:rPr lang="en-US" spc="204" dirty="0">
                <a:latin typeface="Georgia" pitchFamily="18" charset="0"/>
                <a:cs typeface="Calibri"/>
              </a:rPr>
              <a:t>2NF</a:t>
            </a:r>
            <a:r>
              <a:rPr lang="en-US" spc="120" dirty="0">
                <a:latin typeface="Georgia" pitchFamily="18" charset="0"/>
                <a:cs typeface="Calibri"/>
              </a:rPr>
              <a:t> </a:t>
            </a:r>
            <a:r>
              <a:rPr lang="en-US" spc="90" dirty="0">
                <a:latin typeface="Georgia" pitchFamily="18" charset="0"/>
                <a:cs typeface="Calibri"/>
              </a:rPr>
              <a:t>All</a:t>
            </a:r>
            <a:r>
              <a:rPr lang="en-US" spc="125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tables</a:t>
            </a:r>
            <a:r>
              <a:rPr lang="en-US" spc="120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are</a:t>
            </a:r>
            <a:r>
              <a:rPr lang="en-US" spc="125" dirty="0">
                <a:latin typeface="Georgia" pitchFamily="18" charset="0"/>
                <a:cs typeface="Calibri"/>
              </a:rPr>
              <a:t> </a:t>
            </a:r>
            <a:r>
              <a:rPr lang="en-US" spc="15" dirty="0">
                <a:latin typeface="Georgia" pitchFamily="18" charset="0"/>
                <a:cs typeface="Calibri"/>
              </a:rPr>
              <a:t>already</a:t>
            </a:r>
            <a:r>
              <a:rPr lang="en-US" spc="120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in</a:t>
            </a:r>
            <a:r>
              <a:rPr lang="en-US" spc="125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second</a:t>
            </a:r>
            <a:r>
              <a:rPr lang="en-US" spc="120" dirty="0">
                <a:latin typeface="Georgia" pitchFamily="18" charset="0"/>
                <a:cs typeface="Calibri"/>
              </a:rPr>
              <a:t> </a:t>
            </a:r>
            <a:r>
              <a:rPr lang="en-US" spc="10" dirty="0">
                <a:latin typeface="Georgia" pitchFamily="18" charset="0"/>
                <a:cs typeface="Calibri"/>
              </a:rPr>
              <a:t>normal</a:t>
            </a:r>
            <a:r>
              <a:rPr lang="en-US" spc="125" dirty="0">
                <a:latin typeface="Georgia" pitchFamily="18" charset="0"/>
                <a:cs typeface="Calibri"/>
              </a:rPr>
              <a:t> </a:t>
            </a:r>
            <a:r>
              <a:rPr lang="en-US" spc="-5" dirty="0">
                <a:latin typeface="Georgia" pitchFamily="18" charset="0"/>
                <a:cs typeface="Calibri"/>
              </a:rPr>
              <a:t>form;</a:t>
            </a:r>
            <a:r>
              <a:rPr lang="en-US" spc="125" dirty="0">
                <a:latin typeface="Georgia" pitchFamily="18" charset="0"/>
                <a:cs typeface="Calibri"/>
              </a:rPr>
              <a:t> </a:t>
            </a:r>
            <a:r>
              <a:rPr lang="en-US" spc="35" dirty="0">
                <a:latin typeface="Georgia" pitchFamily="18" charset="0"/>
                <a:cs typeface="Calibri"/>
              </a:rPr>
              <a:t>all</a:t>
            </a:r>
            <a:r>
              <a:rPr lang="en-US" spc="120" dirty="0">
                <a:latin typeface="Georgia" pitchFamily="18" charset="0"/>
                <a:cs typeface="Calibri"/>
              </a:rPr>
              <a:t> </a:t>
            </a:r>
            <a:r>
              <a:rPr lang="en-US" spc="20" dirty="0">
                <a:latin typeface="Georgia" pitchFamily="18" charset="0"/>
                <a:cs typeface="Calibri"/>
              </a:rPr>
              <a:t>attributes</a:t>
            </a:r>
            <a:r>
              <a:rPr lang="en-US" spc="125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are</a:t>
            </a:r>
            <a:r>
              <a:rPr lang="en-US" spc="120" dirty="0">
                <a:latin typeface="Georgia" pitchFamily="18" charset="0"/>
                <a:cs typeface="Calibri"/>
              </a:rPr>
              <a:t> </a:t>
            </a:r>
            <a:r>
              <a:rPr lang="en-US" spc="35" dirty="0">
                <a:latin typeface="Georgia" pitchFamily="18" charset="0"/>
                <a:cs typeface="Calibri"/>
              </a:rPr>
              <a:t>fully</a:t>
            </a:r>
            <a:r>
              <a:rPr lang="en-US" spc="125" dirty="0">
                <a:latin typeface="Georgia" pitchFamily="18" charset="0"/>
                <a:cs typeface="Calibri"/>
              </a:rPr>
              <a:t> </a:t>
            </a:r>
            <a:r>
              <a:rPr lang="en-US" spc="-10" dirty="0">
                <a:latin typeface="Georgia" pitchFamily="18" charset="0"/>
                <a:cs typeface="Calibri"/>
              </a:rPr>
              <a:t>dependent</a:t>
            </a:r>
            <a:r>
              <a:rPr lang="en-US" spc="120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on </a:t>
            </a:r>
            <a:r>
              <a:rPr lang="en-US" spc="-254" dirty="0">
                <a:latin typeface="Georgia" pitchFamily="18" charset="0"/>
                <a:cs typeface="Calibri"/>
              </a:rPr>
              <a:t> </a:t>
            </a:r>
            <a:r>
              <a:rPr lang="en-US" spc="-5" dirty="0">
                <a:latin typeface="Georgia" pitchFamily="18" charset="0"/>
                <a:cs typeface="Calibri"/>
              </a:rPr>
              <a:t>the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primary</a:t>
            </a:r>
            <a:r>
              <a:rPr lang="en-US" spc="120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keys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-30" dirty="0">
                <a:latin typeface="Georgia" pitchFamily="18" charset="0"/>
                <a:cs typeface="Calibri"/>
              </a:rPr>
              <a:t>of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15" dirty="0">
                <a:latin typeface="Georgia" pitchFamily="18" charset="0"/>
                <a:cs typeface="Calibri"/>
              </a:rPr>
              <a:t>their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tables,</a:t>
            </a:r>
            <a:r>
              <a:rPr lang="en-US" spc="120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i.e.,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no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partial</a:t>
            </a:r>
            <a:r>
              <a:rPr lang="en-US" spc="125" dirty="0">
                <a:latin typeface="Georgia" pitchFamily="18" charset="0"/>
                <a:cs typeface="Calibri"/>
              </a:rPr>
              <a:t> </a:t>
            </a:r>
            <a:r>
              <a:rPr lang="en-US" spc="-10" dirty="0">
                <a:latin typeface="Georgia" pitchFamily="18" charset="0"/>
                <a:cs typeface="Calibri"/>
              </a:rPr>
              <a:t>dependencies.</a:t>
            </a:r>
            <a:endParaRPr lang="en-US" dirty="0">
              <a:latin typeface="Georgia" pitchFamily="18" charset="0"/>
              <a:cs typeface="Calibri"/>
            </a:endParaRPr>
          </a:p>
          <a:p>
            <a:pPr marL="298450" marR="5080" indent="-285750" algn="just">
              <a:spcBef>
                <a:spcPts val="1090"/>
              </a:spcBef>
              <a:buFont typeface="Arial" pitchFamily="34" charset="0"/>
              <a:buChar char="•"/>
            </a:pPr>
            <a:r>
              <a:rPr lang="en-US" spc="204" dirty="0">
                <a:latin typeface="Georgia" pitchFamily="18" charset="0"/>
                <a:cs typeface="Calibri"/>
              </a:rPr>
              <a:t>3NF</a:t>
            </a:r>
            <a:r>
              <a:rPr lang="en-US" spc="195" dirty="0">
                <a:latin typeface="Georgia" pitchFamily="18" charset="0"/>
                <a:cs typeface="Calibri"/>
              </a:rPr>
              <a:t> </a:t>
            </a:r>
            <a:r>
              <a:rPr lang="en-US" spc="90" dirty="0">
                <a:latin typeface="Georgia" pitchFamily="18" charset="0"/>
                <a:cs typeface="Calibri"/>
              </a:rPr>
              <a:t>All</a:t>
            </a:r>
            <a:r>
              <a:rPr lang="en-US" spc="200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tables</a:t>
            </a:r>
            <a:r>
              <a:rPr lang="en-US" spc="200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are</a:t>
            </a:r>
            <a:r>
              <a:rPr lang="en-US" spc="200" dirty="0">
                <a:latin typeface="Georgia" pitchFamily="18" charset="0"/>
                <a:cs typeface="Calibri"/>
              </a:rPr>
              <a:t> </a:t>
            </a:r>
            <a:r>
              <a:rPr lang="en-US" spc="15" dirty="0">
                <a:latin typeface="Georgia" pitchFamily="18" charset="0"/>
                <a:cs typeface="Calibri"/>
              </a:rPr>
              <a:t>already</a:t>
            </a:r>
            <a:r>
              <a:rPr lang="en-US" spc="200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in</a:t>
            </a:r>
            <a:r>
              <a:rPr lang="en-US" spc="200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third</a:t>
            </a:r>
            <a:r>
              <a:rPr lang="en-US" spc="200" dirty="0">
                <a:latin typeface="Georgia" pitchFamily="18" charset="0"/>
                <a:cs typeface="Calibri"/>
              </a:rPr>
              <a:t> </a:t>
            </a:r>
            <a:r>
              <a:rPr lang="en-US" spc="10" dirty="0">
                <a:latin typeface="Georgia" pitchFamily="18" charset="0"/>
                <a:cs typeface="Calibri"/>
              </a:rPr>
              <a:t>normal</a:t>
            </a:r>
            <a:r>
              <a:rPr lang="en-US" spc="200" dirty="0">
                <a:latin typeface="Georgia" pitchFamily="18" charset="0"/>
                <a:cs typeface="Calibri"/>
              </a:rPr>
              <a:t> </a:t>
            </a:r>
            <a:r>
              <a:rPr lang="en-US" spc="-5" dirty="0">
                <a:latin typeface="Georgia" pitchFamily="18" charset="0"/>
                <a:cs typeface="Calibri"/>
              </a:rPr>
              <a:t>form;</a:t>
            </a:r>
            <a:r>
              <a:rPr lang="en-US" spc="235" dirty="0">
                <a:latin typeface="Georgia" pitchFamily="18" charset="0"/>
                <a:cs typeface="Calibri"/>
              </a:rPr>
              <a:t> </a:t>
            </a:r>
            <a:r>
              <a:rPr lang="en-US" spc="-10" dirty="0">
                <a:latin typeface="Georgia" pitchFamily="18" charset="0"/>
                <a:cs typeface="Calibri"/>
              </a:rPr>
              <a:t>there</a:t>
            </a:r>
            <a:r>
              <a:rPr lang="en-US" spc="200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are</a:t>
            </a:r>
            <a:r>
              <a:rPr lang="en-US" spc="200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no</a:t>
            </a:r>
            <a:r>
              <a:rPr lang="en-US" spc="195" dirty="0">
                <a:latin typeface="Georgia" pitchFamily="18" charset="0"/>
                <a:cs typeface="Calibri"/>
              </a:rPr>
              <a:t> </a:t>
            </a:r>
            <a:r>
              <a:rPr lang="en-US" spc="20" dirty="0">
                <a:latin typeface="Georgia" pitchFamily="18" charset="0"/>
                <a:cs typeface="Calibri"/>
              </a:rPr>
              <a:t>transitive</a:t>
            </a:r>
            <a:r>
              <a:rPr lang="en-US" spc="200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dependencies </a:t>
            </a:r>
            <a:r>
              <a:rPr lang="en-US" spc="-254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that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have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not</a:t>
            </a:r>
            <a:r>
              <a:rPr lang="en-US" spc="120" dirty="0">
                <a:latin typeface="Georgia" pitchFamily="18" charset="0"/>
                <a:cs typeface="Calibri"/>
              </a:rPr>
              <a:t> </a:t>
            </a:r>
            <a:r>
              <a:rPr lang="en-US" spc="-25" dirty="0">
                <a:latin typeface="Georgia" pitchFamily="18" charset="0"/>
                <a:cs typeface="Calibri"/>
              </a:rPr>
              <a:t>been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isolated.</a:t>
            </a:r>
          </a:p>
          <a:p>
            <a:pPr marL="298450" marR="5080" indent="-285750" algn="just">
              <a:spcBef>
                <a:spcPts val="1090"/>
              </a:spcBef>
              <a:buFont typeface="Arial" pitchFamily="34" charset="0"/>
              <a:buChar char="•"/>
            </a:pPr>
            <a:r>
              <a:rPr lang="en-US" spc="290" dirty="0">
                <a:latin typeface="Georgia" pitchFamily="18" charset="0"/>
                <a:cs typeface="Calibri"/>
              </a:rPr>
              <a:t>BCNF</a:t>
            </a:r>
            <a:r>
              <a:rPr lang="en-US" spc="95" dirty="0">
                <a:latin typeface="Georgia" pitchFamily="18" charset="0"/>
                <a:cs typeface="Calibri"/>
              </a:rPr>
              <a:t> </a:t>
            </a:r>
            <a:r>
              <a:rPr lang="en-US" spc="90" dirty="0">
                <a:latin typeface="Georgia" pitchFamily="18" charset="0"/>
                <a:cs typeface="Calibri"/>
              </a:rPr>
              <a:t>All</a:t>
            </a:r>
            <a:r>
              <a:rPr lang="en-US" spc="95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tables</a:t>
            </a:r>
            <a:r>
              <a:rPr lang="en-US" spc="95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are</a:t>
            </a:r>
            <a:r>
              <a:rPr lang="en-US" spc="100" dirty="0">
                <a:latin typeface="Georgia" pitchFamily="18" charset="0"/>
                <a:cs typeface="Calibri"/>
              </a:rPr>
              <a:t> </a:t>
            </a:r>
            <a:r>
              <a:rPr lang="en-US" spc="15" dirty="0">
                <a:latin typeface="Georgia" pitchFamily="18" charset="0"/>
                <a:cs typeface="Calibri"/>
              </a:rPr>
              <a:t>already</a:t>
            </a:r>
            <a:r>
              <a:rPr lang="en-US" spc="95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in</a:t>
            </a:r>
            <a:r>
              <a:rPr lang="en-US" spc="95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Boyce-</a:t>
            </a:r>
            <a:r>
              <a:rPr lang="en-US" spc="30" dirty="0" err="1">
                <a:latin typeface="Georgia" pitchFamily="18" charset="0"/>
                <a:cs typeface="Calibri"/>
              </a:rPr>
              <a:t>Codd</a:t>
            </a:r>
            <a:r>
              <a:rPr lang="en-US" spc="100" dirty="0">
                <a:latin typeface="Georgia" pitchFamily="18" charset="0"/>
                <a:cs typeface="Calibri"/>
              </a:rPr>
              <a:t> </a:t>
            </a:r>
            <a:r>
              <a:rPr lang="en-US" spc="25" dirty="0">
                <a:latin typeface="Georgia" pitchFamily="18" charset="0"/>
                <a:cs typeface="Calibri"/>
              </a:rPr>
              <a:t>Normal</a:t>
            </a:r>
            <a:r>
              <a:rPr lang="en-US" spc="95" dirty="0">
                <a:latin typeface="Georgia" pitchFamily="18" charset="0"/>
                <a:cs typeface="Calibri"/>
              </a:rPr>
              <a:t> </a:t>
            </a:r>
            <a:r>
              <a:rPr lang="en-US" spc="25" dirty="0">
                <a:latin typeface="Georgia" pitchFamily="18" charset="0"/>
                <a:cs typeface="Calibri"/>
              </a:rPr>
              <a:t>Form</a:t>
            </a:r>
            <a:r>
              <a:rPr lang="en-US" spc="95" dirty="0">
                <a:latin typeface="Georgia" pitchFamily="18" charset="0"/>
                <a:cs typeface="Calibri"/>
              </a:rPr>
              <a:t> </a:t>
            </a:r>
            <a:r>
              <a:rPr lang="en-US" dirty="0">
                <a:latin typeface="Georgia" pitchFamily="18" charset="0"/>
                <a:cs typeface="Calibri"/>
              </a:rPr>
              <a:t>as</a:t>
            </a:r>
            <a:r>
              <a:rPr lang="en-US" spc="100" dirty="0">
                <a:latin typeface="Georgia" pitchFamily="18" charset="0"/>
                <a:cs typeface="Calibri"/>
              </a:rPr>
              <a:t> </a:t>
            </a:r>
            <a:r>
              <a:rPr lang="en-US" spc="-10" dirty="0">
                <a:latin typeface="Georgia" pitchFamily="18" charset="0"/>
                <a:cs typeface="Calibri"/>
              </a:rPr>
              <a:t>there</a:t>
            </a:r>
            <a:r>
              <a:rPr lang="en-US" spc="95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are</a:t>
            </a:r>
            <a:r>
              <a:rPr lang="en-US" spc="95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no</a:t>
            </a:r>
            <a:r>
              <a:rPr lang="en-US" spc="95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determinants </a:t>
            </a:r>
            <a:r>
              <a:rPr lang="en-US" spc="-254" dirty="0">
                <a:latin typeface="Georgia" pitchFamily="18" charset="0"/>
                <a:cs typeface="Calibri"/>
              </a:rPr>
              <a:t> </a:t>
            </a:r>
            <a:r>
              <a:rPr lang="en-US" spc="30" dirty="0">
                <a:latin typeface="Georgia" pitchFamily="18" charset="0"/>
                <a:cs typeface="Calibri"/>
              </a:rPr>
              <a:t>that</a:t>
            </a:r>
            <a:r>
              <a:rPr lang="en-US" spc="110" dirty="0">
                <a:latin typeface="Georgia" pitchFamily="18" charset="0"/>
                <a:cs typeface="Calibri"/>
              </a:rPr>
              <a:t> </a:t>
            </a:r>
            <a:r>
              <a:rPr lang="en-US" spc="-15" dirty="0">
                <a:latin typeface="Georgia" pitchFamily="18" charset="0"/>
                <a:cs typeface="Calibri"/>
              </a:rPr>
              <a:t>are</a:t>
            </a:r>
            <a:r>
              <a:rPr lang="en-US" spc="120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not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10" dirty="0">
                <a:latin typeface="Georgia" pitchFamily="18" charset="0"/>
                <a:cs typeface="Calibri"/>
              </a:rPr>
              <a:t>candidate</a:t>
            </a:r>
            <a:r>
              <a:rPr lang="en-US" spc="114" dirty="0">
                <a:latin typeface="Georgia" pitchFamily="18" charset="0"/>
                <a:cs typeface="Calibri"/>
              </a:rPr>
              <a:t> </a:t>
            </a:r>
            <a:r>
              <a:rPr lang="en-US" spc="5" dirty="0">
                <a:latin typeface="Georgia" pitchFamily="18" charset="0"/>
                <a:cs typeface="Calibri"/>
              </a:rPr>
              <a:t>keys.</a:t>
            </a:r>
          </a:p>
          <a:p>
            <a:pPr marL="12700" marR="5080" algn="just">
              <a:spcBef>
                <a:spcPts val="1090"/>
              </a:spcBef>
            </a:pPr>
            <a:r>
              <a:rPr lang="en-US" spc="5" dirty="0">
                <a:latin typeface="Georgia" pitchFamily="18" charset="0"/>
                <a:cs typeface="Calibri"/>
              </a:rPr>
              <a:t>                Refer to Slide 10 for the normalized version of the Schema.</a:t>
            </a:r>
            <a:endParaRPr lang="en-US" dirty="0">
              <a:latin typeface="Georgia" pitchFamily="18" charset="0"/>
              <a:cs typeface="Calibri"/>
            </a:endParaRPr>
          </a:p>
          <a:p>
            <a:pPr marL="298450" marR="5080" indent="-285750" algn="just">
              <a:spcBef>
                <a:spcPts val="1090"/>
              </a:spcBef>
              <a:buFont typeface="Arial" pitchFamily="34" charset="0"/>
              <a:buChar char="•"/>
            </a:pPr>
            <a:endParaRPr lang="en-US" dirty="0">
              <a:latin typeface="Georgia" pitchFamily="18" charset="0"/>
              <a:cs typeface="Calibri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1090"/>
              </a:spcBef>
              <a:buFont typeface="Arial" pitchFamily="34" charset="0"/>
              <a:buChar char="•"/>
            </a:pPr>
            <a:endParaRPr lang="en-US" dirty="0">
              <a:latin typeface="Georgia" pitchFamily="18" charset="0"/>
              <a:cs typeface="Calibri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7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4885" y="2286000"/>
            <a:ext cx="6054863" cy="1951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04190" algn="l"/>
              </a:tabLst>
            </a:pPr>
            <a:r>
              <a:rPr lang="en-US" sz="6000" spc="155" dirty="0">
                <a:latin typeface="Georgia" pitchFamily="18" charset="0"/>
                <a:cs typeface="Calibri"/>
              </a:rPr>
              <a:t>7. Implemented </a:t>
            </a:r>
          </a:p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04190" algn="l"/>
              </a:tabLst>
            </a:pPr>
            <a:r>
              <a:rPr lang="en-US" sz="6000" spc="155" dirty="0">
                <a:latin typeface="Georgia" pitchFamily="18" charset="0"/>
                <a:cs typeface="Calibri"/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74592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75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94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1B0919-BB68-AF4F-7C7B-5508F525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604443"/>
            <a:ext cx="7706801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1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23825"/>
            <a:ext cx="42767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12189" y="4431268"/>
            <a:ext cx="48744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4190" algn="l"/>
              </a:tabLst>
            </a:pPr>
            <a:r>
              <a:rPr lang="en-US" sz="6000" spc="105" dirty="0">
                <a:latin typeface="Georgia" pitchFamily="18" charset="0"/>
                <a:cs typeface="Calibri"/>
              </a:rPr>
              <a:t>THANK YOU</a:t>
            </a:r>
            <a:endParaRPr lang="en-US" sz="6000" dirty="0">
              <a:latin typeface="Georgia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01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279737"/>
            <a:ext cx="5273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Georgia" panose="02040502050405020303" pitchFamily="18" charset="0"/>
              </a:rPr>
              <a:t>1. Introduction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dirty="0">
                <a:latin typeface="Georgia" panose="02040502050405020303" pitchFamily="18" charset="0"/>
              </a:rPr>
              <a:t>In this project, we have meticulously designed and developed a website dedicated to facilitating access to mental health resources, leveraging the robust capabilities of database management systems. Our approach involved a comprehensive analysis of existing systems within the domain, a thorough examination of relevant journal papers, and the synthesis of this knowledge to create an innovative system with several improvements.</a:t>
            </a:r>
          </a:p>
          <a:p>
            <a:pPr algn="just"/>
            <a:endParaRPr lang="en-GB" sz="1400" dirty="0">
              <a:latin typeface="Georgia" panose="02040502050405020303" pitchFamily="18" charset="0"/>
            </a:endParaRPr>
          </a:p>
          <a:p>
            <a:pPr algn="just"/>
            <a:r>
              <a:rPr lang="en-GB" sz="1400" dirty="0">
                <a:latin typeface="Georgia" panose="02040502050405020303" pitchFamily="18" charset="0"/>
              </a:rPr>
              <a:t>The upcoming presentation encompasses rich visuals, including detailed depictions of existing systems, our newly developed platform, and the corresponding relational schema, normalized schema, and Entity-Relationship Diagram (ERD). These visual aids serve to elucidate the intricacies of our system architecture, illustrating how each component seamlessly integrates to enhance user experience and resource accessibility.</a:t>
            </a:r>
          </a:p>
          <a:p>
            <a:pPr algn="just"/>
            <a:endParaRPr lang="en-GB" sz="1400" dirty="0">
              <a:latin typeface="Georgia" panose="02040502050405020303" pitchFamily="18" charset="0"/>
            </a:endParaRPr>
          </a:p>
          <a:p>
            <a:pPr algn="just"/>
            <a:r>
              <a:rPr lang="en-GB" sz="1400" dirty="0">
                <a:latin typeface="Georgia" panose="02040502050405020303" pitchFamily="18" charset="0"/>
              </a:rPr>
              <a:t>Furthermore, we have implemented a series of structured database tables, meticulously designed to store and manage the diverse array of mental health resources within our system. A detailed video demonstration of our website will complement these visuals, offering a dynamic and immersive overview of the user interface, functionality, and features.</a:t>
            </a:r>
          </a:p>
          <a:p>
            <a:pPr algn="just"/>
            <a:endParaRPr lang="en-GB" sz="1400" dirty="0">
              <a:latin typeface="Georgia" panose="02040502050405020303" pitchFamily="18" charset="0"/>
            </a:endParaRPr>
          </a:p>
          <a:p>
            <a:pPr algn="just"/>
            <a:r>
              <a:rPr lang="en-GB" sz="1400" dirty="0">
                <a:latin typeface="Georgia" panose="02040502050405020303" pitchFamily="18" charset="0"/>
              </a:rPr>
              <a:t>The ensuing sections will provide a comprehensive understanding of the thought process, methodologies, and outcomes of our endeavour, showcasing the tangible impact of our efforts in the realm of mental health resource accessibility.</a:t>
            </a:r>
            <a:endParaRPr 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7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67" y="2590800"/>
            <a:ext cx="81394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04190" algn="l"/>
              </a:tabLst>
            </a:pPr>
            <a:r>
              <a:rPr lang="en-US" sz="6000" spc="105" dirty="0">
                <a:latin typeface="Georgia" pitchFamily="18" charset="0"/>
                <a:cs typeface="Calibri"/>
              </a:rPr>
              <a:t>2.	</a:t>
            </a:r>
            <a:r>
              <a:rPr lang="en-US" sz="6000" spc="215" dirty="0">
                <a:latin typeface="Georgia" pitchFamily="18" charset="0"/>
                <a:cs typeface="Calibri"/>
              </a:rPr>
              <a:t>Rich</a:t>
            </a:r>
            <a:r>
              <a:rPr lang="en-US" sz="6000" spc="235" dirty="0">
                <a:latin typeface="Georgia" pitchFamily="18" charset="0"/>
                <a:cs typeface="Calibri"/>
              </a:rPr>
              <a:t> </a:t>
            </a:r>
            <a:r>
              <a:rPr lang="en-US" sz="6000" spc="175" dirty="0">
                <a:latin typeface="Georgia" pitchFamily="18" charset="0"/>
                <a:cs typeface="Calibri"/>
              </a:rPr>
              <a:t>Picture</a:t>
            </a:r>
            <a:r>
              <a:rPr lang="en-US" sz="6000" spc="240" dirty="0">
                <a:latin typeface="Georgia" pitchFamily="18" charset="0"/>
                <a:cs typeface="Calibri"/>
              </a:rPr>
              <a:t> </a:t>
            </a:r>
            <a:r>
              <a:rPr lang="en-US" sz="6000" spc="125" dirty="0">
                <a:latin typeface="Georgia" pitchFamily="18" charset="0"/>
                <a:cs typeface="Calibri"/>
              </a:rPr>
              <a:t>-</a:t>
            </a:r>
            <a:r>
              <a:rPr lang="en-US" sz="6000" spc="235" dirty="0">
                <a:latin typeface="Georgia" pitchFamily="18" charset="0"/>
                <a:cs typeface="Calibri"/>
              </a:rPr>
              <a:t> </a:t>
            </a:r>
            <a:r>
              <a:rPr lang="en-US" sz="6000" spc="254" dirty="0">
                <a:latin typeface="Georgia" pitchFamily="18" charset="0"/>
                <a:cs typeface="Calibri"/>
              </a:rPr>
              <a:t>As</a:t>
            </a:r>
            <a:r>
              <a:rPr lang="en-US" sz="6000" spc="240" dirty="0">
                <a:latin typeface="Georgia" pitchFamily="18" charset="0"/>
                <a:cs typeface="Calibri"/>
              </a:rPr>
              <a:t> </a:t>
            </a:r>
            <a:r>
              <a:rPr lang="en-US" sz="6000" spc="175" dirty="0">
                <a:latin typeface="Georgia" pitchFamily="18" charset="0"/>
                <a:cs typeface="Calibri"/>
              </a:rPr>
              <a:t>Is</a:t>
            </a:r>
            <a:endParaRPr lang="en-US" sz="6000" dirty="0">
              <a:latin typeface="Georgia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13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3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265" y="2565737"/>
            <a:ext cx="81714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04190" algn="l"/>
              </a:tabLst>
            </a:pPr>
            <a:r>
              <a:rPr lang="en-US" sz="6000" spc="105" dirty="0">
                <a:latin typeface="Georgia" pitchFamily="18" charset="0"/>
                <a:cs typeface="Calibri"/>
              </a:rPr>
              <a:t>3.	</a:t>
            </a:r>
            <a:r>
              <a:rPr lang="en-US" sz="6000" spc="215" dirty="0">
                <a:latin typeface="Georgia" pitchFamily="18" charset="0"/>
                <a:cs typeface="Calibri"/>
              </a:rPr>
              <a:t>Rich</a:t>
            </a:r>
            <a:r>
              <a:rPr lang="en-US" sz="6000" spc="235" dirty="0">
                <a:latin typeface="Georgia" pitchFamily="18" charset="0"/>
                <a:cs typeface="Calibri"/>
              </a:rPr>
              <a:t> </a:t>
            </a:r>
            <a:r>
              <a:rPr lang="en-US" sz="6000" spc="175" dirty="0">
                <a:latin typeface="Georgia" pitchFamily="18" charset="0"/>
                <a:cs typeface="Calibri"/>
              </a:rPr>
              <a:t>Picture</a:t>
            </a:r>
            <a:r>
              <a:rPr lang="en-US" sz="6000" spc="235" dirty="0">
                <a:latin typeface="Georgia" pitchFamily="18" charset="0"/>
                <a:cs typeface="Calibri"/>
              </a:rPr>
              <a:t> </a:t>
            </a:r>
            <a:r>
              <a:rPr lang="en-US" sz="6000" spc="125" dirty="0">
                <a:latin typeface="Georgia" pitchFamily="18" charset="0"/>
                <a:cs typeface="Calibri"/>
              </a:rPr>
              <a:t>-</a:t>
            </a:r>
            <a:r>
              <a:rPr lang="en-US" sz="6000" spc="240" dirty="0">
                <a:latin typeface="Georgia" pitchFamily="18" charset="0"/>
                <a:cs typeface="Calibri"/>
              </a:rPr>
              <a:t> </a:t>
            </a:r>
            <a:r>
              <a:rPr lang="en-US" sz="6000" spc="195" dirty="0">
                <a:latin typeface="Georgia" pitchFamily="18" charset="0"/>
                <a:cs typeface="Calibri"/>
              </a:rPr>
              <a:t>To</a:t>
            </a:r>
            <a:r>
              <a:rPr lang="en-US" sz="6000" spc="235" dirty="0">
                <a:latin typeface="Georgia" pitchFamily="18" charset="0"/>
                <a:cs typeface="Calibri"/>
              </a:rPr>
              <a:t> </a:t>
            </a:r>
            <a:r>
              <a:rPr lang="en-US" sz="6000" spc="225" dirty="0">
                <a:latin typeface="Georgia" pitchFamily="18" charset="0"/>
                <a:cs typeface="Calibri"/>
              </a:rPr>
              <a:t>Be</a:t>
            </a:r>
            <a:endParaRPr lang="en-US" sz="6000" dirty="0">
              <a:latin typeface="Georgia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336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17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2328208"/>
            <a:ext cx="9372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04190" algn="l"/>
              </a:tabLst>
            </a:pPr>
            <a:r>
              <a:rPr lang="en-US" sz="6000" spc="105" dirty="0">
                <a:latin typeface="Georgia" pitchFamily="18" charset="0"/>
                <a:cs typeface="Calibri"/>
              </a:rPr>
              <a:t>4.	</a:t>
            </a:r>
            <a:r>
              <a:rPr lang="en-US" sz="6000" spc="190" dirty="0">
                <a:latin typeface="Georgia" pitchFamily="18" charset="0"/>
                <a:cs typeface="Calibri"/>
              </a:rPr>
              <a:t>Entity</a:t>
            </a:r>
            <a:r>
              <a:rPr lang="en-US" sz="6000" spc="235" dirty="0">
                <a:latin typeface="Georgia" pitchFamily="18" charset="0"/>
                <a:cs typeface="Calibri"/>
              </a:rPr>
              <a:t> </a:t>
            </a:r>
            <a:r>
              <a:rPr lang="en-US" sz="6000" spc="145" dirty="0">
                <a:latin typeface="Georgia" pitchFamily="18" charset="0"/>
                <a:cs typeface="Calibri"/>
              </a:rPr>
              <a:t>Relationship</a:t>
            </a:r>
            <a:r>
              <a:rPr lang="en-US" sz="6000" spc="235" dirty="0">
                <a:latin typeface="Georgia" pitchFamily="18" charset="0"/>
                <a:cs typeface="Calibri"/>
              </a:rPr>
              <a:t> </a:t>
            </a:r>
            <a:r>
              <a:rPr lang="en-US" sz="6000" spc="185" dirty="0">
                <a:latin typeface="Georgia" pitchFamily="18" charset="0"/>
                <a:cs typeface="Calibri"/>
              </a:rPr>
              <a:t>Diagram</a:t>
            </a:r>
            <a:endParaRPr lang="en-US" sz="6000" dirty="0">
              <a:latin typeface="Georgia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34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5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212" y="2667000"/>
            <a:ext cx="85921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04190" algn="l"/>
              </a:tabLst>
            </a:pPr>
            <a:r>
              <a:rPr lang="en-US" sz="6000" spc="105" dirty="0">
                <a:latin typeface="Georgia" pitchFamily="18" charset="0"/>
                <a:cs typeface="Calibri"/>
              </a:rPr>
              <a:t>5.	</a:t>
            </a:r>
            <a:r>
              <a:rPr lang="en-US" sz="6000" spc="145" dirty="0">
                <a:latin typeface="Georgia" pitchFamily="18" charset="0"/>
                <a:cs typeface="Calibri"/>
              </a:rPr>
              <a:t>Relational</a:t>
            </a:r>
            <a:r>
              <a:rPr lang="en-US" sz="6000" spc="180" dirty="0">
                <a:latin typeface="Georgia" pitchFamily="18" charset="0"/>
                <a:cs typeface="Calibri"/>
              </a:rPr>
              <a:t> </a:t>
            </a:r>
            <a:r>
              <a:rPr lang="en-US" sz="6000" spc="145" dirty="0">
                <a:latin typeface="Georgia" pitchFamily="18" charset="0"/>
                <a:cs typeface="Calibri"/>
              </a:rPr>
              <a:t>Schema</a:t>
            </a:r>
            <a:endParaRPr lang="en-US" sz="6000" dirty="0">
              <a:latin typeface="Georgia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38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373</Words>
  <Application>Microsoft Office PowerPoint</Application>
  <PresentationFormat>On-screen Show (4:3)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Office Theme</vt:lpstr>
      <vt:lpstr>MENTAL HEALTH RESOURCES TEAM 29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RESOURCES TEAM 29</dc:title>
  <dc:creator>USER</dc:creator>
  <cp:lastModifiedBy>Nazifa Chowdhury</cp:lastModifiedBy>
  <cp:revision>6</cp:revision>
  <dcterms:created xsi:type="dcterms:W3CDTF">2023-12-06T11:16:16Z</dcterms:created>
  <dcterms:modified xsi:type="dcterms:W3CDTF">2023-12-08T06:08:22Z</dcterms:modified>
</cp:coreProperties>
</file>