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l/KIhr3QggQAe0TlUnjNvitrp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5" d="100"/>
          <a:sy n="105" d="100"/>
        </p:scale>
        <p:origin x="806" y="4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4d7d17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74d7d17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4d7d171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4d7d17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99"/>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7"/>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53" name="Google Shape;53;p27"/>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000000"/>
                </a:solidFill>
                <a:latin typeface="Arial"/>
                <a:ea typeface="Arial"/>
                <a:cs typeface="Arial"/>
                <a:sym typeface="Arial"/>
              </a:rPr>
              <a:t>CS 4476/6476 Project 3</a:t>
            </a:r>
            <a:endParaRPr sz="5200" b="0" i="0" u="none" strike="noStrike" cap="none">
              <a:solidFill>
                <a:schemeClr val="dk1"/>
              </a:solidFill>
              <a:latin typeface="Arial"/>
              <a:ea typeface="Arial"/>
              <a:cs typeface="Arial"/>
              <a:sym typeface="Arial"/>
            </a:endParaRPr>
          </a:p>
        </p:txBody>
      </p:sp>
      <p:sp>
        <p:nvSpPr>
          <p:cNvPr id="59" name="Google Shape;59;p1"/>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a:t>
            </a:r>
            <a:r>
              <a:rPr lang="en" sz="2800" dirty="0">
                <a:solidFill>
                  <a:srgbClr val="595959"/>
                </a:solidFill>
              </a:rPr>
              <a:t>Manan Patel</a:t>
            </a:r>
            <a:r>
              <a:rPr lang="en" sz="2800" b="0" i="0" u="none" strike="noStrike" cap="none" dirty="0">
                <a:solidFill>
                  <a:srgbClr val="595959"/>
                </a:solidFill>
                <a:latin typeface="Arial"/>
                <a:ea typeface="Arial"/>
                <a:cs typeface="Arial"/>
                <a:sym typeface="Arial"/>
              </a:rPr>
              <a:t>]</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[mpatel608@gatech.edu]</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[mpatel608]</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[903748003]</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8" name="Google Shape;118;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400"/>
              <a:buNone/>
            </a:pPr>
            <a:r>
              <a:rPr lang="en" dirty="0"/>
              <a:t>[How many RANSAC iterations would we need to find the fundamental matrix with 99.9% certainty from your Mt. Rushmore and Notre Dame SIFT results assuming that they had a 90% point correspondence accuracy?]</a:t>
            </a:r>
          </a:p>
          <a:p>
            <a:pPr marL="0" lvl="0" indent="0" algn="l" rtl="0">
              <a:lnSpc>
                <a:spcPct val="115000"/>
              </a:lnSpc>
              <a:spcBef>
                <a:spcPts val="0"/>
              </a:spcBef>
              <a:spcAft>
                <a:spcPts val="0"/>
              </a:spcAft>
              <a:buSzPts val="1400"/>
              <a:buNone/>
            </a:pPr>
            <a:r>
              <a:rPr lang="en-IN" dirty="0"/>
              <a:t>- 12</a:t>
            </a:r>
            <a:endParaRPr dirty="0"/>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1200"/>
              </a:spcAft>
              <a:buSzPts val="1400"/>
              <a:buNone/>
            </a:pPr>
            <a:r>
              <a:rPr lang="en" dirty="0"/>
              <a:t>[One might imagine that if we had more than 9 point correspondences, it would be better to use more of them to solve for the fundamental matrix. Investigate this by finding the # of RANSAC iterations you would need to run with 18 points.]</a:t>
            </a:r>
          </a:p>
          <a:p>
            <a:pPr marL="285750" lvl="0" indent="-285750" algn="l" rtl="0">
              <a:lnSpc>
                <a:spcPct val="115000"/>
              </a:lnSpc>
              <a:spcBef>
                <a:spcPts val="1200"/>
              </a:spcBef>
              <a:spcAft>
                <a:spcPts val="1200"/>
              </a:spcAft>
              <a:buSzPts val="1400"/>
              <a:buFontTx/>
              <a:buChar char="-"/>
            </a:pPr>
            <a:r>
              <a:rPr lang="en" dirty="0"/>
              <a:t>42</a:t>
            </a:r>
          </a:p>
          <a:p>
            <a:pPr marL="0" lvl="0" indent="0" algn="l" rtl="0">
              <a:lnSpc>
                <a:spcPct val="115000"/>
              </a:lnSpc>
              <a:spcBef>
                <a:spcPts val="1200"/>
              </a:spcBef>
              <a:spcAft>
                <a:spcPts val="1200"/>
              </a:spcAft>
              <a:buSzPts val="1400"/>
              <a:buNone/>
            </a:pPr>
            <a:endParaRPr dirty="0"/>
          </a:p>
        </p:txBody>
      </p:sp>
      <p:sp>
        <p:nvSpPr>
          <p:cNvPr id="119" name="Google Shape;11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[If our dataset had a lower point correspondence accuracy, say 70%, what is the minimum # of iterations needed to find the fundamental matrix with 99.9% certainty?]</a:t>
            </a:r>
          </a:p>
          <a:p>
            <a:pPr marL="285750" lvl="0" indent="-285750" algn="l" rtl="0">
              <a:lnSpc>
                <a:spcPct val="115000"/>
              </a:lnSpc>
              <a:spcBef>
                <a:spcPts val="0"/>
              </a:spcBef>
              <a:spcAft>
                <a:spcPts val="1200"/>
              </a:spcAft>
              <a:buSzPts val="1400"/>
              <a:buFontTx/>
              <a:buChar char="-"/>
            </a:pPr>
            <a:r>
              <a:rPr lang="en" dirty="0"/>
              <a:t>116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Part 4: Performance comparison</a:t>
            </a:r>
            <a:endParaRPr dirty="0"/>
          </a:p>
        </p:txBody>
      </p:sp>
      <p:sp>
        <p:nvSpPr>
          <p:cNvPr id="125" name="Google Shape;125;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[insert visualization of epipolar lines on the Argoverse image pair using the linear method]</a:t>
            </a:r>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endParaRPr dirty="0"/>
          </a:p>
        </p:txBody>
      </p:sp>
      <p:sp>
        <p:nvSpPr>
          <p:cNvPr id="126" name="Google Shape;126;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[insert visualization of epipolar lines on the Argoverse image pair using RANSAC]</a:t>
            </a:r>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endParaRPr dirty="0"/>
          </a:p>
        </p:txBody>
      </p:sp>
      <p:pic>
        <p:nvPicPr>
          <p:cNvPr id="6146" name="Picture 2">
            <a:extLst>
              <a:ext uri="{FF2B5EF4-FFF2-40B4-BE49-F238E27FC236}">
                <a16:creationId xmlns:a16="http://schemas.microsoft.com/office/drawing/2014/main" id="{918356CE-C570-4DE3-92B3-141238F0D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42" y="2132840"/>
            <a:ext cx="3999900" cy="12600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A56117C-A044-4911-97C9-A9325CA23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858" y="2060173"/>
            <a:ext cx="4438183" cy="1398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32" name="Google Shape;13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ts val="1400"/>
              <a:buNone/>
            </a:pPr>
            <a:r>
              <a:rPr lang="en" dirty="0"/>
              <a:t>[Describe the different performance of the two methods.]</a:t>
            </a:r>
            <a:endParaRPr dirty="0"/>
          </a:p>
          <a:p>
            <a:pPr marL="285750" lvl="0" indent="-285750" algn="l" rtl="0">
              <a:lnSpc>
                <a:spcPct val="115000"/>
              </a:lnSpc>
              <a:spcBef>
                <a:spcPts val="1200"/>
              </a:spcBef>
              <a:spcAft>
                <a:spcPts val="0"/>
              </a:spcAft>
              <a:buSzPts val="1400"/>
              <a:buFontTx/>
              <a:buChar char="-"/>
            </a:pPr>
            <a:r>
              <a:rPr lang="en-IN" dirty="0"/>
              <a:t>Using the linear method, we do not get distinct </a:t>
            </a:r>
            <a:r>
              <a:rPr lang="en-IN" dirty="0" err="1"/>
              <a:t>epipoles</a:t>
            </a:r>
            <a:r>
              <a:rPr lang="en-IN" dirty="0"/>
              <a:t> as in the case of RANSAC.</a:t>
            </a:r>
            <a:endParaRPr dirty="0"/>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0"/>
              </a:spcAft>
              <a:buSzPts val="1400"/>
              <a:buNone/>
            </a:pPr>
            <a:r>
              <a:rPr lang="en" dirty="0"/>
              <a:t>[Why do these differences appear?]</a:t>
            </a:r>
            <a:endParaRPr dirty="0"/>
          </a:p>
          <a:p>
            <a:pPr marL="0" lvl="0" indent="0" algn="l" rtl="0">
              <a:lnSpc>
                <a:spcPct val="115000"/>
              </a:lnSpc>
              <a:spcBef>
                <a:spcPts val="1200"/>
              </a:spcBef>
              <a:spcAft>
                <a:spcPts val="1200"/>
              </a:spcAft>
              <a:buSzPts val="1400"/>
              <a:buNone/>
            </a:pPr>
            <a:r>
              <a:rPr lang="en-IN" dirty="0"/>
              <a:t>- This is because, when we sample points randomly, we might get degenerate points which lie on the same </a:t>
            </a:r>
            <a:r>
              <a:rPr lang="en-IN" dirty="0" err="1"/>
              <a:t>epipolar</a:t>
            </a:r>
            <a:r>
              <a:rPr lang="en-IN" dirty="0"/>
              <a:t> line, thus leading to a bad estimation of the </a:t>
            </a:r>
            <a:r>
              <a:rPr lang="en-IN" dirty="0" err="1"/>
              <a:t>homography</a:t>
            </a:r>
            <a:r>
              <a:rPr lang="en-IN" dirty="0"/>
              <a:t> matrix</a:t>
            </a:r>
            <a:endParaRPr dirty="0"/>
          </a:p>
        </p:txBody>
      </p:sp>
      <p:sp>
        <p:nvSpPr>
          <p:cNvPr id="133" name="Google Shape;13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[Which one should be more robust in real applications? Why?]</a:t>
            </a:r>
          </a:p>
          <a:p>
            <a:pPr marL="0" lvl="0" indent="0" algn="l" rtl="0">
              <a:lnSpc>
                <a:spcPct val="115000"/>
              </a:lnSpc>
              <a:spcBef>
                <a:spcPts val="0"/>
              </a:spcBef>
              <a:spcAft>
                <a:spcPts val="1200"/>
              </a:spcAft>
              <a:buSzPts val="1400"/>
              <a:buNone/>
            </a:pPr>
            <a:r>
              <a:rPr lang="en" dirty="0"/>
              <a:t>- RANSAC will be more robust in real applications because, so that we can sample points which provide the most information while generating the homography matrix.</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39" name="Google Shape;139;p13"/>
          <p:cNvSpPr/>
          <p:nvPr/>
        </p:nvSpPr>
        <p:spPr>
          <a:xfrm>
            <a:off x="311760" y="1152360"/>
            <a:ext cx="8519400" cy="354618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[How can we use our code from part 2 and part 3 to determine the “ego-motion” of a camera attached to a robot (i.e., motion of the robot)?]</a:t>
            </a:r>
          </a:p>
          <a:p>
            <a:pPr marL="285750" marR="0" lvl="0" indent="-285750" algn="l" rtl="0">
              <a:lnSpc>
                <a:spcPct val="115000"/>
              </a:lnSpc>
              <a:spcBef>
                <a:spcPts val="0"/>
              </a:spcBef>
              <a:spcAft>
                <a:spcPts val="0"/>
              </a:spcAft>
              <a:buClr>
                <a:srgbClr val="000000"/>
              </a:buClr>
              <a:buSzPts val="1400"/>
              <a:buFontTx/>
              <a:buChar char="-"/>
            </a:pPr>
            <a:r>
              <a:rPr lang="en" dirty="0">
                <a:solidFill>
                  <a:schemeClr val="dk2"/>
                </a:solidFill>
              </a:rPr>
              <a:t>Let us consider two images taken at two consecutive time stamps t0 and t1. Using these two images we can use the code from part 2 and part 3 to calculate the fundamental matrix.</a:t>
            </a:r>
          </a:p>
          <a:p>
            <a:pPr marL="285750" marR="0" lvl="0" indent="-285750" algn="l" rtl="0">
              <a:lnSpc>
                <a:spcPct val="115000"/>
              </a:lnSpc>
              <a:spcBef>
                <a:spcPts val="0"/>
              </a:spcBef>
              <a:spcAft>
                <a:spcPts val="0"/>
              </a:spcAft>
              <a:buClr>
                <a:srgbClr val="000000"/>
              </a:buClr>
              <a:buSzPts val="1400"/>
              <a:buFontTx/>
              <a:buChar char="-"/>
            </a:pPr>
            <a:r>
              <a:rPr lang="en" sz="1400" b="0" i="0" u="none" strike="noStrike" cap="none" dirty="0">
                <a:solidFill>
                  <a:schemeClr val="dk2"/>
                </a:solidFill>
                <a:latin typeface="Arial"/>
                <a:ea typeface="Arial"/>
                <a:cs typeface="Arial"/>
                <a:sym typeface="Arial"/>
              </a:rPr>
              <a:t>Given we </a:t>
            </a:r>
            <a:r>
              <a:rPr lang="en" dirty="0">
                <a:solidFill>
                  <a:schemeClr val="dk2"/>
                </a:solidFill>
              </a:rPr>
              <a:t>know the camera parameters, we can calculate the translation between the two image pairs which will give the motion of the camera.</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[In addition to the fundamental matrix, what additional camera information is required to recover the ego-motion?]</a:t>
            </a:r>
          </a:p>
          <a:p>
            <a:pPr marL="0" marR="0" lvl="0" indent="0" algn="l" rtl="0">
              <a:lnSpc>
                <a:spcPct val="115000"/>
              </a:lnSpc>
              <a:spcBef>
                <a:spcPts val="1200"/>
              </a:spcBef>
              <a:spcAft>
                <a:spcPts val="0"/>
              </a:spcAft>
              <a:buClr>
                <a:srgbClr val="000000"/>
              </a:buClr>
              <a:buSzPts val="1400"/>
              <a:buFont typeface="Arial"/>
              <a:buNone/>
            </a:pPr>
            <a:r>
              <a:rPr lang="en" dirty="0">
                <a:solidFill>
                  <a:schemeClr val="dk2"/>
                </a:solidFill>
              </a:rPr>
              <a:t>- We need the focal length, </a:t>
            </a:r>
            <a:r>
              <a:rPr lang="en">
                <a:solidFill>
                  <a:schemeClr val="dk2"/>
                </a:solidFill>
              </a:rPr>
              <a:t>and the offset between the pincipal point and camera plane origin</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45" name="Google Shape;145;p14"/>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[Attach a plot of the camera’s trajectory through time]</a:t>
            </a:r>
          </a:p>
          <a:p>
            <a:pPr marL="0" marR="0" lvl="0" indent="0" algn="l" rtl="0">
              <a:lnSpc>
                <a:spcPct val="115000"/>
              </a:lnSpc>
              <a:spcBef>
                <a:spcPts val="0"/>
              </a:spcBef>
              <a:spcAft>
                <a:spcPts val="0"/>
              </a:spcAft>
              <a:buClr>
                <a:srgbClr val="000000"/>
              </a:buClr>
              <a:buSzPts val="1400"/>
              <a:buFont typeface="Arial"/>
              <a:buNone/>
            </a:pPr>
            <a:endParaRPr lang="en" dirty="0">
              <a:solidFill>
                <a:schemeClr val="dk2"/>
              </a:solidFill>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p:txBody>
      </p:sp>
      <p:pic>
        <p:nvPicPr>
          <p:cNvPr id="7170" name="Picture 2">
            <a:extLst>
              <a:ext uri="{FF2B5EF4-FFF2-40B4-BE49-F238E27FC236}">
                <a16:creationId xmlns:a16="http://schemas.microsoft.com/office/drawing/2014/main" id="{D2DD23BE-384A-4177-9D48-A5C78F04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04" y="1590115"/>
            <a:ext cx="2499332" cy="2856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74d7d171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1" name="Google Shape;151;g1174d7d1715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[Please add a README style documentation here for your implementation of panorama stitching with: description of what you implemented, instructions on how to replicate the results in clear steps that can be followed by course staff. Failure to replicate results by following this documentation will result in point penalties on this question of the assignment.]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74d7d1715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7" name="Google Shape;157;g1174d7d1715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[Insert visualizations of your stitched panorama here along with the 2 images you used to stitch this panorama (</a:t>
            </a:r>
            <a:r>
              <a:rPr lang="en" b="1" dirty="0"/>
              <a:t>there should be 3 images in this slide</a:t>
            </a:r>
            <a:r>
              <a:rPr lang="en" dirty="0"/>
              <a:t>)].</a:t>
            </a:r>
            <a:endParaRPr dirty="0"/>
          </a:p>
        </p:txBody>
      </p:sp>
      <p:pic>
        <p:nvPicPr>
          <p:cNvPr id="3" name="Picture 2" descr="A picture containing sky, outdoor, sidewalk, walkway&#10;&#10;Description automatically generated">
            <a:extLst>
              <a:ext uri="{FF2B5EF4-FFF2-40B4-BE49-F238E27FC236}">
                <a16:creationId xmlns:a16="http://schemas.microsoft.com/office/drawing/2014/main" id="{16C43C7A-CB67-4093-97BA-0348342C282E}"/>
              </a:ext>
            </a:extLst>
          </p:cNvPr>
          <p:cNvPicPr>
            <a:picLocks noChangeAspect="1"/>
          </p:cNvPicPr>
          <p:nvPr/>
        </p:nvPicPr>
        <p:blipFill>
          <a:blip r:embed="rId3"/>
          <a:stretch>
            <a:fillRect/>
          </a:stretch>
        </p:blipFill>
        <p:spPr>
          <a:xfrm>
            <a:off x="489404" y="1955800"/>
            <a:ext cx="4365171" cy="29101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65" name="Google Shape;65;p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CCB image we provided here]</a:t>
            </a:r>
            <a:endParaRPr/>
          </a:p>
        </p:txBody>
      </p:sp>
      <p:sp>
        <p:nvSpPr>
          <p:cNvPr id="66" name="Google Shape;66;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CCB image here]</a:t>
            </a:r>
            <a:endParaRPr/>
          </a:p>
        </p:txBody>
      </p:sp>
      <p:pic>
        <p:nvPicPr>
          <p:cNvPr id="1028" name="Picture 4">
            <a:extLst>
              <a:ext uri="{FF2B5EF4-FFF2-40B4-BE49-F238E27FC236}">
                <a16:creationId xmlns:a16="http://schemas.microsoft.com/office/drawing/2014/main" id="{3F1C1A8F-FF2B-4EAB-BE62-D50B0F862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88" y="2078600"/>
            <a:ext cx="2880659" cy="27154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1C4BB93-9F36-4352-BA35-1F9D01117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00" y="1732263"/>
            <a:ext cx="3134235" cy="31342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2" name="Google Shape;72;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[insert visualization of projected 3D points and actual 2D points for the Argoverse image we provided here]</a:t>
            </a:r>
            <a:br>
              <a:rPr lang="en" dirty="0"/>
            </a:br>
            <a:endParaRPr dirty="0"/>
          </a:p>
        </p:txBody>
      </p:sp>
      <p:sp>
        <p:nvSpPr>
          <p:cNvPr id="73" name="Google Shape;73;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Argoverse image here]</a:t>
            </a:r>
            <a:endParaRPr/>
          </a:p>
        </p:txBody>
      </p:sp>
      <p:pic>
        <p:nvPicPr>
          <p:cNvPr id="2050" name="Picture 2">
            <a:extLst>
              <a:ext uri="{FF2B5EF4-FFF2-40B4-BE49-F238E27FC236}">
                <a16:creationId xmlns:a16="http://schemas.microsoft.com/office/drawing/2014/main" id="{C28A4E14-ECE4-47B1-9104-1D65B5091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52" y="2082565"/>
            <a:ext cx="3037262" cy="279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2CE4BA5-03EE-46C3-B023-C0298CE7A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286" y="1723747"/>
            <a:ext cx="3151468" cy="3151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9" name="Google Shape;7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400"/>
              <a:buNone/>
            </a:pPr>
            <a:r>
              <a:rPr lang="en" dirty="0"/>
              <a:t>[What two quantities does the camera matrix relate?]</a:t>
            </a:r>
          </a:p>
          <a:p>
            <a:pPr marL="0" lvl="0" indent="0" algn="l" rtl="0">
              <a:lnSpc>
                <a:spcPct val="115000"/>
              </a:lnSpc>
              <a:spcBef>
                <a:spcPts val="0"/>
              </a:spcBef>
              <a:spcAft>
                <a:spcPts val="0"/>
              </a:spcAft>
              <a:buSzPts val="1400"/>
              <a:buNone/>
            </a:pPr>
            <a:r>
              <a:rPr lang="en" dirty="0"/>
              <a:t>- It realtes the world co-ordinates to the camera pixel co-ordinates</a:t>
            </a:r>
            <a:endParaRPr dirty="0"/>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1200"/>
              </a:spcAft>
              <a:buSzPts val="1400"/>
              <a:buNone/>
            </a:pPr>
            <a:r>
              <a:rPr lang="en" dirty="0"/>
              <a:t>[What quantities can the camera matrix be decomposed into?]</a:t>
            </a:r>
          </a:p>
          <a:p>
            <a:pPr marL="285750" lvl="0" indent="-285750" algn="l" rtl="0">
              <a:lnSpc>
                <a:spcPct val="115000"/>
              </a:lnSpc>
              <a:spcBef>
                <a:spcPts val="1200"/>
              </a:spcBef>
              <a:spcAft>
                <a:spcPts val="1200"/>
              </a:spcAft>
              <a:buSzPts val="1400"/>
              <a:buFontTx/>
              <a:buChar char="-"/>
            </a:pPr>
            <a:r>
              <a:rPr lang="en" dirty="0"/>
              <a:t>It can be decomposed into the intrinsic matrix [K], and a concatenation of a Rotation matrix [R] and Translation matrix [t].</a:t>
            </a:r>
          </a:p>
          <a:p>
            <a:pPr marL="285750" lvl="0" indent="-285750" algn="l" rtl="0">
              <a:lnSpc>
                <a:spcPct val="115000"/>
              </a:lnSpc>
              <a:spcBef>
                <a:spcPts val="1200"/>
              </a:spcBef>
              <a:spcAft>
                <a:spcPts val="1200"/>
              </a:spcAft>
              <a:buSzPts val="1400"/>
              <a:buFontTx/>
              <a:buChar char="-"/>
            </a:pPr>
            <a:r>
              <a:rPr lang="en" dirty="0"/>
              <a:t>K[R t] </a:t>
            </a:r>
            <a:endParaRPr dirty="0"/>
          </a:p>
        </p:txBody>
      </p:sp>
      <p:sp>
        <p:nvSpPr>
          <p:cNvPr id="80" name="Google Shape;8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[List any 3 factors that affect the camera projection matrix.]</a:t>
            </a:r>
          </a:p>
          <a:p>
            <a:pPr marL="285750" lvl="0" indent="-285750" algn="l" rtl="0">
              <a:lnSpc>
                <a:spcPct val="115000"/>
              </a:lnSpc>
              <a:spcBef>
                <a:spcPts val="0"/>
              </a:spcBef>
              <a:spcAft>
                <a:spcPts val="1200"/>
              </a:spcAft>
              <a:buSzPts val="1400"/>
              <a:buFontTx/>
              <a:buChar char="-"/>
            </a:pPr>
            <a:r>
              <a:rPr lang="en" dirty="0"/>
              <a:t>The focal length of the camera</a:t>
            </a:r>
          </a:p>
          <a:p>
            <a:pPr marL="285750" lvl="0" indent="-285750" algn="l" rtl="0">
              <a:lnSpc>
                <a:spcPct val="115000"/>
              </a:lnSpc>
              <a:spcBef>
                <a:spcPts val="0"/>
              </a:spcBef>
              <a:spcAft>
                <a:spcPts val="1200"/>
              </a:spcAft>
              <a:buSzPts val="1400"/>
              <a:buFontTx/>
              <a:buChar char="-"/>
            </a:pPr>
            <a:r>
              <a:rPr lang="en" dirty="0"/>
              <a:t>The centre of the camera</a:t>
            </a:r>
          </a:p>
          <a:p>
            <a:pPr marL="285750" lvl="0" indent="-285750" algn="l" rtl="0">
              <a:lnSpc>
                <a:spcPct val="115000"/>
              </a:lnSpc>
              <a:spcBef>
                <a:spcPts val="0"/>
              </a:spcBef>
              <a:spcAft>
                <a:spcPts val="1200"/>
              </a:spcAft>
              <a:buSzPts val="1400"/>
              <a:buFontTx/>
              <a:buChar char="-"/>
            </a:pPr>
            <a:r>
              <a:rPr lang="en-IN" dirty="0"/>
              <a:t>D</a:t>
            </a:r>
            <a:r>
              <a:rPr lang="en" dirty="0"/>
              <a:t>istance between the camera origin and world origin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86" name="Google Shape;86;p5"/>
          <p:cNvSpPr txBox="1">
            <a:spLocks noGrp="1"/>
          </p:cNvSpPr>
          <p:nvPr>
            <p:ph type="body" idx="1"/>
          </p:nvPr>
        </p:nvSpPr>
        <p:spPr>
          <a:xfrm>
            <a:off x="311700" y="1104663"/>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[insert visualization of epipolar lines on the CCB image pair]</a:t>
            </a:r>
          </a:p>
          <a:p>
            <a:pPr marL="0" lvl="0" indent="0" algn="l" rtl="0">
              <a:lnSpc>
                <a:spcPct val="115000"/>
              </a:lnSpc>
              <a:spcBef>
                <a:spcPts val="0"/>
              </a:spcBef>
              <a:spcAft>
                <a:spcPts val="1200"/>
              </a:spcAft>
              <a:buSzPts val="1800"/>
              <a:buNone/>
            </a:pPr>
            <a:endParaRPr lang="en" dirty="0"/>
          </a:p>
          <a:p>
            <a:pPr marL="0" lvl="0" indent="0" algn="l" rtl="0">
              <a:lnSpc>
                <a:spcPct val="115000"/>
              </a:lnSpc>
              <a:spcBef>
                <a:spcPts val="0"/>
              </a:spcBef>
              <a:spcAft>
                <a:spcPts val="1200"/>
              </a:spcAft>
              <a:buSzPts val="1800"/>
              <a:buNone/>
            </a:pPr>
            <a:endParaRPr dirty="0"/>
          </a:p>
        </p:txBody>
      </p:sp>
      <p:pic>
        <p:nvPicPr>
          <p:cNvPr id="3074" name="Picture 2">
            <a:extLst>
              <a:ext uri="{FF2B5EF4-FFF2-40B4-BE49-F238E27FC236}">
                <a16:creationId xmlns:a16="http://schemas.microsoft.com/office/drawing/2014/main" id="{B7E13750-2988-48FA-A989-D057C2FC8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72" y="1801906"/>
            <a:ext cx="7267575"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2" name="Google Shape;9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[Why is it that points in one image are projected by the fundamental matrix onto epipolar lines in the other image?]</a:t>
            </a:r>
          </a:p>
          <a:p>
            <a:pPr marL="285750" lvl="0" indent="-285750" algn="l" rtl="0">
              <a:lnSpc>
                <a:spcPct val="115000"/>
              </a:lnSpc>
              <a:spcBef>
                <a:spcPts val="0"/>
              </a:spcBef>
              <a:spcAft>
                <a:spcPts val="1200"/>
              </a:spcAft>
              <a:buSzPts val="1400"/>
              <a:buFontTx/>
              <a:buChar char="-"/>
            </a:pPr>
            <a:r>
              <a:rPr lang="en" dirty="0"/>
              <a:t>A point which is projected onto image A is a result of a ray. The point may have been on any point on the ray.</a:t>
            </a:r>
          </a:p>
          <a:p>
            <a:pPr marL="285750" lvl="0" indent="-285750" algn="l" rtl="0">
              <a:lnSpc>
                <a:spcPct val="115000"/>
              </a:lnSpc>
              <a:spcBef>
                <a:spcPts val="0"/>
              </a:spcBef>
              <a:spcAft>
                <a:spcPts val="1200"/>
              </a:spcAft>
              <a:buSzPts val="1400"/>
              <a:buFontTx/>
              <a:buChar char="-"/>
            </a:pPr>
            <a:r>
              <a:rPr lang="en" dirty="0"/>
              <a:t>Therefore, all these points on the ray are possible locations of the point as seen from the other image. </a:t>
            </a:r>
            <a:r>
              <a:rPr lang="en-IN" dirty="0"/>
              <a:t>T</a:t>
            </a:r>
            <a:r>
              <a:rPr lang="en" dirty="0"/>
              <a:t>hus, a point in image A is mpapped to a ray in other image, or an epipolar line in the other image.</a:t>
            </a:r>
            <a:endParaRPr dirty="0"/>
          </a:p>
        </p:txBody>
      </p:sp>
      <p:sp>
        <p:nvSpPr>
          <p:cNvPr id="93" name="Google Shape;9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Clr>
                <a:schemeClr val="dk1"/>
              </a:buClr>
              <a:buSzPts val="1100"/>
              <a:buFont typeface="Arial"/>
              <a:buNone/>
            </a:pPr>
            <a:r>
              <a:rPr lang="en" dirty="0"/>
              <a:t>[What happens to the epipoles and epipolar lines when you take two images where the camera centers are within the images? Why?]</a:t>
            </a:r>
          </a:p>
          <a:p>
            <a:pPr marL="285750" lvl="0" indent="-285750" algn="l" rtl="0">
              <a:lnSpc>
                <a:spcPct val="115000"/>
              </a:lnSpc>
              <a:spcBef>
                <a:spcPts val="0"/>
              </a:spcBef>
              <a:spcAft>
                <a:spcPts val="1200"/>
              </a:spcAft>
              <a:buClr>
                <a:schemeClr val="dk1"/>
              </a:buClr>
              <a:buSzPts val="1100"/>
              <a:buFontTx/>
              <a:buChar char="-"/>
            </a:pPr>
            <a:r>
              <a:rPr lang="en" dirty="0"/>
              <a:t>When the camera centres are in the images, we find distinct epipoles in each image.</a:t>
            </a:r>
          </a:p>
          <a:p>
            <a:pPr marL="285750" lvl="0" indent="-285750" algn="l" rtl="0">
              <a:lnSpc>
                <a:spcPct val="115000"/>
              </a:lnSpc>
              <a:spcBef>
                <a:spcPts val="0"/>
              </a:spcBef>
              <a:spcAft>
                <a:spcPts val="1200"/>
              </a:spcAft>
              <a:buClr>
                <a:schemeClr val="dk1"/>
              </a:buClr>
              <a:buSzPts val="1100"/>
              <a:buFontTx/>
              <a:buChar char="-"/>
            </a:pPr>
            <a:r>
              <a:rPr lang="en" dirty="0"/>
              <a:t>All the rays which make up the image1 pass through the camera centre1. Thus, all these rays which are projected onto image2 will coincide at a point, which is called the epipole. The epipolar lines will seem to originate from these epipoles.</a:t>
            </a:r>
          </a:p>
          <a:p>
            <a:pPr marL="285750" lvl="0" indent="-285750" algn="l" rtl="0">
              <a:lnSpc>
                <a:spcPct val="115000"/>
              </a:lnSpc>
              <a:spcBef>
                <a:spcPts val="0"/>
              </a:spcBef>
              <a:spcAft>
                <a:spcPts val="1200"/>
              </a:spcAft>
              <a:buClr>
                <a:schemeClr val="dk1"/>
              </a:buClr>
              <a:buSzPts val="1100"/>
              <a:buFontTx/>
              <a:buChar char="-"/>
            </a:pPr>
            <a:r>
              <a:rPr lang="en" dirty="0"/>
              <a:t>Same case is true while going from image2 to image1.</a:t>
            </a:r>
          </a:p>
          <a:p>
            <a:pPr marL="0" lvl="0" indent="0" algn="l" rtl="0">
              <a:lnSpc>
                <a:spcPct val="115000"/>
              </a:lnSpc>
              <a:spcBef>
                <a:spcPts val="0"/>
              </a:spcBef>
              <a:spcAft>
                <a:spcPts val="1200"/>
              </a:spcAft>
              <a:buClr>
                <a:schemeClr val="dk1"/>
              </a:buClr>
              <a:buSzPts val="1100"/>
              <a:buFont typeface="Arial"/>
              <a:buNone/>
            </a:pPr>
            <a:endParaRPr lang="en" dirty="0"/>
          </a:p>
          <a:p>
            <a:pPr marL="0" lvl="0" indent="0" algn="l" rtl="0">
              <a:lnSpc>
                <a:spcPct val="115000"/>
              </a:lnSpc>
              <a:spcBef>
                <a:spcPts val="0"/>
              </a:spcBef>
              <a:spcAft>
                <a:spcPts val="1200"/>
              </a:spcAft>
              <a:buClr>
                <a:schemeClr val="dk1"/>
              </a:buClr>
              <a:buSzPts val="1100"/>
              <a:buFont typeface="Arial"/>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9" name="Google Shape;99;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Clr>
                <a:schemeClr val="dk1"/>
              </a:buClr>
              <a:buSzPts val="1100"/>
              <a:buFont typeface="Arial"/>
              <a:buNone/>
            </a:pPr>
            <a:r>
              <a:rPr lang="en" dirty="0"/>
              <a:t>[What does it mean when your epipolar lines are all horizontal across the two images?]</a:t>
            </a:r>
            <a:endParaRPr dirty="0"/>
          </a:p>
          <a:p>
            <a:pPr marL="0" lvl="0" indent="0" algn="l" rtl="0">
              <a:lnSpc>
                <a:spcPct val="115000"/>
              </a:lnSpc>
              <a:spcBef>
                <a:spcPts val="1200"/>
              </a:spcBef>
              <a:spcAft>
                <a:spcPts val="0"/>
              </a:spcAft>
              <a:buClr>
                <a:schemeClr val="dk1"/>
              </a:buClr>
              <a:buSzPts val="1100"/>
              <a:buFont typeface="Arial"/>
              <a:buNone/>
            </a:pPr>
            <a:r>
              <a:rPr lang="en-IN" dirty="0"/>
              <a:t>- If they are all horizontal, then we can estimate the rotation one image plane to another. In this case, they will be parallel to each other.</a:t>
            </a: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Clr>
                <a:schemeClr val="dk1"/>
              </a:buClr>
              <a:buSzPts val="1100"/>
              <a:buFont typeface="Arial"/>
              <a:buNone/>
            </a:pPr>
            <a:r>
              <a:rPr lang="en" dirty="0"/>
              <a:t>[Why is the fundamental matrix defined up to a scale?</a:t>
            </a:r>
            <a:endParaRPr dirty="0"/>
          </a:p>
          <a:p>
            <a:pPr marL="285750" lvl="0" indent="-285750" algn="l" rtl="0">
              <a:lnSpc>
                <a:spcPct val="115000"/>
              </a:lnSpc>
              <a:spcBef>
                <a:spcPts val="1200"/>
              </a:spcBef>
              <a:spcAft>
                <a:spcPts val="1200"/>
              </a:spcAft>
              <a:buSzPts val="1400"/>
              <a:buFontTx/>
              <a:buChar char="-"/>
            </a:pPr>
            <a:r>
              <a:rPr lang="en-IN" dirty="0"/>
              <a:t>The fundamental matrix maps a 3d point to a 2d point. Thus, we do not have information about how far away the point was, and hence the scale of the complete image.</a:t>
            </a:r>
          </a:p>
          <a:p>
            <a:pPr marL="285750" lvl="0" indent="-285750" algn="l" rtl="0">
              <a:lnSpc>
                <a:spcPct val="115000"/>
              </a:lnSpc>
              <a:spcBef>
                <a:spcPts val="1200"/>
              </a:spcBef>
              <a:spcAft>
                <a:spcPts val="1200"/>
              </a:spcAft>
              <a:buSzPts val="1400"/>
              <a:buFontTx/>
              <a:buChar char="-"/>
            </a:pPr>
            <a:r>
              <a:rPr lang="en-IN" dirty="0"/>
              <a:t>Thus, due to this loss of information, the matrix is defined only </a:t>
            </a:r>
            <a:r>
              <a:rPr lang="en-IN" dirty="0" err="1"/>
              <a:t>upto</a:t>
            </a:r>
            <a:r>
              <a:rPr lang="en-IN" dirty="0"/>
              <a:t> a scale.</a:t>
            </a:r>
            <a:endParaRPr dirty="0"/>
          </a:p>
        </p:txBody>
      </p:sp>
      <p:sp>
        <p:nvSpPr>
          <p:cNvPr id="100" name="Google Shape;100;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[Why is the fundamental matrix rank 2?]</a:t>
            </a:r>
          </a:p>
          <a:p>
            <a:pPr marL="285750" lvl="0" indent="-285750" algn="l" rtl="0">
              <a:lnSpc>
                <a:spcPct val="115000"/>
              </a:lnSpc>
              <a:spcBef>
                <a:spcPts val="0"/>
              </a:spcBef>
              <a:spcAft>
                <a:spcPts val="1200"/>
              </a:spcAft>
              <a:buSzPts val="1400"/>
              <a:buFontTx/>
              <a:buChar char="-"/>
            </a:pPr>
            <a:r>
              <a:rPr lang="en" dirty="0"/>
              <a:t>The fundamental matrix is rank 2 because it is only defined upto a scale as explained previously.</a:t>
            </a:r>
          </a:p>
          <a:p>
            <a:pPr marL="285750" lvl="0" indent="-285750" algn="l" rtl="0">
              <a:lnSpc>
                <a:spcPct val="115000"/>
              </a:lnSpc>
              <a:spcBef>
                <a:spcPts val="0"/>
              </a:spcBef>
              <a:spcAft>
                <a:spcPts val="1200"/>
              </a:spcAft>
              <a:buSzPts val="1400"/>
              <a:buFontTx/>
              <a:buChar char="-"/>
            </a:pPr>
            <a:r>
              <a:rPr lang="en" dirty="0"/>
              <a:t>When using the fundamental matrix to convert from 3d to 2d or vice-versa, we lose a degree of freedom in the depth of the point.</a:t>
            </a:r>
          </a:p>
          <a:p>
            <a:pPr marL="285750" lvl="0" indent="-285750" algn="l" rtl="0">
              <a:lnSpc>
                <a:spcPct val="115000"/>
              </a:lnSpc>
              <a:spcBef>
                <a:spcPts val="0"/>
              </a:spcBef>
              <a:spcAft>
                <a:spcPts val="1200"/>
              </a:spcAft>
              <a:buSzPts val="1400"/>
              <a:buFontTx/>
              <a:buChar char="-"/>
            </a:pPr>
            <a:r>
              <a:rPr lang="en" dirty="0"/>
              <a:t>This causes the reduction in rank of the fundamental matrix.</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06" name="Google Shape;106;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[insert visualization of correspondences on Notre Dame after RANSAC]</a:t>
            </a:r>
          </a:p>
          <a:p>
            <a:pPr marL="0" lvl="0" indent="0" algn="l" rtl="0">
              <a:lnSpc>
                <a:spcPct val="115000"/>
              </a:lnSpc>
              <a:spcBef>
                <a:spcPts val="0"/>
              </a:spcBef>
              <a:spcAft>
                <a:spcPts val="1200"/>
              </a:spcAft>
              <a:buSzPts val="1800"/>
              <a:buNone/>
            </a:pPr>
            <a:endParaRPr lang="en" dirty="0"/>
          </a:p>
          <a:p>
            <a:pPr marL="0" lvl="0" indent="0" algn="l" rtl="0">
              <a:lnSpc>
                <a:spcPct val="115000"/>
              </a:lnSpc>
              <a:spcBef>
                <a:spcPts val="0"/>
              </a:spcBef>
              <a:spcAft>
                <a:spcPts val="1200"/>
              </a:spcAft>
              <a:buSzPts val="1800"/>
              <a:buNone/>
            </a:pPr>
            <a:endParaRPr dirty="0"/>
          </a:p>
        </p:txBody>
      </p:sp>
      <p:pic>
        <p:nvPicPr>
          <p:cNvPr id="4098" name="Picture 2">
            <a:extLst>
              <a:ext uri="{FF2B5EF4-FFF2-40B4-BE49-F238E27FC236}">
                <a16:creationId xmlns:a16="http://schemas.microsoft.com/office/drawing/2014/main" id="{2864DDA7-D857-4F59-AB70-FC6010059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11" y="1758203"/>
            <a:ext cx="3933825"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2" name="Google Shape;112;p9"/>
          <p:cNvSpPr txBox="1">
            <a:spLocks noGrp="1"/>
          </p:cNvSpPr>
          <p:nvPr>
            <p:ph type="body" idx="1"/>
          </p:nvPr>
        </p:nvSpPr>
        <p:spPr>
          <a:xfrm>
            <a:off x="311700" y="1152475"/>
            <a:ext cx="8620936" cy="3437922"/>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[insert visualization of epipolar lines on the Notre Dame image pair]</a:t>
            </a:r>
          </a:p>
          <a:p>
            <a:pPr marL="0" lvl="0" indent="0" algn="l" rtl="0">
              <a:lnSpc>
                <a:spcPct val="115000"/>
              </a:lnSpc>
              <a:spcBef>
                <a:spcPts val="0"/>
              </a:spcBef>
              <a:spcAft>
                <a:spcPts val="1200"/>
              </a:spcAft>
              <a:buSzPts val="1800"/>
              <a:buNone/>
            </a:pPr>
            <a:endParaRPr lang="en" dirty="0"/>
          </a:p>
          <a:p>
            <a:pPr marL="0" lvl="0" indent="0" algn="l" rtl="0">
              <a:lnSpc>
                <a:spcPct val="115000"/>
              </a:lnSpc>
              <a:spcBef>
                <a:spcPts val="0"/>
              </a:spcBef>
              <a:spcAft>
                <a:spcPts val="1200"/>
              </a:spcAft>
              <a:buSzPts val="1800"/>
              <a:buNone/>
            </a:pPr>
            <a:r>
              <a:rPr lang="en" dirty="0"/>
              <a:t> </a:t>
            </a:r>
            <a:endParaRPr dirty="0"/>
          </a:p>
        </p:txBody>
      </p:sp>
      <p:pic>
        <p:nvPicPr>
          <p:cNvPr id="5122" name="Picture 2">
            <a:extLst>
              <a:ext uri="{FF2B5EF4-FFF2-40B4-BE49-F238E27FC236}">
                <a16:creationId xmlns:a16="http://schemas.microsoft.com/office/drawing/2014/main" id="{80863E89-7CE3-4167-97D9-4B5CFE3D1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32" y="1618971"/>
            <a:ext cx="5346327" cy="3292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1162</Words>
  <Application>Microsoft Office PowerPoint</Application>
  <PresentationFormat>On-screen Show (16:9)</PresentationFormat>
  <Paragraphs>88</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lpstr>Part 6: Panorama Stitching</vt:lpstr>
      <vt:lpstr>Part 6: Panorama Stitching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Manan Patel</cp:lastModifiedBy>
  <cp:revision>14</cp:revision>
  <dcterms:modified xsi:type="dcterms:W3CDTF">2022-03-16T03:26:01Z</dcterms:modified>
</cp:coreProperties>
</file>