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8FB"/>
          </a:solidFill>
        </a:fill>
      </a:tcStyle>
    </a:wholeTbl>
    <a:band2H>
      <a:tcTxStyle/>
      <a:tcStyle>
        <a:tcBdr/>
        <a:fill>
          <a:solidFill>
            <a:srgbClr val="E8EDFD"/>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806" y="4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2" name="Shape 202"/>
          <p:cNvSpPr>
            <a:spLocks noGrp="1" noRot="1" noChangeAspect="1"/>
          </p:cNvSpPr>
          <p:nvPr>
            <p:ph type="sldImg"/>
          </p:nvPr>
        </p:nvSpPr>
        <p:spPr>
          <a:xfrm>
            <a:off x="1143000" y="685800"/>
            <a:ext cx="4572000" cy="3429000"/>
          </a:xfrm>
          <a:prstGeom prst="rect">
            <a:avLst/>
          </a:prstGeom>
        </p:spPr>
        <p:txBody>
          <a:bodyPr/>
          <a:lstStyle/>
          <a:p>
            <a:endParaRPr/>
          </a:p>
        </p:txBody>
      </p:sp>
      <p:sp>
        <p:nvSpPr>
          <p:cNvPr id="203" name="Shape 20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099191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311708" y="744573"/>
            <a:ext cx="8520601" cy="2052603"/>
          </a:xfrm>
          <a:prstGeom prst="rect">
            <a:avLst/>
          </a:prstGeom>
        </p:spPr>
        <p:txBody>
          <a:bodyPr anchor="b"/>
          <a:lstStyle>
            <a:lvl1pPr algn="ctr">
              <a:defRPr sz="5200"/>
            </a:lvl1pPr>
          </a:lstStyle>
          <a:p>
            <a:r>
              <a:t>Title Text</a:t>
            </a:r>
          </a:p>
        </p:txBody>
      </p:sp>
      <p:sp>
        <p:nvSpPr>
          <p:cNvPr id="12" name="Body Level One…"/>
          <p:cNvSpPr txBox="1">
            <a:spLocks noGrp="1"/>
          </p:cNvSpPr>
          <p:nvPr>
            <p:ph type="body" sz="quarter" idx="1"/>
          </p:nvPr>
        </p:nvSpPr>
        <p:spPr>
          <a:xfrm>
            <a:off x="311698" y="2834125"/>
            <a:ext cx="8520603" cy="792602"/>
          </a:xfrm>
          <a:prstGeom prst="rect">
            <a:avLst/>
          </a:prstGeom>
        </p:spPr>
        <p:txBody>
          <a:bodyPr/>
          <a:lstStyle>
            <a:lvl1pPr marL="228600" indent="-114300" algn="ctr">
              <a:lnSpc>
                <a:spcPct val="100000"/>
              </a:lnSpc>
              <a:buClrTx/>
              <a:buSzTx/>
              <a:buFontTx/>
              <a:buNone/>
              <a:defRPr sz="2800"/>
            </a:lvl1pPr>
            <a:lvl2pPr marL="228600" indent="114300" algn="ctr">
              <a:lnSpc>
                <a:spcPct val="100000"/>
              </a:lnSpc>
              <a:buClrTx/>
              <a:buSzTx/>
              <a:buFontTx/>
              <a:buNone/>
              <a:defRPr sz="2800"/>
            </a:lvl2pPr>
            <a:lvl3pPr marL="228600" indent="114300" algn="ctr">
              <a:lnSpc>
                <a:spcPct val="100000"/>
              </a:lnSpc>
              <a:buClrTx/>
              <a:buSzTx/>
              <a:buFontTx/>
              <a:buNone/>
              <a:defRPr sz="2800"/>
            </a:lvl3pPr>
            <a:lvl4pPr marL="228600" indent="114300" algn="ctr">
              <a:lnSpc>
                <a:spcPct val="100000"/>
              </a:lnSpc>
              <a:buClrTx/>
              <a:buSzTx/>
              <a:buFontTx/>
              <a:buNone/>
              <a:defRPr sz="2800"/>
            </a:lvl4pPr>
            <a:lvl5pPr marL="228600" indent="1143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xx%"/>
          <p:cNvSpPr txBox="1">
            <a:spLocks noGrp="1"/>
          </p:cNvSpPr>
          <p:nvPr>
            <p:ph type="title" hasCustomPrompt="1"/>
          </p:nvPr>
        </p:nvSpPr>
        <p:spPr>
          <a:xfrm>
            <a:off x="311698" y="1106125"/>
            <a:ext cx="8520603" cy="1963500"/>
          </a:xfrm>
          <a:prstGeom prst="rect">
            <a:avLst/>
          </a:prstGeom>
        </p:spPr>
        <p:txBody>
          <a:bodyPr anchor="b"/>
          <a:lstStyle>
            <a:lvl1pPr algn="ctr">
              <a:defRPr sz="12000"/>
            </a:lvl1pPr>
          </a:lstStyle>
          <a:p>
            <a:r>
              <a:t>xx%</a:t>
            </a:r>
          </a:p>
        </p:txBody>
      </p:sp>
      <p:sp>
        <p:nvSpPr>
          <p:cNvPr id="92" name="Body Level One…"/>
          <p:cNvSpPr txBox="1">
            <a:spLocks noGrp="1"/>
          </p:cNvSpPr>
          <p:nvPr>
            <p:ph type="body" sz="half" idx="1"/>
          </p:nvPr>
        </p:nvSpPr>
        <p:spPr>
          <a:xfrm>
            <a:off x="311698" y="3152225"/>
            <a:ext cx="8520603"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p:spTree>
      <p:nvGrpSpPr>
        <p:cNvPr id="1" name=""/>
        <p:cNvGrpSpPr/>
        <p:nvPr/>
      </p:nvGrpSpPr>
      <p:grpSpPr>
        <a:xfrm>
          <a:off x="0" y="0"/>
          <a:ext cx="0" cy="0"/>
          <a:chOff x="0" y="0"/>
          <a:chExt cx="0" cy="0"/>
        </a:xfrm>
      </p:grpSpPr>
      <p:sp>
        <p:nvSpPr>
          <p:cNvPr id="107" name="Title Text"/>
          <p:cNvSpPr txBox="1">
            <a:spLocks noGrp="1"/>
          </p:cNvSpPr>
          <p:nvPr>
            <p:ph type="title"/>
          </p:nvPr>
        </p:nvSpPr>
        <p:spPr>
          <a:xfrm>
            <a:off x="311708" y="744573"/>
            <a:ext cx="8520601" cy="2052603"/>
          </a:xfrm>
          <a:prstGeom prst="rect">
            <a:avLst/>
          </a:prstGeom>
        </p:spPr>
        <p:txBody>
          <a:bodyPr anchor="b"/>
          <a:lstStyle>
            <a:lvl1pPr algn="ctr">
              <a:defRPr sz="5200"/>
            </a:lvl1pPr>
          </a:lstStyle>
          <a:p>
            <a:r>
              <a:t>Title Text</a:t>
            </a:r>
          </a:p>
        </p:txBody>
      </p:sp>
      <p:sp>
        <p:nvSpPr>
          <p:cNvPr id="108" name="Body Level One…"/>
          <p:cNvSpPr txBox="1">
            <a:spLocks noGrp="1"/>
          </p:cNvSpPr>
          <p:nvPr>
            <p:ph type="body" sz="quarter" idx="1"/>
          </p:nvPr>
        </p:nvSpPr>
        <p:spPr>
          <a:xfrm>
            <a:off x="311698" y="2834125"/>
            <a:ext cx="8520603" cy="792602"/>
          </a:xfrm>
          <a:prstGeom prst="rect">
            <a:avLst/>
          </a:prstGeom>
        </p:spPr>
        <p:txBody>
          <a:bodyPr/>
          <a:lstStyle>
            <a:lvl1pPr marL="228600" indent="-114300" algn="ctr">
              <a:lnSpc>
                <a:spcPct val="100000"/>
              </a:lnSpc>
              <a:buClrTx/>
              <a:buSzTx/>
              <a:buFontTx/>
              <a:buNone/>
              <a:defRPr sz="2800"/>
            </a:lvl1pPr>
            <a:lvl2pPr marL="228600" indent="114300" algn="ctr">
              <a:lnSpc>
                <a:spcPct val="100000"/>
              </a:lnSpc>
              <a:buClrTx/>
              <a:buSzTx/>
              <a:buFontTx/>
              <a:buNone/>
              <a:defRPr sz="2800"/>
            </a:lvl2pPr>
            <a:lvl3pPr marL="228600" indent="114300" algn="ctr">
              <a:lnSpc>
                <a:spcPct val="100000"/>
              </a:lnSpc>
              <a:buClrTx/>
              <a:buSzTx/>
              <a:buFontTx/>
              <a:buNone/>
              <a:defRPr sz="2800"/>
            </a:lvl3pPr>
            <a:lvl4pPr marL="228600" indent="114300" algn="ctr">
              <a:lnSpc>
                <a:spcPct val="100000"/>
              </a:lnSpc>
              <a:buClrTx/>
              <a:buSzTx/>
              <a:buFontTx/>
              <a:buNone/>
              <a:defRPr sz="2800"/>
            </a:lvl4pPr>
            <a:lvl5pPr marL="228600" indent="1143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09" name="Slide Number"/>
          <p:cNvSpPr txBox="1">
            <a:spLocks noGrp="1"/>
          </p:cNvSpPr>
          <p:nvPr>
            <p:ph type="sldNum" sz="quarter" idx="2"/>
          </p:nvPr>
        </p:nvSpPr>
        <p:spPr>
          <a:prstGeom prst="rect">
            <a:avLst/>
          </a:prstGeom>
        </p:spPr>
        <p:txBody>
          <a:bodyPr>
            <a:spAutoFit/>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116" name="Title Text"/>
          <p:cNvSpPr txBox="1">
            <a:spLocks noGrp="1"/>
          </p:cNvSpPr>
          <p:nvPr>
            <p:ph type="title"/>
          </p:nvPr>
        </p:nvSpPr>
        <p:spPr>
          <a:prstGeom prst="rect">
            <a:avLst/>
          </a:prstGeom>
        </p:spPr>
        <p:txBody>
          <a:bodyPr/>
          <a:lstStyle/>
          <a:p>
            <a:r>
              <a:t>Title Text</a:t>
            </a:r>
          </a:p>
        </p:txBody>
      </p:sp>
      <p:sp>
        <p:nvSpPr>
          <p:cNvPr id="117" name="Body Level One…"/>
          <p:cNvSpPr txBox="1">
            <a:spLocks noGrp="1"/>
          </p:cNvSpPr>
          <p:nvPr>
            <p:ph type="body" sz="half" idx="1"/>
          </p:nvPr>
        </p:nvSpPr>
        <p:spPr>
          <a:xfrm>
            <a:off x="311698" y="1152475"/>
            <a:ext cx="3999903"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118" name="Google Shape;61;p15"/>
          <p:cNvSpPr txBox="1">
            <a:spLocks noGrp="1"/>
          </p:cNvSpPr>
          <p:nvPr>
            <p:ph type="body" sz="half" idx="21"/>
          </p:nvPr>
        </p:nvSpPr>
        <p:spPr>
          <a:xfrm>
            <a:off x="4832398" y="1152475"/>
            <a:ext cx="3999903" cy="3416400"/>
          </a:xfrm>
          <a:prstGeom prst="rect">
            <a:avLst/>
          </a:prstGeom>
        </p:spPr>
        <p:txBody>
          <a:bodyPr/>
          <a:lstStyle/>
          <a:p>
            <a:endParaRPr/>
          </a:p>
        </p:txBody>
      </p:sp>
      <p:sp>
        <p:nvSpPr>
          <p:cNvPr id="119" name="Slide Number"/>
          <p:cNvSpPr txBox="1">
            <a:spLocks noGrp="1"/>
          </p:cNvSpPr>
          <p:nvPr>
            <p:ph type="sldNum" sz="quarter" idx="2"/>
          </p:nvPr>
        </p:nvSpPr>
        <p:spPr>
          <a:prstGeom prst="rect">
            <a:avLst/>
          </a:prstGeom>
        </p:spPr>
        <p:txBody>
          <a:bodyPr>
            <a:spAutoFit/>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126" name="Title Text"/>
          <p:cNvSpPr txBox="1">
            <a:spLocks noGrp="1"/>
          </p:cNvSpPr>
          <p:nvPr>
            <p:ph type="title"/>
          </p:nvPr>
        </p:nvSpPr>
        <p:spPr>
          <a:prstGeom prst="rect">
            <a:avLst/>
          </a:prstGeom>
        </p:spPr>
        <p:txBody>
          <a:bodyPr/>
          <a:lstStyle/>
          <a:p>
            <a:r>
              <a:t>Title Text</a:t>
            </a:r>
          </a:p>
        </p:txBody>
      </p:sp>
      <p:sp>
        <p:nvSpPr>
          <p:cNvPr id="12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28" name="Slide Number"/>
          <p:cNvSpPr txBox="1">
            <a:spLocks noGrp="1"/>
          </p:cNvSpPr>
          <p:nvPr>
            <p:ph type="sldNum" sz="quarter" idx="2"/>
          </p:nvPr>
        </p:nvSpPr>
        <p:spPr>
          <a:prstGeom prst="rect">
            <a:avLst/>
          </a:prstGeom>
        </p:spPr>
        <p:txBody>
          <a:bodyPr>
            <a:spAutoFit/>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135" name="Title Text"/>
          <p:cNvSpPr txBox="1">
            <a:spLocks noGrp="1"/>
          </p:cNvSpPr>
          <p:nvPr>
            <p:ph type="title"/>
          </p:nvPr>
        </p:nvSpPr>
        <p:spPr>
          <a:xfrm>
            <a:off x="311698" y="2150848"/>
            <a:ext cx="8520603" cy="841802"/>
          </a:xfrm>
          <a:prstGeom prst="rect">
            <a:avLst/>
          </a:prstGeom>
        </p:spPr>
        <p:txBody>
          <a:bodyPr anchor="ctr"/>
          <a:lstStyle>
            <a:lvl1pPr algn="ctr">
              <a:defRPr sz="3600"/>
            </a:lvl1pPr>
          </a:lstStyle>
          <a:p>
            <a:r>
              <a:t>Title Text</a:t>
            </a:r>
          </a:p>
        </p:txBody>
      </p:sp>
      <p:sp>
        <p:nvSpPr>
          <p:cNvPr id="136" name="Slide Number"/>
          <p:cNvSpPr txBox="1">
            <a:spLocks noGrp="1"/>
          </p:cNvSpPr>
          <p:nvPr>
            <p:ph type="sldNum" sz="quarter" idx="2"/>
          </p:nvPr>
        </p:nvSpPr>
        <p:spPr>
          <a:prstGeom prst="rect">
            <a:avLst/>
          </a:prstGeom>
        </p:spPr>
        <p:txBody>
          <a:bodyPr>
            <a:spAutoFit/>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143" name="Title Text"/>
          <p:cNvSpPr txBox="1">
            <a:spLocks noGrp="1"/>
          </p:cNvSpPr>
          <p:nvPr>
            <p:ph type="title"/>
          </p:nvPr>
        </p:nvSpPr>
        <p:spPr>
          <a:prstGeom prst="rect">
            <a:avLst/>
          </a:prstGeom>
        </p:spPr>
        <p:txBody>
          <a:bodyPr/>
          <a:lstStyle/>
          <a:p>
            <a:r>
              <a:t>Title Text</a:t>
            </a:r>
          </a:p>
        </p:txBody>
      </p:sp>
      <p:sp>
        <p:nvSpPr>
          <p:cNvPr id="144" name="Slide Number"/>
          <p:cNvSpPr txBox="1">
            <a:spLocks noGrp="1"/>
          </p:cNvSpPr>
          <p:nvPr>
            <p:ph type="sldNum" sz="quarter" idx="2"/>
          </p:nvPr>
        </p:nvSpPr>
        <p:spPr>
          <a:prstGeom prst="rect">
            <a:avLst/>
          </a:prstGeom>
        </p:spPr>
        <p:txBody>
          <a:bodyPr>
            <a:spAutoFit/>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151" name="Title Text"/>
          <p:cNvSpPr txBox="1">
            <a:spLocks noGrp="1"/>
          </p:cNvSpPr>
          <p:nvPr>
            <p:ph type="title"/>
          </p:nvPr>
        </p:nvSpPr>
        <p:spPr>
          <a:xfrm>
            <a:off x="311698" y="555600"/>
            <a:ext cx="2808003" cy="755700"/>
          </a:xfrm>
          <a:prstGeom prst="rect">
            <a:avLst/>
          </a:prstGeom>
        </p:spPr>
        <p:txBody>
          <a:bodyPr anchor="b"/>
          <a:lstStyle>
            <a:lvl1pPr>
              <a:defRPr sz="2400"/>
            </a:lvl1pPr>
          </a:lstStyle>
          <a:p>
            <a:r>
              <a:t>Title Text</a:t>
            </a:r>
          </a:p>
        </p:txBody>
      </p:sp>
      <p:sp>
        <p:nvSpPr>
          <p:cNvPr id="152" name="Body Level One…"/>
          <p:cNvSpPr txBox="1">
            <a:spLocks noGrp="1"/>
          </p:cNvSpPr>
          <p:nvPr>
            <p:ph type="body" sz="quarter" idx="1"/>
          </p:nvPr>
        </p:nvSpPr>
        <p:spPr>
          <a:xfrm>
            <a:off x="311698" y="1389598"/>
            <a:ext cx="2808003" cy="3179403"/>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153" name="Slide Number"/>
          <p:cNvSpPr txBox="1">
            <a:spLocks noGrp="1"/>
          </p:cNvSpPr>
          <p:nvPr>
            <p:ph type="sldNum" sz="quarter" idx="2"/>
          </p:nvPr>
        </p:nvSpPr>
        <p:spPr>
          <a:prstGeom prst="rect">
            <a:avLst/>
          </a:prstGeom>
        </p:spPr>
        <p:txBody>
          <a:bodyPr>
            <a:spAutoFit/>
          </a:body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160" name="Title Text"/>
          <p:cNvSpPr txBox="1">
            <a:spLocks noGrp="1"/>
          </p:cNvSpPr>
          <p:nvPr>
            <p:ph type="title"/>
          </p:nvPr>
        </p:nvSpPr>
        <p:spPr>
          <a:xfrm>
            <a:off x="490250" y="450148"/>
            <a:ext cx="6367801" cy="4090803"/>
          </a:xfrm>
          <a:prstGeom prst="rect">
            <a:avLst/>
          </a:prstGeom>
        </p:spPr>
        <p:txBody>
          <a:bodyPr anchor="ctr"/>
          <a:lstStyle>
            <a:lvl1pPr>
              <a:defRPr sz="4800"/>
            </a:lvl1pPr>
          </a:lstStyle>
          <a:p>
            <a:r>
              <a:t>Title Text</a:t>
            </a:r>
          </a:p>
        </p:txBody>
      </p:sp>
      <p:sp>
        <p:nvSpPr>
          <p:cNvPr id="161" name="Slide Number"/>
          <p:cNvSpPr txBox="1">
            <a:spLocks noGrp="1"/>
          </p:cNvSpPr>
          <p:nvPr>
            <p:ph type="sldNum" sz="quarter" idx="2"/>
          </p:nvPr>
        </p:nvSpPr>
        <p:spPr>
          <a:prstGeom prst="rect">
            <a:avLst/>
          </a:prstGeom>
        </p:spPr>
        <p:txBody>
          <a:bodyPr>
            <a:spAutoFit/>
          </a:body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168" name="Google Shape;81;p21"/>
          <p:cNvSpPr/>
          <p:nvPr/>
        </p:nvSpPr>
        <p:spPr>
          <a:xfrm>
            <a:off x="4572000" y="-126"/>
            <a:ext cx="4572000" cy="5143503"/>
          </a:xfrm>
          <a:prstGeom prst="rect">
            <a:avLst/>
          </a:prstGeom>
          <a:solidFill>
            <a:srgbClr val="EEEEEE"/>
          </a:solidFill>
          <a:ln w="12700">
            <a:miter lim="400000"/>
          </a:ln>
        </p:spPr>
        <p:txBody>
          <a:bodyPr lIns="0" tIns="0" rIns="0" bIns="0" anchor="ctr"/>
          <a:lstStyle/>
          <a:p>
            <a:pPr>
              <a:defRPr>
                <a:latin typeface="+mn-lt"/>
                <a:ea typeface="+mn-ea"/>
                <a:cs typeface="+mn-cs"/>
                <a:sym typeface="Arial"/>
              </a:defRPr>
            </a:pPr>
            <a:endParaRPr/>
          </a:p>
        </p:txBody>
      </p:sp>
      <p:sp>
        <p:nvSpPr>
          <p:cNvPr id="169" name="Title Text"/>
          <p:cNvSpPr txBox="1">
            <a:spLocks noGrp="1"/>
          </p:cNvSpPr>
          <p:nvPr>
            <p:ph type="title"/>
          </p:nvPr>
        </p:nvSpPr>
        <p:spPr>
          <a:xfrm>
            <a:off x="265500" y="1233175"/>
            <a:ext cx="4045200" cy="1482302"/>
          </a:xfrm>
          <a:prstGeom prst="rect">
            <a:avLst/>
          </a:prstGeom>
        </p:spPr>
        <p:txBody>
          <a:bodyPr anchor="b"/>
          <a:lstStyle>
            <a:lvl1pPr algn="ctr">
              <a:defRPr sz="4200"/>
            </a:lvl1pPr>
          </a:lstStyle>
          <a:p>
            <a:r>
              <a:t>Title Text</a:t>
            </a:r>
          </a:p>
        </p:txBody>
      </p:sp>
      <p:sp>
        <p:nvSpPr>
          <p:cNvPr id="170" name="Body Level One…"/>
          <p:cNvSpPr txBox="1">
            <a:spLocks noGrp="1"/>
          </p:cNvSpPr>
          <p:nvPr>
            <p:ph type="body" sz="quarter" idx="1"/>
          </p:nvPr>
        </p:nvSpPr>
        <p:spPr>
          <a:xfrm>
            <a:off x="265500" y="2803075"/>
            <a:ext cx="4045200" cy="1235101"/>
          </a:xfrm>
          <a:prstGeom prst="rect">
            <a:avLst/>
          </a:prstGeom>
        </p:spPr>
        <p:txBody>
          <a:bodyPr/>
          <a:lstStyle>
            <a:lvl1pPr marL="228600" indent="-114300" algn="ctr">
              <a:lnSpc>
                <a:spcPct val="100000"/>
              </a:lnSpc>
              <a:buClrTx/>
              <a:buSzTx/>
              <a:buFontTx/>
              <a:buNone/>
              <a:defRPr sz="2100"/>
            </a:lvl1pPr>
            <a:lvl2pPr marL="228600" indent="114300" algn="ctr">
              <a:lnSpc>
                <a:spcPct val="100000"/>
              </a:lnSpc>
              <a:buClrTx/>
              <a:buSzTx/>
              <a:buFontTx/>
              <a:buNone/>
              <a:defRPr sz="2100"/>
            </a:lvl2pPr>
            <a:lvl3pPr marL="228600" indent="114300" algn="ctr">
              <a:lnSpc>
                <a:spcPct val="100000"/>
              </a:lnSpc>
              <a:buClrTx/>
              <a:buSzTx/>
              <a:buFontTx/>
              <a:buNone/>
              <a:defRPr sz="2100"/>
            </a:lvl3pPr>
            <a:lvl4pPr marL="228600" indent="114300" algn="ctr">
              <a:lnSpc>
                <a:spcPct val="100000"/>
              </a:lnSpc>
              <a:buClrTx/>
              <a:buSzTx/>
              <a:buFontTx/>
              <a:buNone/>
              <a:defRPr sz="2100"/>
            </a:lvl4pPr>
            <a:lvl5pPr marL="228600" indent="1143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171" name="Google Shape;84;p21"/>
          <p:cNvSpPr txBox="1">
            <a:spLocks noGrp="1"/>
          </p:cNvSpPr>
          <p:nvPr>
            <p:ph type="body" sz="half" idx="21"/>
          </p:nvPr>
        </p:nvSpPr>
        <p:spPr>
          <a:xfrm>
            <a:off x="4939500" y="724074"/>
            <a:ext cx="3837000" cy="3695102"/>
          </a:xfrm>
          <a:prstGeom prst="rect">
            <a:avLst/>
          </a:prstGeom>
        </p:spPr>
        <p:txBody>
          <a:bodyPr anchor="ctr"/>
          <a:lstStyle/>
          <a:p>
            <a:endParaRPr/>
          </a:p>
        </p:txBody>
      </p:sp>
      <p:sp>
        <p:nvSpPr>
          <p:cNvPr id="172" name="Slide Number"/>
          <p:cNvSpPr txBox="1">
            <a:spLocks noGrp="1"/>
          </p:cNvSpPr>
          <p:nvPr>
            <p:ph type="sldNum" sz="quarter" idx="2"/>
          </p:nvPr>
        </p:nvSpPr>
        <p:spPr>
          <a:prstGeom prst="rect">
            <a:avLst/>
          </a:prstGeom>
        </p:spPr>
        <p:txBody>
          <a:bodyPr>
            <a:spAutoFit/>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txBox="1">
            <a:spLocks noGrp="1"/>
          </p:cNvSpPr>
          <p:nvPr>
            <p:ph type="title"/>
          </p:nvPr>
        </p:nvSpPr>
        <p:spPr>
          <a:xfrm>
            <a:off x="311698" y="2150848"/>
            <a:ext cx="8520603" cy="841802"/>
          </a:xfrm>
          <a:prstGeom prst="rect">
            <a:avLst/>
          </a:prstGeom>
        </p:spPr>
        <p:txBody>
          <a:bodyPr anchor="ctr"/>
          <a:lstStyle>
            <a:lvl1pPr algn="ctr">
              <a:defRPr sz="3600"/>
            </a:lvl1pPr>
          </a:lstStyle>
          <a:p>
            <a:r>
              <a:t>Title Text</a:t>
            </a:r>
          </a:p>
        </p:txBody>
      </p:sp>
      <p:sp>
        <p:nvSpPr>
          <p:cNvPr id="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179" name="Body Level One…"/>
          <p:cNvSpPr txBox="1">
            <a:spLocks noGrp="1"/>
          </p:cNvSpPr>
          <p:nvPr>
            <p:ph type="body" sz="quarter" idx="1"/>
          </p:nvPr>
        </p:nvSpPr>
        <p:spPr>
          <a:xfrm>
            <a:off x="311698" y="4230575"/>
            <a:ext cx="5998804" cy="605102"/>
          </a:xfrm>
          <a:prstGeom prst="rect">
            <a:avLst/>
          </a:prstGeom>
        </p:spPr>
        <p:txBody>
          <a:bodyPr anchor="ctr"/>
          <a:lstStyle>
            <a:lvl1pPr marL="0" indent="22860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180" name="Slide Number"/>
          <p:cNvSpPr txBox="1">
            <a:spLocks noGrp="1"/>
          </p:cNvSpPr>
          <p:nvPr>
            <p:ph type="sldNum" sz="quarter" idx="2"/>
          </p:nvPr>
        </p:nvSpPr>
        <p:spPr>
          <a:prstGeom prst="rect">
            <a:avLst/>
          </a:prstGeom>
        </p:spPr>
        <p:txBody>
          <a:bodyPr>
            <a:spAutoFit/>
          </a:body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187" name="xx%"/>
          <p:cNvSpPr txBox="1">
            <a:spLocks noGrp="1"/>
          </p:cNvSpPr>
          <p:nvPr>
            <p:ph type="title" hasCustomPrompt="1"/>
          </p:nvPr>
        </p:nvSpPr>
        <p:spPr>
          <a:xfrm>
            <a:off x="311698" y="1106125"/>
            <a:ext cx="8520603" cy="1963500"/>
          </a:xfrm>
          <a:prstGeom prst="rect">
            <a:avLst/>
          </a:prstGeom>
        </p:spPr>
        <p:txBody>
          <a:bodyPr anchor="b"/>
          <a:lstStyle>
            <a:lvl1pPr algn="ctr">
              <a:defRPr sz="12000"/>
            </a:lvl1pPr>
          </a:lstStyle>
          <a:p>
            <a:r>
              <a:t>xx%</a:t>
            </a:r>
          </a:p>
        </p:txBody>
      </p:sp>
      <p:sp>
        <p:nvSpPr>
          <p:cNvPr id="188" name="Body Level One…"/>
          <p:cNvSpPr txBox="1">
            <a:spLocks noGrp="1"/>
          </p:cNvSpPr>
          <p:nvPr>
            <p:ph type="body" sz="half" idx="1"/>
          </p:nvPr>
        </p:nvSpPr>
        <p:spPr>
          <a:xfrm>
            <a:off x="311698" y="3152225"/>
            <a:ext cx="8520603"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189" name="Slide Number"/>
          <p:cNvSpPr txBox="1">
            <a:spLocks noGrp="1"/>
          </p:cNvSpPr>
          <p:nvPr>
            <p:ph type="sldNum" sz="quarter" idx="2"/>
          </p:nvPr>
        </p:nvSpPr>
        <p:spPr>
          <a:prstGeom prst="rect">
            <a:avLst/>
          </a:prstGeom>
        </p:spPr>
        <p:txBody>
          <a:bodyPr>
            <a:spAutoFit/>
          </a:body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96" name="Slide Number"/>
          <p:cNvSpPr txBox="1">
            <a:spLocks noGrp="1"/>
          </p:cNvSpPr>
          <p:nvPr>
            <p:ph type="sldNum" sz="quarter" idx="2"/>
          </p:nvPr>
        </p:nvSpPr>
        <p:spPr>
          <a:prstGeom prst="rect">
            <a:avLst/>
          </a:prstGeom>
        </p:spPr>
        <p:txBody>
          <a:bodyPr>
            <a:spAutoFit/>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txBox="1">
            <a:spLocks noGrp="1"/>
          </p:cNvSpPr>
          <p:nvPr>
            <p:ph type="title"/>
          </p:nvPr>
        </p:nvSpPr>
        <p:spPr>
          <a:prstGeom prst="rect">
            <a:avLst/>
          </a:prstGeom>
        </p:spPr>
        <p:txBody>
          <a:bodyPr/>
          <a:lstStyle/>
          <a:p>
            <a:r>
              <a:t>Title Text</a:t>
            </a:r>
          </a:p>
        </p:txBody>
      </p:sp>
      <p:sp>
        <p:nvSpPr>
          <p:cNvPr id="29"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txBox="1">
            <a:spLocks noGrp="1"/>
          </p:cNvSpPr>
          <p:nvPr>
            <p:ph type="title"/>
          </p:nvPr>
        </p:nvSpPr>
        <p:spPr>
          <a:prstGeom prst="rect">
            <a:avLst/>
          </a:prstGeom>
        </p:spPr>
        <p:txBody>
          <a:bodyPr/>
          <a:lstStyle/>
          <a:p>
            <a:r>
              <a:t>Title Text</a:t>
            </a:r>
          </a:p>
        </p:txBody>
      </p:sp>
      <p:sp>
        <p:nvSpPr>
          <p:cNvPr id="38" name="Body Level One…"/>
          <p:cNvSpPr txBox="1">
            <a:spLocks noGrp="1"/>
          </p:cNvSpPr>
          <p:nvPr>
            <p:ph type="body" sz="half" idx="1"/>
          </p:nvPr>
        </p:nvSpPr>
        <p:spPr>
          <a:xfrm>
            <a:off x="311698" y="1152475"/>
            <a:ext cx="3999903"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Google Shape;23;p5"/>
          <p:cNvSpPr txBox="1">
            <a:spLocks noGrp="1"/>
          </p:cNvSpPr>
          <p:nvPr>
            <p:ph type="body" sz="half" idx="21"/>
          </p:nvPr>
        </p:nvSpPr>
        <p:spPr>
          <a:xfrm>
            <a:off x="4832398" y="1152475"/>
            <a:ext cx="3999903" cy="3416400"/>
          </a:xfrm>
          <a:prstGeom prst="rect">
            <a:avLst/>
          </a:prstGeom>
        </p:spPr>
        <p:txBody>
          <a:bodyPr/>
          <a:lstStyle/>
          <a:p>
            <a:endParaRP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txBox="1">
            <a:spLocks noGrp="1"/>
          </p:cNvSpPr>
          <p:nvPr>
            <p:ph type="title"/>
          </p:nvPr>
        </p:nvSpPr>
        <p:spPr>
          <a:prstGeom prst="rect">
            <a:avLst/>
          </a:prstGeom>
        </p:spPr>
        <p:txBody>
          <a:bodyPr/>
          <a:lstStyle/>
          <a:p>
            <a:r>
              <a:t>Title Text</a:t>
            </a:r>
          </a:p>
        </p:txBody>
      </p:sp>
      <p:sp>
        <p:nvSpPr>
          <p:cNvPr id="4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txBox="1">
            <a:spLocks noGrp="1"/>
          </p:cNvSpPr>
          <p:nvPr>
            <p:ph type="title"/>
          </p:nvPr>
        </p:nvSpPr>
        <p:spPr>
          <a:xfrm>
            <a:off x="311698" y="555600"/>
            <a:ext cx="2808003" cy="755700"/>
          </a:xfrm>
          <a:prstGeom prst="rect">
            <a:avLst/>
          </a:prstGeom>
        </p:spPr>
        <p:txBody>
          <a:bodyPr anchor="b"/>
          <a:lstStyle>
            <a:lvl1pPr>
              <a:defRPr sz="2400"/>
            </a:lvl1pPr>
          </a:lstStyle>
          <a:p>
            <a:r>
              <a:t>Title Text</a:t>
            </a:r>
          </a:p>
        </p:txBody>
      </p:sp>
      <p:sp>
        <p:nvSpPr>
          <p:cNvPr id="56" name="Body Level One…"/>
          <p:cNvSpPr txBox="1">
            <a:spLocks noGrp="1"/>
          </p:cNvSpPr>
          <p:nvPr>
            <p:ph type="body" sz="quarter" idx="1"/>
          </p:nvPr>
        </p:nvSpPr>
        <p:spPr>
          <a:xfrm>
            <a:off x="311698" y="1389598"/>
            <a:ext cx="2808003" cy="3179403"/>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txBox="1">
            <a:spLocks noGrp="1"/>
          </p:cNvSpPr>
          <p:nvPr>
            <p:ph type="title"/>
          </p:nvPr>
        </p:nvSpPr>
        <p:spPr>
          <a:xfrm>
            <a:off x="490250" y="450148"/>
            <a:ext cx="6367801" cy="4090803"/>
          </a:xfrm>
          <a:prstGeom prst="rect">
            <a:avLst/>
          </a:prstGeom>
        </p:spPr>
        <p:txBody>
          <a:bodyPr anchor="ctr"/>
          <a:lstStyle>
            <a:lvl1pPr>
              <a:defRPr sz="4800"/>
            </a:lvl1pPr>
          </a:lstStyle>
          <a:p>
            <a:r>
              <a:t>Title Text</a:t>
            </a:r>
          </a:p>
        </p:txBody>
      </p:sp>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Google Shape;36;p9"/>
          <p:cNvSpPr/>
          <p:nvPr/>
        </p:nvSpPr>
        <p:spPr>
          <a:xfrm>
            <a:off x="4572000" y="-126"/>
            <a:ext cx="4572000" cy="5143503"/>
          </a:xfrm>
          <a:prstGeom prst="rect">
            <a:avLst/>
          </a:prstGeom>
          <a:solidFill>
            <a:srgbClr val="EEEEEE"/>
          </a:solidFill>
          <a:ln w="12700">
            <a:miter lim="400000"/>
          </a:ln>
        </p:spPr>
        <p:txBody>
          <a:bodyPr lIns="0" tIns="0" rIns="0" bIns="0" anchor="ctr"/>
          <a:lstStyle/>
          <a:p>
            <a:pPr>
              <a:defRPr>
                <a:latin typeface="+mn-lt"/>
                <a:ea typeface="+mn-ea"/>
                <a:cs typeface="+mn-cs"/>
                <a:sym typeface="Arial"/>
              </a:defRPr>
            </a:pPr>
            <a:endParaRPr/>
          </a:p>
        </p:txBody>
      </p:sp>
      <p:sp>
        <p:nvSpPr>
          <p:cNvPr id="73" name="Title Text"/>
          <p:cNvSpPr txBox="1">
            <a:spLocks noGrp="1"/>
          </p:cNvSpPr>
          <p:nvPr>
            <p:ph type="title"/>
          </p:nvPr>
        </p:nvSpPr>
        <p:spPr>
          <a:xfrm>
            <a:off x="265500" y="1233175"/>
            <a:ext cx="4045200" cy="1482302"/>
          </a:xfrm>
          <a:prstGeom prst="rect">
            <a:avLst/>
          </a:prstGeom>
        </p:spPr>
        <p:txBody>
          <a:bodyPr anchor="b"/>
          <a:lstStyle>
            <a:lvl1pPr algn="ctr">
              <a:defRPr sz="4200"/>
            </a:lvl1pPr>
          </a:lstStyle>
          <a:p>
            <a:r>
              <a:t>Title Text</a:t>
            </a:r>
          </a:p>
        </p:txBody>
      </p:sp>
      <p:sp>
        <p:nvSpPr>
          <p:cNvPr id="74" name="Body Level One…"/>
          <p:cNvSpPr txBox="1">
            <a:spLocks noGrp="1"/>
          </p:cNvSpPr>
          <p:nvPr>
            <p:ph type="body" sz="quarter" idx="1"/>
          </p:nvPr>
        </p:nvSpPr>
        <p:spPr>
          <a:xfrm>
            <a:off x="265500" y="2803075"/>
            <a:ext cx="4045200" cy="1235101"/>
          </a:xfrm>
          <a:prstGeom prst="rect">
            <a:avLst/>
          </a:prstGeom>
        </p:spPr>
        <p:txBody>
          <a:bodyPr/>
          <a:lstStyle>
            <a:lvl1pPr marL="228600" indent="-114300" algn="ctr">
              <a:lnSpc>
                <a:spcPct val="100000"/>
              </a:lnSpc>
              <a:buClrTx/>
              <a:buSzTx/>
              <a:buFontTx/>
              <a:buNone/>
              <a:defRPr sz="2100"/>
            </a:lvl1pPr>
            <a:lvl2pPr marL="228600" indent="114300" algn="ctr">
              <a:lnSpc>
                <a:spcPct val="100000"/>
              </a:lnSpc>
              <a:buClrTx/>
              <a:buSzTx/>
              <a:buFontTx/>
              <a:buNone/>
              <a:defRPr sz="2100"/>
            </a:lvl2pPr>
            <a:lvl3pPr marL="228600" indent="114300" algn="ctr">
              <a:lnSpc>
                <a:spcPct val="100000"/>
              </a:lnSpc>
              <a:buClrTx/>
              <a:buSzTx/>
              <a:buFontTx/>
              <a:buNone/>
              <a:defRPr sz="2100"/>
            </a:lvl3pPr>
            <a:lvl4pPr marL="228600" indent="114300" algn="ctr">
              <a:lnSpc>
                <a:spcPct val="100000"/>
              </a:lnSpc>
              <a:buClrTx/>
              <a:buSzTx/>
              <a:buFontTx/>
              <a:buNone/>
              <a:defRPr sz="2100"/>
            </a:lvl4pPr>
            <a:lvl5pPr marL="228600" indent="1143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Google Shape;39;p9"/>
          <p:cNvSpPr txBox="1">
            <a:spLocks noGrp="1"/>
          </p:cNvSpPr>
          <p:nvPr>
            <p:ph type="body" sz="half" idx="21"/>
          </p:nvPr>
        </p:nvSpPr>
        <p:spPr>
          <a:xfrm>
            <a:off x="4939500" y="724074"/>
            <a:ext cx="3837000" cy="3695102"/>
          </a:xfrm>
          <a:prstGeom prst="rect">
            <a:avLst/>
          </a:prstGeom>
        </p:spPr>
        <p:txBody>
          <a:bodyPr anchor="ctr"/>
          <a:lstStyle/>
          <a:p>
            <a:endParaRP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txBox="1">
            <a:spLocks noGrp="1"/>
          </p:cNvSpPr>
          <p:nvPr>
            <p:ph type="body" sz="quarter" idx="1"/>
          </p:nvPr>
        </p:nvSpPr>
        <p:spPr>
          <a:xfrm>
            <a:off x="311698" y="4230575"/>
            <a:ext cx="5998804" cy="605102"/>
          </a:xfrm>
          <a:prstGeom prst="rect">
            <a:avLst/>
          </a:prstGeom>
        </p:spPr>
        <p:txBody>
          <a:bodyPr anchor="ctr"/>
          <a:lstStyle>
            <a:lvl1pPr marL="0" indent="22860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311698" y="445025"/>
            <a:ext cx="8520603" cy="5727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3" tIns="91423" rIns="91423" bIns="91423">
            <a:normAutofit/>
          </a:bodyPr>
          <a:lstStyle/>
          <a:p>
            <a:r>
              <a:t>Title Text</a:t>
            </a:r>
          </a:p>
        </p:txBody>
      </p:sp>
      <p:sp>
        <p:nvSpPr>
          <p:cNvPr id="3" name="Body Level One…"/>
          <p:cNvSpPr txBox="1">
            <a:spLocks noGrp="1"/>
          </p:cNvSpPr>
          <p:nvPr>
            <p:ph type="body" idx="1"/>
          </p:nvPr>
        </p:nvSpPr>
        <p:spPr>
          <a:xfrm>
            <a:off x="311698" y="1152475"/>
            <a:ext cx="8520603" cy="3416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3" tIns="91423" rIns="91423" bIns="91423">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684348" y="4700820"/>
            <a:ext cx="336812" cy="318394"/>
          </a:xfrm>
          <a:prstGeom prst="rect">
            <a:avLst/>
          </a:prstGeom>
          <a:ln w="12700">
            <a:miter lim="400000"/>
          </a:ln>
        </p:spPr>
        <p:txBody>
          <a:bodyPr wrap="none" lIns="91423" tIns="91423" rIns="91423" bIns="91423" anchor="ctr">
            <a:normAutofit/>
          </a:bodyPr>
          <a:lstStyle>
            <a:lvl1pPr algn="r">
              <a:defRPr sz="1000">
                <a:solidFill>
                  <a:srgbClr val="585858"/>
                </a:solidFill>
                <a:latin typeface="+mn-lt"/>
                <a:ea typeface="+mn-ea"/>
                <a:cs typeface="+mn-cs"/>
                <a:sym typeface="Aria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rgbClr val="585858"/>
        </a:buClr>
        <a:buSzPts val="1800"/>
        <a:buFont typeface="Arial"/>
        <a:buChar char="●"/>
        <a:tabLst/>
        <a:defRPr sz="1800" b="0" i="0" u="none" strike="noStrike" cap="none" spc="0" baseline="0">
          <a:solidFill>
            <a:srgbClr val="585858"/>
          </a:solidFill>
          <a:uFillTx/>
          <a:latin typeface="+mn-lt"/>
          <a:ea typeface="+mn-ea"/>
          <a:cs typeface="+mn-cs"/>
          <a:sym typeface="Arial"/>
        </a:defRPr>
      </a:lvl1pPr>
      <a:lvl2pPr marL="1005114" marR="0" indent="-408213" algn="l" defTabSz="914400" rtl="0" latinLnBrk="0">
        <a:lnSpc>
          <a:spcPct val="115000"/>
        </a:lnSpc>
        <a:spcBef>
          <a:spcPts val="0"/>
        </a:spcBef>
        <a:spcAft>
          <a:spcPts val="0"/>
        </a:spcAft>
        <a:buClr>
          <a:srgbClr val="585858"/>
        </a:buClr>
        <a:buSzPts val="1800"/>
        <a:buFont typeface="Arial"/>
        <a:buChar char="○"/>
        <a:tabLst/>
        <a:defRPr sz="1800" b="0" i="0" u="none" strike="noStrike" cap="none" spc="0" baseline="0">
          <a:solidFill>
            <a:srgbClr val="585858"/>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rgbClr val="585858"/>
        </a:buClr>
        <a:buSzPts val="1800"/>
        <a:buFont typeface="Arial"/>
        <a:buChar char="■"/>
        <a:tabLst/>
        <a:defRPr sz="1800" b="0" i="0" u="none" strike="noStrike" cap="none" spc="0" baseline="0">
          <a:solidFill>
            <a:srgbClr val="585858"/>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rgbClr val="585858"/>
        </a:buClr>
        <a:buSzPts val="1800"/>
        <a:buFont typeface="Arial"/>
        <a:buChar char="●"/>
        <a:tabLst/>
        <a:defRPr sz="1800" b="0" i="0" u="none" strike="noStrike" cap="none" spc="0" baseline="0">
          <a:solidFill>
            <a:srgbClr val="585858"/>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rgbClr val="585858"/>
        </a:buClr>
        <a:buSzPts val="1800"/>
        <a:buFont typeface="Arial"/>
        <a:buChar char="○"/>
        <a:tabLst/>
        <a:defRPr sz="1800" b="0" i="0" u="none" strike="noStrike" cap="none" spc="0" baseline="0">
          <a:solidFill>
            <a:srgbClr val="585858"/>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rgbClr val="585858"/>
        </a:buClr>
        <a:buSzPts val="1800"/>
        <a:buFont typeface="Arial"/>
        <a:buChar char="■"/>
        <a:tabLst/>
        <a:defRPr sz="1800" b="0" i="0" u="none" strike="noStrike" cap="none" spc="0" baseline="0">
          <a:solidFill>
            <a:srgbClr val="585858"/>
          </a:solidFill>
          <a:uFillTx/>
          <a:latin typeface="+mn-lt"/>
          <a:ea typeface="+mn-ea"/>
          <a:cs typeface="+mn-cs"/>
          <a:sym typeface="Arial"/>
        </a:defRPr>
      </a:lvl6pPr>
      <a:lvl7pPr marL="3291113" marR="0" indent="-408214" algn="l" defTabSz="914400" rtl="0" latinLnBrk="0">
        <a:lnSpc>
          <a:spcPct val="115000"/>
        </a:lnSpc>
        <a:spcBef>
          <a:spcPts val="0"/>
        </a:spcBef>
        <a:spcAft>
          <a:spcPts val="0"/>
        </a:spcAft>
        <a:buClr>
          <a:srgbClr val="585858"/>
        </a:buClr>
        <a:buSzPts val="1800"/>
        <a:buFont typeface="Arial"/>
        <a:buChar char="●"/>
        <a:tabLst/>
        <a:defRPr sz="1800" b="0" i="0" u="none" strike="noStrike" cap="none" spc="0" baseline="0">
          <a:solidFill>
            <a:srgbClr val="585858"/>
          </a:solidFill>
          <a:uFillTx/>
          <a:latin typeface="+mn-lt"/>
          <a:ea typeface="+mn-ea"/>
          <a:cs typeface="+mn-cs"/>
          <a:sym typeface="Arial"/>
        </a:defRPr>
      </a:lvl7pPr>
      <a:lvl8pPr marL="3748313" marR="0" indent="-408213" algn="l" defTabSz="914400" rtl="0" latinLnBrk="0">
        <a:lnSpc>
          <a:spcPct val="115000"/>
        </a:lnSpc>
        <a:spcBef>
          <a:spcPts val="0"/>
        </a:spcBef>
        <a:spcAft>
          <a:spcPts val="0"/>
        </a:spcAft>
        <a:buClr>
          <a:srgbClr val="585858"/>
        </a:buClr>
        <a:buSzPts val="1800"/>
        <a:buFont typeface="Arial"/>
        <a:buChar char="○"/>
        <a:tabLst/>
        <a:defRPr sz="1800" b="0" i="0" u="none" strike="noStrike" cap="none" spc="0" baseline="0">
          <a:solidFill>
            <a:srgbClr val="585858"/>
          </a:solidFill>
          <a:uFillTx/>
          <a:latin typeface="+mn-lt"/>
          <a:ea typeface="+mn-ea"/>
          <a:cs typeface="+mn-cs"/>
          <a:sym typeface="Arial"/>
        </a:defRPr>
      </a:lvl8pPr>
      <a:lvl9pPr marL="4205513" marR="0" indent="-408213" algn="l" defTabSz="914400" rtl="0" latinLnBrk="0">
        <a:lnSpc>
          <a:spcPct val="115000"/>
        </a:lnSpc>
        <a:spcBef>
          <a:spcPts val="0"/>
        </a:spcBef>
        <a:spcAft>
          <a:spcPts val="0"/>
        </a:spcAft>
        <a:buClr>
          <a:srgbClr val="585858"/>
        </a:buClr>
        <a:buSzPts val="1800"/>
        <a:buFont typeface="Arial"/>
        <a:buChar char="■"/>
        <a:tabLst/>
        <a:defRPr sz="1800" b="0" i="0" u="none" strike="noStrike" cap="none" spc="0" baseline="0">
          <a:solidFill>
            <a:srgbClr val="585858"/>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Google Shape;99;p25"/>
          <p:cNvSpPr txBox="1">
            <a:spLocks noGrp="1"/>
          </p:cNvSpPr>
          <p:nvPr>
            <p:ph type="title"/>
          </p:nvPr>
        </p:nvSpPr>
        <p:spPr>
          <a:xfrm>
            <a:off x="311707" y="230475"/>
            <a:ext cx="8520602" cy="2052598"/>
          </a:xfrm>
          <a:prstGeom prst="rect">
            <a:avLst/>
          </a:prstGeom>
        </p:spPr>
        <p:txBody>
          <a:bodyPr/>
          <a:lstStyle/>
          <a:p>
            <a:r>
              <a:t>CS 4476/6476 Project 2</a:t>
            </a:r>
          </a:p>
        </p:txBody>
      </p:sp>
      <p:sp>
        <p:nvSpPr>
          <p:cNvPr id="206" name="Google Shape;100;p25"/>
          <p:cNvSpPr txBox="1">
            <a:spLocks noGrp="1"/>
          </p:cNvSpPr>
          <p:nvPr>
            <p:ph type="body" sz="half" idx="1"/>
          </p:nvPr>
        </p:nvSpPr>
        <p:spPr>
          <a:xfrm>
            <a:off x="311699" y="2320025"/>
            <a:ext cx="8520602" cy="1797302"/>
          </a:xfrm>
          <a:prstGeom prst="rect">
            <a:avLst/>
          </a:prstGeom>
        </p:spPr>
        <p:txBody>
          <a:bodyPr/>
          <a:lstStyle/>
          <a:p>
            <a:pPr marL="0" indent="0">
              <a:lnSpc>
                <a:spcPct val="90000"/>
              </a:lnSpc>
            </a:pPr>
            <a:r>
              <a:rPr dirty="0"/>
              <a:t>[</a:t>
            </a:r>
            <a:r>
              <a:rPr lang="en-IN" dirty="0"/>
              <a:t>Manan Patel</a:t>
            </a:r>
            <a:r>
              <a:rPr dirty="0"/>
              <a:t>]</a:t>
            </a:r>
          </a:p>
          <a:p>
            <a:pPr marL="0" indent="0">
              <a:lnSpc>
                <a:spcPct val="90000"/>
              </a:lnSpc>
            </a:pPr>
            <a:r>
              <a:rPr dirty="0"/>
              <a:t>[</a:t>
            </a:r>
            <a:r>
              <a:rPr lang="en-IN" dirty="0"/>
              <a:t>mpatel608@gatech.edu</a:t>
            </a:r>
            <a:r>
              <a:rPr dirty="0"/>
              <a:t>]</a:t>
            </a:r>
          </a:p>
          <a:p>
            <a:pPr marL="0" indent="0">
              <a:lnSpc>
                <a:spcPct val="90000"/>
              </a:lnSpc>
            </a:pPr>
            <a:r>
              <a:rPr dirty="0"/>
              <a:t>[</a:t>
            </a:r>
            <a:r>
              <a:rPr lang="en-IN" dirty="0"/>
              <a:t>mpatel608</a:t>
            </a:r>
            <a:r>
              <a:rPr dirty="0"/>
              <a:t>]</a:t>
            </a:r>
          </a:p>
          <a:p>
            <a:pPr marL="0" indent="0">
              <a:lnSpc>
                <a:spcPct val="90000"/>
              </a:lnSpc>
            </a:pPr>
            <a:r>
              <a:rPr dirty="0"/>
              <a:t>[</a:t>
            </a:r>
            <a:r>
              <a:rPr lang="en-IN" dirty="0"/>
              <a:t>903748003</a:t>
            </a:r>
            <a:r>
              <a:rPr dirty="0"/>
              <a:t>]</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Google Shape;159;p34"/>
          <p:cNvSpPr txBox="1">
            <a:spLocks noGrp="1"/>
          </p:cNvSpPr>
          <p:nvPr>
            <p:ph type="title"/>
          </p:nvPr>
        </p:nvSpPr>
        <p:spPr>
          <a:xfrm>
            <a:off x="311699" y="445025"/>
            <a:ext cx="8520602" cy="572702"/>
          </a:xfrm>
          <a:prstGeom prst="rect">
            <a:avLst/>
          </a:prstGeom>
        </p:spPr>
        <p:txBody>
          <a:bodyPr/>
          <a:lstStyle>
            <a:lvl1pPr defTabSz="877822">
              <a:defRPr sz="2300"/>
            </a:lvl1pPr>
          </a:lstStyle>
          <a:p>
            <a:r>
              <a:t>Part 3: Feature matching</a:t>
            </a:r>
          </a:p>
        </p:txBody>
      </p:sp>
      <p:sp>
        <p:nvSpPr>
          <p:cNvPr id="239" name="Google Shape;160;p34"/>
          <p:cNvSpPr txBox="1">
            <a:spLocks noGrp="1"/>
          </p:cNvSpPr>
          <p:nvPr>
            <p:ph type="body" sz="half" idx="1"/>
          </p:nvPr>
        </p:nvSpPr>
        <p:spPr>
          <a:xfrm>
            <a:off x="311699" y="1152475"/>
            <a:ext cx="3999902" cy="3416400"/>
          </a:xfrm>
          <a:prstGeom prst="rect">
            <a:avLst/>
          </a:prstGeom>
        </p:spPr>
        <p:txBody>
          <a:bodyPr/>
          <a:lstStyle/>
          <a:p>
            <a:pPr marL="0" indent="0">
              <a:buSzTx/>
              <a:buNone/>
            </a:pPr>
            <a:r>
              <a:rPr dirty="0"/>
              <a:t>[insert visualization of matches for Gaudi image pair from proj2.ipynb here]</a:t>
            </a:r>
          </a:p>
          <a:p>
            <a:pPr marL="0" indent="0">
              <a:buSzTx/>
              <a:buNone/>
            </a:pPr>
            <a:endParaRPr dirty="0"/>
          </a:p>
          <a:p>
            <a:pPr marL="0" indent="0">
              <a:buSzTx/>
              <a:buNone/>
            </a:pPr>
            <a:endParaRPr dirty="0"/>
          </a:p>
          <a:p>
            <a:pPr marL="0" indent="0">
              <a:buSzTx/>
              <a:buNone/>
            </a:pPr>
            <a:endParaRPr dirty="0"/>
          </a:p>
          <a:p>
            <a:pPr marL="0" indent="0">
              <a:buSzTx/>
              <a:buNone/>
            </a:pPr>
            <a:endParaRPr dirty="0"/>
          </a:p>
          <a:p>
            <a:pPr marL="0" indent="0">
              <a:buSzTx/>
              <a:buNone/>
            </a:pPr>
            <a:endParaRPr dirty="0"/>
          </a:p>
          <a:p>
            <a:pPr marL="0" indent="0">
              <a:buSzTx/>
              <a:buNone/>
            </a:pPr>
            <a:endParaRPr dirty="0"/>
          </a:p>
          <a:p>
            <a:pPr marL="0" indent="0">
              <a:buSzTx/>
              <a:buNone/>
            </a:pPr>
            <a:endParaRPr dirty="0"/>
          </a:p>
          <a:p>
            <a:pPr marL="0" indent="0">
              <a:buSzTx/>
              <a:buNone/>
            </a:pPr>
            <a:endParaRPr dirty="0"/>
          </a:p>
          <a:p>
            <a:pPr marL="0" indent="0">
              <a:buSzTx/>
              <a:buNone/>
            </a:pPr>
            <a:r>
              <a:rPr dirty="0"/>
              <a:t># matches: [</a:t>
            </a:r>
            <a:r>
              <a:rPr lang="en-IN" dirty="0"/>
              <a:t>12</a:t>
            </a:r>
            <a:r>
              <a:rPr dirty="0"/>
              <a:t>]</a:t>
            </a:r>
          </a:p>
          <a:p>
            <a:pPr marL="0" indent="0">
              <a:buSzTx/>
              <a:buNone/>
            </a:pPr>
            <a:r>
              <a:rPr dirty="0"/>
              <a:t>Accuracy: [</a:t>
            </a:r>
            <a:r>
              <a:rPr lang="en-IN" dirty="0"/>
              <a:t>0</a:t>
            </a:r>
            <a:r>
              <a:rPr dirty="0"/>
              <a:t>]</a:t>
            </a:r>
          </a:p>
        </p:txBody>
      </p:sp>
      <p:sp>
        <p:nvSpPr>
          <p:cNvPr id="240" name="Google Shape;161;p34"/>
          <p:cNvSpPr txBox="1">
            <a:spLocks noGrp="1"/>
          </p:cNvSpPr>
          <p:nvPr>
            <p:ph type="body" idx="21"/>
          </p:nvPr>
        </p:nvSpPr>
        <p:spPr>
          <a:xfrm>
            <a:off x="4180114" y="1152475"/>
            <a:ext cx="4652187" cy="34164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lnSpcReduction="10000"/>
          </a:bodyPr>
          <a:lstStyle/>
          <a:p>
            <a:pPr marL="0" indent="0">
              <a:buSzTx/>
              <a:buNone/>
              <a:defRPr sz="1400"/>
            </a:pPr>
            <a:r>
              <a:rPr dirty="0"/>
              <a:t>[Describe your implementation of feature matching here]</a:t>
            </a:r>
            <a:endParaRPr lang="en-IN" dirty="0"/>
          </a:p>
          <a:p>
            <a:pPr marL="0" indent="0">
              <a:buSzTx/>
              <a:buNone/>
              <a:defRPr sz="1400"/>
            </a:pPr>
            <a:endParaRPr lang="en-IN" dirty="0"/>
          </a:p>
          <a:p>
            <a:pPr marL="285750" indent="-285750">
              <a:buSzTx/>
              <a:buFontTx/>
              <a:buChar char="-"/>
              <a:defRPr sz="1400"/>
            </a:pPr>
            <a:r>
              <a:rPr lang="en-IN" dirty="0"/>
              <a:t>Get the image gradients in X and Y directions using SOBEL filter for each pixel</a:t>
            </a:r>
          </a:p>
          <a:p>
            <a:pPr marL="285750" indent="-285750">
              <a:buSzTx/>
              <a:buFontTx/>
              <a:buChar char="-"/>
              <a:defRPr sz="1400"/>
            </a:pPr>
            <a:r>
              <a:rPr lang="en-IN" dirty="0"/>
              <a:t>Calculate the second moments for each pixel</a:t>
            </a:r>
          </a:p>
          <a:p>
            <a:pPr marL="285750" indent="-285750">
              <a:buSzTx/>
              <a:buFontTx/>
              <a:buChar char="-"/>
              <a:defRPr sz="1400"/>
            </a:pPr>
            <a:r>
              <a:rPr lang="en-IN" dirty="0"/>
              <a:t>Calculate the k scores</a:t>
            </a:r>
          </a:p>
          <a:p>
            <a:pPr marL="285750" indent="-285750">
              <a:buSzTx/>
              <a:buFontTx/>
              <a:buChar char="-"/>
              <a:defRPr sz="1400"/>
            </a:pPr>
            <a:r>
              <a:rPr lang="en-IN" dirty="0"/>
              <a:t>Perform non-maximum suppression over a batch of 7x7 pixels throughout the image</a:t>
            </a:r>
          </a:p>
          <a:p>
            <a:pPr marL="285750" indent="-285750">
              <a:buSzTx/>
              <a:buFontTx/>
              <a:buChar char="-"/>
              <a:defRPr sz="1400"/>
            </a:pPr>
            <a:r>
              <a:rPr lang="en-IN" dirty="0"/>
              <a:t>Select the first k interest points based on the k scores</a:t>
            </a:r>
          </a:p>
          <a:p>
            <a:pPr marL="285750" indent="-285750">
              <a:buSzTx/>
              <a:buFontTx/>
              <a:buChar char="-"/>
              <a:defRPr sz="1400"/>
            </a:pPr>
            <a:r>
              <a:rPr lang="en-IN" dirty="0"/>
              <a:t>For the descriptor, take a 16x16 patch of pixel to be the dimensions used for comparison</a:t>
            </a:r>
          </a:p>
          <a:p>
            <a:pPr marL="285750" indent="-285750">
              <a:buSzTx/>
              <a:buFontTx/>
              <a:buChar char="-"/>
              <a:defRPr sz="1400"/>
            </a:pPr>
            <a:r>
              <a:rPr lang="en-IN" dirty="0"/>
              <a:t>Calculate Euclidean distance between interest points in images and select value based on NNDR ratio test</a:t>
            </a:r>
          </a:p>
        </p:txBody>
      </p:sp>
      <p:pic>
        <p:nvPicPr>
          <p:cNvPr id="5122" name="Picture 2">
            <a:extLst>
              <a:ext uri="{FF2B5EF4-FFF2-40B4-BE49-F238E27FC236}">
                <a16:creationId xmlns:a16="http://schemas.microsoft.com/office/drawing/2014/main" id="{5BFDA444-9975-44CF-BD13-B9CB07F83E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699" y="2052358"/>
            <a:ext cx="3121399" cy="142582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Google Shape;166;p35"/>
          <p:cNvSpPr txBox="1">
            <a:spLocks noGrp="1"/>
          </p:cNvSpPr>
          <p:nvPr>
            <p:ph type="title"/>
          </p:nvPr>
        </p:nvSpPr>
        <p:spPr>
          <a:xfrm>
            <a:off x="311699" y="445025"/>
            <a:ext cx="8520602" cy="572702"/>
          </a:xfrm>
          <a:prstGeom prst="rect">
            <a:avLst/>
          </a:prstGeom>
        </p:spPr>
        <p:txBody>
          <a:bodyPr/>
          <a:lstStyle>
            <a:lvl1pPr defTabSz="877822">
              <a:defRPr sz="2300"/>
            </a:lvl1pPr>
          </a:lstStyle>
          <a:p>
            <a:r>
              <a:t>Part 4: SIFT feature descriptor</a:t>
            </a:r>
          </a:p>
        </p:txBody>
      </p:sp>
      <p:sp>
        <p:nvSpPr>
          <p:cNvPr id="243" name="Google Shape;167;p35"/>
          <p:cNvSpPr txBox="1">
            <a:spLocks noGrp="1"/>
          </p:cNvSpPr>
          <p:nvPr>
            <p:ph type="body" sz="half" idx="1"/>
          </p:nvPr>
        </p:nvSpPr>
        <p:spPr>
          <a:xfrm>
            <a:off x="311699" y="1152475"/>
            <a:ext cx="3999902" cy="3416400"/>
          </a:xfrm>
          <a:prstGeom prst="rect">
            <a:avLst/>
          </a:prstGeom>
        </p:spPr>
        <p:txBody>
          <a:bodyPr/>
          <a:lstStyle>
            <a:lvl1pPr marL="0" indent="0">
              <a:buSzTx/>
              <a:buNone/>
            </a:lvl1pPr>
          </a:lstStyle>
          <a:p>
            <a:r>
              <a:rPr dirty="0"/>
              <a:t>[insert visualization of SIFT feature descriptor from proj2.ipynb here]</a:t>
            </a:r>
            <a:endParaRPr lang="en-IN" dirty="0"/>
          </a:p>
          <a:p>
            <a:endParaRPr lang="en-IN" dirty="0"/>
          </a:p>
          <a:p>
            <a:endParaRPr dirty="0"/>
          </a:p>
        </p:txBody>
      </p:sp>
      <p:sp>
        <p:nvSpPr>
          <p:cNvPr id="244" name="Google Shape;168;p35"/>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marL="0" indent="0">
              <a:buSzTx/>
              <a:buNone/>
              <a:defRPr sz="1400"/>
            </a:pPr>
            <a:r>
              <a:rPr dirty="0"/>
              <a:t>[insert visualization of matches (with green/red lines for correct/incorrect correspondences) for Notre Dame image pair from proj2.ipynb here]</a:t>
            </a:r>
          </a:p>
          <a:p>
            <a:pPr marL="0" indent="0">
              <a:buSzTx/>
              <a:buNone/>
              <a:defRPr sz="1400"/>
            </a:pPr>
            <a:endParaRPr dirty="0"/>
          </a:p>
          <a:p>
            <a:pPr marL="0" indent="0">
              <a:buSzTx/>
              <a:buNone/>
              <a:defRPr sz="1400"/>
            </a:pPr>
            <a:endParaRPr dirty="0"/>
          </a:p>
          <a:p>
            <a:pPr marL="0" indent="0">
              <a:buSzTx/>
              <a:buNone/>
              <a:defRPr sz="1400"/>
            </a:pPr>
            <a:endParaRPr dirty="0"/>
          </a:p>
          <a:p>
            <a:pPr marL="0" indent="0">
              <a:buSzTx/>
              <a:buNone/>
              <a:defRPr sz="1400"/>
            </a:pPr>
            <a:endParaRPr dirty="0"/>
          </a:p>
          <a:p>
            <a:pPr marL="0" indent="0">
              <a:buSzTx/>
              <a:buNone/>
              <a:defRPr sz="1400"/>
            </a:pPr>
            <a:endParaRPr dirty="0"/>
          </a:p>
          <a:p>
            <a:pPr marL="0" indent="0">
              <a:buSzTx/>
              <a:buNone/>
              <a:defRPr sz="1400"/>
            </a:pPr>
            <a:endParaRPr dirty="0"/>
          </a:p>
          <a:p>
            <a:pPr marL="0" indent="0">
              <a:buSzTx/>
              <a:buNone/>
              <a:defRPr sz="1400"/>
            </a:pPr>
            <a:endParaRPr dirty="0"/>
          </a:p>
          <a:p>
            <a:pPr marL="0" indent="0">
              <a:buSzTx/>
              <a:buNone/>
              <a:defRPr sz="1400"/>
            </a:pPr>
            <a:endParaRPr dirty="0"/>
          </a:p>
          <a:p>
            <a:pPr marL="0" indent="0">
              <a:buSzTx/>
              <a:buNone/>
              <a:defRPr sz="1400"/>
            </a:pPr>
            <a:r>
              <a:rPr dirty="0"/>
              <a:t># matches (out of 100): [</a:t>
            </a:r>
            <a:r>
              <a:rPr lang="en-IN" dirty="0"/>
              <a:t>197</a:t>
            </a:r>
            <a:r>
              <a:rPr dirty="0"/>
              <a:t>]</a:t>
            </a:r>
          </a:p>
          <a:p>
            <a:pPr marL="0" indent="0">
              <a:buSzTx/>
              <a:buNone/>
              <a:defRPr sz="1400"/>
            </a:pPr>
            <a:r>
              <a:rPr dirty="0"/>
              <a:t>Accuracy: [</a:t>
            </a:r>
            <a:r>
              <a:rPr lang="en-IN" dirty="0"/>
              <a:t>91.88</a:t>
            </a:r>
            <a:r>
              <a:rPr dirty="0"/>
              <a:t>]</a:t>
            </a:r>
          </a:p>
        </p:txBody>
      </p:sp>
      <p:pic>
        <p:nvPicPr>
          <p:cNvPr id="3" name="Picture 2" descr="A picture containing text, monitor, screen, display&#10;&#10;Description automatically generated">
            <a:extLst>
              <a:ext uri="{FF2B5EF4-FFF2-40B4-BE49-F238E27FC236}">
                <a16:creationId xmlns:a16="http://schemas.microsoft.com/office/drawing/2014/main" id="{CAAD9202-3CE3-42A6-A9CC-40AD2C78E9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635" y="1730122"/>
            <a:ext cx="2273016" cy="3200000"/>
          </a:xfrm>
          <a:prstGeom prst="rect">
            <a:avLst/>
          </a:prstGeom>
        </p:spPr>
      </p:pic>
      <p:pic>
        <p:nvPicPr>
          <p:cNvPr id="5" name="Picture 4" descr="A picture containing text, indoor, colorful, decorated&#10;&#10;Description automatically generated">
            <a:extLst>
              <a:ext uri="{FF2B5EF4-FFF2-40B4-BE49-F238E27FC236}">
                <a16:creationId xmlns:a16="http://schemas.microsoft.com/office/drawing/2014/main" id="{8416FF99-3689-4014-9BC0-90E573E0BB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4958" y="1893842"/>
            <a:ext cx="3034099" cy="2060897"/>
          </a:xfrm>
          <a:prstGeom prst="rect">
            <a:avLst/>
          </a:prstGeom>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Google Shape;173;p36"/>
          <p:cNvSpPr txBox="1">
            <a:spLocks noGrp="1"/>
          </p:cNvSpPr>
          <p:nvPr>
            <p:ph type="title"/>
          </p:nvPr>
        </p:nvSpPr>
        <p:spPr>
          <a:xfrm>
            <a:off x="311699" y="445025"/>
            <a:ext cx="8520602" cy="572702"/>
          </a:xfrm>
          <a:prstGeom prst="rect">
            <a:avLst/>
          </a:prstGeom>
        </p:spPr>
        <p:txBody>
          <a:bodyPr/>
          <a:lstStyle>
            <a:lvl1pPr defTabSz="877822">
              <a:defRPr sz="2300"/>
            </a:lvl1pPr>
          </a:lstStyle>
          <a:p>
            <a:r>
              <a:t>Part 4: SIFT feature descriptor</a:t>
            </a:r>
          </a:p>
        </p:txBody>
      </p:sp>
      <p:sp>
        <p:nvSpPr>
          <p:cNvPr id="247" name="Google Shape;174;p36"/>
          <p:cNvSpPr txBox="1">
            <a:spLocks noGrp="1"/>
          </p:cNvSpPr>
          <p:nvPr>
            <p:ph type="body" sz="half" idx="1"/>
          </p:nvPr>
        </p:nvSpPr>
        <p:spPr>
          <a:xfrm>
            <a:off x="311699" y="1152475"/>
            <a:ext cx="3999902" cy="3416400"/>
          </a:xfrm>
          <a:prstGeom prst="rect">
            <a:avLst/>
          </a:prstGeom>
        </p:spPr>
        <p:txBody>
          <a:bodyPr/>
          <a:lstStyle/>
          <a:p>
            <a:pPr marL="0" indent="0">
              <a:buSzTx/>
              <a:buNone/>
            </a:pPr>
            <a:r>
              <a:rPr dirty="0"/>
              <a:t>[insert visualization of matches for Mt. Rushmore image pair from proj2.ipynb here]</a:t>
            </a:r>
          </a:p>
          <a:p>
            <a:pPr marL="0" indent="0">
              <a:buSzTx/>
              <a:buNone/>
            </a:pPr>
            <a:endParaRPr dirty="0"/>
          </a:p>
          <a:p>
            <a:pPr marL="0" indent="0">
              <a:buSzTx/>
              <a:buNone/>
            </a:pPr>
            <a:endParaRPr dirty="0"/>
          </a:p>
          <a:p>
            <a:pPr marL="0" indent="0">
              <a:buSzTx/>
              <a:buNone/>
            </a:pPr>
            <a:endParaRPr dirty="0"/>
          </a:p>
          <a:p>
            <a:pPr marL="0" indent="0">
              <a:buSzTx/>
              <a:buNone/>
            </a:pPr>
            <a:endParaRPr dirty="0"/>
          </a:p>
          <a:p>
            <a:pPr marL="0" indent="0">
              <a:buSzTx/>
              <a:buNone/>
            </a:pPr>
            <a:endParaRPr dirty="0"/>
          </a:p>
          <a:p>
            <a:pPr marL="0" indent="0">
              <a:buSzTx/>
              <a:buNone/>
            </a:pPr>
            <a:endParaRPr dirty="0"/>
          </a:p>
          <a:p>
            <a:pPr marL="0" indent="0">
              <a:buSzTx/>
              <a:buNone/>
            </a:pPr>
            <a:endParaRPr dirty="0"/>
          </a:p>
          <a:p>
            <a:pPr marL="0" indent="0">
              <a:buSzTx/>
              <a:buNone/>
            </a:pPr>
            <a:endParaRPr dirty="0"/>
          </a:p>
          <a:p>
            <a:pPr marL="0" indent="0">
              <a:buSzTx/>
              <a:buNone/>
            </a:pPr>
            <a:endParaRPr dirty="0"/>
          </a:p>
          <a:p>
            <a:pPr marL="0" indent="0">
              <a:buSzTx/>
              <a:buNone/>
            </a:pPr>
            <a:r>
              <a:rPr dirty="0"/>
              <a:t># matches: [</a:t>
            </a:r>
            <a:r>
              <a:rPr lang="en-IN" dirty="0"/>
              <a:t>178</a:t>
            </a:r>
            <a:r>
              <a:rPr dirty="0"/>
              <a:t>]</a:t>
            </a:r>
          </a:p>
          <a:p>
            <a:pPr marL="0" indent="0">
              <a:buSzTx/>
              <a:buNone/>
            </a:pPr>
            <a:r>
              <a:rPr dirty="0"/>
              <a:t>Accuracy: [</a:t>
            </a:r>
            <a:r>
              <a:rPr lang="en-IN" dirty="0"/>
              <a:t>93.26]</a:t>
            </a:r>
            <a:endParaRPr dirty="0"/>
          </a:p>
        </p:txBody>
      </p:sp>
      <p:sp>
        <p:nvSpPr>
          <p:cNvPr id="248" name="Google Shape;175;p36"/>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marL="0" indent="0">
              <a:buSzTx/>
              <a:buNone/>
              <a:defRPr sz="1400"/>
            </a:pPr>
            <a:r>
              <a:rPr dirty="0"/>
              <a:t>[insert visualization of matches for </a:t>
            </a:r>
            <a:r>
              <a:rPr dirty="0" err="1"/>
              <a:t>Gaudiimage</a:t>
            </a:r>
            <a:r>
              <a:rPr dirty="0"/>
              <a:t> pair from proj2.ipynb here]</a:t>
            </a:r>
          </a:p>
          <a:p>
            <a:pPr marL="0" indent="0">
              <a:buSzTx/>
              <a:buNone/>
              <a:defRPr sz="1400"/>
            </a:pPr>
            <a:endParaRPr dirty="0"/>
          </a:p>
          <a:p>
            <a:pPr marL="0" indent="0">
              <a:buSzTx/>
              <a:buNone/>
              <a:defRPr sz="1400"/>
            </a:pPr>
            <a:endParaRPr dirty="0"/>
          </a:p>
          <a:p>
            <a:pPr marL="0" indent="0">
              <a:buSzTx/>
              <a:buNone/>
              <a:defRPr sz="1400"/>
            </a:pPr>
            <a:endParaRPr dirty="0"/>
          </a:p>
          <a:p>
            <a:pPr marL="0" indent="0">
              <a:buSzTx/>
              <a:buNone/>
              <a:defRPr sz="1400"/>
            </a:pPr>
            <a:endParaRPr dirty="0"/>
          </a:p>
          <a:p>
            <a:pPr marL="0" indent="0">
              <a:buSzTx/>
              <a:buNone/>
              <a:defRPr sz="1400"/>
            </a:pPr>
            <a:endParaRPr dirty="0"/>
          </a:p>
          <a:p>
            <a:pPr marL="0" indent="0">
              <a:buSzTx/>
              <a:buNone/>
              <a:defRPr sz="1400"/>
            </a:pPr>
            <a:endParaRPr dirty="0"/>
          </a:p>
          <a:p>
            <a:pPr marL="0" indent="0">
              <a:buSzTx/>
              <a:buNone/>
              <a:defRPr sz="1400"/>
            </a:pPr>
            <a:endParaRPr dirty="0"/>
          </a:p>
          <a:p>
            <a:pPr marL="0" indent="0">
              <a:buSzTx/>
              <a:buNone/>
              <a:defRPr sz="1400"/>
            </a:pPr>
            <a:endParaRPr dirty="0"/>
          </a:p>
          <a:p>
            <a:pPr marL="0" indent="0">
              <a:buSzTx/>
              <a:buNone/>
              <a:defRPr sz="1400"/>
            </a:pPr>
            <a:endParaRPr dirty="0"/>
          </a:p>
          <a:p>
            <a:pPr marL="0" indent="0">
              <a:buSzTx/>
              <a:buNone/>
              <a:defRPr sz="1400"/>
            </a:pPr>
            <a:r>
              <a:rPr dirty="0"/>
              <a:t># matches: [</a:t>
            </a:r>
            <a:r>
              <a:rPr lang="en-IN" dirty="0"/>
              <a:t>3</a:t>
            </a:r>
            <a:r>
              <a:rPr dirty="0"/>
              <a:t>]</a:t>
            </a:r>
          </a:p>
          <a:p>
            <a:pPr marL="0" indent="0">
              <a:buSzTx/>
              <a:buNone/>
              <a:defRPr sz="1400"/>
            </a:pPr>
            <a:r>
              <a:rPr dirty="0"/>
              <a:t>Accuracy: [</a:t>
            </a:r>
            <a:r>
              <a:rPr lang="en-IN" dirty="0"/>
              <a:t>0</a:t>
            </a:r>
            <a:r>
              <a:rPr dirty="0"/>
              <a:t>]</a:t>
            </a:r>
          </a:p>
        </p:txBody>
      </p:sp>
      <p:pic>
        <p:nvPicPr>
          <p:cNvPr id="3074" name="Picture 2">
            <a:extLst>
              <a:ext uri="{FF2B5EF4-FFF2-40B4-BE49-F238E27FC236}">
                <a16:creationId xmlns:a16="http://schemas.microsoft.com/office/drawing/2014/main" id="{B8BAE32D-25AA-43DF-A433-C7C7331F68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252" y="1988016"/>
            <a:ext cx="4116947" cy="174531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AEB20D3E-495C-433B-85AA-0FFA0D400A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6284" y="2114024"/>
            <a:ext cx="3332069" cy="149330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Google Shape;180;p37"/>
          <p:cNvSpPr txBox="1">
            <a:spLocks noGrp="1"/>
          </p:cNvSpPr>
          <p:nvPr>
            <p:ph type="title"/>
          </p:nvPr>
        </p:nvSpPr>
        <p:spPr>
          <a:xfrm>
            <a:off x="311699" y="445025"/>
            <a:ext cx="8520602" cy="572702"/>
          </a:xfrm>
          <a:prstGeom prst="rect">
            <a:avLst/>
          </a:prstGeom>
        </p:spPr>
        <p:txBody>
          <a:bodyPr/>
          <a:lstStyle>
            <a:lvl1pPr defTabSz="877822">
              <a:defRPr sz="2300"/>
            </a:lvl1pPr>
          </a:lstStyle>
          <a:p>
            <a:r>
              <a:t>Part 4: SIFT feature descriptor</a:t>
            </a:r>
          </a:p>
        </p:txBody>
      </p:sp>
      <p:sp>
        <p:nvSpPr>
          <p:cNvPr id="251" name="Google Shape;181;p37"/>
          <p:cNvSpPr txBox="1">
            <a:spLocks noGrp="1"/>
          </p:cNvSpPr>
          <p:nvPr>
            <p:ph type="body" sz="half" idx="1"/>
          </p:nvPr>
        </p:nvSpPr>
        <p:spPr>
          <a:xfrm>
            <a:off x="311699" y="1152475"/>
            <a:ext cx="3999902" cy="3416400"/>
          </a:xfrm>
          <a:prstGeom prst="rect">
            <a:avLst/>
          </a:prstGeom>
        </p:spPr>
        <p:txBody>
          <a:bodyPr/>
          <a:lstStyle/>
          <a:p>
            <a:pPr marL="0" indent="0">
              <a:buSzTx/>
              <a:buNone/>
            </a:pPr>
            <a:r>
              <a:rPr dirty="0"/>
              <a:t>[Describe your implementation of SIFT feature descriptors here]</a:t>
            </a:r>
            <a:endParaRPr lang="en-IN" dirty="0"/>
          </a:p>
          <a:p>
            <a:pPr marL="285750" indent="-285750">
              <a:buSzTx/>
              <a:buFontTx/>
              <a:buChar char="-"/>
            </a:pPr>
            <a:r>
              <a:rPr lang="en-IN" dirty="0"/>
              <a:t>First a feature width (16x16), bin size(4x4) and histogram size (8) is chosen</a:t>
            </a:r>
          </a:p>
          <a:p>
            <a:pPr marL="285750" indent="-285750">
              <a:buSzTx/>
              <a:buFontTx/>
              <a:buChar char="-"/>
            </a:pPr>
            <a:r>
              <a:rPr lang="en-IN" dirty="0"/>
              <a:t>For every interest point, calculate the orientation of derivative from </a:t>
            </a:r>
            <a:r>
              <a:rPr lang="en-IN" dirty="0" err="1"/>
              <a:t>Ix</a:t>
            </a:r>
            <a:r>
              <a:rPr lang="en-IN" dirty="0"/>
              <a:t> and </a:t>
            </a:r>
            <a:r>
              <a:rPr lang="en-IN" dirty="0" err="1"/>
              <a:t>Iy</a:t>
            </a:r>
            <a:r>
              <a:rPr lang="en-IN" dirty="0"/>
              <a:t> generated using SOBEL filter</a:t>
            </a:r>
          </a:p>
          <a:p>
            <a:pPr marL="285750" indent="-285750">
              <a:buSzTx/>
              <a:buFontTx/>
              <a:buChar char="-"/>
            </a:pPr>
            <a:r>
              <a:rPr lang="en-IN" dirty="0"/>
              <a:t>For every pixel in every bin, assign it to a cell in histogram based on the orientation and magnitude of </a:t>
            </a:r>
            <a:r>
              <a:rPr lang="en-IN" dirty="0" err="1"/>
              <a:t>Ix</a:t>
            </a:r>
            <a:r>
              <a:rPr lang="en-IN" dirty="0"/>
              <a:t> and </a:t>
            </a:r>
            <a:r>
              <a:rPr lang="en-IN" dirty="0" err="1"/>
              <a:t>Iy</a:t>
            </a:r>
            <a:r>
              <a:rPr lang="en-IN" dirty="0"/>
              <a:t> as weights</a:t>
            </a:r>
          </a:p>
          <a:p>
            <a:pPr marL="285750" indent="-285750">
              <a:buSzTx/>
              <a:buFontTx/>
              <a:buChar char="-"/>
            </a:pPr>
            <a:r>
              <a:rPr lang="en-IN" dirty="0"/>
              <a:t>Generate a 128 dimension feature vector describing the descriptor</a:t>
            </a:r>
            <a:endParaRPr dirty="0"/>
          </a:p>
        </p:txBody>
      </p:sp>
      <p:sp>
        <p:nvSpPr>
          <p:cNvPr id="252" name="Google Shape;182;p37"/>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marL="0" indent="0">
              <a:buSzTx/>
              <a:buNone/>
              <a:defRPr sz="1400"/>
            </a:lvl1pPr>
          </a:lstStyle>
          <a:p>
            <a:r>
              <a:rPr dirty="0"/>
              <a:t>[Why are SIFT features better descriptors than the normalized patches?]</a:t>
            </a:r>
            <a:endParaRPr lang="en-IN" dirty="0"/>
          </a:p>
          <a:p>
            <a:pPr marL="285750" indent="-285750">
              <a:buFontTx/>
              <a:buChar char="-"/>
            </a:pPr>
            <a:r>
              <a:rPr lang="en-IN" dirty="0"/>
              <a:t>Invariance to orientation: We take into account the direction of derivative while describing our feature vector.</a:t>
            </a:r>
          </a:p>
          <a:p>
            <a:pPr marL="285750" indent="-285750">
              <a:buFontTx/>
              <a:buChar char="-"/>
            </a:pPr>
            <a:r>
              <a:rPr lang="en-IN" dirty="0"/>
              <a:t>Invariance to displacement: Although not done in this project, we can weight each derivatives contribution to histograms in different bins as well to have a more robust implementation</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Google Shape;180;p37"/>
          <p:cNvSpPr txBox="1">
            <a:spLocks noGrp="1"/>
          </p:cNvSpPr>
          <p:nvPr>
            <p:ph type="title"/>
          </p:nvPr>
        </p:nvSpPr>
        <p:spPr>
          <a:xfrm>
            <a:off x="311699" y="445025"/>
            <a:ext cx="8520602" cy="572702"/>
          </a:xfrm>
          <a:prstGeom prst="rect">
            <a:avLst/>
          </a:prstGeom>
        </p:spPr>
        <p:txBody>
          <a:bodyPr/>
          <a:lstStyle>
            <a:lvl1pPr defTabSz="877822">
              <a:defRPr sz="2300"/>
            </a:lvl1pPr>
          </a:lstStyle>
          <a:p>
            <a:r>
              <a:t>Part 4: SIFT feature descriptor</a:t>
            </a:r>
          </a:p>
        </p:txBody>
      </p:sp>
      <p:sp>
        <p:nvSpPr>
          <p:cNvPr id="255" name="Google Shape;181;p37"/>
          <p:cNvSpPr txBox="1">
            <a:spLocks noGrp="1"/>
          </p:cNvSpPr>
          <p:nvPr>
            <p:ph type="body" idx="1"/>
          </p:nvPr>
        </p:nvSpPr>
        <p:spPr>
          <a:xfrm>
            <a:off x="311699" y="1152475"/>
            <a:ext cx="8520602" cy="3416400"/>
          </a:xfrm>
          <a:prstGeom prst="rect">
            <a:avLst/>
          </a:prstGeom>
        </p:spPr>
        <p:txBody>
          <a:bodyPr/>
          <a:lstStyle/>
          <a:p>
            <a:pPr marL="0" indent="0">
              <a:buSzTx/>
              <a:buNone/>
            </a:pPr>
            <a:r>
              <a:rPr dirty="0"/>
              <a:t>[Why does our SIFT implementation perform worse on the given Mt. Rushmore and Gaudi image pairs than the Notre Dame image pair.]</a:t>
            </a:r>
            <a:endParaRPr lang="en-IN" dirty="0"/>
          </a:p>
          <a:p>
            <a:pPr marL="0" indent="0">
              <a:buSzTx/>
              <a:buNone/>
            </a:pPr>
            <a:endParaRPr lang="en-IN" dirty="0"/>
          </a:p>
          <a:p>
            <a:pPr marL="0" indent="0">
              <a:buSzTx/>
              <a:buNone/>
            </a:pPr>
            <a:r>
              <a:rPr lang="en-IN" dirty="0"/>
              <a:t>- In my implementation, SIFT actually performed slightly better for Mt. Rushmore (93% accuracy) than Notre Dame (92% accuracy). This might have happened because the a and b images for Notre Dame are significantly cluttered and have varied number of external elements than in Mt. Rushmore, albeit Mt. Rushmore being more scaled up. One would expect Mt. Rushmore to perform worse since it is scaled up and our implementation did not consider weighting the contributions to all the bins. However, due to picture being more consistent than Notre Dame, it performed better.</a:t>
            </a:r>
          </a:p>
          <a:p>
            <a:pPr marL="0" indent="0">
              <a:buSzTx/>
              <a:buNone/>
            </a:pPr>
            <a:r>
              <a:rPr lang="en-IN" dirty="0"/>
              <a:t>- Gaudi image performed worse because the second image is scaled as well as displaced majorly. Also, there is a significant difference in lighting conditions between the two images which gives rise to low accuracy.</a:t>
            </a:r>
            <a:endParaRPr dirty="0"/>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Google Shape;180;p37"/>
          <p:cNvSpPr txBox="1">
            <a:spLocks noGrp="1"/>
          </p:cNvSpPr>
          <p:nvPr>
            <p:ph type="title"/>
          </p:nvPr>
        </p:nvSpPr>
        <p:spPr>
          <a:xfrm>
            <a:off x="311699" y="445025"/>
            <a:ext cx="8520602" cy="572702"/>
          </a:xfrm>
          <a:prstGeom prst="rect">
            <a:avLst/>
          </a:prstGeom>
        </p:spPr>
        <p:txBody>
          <a:bodyPr/>
          <a:lstStyle/>
          <a:p>
            <a:pPr defTabSz="877822">
              <a:defRPr sz="2300"/>
            </a:pPr>
            <a:r>
              <a:t>Part 5: SIFT Descriptor Exploration</a:t>
            </a:r>
          </a:p>
        </p:txBody>
      </p:sp>
      <p:sp>
        <p:nvSpPr>
          <p:cNvPr id="258" name="Google Shape;181;p37"/>
          <p:cNvSpPr txBox="1">
            <a:spLocks noGrp="1"/>
          </p:cNvSpPr>
          <p:nvPr>
            <p:ph type="body" idx="1"/>
          </p:nvPr>
        </p:nvSpPr>
        <p:spPr>
          <a:xfrm>
            <a:off x="311699" y="1090790"/>
            <a:ext cx="8393106" cy="3416400"/>
          </a:xfrm>
          <a:prstGeom prst="rect">
            <a:avLst/>
          </a:prstGeom>
        </p:spPr>
        <p:txBody>
          <a:bodyPr/>
          <a:lstStyle>
            <a:lvl1pPr marL="0" indent="0">
              <a:buSzTx/>
              <a:buNone/>
            </a:lvl1pPr>
          </a:lstStyle>
          <a:p>
            <a:r>
              <a:rPr dirty="0"/>
              <a:t>Describe the effects of changing window size around features. Did different values have better performance?</a:t>
            </a:r>
            <a:endParaRPr lang="en-IN" dirty="0"/>
          </a:p>
          <a:p>
            <a:endParaRPr lang="en-IN" dirty="0"/>
          </a:p>
          <a:p>
            <a:r>
              <a:rPr lang="en-IN" dirty="0"/>
              <a:t>Window size = 8, accuracy = 67.5%	- As can be seen, decreasing the </a:t>
            </a:r>
            <a:r>
              <a:rPr lang="en-IN" dirty="0" err="1"/>
              <a:t>feature_width</a:t>
            </a:r>
            <a:r>
              <a:rPr lang="en-IN" dirty="0"/>
              <a:t> by half, 				reduces the accuracy significantly.</a:t>
            </a:r>
          </a:p>
          <a:p>
            <a:r>
              <a:rPr lang="en-IN" dirty="0"/>
              <a:t>				- Thus, however, increasing the window size to 20 did not 				result in significant accuracy improvement.</a:t>
            </a:r>
          </a:p>
          <a:p>
            <a:r>
              <a:rPr lang="en-IN" dirty="0"/>
              <a:t>				- Thus, we can say that it levels off.</a:t>
            </a:r>
          </a:p>
          <a:p>
            <a:endParaRPr dirty="0"/>
          </a:p>
        </p:txBody>
      </p:sp>
      <p:pic>
        <p:nvPicPr>
          <p:cNvPr id="1026" name="Picture 2">
            <a:extLst>
              <a:ext uri="{FF2B5EF4-FFF2-40B4-BE49-F238E27FC236}">
                <a16:creationId xmlns:a16="http://schemas.microsoft.com/office/drawing/2014/main" id="{4C31484B-5B5C-4A36-8002-D54652BE6F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79953"/>
            <a:ext cx="3533775" cy="24003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Google Shape;181;p37"/>
          <p:cNvSpPr txBox="1"/>
          <p:nvPr/>
        </p:nvSpPr>
        <p:spPr>
          <a:xfrm>
            <a:off x="291046" y="1152475"/>
            <a:ext cx="8021056" cy="3416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3" tIns="91423" rIns="91423" bIns="91423">
            <a:normAutofit/>
          </a:bodyPr>
          <a:lstStyle>
            <a:lvl1pPr>
              <a:lnSpc>
                <a:spcPct val="115000"/>
              </a:lnSpc>
              <a:defRPr>
                <a:solidFill>
                  <a:srgbClr val="585858"/>
                </a:solidFill>
                <a:latin typeface="+mn-lt"/>
                <a:ea typeface="+mn-ea"/>
                <a:cs typeface="+mn-cs"/>
                <a:sym typeface="Arial"/>
              </a:defRPr>
            </a:lvl1pPr>
          </a:lstStyle>
          <a:p>
            <a:r>
              <a:rPr dirty="0"/>
              <a:t>Describe the effects of changing the number of local cells in a window around a feature? Did different values have better performance?</a:t>
            </a:r>
          </a:p>
        </p:txBody>
      </p:sp>
      <p:sp>
        <p:nvSpPr>
          <p:cNvPr id="261" name="Google Shape;180;p37"/>
          <p:cNvSpPr txBox="1">
            <a:spLocks noGrp="1"/>
          </p:cNvSpPr>
          <p:nvPr>
            <p:ph type="title"/>
          </p:nvPr>
        </p:nvSpPr>
        <p:spPr>
          <a:xfrm>
            <a:off x="311699" y="445025"/>
            <a:ext cx="8520602" cy="572702"/>
          </a:xfrm>
          <a:prstGeom prst="rect">
            <a:avLst/>
          </a:prstGeom>
        </p:spPr>
        <p:txBody>
          <a:bodyPr/>
          <a:lstStyle/>
          <a:p>
            <a:pPr defTabSz="877822">
              <a:defRPr sz="2300"/>
            </a:pPr>
            <a:r>
              <a:t>Part 5: SIFT Descriptor Exploration</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Google Shape;180;p37"/>
          <p:cNvSpPr txBox="1">
            <a:spLocks noGrp="1"/>
          </p:cNvSpPr>
          <p:nvPr>
            <p:ph type="title"/>
          </p:nvPr>
        </p:nvSpPr>
        <p:spPr>
          <a:xfrm>
            <a:off x="311699" y="445025"/>
            <a:ext cx="8520602" cy="572702"/>
          </a:xfrm>
          <a:prstGeom prst="rect">
            <a:avLst/>
          </a:prstGeom>
        </p:spPr>
        <p:txBody>
          <a:bodyPr/>
          <a:lstStyle/>
          <a:p>
            <a:pPr defTabSz="877822">
              <a:defRPr sz="2300"/>
            </a:pPr>
            <a:r>
              <a:t>Part 5: SIFT Descriptor Exploration</a:t>
            </a:r>
          </a:p>
        </p:txBody>
      </p:sp>
      <p:sp>
        <p:nvSpPr>
          <p:cNvPr id="264" name="Google Shape;181;p37"/>
          <p:cNvSpPr txBox="1">
            <a:spLocks noGrp="1"/>
          </p:cNvSpPr>
          <p:nvPr>
            <p:ph type="body" idx="1"/>
          </p:nvPr>
        </p:nvSpPr>
        <p:spPr>
          <a:xfrm>
            <a:off x="282669" y="1017727"/>
            <a:ext cx="8358497" cy="3416400"/>
          </a:xfrm>
          <a:prstGeom prst="rect">
            <a:avLst/>
          </a:prstGeom>
        </p:spPr>
        <p:txBody>
          <a:bodyPr/>
          <a:lstStyle>
            <a:lvl1pPr marL="0" indent="0">
              <a:buSzTx/>
              <a:buNone/>
            </a:lvl1pPr>
          </a:lstStyle>
          <a:p>
            <a:r>
              <a:rPr dirty="0"/>
              <a:t>Describe the effects of changing number of orientations (bins) per histogram. Did different values have better performance?</a:t>
            </a:r>
            <a:endParaRPr lang="en-IN" dirty="0"/>
          </a:p>
          <a:p>
            <a:endParaRPr lang="en-IN" dirty="0"/>
          </a:p>
          <a:p>
            <a:r>
              <a:rPr lang="en-IN" dirty="0"/>
              <a:t>Bins = 4, accuracy = 85%       Bins = 16, accuracy = 94%		- Thus it is evident that increasing</a:t>
            </a:r>
          </a:p>
          <a:p>
            <a:r>
              <a:rPr lang="en-IN" dirty="0"/>
              <a:t>						the bin size significantly increases</a:t>
            </a:r>
          </a:p>
          <a:p>
            <a:r>
              <a:rPr lang="en-IN" dirty="0"/>
              <a:t>						the accuracy	</a:t>
            </a:r>
          </a:p>
          <a:p>
            <a:endParaRPr dirty="0"/>
          </a:p>
        </p:txBody>
      </p:sp>
      <p:pic>
        <p:nvPicPr>
          <p:cNvPr id="2050" name="Picture 2">
            <a:extLst>
              <a:ext uri="{FF2B5EF4-FFF2-40B4-BE49-F238E27FC236}">
                <a16:creationId xmlns:a16="http://schemas.microsoft.com/office/drawing/2014/main" id="{50EFB64B-93C3-4B0C-98C4-805A133D9A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38765"/>
            <a:ext cx="2495637" cy="16951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14577EF4-C717-4009-A02D-7B3A3E9E2C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5637" y="2122338"/>
            <a:ext cx="2372599" cy="16115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Title 1"/>
          <p:cNvSpPr txBox="1">
            <a:spLocks noGrp="1"/>
          </p:cNvSpPr>
          <p:nvPr>
            <p:ph type="title"/>
          </p:nvPr>
        </p:nvSpPr>
        <p:spPr>
          <a:xfrm>
            <a:off x="311699" y="445025"/>
            <a:ext cx="8520602" cy="572702"/>
          </a:xfrm>
          <a:prstGeom prst="rect">
            <a:avLst/>
          </a:prstGeom>
        </p:spPr>
        <p:txBody>
          <a:bodyPr/>
          <a:lstStyle>
            <a:lvl1pPr>
              <a:defRPr sz="2500"/>
            </a:lvl1pPr>
          </a:lstStyle>
          <a:p>
            <a:r>
              <a:t>Part 5: SIFT Descriptor Exploration</a:t>
            </a:r>
          </a:p>
        </p:txBody>
      </p:sp>
      <p:sp>
        <p:nvSpPr>
          <p:cNvPr id="267" name="Text Placeholder 2"/>
          <p:cNvSpPr txBox="1">
            <a:spLocks noGrp="1"/>
          </p:cNvSpPr>
          <p:nvPr>
            <p:ph type="body" idx="1"/>
          </p:nvPr>
        </p:nvSpPr>
        <p:spPr>
          <a:xfrm>
            <a:off x="286299" y="1060539"/>
            <a:ext cx="7605756" cy="3416400"/>
          </a:xfrm>
          <a:prstGeom prst="rect">
            <a:avLst/>
          </a:prstGeom>
        </p:spPr>
        <p:txBody>
          <a:bodyPr/>
          <a:lstStyle>
            <a:lvl1pPr marL="0" indent="139700">
              <a:buSzTx/>
              <a:buNone/>
            </a:lvl1pPr>
          </a:lstStyle>
          <a:p>
            <a:r>
              <a:rPr dirty="0"/>
              <a:t>[insert visualization of matches for your image pair from proj2.ipynb here]</a:t>
            </a:r>
            <a:endParaRPr lang="en-IN" dirty="0"/>
          </a:p>
          <a:p>
            <a:endParaRPr lang="en-IN" dirty="0"/>
          </a:p>
          <a:p>
            <a:endParaRPr dirty="0"/>
          </a:p>
        </p:txBody>
      </p:sp>
      <p:pic>
        <p:nvPicPr>
          <p:cNvPr id="6146" name="Picture 2">
            <a:extLst>
              <a:ext uri="{FF2B5EF4-FFF2-40B4-BE49-F238E27FC236}">
                <a16:creationId xmlns:a16="http://schemas.microsoft.com/office/drawing/2014/main" id="{04B076C5-9564-4609-B771-F24E7ECC06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0629" y="1471298"/>
            <a:ext cx="4419600" cy="29241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Google Shape;187;p38"/>
          <p:cNvSpPr txBox="1">
            <a:spLocks noGrp="1"/>
          </p:cNvSpPr>
          <p:nvPr>
            <p:ph type="title"/>
          </p:nvPr>
        </p:nvSpPr>
        <p:spPr>
          <a:xfrm>
            <a:off x="311699" y="445025"/>
            <a:ext cx="8520602" cy="572702"/>
          </a:xfrm>
          <a:prstGeom prst="rect">
            <a:avLst/>
          </a:prstGeom>
        </p:spPr>
        <p:txBody>
          <a:bodyPr/>
          <a:lstStyle>
            <a:lvl1pPr defTabSz="877822">
              <a:defRPr sz="2300"/>
            </a:lvl1pPr>
          </a:lstStyle>
          <a:p>
            <a:r>
              <a:t>Part 5: SIFT Descriptor Exploration</a:t>
            </a:r>
          </a:p>
        </p:txBody>
      </p:sp>
      <p:sp>
        <p:nvSpPr>
          <p:cNvPr id="270" name="Text Placeholder 2"/>
          <p:cNvSpPr txBox="1"/>
          <p:nvPr/>
        </p:nvSpPr>
        <p:spPr>
          <a:xfrm>
            <a:off x="123884" y="1152475"/>
            <a:ext cx="8896232" cy="3416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3" tIns="91423" rIns="91423" bIns="91423">
            <a:normAutofit/>
          </a:bodyPr>
          <a:lstStyle>
            <a:lvl1pPr indent="139700">
              <a:lnSpc>
                <a:spcPct val="115000"/>
              </a:lnSpc>
              <a:defRPr>
                <a:solidFill>
                  <a:srgbClr val="585858"/>
                </a:solidFill>
                <a:latin typeface="+mn-lt"/>
                <a:ea typeface="+mn-ea"/>
                <a:cs typeface="+mn-cs"/>
                <a:sym typeface="Arial"/>
              </a:defRPr>
            </a:lvl1pPr>
          </a:lstStyle>
          <a:p>
            <a:r>
              <a:rPr dirty="0"/>
              <a:t>[Discuss why you think your SIFT pipeline worked well or poorly for the given building. Are there any characteristics that make it difficult to correctly match features]?</a:t>
            </a:r>
            <a:endParaRPr lang="en-IN" dirty="0"/>
          </a:p>
          <a:p>
            <a:endParaRPr lang="en-IN" dirty="0"/>
          </a:p>
          <a:p>
            <a:pPr marL="285750" indent="-285750">
              <a:buFontTx/>
              <a:buChar char="-"/>
            </a:pPr>
            <a:r>
              <a:rPr lang="en-IN" dirty="0"/>
              <a:t>In my case, it seems SIFT performs well enough given the limited number of distinct corners in the image with only a couple of mis-matches.</a:t>
            </a:r>
          </a:p>
          <a:p>
            <a:pPr marL="285750" indent="-285750">
              <a:buFontTx/>
              <a:buChar char="-"/>
            </a:pPr>
            <a:r>
              <a:rPr lang="en-IN" dirty="0"/>
              <a:t>However, if our metric is to maximize the number of matches, then it certainly does poorly in that respect due to lack of distinct corners in the image.</a:t>
            </a:r>
          </a:p>
          <a:p>
            <a:pPr marL="285750" indent="-285750">
              <a:buFontTx/>
              <a:buChar char="-"/>
            </a:pPr>
            <a:r>
              <a:rPr lang="en-IN" dirty="0"/>
              <a:t>The change in perspective in the second image also covers the building in the background which leads to major alteration in the image composition, as a result, reducing the number of overall matches.</a:t>
            </a:r>
            <a:endParaRPr dirty="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Google Shape;105;p26"/>
          <p:cNvSpPr txBox="1">
            <a:spLocks noGrp="1"/>
          </p:cNvSpPr>
          <p:nvPr>
            <p:ph type="title"/>
          </p:nvPr>
        </p:nvSpPr>
        <p:spPr>
          <a:xfrm>
            <a:off x="311699" y="445025"/>
            <a:ext cx="8520602" cy="572702"/>
          </a:xfrm>
          <a:prstGeom prst="rect">
            <a:avLst/>
          </a:prstGeom>
        </p:spPr>
        <p:txBody>
          <a:bodyPr/>
          <a:lstStyle>
            <a:lvl1pPr defTabSz="877822">
              <a:defRPr sz="2300"/>
            </a:lvl1pPr>
          </a:lstStyle>
          <a:p>
            <a:r>
              <a:t>Part 1: Harris corner detector</a:t>
            </a:r>
          </a:p>
        </p:txBody>
      </p:sp>
      <p:sp>
        <p:nvSpPr>
          <p:cNvPr id="209" name="Google Shape;106;p26"/>
          <p:cNvSpPr txBox="1">
            <a:spLocks noGrp="1"/>
          </p:cNvSpPr>
          <p:nvPr>
            <p:ph type="body" sz="half" idx="1"/>
          </p:nvPr>
        </p:nvSpPr>
        <p:spPr>
          <a:xfrm>
            <a:off x="311699" y="1152475"/>
            <a:ext cx="3999902" cy="3416400"/>
          </a:xfrm>
          <a:prstGeom prst="rect">
            <a:avLst/>
          </a:prstGeom>
        </p:spPr>
        <p:txBody>
          <a:bodyPr/>
          <a:lstStyle/>
          <a:p>
            <a:pPr marL="0" indent="0">
              <a:buSzTx/>
              <a:buNone/>
            </a:pPr>
            <a:r>
              <a:t>[insert visualization of \sqrt(I</a:t>
            </a:r>
            <a:r>
              <a:rPr baseline="-25000"/>
              <a:t>x</a:t>
            </a:r>
            <a:r>
              <a:rPr baseline="30000"/>
              <a:t>2</a:t>
            </a:r>
            <a:r>
              <a:t> + I</a:t>
            </a:r>
            <a:r>
              <a:rPr baseline="-25000"/>
              <a:t>y</a:t>
            </a:r>
            <a:r>
              <a:rPr baseline="30000"/>
              <a:t>2</a:t>
            </a:r>
            <a:r>
              <a:t>) for Notre Dame image pair from proj2.ipynb here]</a:t>
            </a:r>
          </a:p>
        </p:txBody>
      </p:sp>
      <p:sp>
        <p:nvSpPr>
          <p:cNvPr id="210" name="Google Shape;107;p26"/>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marL="0" indent="0">
              <a:buSzTx/>
              <a:buNone/>
              <a:defRPr sz="1400"/>
            </a:lvl1pPr>
          </a:lstStyle>
          <a:p>
            <a:r>
              <a:rPr dirty="0"/>
              <a:t>[Which areas have highest magnitude? Why?</a:t>
            </a:r>
            <a:endParaRPr lang="en-IN" dirty="0"/>
          </a:p>
          <a:p>
            <a:endParaRPr lang="en-IN" dirty="0"/>
          </a:p>
          <a:p>
            <a:r>
              <a:rPr lang="en-IN" dirty="0"/>
              <a:t>The edges which are slim and edges which are not particularly straight have the highest magnitude.</a:t>
            </a:r>
          </a:p>
          <a:p>
            <a:endParaRPr lang="en-IN" dirty="0"/>
          </a:p>
          <a:p>
            <a:pPr marL="285750" indent="-285750">
              <a:buFontTx/>
              <a:buChar char="-"/>
            </a:pPr>
            <a:r>
              <a:rPr lang="en-IN" dirty="0"/>
              <a:t>The slim edges because there is a high change in pixel values</a:t>
            </a:r>
          </a:p>
          <a:p>
            <a:pPr marL="285750" indent="-285750">
              <a:buFontTx/>
              <a:buChar char="-"/>
            </a:pPr>
            <a:r>
              <a:rPr lang="en-IN" dirty="0"/>
              <a:t>The non-straight edges because the total of change in X and Y would be higher than edges which have gradient only in one direction</a:t>
            </a:r>
            <a:endParaRPr dirty="0"/>
          </a:p>
        </p:txBody>
      </p:sp>
      <p:pic>
        <p:nvPicPr>
          <p:cNvPr id="3" name="Picture 2" descr="A collage of a building&#10;&#10;Description automatically generated with low confidence">
            <a:extLst>
              <a:ext uri="{FF2B5EF4-FFF2-40B4-BE49-F238E27FC236}">
                <a16:creationId xmlns:a16="http://schemas.microsoft.com/office/drawing/2014/main" id="{E59D28E8-F8EF-448A-92ED-EF2889566C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849" y="2024601"/>
            <a:ext cx="4305098" cy="2544274"/>
          </a:xfrm>
          <a:prstGeom prst="rect">
            <a:avLst/>
          </a:prstGeom>
        </p:spPr>
      </p:pic>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Google Shape;187;p38"/>
          <p:cNvSpPr txBox="1">
            <a:spLocks noGrp="1"/>
          </p:cNvSpPr>
          <p:nvPr>
            <p:ph type="title"/>
          </p:nvPr>
        </p:nvSpPr>
        <p:spPr>
          <a:xfrm>
            <a:off x="311699" y="445025"/>
            <a:ext cx="8520602" cy="572702"/>
          </a:xfrm>
          <a:prstGeom prst="rect">
            <a:avLst/>
          </a:prstGeom>
        </p:spPr>
        <p:txBody>
          <a:bodyPr/>
          <a:lstStyle>
            <a:lvl1pPr defTabSz="877822">
              <a:defRPr sz="2300"/>
            </a:lvl1pPr>
          </a:lstStyle>
          <a:p>
            <a:r>
              <a:t>Conclusion</a:t>
            </a:r>
          </a:p>
        </p:txBody>
      </p:sp>
      <p:sp>
        <p:nvSpPr>
          <p:cNvPr id="273" name="Google Shape;188;p38"/>
          <p:cNvSpPr txBox="1">
            <a:spLocks noGrp="1"/>
          </p:cNvSpPr>
          <p:nvPr>
            <p:ph type="body" idx="1"/>
          </p:nvPr>
        </p:nvSpPr>
        <p:spPr>
          <a:xfrm>
            <a:off x="311699" y="1152475"/>
            <a:ext cx="8520602" cy="3416400"/>
          </a:xfrm>
          <a:prstGeom prst="rect">
            <a:avLst/>
          </a:prstGeom>
        </p:spPr>
        <p:txBody>
          <a:bodyPr/>
          <a:lstStyle>
            <a:lvl1pPr marL="0" indent="0">
              <a:spcBef>
                <a:spcPts val="1600"/>
              </a:spcBef>
              <a:buSzTx/>
              <a:buNone/>
            </a:lvl1pPr>
          </a:lstStyle>
          <a:p>
            <a:r>
              <a:rPr dirty="0"/>
              <a:t>[Why aren't our version of SIFT features rotation- or scale-invariant? What would you have to do to make them so?]</a:t>
            </a:r>
            <a:endParaRPr lang="en-IN" dirty="0"/>
          </a:p>
          <a:p>
            <a:pPr marL="285750" indent="-285750">
              <a:buFontTx/>
              <a:buChar char="-"/>
            </a:pPr>
            <a:r>
              <a:rPr lang="en-IN" dirty="0"/>
              <a:t>To be co-variant to rotation, we would have to keep track of an up-vector which is the direction in which we find the maximum magnitude. Now, depending on the up-vector, create the descriptor with respect to this direction in both the images.</a:t>
            </a:r>
          </a:p>
          <a:p>
            <a:pPr marL="285750" indent="-285750">
              <a:buFontTx/>
              <a:buChar char="-"/>
            </a:pPr>
            <a:r>
              <a:rPr lang="en-IN" dirty="0"/>
              <a:t>For scale-invariance, we can have the magnitudes be weighted across the bins as well. The farther away from a bin, the less its influence to other bins and so on.</a:t>
            </a:r>
            <a:endParaRPr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Google Shape;112;p27"/>
          <p:cNvSpPr txBox="1">
            <a:spLocks noGrp="1"/>
          </p:cNvSpPr>
          <p:nvPr>
            <p:ph type="title"/>
          </p:nvPr>
        </p:nvSpPr>
        <p:spPr>
          <a:xfrm>
            <a:off x="311699" y="445025"/>
            <a:ext cx="8520602" cy="572702"/>
          </a:xfrm>
          <a:prstGeom prst="rect">
            <a:avLst/>
          </a:prstGeom>
        </p:spPr>
        <p:txBody>
          <a:bodyPr/>
          <a:lstStyle>
            <a:lvl1pPr defTabSz="877822">
              <a:defRPr sz="2300"/>
            </a:lvl1pPr>
          </a:lstStyle>
          <a:p>
            <a:r>
              <a:t>Part 1: Harris corner detector</a:t>
            </a:r>
          </a:p>
        </p:txBody>
      </p:sp>
      <p:sp>
        <p:nvSpPr>
          <p:cNvPr id="213" name="Google Shape;113;p27"/>
          <p:cNvSpPr txBox="1">
            <a:spLocks noGrp="1"/>
          </p:cNvSpPr>
          <p:nvPr>
            <p:ph type="body" idx="1"/>
          </p:nvPr>
        </p:nvSpPr>
        <p:spPr>
          <a:xfrm>
            <a:off x="311699" y="1152475"/>
            <a:ext cx="8520602" cy="3416400"/>
          </a:xfrm>
          <a:prstGeom prst="rect">
            <a:avLst/>
          </a:prstGeom>
        </p:spPr>
        <p:txBody>
          <a:bodyPr/>
          <a:lstStyle/>
          <a:p>
            <a:pPr marL="0" indent="0">
              <a:buSzTx/>
              <a:buNone/>
            </a:pPr>
            <a:r>
              <a:rPr dirty="0"/>
              <a:t>[insert visualization of </a:t>
            </a:r>
            <a:r>
              <a:rPr dirty="0" err="1"/>
              <a:t>I</a:t>
            </a:r>
            <a:r>
              <a:rPr baseline="-25000" dirty="0" err="1"/>
              <a:t>x</a:t>
            </a:r>
            <a:r>
              <a:rPr dirty="0"/>
              <a:t>, </a:t>
            </a:r>
            <a:r>
              <a:rPr dirty="0" err="1"/>
              <a:t>I</a:t>
            </a:r>
            <a:r>
              <a:rPr baseline="-25000" dirty="0" err="1"/>
              <a:t>y</a:t>
            </a:r>
            <a:r>
              <a:rPr dirty="0"/>
              <a:t>, s</a:t>
            </a:r>
            <a:r>
              <a:rPr baseline="-25000" dirty="0"/>
              <a:t>x</a:t>
            </a:r>
            <a:r>
              <a:rPr baseline="30000" dirty="0"/>
              <a:t>2</a:t>
            </a:r>
            <a:r>
              <a:rPr dirty="0"/>
              <a:t>, s</a:t>
            </a:r>
            <a:r>
              <a:rPr baseline="-25000" dirty="0"/>
              <a:t>y</a:t>
            </a:r>
            <a:r>
              <a:rPr baseline="30000" dirty="0"/>
              <a:t>2</a:t>
            </a:r>
            <a:r>
              <a:rPr dirty="0"/>
              <a:t>, </a:t>
            </a:r>
            <a:r>
              <a:rPr dirty="0" err="1"/>
              <a:t>s</a:t>
            </a:r>
            <a:r>
              <a:rPr baseline="-25000" dirty="0" err="1"/>
              <a:t>x</a:t>
            </a:r>
            <a:r>
              <a:rPr dirty="0" err="1"/>
              <a:t>s</a:t>
            </a:r>
            <a:r>
              <a:rPr baseline="-25000" dirty="0" err="1"/>
              <a:t>y</a:t>
            </a:r>
            <a:r>
              <a:rPr dirty="0"/>
              <a:t> for Notre Dame image pair from proj2.ipynb here]</a:t>
            </a:r>
            <a:endParaRPr lang="en-IN" dirty="0"/>
          </a:p>
          <a:p>
            <a:pPr marL="0" indent="0">
              <a:buSzTx/>
              <a:buNone/>
            </a:pPr>
            <a:endParaRPr lang="en-IN" dirty="0"/>
          </a:p>
          <a:p>
            <a:pPr marL="0" indent="0">
              <a:buSzTx/>
              <a:buNone/>
            </a:pPr>
            <a:endParaRPr dirty="0"/>
          </a:p>
        </p:txBody>
      </p:sp>
      <p:pic>
        <p:nvPicPr>
          <p:cNvPr id="3" name="Picture 2" descr="A picture containing text&#10;&#10;Description automatically generated">
            <a:extLst>
              <a:ext uri="{FF2B5EF4-FFF2-40B4-BE49-F238E27FC236}">
                <a16:creationId xmlns:a16="http://schemas.microsoft.com/office/drawing/2014/main" id="{42075E78-1DDF-4400-BB9A-2997E33827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1045" y="1657526"/>
            <a:ext cx="3836870" cy="3003497"/>
          </a:xfrm>
          <a:prstGeom prst="rect">
            <a:avLst/>
          </a:prstGeo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Google Shape;118;p28"/>
          <p:cNvSpPr txBox="1">
            <a:spLocks noGrp="1"/>
          </p:cNvSpPr>
          <p:nvPr>
            <p:ph type="title"/>
          </p:nvPr>
        </p:nvSpPr>
        <p:spPr>
          <a:xfrm>
            <a:off x="311699" y="445025"/>
            <a:ext cx="8520602" cy="572702"/>
          </a:xfrm>
          <a:prstGeom prst="rect">
            <a:avLst/>
          </a:prstGeom>
        </p:spPr>
        <p:txBody>
          <a:bodyPr/>
          <a:lstStyle>
            <a:lvl1pPr defTabSz="877822">
              <a:defRPr sz="2300"/>
            </a:lvl1pPr>
          </a:lstStyle>
          <a:p>
            <a:r>
              <a:t>Part 1: Harris corner detector</a:t>
            </a:r>
          </a:p>
        </p:txBody>
      </p:sp>
      <p:sp>
        <p:nvSpPr>
          <p:cNvPr id="216" name="Google Shape;119;p28"/>
          <p:cNvSpPr txBox="1">
            <a:spLocks noGrp="1"/>
          </p:cNvSpPr>
          <p:nvPr>
            <p:ph type="body" sz="half" idx="1"/>
          </p:nvPr>
        </p:nvSpPr>
        <p:spPr>
          <a:xfrm>
            <a:off x="311699" y="1152475"/>
            <a:ext cx="3999902" cy="3416400"/>
          </a:xfrm>
          <a:prstGeom prst="rect">
            <a:avLst/>
          </a:prstGeom>
        </p:spPr>
        <p:txBody>
          <a:bodyPr/>
          <a:lstStyle>
            <a:lvl1pPr marL="0" indent="0">
              <a:buSzTx/>
              <a:buNone/>
            </a:lvl1pPr>
          </a:lstStyle>
          <a:p>
            <a:r>
              <a:t>[insert visualization of corner response map of Notre Dame image from proj2.ipynb here]</a:t>
            </a:r>
          </a:p>
        </p:txBody>
      </p:sp>
      <p:sp>
        <p:nvSpPr>
          <p:cNvPr id="217" name="Google Shape;120;p28"/>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marL="0" indent="0">
              <a:buSzTx/>
              <a:buNone/>
              <a:defRPr sz="1400"/>
            </a:lvl1pPr>
          </a:lstStyle>
          <a:p>
            <a:r>
              <a:rPr dirty="0"/>
              <a:t>[Are gradient features invariant to both additive shifts (brightness) and multiplicative gain (contrast)? Why or why not? See </a:t>
            </a:r>
            <a:r>
              <a:rPr dirty="0" err="1"/>
              <a:t>Szeliski</a:t>
            </a:r>
            <a:r>
              <a:rPr dirty="0"/>
              <a:t> Figure 3.2]</a:t>
            </a:r>
            <a:endParaRPr lang="en-IN" dirty="0"/>
          </a:p>
          <a:p>
            <a:endParaRPr lang="en-IN" dirty="0"/>
          </a:p>
          <a:p>
            <a:pPr marL="285750" indent="-285750">
              <a:buFontTx/>
              <a:buChar char="-"/>
            </a:pPr>
            <a:r>
              <a:rPr lang="en-IN" dirty="0"/>
              <a:t>The gradient features are invariant to additive shifts since we are taking derivatives.</a:t>
            </a:r>
          </a:p>
          <a:p>
            <a:pPr marL="285750" indent="-285750">
              <a:buFontTx/>
              <a:buChar char="-"/>
            </a:pPr>
            <a:r>
              <a:rPr lang="en-IN" dirty="0"/>
              <a:t>However, they are variant to gain since the derivative is doubled if the gain is 2.</a:t>
            </a:r>
            <a:endParaRPr dirty="0"/>
          </a:p>
        </p:txBody>
      </p:sp>
      <p:pic>
        <p:nvPicPr>
          <p:cNvPr id="3" name="Picture 2" descr="A collage of a building&#10;&#10;Description automatically generated with medium confidence">
            <a:extLst>
              <a:ext uri="{FF2B5EF4-FFF2-40B4-BE49-F238E27FC236}">
                <a16:creationId xmlns:a16="http://schemas.microsoft.com/office/drawing/2014/main" id="{017C16DF-EF67-4494-80EA-248EE65F41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128" y="2088497"/>
            <a:ext cx="3832239" cy="2202674"/>
          </a:xfrm>
          <a:prstGeom prst="rect">
            <a:avLst/>
          </a:prstGeom>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Google Shape;125;p29"/>
          <p:cNvSpPr txBox="1">
            <a:spLocks noGrp="1"/>
          </p:cNvSpPr>
          <p:nvPr>
            <p:ph type="title"/>
          </p:nvPr>
        </p:nvSpPr>
        <p:spPr>
          <a:xfrm>
            <a:off x="311699" y="445025"/>
            <a:ext cx="8520602" cy="572702"/>
          </a:xfrm>
          <a:prstGeom prst="rect">
            <a:avLst/>
          </a:prstGeom>
        </p:spPr>
        <p:txBody>
          <a:bodyPr/>
          <a:lstStyle>
            <a:lvl1pPr defTabSz="877822">
              <a:defRPr sz="2300"/>
            </a:lvl1pPr>
          </a:lstStyle>
          <a:p>
            <a:r>
              <a:t>Part 1: Harris corner detector</a:t>
            </a:r>
          </a:p>
        </p:txBody>
      </p:sp>
      <p:sp>
        <p:nvSpPr>
          <p:cNvPr id="220" name="Google Shape;126;p29"/>
          <p:cNvSpPr txBox="1">
            <a:spLocks noGrp="1"/>
          </p:cNvSpPr>
          <p:nvPr>
            <p:ph type="body" sz="half" idx="1"/>
          </p:nvPr>
        </p:nvSpPr>
        <p:spPr>
          <a:xfrm>
            <a:off x="311699" y="1152475"/>
            <a:ext cx="3999902" cy="3416400"/>
          </a:xfrm>
          <a:prstGeom prst="rect">
            <a:avLst/>
          </a:prstGeom>
        </p:spPr>
        <p:txBody>
          <a:bodyPr/>
          <a:lstStyle>
            <a:lvl1pPr marL="0" indent="0">
              <a:spcBef>
                <a:spcPts val="1600"/>
              </a:spcBef>
              <a:buSzTx/>
              <a:buNone/>
            </a:lvl1pPr>
          </a:lstStyle>
          <a:p>
            <a:r>
              <a:rPr dirty="0"/>
              <a:t>[insert visualization of Notre Dame interest points from proj2.ipynb here]</a:t>
            </a:r>
            <a:endParaRPr lang="en-IN" dirty="0"/>
          </a:p>
          <a:p>
            <a:endParaRPr lang="en-IN" dirty="0"/>
          </a:p>
        </p:txBody>
      </p:sp>
      <p:sp>
        <p:nvSpPr>
          <p:cNvPr id="221" name="Google Shape;127;p29"/>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marL="0" indent="0">
              <a:buSzTx/>
              <a:buNone/>
              <a:defRPr sz="1400"/>
            </a:lvl1pPr>
          </a:lstStyle>
          <a:p>
            <a:r>
              <a:rPr dirty="0"/>
              <a:t>[insert visualization of Mt. Rushmore interest points from proj2.ipynb here]</a:t>
            </a:r>
          </a:p>
        </p:txBody>
      </p:sp>
      <p:pic>
        <p:nvPicPr>
          <p:cNvPr id="3" name="Picture 2" descr="A picture containing indoor, colorful, day&#10;&#10;Description automatically generated">
            <a:extLst>
              <a:ext uri="{FF2B5EF4-FFF2-40B4-BE49-F238E27FC236}">
                <a16:creationId xmlns:a16="http://schemas.microsoft.com/office/drawing/2014/main" id="{F499227F-7C20-4E4B-8773-F1F85287B8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59" y="1921572"/>
            <a:ext cx="4310727" cy="2384492"/>
          </a:xfrm>
          <a:prstGeom prst="rect">
            <a:avLst/>
          </a:prstGeom>
        </p:spPr>
      </p:pic>
      <p:pic>
        <p:nvPicPr>
          <p:cNvPr id="1026" name="Picture 2">
            <a:extLst>
              <a:ext uri="{FF2B5EF4-FFF2-40B4-BE49-F238E27FC236}">
                <a16:creationId xmlns:a16="http://schemas.microsoft.com/office/drawing/2014/main" id="{FB33709D-4C16-43DD-BC50-3E2EE9F720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1601" y="2279127"/>
            <a:ext cx="4633538" cy="17118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Google Shape;132;p30"/>
          <p:cNvSpPr txBox="1">
            <a:spLocks noGrp="1"/>
          </p:cNvSpPr>
          <p:nvPr>
            <p:ph type="title"/>
          </p:nvPr>
        </p:nvSpPr>
        <p:spPr>
          <a:xfrm>
            <a:off x="311699" y="445025"/>
            <a:ext cx="8520602" cy="572702"/>
          </a:xfrm>
          <a:prstGeom prst="rect">
            <a:avLst/>
          </a:prstGeom>
        </p:spPr>
        <p:txBody>
          <a:bodyPr/>
          <a:lstStyle>
            <a:lvl1pPr defTabSz="877822">
              <a:defRPr sz="2300"/>
            </a:lvl1pPr>
          </a:lstStyle>
          <a:p>
            <a:r>
              <a:t>Part 1: Harris corner detector</a:t>
            </a:r>
          </a:p>
        </p:txBody>
      </p:sp>
      <p:sp>
        <p:nvSpPr>
          <p:cNvPr id="224" name="Google Shape;133;p30"/>
          <p:cNvSpPr txBox="1">
            <a:spLocks noGrp="1"/>
          </p:cNvSpPr>
          <p:nvPr>
            <p:ph type="body" sz="half" idx="1"/>
          </p:nvPr>
        </p:nvSpPr>
        <p:spPr>
          <a:xfrm>
            <a:off x="311699" y="1152475"/>
            <a:ext cx="3999902" cy="3416400"/>
          </a:xfrm>
          <a:prstGeom prst="rect">
            <a:avLst/>
          </a:prstGeom>
        </p:spPr>
        <p:txBody>
          <a:bodyPr/>
          <a:lstStyle/>
          <a:p>
            <a:pPr marL="0" indent="0">
              <a:buSzTx/>
              <a:buNone/>
            </a:pPr>
            <a:r>
              <a:t>[insert visualization of Gaudi interest points from proj2.ipynb here]</a:t>
            </a:r>
          </a:p>
        </p:txBody>
      </p:sp>
      <p:sp>
        <p:nvSpPr>
          <p:cNvPr id="225" name="Google Shape;134;p30"/>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marL="0" indent="0">
              <a:buSzTx/>
              <a:buNone/>
              <a:defRPr sz="1400"/>
            </a:lvl1pPr>
          </a:lstStyle>
          <a:p>
            <a:r>
              <a:rPr dirty="0"/>
              <a:t>[What are the advantages and disadvantages of using </a:t>
            </a:r>
            <a:r>
              <a:rPr dirty="0" err="1"/>
              <a:t>maxpooling</a:t>
            </a:r>
            <a:r>
              <a:rPr dirty="0"/>
              <a:t> for non-maximum suppression (NMS)?]</a:t>
            </a:r>
            <a:endParaRPr lang="en-IN" dirty="0"/>
          </a:p>
          <a:p>
            <a:endParaRPr lang="en-IN" dirty="0"/>
          </a:p>
          <a:p>
            <a:pPr marL="285750" indent="-285750">
              <a:buFontTx/>
              <a:buChar char="-"/>
            </a:pPr>
            <a:r>
              <a:rPr lang="en-IN" dirty="0"/>
              <a:t>The advantage is that it keeps the best interest points and ignores the ones with low scores exhaustively</a:t>
            </a:r>
          </a:p>
          <a:p>
            <a:pPr marL="285750" indent="-285750">
              <a:buFontTx/>
              <a:buChar char="-"/>
            </a:pPr>
            <a:r>
              <a:rPr lang="en-IN" dirty="0"/>
              <a:t>However, this might result in overfitting to a major feature in an image and filter out the minute details.</a:t>
            </a:r>
            <a:endParaRPr dirty="0"/>
          </a:p>
        </p:txBody>
      </p:sp>
      <p:pic>
        <p:nvPicPr>
          <p:cNvPr id="4098" name="Picture 2">
            <a:extLst>
              <a:ext uri="{FF2B5EF4-FFF2-40B4-BE49-F238E27FC236}">
                <a16:creationId xmlns:a16="http://schemas.microsoft.com/office/drawing/2014/main" id="{3774439F-8A2E-4B1A-B291-C173D6D8D9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19" y="2056001"/>
            <a:ext cx="4526727" cy="1703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Google Shape;139;p31"/>
          <p:cNvSpPr txBox="1">
            <a:spLocks noGrp="1"/>
          </p:cNvSpPr>
          <p:nvPr>
            <p:ph type="title"/>
          </p:nvPr>
        </p:nvSpPr>
        <p:spPr>
          <a:xfrm>
            <a:off x="311699" y="445025"/>
            <a:ext cx="8520602" cy="572702"/>
          </a:xfrm>
          <a:prstGeom prst="rect">
            <a:avLst/>
          </a:prstGeom>
        </p:spPr>
        <p:txBody>
          <a:bodyPr/>
          <a:lstStyle>
            <a:lvl1pPr defTabSz="877822">
              <a:defRPr sz="2300"/>
            </a:lvl1pPr>
          </a:lstStyle>
          <a:p>
            <a:r>
              <a:t>Part 1: Harris corner detector</a:t>
            </a:r>
          </a:p>
        </p:txBody>
      </p:sp>
      <p:sp>
        <p:nvSpPr>
          <p:cNvPr id="228" name="Google Shape;140;p31"/>
          <p:cNvSpPr txBox="1">
            <a:spLocks noGrp="1"/>
          </p:cNvSpPr>
          <p:nvPr>
            <p:ph type="body" idx="1"/>
          </p:nvPr>
        </p:nvSpPr>
        <p:spPr>
          <a:xfrm>
            <a:off x="311699" y="1152475"/>
            <a:ext cx="8520602" cy="3416400"/>
          </a:xfrm>
          <a:prstGeom prst="rect">
            <a:avLst/>
          </a:prstGeom>
        </p:spPr>
        <p:txBody>
          <a:bodyPr/>
          <a:lstStyle/>
          <a:p>
            <a:pPr marL="0" indent="0">
              <a:spcBef>
                <a:spcPts val="1600"/>
              </a:spcBef>
              <a:buSzTx/>
              <a:buNone/>
            </a:pPr>
            <a:r>
              <a:rPr dirty="0"/>
              <a:t>[What is your intuition behind what makes the Harris corner detector effective?]</a:t>
            </a:r>
            <a:endParaRPr lang="en-IN" dirty="0"/>
          </a:p>
          <a:p>
            <a:pPr marL="285750" indent="-285750">
              <a:spcBef>
                <a:spcPts val="1600"/>
              </a:spcBef>
              <a:buSzTx/>
              <a:buFontTx/>
              <a:buChar char="-"/>
            </a:pPr>
            <a:r>
              <a:rPr lang="en-IN" dirty="0"/>
              <a:t>The </a:t>
            </a:r>
            <a:r>
              <a:rPr lang="en-IN" dirty="0" err="1"/>
              <a:t>harris</a:t>
            </a:r>
            <a:r>
              <a:rPr lang="en-IN" dirty="0"/>
              <a:t> corner detector is effective because we not only consider the derivatives in two directions, but for a given patch, we look at the eigen values which represent the maximum change in a given patch.</a:t>
            </a:r>
          </a:p>
          <a:p>
            <a:pPr marL="285750" indent="-285750">
              <a:spcBef>
                <a:spcPts val="1600"/>
              </a:spcBef>
              <a:buSzTx/>
              <a:buFontTx/>
              <a:buChar char="-"/>
            </a:pPr>
            <a:r>
              <a:rPr lang="en-IN" dirty="0"/>
              <a:t>Using this feature, we are also able to filter out the edges which are not oriented in the direction in which the derivatives were taken, keeping the patches which are most “</a:t>
            </a:r>
            <a:r>
              <a:rPr lang="en-IN" dirty="0" err="1"/>
              <a:t>cornery</a:t>
            </a:r>
            <a:r>
              <a:rPr lang="en-IN" dirty="0"/>
              <a:t>”.</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Google Shape;145;p32"/>
          <p:cNvSpPr txBox="1">
            <a:spLocks noGrp="1"/>
          </p:cNvSpPr>
          <p:nvPr>
            <p:ph type="title"/>
          </p:nvPr>
        </p:nvSpPr>
        <p:spPr>
          <a:xfrm>
            <a:off x="311699" y="445025"/>
            <a:ext cx="8520602" cy="572702"/>
          </a:xfrm>
          <a:prstGeom prst="rect">
            <a:avLst/>
          </a:prstGeom>
        </p:spPr>
        <p:txBody>
          <a:bodyPr/>
          <a:lstStyle>
            <a:lvl1pPr defTabSz="877822">
              <a:defRPr sz="2300"/>
            </a:lvl1pPr>
          </a:lstStyle>
          <a:p>
            <a:r>
              <a:t>Part 2: Normalized patch feature descriptor</a:t>
            </a:r>
          </a:p>
        </p:txBody>
      </p:sp>
      <p:sp>
        <p:nvSpPr>
          <p:cNvPr id="231" name="Google Shape;146;p32"/>
          <p:cNvSpPr txBox="1">
            <a:spLocks noGrp="1"/>
          </p:cNvSpPr>
          <p:nvPr>
            <p:ph type="body" sz="half" idx="1"/>
          </p:nvPr>
        </p:nvSpPr>
        <p:spPr>
          <a:xfrm>
            <a:off x="311699" y="1152475"/>
            <a:ext cx="3999902" cy="3416400"/>
          </a:xfrm>
          <a:prstGeom prst="rect">
            <a:avLst/>
          </a:prstGeom>
        </p:spPr>
        <p:txBody>
          <a:bodyPr/>
          <a:lstStyle>
            <a:lvl1pPr marL="0" indent="0">
              <a:buSzTx/>
              <a:buNone/>
            </a:lvl1pPr>
          </a:lstStyle>
          <a:p>
            <a:r>
              <a:rPr dirty="0"/>
              <a:t>[insert visualization of normalized patch descriptor from proj2.ipynb here]</a:t>
            </a:r>
            <a:endParaRPr lang="en-IN" dirty="0"/>
          </a:p>
          <a:p>
            <a:endParaRPr lang="en-IN" dirty="0"/>
          </a:p>
          <a:p>
            <a:endParaRPr dirty="0"/>
          </a:p>
        </p:txBody>
      </p:sp>
      <p:sp>
        <p:nvSpPr>
          <p:cNvPr id="232" name="Google Shape;147;p32"/>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marL="0" indent="0">
              <a:buSzTx/>
              <a:buNone/>
              <a:defRPr sz="1400"/>
            </a:lvl1pPr>
          </a:lstStyle>
          <a:p>
            <a:r>
              <a:rPr dirty="0"/>
              <a:t>[Why aren't normalized patches a very good descriptor?]</a:t>
            </a:r>
            <a:endParaRPr lang="en-IN" dirty="0"/>
          </a:p>
          <a:p>
            <a:pPr marL="285750" indent="-285750">
              <a:buFontTx/>
              <a:buChar char="-"/>
            </a:pPr>
            <a:r>
              <a:rPr lang="en-IN" dirty="0"/>
              <a:t>The purpose of a descriptor is to distinguish between the interest points. However, if we use normalized patches, they are not invariant to affine and intensity transforms.</a:t>
            </a:r>
          </a:p>
          <a:p>
            <a:pPr marL="285750" indent="-285750">
              <a:buFontTx/>
              <a:buChar char="-"/>
            </a:pPr>
            <a:r>
              <a:rPr lang="en-IN" dirty="0"/>
              <a:t>Thus, even if two patches are “close”, it is not a good heuristic to use to match interest points.</a:t>
            </a:r>
          </a:p>
          <a:p>
            <a:endParaRPr dirty="0"/>
          </a:p>
        </p:txBody>
      </p:sp>
      <p:pic>
        <p:nvPicPr>
          <p:cNvPr id="3" name="Picture 2" descr="A picture containing text, monitor, television, screen&#10;&#10;Description automatically generated">
            <a:extLst>
              <a:ext uri="{FF2B5EF4-FFF2-40B4-BE49-F238E27FC236}">
                <a16:creationId xmlns:a16="http://schemas.microsoft.com/office/drawing/2014/main" id="{CEDA135E-EB8C-45C6-A63C-DF2D3DC928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066" y="1864113"/>
            <a:ext cx="2438095" cy="2704762"/>
          </a:xfrm>
          <a:prstGeom prst="rect">
            <a:avLst/>
          </a:prstGeom>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Google Shape;152;p33"/>
          <p:cNvSpPr txBox="1">
            <a:spLocks noGrp="1"/>
          </p:cNvSpPr>
          <p:nvPr>
            <p:ph type="title"/>
          </p:nvPr>
        </p:nvSpPr>
        <p:spPr>
          <a:xfrm>
            <a:off x="311699" y="445025"/>
            <a:ext cx="8520602" cy="572702"/>
          </a:xfrm>
          <a:prstGeom prst="rect">
            <a:avLst/>
          </a:prstGeom>
        </p:spPr>
        <p:txBody>
          <a:bodyPr/>
          <a:lstStyle>
            <a:lvl1pPr defTabSz="877822">
              <a:defRPr sz="2300"/>
            </a:lvl1pPr>
          </a:lstStyle>
          <a:p>
            <a:r>
              <a:t>Part 3: Feature matching</a:t>
            </a:r>
          </a:p>
        </p:txBody>
      </p:sp>
      <p:sp>
        <p:nvSpPr>
          <p:cNvPr id="235" name="Google Shape;153;p33"/>
          <p:cNvSpPr txBox="1">
            <a:spLocks noGrp="1"/>
          </p:cNvSpPr>
          <p:nvPr>
            <p:ph type="body" sz="half" idx="1"/>
          </p:nvPr>
        </p:nvSpPr>
        <p:spPr>
          <a:xfrm>
            <a:off x="311699" y="1152475"/>
            <a:ext cx="3999902" cy="3416400"/>
          </a:xfrm>
          <a:prstGeom prst="rect">
            <a:avLst/>
          </a:prstGeom>
        </p:spPr>
        <p:txBody>
          <a:bodyPr/>
          <a:lstStyle/>
          <a:p>
            <a:pPr marL="0" indent="0">
              <a:buSzTx/>
              <a:buNone/>
            </a:pPr>
            <a:r>
              <a:rPr dirty="0"/>
              <a:t>[insert visualization of matches (with green/red lines for correct/incorrect correspondences) for Notre Dame image pair from proj2.ipynb here]</a:t>
            </a:r>
          </a:p>
          <a:p>
            <a:pPr marL="0" indent="0">
              <a:buSzTx/>
              <a:buNone/>
            </a:pPr>
            <a:endParaRPr dirty="0"/>
          </a:p>
          <a:p>
            <a:pPr marL="0" indent="0">
              <a:buSzTx/>
              <a:buNone/>
            </a:pPr>
            <a:endParaRPr dirty="0"/>
          </a:p>
          <a:p>
            <a:pPr marL="0" indent="0">
              <a:buSzTx/>
              <a:buNone/>
            </a:pPr>
            <a:endParaRPr dirty="0"/>
          </a:p>
          <a:p>
            <a:pPr marL="0" indent="0">
              <a:buSzTx/>
              <a:buNone/>
            </a:pPr>
            <a:endParaRPr dirty="0"/>
          </a:p>
          <a:p>
            <a:pPr marL="0" indent="0">
              <a:buSzTx/>
              <a:buNone/>
            </a:pPr>
            <a:endParaRPr dirty="0"/>
          </a:p>
          <a:p>
            <a:pPr marL="0" indent="0">
              <a:buSzTx/>
              <a:buNone/>
            </a:pPr>
            <a:endParaRPr dirty="0"/>
          </a:p>
          <a:p>
            <a:pPr marL="0" indent="0">
              <a:buSzTx/>
              <a:buNone/>
            </a:pPr>
            <a:endParaRPr dirty="0"/>
          </a:p>
          <a:p>
            <a:pPr marL="0" indent="0">
              <a:buSzTx/>
              <a:buNone/>
            </a:pPr>
            <a:endParaRPr dirty="0"/>
          </a:p>
          <a:p>
            <a:pPr marL="0" indent="0">
              <a:buSzTx/>
              <a:buNone/>
            </a:pPr>
            <a:r>
              <a:rPr dirty="0"/>
              <a:t># matches (out of 100): [</a:t>
            </a:r>
            <a:r>
              <a:rPr lang="en-IN" dirty="0"/>
              <a:t>107</a:t>
            </a:r>
            <a:r>
              <a:rPr dirty="0"/>
              <a:t>]</a:t>
            </a:r>
          </a:p>
          <a:p>
            <a:pPr marL="0" indent="0">
              <a:buSzTx/>
              <a:buNone/>
            </a:pPr>
            <a:r>
              <a:rPr dirty="0"/>
              <a:t>Accuracy: [</a:t>
            </a:r>
            <a:r>
              <a:rPr lang="en-IN" dirty="0"/>
              <a:t>77</a:t>
            </a:r>
            <a:r>
              <a:rPr dirty="0"/>
              <a:t>]</a:t>
            </a:r>
          </a:p>
        </p:txBody>
      </p:sp>
      <p:sp>
        <p:nvSpPr>
          <p:cNvPr id="236" name="Google Shape;154;p33"/>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marL="0" indent="0">
              <a:buSzTx/>
              <a:buNone/>
              <a:defRPr sz="1400"/>
            </a:pPr>
            <a:r>
              <a:rPr dirty="0"/>
              <a:t>[insert visualization of matches for Mt. Rushmore image pair from proj2.ipynb here]</a:t>
            </a:r>
          </a:p>
          <a:p>
            <a:pPr marL="0" indent="0">
              <a:buSzTx/>
              <a:buNone/>
              <a:defRPr sz="1400"/>
            </a:pPr>
            <a:endParaRPr dirty="0"/>
          </a:p>
          <a:p>
            <a:pPr marL="0" indent="0">
              <a:buSzTx/>
              <a:buNone/>
              <a:defRPr sz="1400"/>
            </a:pPr>
            <a:endParaRPr dirty="0"/>
          </a:p>
          <a:p>
            <a:pPr marL="0" indent="0">
              <a:buSzTx/>
              <a:buNone/>
              <a:defRPr sz="1400"/>
            </a:pPr>
            <a:endParaRPr dirty="0"/>
          </a:p>
          <a:p>
            <a:pPr marL="0" indent="0">
              <a:buSzTx/>
              <a:buNone/>
              <a:defRPr sz="1400"/>
            </a:pPr>
            <a:endParaRPr dirty="0"/>
          </a:p>
          <a:p>
            <a:pPr marL="0" indent="0">
              <a:buSzTx/>
              <a:buNone/>
              <a:defRPr sz="1400"/>
            </a:pPr>
            <a:endParaRPr dirty="0"/>
          </a:p>
          <a:p>
            <a:pPr marL="0" indent="0">
              <a:buSzTx/>
              <a:buNone/>
              <a:defRPr sz="1400"/>
            </a:pPr>
            <a:endParaRPr dirty="0"/>
          </a:p>
          <a:p>
            <a:pPr marL="0" indent="0">
              <a:buSzTx/>
              <a:buNone/>
              <a:defRPr sz="1400"/>
            </a:pPr>
            <a:endParaRPr dirty="0"/>
          </a:p>
          <a:p>
            <a:pPr marL="0" indent="0">
              <a:buSzTx/>
              <a:buNone/>
              <a:defRPr sz="1400"/>
            </a:pPr>
            <a:endParaRPr dirty="0"/>
          </a:p>
          <a:p>
            <a:pPr marL="0" indent="0">
              <a:buSzTx/>
              <a:buNone/>
              <a:defRPr sz="1400"/>
            </a:pPr>
            <a:endParaRPr dirty="0"/>
          </a:p>
          <a:p>
            <a:pPr marL="0" indent="0">
              <a:buSzTx/>
              <a:buNone/>
              <a:defRPr sz="1400"/>
            </a:pPr>
            <a:r>
              <a:rPr dirty="0"/>
              <a:t># matches: [</a:t>
            </a:r>
            <a:r>
              <a:rPr lang="en-IN" dirty="0"/>
              <a:t>107</a:t>
            </a:r>
            <a:r>
              <a:rPr dirty="0"/>
              <a:t>]</a:t>
            </a:r>
          </a:p>
          <a:p>
            <a:pPr marL="0" indent="0">
              <a:buSzTx/>
              <a:buNone/>
              <a:defRPr sz="1400"/>
            </a:pPr>
            <a:r>
              <a:rPr dirty="0"/>
              <a:t>Accuracy: [</a:t>
            </a:r>
            <a:r>
              <a:rPr lang="en-IN" dirty="0"/>
              <a:t>73</a:t>
            </a:r>
            <a:r>
              <a:rPr dirty="0"/>
              <a:t>]</a:t>
            </a:r>
          </a:p>
        </p:txBody>
      </p:sp>
      <p:pic>
        <p:nvPicPr>
          <p:cNvPr id="5" name="Picture 4" descr="A picture containing text, indoor, colorful, stationary&#10;&#10;Description automatically generated">
            <a:extLst>
              <a:ext uri="{FF2B5EF4-FFF2-40B4-BE49-F238E27FC236}">
                <a16:creationId xmlns:a16="http://schemas.microsoft.com/office/drawing/2014/main" id="{C2F13C4B-4F31-4A55-8230-577EBC162C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987" y="2092878"/>
            <a:ext cx="2260734" cy="1535593"/>
          </a:xfrm>
          <a:prstGeom prst="rect">
            <a:avLst/>
          </a:prstGeom>
        </p:spPr>
      </p:pic>
      <p:pic>
        <p:nvPicPr>
          <p:cNvPr id="2050" name="Picture 2">
            <a:extLst>
              <a:ext uri="{FF2B5EF4-FFF2-40B4-BE49-F238E27FC236}">
                <a16:creationId xmlns:a16="http://schemas.microsoft.com/office/drawing/2014/main" id="{2A3FC99D-94ED-4496-AA5E-63B952E9F4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0021" y="2003978"/>
            <a:ext cx="4041634" cy="171339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360</TotalTime>
  <Words>1614</Words>
  <Application>Microsoft Office PowerPoint</Application>
  <PresentationFormat>On-screen Show (16:9)</PresentationFormat>
  <Paragraphs>162</Paragraphs>
  <Slides>20</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20</vt:i4>
      </vt:variant>
    </vt:vector>
  </HeadingPairs>
  <TitlesOfParts>
    <vt:vector size="22" baseType="lpstr">
      <vt:lpstr>Arial</vt:lpstr>
      <vt:lpstr>Simple Light</vt:lpstr>
      <vt:lpstr>CS 4476/6476 Project 2</vt:lpstr>
      <vt:lpstr>Part 1: Harris corner detector</vt:lpstr>
      <vt:lpstr>Part 1: Harris corner detector</vt:lpstr>
      <vt:lpstr>Part 1: Harris corner detector</vt:lpstr>
      <vt:lpstr>Part 1: Harris corner detector</vt:lpstr>
      <vt:lpstr>Part 1: Harris corner detector</vt:lpstr>
      <vt:lpstr>Part 1: Harris corner detector</vt:lpstr>
      <vt:lpstr>Part 2: Normalized patch feature descriptor</vt:lpstr>
      <vt:lpstr>Part 3: Feature matching</vt:lpstr>
      <vt:lpstr>Part 3: Feature matching</vt:lpstr>
      <vt:lpstr>Part 4: SIFT feature descriptor</vt:lpstr>
      <vt:lpstr>Part 4: SIFT feature descriptor</vt:lpstr>
      <vt:lpstr>Part 4: SIFT feature descriptor</vt:lpstr>
      <vt:lpstr>Part 4: SIFT feature descriptor</vt:lpstr>
      <vt:lpstr>Part 5: SIFT Descriptor Exploration</vt:lpstr>
      <vt:lpstr>Part 5: SIFT Descriptor Exploration</vt:lpstr>
      <vt:lpstr>Part 5: SIFT Descriptor Exploration</vt:lpstr>
      <vt:lpstr>Part 5: SIFT Descriptor Exploration</vt:lpstr>
      <vt:lpstr>Part 5: SIFT Descriptor Exploration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4476/6476 Project 2</dc:title>
  <dc:creator>Manan Patel</dc:creator>
  <cp:lastModifiedBy>Manan Patel</cp:lastModifiedBy>
  <cp:revision>8</cp:revision>
  <dcterms:modified xsi:type="dcterms:W3CDTF">2022-02-25T02:59:48Z</dcterms:modified>
</cp:coreProperties>
</file>