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05" d="100"/>
          <a:sy n="105" d="100"/>
        </p:scale>
        <p:origin x="809"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[Manan Patel]</a:t>
            </a:r>
            <a:endParaRPr dirty="0"/>
          </a:p>
          <a:p>
            <a:pPr marL="0" lvl="0" indent="0" algn="ctr" rtl="0">
              <a:lnSpc>
                <a:spcPct val="100000"/>
              </a:lnSpc>
              <a:spcBef>
                <a:spcPts val="0"/>
              </a:spcBef>
              <a:spcAft>
                <a:spcPts val="0"/>
              </a:spcAft>
              <a:buSzPts val="2800"/>
              <a:buNone/>
            </a:pPr>
            <a:r>
              <a:rPr lang="en" dirty="0"/>
              <a:t>[mpatel608@gatech.edu]</a:t>
            </a:r>
            <a:endParaRPr dirty="0"/>
          </a:p>
          <a:p>
            <a:pPr marL="0" lvl="0" indent="0" algn="ctr" rtl="0">
              <a:lnSpc>
                <a:spcPct val="100000"/>
              </a:lnSpc>
              <a:spcBef>
                <a:spcPts val="0"/>
              </a:spcBef>
              <a:spcAft>
                <a:spcPts val="0"/>
              </a:spcAft>
              <a:buSzPts val="2800"/>
              <a:buNone/>
            </a:pPr>
            <a:r>
              <a:rPr lang="en" dirty="0"/>
              <a:t>[mpatel608]</a:t>
            </a:r>
            <a:endParaRPr dirty="0"/>
          </a:p>
          <a:p>
            <a:pPr marL="0" lvl="0" indent="0" algn="ctr" rtl="0">
              <a:lnSpc>
                <a:spcPct val="100000"/>
              </a:lnSpc>
              <a:spcBef>
                <a:spcPts val="0"/>
              </a:spcBef>
              <a:spcAft>
                <a:spcPts val="0"/>
              </a:spcAft>
              <a:buSzPts val="2800"/>
              <a:buNone/>
            </a:pPr>
            <a:r>
              <a:rPr lang="en" dirty="0"/>
              <a:t>[903748003]</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l" rtl="0">
              <a:spcBef>
                <a:spcPts val="0"/>
              </a:spcBef>
              <a:spcAft>
                <a:spcPts val="0"/>
              </a:spcAft>
              <a:buNone/>
            </a:pPr>
            <a:r>
              <a:rPr lang="en" dirty="0"/>
              <a:t>- Fine-tuning means first updating a pre-trained network to output classes which are desried for our application.</a:t>
            </a:r>
          </a:p>
          <a:p>
            <a:pPr marL="285750" lvl="0" indent="-285750" algn="l" rtl="0">
              <a:spcBef>
                <a:spcPts val="0"/>
              </a:spcBef>
              <a:spcAft>
                <a:spcPts val="0"/>
              </a:spcAft>
              <a:buFontTx/>
              <a:buChar char="-"/>
            </a:pPr>
            <a:r>
              <a:rPr lang="en" dirty="0"/>
              <a:t>Then, freezing a majority of layers which already have the required set of weights and then training the network for a small number of layers which were added for our application.</a:t>
            </a:r>
          </a:p>
          <a:p>
            <a:pPr marL="285750" lvl="0" indent="-285750" algn="l" rtl="0">
              <a:spcBef>
                <a:spcPts val="0"/>
              </a:spcBef>
              <a:spcAft>
                <a:spcPts val="0"/>
              </a:spcAft>
              <a:buFontTx/>
              <a:buChar char="-"/>
            </a:pPr>
            <a:r>
              <a:rPr lang="en" dirty="0"/>
              <a:t>With, this, we can use the knowledge of the pre-trained network and train a small amount of new weights, instead of training the whole network froms scratch.</a:t>
            </a:r>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ResNet? Why can we do this?]</a:t>
            </a:r>
          </a:p>
          <a:p>
            <a:pPr marL="0" lvl="0" indent="0" algn="l" rtl="0">
              <a:spcBef>
                <a:spcPts val="0"/>
              </a:spcBef>
              <a:spcAft>
                <a:spcPts val="0"/>
              </a:spcAft>
              <a:buNone/>
            </a:pPr>
            <a:endParaRPr lang="en" dirty="0"/>
          </a:p>
          <a:p>
            <a:pPr marL="285750" lvl="0" indent="-285750" algn="l" rtl="0">
              <a:spcBef>
                <a:spcPts val="0"/>
              </a:spcBef>
              <a:spcAft>
                <a:spcPts val="0"/>
              </a:spcAft>
              <a:buFontTx/>
              <a:buChar char="-"/>
            </a:pPr>
            <a:r>
              <a:rPr lang="en" dirty="0"/>
              <a:t>This is known as transfer learning</a:t>
            </a:r>
          </a:p>
          <a:p>
            <a:pPr marL="285750" lvl="0" indent="-285750" algn="l" rtl="0">
              <a:spcBef>
                <a:spcPts val="0"/>
              </a:spcBef>
              <a:spcAft>
                <a:spcPts val="0"/>
              </a:spcAft>
              <a:buFontTx/>
              <a:buChar char="-"/>
            </a:pPr>
            <a:r>
              <a:rPr lang="en" dirty="0"/>
              <a:t>This is to avoid repeating the training process from scratch, given that the application that we desire is similar to the existing pre-trained network.</a:t>
            </a:r>
          </a:p>
          <a:p>
            <a:pPr marL="285750" lvl="0" indent="-285750" algn="l" rtl="0">
              <a:spcBef>
                <a:spcPts val="0"/>
              </a:spcBef>
              <a:spcAft>
                <a:spcPts val="0"/>
              </a:spcAft>
              <a:buFontTx/>
              <a:buChar char="-"/>
            </a:pPr>
            <a:r>
              <a:rPr lang="en" dirty="0"/>
              <a:t>This saves us from a lot of computational time especially when one does not have access to GPUs.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 training accuracy: </a:t>
            </a:r>
            <a:r>
              <a:rPr lang="en-IN" b="0" i="0" dirty="0">
                <a:solidFill>
                  <a:srgbClr val="212121"/>
                </a:solidFill>
                <a:effectLst/>
                <a:latin typeface="Courier New" panose="02070309020205020404" pitchFamily="49" charset="0"/>
              </a:rPr>
              <a:t>0.9086</a:t>
            </a:r>
            <a:endParaRPr dirty="0"/>
          </a:p>
          <a:p>
            <a:pPr marL="0" lvl="0" indent="0" algn="l" rtl="0">
              <a:spcBef>
                <a:spcPts val="0"/>
              </a:spcBef>
              <a:spcAft>
                <a:spcPts val="0"/>
              </a:spcAft>
              <a:buNone/>
            </a:pPr>
            <a:r>
              <a:rPr lang="en" dirty="0"/>
              <a:t>Final validation accuracy: </a:t>
            </a:r>
            <a:r>
              <a:rPr lang="en-IN" b="0" i="0" dirty="0">
                <a:solidFill>
                  <a:srgbClr val="212121"/>
                </a:solidFill>
                <a:effectLst/>
                <a:latin typeface="Courier New" panose="02070309020205020404" pitchFamily="49" charset="0"/>
              </a:rPr>
              <a:t>0.9014</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3" name="Picture 2" descr="Chart, line chart&#10;&#10;Description automatically generated">
            <a:extLst>
              <a:ext uri="{FF2B5EF4-FFF2-40B4-BE49-F238E27FC236}">
                <a16:creationId xmlns:a16="http://schemas.microsoft.com/office/drawing/2014/main" id="{4C7203E3-B9A0-4744-A408-49259A4957F2}"/>
              </a:ext>
            </a:extLst>
          </p:cNvPr>
          <p:cNvPicPr>
            <a:picLocks noChangeAspect="1"/>
          </p:cNvPicPr>
          <p:nvPr/>
        </p:nvPicPr>
        <p:blipFill rotWithShape="1">
          <a:blip r:embed="rId3"/>
          <a:srcRect b="50000"/>
          <a:stretch/>
        </p:blipFill>
        <p:spPr>
          <a:xfrm>
            <a:off x="222523" y="1480910"/>
            <a:ext cx="3989070" cy="2371725"/>
          </a:xfrm>
          <a:prstGeom prst="rect">
            <a:avLst/>
          </a:prstGeom>
        </p:spPr>
      </p:pic>
      <p:pic>
        <p:nvPicPr>
          <p:cNvPr id="5" name="Picture 4" descr="Chart, line chart&#10;&#10;Description automatically generated">
            <a:extLst>
              <a:ext uri="{FF2B5EF4-FFF2-40B4-BE49-F238E27FC236}">
                <a16:creationId xmlns:a16="http://schemas.microsoft.com/office/drawing/2014/main" id="{493FE583-B6A6-4160-8D7E-7027095D52BF}"/>
              </a:ext>
            </a:extLst>
          </p:cNvPr>
          <p:cNvPicPr>
            <a:picLocks noChangeAspect="1"/>
          </p:cNvPicPr>
          <p:nvPr/>
        </p:nvPicPr>
        <p:blipFill rotWithShape="1">
          <a:blip r:embed="rId3"/>
          <a:srcRect t="50707"/>
          <a:stretch/>
        </p:blipFill>
        <p:spPr>
          <a:xfrm>
            <a:off x="4134122" y="1514474"/>
            <a:ext cx="3989070" cy="2338161"/>
          </a:xfrm>
          <a:prstGeom prst="rect">
            <a:avLst/>
          </a:prstGeom>
        </p:spPr>
      </p:pic>
    </p:spTree>
    <p:extLst>
      <p:ext uri="{BB962C8B-B14F-4D97-AF65-F5344CB8AC3E}">
        <p14:creationId xmlns:p14="http://schemas.microsoft.com/office/powerpoint/2010/main" val="109875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pic>
        <p:nvPicPr>
          <p:cNvPr id="3" name="Picture 2" descr="Chart, waterfall chart&#10;&#10;Description automatically generated">
            <a:extLst>
              <a:ext uri="{FF2B5EF4-FFF2-40B4-BE49-F238E27FC236}">
                <a16:creationId xmlns:a16="http://schemas.microsoft.com/office/drawing/2014/main" id="{D9C7B303-F52F-411F-A295-3D0477AC7D6D}"/>
              </a:ext>
            </a:extLst>
          </p:cNvPr>
          <p:cNvPicPr>
            <a:picLocks noChangeAspect="1"/>
          </p:cNvPicPr>
          <p:nvPr/>
        </p:nvPicPr>
        <p:blipFill>
          <a:blip r:embed="rId3"/>
          <a:stretch>
            <a:fillRect/>
          </a:stretch>
        </p:blipFill>
        <p:spPr>
          <a:xfrm>
            <a:off x="677636" y="2113461"/>
            <a:ext cx="6134100" cy="1417320"/>
          </a:xfrm>
          <a:prstGeom prst="rect">
            <a:avLst/>
          </a:prstGeom>
        </p:spPr>
      </p:pic>
    </p:spTree>
    <p:extLst>
      <p:ext uri="{BB962C8B-B14F-4D97-AF65-F5344CB8AC3E}">
        <p14:creationId xmlns:p14="http://schemas.microsoft.com/office/powerpoint/2010/main" val="248632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p>
          <a:p>
            <a:pPr marL="0" lvl="0" indent="0" algn="l" rtl="0">
              <a:spcBef>
                <a:spcPts val="0"/>
              </a:spcBef>
              <a:spcAft>
                <a:spcPts val="0"/>
              </a:spcAft>
              <a:buNone/>
            </a:pPr>
            <a:endParaRPr lang="en" dirty="0"/>
          </a:p>
          <a:p>
            <a:pPr marL="285750" lvl="0" indent="-285750" algn="l" rtl="0">
              <a:spcBef>
                <a:spcPts val="0"/>
              </a:spcBef>
              <a:spcAft>
                <a:spcPts val="0"/>
              </a:spcAft>
              <a:buFontTx/>
              <a:buChar char="-"/>
            </a:pPr>
            <a:r>
              <a:rPr lang="en" dirty="0"/>
              <a:t>Added a sigmoid activation function to output probabilities for each attribute</a:t>
            </a:r>
          </a:p>
          <a:p>
            <a:pPr marL="285750" lvl="0" indent="-285750" algn="l" rtl="0">
              <a:spcBef>
                <a:spcPts val="0"/>
              </a:spcBef>
              <a:spcAft>
                <a:spcPts val="0"/>
              </a:spcAft>
              <a:buFontTx/>
              <a:buChar char="-"/>
            </a:pPr>
            <a:r>
              <a:rPr lang="en" dirty="0"/>
              <a:t>Chagned the loss from cross entropy to Binary cross entropy since we are doing multi-class output label identification</a:t>
            </a:r>
          </a:p>
          <a:p>
            <a:pPr marL="285750" lvl="0" indent="-285750" algn="l" rtl="0">
              <a:spcBef>
                <a:spcPts val="0"/>
              </a:spcBef>
              <a:spcAft>
                <a:spcPts val="0"/>
              </a:spcAft>
              <a:buFontTx/>
              <a:buChar char="-"/>
            </a:pPr>
            <a:r>
              <a:rPr lang="en" dirty="0"/>
              <a:t>Changed the output channels from 15 to 7</a:t>
            </a:r>
            <a:endParaRPr dirty="0"/>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p>
          <a:p>
            <a:pPr marL="0" lvl="0" indent="0" algn="l" rtl="0">
              <a:spcBef>
                <a:spcPts val="0"/>
              </a:spcBef>
              <a:spcAft>
                <a:spcPts val="0"/>
              </a:spcAft>
              <a:buNone/>
            </a:pPr>
            <a:endParaRPr lang="en" dirty="0"/>
          </a:p>
          <a:p>
            <a:pPr marL="285750" lvl="0" indent="-285750" algn="l" rtl="0">
              <a:spcBef>
                <a:spcPts val="0"/>
              </a:spcBef>
              <a:spcAft>
                <a:spcPts val="0"/>
              </a:spcAft>
              <a:buFontTx/>
              <a:buChar char="-"/>
            </a:pPr>
            <a:r>
              <a:rPr lang="en" dirty="0"/>
              <a:t>No it is not valid since cross entropy loss is weighs the probability output of all variables to all the probability value of the other variables.</a:t>
            </a:r>
          </a:p>
          <a:p>
            <a:pPr marL="285750" lvl="0" indent="-285750" algn="l" rtl="0">
              <a:spcBef>
                <a:spcPts val="0"/>
              </a:spcBef>
              <a:spcAft>
                <a:spcPts val="0"/>
              </a:spcAft>
              <a:buFontTx/>
              <a:buChar char="-"/>
            </a:pPr>
            <a:r>
              <a:rPr lang="en" dirty="0"/>
              <a:t>As a result, the loss is not independent while classifying attributes.</a:t>
            </a:r>
          </a:p>
          <a:p>
            <a:pPr marL="285750" lvl="0" indent="-285750" algn="l" rtl="0">
              <a:spcBef>
                <a:spcPts val="0"/>
              </a:spcBef>
              <a:spcAft>
                <a:spcPts val="0"/>
              </a:spcAft>
              <a:buFontTx/>
              <a:buChar char="-"/>
            </a:pPr>
            <a:r>
              <a:rPr lang="en" dirty="0"/>
              <a:t>We want the loss to propogate for each attribute independently</a:t>
            </a:r>
            <a:endParaRPr dirty="0"/>
          </a:p>
        </p:txBody>
      </p:sp>
    </p:spTree>
    <p:extLst>
      <p:ext uri="{BB962C8B-B14F-4D97-AF65-F5344CB8AC3E}">
        <p14:creationId xmlns:p14="http://schemas.microsoft.com/office/powerpoint/2010/main" val="3112130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p>
          <a:p>
            <a:pPr marL="0" lvl="0" indent="0" algn="l" rtl="0">
              <a:spcBef>
                <a:spcPts val="0"/>
              </a:spcBef>
              <a:spcAft>
                <a:spcPts val="0"/>
              </a:spcAft>
              <a:buNone/>
            </a:pPr>
            <a:endParaRPr lang="en-IN" dirty="0"/>
          </a:p>
          <a:p>
            <a:pPr marL="285750" lvl="0" indent="-285750" algn="l" rtl="0">
              <a:spcBef>
                <a:spcPts val="0"/>
              </a:spcBef>
              <a:spcAft>
                <a:spcPts val="0"/>
              </a:spcAft>
              <a:buFontTx/>
              <a:buChar char="-"/>
            </a:pPr>
            <a:r>
              <a:rPr lang="en-IN" dirty="0"/>
              <a:t>High dimensionality is one of the most challenging problems to solve in case of multilabel classification.</a:t>
            </a:r>
          </a:p>
          <a:p>
            <a:pPr marL="285750" lvl="0" indent="-285750" algn="l" rtl="0">
              <a:spcBef>
                <a:spcPts val="0"/>
              </a:spcBef>
              <a:spcAft>
                <a:spcPts val="0"/>
              </a:spcAft>
              <a:buFontTx/>
              <a:buChar char="-"/>
            </a:pPr>
            <a:r>
              <a:rPr lang="en-IN" dirty="0"/>
              <a:t>For many </a:t>
            </a:r>
            <a:r>
              <a:rPr lang="en-IN" dirty="0" err="1"/>
              <a:t>lables</a:t>
            </a:r>
            <a:r>
              <a:rPr lang="en-IN" dirty="0"/>
              <a:t>, the total number of training instances are less compared to the total number of instances in the whole dataset. Thus, there is an imbalance in class distribution while training.</a:t>
            </a:r>
          </a:p>
          <a:p>
            <a:pPr marL="285750" lvl="0" indent="-285750" algn="l" rtl="0">
              <a:spcBef>
                <a:spcPts val="0"/>
              </a:spcBef>
              <a:spcAft>
                <a:spcPts val="0"/>
              </a:spcAft>
              <a:buFontTx/>
              <a:buChar char="-"/>
            </a:pPr>
            <a:r>
              <a:rPr lang="en-IN" dirty="0"/>
              <a:t>A very big amount of data can fix the problem, but then again, it would not be readily available.</a:t>
            </a:r>
          </a:p>
          <a:p>
            <a:pPr marL="285750" lvl="0" indent="-285750" algn="l" rtl="0">
              <a:spcBef>
                <a:spcPts val="0"/>
              </a:spcBef>
              <a:spcAft>
                <a:spcPts val="0"/>
              </a:spcAft>
              <a:buFontTx/>
              <a:buChar char="-"/>
            </a:pPr>
            <a:r>
              <a:rPr lang="en-IN" dirty="0"/>
              <a:t>Also corelation between labels is a problem. The label instances are not no longer mutually exclusive, and thus, the network might tend to learn an incorrect label which is highly co-related to the </a:t>
            </a:r>
            <a:r>
              <a:rPr lang="en-IN"/>
              <a:t>correct one.</a:t>
            </a:r>
            <a:endParaRPr dirty="0"/>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SimpleNet</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 training accuracy: </a:t>
            </a:r>
            <a:r>
              <a:rPr lang="en-IN" b="0" i="0" dirty="0">
                <a:solidFill>
                  <a:srgbClr val="212121"/>
                </a:solidFill>
                <a:effectLst/>
                <a:latin typeface="Courier New" panose="02070309020205020404" pitchFamily="49" charset="0"/>
              </a:rPr>
              <a:t>0.6549413735343383</a:t>
            </a:r>
            <a:endParaRPr dirty="0"/>
          </a:p>
          <a:p>
            <a:pPr marL="0" lvl="0" indent="0" algn="l" rtl="0">
              <a:spcBef>
                <a:spcPts val="0"/>
              </a:spcBef>
              <a:spcAft>
                <a:spcPts val="0"/>
              </a:spcAft>
              <a:buNone/>
            </a:pPr>
            <a:r>
              <a:rPr lang="en" dirty="0"/>
              <a:t>Final validation accuracy: </a:t>
            </a:r>
            <a:r>
              <a:rPr lang="en-IN" b="0" i="0" dirty="0">
                <a:solidFill>
                  <a:srgbClr val="212121"/>
                </a:solidFill>
                <a:effectLst/>
                <a:latin typeface="Courier New" panose="02070309020205020404" pitchFamily="49" charset="0"/>
              </a:rPr>
              <a:t>0.478</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SimpleNet here]</a:t>
            </a:r>
            <a:endParaRPr dirty="0"/>
          </a:p>
        </p:txBody>
      </p:sp>
      <p:pic>
        <p:nvPicPr>
          <p:cNvPr id="3" name="Picture 2" descr="Chart, line chart, histogram&#10;&#10;Description automatically generated">
            <a:extLst>
              <a:ext uri="{FF2B5EF4-FFF2-40B4-BE49-F238E27FC236}">
                <a16:creationId xmlns:a16="http://schemas.microsoft.com/office/drawing/2014/main" id="{53FD3C40-333B-4ECE-90A9-0A07B2F5633B}"/>
              </a:ext>
            </a:extLst>
          </p:cNvPr>
          <p:cNvPicPr>
            <a:picLocks noChangeAspect="1"/>
          </p:cNvPicPr>
          <p:nvPr/>
        </p:nvPicPr>
        <p:blipFill rotWithShape="1">
          <a:blip r:embed="rId3"/>
          <a:srcRect b="50520"/>
          <a:stretch/>
        </p:blipFill>
        <p:spPr>
          <a:xfrm>
            <a:off x="29028" y="1420858"/>
            <a:ext cx="4426858" cy="2668542"/>
          </a:xfrm>
          <a:prstGeom prst="rect">
            <a:avLst/>
          </a:prstGeom>
        </p:spPr>
      </p:pic>
      <p:pic>
        <p:nvPicPr>
          <p:cNvPr id="5" name="Picture 4" descr="Chart, line chart, histogram&#10;&#10;Description automatically generated">
            <a:extLst>
              <a:ext uri="{FF2B5EF4-FFF2-40B4-BE49-F238E27FC236}">
                <a16:creationId xmlns:a16="http://schemas.microsoft.com/office/drawing/2014/main" id="{4649B07B-25E6-4195-8007-6A884C3DBD65}"/>
              </a:ext>
            </a:extLst>
          </p:cNvPr>
          <p:cNvPicPr>
            <a:picLocks noChangeAspect="1"/>
          </p:cNvPicPr>
          <p:nvPr/>
        </p:nvPicPr>
        <p:blipFill rotWithShape="1">
          <a:blip r:embed="rId3"/>
          <a:srcRect t="48741"/>
          <a:stretch/>
        </p:blipFill>
        <p:spPr>
          <a:xfrm>
            <a:off x="4281715" y="1447799"/>
            <a:ext cx="4426858" cy="27644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69" name="Google Shape;69;p15"/>
          <p:cNvGraphicFramePr/>
          <p:nvPr>
            <p:extLst>
              <p:ext uri="{D42A27DB-BD31-4B8C-83A1-F6EECF244321}">
                <p14:modId xmlns:p14="http://schemas.microsoft.com/office/powerpoint/2010/main" val="2889903191"/>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pPr marL="0" lvl="0" indent="0" algn="l" rtl="0">
                        <a:spcBef>
                          <a:spcPts val="0"/>
                        </a:spcBef>
                        <a:spcAft>
                          <a:spcPts val="0"/>
                        </a:spcAft>
                        <a:buNone/>
                      </a:pPr>
                      <a:r>
                        <a:rPr lang="en-IN" dirty="0"/>
                        <a:t>0.65</a:t>
                      </a:r>
                      <a:endParaRPr dirty="0"/>
                    </a:p>
                  </a:txBody>
                  <a:tcPr marL="91425" marR="91425" marT="91425" marB="91425"/>
                </a:tc>
                <a:tc>
                  <a:txBody>
                    <a:bodyPr/>
                    <a:lstStyle/>
                    <a:p>
                      <a:pPr marL="0" lvl="0" indent="0" algn="l" rtl="0">
                        <a:spcBef>
                          <a:spcPts val="0"/>
                        </a:spcBef>
                        <a:spcAft>
                          <a:spcPts val="0"/>
                        </a:spcAft>
                        <a:buNone/>
                      </a:pPr>
                      <a:r>
                        <a:rPr lang="en-IN" dirty="0"/>
                        <a:t>0.47</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Jittering</a:t>
                      </a:r>
                      <a:endParaRPr/>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0.668</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0.492</a:t>
                      </a:r>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0.826</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0.5253</a:t>
                      </a:r>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0.6864</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0.524</a:t>
                      </a:r>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a:t>Making network "deep"</a:t>
                      </a:r>
                      <a:endParaRPr/>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0.656</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0.53066</a:t>
                      </a:r>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dirty="0"/>
                        <a:t>Batch normalization</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0.649</a:t>
                      </a:r>
                      <a:endParaRPr dirty="0"/>
                    </a:p>
                  </a:txBody>
                  <a:tcPr marL="91425" marR="91425" marT="91425" marB="91425"/>
                </a:tc>
                <a:tc>
                  <a:txBody>
                    <a:bodyPr/>
                    <a:lstStyle/>
                    <a:p>
                      <a:pPr marL="0" lvl="0" indent="0" algn="l" rtl="0">
                        <a:spcBef>
                          <a:spcPts val="0"/>
                        </a:spcBef>
                        <a:spcAft>
                          <a:spcPts val="0"/>
                        </a:spcAft>
                        <a:buNone/>
                      </a:pPr>
                      <a:r>
                        <a:rPr lang="en-IN" sz="1400" b="0" i="0" u="none" strike="noStrike" cap="none" dirty="0">
                          <a:solidFill>
                            <a:srgbClr val="000000"/>
                          </a:solidFill>
                          <a:effectLst/>
                          <a:latin typeface="Arial"/>
                          <a:ea typeface="Arial"/>
                          <a:cs typeface="Arial"/>
                          <a:sym typeface="Arial"/>
                        </a:rPr>
                        <a:t>0.55</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for SimpleNetFinal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Final training accuracy: </a:t>
            </a:r>
            <a:r>
              <a:rPr lang="en-IN" b="0" i="0" dirty="0">
                <a:solidFill>
                  <a:srgbClr val="212121"/>
                </a:solidFill>
                <a:effectLst/>
                <a:latin typeface="Courier New" panose="02070309020205020404" pitchFamily="49" charset="0"/>
              </a:rPr>
              <a:t>0.6050251256281407</a:t>
            </a:r>
            <a:endParaRPr dirty="0"/>
          </a:p>
          <a:p>
            <a:pPr marL="0" lvl="0" indent="0" algn="l" rtl="0">
              <a:spcBef>
                <a:spcPts val="0"/>
              </a:spcBef>
              <a:spcAft>
                <a:spcPts val="0"/>
              </a:spcAft>
              <a:buNone/>
            </a:pPr>
            <a:r>
              <a:rPr lang="en" dirty="0"/>
              <a:t>Final validation accuracy: </a:t>
            </a:r>
            <a:r>
              <a:rPr lang="en-IN" b="0" i="0" dirty="0">
                <a:solidFill>
                  <a:srgbClr val="212121"/>
                </a:solidFill>
                <a:effectLst/>
                <a:latin typeface="Courier New" panose="02070309020205020404" pitchFamily="49" charset="0"/>
              </a:rPr>
              <a:t>0.552</a:t>
            </a:r>
            <a:endParaRPr dirty="0"/>
          </a:p>
        </p:txBody>
      </p:sp>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for SimpleNetFinal here]</a:t>
            </a:r>
            <a:endParaRPr dirty="0"/>
          </a:p>
        </p:txBody>
      </p:sp>
      <p:pic>
        <p:nvPicPr>
          <p:cNvPr id="3" name="Picture 2" descr="Chart, line chart, histogram&#10;&#10;Description automatically generated">
            <a:extLst>
              <a:ext uri="{FF2B5EF4-FFF2-40B4-BE49-F238E27FC236}">
                <a16:creationId xmlns:a16="http://schemas.microsoft.com/office/drawing/2014/main" id="{AC128C36-932E-45C4-8559-7FCC70F7CB01}"/>
              </a:ext>
            </a:extLst>
          </p:cNvPr>
          <p:cNvPicPr>
            <a:picLocks noChangeAspect="1"/>
          </p:cNvPicPr>
          <p:nvPr/>
        </p:nvPicPr>
        <p:blipFill rotWithShape="1">
          <a:blip r:embed="rId3"/>
          <a:srcRect b="50000"/>
          <a:stretch/>
        </p:blipFill>
        <p:spPr>
          <a:xfrm>
            <a:off x="63319" y="1499733"/>
            <a:ext cx="3893820" cy="2390775"/>
          </a:xfrm>
          <a:prstGeom prst="rect">
            <a:avLst/>
          </a:prstGeom>
        </p:spPr>
      </p:pic>
      <p:pic>
        <p:nvPicPr>
          <p:cNvPr id="5" name="Picture 4" descr="Chart, line chart, histogram&#10;&#10;Description automatically generated">
            <a:extLst>
              <a:ext uri="{FF2B5EF4-FFF2-40B4-BE49-F238E27FC236}">
                <a16:creationId xmlns:a16="http://schemas.microsoft.com/office/drawing/2014/main" id="{68B2CE84-8F0C-400F-95DC-7F44ECBD7FCF}"/>
              </a:ext>
            </a:extLst>
          </p:cNvPr>
          <p:cNvPicPr>
            <a:picLocks noChangeAspect="1"/>
          </p:cNvPicPr>
          <p:nvPr/>
        </p:nvPicPr>
        <p:blipFill rotWithShape="1">
          <a:blip r:embed="rId3"/>
          <a:srcRect t="50000"/>
          <a:stretch/>
        </p:blipFill>
        <p:spPr>
          <a:xfrm>
            <a:off x="4477939" y="1548492"/>
            <a:ext cx="3893820" cy="23907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0" lvl="0" indent="0" algn="l" rtl="0">
              <a:spcBef>
                <a:spcPts val="0"/>
              </a:spcBef>
              <a:spcAft>
                <a:spcPts val="0"/>
              </a:spcAft>
              <a:buNone/>
            </a:pPr>
            <a:endParaRPr lang="en" dirty="0"/>
          </a:p>
          <a:p>
            <a:pPr marL="285750" lvl="0" indent="-285750" algn="l" rtl="0">
              <a:spcBef>
                <a:spcPts val="0"/>
              </a:spcBef>
              <a:spcAft>
                <a:spcPts val="0"/>
              </a:spcAft>
              <a:buFontTx/>
              <a:buChar char="-"/>
            </a:pPr>
            <a:r>
              <a:rPr lang="en" dirty="0"/>
              <a:t>Horizontal image flip</a:t>
            </a:r>
          </a:p>
          <a:p>
            <a:pPr marL="285750" lvl="0" indent="-285750" algn="l" rtl="0">
              <a:spcBef>
                <a:spcPts val="0"/>
              </a:spcBef>
              <a:spcAft>
                <a:spcPts val="0"/>
              </a:spcAft>
              <a:buFontTx/>
              <a:buChar char="-"/>
            </a:pPr>
            <a:r>
              <a:rPr lang="en" dirty="0"/>
              <a:t>Brightness altering</a:t>
            </a:r>
          </a:p>
          <a:p>
            <a:pPr marL="285750" lvl="0" indent="-285750" algn="l" rtl="0">
              <a:spcBef>
                <a:spcPts val="0"/>
              </a:spcBef>
              <a:spcAft>
                <a:spcPts val="0"/>
              </a:spcAft>
              <a:buFontTx/>
              <a:buChar char="-"/>
            </a:pPr>
            <a:r>
              <a:rPr lang="en" dirty="0"/>
              <a:t>Cropping</a:t>
            </a:r>
          </a:p>
          <a:p>
            <a:pPr marL="285750" lvl="0" indent="-285750" algn="l" rtl="0">
              <a:spcBef>
                <a:spcPts val="0"/>
              </a:spcBef>
              <a:spcAft>
                <a:spcPts val="0"/>
              </a:spcAft>
              <a:buFontTx/>
              <a:buChar char="-"/>
            </a:pPr>
            <a:r>
              <a:rPr lang="en" dirty="0"/>
              <a:t>Rotating</a:t>
            </a:r>
          </a:p>
          <a:p>
            <a:pPr marL="285750" lvl="0" indent="-285750" algn="l" rtl="0">
              <a:spcBef>
                <a:spcPts val="0"/>
              </a:spcBef>
              <a:spcAft>
                <a:spcPts val="0"/>
              </a:spcAft>
              <a:buFontTx/>
              <a:buChar char="-"/>
            </a:pPr>
            <a:r>
              <a:rPr lang="en" dirty="0"/>
              <a:t>Saturation altering</a:t>
            </a:r>
          </a:p>
          <a:p>
            <a:pPr marL="285750" lvl="0" indent="-285750" algn="l" rtl="0">
              <a:spcBef>
                <a:spcPts val="0"/>
              </a:spcBef>
              <a:spcAft>
                <a:spcPts val="0"/>
              </a:spcAft>
              <a:buFontTx/>
              <a:buChar char="-"/>
            </a:pPr>
            <a:r>
              <a:rPr lang="en" dirty="0"/>
              <a:t>Scaling</a:t>
            </a:r>
          </a:p>
          <a:p>
            <a:pPr marL="285750" lvl="0" indent="-285750" algn="l" rtl="0">
              <a:spcBef>
                <a:spcPts val="0"/>
              </a:spcBef>
              <a:spcAft>
                <a:spcPts val="0"/>
              </a:spcAft>
              <a:buFontTx/>
              <a:buChar char="-"/>
            </a:pPr>
            <a:r>
              <a:rPr lang="en" dirty="0"/>
              <a:t>Contrast altering</a:t>
            </a:r>
          </a:p>
          <a:p>
            <a:pPr marL="285750" lvl="0" indent="-285750" algn="l" rtl="0">
              <a:spcBef>
                <a:spcPts val="0"/>
              </a:spcBef>
              <a:spcAft>
                <a:spcPts val="0"/>
              </a:spcAft>
              <a:buFontTx/>
              <a:buChar char="-"/>
            </a:pPr>
            <a:r>
              <a:rPr lang="en" dirty="0"/>
              <a:t>Translating the image</a:t>
            </a:r>
          </a:p>
          <a:p>
            <a:pPr marL="285750" lvl="0" indent="-285750" algn="l" rtl="0">
              <a:spcBef>
                <a:spcPts val="0"/>
              </a:spcBef>
              <a:spcAft>
                <a:spcPts val="0"/>
              </a:spcAft>
              <a:buFontTx/>
              <a:buChar char="-"/>
            </a:pPr>
            <a:r>
              <a:rPr lang="en-IN" dirty="0"/>
              <a:t>A</a:t>
            </a:r>
            <a:r>
              <a:rPr lang="en" dirty="0"/>
              <a:t>ffine transforms</a:t>
            </a:r>
          </a:p>
          <a:p>
            <a:pPr marL="285750" lvl="0" indent="-285750" algn="l" rtl="0">
              <a:spcBef>
                <a:spcPts val="0"/>
              </a:spcBef>
              <a:spcAft>
                <a:spcPts val="0"/>
              </a:spcAft>
              <a:buFontTx/>
              <a:buChar char="-"/>
            </a:pPr>
            <a:r>
              <a:rPr lang="en" dirty="0"/>
              <a:t>Hue altering</a:t>
            </a:r>
          </a:p>
          <a:p>
            <a:pPr marL="285750" lvl="0" indent="-285750" algn="l" rtl="0">
              <a:spcBef>
                <a:spcPts val="0"/>
              </a:spcBef>
              <a:spcAft>
                <a:spcPts val="0"/>
              </a:spcAft>
              <a:buFontTx/>
              <a:buChar char="-"/>
            </a:pP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285750" lvl="0" indent="-285750" algn="l" rtl="0">
              <a:spcBef>
                <a:spcPts val="0"/>
              </a:spcBef>
              <a:spcAft>
                <a:spcPts val="0"/>
              </a:spcAft>
              <a:buFontTx/>
              <a:buChar char="-"/>
            </a:pPr>
            <a:r>
              <a:rPr lang="en-IN" dirty="0"/>
              <a:t>T</a:t>
            </a:r>
            <a:r>
              <a:rPr lang="en" dirty="0"/>
              <a:t>he variance in general should be low and decreasing wi</a:t>
            </a:r>
            <a:r>
              <a:rPr lang="en-IN" dirty="0" err="1"/>
              <a:t>th</a:t>
            </a:r>
            <a:r>
              <a:rPr lang="en-IN" dirty="0"/>
              <a:t> each layer.</a:t>
            </a:r>
          </a:p>
          <a:p>
            <a:pPr marL="285750" lvl="0" indent="-285750" algn="l" rtl="0">
              <a:spcBef>
                <a:spcPts val="0"/>
              </a:spcBef>
              <a:spcAft>
                <a:spcPts val="0"/>
              </a:spcAft>
              <a:buFontTx/>
              <a:buChar char="-"/>
            </a:pPr>
            <a:r>
              <a:rPr lang="en-IN" dirty="0"/>
              <a:t>Reason being, if the variance is high, the network may tend to overfit and it won’t be general enough to classify test images which are significantly different than the train images.</a:t>
            </a:r>
          </a:p>
          <a:p>
            <a:pPr marL="285750" lvl="0" indent="-285750" algn="l" rtl="0">
              <a:spcBef>
                <a:spcPts val="0"/>
              </a:spcBef>
              <a:spcAft>
                <a:spcPts val="0"/>
              </a:spcAft>
              <a:buFontTx/>
              <a:buChar char="-"/>
            </a:pPr>
            <a:r>
              <a:rPr lang="en-IN" dirty="0"/>
              <a:t>With low variance, our ‘feature detector’ will be able to generalize the features and that will be useful to boost test accuracy.</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l" rtl="0">
              <a:spcBef>
                <a:spcPts val="0"/>
              </a:spcBef>
              <a:spcAft>
                <a:spcPts val="0"/>
              </a:spcAft>
              <a:buClr>
                <a:schemeClr val="dk1"/>
              </a:buClr>
              <a:buSzPts val="1100"/>
              <a:buFont typeface="Arial"/>
              <a:buNone/>
            </a:pPr>
            <a:r>
              <a:rPr lang="en-IN" dirty="0"/>
              <a:t>- Bernoulli distribution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SimpleNet model have? How many parameters does your SimpleNetFinal model have?]</a:t>
            </a:r>
          </a:p>
          <a:p>
            <a:pPr marL="0" lvl="0" indent="0" algn="l" rtl="0">
              <a:spcBef>
                <a:spcPts val="0"/>
              </a:spcBef>
              <a:spcAft>
                <a:spcPts val="0"/>
              </a:spcAft>
              <a:buClr>
                <a:schemeClr val="dk1"/>
              </a:buClr>
              <a:buSzPts val="1100"/>
              <a:buFont typeface="Arial"/>
              <a:buNone/>
            </a:pPr>
            <a:endParaRPr lang="en-IN" dirty="0"/>
          </a:p>
          <a:p>
            <a:pPr marL="285750" lvl="0" indent="-285750" algn="l" rtl="0">
              <a:spcBef>
                <a:spcPts val="0"/>
              </a:spcBef>
              <a:spcAft>
                <a:spcPts val="0"/>
              </a:spcAft>
              <a:buClr>
                <a:schemeClr val="dk1"/>
              </a:buClr>
              <a:buSzPts val="1100"/>
              <a:buFontTx/>
              <a:buChar char="-"/>
            </a:pPr>
            <a:r>
              <a:rPr lang="en-IN" dirty="0" err="1"/>
              <a:t>SimpleNet</a:t>
            </a:r>
            <a:r>
              <a:rPr lang="en-IN" dirty="0"/>
              <a:t>: 56895</a:t>
            </a:r>
          </a:p>
          <a:p>
            <a:pPr marL="285750" lvl="0" indent="-285750" algn="l" rtl="0">
              <a:spcBef>
                <a:spcPts val="0"/>
              </a:spcBef>
              <a:spcAft>
                <a:spcPts val="0"/>
              </a:spcAft>
              <a:buClr>
                <a:schemeClr val="dk1"/>
              </a:buClr>
              <a:buSzPts val="1100"/>
              <a:buFontTx/>
              <a:buChar char="-"/>
            </a:pPr>
            <a:r>
              <a:rPr lang="en-IN" dirty="0" err="1"/>
              <a:t>SimpleFinalNet</a:t>
            </a:r>
            <a:r>
              <a:rPr lang="en-IN" dirty="0"/>
              <a:t>: 57765</a:t>
            </a:r>
            <a:endParaRPr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l" rtl="0">
              <a:spcBef>
                <a:spcPts val="0"/>
              </a:spcBef>
              <a:spcAft>
                <a:spcPts val="0"/>
              </a:spcAft>
              <a:buClr>
                <a:schemeClr val="dk1"/>
              </a:buClr>
              <a:buSzPts val="1100"/>
              <a:buFont typeface="Arial"/>
              <a:buNone/>
            </a:pPr>
            <a:endParaRPr lang="en" dirty="0"/>
          </a:p>
          <a:p>
            <a:pPr marL="285750" lvl="0" indent="-285750" algn="l" rtl="0">
              <a:spcBef>
                <a:spcPts val="0"/>
              </a:spcBef>
              <a:spcAft>
                <a:spcPts val="0"/>
              </a:spcAft>
              <a:buClr>
                <a:schemeClr val="dk1"/>
              </a:buClr>
              <a:buSzPts val="1100"/>
              <a:buFontTx/>
              <a:buChar char="-"/>
            </a:pPr>
            <a:r>
              <a:rPr lang="en" dirty="0"/>
              <a:t>Batch norm normalizes the activation output from the previous layer to a standard normal distribution.</a:t>
            </a:r>
          </a:p>
          <a:p>
            <a:pPr marL="285750" lvl="0" indent="-285750" algn="l" rtl="0">
              <a:spcBef>
                <a:spcPts val="0"/>
              </a:spcBef>
              <a:spcAft>
                <a:spcPts val="0"/>
              </a:spcAft>
              <a:buClr>
                <a:schemeClr val="dk1"/>
              </a:buClr>
              <a:buSzPts val="1100"/>
              <a:buFontTx/>
              <a:buChar char="-"/>
            </a:pPr>
            <a:r>
              <a:rPr lang="en"/>
              <a:t>In relation to the conv layer with bias, it reduces the variance between all the output channels thus allowing for more stable and faster learning.</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loss plot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Final training accuracy: </a:t>
            </a:r>
            <a:r>
              <a:rPr lang="en-IN" b="0" i="0" dirty="0">
                <a:solidFill>
                  <a:srgbClr val="212121"/>
                </a:solidFill>
                <a:effectLst/>
                <a:latin typeface="Courier New" panose="02070309020205020404" pitchFamily="49" charset="0"/>
              </a:rPr>
              <a:t>0.8676716917922948</a:t>
            </a:r>
            <a:endParaRPr dirty="0"/>
          </a:p>
          <a:p>
            <a:pPr marL="0" lvl="0" indent="0" algn="l" rtl="0">
              <a:spcBef>
                <a:spcPts val="0"/>
              </a:spcBef>
              <a:spcAft>
                <a:spcPts val="0"/>
              </a:spcAft>
              <a:buNone/>
            </a:pPr>
            <a:r>
              <a:rPr lang="en" dirty="0"/>
              <a:t>Final validation accuracy: </a:t>
            </a:r>
            <a:r>
              <a:rPr lang="en-IN" b="0" i="0" dirty="0">
                <a:solidFill>
                  <a:srgbClr val="212121"/>
                </a:solidFill>
                <a:effectLst/>
                <a:latin typeface="Courier New" panose="02070309020205020404" pitchFamily="49" charset="0"/>
              </a:rPr>
              <a:t>0.872666666666</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here]</a:t>
            </a:r>
            <a:endParaRPr/>
          </a:p>
        </p:txBody>
      </p:sp>
      <p:pic>
        <p:nvPicPr>
          <p:cNvPr id="3" name="Picture 2" descr="Chart, line chart&#10;&#10;Description automatically generated">
            <a:extLst>
              <a:ext uri="{FF2B5EF4-FFF2-40B4-BE49-F238E27FC236}">
                <a16:creationId xmlns:a16="http://schemas.microsoft.com/office/drawing/2014/main" id="{D0218BB4-1190-46A1-BBB2-DCD60DD09BD5}"/>
              </a:ext>
            </a:extLst>
          </p:cNvPr>
          <p:cNvPicPr>
            <a:picLocks noChangeAspect="1"/>
          </p:cNvPicPr>
          <p:nvPr/>
        </p:nvPicPr>
        <p:blipFill rotWithShape="1">
          <a:blip r:embed="rId3"/>
          <a:srcRect b="50740"/>
          <a:stretch/>
        </p:blipFill>
        <p:spPr>
          <a:xfrm>
            <a:off x="191861" y="1534432"/>
            <a:ext cx="3905250" cy="2355396"/>
          </a:xfrm>
          <a:prstGeom prst="rect">
            <a:avLst/>
          </a:prstGeom>
        </p:spPr>
      </p:pic>
      <p:pic>
        <p:nvPicPr>
          <p:cNvPr id="5" name="Picture 4" descr="Chart, line chart&#10;&#10;Description automatically generated">
            <a:extLst>
              <a:ext uri="{FF2B5EF4-FFF2-40B4-BE49-F238E27FC236}">
                <a16:creationId xmlns:a16="http://schemas.microsoft.com/office/drawing/2014/main" id="{6D92FEA1-D558-431F-A737-283245ED749B}"/>
              </a:ext>
            </a:extLst>
          </p:cNvPr>
          <p:cNvPicPr>
            <a:picLocks noChangeAspect="1"/>
          </p:cNvPicPr>
          <p:nvPr/>
        </p:nvPicPr>
        <p:blipFill rotWithShape="1">
          <a:blip r:embed="rId3"/>
          <a:srcRect t="48957"/>
          <a:stretch/>
        </p:blipFill>
        <p:spPr>
          <a:xfrm>
            <a:off x="4431439" y="1603829"/>
            <a:ext cx="3905250" cy="24406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 name="Picture 2" descr="Chart, waterfall chart&#10;&#10;Description automatically generated">
            <a:extLst>
              <a:ext uri="{FF2B5EF4-FFF2-40B4-BE49-F238E27FC236}">
                <a16:creationId xmlns:a16="http://schemas.microsoft.com/office/drawing/2014/main" id="{CDAE74C6-1956-4B8E-855F-5165E21394DB}"/>
              </a:ext>
            </a:extLst>
          </p:cNvPr>
          <p:cNvPicPr>
            <a:picLocks noChangeAspect="1"/>
          </p:cNvPicPr>
          <p:nvPr/>
        </p:nvPicPr>
        <p:blipFill>
          <a:blip r:embed="rId3"/>
          <a:stretch>
            <a:fillRect/>
          </a:stretch>
        </p:blipFill>
        <p:spPr>
          <a:xfrm>
            <a:off x="3127194" y="445025"/>
            <a:ext cx="5167720" cy="45064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6698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endParaRPr dirty="0"/>
          </a:p>
        </p:txBody>
      </p:sp>
      <p:pic>
        <p:nvPicPr>
          <p:cNvPr id="3" name="Picture 2" descr="A bedroom with a bed and dresser&#10;&#10;Description automatically generated with low confidence">
            <a:extLst>
              <a:ext uri="{FF2B5EF4-FFF2-40B4-BE49-F238E27FC236}">
                <a16:creationId xmlns:a16="http://schemas.microsoft.com/office/drawing/2014/main" id="{B5B6D439-E2CF-480C-AD25-CA36B1B524ED}"/>
              </a:ext>
            </a:extLst>
          </p:cNvPr>
          <p:cNvPicPr>
            <a:picLocks noChangeAspect="1"/>
          </p:cNvPicPr>
          <p:nvPr/>
        </p:nvPicPr>
        <p:blipFill>
          <a:blip r:embed="rId3"/>
          <a:stretch>
            <a:fillRect/>
          </a:stretch>
        </p:blipFill>
        <p:spPr>
          <a:xfrm>
            <a:off x="414565" y="1996218"/>
            <a:ext cx="1220487" cy="949795"/>
          </a:xfrm>
          <a:prstGeom prst="rect">
            <a:avLst/>
          </a:prstGeom>
        </p:spPr>
      </p:pic>
      <p:pic>
        <p:nvPicPr>
          <p:cNvPr id="5" name="Picture 4" descr="A picture containing indoor, wall, window, room&#10;&#10;Description automatically generated">
            <a:extLst>
              <a:ext uri="{FF2B5EF4-FFF2-40B4-BE49-F238E27FC236}">
                <a16:creationId xmlns:a16="http://schemas.microsoft.com/office/drawing/2014/main" id="{F70313DF-AB7F-4DF7-8439-B7AC72964AC9}"/>
              </a:ext>
            </a:extLst>
          </p:cNvPr>
          <p:cNvPicPr>
            <a:picLocks noChangeAspect="1"/>
          </p:cNvPicPr>
          <p:nvPr/>
        </p:nvPicPr>
        <p:blipFill>
          <a:blip r:embed="rId4"/>
          <a:stretch>
            <a:fillRect/>
          </a:stretch>
        </p:blipFill>
        <p:spPr>
          <a:xfrm>
            <a:off x="1700513" y="1987987"/>
            <a:ext cx="1220487" cy="992265"/>
          </a:xfrm>
          <a:prstGeom prst="rect">
            <a:avLst/>
          </a:prstGeom>
        </p:spPr>
      </p:pic>
      <p:pic>
        <p:nvPicPr>
          <p:cNvPr id="7" name="Picture 6" descr="A picture containing wall, indoor, floor, room&#10;&#10;Description automatically generated">
            <a:extLst>
              <a:ext uri="{FF2B5EF4-FFF2-40B4-BE49-F238E27FC236}">
                <a16:creationId xmlns:a16="http://schemas.microsoft.com/office/drawing/2014/main" id="{3E6FE9EE-571E-4FDD-B486-C9177693FAE2}"/>
              </a:ext>
            </a:extLst>
          </p:cNvPr>
          <p:cNvPicPr>
            <a:picLocks noChangeAspect="1"/>
          </p:cNvPicPr>
          <p:nvPr/>
        </p:nvPicPr>
        <p:blipFill>
          <a:blip r:embed="rId5"/>
          <a:stretch>
            <a:fillRect/>
          </a:stretch>
        </p:blipFill>
        <p:spPr>
          <a:xfrm>
            <a:off x="2986462" y="2008312"/>
            <a:ext cx="1323352" cy="991275"/>
          </a:xfrm>
          <a:prstGeom prst="rect">
            <a:avLst/>
          </a:prstGeom>
        </p:spPr>
      </p:pic>
      <p:sp>
        <p:nvSpPr>
          <p:cNvPr id="8" name="TextBox 7">
            <a:extLst>
              <a:ext uri="{FF2B5EF4-FFF2-40B4-BE49-F238E27FC236}">
                <a16:creationId xmlns:a16="http://schemas.microsoft.com/office/drawing/2014/main" id="{F09301DF-0657-49E8-A331-587541A45FA1}"/>
              </a:ext>
            </a:extLst>
          </p:cNvPr>
          <p:cNvSpPr txBox="1"/>
          <p:nvPr/>
        </p:nvSpPr>
        <p:spPr>
          <a:xfrm>
            <a:off x="311700" y="3068570"/>
            <a:ext cx="8650871" cy="1815882"/>
          </a:xfrm>
          <a:prstGeom prst="rect">
            <a:avLst/>
          </a:prstGeom>
          <a:noFill/>
        </p:spPr>
        <p:txBody>
          <a:bodyPr wrap="square" rtlCol="0">
            <a:spAutoFit/>
          </a:bodyPr>
          <a:lstStyle/>
          <a:p>
            <a:pPr marL="342900" indent="-342900">
              <a:buAutoNum type="arabicPeriod"/>
            </a:pPr>
            <a:r>
              <a:rPr lang="en-IN" dirty="0"/>
              <a:t>For the first image, the angle is such that a majority of the area of the bed is </a:t>
            </a:r>
            <a:r>
              <a:rPr lang="en-IN" dirty="0" err="1"/>
              <a:t>hidded</a:t>
            </a:r>
            <a:r>
              <a:rPr lang="en-IN" dirty="0"/>
              <a:t>. Since, the most significant feature of a bed is its long spanning topside, it gets </a:t>
            </a:r>
            <a:r>
              <a:rPr lang="en-IN" dirty="0" err="1"/>
              <a:t>missclassifed</a:t>
            </a:r>
            <a:r>
              <a:rPr lang="en-IN" dirty="0"/>
              <a:t>.</a:t>
            </a:r>
          </a:p>
          <a:p>
            <a:pPr marL="342900" indent="-342900">
              <a:buAutoNum type="arabicPeriod"/>
            </a:pPr>
            <a:r>
              <a:rPr lang="en-IN" dirty="0"/>
              <a:t>Here, the bed looks more like a sofa than a bed. Also, after the image being converted to grayscale, a majority of the image is white and it makes it difficult to make a distinction between the attribute and the background.</a:t>
            </a:r>
          </a:p>
          <a:p>
            <a:pPr marL="342900" indent="-342900">
              <a:buAutoNum type="arabicPeriod"/>
            </a:pPr>
            <a:r>
              <a:rPr lang="en-IN" dirty="0"/>
              <a:t>Here, a combination of the issues mentioned in 1 and 2 is faced by the </a:t>
            </a:r>
            <a:r>
              <a:rPr lang="en-IN" dirty="0" err="1"/>
              <a:t>classifer</a:t>
            </a:r>
            <a:r>
              <a:rPr lang="en-IN" dirty="0"/>
              <a:t>. A part of the bed is hidden, moreover, due to low lighting it makes it difficult to separate out the bed from rest of the background.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1063</Words>
  <Application>Microsoft Office PowerPoint</Application>
  <PresentationFormat>On-screen Show (16:9)</PresentationFormat>
  <Paragraphs>155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Manan Patel</cp:lastModifiedBy>
  <cp:revision>27</cp:revision>
  <dcterms:modified xsi:type="dcterms:W3CDTF">2022-04-10T03:02:15Z</dcterms:modified>
</cp:coreProperties>
</file>