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2" r:id="rId16"/>
    <p:sldId id="273" r:id="rId17"/>
    <p:sldId id="274" r:id="rId18"/>
    <p:sldId id="276" r:id="rId19"/>
    <p:sldId id="277" r:id="rId20"/>
    <p:sldId id="275" r:id="rId21"/>
    <p:sldId id="271" r:id="rId2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79"/>
    <p:restoredTop sz="94568" autoAdjust="0"/>
  </p:normalViewPr>
  <p:slideViewPr>
    <p:cSldViewPr snapToGrid="0" snapToObjects="1">
      <p:cViewPr varScale="1">
        <p:scale>
          <a:sx n="138" d="100"/>
          <a:sy n="138" d="100"/>
        </p:scale>
        <p:origin x="141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2" name="Shape 202"/>
          <p:cNvSpPr>
            <a:spLocks noGrp="1" noRot="1" noChangeAspect="1"/>
          </p:cNvSpPr>
          <p:nvPr>
            <p:ph type="sldImg"/>
          </p:nvPr>
        </p:nvSpPr>
        <p:spPr>
          <a:xfrm>
            <a:off x="1143000" y="685800"/>
            <a:ext cx="4572000" cy="3429000"/>
          </a:xfrm>
          <a:prstGeom prst="rect">
            <a:avLst/>
          </a:prstGeom>
        </p:spPr>
        <p:txBody>
          <a:bodyPr/>
          <a:lstStyle/>
          <a:p>
            <a:endParaRPr/>
          </a:p>
        </p:txBody>
      </p:sp>
      <p:sp>
        <p:nvSpPr>
          <p:cNvPr id="203" name="Shape 20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12794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07"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08"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116" name="Title Text"/>
          <p:cNvSpPr txBox="1">
            <a:spLocks noGrp="1"/>
          </p:cNvSpPr>
          <p:nvPr>
            <p:ph type="title"/>
          </p:nvPr>
        </p:nvSpPr>
        <p:spPr>
          <a:prstGeom prst="rect">
            <a:avLst/>
          </a:prstGeom>
        </p:spPr>
        <p:txBody>
          <a:bodyPr/>
          <a:lstStyle/>
          <a:p>
            <a:r>
              <a:t>Title Text</a:t>
            </a:r>
          </a:p>
        </p:txBody>
      </p:sp>
      <p:sp>
        <p:nvSpPr>
          <p:cNvPr id="117"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118" name="Google Shape;61;p1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126" name="Title Text"/>
          <p:cNvSpPr txBox="1">
            <a:spLocks noGrp="1"/>
          </p:cNvSpPr>
          <p:nvPr>
            <p:ph type="title"/>
          </p:nvPr>
        </p:nvSpPr>
        <p:spPr>
          <a:prstGeom prst="rect">
            <a:avLst/>
          </a:prstGeom>
        </p:spPr>
        <p:txBody>
          <a:bodyPr/>
          <a:lstStyle/>
          <a:p>
            <a:r>
              <a:t>Title Text</a:t>
            </a:r>
          </a:p>
        </p:txBody>
      </p:sp>
      <p:sp>
        <p:nvSpPr>
          <p:cNvPr id="12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135"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1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143" name="Title Text"/>
          <p:cNvSpPr txBox="1">
            <a:spLocks noGrp="1"/>
          </p:cNvSpPr>
          <p:nvPr>
            <p:ph type="title"/>
          </p:nvPr>
        </p:nvSpPr>
        <p:spPr>
          <a:prstGeom prst="rect">
            <a:avLst/>
          </a:prstGeom>
        </p:spPr>
        <p:txBody>
          <a:bodyPr/>
          <a:lstStyle/>
          <a:p>
            <a:r>
              <a:t>Title Text</a:t>
            </a:r>
          </a:p>
        </p:txBody>
      </p:sp>
      <p:sp>
        <p:nvSpPr>
          <p:cNvPr id="1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151"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152"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1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160"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1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168" name="Google Shape;81;p21"/>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169"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170"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171" name="Google Shape;84;p21"/>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1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179"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1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187"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188"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1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Google Shape;99;p25"/>
          <p:cNvSpPr txBox="1">
            <a:spLocks noGrp="1"/>
          </p:cNvSpPr>
          <p:nvPr>
            <p:ph type="title"/>
          </p:nvPr>
        </p:nvSpPr>
        <p:spPr>
          <a:xfrm>
            <a:off x="311707" y="230475"/>
            <a:ext cx="8520602" cy="2052599"/>
          </a:xfrm>
          <a:prstGeom prst="rect">
            <a:avLst/>
          </a:prstGeom>
        </p:spPr>
        <p:txBody>
          <a:bodyPr/>
          <a:lstStyle/>
          <a:p>
            <a:r>
              <a:t>CS 6476 Project 1</a:t>
            </a:r>
          </a:p>
        </p:txBody>
      </p:sp>
      <p:sp>
        <p:nvSpPr>
          <p:cNvPr id="206" name="Google Shape;100;p25"/>
          <p:cNvSpPr txBox="1">
            <a:spLocks noGrp="1"/>
          </p:cNvSpPr>
          <p:nvPr>
            <p:ph type="body" sz="half" idx="1"/>
          </p:nvPr>
        </p:nvSpPr>
        <p:spPr>
          <a:xfrm>
            <a:off x="311699" y="2320025"/>
            <a:ext cx="8520602" cy="1797301"/>
          </a:xfrm>
          <a:prstGeom prst="rect">
            <a:avLst/>
          </a:prstGeom>
        </p:spPr>
        <p:txBody>
          <a:bodyPr>
            <a:normAutofit lnSpcReduction="10000"/>
          </a:bodyPr>
          <a:lstStyle/>
          <a:p>
            <a:pPr marL="0" indent="0"/>
            <a:r>
              <a:rPr lang="en-IN" dirty="0"/>
              <a:t>[Manan Patel]</a:t>
            </a:r>
            <a:endParaRPr dirty="0"/>
          </a:p>
          <a:p>
            <a:pPr marL="0" indent="0"/>
            <a:r>
              <a:rPr dirty="0"/>
              <a:t>[</a:t>
            </a:r>
            <a:r>
              <a:rPr lang="en-IN" dirty="0"/>
              <a:t>mpatel608@gatech.edu</a:t>
            </a:r>
            <a:r>
              <a:rPr dirty="0"/>
              <a:t>]</a:t>
            </a:r>
          </a:p>
          <a:p>
            <a:pPr marL="0" indent="0"/>
            <a:r>
              <a:rPr lang="en-IN" dirty="0"/>
              <a:t>[mpate608</a:t>
            </a:r>
            <a:r>
              <a:rPr dirty="0"/>
              <a:t>]</a:t>
            </a:r>
          </a:p>
          <a:p>
            <a:pPr marL="0" indent="0"/>
            <a:r>
              <a:rPr lang="en-IN" dirty="0"/>
              <a:t>[903748003</a:t>
            </a:r>
            <a:r>
              <a:rPr dirty="0"/>
              <a: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Google Shape;161;p34"/>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2: Hybrid images with PyTorch</a:t>
            </a:r>
          </a:p>
        </p:txBody>
      </p:sp>
      <p:sp>
        <p:nvSpPr>
          <p:cNvPr id="241" name="Google Shape;162;p34"/>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Submarine + Fish</a:t>
            </a:r>
          </a:p>
          <a:p>
            <a:pPr marL="0" indent="0">
              <a:spcBef>
                <a:spcPts val="1600"/>
              </a:spcBef>
              <a:buSzTx/>
              <a:buNone/>
            </a:pPr>
            <a:endParaRPr dirty="0"/>
          </a:p>
        </p:txBody>
      </p:sp>
      <p:sp>
        <p:nvSpPr>
          <p:cNvPr id="242" name="Google Shape;163;p34"/>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b="1"/>
            </a:pPr>
            <a:r>
              <a:rPr dirty="0"/>
              <a:t>Part 1 vs. Part 2</a:t>
            </a:r>
            <a:endParaRPr lang="en-IN" dirty="0"/>
          </a:p>
          <a:p>
            <a:pPr marL="0" indent="0">
              <a:spcBef>
                <a:spcPts val="1600"/>
              </a:spcBef>
              <a:buSzTx/>
              <a:buNone/>
              <a:defRPr sz="1400"/>
            </a:pPr>
            <a:r>
              <a:rPr lang="en-US" dirty="0"/>
              <a:t>[Compare the run-times of Parts 1 and 2 here, as calculated in project-1.ipynb. Which method is faster?]</a:t>
            </a:r>
          </a:p>
          <a:p>
            <a:pPr marL="0" indent="0">
              <a:spcBef>
                <a:spcPts val="1600"/>
              </a:spcBef>
              <a:buSzTx/>
              <a:buNone/>
              <a:defRPr sz="1400"/>
            </a:pPr>
            <a:r>
              <a:rPr lang="en-US" dirty="0"/>
              <a:t>Part 2 (2 sec) is faster than Part 1 (8 sec).</a:t>
            </a:r>
          </a:p>
          <a:p>
            <a:pPr marL="0" indent="0">
              <a:spcBef>
                <a:spcPts val="1600"/>
              </a:spcBef>
              <a:buSzTx/>
              <a:buNone/>
              <a:defRPr sz="1400"/>
            </a:pPr>
            <a:endParaRPr lang="en-US" dirty="0"/>
          </a:p>
        </p:txBody>
      </p:sp>
      <p:pic>
        <p:nvPicPr>
          <p:cNvPr id="3" name="Picture 2" descr="A fish swimming in the water&#10;&#10;Description automatically generated with low confidence">
            <a:extLst>
              <a:ext uri="{FF2B5EF4-FFF2-40B4-BE49-F238E27FC236}">
                <a16:creationId xmlns:a16="http://schemas.microsoft.com/office/drawing/2014/main" id="{A18F340F-3F3D-4626-9FE4-EEA9DFA1E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99" y="1603148"/>
            <a:ext cx="3571875" cy="2924175"/>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 3</a:t>
            </a:r>
            <a:r>
              <a:rPr lang="en-US" dirty="0"/>
              <a:t>: Understanding input/output shapes in PyTorch</a:t>
            </a:r>
            <a:endParaRPr dirty="0"/>
          </a:p>
        </p:txBody>
      </p:sp>
      <p:sp>
        <p:nvSpPr>
          <p:cNvPr id="245" name="Google Shape;169;p35"/>
          <p:cNvSpPr txBox="1">
            <a:spLocks noGrp="1"/>
          </p:cNvSpPr>
          <p:nvPr>
            <p:ph type="body" sz="half" idx="1"/>
          </p:nvPr>
        </p:nvSpPr>
        <p:spPr>
          <a:xfrm>
            <a:off x="311699" y="1152474"/>
            <a:ext cx="3999902" cy="3637239"/>
          </a:xfrm>
          <a:prstGeom prst="rect">
            <a:avLst/>
          </a:prstGeom>
        </p:spPr>
        <p:txBody>
          <a:bodyPr/>
          <a:lstStyle/>
          <a:p>
            <a:pPr marL="0" indent="0">
              <a:buSzTx/>
              <a:buNone/>
            </a:pPr>
            <a:r>
              <a:rPr dirty="0"/>
              <a:t>[Consider a 1-channel 5x5 image and a 3x3 filter. What are the output dimensions of a convolution with the following parameters?</a:t>
            </a:r>
          </a:p>
          <a:p>
            <a:pPr marL="0" indent="0">
              <a:buSzTx/>
              <a:buNone/>
            </a:pPr>
            <a:r>
              <a:rPr dirty="0"/>
              <a:t>Stride = 1, padding = 0?</a:t>
            </a:r>
            <a:endParaRPr lang="en-IN" dirty="0"/>
          </a:p>
          <a:p>
            <a:pPr marL="0" indent="0">
              <a:buSzTx/>
              <a:buNone/>
            </a:pPr>
            <a:r>
              <a:rPr lang="en-IN" dirty="0" err="1"/>
              <a:t>Output_dim</a:t>
            </a:r>
            <a:r>
              <a:rPr lang="en-IN" dirty="0"/>
              <a:t> = (3 x 3)</a:t>
            </a:r>
          </a:p>
          <a:p>
            <a:pPr marL="0" indent="0">
              <a:buSzTx/>
              <a:buNone/>
            </a:pPr>
            <a:endParaRPr dirty="0"/>
          </a:p>
          <a:p>
            <a:pPr marL="0" indent="0">
              <a:buSzTx/>
              <a:buNone/>
            </a:pPr>
            <a:r>
              <a:rPr dirty="0"/>
              <a:t>Stride = 2, padding = 0?</a:t>
            </a:r>
            <a:endParaRPr lang="en-IN" dirty="0"/>
          </a:p>
          <a:p>
            <a:pPr marL="0" indent="0">
              <a:buSzTx/>
              <a:buNone/>
            </a:pPr>
            <a:r>
              <a:rPr lang="en-IN" dirty="0" err="1"/>
              <a:t>Outupt_dim</a:t>
            </a:r>
            <a:r>
              <a:rPr lang="en-IN" dirty="0"/>
              <a:t> = (2 x 2)</a:t>
            </a:r>
          </a:p>
          <a:p>
            <a:pPr marL="0" indent="0">
              <a:buSzTx/>
              <a:buNone/>
            </a:pPr>
            <a:endParaRPr dirty="0"/>
          </a:p>
          <a:p>
            <a:pPr marL="0" indent="0">
              <a:buSzTx/>
              <a:buNone/>
            </a:pPr>
            <a:r>
              <a:rPr dirty="0"/>
              <a:t>Stride = 1, padding = 1?</a:t>
            </a:r>
            <a:endParaRPr lang="en-IN" dirty="0"/>
          </a:p>
          <a:p>
            <a:pPr marL="0" indent="0">
              <a:buSzTx/>
              <a:buNone/>
            </a:pPr>
            <a:r>
              <a:rPr lang="en-IN" dirty="0" err="1"/>
              <a:t>Output_dim</a:t>
            </a:r>
            <a:r>
              <a:rPr lang="en-IN" dirty="0"/>
              <a:t> = (5x5)</a:t>
            </a:r>
          </a:p>
          <a:p>
            <a:pPr marL="0" indent="0">
              <a:buSzTx/>
              <a:buNone/>
            </a:pPr>
            <a:endParaRPr dirty="0"/>
          </a:p>
          <a:p>
            <a:pPr marL="0" indent="0">
              <a:buSzTx/>
              <a:buNone/>
            </a:pPr>
            <a:r>
              <a:rPr dirty="0"/>
              <a:t>Stride = 2, padding = 1?]</a:t>
            </a:r>
            <a:endParaRPr lang="en-IN" dirty="0"/>
          </a:p>
          <a:p>
            <a:pPr marL="0" indent="0">
              <a:buSzTx/>
              <a:buNone/>
            </a:pPr>
            <a:r>
              <a:rPr lang="en-IN" dirty="0" err="1"/>
              <a:t>Output_dim</a:t>
            </a:r>
            <a:r>
              <a:rPr lang="en-IN" dirty="0"/>
              <a:t> = (3x3)</a:t>
            </a:r>
            <a:endParaRPr dirty="0"/>
          </a:p>
        </p:txBody>
      </p:sp>
      <p:sp>
        <p:nvSpPr>
          <p:cNvPr id="246" name="Google Shape;170;p35"/>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a:pPr>
            <a:r>
              <a:rPr dirty="0"/>
              <a:t>[What are the input &amp; output dimensions of the convolutions of the dog image and a 3x3 filter  with the following parameters: </a:t>
            </a:r>
          </a:p>
          <a:p>
            <a:pPr marL="0" indent="0">
              <a:buSzTx/>
              <a:buNone/>
              <a:defRPr sz="1400"/>
            </a:pPr>
            <a:r>
              <a:rPr dirty="0"/>
              <a:t>Stride = 1, padding = 0</a:t>
            </a:r>
            <a:r>
              <a:rPr lang="en-IN" dirty="0"/>
              <a:t> </a:t>
            </a:r>
            <a:r>
              <a:rPr lang="en-IN" dirty="0">
                <a:sym typeface="Wingdings" panose="05000000000000000000" pitchFamily="2" charset="2"/>
              </a:rPr>
              <a:t> 408 x 359</a:t>
            </a:r>
            <a:endParaRPr dirty="0"/>
          </a:p>
          <a:p>
            <a:pPr marL="0" indent="0">
              <a:buSzTx/>
              <a:buNone/>
              <a:defRPr sz="1400"/>
            </a:pPr>
            <a:r>
              <a:rPr dirty="0"/>
              <a:t>Stride = 2, padding = 0</a:t>
            </a:r>
            <a:r>
              <a:rPr lang="en-IN" dirty="0"/>
              <a:t> </a:t>
            </a:r>
            <a:r>
              <a:rPr lang="en-IN" dirty="0">
                <a:sym typeface="Wingdings" panose="05000000000000000000" pitchFamily="2" charset="2"/>
              </a:rPr>
              <a:t> 204 x 180</a:t>
            </a:r>
            <a:endParaRPr dirty="0"/>
          </a:p>
          <a:p>
            <a:pPr marL="0" indent="0">
              <a:buSzTx/>
              <a:buNone/>
              <a:defRPr sz="1400"/>
            </a:pPr>
            <a:r>
              <a:rPr dirty="0"/>
              <a:t>Stride = 1, padding = 1</a:t>
            </a:r>
            <a:r>
              <a:rPr lang="en-IN" dirty="0"/>
              <a:t> </a:t>
            </a:r>
            <a:r>
              <a:rPr lang="en-IN" dirty="0">
                <a:sym typeface="Wingdings" panose="05000000000000000000" pitchFamily="2" charset="2"/>
              </a:rPr>
              <a:t> 410 x 361</a:t>
            </a:r>
            <a:endParaRPr dirty="0"/>
          </a:p>
          <a:p>
            <a:pPr marL="0" indent="0">
              <a:buSzTx/>
              <a:buNone/>
              <a:defRPr sz="1400"/>
            </a:pPr>
            <a:r>
              <a:rPr dirty="0"/>
              <a:t>Stride = 2, padding = 1?]</a:t>
            </a:r>
            <a:r>
              <a:rPr lang="en-IN" dirty="0"/>
              <a:t> </a:t>
            </a:r>
            <a:r>
              <a:rPr lang="en-IN" dirty="0">
                <a:sym typeface="Wingdings" panose="05000000000000000000" pitchFamily="2" charset="2"/>
              </a:rPr>
              <a:t> 205 x 181</a:t>
            </a:r>
            <a:endParaRPr lang="en-IN" dirty="0"/>
          </a:p>
          <a:p>
            <a:pPr marL="0" indent="0">
              <a:buSzTx/>
              <a:buNone/>
              <a:defRPr sz="1400"/>
            </a:pPr>
            <a:endParaRPr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Google Shape;182;p37"/>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 3</a:t>
            </a:r>
            <a:r>
              <a:rPr lang="en-US" dirty="0"/>
              <a:t>: Understanding input/output shapes in PyTorch</a:t>
            </a:r>
            <a:endParaRPr dirty="0"/>
          </a:p>
        </p:txBody>
      </p:sp>
      <p:sp>
        <p:nvSpPr>
          <p:cNvPr id="253" name="Google Shape;183;p37"/>
          <p:cNvSpPr txBox="1">
            <a:spLocks noGrp="1"/>
          </p:cNvSpPr>
          <p:nvPr>
            <p:ph type="body" sz="half" idx="1"/>
          </p:nvPr>
        </p:nvSpPr>
        <p:spPr>
          <a:xfrm>
            <a:off x="4486415" y="1152475"/>
            <a:ext cx="4144079" cy="3416400"/>
          </a:xfrm>
          <a:prstGeom prst="rect">
            <a:avLst/>
          </a:prstGeom>
        </p:spPr>
        <p:txBody>
          <a:bodyPr>
            <a:normAutofit fontScale="92500"/>
          </a:bodyPr>
          <a:lstStyle>
            <a:lvl1pPr marL="0" indent="0">
              <a:buSzTx/>
              <a:buNone/>
            </a:lvl1pPr>
          </a:lstStyle>
          <a:p>
            <a:r>
              <a:rPr lang="en-US" dirty="0"/>
              <a:t>[Section 3 of the handout gives equations to calculate output dimensions given filter size, stride, and padding. What is the intuition behind this equation?]</a:t>
            </a:r>
          </a:p>
          <a:p>
            <a:endParaRPr lang="en-US" dirty="0"/>
          </a:p>
          <a:p>
            <a:r>
              <a:rPr lang="en-US" dirty="0"/>
              <a:t>The intuition comes basically from aligning the filter symmetrically whenever possible. In general, when an (m x n) filter is given, if </a:t>
            </a:r>
            <a:r>
              <a:rPr lang="en-US" dirty="0" err="1"/>
              <a:t>m,n</a:t>
            </a:r>
            <a:r>
              <a:rPr lang="en-US" dirty="0"/>
              <a:t> is odd, then padding on each side of row would be (m – 1)/ 2 and for columns (n – 1)/2.</a:t>
            </a:r>
          </a:p>
          <a:p>
            <a:r>
              <a:rPr lang="en-US" dirty="0"/>
              <a:t>For stride we can represent the pixel value calculated in an A. P. For example, if row size is m and m is odd, then the image reduces to a row size of </a:t>
            </a:r>
          </a:p>
          <a:p>
            <a:r>
              <a:rPr lang="en-US" dirty="0"/>
              <a:t>(m – 1) / 2 + 1. Similar idea can be applied to columns.</a:t>
            </a:r>
            <a:endParaRPr dirty="0"/>
          </a:p>
        </p:txBody>
      </p:sp>
      <p:sp>
        <p:nvSpPr>
          <p:cNvPr id="4" name="Google Shape;176;p36">
            <a:extLst>
              <a:ext uri="{FF2B5EF4-FFF2-40B4-BE49-F238E27FC236}">
                <a16:creationId xmlns:a16="http://schemas.microsoft.com/office/drawing/2014/main" id="{9D456C8C-54E4-BC49-8CE2-BD68F478A90C}"/>
              </a:ext>
            </a:extLst>
          </p:cNvPr>
          <p:cNvSpPr txBox="1">
            <a:spLocks/>
          </p:cNvSpPr>
          <p:nvPr/>
        </p:nvSpPr>
        <p:spPr>
          <a:xfrm>
            <a:off x="311699" y="1152475"/>
            <a:ext cx="3999902"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lvl1pPr marL="0" marR="0" indent="0" algn="l" defTabSz="914400" rtl="0" latinLnBrk="0">
              <a:lnSpc>
                <a:spcPct val="115000"/>
              </a:lnSpc>
              <a:spcBef>
                <a:spcPts val="0"/>
              </a:spcBef>
              <a:spcAft>
                <a:spcPts val="0"/>
              </a:spcAft>
              <a:buClr>
                <a:schemeClr val="accent2">
                  <a:lumOff val="21764"/>
                </a:schemeClr>
              </a:buClr>
              <a:buSzTx/>
              <a:buFont typeface="Arial"/>
              <a:buNone/>
              <a:tabLst/>
              <a:defRPr sz="1400" b="0" i="0" u="none" strike="noStrike" cap="none" spc="0" baseline="0">
                <a:solidFill>
                  <a:schemeClr val="accent2">
                    <a:lumOff val="21764"/>
                  </a:schemeClr>
                </a:solidFill>
                <a:uFillTx/>
                <a:latin typeface="+mj-lt"/>
                <a:ea typeface="+mj-ea"/>
                <a:cs typeface="+mj-cs"/>
                <a:sym typeface="Arial"/>
              </a:defRPr>
            </a:lvl1pPr>
            <a:lvl2pPr marL="9652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2pPr>
            <a:lvl3pPr marL="14224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3pPr>
            <a:lvl4pPr marL="18796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4pPr>
            <a:lvl5pPr marL="23368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a:lstStyle>
          <a:p>
            <a:pPr hangingPunct="1"/>
            <a:r>
              <a:rPr lang="en-US" dirty="0"/>
              <a:t>[How many filters did we apply to the dog image?]</a:t>
            </a:r>
          </a:p>
          <a:p>
            <a:pPr hangingPunct="1"/>
            <a:r>
              <a:rPr lang="en-US" dirty="0"/>
              <a:t>4</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Google Shape;189;p38"/>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 3</a:t>
            </a:r>
            <a:r>
              <a:rPr lang="en-US" dirty="0"/>
              <a:t>: Understanding input/output shapes in PyTorch</a:t>
            </a:r>
            <a:endParaRPr dirty="0"/>
          </a:p>
        </p:txBody>
      </p:sp>
      <p:sp>
        <p:nvSpPr>
          <p:cNvPr id="257" name="Google Shape;190;p38"/>
          <p:cNvSpPr txBox="1">
            <a:spLocks noGrp="1"/>
          </p:cNvSpPr>
          <p:nvPr>
            <p:ph type="body" sz="half" idx="1"/>
          </p:nvPr>
        </p:nvSpPr>
        <p:spPr>
          <a:xfrm>
            <a:off x="311699" y="1152475"/>
            <a:ext cx="3999902" cy="3416400"/>
          </a:xfrm>
          <a:prstGeom prst="rect">
            <a:avLst/>
          </a:prstGeom>
        </p:spPr>
        <p:txBody>
          <a:bodyPr/>
          <a:lstStyle>
            <a:lvl1pPr marL="0" indent="0">
              <a:buSzTx/>
              <a:buNone/>
            </a:lvl1pPr>
          </a:lstStyle>
          <a:p>
            <a:r>
              <a:rPr dirty="0"/>
              <a:t>[insert visualization 0 here]</a:t>
            </a:r>
          </a:p>
        </p:txBody>
      </p:sp>
      <p:sp>
        <p:nvSpPr>
          <p:cNvPr id="258" name="Google Shape;191;p38"/>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marL="0" indent="0">
              <a:buSzTx/>
              <a:buNone/>
              <a:defRPr sz="1400"/>
            </a:lvl1pPr>
          </a:lstStyle>
          <a:p>
            <a:r>
              <a:rPr dirty="0"/>
              <a:t>[insert </a:t>
            </a:r>
            <a:r>
              <a:rPr dirty="0" err="1"/>
              <a:t>visua</a:t>
            </a:r>
            <a:endParaRPr lang="en-IN" dirty="0"/>
          </a:p>
          <a:p>
            <a:r>
              <a:rPr dirty="0" err="1"/>
              <a:t>lization</a:t>
            </a:r>
            <a:r>
              <a:rPr dirty="0"/>
              <a:t> 1 here]</a:t>
            </a:r>
          </a:p>
        </p:txBody>
      </p:sp>
      <p:pic>
        <p:nvPicPr>
          <p:cNvPr id="5" name="Picture 4" descr="A dog with its tongue out&#10;&#10;Description automatically generated with medium confidence">
            <a:extLst>
              <a:ext uri="{FF2B5EF4-FFF2-40B4-BE49-F238E27FC236}">
                <a16:creationId xmlns:a16="http://schemas.microsoft.com/office/drawing/2014/main" id="{ABF821DA-414C-4DE1-BBAC-36B041912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17" y="1298801"/>
            <a:ext cx="3905250" cy="3438525"/>
          </a:xfrm>
          <a:prstGeom prst="rect">
            <a:avLst/>
          </a:prstGeom>
        </p:spPr>
      </p:pic>
      <p:pic>
        <p:nvPicPr>
          <p:cNvPr id="7" name="Picture 6" descr="A dog with its tongue out&#10;&#10;Description automatically generated with medium confidence">
            <a:extLst>
              <a:ext uri="{FF2B5EF4-FFF2-40B4-BE49-F238E27FC236}">
                <a16:creationId xmlns:a16="http://schemas.microsoft.com/office/drawing/2014/main" id="{3AC0BE1C-F372-4ADB-9D1A-5005D132DE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0118" y="1298800"/>
            <a:ext cx="3905250" cy="3438525"/>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Google Shape;196;p3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 3</a:t>
            </a:r>
            <a:r>
              <a:rPr lang="en-US" dirty="0"/>
              <a:t>: Understanding input/output shapes in PyTorch</a:t>
            </a:r>
            <a:endParaRPr dirty="0"/>
          </a:p>
        </p:txBody>
      </p:sp>
      <p:sp>
        <p:nvSpPr>
          <p:cNvPr id="261" name="Google Shape;197;p39"/>
          <p:cNvSpPr txBox="1">
            <a:spLocks noGrp="1"/>
          </p:cNvSpPr>
          <p:nvPr>
            <p:ph type="body" sz="half" idx="1"/>
          </p:nvPr>
        </p:nvSpPr>
        <p:spPr>
          <a:xfrm>
            <a:off x="311699" y="1152475"/>
            <a:ext cx="3999902" cy="3416400"/>
          </a:xfrm>
          <a:prstGeom prst="rect">
            <a:avLst/>
          </a:prstGeom>
        </p:spPr>
        <p:txBody>
          <a:bodyPr/>
          <a:lstStyle>
            <a:lvl1pPr marL="0" indent="0">
              <a:buSzTx/>
              <a:buNone/>
            </a:lvl1pPr>
          </a:lstStyle>
          <a:p>
            <a:r>
              <a:t>[insert visualization 2 here]</a:t>
            </a:r>
          </a:p>
        </p:txBody>
      </p:sp>
      <p:sp>
        <p:nvSpPr>
          <p:cNvPr id="262" name="Google Shape;198;p39"/>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marL="0" indent="0">
              <a:buSzTx/>
              <a:buNone/>
              <a:defRPr sz="1400"/>
            </a:lvl1pPr>
          </a:lstStyle>
          <a:p>
            <a:r>
              <a:t>[insert visualization 3 here]</a:t>
            </a:r>
          </a:p>
        </p:txBody>
      </p:sp>
      <p:pic>
        <p:nvPicPr>
          <p:cNvPr id="3" name="Picture 2" descr="A close up of a lion&#10;&#10;Description automatically generated with low confidence">
            <a:extLst>
              <a:ext uri="{FF2B5EF4-FFF2-40B4-BE49-F238E27FC236}">
                <a16:creationId xmlns:a16="http://schemas.microsoft.com/office/drawing/2014/main" id="{0CBE13D8-8166-451F-A1CD-87392D243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47" y="1589087"/>
            <a:ext cx="3905250" cy="3438525"/>
          </a:xfrm>
          <a:prstGeom prst="rect">
            <a:avLst/>
          </a:prstGeom>
        </p:spPr>
      </p:pic>
      <p:pic>
        <p:nvPicPr>
          <p:cNvPr id="5" name="Picture 4" descr="A picture containing text, building material, stone&#10;&#10;Description automatically generated">
            <a:extLst>
              <a:ext uri="{FF2B5EF4-FFF2-40B4-BE49-F238E27FC236}">
                <a16:creationId xmlns:a16="http://schemas.microsoft.com/office/drawing/2014/main" id="{6EEEB2AF-DC83-490F-8B47-2EA1BC2BCC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9725" y="1625373"/>
            <a:ext cx="3905250" cy="3438525"/>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9" y="1152475"/>
            <a:ext cx="3999902" cy="3416400"/>
          </a:xfrm>
          <a:prstGeom prst="rect">
            <a:avLst/>
          </a:prstGeom>
        </p:spPr>
        <p:txBody>
          <a:bodyPr/>
          <a:lstStyle/>
          <a:p>
            <a:pPr marL="0" indent="0">
              <a:buSzTx/>
              <a:buNone/>
            </a:pPr>
            <a:r>
              <a:rPr dirty="0"/>
              <a:t>[</a:t>
            </a:r>
            <a:r>
              <a:rPr lang="en-US" dirty="0"/>
              <a:t>Insert the visualizations of the dog image in the spatial and frequency domain]</a:t>
            </a:r>
            <a:endParaRPr dirty="0"/>
          </a:p>
        </p:txBody>
      </p:sp>
      <p:sp>
        <p:nvSpPr>
          <p:cNvPr id="246" name="Google Shape;170;p35"/>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a:pPr>
            <a:r>
              <a:rPr lang="en-US" dirty="0"/>
              <a:t>[Insert the visualizations of the blurred dog image in the spatial and frequency domain]</a:t>
            </a:r>
          </a:p>
          <a:p>
            <a:pPr marL="0" indent="0">
              <a:buSzTx/>
              <a:buNone/>
              <a:defRPr sz="1400"/>
            </a:pPr>
            <a:endParaRPr dirty="0"/>
          </a:p>
        </p:txBody>
      </p:sp>
      <p:pic>
        <p:nvPicPr>
          <p:cNvPr id="4" name="Picture 3" descr="A picture containing indoor&#10;&#10;Description automatically generated">
            <a:extLst>
              <a:ext uri="{FF2B5EF4-FFF2-40B4-BE49-F238E27FC236}">
                <a16:creationId xmlns:a16="http://schemas.microsoft.com/office/drawing/2014/main" id="{F56186D2-2D0D-4F66-9DBF-405822938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399" y="2316577"/>
            <a:ext cx="3928973" cy="1674448"/>
          </a:xfrm>
          <a:prstGeom prst="rect">
            <a:avLst/>
          </a:prstGeom>
        </p:spPr>
      </p:pic>
      <p:pic>
        <p:nvPicPr>
          <p:cNvPr id="7" name="Picture 6" descr="A collage of a dog&#10;&#10;Description automatically generated with medium confidence">
            <a:extLst>
              <a:ext uri="{FF2B5EF4-FFF2-40B4-BE49-F238E27FC236}">
                <a16:creationId xmlns:a16="http://schemas.microsoft.com/office/drawing/2014/main" id="{725E567B-0385-4197-889B-FCAE376B81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699" y="2213247"/>
            <a:ext cx="4171430" cy="1777778"/>
          </a:xfrm>
          <a:prstGeom prst="rect">
            <a:avLst/>
          </a:prstGeom>
        </p:spPr>
      </p:pic>
    </p:spTree>
    <p:extLst>
      <p:ext uri="{BB962C8B-B14F-4D97-AF65-F5344CB8AC3E}">
        <p14:creationId xmlns:p14="http://schemas.microsoft.com/office/powerpoint/2010/main" val="363374756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9" y="1152475"/>
            <a:ext cx="3999902" cy="3416400"/>
          </a:xfrm>
          <a:prstGeom prst="rect">
            <a:avLst/>
          </a:prstGeom>
        </p:spPr>
        <p:txBody>
          <a:bodyPr/>
          <a:lstStyle/>
          <a:p>
            <a:pPr marL="0" indent="0">
              <a:buSzTx/>
              <a:buNone/>
            </a:pPr>
            <a:r>
              <a:rPr lang="en-US" dirty="0"/>
              <a:t>[Insert the visualizations of the 2D Gaussian in the spatial and frequency domain]</a:t>
            </a:r>
          </a:p>
        </p:txBody>
      </p:sp>
      <p:sp>
        <p:nvSpPr>
          <p:cNvPr id="246" name="Google Shape;170;p35"/>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a:pPr>
            <a:r>
              <a:rPr lang="en-US" dirty="0"/>
              <a:t>[Why does our frequency domain representation of a Gaussian not look like a Gaussian itself? How could we adjust the kernel to make these look more similar?]</a:t>
            </a:r>
          </a:p>
          <a:p>
            <a:pPr marL="0" indent="0">
              <a:buSzTx/>
              <a:buNone/>
              <a:defRPr sz="1400"/>
            </a:pPr>
            <a:endParaRPr lang="en-US" dirty="0"/>
          </a:p>
          <a:p>
            <a:pPr marL="285750" indent="-285750">
              <a:buSzTx/>
              <a:buFontTx/>
              <a:buChar char="-"/>
              <a:defRPr sz="1400"/>
            </a:pPr>
            <a:r>
              <a:rPr lang="en-US" dirty="0"/>
              <a:t>They don’t look similar because frequency information is represented differently.</a:t>
            </a:r>
          </a:p>
          <a:p>
            <a:pPr marL="285750" indent="-285750">
              <a:buSzTx/>
              <a:buFontTx/>
              <a:buChar char="-"/>
              <a:defRPr sz="1400"/>
            </a:pPr>
            <a:r>
              <a:rPr lang="en-IN" dirty="0"/>
              <a:t>One possible way would be to increase the number of sequences </a:t>
            </a:r>
            <a:r>
              <a:rPr lang="en-IN"/>
              <a:t>in Fourier Transform.</a:t>
            </a:r>
            <a:endParaRPr dirty="0"/>
          </a:p>
        </p:txBody>
      </p:sp>
      <p:pic>
        <p:nvPicPr>
          <p:cNvPr id="4" name="Picture 3" descr="Shape&#10;&#10;Description automatically generated">
            <a:extLst>
              <a:ext uri="{FF2B5EF4-FFF2-40B4-BE49-F238E27FC236}">
                <a16:creationId xmlns:a16="http://schemas.microsoft.com/office/drawing/2014/main" id="{8DDB3850-4D26-472A-9DA6-722D367BD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00" y="2293751"/>
            <a:ext cx="4431206" cy="2110098"/>
          </a:xfrm>
          <a:prstGeom prst="rect">
            <a:avLst/>
          </a:prstGeom>
        </p:spPr>
      </p:pic>
    </p:spTree>
    <p:extLst>
      <p:ext uri="{BB962C8B-B14F-4D97-AF65-F5344CB8AC3E}">
        <p14:creationId xmlns:p14="http://schemas.microsoft.com/office/powerpoint/2010/main" val="357154446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8" y="1152475"/>
            <a:ext cx="8039521" cy="3416400"/>
          </a:xfrm>
          <a:prstGeom prst="rect">
            <a:avLst/>
          </a:prstGeom>
        </p:spPr>
        <p:txBody>
          <a:bodyPr/>
          <a:lstStyle/>
          <a:p>
            <a:pPr marL="0" indent="0">
              <a:buSzTx/>
              <a:buNone/>
            </a:pPr>
            <a:r>
              <a:rPr lang="en-US" dirty="0"/>
              <a:t>[Briefly explain the Convolution Theorem and why this is related to deconvolution]</a:t>
            </a:r>
          </a:p>
          <a:p>
            <a:pPr marL="0" indent="0">
              <a:buSzTx/>
              <a:buNone/>
            </a:pPr>
            <a:endParaRPr lang="en-US" dirty="0"/>
          </a:p>
          <a:p>
            <a:pPr marL="0" indent="0">
              <a:buSzTx/>
              <a:buNone/>
            </a:pPr>
            <a:r>
              <a:rPr lang="en-US" dirty="0"/>
              <a:t>The convolution theorem states that, </a:t>
            </a:r>
            <a:r>
              <a:rPr lang="en-US" i="1" dirty="0"/>
              <a:t>convolution of two images in the spatial domain is equivalent to a dot product in the frequency domain. </a:t>
            </a:r>
            <a:r>
              <a:rPr lang="en-US" dirty="0"/>
              <a:t>This can be related to deconvolution as follows:</a:t>
            </a:r>
          </a:p>
          <a:p>
            <a:pPr marL="0" indent="0">
              <a:buSzTx/>
              <a:buNone/>
            </a:pPr>
            <a:endParaRPr lang="en-US" dirty="0"/>
          </a:p>
          <a:p>
            <a:pPr marL="0" indent="0">
              <a:buSzTx/>
              <a:buNone/>
            </a:pPr>
            <a:r>
              <a:rPr lang="en-US" dirty="0"/>
              <a:t>If we have information about a convolved image in the frequency domain and also the frequency domain representation of one of the images, then we can extract the second image by simply dividing the convolved image with image one and get the frequency representation of image two. Now, image 2 can be transformed to spatial domain to get the final results.</a:t>
            </a:r>
          </a:p>
        </p:txBody>
      </p:sp>
    </p:spTree>
    <p:extLst>
      <p:ext uri="{BB962C8B-B14F-4D97-AF65-F5344CB8AC3E}">
        <p14:creationId xmlns:p14="http://schemas.microsoft.com/office/powerpoint/2010/main" val="123242272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9" y="1152475"/>
            <a:ext cx="3999902" cy="3416400"/>
          </a:xfrm>
          <a:prstGeom prst="rect">
            <a:avLst/>
          </a:prstGeom>
        </p:spPr>
        <p:txBody>
          <a:bodyPr/>
          <a:lstStyle/>
          <a:p>
            <a:pPr marL="0" indent="0">
              <a:buSzTx/>
              <a:buNone/>
            </a:pPr>
            <a:r>
              <a:rPr dirty="0"/>
              <a:t>[</a:t>
            </a:r>
            <a:r>
              <a:rPr lang="en-US" dirty="0"/>
              <a:t>Insert the visualizations of the mystery image in the spatial and frequency domain]</a:t>
            </a:r>
            <a:endParaRPr dirty="0"/>
          </a:p>
        </p:txBody>
      </p:sp>
      <p:sp>
        <p:nvSpPr>
          <p:cNvPr id="246" name="Google Shape;170;p35"/>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a:pPr>
            <a:r>
              <a:rPr lang="en-US" dirty="0"/>
              <a:t>[Insert the visualizations of the mystery kernel in the spatial and frequency domain]</a:t>
            </a:r>
          </a:p>
          <a:p>
            <a:pPr marL="0" indent="0">
              <a:buSzTx/>
              <a:buNone/>
              <a:defRPr sz="1400"/>
            </a:pPr>
            <a:endParaRPr dirty="0"/>
          </a:p>
        </p:txBody>
      </p:sp>
      <p:pic>
        <p:nvPicPr>
          <p:cNvPr id="7" name="Picture 6" descr="A picture containing text, monitor, screen, television&#10;&#10;Description automatically generated">
            <a:extLst>
              <a:ext uri="{FF2B5EF4-FFF2-40B4-BE49-F238E27FC236}">
                <a16:creationId xmlns:a16="http://schemas.microsoft.com/office/drawing/2014/main" id="{A35B8E92-45D7-41F1-A284-BD1439D8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71" y="2116438"/>
            <a:ext cx="3896307" cy="2055391"/>
          </a:xfrm>
          <a:prstGeom prst="rect">
            <a:avLst/>
          </a:prstGeom>
        </p:spPr>
      </p:pic>
      <p:pic>
        <p:nvPicPr>
          <p:cNvPr id="9" name="Picture 8" descr="A picture containing text, display&#10;&#10;Description automatically generated">
            <a:extLst>
              <a:ext uri="{FF2B5EF4-FFF2-40B4-BE49-F238E27FC236}">
                <a16:creationId xmlns:a16="http://schemas.microsoft.com/office/drawing/2014/main" id="{F8588CEC-D706-41B8-A597-7EF89840F4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6876" y="2116438"/>
            <a:ext cx="4082813" cy="2177079"/>
          </a:xfrm>
          <a:prstGeom prst="rect">
            <a:avLst/>
          </a:prstGeom>
        </p:spPr>
      </p:pic>
    </p:spTree>
    <p:extLst>
      <p:ext uri="{BB962C8B-B14F-4D97-AF65-F5344CB8AC3E}">
        <p14:creationId xmlns:p14="http://schemas.microsoft.com/office/powerpoint/2010/main" val="226575715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9" y="1152475"/>
            <a:ext cx="3999902" cy="3416400"/>
          </a:xfrm>
          <a:prstGeom prst="rect">
            <a:avLst/>
          </a:prstGeom>
        </p:spPr>
        <p:txBody>
          <a:bodyPr/>
          <a:lstStyle/>
          <a:p>
            <a:pPr marL="0" indent="0">
              <a:buSzTx/>
              <a:buNone/>
            </a:pPr>
            <a:r>
              <a:rPr dirty="0"/>
              <a:t>[</a:t>
            </a:r>
            <a:r>
              <a:rPr lang="en-US" dirty="0"/>
              <a:t>Insert the de-blurred mystery image and its visualizations in the spatial and frequency domain]</a:t>
            </a:r>
            <a:endParaRPr dirty="0"/>
          </a:p>
        </p:txBody>
      </p:sp>
      <p:sp>
        <p:nvSpPr>
          <p:cNvPr id="246" name="Google Shape;170;p35"/>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a:pPr>
            <a:r>
              <a:rPr lang="en-US" dirty="0"/>
              <a:t>[Insert the de-blurred mystery image and its visualizations in the spatial and frequency domain after adding salt and pepper noise]</a:t>
            </a:r>
            <a:endParaRPr dirty="0"/>
          </a:p>
        </p:txBody>
      </p:sp>
      <p:pic>
        <p:nvPicPr>
          <p:cNvPr id="3" name="Picture 2" descr="A picture containing text, city&#10;&#10;Description automatically generated">
            <a:extLst>
              <a:ext uri="{FF2B5EF4-FFF2-40B4-BE49-F238E27FC236}">
                <a16:creationId xmlns:a16="http://schemas.microsoft.com/office/drawing/2014/main" id="{D7C2E312-BB3C-4A34-99E3-36A7BCF83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248" y="2177416"/>
            <a:ext cx="3891982" cy="2053110"/>
          </a:xfrm>
          <a:prstGeom prst="rect">
            <a:avLst/>
          </a:prstGeom>
        </p:spPr>
      </p:pic>
      <p:pic>
        <p:nvPicPr>
          <p:cNvPr id="7" name="Picture 6" descr="A picture containing text, monitor&#10;&#10;Description automatically generated">
            <a:extLst>
              <a:ext uri="{FF2B5EF4-FFF2-40B4-BE49-F238E27FC236}">
                <a16:creationId xmlns:a16="http://schemas.microsoft.com/office/drawing/2014/main" id="{D449C349-D349-4FE6-86B5-116C43323C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2027" y="2177416"/>
            <a:ext cx="3996849" cy="2108430"/>
          </a:xfrm>
          <a:prstGeom prst="rect">
            <a:avLst/>
          </a:prstGeom>
        </p:spPr>
      </p:pic>
    </p:spTree>
    <p:extLst>
      <p:ext uri="{BB962C8B-B14F-4D97-AF65-F5344CB8AC3E}">
        <p14:creationId xmlns:p14="http://schemas.microsoft.com/office/powerpoint/2010/main" val="136732413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Google Shape;105;p26"/>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1: Image filtering</a:t>
            </a:r>
          </a:p>
        </p:txBody>
      </p:sp>
      <p:sp>
        <p:nvSpPr>
          <p:cNvPr id="209" name="Google Shape;106;p26"/>
          <p:cNvSpPr txBox="1">
            <a:spLocks noGrp="1"/>
          </p:cNvSpPr>
          <p:nvPr>
            <p:ph type="body" sz="half" idx="1"/>
          </p:nvPr>
        </p:nvSpPr>
        <p:spPr>
          <a:xfrm>
            <a:off x="311699" y="1152475"/>
            <a:ext cx="3999902" cy="3416400"/>
          </a:xfrm>
          <a:prstGeom prst="rect">
            <a:avLst/>
          </a:prstGeom>
        </p:spPr>
        <p:txBody>
          <a:bodyPr/>
          <a:lstStyle>
            <a:lvl1pPr marL="0" indent="0">
              <a:spcBef>
                <a:spcPts val="1600"/>
              </a:spcBef>
              <a:buSzTx/>
              <a:buNone/>
            </a:lvl1pPr>
          </a:lstStyle>
          <a:p>
            <a:endParaRPr dirty="0"/>
          </a:p>
        </p:txBody>
      </p:sp>
      <p:sp>
        <p:nvSpPr>
          <p:cNvPr id="210" name="Google Shape;107;p26"/>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marL="0" indent="0">
              <a:spcBef>
                <a:spcPts val="1600"/>
              </a:spcBef>
              <a:buSzTx/>
              <a:buNone/>
              <a:defRPr sz="1400"/>
            </a:lvl1pPr>
          </a:lstStyle>
          <a:p>
            <a:pPr marL="342900" indent="-342900">
              <a:buFont typeface="+mj-lt"/>
              <a:buAutoNum type="arabicPeriod"/>
            </a:pPr>
            <a:r>
              <a:rPr lang="en-IN" dirty="0"/>
              <a:t>First, a 1D gaussian kernel was created given n and sigma. Here, n / 2 would be the mean and n would be the total size of the array and each index location would be filled with its probability density using gaussian distribution formula.</a:t>
            </a:r>
          </a:p>
          <a:p>
            <a:pPr marL="342900" indent="-342900">
              <a:buFont typeface="+mj-lt"/>
              <a:buAutoNum type="arabicPeriod"/>
            </a:pPr>
            <a:r>
              <a:rPr lang="en-IN" dirty="0"/>
              <a:t>Then, to generate a 2D Gaussian, we use the property that it is nothing but the outer product of two 1D Gaussians.</a:t>
            </a:r>
            <a:endParaRPr dirty="0"/>
          </a:p>
        </p:txBody>
      </p:sp>
      <p:pic>
        <p:nvPicPr>
          <p:cNvPr id="4" name="Picture 3" descr="Shape&#10;&#10;Description automatically generated">
            <a:extLst>
              <a:ext uri="{FF2B5EF4-FFF2-40B4-BE49-F238E27FC236}">
                <a16:creationId xmlns:a16="http://schemas.microsoft.com/office/drawing/2014/main" id="{88168290-37CB-4541-824D-AFBBAC99B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578" y="1371797"/>
            <a:ext cx="3187301" cy="3161905"/>
          </a:xfrm>
          <a:prstGeom prst="rect">
            <a:avLst/>
          </a:prstGeom>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9" y="1152475"/>
            <a:ext cx="4174718" cy="3416400"/>
          </a:xfrm>
          <a:prstGeom prst="rect">
            <a:avLst/>
          </a:prstGeom>
        </p:spPr>
        <p:txBody>
          <a:bodyPr/>
          <a:lstStyle/>
          <a:p>
            <a:pPr marL="0" indent="0">
              <a:buSzTx/>
              <a:buNone/>
              <a:defRPr sz="1400"/>
            </a:pPr>
            <a:r>
              <a:rPr lang="en-US" dirty="0"/>
              <a:t>[What factors limit the potential uses of deconvolution in the real world? Give two possible factors]</a:t>
            </a:r>
          </a:p>
          <a:p>
            <a:pPr marL="0" indent="0">
              <a:buSzTx/>
              <a:buNone/>
              <a:defRPr sz="1400"/>
            </a:pPr>
            <a:endParaRPr lang="en-US" dirty="0"/>
          </a:p>
          <a:p>
            <a:pPr marL="285750" indent="-285750">
              <a:buSzTx/>
              <a:buFontTx/>
              <a:buChar char="-"/>
              <a:defRPr sz="1400"/>
            </a:pPr>
            <a:r>
              <a:rPr lang="en-US" dirty="0"/>
              <a:t>Dimly lit images: here we will encounter a problem of division with zero if the frequency domain representation is very close to zero.</a:t>
            </a:r>
          </a:p>
          <a:p>
            <a:pPr marL="285750" indent="-285750">
              <a:buSzTx/>
              <a:buFontTx/>
              <a:buChar char="-"/>
              <a:defRPr sz="1400"/>
            </a:pPr>
            <a:r>
              <a:rPr lang="en-US" dirty="0"/>
              <a:t>Scaling: When we convolve with a filter, the image is scaled and the final image may lose its information due to clipping.</a:t>
            </a:r>
          </a:p>
          <a:p>
            <a:pPr marL="285750" indent="-285750">
              <a:buSzTx/>
              <a:buFontTx/>
              <a:buChar char="-"/>
              <a:defRPr sz="1400"/>
            </a:pPr>
            <a:endParaRPr lang="en-US" dirty="0"/>
          </a:p>
        </p:txBody>
      </p:sp>
      <p:sp>
        <p:nvSpPr>
          <p:cNvPr id="4" name="Google Shape;169;p35">
            <a:extLst>
              <a:ext uri="{FF2B5EF4-FFF2-40B4-BE49-F238E27FC236}">
                <a16:creationId xmlns:a16="http://schemas.microsoft.com/office/drawing/2014/main" id="{CBC4779F-BBD2-3F49-9926-A96DCE5BC7C8}"/>
              </a:ext>
            </a:extLst>
          </p:cNvPr>
          <p:cNvSpPr txBox="1">
            <a:spLocks/>
          </p:cNvSpPr>
          <p:nvPr/>
        </p:nvSpPr>
        <p:spPr>
          <a:xfrm>
            <a:off x="4657585" y="1152475"/>
            <a:ext cx="4174718"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lvl1pPr marL="457200" marR="0" indent="-3175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1pPr>
            <a:lvl2pPr marL="9652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2pPr>
            <a:lvl3pPr marL="14224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3pPr>
            <a:lvl4pPr marL="18796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4pPr>
            <a:lvl5pPr marL="23368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a:lstStyle>
          <a:p>
            <a:pPr marL="0" indent="0" hangingPunct="1">
              <a:buSzTx/>
              <a:buFont typeface="Arial"/>
              <a:buNone/>
              <a:defRPr sz="1400"/>
            </a:pPr>
            <a:r>
              <a:rPr lang="en-US" dirty="0"/>
              <a:t>[We performed two convolutions of the dog image with the same Gaussian (one in the spatial domain, one in the frequency domain). How do the two compare, and why might they be different?]</a:t>
            </a:r>
          </a:p>
          <a:p>
            <a:pPr marL="0" indent="0" hangingPunct="1">
              <a:buSzTx/>
              <a:buFont typeface="Arial"/>
              <a:buNone/>
              <a:defRPr sz="1400"/>
            </a:pPr>
            <a:endParaRPr lang="en-US" dirty="0"/>
          </a:p>
          <a:p>
            <a:pPr marL="0" indent="0" hangingPunct="1">
              <a:buSzTx/>
              <a:buFont typeface="Arial"/>
              <a:buNone/>
              <a:defRPr sz="1400"/>
            </a:pPr>
            <a:r>
              <a:rPr lang="en-US" dirty="0"/>
              <a:t>Convolution in the spatial domain is more detailed than in the frequency domain as there is a loss of information when we represent anything in terms of Fourier transform since it is complete only when we take infinite sequences.</a:t>
            </a:r>
          </a:p>
        </p:txBody>
      </p:sp>
    </p:spTree>
    <p:extLst>
      <p:ext uri="{BB962C8B-B14F-4D97-AF65-F5344CB8AC3E}">
        <p14:creationId xmlns:p14="http://schemas.microsoft.com/office/powerpoint/2010/main" val="102820037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Google Shape;203;p40"/>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Conclusion</a:t>
            </a:r>
          </a:p>
        </p:txBody>
      </p:sp>
      <p:sp>
        <p:nvSpPr>
          <p:cNvPr id="265" name="Google Shape;204;p40"/>
          <p:cNvSpPr txBox="1">
            <a:spLocks noGrp="1"/>
          </p:cNvSpPr>
          <p:nvPr>
            <p:ph type="body" idx="1"/>
          </p:nvPr>
        </p:nvSpPr>
        <p:spPr>
          <a:xfrm>
            <a:off x="311699" y="1152475"/>
            <a:ext cx="8520602" cy="3416400"/>
          </a:xfrm>
          <a:prstGeom prst="rect">
            <a:avLst/>
          </a:prstGeom>
        </p:spPr>
        <p:txBody>
          <a:bodyPr/>
          <a:lstStyle>
            <a:lvl1pPr marL="0" indent="0">
              <a:spcBef>
                <a:spcPts val="1600"/>
              </a:spcBef>
              <a:buSzTx/>
              <a:buNone/>
            </a:lvl1pPr>
          </a:lstStyle>
          <a:p>
            <a:r>
              <a:rPr dirty="0"/>
              <a:t>[How does varying the cutoff frequency value or swapping images within a pair influences the resulting hybrid image?]</a:t>
            </a:r>
            <a:endParaRPr lang="en-IN" dirty="0"/>
          </a:p>
          <a:p>
            <a:r>
              <a:rPr lang="en-IN" dirty="0"/>
              <a:t>The cut-off frequency determines the point after which all the other frequencies will be attenuated. Selecting the right cut-off frequency in an image depends mainly on its RGB value and size.</a:t>
            </a:r>
          </a:p>
          <a:p>
            <a:r>
              <a:rPr lang="en-IN" dirty="0"/>
              <a:t>Whereas determining the correct combination for a hybrid image, one must analyse the human eye interpretation of both the images and verify if they are compatible or not.</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Google Shape;112;p27"/>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1: Image filtering</a:t>
            </a:r>
          </a:p>
        </p:txBody>
      </p:sp>
      <p:sp>
        <p:nvSpPr>
          <p:cNvPr id="213" name="Google Shape;114;p27"/>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b="1"/>
            </a:pPr>
            <a:r>
              <a:rPr dirty="0"/>
              <a:t>Small blur with a box filter</a:t>
            </a:r>
            <a:endParaRPr lang="en-IN" dirty="0"/>
          </a:p>
          <a:p>
            <a:pPr marL="0" indent="0">
              <a:buSzTx/>
              <a:buNone/>
              <a:defRPr sz="1400" b="1"/>
            </a:pPr>
            <a:endParaRPr lang="en-IN" dirty="0"/>
          </a:p>
          <a:p>
            <a:pPr marL="0" indent="0">
              <a:buSzTx/>
              <a:buNone/>
              <a:defRPr sz="1400" b="1"/>
            </a:pPr>
            <a:endParaRPr dirty="0"/>
          </a:p>
        </p:txBody>
      </p:sp>
      <p:sp>
        <p:nvSpPr>
          <p:cNvPr id="214" name="Google Shape;113;p27"/>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Identity filter</a:t>
            </a:r>
            <a:endParaRPr lang="en-IN" dirty="0"/>
          </a:p>
          <a:p>
            <a:pPr marL="0" indent="0">
              <a:buSzTx/>
              <a:buNone/>
              <a:defRPr b="1"/>
            </a:pPr>
            <a:endParaRPr lang="en-IN" dirty="0"/>
          </a:p>
          <a:p>
            <a:pPr marL="0" indent="0">
              <a:buSzTx/>
              <a:buNone/>
              <a:defRPr b="1"/>
            </a:pPr>
            <a:endParaRPr dirty="0"/>
          </a:p>
        </p:txBody>
      </p:sp>
      <p:pic>
        <p:nvPicPr>
          <p:cNvPr id="7" name="Picture 6" descr="A cat with blue eyes&#10;&#10;Description automatically generated with low confidence">
            <a:extLst>
              <a:ext uri="{FF2B5EF4-FFF2-40B4-BE49-F238E27FC236}">
                <a16:creationId xmlns:a16="http://schemas.microsoft.com/office/drawing/2014/main" id="{341BCBED-F225-4612-AAFA-263DB7526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676" y="1734457"/>
            <a:ext cx="2733675" cy="2400300"/>
          </a:xfrm>
          <a:prstGeom prst="rect">
            <a:avLst/>
          </a:prstGeom>
        </p:spPr>
      </p:pic>
      <p:pic>
        <p:nvPicPr>
          <p:cNvPr id="9" name="Picture 8" descr="A cat with green eyes&#10;&#10;Description automatically generated with low confidence">
            <a:extLst>
              <a:ext uri="{FF2B5EF4-FFF2-40B4-BE49-F238E27FC236}">
                <a16:creationId xmlns:a16="http://schemas.microsoft.com/office/drawing/2014/main" id="{B54C0D7D-084A-4670-AFD2-384C30DE0F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933" y="1734457"/>
            <a:ext cx="2733675" cy="2400300"/>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Google Shape;119;p28"/>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1: Image filtering</a:t>
            </a:r>
          </a:p>
        </p:txBody>
      </p:sp>
      <p:sp>
        <p:nvSpPr>
          <p:cNvPr id="217" name="Google Shape;120;p28"/>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Sobel filter</a:t>
            </a:r>
            <a:endParaRPr lang="en-IN" dirty="0"/>
          </a:p>
          <a:p>
            <a:pPr marL="0" indent="0">
              <a:buSzTx/>
              <a:buNone/>
              <a:defRPr b="1"/>
            </a:pPr>
            <a:endParaRPr lang="en-IN" dirty="0"/>
          </a:p>
          <a:p>
            <a:pPr marL="0" indent="0">
              <a:buSzTx/>
              <a:buNone/>
              <a:defRPr b="1"/>
            </a:pPr>
            <a:endParaRPr dirty="0"/>
          </a:p>
        </p:txBody>
      </p:sp>
      <p:sp>
        <p:nvSpPr>
          <p:cNvPr id="218" name="Google Shape;121;p28"/>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b="1"/>
            </a:pPr>
            <a:r>
              <a:rPr dirty="0"/>
              <a:t>Discrete Laplacian filter</a:t>
            </a:r>
            <a:endParaRPr lang="en-IN" dirty="0"/>
          </a:p>
          <a:p>
            <a:pPr marL="0" indent="0">
              <a:buSzTx/>
              <a:buNone/>
              <a:defRPr sz="1400" b="1"/>
            </a:pPr>
            <a:endParaRPr lang="en-IN" dirty="0"/>
          </a:p>
          <a:p>
            <a:pPr marL="0" indent="0">
              <a:buSzTx/>
              <a:buNone/>
              <a:defRPr sz="1400" b="1"/>
            </a:pPr>
            <a:endParaRPr dirty="0"/>
          </a:p>
        </p:txBody>
      </p:sp>
      <p:pic>
        <p:nvPicPr>
          <p:cNvPr id="3" name="Picture 2" descr="A close up of a cat&#10;&#10;Description automatically generated with medium confidence">
            <a:extLst>
              <a:ext uri="{FF2B5EF4-FFF2-40B4-BE49-F238E27FC236}">
                <a16:creationId xmlns:a16="http://schemas.microsoft.com/office/drawing/2014/main" id="{9136B663-7BEC-484E-B4AC-C4F7A5E4D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487" y="1730829"/>
            <a:ext cx="2733675" cy="2400300"/>
          </a:xfrm>
          <a:prstGeom prst="rect">
            <a:avLst/>
          </a:prstGeom>
        </p:spPr>
      </p:pic>
      <p:pic>
        <p:nvPicPr>
          <p:cNvPr id="5" name="Picture 4" descr="Background pattern&#10;&#10;Description automatically generated">
            <a:extLst>
              <a:ext uri="{FF2B5EF4-FFF2-40B4-BE49-F238E27FC236}">
                <a16:creationId xmlns:a16="http://schemas.microsoft.com/office/drawing/2014/main" id="{2B4C301F-0BB4-4183-A32F-0D597F38D8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4133" y="1705429"/>
            <a:ext cx="2733675" cy="2400300"/>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Google Shape;126;p2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1: Hybrid images</a:t>
            </a:r>
          </a:p>
        </p:txBody>
      </p:sp>
      <p:sp>
        <p:nvSpPr>
          <p:cNvPr id="221" name="Google Shape;127;p29"/>
          <p:cNvSpPr txBox="1">
            <a:spLocks noGrp="1"/>
          </p:cNvSpPr>
          <p:nvPr>
            <p:ph type="body" sz="half" idx="1"/>
          </p:nvPr>
        </p:nvSpPr>
        <p:spPr>
          <a:xfrm>
            <a:off x="311699" y="1152475"/>
            <a:ext cx="3999902" cy="3416400"/>
          </a:xfrm>
          <a:prstGeom prst="rect">
            <a:avLst/>
          </a:prstGeom>
        </p:spPr>
        <p:txBody>
          <a:bodyPr/>
          <a:lstStyle>
            <a:lvl1pPr marL="0" indent="0">
              <a:spcBef>
                <a:spcPts val="1600"/>
              </a:spcBef>
              <a:buSzTx/>
              <a:buNone/>
            </a:lvl1pPr>
          </a:lstStyle>
          <a:p>
            <a:pPr marL="342900" indent="-342900">
              <a:buAutoNum type="arabicPeriod"/>
            </a:pPr>
            <a:r>
              <a:rPr lang="en-IN" dirty="0"/>
              <a:t>First based on a cut-off frequency, a 2D gaussian filter is generated. Using this filter, the low frequency image is generated by convolving the filter with it.</a:t>
            </a:r>
          </a:p>
          <a:p>
            <a:pPr marL="342900" indent="-342900">
              <a:buAutoNum type="arabicPeriod"/>
            </a:pPr>
            <a:r>
              <a:rPr lang="en-IN" dirty="0"/>
              <a:t>The high frequency image is generated by convolving the second image with the low frequency and then subtracting the output from the original image.</a:t>
            </a:r>
          </a:p>
          <a:p>
            <a:pPr marL="342900" indent="-342900">
              <a:buAutoNum type="arabicPeriod"/>
            </a:pPr>
            <a:r>
              <a:rPr lang="en-IN" dirty="0"/>
              <a:t>Now, simply adding the above two images and clipping it will give a hybrid image.</a:t>
            </a:r>
            <a:endParaRPr dirty="0"/>
          </a:p>
        </p:txBody>
      </p:sp>
      <p:sp>
        <p:nvSpPr>
          <p:cNvPr id="222" name="Google Shape;128;p29"/>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lang="en-IN" dirty="0"/>
          </a:p>
          <a:p>
            <a:pPr marL="0" indent="0">
              <a:spcBef>
                <a:spcPts val="1600"/>
              </a:spcBef>
              <a:buSzTx/>
              <a:buNone/>
              <a:defRPr sz="1400"/>
            </a:pPr>
            <a:endParaRPr lang="en-IN" dirty="0"/>
          </a:p>
          <a:p>
            <a:pPr marL="0" indent="0">
              <a:spcBef>
                <a:spcPts val="1600"/>
              </a:spcBef>
              <a:buSzTx/>
              <a:buNone/>
              <a:defRPr sz="1400"/>
            </a:pPr>
            <a:endParaRPr lang="en-IN" dirty="0"/>
          </a:p>
          <a:p>
            <a:pPr marL="0" indent="0">
              <a:spcBef>
                <a:spcPts val="1600"/>
              </a:spcBef>
              <a:buSzTx/>
              <a:buNone/>
              <a:defRPr sz="1400"/>
            </a:pPr>
            <a:r>
              <a:rPr dirty="0"/>
              <a:t>Cutoff frequency: </a:t>
            </a:r>
            <a:r>
              <a:rPr lang="en-IN" dirty="0"/>
              <a:t>7</a:t>
            </a:r>
            <a:endParaRPr dirty="0"/>
          </a:p>
        </p:txBody>
      </p:sp>
      <p:pic>
        <p:nvPicPr>
          <p:cNvPr id="5" name="Picture 4" descr="A picture containing cat, mammal, indoor, domestic cat&#10;&#10;Description automatically generated">
            <a:extLst>
              <a:ext uri="{FF2B5EF4-FFF2-40B4-BE49-F238E27FC236}">
                <a16:creationId xmlns:a16="http://schemas.microsoft.com/office/drawing/2014/main" id="{EF76C8E6-7B9B-4D97-A50A-4F2B3ECDF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2399" y="731375"/>
            <a:ext cx="3905250" cy="3438525"/>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Google Shape;133;p30"/>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1: Hybrid images</a:t>
            </a:r>
          </a:p>
        </p:txBody>
      </p:sp>
      <p:sp>
        <p:nvSpPr>
          <p:cNvPr id="225" name="Google Shape;134;p30"/>
          <p:cNvSpPr txBox="1">
            <a:spLocks noGrp="1"/>
          </p:cNvSpPr>
          <p:nvPr>
            <p:ph type="body" sz="half" idx="1"/>
          </p:nvPr>
        </p:nvSpPr>
        <p:spPr>
          <a:xfrm>
            <a:off x="311699" y="1152475"/>
            <a:ext cx="3999902" cy="3931154"/>
          </a:xfrm>
          <a:prstGeom prst="rect">
            <a:avLst/>
          </a:prstGeom>
        </p:spPr>
        <p:txBody>
          <a:bodyPr>
            <a:normAutofit lnSpcReduction="10000"/>
          </a:bodyPr>
          <a:lstStyle/>
          <a:p>
            <a:pPr marL="0" indent="0">
              <a:buSzTx/>
              <a:buNone/>
              <a:defRPr b="1"/>
            </a:pPr>
            <a:r>
              <a:rPr dirty="0"/>
              <a:t>Motorcycle + Bicycle</a:t>
            </a:r>
          </a:p>
          <a:p>
            <a:pPr marL="0" indent="0">
              <a:spcBef>
                <a:spcPts val="1600"/>
              </a:spcBef>
              <a:buSzTx/>
              <a:buNone/>
            </a:pPr>
            <a:endParaRPr dirty="0"/>
          </a:p>
          <a:p>
            <a:pPr marL="0" indent="0">
              <a:spcBef>
                <a:spcPts val="1600"/>
              </a:spcBef>
              <a:buSzTx/>
              <a:buNone/>
            </a:pPr>
            <a:endParaRPr dirty="0"/>
          </a:p>
          <a:p>
            <a:pPr marL="0" indent="0">
              <a:spcBef>
                <a:spcPts val="1600"/>
              </a:spcBef>
              <a:buSzTx/>
              <a:buNone/>
            </a:pPr>
            <a:endParaRPr dirty="0"/>
          </a:p>
          <a:p>
            <a:pPr marL="0" indent="0">
              <a:spcBef>
                <a:spcPts val="1600"/>
              </a:spcBef>
              <a:buSzTx/>
              <a:buNone/>
            </a:pPr>
            <a:endParaRPr lang="en-IN" dirty="0"/>
          </a:p>
          <a:p>
            <a:pPr marL="0" indent="0">
              <a:spcBef>
                <a:spcPts val="1600"/>
              </a:spcBef>
              <a:buSzTx/>
              <a:buNone/>
            </a:pPr>
            <a:endParaRPr lang="en-IN" dirty="0"/>
          </a:p>
          <a:p>
            <a:pPr marL="0" indent="0">
              <a:spcBef>
                <a:spcPts val="1600"/>
              </a:spcBef>
              <a:buSzTx/>
              <a:buNone/>
            </a:pPr>
            <a:endParaRPr lang="en-IN" dirty="0"/>
          </a:p>
          <a:p>
            <a:pPr marL="0" indent="0">
              <a:spcBef>
                <a:spcPts val="1600"/>
              </a:spcBef>
              <a:buSzTx/>
              <a:buNone/>
            </a:pPr>
            <a:endParaRPr lang="en-IN" dirty="0"/>
          </a:p>
          <a:p>
            <a:pPr marL="0" indent="0">
              <a:spcBef>
                <a:spcPts val="1600"/>
              </a:spcBef>
              <a:buSzTx/>
              <a:buNone/>
            </a:pPr>
            <a:r>
              <a:rPr dirty="0"/>
              <a:t>Cutoff frequency:</a:t>
            </a:r>
            <a:r>
              <a:rPr lang="en-IN" dirty="0"/>
              <a:t> 8</a:t>
            </a:r>
            <a:endParaRPr dirty="0"/>
          </a:p>
        </p:txBody>
      </p:sp>
      <p:sp>
        <p:nvSpPr>
          <p:cNvPr id="226" name="Google Shape;135;p30"/>
          <p:cNvSpPr txBox="1">
            <a:spLocks noGrp="1"/>
          </p:cNvSpPr>
          <p:nvPr>
            <p:ph type="body" idx="21"/>
          </p:nvPr>
        </p:nvSpPr>
        <p:spPr>
          <a:xfrm>
            <a:off x="4832399" y="1152475"/>
            <a:ext cx="3999902" cy="385858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pPr marL="0" indent="0">
              <a:buSzTx/>
              <a:buNone/>
              <a:defRPr sz="1400" b="1"/>
            </a:pPr>
            <a:r>
              <a:rPr dirty="0"/>
              <a:t>Plane + Bird</a:t>
            </a:r>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lang="en-IN" dirty="0"/>
          </a:p>
          <a:p>
            <a:pPr marL="0" indent="0">
              <a:spcBef>
                <a:spcPts val="1600"/>
              </a:spcBef>
              <a:buSzTx/>
              <a:buNone/>
              <a:defRPr sz="1400"/>
            </a:pPr>
            <a:endParaRPr dirty="0"/>
          </a:p>
          <a:p>
            <a:pPr marL="0" indent="0">
              <a:spcBef>
                <a:spcPts val="1600"/>
              </a:spcBef>
              <a:buSzTx/>
              <a:buNone/>
              <a:defRPr sz="1400"/>
            </a:pPr>
            <a:endParaRPr lang="en-IN" dirty="0"/>
          </a:p>
          <a:p>
            <a:pPr marL="0" indent="0">
              <a:spcBef>
                <a:spcPts val="1600"/>
              </a:spcBef>
              <a:buSzTx/>
              <a:buNone/>
              <a:defRPr sz="1400"/>
            </a:pPr>
            <a:endParaRPr lang="en-IN" dirty="0"/>
          </a:p>
          <a:p>
            <a:pPr marL="0" indent="0">
              <a:spcBef>
                <a:spcPts val="1600"/>
              </a:spcBef>
              <a:buSzTx/>
              <a:buNone/>
              <a:defRPr sz="1400"/>
            </a:pPr>
            <a:r>
              <a:rPr dirty="0"/>
              <a:t>Cutoff frequency: </a:t>
            </a:r>
            <a:r>
              <a:rPr lang="en-IN" dirty="0"/>
              <a:t>5</a:t>
            </a:r>
            <a:endParaRPr dirty="0"/>
          </a:p>
        </p:txBody>
      </p:sp>
      <p:pic>
        <p:nvPicPr>
          <p:cNvPr id="9" name="Picture 8" descr="A picture containing bicycle, transport, indoor, wheel&#10;&#10;Description automatically generated">
            <a:extLst>
              <a:ext uri="{FF2B5EF4-FFF2-40B4-BE49-F238E27FC236}">
                <a16:creationId xmlns:a16="http://schemas.microsoft.com/office/drawing/2014/main" id="{410F0CF8-DABE-449C-9127-9707FF8921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37" y="1538514"/>
            <a:ext cx="4314825" cy="2857500"/>
          </a:xfrm>
          <a:prstGeom prst="rect">
            <a:avLst/>
          </a:prstGeom>
        </p:spPr>
      </p:pic>
      <p:pic>
        <p:nvPicPr>
          <p:cNvPr id="11" name="Picture 10" descr="A bird flying in the sky&#10;&#10;Description automatically generated">
            <a:extLst>
              <a:ext uri="{FF2B5EF4-FFF2-40B4-BE49-F238E27FC236}">
                <a16:creationId xmlns:a16="http://schemas.microsoft.com/office/drawing/2014/main" id="{B3A652CC-C535-4988-8ABA-3EB19C75C2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1605" y="1452562"/>
            <a:ext cx="3571875" cy="3152775"/>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Google Shape;140;p31"/>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1: Hybrid images</a:t>
            </a:r>
          </a:p>
        </p:txBody>
      </p:sp>
      <p:sp>
        <p:nvSpPr>
          <p:cNvPr id="229" name="Google Shape;141;p31"/>
          <p:cNvSpPr txBox="1">
            <a:spLocks noGrp="1"/>
          </p:cNvSpPr>
          <p:nvPr>
            <p:ph type="body" sz="half" idx="1"/>
          </p:nvPr>
        </p:nvSpPr>
        <p:spPr>
          <a:xfrm>
            <a:off x="311699" y="1152475"/>
            <a:ext cx="3999902" cy="3416400"/>
          </a:xfrm>
          <a:prstGeom prst="rect">
            <a:avLst/>
          </a:prstGeom>
        </p:spPr>
        <p:txBody>
          <a:bodyPr>
            <a:normAutofit lnSpcReduction="10000"/>
          </a:bodyPr>
          <a:lstStyle/>
          <a:p>
            <a:pPr marL="0" indent="0">
              <a:buSzTx/>
              <a:buNone/>
              <a:defRPr b="1"/>
            </a:pPr>
            <a:r>
              <a:rPr dirty="0"/>
              <a:t>Einstein + Marilyn</a:t>
            </a:r>
          </a:p>
          <a:p>
            <a:pPr marL="0" indent="0">
              <a:spcBef>
                <a:spcPts val="1600"/>
              </a:spcBef>
              <a:buSzTx/>
              <a:buNone/>
            </a:pPr>
            <a:endParaRPr dirty="0"/>
          </a:p>
          <a:p>
            <a:pPr marL="0" indent="0">
              <a:spcBef>
                <a:spcPts val="1600"/>
              </a:spcBef>
              <a:buSzTx/>
              <a:buNone/>
            </a:pPr>
            <a:endParaRPr dirty="0"/>
          </a:p>
          <a:p>
            <a:pPr marL="0" indent="0">
              <a:spcBef>
                <a:spcPts val="1600"/>
              </a:spcBef>
              <a:buSzTx/>
              <a:buNone/>
            </a:pPr>
            <a:endParaRPr dirty="0"/>
          </a:p>
          <a:p>
            <a:pPr marL="0" indent="0">
              <a:spcBef>
                <a:spcPts val="1600"/>
              </a:spcBef>
              <a:buSzTx/>
              <a:buNone/>
            </a:pPr>
            <a:endParaRPr dirty="0"/>
          </a:p>
          <a:p>
            <a:pPr marL="0" indent="0">
              <a:spcBef>
                <a:spcPts val="1600"/>
              </a:spcBef>
              <a:buSzTx/>
              <a:buNone/>
            </a:pPr>
            <a:endParaRPr lang="en-IN" dirty="0"/>
          </a:p>
          <a:p>
            <a:pPr marL="0" indent="0">
              <a:spcBef>
                <a:spcPts val="1600"/>
              </a:spcBef>
              <a:buSzTx/>
              <a:buNone/>
            </a:pPr>
            <a:endParaRPr lang="en-IN" dirty="0"/>
          </a:p>
          <a:p>
            <a:pPr marL="0" indent="0">
              <a:spcBef>
                <a:spcPts val="1600"/>
              </a:spcBef>
              <a:buSzTx/>
              <a:buNone/>
            </a:pPr>
            <a:r>
              <a:rPr dirty="0"/>
              <a:t>Cutoff frequency: </a:t>
            </a:r>
            <a:r>
              <a:rPr lang="en-IN" dirty="0"/>
              <a:t>4</a:t>
            </a:r>
            <a:endParaRPr dirty="0"/>
          </a:p>
        </p:txBody>
      </p:sp>
      <p:sp>
        <p:nvSpPr>
          <p:cNvPr id="230" name="Google Shape;142;p31"/>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pPr marL="0" indent="0">
              <a:buSzTx/>
              <a:buNone/>
              <a:defRPr sz="1400" b="1"/>
            </a:pPr>
            <a:r>
              <a:rPr dirty="0"/>
              <a:t>Submarine + Fish</a:t>
            </a:r>
          </a:p>
          <a:p>
            <a:pPr marL="0" indent="0">
              <a:spcBef>
                <a:spcPts val="1600"/>
              </a:spcBef>
              <a:buSzTx/>
              <a:buNone/>
              <a:defRPr sz="1400"/>
            </a:pPr>
            <a:endParaRPr lang="en-IN"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lang="en-IN" dirty="0"/>
          </a:p>
          <a:p>
            <a:pPr marL="0" indent="0">
              <a:spcBef>
                <a:spcPts val="1600"/>
              </a:spcBef>
              <a:buSzTx/>
              <a:buNone/>
              <a:defRPr sz="1400"/>
            </a:pPr>
            <a:endParaRPr lang="en-IN" dirty="0"/>
          </a:p>
          <a:p>
            <a:pPr marL="0" indent="0">
              <a:spcBef>
                <a:spcPts val="1600"/>
              </a:spcBef>
              <a:buSzTx/>
              <a:buNone/>
              <a:defRPr sz="1400"/>
            </a:pPr>
            <a:r>
              <a:rPr dirty="0"/>
              <a:t>Cutoff frequency:</a:t>
            </a:r>
            <a:r>
              <a:rPr lang="en-IN" dirty="0"/>
              <a:t> 7</a:t>
            </a:r>
            <a:endParaRPr dirty="0"/>
          </a:p>
        </p:txBody>
      </p:sp>
      <p:pic>
        <p:nvPicPr>
          <p:cNvPr id="7" name="Picture 6" descr="A person with the mouth open&#10;&#10;Description automatically generated with medium confidence">
            <a:extLst>
              <a:ext uri="{FF2B5EF4-FFF2-40B4-BE49-F238E27FC236}">
                <a16:creationId xmlns:a16="http://schemas.microsoft.com/office/drawing/2014/main" id="{789AA53A-02F4-4C4D-9459-5A41ED8C6F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494" y="1516516"/>
            <a:ext cx="2143125" cy="2524125"/>
          </a:xfrm>
          <a:prstGeom prst="rect">
            <a:avLst/>
          </a:prstGeom>
        </p:spPr>
      </p:pic>
      <p:pic>
        <p:nvPicPr>
          <p:cNvPr id="9" name="Picture 8" descr="A picture containing fish, pond, swimming&#10;&#10;Description automatically generated">
            <a:extLst>
              <a:ext uri="{FF2B5EF4-FFF2-40B4-BE49-F238E27FC236}">
                <a16:creationId xmlns:a16="http://schemas.microsoft.com/office/drawing/2014/main" id="{F0C280DF-F5E0-405A-97B7-FD38101FDA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829" y="1568407"/>
            <a:ext cx="3019830" cy="2472234"/>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Google Shape;147;p32"/>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2: Hybrid images with PyTorch</a:t>
            </a:r>
          </a:p>
        </p:txBody>
      </p:sp>
      <p:sp>
        <p:nvSpPr>
          <p:cNvPr id="233" name="Google Shape;148;p32"/>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Cat + Dog</a:t>
            </a:r>
          </a:p>
        </p:txBody>
      </p:sp>
      <p:sp>
        <p:nvSpPr>
          <p:cNvPr id="234" name="Google Shape;149;p32"/>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b="1"/>
            </a:pPr>
            <a:r>
              <a:rPr dirty="0"/>
              <a:t>Motorcycle + Bicycle</a:t>
            </a:r>
          </a:p>
          <a:p>
            <a:pPr marL="0" indent="0">
              <a:spcBef>
                <a:spcPts val="1600"/>
              </a:spcBef>
              <a:buSzTx/>
              <a:buNone/>
              <a:defRPr sz="1400"/>
            </a:pPr>
            <a:endParaRPr dirty="0"/>
          </a:p>
        </p:txBody>
      </p:sp>
      <p:pic>
        <p:nvPicPr>
          <p:cNvPr id="3" name="Picture 2" descr="A picture containing cat, mammal, indoor, domestic cat&#10;&#10;Description automatically generated">
            <a:extLst>
              <a:ext uri="{FF2B5EF4-FFF2-40B4-BE49-F238E27FC236}">
                <a16:creationId xmlns:a16="http://schemas.microsoft.com/office/drawing/2014/main" id="{6668698B-7DE7-47F9-B934-FAD0F7B4D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804" y="1516515"/>
            <a:ext cx="3905250" cy="3438525"/>
          </a:xfrm>
          <a:prstGeom prst="rect">
            <a:avLst/>
          </a:prstGeom>
        </p:spPr>
      </p:pic>
      <p:pic>
        <p:nvPicPr>
          <p:cNvPr id="5" name="Picture 4" descr="A picture containing bicycle, indoor, transport, wheel&#10;&#10;Description automatically generated">
            <a:extLst>
              <a:ext uri="{FF2B5EF4-FFF2-40B4-BE49-F238E27FC236}">
                <a16:creationId xmlns:a16="http://schemas.microsoft.com/office/drawing/2014/main" id="{95181EDA-EE5A-4A31-8179-32CA0F73B4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7476" y="1711375"/>
            <a:ext cx="4314825" cy="2857500"/>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Google Shape;154;p33"/>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2: Hybrid images with PyTorch</a:t>
            </a:r>
          </a:p>
        </p:txBody>
      </p:sp>
      <p:sp>
        <p:nvSpPr>
          <p:cNvPr id="237" name="Google Shape;155;p33"/>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Plane + Bird</a:t>
            </a:r>
          </a:p>
          <a:p>
            <a:pPr marL="0" indent="0">
              <a:spcBef>
                <a:spcPts val="1600"/>
              </a:spcBef>
              <a:buSzTx/>
              <a:buNone/>
            </a:pPr>
            <a:r>
              <a:rPr dirty="0"/>
              <a:t>[insert your hybrid image here]</a:t>
            </a:r>
          </a:p>
        </p:txBody>
      </p:sp>
      <p:sp>
        <p:nvSpPr>
          <p:cNvPr id="238" name="Google Shape;156;p33"/>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b="1"/>
            </a:pPr>
            <a:r>
              <a:rPr dirty="0"/>
              <a:t>Einstein + Marilyn</a:t>
            </a:r>
          </a:p>
        </p:txBody>
      </p:sp>
      <p:pic>
        <p:nvPicPr>
          <p:cNvPr id="3" name="Picture 2" descr="A bird flying in the sky&#10;&#10;Description automatically generated">
            <a:extLst>
              <a:ext uri="{FF2B5EF4-FFF2-40B4-BE49-F238E27FC236}">
                <a16:creationId xmlns:a16="http://schemas.microsoft.com/office/drawing/2014/main" id="{EC9E5E4B-7590-42B9-A2B6-1AA1D5DBD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04" y="1590447"/>
            <a:ext cx="3571875" cy="3152775"/>
          </a:xfrm>
          <a:prstGeom prst="rect">
            <a:avLst/>
          </a:prstGeom>
        </p:spPr>
      </p:pic>
      <p:pic>
        <p:nvPicPr>
          <p:cNvPr id="5" name="Picture 4" descr="A person with the mouth open&#10;&#10;Description automatically generated with low confidence">
            <a:extLst>
              <a:ext uri="{FF2B5EF4-FFF2-40B4-BE49-F238E27FC236}">
                <a16:creationId xmlns:a16="http://schemas.microsoft.com/office/drawing/2014/main" id="{B3722E1E-794B-43FC-9C2F-021FFEAF7B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8322" y="1639887"/>
            <a:ext cx="2143125" cy="2524125"/>
          </a:xfrm>
          <a:prstGeom prst="rect">
            <a:avLst/>
          </a:prstGeom>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511</TotalTime>
  <Words>1257</Words>
  <Application>Microsoft Office PowerPoint</Application>
  <PresentationFormat>On-screen Show (16:9)</PresentationFormat>
  <Paragraphs>140</Paragraphs>
  <Slides>21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21</vt:i4>
      </vt:variant>
    </vt:vector>
  </HeadingPairs>
  <TitlesOfParts>
    <vt:vector size="23" baseType="lpstr">
      <vt:lpstr>Arial</vt:lpstr>
      <vt:lpstr>Simple Light</vt:lpstr>
      <vt:lpstr>CS 6476 Project 1</vt:lpstr>
      <vt:lpstr>Part 1: Image filtering</vt:lpstr>
      <vt:lpstr>Part 1: Image filtering</vt:lpstr>
      <vt:lpstr>Part 1: Image filtering</vt:lpstr>
      <vt:lpstr>Part 1: Hybrid images</vt:lpstr>
      <vt:lpstr>Part 1: Hybrid images</vt:lpstr>
      <vt:lpstr>Part 1: Hybrid images</vt:lpstr>
      <vt:lpstr>Part 2: Hybrid images with PyTorch</vt:lpstr>
      <vt:lpstr>Part 2: Hybrid images with PyTorch</vt:lpstr>
      <vt:lpstr>Part 2: Hybrid images with PyTorch</vt:lpstr>
      <vt:lpstr>Part 3: Understanding input/output shapes in PyTorch</vt:lpstr>
      <vt:lpstr>Part 3: Understanding input/output shapes in PyTorch</vt:lpstr>
      <vt:lpstr>Part 3: Understanding input/output shapes in PyTorch</vt:lpstr>
      <vt:lpstr>Part 3: Understanding input/output shapes in PyTorch</vt:lpstr>
      <vt:lpstr>Part 4: Frequency Domain Convolutions</vt:lpstr>
      <vt:lpstr>Part 4: Frequency Domain Convolutions</vt:lpstr>
      <vt:lpstr>Part 4: Frequency Domain Convolutions</vt:lpstr>
      <vt:lpstr>Part 4: Frequency Domain Convolutions</vt:lpstr>
      <vt:lpstr>Part 4: Frequency Domain Convolutions</vt:lpstr>
      <vt:lpstr>Part 4: Frequency Domain Convolutions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1</dc:title>
  <cp:lastModifiedBy>Manan Patel</cp:lastModifiedBy>
  <cp:revision>27</cp:revision>
  <dcterms:modified xsi:type="dcterms:W3CDTF">2022-02-02T03:52:03Z</dcterms:modified>
</cp:coreProperties>
</file>