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9" r:id="rId15"/>
    <p:sldId id="268" r:id="rId16"/>
    <p:sldId id="270" r:id="rId17"/>
    <p:sldId id="272" r:id="rId18"/>
    <p:sldId id="273" r:id="rId19"/>
    <p:sldId id="274" r:id="rId20"/>
    <p:sldId id="271" r:id="rId21"/>
    <p:sldId id="278" r:id="rId22"/>
    <p:sldId id="275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88743"/>
  </p:normalViewPr>
  <p:slideViewPr>
    <p:cSldViewPr snapToGrid="0" snapToObjects="1">
      <p:cViewPr varScale="1">
        <p:scale>
          <a:sx n="105" d="100"/>
          <a:sy n="105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F82F-78E6-114B-8C9A-773581362433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9FEB5-6E08-CD42-BA8B-21A6B606D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surgeries is protective of mortality – doesn’t make sense to me </a:t>
            </a:r>
          </a:p>
          <a:p>
            <a:r>
              <a:rPr lang="en-US" dirty="0"/>
              <a:t>Fall from &lt;2m highly significant of mortality – also not sure why that would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9FEB5-6E08-CD42-BA8B-21A6B606DA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CC7D-0830-DC76-8C52-8ACCAB02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511AF-10AB-E9E3-64F4-13AF77D57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9517-09E5-2A35-3B42-120F9542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51FA-13A9-54E6-214B-B76A340F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CEAB-FF42-0897-6852-1AA16911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3C54-7F44-7989-FB06-47E821E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6588A-022A-E76B-5A4B-E511DF878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A519-ABC1-A4E0-D84C-CFB44079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04A-3C7C-AE9A-4E97-E4E7430B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D724-DAEA-02C5-61E0-43BAAFDF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CC0B3-74E9-49A1-E2B1-B59B44F6E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236D-2693-FAC9-EF0C-38BAE017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B286-6D7D-935E-BC47-EA2CA60D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C5DD-4D48-5B76-96B2-66ADC950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CB10-D2F1-1D4F-7A43-21F479CF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B663-3CBC-4C5B-1F70-25DD221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0B47-84AE-ED1D-70C8-EDD229B6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E4C1-DCAA-B59B-9281-1DD19701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EDFE9-8524-7040-F764-C4D3671A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BB1D-9076-A6EB-58A6-503E1E1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C02-768B-B10E-943F-2D8CA0FD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D678E-4751-F6ED-FC32-C8E29467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0421-AC69-F36A-5FAE-3E50F02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30EC-933B-3240-4342-07587C59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3CD4-F5E8-BB4E-C181-2FF1FCD8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A5FC-F326-BE82-F92D-970DCEA3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A1DD-841D-2CF6-7685-A36C994F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762DA-F442-5827-EBBE-47AF5F98D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484AD-0296-9E26-5060-2BCF3978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87410-B9F8-8E2B-5B77-3A4A0DCA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82740-27BB-04F1-CD38-FDD2039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FDF-D4AC-AB67-7B11-75B99788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F5FC-8A66-6CA6-5F13-1F1310CA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A1651-FD3C-A256-7117-0487BE57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8F637-5659-0D3B-D1E0-4C1D1C94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6EEC9-A636-EF8A-1622-B1E4BE4A4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B68F3-ACA8-3923-D0D9-5B705154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A9832-54D9-F248-B131-D0FA3254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B4E62-479F-0C9D-E0D8-5590D7CC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8B5-28C3-1E38-ED73-B182DE8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4C10-AB31-84B9-DCC3-0F2A622B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62420-571D-DBCE-38B3-18F43FDD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4464-1BFA-F29A-D238-FF6BC6C1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3594D-1B55-A55A-F729-BFA90C95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D638A-CC64-3063-4748-8A6A23D3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A70C-7E73-76BE-A3FF-9D71BFE1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70CC-6327-CA7C-B80F-A4DB0EBC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BE99-1CFC-CBDB-F6BC-3EF3BFD7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3834-DA38-AE68-A1F9-2FB89B37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73FB-7EA5-AD4B-EE51-F1E1468D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A772-663B-C7E4-3628-8C9FAC1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4F02-D142-8E1D-BC73-915EE137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95AE-D7CB-AA92-1136-7E437DC4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A697E-33DC-8401-61C5-DFBEF31B9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17143-6FDB-CEC1-46FB-E25C01B5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5AC2-BD30-70E4-0B1A-A34C5D28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E032B-AD5D-42A1-DBAC-71E8A876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AB86-42F3-8C8E-A6D2-3DF9526C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6EDE7-FF93-4DD4-EDE8-9708B76C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8EC5-7750-2533-08E2-F5E5FE75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978B-72C9-4309-325C-F7D45596B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5B3E-8B47-9D4C-848C-F04C1732E20F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CF70-6FDE-4730-117B-A6D892E0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4681-8154-7D34-1685-FB8CF8352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B11D-35DB-C945-9F3E-051E9B31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655A-8ADD-3B15-3818-A5B23F0C4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ICU Trauma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E32F7-66A0-89E2-A988-FD3B65F07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Booker</a:t>
            </a:r>
          </a:p>
        </p:txBody>
      </p:sp>
    </p:spTree>
    <p:extLst>
      <p:ext uri="{BB962C8B-B14F-4D97-AF65-F5344CB8AC3E}">
        <p14:creationId xmlns:p14="http://schemas.microsoft.com/office/powerpoint/2010/main" val="53492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82D2D-22CE-4AB1-2900-8E7D2DA5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30" y="1587890"/>
            <a:ext cx="6579139" cy="42182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F20104-458B-CF23-32DE-A6AD5E1F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76839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9B2E1-BA91-88EE-9379-B267A7BA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3" y="1319560"/>
            <a:ext cx="7876574" cy="50501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25CFC6-3F6B-1F1D-28F9-5F988867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293224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91D-6B90-F5F7-7908-75EA01F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621-CE5F-BD6E-BC6A-98B29BD9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skewed variables that could be log transformed to create a normal distribution or dichotomized </a:t>
            </a:r>
          </a:p>
        </p:txBody>
      </p:sp>
    </p:spTree>
    <p:extLst>
      <p:ext uri="{BB962C8B-B14F-4D97-AF65-F5344CB8AC3E}">
        <p14:creationId xmlns:p14="http://schemas.microsoft.com/office/powerpoint/2010/main" val="193909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CFA-0655-40DE-0797-B1620758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62B6-EE42-1552-5657-7EE2BAD0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GCS 15 and &lt;15 </a:t>
            </a:r>
          </a:p>
          <a:p>
            <a:r>
              <a:rPr lang="en-US" dirty="0"/>
              <a:t>APACHE 0-10, 11-20, 21-30, NA</a:t>
            </a:r>
          </a:p>
          <a:p>
            <a:r>
              <a:rPr lang="en-US" dirty="0"/>
              <a:t>PS19 &gt;81, 61-80, 41-60, 21-40, 0-20</a:t>
            </a:r>
          </a:p>
          <a:p>
            <a:r>
              <a:rPr lang="en-US" dirty="0"/>
              <a:t>ISS 1-20, 21-40, 41-60, 61-80</a:t>
            </a:r>
          </a:p>
        </p:txBody>
      </p:sp>
    </p:spTree>
    <p:extLst>
      <p:ext uri="{BB962C8B-B14F-4D97-AF65-F5344CB8AC3E}">
        <p14:creationId xmlns:p14="http://schemas.microsoft.com/office/powerpoint/2010/main" val="7246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BA18-4E47-9D9E-4984-A1B61BB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CECB4-28D7-0E8D-7E4B-A6D474AFDEE0}"/>
              </a:ext>
            </a:extLst>
          </p:cNvPr>
          <p:cNvSpPr txBox="1"/>
          <p:nvPr/>
        </p:nvSpPr>
        <p:spPr>
          <a:xfrm>
            <a:off x="838200" y="1907298"/>
            <a:ext cx="8570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Univariate analysis on variables that were significantly different between the survivor and</a:t>
            </a:r>
          </a:p>
          <a:p>
            <a:r>
              <a:rPr lang="en-US" dirty="0"/>
              <a:t>Non-survivor groups</a:t>
            </a:r>
          </a:p>
          <a:p>
            <a:r>
              <a:rPr lang="en-US" dirty="0"/>
              <a:t>Method – logistic regression predicting death</a:t>
            </a:r>
          </a:p>
        </p:txBody>
      </p:sp>
    </p:spTree>
    <p:extLst>
      <p:ext uri="{BB962C8B-B14F-4D97-AF65-F5344CB8AC3E}">
        <p14:creationId xmlns:p14="http://schemas.microsoft.com/office/powerpoint/2010/main" val="128698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BA18-4E47-9D9E-4984-A1B61BBE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25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Univariate analysis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2EDF49-FA54-3753-2C30-5EE1BAB4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155979"/>
              </p:ext>
            </p:extLst>
          </p:nvPr>
        </p:nvGraphicFramePr>
        <p:xfrm>
          <a:off x="838200" y="426720"/>
          <a:ext cx="7842813" cy="673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3194">
                  <a:extLst>
                    <a:ext uri="{9D8B030D-6E8A-4147-A177-3AD203B41FA5}">
                      <a16:colId xmlns:a16="http://schemas.microsoft.com/office/drawing/2014/main" val="198194162"/>
                    </a:ext>
                  </a:extLst>
                </a:gridCol>
                <a:gridCol w="1005422">
                  <a:extLst>
                    <a:ext uri="{9D8B030D-6E8A-4147-A177-3AD203B41FA5}">
                      <a16:colId xmlns:a16="http://schemas.microsoft.com/office/drawing/2014/main" val="933534507"/>
                    </a:ext>
                  </a:extLst>
                </a:gridCol>
                <a:gridCol w="1182106">
                  <a:extLst>
                    <a:ext uri="{9D8B030D-6E8A-4147-A177-3AD203B41FA5}">
                      <a16:colId xmlns:a16="http://schemas.microsoft.com/office/drawing/2014/main" val="799399069"/>
                    </a:ext>
                  </a:extLst>
                </a:gridCol>
                <a:gridCol w="909312">
                  <a:extLst>
                    <a:ext uri="{9D8B030D-6E8A-4147-A177-3AD203B41FA5}">
                      <a16:colId xmlns:a16="http://schemas.microsoft.com/office/drawing/2014/main" val="2608930508"/>
                    </a:ext>
                  </a:extLst>
                </a:gridCol>
                <a:gridCol w="1121484">
                  <a:extLst>
                    <a:ext uri="{9D8B030D-6E8A-4147-A177-3AD203B41FA5}">
                      <a16:colId xmlns:a16="http://schemas.microsoft.com/office/drawing/2014/main" val="3780910633"/>
                    </a:ext>
                  </a:extLst>
                </a:gridCol>
                <a:gridCol w="1591295">
                  <a:extLst>
                    <a:ext uri="{9D8B030D-6E8A-4147-A177-3AD203B41FA5}">
                      <a16:colId xmlns:a16="http://schemas.microsoft.com/office/drawing/2014/main" val="2525334905"/>
                    </a:ext>
                  </a:extLst>
                </a:gridCol>
              </a:tblGrid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Predictor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Estimate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error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Z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 (CI)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6971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0.00710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1.04 (1.03-1.06)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65583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Charlson</a:t>
                      </a:r>
                      <a:r>
                        <a:rPr lang="en-US" sz="1000" dirty="0"/>
                        <a:t> Comorbidity index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0.0618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1.10 (0.98-1.24)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61357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Mechanism of injury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RTC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Fall&gt;2m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Fall&lt;2m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0.371</a:t>
                      </a:r>
                    </a:p>
                    <a:p>
                      <a:pPr algn="ctr"/>
                      <a:r>
                        <a:rPr lang="en-US" sz="1000" baseline="0" dirty="0"/>
                        <a:t>1.15</a:t>
                      </a:r>
                    </a:p>
                    <a:p>
                      <a:pPr algn="ctr"/>
                      <a:r>
                        <a:rPr lang="en-US" sz="1000" baseline="0" dirty="0"/>
                        <a:t>0.436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0.411</a:t>
                      </a:r>
                    </a:p>
                    <a:p>
                      <a:pPr algn="ctr"/>
                      <a:r>
                        <a:rPr lang="en-US" sz="1000" dirty="0"/>
                        <a:t>0.308</a:t>
                      </a:r>
                    </a:p>
                    <a:p>
                      <a:pPr algn="ctr"/>
                      <a:r>
                        <a:rPr lang="en-US" sz="1000" dirty="0"/>
                        <a:t>0.387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0.905</a:t>
                      </a:r>
                    </a:p>
                    <a:p>
                      <a:pPr algn="ctr"/>
                      <a:r>
                        <a:rPr lang="en-US" sz="1000" dirty="0"/>
                        <a:t>3.75</a:t>
                      </a:r>
                    </a:p>
                    <a:p>
                      <a:pPr algn="ctr"/>
                      <a:r>
                        <a:rPr lang="en-US" sz="1000" dirty="0"/>
                        <a:t>1.13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0.366</a:t>
                      </a:r>
                    </a:p>
                    <a:p>
                      <a:pPr algn="ctr"/>
                      <a:r>
                        <a:rPr lang="en-US" sz="1000" dirty="0"/>
                        <a:t>&lt;0.001***</a:t>
                      </a:r>
                    </a:p>
                    <a:p>
                      <a:pPr algn="ctr"/>
                      <a:r>
                        <a:rPr lang="en-US" sz="1000" dirty="0"/>
                        <a:t>0.260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1.45 (0.624-3.17)</a:t>
                      </a:r>
                    </a:p>
                    <a:p>
                      <a:pPr algn="ctr"/>
                      <a:r>
                        <a:rPr lang="en-US" sz="1000" dirty="0"/>
                        <a:t>3.17 (1.74-5.84)</a:t>
                      </a:r>
                    </a:p>
                    <a:p>
                      <a:pPr algn="ctr"/>
                      <a:r>
                        <a:rPr lang="en-US" sz="1000" dirty="0"/>
                        <a:t>1.55 (0.705-3.25)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60839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Glasgow Coma Score (GCS)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15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&lt;15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0.279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4.77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3.79 (2.21-6.63)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46342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Injury Severity Score (ISS)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1-20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21-40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41-60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61-80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0.541</a:t>
                      </a:r>
                    </a:p>
                    <a:p>
                      <a:pPr algn="ctr"/>
                      <a:r>
                        <a:rPr lang="en-US" sz="1000" baseline="0" dirty="0"/>
                        <a:t>1.13</a:t>
                      </a:r>
                    </a:p>
                    <a:p>
                      <a:pPr algn="ctr"/>
                      <a:r>
                        <a:rPr lang="en-US" sz="1000" baseline="0" dirty="0"/>
                        <a:t>1.89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0.285</a:t>
                      </a:r>
                    </a:p>
                    <a:p>
                      <a:pPr algn="ctr"/>
                      <a:r>
                        <a:rPr lang="en-US" sz="1000" baseline="0" dirty="0"/>
                        <a:t>0.378</a:t>
                      </a:r>
                    </a:p>
                    <a:p>
                      <a:pPr algn="ctr"/>
                      <a:r>
                        <a:rPr lang="en-US" sz="1000" baseline="0" dirty="0"/>
                        <a:t>1.02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1.90</a:t>
                      </a:r>
                    </a:p>
                    <a:p>
                      <a:pPr algn="ctr"/>
                      <a:r>
                        <a:rPr lang="en-US" sz="1000" baseline="0" dirty="0"/>
                        <a:t>3.00</a:t>
                      </a:r>
                    </a:p>
                    <a:p>
                      <a:pPr algn="ctr"/>
                      <a:r>
                        <a:rPr lang="en-US" sz="1000" baseline="0" dirty="0"/>
                        <a:t>1.85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0.0580</a:t>
                      </a:r>
                    </a:p>
                    <a:p>
                      <a:pPr algn="ctr"/>
                      <a:r>
                        <a:rPr lang="en-US" sz="1000" baseline="0" dirty="0"/>
                        <a:t>0.00269**</a:t>
                      </a:r>
                    </a:p>
                    <a:p>
                      <a:pPr algn="ctr"/>
                      <a:r>
                        <a:rPr lang="en-US" sz="1000" baseline="0" dirty="0"/>
                        <a:t>0.0645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1.72 (0.985-3.02)</a:t>
                      </a:r>
                    </a:p>
                    <a:p>
                      <a:pPr algn="ctr"/>
                      <a:r>
                        <a:rPr lang="en-US" sz="1000" baseline="0" dirty="0"/>
                        <a:t>3.10 (1.46-6.46)</a:t>
                      </a:r>
                    </a:p>
                    <a:p>
                      <a:pPr algn="ctr"/>
                      <a:r>
                        <a:rPr lang="en-US" sz="1000" baseline="0" dirty="0"/>
                        <a:t>6.62 (0.767-57.1)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17680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Probability of Survival (Ps19)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81-100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61-80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41-60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21-40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0-20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2.18</a:t>
                      </a:r>
                    </a:p>
                    <a:p>
                      <a:pPr algn="ctr"/>
                      <a:r>
                        <a:rPr lang="en-US" sz="1000" baseline="0" dirty="0"/>
                        <a:t>3.51</a:t>
                      </a:r>
                    </a:p>
                    <a:p>
                      <a:pPr algn="ctr"/>
                      <a:r>
                        <a:rPr lang="en-US" sz="1000" baseline="0" dirty="0"/>
                        <a:t>2.81</a:t>
                      </a:r>
                    </a:p>
                    <a:p>
                      <a:pPr algn="ctr"/>
                      <a:r>
                        <a:rPr lang="en-US" sz="1000" baseline="0" dirty="0"/>
                        <a:t>5.33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0.420</a:t>
                      </a:r>
                    </a:p>
                    <a:p>
                      <a:pPr algn="ctr"/>
                      <a:r>
                        <a:rPr lang="en-US" sz="1000" baseline="0" dirty="0"/>
                        <a:t>0.569</a:t>
                      </a:r>
                    </a:p>
                    <a:p>
                      <a:pPr algn="ctr"/>
                      <a:r>
                        <a:rPr lang="en-US" sz="1000" baseline="0" dirty="0"/>
                        <a:t>0.549</a:t>
                      </a:r>
                    </a:p>
                    <a:p>
                      <a:pPr algn="ctr"/>
                      <a:r>
                        <a:rPr lang="en-US" sz="1000" baseline="0" dirty="0"/>
                        <a:t>1.05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5.18</a:t>
                      </a:r>
                    </a:p>
                    <a:p>
                      <a:pPr algn="ctr"/>
                      <a:r>
                        <a:rPr lang="en-US" sz="1000" baseline="0" dirty="0"/>
                        <a:t>6.17</a:t>
                      </a:r>
                    </a:p>
                    <a:p>
                      <a:pPr algn="ctr"/>
                      <a:r>
                        <a:rPr lang="en-US" sz="1000" baseline="0" dirty="0"/>
                        <a:t>5.12</a:t>
                      </a:r>
                    </a:p>
                    <a:p>
                      <a:pPr algn="ctr"/>
                      <a:r>
                        <a:rPr lang="en-US" sz="1000" baseline="0" dirty="0"/>
                        <a:t>5.06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&lt;0.001***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&lt;0.001***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&lt;0.001***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8.81 (3.82-20.1)</a:t>
                      </a:r>
                    </a:p>
                    <a:p>
                      <a:pPr algn="ctr"/>
                      <a:r>
                        <a:rPr lang="en-US" sz="1000" baseline="0" dirty="0"/>
                        <a:t>33.5 (11.6-112)</a:t>
                      </a:r>
                    </a:p>
                    <a:p>
                      <a:pPr algn="ctr"/>
                      <a:r>
                        <a:rPr lang="en-US" sz="1000" baseline="0" dirty="0"/>
                        <a:t>16.5 (5.68-50.3)</a:t>
                      </a:r>
                    </a:p>
                    <a:p>
                      <a:pPr algn="ctr"/>
                      <a:r>
                        <a:rPr lang="en-US" sz="1000" baseline="0" dirty="0"/>
                        <a:t>206 (39.4-3800)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613316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APACHE II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0-10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11-20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21-30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0.648</a:t>
                      </a:r>
                    </a:p>
                    <a:p>
                      <a:pPr algn="ctr"/>
                      <a:r>
                        <a:rPr lang="en-US" sz="1000" dirty="0"/>
                        <a:t>0.638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0.406</a:t>
                      </a:r>
                    </a:p>
                    <a:p>
                      <a:pPr algn="ctr"/>
                      <a:r>
                        <a:rPr lang="en-US" sz="1000" dirty="0"/>
                        <a:t>0.701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1.60</a:t>
                      </a:r>
                    </a:p>
                    <a:p>
                      <a:pPr algn="ctr"/>
                      <a:r>
                        <a:rPr lang="en-US" sz="1000" dirty="0"/>
                        <a:t>0.910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0.110</a:t>
                      </a:r>
                    </a:p>
                    <a:p>
                      <a:pPr algn="ctr"/>
                      <a:r>
                        <a:rPr lang="en-US" sz="1000" dirty="0"/>
                        <a:t>0.363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1.91 (0.874-4.36)</a:t>
                      </a:r>
                    </a:p>
                    <a:p>
                      <a:pPr algn="ctr"/>
                      <a:r>
                        <a:rPr lang="en-US" sz="1000" dirty="0"/>
                        <a:t>1.89 (0.399-6.83)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63290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000" dirty="0"/>
                        <a:t>Number of surgeries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-0.466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0.627 (0.467-0.806)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03560"/>
                  </a:ext>
                </a:extLst>
              </a:tr>
              <a:tr h="321277">
                <a:tc>
                  <a:txBody>
                    <a:bodyPr/>
                    <a:lstStyle/>
                    <a:p>
                      <a:r>
                        <a:rPr lang="en-US" sz="1000" dirty="0"/>
                        <a:t>Most severely injured body region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Chest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Head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Spine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Abdomen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Multiple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Limbs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Other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2.41</a:t>
                      </a:r>
                    </a:p>
                    <a:p>
                      <a:pPr algn="ctr"/>
                      <a:r>
                        <a:rPr lang="en-US" sz="1000" baseline="0" dirty="0"/>
                        <a:t>-13.2</a:t>
                      </a:r>
                    </a:p>
                    <a:p>
                      <a:pPr algn="ctr"/>
                      <a:r>
                        <a:rPr lang="en-US" sz="1000" baseline="0" dirty="0"/>
                        <a:t>0.702</a:t>
                      </a:r>
                    </a:p>
                    <a:p>
                      <a:pPr algn="ctr"/>
                      <a:r>
                        <a:rPr lang="en-US" sz="1000" baseline="0" dirty="0"/>
                        <a:t>-0.426</a:t>
                      </a:r>
                    </a:p>
                    <a:p>
                      <a:pPr algn="ctr"/>
                      <a:r>
                        <a:rPr lang="en-US" sz="1000" baseline="0" dirty="0"/>
                        <a:t>0.956</a:t>
                      </a:r>
                    </a:p>
                    <a:p>
                      <a:pPr algn="ctr"/>
                      <a:r>
                        <a:rPr lang="en-US" sz="1000" baseline="0" dirty="0"/>
                        <a:t>0.723</a:t>
                      </a:r>
                    </a:p>
                    <a:p>
                      <a:pPr algn="ctr"/>
                      <a:r>
                        <a:rPr lang="en-US" sz="1000" baseline="0" dirty="0"/>
                        <a:t>2.54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0.435</a:t>
                      </a:r>
                    </a:p>
                    <a:p>
                      <a:pPr algn="ctr"/>
                      <a:r>
                        <a:rPr lang="en-US" sz="1000" baseline="0" dirty="0"/>
                        <a:t>728</a:t>
                      </a:r>
                    </a:p>
                    <a:p>
                      <a:pPr algn="ctr"/>
                      <a:r>
                        <a:rPr lang="en-US" sz="1000" baseline="0" dirty="0"/>
                        <a:t>0.636</a:t>
                      </a:r>
                    </a:p>
                    <a:p>
                      <a:pPr algn="ctr"/>
                      <a:r>
                        <a:rPr lang="en-US" sz="1000" baseline="0" dirty="0"/>
                        <a:t>0.799</a:t>
                      </a:r>
                    </a:p>
                    <a:p>
                      <a:pPr algn="ctr"/>
                      <a:r>
                        <a:rPr lang="en-US" sz="1000" dirty="0"/>
                        <a:t>0.437</a:t>
                      </a:r>
                    </a:p>
                    <a:p>
                      <a:pPr algn="ctr"/>
                      <a:r>
                        <a:rPr lang="en-US" sz="1000" dirty="0"/>
                        <a:t>0.448</a:t>
                      </a:r>
                    </a:p>
                    <a:p>
                      <a:pPr algn="ctr"/>
                      <a:r>
                        <a:rPr lang="en-US" sz="1000" dirty="0"/>
                        <a:t>0.614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5.54</a:t>
                      </a:r>
                    </a:p>
                    <a:p>
                      <a:pPr algn="ctr"/>
                      <a:r>
                        <a:rPr lang="en-US" sz="1000" baseline="0" dirty="0"/>
                        <a:t>-0.018</a:t>
                      </a:r>
                    </a:p>
                    <a:p>
                      <a:pPr algn="ctr"/>
                      <a:r>
                        <a:rPr lang="en-US" sz="1000" baseline="0" dirty="0"/>
                        <a:t>1.10</a:t>
                      </a:r>
                    </a:p>
                    <a:p>
                      <a:pPr algn="ctr"/>
                      <a:r>
                        <a:rPr lang="en-US" sz="1000" baseline="0" dirty="0"/>
                        <a:t>0.533</a:t>
                      </a:r>
                    </a:p>
                    <a:p>
                      <a:pPr algn="ctr"/>
                      <a:r>
                        <a:rPr lang="en-US" sz="1000" baseline="0" dirty="0"/>
                        <a:t>2.19</a:t>
                      </a:r>
                    </a:p>
                    <a:p>
                      <a:pPr algn="ctr"/>
                      <a:r>
                        <a:rPr lang="en-US" sz="1000" baseline="0" dirty="0"/>
                        <a:t>1.62</a:t>
                      </a:r>
                    </a:p>
                    <a:p>
                      <a:pPr algn="ctr"/>
                      <a:r>
                        <a:rPr lang="en-US" sz="1000" baseline="0" dirty="0"/>
                        <a:t>4.14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&lt;0.001***</a:t>
                      </a:r>
                    </a:p>
                    <a:p>
                      <a:pPr algn="ctr"/>
                      <a:r>
                        <a:rPr lang="en-US" sz="1000" baseline="0" dirty="0"/>
                        <a:t>0.986</a:t>
                      </a:r>
                    </a:p>
                    <a:p>
                      <a:pPr algn="ctr"/>
                      <a:r>
                        <a:rPr lang="en-US" sz="1000" baseline="0" dirty="0"/>
                        <a:t>0.270</a:t>
                      </a:r>
                    </a:p>
                    <a:p>
                      <a:pPr algn="ctr"/>
                      <a:r>
                        <a:rPr lang="en-US" sz="1000" baseline="0" dirty="0"/>
                        <a:t>0.594</a:t>
                      </a:r>
                    </a:p>
                    <a:p>
                      <a:pPr algn="ctr"/>
                      <a:r>
                        <a:rPr lang="en-US" sz="1000" baseline="0" dirty="0"/>
                        <a:t>0.0288*</a:t>
                      </a:r>
                    </a:p>
                    <a:p>
                      <a:pPr algn="ctr"/>
                      <a:r>
                        <a:rPr lang="en-US" sz="1000" baseline="0" dirty="0"/>
                        <a:t>0.106</a:t>
                      </a:r>
                    </a:p>
                    <a:p>
                      <a:pPr algn="ctr"/>
                      <a:r>
                        <a:rPr lang="en-US" sz="1000" baseline="0" dirty="0"/>
                        <a:t>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</a:t>
                      </a:r>
                      <a:r>
                        <a:rPr lang="en-US" sz="1000" baseline="30000" dirty="0"/>
                        <a:t>a</a:t>
                      </a:r>
                    </a:p>
                    <a:p>
                      <a:pPr algn="ctr"/>
                      <a:r>
                        <a:rPr lang="en-US" sz="1000" baseline="0" dirty="0"/>
                        <a:t>11.1 (4.87-27.1)</a:t>
                      </a:r>
                    </a:p>
                    <a:p>
                      <a:pPr algn="ctr"/>
                      <a:r>
                        <a:rPr lang="en-US" sz="1000" baseline="0" dirty="0"/>
                        <a:t>0 (0-2x10</a:t>
                      </a:r>
                      <a:r>
                        <a:rPr lang="en-US" sz="1000" baseline="30000" dirty="0"/>
                        <a:t>30</a:t>
                      </a:r>
                      <a:r>
                        <a:rPr lang="en-US" sz="1000" baseline="0" dirty="0"/>
                        <a:t>)</a:t>
                      </a:r>
                    </a:p>
                    <a:p>
                      <a:pPr algn="ctr"/>
                      <a:r>
                        <a:rPr lang="en-US" sz="1000" baseline="0" dirty="0"/>
                        <a:t>2.02 (0.517-6.66)</a:t>
                      </a:r>
                    </a:p>
                    <a:p>
                      <a:pPr algn="ctr"/>
                      <a:r>
                        <a:rPr lang="en-US" sz="1000" baseline="0" dirty="0"/>
                        <a:t>0.653 (0.0973-2.63)</a:t>
                      </a:r>
                    </a:p>
                    <a:p>
                      <a:pPr algn="ctr"/>
                      <a:r>
                        <a:rPr lang="en-US" sz="1000" baseline="0" dirty="0"/>
                        <a:t>2.60 (1.12-6.31)</a:t>
                      </a:r>
                    </a:p>
                    <a:p>
                      <a:pPr algn="ctr"/>
                      <a:r>
                        <a:rPr lang="en-US" sz="1000" baseline="0" dirty="0"/>
                        <a:t>2.06 (0.861-5.07)</a:t>
                      </a:r>
                    </a:p>
                    <a:p>
                      <a:pPr algn="ctr"/>
                      <a:r>
                        <a:rPr lang="en-US" sz="1000" baseline="0" dirty="0"/>
                        <a:t>12.7 (3.84-44.0)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66148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*</a:t>
                      </a:r>
                      <a:r>
                        <a:rPr lang="en-US" sz="800" i="1" dirty="0"/>
                        <a:t>p&lt;0.05 ***p&lt;0.001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0</a:t>
                      </a:r>
                      <a:r>
                        <a:rPr lang="en-US" sz="800" baseline="30000" dirty="0"/>
                        <a:t>a</a:t>
                      </a:r>
                      <a:r>
                        <a:rPr lang="en-US" sz="800" baseline="0" dirty="0"/>
                        <a:t>, Reference category.</a:t>
                      </a:r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4D94-F3C6-88CF-DA3D-05BD1FBA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variables that have been used for ROC AUC curves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ISS 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GCS </a:t>
            </a:r>
          </a:p>
          <a:p>
            <a:pPr lvl="1"/>
            <a:r>
              <a:rPr lang="en-US" dirty="0"/>
              <a:t>Ps19 </a:t>
            </a:r>
          </a:p>
          <a:p>
            <a:pPr lvl="1"/>
            <a:r>
              <a:rPr lang="en-US" dirty="0"/>
              <a:t>Number of surgeries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 –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14171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4D94-F3C6-88CF-DA3D-05BD1FBA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analysis carry out correlation matrix to identify collinearity between variables </a:t>
            </a:r>
          </a:p>
        </p:txBody>
      </p:sp>
    </p:spTree>
    <p:extLst>
      <p:ext uri="{BB962C8B-B14F-4D97-AF65-F5344CB8AC3E}">
        <p14:creationId xmlns:p14="http://schemas.microsoft.com/office/powerpoint/2010/main" val="56521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20623-E4F5-B648-24BB-BE9734E1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6985227" cy="512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094D7-2953-FCB7-E99F-3C27FBAEB5F1}"/>
              </a:ext>
            </a:extLst>
          </p:cNvPr>
          <p:cNvSpPr txBox="1"/>
          <p:nvPr/>
        </p:nvSpPr>
        <p:spPr>
          <a:xfrm>
            <a:off x="7458479" y="4378036"/>
            <a:ext cx="4260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= Spearman </a:t>
            </a:r>
          </a:p>
          <a:p>
            <a:r>
              <a:rPr lang="en-US" dirty="0"/>
              <a:t>Blank cells = insignificance p&gt;0.01</a:t>
            </a:r>
          </a:p>
          <a:p>
            <a:r>
              <a:rPr lang="en-US" dirty="0"/>
              <a:t>Plot shows scoring tools are highly collinear</a:t>
            </a:r>
          </a:p>
        </p:txBody>
      </p:sp>
    </p:spTree>
    <p:extLst>
      <p:ext uri="{BB962C8B-B14F-4D97-AF65-F5344CB8AC3E}">
        <p14:creationId xmlns:p14="http://schemas.microsoft.com/office/powerpoint/2010/main" val="17434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094D7-2953-FCB7-E99F-3C27FBAEB5F1}"/>
              </a:ext>
            </a:extLst>
          </p:cNvPr>
          <p:cNvSpPr txBox="1"/>
          <p:nvPr/>
        </p:nvSpPr>
        <p:spPr>
          <a:xfrm>
            <a:off x="838200" y="1690688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removed as a variable due to missing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D6078-C257-D306-34CD-B4B8F3F7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5" y="2365730"/>
            <a:ext cx="6968702" cy="42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8D6A-0DC0-980F-4513-02FE2491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missing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36348-A27F-EBDD-AF32-CA100855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83" y="1690688"/>
            <a:ext cx="7486845" cy="4617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3CED5-0E66-0B8E-DC59-9361EEB6A874}"/>
              </a:ext>
            </a:extLst>
          </p:cNvPr>
          <p:cNvSpPr txBox="1"/>
          <p:nvPr/>
        </p:nvSpPr>
        <p:spPr>
          <a:xfrm>
            <a:off x="2615610" y="6308209"/>
            <a:ext cx="45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missing data found in APACHE variable</a:t>
            </a:r>
          </a:p>
        </p:txBody>
      </p:sp>
    </p:spTree>
    <p:extLst>
      <p:ext uri="{BB962C8B-B14F-4D97-AF65-F5344CB8AC3E}">
        <p14:creationId xmlns:p14="http://schemas.microsoft.com/office/powerpoint/2010/main" val="336277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1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4AEE9E-0425-6431-CFBB-9FFDC37A9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733619"/>
              </p:ext>
            </p:extLst>
          </p:nvPr>
        </p:nvGraphicFramePr>
        <p:xfrm>
          <a:off x="838201" y="1690688"/>
          <a:ext cx="7820890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1773">
                  <a:extLst>
                    <a:ext uri="{9D8B030D-6E8A-4147-A177-3AD203B41FA5}">
                      <a16:colId xmlns:a16="http://schemas.microsoft.com/office/drawing/2014/main" val="198194162"/>
                    </a:ext>
                  </a:extLst>
                </a:gridCol>
                <a:gridCol w="1118349">
                  <a:extLst>
                    <a:ext uri="{9D8B030D-6E8A-4147-A177-3AD203B41FA5}">
                      <a16:colId xmlns:a16="http://schemas.microsoft.com/office/drawing/2014/main" val="933534507"/>
                    </a:ext>
                  </a:extLst>
                </a:gridCol>
                <a:gridCol w="1178801">
                  <a:extLst>
                    <a:ext uri="{9D8B030D-6E8A-4147-A177-3AD203B41FA5}">
                      <a16:colId xmlns:a16="http://schemas.microsoft.com/office/drawing/2014/main" val="799399069"/>
                    </a:ext>
                  </a:extLst>
                </a:gridCol>
                <a:gridCol w="906770">
                  <a:extLst>
                    <a:ext uri="{9D8B030D-6E8A-4147-A177-3AD203B41FA5}">
                      <a16:colId xmlns:a16="http://schemas.microsoft.com/office/drawing/2014/main" val="2608930508"/>
                    </a:ext>
                  </a:extLst>
                </a:gridCol>
                <a:gridCol w="1118349">
                  <a:extLst>
                    <a:ext uri="{9D8B030D-6E8A-4147-A177-3AD203B41FA5}">
                      <a16:colId xmlns:a16="http://schemas.microsoft.com/office/drawing/2014/main" val="3780910633"/>
                    </a:ext>
                  </a:extLst>
                </a:gridCol>
                <a:gridCol w="1586848">
                  <a:extLst>
                    <a:ext uri="{9D8B030D-6E8A-4147-A177-3AD203B41FA5}">
                      <a16:colId xmlns:a16="http://schemas.microsoft.com/office/drawing/2014/main" val="2525334905"/>
                    </a:ext>
                  </a:extLst>
                </a:gridCol>
              </a:tblGrid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Predictor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Estimate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error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 (CI)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6971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 (1.04-1.08)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65583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Glasgow Coma Score (GCS)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&lt;15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1.98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5.86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7.21 (3.80-14.3)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46342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Mechanism of injury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RTC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Fall&gt;2m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Fall&lt;2m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-0.111</a:t>
                      </a:r>
                    </a:p>
                    <a:p>
                      <a:pPr algn="ctr"/>
                      <a:r>
                        <a:rPr lang="en-US" sz="1200" dirty="0"/>
                        <a:t>0.325</a:t>
                      </a:r>
                    </a:p>
                    <a:p>
                      <a:pPr algn="ctr"/>
                      <a:r>
                        <a:rPr lang="en-US" sz="1200" dirty="0"/>
                        <a:t>0.625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0.488</a:t>
                      </a:r>
                    </a:p>
                    <a:p>
                      <a:pPr algn="ctr"/>
                      <a:r>
                        <a:rPr lang="en-US" sz="1200" dirty="0"/>
                        <a:t>0.393</a:t>
                      </a:r>
                    </a:p>
                    <a:p>
                      <a:pPr algn="ctr"/>
                      <a:r>
                        <a:rPr lang="en-US" sz="12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-0.228</a:t>
                      </a:r>
                    </a:p>
                    <a:p>
                      <a:pPr algn="ctr"/>
                      <a:r>
                        <a:rPr lang="en-US" sz="1200" dirty="0"/>
                        <a:t>0.827</a:t>
                      </a:r>
                    </a:p>
                    <a:p>
                      <a:pPr algn="ctr"/>
                      <a:r>
                        <a:rPr lang="en-US" sz="1200" dirty="0"/>
                        <a:t>1.32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0.819</a:t>
                      </a:r>
                    </a:p>
                    <a:p>
                      <a:pPr algn="ctr"/>
                      <a:r>
                        <a:rPr lang="en-US" sz="1200" dirty="0"/>
                        <a:t>0.408</a:t>
                      </a:r>
                    </a:p>
                    <a:p>
                      <a:pPr algn="ctr"/>
                      <a:r>
                        <a:rPr lang="en-US" sz="1200" dirty="0"/>
                        <a:t>0.185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0.895 (0.330-2.27)</a:t>
                      </a:r>
                    </a:p>
                    <a:p>
                      <a:pPr algn="ctr"/>
                      <a:r>
                        <a:rPr lang="en-US" sz="1200" dirty="0"/>
                        <a:t>1.38 (0.639-3.01)</a:t>
                      </a:r>
                    </a:p>
                    <a:p>
                      <a:pPr algn="ctr"/>
                      <a:r>
                        <a:rPr lang="en-US" sz="1200" dirty="0"/>
                        <a:t>1.87 (0.727-4.69)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5774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surgeries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-0.0313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0.969 (0.708-1.28)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03560"/>
                  </a:ext>
                </a:extLst>
              </a:tr>
              <a:tr h="228724">
                <a:tc gridSpan="6"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  <a:r>
                        <a:rPr lang="en-US" sz="1200" i="1" dirty="0"/>
                        <a:t>p&lt;0.05 ***p&lt;0.001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r>
                        <a:rPr lang="en-US" sz="1200" baseline="0" dirty="0"/>
                        <a:t>, Reference category.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2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832B-116D-C19F-9D46-D7495B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2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4AEE9E-0425-6431-CFBB-9FFDC37A9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66949"/>
              </p:ext>
            </p:extLst>
          </p:nvPr>
        </p:nvGraphicFramePr>
        <p:xfrm>
          <a:off x="838200" y="1690688"/>
          <a:ext cx="9416970" cy="3657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01926">
                  <a:extLst>
                    <a:ext uri="{9D8B030D-6E8A-4147-A177-3AD203B41FA5}">
                      <a16:colId xmlns:a16="http://schemas.microsoft.com/office/drawing/2014/main" val="198194162"/>
                    </a:ext>
                  </a:extLst>
                </a:gridCol>
                <a:gridCol w="1346581">
                  <a:extLst>
                    <a:ext uri="{9D8B030D-6E8A-4147-A177-3AD203B41FA5}">
                      <a16:colId xmlns:a16="http://schemas.microsoft.com/office/drawing/2014/main" val="933534507"/>
                    </a:ext>
                  </a:extLst>
                </a:gridCol>
                <a:gridCol w="1419370">
                  <a:extLst>
                    <a:ext uri="{9D8B030D-6E8A-4147-A177-3AD203B41FA5}">
                      <a16:colId xmlns:a16="http://schemas.microsoft.com/office/drawing/2014/main" val="799399069"/>
                    </a:ext>
                  </a:extLst>
                </a:gridCol>
                <a:gridCol w="1091823">
                  <a:extLst>
                    <a:ext uri="{9D8B030D-6E8A-4147-A177-3AD203B41FA5}">
                      <a16:colId xmlns:a16="http://schemas.microsoft.com/office/drawing/2014/main" val="2608930508"/>
                    </a:ext>
                  </a:extLst>
                </a:gridCol>
                <a:gridCol w="1346581">
                  <a:extLst>
                    <a:ext uri="{9D8B030D-6E8A-4147-A177-3AD203B41FA5}">
                      <a16:colId xmlns:a16="http://schemas.microsoft.com/office/drawing/2014/main" val="3780910633"/>
                    </a:ext>
                  </a:extLst>
                </a:gridCol>
                <a:gridCol w="1910689">
                  <a:extLst>
                    <a:ext uri="{9D8B030D-6E8A-4147-A177-3AD203B41FA5}">
                      <a16:colId xmlns:a16="http://schemas.microsoft.com/office/drawing/2014/main" val="2525334905"/>
                    </a:ext>
                  </a:extLst>
                </a:gridCol>
              </a:tblGrid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Predictor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Estimate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error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 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 (CI)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6971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 (1.04-1.08)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65583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Glasgow Coma Score (GCS)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15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&lt;15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0.371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4.04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4.47 (2.18-9.40)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46342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Most severely injured body region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Head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Spine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Abdomen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Multiple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Limbs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1.99</a:t>
                      </a:r>
                    </a:p>
                    <a:p>
                      <a:pPr algn="ctr"/>
                      <a:r>
                        <a:rPr lang="en-US" sz="1200" dirty="0"/>
                        <a:t>-13.9</a:t>
                      </a:r>
                    </a:p>
                    <a:p>
                      <a:pPr algn="ctr"/>
                      <a:r>
                        <a:rPr lang="en-US" sz="1200" dirty="0"/>
                        <a:t>0.419</a:t>
                      </a:r>
                    </a:p>
                    <a:p>
                      <a:pPr algn="ctr"/>
                      <a:r>
                        <a:rPr lang="en-US" sz="1200" dirty="0"/>
                        <a:t>1.13</a:t>
                      </a:r>
                    </a:p>
                    <a:p>
                      <a:pPr algn="ctr"/>
                      <a:r>
                        <a:rPr lang="en-US" sz="1200" dirty="0"/>
                        <a:t>1.40</a:t>
                      </a:r>
                    </a:p>
                    <a:p>
                      <a:pPr algn="ctr"/>
                      <a:r>
                        <a:rPr lang="en-US" sz="1200" dirty="0"/>
                        <a:t>0.934</a:t>
                      </a:r>
                    </a:p>
                    <a:p>
                      <a:pPr algn="ctr"/>
                      <a:r>
                        <a:rPr lang="en-US" sz="1200" dirty="0"/>
                        <a:t>2.62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0.534</a:t>
                      </a:r>
                    </a:p>
                    <a:p>
                      <a:pPr algn="ctr"/>
                      <a:r>
                        <a:rPr lang="en-US" sz="1200" dirty="0"/>
                        <a:t>1150</a:t>
                      </a:r>
                    </a:p>
                    <a:p>
                      <a:pPr algn="ctr"/>
                      <a:r>
                        <a:rPr lang="en-US" sz="1200" dirty="0"/>
                        <a:t>79.8</a:t>
                      </a:r>
                    </a:p>
                    <a:p>
                      <a:pPr algn="ctr"/>
                      <a:r>
                        <a:rPr lang="en-US" sz="1200" dirty="0"/>
                        <a:t>0.890</a:t>
                      </a:r>
                    </a:p>
                    <a:p>
                      <a:pPr algn="ctr"/>
                      <a:r>
                        <a:rPr lang="en-US" sz="1200" dirty="0"/>
                        <a:t>0.526</a:t>
                      </a:r>
                    </a:p>
                    <a:p>
                      <a:pPr algn="ctr"/>
                      <a:r>
                        <a:rPr lang="en-US" sz="1200" dirty="0"/>
                        <a:t>0.527</a:t>
                      </a:r>
                    </a:p>
                    <a:p>
                      <a:pPr algn="ctr"/>
                      <a:r>
                        <a:rPr lang="en-US" sz="1200" dirty="0"/>
                        <a:t>0.777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3.73</a:t>
                      </a:r>
                    </a:p>
                    <a:p>
                      <a:pPr algn="ctr"/>
                      <a:r>
                        <a:rPr lang="en-US" sz="1200" dirty="0"/>
                        <a:t>-0.012</a:t>
                      </a:r>
                    </a:p>
                    <a:p>
                      <a:pPr algn="ctr"/>
                      <a:r>
                        <a:rPr lang="en-US" sz="1200" dirty="0"/>
                        <a:t>0.525</a:t>
                      </a:r>
                    </a:p>
                    <a:p>
                      <a:pPr algn="ctr"/>
                      <a:r>
                        <a:rPr lang="en-US" sz="1200" dirty="0"/>
                        <a:t>1.26</a:t>
                      </a:r>
                    </a:p>
                    <a:p>
                      <a:pPr algn="ctr"/>
                      <a:r>
                        <a:rPr lang="en-US" sz="1200" dirty="0"/>
                        <a:t>2.66</a:t>
                      </a:r>
                    </a:p>
                    <a:p>
                      <a:pPr algn="ctr"/>
                      <a:r>
                        <a:rPr lang="en-US" sz="1200" dirty="0"/>
                        <a:t>1.77</a:t>
                      </a:r>
                    </a:p>
                    <a:p>
                      <a:pPr algn="ctr"/>
                      <a:r>
                        <a:rPr lang="en-US" sz="1200" dirty="0"/>
                        <a:t>3.38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  <a:p>
                      <a:pPr algn="ctr"/>
                      <a:r>
                        <a:rPr lang="en-US" sz="1200" dirty="0"/>
                        <a:t>0.990</a:t>
                      </a:r>
                    </a:p>
                    <a:p>
                      <a:pPr algn="ctr"/>
                      <a:r>
                        <a:rPr lang="en-US" sz="1200" dirty="0"/>
                        <a:t>0.600</a:t>
                      </a:r>
                    </a:p>
                    <a:p>
                      <a:pPr algn="ctr"/>
                      <a:r>
                        <a:rPr lang="en-US" sz="1200" dirty="0"/>
                        <a:t>0.206</a:t>
                      </a:r>
                    </a:p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  <a:p>
                      <a:pPr algn="ctr"/>
                      <a:r>
                        <a:rPr lang="en-US" sz="1200" dirty="0"/>
                        <a:t>0.0772</a:t>
                      </a:r>
                    </a:p>
                    <a:p>
                      <a:pPr algn="ctr"/>
                      <a:r>
                        <a:rPr lang="en-US" sz="1200" dirty="0"/>
                        <a:t>&lt;0.001***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7.33 (2.64-21.7)</a:t>
                      </a:r>
                    </a:p>
                    <a:p>
                      <a:pPr algn="ctr"/>
                      <a:r>
                        <a:rPr lang="en-US" sz="1200" dirty="0"/>
                        <a:t>0.00 (0.00-0.00)</a:t>
                      </a:r>
                    </a:p>
                    <a:p>
                      <a:pPr algn="ctr"/>
                      <a:r>
                        <a:rPr lang="en-US" sz="1200" dirty="0"/>
                        <a:t>1.52 (0.272-6.72)</a:t>
                      </a:r>
                    </a:p>
                    <a:p>
                      <a:pPr algn="ctr"/>
                      <a:r>
                        <a:rPr lang="en-US" sz="1200" dirty="0"/>
                        <a:t>3.08 (0.408-15.6)</a:t>
                      </a:r>
                    </a:p>
                    <a:p>
                      <a:pPr algn="ctr"/>
                      <a:r>
                        <a:rPr lang="en-US" sz="1200" dirty="0"/>
                        <a:t>4.06 (1.47-1.18)</a:t>
                      </a:r>
                    </a:p>
                    <a:p>
                      <a:pPr algn="ctr"/>
                      <a:r>
                        <a:rPr lang="en-US" sz="1200" dirty="0"/>
                        <a:t>2.54 (0.912-7.34)</a:t>
                      </a:r>
                    </a:p>
                    <a:p>
                      <a:pPr algn="ctr"/>
                      <a:r>
                        <a:rPr lang="en-US" sz="1200" dirty="0"/>
                        <a:t>13.8 (3.06-65.7)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5774"/>
                  </a:ext>
                </a:extLst>
              </a:tr>
              <a:tr h="228724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surgeries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0.829 (0.612-1.07)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03560"/>
                  </a:ext>
                </a:extLst>
              </a:tr>
              <a:tr h="228724">
                <a:tc gridSpan="6"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  <a:r>
                        <a:rPr lang="en-US" sz="1200" i="1" dirty="0"/>
                        <a:t>p&lt;0.05 ***p&lt;0.001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  <a:r>
                        <a:rPr lang="en-US" sz="1200" baseline="30000" dirty="0"/>
                        <a:t>a</a:t>
                      </a:r>
                      <a:r>
                        <a:rPr lang="en-US" sz="1200" baseline="0" dirty="0"/>
                        <a:t>, Reference category.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8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18F-E8D2-8FC1-774F-2BCAD8CC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1AB2-8DCE-77FA-7ACC-A7954794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Dominance analysis to assess the importance of each variable in the model and to identify collinearity </a:t>
            </a:r>
          </a:p>
        </p:txBody>
      </p:sp>
    </p:spTree>
    <p:extLst>
      <p:ext uri="{BB962C8B-B14F-4D97-AF65-F5344CB8AC3E}">
        <p14:creationId xmlns:p14="http://schemas.microsoft.com/office/powerpoint/2010/main" val="12470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18F-E8D2-8FC1-774F-2BCAD8CC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A033F-ACEC-1F92-0723-D3A24F05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5770418" cy="401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8F654-017D-8E8E-6B19-F1085E2BCB8F}"/>
              </a:ext>
            </a:extLst>
          </p:cNvPr>
          <p:cNvSpPr txBox="1"/>
          <p:nvPr/>
        </p:nvSpPr>
        <p:spPr>
          <a:xfrm>
            <a:off x="817418" y="6331527"/>
            <a:ext cx="825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Ps19 is highly correlated with other scoring tools but as a univariate is highly significant</a:t>
            </a:r>
          </a:p>
        </p:txBody>
      </p:sp>
    </p:spTree>
    <p:extLst>
      <p:ext uri="{BB962C8B-B14F-4D97-AF65-F5344CB8AC3E}">
        <p14:creationId xmlns:p14="http://schemas.microsoft.com/office/powerpoint/2010/main" val="58104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96E11-32ED-8567-3EA2-E4AE91B0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12" y="831088"/>
            <a:ext cx="8027466" cy="49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DCF7F-6A4A-D2D4-BD62-4F05A329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7" y="416559"/>
            <a:ext cx="9046001" cy="56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5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57C-5F94-C188-4B95-490337FA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4E441-7D26-A65B-CB2A-BB2ECC81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73" y="1843419"/>
            <a:ext cx="7225195" cy="44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A54F4-873F-30C1-7D7D-89680BDE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8" y="1885950"/>
            <a:ext cx="6837664" cy="42171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48527B-9641-CEE4-DD75-9AC5774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179523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65CA9-E18F-C2DF-CD97-F3AEE071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87" y="1254813"/>
            <a:ext cx="7897855" cy="53459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696816-1D42-BAD3-3BCF-B9BB60F0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8432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4030C-225A-07F6-594B-ACE91303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69" y="1567756"/>
            <a:ext cx="6142680" cy="46645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EEF285-F83F-3741-3F31-011C0F9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108851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59F0A-2CE3-F52B-5556-E0CD5343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70" y="1531419"/>
            <a:ext cx="6238383" cy="47372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1F1EF9-F6F5-7590-A07B-706A2EF6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166358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536DF4-7E6A-3763-31C4-B77CC310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48" y="1082761"/>
            <a:ext cx="8294479" cy="57752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9839D1-0008-F2B7-2484-7AC792DD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23755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599FA-1A7E-099F-8889-F264D875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63" y="1437361"/>
            <a:ext cx="6821177" cy="48608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3A08FC-B9EE-09BD-E61A-0D49612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Assess distribution of variables </a:t>
            </a:r>
          </a:p>
        </p:txBody>
      </p:sp>
    </p:spTree>
    <p:extLst>
      <p:ext uri="{BB962C8B-B14F-4D97-AF65-F5344CB8AC3E}">
        <p14:creationId xmlns:p14="http://schemas.microsoft.com/office/powerpoint/2010/main" val="123442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856</Words>
  <Application>Microsoft Macintosh PowerPoint</Application>
  <PresentationFormat>Widescreen</PresentationFormat>
  <Paragraphs>429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ICU Trauma </vt:lpstr>
      <vt:lpstr>Assess missing data </vt:lpstr>
      <vt:lpstr>Assess distribution of variables </vt:lpstr>
      <vt:lpstr>Assess distribution of variables </vt:lpstr>
      <vt:lpstr>Assess distribution of variables </vt:lpstr>
      <vt:lpstr>Assess distribution of variables </vt:lpstr>
      <vt:lpstr>Assess distribution of variables </vt:lpstr>
      <vt:lpstr>Assess distribution of variables </vt:lpstr>
      <vt:lpstr>Assess distribution of variables </vt:lpstr>
      <vt:lpstr>Assess distribution of variables </vt:lpstr>
      <vt:lpstr>Assess distribution of variables </vt:lpstr>
      <vt:lpstr>PowerPoint Presentation</vt:lpstr>
      <vt:lpstr>Transform variables </vt:lpstr>
      <vt:lpstr>Univariate analysis </vt:lpstr>
      <vt:lpstr>Univariate analysis </vt:lpstr>
      <vt:lpstr>Multivariate analysis </vt:lpstr>
      <vt:lpstr>Multivariate analysis </vt:lpstr>
      <vt:lpstr>Multivariate analysis </vt:lpstr>
      <vt:lpstr>Multivariate analysis </vt:lpstr>
      <vt:lpstr>Multivariate analysis 1 </vt:lpstr>
      <vt:lpstr>Multivariate analysis 2 </vt:lpstr>
      <vt:lpstr>Dominance analysis </vt:lpstr>
      <vt:lpstr>Dominance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 Trauma </dc:title>
  <dc:creator>James Booker</dc:creator>
  <cp:lastModifiedBy>James Booker</cp:lastModifiedBy>
  <cp:revision>12</cp:revision>
  <dcterms:created xsi:type="dcterms:W3CDTF">2022-05-12T13:19:29Z</dcterms:created>
  <dcterms:modified xsi:type="dcterms:W3CDTF">2022-06-17T14:15:14Z</dcterms:modified>
</cp:coreProperties>
</file>