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906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95000" y="1604520"/>
            <a:ext cx="8915040" cy="1896840"/>
          </a:xfrm>
          <a:prstGeom prst="rect">
            <a:avLst/>
          </a:prstGeom>
        </p:spPr>
        <p:txBody>
          <a:bodyPr lIns="0" rIns="0" tIns="0" bIns="0"/>
          <a:p>
            <a:endParaRPr/>
          </a:p>
        </p:txBody>
      </p:sp>
      <p:sp>
        <p:nvSpPr>
          <p:cNvPr id="28" name="PlaceHolder 3"/>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30"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31"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32" name="PlaceHolder 4"/>
          <p:cNvSpPr>
            <a:spLocks noGrp="1"/>
          </p:cNvSpPr>
          <p:nvPr>
            <p:ph type="body"/>
          </p:nvPr>
        </p:nvSpPr>
        <p:spPr>
          <a:xfrm>
            <a:off x="5063040" y="3682080"/>
            <a:ext cx="4350240" cy="1896840"/>
          </a:xfrm>
          <a:prstGeom prst="rect">
            <a:avLst/>
          </a:prstGeom>
        </p:spPr>
        <p:txBody>
          <a:bodyPr lIns="0" rIns="0" tIns="0" bIns="0"/>
          <a:p>
            <a:endParaRPr/>
          </a:p>
        </p:txBody>
      </p:sp>
      <p:sp>
        <p:nvSpPr>
          <p:cNvPr id="33" name="PlaceHolder 5"/>
          <p:cNvSpPr>
            <a:spLocks noGrp="1"/>
          </p:cNvSpPr>
          <p:nvPr>
            <p:ph type="body"/>
          </p:nvPr>
        </p:nvSpPr>
        <p:spPr>
          <a:xfrm>
            <a:off x="495000" y="3682080"/>
            <a:ext cx="435024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35" name="PlaceHolder 2"/>
          <p:cNvSpPr>
            <a:spLocks noGrp="1"/>
          </p:cNvSpPr>
          <p:nvPr>
            <p:ph type="body"/>
          </p:nvPr>
        </p:nvSpPr>
        <p:spPr>
          <a:xfrm>
            <a:off x="495000" y="1604520"/>
            <a:ext cx="8915040" cy="3977280"/>
          </a:xfrm>
          <a:prstGeom prst="rect">
            <a:avLst/>
          </a:prstGeom>
        </p:spPr>
        <p:txBody>
          <a:bodyPr lIns="0" rIns="0" tIns="0" bIns="0"/>
          <a:p>
            <a:endParaRPr/>
          </a:p>
        </p:txBody>
      </p:sp>
      <p:sp>
        <p:nvSpPr>
          <p:cNvPr id="36" name="PlaceHolder 3"/>
          <p:cNvSpPr>
            <a:spLocks noGrp="1"/>
          </p:cNvSpPr>
          <p:nvPr>
            <p:ph type="body"/>
          </p:nvPr>
        </p:nvSpPr>
        <p:spPr>
          <a:xfrm>
            <a:off x="495000" y="1604520"/>
            <a:ext cx="8915040" cy="3977280"/>
          </a:xfrm>
          <a:prstGeom prst="rect">
            <a:avLst/>
          </a:prstGeom>
        </p:spPr>
        <p:txBody>
          <a:bodyPr lIns="0" rIns="0" tIns="0" bIns="0"/>
          <a:p>
            <a:endParaRPr/>
          </a:p>
        </p:txBody>
      </p:sp>
      <p:pic>
        <p:nvPicPr>
          <p:cNvPr id="37" name="" descr=""/>
          <p:cNvPicPr/>
          <p:nvPr/>
        </p:nvPicPr>
        <p:blipFill>
          <a:blip r:embed="rId2"/>
          <a:stretch/>
        </p:blipFill>
        <p:spPr>
          <a:xfrm>
            <a:off x="2460240" y="1604520"/>
            <a:ext cx="4984560" cy="3977280"/>
          </a:xfrm>
          <a:prstGeom prst="rect">
            <a:avLst/>
          </a:prstGeom>
          <a:ln>
            <a:noFill/>
          </a:ln>
        </p:spPr>
      </p:pic>
      <p:pic>
        <p:nvPicPr>
          <p:cNvPr id="38" name="" descr=""/>
          <p:cNvPicPr/>
          <p:nvPr/>
        </p:nvPicPr>
        <p:blipFill>
          <a:blip r:embed="rId3"/>
          <a:stretch/>
        </p:blipFill>
        <p:spPr>
          <a:xfrm>
            <a:off x="2460240" y="1604520"/>
            <a:ext cx="4984560" cy="3977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6" name="PlaceHolder 2"/>
          <p:cNvSpPr>
            <a:spLocks noGrp="1"/>
          </p:cNvSpPr>
          <p:nvPr>
            <p:ph type="subTitle"/>
          </p:nvPr>
        </p:nvSpPr>
        <p:spPr>
          <a:xfrm>
            <a:off x="495000" y="1604520"/>
            <a:ext cx="8915040" cy="39772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8" name="PlaceHolder 2"/>
          <p:cNvSpPr>
            <a:spLocks noGrp="1"/>
          </p:cNvSpPr>
          <p:nvPr>
            <p:ph type="body"/>
          </p:nvPr>
        </p:nvSpPr>
        <p:spPr>
          <a:xfrm>
            <a:off x="495000" y="1604520"/>
            <a:ext cx="89150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10"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11" name="PlaceHolder 3"/>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95000" y="273600"/>
            <a:ext cx="89150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15"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16" name="PlaceHolder 3"/>
          <p:cNvSpPr>
            <a:spLocks noGrp="1"/>
          </p:cNvSpPr>
          <p:nvPr>
            <p:ph type="body"/>
          </p:nvPr>
        </p:nvSpPr>
        <p:spPr>
          <a:xfrm>
            <a:off x="495000" y="3682080"/>
            <a:ext cx="4350240" cy="1896840"/>
          </a:xfrm>
          <a:prstGeom prst="rect">
            <a:avLst/>
          </a:prstGeom>
        </p:spPr>
        <p:txBody>
          <a:bodyPr lIns="0" rIns="0" tIns="0" bIns="0"/>
          <a:p>
            <a:endParaRPr/>
          </a:p>
        </p:txBody>
      </p:sp>
      <p:sp>
        <p:nvSpPr>
          <p:cNvPr id="17" name="PlaceHolder 4"/>
          <p:cNvSpPr>
            <a:spLocks noGrp="1"/>
          </p:cNvSpPr>
          <p:nvPr>
            <p:ph type="body"/>
          </p:nvPr>
        </p:nvSpPr>
        <p:spPr>
          <a:xfrm>
            <a:off x="5063040" y="1604520"/>
            <a:ext cx="435024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19" name="PlaceHolder 2"/>
          <p:cNvSpPr>
            <a:spLocks noGrp="1"/>
          </p:cNvSpPr>
          <p:nvPr>
            <p:ph type="body"/>
          </p:nvPr>
        </p:nvSpPr>
        <p:spPr>
          <a:xfrm>
            <a:off x="495000" y="1604520"/>
            <a:ext cx="4350240" cy="3977280"/>
          </a:xfrm>
          <a:prstGeom prst="rect">
            <a:avLst/>
          </a:prstGeom>
        </p:spPr>
        <p:txBody>
          <a:bodyPr lIns="0" rIns="0" tIns="0" bIns="0"/>
          <a:p>
            <a:endParaRPr/>
          </a:p>
        </p:txBody>
      </p:sp>
      <p:sp>
        <p:nvSpPr>
          <p:cNvPr id="20"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21" name="PlaceHolder 4"/>
          <p:cNvSpPr>
            <a:spLocks noGrp="1"/>
          </p:cNvSpPr>
          <p:nvPr>
            <p:ph type="body"/>
          </p:nvPr>
        </p:nvSpPr>
        <p:spPr>
          <a:xfrm>
            <a:off x="5063040" y="3682080"/>
            <a:ext cx="435024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95000" y="273600"/>
            <a:ext cx="8915040" cy="1144800"/>
          </a:xfrm>
          <a:prstGeom prst="rect">
            <a:avLst/>
          </a:prstGeom>
        </p:spPr>
        <p:txBody>
          <a:bodyPr lIns="0" rIns="0" tIns="0" bIns="0" anchor="ctr"/>
          <a:p>
            <a:pPr algn="ctr"/>
            <a:endParaRPr/>
          </a:p>
        </p:txBody>
      </p:sp>
      <p:sp>
        <p:nvSpPr>
          <p:cNvPr id="23" name="PlaceHolder 2"/>
          <p:cNvSpPr>
            <a:spLocks noGrp="1"/>
          </p:cNvSpPr>
          <p:nvPr>
            <p:ph type="body"/>
          </p:nvPr>
        </p:nvSpPr>
        <p:spPr>
          <a:xfrm>
            <a:off x="495000" y="1604520"/>
            <a:ext cx="4350240" cy="1896840"/>
          </a:xfrm>
          <a:prstGeom prst="rect">
            <a:avLst/>
          </a:prstGeom>
        </p:spPr>
        <p:txBody>
          <a:bodyPr lIns="0" rIns="0" tIns="0" bIns="0"/>
          <a:p>
            <a:endParaRPr/>
          </a:p>
        </p:txBody>
      </p:sp>
      <p:sp>
        <p:nvSpPr>
          <p:cNvPr id="24" name="PlaceHolder 3"/>
          <p:cNvSpPr>
            <a:spLocks noGrp="1"/>
          </p:cNvSpPr>
          <p:nvPr>
            <p:ph type="body"/>
          </p:nvPr>
        </p:nvSpPr>
        <p:spPr>
          <a:xfrm>
            <a:off x="5063040" y="1604520"/>
            <a:ext cx="4350240" cy="1896840"/>
          </a:xfrm>
          <a:prstGeom prst="rect">
            <a:avLst/>
          </a:prstGeom>
        </p:spPr>
        <p:txBody>
          <a:bodyPr lIns="0" rIns="0" tIns="0" bIns="0"/>
          <a:p>
            <a:endParaRPr/>
          </a:p>
        </p:txBody>
      </p:sp>
      <p:sp>
        <p:nvSpPr>
          <p:cNvPr id="25" name="PlaceHolder 4"/>
          <p:cNvSpPr>
            <a:spLocks noGrp="1"/>
          </p:cNvSpPr>
          <p:nvPr>
            <p:ph type="body"/>
          </p:nvPr>
        </p:nvSpPr>
        <p:spPr>
          <a:xfrm>
            <a:off x="495000" y="3682080"/>
            <a:ext cx="89150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46160" y="457200"/>
            <a:ext cx="9600120" cy="360"/>
          </a:xfrm>
          <a:prstGeom prst="straightConnector1">
            <a:avLst/>
          </a:prstGeom>
          <a:noFill/>
          <a:ln w="9360">
            <a:solidFill>
              <a:schemeClr val="accent6"/>
            </a:solidFill>
            <a:round/>
          </a:ln>
        </p:spPr>
        <p:style>
          <a:lnRef idx="0"/>
          <a:fillRef idx="0"/>
          <a:effectRef idx="0"/>
          <a:fontRef idx="minor"/>
        </p:style>
      </p:sp>
      <p:sp>
        <p:nvSpPr>
          <p:cNvPr id="1" name="CustomShape 2"/>
          <p:cNvSpPr/>
          <p:nvPr/>
        </p:nvSpPr>
        <p:spPr>
          <a:xfrm>
            <a:off x="146160" y="6400800"/>
            <a:ext cx="9600120" cy="360"/>
          </a:xfrm>
          <a:prstGeom prst="straightConnector1">
            <a:avLst/>
          </a:prstGeom>
          <a:noFill/>
          <a:ln w="9360">
            <a:solidFill>
              <a:schemeClr val="accent6"/>
            </a:solidFill>
            <a:round/>
          </a:ln>
        </p:spPr>
        <p:style>
          <a:lnRef idx="0"/>
          <a:fillRef idx="0"/>
          <a:effectRef idx="0"/>
          <a:fontRef idx="minor"/>
        </p:style>
      </p:sp>
      <p:pic>
        <p:nvPicPr>
          <p:cNvPr id="2" name="Shape 13" descr=""/>
          <p:cNvPicPr/>
          <p:nvPr/>
        </p:nvPicPr>
        <p:blipFill>
          <a:blip r:embed="rId2"/>
          <a:stretch/>
        </p:blipFill>
        <p:spPr>
          <a:xfrm>
            <a:off x="9356760" y="6568920"/>
            <a:ext cx="473760" cy="271800"/>
          </a:xfrm>
          <a:prstGeom prst="rect">
            <a:avLst/>
          </a:prstGeom>
          <a:ln>
            <a:noFill/>
          </a:ln>
        </p:spPr>
      </p:pic>
      <p:sp>
        <p:nvSpPr>
          <p:cNvPr id="3" name="PlaceHolder 3"/>
          <p:cNvSpPr>
            <a:spLocks noGrp="1"/>
          </p:cNvSpPr>
          <p:nvPr>
            <p:ph type="title"/>
          </p:nvPr>
        </p:nvSpPr>
        <p:spPr>
          <a:xfrm>
            <a:off x="495000" y="273600"/>
            <a:ext cx="8915040" cy="1144800"/>
          </a:xfrm>
          <a:prstGeom prst="rect">
            <a:avLst/>
          </a:prstGeom>
        </p:spPr>
        <p:txBody>
          <a:bodyPr lIns="0" rIns="0" tIns="0" bIns="0" anchor="ctr"/>
          <a:p>
            <a:pPr algn="ctr"/>
            <a:r>
              <a:rPr lang="en-IE" sz="4400">
                <a:latin typeface="Arial"/>
              </a:rPr>
              <a:t>Click to edit the title text format</a:t>
            </a:r>
            <a:endParaRPr/>
          </a:p>
        </p:txBody>
      </p:sp>
      <p:sp>
        <p:nvSpPr>
          <p:cNvPr id="4" name="PlaceHolder 4"/>
          <p:cNvSpPr>
            <a:spLocks noGrp="1"/>
          </p:cNvSpPr>
          <p:nvPr>
            <p:ph type="body"/>
          </p:nvPr>
        </p:nvSpPr>
        <p:spPr>
          <a:xfrm>
            <a:off x="495000" y="1604520"/>
            <a:ext cx="8915040" cy="3977280"/>
          </a:xfrm>
          <a:prstGeom prst="rect">
            <a:avLst/>
          </a:prstGeom>
        </p:spPr>
        <p:txBody>
          <a:bodyPr lIns="0" rIns="0" tIns="0" bIns="0"/>
          <a:p>
            <a:pPr>
              <a:buSzPct val="45000"/>
              <a:buFont typeface="StarSymbol"/>
              <a:buChar char=""/>
            </a:pPr>
            <a:r>
              <a:rPr lang="en-IE" sz="3200">
                <a:latin typeface="Arial"/>
              </a:rPr>
              <a:t>Click to edit the outline text format</a:t>
            </a:r>
            <a:endParaRPr/>
          </a:p>
          <a:p>
            <a:pPr lvl="1">
              <a:buSzPct val="75000"/>
              <a:buFont typeface="StarSymbol"/>
              <a:buChar char=""/>
            </a:pPr>
            <a:r>
              <a:rPr lang="en-IE" sz="2800">
                <a:latin typeface="Arial"/>
              </a:rPr>
              <a:t>Second Outline Level</a:t>
            </a:r>
            <a:endParaRPr/>
          </a:p>
          <a:p>
            <a:pPr lvl="2">
              <a:buSzPct val="45000"/>
              <a:buFont typeface="StarSymbol"/>
              <a:buChar char=""/>
            </a:pPr>
            <a:r>
              <a:rPr lang="en-IE" sz="2400">
                <a:latin typeface="Arial"/>
              </a:rPr>
              <a:t>Third Outline Level</a:t>
            </a:r>
            <a:endParaRPr/>
          </a:p>
          <a:p>
            <a:pPr lvl="3">
              <a:buSzPct val="75000"/>
              <a:buFont typeface="StarSymbol"/>
              <a:buChar char=""/>
            </a:pPr>
            <a:r>
              <a:rPr lang="en-IE" sz="2000">
                <a:latin typeface="Arial"/>
              </a:rPr>
              <a:t>Fourth Outline Level</a:t>
            </a:r>
            <a:endParaRPr/>
          </a:p>
          <a:p>
            <a:pPr lvl="4">
              <a:buSzPct val="45000"/>
              <a:buFont typeface="StarSymbol"/>
              <a:buChar char=""/>
            </a:pPr>
            <a:r>
              <a:rPr lang="en-IE" sz="2000">
                <a:latin typeface="Arial"/>
              </a:rPr>
              <a:t>Fifth Outline Level</a:t>
            </a:r>
            <a:endParaRPr/>
          </a:p>
          <a:p>
            <a:pPr lvl="5">
              <a:buSzPct val="45000"/>
              <a:buFont typeface="StarSymbol"/>
              <a:buChar char=""/>
            </a:pPr>
            <a:r>
              <a:rPr lang="en-IE" sz="2000">
                <a:latin typeface="Arial"/>
              </a:rPr>
              <a:t>Sixth Outline Level</a:t>
            </a:r>
            <a:endParaRPr/>
          </a:p>
          <a:p>
            <a:pPr lvl="6">
              <a:buSzPct val="45000"/>
              <a:buFont typeface="StarSymbol"/>
              <a:buChar char=""/>
            </a:pPr>
            <a:r>
              <a:rPr lang="en-IE"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152280" y="60480"/>
            <a:ext cx="9596880" cy="376920"/>
          </a:xfrm>
          <a:prstGeom prst="rect">
            <a:avLst/>
          </a:prstGeom>
          <a:solidFill>
            <a:srgbClr val="ffffff"/>
          </a:solidFill>
          <a:ln w="12600">
            <a:solidFill>
              <a:srgbClr val="ffffff"/>
            </a:solidFill>
            <a:miter/>
          </a:ln>
        </p:spPr>
        <p:style>
          <a:lnRef idx="0"/>
          <a:fillRef idx="0"/>
          <a:effectRef idx="0"/>
          <a:fontRef idx="minor"/>
        </p:style>
        <p:txBody>
          <a:bodyPr lIns="0" rIns="0" tIns="0" bIns="0"/>
          <a:p>
            <a:r>
              <a:rPr lang="en-IE" sz="2400" strike="noStrike">
                <a:solidFill>
                  <a:srgbClr val="000000"/>
                </a:solidFill>
                <a:latin typeface="Arial"/>
                <a:ea typeface="DejaVu Sans"/>
              </a:rPr>
              <a:t>Git Tutorial</a:t>
            </a:r>
            <a:endParaRPr/>
          </a:p>
        </p:txBody>
      </p:sp>
      <p:sp>
        <p:nvSpPr>
          <p:cNvPr id="40"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This module is designed to give software engineers a beginning tutorial on </a:t>
            </a:r>
            <a:r>
              <a:rPr i="1" lang="en-IE" sz="1400" strike="noStrike">
                <a:solidFill>
                  <a:srgbClr val="000000"/>
                </a:solidFill>
                <a:latin typeface="Arial"/>
                <a:ea typeface="DejaVu Sans"/>
              </a:rPr>
              <a:t>Git</a:t>
            </a:r>
            <a:r>
              <a:rPr lang="en-IE" sz="1400" strike="noStrike">
                <a:solidFill>
                  <a:srgbClr val="000000"/>
                </a:solidFill>
                <a:latin typeface="Arial"/>
                <a:ea typeface="DejaVu Sans"/>
              </a:rPr>
              <a:t>.  </a:t>
            </a:r>
            <a:endParaRPr/>
          </a:p>
          <a:p>
            <a:pPr>
              <a:lnSpc>
                <a:spcPct val="100000"/>
              </a:lnSpc>
              <a:buSzPct val="45000"/>
              <a:buFont typeface="StarSymbol"/>
              <a:buChar char="l"/>
            </a:pPr>
            <a:r>
              <a:rPr lang="en-IE" sz="1400" strike="noStrike">
                <a:solidFill>
                  <a:srgbClr val="000000"/>
                </a:solidFill>
                <a:latin typeface="Arial"/>
                <a:ea typeface="DejaVu Sans"/>
              </a:rPr>
              <a:t>Git is a distributed version control system that is now widespread across the entire industry. </a:t>
            </a:r>
            <a:endParaRPr/>
          </a:p>
          <a:p>
            <a:pPr>
              <a:lnSpc>
                <a:spcPct val="100000"/>
              </a:lnSpc>
              <a:buSzPct val="45000"/>
              <a:buFont typeface="StarSymbol"/>
              <a:buChar char="l"/>
            </a:pPr>
            <a:r>
              <a:rPr lang="en-IE" sz="1400" strike="noStrike">
                <a:solidFill>
                  <a:srgbClr val="000000"/>
                </a:solidFill>
                <a:latin typeface="Arial"/>
                <a:ea typeface="DejaVu Sans"/>
              </a:rPr>
              <a:t>Git was originally created by Linus Torvalds, the inventor of the Linux operating system. </a:t>
            </a:r>
            <a:endParaRPr/>
          </a:p>
          <a:p>
            <a:pPr>
              <a:lnSpc>
                <a:spcPct val="100000"/>
              </a:lnSpc>
            </a:pP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Committing files to the local repository</a:t>
            </a:r>
            <a:endParaRPr/>
          </a:p>
        </p:txBody>
      </p:sp>
      <p:sp>
        <p:nvSpPr>
          <p:cNvPr id="64"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rPr>
              <a:t>Here is an example of using git commit. </a:t>
            </a:r>
            <a:endParaRPr/>
          </a:p>
          <a:p>
            <a:pPr>
              <a:lnSpc>
                <a:spcPct val="100000"/>
              </a:lnSpc>
              <a:buSzPct val="45000"/>
              <a:buFont typeface="StarSymbol"/>
              <a:buChar char="l"/>
            </a:pPr>
            <a:endParaRPr/>
          </a:p>
          <a:p>
            <a:pPr>
              <a:lnSpc>
                <a:spcPct val="100000"/>
              </a:lnSpc>
              <a:buSzPct val="45000"/>
              <a:buFont typeface="StarSymbol"/>
              <a:buChar char="l"/>
            </a:pPr>
            <a:endParaRPr/>
          </a:p>
        </p:txBody>
      </p:sp>
      <p:graphicFrame>
        <p:nvGraphicFramePr>
          <p:cNvPr id="65" name="Table 3"/>
          <p:cNvGraphicFramePr/>
          <p:nvPr/>
        </p:nvGraphicFramePr>
        <p:xfrm>
          <a:off x="195840" y="1774440"/>
          <a:ext cx="5075280" cy="365760"/>
        </p:xfrm>
        <a:graphic>
          <a:graphicData uri="http://schemas.openxmlformats.org/drawingml/2006/table">
            <a:tbl>
              <a:tblPr/>
              <a:tblGrid>
                <a:gridCol w="5075640"/>
              </a:tblGrid>
              <a:tr h="2397600">
                <a:tc>
                  <a:txBody>
                    <a:bodyPr lIns="90000" rIns="90000" tIns="46800" bIns="46800"/>
                    <a:p>
                      <a:r>
                        <a:rPr lang="en-IE">
                          <a:latin typeface="Arial"/>
                        </a:rPr>
                        <a:t>$ git commit -m "First commit"</a:t>
                      </a:r>
                      <a:endParaRPr/>
                    </a:p>
                    <a:p>
                      <a:r>
                        <a:rPr lang="en-IE">
                          <a:latin typeface="Arial"/>
                        </a:rPr>
                        <a:t>[master (root-commit) 8ce0a6f] First commit</a:t>
                      </a:r>
                      <a:endParaRPr/>
                    </a:p>
                    <a:p>
                      <a:r>
                        <a:rPr lang="en-IE">
                          <a:latin typeface="Arial"/>
                        </a:rPr>
                        <a:t> </a:t>
                      </a:r>
                      <a:r>
                        <a:rPr lang="en-IE">
                          <a:latin typeface="Arial"/>
                        </a:rPr>
                        <a:t>4 files changed, 1 insertion(+)</a:t>
                      </a:r>
                      <a:endParaRPr/>
                    </a:p>
                    <a:p>
                      <a:r>
                        <a:rPr lang="en-IE">
                          <a:latin typeface="Arial"/>
                        </a:rPr>
                        <a:t> </a:t>
                      </a:r>
                      <a:r>
                        <a:rPr lang="en-IE">
                          <a:latin typeface="Arial"/>
                        </a:rPr>
                        <a:t>create mode 100644 .~lock.Git Tutorial.pptx#</a:t>
                      </a:r>
                      <a:endParaRPr/>
                    </a:p>
                    <a:p>
                      <a:r>
                        <a:rPr lang="en-IE">
                          <a:latin typeface="Arial"/>
                        </a:rPr>
                        <a:t> </a:t>
                      </a:r>
                      <a:r>
                        <a:rPr lang="en-IE">
                          <a:latin typeface="Arial"/>
                        </a:rPr>
                        <a:t>create mode 100755 Git Tutorial.pptx</a:t>
                      </a:r>
                      <a:endParaRPr/>
                    </a:p>
                    <a:p>
                      <a:r>
                        <a:rPr lang="en-IE">
                          <a:latin typeface="Arial"/>
                        </a:rPr>
                        <a:t> </a:t>
                      </a:r>
                      <a:r>
                        <a:rPr lang="en-IE">
                          <a:latin typeface="Arial"/>
                        </a:rPr>
                        <a:t>create mode 100644 images.jpeg</a:t>
                      </a:r>
                      <a:endParaRPr/>
                    </a:p>
                    <a:p>
                      <a:r>
                        <a:rPr lang="en-IE">
                          <a:latin typeface="Arial"/>
                        </a:rPr>
                        <a:t> </a:t>
                      </a:r>
                      <a:r>
                        <a:rPr lang="en-IE">
                          <a:latin typeface="Arial"/>
                        </a:rPr>
                        <a:t>create mode 100644 tumblr_lbnpoxYtNm1qaku05.png</a:t>
                      </a:r>
                      <a:endParaRPr/>
                    </a:p>
                    <a:p>
                      <a:endParaRPr/>
                    </a:p>
                  </a:txBody>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Examing repository commits. </a:t>
            </a:r>
            <a:endParaRPr/>
          </a:p>
        </p:txBody>
      </p:sp>
      <p:sp>
        <p:nvSpPr>
          <p:cNvPr id="67"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rPr>
              <a:t>We can use the </a:t>
            </a:r>
            <a:r>
              <a:rPr i="1" lang="en-IE" sz="1400" strike="noStrike">
                <a:solidFill>
                  <a:srgbClr val="000000"/>
                </a:solidFill>
                <a:latin typeface="Arial"/>
              </a:rPr>
              <a:t>git log</a:t>
            </a:r>
            <a:r>
              <a:rPr lang="en-IE" sz="1400" strike="noStrike">
                <a:solidFill>
                  <a:srgbClr val="000000"/>
                </a:solidFill>
                <a:latin typeface="Arial"/>
              </a:rPr>
              <a:t> command to examine commits to our repository. </a:t>
            </a:r>
            <a:endParaRPr/>
          </a:p>
          <a:p>
            <a:pPr>
              <a:lnSpc>
                <a:spcPct val="100000"/>
              </a:lnSpc>
              <a:buSzPct val="45000"/>
              <a:buFont typeface="StarSymbol"/>
              <a:buChar char="l"/>
            </a:pPr>
            <a:r>
              <a:rPr lang="en-IE" sz="1400" strike="noStrike">
                <a:solidFill>
                  <a:srgbClr val="000000"/>
                </a:solidFill>
                <a:latin typeface="Arial"/>
                <a:ea typeface="DejaVu Sans"/>
              </a:rPr>
              <a:t>There are many different ways we can use git log. </a:t>
            </a:r>
            <a:endParaRPr/>
          </a:p>
          <a:p>
            <a:pPr>
              <a:lnSpc>
                <a:spcPct val="100000"/>
              </a:lnSpc>
              <a:buSzPct val="45000"/>
              <a:buFont typeface="StarSymbol"/>
              <a:buChar char="l"/>
            </a:pPr>
            <a:endParaRPr/>
          </a:p>
          <a:p>
            <a:pPr>
              <a:lnSpc>
                <a:spcPct val="100000"/>
              </a:lnSpc>
              <a:buSzPct val="45000"/>
              <a:buFont typeface="StarSymbol"/>
              <a:buChar char="l"/>
            </a:pPr>
            <a:endParaRPr/>
          </a:p>
        </p:txBody>
      </p:sp>
      <p:graphicFrame>
        <p:nvGraphicFramePr>
          <p:cNvPr id="68" name="Table 3"/>
          <p:cNvGraphicFramePr/>
          <p:nvPr/>
        </p:nvGraphicFramePr>
        <p:xfrm>
          <a:off x="198720" y="1887840"/>
          <a:ext cx="8410320" cy="2828160"/>
        </p:xfrm>
        <a:graphic>
          <a:graphicData uri="http://schemas.openxmlformats.org/drawingml/2006/table">
            <a:tbl>
              <a:tblPr/>
              <a:tblGrid>
                <a:gridCol w="4204800"/>
                <a:gridCol w="4205880"/>
              </a:tblGrid>
              <a:tr h="693360">
                <a:tc>
                  <a:txBody>
                    <a:bodyPr lIns="90000" rIns="90000" tIns="46800" bIns="46800"/>
                    <a:p>
                      <a:r>
                        <a:rPr lang="en-IE" sz="1400">
                          <a:latin typeface="Arial"/>
                        </a:rPr>
                        <a:t>git log</a:t>
                      </a:r>
                      <a:endParaRPr/>
                    </a:p>
                  </a:txBody>
                  <a:tcPr/>
                </a:tc>
                <a:tc>
                  <a:txBody>
                    <a:bodyPr lIns="90000" rIns="90000" tIns="46800" bIns="46800"/>
                    <a:p>
                      <a:r>
                        <a:rPr lang="en-IE" sz="1400">
                          <a:latin typeface="Arial"/>
                        </a:rPr>
                        <a:t>Display the entire commit history using the default formatting. If the output takes up more than one screen, you can use Space to scroll and q to exit.</a:t>
                      </a:r>
                      <a:endParaRPr/>
                    </a:p>
                  </a:txBody>
                  <a:tcPr/>
                </a:tc>
              </a:tr>
              <a:tr h="493560">
                <a:tc>
                  <a:txBody>
                    <a:bodyPr lIns="90000" rIns="90000" tIns="46800" bIns="46800"/>
                    <a:p>
                      <a:r>
                        <a:rPr lang="en-IE" sz="1400">
                          <a:latin typeface="Arial"/>
                        </a:rPr>
                        <a:t>git log -n &lt;limit&gt;</a:t>
                      </a:r>
                      <a:endParaRPr/>
                    </a:p>
                  </a:txBody>
                  <a:tcPr/>
                </a:tc>
                <a:tc>
                  <a:txBody>
                    <a:bodyPr lIns="90000" rIns="90000" tIns="46800" bIns="46800"/>
                    <a:p>
                      <a:r>
                        <a:rPr lang="en-IE" sz="1400">
                          <a:latin typeface="Arial"/>
                        </a:rPr>
                        <a:t>Limit the number of commits by &lt;limit&gt;. For example, git log -n 3 will display only 3 commits.</a:t>
                      </a:r>
                      <a:endParaRPr/>
                    </a:p>
                  </a:txBody>
                  <a:tcPr/>
                </a:tc>
              </a:tr>
              <a:tr h="693360">
                <a:tc>
                  <a:txBody>
                    <a:bodyPr lIns="90000" rIns="90000" tIns="46800" bIns="46800"/>
                    <a:p>
                      <a:r>
                        <a:rPr lang="en-IE" sz="1400">
                          <a:latin typeface="Arial"/>
                        </a:rPr>
                        <a:t>git log --oneline</a:t>
                      </a:r>
                      <a:endParaRPr/>
                    </a:p>
                  </a:txBody>
                  <a:tcPr/>
                </a:tc>
                <a:tc>
                  <a:txBody>
                    <a:bodyPr lIns="90000" rIns="90000" tIns="46800" bIns="46800"/>
                    <a:p>
                      <a:r>
                        <a:rPr lang="en-IE" sz="1400">
                          <a:latin typeface="Arial"/>
                        </a:rPr>
                        <a:t>Condense each commit to a single line. This is useful for getting a high-level overview of the project history.</a:t>
                      </a:r>
                      <a:endParaRPr/>
                    </a:p>
                  </a:txBody>
                  <a:tcPr/>
                </a:tc>
              </a:tr>
              <a:tr h="1292760">
                <a:tc>
                  <a:txBody>
                    <a:bodyPr lIns="90000" rIns="90000" tIns="46800" bIns="46800"/>
                    <a:p>
                      <a:r>
                        <a:rPr lang="en-IE" sz="1400">
                          <a:latin typeface="Arial"/>
                        </a:rPr>
                        <a:t>git log --stat</a:t>
                      </a:r>
                      <a:endParaRPr/>
                    </a:p>
                  </a:txBody>
                  <a:tcPr/>
                </a:tc>
                <a:tc>
                  <a:txBody>
                    <a:bodyPr lIns="90000" rIns="90000" tIns="46800" bIns="46800"/>
                    <a:p>
                      <a:r>
                        <a:rPr lang="en-IE" sz="1400">
                          <a:latin typeface="Arial"/>
                        </a:rPr>
                        <a:t>Along with the ordinary git log information, include which files were altered and the relative number of lines that were added or deleted from each of them.</a:t>
                      </a:r>
                      <a:endParaRPr/>
                    </a:p>
                  </a:txBody>
                  <a:tcPr/>
                </a:tc>
              </a:tr>
            </a:tbl>
          </a:graphicData>
        </a:graphic>
      </p:graphicFrame>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Examing repository commits. </a:t>
            </a:r>
            <a:endParaRPr/>
          </a:p>
        </p:txBody>
      </p:sp>
      <p:sp>
        <p:nvSpPr>
          <p:cNvPr id="70"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rPr>
              <a:t>There are many other options to git log.  Further exploration of the command options is left to the student.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 git log command is Git's basic tool for exploring a repository’s history. It’s what you use when you need to find a specific version of a project or figure out what changes will be introduced by merging in a feature branch.</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 first line of the git log output, however, needs to be explained further.  Here is an example of this. </a:t>
            </a:r>
            <a:endParaRPr/>
          </a:p>
          <a:p>
            <a:pPr>
              <a:lnSpc>
                <a:spcPct val="100000"/>
              </a:lnSpc>
              <a:buSzPct val="45000"/>
              <a:buFont typeface="StarSymbol"/>
              <a:buChar char="l"/>
            </a:pPr>
            <a:endParaRPr/>
          </a:p>
          <a:p>
            <a:pPr>
              <a:lnSpc>
                <a:spcPct val="100000"/>
              </a:lnSpc>
            </a:pPr>
            <a:endParaRPr/>
          </a:p>
        </p:txBody>
      </p:sp>
      <p:graphicFrame>
        <p:nvGraphicFramePr>
          <p:cNvPr id="71" name="Table 3"/>
          <p:cNvGraphicFramePr/>
          <p:nvPr/>
        </p:nvGraphicFramePr>
        <p:xfrm>
          <a:off x="218880" y="3142080"/>
          <a:ext cx="9199440" cy="2397240"/>
        </p:xfrm>
        <a:graphic>
          <a:graphicData uri="http://schemas.openxmlformats.org/drawingml/2006/table">
            <a:tbl>
              <a:tblPr/>
              <a:tblGrid>
                <a:gridCol w="9199440"/>
              </a:tblGrid>
              <a:tr h="366120">
                <a:tc>
                  <a:txBody>
                    <a:bodyPr lIns="90000" rIns="90000" tIns="46800" bIns="46800"/>
                    <a:p>
                      <a:r>
                        <a:rPr lang="en-IE">
                          <a:latin typeface="Arial"/>
                        </a:rPr>
                        <a:t>$ git log</a:t>
                      </a:r>
                      <a:endParaRPr/>
                    </a:p>
                    <a:p>
                      <a:r>
                        <a:rPr lang="en-IE">
                          <a:latin typeface="Arial"/>
                        </a:rPr>
                        <a:t>commit 8ce0a6f153209371cca3bb69ea158250263db894</a:t>
                      </a:r>
                      <a:endParaRPr/>
                    </a:p>
                    <a:p>
                      <a:r>
                        <a:rPr lang="en-IE">
                          <a:latin typeface="Arial"/>
                        </a:rPr>
                        <a:t>Author: Braun Brelin &lt;bbrelin@gmail.com&gt;</a:t>
                      </a:r>
                      <a:endParaRPr/>
                    </a:p>
                    <a:p>
                      <a:r>
                        <a:rPr lang="en-IE">
                          <a:latin typeface="Arial"/>
                        </a:rPr>
                        <a:t>Date:   Sun Jul 17 20:45:59 2016 +0300</a:t>
                      </a:r>
                      <a:endParaRPr/>
                    </a:p>
                    <a:p>
                      <a:endParaRPr/>
                    </a:p>
                    <a:p>
                      <a:r>
                        <a:rPr lang="en-IE">
                          <a:latin typeface="Arial"/>
                        </a:rPr>
                        <a:t>    </a:t>
                      </a:r>
                      <a:r>
                        <a:rPr lang="en-IE">
                          <a:latin typeface="Arial"/>
                        </a:rPr>
                        <a:t>First commit</a:t>
                      </a:r>
                      <a:endParaRPr/>
                    </a:p>
                    <a:p>
                      <a:endParaRPr/>
                    </a:p>
                  </a:txBody>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Examing repository commits. </a:t>
            </a:r>
            <a:endParaRPr/>
          </a:p>
        </p:txBody>
      </p:sp>
      <p:sp>
        <p:nvSpPr>
          <p:cNvPr id="73"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rPr>
              <a:t>Note that the first line of output contains a large 40 character number, in this case: 8ce0a6f153209371cca3bb69ea158250263db894</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The 40-character string after commit is an SHA-1 checksum of the commit’s contents. This serves two purposes. First, it ensures the integrity of the commit—if it was ever corrupted, the commit would generate a different checksum. Second, it serves as a unique ID for the commit.</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SHA stands for Secure Hash Algorithm.  SHA-1 is the first implementation of this algorithm.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This ID can be used in commands like git log &lt;since&gt;..&lt;until&gt; to refer to specific commits. For instance, git log 8ce0a..9a10f will display everything between the commits with ID's 8ce0a and 9a10f. </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Checking out files with git checkout. </a:t>
            </a:r>
            <a:endParaRPr/>
          </a:p>
        </p:txBody>
      </p:sp>
      <p:sp>
        <p:nvSpPr>
          <p:cNvPr id="75"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The git checkout command serves three distinct functions: checking out files, checking out commits, and checking out branches. In this module, we’re only concerned with the first two configurations.</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Checking out a commit makes the entire working directory match that commit. This can be used to view an old state of your project without altering your current state in any way. Checking out a file lets you see an old version of that particular file, leaving the rest of your working directory untouched.</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So, for example, the following command checks out a previous version of a file. This turns the &lt;file&gt; that resides in the working directory into an exact copy of the one from &lt;commit&gt; and adds it to the staging area.: </a:t>
            </a:r>
            <a:endParaRPr/>
          </a:p>
          <a:p>
            <a:pPr>
              <a:lnSpc>
                <a:spcPct val="100000"/>
              </a:lnSpc>
              <a:buSzPct val="45000"/>
              <a:buFont typeface="StarSymbol"/>
              <a:buChar char=""/>
            </a:pPr>
            <a:endParaRPr/>
          </a:p>
        </p:txBody>
      </p:sp>
      <p:graphicFrame>
        <p:nvGraphicFramePr>
          <p:cNvPr id="76" name="Table 3"/>
          <p:cNvGraphicFramePr/>
          <p:nvPr/>
        </p:nvGraphicFramePr>
        <p:xfrm>
          <a:off x="349560" y="3599640"/>
          <a:ext cx="5075280" cy="365760"/>
        </p:xfrm>
        <a:graphic>
          <a:graphicData uri="http://schemas.openxmlformats.org/drawingml/2006/table">
            <a:tbl>
              <a:tblPr/>
              <a:tblGrid>
                <a:gridCol w="5075640"/>
              </a:tblGrid>
              <a:tr h="-1292760">
                <a:tc>
                  <a:txBody>
                    <a:bodyPr lIns="90000" rIns="90000" tIns="46800" bIns="46800"/>
                    <a:p>
                      <a:r>
                        <a:rPr lang="en-IE">
                          <a:latin typeface="Arial"/>
                        </a:rPr>
                        <a:t>git checkout &lt;commit&gt; &lt;file&gt;</a:t>
                      </a:r>
                      <a:endParaRPr/>
                    </a:p>
                  </a:txBody>
                  <a:tcPr/>
                </a:tc>
              </a:tr>
            </a:tbl>
          </a:graphicData>
        </a:graphic>
      </p:graphicFrame>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Checking out files with git checkout. </a:t>
            </a:r>
            <a:endParaRPr/>
          </a:p>
        </p:txBody>
      </p:sp>
      <p:sp>
        <p:nvSpPr>
          <p:cNvPr id="78"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You can use </a:t>
            </a:r>
            <a:r>
              <a:rPr i="1" lang="en-IE" sz="1400" strike="noStrike">
                <a:solidFill>
                  <a:srgbClr val="000000"/>
                </a:solidFill>
                <a:latin typeface="Arial"/>
                <a:ea typeface="DejaVu Sans"/>
              </a:rPr>
              <a:t>git checkout master</a:t>
            </a:r>
            <a:r>
              <a:rPr lang="en-IE" sz="1400" strike="noStrike">
                <a:solidFill>
                  <a:srgbClr val="000000"/>
                </a:solidFill>
                <a:latin typeface="Arial"/>
                <a:ea typeface="DejaVu Sans"/>
              </a:rPr>
              <a:t> to return your working directory back to the master branch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The whole idea behind any version control system is to store “safe” copies of a project so that you never have to worry about irreparably breaking your code base. Once you’ve built up a project history, git checkout is an easy way to “load” any of these saved snapshots onto your development machine.</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Checking out an old commit is a read-only operation. It’s impossible to harm your repository while viewing an old revision. The “current” state of your project remains untouched in the master branch.</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Note that you cannot permanently change any files until you run git chckout master.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Reverting commits with git revert</a:t>
            </a:r>
            <a:endParaRPr/>
          </a:p>
        </p:txBody>
      </p:sp>
      <p:sp>
        <p:nvSpPr>
          <p:cNvPr id="80"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The git revert command undoes a committed snapshot. But, instead of removing the commit from the project history, it figures out how to undo the changes introduced by the commit and appends a new commit with the resulting content.</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 </a:t>
            </a:r>
            <a:r>
              <a:rPr lang="en-IE" sz="1400" strike="noStrike">
                <a:solidFill>
                  <a:srgbClr val="000000"/>
                </a:solidFill>
                <a:latin typeface="Arial"/>
                <a:ea typeface="DejaVu Sans"/>
              </a:rPr>
              <a:t>This prevents Git from losing history, which is important for the integrity of your revision history and for reliable collaboration.</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Reverting should be used when you want to remove an entire commit from your project history. This can be useful, for example, if you’re tracking down a bug and find that it was introduced by a single commit. Instead of manually going in, fixing it, and committing a new snapshot, you can use git revert to automatically do all of this for you.</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Use </a:t>
            </a:r>
            <a:r>
              <a:rPr i="1" lang="en-IE" sz="1400" strike="noStrike">
                <a:solidFill>
                  <a:srgbClr val="000000"/>
                </a:solidFill>
                <a:latin typeface="Arial"/>
                <a:ea typeface="DejaVu Sans"/>
              </a:rPr>
              <a:t>git revert &lt;commit&gt; </a:t>
            </a:r>
            <a:r>
              <a:rPr lang="en-IE" sz="1400" strike="noStrike">
                <a:solidFill>
                  <a:srgbClr val="000000"/>
                </a:solidFill>
                <a:latin typeface="Arial"/>
                <a:ea typeface="DejaVu Sans"/>
              </a:rPr>
              <a:t> to revert a given commit.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This command will generate a new commit that undoes all of the changes introduced in &lt;commit&gt;, then apply it to the current branch.</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Syncing a local repository with a master. </a:t>
            </a:r>
            <a:endParaRPr/>
          </a:p>
        </p:txBody>
      </p:sp>
      <p:sp>
        <p:nvSpPr>
          <p:cNvPr id="82"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Until now, all of the git commands discussed have operated on the local repository.  However, there is another dimension to git.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We now discuss how to sync a local repository up to a master server by using the </a:t>
            </a:r>
            <a:r>
              <a:rPr i="1" lang="en-IE" sz="1400" strike="noStrike">
                <a:solidFill>
                  <a:srgbClr val="000000"/>
                </a:solidFill>
                <a:latin typeface="Arial"/>
                <a:ea typeface="DejaVu Sans"/>
              </a:rPr>
              <a:t>git remote</a:t>
            </a:r>
            <a:r>
              <a:rPr lang="en-IE" sz="1400" strike="noStrike">
                <a:solidFill>
                  <a:srgbClr val="000000"/>
                </a:solidFill>
                <a:latin typeface="Arial"/>
                <a:ea typeface="DejaVu Sans"/>
              </a:rPr>
              <a:t> command</a:t>
            </a:r>
            <a:r>
              <a:rPr lang="en-IE" sz="1400" strike="noStrike">
                <a:solidFill>
                  <a:srgbClr val="000000"/>
                </a:solidFill>
                <a:latin typeface="Arial"/>
                <a:ea typeface="DejaVu Sans"/>
              </a:rPr>
              <a:t>.</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You can use </a:t>
            </a:r>
            <a:r>
              <a:rPr i="1" lang="en-IE" sz="1400" strike="noStrike">
                <a:solidFill>
                  <a:srgbClr val="000000"/>
                </a:solidFill>
                <a:latin typeface="Arial"/>
                <a:ea typeface="DejaVu Sans"/>
              </a:rPr>
              <a:t>git remote </a:t>
            </a:r>
            <a:r>
              <a:rPr lang="en-IE" sz="1400" strike="noStrike">
                <a:solidFill>
                  <a:srgbClr val="000000"/>
                </a:solidFill>
                <a:latin typeface="Arial"/>
                <a:ea typeface="DejaVu Sans"/>
              </a:rPr>
              <a:t> to view all  current remote connections currently in place with other repositories. </a:t>
            </a:r>
            <a:endParaRPr/>
          </a:p>
          <a:p>
            <a:pPr>
              <a:lnSpc>
                <a:spcPct val="100000"/>
              </a:lnSpc>
              <a:buSzPct val="45000"/>
              <a:buFont typeface="StarSymbol"/>
              <a:buChar char=""/>
            </a:pPr>
            <a:r>
              <a:rPr lang="en-IE" sz="1400" strike="noStrike">
                <a:solidFill>
                  <a:srgbClr val="000000"/>
                </a:solidFill>
                <a:latin typeface="Arial"/>
                <a:ea typeface="DejaVu Sans"/>
              </a:rPr>
              <a:t> </a:t>
            </a:r>
            <a:endParaRPr/>
          </a:p>
          <a:p>
            <a:pPr>
              <a:lnSpc>
                <a:spcPct val="100000"/>
              </a:lnSpc>
              <a:buSzPct val="45000"/>
              <a:buFont typeface="StarSymbol"/>
              <a:buChar char=""/>
            </a:pPr>
            <a:r>
              <a:rPr lang="en-IE" sz="1400" strike="noStrike">
                <a:solidFill>
                  <a:srgbClr val="000000"/>
                </a:solidFill>
                <a:latin typeface="Arial"/>
                <a:ea typeface="DejaVu Sans"/>
              </a:rPr>
              <a:t>The following command: </a:t>
            </a:r>
            <a:r>
              <a:rPr i="1" lang="en-IE" sz="1400" strike="noStrike">
                <a:solidFill>
                  <a:srgbClr val="000000"/>
                </a:solidFill>
                <a:latin typeface="Arial"/>
                <a:ea typeface="DejaVu Sans"/>
              </a:rPr>
              <a:t>git remote add &lt;name&gt; &lt;url&gt;</a:t>
            </a:r>
            <a:r>
              <a:rPr lang="en-IE" sz="1400" strike="noStrike">
                <a:solidFill>
                  <a:srgbClr val="000000"/>
                </a:solidFill>
                <a:latin typeface="Arial"/>
                <a:ea typeface="DejaVu Sans"/>
              </a:rPr>
              <a:t> will add a new remote connection.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In this case URL refers to the remote location of the repository.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When you clone a repository with git clone, it automatically creates a remote connection called origin pointing back to the cloned repository.  This behavior is why most Git-based projects call their central repository </a:t>
            </a:r>
            <a:r>
              <a:rPr i="1" lang="en-IE" sz="1400" strike="noStrike">
                <a:solidFill>
                  <a:srgbClr val="000000"/>
                </a:solidFill>
                <a:latin typeface="Arial"/>
                <a:ea typeface="DejaVu Sans"/>
              </a:rPr>
              <a:t>origin</a:t>
            </a:r>
            <a:r>
              <a:rPr lang="en-IE" sz="1400" strike="noStrike">
                <a:solidFill>
                  <a:srgbClr val="000000"/>
                </a:solidFill>
                <a:latin typeface="Arial"/>
                <a:ea typeface="DejaVu Sans"/>
              </a:rPr>
              <a:t>.</a:t>
            </a:r>
            <a:endParaRPr/>
          </a:p>
          <a:p>
            <a:pPr>
              <a:lnSpc>
                <a:spcPct val="100000"/>
              </a:lnSpc>
              <a:buSzPct val="45000"/>
              <a:buFont typeface="StarSymbol"/>
              <a:buChar char=""/>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309240" y="802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Fetching remote commits with git fetch</a:t>
            </a:r>
            <a:endParaRPr/>
          </a:p>
        </p:txBody>
      </p:sp>
      <p:sp>
        <p:nvSpPr>
          <p:cNvPr id="84"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The git fetch command imports commits from a remote repository into your local repo. The resulting commits are stored as remote branches instead of the normal local branches that we’ve been working with. This gives you a chance to review changes before integrating them into your copy of the project.</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 </a:t>
            </a:r>
            <a:r>
              <a:rPr lang="en-IE" sz="1400" strike="noStrike">
                <a:solidFill>
                  <a:srgbClr val="000000"/>
                </a:solidFill>
                <a:latin typeface="Arial"/>
                <a:ea typeface="DejaVu Sans"/>
              </a:rPr>
              <a:t>Typing the following command</a:t>
            </a:r>
            <a:r>
              <a:rPr i="1" lang="en-IE" sz="1400" strike="noStrike">
                <a:solidFill>
                  <a:srgbClr val="000000"/>
                </a:solidFill>
                <a:latin typeface="Arial"/>
                <a:ea typeface="DejaVu Sans"/>
              </a:rPr>
              <a:t> git fetch &lt;remote&gt; will f</a:t>
            </a:r>
            <a:r>
              <a:rPr lang="en-IE" sz="1400" strike="noStrike">
                <a:solidFill>
                  <a:srgbClr val="000000"/>
                </a:solidFill>
                <a:latin typeface="Arial"/>
                <a:ea typeface="DejaVu Sans"/>
              </a:rPr>
              <a:t>etch all of the branches from the repository. This also downloads all of the required commits and files from the other repository.</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Fetching is what you do when you want to see what everybody else has been working on. Since fetched content is represented as a remote branch, it has absolutely no effect on your local development work.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This makes fetching a safe way to review commits before integrating them with your local repository.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Note.  A </a:t>
            </a:r>
            <a:r>
              <a:rPr i="1" lang="en-IE" sz="1400" strike="noStrike">
                <a:solidFill>
                  <a:srgbClr val="000000"/>
                </a:solidFill>
                <a:latin typeface="Arial"/>
                <a:ea typeface="DejaVu Sans"/>
              </a:rPr>
              <a:t>branch</a:t>
            </a:r>
            <a:r>
              <a:rPr lang="en-IE" sz="1400" strike="noStrike">
                <a:solidFill>
                  <a:srgbClr val="000000"/>
                </a:solidFill>
                <a:latin typeface="Arial"/>
                <a:ea typeface="DejaVu Sans"/>
              </a:rPr>
              <a:t> refers to different copies of the source code base residing in the same repository.  You would have different branches referring to different versions of your software, such as branch 1.0, 1.1, 1,2 and so on.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When you clone a repository with git clone, it automatically creates a remote connection called origin pointing back to the cloned repository.  This behavior is why most Git-based projects call their central repository </a:t>
            </a:r>
            <a:r>
              <a:rPr i="1" lang="en-IE" sz="1400" strike="noStrike">
                <a:solidFill>
                  <a:srgbClr val="000000"/>
                </a:solidFill>
                <a:latin typeface="Arial"/>
                <a:ea typeface="DejaVu Sans"/>
              </a:rPr>
              <a:t>origin</a:t>
            </a:r>
            <a:r>
              <a:rPr lang="en-IE" sz="1400" strike="noStrike">
                <a:solidFill>
                  <a:srgbClr val="000000"/>
                </a:solidFill>
                <a:latin typeface="Arial"/>
                <a:ea typeface="DejaVu Sans"/>
              </a:rPr>
              <a:t>.</a:t>
            </a:r>
            <a:endParaRPr/>
          </a:p>
          <a:p>
            <a:pPr>
              <a:lnSpc>
                <a:spcPct val="100000"/>
              </a:lnSpc>
              <a:buSzPct val="45000"/>
              <a:buFont typeface="StarSymbol"/>
              <a:buChar char=""/>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309240" y="802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Remote branches</a:t>
            </a:r>
            <a:endParaRPr/>
          </a:p>
        </p:txBody>
      </p:sp>
      <p:sp>
        <p:nvSpPr>
          <p:cNvPr id="86"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Remote branches are just like local branches, except they represent commits from somebody else’s repository. You can check out a remote branch just like a local one. You can think of them as read-only branches.</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 </a:t>
            </a:r>
            <a:r>
              <a:rPr lang="en-IE" sz="1400" strike="noStrike">
                <a:solidFill>
                  <a:srgbClr val="000000"/>
                </a:solidFill>
                <a:latin typeface="Arial"/>
                <a:ea typeface="DejaVu Sans"/>
              </a:rPr>
              <a:t>To view your remote branches, simply pass the -r flag to the git branch command like so: </a:t>
            </a:r>
            <a:r>
              <a:rPr i="1" lang="en-IE" sz="1400" strike="noStrike">
                <a:solidFill>
                  <a:srgbClr val="000000"/>
                </a:solidFill>
                <a:latin typeface="Arial"/>
                <a:ea typeface="DejaVu Sans"/>
              </a:rPr>
              <a:t>git branch -r</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Remote branches are prefixed by the remote they belong to so that you don’t mix them up with local branches.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 </a:t>
            </a:r>
            <a:r>
              <a:rPr lang="en-IE" sz="1400" strike="noStrike">
                <a:solidFill>
                  <a:srgbClr val="000000"/>
                </a:solidFill>
                <a:latin typeface="Arial"/>
                <a:ea typeface="DejaVu Sans"/>
              </a:rPr>
              <a:t>You can use git log to inspect the commit log and git checkout to check out remote branches, just as you would do with local branches. </a:t>
            </a:r>
            <a:endParaRPr/>
          </a:p>
          <a:p>
            <a:pPr>
              <a:lnSpc>
                <a:spcPct val="100000"/>
              </a:lnSpc>
              <a:buSzPct val="45000"/>
              <a:buFont typeface="StarSymbol"/>
              <a:buChar char=""/>
            </a:pPr>
            <a:endParaRPr/>
          </a:p>
          <a:p>
            <a:pPr>
              <a:lnSpc>
                <a:spcPct val="100000"/>
              </a:lnSpc>
              <a:buSzPct val="45000"/>
              <a:buFont typeface="StarSymbol"/>
              <a:buChar char=""/>
            </a:pPr>
            <a:endParaRPr/>
          </a:p>
          <a:p>
            <a:pPr>
              <a:lnSpc>
                <a:spcPct val="100000"/>
              </a:lnSpc>
              <a:buSzPct val="45000"/>
              <a:buFont typeface="StarSymbol"/>
              <a:buChar char=""/>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What is version control?</a:t>
            </a:r>
            <a:endParaRPr/>
          </a:p>
        </p:txBody>
      </p:sp>
      <p:sp>
        <p:nvSpPr>
          <p:cNvPr id="42"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Version control systems are a type of software that help a team manage changes to software source code over a period of time. Version control software keeps track of every modification to the code in. If a mistake is made, developers can turn back the clock and compare earlier versions of the code to help fix the mistake while minimizing disruption to all team members.</a:t>
            </a:r>
            <a:endParaRPr/>
          </a:p>
          <a:p>
            <a:pPr>
              <a:lnSpc>
                <a:spcPct val="100000"/>
              </a:lnSpc>
            </a:pPr>
            <a:endParaRPr/>
          </a:p>
          <a:p>
            <a:pPr>
              <a:lnSpc>
                <a:spcPct val="100000"/>
              </a:lnSpc>
              <a:buFont typeface="StarSymbol"/>
              <a:buChar char="l"/>
            </a:pPr>
            <a:r>
              <a:rPr lang="en-IE" sz="1400" strike="noStrike">
                <a:solidFill>
                  <a:srgbClr val="000000"/>
                </a:solidFill>
                <a:latin typeface="Arial"/>
                <a:ea typeface="DejaVu Sans"/>
              </a:rPr>
              <a:t>For software projects, the source code is the end product, and most critical asset of the project.  - a precious asset whose value must be protected.  Version control systems protects source code from both unforeseen catastrophe and the degradation of the software due to human error.</a:t>
            </a:r>
            <a:endParaRPr/>
          </a:p>
          <a:p>
            <a:pPr>
              <a:lnSpc>
                <a:spcPct val="100000"/>
              </a:lnSpc>
            </a:pPr>
            <a:endParaRPr/>
          </a:p>
          <a:p>
            <a:pPr>
              <a:lnSpc>
                <a:spcPct val="100000"/>
              </a:lnSpc>
              <a:buFont typeface="StarSymbol"/>
              <a:buChar char="l"/>
            </a:pPr>
            <a:r>
              <a:rPr lang="en-IE" sz="1400" strike="noStrike">
                <a:solidFill>
                  <a:srgbClr val="000000"/>
                </a:solidFill>
                <a:latin typeface="Arial"/>
                <a:ea typeface="DejaVu Sans"/>
              </a:rPr>
              <a:t>Software developers working in teams are continually writing new source code and changing existing source code. The code for a project is typically organized in a folder structure or “file tree”. One developer on the team may be working on a new feature while another developer fixes an unrelated bug by changing code, each developer may make their changes in several parts of the file tree.</a:t>
            </a:r>
            <a:endParaRPr/>
          </a:p>
          <a:p>
            <a:pPr>
              <a:lnSpc>
                <a:spcPct val="100000"/>
              </a:lnSpc>
            </a:pPr>
            <a:endParaRPr/>
          </a:p>
          <a:p>
            <a:pPr>
              <a:lnSpc>
                <a:spcPct val="100000"/>
              </a:lnSpc>
              <a:buFont typeface="StarSymbol"/>
              <a:buChar char="l"/>
            </a:pPr>
            <a:r>
              <a:rPr lang="en-IE" sz="1400" strike="noStrike">
                <a:solidFill>
                  <a:srgbClr val="000000"/>
                </a:solidFill>
                <a:latin typeface="Arial"/>
                <a:ea typeface="DejaVu Sans"/>
              </a:rPr>
              <a:t>This process can cause unforeseen consequences, such as if two developers are working on the same file at the same time.  Whose change is committed?  What changes, if any, are lost? </a:t>
            </a:r>
            <a:endParaRPr/>
          </a:p>
          <a:p>
            <a:pPr>
              <a:lnSpc>
                <a:spcPct val="100000"/>
              </a:lnSpc>
            </a:pPr>
            <a:endParaRPr/>
          </a:p>
          <a:p>
            <a:pPr>
              <a:lnSpc>
                <a:spcPct val="100000"/>
              </a:lnSpc>
              <a:buFont typeface="StarSymbol"/>
              <a:buChar char="l"/>
            </a:pPr>
            <a:r>
              <a:rPr lang="en-IE" sz="1400" strike="noStrike">
                <a:solidFill>
                  <a:srgbClr val="000000"/>
                </a:solidFill>
                <a:latin typeface="Arial"/>
                <a:ea typeface="DejaVu Sans"/>
              </a:rPr>
              <a:t>Version control helps teams solve these kinds of problems, tracking every individual change by each engineer and helping prevent concurrent work from conflicting. </a:t>
            </a:r>
            <a:endParaRPr/>
          </a:p>
          <a:p>
            <a:pPr>
              <a:lnSpc>
                <a:spcPct val="100000"/>
              </a:lnSpc>
            </a:pPr>
            <a:endParaRPr/>
          </a:p>
          <a:p>
            <a:pPr>
              <a:lnSpc>
                <a:spcPct val="100000"/>
              </a:lnSpc>
              <a:buFont typeface="StarSymbol"/>
              <a:buChar char="l"/>
            </a:pPr>
            <a:r>
              <a:rPr lang="en-IE" sz="1400" strike="noStrike">
                <a:solidFill>
                  <a:srgbClr val="000000"/>
                </a:solidFill>
                <a:latin typeface="Arial"/>
                <a:ea typeface="DejaVu Sans"/>
              </a:rPr>
              <a:t>Good version control software supports a developer's preferred workflow without imposing one particular way of working. Ideally it also works on any platform, rather than dictate what operating system or tool chain developers must use. </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309240" y="802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Syncing local and remote repos with git pull.</a:t>
            </a:r>
            <a:endParaRPr/>
          </a:p>
        </p:txBody>
      </p:sp>
      <p:sp>
        <p:nvSpPr>
          <p:cNvPr id="88"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Merging upstream changes into your local repository is a common task in Git-based collaboration workflows.</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We can accomplish this merging with the </a:t>
            </a:r>
            <a:r>
              <a:rPr i="1" lang="en-IE" sz="1400" strike="noStrike">
                <a:solidFill>
                  <a:srgbClr val="000000"/>
                </a:solidFill>
                <a:latin typeface="Arial"/>
                <a:ea typeface="DejaVu Sans"/>
              </a:rPr>
              <a:t>git pull </a:t>
            </a:r>
            <a:r>
              <a:rPr lang="en-IE" sz="1400" strike="noStrike">
                <a:solidFill>
                  <a:srgbClr val="000000"/>
                </a:solidFill>
                <a:latin typeface="Arial"/>
                <a:ea typeface="DejaVu Sans"/>
              </a:rPr>
              <a:t> command.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The command </a:t>
            </a:r>
            <a:r>
              <a:rPr i="1" lang="en-IE" sz="1400" strike="noStrike">
                <a:solidFill>
                  <a:srgbClr val="000000"/>
                </a:solidFill>
                <a:latin typeface="Arial"/>
                <a:ea typeface="DejaVu Sans"/>
              </a:rPr>
              <a:t>git pull &lt;remote&gt;</a:t>
            </a:r>
            <a:r>
              <a:rPr lang="en-IE" sz="1400" strike="noStrike">
                <a:solidFill>
                  <a:srgbClr val="000000"/>
                </a:solidFill>
                <a:latin typeface="Arial"/>
                <a:ea typeface="DejaVu Sans"/>
              </a:rPr>
              <a:t> will fetch the specified remote’s copy of the current branch and immediately merge it into the local copy.</a:t>
            </a:r>
            <a:endParaRPr/>
          </a:p>
          <a:p>
            <a:pPr>
              <a:lnSpc>
                <a:spcPct val="100000"/>
              </a:lnSpc>
              <a:buSzPct val="45000"/>
              <a:buFont typeface="StarSymbol"/>
              <a:buChar char=""/>
            </a:pPr>
            <a:endParaRPr/>
          </a:p>
          <a:p>
            <a:pPr>
              <a:lnSpc>
                <a:spcPct val="100000"/>
              </a:lnSpc>
              <a:buSzPct val="45000"/>
              <a:buFont typeface="StarSymbol"/>
              <a:buChar char=""/>
            </a:pPr>
            <a:endParaRPr/>
          </a:p>
          <a:p>
            <a:pPr>
              <a:lnSpc>
                <a:spcPct val="100000"/>
              </a:lnSpc>
              <a:buSzPct val="45000"/>
              <a:buFont typeface="StarSymbol"/>
              <a:buChar char=""/>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309240" y="802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Syncing local and remote repos with git push.</a:t>
            </a:r>
            <a:endParaRPr/>
          </a:p>
        </p:txBody>
      </p:sp>
      <p:sp>
        <p:nvSpPr>
          <p:cNvPr id="90"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
            </a:pPr>
            <a:r>
              <a:rPr lang="en-IE" sz="1400" strike="noStrike">
                <a:solidFill>
                  <a:srgbClr val="000000"/>
                </a:solidFill>
                <a:latin typeface="Arial"/>
                <a:ea typeface="DejaVu Sans"/>
              </a:rPr>
              <a:t>Pushing is how you transfer commits from your local repository to a remote repo. It's the counterpart to git pull, but whereas pulling imports commits to local branches, pushing exports commits to remote branches.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This has the potential to overwrite changes, so you need to be careful how you use it. </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The following command </a:t>
            </a:r>
            <a:r>
              <a:rPr i="1" lang="en-IE" sz="1400" strike="noStrike">
                <a:solidFill>
                  <a:srgbClr val="000000"/>
                </a:solidFill>
                <a:latin typeface="Arial"/>
                <a:ea typeface="DejaVu Sans"/>
              </a:rPr>
              <a:t>git push &lt;remote&gt; &lt;branch&gt; </a:t>
            </a:r>
            <a:r>
              <a:rPr lang="en-IE" sz="1400" strike="noStrike">
                <a:solidFill>
                  <a:srgbClr val="000000"/>
                </a:solidFill>
                <a:latin typeface="Arial"/>
                <a:ea typeface="DejaVu Sans"/>
              </a:rPr>
              <a:t>will do the following:</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Pushes the specified branch to &lt;remote&gt;, along with all of the necessary commits and internal objects. This creates a local branch in the destination repository.</a:t>
            </a:r>
            <a:endParaRPr/>
          </a:p>
          <a:p>
            <a:pPr>
              <a:lnSpc>
                <a:spcPct val="100000"/>
              </a:lnSpc>
              <a:buSzPct val="45000"/>
              <a:buFont typeface="StarSymbol"/>
              <a:buChar char=""/>
            </a:pPr>
            <a:endParaRPr/>
          </a:p>
          <a:p>
            <a:pPr>
              <a:lnSpc>
                <a:spcPct val="100000"/>
              </a:lnSpc>
              <a:buSzPct val="45000"/>
              <a:buFont typeface="StarSymbol"/>
              <a:buChar char=""/>
            </a:pPr>
            <a:r>
              <a:rPr lang="en-IE" sz="1400" strike="noStrike">
                <a:solidFill>
                  <a:srgbClr val="000000"/>
                </a:solidFill>
                <a:latin typeface="Arial"/>
                <a:ea typeface="DejaVu Sans"/>
              </a:rPr>
              <a:t>Git prevents you from overwriting the central repository’s history by refusing push requests when they result in something called a </a:t>
            </a:r>
            <a:r>
              <a:rPr i="1" lang="en-IE" sz="1400" strike="noStrike">
                <a:solidFill>
                  <a:srgbClr val="000000"/>
                </a:solidFill>
                <a:latin typeface="Arial"/>
                <a:ea typeface="DejaVu Sans"/>
              </a:rPr>
              <a:t>non-fast-forward merge</a:t>
            </a:r>
            <a:r>
              <a:rPr lang="en-IE" sz="1400" strike="noStrike">
                <a:solidFill>
                  <a:srgbClr val="000000"/>
                </a:solidFill>
                <a:latin typeface="Arial"/>
                <a:ea typeface="DejaVu Sans"/>
              </a:rPr>
              <a:t>. In other words, if the remote history has diverged from your history, you need to pull the remote branch and merge it into your local one, then try pushing again. </a:t>
            </a:r>
            <a:endParaRPr/>
          </a:p>
          <a:p>
            <a:pPr>
              <a:lnSpc>
                <a:spcPct val="100000"/>
              </a:lnSpc>
              <a:buSzPct val="45000"/>
              <a:buFont typeface="StarSymbol"/>
              <a:buChar char=""/>
            </a:pPr>
            <a:endParaRPr/>
          </a:p>
          <a:p>
            <a:pPr>
              <a:lnSpc>
                <a:spcPct val="100000"/>
              </a:lnSpc>
              <a:buSzPct val="45000"/>
              <a:buFont typeface="StarSymbol"/>
              <a:buChar char=""/>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The git architecture</a:t>
            </a:r>
            <a:endParaRPr/>
          </a:p>
        </p:txBody>
      </p:sp>
      <p:sp>
        <p:nvSpPr>
          <p:cNvPr id="44"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As mentioned earlier, git is a distributed version control system.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What this means is that each developer has a local copy of the repository on his or her system.</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There is also a single master repository that all of the developers will push their code to usually at the end of a particular working session.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 following diagram illustrates the architecture of the git version control system. </a:t>
            </a:r>
            <a:endParaRPr/>
          </a:p>
          <a:p>
            <a:pPr>
              <a:lnSpc>
                <a:spcPct val="100000"/>
              </a:lnSpc>
            </a:pPr>
            <a:endParaRPr/>
          </a:p>
          <a:p>
            <a:pPr>
              <a:lnSpc>
                <a:spcPct val="100000"/>
              </a:lnSpc>
            </a:pPr>
            <a:endParaRPr/>
          </a:p>
        </p:txBody>
      </p:sp>
      <p:pic>
        <p:nvPicPr>
          <p:cNvPr id="45" name="" descr=""/>
          <p:cNvPicPr/>
          <p:nvPr/>
        </p:nvPicPr>
        <p:blipFill>
          <a:blip r:embed="rId1"/>
          <a:stretch/>
        </p:blipFill>
        <p:spPr>
          <a:xfrm>
            <a:off x="179640" y="3406320"/>
            <a:ext cx="6704640" cy="29559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Creating a repository. </a:t>
            </a:r>
            <a:endParaRPr/>
          </a:p>
        </p:txBody>
      </p:sp>
      <p:sp>
        <p:nvSpPr>
          <p:cNvPr id="47"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Before you create a repository, make sure that your system has git downloaded and installed.  Git works on Linux, Windows and MacOS X.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On Windows, use the git-bash tool to open a shell where you will run your commands.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 first command that you will run is </a:t>
            </a:r>
            <a:r>
              <a:rPr i="1" lang="en-IE" sz="1400" strike="noStrike">
                <a:solidFill>
                  <a:srgbClr val="000000"/>
                </a:solidFill>
                <a:latin typeface="Arial"/>
                <a:ea typeface="DejaVu Sans"/>
              </a:rPr>
              <a:t>git init</a:t>
            </a:r>
            <a:r>
              <a:rPr lang="en-IE" sz="1400" strike="noStrike">
                <a:solidFill>
                  <a:srgbClr val="000000"/>
                </a:solidFill>
                <a:latin typeface="Arial"/>
                <a:ea typeface="DejaVu Sans"/>
              </a:rPr>
              <a:t>.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Make sure that you are currently in the project directory or folder root before you run git init.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Executing git init creates a .git subdirectory in the project root, which contains all of the necessary metadata for the repo. Aside from the .git directory, an existing project remains unchanged.</a:t>
            </a:r>
            <a:endParaRPr/>
          </a:p>
          <a:p>
            <a:pPr>
              <a:lnSpc>
                <a:spcPct val="100000"/>
              </a:lnSpc>
              <a:buSzPct val="45000"/>
              <a:buFont typeface="StarSymbol"/>
              <a:buChar char="l"/>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Alternate way of creating a repository using git clone. </a:t>
            </a:r>
            <a:endParaRPr/>
          </a:p>
        </p:txBody>
      </p:sp>
      <p:sp>
        <p:nvSpPr>
          <p:cNvPr id="49"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Another way to create a repository is to use the </a:t>
            </a:r>
            <a:r>
              <a:rPr i="1" lang="en-IE" sz="1400" strike="noStrike">
                <a:solidFill>
                  <a:srgbClr val="000000"/>
                </a:solidFill>
                <a:latin typeface="Arial"/>
                <a:ea typeface="DejaVu Sans"/>
              </a:rPr>
              <a:t>git clone</a:t>
            </a:r>
            <a:r>
              <a:rPr lang="en-IE" sz="1400" strike="noStrike">
                <a:solidFill>
                  <a:srgbClr val="000000"/>
                </a:solidFill>
                <a:latin typeface="Arial"/>
                <a:ea typeface="DejaVu Sans"/>
              </a:rPr>
              <a:t> command.  This copies an existing repository structure and data into the project root.</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An example of this might be:</a:t>
            </a:r>
            <a:endParaRPr/>
          </a:p>
          <a:p>
            <a:pPr>
              <a:lnSpc>
                <a:spcPct val="100000"/>
              </a:lnSpc>
              <a:buSzPct val="45000"/>
              <a:buFont typeface="StarSymbol"/>
              <a:buChar char="l"/>
            </a:pPr>
            <a:endParaRPr/>
          </a:p>
          <a:p>
            <a:pPr>
              <a:lnSpc>
                <a:spcPct val="100000"/>
              </a:lnSpc>
              <a:buSzPct val="45000"/>
              <a:buFont typeface="StarSymbol"/>
              <a:buChar char="l"/>
            </a:pPr>
            <a:endParaRPr/>
          </a:p>
        </p:txBody>
      </p:sp>
      <p:graphicFrame>
        <p:nvGraphicFramePr>
          <p:cNvPr id="50" name="Table 3"/>
          <p:cNvGraphicFramePr/>
          <p:nvPr/>
        </p:nvGraphicFramePr>
        <p:xfrm>
          <a:off x="60480" y="2410560"/>
          <a:ext cx="6973560" cy="605520"/>
        </p:xfrm>
        <a:graphic>
          <a:graphicData uri="http://schemas.openxmlformats.org/drawingml/2006/table">
            <a:tbl>
              <a:tblPr/>
              <a:tblGrid>
                <a:gridCol w="6973560"/>
              </a:tblGrid>
              <a:tr h="366120">
                <a:tc>
                  <a:txBody>
                    <a:bodyPr lIns="90000" rIns="90000" tIns="46800" bIns="46800"/>
                    <a:p>
                      <a:r>
                        <a:rPr lang="en-IE">
                          <a:latin typeface="Arial"/>
                        </a:rPr>
                        <a:t>$ git clone </a:t>
                      </a:r>
                      <a:r>
                        <a:rPr lang="en-IE">
                          <a:latin typeface="Arial"/>
                        </a:rPr>
                        <a:t>https://github.com/redmage123/gittutorial</a:t>
                      </a:r>
                      <a:r>
                        <a:rPr lang="en-IE">
                          <a:latin typeface="Arial"/>
                        </a:rPr>
                        <a:t> gittutorial</a:t>
                      </a:r>
                      <a:endParaRPr/>
                    </a:p>
                  </a:txBody>
                  <a:tcPr/>
                </a:tc>
              </a:tr>
            </a:tbl>
          </a:graphicData>
        </a:graphic>
      </p:graphicFrame>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Configuring git</a:t>
            </a:r>
            <a:endParaRPr/>
          </a:p>
        </p:txBody>
      </p:sp>
      <p:sp>
        <p:nvSpPr>
          <p:cNvPr id="52" name="CustomShape 2"/>
          <p:cNvSpPr/>
          <p:nvPr/>
        </p:nvSpPr>
        <p:spPr>
          <a:xfrm>
            <a:off x="183960" y="128016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When running git, especially for this first time, it is usually necessay to configure a few variables.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We do this using </a:t>
            </a:r>
            <a:r>
              <a:rPr i="1" lang="en-IE" sz="1400" strike="noStrike">
                <a:solidFill>
                  <a:srgbClr val="000000"/>
                </a:solidFill>
                <a:latin typeface="Arial"/>
                <a:ea typeface="DejaVu Sans"/>
              </a:rPr>
              <a:t>git config</a:t>
            </a:r>
            <a:r>
              <a:rPr lang="en-IE" sz="1400" strike="noStrike">
                <a:solidFill>
                  <a:srgbClr val="000000"/>
                </a:solidFill>
                <a:latin typeface="Arial"/>
                <a:ea typeface="DejaVu Sans"/>
              </a:rPr>
              <a:t>.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Some common variables that get configured are:</a:t>
            </a:r>
            <a:endParaRPr/>
          </a:p>
          <a:p>
            <a:pPr>
              <a:lnSpc>
                <a:spcPct val="100000"/>
              </a:lnSpc>
              <a:buSzPct val="45000"/>
              <a:buFont typeface="StarSymbol"/>
              <a:buChar char="l"/>
            </a:pPr>
            <a:endParaRPr/>
          </a:p>
          <a:p>
            <a:pPr>
              <a:lnSpc>
                <a:spcPct val="100000"/>
              </a:lnSpc>
              <a:buSzPct val="45000"/>
              <a:buFont typeface="StarSymbol"/>
              <a:buChar char="l"/>
            </a:pPr>
            <a:endParaRPr/>
          </a:p>
        </p:txBody>
      </p:sp>
      <p:graphicFrame>
        <p:nvGraphicFramePr>
          <p:cNvPr id="53" name="Table 3"/>
          <p:cNvGraphicFramePr/>
          <p:nvPr/>
        </p:nvGraphicFramePr>
        <p:xfrm>
          <a:off x="214920" y="2690280"/>
          <a:ext cx="6879960" cy="2070000"/>
        </p:xfrm>
        <a:graphic>
          <a:graphicData uri="http://schemas.openxmlformats.org/drawingml/2006/table">
            <a:tbl>
              <a:tblPr/>
              <a:tblGrid>
                <a:gridCol w="2968200"/>
                <a:gridCol w="3911760"/>
              </a:tblGrid>
              <a:tr h="366120">
                <a:tc>
                  <a:txBody>
                    <a:bodyPr lIns="90000" rIns="90000" tIns="46800" bIns="46800"/>
                    <a:p>
                      <a:r>
                        <a:rPr lang="en-IE">
                          <a:latin typeface="Arial"/>
                        </a:rPr>
                        <a:t>Variable name</a:t>
                      </a:r>
                      <a:endParaRPr/>
                    </a:p>
                  </a:txBody>
                  <a:tcPr/>
                </a:tc>
                <a:tc>
                  <a:txBody>
                    <a:bodyPr lIns="90000" rIns="90000" tIns="46800" bIns="46800"/>
                    <a:p>
                      <a:r>
                        <a:rPr lang="en-IE">
                          <a:latin typeface="Arial"/>
                        </a:rPr>
                        <a:t>Configuration command</a:t>
                      </a:r>
                      <a:endParaRPr/>
                    </a:p>
                  </a:txBody>
                  <a:tcPr/>
                </a:tc>
              </a:tr>
              <a:tr h="366120">
                <a:tc>
                  <a:txBody>
                    <a:bodyPr lIns="90000" rIns="90000" tIns="46800" bIns="46800"/>
                    <a:p>
                      <a:r>
                        <a:rPr lang="en-IE">
                          <a:latin typeface="Arial"/>
                        </a:rPr>
                        <a:t>User.name</a:t>
                      </a:r>
                      <a:endParaRPr/>
                    </a:p>
                  </a:txBody>
                  <a:tcPr/>
                </a:tc>
                <a:tc>
                  <a:txBody>
                    <a:bodyPr lIns="90000" rIns="90000" tIns="46800" bIns="46800"/>
                    <a:p>
                      <a:r>
                        <a:rPr lang="en-IE">
                          <a:latin typeface="Arial"/>
                        </a:rPr>
                        <a:t>git config --global user.name "John Smith"</a:t>
                      </a:r>
                      <a:endParaRPr/>
                    </a:p>
                  </a:txBody>
                  <a:tcPr/>
                </a:tc>
              </a:tr>
              <a:tr h="366120">
                <a:tc>
                  <a:txBody>
                    <a:bodyPr lIns="90000" rIns="90000" tIns="46800" bIns="46800"/>
                    <a:p>
                      <a:r>
                        <a:rPr lang="en-IE">
                          <a:latin typeface="Arial"/>
                        </a:rPr>
                        <a:t>Email address</a:t>
                      </a:r>
                      <a:endParaRPr/>
                    </a:p>
                  </a:txBody>
                  <a:tcPr/>
                </a:tc>
                <a:tc>
                  <a:txBody>
                    <a:bodyPr lIns="90000" rIns="90000" tIns="46800" bIns="46800"/>
                    <a:p>
                      <a:r>
                        <a:rPr lang="en-IE">
                          <a:latin typeface="Arial"/>
                        </a:rPr>
                        <a:t>git config --global user.email john@example.com</a:t>
                      </a:r>
                      <a:endParaRPr/>
                    </a:p>
                  </a:txBody>
                  <a:tcPr/>
                </a:tc>
              </a:tr>
              <a:tr h="366120">
                <a:tc>
                  <a:txBody>
                    <a:bodyPr lIns="90000" rIns="90000" tIns="46800" bIns="46800"/>
                    <a:p>
                      <a:r>
                        <a:rPr lang="en-IE">
                          <a:latin typeface="Arial"/>
                        </a:rPr>
                        <a:t>Default text editor</a:t>
                      </a:r>
                      <a:endParaRPr/>
                    </a:p>
                  </a:txBody>
                  <a:tcPr/>
                </a:tc>
                <a:tc>
                  <a:txBody>
                    <a:bodyPr lIns="90000" rIns="90000" tIns="46800" bIns="46800"/>
                    <a:p>
                      <a:r>
                        <a:rPr lang="en-IE">
                          <a:latin typeface="Arial"/>
                        </a:rPr>
                        <a:t>git config --global core.editor vim</a:t>
                      </a:r>
                      <a:endParaRPr/>
                    </a:p>
                  </a:txBody>
                  <a:tcPr/>
                </a:tc>
              </a:tr>
              <a:tr h="366120">
                <a:tc>
                  <a:tcPr/>
                </a:tc>
                <a:tc>
                  <a:tcPr/>
                </a:tc>
              </a:tr>
            </a:tbl>
          </a:graphicData>
        </a:graphic>
      </p:graphicFrame>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Saving changes</a:t>
            </a:r>
            <a:endParaRPr/>
          </a:p>
        </p:txBody>
      </p:sp>
      <p:sp>
        <p:nvSpPr>
          <p:cNvPr id="55"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Now that we've created a repository, we can create and edit new files of any sort inside the repository.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Once we've created or edited our files, we will want to add them to the local repository.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To do this, we use the </a:t>
            </a:r>
            <a:r>
              <a:rPr i="1" lang="en-IE" sz="1400" strike="noStrike">
                <a:solidFill>
                  <a:srgbClr val="000000"/>
                </a:solidFill>
                <a:latin typeface="Arial"/>
                <a:ea typeface="DejaVu Sans"/>
              </a:rPr>
              <a:t>git add</a:t>
            </a:r>
            <a:r>
              <a:rPr lang="en-IE" sz="1400" strike="noStrike">
                <a:solidFill>
                  <a:srgbClr val="000000"/>
                </a:solidFill>
                <a:latin typeface="Arial"/>
                <a:ea typeface="DejaVu Sans"/>
              </a:rPr>
              <a:t> command.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 git add command puts all the changed files into a special place called the </a:t>
            </a:r>
            <a:r>
              <a:rPr i="1" lang="en-IE" sz="1400" strike="noStrike">
                <a:solidFill>
                  <a:srgbClr val="000000"/>
                </a:solidFill>
                <a:latin typeface="Arial"/>
                <a:ea typeface="DejaVu Sans"/>
              </a:rPr>
              <a:t>staging area</a:t>
            </a:r>
            <a:r>
              <a:rPr lang="en-IE" sz="1400" strike="noStrike">
                <a:solidFill>
                  <a:srgbClr val="000000"/>
                </a:solidFill>
                <a:latin typeface="Arial"/>
                <a:ea typeface="DejaVu Sans"/>
              </a:rPr>
              <a:t>.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You can add individual files, directories or simply add all files in one go. </a:t>
            </a:r>
            <a:endParaRPr/>
          </a:p>
          <a:p>
            <a:pPr>
              <a:lnSpc>
                <a:spcPct val="100000"/>
              </a:lnSpc>
              <a:buSzPct val="45000"/>
              <a:buFont typeface="StarSymbol"/>
              <a:buChar char="l"/>
            </a:pPr>
            <a:endParaRPr/>
          </a:p>
          <a:p>
            <a:pPr>
              <a:lnSpc>
                <a:spcPct val="100000"/>
              </a:lnSpc>
              <a:buSzPct val="45000"/>
              <a:buFont typeface="StarSymbol"/>
              <a:buChar char="l"/>
            </a:pPr>
            <a:endParaRPr/>
          </a:p>
        </p:txBody>
      </p:sp>
      <p:graphicFrame>
        <p:nvGraphicFramePr>
          <p:cNvPr id="56" name="Table 3"/>
          <p:cNvGraphicFramePr/>
          <p:nvPr/>
        </p:nvGraphicFramePr>
        <p:xfrm>
          <a:off x="153360" y="3599280"/>
          <a:ext cx="7245720" cy="1337760"/>
        </p:xfrm>
        <a:graphic>
          <a:graphicData uri="http://schemas.openxmlformats.org/drawingml/2006/table">
            <a:tbl>
              <a:tblPr/>
              <a:tblGrid>
                <a:gridCol w="3621960"/>
                <a:gridCol w="3623760"/>
              </a:tblGrid>
              <a:tr h="366120">
                <a:tc>
                  <a:txBody>
                    <a:bodyPr lIns="90000" rIns="90000" tIns="46800" bIns="46800"/>
                    <a:p>
                      <a:r>
                        <a:rPr lang="en-IE">
                          <a:latin typeface="Arial"/>
                        </a:rPr>
                        <a:t>$ git add hello.java</a:t>
                      </a:r>
                      <a:endParaRPr/>
                    </a:p>
                  </a:txBody>
                  <a:tcPr/>
                </a:tc>
                <a:tc>
                  <a:txBody>
                    <a:bodyPr lIns="90000" rIns="90000" tIns="46800" bIns="46800"/>
                    <a:p>
                      <a:r>
                        <a:rPr lang="en-IE">
                          <a:latin typeface="Arial"/>
                        </a:rPr>
                        <a:t>Adds a single file called </a:t>
                      </a:r>
                      <a:r>
                        <a:rPr i="1" lang="en-IE">
                          <a:latin typeface="Arial"/>
                        </a:rPr>
                        <a:t>hello.java</a:t>
                      </a:r>
                      <a:r>
                        <a:rPr lang="en-IE">
                          <a:latin typeface="Arial"/>
                        </a:rPr>
                        <a:t> to the staging area.</a:t>
                      </a:r>
                      <a:endParaRPr/>
                    </a:p>
                  </a:txBody>
                  <a:tcPr/>
                </a:tc>
              </a:tr>
              <a:tr h="366120">
                <a:tc>
                  <a:txBody>
                    <a:bodyPr lIns="90000" rIns="90000" tIns="46800" bIns="46800"/>
                    <a:p>
                      <a:r>
                        <a:rPr lang="en-IE">
                          <a:latin typeface="Arial"/>
                        </a:rPr>
                        <a:t>$ git add ~/repos/project1/src</a:t>
                      </a:r>
                      <a:endParaRPr/>
                    </a:p>
                  </a:txBody>
                  <a:tcPr/>
                </a:tc>
                <a:tc>
                  <a:txBody>
                    <a:bodyPr lIns="90000" rIns="90000" tIns="46800" bIns="46800"/>
                    <a:p>
                      <a:r>
                        <a:rPr lang="en-IE">
                          <a:latin typeface="Arial"/>
                        </a:rPr>
                        <a:t>Adds the src directory and all files beneath it to the staging area. </a:t>
                      </a:r>
                      <a:endParaRPr/>
                    </a:p>
                  </a:txBody>
                  <a:tcPr/>
                </a:tc>
              </a:tr>
              <a:tr h="366120">
                <a:tc>
                  <a:txBody>
                    <a:bodyPr lIns="90000" rIns="90000" tIns="46800" bIns="46800"/>
                    <a:p>
                      <a:r>
                        <a:rPr lang="en-IE">
                          <a:latin typeface="Arial"/>
                        </a:rPr>
                        <a:t>$ git add .</a:t>
                      </a:r>
                      <a:endParaRPr/>
                    </a:p>
                  </a:txBody>
                  <a:tcPr/>
                </a:tc>
                <a:tc>
                  <a:txBody>
                    <a:bodyPr lIns="90000" rIns="90000" tIns="46800" bIns="46800"/>
                    <a:p>
                      <a:r>
                        <a:rPr lang="en-IE">
                          <a:latin typeface="Arial"/>
                        </a:rPr>
                        <a:t>Adds all changed files in the repository to the staging area. </a:t>
                      </a:r>
                      <a:endParaRPr/>
                    </a:p>
                  </a:txBody>
                  <a:tcPr/>
                </a:tc>
              </a:tr>
              <a:tr h="366120">
                <a:tc>
                  <a:tcPr/>
                </a:tc>
                <a:tc>
                  <a:tcPr/>
                </a:tc>
              </a:tr>
            </a:tbl>
          </a:graphicData>
        </a:graphic>
      </p:graphicFrame>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The git staging area. </a:t>
            </a:r>
            <a:endParaRPr/>
          </a:p>
        </p:txBody>
      </p:sp>
      <p:sp>
        <p:nvSpPr>
          <p:cNvPr id="58"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ea typeface="DejaVu Sans"/>
              </a:rPr>
              <a:t>The staging area is somewhat unique to git.  </a:t>
            </a:r>
            <a:endParaRPr/>
          </a:p>
          <a:p>
            <a:pPr>
              <a:lnSpc>
                <a:spcPct val="100000"/>
              </a:lnSpc>
              <a:buSzPct val="45000"/>
              <a:buFont typeface="StarSymbol"/>
              <a:buChar char="l"/>
            </a:pPr>
            <a:r>
              <a:rPr lang="en-IE" sz="1400" strike="noStrike">
                <a:solidFill>
                  <a:srgbClr val="000000"/>
                </a:solidFill>
                <a:latin typeface="Arial"/>
                <a:ea typeface="DejaVu Sans"/>
              </a:rPr>
              <a:t> </a:t>
            </a:r>
            <a:endParaRPr/>
          </a:p>
          <a:p>
            <a:pPr>
              <a:lnSpc>
                <a:spcPct val="100000"/>
              </a:lnSpc>
              <a:buSzPct val="45000"/>
              <a:buFont typeface="StarSymbol"/>
              <a:buChar char="l"/>
            </a:pPr>
            <a:r>
              <a:rPr lang="en-IE" sz="1400" strike="noStrike">
                <a:solidFill>
                  <a:srgbClr val="000000"/>
                </a:solidFill>
                <a:latin typeface="Arial"/>
                <a:ea typeface="DejaVu Sans"/>
              </a:rPr>
              <a:t>Instead of committing all of the changes you've made since the last commit, the stage lets you group related changes into highly focused snapshots before actually committing it to the project history.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This means you can make all sorts of edits to unrelated files, then go back and split them up into logical commits by adding related changes to the stage and commit them piece-by-piece.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We can look at the changes in the staging area by using </a:t>
            </a:r>
            <a:r>
              <a:rPr i="1" lang="en-IE" sz="1400" strike="noStrike">
                <a:solidFill>
                  <a:srgbClr val="000000"/>
                </a:solidFill>
                <a:latin typeface="Arial"/>
                <a:ea typeface="DejaVu Sans"/>
              </a:rPr>
              <a:t>git status</a:t>
            </a:r>
            <a:r>
              <a:rPr lang="en-IE" sz="1400" strike="noStrike">
                <a:solidFill>
                  <a:srgbClr val="000000"/>
                </a:solidFill>
                <a:latin typeface="Arial"/>
                <a:ea typeface="DejaVu Sans"/>
              </a:rPr>
              <a:t>.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So, for example in the gittutorial repository.  The initial files are added to the staging area:</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 </a:t>
            </a:r>
            <a:endParaRPr/>
          </a:p>
          <a:p>
            <a:pPr>
              <a:lnSpc>
                <a:spcPct val="100000"/>
              </a:lnSpc>
            </a:pPr>
            <a:endParaRPr/>
          </a:p>
          <a:p>
            <a:pPr>
              <a:lnSpc>
                <a:spcPct val="100000"/>
              </a:lnSpc>
            </a:pPr>
            <a:endParaRPr/>
          </a:p>
        </p:txBody>
      </p:sp>
      <p:graphicFrame>
        <p:nvGraphicFramePr>
          <p:cNvPr id="59" name="Table 3"/>
          <p:cNvGraphicFramePr/>
          <p:nvPr/>
        </p:nvGraphicFramePr>
        <p:xfrm>
          <a:off x="158760" y="3875760"/>
          <a:ext cx="5075280" cy="365760"/>
        </p:xfrm>
        <a:graphic>
          <a:graphicData uri="http://schemas.openxmlformats.org/drawingml/2006/table">
            <a:tbl>
              <a:tblPr/>
              <a:tblGrid>
                <a:gridCol w="5075640"/>
              </a:tblGrid>
              <a:tr h="366120">
                <a:tc>
                  <a:txBody>
                    <a:bodyPr lIns="90000" rIns="90000" tIns="46800" bIns="46800"/>
                    <a:p>
                      <a:r>
                        <a:rPr lang="en-IE" sz="1400">
                          <a:latin typeface="Arial"/>
                        </a:rPr>
                        <a:t> </a:t>
                      </a:r>
                      <a:r>
                        <a:rPr lang="en-IE" sz="1400">
                          <a:latin typeface="Arial"/>
                        </a:rPr>
                        <a:t>git status</a:t>
                      </a:r>
                      <a:endParaRPr/>
                    </a:p>
                    <a:p>
                      <a:r>
                        <a:rPr lang="en-IE" sz="1400">
                          <a:latin typeface="Arial"/>
                        </a:rPr>
                        <a:t>On branch master</a:t>
                      </a:r>
                      <a:endParaRPr/>
                    </a:p>
                    <a:p>
                      <a:endParaRPr/>
                    </a:p>
                    <a:p>
                      <a:r>
                        <a:rPr lang="en-IE" sz="1400">
                          <a:latin typeface="Arial"/>
                        </a:rPr>
                        <a:t>Initial commit</a:t>
                      </a:r>
                      <a:endParaRPr/>
                    </a:p>
                    <a:p>
                      <a:endParaRPr/>
                    </a:p>
                    <a:p>
                      <a:r>
                        <a:rPr lang="en-IE" sz="1400">
                          <a:latin typeface="Arial"/>
                        </a:rPr>
                        <a:t>Changes to be committed:</a:t>
                      </a:r>
                      <a:endParaRPr/>
                    </a:p>
                    <a:p>
                      <a:r>
                        <a:rPr lang="en-IE" sz="1400">
                          <a:latin typeface="Arial"/>
                        </a:rPr>
                        <a:t>  </a:t>
                      </a:r>
                      <a:r>
                        <a:rPr lang="en-IE" sz="1400">
                          <a:latin typeface="Arial"/>
                        </a:rPr>
                        <a:t>(use "git rm --cached &lt;file&gt;..." to unstage)</a:t>
                      </a:r>
                      <a:endParaRPr/>
                    </a:p>
                    <a:p>
                      <a:endParaRPr/>
                    </a:p>
                    <a:p>
                      <a:r>
                        <a:rPr lang="en-IE" sz="1400">
                          <a:latin typeface="Arial"/>
                        </a:rPr>
                        <a:t>	</a:t>
                      </a:r>
                      <a:r>
                        <a:rPr lang="en-IE" sz="1400">
                          <a:latin typeface="Arial"/>
                        </a:rPr>
                        <a:t>new file:   .~lock.Git Tutorial.pptx#</a:t>
                      </a:r>
                      <a:endParaRPr/>
                    </a:p>
                    <a:p>
                      <a:r>
                        <a:rPr lang="en-IE" sz="1400">
                          <a:latin typeface="Arial"/>
                        </a:rPr>
                        <a:t>	</a:t>
                      </a:r>
                      <a:r>
                        <a:rPr lang="en-IE" sz="1400">
                          <a:latin typeface="Arial"/>
                        </a:rPr>
                        <a:t>new file:   Git Tutorial.pptx</a:t>
                      </a:r>
                      <a:endParaRPr/>
                    </a:p>
                    <a:p>
                      <a:r>
                        <a:rPr lang="en-IE" sz="1400">
                          <a:latin typeface="Arial"/>
                        </a:rPr>
                        <a:t>	</a:t>
                      </a:r>
                      <a:r>
                        <a:rPr lang="en-IE" sz="1400">
                          <a:latin typeface="Arial"/>
                        </a:rPr>
                        <a:t>new file:   images.jpeg</a:t>
                      </a:r>
                      <a:endParaRPr/>
                    </a:p>
                    <a:p>
                      <a:r>
                        <a:rPr lang="en-IE" sz="1400">
                          <a:latin typeface="Arial"/>
                        </a:rPr>
                        <a:t>	</a:t>
                      </a:r>
                      <a:r>
                        <a:rPr lang="en-IE" sz="1400">
                          <a:latin typeface="Arial"/>
                        </a:rPr>
                        <a:t>new file:   tumblr_lbnpoxYtNm1qaku05.png</a:t>
                      </a:r>
                      <a:endParaRPr/>
                    </a:p>
                  </a:txBody>
                  <a:tcPr/>
                </a:tc>
              </a:tr>
            </a:tbl>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CustomShape 1"/>
          <p:cNvSpPr/>
          <p:nvPr/>
        </p:nvSpPr>
        <p:spPr>
          <a:xfrm>
            <a:off x="152280" y="60480"/>
            <a:ext cx="9596880" cy="376920"/>
          </a:xfrm>
          <a:prstGeom prst="rect">
            <a:avLst/>
          </a:prstGeom>
          <a:noFill/>
          <a:ln>
            <a:noFill/>
          </a:ln>
        </p:spPr>
        <p:style>
          <a:lnRef idx="0"/>
          <a:fillRef idx="0"/>
          <a:effectRef idx="0"/>
          <a:fontRef idx="minor"/>
        </p:style>
        <p:txBody>
          <a:bodyPr lIns="0" rIns="0" tIns="0" bIns="0" anchor="ctr"/>
          <a:p>
            <a:r>
              <a:rPr lang="en-IE" sz="1400" strike="noStrike">
                <a:solidFill>
                  <a:srgbClr val="000000"/>
                </a:solidFill>
                <a:latin typeface="Arial"/>
                <a:ea typeface="DejaVu Sans"/>
              </a:rPr>
              <a:t>Committing files to the local repository</a:t>
            </a:r>
            <a:endParaRPr/>
          </a:p>
        </p:txBody>
      </p:sp>
      <p:sp>
        <p:nvSpPr>
          <p:cNvPr id="61" name="CustomShape 2"/>
          <p:cNvSpPr/>
          <p:nvPr/>
        </p:nvSpPr>
        <p:spPr>
          <a:xfrm>
            <a:off x="152280" y="1295280"/>
            <a:ext cx="9600120" cy="4875840"/>
          </a:xfrm>
          <a:prstGeom prst="rect">
            <a:avLst/>
          </a:prstGeom>
          <a:noFill/>
          <a:ln>
            <a:noFill/>
          </a:ln>
        </p:spPr>
        <p:style>
          <a:lnRef idx="0"/>
          <a:fillRef idx="0"/>
          <a:effectRef idx="0"/>
          <a:fontRef idx="minor"/>
        </p:style>
        <p:txBody>
          <a:bodyPr lIns="0" rIns="0" tIns="0" bIns="0"/>
          <a:p>
            <a:pPr>
              <a:lnSpc>
                <a:spcPct val="100000"/>
              </a:lnSpc>
              <a:buSzPct val="45000"/>
              <a:buFont typeface="StarSymbol"/>
              <a:buChar char="l"/>
            </a:pPr>
            <a:r>
              <a:rPr lang="en-IE" sz="1400" strike="noStrike">
                <a:solidFill>
                  <a:srgbClr val="000000"/>
                </a:solidFill>
                <a:latin typeface="Arial"/>
              </a:rPr>
              <a:t>Once you have staged all of your changed files, you can commit them using the </a:t>
            </a:r>
            <a:r>
              <a:rPr i="1" lang="en-IE" sz="1400" strike="noStrike">
                <a:solidFill>
                  <a:srgbClr val="000000"/>
                </a:solidFill>
                <a:latin typeface="Arial"/>
              </a:rPr>
              <a:t>git commit</a:t>
            </a:r>
            <a:r>
              <a:rPr lang="en-IE" sz="1400" strike="noStrike">
                <a:solidFill>
                  <a:srgbClr val="000000"/>
                </a:solidFill>
                <a:latin typeface="Arial"/>
              </a:rPr>
              <a:t> command.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 git commit command commits the staged snapshot to the project history. Committed snapshots can be thought of as “safe” versions of a project—Git will never change them unless you explicity ask it to. </a:t>
            </a:r>
            <a:endParaRPr/>
          </a:p>
          <a:p>
            <a:pPr>
              <a:lnSpc>
                <a:spcPct val="100000"/>
              </a:lnSpc>
              <a:buSzPct val="45000"/>
              <a:buFont typeface="StarSymbol"/>
              <a:buChar char="l"/>
            </a:pPr>
            <a:endParaRPr/>
          </a:p>
          <a:p>
            <a:pPr>
              <a:lnSpc>
                <a:spcPct val="100000"/>
              </a:lnSpc>
              <a:buSzPct val="45000"/>
              <a:buFont typeface="StarSymbol"/>
              <a:buChar char="l"/>
            </a:pPr>
            <a:r>
              <a:rPr lang="en-IE" sz="1400" strike="noStrike">
                <a:solidFill>
                  <a:srgbClr val="000000"/>
                </a:solidFill>
                <a:latin typeface="Arial"/>
                <a:ea typeface="DejaVu Sans"/>
              </a:rPr>
              <a:t>The most common ways to call git commit are as follows:</a:t>
            </a:r>
            <a:endParaRPr/>
          </a:p>
          <a:p>
            <a:pPr>
              <a:lnSpc>
                <a:spcPct val="100000"/>
              </a:lnSpc>
              <a:buSzPct val="45000"/>
              <a:buFont typeface="StarSymbol"/>
              <a:buChar char="l"/>
            </a:pPr>
            <a:endParaRPr/>
          </a:p>
        </p:txBody>
      </p:sp>
      <p:graphicFrame>
        <p:nvGraphicFramePr>
          <p:cNvPr id="62" name="Table 3"/>
          <p:cNvGraphicFramePr/>
          <p:nvPr/>
        </p:nvGraphicFramePr>
        <p:xfrm>
          <a:off x="200880" y="3076560"/>
          <a:ext cx="9217440" cy="2747160"/>
        </p:xfrm>
        <a:graphic>
          <a:graphicData uri="http://schemas.openxmlformats.org/drawingml/2006/table">
            <a:tbl>
              <a:tblPr/>
              <a:tblGrid>
                <a:gridCol w="4608360"/>
                <a:gridCol w="4609080"/>
              </a:tblGrid>
              <a:tr h="-516600">
                <a:tc>
                  <a:txBody>
                    <a:bodyPr lIns="90000" rIns="90000" tIns="46800" bIns="46800"/>
                    <a:p>
                      <a:r>
                        <a:rPr lang="en-IE">
                          <a:latin typeface="Arial"/>
                        </a:rPr>
                        <a:t>$ git commit</a:t>
                      </a:r>
                      <a:endParaRPr/>
                    </a:p>
                  </a:txBody>
                  <a:tcPr/>
                </a:tc>
                <a:tc>
                  <a:txBody>
                    <a:bodyPr lIns="90000" rIns="90000" tIns="46800" bIns="46800"/>
                    <a:p>
                      <a:r>
                        <a:rPr lang="en-IE">
                          <a:latin typeface="Arial"/>
                        </a:rPr>
                        <a:t>Commits files.  It will call your preferred text editor to allow you to create a commit message.</a:t>
                      </a:r>
                      <a:endParaRPr/>
                    </a:p>
                  </a:txBody>
                  <a:tcPr/>
                </a:tc>
              </a:tr>
              <a:tr h="366120">
                <a:tc>
                  <a:txBody>
                    <a:bodyPr lIns="90000" rIns="90000" tIns="46800" bIns="46800"/>
                    <a:p>
                      <a:r>
                        <a:rPr lang="en-IE">
                          <a:latin typeface="Arial"/>
                        </a:rPr>
                        <a:t>$ git commit -m &lt;message&gt;</a:t>
                      </a:r>
                      <a:endParaRPr/>
                    </a:p>
                  </a:txBody>
                  <a:tcPr/>
                </a:tc>
                <a:tc>
                  <a:txBody>
                    <a:bodyPr lIns="90000" rIns="90000" tIns="46800" bIns="46800"/>
                    <a:p>
                      <a:r>
                        <a:rPr lang="en-IE">
                          <a:latin typeface="Arial"/>
                        </a:rPr>
                        <a:t>As above but automatically adds the commit message rather than calling a text editor.</a:t>
                      </a:r>
                      <a:endParaRPr/>
                    </a:p>
                  </a:txBody>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