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8" r:id="rId1"/>
  </p:sldMasterIdLst>
  <p:sldIdLst>
    <p:sldId id="256" r:id="rId2"/>
    <p:sldId id="273" r:id="rId3"/>
    <p:sldId id="308" r:id="rId4"/>
    <p:sldId id="258" r:id="rId5"/>
    <p:sldId id="259" r:id="rId6"/>
    <p:sldId id="295" r:id="rId7"/>
    <p:sldId id="296" r:id="rId8"/>
    <p:sldId id="307" r:id="rId9"/>
    <p:sldId id="297" r:id="rId10"/>
    <p:sldId id="299" r:id="rId11"/>
    <p:sldId id="300" r:id="rId12"/>
    <p:sldId id="304" r:id="rId13"/>
    <p:sldId id="301" r:id="rId14"/>
    <p:sldId id="309" r:id="rId15"/>
    <p:sldId id="310" r:id="rId16"/>
    <p:sldId id="311" r:id="rId17"/>
    <p:sldId id="312" r:id="rId18"/>
    <p:sldId id="313" r:id="rId19"/>
    <p:sldId id="314" r:id="rId20"/>
    <p:sldId id="302" r:id="rId21"/>
    <p:sldId id="284" r:id="rId22"/>
  </p:sldIdLst>
  <p:sldSz cx="18288000" cy="10287000"/>
  <p:notesSz cx="6858000" cy="9144000"/>
  <p:embeddedFontLst>
    <p:embeddedFont>
      <p:font typeface="Trebuchet MS" panose="020B0603020202020204" pitchFamily="34" charset="0"/>
      <p:regular r:id="rId23"/>
      <p:bold r:id="rId24"/>
      <p:italic r:id="rId25"/>
      <p:boldItalic r:id="rId26"/>
    </p:embeddedFont>
    <p:embeddedFont>
      <p:font typeface="Wingdings 3" panose="05040102010807070707" pitchFamily="18" charset="2"/>
      <p:regular r:id="rId27"/>
    </p:embeddedFont>
    <p:embeddedFont>
      <p:font typeface="Poppins Semi-Bold" panose="020B0604020202020204" charset="0"/>
      <p:regular r:id="rId28"/>
    </p:embeddedFont>
    <p:embeddedFont>
      <p:font typeface="Poppins Ultra-Bold" panose="020B0604020202020204" charset="0"/>
      <p:regular r:id="rId29"/>
    </p:embeddedFont>
    <p:embeddedFont>
      <p:font typeface="Poppins Bold" panose="020B0604020202020204" charset="0"/>
      <p:regular r:id="rId3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3" d="100"/>
          <a:sy n="43" d="100"/>
        </p:scale>
        <p:origin x="740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5.fntdata"/><Relationship Id="rId30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2700"/>
            <a:ext cx="18288000" cy="10299701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0601" y="3606801"/>
            <a:ext cx="11650404" cy="2469453"/>
          </a:xfrm>
        </p:spPr>
        <p:txBody>
          <a:bodyPr anchor="b">
            <a:noAutofit/>
          </a:bodyPr>
          <a:lstStyle>
            <a:lvl1pPr algn="r">
              <a:defRPr sz="81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0601" y="6076250"/>
            <a:ext cx="11650404" cy="164534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502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914400"/>
            <a:ext cx="12895002" cy="51054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05600"/>
            <a:ext cx="12895002" cy="2356443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156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1" y="914400"/>
            <a:ext cx="12141201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049209" y="5448300"/>
            <a:ext cx="10836786" cy="5715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05600"/>
            <a:ext cx="12895002" cy="2356443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12805" y="1185567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339517" y="4329834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27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4082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2897982"/>
            <a:ext cx="12895002" cy="3893190"/>
          </a:xfrm>
        </p:spPr>
        <p:txBody>
          <a:bodyPr anchor="b">
            <a:normAutofit/>
          </a:bodyPr>
          <a:lstStyle>
            <a:lvl1pPr algn="l">
              <a:defRPr sz="66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316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1" y="914400"/>
            <a:ext cx="12141201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15999" y="6019800"/>
            <a:ext cx="12895004" cy="77137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812805" y="1185567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339517" y="4329834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8309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914400"/>
            <a:ext cx="12882305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15999" y="6019800"/>
            <a:ext cx="12895004" cy="77137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600">
                <a:solidFill>
                  <a:schemeClr val="accent1"/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1278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686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951510" y="914399"/>
            <a:ext cx="1957115" cy="787717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003" y="914400"/>
            <a:ext cx="10590225" cy="78771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049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674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4051301"/>
            <a:ext cx="12895002" cy="2739872"/>
          </a:xfrm>
        </p:spPr>
        <p:txBody>
          <a:bodyPr anchor="b"/>
          <a:lstStyle>
            <a:lvl1pPr algn="l">
              <a:defRPr sz="6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1290600"/>
          </a:xfrm>
        </p:spPr>
        <p:txBody>
          <a:bodyPr anchor="t"/>
          <a:lstStyle>
            <a:lvl1pPr marL="0" indent="0" algn="l">
              <a:buNone/>
              <a:defRPr sz="3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712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2" y="3240884"/>
            <a:ext cx="6276053" cy="582115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4955" y="3240884"/>
            <a:ext cx="6276051" cy="58211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543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618" y="3241475"/>
            <a:ext cx="6278435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3618" y="4105868"/>
            <a:ext cx="6278435" cy="495617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2575" y="3241475"/>
            <a:ext cx="6278427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2577" y="4105868"/>
            <a:ext cx="6278426" cy="495617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669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1" y="914400"/>
            <a:ext cx="12895002" cy="198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163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606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1" y="2247906"/>
            <a:ext cx="5781792" cy="1917699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0692" y="772387"/>
            <a:ext cx="6770312" cy="828965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1" y="4165604"/>
            <a:ext cx="5781792" cy="3876674"/>
          </a:xfrm>
        </p:spPr>
        <p:txBody>
          <a:bodyPr>
            <a:normAutofit/>
          </a:bodyPr>
          <a:lstStyle>
            <a:lvl1pPr marL="0" indent="0">
              <a:buNone/>
              <a:defRPr sz="2100"/>
            </a:lvl1pPr>
            <a:lvl2pPr marL="685595" indent="0">
              <a:buNone/>
              <a:defRPr sz="2100"/>
            </a:lvl2pPr>
            <a:lvl3pPr marL="1371189" indent="0">
              <a:buNone/>
              <a:defRPr sz="1800"/>
            </a:lvl3pPr>
            <a:lvl4pPr marL="2056784" indent="0">
              <a:buNone/>
              <a:defRPr sz="1500"/>
            </a:lvl4pPr>
            <a:lvl5pPr marL="2742377" indent="0">
              <a:buNone/>
              <a:defRPr sz="1500"/>
            </a:lvl5pPr>
            <a:lvl6pPr marL="3427971" indent="0">
              <a:buNone/>
              <a:defRPr sz="1500"/>
            </a:lvl6pPr>
            <a:lvl7pPr marL="4113566" indent="0">
              <a:buNone/>
              <a:defRPr sz="1500"/>
            </a:lvl7pPr>
            <a:lvl8pPr marL="4799160" indent="0">
              <a:buNone/>
              <a:defRPr sz="1500"/>
            </a:lvl8pPr>
            <a:lvl9pPr marL="5484755" indent="0">
              <a:buNone/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217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2" y="7200900"/>
            <a:ext cx="12895001" cy="85010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6001" y="914400"/>
            <a:ext cx="12895002" cy="576857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2" y="8051007"/>
            <a:ext cx="12895001" cy="101103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534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2700"/>
            <a:ext cx="18288000" cy="10299701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6001" y="914400"/>
            <a:ext cx="12895002" cy="1981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1" y="3240884"/>
            <a:ext cx="12895002" cy="582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07700" y="9062044"/>
            <a:ext cx="1367909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6001" y="9062044"/>
            <a:ext cx="944641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85995" y="9062044"/>
            <a:ext cx="1025009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2122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685800" rtl="0" eaLnBrk="1" latinLnBrk="0" hangingPunct="1">
        <a:spcBef>
          <a:spcPct val="0"/>
        </a:spcBef>
        <a:buNone/>
        <a:defRPr sz="54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14350" indent="-51435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114425" indent="-428625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714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400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0861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7719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44577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5143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829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 32"/>
          <p:cNvSpPr/>
          <p:nvPr/>
        </p:nvSpPr>
        <p:spPr>
          <a:xfrm>
            <a:off x="4114800" y="6401144"/>
            <a:ext cx="7507918" cy="1055510"/>
          </a:xfrm>
          <a:custGeom>
            <a:avLst/>
            <a:gdLst/>
            <a:ahLst/>
            <a:cxnLst/>
            <a:rect l="l" t="t" r="r" b="b"/>
            <a:pathLst>
              <a:path w="9897851" h="1115758">
                <a:moveTo>
                  <a:pt x="0" y="0"/>
                </a:moveTo>
                <a:lnTo>
                  <a:pt x="9897851" y="0"/>
                </a:lnTo>
                <a:lnTo>
                  <a:pt x="9897851" y="1115757"/>
                </a:lnTo>
                <a:lnTo>
                  <a:pt x="0" y="111575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</p:sp>
      <p:sp>
        <p:nvSpPr>
          <p:cNvPr id="33" name="Freeform 33"/>
          <p:cNvSpPr/>
          <p:nvPr/>
        </p:nvSpPr>
        <p:spPr>
          <a:xfrm>
            <a:off x="0" y="267152"/>
            <a:ext cx="2596738" cy="1473688"/>
          </a:xfrm>
          <a:custGeom>
            <a:avLst/>
            <a:gdLst/>
            <a:ahLst/>
            <a:cxnLst/>
            <a:rect l="l" t="t" r="r" b="b"/>
            <a:pathLst>
              <a:path w="3070311" h="1705728">
                <a:moveTo>
                  <a:pt x="0" y="0"/>
                </a:moveTo>
                <a:lnTo>
                  <a:pt x="3070312" y="0"/>
                </a:lnTo>
                <a:lnTo>
                  <a:pt x="3070312" y="1705728"/>
                </a:lnTo>
                <a:lnTo>
                  <a:pt x="0" y="17057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4" name="TextBox 34"/>
          <p:cNvSpPr txBox="1"/>
          <p:nvPr/>
        </p:nvSpPr>
        <p:spPr>
          <a:xfrm>
            <a:off x="1298369" y="3162300"/>
            <a:ext cx="12725400" cy="18210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52"/>
              </a:lnSpc>
            </a:pPr>
            <a:r>
              <a:rPr lang="en-US" sz="5400" dirty="0">
                <a:solidFill>
                  <a:srgbClr val="000000"/>
                </a:solidFill>
                <a:latin typeface="Poppins Bold"/>
              </a:rPr>
              <a:t>Akhuwat Pearl’s of Wisdom </a:t>
            </a:r>
            <a:endParaRPr lang="en-US" sz="5400" dirty="0" smtClean="0">
              <a:solidFill>
                <a:srgbClr val="000000"/>
              </a:solidFill>
              <a:latin typeface="Poppins Bold"/>
            </a:endParaRPr>
          </a:p>
          <a:p>
            <a:pPr algn="ctr">
              <a:lnSpc>
                <a:spcPts val="7052"/>
              </a:lnSpc>
            </a:pPr>
            <a:r>
              <a:rPr lang="en-US" sz="5400" dirty="0" smtClean="0">
                <a:solidFill>
                  <a:srgbClr val="000000"/>
                </a:solidFill>
                <a:latin typeface="Poppins Bold"/>
              </a:rPr>
              <a:t>Library </a:t>
            </a:r>
            <a:r>
              <a:rPr lang="en-US" sz="5400" dirty="0">
                <a:solidFill>
                  <a:srgbClr val="000000"/>
                </a:solidFill>
                <a:latin typeface="Poppins Bold"/>
              </a:rPr>
              <a:t>Management </a:t>
            </a:r>
            <a:r>
              <a:rPr lang="en-US" sz="5400" dirty="0" smtClean="0">
                <a:solidFill>
                  <a:srgbClr val="000000"/>
                </a:solidFill>
                <a:latin typeface="Poppins Bold"/>
              </a:rPr>
              <a:t>System</a:t>
            </a:r>
            <a:endParaRPr lang="en-US" sz="5400" dirty="0">
              <a:solidFill>
                <a:srgbClr val="000000"/>
              </a:solidFill>
              <a:latin typeface="Poppins Bold"/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4495800" y="6651900"/>
            <a:ext cx="7602678" cy="6771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400" b="1" dirty="0"/>
              <a:t>Advisor:</a:t>
            </a:r>
            <a:r>
              <a:rPr lang="en-US" sz="4400" dirty="0"/>
              <a:t>  </a:t>
            </a:r>
            <a:r>
              <a:rPr lang="en-US" sz="4400" dirty="0" smtClean="0"/>
              <a:t>Dr. Bilal </a:t>
            </a:r>
            <a:r>
              <a:rPr lang="en-US" sz="4400" dirty="0"/>
              <a:t>Shoaib 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4077325" y="8066830"/>
            <a:ext cx="6642666" cy="613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506"/>
              </a:lnSpc>
            </a:pPr>
            <a:r>
              <a:rPr lang="en-US" sz="3953" dirty="0">
                <a:solidFill>
                  <a:srgbClr val="000000"/>
                </a:solidFill>
                <a:latin typeface="Poppins Semi-Bold"/>
              </a:rPr>
              <a:t>Akhuwat College Kasur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2925" y="274897"/>
            <a:ext cx="1712686" cy="14659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457200" y="957544"/>
            <a:ext cx="10744200" cy="1142614"/>
            <a:chOff x="0" y="0"/>
            <a:chExt cx="3049338" cy="25650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049338" cy="256504"/>
            </a:xfrm>
            <a:custGeom>
              <a:avLst/>
              <a:gdLst/>
              <a:ahLst/>
              <a:cxnLst/>
              <a:rect l="l" t="t" r="r" b="b"/>
              <a:pathLst>
                <a:path w="3049338" h="256504">
                  <a:moveTo>
                    <a:pt x="0" y="0"/>
                  </a:moveTo>
                  <a:lnTo>
                    <a:pt x="3049338" y="0"/>
                  </a:lnTo>
                  <a:lnTo>
                    <a:pt x="3049338" y="256504"/>
                  </a:lnTo>
                  <a:lnTo>
                    <a:pt x="0" y="256504"/>
                  </a:lnTo>
                  <a:close/>
                </a:path>
              </a:pathLst>
            </a:custGeom>
            <a:solidFill>
              <a:schemeClr val="accent1"/>
            </a:solidFill>
          </p:spPr>
        </p:sp>
        <p:sp>
          <p:nvSpPr>
            <p:cNvPr id="20" name="TextBox 13"/>
            <p:cNvSpPr txBox="1"/>
            <p:nvPr/>
          </p:nvSpPr>
          <p:spPr>
            <a:xfrm>
              <a:off x="0" y="-38100"/>
              <a:ext cx="3049338" cy="2946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255569"/>
            <a:ext cx="7990315" cy="8031431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896221" y="1076964"/>
            <a:ext cx="8854188" cy="9037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599"/>
              </a:lnSpc>
            </a:pPr>
            <a:r>
              <a:rPr lang="en-US" sz="4800" b="1" dirty="0" smtClean="0"/>
              <a:t>Activity diagram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314604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228600" y="543519"/>
            <a:ext cx="10744200" cy="1142614"/>
            <a:chOff x="0" y="0"/>
            <a:chExt cx="3049338" cy="25650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049338" cy="256504"/>
            </a:xfrm>
            <a:custGeom>
              <a:avLst/>
              <a:gdLst/>
              <a:ahLst/>
              <a:cxnLst/>
              <a:rect l="l" t="t" r="r" b="b"/>
              <a:pathLst>
                <a:path w="3049338" h="256504">
                  <a:moveTo>
                    <a:pt x="0" y="0"/>
                  </a:moveTo>
                  <a:lnTo>
                    <a:pt x="3049338" y="0"/>
                  </a:lnTo>
                  <a:lnTo>
                    <a:pt x="3049338" y="256504"/>
                  </a:lnTo>
                  <a:lnTo>
                    <a:pt x="0" y="256504"/>
                  </a:lnTo>
                  <a:close/>
                </a:path>
              </a:pathLst>
            </a:custGeom>
            <a:solidFill>
              <a:schemeClr val="accent1"/>
            </a:solidFill>
          </p:spPr>
        </p:sp>
        <p:sp>
          <p:nvSpPr>
            <p:cNvPr id="20" name="TextBox 13"/>
            <p:cNvSpPr txBox="1"/>
            <p:nvPr/>
          </p:nvSpPr>
          <p:spPr>
            <a:xfrm>
              <a:off x="0" y="-38100"/>
              <a:ext cx="3049338" cy="2946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dirty="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019300"/>
            <a:ext cx="13792200" cy="6876288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609600" y="578079"/>
            <a:ext cx="8854188" cy="9037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599"/>
              </a:lnSpc>
            </a:pPr>
            <a:r>
              <a:rPr lang="en-US" sz="4800" b="1" dirty="0"/>
              <a:t>Sequence diagram</a:t>
            </a:r>
          </a:p>
        </p:txBody>
      </p:sp>
    </p:spTree>
    <p:extLst>
      <p:ext uri="{BB962C8B-B14F-4D97-AF65-F5344CB8AC3E}">
        <p14:creationId xmlns:p14="http://schemas.microsoft.com/office/powerpoint/2010/main" val="3064696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11"/>
          <p:cNvGrpSpPr/>
          <p:nvPr/>
        </p:nvGrpSpPr>
        <p:grpSpPr>
          <a:xfrm>
            <a:off x="304800" y="271272"/>
            <a:ext cx="10744200" cy="1142614"/>
            <a:chOff x="0" y="0"/>
            <a:chExt cx="3049338" cy="256504"/>
          </a:xfrm>
        </p:grpSpPr>
        <p:sp>
          <p:nvSpPr>
            <p:cNvPr id="22" name="Freeform 12"/>
            <p:cNvSpPr/>
            <p:nvPr/>
          </p:nvSpPr>
          <p:spPr>
            <a:xfrm>
              <a:off x="0" y="0"/>
              <a:ext cx="3049338" cy="256504"/>
            </a:xfrm>
            <a:custGeom>
              <a:avLst/>
              <a:gdLst/>
              <a:ahLst/>
              <a:cxnLst/>
              <a:rect l="l" t="t" r="r" b="b"/>
              <a:pathLst>
                <a:path w="3049338" h="256504">
                  <a:moveTo>
                    <a:pt x="0" y="0"/>
                  </a:moveTo>
                  <a:lnTo>
                    <a:pt x="3049338" y="0"/>
                  </a:lnTo>
                  <a:lnTo>
                    <a:pt x="3049338" y="256504"/>
                  </a:lnTo>
                  <a:lnTo>
                    <a:pt x="0" y="256504"/>
                  </a:lnTo>
                  <a:close/>
                </a:path>
              </a:pathLst>
            </a:custGeom>
            <a:solidFill>
              <a:schemeClr val="accent1"/>
            </a:solidFill>
          </p:spPr>
        </p:sp>
        <p:sp>
          <p:nvSpPr>
            <p:cNvPr id="23" name="TextBox 13"/>
            <p:cNvSpPr txBox="1"/>
            <p:nvPr/>
          </p:nvSpPr>
          <p:spPr>
            <a:xfrm>
              <a:off x="0" y="-38100"/>
              <a:ext cx="3049338" cy="2946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dirty="0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85800" y="355266"/>
            <a:ext cx="8854188" cy="8722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599"/>
              </a:lnSpc>
            </a:pPr>
            <a:r>
              <a:rPr lang="en-US" sz="4800" b="1" dirty="0" smtClean="0"/>
              <a:t>Database schema </a:t>
            </a:r>
            <a:endParaRPr lang="en-US" sz="4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85478"/>
            <a:ext cx="12878394" cy="805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14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1"/>
          <p:cNvGrpSpPr/>
          <p:nvPr/>
        </p:nvGrpSpPr>
        <p:grpSpPr>
          <a:xfrm>
            <a:off x="457200" y="957544"/>
            <a:ext cx="10744200" cy="1142614"/>
            <a:chOff x="0" y="0"/>
            <a:chExt cx="3049338" cy="256504"/>
          </a:xfrm>
        </p:grpSpPr>
        <p:sp>
          <p:nvSpPr>
            <p:cNvPr id="21" name="Freeform 12"/>
            <p:cNvSpPr/>
            <p:nvPr/>
          </p:nvSpPr>
          <p:spPr>
            <a:xfrm>
              <a:off x="0" y="0"/>
              <a:ext cx="3049338" cy="256504"/>
            </a:xfrm>
            <a:custGeom>
              <a:avLst/>
              <a:gdLst/>
              <a:ahLst/>
              <a:cxnLst/>
              <a:rect l="l" t="t" r="r" b="b"/>
              <a:pathLst>
                <a:path w="3049338" h="256504">
                  <a:moveTo>
                    <a:pt x="0" y="0"/>
                  </a:moveTo>
                  <a:lnTo>
                    <a:pt x="3049338" y="0"/>
                  </a:lnTo>
                  <a:lnTo>
                    <a:pt x="3049338" y="256504"/>
                  </a:lnTo>
                  <a:lnTo>
                    <a:pt x="0" y="256504"/>
                  </a:lnTo>
                  <a:close/>
                </a:path>
              </a:pathLst>
            </a:custGeom>
            <a:solidFill>
              <a:schemeClr val="accent1"/>
            </a:solidFill>
          </p:spPr>
        </p:sp>
        <p:sp>
          <p:nvSpPr>
            <p:cNvPr id="22" name="TextBox 13"/>
            <p:cNvSpPr txBox="1"/>
            <p:nvPr/>
          </p:nvSpPr>
          <p:spPr>
            <a:xfrm>
              <a:off x="0" y="-38100"/>
              <a:ext cx="3049338" cy="2946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dirty="0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990600" y="1076964"/>
            <a:ext cx="8854188" cy="9037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599"/>
              </a:lnSpc>
            </a:pPr>
            <a:r>
              <a:rPr lang="en-US" sz="4800" b="1" dirty="0"/>
              <a:t>Technologies used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05701" y="7256789"/>
            <a:ext cx="542322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400" dirty="0" smtClean="0"/>
              <a:t>Visual studio code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400" dirty="0" smtClean="0"/>
              <a:t>Figma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400" dirty="0" smtClean="0"/>
              <a:t>MySQL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400" dirty="0" smtClean="0"/>
              <a:t>XAMPP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00604" y="2380418"/>
            <a:ext cx="65734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Programming languages:- </a:t>
            </a:r>
            <a:endParaRPr lang="en-US" sz="4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105601" y="6552823"/>
            <a:ext cx="2667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Tools:-</a:t>
            </a:r>
            <a:endParaRPr lang="en-US" sz="44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905701" y="3185710"/>
            <a:ext cx="435642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400" dirty="0" smtClean="0"/>
              <a:t>HTML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400" dirty="0" smtClean="0"/>
              <a:t>CSS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400" dirty="0" smtClean="0"/>
              <a:t>JS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400" dirty="0" smtClean="0"/>
              <a:t>SQL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400" dirty="0" smtClean="0"/>
              <a:t>PHP</a:t>
            </a:r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691030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29" grpId="0"/>
      <p:bldP spid="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1"/>
          <p:cNvGrpSpPr/>
          <p:nvPr/>
        </p:nvGrpSpPr>
        <p:grpSpPr>
          <a:xfrm>
            <a:off x="457200" y="957544"/>
            <a:ext cx="10744200" cy="1142614"/>
            <a:chOff x="0" y="0"/>
            <a:chExt cx="3049338" cy="256504"/>
          </a:xfrm>
        </p:grpSpPr>
        <p:sp>
          <p:nvSpPr>
            <p:cNvPr id="21" name="Freeform 12"/>
            <p:cNvSpPr/>
            <p:nvPr/>
          </p:nvSpPr>
          <p:spPr>
            <a:xfrm>
              <a:off x="0" y="0"/>
              <a:ext cx="3049338" cy="256504"/>
            </a:xfrm>
            <a:custGeom>
              <a:avLst/>
              <a:gdLst/>
              <a:ahLst/>
              <a:cxnLst/>
              <a:rect l="l" t="t" r="r" b="b"/>
              <a:pathLst>
                <a:path w="3049338" h="256504">
                  <a:moveTo>
                    <a:pt x="0" y="0"/>
                  </a:moveTo>
                  <a:lnTo>
                    <a:pt x="3049338" y="0"/>
                  </a:lnTo>
                  <a:lnTo>
                    <a:pt x="3049338" y="256504"/>
                  </a:lnTo>
                  <a:lnTo>
                    <a:pt x="0" y="256504"/>
                  </a:lnTo>
                  <a:close/>
                </a:path>
              </a:pathLst>
            </a:custGeom>
            <a:solidFill>
              <a:schemeClr val="accent1"/>
            </a:solidFill>
          </p:spPr>
        </p:sp>
        <p:sp>
          <p:nvSpPr>
            <p:cNvPr id="22" name="TextBox 13"/>
            <p:cNvSpPr txBox="1"/>
            <p:nvPr/>
          </p:nvSpPr>
          <p:spPr>
            <a:xfrm>
              <a:off x="0" y="-38100"/>
              <a:ext cx="3049338" cy="2946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dirty="0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990600" y="1076964"/>
            <a:ext cx="8854188" cy="9037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599"/>
              </a:lnSpc>
            </a:pPr>
            <a:r>
              <a:rPr lang="en-US" sz="4800" b="1" dirty="0" smtClean="0"/>
              <a:t>Test case for login </a:t>
            </a:r>
            <a:endParaRPr lang="en-US" sz="4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781300"/>
            <a:ext cx="13814611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84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1"/>
          <p:cNvGrpSpPr/>
          <p:nvPr/>
        </p:nvGrpSpPr>
        <p:grpSpPr>
          <a:xfrm>
            <a:off x="457200" y="957544"/>
            <a:ext cx="10744200" cy="1142614"/>
            <a:chOff x="0" y="0"/>
            <a:chExt cx="3049338" cy="256504"/>
          </a:xfrm>
        </p:grpSpPr>
        <p:sp>
          <p:nvSpPr>
            <p:cNvPr id="21" name="Freeform 12"/>
            <p:cNvSpPr/>
            <p:nvPr/>
          </p:nvSpPr>
          <p:spPr>
            <a:xfrm>
              <a:off x="0" y="0"/>
              <a:ext cx="3049338" cy="256504"/>
            </a:xfrm>
            <a:custGeom>
              <a:avLst/>
              <a:gdLst/>
              <a:ahLst/>
              <a:cxnLst/>
              <a:rect l="l" t="t" r="r" b="b"/>
              <a:pathLst>
                <a:path w="3049338" h="256504">
                  <a:moveTo>
                    <a:pt x="0" y="0"/>
                  </a:moveTo>
                  <a:lnTo>
                    <a:pt x="3049338" y="0"/>
                  </a:lnTo>
                  <a:lnTo>
                    <a:pt x="3049338" y="256504"/>
                  </a:lnTo>
                  <a:lnTo>
                    <a:pt x="0" y="256504"/>
                  </a:lnTo>
                  <a:close/>
                </a:path>
              </a:pathLst>
            </a:custGeom>
            <a:solidFill>
              <a:schemeClr val="accent1"/>
            </a:solidFill>
          </p:spPr>
        </p:sp>
        <p:sp>
          <p:nvSpPr>
            <p:cNvPr id="22" name="TextBox 13"/>
            <p:cNvSpPr txBox="1"/>
            <p:nvPr/>
          </p:nvSpPr>
          <p:spPr>
            <a:xfrm>
              <a:off x="0" y="-38100"/>
              <a:ext cx="3049338" cy="2946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dirty="0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533400" y="1033765"/>
            <a:ext cx="10591800" cy="9746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599"/>
              </a:lnSpc>
            </a:pPr>
            <a:r>
              <a:rPr lang="en-US" sz="4800" b="1" dirty="0" smtClean="0"/>
              <a:t>Test case for add user management </a:t>
            </a:r>
            <a:endParaRPr lang="en-US" sz="4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543300"/>
            <a:ext cx="13414621" cy="43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88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1"/>
          <p:cNvGrpSpPr/>
          <p:nvPr/>
        </p:nvGrpSpPr>
        <p:grpSpPr>
          <a:xfrm>
            <a:off x="457200" y="957544"/>
            <a:ext cx="10744200" cy="1142614"/>
            <a:chOff x="0" y="0"/>
            <a:chExt cx="3049338" cy="256504"/>
          </a:xfrm>
        </p:grpSpPr>
        <p:sp>
          <p:nvSpPr>
            <p:cNvPr id="21" name="Freeform 12"/>
            <p:cNvSpPr/>
            <p:nvPr/>
          </p:nvSpPr>
          <p:spPr>
            <a:xfrm>
              <a:off x="0" y="0"/>
              <a:ext cx="3049338" cy="256504"/>
            </a:xfrm>
            <a:custGeom>
              <a:avLst/>
              <a:gdLst/>
              <a:ahLst/>
              <a:cxnLst/>
              <a:rect l="l" t="t" r="r" b="b"/>
              <a:pathLst>
                <a:path w="3049338" h="256504">
                  <a:moveTo>
                    <a:pt x="0" y="0"/>
                  </a:moveTo>
                  <a:lnTo>
                    <a:pt x="3049338" y="0"/>
                  </a:lnTo>
                  <a:lnTo>
                    <a:pt x="3049338" y="256504"/>
                  </a:lnTo>
                  <a:lnTo>
                    <a:pt x="0" y="256504"/>
                  </a:lnTo>
                  <a:close/>
                </a:path>
              </a:pathLst>
            </a:custGeom>
            <a:solidFill>
              <a:schemeClr val="accent1"/>
            </a:solidFill>
          </p:spPr>
        </p:sp>
        <p:sp>
          <p:nvSpPr>
            <p:cNvPr id="22" name="TextBox 13"/>
            <p:cNvSpPr txBox="1"/>
            <p:nvPr/>
          </p:nvSpPr>
          <p:spPr>
            <a:xfrm>
              <a:off x="0" y="-38100"/>
              <a:ext cx="3049338" cy="2946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dirty="0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990600" y="1076964"/>
            <a:ext cx="8854188" cy="9037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599"/>
              </a:lnSpc>
            </a:pPr>
            <a:r>
              <a:rPr lang="en-US" sz="4800" b="1" dirty="0" smtClean="0"/>
              <a:t>Test case for upload pdf book </a:t>
            </a:r>
            <a:endParaRPr lang="en-US" sz="4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62" y="3543300"/>
            <a:ext cx="13427402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49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1"/>
          <p:cNvGrpSpPr/>
          <p:nvPr/>
        </p:nvGrpSpPr>
        <p:grpSpPr>
          <a:xfrm>
            <a:off x="457200" y="957544"/>
            <a:ext cx="10744200" cy="1142614"/>
            <a:chOff x="0" y="0"/>
            <a:chExt cx="3049338" cy="256504"/>
          </a:xfrm>
        </p:grpSpPr>
        <p:sp>
          <p:nvSpPr>
            <p:cNvPr id="21" name="Freeform 12"/>
            <p:cNvSpPr/>
            <p:nvPr/>
          </p:nvSpPr>
          <p:spPr>
            <a:xfrm>
              <a:off x="0" y="0"/>
              <a:ext cx="3049338" cy="256504"/>
            </a:xfrm>
            <a:custGeom>
              <a:avLst/>
              <a:gdLst/>
              <a:ahLst/>
              <a:cxnLst/>
              <a:rect l="l" t="t" r="r" b="b"/>
              <a:pathLst>
                <a:path w="3049338" h="256504">
                  <a:moveTo>
                    <a:pt x="0" y="0"/>
                  </a:moveTo>
                  <a:lnTo>
                    <a:pt x="3049338" y="0"/>
                  </a:lnTo>
                  <a:lnTo>
                    <a:pt x="3049338" y="256504"/>
                  </a:lnTo>
                  <a:lnTo>
                    <a:pt x="0" y="256504"/>
                  </a:lnTo>
                  <a:close/>
                </a:path>
              </a:pathLst>
            </a:custGeom>
            <a:solidFill>
              <a:schemeClr val="accent1"/>
            </a:solidFill>
          </p:spPr>
        </p:sp>
        <p:sp>
          <p:nvSpPr>
            <p:cNvPr id="22" name="TextBox 13"/>
            <p:cNvSpPr txBox="1"/>
            <p:nvPr/>
          </p:nvSpPr>
          <p:spPr>
            <a:xfrm>
              <a:off x="0" y="-38100"/>
              <a:ext cx="3049338" cy="2946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dirty="0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990600" y="1076964"/>
            <a:ext cx="8854188" cy="9037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599"/>
              </a:lnSpc>
            </a:pPr>
            <a:r>
              <a:rPr lang="en-US" sz="4800" b="1" dirty="0" smtClean="0"/>
              <a:t>Project demo</a:t>
            </a:r>
            <a:endParaRPr lang="en-US" sz="4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698" y="2705100"/>
            <a:ext cx="13741685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557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1"/>
          <p:cNvGrpSpPr/>
          <p:nvPr/>
        </p:nvGrpSpPr>
        <p:grpSpPr>
          <a:xfrm>
            <a:off x="457200" y="957544"/>
            <a:ext cx="10744200" cy="1142614"/>
            <a:chOff x="0" y="0"/>
            <a:chExt cx="3049338" cy="256504"/>
          </a:xfrm>
        </p:grpSpPr>
        <p:sp>
          <p:nvSpPr>
            <p:cNvPr id="21" name="Freeform 12"/>
            <p:cNvSpPr/>
            <p:nvPr/>
          </p:nvSpPr>
          <p:spPr>
            <a:xfrm>
              <a:off x="0" y="0"/>
              <a:ext cx="3049338" cy="256504"/>
            </a:xfrm>
            <a:custGeom>
              <a:avLst/>
              <a:gdLst/>
              <a:ahLst/>
              <a:cxnLst/>
              <a:rect l="l" t="t" r="r" b="b"/>
              <a:pathLst>
                <a:path w="3049338" h="256504">
                  <a:moveTo>
                    <a:pt x="0" y="0"/>
                  </a:moveTo>
                  <a:lnTo>
                    <a:pt x="3049338" y="0"/>
                  </a:lnTo>
                  <a:lnTo>
                    <a:pt x="3049338" y="256504"/>
                  </a:lnTo>
                  <a:lnTo>
                    <a:pt x="0" y="256504"/>
                  </a:lnTo>
                  <a:close/>
                </a:path>
              </a:pathLst>
            </a:custGeom>
            <a:solidFill>
              <a:schemeClr val="accent1"/>
            </a:solidFill>
          </p:spPr>
        </p:sp>
        <p:sp>
          <p:nvSpPr>
            <p:cNvPr id="22" name="TextBox 13"/>
            <p:cNvSpPr txBox="1"/>
            <p:nvPr/>
          </p:nvSpPr>
          <p:spPr>
            <a:xfrm>
              <a:off x="0" y="-38100"/>
              <a:ext cx="3049338" cy="2946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dirty="0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990600" y="1076964"/>
            <a:ext cx="8854188" cy="9037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599"/>
              </a:lnSpc>
            </a:pPr>
            <a:r>
              <a:rPr lang="en-US" sz="4800" b="1" dirty="0" smtClean="0"/>
              <a:t>Project demo</a:t>
            </a:r>
            <a:endParaRPr lang="en-US" sz="48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391" y="2933700"/>
            <a:ext cx="12704876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65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1"/>
          <p:cNvGrpSpPr/>
          <p:nvPr/>
        </p:nvGrpSpPr>
        <p:grpSpPr>
          <a:xfrm>
            <a:off x="457200" y="957544"/>
            <a:ext cx="10744200" cy="1142614"/>
            <a:chOff x="0" y="0"/>
            <a:chExt cx="3049338" cy="256504"/>
          </a:xfrm>
        </p:grpSpPr>
        <p:sp>
          <p:nvSpPr>
            <p:cNvPr id="21" name="Freeform 12"/>
            <p:cNvSpPr/>
            <p:nvPr/>
          </p:nvSpPr>
          <p:spPr>
            <a:xfrm>
              <a:off x="0" y="0"/>
              <a:ext cx="3049338" cy="256504"/>
            </a:xfrm>
            <a:custGeom>
              <a:avLst/>
              <a:gdLst/>
              <a:ahLst/>
              <a:cxnLst/>
              <a:rect l="l" t="t" r="r" b="b"/>
              <a:pathLst>
                <a:path w="3049338" h="256504">
                  <a:moveTo>
                    <a:pt x="0" y="0"/>
                  </a:moveTo>
                  <a:lnTo>
                    <a:pt x="3049338" y="0"/>
                  </a:lnTo>
                  <a:lnTo>
                    <a:pt x="3049338" y="256504"/>
                  </a:lnTo>
                  <a:lnTo>
                    <a:pt x="0" y="256504"/>
                  </a:lnTo>
                  <a:close/>
                </a:path>
              </a:pathLst>
            </a:custGeom>
            <a:solidFill>
              <a:schemeClr val="accent1"/>
            </a:solidFill>
          </p:spPr>
        </p:sp>
        <p:sp>
          <p:nvSpPr>
            <p:cNvPr id="22" name="TextBox 13"/>
            <p:cNvSpPr txBox="1"/>
            <p:nvPr/>
          </p:nvSpPr>
          <p:spPr>
            <a:xfrm>
              <a:off x="0" y="-38100"/>
              <a:ext cx="3049338" cy="2946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dirty="0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990600" y="1076964"/>
            <a:ext cx="8854188" cy="9037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599"/>
              </a:lnSpc>
            </a:pPr>
            <a:r>
              <a:rPr lang="en-US" sz="4800" b="1" dirty="0" smtClean="0"/>
              <a:t>Project demo</a:t>
            </a:r>
            <a:endParaRPr lang="en-US" sz="4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934" y="2269877"/>
            <a:ext cx="13873162" cy="611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98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1"/>
          <p:cNvGrpSpPr/>
          <p:nvPr/>
        </p:nvGrpSpPr>
        <p:grpSpPr>
          <a:xfrm>
            <a:off x="762000" y="2276840"/>
            <a:ext cx="10744200" cy="1142614"/>
            <a:chOff x="0" y="0"/>
            <a:chExt cx="3049338" cy="256504"/>
          </a:xfrm>
        </p:grpSpPr>
        <p:sp>
          <p:nvSpPr>
            <p:cNvPr id="6" name="Freeform 12"/>
            <p:cNvSpPr/>
            <p:nvPr/>
          </p:nvSpPr>
          <p:spPr>
            <a:xfrm>
              <a:off x="0" y="0"/>
              <a:ext cx="3049338" cy="256504"/>
            </a:xfrm>
            <a:custGeom>
              <a:avLst/>
              <a:gdLst/>
              <a:ahLst/>
              <a:cxnLst/>
              <a:rect l="l" t="t" r="r" b="b"/>
              <a:pathLst>
                <a:path w="3049338" h="256504">
                  <a:moveTo>
                    <a:pt x="0" y="0"/>
                  </a:moveTo>
                  <a:lnTo>
                    <a:pt x="3049338" y="0"/>
                  </a:lnTo>
                  <a:lnTo>
                    <a:pt x="3049338" y="256504"/>
                  </a:lnTo>
                  <a:lnTo>
                    <a:pt x="0" y="256504"/>
                  </a:lnTo>
                  <a:close/>
                </a:path>
              </a:pathLst>
            </a:custGeom>
            <a:solidFill>
              <a:schemeClr val="accent1"/>
            </a:solidFill>
          </p:spPr>
        </p:sp>
        <p:sp>
          <p:nvSpPr>
            <p:cNvPr id="7" name="TextBox 13"/>
            <p:cNvSpPr txBox="1"/>
            <p:nvPr/>
          </p:nvSpPr>
          <p:spPr>
            <a:xfrm>
              <a:off x="0" y="-38100"/>
              <a:ext cx="3049338" cy="2946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dirty="0"/>
            </a:p>
          </p:txBody>
        </p:sp>
      </p:grpSp>
      <p:sp>
        <p:nvSpPr>
          <p:cNvPr id="2" name="TextBox 2"/>
          <p:cNvSpPr txBox="1"/>
          <p:nvPr/>
        </p:nvSpPr>
        <p:spPr>
          <a:xfrm>
            <a:off x="381000" y="2329740"/>
            <a:ext cx="5583322" cy="10130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7882"/>
              </a:lnSpc>
            </a:pPr>
            <a:r>
              <a:rPr lang="en-US" sz="5400" dirty="0">
                <a:latin typeface="Poppins Ultra-Bold"/>
              </a:rPr>
              <a:t>Presented by</a:t>
            </a:r>
            <a:r>
              <a:rPr lang="en-US" sz="5400" dirty="0" smtClean="0">
                <a:latin typeface="Poppins Ultra-Bold"/>
              </a:rPr>
              <a:t>:</a:t>
            </a:r>
            <a:endParaRPr lang="en-US" sz="5400" dirty="0">
              <a:latin typeface="Poppins Ultra-Bold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114800" y="4229100"/>
            <a:ext cx="755527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Name:   Kashif Mehmood Jilani</a:t>
            </a:r>
          </a:p>
          <a:p>
            <a:r>
              <a:rPr lang="en-US" sz="4000" b="1" dirty="0" smtClean="0"/>
              <a:t>Registration No:    20F-BSIT-05</a:t>
            </a:r>
            <a:endParaRPr lang="en-US" sz="4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038600" y="6362185"/>
            <a:ext cx="84775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Name: </a:t>
            </a:r>
            <a:r>
              <a:rPr lang="en-US" sz="4000" b="1" dirty="0" smtClean="0"/>
              <a:t>Muhammad </a:t>
            </a:r>
            <a:r>
              <a:rPr lang="en-US" sz="4000" b="1" dirty="0"/>
              <a:t>Asamullah Ulfat</a:t>
            </a:r>
          </a:p>
          <a:p>
            <a:r>
              <a:rPr lang="en-US" sz="4000" b="1" dirty="0"/>
              <a:t>Registration No:    </a:t>
            </a:r>
            <a:r>
              <a:rPr lang="en-US" sz="4000" b="1" dirty="0" smtClean="0"/>
              <a:t> </a:t>
            </a:r>
            <a:r>
              <a:rPr lang="en-US" sz="4000" b="1" dirty="0"/>
              <a:t>20F-BSIT-17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457200" y="957544"/>
            <a:ext cx="10744200" cy="1142614"/>
            <a:chOff x="0" y="0"/>
            <a:chExt cx="3049338" cy="25650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049338" cy="256504"/>
            </a:xfrm>
            <a:custGeom>
              <a:avLst/>
              <a:gdLst/>
              <a:ahLst/>
              <a:cxnLst/>
              <a:rect l="l" t="t" r="r" b="b"/>
              <a:pathLst>
                <a:path w="3049338" h="256504">
                  <a:moveTo>
                    <a:pt x="0" y="0"/>
                  </a:moveTo>
                  <a:lnTo>
                    <a:pt x="3049338" y="0"/>
                  </a:lnTo>
                  <a:lnTo>
                    <a:pt x="3049338" y="256504"/>
                  </a:lnTo>
                  <a:lnTo>
                    <a:pt x="0" y="256504"/>
                  </a:lnTo>
                  <a:close/>
                </a:path>
              </a:pathLst>
            </a:custGeom>
            <a:solidFill>
              <a:schemeClr val="accent1"/>
            </a:solidFill>
          </p:spPr>
        </p:sp>
        <p:sp>
          <p:nvSpPr>
            <p:cNvPr id="20" name="TextBox 13"/>
            <p:cNvSpPr txBox="1"/>
            <p:nvPr/>
          </p:nvSpPr>
          <p:spPr>
            <a:xfrm>
              <a:off x="0" y="-38100"/>
              <a:ext cx="3049338" cy="2946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dirty="0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143000" y="957544"/>
            <a:ext cx="8854188" cy="1015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800" b="1" dirty="0"/>
              <a:t>Conclusion</a:t>
            </a:r>
            <a:r>
              <a:rPr lang="en-US" sz="6600" b="1" dirty="0"/>
              <a:t>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0600" y="3238500"/>
            <a:ext cx="1274896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Successfully </a:t>
            </a:r>
            <a:r>
              <a:rPr lang="en-US" sz="2800" dirty="0"/>
              <a:t>developed a web-based system with a user-friendly interface</a:t>
            </a:r>
            <a:r>
              <a:rPr lang="en-US" sz="2800" dirty="0" smtClean="0"/>
              <a:t>.</a:t>
            </a:r>
          </a:p>
          <a:p>
            <a:pPr lvl="1"/>
            <a:endParaRPr lang="en-US" sz="28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/>
              <a:t>Implemented features such as real-time form validation, user role management, and secure login</a:t>
            </a:r>
            <a:r>
              <a:rPr lang="en-US" sz="2800" dirty="0" smtClean="0"/>
              <a:t>.</a:t>
            </a:r>
          </a:p>
          <a:p>
            <a:pPr lvl="1"/>
            <a:endParaRPr lang="en-US" sz="28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/>
              <a:t>Optimized system performance, ensuring smooth and efficient management of library resources</a:t>
            </a:r>
            <a:r>
              <a:rPr lang="en-US" sz="2800" dirty="0" smtClean="0"/>
              <a:t>.</a:t>
            </a:r>
          </a:p>
          <a:p>
            <a:pPr lvl="1"/>
            <a:endParaRPr lang="en-US" sz="2800" dirty="0"/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/>
              <a:t>Achieved a high level of usability, making it easier for users to access and interact with library services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23261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333500"/>
            <a:ext cx="13467126" cy="776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27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1"/>
          <p:cNvGrpSpPr/>
          <p:nvPr/>
        </p:nvGrpSpPr>
        <p:grpSpPr>
          <a:xfrm>
            <a:off x="457200" y="957544"/>
            <a:ext cx="10744200" cy="1142614"/>
            <a:chOff x="0" y="0"/>
            <a:chExt cx="3049338" cy="256504"/>
          </a:xfrm>
        </p:grpSpPr>
        <p:sp>
          <p:nvSpPr>
            <p:cNvPr id="7" name="Freeform 12"/>
            <p:cNvSpPr/>
            <p:nvPr/>
          </p:nvSpPr>
          <p:spPr>
            <a:xfrm>
              <a:off x="0" y="0"/>
              <a:ext cx="3049338" cy="256504"/>
            </a:xfrm>
            <a:custGeom>
              <a:avLst/>
              <a:gdLst/>
              <a:ahLst/>
              <a:cxnLst/>
              <a:rect l="l" t="t" r="r" b="b"/>
              <a:pathLst>
                <a:path w="3049338" h="256504">
                  <a:moveTo>
                    <a:pt x="0" y="0"/>
                  </a:moveTo>
                  <a:lnTo>
                    <a:pt x="3049338" y="0"/>
                  </a:lnTo>
                  <a:lnTo>
                    <a:pt x="3049338" y="256504"/>
                  </a:lnTo>
                  <a:lnTo>
                    <a:pt x="0" y="256504"/>
                  </a:lnTo>
                  <a:close/>
                </a:path>
              </a:pathLst>
            </a:custGeom>
            <a:solidFill>
              <a:schemeClr val="accent1"/>
            </a:solidFill>
          </p:spPr>
        </p:sp>
        <p:sp>
          <p:nvSpPr>
            <p:cNvPr id="8" name="TextBox 13"/>
            <p:cNvSpPr txBox="1"/>
            <p:nvPr/>
          </p:nvSpPr>
          <p:spPr>
            <a:xfrm>
              <a:off x="0" y="-38100"/>
              <a:ext cx="3049338" cy="2946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dirty="0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252040" y="6721703"/>
            <a:ext cx="962333" cy="1031071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endParaRPr dirty="0"/>
          </a:p>
        </p:txBody>
      </p:sp>
      <p:sp>
        <p:nvSpPr>
          <p:cNvPr id="25" name="Freeform 25"/>
          <p:cNvSpPr/>
          <p:nvPr/>
        </p:nvSpPr>
        <p:spPr>
          <a:xfrm>
            <a:off x="4849879" y="6670639"/>
            <a:ext cx="786262" cy="1001028"/>
          </a:xfrm>
          <a:custGeom>
            <a:avLst/>
            <a:gdLst/>
            <a:ahLst/>
            <a:cxnLst/>
            <a:rect l="l" t="t" r="r" b="b"/>
            <a:pathLst>
              <a:path w="786262" h="1001028">
                <a:moveTo>
                  <a:pt x="0" y="0"/>
                </a:moveTo>
                <a:lnTo>
                  <a:pt x="786262" y="0"/>
                </a:lnTo>
                <a:lnTo>
                  <a:pt x="786262" y="1001027"/>
                </a:lnTo>
                <a:lnTo>
                  <a:pt x="0" y="10010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8" name="TextBox 28"/>
          <p:cNvSpPr txBox="1"/>
          <p:nvPr/>
        </p:nvSpPr>
        <p:spPr>
          <a:xfrm>
            <a:off x="1981200" y="2857500"/>
            <a:ext cx="13457172" cy="60939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400" dirty="0" smtClean="0"/>
              <a:t>Problem </a:t>
            </a:r>
            <a:r>
              <a:rPr lang="en-US" sz="4400" dirty="0"/>
              <a:t>Statement 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400" dirty="0" smtClean="0"/>
              <a:t>Objective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400" dirty="0" smtClean="0"/>
              <a:t>Project Overview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400" dirty="0"/>
              <a:t>Architecture of </a:t>
            </a:r>
            <a:r>
              <a:rPr lang="en-US" sz="4400" dirty="0" smtClean="0"/>
              <a:t>project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400" dirty="0" smtClean="0"/>
              <a:t>Project Plan and Design (system architecture)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400" dirty="0" smtClean="0"/>
              <a:t>Development methodology (</a:t>
            </a:r>
            <a:r>
              <a:rPr lang="en-US" sz="4400" dirty="0"/>
              <a:t>Technologies </a:t>
            </a:r>
            <a:r>
              <a:rPr lang="en-US" sz="4400" dirty="0" smtClean="0"/>
              <a:t>use) </a:t>
            </a:r>
            <a:endParaRPr lang="en-US" sz="4400" dirty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400" dirty="0"/>
              <a:t>Implementation </a:t>
            </a:r>
            <a:r>
              <a:rPr lang="en-US" sz="4400" dirty="0" smtClean="0"/>
              <a:t>and</a:t>
            </a:r>
            <a:r>
              <a:rPr lang="en-US" sz="4400" dirty="0" smtClean="0"/>
              <a:t> </a:t>
            </a:r>
            <a:r>
              <a:rPr lang="en-US" sz="4400" dirty="0"/>
              <a:t>Testing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400" dirty="0"/>
              <a:t>Project </a:t>
            </a:r>
            <a:r>
              <a:rPr lang="en-US" sz="4400" dirty="0" smtClean="0"/>
              <a:t>Demo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400" dirty="0"/>
              <a:t>Conclusion</a:t>
            </a:r>
            <a:endParaRPr lang="en-US" sz="4400" dirty="0"/>
          </a:p>
        </p:txBody>
      </p:sp>
      <p:sp>
        <p:nvSpPr>
          <p:cNvPr id="9" name="TextBox 8"/>
          <p:cNvSpPr txBox="1"/>
          <p:nvPr/>
        </p:nvSpPr>
        <p:spPr>
          <a:xfrm>
            <a:off x="733206" y="1093834"/>
            <a:ext cx="25490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Agenda</a:t>
            </a:r>
            <a:endParaRPr 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42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1"/>
          <p:cNvGrpSpPr/>
          <p:nvPr/>
        </p:nvGrpSpPr>
        <p:grpSpPr>
          <a:xfrm>
            <a:off x="457200" y="842237"/>
            <a:ext cx="10744200" cy="1142614"/>
            <a:chOff x="0" y="0"/>
            <a:chExt cx="3049338" cy="256504"/>
          </a:xfrm>
        </p:grpSpPr>
        <p:sp>
          <p:nvSpPr>
            <p:cNvPr id="7" name="Freeform 12"/>
            <p:cNvSpPr/>
            <p:nvPr/>
          </p:nvSpPr>
          <p:spPr>
            <a:xfrm>
              <a:off x="0" y="0"/>
              <a:ext cx="3049338" cy="256504"/>
            </a:xfrm>
            <a:custGeom>
              <a:avLst/>
              <a:gdLst/>
              <a:ahLst/>
              <a:cxnLst/>
              <a:rect l="l" t="t" r="r" b="b"/>
              <a:pathLst>
                <a:path w="3049338" h="256504">
                  <a:moveTo>
                    <a:pt x="0" y="0"/>
                  </a:moveTo>
                  <a:lnTo>
                    <a:pt x="3049338" y="0"/>
                  </a:lnTo>
                  <a:lnTo>
                    <a:pt x="3049338" y="256504"/>
                  </a:lnTo>
                  <a:lnTo>
                    <a:pt x="0" y="256504"/>
                  </a:lnTo>
                  <a:close/>
                </a:path>
              </a:pathLst>
            </a:custGeom>
            <a:solidFill>
              <a:schemeClr val="accent1"/>
            </a:solidFill>
          </p:spPr>
        </p:sp>
        <p:sp>
          <p:nvSpPr>
            <p:cNvPr id="8" name="TextBox 13"/>
            <p:cNvSpPr txBox="1"/>
            <p:nvPr/>
          </p:nvSpPr>
          <p:spPr>
            <a:xfrm>
              <a:off x="0" y="-38100"/>
              <a:ext cx="3049338" cy="2946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dirty="0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252040" y="6721703"/>
            <a:ext cx="962333" cy="1031071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endParaRPr dirty="0"/>
          </a:p>
        </p:txBody>
      </p:sp>
      <p:sp>
        <p:nvSpPr>
          <p:cNvPr id="25" name="Freeform 25"/>
          <p:cNvSpPr/>
          <p:nvPr/>
        </p:nvSpPr>
        <p:spPr>
          <a:xfrm>
            <a:off x="4849879" y="6670639"/>
            <a:ext cx="786262" cy="1001028"/>
          </a:xfrm>
          <a:custGeom>
            <a:avLst/>
            <a:gdLst/>
            <a:ahLst/>
            <a:cxnLst/>
            <a:rect l="l" t="t" r="r" b="b"/>
            <a:pathLst>
              <a:path w="786262" h="1001028">
                <a:moveTo>
                  <a:pt x="0" y="0"/>
                </a:moveTo>
                <a:lnTo>
                  <a:pt x="786262" y="0"/>
                </a:lnTo>
                <a:lnTo>
                  <a:pt x="786262" y="1001027"/>
                </a:lnTo>
                <a:lnTo>
                  <a:pt x="0" y="10010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8" name="TextBox 28"/>
          <p:cNvSpPr txBox="1"/>
          <p:nvPr/>
        </p:nvSpPr>
        <p:spPr>
          <a:xfrm>
            <a:off x="990600" y="2476500"/>
            <a:ext cx="13457172" cy="70403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110"/>
              </a:lnSpc>
            </a:pPr>
            <a:r>
              <a:rPr lang="en-US" sz="4400" dirty="0" smtClean="0"/>
              <a:t>There are some problems faced by the AIK librarian while using KOHA like:- </a:t>
            </a:r>
          </a:p>
          <a:p>
            <a:pPr marL="742950" indent="-742950">
              <a:lnSpc>
                <a:spcPts val="6110"/>
              </a:lnSpc>
              <a:buFont typeface="Wingdings" panose="05000000000000000000" pitchFamily="2" charset="2"/>
              <a:buChar char="Ø"/>
            </a:pPr>
            <a:r>
              <a:rPr lang="en-US" sz="4400" dirty="0" smtClean="0"/>
              <a:t>Lack of </a:t>
            </a:r>
            <a:r>
              <a:rPr lang="en-US" sz="4400" dirty="0" smtClean="0"/>
              <a:t>customization </a:t>
            </a:r>
          </a:p>
          <a:p>
            <a:pPr marL="742950" indent="-742950">
              <a:lnSpc>
                <a:spcPts val="6110"/>
              </a:lnSpc>
              <a:buFont typeface="Wingdings" panose="05000000000000000000" pitchFamily="2" charset="2"/>
              <a:buChar char="Ø"/>
            </a:pPr>
            <a:r>
              <a:rPr lang="en-US" sz="4400" dirty="0" smtClean="0"/>
              <a:t>Limited </a:t>
            </a:r>
            <a:r>
              <a:rPr lang="en-US" sz="4400" dirty="0" smtClean="0"/>
              <a:t>archives management</a:t>
            </a:r>
          </a:p>
          <a:p>
            <a:pPr marL="742950" indent="-742950">
              <a:lnSpc>
                <a:spcPts val="6110"/>
              </a:lnSpc>
              <a:buFont typeface="Wingdings" panose="05000000000000000000" pitchFamily="2" charset="2"/>
              <a:buChar char="Ø"/>
            </a:pPr>
            <a:r>
              <a:rPr lang="en-US" sz="4400" dirty="0" smtClean="0"/>
              <a:t>Limited user records management </a:t>
            </a:r>
          </a:p>
          <a:p>
            <a:pPr marL="742950" indent="-742950">
              <a:lnSpc>
                <a:spcPts val="6110"/>
              </a:lnSpc>
              <a:buFont typeface="Wingdings" panose="05000000000000000000" pitchFamily="2" charset="2"/>
              <a:buChar char="Ø"/>
            </a:pPr>
            <a:r>
              <a:rPr lang="en-US" sz="4400" dirty="0"/>
              <a:t>Technical </a:t>
            </a:r>
            <a:r>
              <a:rPr lang="en-US" sz="4400" dirty="0" smtClean="0"/>
              <a:t>complexity issues (</a:t>
            </a:r>
            <a:r>
              <a:rPr lang="en-US" sz="2000" dirty="0"/>
              <a:t>Installing, configuring, and maintaining</a:t>
            </a:r>
            <a:r>
              <a:rPr lang="en-US" sz="4400" dirty="0" smtClean="0"/>
              <a:t>)</a:t>
            </a:r>
          </a:p>
          <a:p>
            <a:pPr marL="742950" indent="-742950">
              <a:lnSpc>
                <a:spcPts val="6110"/>
              </a:lnSpc>
              <a:buFont typeface="Wingdings" panose="05000000000000000000" pitchFamily="2" charset="2"/>
              <a:buChar char="Ø"/>
            </a:pPr>
            <a:r>
              <a:rPr lang="en-US" sz="4400" dirty="0" smtClean="0"/>
              <a:t>No audit and report</a:t>
            </a:r>
          </a:p>
          <a:p>
            <a:pPr marL="742950" indent="-742950">
              <a:lnSpc>
                <a:spcPts val="6110"/>
              </a:lnSpc>
              <a:buFont typeface="Wingdings" panose="05000000000000000000" pitchFamily="2" charset="2"/>
              <a:buChar char="Ø"/>
            </a:pPr>
            <a:r>
              <a:rPr lang="en-US" sz="4400" dirty="0" smtClean="0"/>
              <a:t>Dual </a:t>
            </a:r>
            <a:r>
              <a:rPr lang="en-US" sz="4400" dirty="0" smtClean="0"/>
              <a:t>record-keeping</a:t>
            </a:r>
          </a:p>
          <a:p>
            <a:pPr marL="742950" indent="-742950">
              <a:lnSpc>
                <a:spcPts val="6110"/>
              </a:lnSpc>
              <a:buFont typeface="Wingdings" panose="05000000000000000000" pitchFamily="2" charset="2"/>
              <a:buChar char="Ø"/>
            </a:pPr>
            <a:r>
              <a:rPr lang="en-US" sz="4400" dirty="0" smtClean="0"/>
              <a:t>Staff training requirements</a:t>
            </a:r>
            <a:endParaRPr lang="en-US" sz="4400" dirty="0"/>
          </a:p>
        </p:txBody>
      </p:sp>
      <p:sp>
        <p:nvSpPr>
          <p:cNvPr id="26" name="TextBox 25"/>
          <p:cNvSpPr txBox="1"/>
          <p:nvPr/>
        </p:nvSpPr>
        <p:spPr>
          <a:xfrm>
            <a:off x="733206" y="951879"/>
            <a:ext cx="59958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Problem Statement</a:t>
            </a:r>
            <a:r>
              <a:rPr lang="en-US" sz="5400" b="1" dirty="0" smtClean="0"/>
              <a:t>:</a:t>
            </a:r>
            <a:endParaRPr lang="en-US" sz="5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1"/>
          <p:cNvGrpSpPr/>
          <p:nvPr/>
        </p:nvGrpSpPr>
        <p:grpSpPr>
          <a:xfrm>
            <a:off x="457200" y="957544"/>
            <a:ext cx="10744200" cy="1142614"/>
            <a:chOff x="0" y="0"/>
            <a:chExt cx="3049338" cy="256504"/>
          </a:xfrm>
        </p:grpSpPr>
        <p:sp>
          <p:nvSpPr>
            <p:cNvPr id="6" name="Freeform 12"/>
            <p:cNvSpPr/>
            <p:nvPr/>
          </p:nvSpPr>
          <p:spPr>
            <a:xfrm>
              <a:off x="0" y="0"/>
              <a:ext cx="3049338" cy="256504"/>
            </a:xfrm>
            <a:custGeom>
              <a:avLst/>
              <a:gdLst/>
              <a:ahLst/>
              <a:cxnLst/>
              <a:rect l="l" t="t" r="r" b="b"/>
              <a:pathLst>
                <a:path w="3049338" h="256504">
                  <a:moveTo>
                    <a:pt x="0" y="0"/>
                  </a:moveTo>
                  <a:lnTo>
                    <a:pt x="3049338" y="0"/>
                  </a:lnTo>
                  <a:lnTo>
                    <a:pt x="3049338" y="256504"/>
                  </a:lnTo>
                  <a:lnTo>
                    <a:pt x="0" y="256504"/>
                  </a:lnTo>
                  <a:close/>
                </a:path>
              </a:pathLst>
            </a:custGeom>
            <a:solidFill>
              <a:schemeClr val="accent1"/>
            </a:solidFill>
          </p:spPr>
        </p:sp>
        <p:sp>
          <p:nvSpPr>
            <p:cNvPr id="7" name="TextBox 13"/>
            <p:cNvSpPr txBox="1"/>
            <p:nvPr/>
          </p:nvSpPr>
          <p:spPr>
            <a:xfrm>
              <a:off x="0" y="-38100"/>
              <a:ext cx="3049338" cy="2946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dirty="0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762000" y="981396"/>
            <a:ext cx="5501387" cy="9251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599"/>
              </a:lnSpc>
            </a:pPr>
            <a:r>
              <a:rPr lang="en-US" sz="5400" b="1" dirty="0"/>
              <a:t>Objective</a:t>
            </a:r>
            <a:endParaRPr lang="en-US" sz="6332" dirty="0">
              <a:latin typeface="Poppins Ultra-Bold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9600" y="2781300"/>
            <a:ext cx="14063912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 smtClean="0"/>
              <a:t>Develop library management system(LMS)</a:t>
            </a:r>
          </a:p>
          <a:p>
            <a:pPr marL="1143000" lvl="1" indent="-685800">
              <a:buFont typeface="Wingdings" panose="05000000000000000000" pitchFamily="2" charset="2"/>
              <a:buChar char="Ø"/>
            </a:pPr>
            <a:r>
              <a:rPr lang="en-US" sz="4400" dirty="0" smtClean="0"/>
              <a:t>User-friendly system </a:t>
            </a:r>
          </a:p>
          <a:p>
            <a:pPr marL="1143000" lvl="1" indent="-685800">
              <a:buFont typeface="Wingdings" panose="05000000000000000000" pitchFamily="2" charset="2"/>
              <a:buChar char="Ø"/>
            </a:pPr>
            <a:r>
              <a:rPr lang="en-US" sz="4400" dirty="0" smtClean="0"/>
              <a:t>Enhances the efficiency of library operations</a:t>
            </a:r>
          </a:p>
          <a:p>
            <a:pPr marL="1143000" lvl="1" indent="-685800">
              <a:buFont typeface="Wingdings" panose="05000000000000000000" pitchFamily="2" charset="2"/>
              <a:buChar char="Ø"/>
            </a:pPr>
            <a:r>
              <a:rPr lang="en-US" sz="4400" dirty="0" smtClean="0"/>
              <a:t>Dashboard (admin, librarian, users)</a:t>
            </a:r>
          </a:p>
          <a:p>
            <a:pPr marL="1143000" lvl="1" indent="-685800">
              <a:buFont typeface="Wingdings" panose="05000000000000000000" pitchFamily="2" charset="2"/>
              <a:buChar char="Ø"/>
            </a:pPr>
            <a:r>
              <a:rPr lang="en-US" sz="4400" dirty="0" smtClean="0"/>
              <a:t>Facilitates easy book access for users </a:t>
            </a:r>
          </a:p>
          <a:p>
            <a:pPr marL="1143000" lvl="1" indent="-685800">
              <a:buFont typeface="Wingdings" panose="05000000000000000000" pitchFamily="2" charset="2"/>
              <a:buChar char="Ø"/>
            </a:pPr>
            <a:r>
              <a:rPr lang="en-US" sz="4400" dirty="0" smtClean="0"/>
              <a:t>Reducing the manual workload</a:t>
            </a:r>
          </a:p>
          <a:p>
            <a:pPr marL="1143000" lvl="1" indent="-685800">
              <a:buFont typeface="Wingdings" panose="05000000000000000000" pitchFamily="2" charset="2"/>
              <a:buChar char="Ø"/>
            </a:pPr>
            <a:r>
              <a:rPr lang="en-US" sz="4400" dirty="0" smtClean="0"/>
              <a:t>Inventory tracking </a:t>
            </a:r>
          </a:p>
          <a:p>
            <a:pPr marL="1143000" lvl="1" indent="-685800">
              <a:buFont typeface="Wingdings" panose="05000000000000000000" pitchFamily="2" charset="2"/>
              <a:buChar char="Ø"/>
            </a:pPr>
            <a:r>
              <a:rPr lang="en-US" sz="4400" dirty="0" smtClean="0"/>
              <a:t>Audit management</a:t>
            </a:r>
          </a:p>
          <a:p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1"/>
          <p:cNvGrpSpPr/>
          <p:nvPr/>
        </p:nvGrpSpPr>
        <p:grpSpPr>
          <a:xfrm>
            <a:off x="304800" y="538572"/>
            <a:ext cx="10744200" cy="1142614"/>
            <a:chOff x="0" y="0"/>
            <a:chExt cx="3049338" cy="256504"/>
          </a:xfrm>
        </p:grpSpPr>
        <p:sp>
          <p:nvSpPr>
            <p:cNvPr id="7" name="Freeform 12"/>
            <p:cNvSpPr/>
            <p:nvPr/>
          </p:nvSpPr>
          <p:spPr>
            <a:xfrm>
              <a:off x="0" y="0"/>
              <a:ext cx="3049338" cy="256504"/>
            </a:xfrm>
            <a:custGeom>
              <a:avLst/>
              <a:gdLst/>
              <a:ahLst/>
              <a:cxnLst/>
              <a:rect l="l" t="t" r="r" b="b"/>
              <a:pathLst>
                <a:path w="3049338" h="256504">
                  <a:moveTo>
                    <a:pt x="0" y="0"/>
                  </a:moveTo>
                  <a:lnTo>
                    <a:pt x="3049338" y="0"/>
                  </a:lnTo>
                  <a:lnTo>
                    <a:pt x="3049338" y="256504"/>
                  </a:lnTo>
                  <a:lnTo>
                    <a:pt x="0" y="256504"/>
                  </a:lnTo>
                  <a:close/>
                </a:path>
              </a:pathLst>
            </a:custGeom>
            <a:solidFill>
              <a:schemeClr val="accent1"/>
            </a:solidFill>
          </p:spPr>
        </p:sp>
        <p:sp>
          <p:nvSpPr>
            <p:cNvPr id="8" name="TextBox 13"/>
            <p:cNvSpPr txBox="1"/>
            <p:nvPr/>
          </p:nvSpPr>
          <p:spPr>
            <a:xfrm>
              <a:off x="0" y="-38100"/>
              <a:ext cx="3049338" cy="2946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dirty="0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85800" y="657992"/>
            <a:ext cx="6705600" cy="9746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599"/>
              </a:lnSpc>
            </a:pPr>
            <a:r>
              <a:rPr lang="en-US" sz="5400" b="1" dirty="0" smtClean="0"/>
              <a:t>Project Overview</a:t>
            </a:r>
            <a:endParaRPr lang="en-US" sz="5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676400" y="2552700"/>
            <a:ext cx="1271764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Our library management system is designed to 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400" dirty="0" smtClean="0"/>
              <a:t>simplified library </a:t>
            </a:r>
            <a:r>
              <a:rPr lang="en-US" sz="4400" dirty="0" smtClean="0"/>
              <a:t>operations</a:t>
            </a:r>
            <a:endParaRPr lang="en-US" sz="4400" dirty="0" smtClean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400" dirty="0" smtClean="0"/>
              <a:t>Minimize manual tasks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400" dirty="0" smtClean="0"/>
              <a:t>Improve accessibility for </a:t>
            </a:r>
            <a:r>
              <a:rPr lang="en-US" sz="4400" dirty="0" smtClean="0"/>
              <a:t>users</a:t>
            </a:r>
            <a:endParaRPr lang="en-US" sz="4400" dirty="0" smtClean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400" dirty="0" smtClean="0"/>
              <a:t>Book management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400" dirty="0" smtClean="0"/>
              <a:t>User authentication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80368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1"/>
          <p:cNvGrpSpPr/>
          <p:nvPr/>
        </p:nvGrpSpPr>
        <p:grpSpPr>
          <a:xfrm>
            <a:off x="457200" y="957544"/>
            <a:ext cx="10744200" cy="1142614"/>
            <a:chOff x="0" y="0"/>
            <a:chExt cx="3049338" cy="256504"/>
          </a:xfrm>
        </p:grpSpPr>
        <p:sp>
          <p:nvSpPr>
            <p:cNvPr id="6" name="Freeform 12"/>
            <p:cNvSpPr/>
            <p:nvPr/>
          </p:nvSpPr>
          <p:spPr>
            <a:xfrm>
              <a:off x="0" y="0"/>
              <a:ext cx="3049338" cy="256504"/>
            </a:xfrm>
            <a:custGeom>
              <a:avLst/>
              <a:gdLst/>
              <a:ahLst/>
              <a:cxnLst/>
              <a:rect l="l" t="t" r="r" b="b"/>
              <a:pathLst>
                <a:path w="3049338" h="256504">
                  <a:moveTo>
                    <a:pt x="0" y="0"/>
                  </a:moveTo>
                  <a:lnTo>
                    <a:pt x="3049338" y="0"/>
                  </a:lnTo>
                  <a:lnTo>
                    <a:pt x="3049338" y="256504"/>
                  </a:lnTo>
                  <a:lnTo>
                    <a:pt x="0" y="256504"/>
                  </a:lnTo>
                  <a:close/>
                </a:path>
              </a:pathLst>
            </a:custGeom>
            <a:solidFill>
              <a:schemeClr val="accent1"/>
            </a:solidFill>
          </p:spPr>
        </p:sp>
        <p:sp>
          <p:nvSpPr>
            <p:cNvPr id="7" name="TextBox 13"/>
            <p:cNvSpPr txBox="1"/>
            <p:nvPr/>
          </p:nvSpPr>
          <p:spPr>
            <a:xfrm>
              <a:off x="0" y="-38100"/>
              <a:ext cx="3049338" cy="2946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dirty="0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762000" y="1092706"/>
            <a:ext cx="9677400" cy="9746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599"/>
              </a:lnSpc>
            </a:pPr>
            <a:r>
              <a:rPr lang="en-US" sz="5400" b="1" dirty="0" smtClean="0"/>
              <a:t>Architecture </a:t>
            </a:r>
            <a:r>
              <a:rPr lang="en-US" sz="5400" b="1" dirty="0"/>
              <a:t>of </a:t>
            </a:r>
            <a:r>
              <a:rPr lang="en-US" sz="5400" b="1" dirty="0" smtClean="0"/>
              <a:t>project </a:t>
            </a:r>
            <a:r>
              <a:rPr lang="en-US" sz="5400" b="1" dirty="0"/>
              <a:t>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" y="5403661"/>
            <a:ext cx="755373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600" b="1" dirty="0" smtClean="0"/>
              <a:t>Librarian Dashboard:</a:t>
            </a:r>
            <a:endParaRPr lang="en-US" sz="3600" b="1" dirty="0"/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Librarian login </a:t>
            </a:r>
            <a:endParaRPr lang="en-US" sz="2800" dirty="0"/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/>
              <a:t>Librarian and user account management 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/>
              <a:t>Digital media(pdf) books management 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/>
              <a:t>Book Management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/>
              <a:t>Audit records 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/>
              <a:t>Password </a:t>
            </a:r>
            <a:r>
              <a:rPr lang="en-US" sz="2800" dirty="0" smtClean="0"/>
              <a:t>update 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8458200" y="5311527"/>
            <a:ext cx="81534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endParaRPr lang="en-US" sz="2800" dirty="0" smtClean="0"/>
          </a:p>
          <a:p>
            <a:pPr lvl="0"/>
            <a:r>
              <a:rPr lang="en-US" sz="3600" b="1" dirty="0"/>
              <a:t>User </a:t>
            </a:r>
            <a:r>
              <a:rPr lang="en-US" sz="3600" b="1" dirty="0" smtClean="0"/>
              <a:t>Dashboard:</a:t>
            </a:r>
            <a:endParaRPr lang="en-US" sz="3600" b="1" dirty="0"/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/>
              <a:t>User login 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/>
              <a:t>Profile Management 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/>
              <a:t>Read Digital media(pdf) books 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/>
              <a:t>Audit records </a:t>
            </a:r>
          </a:p>
          <a:p>
            <a:pPr lvl="0"/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3927023" y="2247900"/>
            <a:ext cx="712197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3600" b="1" dirty="0"/>
              <a:t>Admin </a:t>
            </a:r>
            <a:r>
              <a:rPr lang="en-US" sz="3600" b="1" dirty="0" smtClean="0"/>
              <a:t>Dashboard: </a:t>
            </a:r>
            <a:endParaRPr lang="en-US" sz="3600" b="1" dirty="0"/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/>
              <a:t>Admin login 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/>
              <a:t>Librarian and user account management 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/>
              <a:t>Digital media(pdf) books management 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/>
              <a:t>Audit records 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/>
              <a:t>Password update </a:t>
            </a:r>
          </a:p>
          <a:p>
            <a:pPr lvl="0"/>
            <a:r>
              <a:rPr lang="en-US" sz="2800" dirty="0" smtClean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84397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352963"/>
            <a:ext cx="11963400" cy="8934037"/>
          </a:xfrm>
          <a:prstGeom prst="rect">
            <a:avLst/>
          </a:prstGeom>
        </p:spPr>
      </p:pic>
      <p:grpSp>
        <p:nvGrpSpPr>
          <p:cNvPr id="5" name="Group 11"/>
          <p:cNvGrpSpPr/>
          <p:nvPr/>
        </p:nvGrpSpPr>
        <p:grpSpPr>
          <a:xfrm>
            <a:off x="304800" y="249455"/>
            <a:ext cx="10744200" cy="1142614"/>
            <a:chOff x="0" y="0"/>
            <a:chExt cx="3049338" cy="256504"/>
          </a:xfrm>
        </p:grpSpPr>
        <p:sp>
          <p:nvSpPr>
            <p:cNvPr id="9" name="Freeform 12"/>
            <p:cNvSpPr/>
            <p:nvPr/>
          </p:nvSpPr>
          <p:spPr>
            <a:xfrm>
              <a:off x="0" y="0"/>
              <a:ext cx="3049338" cy="256504"/>
            </a:xfrm>
            <a:custGeom>
              <a:avLst/>
              <a:gdLst/>
              <a:ahLst/>
              <a:cxnLst/>
              <a:rect l="l" t="t" r="r" b="b"/>
              <a:pathLst>
                <a:path w="3049338" h="256504">
                  <a:moveTo>
                    <a:pt x="0" y="0"/>
                  </a:moveTo>
                  <a:lnTo>
                    <a:pt x="3049338" y="0"/>
                  </a:lnTo>
                  <a:lnTo>
                    <a:pt x="3049338" y="256504"/>
                  </a:lnTo>
                  <a:lnTo>
                    <a:pt x="0" y="256504"/>
                  </a:lnTo>
                  <a:close/>
                </a:path>
              </a:pathLst>
            </a:custGeom>
            <a:solidFill>
              <a:schemeClr val="accent1"/>
            </a:solidFill>
          </p:spPr>
        </p:sp>
        <p:sp>
          <p:nvSpPr>
            <p:cNvPr id="10" name="TextBox 13"/>
            <p:cNvSpPr txBox="1"/>
            <p:nvPr/>
          </p:nvSpPr>
          <p:spPr>
            <a:xfrm>
              <a:off x="0" y="-38100"/>
              <a:ext cx="3049338" cy="2946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dirty="0"/>
            </a:p>
          </p:txBody>
        </p:sp>
      </p:grpSp>
      <p:sp>
        <p:nvSpPr>
          <p:cNvPr id="8" name="TextBox 4"/>
          <p:cNvSpPr txBox="1"/>
          <p:nvPr/>
        </p:nvSpPr>
        <p:spPr>
          <a:xfrm>
            <a:off x="990600" y="266700"/>
            <a:ext cx="9829800" cy="110812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9749"/>
              </a:lnSpc>
              <a:spcBef>
                <a:spcPct val="0"/>
              </a:spcBef>
            </a:pPr>
            <a:r>
              <a:rPr lang="en-US" sz="5400" b="1" u="none" strike="noStrik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</a:t>
            </a:r>
            <a:r>
              <a:rPr lang="en-US" sz="5400" b="1" u="none" strike="noStrik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PLAN</a:t>
            </a:r>
          </a:p>
        </p:txBody>
      </p:sp>
    </p:spTree>
    <p:extLst>
      <p:ext uri="{BB962C8B-B14F-4D97-AF65-F5344CB8AC3E}">
        <p14:creationId xmlns:p14="http://schemas.microsoft.com/office/powerpoint/2010/main" val="348202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304800" y="630588"/>
            <a:ext cx="10744200" cy="1142614"/>
            <a:chOff x="0" y="0"/>
            <a:chExt cx="3049338" cy="25650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049338" cy="256504"/>
            </a:xfrm>
            <a:custGeom>
              <a:avLst/>
              <a:gdLst/>
              <a:ahLst/>
              <a:cxnLst/>
              <a:rect l="l" t="t" r="r" b="b"/>
              <a:pathLst>
                <a:path w="3049338" h="256504">
                  <a:moveTo>
                    <a:pt x="0" y="0"/>
                  </a:moveTo>
                  <a:lnTo>
                    <a:pt x="3049338" y="0"/>
                  </a:lnTo>
                  <a:lnTo>
                    <a:pt x="3049338" y="256504"/>
                  </a:lnTo>
                  <a:lnTo>
                    <a:pt x="0" y="256504"/>
                  </a:lnTo>
                  <a:close/>
                </a:path>
              </a:pathLst>
            </a:custGeom>
            <a:solidFill>
              <a:schemeClr val="accent1"/>
            </a:solidFill>
          </p:spPr>
        </p:sp>
        <p:sp>
          <p:nvSpPr>
            <p:cNvPr id="20" name="TextBox 13"/>
            <p:cNvSpPr txBox="1"/>
            <p:nvPr/>
          </p:nvSpPr>
          <p:spPr>
            <a:xfrm>
              <a:off x="0" y="-38100"/>
              <a:ext cx="3049338" cy="2946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dirty="0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85800" y="750008"/>
            <a:ext cx="5501387" cy="9037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599"/>
              </a:lnSpc>
            </a:pPr>
            <a:r>
              <a:rPr lang="en-US" sz="4800" b="1" dirty="0" smtClean="0"/>
              <a:t>Use case diagram </a:t>
            </a:r>
            <a:endParaRPr lang="en-US" sz="4800" b="1" dirty="0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2"/>
          <a:srcRect l="10229" t="2833" r="5387" b="9432"/>
          <a:stretch/>
        </p:blipFill>
        <p:spPr>
          <a:xfrm>
            <a:off x="2743200" y="1953538"/>
            <a:ext cx="8991600" cy="844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502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1185</TotalTime>
  <Words>344</Words>
  <Application>Microsoft Office PowerPoint</Application>
  <PresentationFormat>Custom</PresentationFormat>
  <Paragraphs>97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Trebuchet MS</vt:lpstr>
      <vt:lpstr>Wingdings 3</vt:lpstr>
      <vt:lpstr>Poppins Semi-Bold</vt:lpstr>
      <vt:lpstr>Poppins Ultra-Bold</vt:lpstr>
      <vt:lpstr>Poppins Bold</vt:lpstr>
      <vt:lpstr>Wingdings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And Teal Modern Professional HR Performance Management Presentation</dc:title>
  <cp:lastModifiedBy>kashif jilani</cp:lastModifiedBy>
  <cp:revision>98</cp:revision>
  <dcterms:created xsi:type="dcterms:W3CDTF">2006-08-16T00:00:00Z</dcterms:created>
  <dcterms:modified xsi:type="dcterms:W3CDTF">2024-12-05T12:36:02Z</dcterms:modified>
  <dc:identifier>DAF8jL1wdTA</dc:identifier>
</cp:coreProperties>
</file>