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oboto Slab"/>
      <p:regular r:id="rId24"/>
      <p:bold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E9C5DA-F261-4BA1-9232-C37E290D2C30}">
  <a:tblStyle styleId="{36E9C5DA-F261-4BA1-9232-C37E290D2C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Slab-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RobotoSlab-bold.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d76166e1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d76166e1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fcd8911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fcd8911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d76166e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d76166e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0d76166e1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0d76166e1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d76166e1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d76166e1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d76166e12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d76166e12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d96bea9a6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d96bea9a6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0d76166e1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0d76166e1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d523c170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d523c170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d76166e1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d76166e1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d76166e1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d76166e1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d76166e1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d76166e1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d76166e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d76166e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0d76166e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0d76166e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18,038 -&gt; 36076</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0d96bea9a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0d96bea9a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d76166e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d76166e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ata.scorenetwork.org/hockey/nhl-shot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NHL Shot Outcome Prediction Model</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Aidan Lee and Max Weinstein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Classifier Models</a:t>
            </a:r>
            <a:endParaRPr/>
          </a:p>
        </p:txBody>
      </p:sp>
      <p:sp>
        <p:nvSpPr>
          <p:cNvPr id="124" name="Google Shape;124;p2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Four classifier models:</a:t>
            </a:r>
            <a:endParaRPr/>
          </a:p>
          <a:p>
            <a:pPr indent="-317500" lvl="1" marL="914400" rtl="0" algn="l">
              <a:spcBef>
                <a:spcPts val="0"/>
              </a:spcBef>
              <a:spcAft>
                <a:spcPts val="0"/>
              </a:spcAft>
              <a:buSzPts val="1400"/>
              <a:buChar char="-"/>
            </a:pPr>
            <a:r>
              <a:rPr lang="en"/>
              <a:t>trees.J48: Builds a </a:t>
            </a:r>
            <a:r>
              <a:rPr lang="en"/>
              <a:t>C4.5 decision tree</a:t>
            </a:r>
            <a:endParaRPr/>
          </a:p>
          <a:p>
            <a:pPr indent="-317500" lvl="1" marL="914400" rtl="0" algn="l">
              <a:spcBef>
                <a:spcPts val="0"/>
              </a:spcBef>
              <a:spcAft>
                <a:spcPts val="0"/>
              </a:spcAft>
              <a:buSzPts val="1400"/>
              <a:buChar char="-"/>
            </a:pPr>
            <a:r>
              <a:rPr lang="en"/>
              <a:t>bayes.NaiveBayes: Classification that is based on Bayes’ Theorem and assumes </a:t>
            </a:r>
            <a:r>
              <a:rPr lang="en"/>
              <a:t>independence</a:t>
            </a:r>
            <a:r>
              <a:rPr lang="en"/>
              <a:t> between attributes</a:t>
            </a:r>
            <a:endParaRPr/>
          </a:p>
          <a:p>
            <a:pPr indent="-317500" lvl="1" marL="914400" rtl="0" algn="l">
              <a:spcBef>
                <a:spcPts val="0"/>
              </a:spcBef>
              <a:spcAft>
                <a:spcPts val="0"/>
              </a:spcAft>
              <a:buSzPts val="1400"/>
              <a:buChar char="-"/>
            </a:pPr>
            <a:r>
              <a:rPr lang="en"/>
              <a:t>rules.OneR: Generates </a:t>
            </a:r>
            <a:r>
              <a:rPr lang="en"/>
              <a:t>rules</a:t>
            </a:r>
            <a:r>
              <a:rPr lang="en"/>
              <a:t> based on each </a:t>
            </a:r>
            <a:r>
              <a:rPr lang="en"/>
              <a:t>separate</a:t>
            </a:r>
            <a:r>
              <a:rPr lang="en"/>
              <a:t> </a:t>
            </a:r>
            <a:r>
              <a:rPr lang="en"/>
              <a:t>attribute</a:t>
            </a:r>
            <a:r>
              <a:rPr lang="en"/>
              <a:t> to predict class, for each attribute, chooses the rule that provides lowest error rate</a:t>
            </a:r>
            <a:endParaRPr/>
          </a:p>
          <a:p>
            <a:pPr indent="-317500" lvl="1" marL="914400" rtl="0" algn="l">
              <a:spcBef>
                <a:spcPts val="0"/>
              </a:spcBef>
              <a:spcAft>
                <a:spcPts val="0"/>
              </a:spcAft>
              <a:buSzPts val="1400"/>
              <a:buChar char="-"/>
            </a:pPr>
            <a:r>
              <a:rPr lang="en"/>
              <a:t>trees.RandomTree: Decision tree algorithm, chooses attributes at random</a:t>
            </a:r>
            <a:endParaRPr/>
          </a:p>
          <a:p>
            <a:pPr indent="-342900" lvl="0" marL="457200" rtl="0" algn="l">
              <a:spcBef>
                <a:spcPts val="0"/>
              </a:spcBef>
              <a:spcAft>
                <a:spcPts val="0"/>
              </a:spcAft>
              <a:buSzPts val="1800"/>
              <a:buChar char="-"/>
            </a:pPr>
            <a:r>
              <a:rPr lang="en"/>
              <a:t>Ran each model with every dataset produced by the attribute selection algorithms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Accuracies</a:t>
            </a:r>
            <a:endParaRPr/>
          </a:p>
        </p:txBody>
      </p:sp>
      <p:graphicFrame>
        <p:nvGraphicFramePr>
          <p:cNvPr id="130" name="Google Shape;130;p23"/>
          <p:cNvGraphicFramePr/>
          <p:nvPr/>
        </p:nvGraphicFramePr>
        <p:xfrm>
          <a:off x="387888" y="1080250"/>
          <a:ext cx="3000000" cy="3000000"/>
        </p:xfrm>
        <a:graphic>
          <a:graphicData uri="http://schemas.openxmlformats.org/drawingml/2006/table">
            <a:tbl>
              <a:tblPr>
                <a:noFill/>
                <a:tableStyleId>{36E9C5DA-F261-4BA1-9232-C37E290D2C30}</a:tableStyleId>
              </a:tblPr>
              <a:tblGrid>
                <a:gridCol w="1712850"/>
                <a:gridCol w="1712850"/>
                <a:gridCol w="1712850"/>
                <a:gridCol w="1712850"/>
                <a:gridCol w="1712850"/>
              </a:tblGrid>
              <a:tr h="751200">
                <a:tc>
                  <a:txBody>
                    <a:bodyPr/>
                    <a:lstStyle/>
                    <a:p>
                      <a:pPr indent="0" lvl="0" marL="0" rtl="0" algn="l">
                        <a:spcBef>
                          <a:spcPts val="0"/>
                        </a:spcBef>
                        <a:spcAft>
                          <a:spcPts val="0"/>
                        </a:spcAft>
                        <a:buNone/>
                      </a:pPr>
                      <a:r>
                        <a:t/>
                      </a:r>
                      <a:endParaRPr sz="2000">
                        <a:solidFill>
                          <a:schemeClr val="dk1"/>
                        </a:solidFill>
                        <a:latin typeface="Roboto"/>
                        <a:ea typeface="Roboto"/>
                        <a:cs typeface="Roboto"/>
                        <a:sym typeface="Roboto"/>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J48</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NaiveBayes</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OneR</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RandomTree</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2275">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CfsSubset</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66.0217%</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65.2012%</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65.9663%</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54.7334%</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2275">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InfoGain</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64.9296%</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64.8312%</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65.3177%</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53.6645%</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2275">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Correlation</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highlight>
                            <a:srgbClr val="00FF00"/>
                          </a:highlight>
                          <a:latin typeface="Roboto"/>
                          <a:ea typeface="Roboto"/>
                          <a:cs typeface="Roboto"/>
                          <a:sym typeface="Roboto"/>
                        </a:rPr>
                        <a:t>66.0439%</a:t>
                      </a:r>
                      <a:endParaRPr sz="2000">
                        <a:solidFill>
                          <a:schemeClr val="dk1"/>
                        </a:solidFill>
                        <a:highlight>
                          <a:srgbClr val="00FF00"/>
                        </a:highlight>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65.3565%</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65.9330%</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57.2126%</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2275">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GainRatio</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65.2234%</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65.1236%</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65.9663%</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highlight>
                            <a:srgbClr val="FF0000"/>
                          </a:highlight>
                          <a:latin typeface="Roboto"/>
                          <a:ea typeface="Roboto"/>
                          <a:cs typeface="Roboto"/>
                          <a:sym typeface="Roboto"/>
                        </a:rPr>
                        <a:t>53.4594%</a:t>
                      </a:r>
                      <a:endParaRPr sz="2000">
                        <a:solidFill>
                          <a:schemeClr val="dk1"/>
                        </a:solidFill>
                        <a:highlight>
                          <a:srgbClr val="FF0000"/>
                        </a:highlight>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62275">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Mutual Info</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65.9663%</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65.9663%</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65.9330%</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61.9914%</a:t>
                      </a:r>
                      <a:endParaRPr sz="2000">
                        <a:solidFill>
                          <a:schemeClr val="dk1"/>
                        </a:solidFill>
                        <a:latin typeface="Roboto"/>
                        <a:ea typeface="Roboto"/>
                        <a:cs typeface="Roboto"/>
                        <a:sym typeface="Robo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a:t>
            </a:r>
            <a:endParaRPr/>
          </a:p>
        </p:txBody>
      </p:sp>
      <p:sp>
        <p:nvSpPr>
          <p:cNvPr id="136" name="Google Shape;136;p2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Best Results:</a:t>
            </a:r>
            <a:endParaRPr/>
          </a:p>
        </p:txBody>
      </p:sp>
      <p:pic>
        <p:nvPicPr>
          <p:cNvPr id="137" name="Google Shape;137;p24"/>
          <p:cNvPicPr preferRelativeResize="0"/>
          <p:nvPr/>
        </p:nvPicPr>
        <p:blipFill>
          <a:blip r:embed="rId3">
            <a:alphaModFix/>
          </a:blip>
          <a:stretch>
            <a:fillRect/>
          </a:stretch>
        </p:blipFill>
        <p:spPr>
          <a:xfrm>
            <a:off x="72725" y="1915300"/>
            <a:ext cx="4499274" cy="2653425"/>
          </a:xfrm>
          <a:prstGeom prst="rect">
            <a:avLst/>
          </a:prstGeom>
          <a:noFill/>
          <a:ln>
            <a:noFill/>
          </a:ln>
        </p:spPr>
      </p:pic>
      <p:sp>
        <p:nvSpPr>
          <p:cNvPr id="138" name="Google Shape;138;p24"/>
          <p:cNvSpPr txBox="1"/>
          <p:nvPr/>
        </p:nvSpPr>
        <p:spPr>
          <a:xfrm>
            <a:off x="298050" y="4629175"/>
            <a:ext cx="646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CorrelationAttributeEval with J48</a:t>
            </a:r>
            <a:endParaRPr sz="1800">
              <a:solidFill>
                <a:schemeClr val="dk1"/>
              </a:solidFill>
              <a:latin typeface="Roboto"/>
              <a:ea typeface="Roboto"/>
              <a:cs typeface="Roboto"/>
              <a:sym typeface="Roboto"/>
            </a:endParaRPr>
          </a:p>
        </p:txBody>
      </p:sp>
      <p:pic>
        <p:nvPicPr>
          <p:cNvPr id="139" name="Google Shape;139;p24"/>
          <p:cNvPicPr preferRelativeResize="0"/>
          <p:nvPr/>
        </p:nvPicPr>
        <p:blipFill>
          <a:blip r:embed="rId4">
            <a:alphaModFix/>
          </a:blip>
          <a:stretch>
            <a:fillRect/>
          </a:stretch>
        </p:blipFill>
        <p:spPr>
          <a:xfrm>
            <a:off x="4704975" y="1915301"/>
            <a:ext cx="4439021" cy="2653425"/>
          </a:xfrm>
          <a:prstGeom prst="rect">
            <a:avLst/>
          </a:prstGeom>
          <a:noFill/>
          <a:ln>
            <a:noFill/>
          </a:ln>
        </p:spPr>
      </p:pic>
      <p:sp>
        <p:nvSpPr>
          <p:cNvPr id="140" name="Google Shape;140;p24"/>
          <p:cNvSpPr txBox="1"/>
          <p:nvPr/>
        </p:nvSpPr>
        <p:spPr>
          <a:xfrm>
            <a:off x="5650100" y="4629175"/>
            <a:ext cx="646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CfsSubsetEval with J48</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Analysis</a:t>
            </a:r>
            <a:endParaRPr/>
          </a:p>
        </p:txBody>
      </p:sp>
      <p:sp>
        <p:nvSpPr>
          <p:cNvPr id="146" name="Google Shape;14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We had 20 different models</a:t>
            </a:r>
            <a:endParaRPr/>
          </a:p>
          <a:p>
            <a:pPr indent="-342900" lvl="0" marL="457200" rtl="0" algn="l">
              <a:spcBef>
                <a:spcPts val="0"/>
              </a:spcBef>
              <a:spcAft>
                <a:spcPts val="0"/>
              </a:spcAft>
              <a:buSzPts val="1800"/>
              <a:buChar char="-"/>
            </a:pPr>
            <a:r>
              <a:rPr lang="en"/>
              <a:t>RandomTree had the worst accuracies with an average of around 56.2123%</a:t>
            </a:r>
            <a:endParaRPr/>
          </a:p>
          <a:p>
            <a:pPr indent="-342900" lvl="0" marL="457200" rtl="0" algn="l">
              <a:spcBef>
                <a:spcPts val="0"/>
              </a:spcBef>
              <a:spcAft>
                <a:spcPts val="0"/>
              </a:spcAft>
              <a:buSzPts val="1800"/>
              <a:buChar char="-"/>
            </a:pPr>
            <a:r>
              <a:rPr lang="en"/>
              <a:t>J48 had the best accuracies with an average of around 65.6370%</a:t>
            </a:r>
            <a:endParaRPr/>
          </a:p>
          <a:p>
            <a:pPr indent="-342900" lvl="0" marL="457200" rtl="0" algn="l">
              <a:spcBef>
                <a:spcPts val="0"/>
              </a:spcBef>
              <a:spcAft>
                <a:spcPts val="0"/>
              </a:spcAft>
              <a:buSzPts val="1800"/>
              <a:buChar char="-"/>
            </a:pPr>
            <a:r>
              <a:rPr lang="en"/>
              <a:t>Our best model was </a:t>
            </a:r>
            <a:r>
              <a:rPr b="1" lang="en"/>
              <a:t>CorrelationAttributeEval with J48</a:t>
            </a:r>
            <a:r>
              <a:rPr lang="en"/>
              <a:t>.</a:t>
            </a:r>
            <a:endParaRPr/>
          </a:p>
          <a:p>
            <a:pPr indent="-317500" lvl="1" marL="914400" rtl="0" algn="l">
              <a:spcBef>
                <a:spcPts val="0"/>
              </a:spcBef>
              <a:spcAft>
                <a:spcPts val="0"/>
              </a:spcAft>
              <a:buSzPts val="1400"/>
              <a:buChar char="-"/>
            </a:pPr>
            <a:r>
              <a:rPr lang="en"/>
              <a:t>Accuracy: 66.0439%</a:t>
            </a:r>
            <a:endParaRPr/>
          </a:p>
          <a:p>
            <a:pPr indent="-317500" lvl="1" marL="914400" rtl="0" algn="l">
              <a:spcBef>
                <a:spcPts val="0"/>
              </a:spcBef>
              <a:spcAft>
                <a:spcPts val="0"/>
              </a:spcAft>
              <a:buSzPts val="1400"/>
              <a:buChar char="-"/>
            </a:pPr>
            <a:r>
              <a:rPr lang="en"/>
              <a:t>11913 correctly </a:t>
            </a:r>
            <a:r>
              <a:rPr lang="en"/>
              <a:t>identified</a:t>
            </a:r>
            <a:r>
              <a:rPr lang="en"/>
              <a:t> instances</a:t>
            </a:r>
            <a:endParaRPr/>
          </a:p>
          <a:p>
            <a:pPr indent="-342900" lvl="0" marL="457200" rtl="0" algn="l">
              <a:spcBef>
                <a:spcPts val="0"/>
              </a:spcBef>
              <a:spcAft>
                <a:spcPts val="0"/>
              </a:spcAft>
              <a:buSzPts val="1800"/>
              <a:buChar char="-"/>
            </a:pPr>
            <a:r>
              <a:rPr lang="en"/>
              <a:t>The error for the CorrelationAttributeEval with J48 model is less than the error for the CfsSubsetEval with J48</a:t>
            </a:r>
            <a:endParaRPr/>
          </a:p>
          <a:p>
            <a:pPr indent="-342900" lvl="0" marL="457200" rtl="0" algn="l">
              <a:spcBef>
                <a:spcPts val="0"/>
              </a:spcBef>
              <a:spcAft>
                <a:spcPts val="0"/>
              </a:spcAft>
              <a:buSzPts val="1800"/>
              <a:buChar char="-"/>
            </a:pPr>
            <a:r>
              <a:rPr lang="en"/>
              <a:t>Low accuracy due to three classes: blocked shot, missed shot, and goal.</a:t>
            </a:r>
            <a:endParaRPr/>
          </a:p>
          <a:p>
            <a:pPr indent="-342900" lvl="0" marL="457200" rtl="0" algn="l">
              <a:spcBef>
                <a:spcPts val="0"/>
              </a:spcBef>
              <a:spcAft>
                <a:spcPts val="0"/>
              </a:spcAft>
              <a:buSzPts val="1800"/>
              <a:buChar char="-"/>
            </a:pPr>
            <a:r>
              <a:rPr lang="en"/>
              <a:t>Unpredictability in sports affects outcomes.</a:t>
            </a:r>
            <a:endParaRPr/>
          </a:p>
          <a:p>
            <a:pPr indent="-342900" lvl="0" marL="457200" rtl="0" algn="l">
              <a:spcBef>
                <a:spcPts val="0"/>
              </a:spcBef>
              <a:spcAft>
                <a:spcPts val="0"/>
              </a:spcAft>
              <a:buSzPts val="1800"/>
              <a:buChar char="-"/>
            </a:pPr>
            <a:r>
              <a:rPr lang="en"/>
              <a:t>Players may miss easy shots or score on unexpected attempts.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52" name="Google Shape;152;p2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Our final chosen model is CorrelationAttributeEval with J48, best results out of all 20 models</a:t>
            </a:r>
            <a:endParaRPr/>
          </a:p>
          <a:p>
            <a:pPr indent="-342900" lvl="0" marL="457200" rtl="0" algn="l">
              <a:spcBef>
                <a:spcPts val="0"/>
              </a:spcBef>
              <a:spcAft>
                <a:spcPts val="0"/>
              </a:spcAft>
              <a:buSzPts val="1800"/>
              <a:buChar char="-"/>
            </a:pPr>
            <a:r>
              <a:rPr lang="en"/>
              <a:t>We created a model that provided us with decent results, although we feel like they could have been better. </a:t>
            </a:r>
            <a:endParaRPr/>
          </a:p>
          <a:p>
            <a:pPr indent="-342900" lvl="0" marL="457200" rtl="0" algn="l">
              <a:spcBef>
                <a:spcPts val="0"/>
              </a:spcBef>
              <a:spcAft>
                <a:spcPts val="0"/>
              </a:spcAft>
              <a:buSzPts val="1800"/>
              <a:buChar char="-"/>
            </a:pPr>
            <a:r>
              <a:rPr lang="en"/>
              <a:t>Ways we can improve:</a:t>
            </a:r>
            <a:endParaRPr/>
          </a:p>
          <a:p>
            <a:pPr indent="-317500" lvl="1" marL="914400" rtl="0" algn="l">
              <a:spcBef>
                <a:spcPts val="0"/>
              </a:spcBef>
              <a:spcAft>
                <a:spcPts val="0"/>
              </a:spcAft>
              <a:buSzPts val="1400"/>
              <a:buChar char="-"/>
            </a:pPr>
            <a:r>
              <a:rPr lang="en"/>
              <a:t>Using combined attributes can get better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Reproduce Model</a:t>
            </a:r>
            <a:endParaRPr/>
          </a:p>
        </p:txBody>
      </p:sp>
      <p:sp>
        <p:nvSpPr>
          <p:cNvPr id="158" name="Google Shape;158;p27"/>
          <p:cNvSpPr txBox="1"/>
          <p:nvPr>
            <p:ph idx="1" type="body"/>
          </p:nvPr>
        </p:nvSpPr>
        <p:spPr>
          <a:xfrm>
            <a:off x="387900" y="1489825"/>
            <a:ext cx="8368200" cy="35727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Open WEKA and load the explorer.</a:t>
            </a:r>
            <a:endParaRPr/>
          </a:p>
          <a:p>
            <a:pPr indent="-342900" lvl="0" marL="457200" rtl="0" algn="l">
              <a:spcBef>
                <a:spcPts val="0"/>
              </a:spcBef>
              <a:spcAft>
                <a:spcPts val="0"/>
              </a:spcAft>
              <a:buSzPts val="1800"/>
              <a:buAutoNum type="arabicPeriod"/>
            </a:pPr>
            <a:r>
              <a:rPr lang="en"/>
              <a:t>In the explorer, open the file train_set.csv.</a:t>
            </a:r>
            <a:endParaRPr/>
          </a:p>
          <a:p>
            <a:pPr indent="-342900" lvl="0" marL="457200" rtl="0" algn="l">
              <a:spcBef>
                <a:spcPts val="0"/>
              </a:spcBef>
              <a:spcAft>
                <a:spcPts val="0"/>
              </a:spcAft>
              <a:buSzPts val="1800"/>
              <a:buAutoNum type="arabicPeriod"/>
            </a:pPr>
            <a:r>
              <a:rPr lang="en"/>
              <a:t>This file was already processed, so you don’t need to change anything about the data</a:t>
            </a:r>
            <a:endParaRPr/>
          </a:p>
          <a:p>
            <a:pPr indent="-342900" lvl="0" marL="457200" rtl="0" algn="l">
              <a:spcBef>
                <a:spcPts val="0"/>
              </a:spcBef>
              <a:spcAft>
                <a:spcPts val="0"/>
              </a:spcAft>
              <a:buSzPts val="1800"/>
              <a:buAutoNum type="arabicPeriod"/>
            </a:pPr>
            <a:r>
              <a:rPr lang="en"/>
              <a:t>Go to the “Select attributes” tab</a:t>
            </a:r>
            <a:endParaRPr/>
          </a:p>
          <a:p>
            <a:pPr indent="-342900" lvl="0" marL="457200" rtl="0" algn="l">
              <a:spcBef>
                <a:spcPts val="0"/>
              </a:spcBef>
              <a:spcAft>
                <a:spcPts val="0"/>
              </a:spcAft>
              <a:buSzPts val="1800"/>
              <a:buAutoNum type="arabicPeriod"/>
            </a:pPr>
            <a:r>
              <a:rPr lang="en"/>
              <a:t>In the class selection dropdown (defaults as “No class”), choose our class variable: “(Nom) shot_outcome”</a:t>
            </a:r>
            <a:endParaRPr/>
          </a:p>
          <a:p>
            <a:pPr indent="-342900" lvl="0" marL="457200" rtl="0" algn="l">
              <a:spcBef>
                <a:spcPts val="0"/>
              </a:spcBef>
              <a:spcAft>
                <a:spcPts val="0"/>
              </a:spcAft>
              <a:buSzPts val="1800"/>
              <a:buAutoNum type="arabicPeriod"/>
            </a:pPr>
            <a:r>
              <a:rPr lang="en"/>
              <a:t>Choose “CorrelationAttributeEval” from the selection in the Attribute Evaluator dropdown, and it will automatically pick “Ranker” as the search method</a:t>
            </a:r>
            <a:endParaRPr/>
          </a:p>
          <a:p>
            <a:pPr indent="-342900" lvl="0" marL="457200" rtl="0" algn="l">
              <a:spcBef>
                <a:spcPts val="0"/>
              </a:spcBef>
              <a:spcAft>
                <a:spcPts val="0"/>
              </a:spcAft>
              <a:buSzPts val="1800"/>
              <a:buAutoNum type="arabicPeriod"/>
            </a:pPr>
            <a:r>
              <a:rPr lang="en"/>
              <a:t>Click Start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Reproduce Model (p2)</a:t>
            </a:r>
            <a:endParaRPr/>
          </a:p>
        </p:txBody>
      </p:sp>
      <p:sp>
        <p:nvSpPr>
          <p:cNvPr id="164" name="Google Shape;164;p28"/>
          <p:cNvSpPr txBox="1"/>
          <p:nvPr>
            <p:ph idx="1" type="body"/>
          </p:nvPr>
        </p:nvSpPr>
        <p:spPr>
          <a:xfrm>
            <a:off x="387900" y="1489825"/>
            <a:ext cx="8368200" cy="35727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eriod"/>
            </a:pPr>
            <a:r>
              <a:rPr lang="en"/>
              <a:t>Write down which attributes pass the threshold of 0.015, then go over to the Preprocess tab, and remove every attribute that doesn’t, by selecting them and clicking remove. Make sure to keep the class variable. For these sets, we end up with the following attributes: home_score, away_score, strength_code, shot_distance, shot_angle, shot_outcome</a:t>
            </a:r>
            <a:endParaRPr/>
          </a:p>
          <a:p>
            <a:pPr indent="-325755" lvl="0" marL="457200" rtl="0" algn="l">
              <a:spcBef>
                <a:spcPts val="0"/>
              </a:spcBef>
              <a:spcAft>
                <a:spcPts val="0"/>
              </a:spcAft>
              <a:buSzPct val="100000"/>
              <a:buAutoNum type="arabicPeriod"/>
            </a:pPr>
            <a:r>
              <a:rPr lang="en"/>
              <a:t>Save this dataset as an arff file.</a:t>
            </a:r>
            <a:endParaRPr/>
          </a:p>
          <a:p>
            <a:pPr indent="-325755" lvl="0" marL="457200" rtl="0" algn="l">
              <a:spcBef>
                <a:spcPts val="0"/>
              </a:spcBef>
              <a:spcAft>
                <a:spcPts val="0"/>
              </a:spcAft>
              <a:buSzPct val="100000"/>
              <a:buAutoNum type="arabicPeriod"/>
            </a:pPr>
            <a:r>
              <a:rPr lang="en"/>
              <a:t>Open the file test_set.csv</a:t>
            </a:r>
            <a:endParaRPr/>
          </a:p>
          <a:p>
            <a:pPr indent="-325755" lvl="0" marL="457200" rtl="0" algn="l">
              <a:spcBef>
                <a:spcPts val="0"/>
              </a:spcBef>
              <a:spcAft>
                <a:spcPts val="0"/>
              </a:spcAft>
              <a:buSzPct val="100000"/>
              <a:buAutoNum type="arabicPeriod"/>
            </a:pPr>
            <a:r>
              <a:rPr lang="en"/>
              <a:t>Remove attributes to attain the same features as the training dataset, and save the dataset as an arff file</a:t>
            </a:r>
            <a:endParaRPr/>
          </a:p>
          <a:p>
            <a:pPr indent="-325755" lvl="0" marL="457200" rtl="0" algn="l">
              <a:spcBef>
                <a:spcPts val="0"/>
              </a:spcBef>
              <a:spcAft>
                <a:spcPts val="0"/>
              </a:spcAft>
              <a:buSzPct val="100000"/>
              <a:buAutoNum type="arabicPeriod"/>
            </a:pPr>
            <a:r>
              <a:rPr lang="en"/>
              <a:t>Open the Explorer and load the training dataset arff file</a:t>
            </a:r>
            <a:endParaRPr/>
          </a:p>
          <a:p>
            <a:pPr indent="-325755" lvl="0" marL="457200" rtl="0" algn="l">
              <a:spcBef>
                <a:spcPts val="0"/>
              </a:spcBef>
              <a:spcAft>
                <a:spcPts val="0"/>
              </a:spcAft>
              <a:buSzPct val="100000"/>
              <a:buAutoNum type="arabicPeriod"/>
            </a:pPr>
            <a:r>
              <a:rPr lang="en"/>
              <a:t>Go to the “Classify” tab, under options click “Supplied test set”, and load the test dataset arff file. Make sure to select the correct class variable (“shot_outcome”)</a:t>
            </a:r>
            <a:endParaRPr/>
          </a:p>
          <a:p>
            <a:pPr indent="-325755" lvl="0" marL="457200" rtl="0" algn="l">
              <a:spcBef>
                <a:spcPts val="0"/>
              </a:spcBef>
              <a:spcAft>
                <a:spcPts val="0"/>
              </a:spcAft>
              <a:buSzPct val="100000"/>
              <a:buAutoNum type="arabicPeriod"/>
            </a:pPr>
            <a:r>
              <a:rPr lang="en"/>
              <a:t>Make sure to have the correct class on the class dropdown (defaults to “No class”)</a:t>
            </a:r>
            <a:endParaRPr/>
          </a:p>
          <a:p>
            <a:pPr indent="-325755" lvl="0" marL="457200" rtl="0" algn="l">
              <a:spcBef>
                <a:spcPts val="0"/>
              </a:spcBef>
              <a:spcAft>
                <a:spcPts val="0"/>
              </a:spcAft>
              <a:buSzPct val="100000"/>
              <a:buAutoNum type="arabicPeriod"/>
            </a:pPr>
            <a:r>
              <a:rPr lang="en"/>
              <a:t>Under the Classifier dropdown, go Trees -&gt; J48</a:t>
            </a:r>
            <a:endParaRPr/>
          </a:p>
          <a:p>
            <a:pPr indent="-325755" lvl="0" marL="457200" rtl="0" algn="l">
              <a:spcBef>
                <a:spcPts val="0"/>
              </a:spcBef>
              <a:spcAft>
                <a:spcPts val="0"/>
              </a:spcAft>
              <a:buSzPct val="100000"/>
              <a:buAutoNum type="arabicPeriod"/>
            </a:pPr>
            <a:r>
              <a:rPr lang="en"/>
              <a:t>Click start, and if it asks to wrap the classifier in a “InputMappedClassifier”, select “Yes”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 and Sources</a:t>
            </a:r>
            <a:endParaRPr/>
          </a:p>
        </p:txBody>
      </p:sp>
      <p:sp>
        <p:nvSpPr>
          <p:cNvPr id="170" name="Google Shape;170;p2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Data source website: </a:t>
            </a:r>
            <a:r>
              <a:rPr lang="en" u="sng">
                <a:solidFill>
                  <a:schemeClr val="hlink"/>
                </a:solidFill>
                <a:hlinkClick r:id="rId3"/>
              </a:rPr>
              <a:t>https://data.scorenetwork.org/hockey/nhl-shots.html</a:t>
            </a:r>
            <a:br>
              <a:rPr lang="en"/>
            </a:br>
            <a:endParaRPr/>
          </a:p>
          <a:p>
            <a:pPr indent="0" lvl="0" marL="0" rtl="0" algn="l">
              <a:spcBef>
                <a:spcPts val="1200"/>
              </a:spcBef>
              <a:spcAft>
                <a:spcPts val="0"/>
              </a:spcAft>
              <a:buNone/>
            </a:pPr>
            <a:r>
              <a:rPr lang="en"/>
              <a:t>Additional files:</a:t>
            </a:r>
            <a:endParaRPr/>
          </a:p>
          <a:p>
            <a:pPr indent="-334327" lvl="0" marL="457200" rtl="0" algn="l">
              <a:spcBef>
                <a:spcPts val="1200"/>
              </a:spcBef>
              <a:spcAft>
                <a:spcPts val="0"/>
              </a:spcAft>
              <a:buSzPct val="100000"/>
              <a:buChar char="-"/>
            </a:pPr>
            <a:r>
              <a:rPr lang="en"/>
              <a:t>nhl-shots-2021.csv — The raw dataset before altering anything.</a:t>
            </a:r>
            <a:endParaRPr/>
          </a:p>
          <a:p>
            <a:pPr indent="-334327" lvl="0" marL="457200" rtl="0" algn="l">
              <a:spcBef>
                <a:spcPts val="0"/>
              </a:spcBef>
              <a:spcAft>
                <a:spcPts val="0"/>
              </a:spcAft>
              <a:buSzPct val="100000"/>
              <a:buChar char="-"/>
            </a:pPr>
            <a:r>
              <a:rPr lang="en"/>
              <a:t>shots_final.csv — The dataset after preprocessing. All the unnecessary attributes and missing values are removed. Additionally, some data is normalized.</a:t>
            </a:r>
            <a:endParaRPr/>
          </a:p>
          <a:p>
            <a:pPr indent="-334327" lvl="0" marL="457200" rtl="0" algn="l">
              <a:spcBef>
                <a:spcPts val="0"/>
              </a:spcBef>
              <a:spcAft>
                <a:spcPts val="0"/>
              </a:spcAft>
              <a:buSzPct val="100000"/>
              <a:buChar char="-"/>
            </a:pPr>
            <a:r>
              <a:rPr lang="en"/>
              <a:t>test_set.csv, train_set.csv, val_set.csv — The training, testing, and validation sets before the attribute selection</a:t>
            </a:r>
            <a:endParaRPr/>
          </a:p>
          <a:p>
            <a:pPr indent="-334327" lvl="0" marL="457200" rtl="0" algn="l">
              <a:spcBef>
                <a:spcPts val="0"/>
              </a:spcBef>
              <a:spcAft>
                <a:spcPts val="0"/>
              </a:spcAft>
              <a:buSzPct val="100000"/>
              <a:buChar char="-"/>
            </a:pPr>
            <a:r>
              <a:rPr lang="en"/>
              <a:t>best_model (dir) - files used by the best model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0" y="1268850"/>
            <a:ext cx="9144000" cy="3874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Background:</a:t>
            </a:r>
            <a:endParaRPr/>
          </a:p>
          <a:p>
            <a:pPr indent="-317500" lvl="1" marL="914400" rtl="0" algn="l">
              <a:spcBef>
                <a:spcPts val="0"/>
              </a:spcBef>
              <a:spcAft>
                <a:spcPts val="0"/>
              </a:spcAft>
              <a:buSzPts val="1400"/>
              <a:buChar char="-"/>
            </a:pPr>
            <a:r>
              <a:rPr lang="en"/>
              <a:t>Hockey is known for being a fast-paced sport where each shot on goal is crucial</a:t>
            </a:r>
            <a:endParaRPr/>
          </a:p>
          <a:p>
            <a:pPr indent="-317500" lvl="1" marL="914400" rtl="0" algn="l">
              <a:spcBef>
                <a:spcPts val="0"/>
              </a:spcBef>
              <a:spcAft>
                <a:spcPts val="0"/>
              </a:spcAft>
              <a:buSzPts val="1400"/>
              <a:buChar char="-"/>
            </a:pPr>
            <a:r>
              <a:rPr lang="en"/>
              <a:t>In each game, each team takes an average of 30 shots on goal</a:t>
            </a:r>
            <a:endParaRPr/>
          </a:p>
          <a:p>
            <a:pPr indent="-317500" lvl="1" marL="914400" rtl="0" algn="l">
              <a:spcBef>
                <a:spcPts val="0"/>
              </a:spcBef>
              <a:spcAft>
                <a:spcPts val="0"/>
              </a:spcAft>
              <a:buSzPts val="1400"/>
              <a:buChar char="-"/>
            </a:pPr>
            <a:r>
              <a:rPr lang="en"/>
              <a:t>21 attributes based on:	</a:t>
            </a:r>
            <a:endParaRPr/>
          </a:p>
          <a:p>
            <a:pPr indent="-317500" lvl="2" marL="1371600" rtl="0" algn="l">
              <a:spcBef>
                <a:spcPts val="0"/>
              </a:spcBef>
              <a:spcAft>
                <a:spcPts val="0"/>
              </a:spcAft>
              <a:buSzPts val="1400"/>
              <a:buChar char="-"/>
            </a:pPr>
            <a:r>
              <a:rPr lang="en"/>
              <a:t>Shot Data: The distance from the goal, and the angle to the goal</a:t>
            </a:r>
            <a:endParaRPr/>
          </a:p>
          <a:p>
            <a:pPr indent="-317500" lvl="2" marL="1371600" rtl="0" algn="l">
              <a:spcBef>
                <a:spcPts val="0"/>
              </a:spcBef>
              <a:spcAft>
                <a:spcPts val="0"/>
              </a:spcAft>
              <a:buSzPts val="1400"/>
              <a:buChar char="-"/>
            </a:pPr>
            <a:r>
              <a:rPr lang="en"/>
              <a:t>Game Context: Current score, current period, power play</a:t>
            </a:r>
            <a:endParaRPr/>
          </a:p>
          <a:p>
            <a:pPr indent="-342900" lvl="0" marL="457200" rtl="0" algn="l">
              <a:spcBef>
                <a:spcPts val="0"/>
              </a:spcBef>
              <a:spcAft>
                <a:spcPts val="0"/>
              </a:spcAft>
              <a:buSzPts val="1800"/>
              <a:buChar char="-"/>
            </a:pPr>
            <a:r>
              <a:rPr lang="en"/>
              <a:t>Goal:</a:t>
            </a:r>
            <a:endParaRPr/>
          </a:p>
          <a:p>
            <a:pPr indent="-317500" lvl="1" marL="914400" rtl="0" algn="l">
              <a:spcBef>
                <a:spcPts val="0"/>
              </a:spcBef>
              <a:spcAft>
                <a:spcPts val="0"/>
              </a:spcAft>
              <a:buSzPts val="1400"/>
              <a:buChar char="-"/>
            </a:pPr>
            <a:r>
              <a:rPr lang="en"/>
              <a:t>Create a model that identifies the most influential attributes and predict shot results</a:t>
            </a:r>
            <a:endParaRPr/>
          </a:p>
          <a:p>
            <a:pPr indent="-342900" lvl="0" marL="457200" rtl="0" algn="l">
              <a:spcBef>
                <a:spcPts val="0"/>
              </a:spcBef>
              <a:spcAft>
                <a:spcPts val="0"/>
              </a:spcAft>
              <a:buSzPts val="1800"/>
              <a:buChar char="-"/>
            </a:pPr>
            <a:r>
              <a:rPr lang="en"/>
              <a:t>Applications:</a:t>
            </a:r>
            <a:endParaRPr/>
          </a:p>
          <a:p>
            <a:pPr indent="-317500" lvl="1" marL="914400" rtl="0" algn="l">
              <a:spcBef>
                <a:spcPts val="0"/>
              </a:spcBef>
              <a:spcAft>
                <a:spcPts val="0"/>
              </a:spcAft>
              <a:buSzPts val="1400"/>
              <a:buChar char="-"/>
            </a:pPr>
            <a:r>
              <a:rPr lang="en"/>
              <a:t>Training Tools</a:t>
            </a:r>
            <a:br>
              <a:rPr lang="en"/>
            </a:br>
            <a:endParaRPr/>
          </a:p>
          <a:p>
            <a:pPr indent="-317500" lvl="1" marL="914400" rtl="0" algn="l">
              <a:spcBef>
                <a:spcPts val="0"/>
              </a:spcBef>
              <a:spcAft>
                <a:spcPts val="0"/>
              </a:spcAft>
              <a:buSzPts val="1400"/>
              <a:buChar char="-"/>
            </a:pPr>
            <a:r>
              <a:rPr lang="en"/>
              <a:t>In-game &amp; Post-game analysis:</a:t>
            </a:r>
            <a:endParaRPr/>
          </a:p>
        </p:txBody>
      </p:sp>
      <p:pic>
        <p:nvPicPr>
          <p:cNvPr id="71" name="Google Shape;71;p14"/>
          <p:cNvPicPr preferRelativeResize="0"/>
          <p:nvPr/>
        </p:nvPicPr>
        <p:blipFill>
          <a:blip r:embed="rId3">
            <a:alphaModFix/>
          </a:blip>
          <a:stretch>
            <a:fillRect/>
          </a:stretch>
        </p:blipFill>
        <p:spPr>
          <a:xfrm>
            <a:off x="7246600" y="80975"/>
            <a:ext cx="1440200" cy="1440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Dataset Description</a:t>
            </a:r>
            <a:endParaRPr/>
          </a:p>
        </p:txBody>
      </p:sp>
      <p:sp>
        <p:nvSpPr>
          <p:cNvPr id="77" name="Google Shape;77;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160,573 instances and 21 attributes</a:t>
            </a:r>
            <a:endParaRPr/>
          </a:p>
          <a:p>
            <a:pPr indent="-342900" lvl="0" marL="457200" rtl="0" algn="l">
              <a:spcBef>
                <a:spcPts val="0"/>
              </a:spcBef>
              <a:spcAft>
                <a:spcPts val="0"/>
              </a:spcAft>
              <a:buSzPts val="1800"/>
              <a:buChar char="-"/>
            </a:pPr>
            <a:r>
              <a:rPr lang="en"/>
              <a:t>Dataset from SCORE Network Sports Data Repository</a:t>
            </a:r>
            <a:endParaRPr/>
          </a:p>
          <a:p>
            <a:pPr indent="-342900" lvl="0" marL="457200" rtl="0" algn="l">
              <a:spcBef>
                <a:spcPts val="0"/>
              </a:spcBef>
              <a:spcAft>
                <a:spcPts val="0"/>
              </a:spcAft>
              <a:buSzPts val="1800"/>
              <a:buChar char="-"/>
            </a:pPr>
            <a:r>
              <a:rPr lang="en"/>
              <a:t>Contains every shot from the 2021-22 NHL season</a:t>
            </a:r>
            <a:endParaRPr/>
          </a:p>
          <a:p>
            <a:pPr indent="-342900" lvl="0" marL="457200" rtl="0" algn="l">
              <a:spcBef>
                <a:spcPts val="0"/>
              </a:spcBef>
              <a:spcAft>
                <a:spcPts val="0"/>
              </a:spcAft>
              <a:buSzPts val="1800"/>
              <a:buChar char="-"/>
            </a:pPr>
            <a:r>
              <a:rPr lang="en"/>
              <a:t>Included info:</a:t>
            </a:r>
            <a:endParaRPr/>
          </a:p>
          <a:p>
            <a:pPr indent="-317500" lvl="1" marL="914400" rtl="0" algn="l">
              <a:spcBef>
                <a:spcPts val="0"/>
              </a:spcBef>
              <a:spcAft>
                <a:spcPts val="0"/>
              </a:spcAft>
              <a:buSzPts val="1400"/>
              <a:buChar char="-"/>
            </a:pPr>
            <a:r>
              <a:rPr lang="en"/>
              <a:t>Score, Home/Away Teams, Period of Shot, Whether goal was empty</a:t>
            </a:r>
            <a:endParaRPr/>
          </a:p>
          <a:p>
            <a:pPr indent="-342900" lvl="0" marL="457200" rtl="0" algn="l">
              <a:spcBef>
                <a:spcPts val="0"/>
              </a:spcBef>
              <a:spcAft>
                <a:spcPts val="0"/>
              </a:spcAft>
              <a:buSzPts val="1800"/>
              <a:buChar char="-"/>
            </a:pPr>
            <a:r>
              <a:rPr lang="en"/>
              <a:t>Nominal class variable, shot_outcome:</a:t>
            </a:r>
            <a:endParaRPr/>
          </a:p>
          <a:p>
            <a:pPr indent="-317500" lvl="1" marL="914400" rtl="0" algn="l">
              <a:spcBef>
                <a:spcPts val="0"/>
              </a:spcBef>
              <a:spcAft>
                <a:spcPts val="0"/>
              </a:spcAft>
              <a:buSzPts val="1400"/>
              <a:buChar char="-"/>
            </a:pPr>
            <a:r>
              <a:rPr lang="en"/>
              <a:t>SHOT: Shot on goal, blocked by goalie</a:t>
            </a:r>
            <a:endParaRPr/>
          </a:p>
          <a:p>
            <a:pPr indent="-317500" lvl="1" marL="914400" rtl="0" algn="l">
              <a:spcBef>
                <a:spcPts val="0"/>
              </a:spcBef>
              <a:spcAft>
                <a:spcPts val="0"/>
              </a:spcAft>
              <a:buSzPts val="1400"/>
              <a:buChar char="-"/>
            </a:pPr>
            <a:r>
              <a:rPr lang="en"/>
              <a:t>MISSED_SHOT: Shot that missed goal</a:t>
            </a:r>
            <a:endParaRPr/>
          </a:p>
          <a:p>
            <a:pPr indent="-317500" lvl="1" marL="914400" rtl="0" algn="l">
              <a:spcBef>
                <a:spcPts val="0"/>
              </a:spcBef>
              <a:spcAft>
                <a:spcPts val="0"/>
              </a:spcAft>
              <a:buSzPts val="1400"/>
              <a:buChar char="-"/>
            </a:pPr>
            <a:r>
              <a:rPr lang="en"/>
              <a:t>BLOCKED_SHOT: Shot on goal, blocked by non-goalie player</a:t>
            </a:r>
            <a:endParaRPr/>
          </a:p>
          <a:p>
            <a:pPr indent="-317500" lvl="1" marL="914400" rtl="0" algn="l">
              <a:spcBef>
                <a:spcPts val="0"/>
              </a:spcBef>
              <a:spcAft>
                <a:spcPts val="0"/>
              </a:spcAft>
              <a:buSzPts val="1400"/>
              <a:buChar char="-"/>
            </a:pPr>
            <a:r>
              <a:rPr lang="en"/>
              <a:t>GOAL: Shot on goal, resulted in goal</a:t>
            </a:r>
            <a:endParaRPr/>
          </a:p>
          <a:p>
            <a:pPr indent="-342900" lvl="0" marL="457200" rtl="0" algn="l">
              <a:spcBef>
                <a:spcPts val="0"/>
              </a:spcBef>
              <a:spcAft>
                <a:spcPts val="0"/>
              </a:spcAft>
              <a:buSzPts val="1800"/>
              <a:buChar char="-"/>
            </a:pPr>
            <a:r>
              <a:rPr lang="en"/>
              <a:t>Skewed towards missed/blocked goals</a:t>
            </a:r>
            <a:endParaRPr/>
          </a:p>
        </p:txBody>
      </p:sp>
      <p:pic>
        <p:nvPicPr>
          <p:cNvPr id="78" name="Google Shape;78;p15"/>
          <p:cNvPicPr preferRelativeResize="0"/>
          <p:nvPr/>
        </p:nvPicPr>
        <p:blipFill>
          <a:blip r:embed="rId3">
            <a:alphaModFix/>
          </a:blip>
          <a:stretch>
            <a:fillRect/>
          </a:stretch>
        </p:blipFill>
        <p:spPr>
          <a:xfrm>
            <a:off x="5687346" y="88571"/>
            <a:ext cx="3456650" cy="1725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Pre-Processing: Removing Unnecessary Attributes</a:t>
            </a:r>
            <a:endParaRPr/>
          </a:p>
        </p:txBody>
      </p:sp>
      <p:sp>
        <p:nvSpPr>
          <p:cNvPr id="84" name="Google Shape;84;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Removed attributes with no significance</a:t>
            </a:r>
            <a:endParaRPr/>
          </a:p>
          <a:p>
            <a:pPr indent="-342900" lvl="0" marL="457200" rtl="0" algn="l">
              <a:spcBef>
                <a:spcPts val="0"/>
              </a:spcBef>
              <a:spcAft>
                <a:spcPts val="0"/>
              </a:spcAft>
              <a:buSzPts val="1800"/>
              <a:buChar char="-"/>
            </a:pPr>
            <a:r>
              <a:rPr lang="en"/>
              <a:t>Removed attributes:</a:t>
            </a:r>
            <a:endParaRPr/>
          </a:p>
          <a:p>
            <a:pPr indent="-317500" lvl="1" marL="914400" rtl="0" algn="l">
              <a:spcBef>
                <a:spcPts val="0"/>
              </a:spcBef>
              <a:spcAft>
                <a:spcPts val="0"/>
              </a:spcAft>
              <a:buSzPts val="1400"/>
              <a:buChar char="-"/>
            </a:pPr>
            <a:r>
              <a:rPr lang="en"/>
              <a:t>game_id: ID of the game, Ex: 2021020001</a:t>
            </a:r>
            <a:endParaRPr/>
          </a:p>
          <a:p>
            <a:pPr indent="-317500" lvl="1" marL="914400" rtl="0" algn="l">
              <a:spcBef>
                <a:spcPts val="0"/>
              </a:spcBef>
              <a:spcAft>
                <a:spcPts val="0"/>
              </a:spcAft>
              <a:buSzPts val="1400"/>
              <a:buChar char="-"/>
            </a:pPr>
            <a:r>
              <a:rPr lang="en"/>
              <a:t>description: A description of the shot, Ex: “Steven Stamkos Wrist Shot saved by Tristan Jarry”</a:t>
            </a:r>
            <a:endParaRPr/>
          </a:p>
          <a:p>
            <a:pPr indent="-317500" lvl="1" marL="914400" rtl="0" algn="l">
              <a:spcBef>
                <a:spcPts val="0"/>
              </a:spcBef>
              <a:spcAft>
                <a:spcPts val="0"/>
              </a:spcAft>
              <a:buSzPts val="1400"/>
              <a:buChar char="-"/>
            </a:pPr>
            <a:r>
              <a:rPr lang="en"/>
              <a:t>home_name &amp; away_name: Names of teams, Ex: “Tampa Bay Lightning”</a:t>
            </a:r>
            <a:endParaRPr/>
          </a:p>
          <a:p>
            <a:pPr indent="-317500" lvl="1" marL="914400" rtl="0" algn="l">
              <a:spcBef>
                <a:spcPts val="0"/>
              </a:spcBef>
              <a:spcAft>
                <a:spcPts val="0"/>
              </a:spcAft>
              <a:buSzPts val="1400"/>
              <a:buChar char="-"/>
            </a:pPr>
            <a:r>
              <a:rPr lang="en"/>
              <a:t>event_team: Team of shooter, Ex: “Tampa Bay Lightning”</a:t>
            </a:r>
            <a:endParaRPr/>
          </a:p>
          <a:p>
            <a:pPr indent="-317500" lvl="1" marL="914400" rtl="0" algn="l">
              <a:spcBef>
                <a:spcPts val="0"/>
              </a:spcBef>
              <a:spcAft>
                <a:spcPts val="0"/>
              </a:spcAft>
              <a:buSzPts val="1400"/>
              <a:buChar char="-"/>
            </a:pPr>
            <a:r>
              <a:rPr lang="en"/>
              <a:t>event_player_1_name &amp; event_goalie_name, event_player_2_name: Names of shooter and goalie/blocker, Ex: “Tristan.Jarry”</a:t>
            </a:r>
            <a:endParaRPr/>
          </a:p>
          <a:p>
            <a:pPr indent="-317500" lvl="1" marL="914400" rtl="0" algn="l">
              <a:spcBef>
                <a:spcPts val="0"/>
              </a:spcBef>
              <a:spcAft>
                <a:spcPts val="0"/>
              </a:spcAft>
              <a:buSzPts val="1400"/>
              <a:buChar char="-"/>
            </a:pPr>
            <a:r>
              <a:rPr lang="en"/>
              <a:t>event_player_1_type: Type of player, depends on shot outcome, Ex: “Shooter”, “Scorer”</a:t>
            </a:r>
            <a:endParaRPr/>
          </a:p>
          <a:p>
            <a:pPr indent="-317500" lvl="1" marL="914400" rtl="0" algn="l">
              <a:spcBef>
                <a:spcPts val="0"/>
              </a:spcBef>
              <a:spcAft>
                <a:spcPts val="0"/>
              </a:spcAft>
              <a:buSzPts val="1400"/>
              <a:buChar char="-"/>
            </a:pPr>
            <a:r>
              <a:rPr lang="en"/>
              <a:t>event_player_2_type: Type of second player, Ex: “Goalie”, “Blocker”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Removing Null Data</a:t>
            </a:r>
            <a:endParaRPr/>
          </a:p>
        </p:txBody>
      </p:sp>
      <p:sp>
        <p:nvSpPr>
          <p:cNvPr id="90" name="Google Shape;90;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Remove all the missing data</a:t>
            </a:r>
            <a:endParaRPr/>
          </a:p>
          <a:p>
            <a:pPr indent="-342900" lvl="0" marL="457200" rtl="0" algn="l">
              <a:spcBef>
                <a:spcPts val="0"/>
              </a:spcBef>
              <a:spcAft>
                <a:spcPts val="0"/>
              </a:spcAft>
              <a:buSzPts val="1800"/>
              <a:buChar char="-"/>
            </a:pPr>
            <a:r>
              <a:rPr lang="en"/>
              <a:t>Removed:</a:t>
            </a:r>
            <a:endParaRPr/>
          </a:p>
          <a:p>
            <a:pPr indent="-317500" lvl="1" marL="914400" rtl="0" algn="l">
              <a:spcBef>
                <a:spcPts val="0"/>
              </a:spcBef>
              <a:spcAft>
                <a:spcPts val="0"/>
              </a:spcAft>
              <a:buSzPts val="1400"/>
              <a:buChar char="-"/>
            </a:pPr>
            <a:r>
              <a:rPr lang="en"/>
              <a:t>shot_distance &amp; shot_angle (</a:t>
            </a:r>
            <a:r>
              <a:rPr lang="en"/>
              <a:t>3</a:t>
            </a:r>
            <a:r>
              <a:rPr lang="en"/>
              <a:t>8,224) </a:t>
            </a:r>
            <a:endParaRPr/>
          </a:p>
          <a:p>
            <a:pPr indent="-317500" lvl="2" marL="1371600" rtl="0" algn="l">
              <a:spcBef>
                <a:spcPts val="0"/>
              </a:spcBef>
              <a:spcAft>
                <a:spcPts val="0"/>
              </a:spcAft>
              <a:buSzPts val="1400"/>
              <a:buChar char="-"/>
            </a:pPr>
            <a:r>
              <a:rPr lang="en"/>
              <a:t>(BLOCKED_SHOT)</a:t>
            </a:r>
            <a:endParaRPr/>
          </a:p>
          <a:p>
            <a:pPr indent="-317500" lvl="1" marL="914400" rtl="0" algn="l">
              <a:spcBef>
                <a:spcPts val="0"/>
              </a:spcBef>
              <a:spcAft>
                <a:spcPts val="0"/>
              </a:spcAft>
              <a:buSzPts val="1400"/>
              <a:buChar char="-"/>
            </a:pPr>
            <a:r>
              <a:rPr lang="en"/>
              <a:t>strength_code (303)</a:t>
            </a:r>
            <a:endParaRPr/>
          </a:p>
          <a:p>
            <a:pPr indent="-317500" lvl="1" marL="914400" rtl="0" algn="l">
              <a:spcBef>
                <a:spcPts val="0"/>
              </a:spcBef>
              <a:spcAft>
                <a:spcPts val="0"/>
              </a:spcAft>
              <a:buSzPts val="1400"/>
              <a:buChar char="-"/>
            </a:pPr>
            <a:r>
              <a:rPr lang="en"/>
              <a:t>empty_net, having 111,742 instances</a:t>
            </a:r>
            <a:endParaRPr/>
          </a:p>
          <a:p>
            <a:pPr indent="-317500" lvl="2" marL="1371600" rtl="0" algn="l">
              <a:spcBef>
                <a:spcPts val="0"/>
              </a:spcBef>
              <a:spcAft>
                <a:spcPts val="0"/>
              </a:spcAft>
              <a:buSzPts val="1400"/>
              <a:buChar char="-"/>
            </a:pPr>
            <a:r>
              <a:rPr lang="en"/>
              <a:t>Random Sampling Based on Proportions</a:t>
            </a:r>
            <a:endParaRPr/>
          </a:p>
          <a:p>
            <a:pPr indent="-317500" lvl="2" marL="1371600" rtl="0" algn="l">
              <a:spcBef>
                <a:spcPts val="0"/>
              </a:spcBef>
              <a:spcAft>
                <a:spcPts val="0"/>
              </a:spcAft>
              <a:buSzPts val="1400"/>
              <a:buChar char="-"/>
            </a:pPr>
            <a:r>
              <a:rPr lang="en"/>
              <a:t>[517, 7,994] true/false to [7,272, 112,981]</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Random seed of ‘20241009’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Transforming Data</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Transformations:</a:t>
            </a:r>
            <a:endParaRPr/>
          </a:p>
          <a:p>
            <a:pPr indent="-342900" lvl="0" marL="457200" rtl="0" algn="l">
              <a:spcBef>
                <a:spcPts val="1200"/>
              </a:spcBef>
              <a:spcAft>
                <a:spcPts val="0"/>
              </a:spcAft>
              <a:buSzPts val="1800"/>
              <a:buChar char="-"/>
            </a:pPr>
            <a:r>
              <a:rPr lang="en"/>
              <a:t>empty_net: “TRUE” / “FALSE” -&gt; True/False</a:t>
            </a:r>
            <a:endParaRPr/>
          </a:p>
          <a:p>
            <a:pPr indent="-342900" lvl="0" marL="457200" rtl="0" algn="l">
              <a:spcBef>
                <a:spcPts val="0"/>
              </a:spcBef>
              <a:spcAft>
                <a:spcPts val="0"/>
              </a:spcAft>
              <a:buSzPts val="1800"/>
              <a:buChar char="-"/>
            </a:pPr>
            <a:r>
              <a:rPr lang="en"/>
              <a:t>g</a:t>
            </a:r>
            <a:r>
              <a:rPr lang="en"/>
              <a:t>ame_seconds_remaining:</a:t>
            </a:r>
            <a:endParaRPr/>
          </a:p>
          <a:p>
            <a:pPr indent="-317500" lvl="1" marL="914400" rtl="0" algn="l">
              <a:spcBef>
                <a:spcPts val="0"/>
              </a:spcBef>
              <a:spcAft>
                <a:spcPts val="0"/>
              </a:spcAft>
              <a:buSzPts val="1400"/>
              <a:buChar char="-"/>
            </a:pPr>
            <a:r>
              <a:rPr lang="en"/>
              <a:t>Removed negative values</a:t>
            </a:r>
            <a:endParaRPr/>
          </a:p>
          <a:p>
            <a:pPr indent="-317500" lvl="1" marL="914400" rtl="0" algn="l">
              <a:spcBef>
                <a:spcPts val="0"/>
              </a:spcBef>
              <a:spcAft>
                <a:spcPts val="0"/>
              </a:spcAft>
              <a:buSzPts val="1400"/>
              <a:buChar char="-"/>
            </a:pPr>
            <a:r>
              <a:rPr lang="en"/>
              <a:t>m</a:t>
            </a:r>
            <a:r>
              <a:rPr lang="en"/>
              <a:t>in-max normalization</a:t>
            </a:r>
            <a:endParaRPr/>
          </a:p>
          <a:p>
            <a:pPr indent="-342900" lvl="0" marL="457200" rtl="0" algn="l">
              <a:spcBef>
                <a:spcPts val="0"/>
              </a:spcBef>
              <a:spcAft>
                <a:spcPts val="0"/>
              </a:spcAft>
              <a:buSzPts val="1800"/>
              <a:buChar char="-"/>
            </a:pPr>
            <a:r>
              <a:rPr lang="en"/>
              <a:t>p</a:t>
            </a:r>
            <a:r>
              <a:rPr lang="en"/>
              <a:t>eriod_seconds_remaining: min-max normalized</a:t>
            </a:r>
            <a:endParaRPr/>
          </a:p>
          <a:p>
            <a:pPr indent="-342900" lvl="0" marL="457200" rtl="0" algn="l">
              <a:spcBef>
                <a:spcPts val="0"/>
              </a:spcBef>
              <a:spcAft>
                <a:spcPts val="0"/>
              </a:spcAft>
              <a:buSzPts val="1800"/>
              <a:buChar char="-"/>
            </a:pPr>
            <a:r>
              <a:rPr lang="en"/>
              <a:t>x_fixed &amp; y_fixed: z-score normalized</a:t>
            </a:r>
            <a:endParaRPr/>
          </a:p>
          <a:p>
            <a:pPr indent="-342900" lvl="0" marL="457200" rtl="0" algn="l">
              <a:spcBef>
                <a:spcPts val="0"/>
              </a:spcBef>
              <a:spcAft>
                <a:spcPts val="0"/>
              </a:spcAft>
              <a:buSzPts val="1800"/>
              <a:buChar char="-"/>
            </a:pPr>
            <a:r>
              <a:rPr lang="en"/>
              <a:t>s</a:t>
            </a:r>
            <a:r>
              <a:rPr lang="en"/>
              <a:t>hot_distance: z-score normalized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Pre-Processing: Splitting Data</a:t>
            </a:r>
            <a:endParaRPr/>
          </a:p>
        </p:txBody>
      </p:sp>
      <p:sp>
        <p:nvSpPr>
          <p:cNvPr id="102" name="Google Shape;102;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Split data randomly, keeping proportions:</a:t>
            </a:r>
            <a:endParaRPr/>
          </a:p>
          <a:p>
            <a:pPr indent="-317500" lvl="1" marL="914400" rtl="0" algn="l">
              <a:spcBef>
                <a:spcPts val="0"/>
              </a:spcBef>
              <a:spcAft>
                <a:spcPts val="0"/>
              </a:spcAft>
              <a:buSzPts val="1400"/>
              <a:buChar char="-"/>
            </a:pPr>
            <a:r>
              <a:rPr lang="en"/>
              <a:t>65.9681% SHOT</a:t>
            </a:r>
            <a:endParaRPr/>
          </a:p>
          <a:p>
            <a:pPr indent="-317500" lvl="1" marL="914400" rtl="0" algn="l">
              <a:spcBef>
                <a:spcPts val="0"/>
              </a:spcBef>
              <a:spcAft>
                <a:spcPts val="0"/>
              </a:spcAft>
              <a:buSzPts val="1400"/>
              <a:buChar char="-"/>
            </a:pPr>
            <a:r>
              <a:rPr lang="en"/>
              <a:t>26.8541% MISSED_SHOT</a:t>
            </a:r>
            <a:endParaRPr/>
          </a:p>
          <a:p>
            <a:pPr indent="-317500" lvl="1" marL="914400" rtl="0" algn="l">
              <a:spcBef>
                <a:spcPts val="0"/>
              </a:spcBef>
              <a:spcAft>
                <a:spcPts val="0"/>
              </a:spcAft>
              <a:buSzPts val="1400"/>
              <a:buChar char="-"/>
            </a:pPr>
            <a:r>
              <a:rPr lang="en"/>
              <a:t>7.1793% GOAL</a:t>
            </a:r>
            <a:br>
              <a:rPr lang="en"/>
            </a:br>
            <a:endParaRPr/>
          </a:p>
          <a:p>
            <a:pPr indent="-317500" lvl="1" marL="914400" rtl="0" algn="l">
              <a:spcBef>
                <a:spcPts val="0"/>
              </a:spcBef>
              <a:spcAft>
                <a:spcPts val="0"/>
              </a:spcAft>
              <a:buSzPts val="1400"/>
              <a:buChar char="-"/>
            </a:pPr>
            <a:r>
              <a:rPr lang="en"/>
              <a:t>Random seed used: “20241002”</a:t>
            </a:r>
            <a:br>
              <a:rPr lang="en"/>
            </a:br>
            <a:endParaRPr/>
          </a:p>
          <a:p>
            <a:pPr indent="-342900" lvl="0" marL="457200" rtl="0" algn="l">
              <a:spcBef>
                <a:spcPts val="0"/>
              </a:spcBef>
              <a:spcAft>
                <a:spcPts val="0"/>
              </a:spcAft>
              <a:buSzPts val="1800"/>
              <a:buChar char="-"/>
            </a:pPr>
            <a:r>
              <a:rPr lang="en"/>
              <a:t>84,177 instances in training set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Initial → Pre-processed Data</a:t>
            </a:r>
            <a:endParaRPr/>
          </a:p>
        </p:txBody>
      </p:sp>
      <p:pic>
        <p:nvPicPr>
          <p:cNvPr id="108" name="Google Shape;108;p20"/>
          <p:cNvPicPr preferRelativeResize="0"/>
          <p:nvPr/>
        </p:nvPicPr>
        <p:blipFill>
          <a:blip r:embed="rId3">
            <a:alphaModFix/>
          </a:blip>
          <a:stretch>
            <a:fillRect/>
          </a:stretch>
        </p:blipFill>
        <p:spPr>
          <a:xfrm>
            <a:off x="-1" y="3991225"/>
            <a:ext cx="9144001" cy="1098006"/>
          </a:xfrm>
          <a:prstGeom prst="rect">
            <a:avLst/>
          </a:prstGeom>
          <a:noFill/>
          <a:ln>
            <a:noFill/>
          </a:ln>
        </p:spPr>
      </p:pic>
      <p:pic>
        <p:nvPicPr>
          <p:cNvPr id="109" name="Google Shape;109;p20"/>
          <p:cNvPicPr preferRelativeResize="0"/>
          <p:nvPr/>
        </p:nvPicPr>
        <p:blipFill>
          <a:blip r:embed="rId4">
            <a:alphaModFix/>
          </a:blip>
          <a:stretch>
            <a:fillRect/>
          </a:stretch>
        </p:blipFill>
        <p:spPr>
          <a:xfrm>
            <a:off x="0" y="1794438"/>
            <a:ext cx="9144002" cy="784474"/>
          </a:xfrm>
          <a:prstGeom prst="rect">
            <a:avLst/>
          </a:prstGeom>
          <a:noFill/>
          <a:ln>
            <a:noFill/>
          </a:ln>
        </p:spPr>
      </p:pic>
      <p:sp>
        <p:nvSpPr>
          <p:cNvPr id="110" name="Google Shape;110;p20"/>
          <p:cNvSpPr txBox="1"/>
          <p:nvPr/>
        </p:nvSpPr>
        <p:spPr>
          <a:xfrm>
            <a:off x="322000" y="1372350"/>
            <a:ext cx="646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Initial:</a:t>
            </a:r>
            <a:endParaRPr sz="1800">
              <a:solidFill>
                <a:schemeClr val="dk1"/>
              </a:solidFill>
              <a:latin typeface="Roboto"/>
              <a:ea typeface="Roboto"/>
              <a:cs typeface="Roboto"/>
              <a:sym typeface="Roboto"/>
            </a:endParaRPr>
          </a:p>
        </p:txBody>
      </p:sp>
      <p:sp>
        <p:nvSpPr>
          <p:cNvPr id="111" name="Google Shape;111;p20"/>
          <p:cNvSpPr txBox="1"/>
          <p:nvPr/>
        </p:nvSpPr>
        <p:spPr>
          <a:xfrm>
            <a:off x="216100" y="3529513"/>
            <a:ext cx="646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Pre-processed:</a:t>
            </a:r>
            <a:endParaRPr sz="1800">
              <a:solidFill>
                <a:schemeClr val="dk1"/>
              </a:solidFill>
              <a:latin typeface="Roboto"/>
              <a:ea typeface="Roboto"/>
              <a:cs typeface="Roboto"/>
              <a:sym typeface="Roboto"/>
            </a:endParaRPr>
          </a:p>
        </p:txBody>
      </p:sp>
      <p:pic>
        <p:nvPicPr>
          <p:cNvPr id="112" name="Google Shape;112;p20"/>
          <p:cNvPicPr preferRelativeResize="0"/>
          <p:nvPr/>
        </p:nvPicPr>
        <p:blipFill>
          <a:blip r:embed="rId5">
            <a:alphaModFix/>
          </a:blip>
          <a:stretch>
            <a:fillRect/>
          </a:stretch>
        </p:blipFill>
        <p:spPr>
          <a:xfrm>
            <a:off x="3391862" y="2644772"/>
            <a:ext cx="2360288" cy="818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Attribute Selection Algorithms</a:t>
            </a:r>
            <a:endParaRPr/>
          </a:p>
        </p:txBody>
      </p:sp>
      <p:sp>
        <p:nvSpPr>
          <p:cNvPr id="118" name="Google Shape;118;p21"/>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CfsSubsetEval, top 6:</a:t>
            </a:r>
            <a:endParaRPr/>
          </a:p>
          <a:p>
            <a:pPr indent="-317500" lvl="1" marL="914400" rtl="0" algn="l">
              <a:spcBef>
                <a:spcPts val="0"/>
              </a:spcBef>
              <a:spcAft>
                <a:spcPts val="0"/>
              </a:spcAft>
              <a:buSzPts val="1400"/>
              <a:buChar char="-"/>
            </a:pPr>
            <a:r>
              <a:rPr lang="en"/>
              <a:t>h</a:t>
            </a:r>
            <a:r>
              <a:rPr lang="en"/>
              <a:t>ome_score, away_score, strength_code, x_fixed, y_fixed, shot_distance</a:t>
            </a:r>
            <a:endParaRPr/>
          </a:p>
          <a:p>
            <a:pPr indent="-342900" lvl="0" marL="457200" rtl="0" algn="l">
              <a:spcBef>
                <a:spcPts val="0"/>
              </a:spcBef>
              <a:spcAft>
                <a:spcPts val="0"/>
              </a:spcAft>
              <a:buSzPts val="1800"/>
              <a:buChar char="-"/>
            </a:pPr>
            <a:r>
              <a:rPr lang="en"/>
              <a:t>InfoGainAttributeEval</a:t>
            </a:r>
            <a:r>
              <a:rPr lang="en"/>
              <a:t>, cutoff value: 0.003</a:t>
            </a:r>
            <a:r>
              <a:rPr lang="en"/>
              <a:t>:</a:t>
            </a:r>
            <a:endParaRPr/>
          </a:p>
          <a:p>
            <a:pPr indent="-317500" lvl="1" marL="914400" rtl="0" algn="l">
              <a:spcBef>
                <a:spcPts val="0"/>
              </a:spcBef>
              <a:spcAft>
                <a:spcPts val="0"/>
              </a:spcAft>
              <a:buSzPts val="1400"/>
              <a:buChar char="-"/>
            </a:pPr>
            <a:r>
              <a:rPr lang="en"/>
              <a:t>s</a:t>
            </a:r>
            <a:r>
              <a:rPr lang="en"/>
              <a:t>hot_distance, x_fixed, y_fixed, home_score, away_score, shot_angle, strength_code, game_seconds_remaining</a:t>
            </a:r>
            <a:endParaRPr/>
          </a:p>
          <a:p>
            <a:pPr indent="-342900" lvl="0" marL="457200" rtl="0" algn="l">
              <a:spcBef>
                <a:spcPts val="0"/>
              </a:spcBef>
              <a:spcAft>
                <a:spcPts val="0"/>
              </a:spcAft>
              <a:buSzPts val="1800"/>
              <a:buChar char="-"/>
            </a:pPr>
            <a:r>
              <a:rPr lang="en"/>
              <a:t>CorrelationAttributeEval</a:t>
            </a:r>
            <a:r>
              <a:rPr lang="en"/>
              <a:t>, cutoff value: 0.015</a:t>
            </a:r>
            <a:r>
              <a:rPr lang="en"/>
              <a:t>:</a:t>
            </a:r>
            <a:endParaRPr/>
          </a:p>
          <a:p>
            <a:pPr indent="-317500" lvl="1" marL="914400" rtl="0" algn="l">
              <a:spcBef>
                <a:spcPts val="0"/>
              </a:spcBef>
              <a:spcAft>
                <a:spcPts val="0"/>
              </a:spcAft>
              <a:buSzPts val="1400"/>
              <a:buChar char="-"/>
            </a:pPr>
            <a:r>
              <a:rPr lang="en"/>
              <a:t>s</a:t>
            </a:r>
            <a:r>
              <a:rPr lang="en"/>
              <a:t>hot_distance, away_score, home_score, strength_code, shot_angle</a:t>
            </a:r>
            <a:endParaRPr/>
          </a:p>
          <a:p>
            <a:pPr indent="-342900" lvl="0" marL="457200" rtl="0" algn="l">
              <a:spcBef>
                <a:spcPts val="0"/>
              </a:spcBef>
              <a:spcAft>
                <a:spcPts val="0"/>
              </a:spcAft>
              <a:buSzPts val="1800"/>
              <a:buChar char="-"/>
            </a:pPr>
            <a:r>
              <a:rPr lang="en"/>
              <a:t>GainRatioAttributeEval</a:t>
            </a:r>
            <a:r>
              <a:rPr lang="en"/>
              <a:t>, cutoff value: 0.003</a:t>
            </a:r>
            <a:r>
              <a:rPr lang="en"/>
              <a:t>:</a:t>
            </a:r>
            <a:endParaRPr/>
          </a:p>
          <a:p>
            <a:pPr indent="-317500" lvl="1" marL="914400" rtl="0" algn="l">
              <a:spcBef>
                <a:spcPts val="0"/>
              </a:spcBef>
              <a:spcAft>
                <a:spcPts val="0"/>
              </a:spcAft>
              <a:buSzPts val="1400"/>
              <a:buChar char="-"/>
            </a:pPr>
            <a:r>
              <a:rPr lang="en"/>
              <a:t>s</a:t>
            </a:r>
            <a:r>
              <a:rPr lang="en"/>
              <a:t>hot_distance, x_fixed, y_fixed, home_score, strength_code, away_score, period_seconds_remaining</a:t>
            </a:r>
            <a:endParaRPr/>
          </a:p>
          <a:p>
            <a:pPr indent="-342900" lvl="0" marL="457200" rtl="0" algn="l">
              <a:spcBef>
                <a:spcPts val="0"/>
              </a:spcBef>
              <a:spcAft>
                <a:spcPts val="0"/>
              </a:spcAft>
              <a:buSzPts val="1800"/>
              <a:buChar char="-"/>
            </a:pPr>
            <a:r>
              <a:rPr lang="en"/>
              <a:t>Mutual Information:</a:t>
            </a:r>
            <a:r>
              <a:rPr lang="en"/>
              <a:t>, cutoff value: 0.01:</a:t>
            </a:r>
            <a:endParaRPr/>
          </a:p>
          <a:p>
            <a:pPr indent="-317500" lvl="1" marL="914400" rtl="0" algn="l">
              <a:spcBef>
                <a:spcPts val="0"/>
              </a:spcBef>
              <a:spcAft>
                <a:spcPts val="0"/>
              </a:spcAft>
              <a:buSzPts val="1400"/>
              <a:buChar char="-"/>
            </a:pPr>
            <a:r>
              <a:rPr lang="en"/>
              <a:t>s</a:t>
            </a:r>
            <a:r>
              <a:rPr lang="en"/>
              <a:t>hot_distance, x_fixed, y_fixed, shot_angle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