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7" r:id="rId5"/>
    <p:sldId id="389" r:id="rId6"/>
    <p:sldId id="410" r:id="rId7"/>
    <p:sldId id="411" r:id="rId8"/>
    <p:sldId id="384" r:id="rId9"/>
    <p:sldId id="317" r:id="rId10"/>
    <p:sldId id="277" r:id="rId11"/>
    <p:sldId id="392" r:id="rId12"/>
    <p:sldId id="279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3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lab.research.google.com/drive/1hQ7fl92yq0EeIwdk4-iaEelL4xspQiYo?usp=sharin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74" y="1303342"/>
            <a:ext cx="4386469" cy="2384898"/>
          </a:xfrm>
        </p:spPr>
        <p:txBody>
          <a:bodyPr anchor="b" anchorCtr="0">
            <a:normAutofit/>
          </a:bodyPr>
          <a:lstStyle/>
          <a:p>
            <a:r>
              <a:rPr lang="en-US" sz="4000" dirty="0"/>
              <a:t>Malware Detection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52007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4857" y="3979517"/>
            <a:ext cx="3565524" cy="1731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j-lt"/>
              </a:rPr>
              <a:t>Mohamed Abdallah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BA67-09EE-FDC8-8DDE-512876374C8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27940" y="877059"/>
            <a:ext cx="10355677" cy="51659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Beginning with shuffling data to make our model robust against possible data simplicity or being biased towards some similar successive examples during learning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Label encoding to transform labels from {pe-legit , pe-malicious} into {0,1}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Performing SVD on Data made the session crash after running out of memory. </a:t>
            </a:r>
          </a:p>
          <a:p>
            <a:pPr marL="0" indent="0"/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B72A1-826F-6CAB-F10B-00742992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2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54A5-4776-3DDD-FFE0-CB951BB0F08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24070"/>
            <a:ext cx="9891850" cy="60243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Performing SVD was meant to get the most significant components or dimensions in the data to help in </a:t>
            </a:r>
            <a:r>
              <a:rPr lang="en-US" sz="2800" i="1" dirty="0">
                <a:solidFill>
                  <a:srgbClr val="FFFFFF"/>
                </a:solidFill>
                <a:latin typeface="+mj-lt"/>
              </a:rPr>
              <a:t>Dimensionality Reduction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0" indent="0"/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Dimensionality Reduction is very critical concerning higher dimensional problems as it is the case here; to make the learning of our model more computationally efficient , more time saving and more scalable.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EB71F-17A5-C26A-6604-A042A25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6569-7CAB-8A47-EC93-C1460C8124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675862"/>
            <a:ext cx="10753241" cy="57725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For the aforementioned problem of SVD , I thought it was more convenient to calculate the eigenvalues of correlation matrix to get some sense of the most important dimensions where the data is most concentrated around.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Surprisingly, too many components were significant i.e., too many dimensions were affecting the data considerably.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A957-56B2-3286-04E3-0878E2D0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0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BC12-4B61-1F91-0493-3FBC717819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826" y="1171329"/>
            <a:ext cx="10707757" cy="4831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Performing Principal Component Analysis (PCA) was the key answer to this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It managed to reduce dimensions of the data to approximately the half (after trying many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n_components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 , 275 component was the best practice to give best performance after applying the model and validating it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EF2B4-C23B-4746-2BDD-EB07AE17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3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98CB-F567-3E2A-1925-741026A25C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096" y="1073426"/>
            <a:ext cx="10548730" cy="47840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PCA can transform data into lower dimensional subspace where it aligns principal axes of variations in the data with the bases of the new subspace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And with Splitting data into train , validation and test sets by ratios (70% , 20% , 10%) respectively, it’s time to perform some suitable model.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6DD0-8F75-5E0F-D1B3-0696D83F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4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80AB-92B4-2704-8BE9-1B5F8087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272059"/>
            <a:ext cx="5359607" cy="2604742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Applying</a:t>
            </a:r>
            <a:r>
              <a:rPr lang="en-US" sz="4000" dirty="0">
                <a:solidFill>
                  <a:srgbClr val="FFFFFF"/>
                </a:solidFill>
                <a:latin typeface="+mj-lt"/>
              </a:rPr>
              <a:t> the Model,</a:t>
            </a:r>
            <a:br>
              <a:rPr lang="en-US" sz="4000" dirty="0">
                <a:solidFill>
                  <a:srgbClr val="FFFFFF"/>
                </a:solidFill>
                <a:latin typeface="+mj-lt"/>
              </a:rPr>
            </a:br>
            <a:r>
              <a:rPr lang="en-US" sz="4000" dirty="0">
                <a:solidFill>
                  <a:srgbClr val="FFFFFF"/>
                </a:solidFill>
                <a:latin typeface="+mj-lt"/>
              </a:rPr>
              <a:t>Training and Evaluation </a:t>
            </a:r>
            <a:br>
              <a:rPr lang="en-US" sz="4000" dirty="0">
                <a:solidFill>
                  <a:srgbClr val="FFFFFF"/>
                </a:solidFill>
                <a:latin typeface="+mj-lt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C6ACF-3167-C265-8ECE-8574608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784F650A-9555-C05D-8C45-B1710FC1E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6096000" y="697110"/>
            <a:ext cx="5132387" cy="5132388"/>
          </a:xfrm>
        </p:spPr>
      </p:pic>
    </p:spTree>
    <p:extLst>
      <p:ext uri="{BB962C8B-B14F-4D97-AF65-F5344CB8AC3E}">
        <p14:creationId xmlns:p14="http://schemas.microsoft.com/office/powerpoint/2010/main" val="110654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C232-FBD4-240D-B065-30450CD8F1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821636"/>
            <a:ext cx="10408685" cy="56267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Dealing with higher dimensional , large-scale data like so made it difficult for classical ML models -always used in classification problems- to introduce helpful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I tried SVM and Gradient Boosting classifiers, but they were too much time consumers and computationally inefficient in this task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I found it more suitable to use fully connected Neural Network and it efficiently did the job.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336A-8224-9D2B-25A6-BF47FAD5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6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EB9BFB-B7B4-52BB-CE4A-8D8455ED20A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26365" y="686145"/>
            <a:ext cx="7354957" cy="578490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5AA6-E456-49FC-071F-0D58CD77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AC27F-6F54-F8D6-0449-347E5E578001}"/>
              </a:ext>
            </a:extLst>
          </p:cNvPr>
          <p:cNvSpPr txBox="1"/>
          <p:nvPr/>
        </p:nvSpPr>
        <p:spPr>
          <a:xfrm>
            <a:off x="5638800" y="29486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9DE8B-D7DF-A6BC-261F-A6F121332BF9}"/>
              </a:ext>
            </a:extLst>
          </p:cNvPr>
          <p:cNvSpPr txBox="1"/>
          <p:nvPr/>
        </p:nvSpPr>
        <p:spPr>
          <a:xfrm>
            <a:off x="5638800" y="29486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5A956E-B395-5E9C-4784-B46CA2C6AAAA}"/>
              </a:ext>
            </a:extLst>
          </p:cNvPr>
          <p:cNvSpPr txBox="1">
            <a:spLocks/>
          </p:cNvSpPr>
          <p:nvPr/>
        </p:nvSpPr>
        <p:spPr>
          <a:xfrm>
            <a:off x="550863" y="1232452"/>
            <a:ext cx="4617486" cy="52159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0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A112-0B1A-0E90-54BF-61E768B3D8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1" y="1285461"/>
            <a:ext cx="10620721" cy="45587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Using ‘binary_crossentropy’ as a loss function and Adam optimizer (with learning rate=.001)  , epochs=25,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batch_size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=32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We trained our model to give the following performance: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EC58-8310-F871-4ED8-8D7A0E2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2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A0B2-927C-FE09-3795-7162021A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Performance metrics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7206680-F59B-C2C2-546A-8D6FF1654E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117" r="16117"/>
          <a:stretch>
            <a:fillRect/>
          </a:stretch>
        </p:blipFill>
        <p:spPr>
          <a:xfrm>
            <a:off x="5910469" y="1139687"/>
            <a:ext cx="4757727" cy="464933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E388-DE81-8A89-FF44-34FF8102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9D6BBD-9FE7-772E-CDDA-625DF73A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135757"/>
            <a:ext cx="10262911" cy="525343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latin typeface="+mj-lt"/>
              </a:rPr>
              <a:t>Due to stochasticity and randomness during the learning process, values in this section may differ by rerunning notebook</a:t>
            </a:r>
          </a:p>
        </p:txBody>
      </p:sp>
    </p:spTree>
    <p:extLst>
      <p:ext uri="{BB962C8B-B14F-4D97-AF65-F5344CB8AC3E}">
        <p14:creationId xmlns:p14="http://schemas.microsoft.com/office/powerpoint/2010/main" val="32435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54" y="596392"/>
            <a:ext cx="3940968" cy="94086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4" y="2034138"/>
            <a:ext cx="7603607" cy="43401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Introducing 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and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Exploration and Preprocessing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Training the Model and 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Measuring Performance Metrics</a:t>
            </a:r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D36A-CEA5-D3D9-F22A-001678679DF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901148"/>
            <a:ext cx="11323086" cy="51285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Getting a validation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+mj-lt"/>
              </a:rPr>
              <a:t>loss of 0.1195 and validation accuracy of  (97.21%)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Getting the following learning curves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277C-F069-12F4-42D4-B84FF0A0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95ED1-A552-C7B8-5A65-CFF64C6C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260" y="2539013"/>
            <a:ext cx="4399598" cy="308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B84AE-05D4-9C84-1EE8-9E19231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32" y="2633870"/>
            <a:ext cx="4399598" cy="29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C69D-5BC7-BC70-1DB4-D407C5C4D3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196900"/>
            <a:ext cx="11090275" cy="6464200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And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53B9-1400-54ED-780D-579A01CC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613226-6F15-019A-AF54-A149C032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6" y="2052014"/>
            <a:ext cx="5115337" cy="3854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3D685-D25A-F593-9D8D-C252E8C1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7" y="2052015"/>
            <a:ext cx="4876798" cy="38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7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A9C3-C613-F665-9C3F-FB838BECF8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7854" y="371061"/>
            <a:ext cx="10766494" cy="61361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It seems that increasing epochs harms the performance of the model on validation set but trying decreasing epochs didn’t provide any improvement to the performance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We train our model and try to decrease training loss as could as possible, but we don’t have any control on the validation error ;we hope it would decrease after training as the model becomes more confident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Also, epochs need to be reasonable(25 here) as we have too many training examples ,and these epochs are the model’s way of traversing data through different paths , so it is not harmful 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75F0-0680-1E7A-21DB-C346988D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2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4292-A5D1-F28C-8F12-E25E188D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675862"/>
            <a:ext cx="10832756" cy="15770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there’s imbalance in the data, we should look for f1 score and other metrics than accuracy as follows :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3EA2-39C8-3EC7-6D96-411ECAB97E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0" y="2500182"/>
            <a:ext cx="10832756" cy="3681956"/>
          </a:xfrm>
        </p:spPr>
        <p:txBody>
          <a:bodyPr/>
          <a:lstStyle/>
          <a:p>
            <a:pPr marL="914400" lvl="1" indent="-457200"/>
            <a:r>
              <a:rPr lang="en-US" sz="2400" dirty="0">
                <a:solidFill>
                  <a:srgbClr val="FFFFFF"/>
                </a:solidFill>
                <a:latin typeface="+mj-lt"/>
              </a:rPr>
              <a:t>F1 score as a measure of the quality of classification :</a:t>
            </a:r>
          </a:p>
          <a:p>
            <a:pPr marL="914400" lvl="1" indent="-457200"/>
            <a:endParaRPr lang="en-US" sz="2400" dirty="0">
              <a:solidFill>
                <a:srgbClr val="FFFFFF"/>
              </a:solidFill>
              <a:latin typeface="+mj-lt"/>
            </a:endParaRPr>
          </a:p>
          <a:p>
            <a:pPr marL="914400" lvl="1" indent="-457200"/>
            <a:endParaRPr lang="en-US" sz="2400" dirty="0">
              <a:solidFill>
                <a:srgbClr val="FFFFFF"/>
              </a:solidFill>
              <a:latin typeface="+mj-lt"/>
            </a:endParaRPr>
          </a:p>
          <a:p>
            <a:pPr marL="914400" lvl="1" indent="-457200"/>
            <a:endParaRPr lang="en-US" sz="2400" dirty="0">
              <a:solidFill>
                <a:srgbClr val="FFFFFF"/>
              </a:solidFill>
              <a:latin typeface="+mj-lt"/>
            </a:endParaRPr>
          </a:p>
          <a:p>
            <a:pPr marL="914400" lvl="1" indent="-457200"/>
            <a:endParaRPr lang="en-US" sz="2400" dirty="0">
              <a:solidFill>
                <a:srgbClr val="FFFFFF"/>
              </a:solidFill>
              <a:latin typeface="+mj-lt"/>
            </a:endParaRPr>
          </a:p>
          <a:p>
            <a:pPr marL="914400" lvl="1" indent="-457200"/>
            <a:r>
              <a:rPr lang="en-US" sz="2400" dirty="0">
                <a:solidFill>
                  <a:srgbClr val="FFFFFF"/>
                </a:solidFill>
                <a:latin typeface="+mj-lt"/>
              </a:rPr>
              <a:t>Fortunately, F1 score was good enough not to try to handle the imbalance in our data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EA30-469E-874C-962F-78495AE5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CF5A99-BDB5-D70B-8EDA-A353A324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69" y="3149539"/>
            <a:ext cx="6864626" cy="20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8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4701-1EF8-6EC9-0768-76A4446653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940904"/>
            <a:ext cx="10554459" cy="55075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And here is the classification report with more details about accuracy , recall , precision for each class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123-9C26-9B60-F002-AAC5515A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C4B636-B164-05DC-9CDA-B654C7ED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91" y="2332797"/>
            <a:ext cx="6705599" cy="40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02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3D9-3A2E-28AA-6D16-2895854337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6591" y="543340"/>
            <a:ext cx="11084546" cy="5963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And here is the confusion matrix showing the exact number of examples of each class that the model has misclassified :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</a:rPr>
              <a:t>More details are found on: </a:t>
            </a:r>
            <a:r>
              <a:rPr lang="en-US" dirty="0" err="1">
                <a:solidFill>
                  <a:srgbClr val="FFFFFF"/>
                </a:solidFill>
                <a:latin typeface="+mj-lt"/>
                <a:hlinkClick r:id="rId2"/>
              </a:rPr>
              <a:t>Colab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B148-E059-A7B6-82EF-F4A092BC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894B2B-BD6D-0D28-7959-8B1FBA92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71" y="2136913"/>
            <a:ext cx="9971676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7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07" y="1039606"/>
            <a:ext cx="5437187" cy="2986234"/>
          </a:xfrm>
        </p:spPr>
        <p:txBody>
          <a:bodyPr/>
          <a:lstStyle/>
          <a:p>
            <a:r>
              <a:rPr lang="en-US" dirty="0"/>
              <a:t>    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EA24-0F5B-8F28-62D1-6DF673BF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23988"/>
            <a:ext cx="5437187" cy="828951"/>
          </a:xfrm>
        </p:spPr>
        <p:txBody>
          <a:bodyPr/>
          <a:lstStyle/>
          <a:p>
            <a:r>
              <a:rPr lang="en-US" dirty="0"/>
              <a:t>Introducing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3F9B-D0B4-2C43-B18D-A327890FE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993261"/>
            <a:ext cx="11090274" cy="42485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Data indicates a non-signature-based method of detecting malware based on Artificial Neural Network (ANN) planned by manipulating the Portable Executable (PE) file header field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Various solutions arise in non-signature-based frameworks such as heuristics, integrated feature set and hybrid strategies.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1D9034-BC2E-A5E6-397E-E13A9D3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1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0FF577-B10D-9F1F-3F89-1852119A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11" y="927651"/>
            <a:ext cx="10806250" cy="54333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Machine learning-enabled malware classification utilizes the structural and behavioral characteristics of malware and benevolent systems to construct a classification model to classify a sample system as malicious or harmless.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FFFF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+mj-lt"/>
              </a:rPr>
              <a:t>So, the objective is to </a:t>
            </a:r>
            <a:br>
              <a:rPr lang="en-US" sz="2500" dirty="0">
                <a:solidFill>
                  <a:srgbClr val="FFFFFF"/>
                </a:solidFill>
                <a:latin typeface="+mj-lt"/>
              </a:rPr>
            </a:br>
            <a:r>
              <a:rPr lang="en-US" sz="2500" dirty="0">
                <a:solidFill>
                  <a:srgbClr val="FFFFFF"/>
                </a:solidFill>
                <a:latin typeface="+mj-lt"/>
              </a:rPr>
              <a:t>		</a:t>
            </a:r>
            <a:r>
              <a:rPr lang="en-US" sz="2700" dirty="0">
                <a:solidFill>
                  <a:srgbClr val="FFFFFF"/>
                </a:solidFill>
                <a:latin typeface="+mj-lt"/>
              </a:rPr>
              <a:t>Build a machine learning model to detect malwares…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A30F93-C09C-903C-E44F-420E87BF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32766"/>
            <a:ext cx="7904025" cy="1337008"/>
          </a:xfrm>
        </p:spPr>
        <p:txBody>
          <a:bodyPr/>
          <a:lstStyle/>
          <a:p>
            <a:r>
              <a:rPr lang="en-US" dirty="0"/>
              <a:t>Introducing Our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087" y="1510748"/>
            <a:ext cx="10963826" cy="4426226"/>
          </a:xfrm>
          <a:noFill/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+mj-lt"/>
              </a:rPr>
              <a:t>Malware Detection can be translated into an ML  binary classification problem</a:t>
            </a:r>
          </a:p>
          <a:p>
            <a:endParaRPr lang="en-US" sz="2500" dirty="0">
              <a:solidFill>
                <a:srgbClr val="FFFFFF"/>
              </a:solidFill>
              <a:latin typeface="+mj-lt"/>
            </a:endParaRPr>
          </a:p>
          <a:p>
            <a:r>
              <a:rPr lang="en-US" sz="2500" dirty="0">
                <a:solidFill>
                  <a:srgbClr val="FFFFFF"/>
                </a:solidFill>
                <a:latin typeface="+mj-lt"/>
              </a:rPr>
              <a:t>With some kind large scale and higher dimensional dataset ( 114k examples, 486 features) </a:t>
            </a:r>
          </a:p>
          <a:p>
            <a:endParaRPr lang="en-US" sz="2500" dirty="0">
              <a:solidFill>
                <a:srgbClr val="FFFFFF"/>
              </a:solidFill>
              <a:latin typeface="+mj-lt"/>
            </a:endParaRPr>
          </a:p>
          <a:p>
            <a:r>
              <a:rPr lang="en-US" sz="2500" dirty="0">
                <a:solidFill>
                  <a:srgbClr val="FFFFFF"/>
                </a:solidFill>
                <a:latin typeface="+mj-lt"/>
              </a:rPr>
              <a:t>Making Data hard to explore through the different types of graphs and extract useful information about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92059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500" dirty="0"/>
              <a:t>EDA and Preprocessing 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Data Exploration</a:t>
            </a:r>
            <a:endParaRPr lang="en-US" sz="3000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57DE-EE9F-A608-3204-EF253485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696278"/>
            <a:ext cx="11529390" cy="4678018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Starting with the general steps of describing data , dropping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null values and calculating correlation matrix to know more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about effective features in the predictive model(correlation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matrix was computationally cost ) using pandas 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DB6F-A7C1-2285-6445-09B75C2F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56" y="878214"/>
            <a:ext cx="10018644" cy="5050646"/>
          </a:xfrm>
        </p:spPr>
        <p:txBody>
          <a:bodyPr/>
          <a:lstStyle/>
          <a:p>
            <a:r>
              <a:rPr lang="en-US" sz="3500" dirty="0">
                <a:solidFill>
                  <a:srgbClr val="FFFFFF"/>
                </a:solidFill>
                <a:latin typeface="+mj-lt"/>
              </a:rPr>
              <a:t>Due to high dimensional data; histograms and heatmaps wouldn’t be effective but at least correlation matrix could be helpful</a:t>
            </a:r>
          </a:p>
          <a:p>
            <a:endParaRPr lang="en-US" sz="3500" dirty="0">
              <a:solidFill>
                <a:srgbClr val="FFFFFF"/>
              </a:solidFill>
              <a:latin typeface="+mj-lt"/>
            </a:endParaRPr>
          </a:p>
          <a:p>
            <a:r>
              <a:rPr lang="en-US" sz="3500" dirty="0">
                <a:solidFill>
                  <a:srgbClr val="FFFFFF"/>
                </a:solidFill>
                <a:latin typeface="+mj-lt"/>
              </a:rPr>
              <a:t>Feature values were of good shape ; there was no need for feature scaling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0B31-D8F1-2E9A-29EC-ABABF86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3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2451652"/>
            <a:ext cx="5314122" cy="1467679"/>
          </a:xfrm>
        </p:spPr>
        <p:txBody>
          <a:bodyPr>
            <a:noAutofit/>
          </a:bodyPr>
          <a:lstStyle/>
          <a:p>
            <a:r>
              <a:rPr lang="en-US" sz="5000" dirty="0"/>
              <a:t>Preprocessing the Data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33375" y="1719818"/>
            <a:ext cx="5132388" cy="3418364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{AEAE457B-0C12-4871-81D6-0B954D239737}tf33713516_win32</Template>
  <TotalTime>511</TotalTime>
  <Words>915</Words>
  <Application>Microsoft Office PowerPoint</Application>
  <PresentationFormat>Widescreen</PresentationFormat>
  <Paragraphs>121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Walbaum Display</vt:lpstr>
      <vt:lpstr>3DFloatVTI</vt:lpstr>
      <vt:lpstr>Malware Detection </vt:lpstr>
      <vt:lpstr>Agenda</vt:lpstr>
      <vt:lpstr>Introducing Data</vt:lpstr>
      <vt:lpstr>PowerPoint Presentation</vt:lpstr>
      <vt:lpstr>Introducing Our Problem</vt:lpstr>
      <vt:lpstr>EDA and Preprocessing </vt:lpstr>
      <vt:lpstr>PowerPoint Presentation</vt:lpstr>
      <vt:lpstr>PowerPoint Presentation</vt:lpstr>
      <vt:lpstr>Preprocessing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Applying the Model, Training and Evaluation  </vt:lpstr>
      <vt:lpstr>PowerPoint Presentation</vt:lpstr>
      <vt:lpstr>PowerPoint Presentation</vt:lpstr>
      <vt:lpstr>PowerPoint Presentation</vt:lpstr>
      <vt:lpstr>Evaluation and Performance metrics </vt:lpstr>
      <vt:lpstr>PowerPoint Presentation</vt:lpstr>
      <vt:lpstr>PowerPoint Presentation</vt:lpstr>
      <vt:lpstr>PowerPoint Presentation</vt:lpstr>
      <vt:lpstr>As there’s imbalance in the data, we should look for f1 score and other metrics than accuracy as follows : </vt:lpstr>
      <vt:lpstr>PowerPoint Presentation</vt:lpstr>
      <vt:lpstr>PowerPoint Presentation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</dc:title>
  <dc:creator>mohamed abdallah</dc:creator>
  <cp:lastModifiedBy>mohamed abdallah</cp:lastModifiedBy>
  <cp:revision>6</cp:revision>
  <dcterms:created xsi:type="dcterms:W3CDTF">2022-09-20T11:27:05Z</dcterms:created>
  <dcterms:modified xsi:type="dcterms:W3CDTF">2022-11-10T15:37:13Z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