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La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4db64167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04db64167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b9b018d9d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b9b018d9d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b9b018d9d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0618051b9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0618051b9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b9b018d9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4b9b018d9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b9b018d9d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b9b018d9d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b9b018d9d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b9b018d9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4b9b018d9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b9b018d9d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Similar to start_positions, it is used during training for calculating the loss and updating the model's parameters.</a:t>
            </a:r>
            <a:endParaRPr sz="900"/>
          </a:p>
        </p:txBody>
      </p:sp>
      <p:sp>
        <p:nvSpPr>
          <p:cNvPr id="245" name="Google Shape;245;g24b9b018d9d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b9b018d9d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Similar to start_positions, it is used during training for calculating the loss and updating the model's parameters.</a:t>
            </a:r>
            <a:endParaRPr sz="900"/>
          </a:p>
        </p:txBody>
      </p:sp>
      <p:sp>
        <p:nvSpPr>
          <p:cNvPr id="253" name="Google Shape;253;g24b9b018d9d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b9b018d9d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Similar to start_positions, it is used during training for calculating the loss and updating the model's parameters.</a:t>
            </a:r>
            <a:endParaRPr sz="900"/>
          </a:p>
        </p:txBody>
      </p:sp>
      <p:sp>
        <p:nvSpPr>
          <p:cNvPr id="261" name="Google Shape;261;g24b9b018d9d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b9b018d9d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b9b018d9d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4b9b018d9d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b9b018d9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Similar to start_positions, it is used during training for calculating the loss and updating the model's parameters.</a:t>
            </a:r>
            <a:endParaRPr sz="900"/>
          </a:p>
        </p:txBody>
      </p:sp>
      <p:sp>
        <p:nvSpPr>
          <p:cNvPr id="276" name="Google Shape;276;g24b9b018d9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b9b018d9d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Similar to start_positions, it is used during training for calculating the loss and updating the model's parameters.</a:t>
            </a:r>
            <a:endParaRPr sz="900"/>
          </a:p>
        </p:txBody>
      </p:sp>
      <p:sp>
        <p:nvSpPr>
          <p:cNvPr id="285" name="Google Shape;285;g24b9b018d9d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b9b018d9d_3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Similar to start_positions, it is used during training for calculating the loss and updating the model's parameters.</a:t>
            </a:r>
            <a:endParaRPr sz="900"/>
          </a:p>
        </p:txBody>
      </p:sp>
      <p:sp>
        <p:nvSpPr>
          <p:cNvPr id="294" name="Google Shape;294;g24b9b018d9d_3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b9b018d9d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03" name="Google Shape;303;g24b9b018d9d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4db6416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404db6416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0618051b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0618051b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0618051b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0618051b9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618051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40618051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0618051b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40618051b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aperswithcode.com/dataset/squa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91682" y="5599923"/>
            <a:ext cx="10008636" cy="584775"/>
          </a:xfrm>
          <a:prstGeom prst="rect">
            <a:avLst/>
          </a:prstGeom>
          <a:solidFill>
            <a:srgbClr val="A6CBEC">
              <a:alpha val="13725"/>
            </a:srgbClr>
          </a:solidFill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Faculty of Media Engineering and Technology (MET)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19404" y="2169182"/>
            <a:ext cx="1115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Arabic QA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DistilBERT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I Wave Event Creation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979" y="572659"/>
            <a:ext cx="3792258" cy="125987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37047" y="3100545"/>
            <a:ext cx="10425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b</a:t>
            </a: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Mohamed Abdelgaber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Mahmoud Nabil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Ali Helmy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5/8/2023</a:t>
            </a:r>
            <a:endParaRPr sz="1400"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41054" y="4463018"/>
            <a:ext cx="108172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Dr. Mervat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Mostafa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Fahmy Abuelkheir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b="1"/>
          </a:p>
        </p:txBody>
      </p:sp>
      <p:sp>
        <p:nvSpPr>
          <p:cNvPr id="193" name="Google Shape;193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75" y="1296050"/>
            <a:ext cx="10579264" cy="49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5.Fine-Tuning Not Training?</a:t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b="1"/>
          </a:p>
        </p:txBody>
      </p:sp>
      <p:sp>
        <p:nvSpPr>
          <p:cNvPr id="208" name="Google Shape;20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1126400" y="1793050"/>
            <a:ext cx="1902900" cy="25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3949625" y="1793050"/>
            <a:ext cx="1826400" cy="2515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 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tokenization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6616625" y="1793050"/>
            <a:ext cx="1826400" cy="251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Distilbert model</a:t>
            </a:r>
            <a:endParaRPr/>
          </a:p>
        </p:txBody>
      </p:sp>
      <p:cxnSp>
        <p:nvCxnSpPr>
          <p:cNvPr id="213" name="Google Shape;213;p24"/>
          <p:cNvCxnSpPr>
            <a:stCxn id="210" idx="3"/>
            <a:endCxn id="211" idx="1"/>
          </p:cNvCxnSpPr>
          <p:nvPr/>
        </p:nvCxnSpPr>
        <p:spPr>
          <a:xfrm>
            <a:off x="3029300" y="3050950"/>
            <a:ext cx="92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>
            <a:stCxn id="211" idx="3"/>
            <a:endCxn id="212" idx="1"/>
          </p:cNvCxnSpPr>
          <p:nvPr/>
        </p:nvCxnSpPr>
        <p:spPr>
          <a:xfrm>
            <a:off x="5776025" y="3050950"/>
            <a:ext cx="8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4"/>
          <p:cNvSpPr/>
          <p:nvPr/>
        </p:nvSpPr>
        <p:spPr>
          <a:xfrm>
            <a:off x="1394575" y="3233175"/>
            <a:ext cx="1366500" cy="945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start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end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593200" y="4474475"/>
            <a:ext cx="11300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|Our model expects - &gt; context and question pair -&gt; produce the answer.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b="1"/>
          </a:p>
        </p:txBody>
      </p:sp>
      <p:sp>
        <p:nvSpPr>
          <p:cNvPr id="222" name="Google Shape;222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1743450" y="1307600"/>
            <a:ext cx="8705100" cy="16812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DistilBert multilingual cased variant model Fine-Tuning related Hyperparameters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703500" y="3277625"/>
            <a:ext cx="3012600" cy="990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Size: 16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8715750" y="3220925"/>
            <a:ext cx="25329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Epochs: 6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141650" y="4499200"/>
            <a:ext cx="3908700" cy="990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Optimizer: AdamW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ctrTitle"/>
          </p:nvPr>
        </p:nvSpPr>
        <p:spPr>
          <a:xfrm>
            <a:off x="204000" y="2"/>
            <a:ext cx="11716200" cy="672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DistilBertForQuestionAnswering(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(distilbert): DistilBertModel(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(embeddings): Embeddings(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(word_embeddings): Embedding(119547, 768, padding_idx=0)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(position_embeddings): Embedding(512, 768)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(LayerNorm): LayerNorm((768,), eps=1e-12, elementwise_affine=True)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(dropout): Dropout(p=0.1, inplace=False)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(transformer): Transformer(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(layer): ModuleList(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(0-5): 6 x TransformerBlock(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(attention): MultiHeadSelfAttention(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(dropout): Dropout(p=0.1, inplace=False)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(q_lin): Linear(in_features=768, out_features=768, bias=True)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(k_lin): Linear(in_features=768, out_features=768, bias=True)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(v_lin): Linear(in_features=768, out_features=768, bias=True)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(out_lin): Linear(in_features=768, out_features=768, bias=True)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(sa_layer_norm): LayerNorm((768,), eps=1e-12, elementwise_affine=True)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(ffn): FFN(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(dropout): Dropout(p=0.1, inplace=False)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(lin1): Linear(in_features=768, out_features=3072, bias=True)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(lin2): Linear(in_features=3072, out_features=768, bias=True)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  (activation): GELUActivation()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  (output_layer_norm): LayerNorm((768,), eps=1e-12, elementwise_affine=True)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  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  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  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(qa_outputs): Linear(in_features=768, out_features=2, bias=True)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  (dropout): Dropout(p=0.1, inplace=False)</a:t>
            </a:r>
            <a:endParaRPr sz="14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/>
              <a:t>)</a:t>
            </a:r>
            <a:endParaRPr sz="1450"/>
          </a:p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b="1"/>
          </a:p>
        </p:txBody>
      </p:sp>
      <p:sp>
        <p:nvSpPr>
          <p:cNvPr id="240" name="Google Shape;240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464025" y="1249950"/>
            <a:ext cx="11228100" cy="51063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proc_dev GPU/CPU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loaded on detected device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set to train mode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AdamW 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optimizer with weight decay (reduces chance of overfitting)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initialize data loader for training data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b="1"/>
          </a:p>
        </p:txBody>
      </p:sp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464025" y="1249950"/>
            <a:ext cx="11442900" cy="51063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inputs in 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batches to tensors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model inputs to train with: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Char char="●"/>
            </a:pP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input_ids: The input token IDs for each example in the batch.</a:t>
            </a:r>
            <a:endParaRPr b="1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Char char="●"/>
            </a:pP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attention_mask: Which tokens to take ,same shape as input_ids.</a:t>
            </a:r>
            <a:endParaRPr b="1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Char char="●"/>
            </a:pP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start_positions: The start position of the answer span for each example in the batch. </a:t>
            </a:r>
            <a:endParaRPr b="1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Char char="●"/>
            </a:pPr>
            <a:r>
              <a:rPr b="1"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end_positions: The end position of the answer span for each example in the batch. 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b="1"/>
          </a:p>
        </p:txBody>
      </p:sp>
      <p:sp>
        <p:nvSpPr>
          <p:cNvPr id="256" name="Google Shape;256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464025" y="1249950"/>
            <a:ext cx="11442900" cy="51063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loss for every parameter that needs grad update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9. update parameters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10. print relevant info to progress bar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11. switch model to evaluation mode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12. loop through batches again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b="1"/>
          </a:p>
        </p:txBody>
      </p:sp>
      <p:sp>
        <p:nvSpPr>
          <p:cNvPr id="264" name="Google Shape;264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464025" y="1249950"/>
            <a:ext cx="11442900" cy="51063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we don't need to calculate gradients as we're not training ,pull batched items from loader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14. make predictions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15. pull 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predictions out (start &amp; end)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16. calculate accuracy for both &amp; avg acc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Results</a:t>
            </a:r>
            <a:endParaRPr/>
          </a:p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696254" y="1022214"/>
            <a:ext cx="112917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&amp; Analysis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64024" y="305983"/>
            <a:ext cx="31526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Contents:</a:t>
            </a:r>
            <a:endParaRPr/>
          </a:p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35" y="2385463"/>
            <a:ext cx="11723524" cy="27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614238" y="1277275"/>
            <a:ext cx="1096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Table 1 presents metrics for different tokinzers evaluated on datasets with varying context lengths.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555913" y="2105375"/>
            <a:ext cx="1096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Table 2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provides a comparison of two tokinzers, Arabert and Distilbert, based on different metrics at various epochs.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5" y="3618363"/>
            <a:ext cx="11425351" cy="143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614238" y="2140350"/>
            <a:ext cx="1096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able 3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displays key details regarding different context lengths.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0" y="3342300"/>
            <a:ext cx="11425350" cy="159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/>
        </p:nvSpPr>
        <p:spPr>
          <a:xfrm>
            <a:off x="464025" y="305975"/>
            <a:ext cx="1008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Summary, Conclusion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838200" y="1425525"/>
            <a:ext cx="10088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Table 1 -&gt; shorter contexts -&gt; yield better results.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3 Tables -&gt; topics that were more extensively represented in the training data should demonstrate better results.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464025" y="3402625"/>
            <a:ext cx="4560000" cy="7695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DistilBERT multilingual tokenizer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013" y="2718613"/>
            <a:ext cx="684026" cy="684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6667600" y="3291050"/>
            <a:ext cx="4560000" cy="7695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Arabert 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464025" y="4363613"/>
            <a:ext cx="2245200" cy="578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verage Loss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3086062" y="4363613"/>
            <a:ext cx="1959900" cy="578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464013" y="5133528"/>
            <a:ext cx="2245200" cy="684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exact match accuracy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2772824" y="5133523"/>
            <a:ext cx="2356500" cy="1356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double-index exact match metrics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C4E0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450376" y="1733271"/>
            <a:ext cx="11125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Imane Guellil, Houda Saˆadane, Faical Azouaou, Billel Gueni, and Damien Nouvel. Arabic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processing: An overview. Journal of King Saud University -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Information Sciences, 33(5):497–507, jun 2021.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Stanford Question Answering Dataset</a:t>
            </a:r>
            <a:r>
              <a:rPr lang="en-US" sz="12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(SQuAD),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https://paperswithcode.com/dataset/squad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DistilBERT, a distilled version of BERT: smaller, faster, cheaper and lighter,Victor Sanh and Lysandre Debut and Julien Chaumond and Thomas Wolf,2020,1910.01108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References</a:t>
            </a:r>
            <a:endParaRPr/>
          </a:p>
        </p:txBody>
      </p:sp>
      <p:sp>
        <p:nvSpPr>
          <p:cNvPr id="323" name="Google Shape;32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/>
        </p:nvSpPr>
        <p:spPr>
          <a:xfrm>
            <a:off x="4186773" y="2257296"/>
            <a:ext cx="41216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4186773" y="3365292"/>
            <a:ext cx="41216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331" name="Google Shape;33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275600" y="1088167"/>
            <a:ext cx="1032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Char char="o"/>
            </a:pPr>
            <a:r>
              <a:rPr lang="en-US" sz="4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/>
          </a:p>
        </p:txBody>
      </p:sp>
      <p:sp>
        <p:nvSpPr>
          <p:cNvPr id="109" name="Google Shape;109;p15"/>
          <p:cNvSpPr/>
          <p:nvPr/>
        </p:nvSpPr>
        <p:spPr>
          <a:xfrm>
            <a:off x="1152450" y="1997475"/>
            <a:ext cx="3695700" cy="1919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Growing demand for Arabic NLP applications in various fields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852725" y="1796175"/>
            <a:ext cx="4691400" cy="23223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a QA model that can accurately and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efficiently answer questions in Arabic language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>
            <a:stCxn id="109" idx="3"/>
            <a:endCxn id="110" idx="1"/>
          </p:cNvCxnSpPr>
          <p:nvPr/>
        </p:nvCxnSpPr>
        <p:spPr>
          <a:xfrm>
            <a:off x="4848150" y="2957325"/>
            <a:ext cx="2004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75600" y="4195888"/>
            <a:ext cx="6832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Noto Sans Symbols"/>
              <a:buChar char="❑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lang="en-US" sz="3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3200">
              <a:solidFill>
                <a:srgbClr val="2D2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Noto Sans Symbols"/>
              <a:buChar char="○"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Arabic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⇾ complex </a:t>
            </a: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language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Noto Sans Symbols"/>
              <a:buChar char="○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enough data</a:t>
            </a:r>
            <a:endParaRPr/>
          </a:p>
          <a:p>
            <a:pPr indent="-2921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464024" y="305983"/>
            <a:ext cx="387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/>
          </a:p>
        </p:txBody>
      </p:sp>
      <p:sp>
        <p:nvSpPr>
          <p:cNvPr id="120" name="Google Shape;120;p16"/>
          <p:cNvSpPr/>
          <p:nvPr/>
        </p:nvSpPr>
        <p:spPr>
          <a:xfrm>
            <a:off x="1332300" y="1705800"/>
            <a:ext cx="95274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Arabic Questions and Answers Dataset (AQAD)[1]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64025" y="2995775"/>
            <a:ext cx="930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10727" l="19422" r="19997" t="27225"/>
          <a:stretch/>
        </p:blipFill>
        <p:spPr>
          <a:xfrm>
            <a:off x="2935350" y="305975"/>
            <a:ext cx="1184675" cy="12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4680425" y="305975"/>
            <a:ext cx="73239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17911 QA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SQuAD (Stanford Question Answering Dataset)[2]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4959000" y="3765275"/>
            <a:ext cx="22740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33000" y="5241825"/>
            <a:ext cx="25329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426100" y="5241825"/>
            <a:ext cx="25329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6"/>
          <p:cNvCxnSpPr>
            <a:stCxn id="126" idx="2"/>
            <a:endCxn id="128" idx="0"/>
          </p:cNvCxnSpPr>
          <p:nvPr/>
        </p:nvCxnSpPr>
        <p:spPr>
          <a:xfrm flipH="1">
            <a:off x="3692700" y="4868675"/>
            <a:ext cx="24033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26" idx="2"/>
            <a:endCxn id="127" idx="0"/>
          </p:cNvCxnSpPr>
          <p:nvPr/>
        </p:nvCxnSpPr>
        <p:spPr>
          <a:xfrm>
            <a:off x="6096000" y="4868675"/>
            <a:ext cx="24036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3229425" y="4768313"/>
            <a:ext cx="99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80%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269500" y="4768325"/>
            <a:ext cx="118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%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10674" y="305975"/>
            <a:ext cx="738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 rot="5400000">
            <a:off x="4351751" y="-1226200"/>
            <a:ext cx="973800" cy="839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820150" y="1205450"/>
            <a:ext cx="2037000" cy="12765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Preprocessing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03380" y="1486678"/>
            <a:ext cx="29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pipeline: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9765097" y="3966873"/>
            <a:ext cx="1879800" cy="16554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21877" l="0" r="0" t="21882"/>
          <a:stretch/>
        </p:blipFill>
        <p:spPr>
          <a:xfrm>
            <a:off x="510675" y="3280038"/>
            <a:ext cx="9233001" cy="3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510674" y="305975"/>
            <a:ext cx="738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564475" y="30250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questions length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17125"/>
            <a:ext cx="3620700" cy="26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273" y="3517125"/>
            <a:ext cx="3741136" cy="27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82606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length in each question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400" y="3576825"/>
            <a:ext cx="3741124" cy="27345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42982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words per question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10674" y="305975"/>
            <a:ext cx="738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564475" y="30250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answers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82606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length in each answer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2982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words per answer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4" y="3622088"/>
            <a:ext cx="3661320" cy="26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249" y="3608275"/>
            <a:ext cx="3642681" cy="2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1574" y="3622100"/>
            <a:ext cx="3628412" cy="26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510674" y="305975"/>
            <a:ext cx="738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375" y="1628775"/>
            <a:ext cx="564832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25" y="1628775"/>
            <a:ext cx="46767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510674" y="305975"/>
            <a:ext cx="738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950" y="1496075"/>
            <a:ext cx="7388100" cy="426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